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8"/>
  </p:notesMasterIdLst>
  <p:sldIdLst>
    <p:sldId id="256" r:id="rId2"/>
    <p:sldId id="257" r:id="rId3"/>
    <p:sldId id="258" r:id="rId4"/>
    <p:sldId id="285" r:id="rId5"/>
    <p:sldId id="295" r:id="rId6"/>
    <p:sldId id="300" r:id="rId7"/>
    <p:sldId id="302" r:id="rId8"/>
    <p:sldId id="303" r:id="rId9"/>
    <p:sldId id="301" r:id="rId10"/>
    <p:sldId id="286" r:id="rId11"/>
    <p:sldId id="287" r:id="rId12"/>
    <p:sldId id="296" r:id="rId13"/>
    <p:sldId id="297" r:id="rId14"/>
    <p:sldId id="298" r:id="rId15"/>
    <p:sldId id="288" r:id="rId16"/>
    <p:sldId id="304" r:id="rId17"/>
    <p:sldId id="289" r:id="rId18"/>
    <p:sldId id="290" r:id="rId19"/>
    <p:sldId id="291" r:id="rId20"/>
    <p:sldId id="305" r:id="rId21"/>
    <p:sldId id="292" r:id="rId22"/>
    <p:sldId id="299" r:id="rId23"/>
    <p:sldId id="293" r:id="rId24"/>
    <p:sldId id="294" r:id="rId25"/>
    <p:sldId id="306" r:id="rId26"/>
    <p:sldId id="262" r:id="rId27"/>
  </p:sldIdLst>
  <p:sldSz cx="12192000" cy="6858000"/>
  <p:notesSz cx="7010400" cy="9296400"/>
  <p:embeddedFontLst>
    <p:embeddedFont>
      <p:font typeface="Bebas Neue Book" pitchFamily="2" charset="0"/>
      <p:regular r:id="rId29"/>
    </p:embeddedFon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Montserrat" pitchFamily="2" charset="77"/>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DB"/>
    <a:srgbClr val="033964"/>
    <a:srgbClr val="004C83"/>
    <a:srgbClr val="00BEFE"/>
    <a:srgbClr val="F3F3F3"/>
    <a:srgbClr val="5C6779"/>
    <a:srgbClr val="91D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68"/>
    <p:restoredTop sz="93024"/>
  </p:normalViewPr>
  <p:slideViewPr>
    <p:cSldViewPr snapToGrid="0">
      <p:cViewPr varScale="1">
        <p:scale>
          <a:sx n="132" d="100"/>
          <a:sy n="132" d="100"/>
        </p:scale>
        <p:origin x="184" y="1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82" name="Google Shape;8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3247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3490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7190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9789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1170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4613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82" name="Google Shape;8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9078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7520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363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6440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88" name="Google Shape;88;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82" name="Google Shape;8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528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8903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104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5024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165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740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28" name="Google Shape;12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9929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82" name="Google Shape;8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704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210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5897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8555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461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CuadroTexto 1">
            <a:extLst>
              <a:ext uri="{FF2B5EF4-FFF2-40B4-BE49-F238E27FC236}">
                <a16:creationId xmlns:a16="http://schemas.microsoft.com/office/drawing/2014/main" id="{B3AD978C-D4F1-4D4E-8EC3-7F6E5733F9BE}"/>
              </a:ext>
            </a:extLst>
          </p:cNvPr>
          <p:cNvSpPr txBox="1"/>
          <p:nvPr/>
        </p:nvSpPr>
        <p:spPr>
          <a:xfrm>
            <a:off x="505252" y="796284"/>
            <a:ext cx="9685537" cy="1200329"/>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¿CUÁL ES LA IMPORTANCIA DEL PAGO</a:t>
            </a:r>
          </a:p>
          <a:p>
            <a:pPr lvl="0"/>
            <a:r>
              <a:rPr lang="es-GT" sz="3600" b="1" dirty="0">
                <a:solidFill>
                  <a:srgbClr val="004B83"/>
                </a:solidFill>
                <a:latin typeface="Bebas Neue Book" pitchFamily="2" charset="0"/>
                <a:cs typeface="Arial" panose="020B0604020202020204" pitchFamily="34" charset="0"/>
              </a:rPr>
              <a:t>DE SERVIDORES PÚBLICOS?</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3" name="Título 1">
            <a:extLst>
              <a:ext uri="{FF2B5EF4-FFF2-40B4-BE49-F238E27FC236}">
                <a16:creationId xmlns:a16="http://schemas.microsoft.com/office/drawing/2014/main" id="{81E79B1E-57F2-4A37-A4E1-41732778DB2D}"/>
              </a:ext>
            </a:extLst>
          </p:cNvPr>
          <p:cNvSpPr txBox="1">
            <a:spLocks/>
          </p:cNvSpPr>
          <p:nvPr/>
        </p:nvSpPr>
        <p:spPr>
          <a:xfrm>
            <a:off x="1920090" y="1203791"/>
            <a:ext cx="8107118" cy="4605924"/>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Arial" panose="020B0604020202020204" pitchFamily="34" charset="0"/>
                <a:cs typeface="Arial" panose="020B0604020202020204" pitchFamily="34" charset="0"/>
              </a:rPr>
              <a:t>Los recursos financieros utilizados en el grupo “0” corresponden al pago de nómina del personal, lo cual permite al Ministerio de Relaciones Exteriores atender las funciones específicas que por ley le competen, a través de las 90 misiones diplomáticas y consulares acreditadas en el exterior y las diferentes unidades administrativas en oficinas centrales. </a:t>
            </a:r>
            <a:r>
              <a:rPr lang="es-GT" sz="1600" dirty="0">
                <a:solidFill>
                  <a:srgbClr val="009BDB"/>
                </a:solidFill>
                <a:latin typeface="Arial" panose="020B0604020202020204" pitchFamily="34" charset="0"/>
                <a:cs typeface="Arial" panose="020B0604020202020204" pitchFamily="34" charset="0"/>
              </a:rPr>
              <a:t>El recurso humano con el que cuenta el Ministerio corresponde a 1,604 personas: 707 servidores públicos nombrados en el renglón permanente y temporal (011 y 022), 146 contrataciones por jornal (031), 130 contrataciones (029) y 621 contratos locales en el Servicio Exterior.</a:t>
            </a:r>
            <a:endParaRPr lang="es-GT" sz="1600" b="0"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C45799C7-7331-4A71-8647-02DBF7CCBC55}"/>
              </a:ext>
            </a:extLst>
          </p:cNvPr>
          <p:cNvSpPr txBox="1">
            <a:spLocks/>
          </p:cNvSpPr>
          <p:nvPr/>
        </p:nvSpPr>
        <p:spPr>
          <a:xfrm>
            <a:off x="6293208" y="4323877"/>
            <a:ext cx="5078425" cy="2619128"/>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400" b="0" dirty="0">
                <a:solidFill>
                  <a:schemeClr val="tx1"/>
                </a:solidFill>
                <a:latin typeface="Arial" panose="020B0604020202020204" pitchFamily="34" charset="0"/>
                <a:cs typeface="Arial" panose="020B0604020202020204" pitchFamily="34" charset="0"/>
              </a:rPr>
              <a:t>Durante el periodo reportado, la institución atendió y dio cobertura a </a:t>
            </a:r>
            <a:r>
              <a:rPr kumimoji="0" lang="es-GT" sz="2100" i="0" u="none" strike="noStrike" kern="1200" cap="none" spc="0" normalizeH="0" baseline="0" noProof="0" dirty="0">
                <a:ln>
                  <a:noFill/>
                </a:ln>
                <a:solidFill>
                  <a:srgbClr val="009BDB"/>
                </a:solidFill>
                <a:effectLst/>
                <a:uLnTx/>
                <a:uFillTx/>
                <a:latin typeface="Arial" panose="020B0604020202020204" pitchFamily="34" charset="0"/>
                <a:ea typeface="+mn-ea"/>
                <a:cs typeface="Arial" panose="020B0604020202020204" pitchFamily="34" charset="0"/>
                <a:sym typeface="Arial"/>
              </a:rPr>
              <a:t>1,284,276 </a:t>
            </a:r>
            <a:r>
              <a:rPr lang="es-GT" sz="2100" dirty="0">
                <a:solidFill>
                  <a:srgbClr val="009BDB"/>
                </a:solidFill>
                <a:latin typeface="Arial" panose="020B0604020202020204" pitchFamily="34" charset="0"/>
                <a:cs typeface="Arial" panose="020B0604020202020204" pitchFamily="34" charset="0"/>
              </a:rPr>
              <a:t>guatemaltecos</a:t>
            </a:r>
            <a:endParaRPr lang="es-GT" sz="2100" b="0" dirty="0">
              <a:solidFill>
                <a:srgbClr val="009BDB"/>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AF5AB74A-EC7C-364C-A3FE-B7887D6634CC}"/>
              </a:ext>
            </a:extLst>
          </p:cNvPr>
          <p:cNvPicPr>
            <a:picLocks noChangeAspect="1"/>
          </p:cNvPicPr>
          <p:nvPr/>
        </p:nvPicPr>
        <p:blipFill>
          <a:blip r:embed="rId3"/>
          <a:stretch>
            <a:fillRect/>
          </a:stretch>
        </p:blipFill>
        <p:spPr>
          <a:xfrm>
            <a:off x="653533" y="2193198"/>
            <a:ext cx="1118276" cy="869770"/>
          </a:xfrm>
          <a:prstGeom prst="rect">
            <a:avLst/>
          </a:prstGeom>
        </p:spPr>
      </p:pic>
    </p:spTree>
    <p:extLst>
      <p:ext uri="{BB962C8B-B14F-4D97-AF65-F5344CB8AC3E}">
        <p14:creationId xmlns:p14="http://schemas.microsoft.com/office/powerpoint/2010/main" val="256136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CuadroTexto 3">
            <a:extLst>
              <a:ext uri="{FF2B5EF4-FFF2-40B4-BE49-F238E27FC236}">
                <a16:creationId xmlns:a16="http://schemas.microsoft.com/office/drawing/2014/main" id="{ADE4C43F-8F3C-41D9-8A7E-7F391F577DF4}"/>
              </a:ext>
            </a:extLst>
          </p:cNvPr>
          <p:cNvSpPr txBox="1"/>
          <p:nvPr/>
        </p:nvSpPr>
        <p:spPr>
          <a:xfrm>
            <a:off x="540599" y="796284"/>
            <a:ext cx="9858269" cy="1200329"/>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PAGO DE SALARIOS A SERVIDORES PÚBLICOS </a:t>
            </a:r>
          </a:p>
          <a:p>
            <a:pPr lvl="0"/>
            <a:r>
              <a:rPr lang="es-GT" sz="3600" b="1" dirty="0">
                <a:solidFill>
                  <a:srgbClr val="004B83"/>
                </a:solidFill>
                <a:latin typeface="Bebas Neue Book" pitchFamily="2" charset="0"/>
                <a:cs typeface="Arial" panose="020B0604020202020204" pitchFamily="34" charset="0"/>
              </a:rPr>
              <a:t>AL TERCER CUATRIMESTRE 2023</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5" name="Título 1">
            <a:extLst>
              <a:ext uri="{FF2B5EF4-FFF2-40B4-BE49-F238E27FC236}">
                <a16:creationId xmlns:a16="http://schemas.microsoft.com/office/drawing/2014/main" id="{4569CFA5-E268-44D6-99F4-98BE9A285483}"/>
              </a:ext>
            </a:extLst>
          </p:cNvPr>
          <p:cNvSpPr txBox="1">
            <a:spLocks/>
          </p:cNvSpPr>
          <p:nvPr/>
        </p:nvSpPr>
        <p:spPr>
          <a:xfrm>
            <a:off x="1907324" y="1996613"/>
            <a:ext cx="9872872" cy="402633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rgbClr val="000000"/>
                </a:solidFill>
                <a:latin typeface="Arial" panose="020B0604020202020204" pitchFamily="34" charset="0"/>
                <a:cs typeface="Arial" panose="020B0604020202020204" pitchFamily="34" charset="0"/>
              </a:rPr>
              <a:t>Presupuesto vigente total para el pago de servidores públicos</a:t>
            </a:r>
          </a:p>
          <a:p>
            <a:pPr lvl="1" algn="just">
              <a:lnSpc>
                <a:spcPct val="150000"/>
              </a:lnSpc>
              <a:spcBef>
                <a:spcPct val="0"/>
              </a:spcBef>
            </a:pPr>
            <a:r>
              <a:rPr lang="es-GT" sz="3300" b="1" dirty="0">
                <a:solidFill>
                  <a:srgbClr val="009BDB"/>
                </a:solidFill>
                <a:latin typeface="Arial" panose="020B0604020202020204" pitchFamily="34" charset="0"/>
                <a:cs typeface="Arial" panose="020B0604020202020204" pitchFamily="34" charset="0"/>
              </a:rPr>
              <a:t>Q.311,030,880.00</a:t>
            </a:r>
            <a:endParaRPr lang="es-GT" sz="3300" b="0" dirty="0">
              <a:solidFill>
                <a:srgbClr val="000000"/>
              </a:solidFill>
              <a:latin typeface="Arial" panose="020B0604020202020204" pitchFamily="34" charset="0"/>
              <a:cs typeface="Arial" panose="020B0604020202020204" pitchFamily="34" charset="0"/>
            </a:endParaRPr>
          </a:p>
          <a:p>
            <a:pPr algn="just">
              <a:lnSpc>
                <a:spcPct val="150000"/>
              </a:lnSpc>
            </a:pPr>
            <a:r>
              <a:rPr lang="es-GT" sz="1600" b="0" dirty="0">
                <a:solidFill>
                  <a:srgbClr val="000000"/>
                </a:solidFill>
                <a:latin typeface="Arial" panose="020B0604020202020204" pitchFamily="34" charset="0"/>
                <a:cs typeface="Arial" panose="020B0604020202020204" pitchFamily="34" charset="0"/>
              </a:rPr>
              <a:t>Presupuesto utilizado al tercer cuatrimestre 2023 para el pago de servidores públicos</a:t>
            </a:r>
          </a:p>
          <a:p>
            <a:pPr lvl="1" algn="just">
              <a:lnSpc>
                <a:spcPct val="150000"/>
              </a:lnSpc>
              <a:spcBef>
                <a:spcPct val="0"/>
              </a:spcBef>
            </a:pPr>
            <a:r>
              <a:rPr lang="es-GT" sz="3300" b="1" dirty="0">
                <a:solidFill>
                  <a:srgbClr val="009BDB"/>
                </a:solidFill>
                <a:latin typeface="Arial" panose="020B0604020202020204" pitchFamily="34" charset="0"/>
                <a:cs typeface="Arial" panose="020B0604020202020204" pitchFamily="34" charset="0"/>
              </a:rPr>
              <a:t>Q.310,756,766.00</a:t>
            </a:r>
            <a:endParaRPr lang="es-GT" sz="3300" b="0" dirty="0">
              <a:solidFill>
                <a:srgbClr val="000000"/>
              </a:solidFill>
              <a:latin typeface="Arial" panose="020B0604020202020204" pitchFamily="34" charset="0"/>
              <a:cs typeface="Arial" panose="020B0604020202020204" pitchFamily="34" charset="0"/>
            </a:endParaRPr>
          </a:p>
          <a:p>
            <a:pPr algn="just">
              <a:lnSpc>
                <a:spcPct val="150000"/>
              </a:lnSpc>
            </a:pPr>
            <a:r>
              <a:rPr lang="es-GT" sz="1600" b="0" dirty="0">
                <a:solidFill>
                  <a:srgbClr val="000000"/>
                </a:solidFill>
                <a:latin typeface="Arial" panose="020B0604020202020204" pitchFamily="34" charset="0"/>
                <a:cs typeface="Arial" panose="020B0604020202020204" pitchFamily="34" charset="0"/>
              </a:rPr>
              <a:t>Saldo para el pago de servidores públicos</a:t>
            </a:r>
          </a:p>
          <a:p>
            <a:pPr lvl="1" algn="just">
              <a:lnSpc>
                <a:spcPct val="150000"/>
              </a:lnSpc>
              <a:spcBef>
                <a:spcPct val="0"/>
              </a:spcBef>
            </a:pPr>
            <a:r>
              <a:rPr lang="es-GT" sz="3300" b="1" dirty="0">
                <a:solidFill>
                  <a:srgbClr val="009BDB"/>
                </a:solidFill>
                <a:latin typeface="Arial" panose="020B0604020202020204" pitchFamily="34" charset="0"/>
                <a:cs typeface="Arial" panose="020B0604020202020204" pitchFamily="34" charset="0"/>
              </a:rPr>
              <a:t>Q.274,114.00</a:t>
            </a:r>
          </a:p>
          <a:p>
            <a:pPr algn="just">
              <a:lnSpc>
                <a:spcPct val="150000"/>
              </a:lnSpc>
            </a:pPr>
            <a:endParaRPr lang="es-GT" sz="2000" b="0" dirty="0">
              <a:solidFill>
                <a:srgbClr val="4472C4">
                  <a:lumMod val="50000"/>
                </a:srgbClr>
              </a:solidFill>
              <a:latin typeface="Arial" panose="020B0604020202020204" pitchFamily="34" charset="0"/>
              <a:cs typeface="Arial" panose="020B0604020202020204" pitchFamily="34" charset="0"/>
            </a:endParaRPr>
          </a:p>
        </p:txBody>
      </p:sp>
      <p:sp>
        <p:nvSpPr>
          <p:cNvPr id="7" name="Título 1">
            <a:extLst>
              <a:ext uri="{FF2B5EF4-FFF2-40B4-BE49-F238E27FC236}">
                <a16:creationId xmlns:a16="http://schemas.microsoft.com/office/drawing/2014/main" id="{BA7A424B-8A9D-48AE-99DA-2E516C1FC2C7}"/>
              </a:ext>
            </a:extLst>
          </p:cNvPr>
          <p:cNvSpPr txBox="1">
            <a:spLocks/>
          </p:cNvSpPr>
          <p:nvPr/>
        </p:nvSpPr>
        <p:spPr>
          <a:xfrm>
            <a:off x="6956704" y="4229833"/>
            <a:ext cx="3962861"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600" b="0" dirty="0">
                <a:solidFill>
                  <a:schemeClr val="tx1"/>
                </a:solidFill>
                <a:latin typeface="Arial" panose="020B0604020202020204" pitchFamily="34" charset="0"/>
                <a:cs typeface="Arial" panose="020B0604020202020204" pitchFamily="34" charset="0"/>
              </a:rPr>
              <a:t>Este rubro constituye el </a:t>
            </a:r>
            <a:r>
              <a:rPr lang="es-GT" sz="1600" dirty="0">
                <a:solidFill>
                  <a:srgbClr val="009BDB"/>
                </a:solidFill>
                <a:latin typeface="Arial" panose="020B0604020202020204" pitchFamily="34" charset="0"/>
                <a:cs typeface="Arial" panose="020B0604020202020204" pitchFamily="34" charset="0"/>
              </a:rPr>
              <a:t>41.0%</a:t>
            </a:r>
            <a:r>
              <a:rPr lang="es-GT" sz="1600" b="0" dirty="0">
                <a:solidFill>
                  <a:srgbClr val="009BDB"/>
                </a:solidFill>
                <a:latin typeface="Arial" panose="020B0604020202020204" pitchFamily="34" charset="0"/>
                <a:cs typeface="Arial" panose="020B0604020202020204" pitchFamily="34" charset="0"/>
              </a:rPr>
              <a:t> </a:t>
            </a:r>
            <a:r>
              <a:rPr lang="es-GT" sz="1600" b="0" dirty="0">
                <a:solidFill>
                  <a:schemeClr val="tx1"/>
                </a:solidFill>
                <a:latin typeface="Arial" panose="020B0604020202020204" pitchFamily="34" charset="0"/>
                <a:cs typeface="Arial" panose="020B0604020202020204" pitchFamily="34" charset="0"/>
              </a:rPr>
              <a:t>del total del presupuesto de la institución</a:t>
            </a:r>
            <a:endParaRPr lang="es-GT" sz="1600" b="0" dirty="0">
              <a:solidFill>
                <a:schemeClr val="accent1">
                  <a:lumMod val="50000"/>
                </a:schemeClr>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926826FB-7D8D-054F-A4E7-BD4A9B6D2BE1}"/>
              </a:ext>
            </a:extLst>
          </p:cNvPr>
          <p:cNvPicPr>
            <a:picLocks noChangeAspect="1"/>
          </p:cNvPicPr>
          <p:nvPr/>
        </p:nvPicPr>
        <p:blipFill>
          <a:blip r:embed="rId3"/>
          <a:stretch>
            <a:fillRect/>
          </a:stretch>
        </p:blipFill>
        <p:spPr>
          <a:xfrm>
            <a:off x="730651" y="2200716"/>
            <a:ext cx="926695" cy="926695"/>
          </a:xfrm>
          <a:prstGeom prst="rect">
            <a:avLst/>
          </a:prstGeom>
        </p:spPr>
      </p:pic>
    </p:spTree>
    <p:extLst>
      <p:ext uri="{BB962C8B-B14F-4D97-AF65-F5344CB8AC3E}">
        <p14:creationId xmlns:p14="http://schemas.microsoft.com/office/powerpoint/2010/main" val="1916562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CuadroTexto 1">
            <a:extLst>
              <a:ext uri="{FF2B5EF4-FFF2-40B4-BE49-F238E27FC236}">
                <a16:creationId xmlns:a16="http://schemas.microsoft.com/office/drawing/2014/main" id="{01627B75-F454-4E2E-A815-855775E5FE5E}"/>
              </a:ext>
            </a:extLst>
          </p:cNvPr>
          <p:cNvSpPr txBox="1"/>
          <p:nvPr/>
        </p:nvSpPr>
        <p:spPr>
          <a:xfrm>
            <a:off x="540599" y="796284"/>
            <a:ext cx="9284337" cy="1200329"/>
          </a:xfrm>
          <a:prstGeom prst="rect">
            <a:avLst/>
          </a:prstGeom>
          <a:noFill/>
        </p:spPr>
        <p:txBody>
          <a:bodyPr wrap="square" rtlCol="0">
            <a:spAutoFit/>
          </a:bodyPr>
          <a:lstStyle/>
          <a:p>
            <a:pPr lvl="0"/>
            <a:r>
              <a:rPr lang="es-GT" sz="3600" dirty="0">
                <a:solidFill>
                  <a:srgbClr val="004B83"/>
                </a:solidFill>
                <a:latin typeface="Bebas Neue Book" pitchFamily="2" charset="0"/>
                <a:cs typeface="Arial" panose="020B0604020202020204" pitchFamily="34" charset="0"/>
              </a:rPr>
              <a:t>¿</a:t>
            </a:r>
            <a:r>
              <a:rPr lang="es-GT" sz="3600" b="1" dirty="0">
                <a:solidFill>
                  <a:srgbClr val="004B83"/>
                </a:solidFill>
                <a:latin typeface="Bebas Neue Book" pitchFamily="2" charset="0"/>
                <a:cs typeface="Arial" panose="020B0604020202020204" pitchFamily="34" charset="0"/>
              </a:rPr>
              <a:t>EN QUÉ INVIERTE EL MINISTERIO </a:t>
            </a:r>
          </a:p>
          <a:p>
            <a:pPr lvl="0"/>
            <a:r>
              <a:rPr lang="es-GT" sz="3600" b="1" dirty="0">
                <a:solidFill>
                  <a:srgbClr val="004B83"/>
                </a:solidFill>
                <a:latin typeface="Bebas Neue Book" pitchFamily="2" charset="0"/>
                <a:cs typeface="Arial" panose="020B0604020202020204" pitchFamily="34" charset="0"/>
              </a:rPr>
              <a:t>DE RELACIONES EXTERIORES?</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3" name="Título 1">
            <a:extLst>
              <a:ext uri="{FF2B5EF4-FFF2-40B4-BE49-F238E27FC236}">
                <a16:creationId xmlns:a16="http://schemas.microsoft.com/office/drawing/2014/main" id="{D265EDCA-97B8-4EF6-B326-7D3B862CE045}"/>
              </a:ext>
            </a:extLst>
          </p:cNvPr>
          <p:cNvSpPr txBox="1">
            <a:spLocks/>
          </p:cNvSpPr>
          <p:nvPr/>
        </p:nvSpPr>
        <p:spPr>
          <a:xfrm>
            <a:off x="2109488" y="1280124"/>
            <a:ext cx="8075365" cy="317836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600" b="0" dirty="0">
                <a:solidFill>
                  <a:schemeClr val="tx1"/>
                </a:solidFill>
                <a:latin typeface="Arial" panose="020B0604020202020204" pitchFamily="34" charset="0"/>
                <a:cs typeface="Arial" panose="020B0604020202020204" pitchFamily="34" charset="0"/>
              </a:rPr>
              <a:t>El Ministerio de Relaciones Exteriores invierte en mobiliario y equipo para el fortalecimiento institucional en oficinas centrales, así como en equipo de impresión de pasaportes para los guatemaltecos en el exterior, además de maquinaria para el mantenimiento y demarcación de los límites fronterizos del país.</a:t>
            </a: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6" name="Rectángulo redondeado 1">
            <a:extLst>
              <a:ext uri="{FF2B5EF4-FFF2-40B4-BE49-F238E27FC236}">
                <a16:creationId xmlns:a16="http://schemas.microsoft.com/office/drawing/2014/main" id="{3963D153-39BE-455C-B1D5-0D91399A1002}"/>
              </a:ext>
            </a:extLst>
          </p:cNvPr>
          <p:cNvSpPr/>
          <p:nvPr/>
        </p:nvSpPr>
        <p:spPr>
          <a:xfrm>
            <a:off x="6067174" y="4324244"/>
            <a:ext cx="3864767" cy="1236172"/>
          </a:xfrm>
          <a:prstGeom prst="roundRect">
            <a:avLst/>
          </a:prstGeom>
          <a:solidFill>
            <a:srgbClr val="87D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Título 1">
            <a:extLst>
              <a:ext uri="{FF2B5EF4-FFF2-40B4-BE49-F238E27FC236}">
                <a16:creationId xmlns:a16="http://schemas.microsoft.com/office/drawing/2014/main" id="{F942E66B-2A95-45E2-A122-A8CD6B62BF18}"/>
              </a:ext>
            </a:extLst>
          </p:cNvPr>
          <p:cNvSpPr txBox="1">
            <a:spLocks/>
          </p:cNvSpPr>
          <p:nvPr/>
        </p:nvSpPr>
        <p:spPr>
          <a:xfrm>
            <a:off x="6183900" y="3826367"/>
            <a:ext cx="3676215" cy="217456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400" b="0" dirty="0">
                <a:solidFill>
                  <a:schemeClr val="tx1"/>
                </a:solidFill>
                <a:latin typeface="Arial" panose="020B0604020202020204" pitchFamily="34" charset="0"/>
                <a:cs typeface="Arial" panose="020B0604020202020204" pitchFamily="34" charset="0"/>
              </a:rPr>
              <a:t>La inversión se destina principalmente </a:t>
            </a:r>
          </a:p>
          <a:p>
            <a:pPr>
              <a:lnSpc>
                <a:spcPct val="150000"/>
              </a:lnSpc>
            </a:pPr>
            <a:r>
              <a:rPr lang="es-GT" sz="1400" b="0" dirty="0">
                <a:solidFill>
                  <a:schemeClr val="tx1"/>
                </a:solidFill>
                <a:latin typeface="Arial" panose="020B0604020202020204" pitchFamily="34" charset="0"/>
                <a:cs typeface="Arial" panose="020B0604020202020204" pitchFamily="34" charset="0"/>
              </a:rPr>
              <a:t>en adquisición de mobiliario, maquinaria </a:t>
            </a:r>
          </a:p>
          <a:p>
            <a:pPr>
              <a:lnSpc>
                <a:spcPct val="150000"/>
              </a:lnSpc>
            </a:pPr>
            <a:r>
              <a:rPr lang="es-GT" sz="1400" b="0" dirty="0">
                <a:solidFill>
                  <a:schemeClr val="tx1"/>
                </a:solidFill>
                <a:latin typeface="Arial" panose="020B0604020202020204" pitchFamily="34" charset="0"/>
                <a:cs typeface="Arial" panose="020B0604020202020204" pitchFamily="34" charset="0"/>
              </a:rPr>
              <a:t>y equipo.</a:t>
            </a:r>
          </a:p>
        </p:txBody>
      </p:sp>
      <p:pic>
        <p:nvPicPr>
          <p:cNvPr id="5" name="Imagen 4">
            <a:extLst>
              <a:ext uri="{FF2B5EF4-FFF2-40B4-BE49-F238E27FC236}">
                <a16:creationId xmlns:a16="http://schemas.microsoft.com/office/drawing/2014/main" id="{1B2E94B7-995D-884D-8ACD-BED47D6F133E}"/>
              </a:ext>
            </a:extLst>
          </p:cNvPr>
          <p:cNvPicPr>
            <a:picLocks noChangeAspect="1"/>
          </p:cNvPicPr>
          <p:nvPr/>
        </p:nvPicPr>
        <p:blipFill>
          <a:blip r:embed="rId3"/>
          <a:stretch>
            <a:fillRect/>
          </a:stretch>
        </p:blipFill>
        <p:spPr>
          <a:xfrm>
            <a:off x="1106643" y="2261120"/>
            <a:ext cx="759654" cy="1177464"/>
          </a:xfrm>
          <a:prstGeom prst="rect">
            <a:avLst/>
          </a:prstGeom>
        </p:spPr>
      </p:pic>
    </p:spTree>
    <p:extLst>
      <p:ext uri="{BB962C8B-B14F-4D97-AF65-F5344CB8AC3E}">
        <p14:creationId xmlns:p14="http://schemas.microsoft.com/office/powerpoint/2010/main" val="4099248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CuadroTexto 1">
            <a:extLst>
              <a:ext uri="{FF2B5EF4-FFF2-40B4-BE49-F238E27FC236}">
                <a16:creationId xmlns:a16="http://schemas.microsoft.com/office/drawing/2014/main" id="{40F0A5DE-CE2D-4548-BE2C-74173C249867}"/>
              </a:ext>
            </a:extLst>
          </p:cNvPr>
          <p:cNvSpPr txBox="1"/>
          <p:nvPr/>
        </p:nvSpPr>
        <p:spPr>
          <a:xfrm>
            <a:off x="551853" y="796284"/>
            <a:ext cx="96855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MONTO UTILIZADO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DE INVERSIÓN A LA FECHA</a:t>
            </a:r>
          </a:p>
        </p:txBody>
      </p:sp>
      <p:sp>
        <p:nvSpPr>
          <p:cNvPr id="3" name="Título 1">
            <a:extLst>
              <a:ext uri="{FF2B5EF4-FFF2-40B4-BE49-F238E27FC236}">
                <a16:creationId xmlns:a16="http://schemas.microsoft.com/office/drawing/2014/main" id="{AF19D77C-B81B-49AD-8AF8-9399670992D7}"/>
              </a:ext>
            </a:extLst>
          </p:cNvPr>
          <p:cNvSpPr txBox="1">
            <a:spLocks/>
          </p:cNvSpPr>
          <p:nvPr/>
        </p:nvSpPr>
        <p:spPr>
          <a:xfrm>
            <a:off x="2298668" y="1851888"/>
            <a:ext cx="9716529"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lnSpc>
                <a:spcPct val="150000"/>
              </a:lnSpc>
              <a:spcBef>
                <a:spcPct val="0"/>
              </a:spcBef>
            </a:pPr>
            <a:r>
              <a:rPr lang="es-GT" sz="3300" b="1" dirty="0">
                <a:solidFill>
                  <a:srgbClr val="009BDB"/>
                </a:solidFill>
                <a:latin typeface="Arial" panose="020B0604020202020204" pitchFamily="34" charset="0"/>
                <a:cs typeface="Arial" panose="020B0604020202020204" pitchFamily="34" charset="0"/>
              </a:rPr>
              <a:t>Q.11,469,630.00</a:t>
            </a:r>
            <a:endParaRPr lang="es-GT" sz="33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600" b="0" dirty="0">
                <a:solidFill>
                  <a:schemeClr val="tx1"/>
                </a:solidFill>
                <a:latin typeface="Arial" panose="020B0604020202020204" pitchFamily="34" charset="0"/>
                <a:cs typeface="Arial" panose="020B0604020202020204" pitchFamily="34" charset="0"/>
              </a:rPr>
              <a:t>Presupuesto utilizado al tercer cuatrimestre 2023 para la inversión</a:t>
            </a:r>
          </a:p>
          <a:p>
            <a:pPr marL="0" lvl="1" algn="just">
              <a:lnSpc>
                <a:spcPct val="150000"/>
              </a:lnSpc>
              <a:spcBef>
                <a:spcPct val="0"/>
              </a:spcBef>
            </a:pPr>
            <a:r>
              <a:rPr lang="es-GT" sz="3300" b="1" dirty="0">
                <a:solidFill>
                  <a:srgbClr val="009BDB"/>
                </a:solidFill>
                <a:latin typeface="Arial" panose="020B0604020202020204" pitchFamily="34" charset="0"/>
                <a:cs typeface="Arial" panose="020B0604020202020204" pitchFamily="34" charset="0"/>
              </a:rPr>
              <a:t>Q.11,052,204.58</a:t>
            </a:r>
            <a:endParaRPr lang="es-GT" sz="33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600" b="0" dirty="0">
                <a:solidFill>
                  <a:schemeClr val="tx1"/>
                </a:solidFill>
                <a:latin typeface="Arial" panose="020B0604020202020204" pitchFamily="34" charset="0"/>
                <a:cs typeface="Arial" panose="020B0604020202020204" pitchFamily="34" charset="0"/>
              </a:rPr>
              <a:t>Saldo para la inversión</a:t>
            </a:r>
          </a:p>
          <a:p>
            <a:pPr marL="0" lvl="1" algn="just">
              <a:lnSpc>
                <a:spcPct val="150000"/>
              </a:lnSpc>
              <a:spcBef>
                <a:spcPct val="0"/>
              </a:spcBef>
            </a:pPr>
            <a:r>
              <a:rPr lang="es-GT" sz="3300" b="1" dirty="0">
                <a:solidFill>
                  <a:srgbClr val="009BDB"/>
                </a:solidFill>
                <a:latin typeface="Arial" panose="020B0604020202020204" pitchFamily="34" charset="0"/>
                <a:cs typeface="Arial" panose="020B0604020202020204" pitchFamily="34" charset="0"/>
              </a:rPr>
              <a:t>Q.417,425.42</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A6DAE374-0758-47B6-A102-80D22E99C322}"/>
              </a:ext>
            </a:extLst>
          </p:cNvPr>
          <p:cNvSpPr txBox="1">
            <a:spLocks/>
          </p:cNvSpPr>
          <p:nvPr/>
        </p:nvSpPr>
        <p:spPr>
          <a:xfrm>
            <a:off x="7341759" y="4434114"/>
            <a:ext cx="3407304"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600" b="0" dirty="0">
                <a:solidFill>
                  <a:schemeClr val="tx1"/>
                </a:solidFill>
                <a:latin typeface="Arial" panose="020B0604020202020204" pitchFamily="34" charset="0"/>
                <a:cs typeface="Arial" panose="020B0604020202020204" pitchFamily="34" charset="0"/>
              </a:rPr>
              <a:t>Este rubro constituye el </a:t>
            </a:r>
            <a:r>
              <a:rPr lang="es-GT" sz="1600" dirty="0">
                <a:solidFill>
                  <a:srgbClr val="009BDB"/>
                </a:solidFill>
                <a:latin typeface="Arial" panose="020B0604020202020204" pitchFamily="34" charset="0"/>
                <a:cs typeface="Arial" panose="020B0604020202020204" pitchFamily="34" charset="0"/>
              </a:rPr>
              <a:t>1.5%</a:t>
            </a:r>
            <a:r>
              <a:rPr lang="es-GT" sz="1600" b="0" dirty="0">
                <a:solidFill>
                  <a:srgbClr val="009BDB"/>
                </a:solidFill>
                <a:latin typeface="Arial" panose="020B0604020202020204" pitchFamily="34" charset="0"/>
                <a:cs typeface="Arial" panose="020B0604020202020204" pitchFamily="34" charset="0"/>
              </a:rPr>
              <a:t> </a:t>
            </a:r>
            <a:r>
              <a:rPr lang="es-GT" sz="1600" b="0" dirty="0">
                <a:solidFill>
                  <a:schemeClr val="tx1"/>
                </a:solidFill>
                <a:latin typeface="Arial" panose="020B0604020202020204" pitchFamily="34" charset="0"/>
                <a:cs typeface="Arial" panose="020B0604020202020204" pitchFamily="34" charset="0"/>
              </a:rPr>
              <a:t>del total del presupuesto del MINEX</a:t>
            </a:r>
            <a:br>
              <a:rPr lang="es-GT" sz="1200" b="0" dirty="0">
                <a:solidFill>
                  <a:schemeClr val="accent1">
                    <a:lumMod val="50000"/>
                  </a:schemeClr>
                </a:solidFill>
                <a:latin typeface="Arial" panose="020B0604020202020204" pitchFamily="34" charset="0"/>
                <a:cs typeface="Arial" panose="020B0604020202020204" pitchFamily="34" charset="0"/>
              </a:rPr>
            </a:br>
            <a:endParaRPr lang="es-GT" sz="1200" b="0" dirty="0">
              <a:solidFill>
                <a:schemeClr val="accent1">
                  <a:lumMod val="50000"/>
                </a:schemeClr>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0F914C55-9884-B54E-9C4E-6F72895AD4DF}"/>
              </a:ext>
            </a:extLst>
          </p:cNvPr>
          <p:cNvPicPr>
            <a:picLocks noChangeAspect="1"/>
          </p:cNvPicPr>
          <p:nvPr/>
        </p:nvPicPr>
        <p:blipFill>
          <a:blip r:embed="rId3"/>
          <a:stretch>
            <a:fillRect/>
          </a:stretch>
        </p:blipFill>
        <p:spPr>
          <a:xfrm>
            <a:off x="1039735" y="2182629"/>
            <a:ext cx="955878" cy="856994"/>
          </a:xfrm>
          <a:prstGeom prst="rect">
            <a:avLst/>
          </a:prstGeom>
        </p:spPr>
      </p:pic>
    </p:spTree>
    <p:extLst>
      <p:ext uri="{BB962C8B-B14F-4D97-AF65-F5344CB8AC3E}">
        <p14:creationId xmlns:p14="http://schemas.microsoft.com/office/powerpoint/2010/main" val="2796943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CuadroTexto 1">
            <a:extLst>
              <a:ext uri="{FF2B5EF4-FFF2-40B4-BE49-F238E27FC236}">
                <a16:creationId xmlns:a16="http://schemas.microsoft.com/office/drawing/2014/main" id="{8A021487-6377-4360-962E-0015A07FFDE0}"/>
              </a:ext>
            </a:extLst>
          </p:cNvPr>
          <p:cNvSpPr txBox="1"/>
          <p:nvPr/>
        </p:nvSpPr>
        <p:spPr>
          <a:xfrm>
            <a:off x="540599" y="796284"/>
            <a:ext cx="9408895" cy="1200329"/>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¿QUÉ FINALIDADES ATIENDE</a:t>
            </a:r>
          </a:p>
          <a:p>
            <a:pPr lvl="0"/>
            <a:r>
              <a:rPr lang="es-GT" sz="3600" b="1" dirty="0">
                <a:solidFill>
                  <a:srgbClr val="004B83"/>
                </a:solidFill>
                <a:latin typeface="Bebas Neue Book" pitchFamily="2" charset="0"/>
                <a:cs typeface="Arial" panose="020B0604020202020204" pitchFamily="34" charset="0"/>
              </a:rPr>
              <a:t>LA INSTITUCIÓN?</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4" name="Título 1">
            <a:extLst>
              <a:ext uri="{FF2B5EF4-FFF2-40B4-BE49-F238E27FC236}">
                <a16:creationId xmlns:a16="http://schemas.microsoft.com/office/drawing/2014/main" id="{8BB2B1B2-96E5-4993-99DD-6536498A4242}"/>
              </a:ext>
            </a:extLst>
          </p:cNvPr>
          <p:cNvSpPr txBox="1">
            <a:spLocks/>
          </p:cNvSpPr>
          <p:nvPr/>
        </p:nvSpPr>
        <p:spPr>
          <a:xfrm>
            <a:off x="2014009" y="1466569"/>
            <a:ext cx="8042314"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Arial" panose="020B0604020202020204" pitchFamily="34" charset="0"/>
                <a:cs typeface="Arial" panose="020B0604020202020204" pitchFamily="34" charset="0"/>
              </a:rPr>
              <a:t>Los recursos públicos se utilizan con fines específicos para el cumplimiento de los objetivos sociales y económicos del Estado, que impactan directamente en la población. </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600" b="0" dirty="0">
                <a:solidFill>
                  <a:schemeClr val="tx1"/>
                </a:solidFill>
                <a:latin typeface="Arial" panose="020B0604020202020204" pitchFamily="34" charset="0"/>
                <a:cs typeface="Arial" panose="020B0604020202020204" pitchFamily="34" charset="0"/>
              </a:rPr>
              <a:t>El presupuesto del Ministerio de Relaciones Exteriores está destinado para brindar </a:t>
            </a:r>
            <a:r>
              <a:rPr lang="es-GT" sz="1600" dirty="0">
                <a:solidFill>
                  <a:schemeClr val="tx1"/>
                </a:solidFill>
                <a:latin typeface="Arial" panose="020B0604020202020204" pitchFamily="34" charset="0"/>
                <a:cs typeface="Arial" panose="020B0604020202020204" pitchFamily="34" charset="0"/>
              </a:rPr>
              <a:t>“Servicios Públicos Generales”</a:t>
            </a:r>
            <a:r>
              <a:rPr lang="es-GT" sz="1600" b="0" dirty="0">
                <a:solidFill>
                  <a:schemeClr val="tx1"/>
                </a:solidFill>
                <a:latin typeface="Arial" panose="020B0604020202020204" pitchFamily="34" charset="0"/>
                <a:cs typeface="Arial" panose="020B0604020202020204" pitchFamily="34" charset="0"/>
              </a:rPr>
              <a:t>, principalmente los servicios de documentación, asistencia, atención y protección consular; la representación del Estado de Guatemala en el ámbito internacional; y la conservación de los límites terrestres y fluviales entre Guatemala y los países vecinos. </a:t>
            </a:r>
          </a:p>
          <a:p>
            <a:endParaRPr lang="es-GT" sz="2000" b="0" dirty="0">
              <a:solidFill>
                <a:schemeClr val="accent1">
                  <a:lumMod val="50000"/>
                </a:schemeClr>
              </a:solidFill>
              <a:latin typeface="Arial" panose="020B0604020202020204" pitchFamily="34" charset="0"/>
              <a:cs typeface="Arial" panose="020B0604020202020204" pitchFamily="34" charset="0"/>
            </a:endParaRPr>
          </a:p>
          <a:p>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B9B86A6D-A286-43D7-9F33-CA575C9914CF}"/>
              </a:ext>
            </a:extLst>
          </p:cNvPr>
          <p:cNvSpPr txBox="1">
            <a:spLocks/>
          </p:cNvSpPr>
          <p:nvPr/>
        </p:nvSpPr>
        <p:spPr>
          <a:xfrm>
            <a:off x="5895384" y="4328288"/>
            <a:ext cx="5345773"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200" b="0" dirty="0">
                <a:solidFill>
                  <a:schemeClr val="tx1"/>
                </a:solidFill>
                <a:latin typeface="Arial" panose="020B0604020202020204" pitchFamily="34" charset="0"/>
                <a:cs typeface="Arial" panose="020B0604020202020204" pitchFamily="34" charset="0"/>
              </a:rPr>
              <a:t>Conforme los objetivos del sector público, el presupuesto del Ministerio de Relaciones Exteriores se orienta en un 100% a la prestación de servicios públicos generales</a:t>
            </a:r>
          </a:p>
        </p:txBody>
      </p:sp>
      <p:pic>
        <p:nvPicPr>
          <p:cNvPr id="3" name="Imagen 2">
            <a:extLst>
              <a:ext uri="{FF2B5EF4-FFF2-40B4-BE49-F238E27FC236}">
                <a16:creationId xmlns:a16="http://schemas.microsoft.com/office/drawing/2014/main" id="{45B58F36-41C2-E344-9087-E748E84C169B}"/>
              </a:ext>
            </a:extLst>
          </p:cNvPr>
          <p:cNvPicPr>
            <a:picLocks noChangeAspect="1"/>
          </p:cNvPicPr>
          <p:nvPr/>
        </p:nvPicPr>
        <p:blipFill>
          <a:blip r:embed="rId3"/>
          <a:stretch>
            <a:fillRect/>
          </a:stretch>
        </p:blipFill>
        <p:spPr>
          <a:xfrm>
            <a:off x="694041" y="2261879"/>
            <a:ext cx="1047210" cy="1047210"/>
          </a:xfrm>
          <a:prstGeom prst="rect">
            <a:avLst/>
          </a:prstGeom>
        </p:spPr>
      </p:pic>
    </p:spTree>
    <p:extLst>
      <p:ext uri="{BB962C8B-B14F-4D97-AF65-F5344CB8AC3E}">
        <p14:creationId xmlns:p14="http://schemas.microsoft.com/office/powerpoint/2010/main" val="1011276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CuadroTexto 2">
            <a:extLst>
              <a:ext uri="{FF2B5EF4-FFF2-40B4-BE49-F238E27FC236}">
                <a16:creationId xmlns:a16="http://schemas.microsoft.com/office/drawing/2014/main" id="{52B54695-F394-4902-AF4C-87FB39105854}"/>
              </a:ext>
            </a:extLst>
          </p:cNvPr>
          <p:cNvSpPr txBox="1"/>
          <p:nvPr/>
        </p:nvSpPr>
        <p:spPr>
          <a:xfrm>
            <a:off x="540599" y="796284"/>
            <a:ext cx="8904958" cy="2031325"/>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EJECUCIÓN PRESUPUESTARIA </a:t>
            </a:r>
          </a:p>
          <a:p>
            <a:pPr lvl="0"/>
            <a:r>
              <a:rPr lang="es-GT" sz="3600" b="1" dirty="0">
                <a:solidFill>
                  <a:srgbClr val="004B83"/>
                </a:solidFill>
                <a:latin typeface="Bebas Neue Book" pitchFamily="2" charset="0"/>
                <a:cs typeface="Arial" panose="020B0604020202020204" pitchFamily="34" charset="0"/>
              </a:rPr>
              <a:t>POR FINALIDAD AL TERCER </a:t>
            </a:r>
          </a:p>
          <a:p>
            <a:pPr lvl="0"/>
            <a:r>
              <a:rPr lang="es-GT" sz="3600" b="1" dirty="0">
                <a:solidFill>
                  <a:srgbClr val="004B83"/>
                </a:solidFill>
                <a:latin typeface="Bebas Neue Book" pitchFamily="2" charset="0"/>
                <a:cs typeface="Arial" panose="020B0604020202020204" pitchFamily="34" charset="0"/>
              </a:rPr>
              <a:t>CUATRIMESTRE 2023</a:t>
            </a:r>
          </a:p>
          <a:p>
            <a:pPr lvl="0"/>
            <a:r>
              <a:rPr kumimoji="0" lang="es-GT" sz="18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(cifras expresadas en millones de quetzales)</a:t>
            </a:r>
          </a:p>
        </p:txBody>
      </p:sp>
      <p:pic>
        <p:nvPicPr>
          <p:cNvPr id="4" name="Imagen 3">
            <a:extLst>
              <a:ext uri="{FF2B5EF4-FFF2-40B4-BE49-F238E27FC236}">
                <a16:creationId xmlns:a16="http://schemas.microsoft.com/office/drawing/2014/main" id="{15F2314D-3042-D44B-9484-0C05F3462969}"/>
              </a:ext>
            </a:extLst>
          </p:cNvPr>
          <p:cNvPicPr>
            <a:picLocks noChangeAspect="1"/>
          </p:cNvPicPr>
          <p:nvPr/>
        </p:nvPicPr>
        <p:blipFill>
          <a:blip r:embed="rId3"/>
          <a:stretch>
            <a:fillRect/>
          </a:stretch>
        </p:blipFill>
        <p:spPr>
          <a:xfrm>
            <a:off x="4144619" y="140300"/>
            <a:ext cx="8413324" cy="6419541"/>
          </a:xfrm>
          <a:prstGeom prst="rect">
            <a:avLst/>
          </a:prstGeom>
        </p:spPr>
      </p:pic>
    </p:spTree>
    <p:extLst>
      <p:ext uri="{BB962C8B-B14F-4D97-AF65-F5344CB8AC3E}">
        <p14:creationId xmlns:p14="http://schemas.microsoft.com/office/powerpoint/2010/main" val="2006458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extLst>
      <p:ext uri="{BB962C8B-B14F-4D97-AF65-F5344CB8AC3E}">
        <p14:creationId xmlns:p14="http://schemas.microsoft.com/office/powerpoint/2010/main" val="2733109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CuadroTexto 1">
            <a:extLst>
              <a:ext uri="{FF2B5EF4-FFF2-40B4-BE49-F238E27FC236}">
                <a16:creationId xmlns:a16="http://schemas.microsoft.com/office/drawing/2014/main" id="{591CA925-0C54-4D50-810A-455DD3CA400E}"/>
              </a:ext>
            </a:extLst>
          </p:cNvPr>
          <p:cNvSpPr txBox="1"/>
          <p:nvPr/>
        </p:nvSpPr>
        <p:spPr>
          <a:xfrm>
            <a:off x="540599" y="796284"/>
            <a:ext cx="109497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PRINCIPALES RESULTADOS Y AVANCES: GUATEMALTECOS BENEFICIADOS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CON SERVICIOS DE DOCUMENTACIÓN, ASISTENCIA, ATENCIÓN Y PROTECCIÓN CONSULAR</a:t>
            </a:r>
          </a:p>
        </p:txBody>
      </p:sp>
      <p:sp>
        <p:nvSpPr>
          <p:cNvPr id="3" name="Marcador de contenido 6">
            <a:extLst>
              <a:ext uri="{FF2B5EF4-FFF2-40B4-BE49-F238E27FC236}">
                <a16:creationId xmlns:a16="http://schemas.microsoft.com/office/drawing/2014/main" id="{788EEFAA-1E56-4E85-B512-A3AFA3A46D96}"/>
              </a:ext>
            </a:extLst>
          </p:cNvPr>
          <p:cNvSpPr txBox="1">
            <a:spLocks/>
          </p:cNvSpPr>
          <p:nvPr/>
        </p:nvSpPr>
        <p:spPr>
          <a:xfrm>
            <a:off x="540599" y="2002343"/>
            <a:ext cx="7112011" cy="40456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500" b="1" dirty="0">
              <a:latin typeface="Arial" panose="020B0604020202020204" pitchFamily="34" charset="0"/>
              <a:cs typeface="Arial" panose="020B0604020202020204" pitchFamily="34" charset="0"/>
            </a:endParaRPr>
          </a:p>
          <a:p>
            <a:pPr marL="0" indent="0">
              <a:buNone/>
            </a:pPr>
            <a:r>
              <a:rPr lang="es-GT" sz="1800" b="1" dirty="0">
                <a:solidFill>
                  <a:srgbClr val="00BDFF"/>
                </a:solidFill>
                <a:latin typeface="Arial" panose="020B0604020202020204" pitchFamily="34" charset="0"/>
                <a:cs typeface="Arial" panose="020B0604020202020204" pitchFamily="34" charset="0"/>
              </a:rPr>
              <a:t>Aspectos presupuestarios</a:t>
            </a:r>
          </a:p>
          <a:p>
            <a:pPr marL="342900" indent="-342900">
              <a:buAutoNum type="alphaLcPeriod"/>
            </a:pPr>
            <a:r>
              <a:rPr lang="es-GT" sz="1600" dirty="0">
                <a:latin typeface="Arial" panose="020B0604020202020204" pitchFamily="34" charset="0"/>
                <a:cs typeface="Arial" panose="020B0604020202020204" pitchFamily="34" charset="0"/>
              </a:rPr>
              <a:t>  Presupuesto vigente: Q308,861,311.00</a:t>
            </a:r>
          </a:p>
          <a:p>
            <a:pPr marL="342900" indent="-342900">
              <a:buAutoNum type="alphaLcPeriod"/>
            </a:pPr>
            <a:r>
              <a:rPr lang="es-GT" sz="1600" dirty="0">
                <a:latin typeface="Arial" panose="020B0604020202020204" pitchFamily="34" charset="0"/>
                <a:cs typeface="Arial" panose="020B0604020202020204" pitchFamily="34" charset="0"/>
              </a:rPr>
              <a:t>  Presupuesto ejecutado (utilizado): Q307,935,461.43</a:t>
            </a:r>
          </a:p>
          <a:p>
            <a:pPr marL="342900" indent="-342900">
              <a:buAutoNum type="alphaLcPeriod"/>
            </a:pPr>
            <a:r>
              <a:rPr lang="es-GT" sz="1600" dirty="0">
                <a:latin typeface="Arial" panose="020B0604020202020204" pitchFamily="34" charset="0"/>
                <a:cs typeface="Arial" panose="020B0604020202020204" pitchFamily="34" charset="0"/>
              </a:rPr>
              <a:t>  Fuente de financiamiento: ingresos corrientes, ingresos propios</a:t>
            </a:r>
          </a:p>
          <a:p>
            <a:pPr marL="342900" indent="-342900">
              <a:buAutoNum type="alphaLcPeriod"/>
            </a:pPr>
            <a:endParaRPr lang="es-GT" sz="1800" dirty="0">
              <a:latin typeface="Arial" panose="020B0604020202020204" pitchFamily="34" charset="0"/>
              <a:cs typeface="Arial" panose="020B0604020202020204" pitchFamily="34" charset="0"/>
            </a:endParaRPr>
          </a:p>
          <a:p>
            <a:pPr marL="0" indent="0">
              <a:buNone/>
            </a:pPr>
            <a:r>
              <a:rPr lang="es-GT" sz="1800" b="1" dirty="0">
                <a:solidFill>
                  <a:srgbClr val="00BDFF"/>
                </a:solidFill>
                <a:latin typeface="Arial" panose="020B0604020202020204" pitchFamily="34" charset="0"/>
                <a:cs typeface="Arial" panose="020B0604020202020204" pitchFamily="34" charset="0"/>
              </a:rPr>
              <a:t>Aspectos de planificación estatal</a:t>
            </a:r>
          </a:p>
          <a:p>
            <a:pPr marL="457200" indent="-457200">
              <a:buAutoNum type="alphaLcPeriod"/>
            </a:pPr>
            <a:r>
              <a:rPr lang="es-GT" sz="1600" dirty="0">
                <a:latin typeface="Arial" panose="020B0604020202020204" pitchFamily="34" charset="0"/>
                <a:cs typeface="Arial" panose="020B0604020202020204" pitchFamily="34" charset="0"/>
              </a:rPr>
              <a:t>Programa: Servicios consulares y de atención al migrante</a:t>
            </a:r>
          </a:p>
          <a:p>
            <a:pPr marL="457200" indent="-457200">
              <a:buAutoNum type="alphaLcPeriod"/>
            </a:pPr>
            <a:r>
              <a:rPr lang="es-GT" sz="1600" dirty="0">
                <a:latin typeface="Arial" panose="020B0604020202020204" pitchFamily="34" charset="0"/>
                <a:cs typeface="Arial" panose="020B0604020202020204" pitchFamily="34" charset="0"/>
              </a:rPr>
              <a:t>Meta: </a:t>
            </a:r>
            <a:r>
              <a:rPr kumimoji="0" lang="es-GT"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1,289,400</a:t>
            </a:r>
            <a:endParaRPr lang="es-GT" sz="1600" dirty="0">
              <a:latin typeface="Arial" panose="020B0604020202020204" pitchFamily="34" charset="0"/>
              <a:cs typeface="Arial" panose="020B0604020202020204" pitchFamily="34" charset="0"/>
            </a:endParaRPr>
          </a:p>
          <a:p>
            <a:pPr marL="457200" indent="-457200">
              <a:buAutoNum type="alphaLcPeriod"/>
            </a:pPr>
            <a:r>
              <a:rPr lang="es-GT" sz="1600" dirty="0">
                <a:latin typeface="Arial" panose="020B0604020202020204" pitchFamily="34" charset="0"/>
                <a:cs typeface="Arial" panose="020B0604020202020204" pitchFamily="34" charset="0"/>
              </a:rPr>
              <a:t>Población beneficiada: </a:t>
            </a:r>
            <a:r>
              <a:rPr lang="es-GT" sz="1600" dirty="0">
                <a:solidFill>
                  <a:prstClr val="black"/>
                </a:solidFill>
                <a:latin typeface="Arial" panose="020B0604020202020204" pitchFamily="34" charset="0"/>
                <a:cs typeface="Arial" panose="020B0604020202020204" pitchFamily="34" charset="0"/>
              </a:rPr>
              <a:t>1,284,276</a:t>
            </a:r>
            <a:endParaRPr lang="es-GT" sz="1600" dirty="0">
              <a:latin typeface="Arial" panose="020B0604020202020204" pitchFamily="34" charset="0"/>
              <a:cs typeface="Arial" panose="020B0604020202020204" pitchFamily="34" charset="0"/>
            </a:endParaRPr>
          </a:p>
          <a:p>
            <a:pPr marL="457200" indent="-457200">
              <a:buAutoNum type="alphaLcPeriod"/>
            </a:pPr>
            <a:r>
              <a:rPr lang="es-GT" sz="1600" dirty="0">
                <a:latin typeface="Arial" panose="020B0604020202020204" pitchFamily="34" charset="0"/>
                <a:cs typeface="Arial" panose="020B0604020202020204" pitchFamily="34" charset="0"/>
              </a:rPr>
              <a:t>Ubicación geográfica: 3800/0101</a:t>
            </a:r>
          </a:p>
          <a:p>
            <a:pPr marL="457200" indent="-457200">
              <a:buAutoNum type="alphaLcPeriod"/>
            </a:pPr>
            <a:r>
              <a:rPr lang="es-GT" sz="1600" dirty="0">
                <a:latin typeface="Arial" panose="020B0604020202020204" pitchFamily="34" charset="0"/>
                <a:cs typeface="Arial" panose="020B0604020202020204" pitchFamily="34" charset="0"/>
              </a:rPr>
              <a:t>Plazo de ejecución: del 1 de enero al 31 de diciembre de 2023</a:t>
            </a:r>
          </a:p>
        </p:txBody>
      </p:sp>
      <p:pic>
        <p:nvPicPr>
          <p:cNvPr id="6" name="Imagen 5">
            <a:extLst>
              <a:ext uri="{FF2B5EF4-FFF2-40B4-BE49-F238E27FC236}">
                <a16:creationId xmlns:a16="http://schemas.microsoft.com/office/drawing/2014/main" id="{0FBB99D6-CBF8-004E-BFC0-300BB103E291}"/>
              </a:ext>
            </a:extLst>
          </p:cNvPr>
          <p:cNvPicPr>
            <a:picLocks noChangeAspect="1"/>
          </p:cNvPicPr>
          <p:nvPr/>
        </p:nvPicPr>
        <p:blipFill rotWithShape="1">
          <a:blip r:embed="rId3"/>
          <a:srcRect t="19175" b="11411"/>
          <a:stretch/>
        </p:blipFill>
        <p:spPr>
          <a:xfrm>
            <a:off x="7652610" y="2002343"/>
            <a:ext cx="3503467" cy="1823928"/>
          </a:xfrm>
          <a:prstGeom prst="rect">
            <a:avLst/>
          </a:prstGeom>
        </p:spPr>
      </p:pic>
      <p:pic>
        <p:nvPicPr>
          <p:cNvPr id="8" name="Imagen 7">
            <a:extLst>
              <a:ext uri="{FF2B5EF4-FFF2-40B4-BE49-F238E27FC236}">
                <a16:creationId xmlns:a16="http://schemas.microsoft.com/office/drawing/2014/main" id="{DA89EBB5-90FF-2149-8EB9-83BA644EA517}"/>
              </a:ext>
            </a:extLst>
          </p:cNvPr>
          <p:cNvPicPr>
            <a:picLocks noChangeAspect="1"/>
          </p:cNvPicPr>
          <p:nvPr/>
        </p:nvPicPr>
        <p:blipFill rotWithShape="1">
          <a:blip r:embed="rId4"/>
          <a:srcRect t="7778" b="12260"/>
          <a:stretch/>
        </p:blipFill>
        <p:spPr>
          <a:xfrm>
            <a:off x="7659004" y="3980994"/>
            <a:ext cx="3497073" cy="2097238"/>
          </a:xfrm>
          <a:prstGeom prst="rect">
            <a:avLst/>
          </a:prstGeom>
        </p:spPr>
      </p:pic>
    </p:spTree>
    <p:extLst>
      <p:ext uri="{BB962C8B-B14F-4D97-AF65-F5344CB8AC3E}">
        <p14:creationId xmlns:p14="http://schemas.microsoft.com/office/powerpoint/2010/main" val="1453759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CuadroTexto 1">
            <a:extLst>
              <a:ext uri="{FF2B5EF4-FFF2-40B4-BE49-F238E27FC236}">
                <a16:creationId xmlns:a16="http://schemas.microsoft.com/office/drawing/2014/main" id="{CF26F4F4-5538-48AB-827C-09B58F81930B}"/>
              </a:ext>
            </a:extLst>
          </p:cNvPr>
          <p:cNvSpPr txBox="1"/>
          <p:nvPr/>
        </p:nvSpPr>
        <p:spPr>
          <a:xfrm>
            <a:off x="540599" y="796284"/>
            <a:ext cx="1094539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PRINCIPALES RESULTADOS Y AVANCES EN EL FORTALECIMIENTO DE LAS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RELACIONES INTERNACIONALES BILATERALES, MULTILATERALES Y REGIONALES</a:t>
            </a:r>
          </a:p>
        </p:txBody>
      </p:sp>
      <p:sp>
        <p:nvSpPr>
          <p:cNvPr id="3" name="Marcador de contenido 6">
            <a:extLst>
              <a:ext uri="{FF2B5EF4-FFF2-40B4-BE49-F238E27FC236}">
                <a16:creationId xmlns:a16="http://schemas.microsoft.com/office/drawing/2014/main" id="{AAF7FD50-4B47-4F4D-A389-2442285471CF}"/>
              </a:ext>
            </a:extLst>
          </p:cNvPr>
          <p:cNvSpPr txBox="1">
            <a:spLocks/>
          </p:cNvSpPr>
          <p:nvPr/>
        </p:nvSpPr>
        <p:spPr>
          <a:xfrm>
            <a:off x="540599" y="2769502"/>
            <a:ext cx="7112011"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s-GT" sz="1800" b="1" i="0" u="none" strike="noStrike" kern="1200" cap="none" spc="0" normalizeH="0" baseline="0" noProof="0" dirty="0">
                <a:ln>
                  <a:noFill/>
                </a:ln>
                <a:solidFill>
                  <a:srgbClr val="00BDFF"/>
                </a:solidFill>
                <a:effectLst/>
                <a:uLnTx/>
                <a:uFillTx/>
                <a:latin typeface="Arial" panose="020B0604020202020204" pitchFamily="34" charset="0"/>
                <a:ea typeface="+mn-ea"/>
                <a:cs typeface="Arial" panose="020B0604020202020204" pitchFamily="34" charset="0"/>
                <a:sym typeface="Arial"/>
              </a:rPr>
              <a:t>Aspectos presupuestarios</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Presupuesto vigente: Q275,186,072.00</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Presupuesto ejecutado (utilizado): Q274,426,532.39</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Fuente de financiamiento: ingresos corrientes</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s-GT" sz="1800" b="1" i="0" u="none" strike="noStrike" kern="1200" cap="none" spc="0" normalizeH="0" baseline="0" noProof="0" dirty="0">
                <a:ln>
                  <a:noFill/>
                </a:ln>
                <a:solidFill>
                  <a:srgbClr val="00BDFF"/>
                </a:solidFill>
                <a:effectLst/>
                <a:uLnTx/>
                <a:uFillTx/>
                <a:latin typeface="Arial" panose="020B0604020202020204" pitchFamily="34" charset="0"/>
                <a:ea typeface="+mn-ea"/>
                <a:cs typeface="Arial" panose="020B0604020202020204" pitchFamily="34" charset="0"/>
                <a:sym typeface="Arial"/>
              </a:rPr>
              <a:t>Aspectos de planificación estatal</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Programa: Servicios de Política Exterior</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Meta: 16,329</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Ubicación geográfica: 3800/0101</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Plazo de ejecución: d</a:t>
            </a:r>
            <a:r>
              <a:rPr lang="es-GT" sz="1600" dirty="0">
                <a:latin typeface="Arial" panose="020B0604020202020204" pitchFamily="34" charset="0"/>
                <a:cs typeface="Arial" panose="020B0604020202020204" pitchFamily="34" charset="0"/>
              </a:rPr>
              <a:t>el 1 de enero al 31 de diciembre de 2023</a:t>
            </a:r>
          </a:p>
        </p:txBody>
      </p:sp>
      <p:sp>
        <p:nvSpPr>
          <p:cNvPr id="4" name="Google Shape;254;p17">
            <a:extLst>
              <a:ext uri="{FF2B5EF4-FFF2-40B4-BE49-F238E27FC236}">
                <a16:creationId xmlns:a16="http://schemas.microsoft.com/office/drawing/2014/main" id="{E1B7FF3E-0CD1-496A-963C-B1A9936B079A}"/>
              </a:ext>
            </a:extLst>
          </p:cNvPr>
          <p:cNvSpPr txBox="1"/>
          <p:nvPr/>
        </p:nvSpPr>
        <p:spPr>
          <a:xfrm>
            <a:off x="540599" y="1936452"/>
            <a:ext cx="10169973" cy="7701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s-GT" sz="1600" b="1" i="0" u="none" strike="noStrike" cap="none" dirty="0">
                <a:solidFill>
                  <a:srgbClr val="00BDFF"/>
                </a:solidFill>
                <a:latin typeface="Arial" panose="020B0604020202020204" pitchFamily="34" charset="0"/>
                <a:ea typeface="Montserrat"/>
                <a:cs typeface="Arial" panose="020B0604020202020204" pitchFamily="34" charset="0"/>
                <a:sym typeface="Montserrat"/>
              </a:rPr>
              <a:t>16,295 acciones estratégicas </a:t>
            </a:r>
            <a:r>
              <a:rPr lang="es-GT" sz="1600" b="0" i="0" u="none" strike="noStrike" cap="none" dirty="0">
                <a:solidFill>
                  <a:srgbClr val="000000"/>
                </a:solidFill>
                <a:latin typeface="Arial" panose="020B0604020202020204" pitchFamily="34" charset="0"/>
                <a:ea typeface="Montserrat"/>
                <a:cs typeface="Arial" panose="020B0604020202020204" pitchFamily="34" charset="0"/>
                <a:sym typeface="Montserrat"/>
              </a:rPr>
              <a:t>en el marco de la representación </a:t>
            </a:r>
          </a:p>
          <a:p>
            <a:pPr marL="0" marR="0" lvl="0" indent="0" algn="just" rtl="0">
              <a:lnSpc>
                <a:spcPct val="100000"/>
              </a:lnSpc>
              <a:spcBef>
                <a:spcPts val="0"/>
              </a:spcBef>
              <a:spcAft>
                <a:spcPts val="0"/>
              </a:spcAft>
              <a:buClr>
                <a:srgbClr val="000000"/>
              </a:buClr>
              <a:buSzPts val="1600"/>
              <a:buFont typeface="Arial"/>
              <a:buNone/>
            </a:pPr>
            <a:r>
              <a:rPr lang="es-GT" sz="1600" b="0" i="0" u="none" strike="noStrike" cap="none" dirty="0">
                <a:solidFill>
                  <a:srgbClr val="000000"/>
                </a:solidFill>
                <a:latin typeface="Arial" panose="020B0604020202020204" pitchFamily="34" charset="0"/>
                <a:ea typeface="Montserrat"/>
                <a:cs typeface="Arial" panose="020B0604020202020204" pitchFamily="34" charset="0"/>
                <a:sym typeface="Montserrat"/>
              </a:rPr>
              <a:t>del Estado de Guatemala en el ámbito internacional.                                                                                                                                                                                                                          </a:t>
            </a:r>
            <a:endParaRPr sz="1600" b="0" i="0" u="none" strike="noStrike" cap="none" dirty="0">
              <a:solidFill>
                <a:srgbClr val="000000"/>
              </a:solidFill>
              <a:latin typeface="Arial" panose="020B0604020202020204" pitchFamily="34" charset="0"/>
              <a:cs typeface="Arial" panose="020B0604020202020204" pitchFamily="34" charset="0"/>
              <a:sym typeface="Arial"/>
            </a:endParaRPr>
          </a:p>
        </p:txBody>
      </p:sp>
      <p:pic>
        <p:nvPicPr>
          <p:cNvPr id="7" name="Imagen 6">
            <a:extLst>
              <a:ext uri="{FF2B5EF4-FFF2-40B4-BE49-F238E27FC236}">
                <a16:creationId xmlns:a16="http://schemas.microsoft.com/office/drawing/2014/main" id="{EBF76C3D-93C0-B844-A1D7-B0CFA46376FD}"/>
              </a:ext>
            </a:extLst>
          </p:cNvPr>
          <p:cNvPicPr>
            <a:picLocks noChangeAspect="1"/>
          </p:cNvPicPr>
          <p:nvPr/>
        </p:nvPicPr>
        <p:blipFill rotWithShape="1">
          <a:blip r:embed="rId3"/>
          <a:srcRect t="5387" b="20808"/>
          <a:stretch/>
        </p:blipFill>
        <p:spPr>
          <a:xfrm>
            <a:off x="7037055" y="1936452"/>
            <a:ext cx="4334579" cy="2132783"/>
          </a:xfrm>
          <a:prstGeom prst="rect">
            <a:avLst/>
          </a:prstGeom>
        </p:spPr>
      </p:pic>
      <p:pic>
        <p:nvPicPr>
          <p:cNvPr id="9" name="Imagen 8">
            <a:extLst>
              <a:ext uri="{FF2B5EF4-FFF2-40B4-BE49-F238E27FC236}">
                <a16:creationId xmlns:a16="http://schemas.microsoft.com/office/drawing/2014/main" id="{044E78FF-DBF3-EE49-8D0D-35868ED5199F}"/>
              </a:ext>
            </a:extLst>
          </p:cNvPr>
          <p:cNvPicPr>
            <a:picLocks noChangeAspect="1"/>
          </p:cNvPicPr>
          <p:nvPr/>
        </p:nvPicPr>
        <p:blipFill rotWithShape="1">
          <a:blip r:embed="rId4"/>
          <a:srcRect t="23107" b="8604"/>
          <a:stretch/>
        </p:blipFill>
        <p:spPr>
          <a:xfrm>
            <a:off x="7034081" y="4132185"/>
            <a:ext cx="4337553" cy="1974715"/>
          </a:xfrm>
          <a:prstGeom prst="rect">
            <a:avLst/>
          </a:prstGeom>
        </p:spPr>
      </p:pic>
    </p:spTree>
    <p:extLst>
      <p:ext uri="{BB962C8B-B14F-4D97-AF65-F5344CB8AC3E}">
        <p14:creationId xmlns:p14="http://schemas.microsoft.com/office/powerpoint/2010/main" val="29276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CuadroTexto 1">
            <a:extLst>
              <a:ext uri="{FF2B5EF4-FFF2-40B4-BE49-F238E27FC236}">
                <a16:creationId xmlns:a16="http://schemas.microsoft.com/office/drawing/2014/main" id="{F974B549-E8CA-478F-8457-181560EEF327}"/>
              </a:ext>
            </a:extLst>
          </p:cNvPr>
          <p:cNvSpPr txBox="1"/>
          <p:nvPr/>
        </p:nvSpPr>
        <p:spPr>
          <a:xfrm>
            <a:off x="540599" y="796284"/>
            <a:ext cx="1053573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PRINCIPALES RESULTADOS Y AVANCES EN LA CONSERVACIÓN Y DEMARCACIÓN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2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DE LOS LÍMITES TERRESTRES, FLUVIALES Y LACUSTRES DEL TERRITORIO NACIONAL</a:t>
            </a:r>
          </a:p>
        </p:txBody>
      </p:sp>
      <p:sp>
        <p:nvSpPr>
          <p:cNvPr id="3" name="Marcador de contenido 6">
            <a:extLst>
              <a:ext uri="{FF2B5EF4-FFF2-40B4-BE49-F238E27FC236}">
                <a16:creationId xmlns:a16="http://schemas.microsoft.com/office/drawing/2014/main" id="{16CF14EB-1B49-402A-B155-6CD1C68062AA}"/>
              </a:ext>
            </a:extLst>
          </p:cNvPr>
          <p:cNvSpPr txBox="1">
            <a:spLocks/>
          </p:cNvSpPr>
          <p:nvPr/>
        </p:nvSpPr>
        <p:spPr>
          <a:xfrm>
            <a:off x="540599" y="2438969"/>
            <a:ext cx="5412729" cy="4045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endParaRPr kumimoji="0" lang="es-GT"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s-GT" sz="1800" b="1" i="0" u="none" strike="noStrike" kern="1200" cap="none" spc="0" normalizeH="0" baseline="0" noProof="0" dirty="0">
                <a:ln>
                  <a:noFill/>
                </a:ln>
                <a:solidFill>
                  <a:srgbClr val="00BDFF"/>
                </a:solidFill>
                <a:effectLst/>
                <a:uLnTx/>
                <a:uFillTx/>
                <a:latin typeface="Arial" panose="020B0604020202020204" pitchFamily="34" charset="0"/>
                <a:ea typeface="+mn-ea"/>
                <a:cs typeface="Arial" panose="020B0604020202020204" pitchFamily="34" charset="0"/>
                <a:sym typeface="Arial"/>
              </a:rPr>
              <a:t>Aspectos presupuestarios</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Presupuesto vigente: Q16,119,845.00</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Presupuesto ejecutado (utilizado): Q16,000,655.88</a:t>
            </a: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Fuente de financiamiento: ingresos corrientes</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s-GT" sz="1800" b="1" i="0" u="none" strike="noStrike" kern="1200" cap="none" spc="0" normalizeH="0" baseline="0" noProof="0" dirty="0">
                <a:ln>
                  <a:noFill/>
                </a:ln>
                <a:solidFill>
                  <a:srgbClr val="00BDFF"/>
                </a:solidFill>
                <a:effectLst/>
                <a:uLnTx/>
                <a:uFillTx/>
                <a:latin typeface="Arial" panose="020B0604020202020204" pitchFamily="34" charset="0"/>
                <a:ea typeface="+mn-ea"/>
                <a:cs typeface="Arial" panose="020B0604020202020204" pitchFamily="34" charset="0"/>
                <a:sym typeface="Arial"/>
              </a:rPr>
              <a:t>Aspectos de planificación estatal</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Programa:</a:t>
            </a:r>
            <a:r>
              <a:rPr lang="es-GT" sz="1600" b="0" i="0" u="none" strike="noStrike" cap="none" dirty="0">
                <a:solidFill>
                  <a:srgbClr val="000000"/>
                </a:solidFill>
                <a:latin typeface="Montserrat"/>
                <a:ea typeface="Montserrat"/>
                <a:cs typeface="Montserrat"/>
                <a:sym typeface="Montserrat"/>
              </a:rPr>
              <a:t> </a:t>
            </a:r>
            <a:r>
              <a:rPr lang="es-GT" sz="1600" b="0" i="0" u="none" strike="noStrike" cap="none" dirty="0">
                <a:solidFill>
                  <a:srgbClr val="000000"/>
                </a:solidFill>
                <a:latin typeface="+mj-lt"/>
                <a:ea typeface="Montserrat"/>
                <a:cs typeface="Montserrat"/>
                <a:sym typeface="Montserrat"/>
              </a:rPr>
              <a:t>Conservación y Demarcación de Límites Internacionales del Territorio Nacional </a:t>
            </a: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Meta: 448 km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Ubicación geográfica: 0101</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AutoNum type="alphaLcPeriod"/>
              <a:tabLst/>
              <a:defRPr/>
            </a:pPr>
            <a:r>
              <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Plazo de ejecución: d</a:t>
            </a:r>
            <a:r>
              <a:rPr lang="es-GT" sz="1600" dirty="0">
                <a:latin typeface="Arial" panose="020B0604020202020204" pitchFamily="34" charset="0"/>
                <a:cs typeface="Arial" panose="020B0604020202020204" pitchFamily="34" charset="0"/>
              </a:rPr>
              <a:t>el 1 de enero al 31 de diciembre de 2023</a:t>
            </a:r>
            <a:endParaRPr kumimoji="0" lang="es-G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Google Shape;265;p18">
            <a:extLst>
              <a:ext uri="{FF2B5EF4-FFF2-40B4-BE49-F238E27FC236}">
                <a16:creationId xmlns:a16="http://schemas.microsoft.com/office/drawing/2014/main" id="{CA810432-6B47-471A-A646-8BA5F8A9DA1F}"/>
              </a:ext>
            </a:extLst>
          </p:cNvPr>
          <p:cNvSpPr txBox="1"/>
          <p:nvPr/>
        </p:nvSpPr>
        <p:spPr>
          <a:xfrm>
            <a:off x="540599" y="1795668"/>
            <a:ext cx="9923416" cy="7701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s-GT" sz="1600" b="1" i="0" u="none" strike="noStrike" cap="none" dirty="0">
                <a:solidFill>
                  <a:srgbClr val="00BDFF"/>
                </a:solidFill>
                <a:latin typeface="Arial" panose="020B0604020202020204" pitchFamily="34" charset="0"/>
                <a:ea typeface="Montserrat"/>
                <a:cs typeface="Arial" panose="020B0604020202020204" pitchFamily="34" charset="0"/>
                <a:sym typeface="Montserrat"/>
              </a:rPr>
              <a:t>448 kilómetros </a:t>
            </a:r>
            <a:r>
              <a:rPr lang="es-GT" sz="1600" b="0" i="0" u="none" strike="noStrike" cap="none" dirty="0">
                <a:solidFill>
                  <a:srgbClr val="000000"/>
                </a:solidFill>
                <a:latin typeface="Arial" panose="020B0604020202020204" pitchFamily="34" charset="0"/>
                <a:ea typeface="Montserrat"/>
                <a:cs typeface="Arial" panose="020B0604020202020204" pitchFamily="34" charset="0"/>
                <a:sym typeface="Montserrat"/>
              </a:rPr>
              <a:t>de conservación de los límites terrestres </a:t>
            </a:r>
          </a:p>
          <a:p>
            <a:pPr marL="0" marR="0" lvl="0" indent="0" algn="just" rtl="0">
              <a:lnSpc>
                <a:spcPct val="100000"/>
              </a:lnSpc>
              <a:spcBef>
                <a:spcPts val="0"/>
              </a:spcBef>
              <a:spcAft>
                <a:spcPts val="0"/>
              </a:spcAft>
              <a:buClr>
                <a:srgbClr val="000000"/>
              </a:buClr>
              <a:buSzPts val="1600"/>
              <a:buFont typeface="Arial"/>
              <a:buNone/>
            </a:pPr>
            <a:r>
              <a:rPr lang="es-GT" sz="1600" b="0" i="0" u="none" strike="noStrike" cap="none" dirty="0">
                <a:solidFill>
                  <a:srgbClr val="000000"/>
                </a:solidFill>
                <a:latin typeface="Arial" panose="020B0604020202020204" pitchFamily="34" charset="0"/>
                <a:ea typeface="Montserrat"/>
                <a:cs typeface="Arial" panose="020B0604020202020204" pitchFamily="34" charset="0"/>
                <a:sym typeface="Montserrat"/>
              </a:rPr>
              <a:t>y fluviales entre Guatemala y los países vecinos.                                                                                                                                                                                                                          </a:t>
            </a:r>
            <a:endParaRPr sz="1400" b="0" i="0" u="none" strike="noStrike" cap="none" dirty="0">
              <a:solidFill>
                <a:srgbClr val="000000"/>
              </a:solidFill>
              <a:latin typeface="Arial" panose="020B0604020202020204" pitchFamily="34" charset="0"/>
              <a:cs typeface="Arial" panose="020B0604020202020204" pitchFamily="34" charset="0"/>
              <a:sym typeface="Arial"/>
            </a:endParaRPr>
          </a:p>
        </p:txBody>
      </p:sp>
      <p:pic>
        <p:nvPicPr>
          <p:cNvPr id="7" name="Imagen 6">
            <a:extLst>
              <a:ext uri="{FF2B5EF4-FFF2-40B4-BE49-F238E27FC236}">
                <a16:creationId xmlns:a16="http://schemas.microsoft.com/office/drawing/2014/main" id="{813481DD-2190-A645-80D2-B436D833AE09}"/>
              </a:ext>
            </a:extLst>
          </p:cNvPr>
          <p:cNvPicPr>
            <a:picLocks noChangeAspect="1"/>
          </p:cNvPicPr>
          <p:nvPr/>
        </p:nvPicPr>
        <p:blipFill>
          <a:blip r:embed="rId3"/>
          <a:stretch>
            <a:fillRect/>
          </a:stretch>
        </p:blipFill>
        <p:spPr>
          <a:xfrm>
            <a:off x="6256238" y="2328137"/>
            <a:ext cx="5009520" cy="3339680"/>
          </a:xfrm>
          <a:prstGeom prst="rect">
            <a:avLst/>
          </a:prstGeom>
        </p:spPr>
      </p:pic>
    </p:spTree>
    <p:extLst>
      <p:ext uri="{BB962C8B-B14F-4D97-AF65-F5344CB8AC3E}">
        <p14:creationId xmlns:p14="http://schemas.microsoft.com/office/powerpoint/2010/main" val="1257583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7" name="CuadroTexto 6">
            <a:extLst>
              <a:ext uri="{FF2B5EF4-FFF2-40B4-BE49-F238E27FC236}">
                <a16:creationId xmlns:a16="http://schemas.microsoft.com/office/drawing/2014/main" id="{3D8B7180-4CA0-470D-810F-8E70923EC4ED}"/>
              </a:ext>
            </a:extLst>
          </p:cNvPr>
          <p:cNvSpPr txBox="1"/>
          <p:nvPr/>
        </p:nvSpPr>
        <p:spPr>
          <a:xfrm>
            <a:off x="534836" y="778912"/>
            <a:ext cx="11019474" cy="646331"/>
          </a:xfrm>
          <a:prstGeom prst="rect">
            <a:avLst/>
          </a:prstGeom>
          <a:noFill/>
        </p:spPr>
        <p:txBody>
          <a:bodyPr wrap="square" rtlCol="0">
            <a:spAutoFit/>
          </a:bodyPr>
          <a:lstStyle/>
          <a:p>
            <a:r>
              <a:rPr lang="es-GT" sz="3600" b="1" dirty="0">
                <a:solidFill>
                  <a:srgbClr val="004B83"/>
                </a:solidFill>
                <a:latin typeface="Bebas Neue Book" pitchFamily="2" charset="0"/>
                <a:cs typeface="Arial" panose="020B0604020202020204" pitchFamily="34" charset="0"/>
              </a:rPr>
              <a:t>PRINCIPALES FUNCIONES DE LA INSTITUCIÓN</a:t>
            </a:r>
          </a:p>
        </p:txBody>
      </p:sp>
      <p:sp>
        <p:nvSpPr>
          <p:cNvPr id="9" name="Google Shape;96;p2">
            <a:extLst>
              <a:ext uri="{FF2B5EF4-FFF2-40B4-BE49-F238E27FC236}">
                <a16:creationId xmlns:a16="http://schemas.microsoft.com/office/drawing/2014/main" id="{57D65E4B-928B-44A0-8468-022B1FE161B0}"/>
              </a:ext>
            </a:extLst>
          </p:cNvPr>
          <p:cNvSpPr/>
          <p:nvPr/>
        </p:nvSpPr>
        <p:spPr>
          <a:xfrm>
            <a:off x="2292245" y="2692493"/>
            <a:ext cx="8715310" cy="2914228"/>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rgbClr val="000000"/>
              </a:buClr>
              <a:buSzPts val="1400"/>
            </a:pPr>
            <a:r>
              <a:rPr lang="es-GT" sz="1600" b="0" i="0" u="none" strike="noStrike" cap="none" dirty="0">
                <a:solidFill>
                  <a:srgbClr val="000000"/>
                </a:solidFill>
                <a:latin typeface="Arial"/>
                <a:ea typeface="Arial"/>
                <a:cs typeface="Arial"/>
                <a:sym typeface="Arial"/>
              </a:rPr>
              <a:t>Formular las políticas y la aplicación del régimen jurídico relativo a las relaciones del Estado de Guatemala con otros Estados y personas o instituciones jurídicas de derecho internacional</a:t>
            </a:r>
            <a:endParaRPr sz="1600" b="0" i="0" u="none" strike="noStrike" cap="none" dirty="0">
              <a:solidFill>
                <a:srgbClr val="000000"/>
              </a:solidFill>
              <a:latin typeface="Arial"/>
              <a:ea typeface="Arial"/>
              <a:cs typeface="Arial"/>
              <a:sym typeface="Arial"/>
            </a:endParaRPr>
          </a:p>
          <a:p>
            <a:pPr marL="88900" marR="0" lvl="0" algn="l" rtl="0">
              <a:lnSpc>
                <a:spcPct val="100000"/>
              </a:lnSpc>
              <a:spcBef>
                <a:spcPts val="0"/>
              </a:spcBef>
              <a:spcAft>
                <a:spcPts val="0"/>
              </a:spcAft>
              <a:buClr>
                <a:srgbClr val="000000"/>
              </a:buClr>
              <a:buSzPts val="1400"/>
            </a:pPr>
            <a:endParaRPr sz="16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1400"/>
            </a:pPr>
            <a:r>
              <a:rPr lang="es-GT" sz="1600" b="0" i="0" u="none" strike="noStrike" cap="none" dirty="0">
                <a:solidFill>
                  <a:srgbClr val="000000"/>
                </a:solidFill>
                <a:latin typeface="Arial"/>
                <a:ea typeface="Arial"/>
                <a:cs typeface="Arial"/>
                <a:sym typeface="Arial"/>
              </a:rPr>
              <a:t>Representación diplomática del Estado </a:t>
            </a:r>
            <a:endParaRPr sz="16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1400"/>
            </a:pPr>
            <a:r>
              <a:rPr lang="es-GT" sz="1600" b="0" i="0" u="none" strike="noStrike" cap="none" dirty="0">
                <a:solidFill>
                  <a:srgbClr val="000000"/>
                </a:solidFill>
                <a:latin typeface="Arial"/>
                <a:ea typeface="Arial"/>
                <a:cs typeface="Arial"/>
                <a:sym typeface="Arial"/>
              </a:rPr>
              <a:t> </a:t>
            </a:r>
            <a:endParaRPr sz="16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1400"/>
            </a:pPr>
            <a:r>
              <a:rPr lang="es-GT" sz="1600" b="0" i="0" u="none" strike="noStrike" cap="none" dirty="0">
                <a:solidFill>
                  <a:srgbClr val="000000"/>
                </a:solidFill>
                <a:latin typeface="Arial"/>
                <a:ea typeface="Arial"/>
                <a:cs typeface="Arial"/>
                <a:sym typeface="Arial"/>
              </a:rPr>
              <a:t>Otorgar la nacionalidad guatemalteca</a:t>
            </a:r>
            <a:endParaRPr sz="16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1400"/>
            </a:pPr>
            <a:r>
              <a:rPr lang="es-GT" sz="1600" b="0" i="0" u="none" strike="noStrike" cap="none" dirty="0">
                <a:solidFill>
                  <a:srgbClr val="000000"/>
                </a:solidFill>
                <a:latin typeface="Arial"/>
                <a:ea typeface="Arial"/>
                <a:cs typeface="Arial"/>
                <a:sym typeface="Arial"/>
              </a:rPr>
              <a:t> </a:t>
            </a:r>
            <a:endParaRPr sz="16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1400"/>
            </a:pPr>
            <a:r>
              <a:rPr lang="es-GT" sz="1600" b="0" i="0" u="none" strike="noStrike" cap="none" dirty="0">
                <a:solidFill>
                  <a:srgbClr val="000000"/>
                </a:solidFill>
                <a:latin typeface="Arial"/>
                <a:ea typeface="Arial"/>
                <a:cs typeface="Arial"/>
                <a:sym typeface="Arial"/>
              </a:rPr>
              <a:t>Velar por la demarcación y preservación del territorio nacional</a:t>
            </a:r>
            <a:endParaRPr sz="16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1400"/>
            </a:pPr>
            <a:r>
              <a:rPr lang="es-GT" sz="1600" b="0" i="0" u="none" strike="noStrike" cap="none" dirty="0">
                <a:solidFill>
                  <a:srgbClr val="000000"/>
                </a:solidFill>
                <a:latin typeface="Arial"/>
                <a:ea typeface="Arial"/>
                <a:cs typeface="Arial"/>
                <a:sym typeface="Arial"/>
              </a:rPr>
              <a:t> </a:t>
            </a:r>
            <a:endParaRPr sz="16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1400"/>
            </a:pPr>
            <a:r>
              <a:rPr lang="es-GT" sz="1600" b="0" i="0" u="none" strike="noStrike" cap="none" dirty="0">
                <a:solidFill>
                  <a:srgbClr val="000000"/>
                </a:solidFill>
                <a:latin typeface="Arial"/>
                <a:ea typeface="Arial"/>
                <a:cs typeface="Arial"/>
                <a:sym typeface="Arial"/>
              </a:rPr>
              <a:t>Negociar y resguardar los tratados y convenios internacionales</a:t>
            </a:r>
            <a:endParaRPr sz="16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1400"/>
            </a:pPr>
            <a:r>
              <a:rPr lang="es-GT" sz="1600" b="0" i="0" u="none" strike="noStrike" cap="none" dirty="0">
                <a:solidFill>
                  <a:srgbClr val="000000"/>
                </a:solidFill>
                <a:latin typeface="Arial"/>
                <a:ea typeface="Arial"/>
                <a:cs typeface="Arial"/>
                <a:sym typeface="Arial"/>
              </a:rPr>
              <a:t> </a:t>
            </a:r>
            <a:endParaRPr sz="16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1400"/>
            </a:pPr>
            <a:r>
              <a:rPr lang="es-GT" sz="1600" b="0" i="0" u="none" strike="noStrike" cap="none" dirty="0">
                <a:solidFill>
                  <a:srgbClr val="000000"/>
                </a:solidFill>
                <a:latin typeface="Arial"/>
                <a:ea typeface="Arial"/>
                <a:cs typeface="Arial"/>
                <a:sym typeface="Arial"/>
              </a:rPr>
              <a:t>Analizar, apoyar y dar seguimiento a asuntos diplomáticos y consulares</a:t>
            </a:r>
            <a:endParaRPr sz="1600" b="0" i="0" u="none" strike="noStrike" cap="none" dirty="0">
              <a:solidFill>
                <a:srgbClr val="000000"/>
              </a:solidFill>
              <a:latin typeface="Arial"/>
              <a:ea typeface="Arial"/>
              <a:cs typeface="Arial"/>
              <a:sym typeface="Arial"/>
            </a:endParaRPr>
          </a:p>
        </p:txBody>
      </p:sp>
      <p:sp>
        <p:nvSpPr>
          <p:cNvPr id="10" name="Google Shape;98;p2">
            <a:extLst>
              <a:ext uri="{FF2B5EF4-FFF2-40B4-BE49-F238E27FC236}">
                <a16:creationId xmlns:a16="http://schemas.microsoft.com/office/drawing/2014/main" id="{62C48B4A-3A92-4399-860B-21BD9925475A}"/>
              </a:ext>
            </a:extLst>
          </p:cNvPr>
          <p:cNvSpPr txBox="1"/>
          <p:nvPr/>
        </p:nvSpPr>
        <p:spPr>
          <a:xfrm>
            <a:off x="1481541" y="1766368"/>
            <a:ext cx="7825345" cy="585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s-GT" sz="1600" b="1" i="0" u="none" strike="noStrike" cap="none" dirty="0">
                <a:solidFill>
                  <a:srgbClr val="009BDB"/>
                </a:solidFill>
                <a:latin typeface="Montserrat"/>
                <a:ea typeface="Montserrat"/>
                <a:cs typeface="Montserrat"/>
                <a:sym typeface="Montserrat"/>
              </a:rPr>
              <a:t>De conformidad con las normas que regulan su funcionamiento, las principales funciones del Ministerio de Relaciones Exteriores son:</a:t>
            </a:r>
            <a:endParaRPr sz="1400" b="0" i="0" u="none" strike="noStrike" cap="none" dirty="0">
              <a:solidFill>
                <a:srgbClr val="009BDB"/>
              </a:solidFill>
              <a:sym typeface="Arial"/>
            </a:endParaRPr>
          </a:p>
        </p:txBody>
      </p:sp>
      <p:sp>
        <p:nvSpPr>
          <p:cNvPr id="5" name="Google Shape;128;g1b7eaa03b0a_0_21">
            <a:extLst>
              <a:ext uri="{FF2B5EF4-FFF2-40B4-BE49-F238E27FC236}">
                <a16:creationId xmlns:a16="http://schemas.microsoft.com/office/drawing/2014/main" id="{E4FBF8CE-CFA3-8844-A257-52E19A43DCB8}"/>
              </a:ext>
            </a:extLst>
          </p:cNvPr>
          <p:cNvSpPr/>
          <p:nvPr/>
        </p:nvSpPr>
        <p:spPr>
          <a:xfrm flipH="1">
            <a:off x="2121727" y="2777160"/>
            <a:ext cx="170518" cy="159511"/>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
        <p:nvSpPr>
          <p:cNvPr id="6" name="Google Shape;128;g1b7eaa03b0a_0_21">
            <a:extLst>
              <a:ext uri="{FF2B5EF4-FFF2-40B4-BE49-F238E27FC236}">
                <a16:creationId xmlns:a16="http://schemas.microsoft.com/office/drawing/2014/main" id="{4E4E2893-D848-224D-88D5-5AEBE09E1C7E}"/>
              </a:ext>
            </a:extLst>
          </p:cNvPr>
          <p:cNvSpPr/>
          <p:nvPr/>
        </p:nvSpPr>
        <p:spPr>
          <a:xfrm flipH="1">
            <a:off x="2121727" y="3526881"/>
            <a:ext cx="170518" cy="159511"/>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
        <p:nvSpPr>
          <p:cNvPr id="8" name="Google Shape;128;g1b7eaa03b0a_0_21">
            <a:extLst>
              <a:ext uri="{FF2B5EF4-FFF2-40B4-BE49-F238E27FC236}">
                <a16:creationId xmlns:a16="http://schemas.microsoft.com/office/drawing/2014/main" id="{9DAA3E5E-E68C-1E41-B7BC-213798C30A00}"/>
              </a:ext>
            </a:extLst>
          </p:cNvPr>
          <p:cNvSpPr/>
          <p:nvPr/>
        </p:nvSpPr>
        <p:spPr>
          <a:xfrm flipH="1">
            <a:off x="2121727" y="3991656"/>
            <a:ext cx="170518" cy="159511"/>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
        <p:nvSpPr>
          <p:cNvPr id="11" name="Google Shape;128;g1b7eaa03b0a_0_21">
            <a:extLst>
              <a:ext uri="{FF2B5EF4-FFF2-40B4-BE49-F238E27FC236}">
                <a16:creationId xmlns:a16="http://schemas.microsoft.com/office/drawing/2014/main" id="{562D3088-C3BA-2240-ADEA-7770E0C3DA91}"/>
              </a:ext>
            </a:extLst>
          </p:cNvPr>
          <p:cNvSpPr/>
          <p:nvPr/>
        </p:nvSpPr>
        <p:spPr>
          <a:xfrm flipH="1">
            <a:off x="2121727" y="4493350"/>
            <a:ext cx="170518" cy="159511"/>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
        <p:nvSpPr>
          <p:cNvPr id="12" name="Google Shape;128;g1b7eaa03b0a_0_21">
            <a:extLst>
              <a:ext uri="{FF2B5EF4-FFF2-40B4-BE49-F238E27FC236}">
                <a16:creationId xmlns:a16="http://schemas.microsoft.com/office/drawing/2014/main" id="{09573A2B-547C-7D45-BA4D-AAE73977A021}"/>
              </a:ext>
            </a:extLst>
          </p:cNvPr>
          <p:cNvSpPr/>
          <p:nvPr/>
        </p:nvSpPr>
        <p:spPr>
          <a:xfrm flipH="1">
            <a:off x="2121727" y="4970279"/>
            <a:ext cx="170518" cy="159511"/>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
        <p:nvSpPr>
          <p:cNvPr id="13" name="Google Shape;128;g1b7eaa03b0a_0_21">
            <a:extLst>
              <a:ext uri="{FF2B5EF4-FFF2-40B4-BE49-F238E27FC236}">
                <a16:creationId xmlns:a16="http://schemas.microsoft.com/office/drawing/2014/main" id="{8F6F6905-FAF3-8B41-B55B-E9144EBDE92C}"/>
              </a:ext>
            </a:extLst>
          </p:cNvPr>
          <p:cNvSpPr/>
          <p:nvPr/>
        </p:nvSpPr>
        <p:spPr>
          <a:xfrm flipH="1">
            <a:off x="2121727" y="5453913"/>
            <a:ext cx="170518" cy="159511"/>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extLst>
      <p:ext uri="{BB962C8B-B14F-4D97-AF65-F5344CB8AC3E}">
        <p14:creationId xmlns:p14="http://schemas.microsoft.com/office/powerpoint/2010/main" val="4264471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CuadroTexto 1">
            <a:extLst>
              <a:ext uri="{FF2B5EF4-FFF2-40B4-BE49-F238E27FC236}">
                <a16:creationId xmlns:a16="http://schemas.microsoft.com/office/drawing/2014/main" id="{0748B461-6DEB-42F9-AA3C-5A0BE18E6854}"/>
              </a:ext>
            </a:extLst>
          </p:cNvPr>
          <p:cNvSpPr txBox="1"/>
          <p:nvPr/>
        </p:nvSpPr>
        <p:spPr>
          <a:xfrm>
            <a:off x="540599" y="796283"/>
            <a:ext cx="9408895" cy="646331"/>
          </a:xfrm>
          <a:prstGeom prst="rect">
            <a:avLst/>
          </a:prstGeom>
          <a:noFill/>
        </p:spPr>
        <p:txBody>
          <a:bodyPr wrap="square" rtlCol="0">
            <a:spAutoFit/>
          </a:bodyPr>
          <a:lstStyle/>
          <a:p>
            <a:r>
              <a:rPr lang="es-MX" sz="3600" b="1" dirty="0">
                <a:solidFill>
                  <a:srgbClr val="004B83"/>
                </a:solidFill>
                <a:latin typeface="Bebas Neue Book" pitchFamily="2" charset="0"/>
                <a:cs typeface="Arial" panose="020B0604020202020204" pitchFamily="34" charset="0"/>
              </a:rPr>
              <a:t>CONSOLIDADO DE LOGROS INSTITUCIONALES</a:t>
            </a:r>
            <a:endParaRPr lang="es-GT" sz="3600" b="1" dirty="0">
              <a:solidFill>
                <a:srgbClr val="004B83"/>
              </a:solidFill>
              <a:latin typeface="Bebas Neue Book" pitchFamily="2" charset="0"/>
              <a:cs typeface="Arial" panose="020B0604020202020204" pitchFamily="34" charset="0"/>
            </a:endParaRPr>
          </a:p>
        </p:txBody>
      </p:sp>
      <p:graphicFrame>
        <p:nvGraphicFramePr>
          <p:cNvPr id="4" name="Tabla 3">
            <a:extLst>
              <a:ext uri="{FF2B5EF4-FFF2-40B4-BE49-F238E27FC236}">
                <a16:creationId xmlns:a16="http://schemas.microsoft.com/office/drawing/2014/main" id="{16E22243-3ABA-4F2D-9DC0-DE246317E2EA}"/>
              </a:ext>
            </a:extLst>
          </p:cNvPr>
          <p:cNvGraphicFramePr>
            <a:graphicFrameLocks noGrp="1"/>
          </p:cNvGraphicFramePr>
          <p:nvPr>
            <p:extLst>
              <p:ext uri="{D42A27DB-BD31-4B8C-83A1-F6EECF244321}">
                <p14:modId xmlns:p14="http://schemas.microsoft.com/office/powerpoint/2010/main" val="2468609820"/>
              </p:ext>
            </p:extLst>
          </p:nvPr>
        </p:nvGraphicFramePr>
        <p:xfrm>
          <a:off x="2937854" y="1566154"/>
          <a:ext cx="6760621" cy="4571899"/>
        </p:xfrm>
        <a:graphic>
          <a:graphicData uri="http://schemas.openxmlformats.org/drawingml/2006/table">
            <a:tbl>
              <a:tblPr firstRow="1" firstCol="1" bandRow="1"/>
              <a:tblGrid>
                <a:gridCol w="6760621">
                  <a:extLst>
                    <a:ext uri="{9D8B030D-6E8A-4147-A177-3AD203B41FA5}">
                      <a16:colId xmlns:a16="http://schemas.microsoft.com/office/drawing/2014/main" val="3077102787"/>
                    </a:ext>
                  </a:extLst>
                </a:gridCol>
              </a:tblGrid>
              <a:tr h="575006">
                <a:tc>
                  <a:txBody>
                    <a:bodyPr/>
                    <a:lstStyle/>
                    <a:p>
                      <a:pPr algn="ctr">
                        <a:lnSpc>
                          <a:spcPct val="115000"/>
                        </a:lnSpc>
                      </a:pPr>
                      <a:r>
                        <a:rPr lang="es-GT" sz="1400" b="1" i="1" dirty="0">
                          <a:solidFill>
                            <a:srgbClr val="FFFFFF"/>
                          </a:solidFill>
                          <a:effectLst/>
                          <a:latin typeface="Cambria" panose="02040503050406030204" pitchFamily="18" charset="0"/>
                          <a:ea typeface="Times New Roman" panose="02020603050405020304" pitchFamily="18" charset="0"/>
                          <a:cs typeface="Times New Roman" panose="02020603050405020304" pitchFamily="18" charset="0"/>
                        </a:rPr>
                        <a:t>PRINCIPALES AVANCES O LOGROS</a:t>
                      </a:r>
                      <a:br>
                        <a:rPr lang="es-GT" sz="1400" b="1" i="1" dirty="0">
                          <a:solidFill>
                            <a:srgbClr val="FFFFFF"/>
                          </a:solidFill>
                          <a:effectLst/>
                          <a:latin typeface="Cambria" panose="02040503050406030204" pitchFamily="18" charset="0"/>
                          <a:ea typeface="Times New Roman" panose="02020603050405020304" pitchFamily="18" charset="0"/>
                          <a:cs typeface="Times New Roman" panose="02020603050405020304" pitchFamily="18" charset="0"/>
                        </a:rPr>
                      </a:br>
                      <a:r>
                        <a:rPr lang="es-GT" sz="1400" b="1" i="1" dirty="0">
                          <a:solidFill>
                            <a:srgbClr val="FFFFFF"/>
                          </a:solidFill>
                          <a:effectLst/>
                          <a:latin typeface="Cambria" panose="02040503050406030204" pitchFamily="18" charset="0"/>
                          <a:ea typeface="Times New Roman" panose="02020603050405020304" pitchFamily="18" charset="0"/>
                          <a:cs typeface="Times New Roman" panose="02020603050405020304" pitchFamily="18" charset="0"/>
                        </a:rPr>
                        <a:t>TERCER CUATRIMESTRE 2023</a:t>
                      </a:r>
                      <a:endParaRPr lang="es-GT" sz="1400" dirty="0">
                        <a:effectLst/>
                        <a:latin typeface="Arial" panose="020B0604020202020204" pitchFamily="34" charset="0"/>
                        <a:ea typeface="Arial" panose="020B0604020202020204" pitchFamily="34" charset="0"/>
                      </a:endParaRPr>
                    </a:p>
                  </a:txBody>
                  <a:tcPr marL="38074" marR="380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095552752"/>
                  </a:ext>
                </a:extLst>
              </a:tr>
              <a:tr h="840850">
                <a:tc>
                  <a:txBody>
                    <a:bodyPr/>
                    <a:lstStyle/>
                    <a:p>
                      <a:pPr algn="just">
                        <a:lnSpc>
                          <a:spcPct val="115000"/>
                        </a:lnSpc>
                      </a:pPr>
                      <a:r>
                        <a:rPr lang="es-GT" sz="1200" i="0" dirty="0">
                          <a:solidFill>
                            <a:srgbClr val="000000"/>
                          </a:solidFill>
                          <a:effectLst/>
                          <a:latin typeface="+mj-lt"/>
                          <a:ea typeface="Times New Roman" panose="02020603050405020304" pitchFamily="18" charset="0"/>
                          <a:cs typeface="Times New Roman" panose="02020603050405020304" pitchFamily="18" charset="0"/>
                        </a:rPr>
                        <a:t>1. Avance del 90% en la apertura de centro de impresión de pasaportes en Los Estados Unidos de América (San Francisco, California).</a:t>
                      </a:r>
                      <a:endParaRPr lang="es-GT" sz="1200" i="0" dirty="0">
                        <a:effectLst/>
                        <a:latin typeface="+mj-lt"/>
                        <a:ea typeface="Arial" panose="020B0604020202020204" pitchFamily="34" charset="0"/>
                      </a:endParaRPr>
                    </a:p>
                  </a:txBody>
                  <a:tcPr marL="38074" marR="380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6825780"/>
                  </a:ext>
                </a:extLst>
              </a:tr>
              <a:tr h="840850">
                <a:tc>
                  <a:txBody>
                    <a:bodyPr/>
                    <a:lstStyle/>
                    <a:p>
                      <a:pPr algn="just">
                        <a:lnSpc>
                          <a:spcPct val="115000"/>
                        </a:lnSpc>
                      </a:pPr>
                      <a:r>
                        <a:rPr lang="es-GT" sz="1200" i="0" dirty="0">
                          <a:solidFill>
                            <a:srgbClr val="000000"/>
                          </a:solidFill>
                          <a:effectLst/>
                          <a:latin typeface="+mj-lt"/>
                          <a:ea typeface="Times New Roman" panose="02020603050405020304" pitchFamily="18" charset="0"/>
                          <a:cs typeface="Times New Roman" panose="02020603050405020304" pitchFamily="18" charset="0"/>
                        </a:rPr>
                        <a:t>2. Ampliación de la red consular en los Estados Unidos de América (Nashville, Tennessee y Omaha, Nebraska). </a:t>
                      </a:r>
                      <a:endParaRPr lang="es-GT" sz="1200" i="0" dirty="0">
                        <a:effectLst/>
                        <a:latin typeface="+mj-lt"/>
                        <a:ea typeface="Arial" panose="020B0604020202020204" pitchFamily="34" charset="0"/>
                      </a:endParaRPr>
                    </a:p>
                  </a:txBody>
                  <a:tcPr marL="38074" marR="380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0545680"/>
                  </a:ext>
                </a:extLst>
              </a:tr>
              <a:tr h="840850">
                <a:tc>
                  <a:txBody>
                    <a:bodyPr/>
                    <a:lstStyle/>
                    <a:p>
                      <a:pPr algn="just">
                        <a:lnSpc>
                          <a:spcPct val="115000"/>
                        </a:lnSpc>
                      </a:pPr>
                      <a:r>
                        <a:rPr lang="es-GT" sz="1200" i="0">
                          <a:solidFill>
                            <a:srgbClr val="000000"/>
                          </a:solidFill>
                          <a:effectLst/>
                          <a:latin typeface="+mj-lt"/>
                          <a:ea typeface="Times New Roman" panose="02020603050405020304" pitchFamily="18" charset="0"/>
                          <a:cs typeface="Times New Roman" panose="02020603050405020304" pitchFamily="18" charset="0"/>
                        </a:rPr>
                        <a:t>3.  Ampliación de la red consular en Canadá (Ciudad de Toronto).</a:t>
                      </a:r>
                      <a:endParaRPr lang="es-GT" sz="1200" i="0">
                        <a:effectLst/>
                        <a:latin typeface="+mj-lt"/>
                        <a:ea typeface="Arial" panose="020B0604020202020204" pitchFamily="34" charset="0"/>
                      </a:endParaRPr>
                    </a:p>
                  </a:txBody>
                  <a:tcPr marL="38074" marR="380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18665608"/>
                  </a:ext>
                </a:extLst>
              </a:tr>
              <a:tr h="633493">
                <a:tc>
                  <a:txBody>
                    <a:bodyPr/>
                    <a:lstStyle/>
                    <a:p>
                      <a:pPr algn="just">
                        <a:lnSpc>
                          <a:spcPct val="115000"/>
                        </a:lnSpc>
                      </a:pPr>
                      <a:r>
                        <a:rPr lang="es-GT" sz="1200" i="0" dirty="0">
                          <a:solidFill>
                            <a:srgbClr val="000000"/>
                          </a:solidFill>
                          <a:effectLst/>
                          <a:latin typeface="+mj-lt"/>
                          <a:ea typeface="Times New Roman" panose="02020603050405020304" pitchFamily="18" charset="0"/>
                          <a:cs typeface="Times New Roman" panose="02020603050405020304" pitchFamily="18" charset="0"/>
                        </a:rPr>
                        <a:t>4. Apertura de la Embajada de Guatemala en Catar, en el marco del fortalecimiento de la representación diplomática de Guatemala en el exterior.</a:t>
                      </a:r>
                      <a:endParaRPr lang="es-GT" sz="1200" i="0" dirty="0">
                        <a:effectLst/>
                        <a:latin typeface="+mj-lt"/>
                        <a:ea typeface="Arial" panose="020B0604020202020204" pitchFamily="34" charset="0"/>
                      </a:endParaRPr>
                    </a:p>
                  </a:txBody>
                  <a:tcPr marL="38074" marR="380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41418507"/>
                  </a:ext>
                </a:extLst>
              </a:tr>
              <a:tr h="840850">
                <a:tc>
                  <a:txBody>
                    <a:bodyPr/>
                    <a:lstStyle/>
                    <a:p>
                      <a:pPr algn="just">
                        <a:lnSpc>
                          <a:spcPct val="115000"/>
                        </a:lnSpc>
                      </a:pPr>
                      <a:r>
                        <a:rPr lang="es-GT" sz="1200" i="0" dirty="0">
                          <a:solidFill>
                            <a:srgbClr val="000000"/>
                          </a:solidFill>
                          <a:effectLst/>
                          <a:latin typeface="+mj-lt"/>
                          <a:ea typeface="Times New Roman" panose="02020603050405020304" pitchFamily="18" charset="0"/>
                          <a:cs typeface="Times New Roman" panose="02020603050405020304" pitchFamily="18" charset="0"/>
                        </a:rPr>
                        <a:t>5. Posicionamiento del país en materia de comercio, inversión y turismo, a través de las Consejerías Comerciales, mediante la participación en ferias, ruedas de negocios y misiones comerciales.</a:t>
                      </a:r>
                      <a:endParaRPr lang="es-GT" sz="1200" i="0" dirty="0">
                        <a:effectLst/>
                        <a:latin typeface="+mj-lt"/>
                        <a:ea typeface="Arial" panose="020B0604020202020204" pitchFamily="34" charset="0"/>
                      </a:endParaRPr>
                    </a:p>
                  </a:txBody>
                  <a:tcPr marL="38074" marR="380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49974016"/>
                  </a:ext>
                </a:extLst>
              </a:tr>
            </a:tbl>
          </a:graphicData>
        </a:graphic>
      </p:graphicFrame>
    </p:spTree>
    <p:extLst>
      <p:ext uri="{BB962C8B-B14F-4D97-AF65-F5344CB8AC3E}">
        <p14:creationId xmlns:p14="http://schemas.microsoft.com/office/powerpoint/2010/main" val="836300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CuadroTexto 3">
            <a:extLst>
              <a:ext uri="{FF2B5EF4-FFF2-40B4-BE49-F238E27FC236}">
                <a16:creationId xmlns:a16="http://schemas.microsoft.com/office/drawing/2014/main" id="{D8387E3E-67E6-4A53-AE86-0BD9DA7E8160}"/>
              </a:ext>
            </a:extLst>
          </p:cNvPr>
          <p:cNvSpPr txBox="1"/>
          <p:nvPr/>
        </p:nvSpPr>
        <p:spPr>
          <a:xfrm>
            <a:off x="540599" y="796284"/>
            <a:ext cx="9903712" cy="1200329"/>
          </a:xfrm>
          <a:prstGeom prst="rect">
            <a:avLst/>
          </a:prstGeom>
          <a:noFill/>
        </p:spPr>
        <p:txBody>
          <a:bodyPr wrap="square" rtlCol="0">
            <a:spAutoFit/>
          </a:bodyPr>
          <a:lstStyle/>
          <a:p>
            <a:r>
              <a:rPr lang="es-GT" sz="3600" b="1" dirty="0">
                <a:solidFill>
                  <a:srgbClr val="004B83"/>
                </a:solidFill>
                <a:latin typeface="Bebas Neue Book" pitchFamily="2" charset="0"/>
                <a:cs typeface="Arial" panose="020B0604020202020204" pitchFamily="34" charset="0"/>
              </a:rPr>
              <a:t>¿QUÉ TENDENCIA MUESTRA EL USO </a:t>
            </a:r>
          </a:p>
          <a:p>
            <a:r>
              <a:rPr lang="es-GT" sz="3600" b="1" dirty="0">
                <a:solidFill>
                  <a:srgbClr val="004B83"/>
                </a:solidFill>
                <a:latin typeface="Bebas Neue Book" pitchFamily="2" charset="0"/>
                <a:cs typeface="Arial" panose="020B0604020202020204" pitchFamily="34" charset="0"/>
              </a:rPr>
              <a:t>DE LOS RECURSOS PÚBLICOS?</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5" name="Título 1">
            <a:extLst>
              <a:ext uri="{FF2B5EF4-FFF2-40B4-BE49-F238E27FC236}">
                <a16:creationId xmlns:a16="http://schemas.microsoft.com/office/drawing/2014/main" id="{6E8951C6-C5E8-4A6C-918E-3141A6475C3A}"/>
              </a:ext>
            </a:extLst>
          </p:cNvPr>
          <p:cNvSpPr txBox="1">
            <a:spLocks/>
          </p:cNvSpPr>
          <p:nvPr/>
        </p:nvSpPr>
        <p:spPr>
          <a:xfrm>
            <a:off x="2420870" y="1808698"/>
            <a:ext cx="8023441" cy="5530468"/>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Arial" panose="020B0604020202020204" pitchFamily="34" charset="0"/>
                <a:cs typeface="Arial" panose="020B0604020202020204" pitchFamily="34" charset="0"/>
              </a:rPr>
              <a:t>Los datos obtenidos al tercer cuatrimestre del año 2023 permiten establecer que la ejecución del presupuesto se destinó principalmente para:</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MX" sz="1600" b="0" dirty="0">
                <a:solidFill>
                  <a:schemeClr val="tx1"/>
                </a:solidFill>
                <a:latin typeface="Arial" panose="020B0604020202020204" pitchFamily="34" charset="0"/>
                <a:cs typeface="Arial" panose="020B0604020202020204" pitchFamily="34" charset="0"/>
              </a:rPr>
              <a:t>Atender los servicios de asistencia, atención, protección y documentación consular a los guatemaltecos en el exterior.</a:t>
            </a:r>
          </a:p>
          <a:p>
            <a:pPr algn="just">
              <a:lnSpc>
                <a:spcPct val="150000"/>
              </a:lnSpc>
            </a:pPr>
            <a:endParaRPr lang="es-MX"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MX" sz="1600" b="0" dirty="0">
                <a:solidFill>
                  <a:schemeClr val="tx1"/>
                </a:solidFill>
                <a:latin typeface="Arial" panose="020B0604020202020204" pitchFamily="34" charset="0"/>
                <a:cs typeface="Arial" panose="020B0604020202020204" pitchFamily="34" charset="0"/>
              </a:rPr>
              <a:t>La representación del Estado de Guatemala en el ámbito internacional.</a:t>
            </a:r>
          </a:p>
          <a:p>
            <a:pPr algn="just">
              <a:lnSpc>
                <a:spcPct val="150000"/>
              </a:lnSpc>
            </a:pPr>
            <a:endParaRPr lang="es-MX"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MX" sz="1600" b="0" dirty="0">
                <a:solidFill>
                  <a:schemeClr val="tx1"/>
                </a:solidFill>
                <a:latin typeface="Arial" panose="020B0604020202020204" pitchFamily="34" charset="0"/>
                <a:cs typeface="Arial" panose="020B0604020202020204" pitchFamily="34" charset="0"/>
              </a:rPr>
              <a:t>La conservación, demarcación y estabilización de los límites terrestres, fluviales y lacustres del territorio nacional con los países vecinos. </a:t>
            </a:r>
            <a:endParaRPr lang="es-GT" sz="1600" b="0" dirty="0">
              <a:solidFill>
                <a:schemeClr val="tx1"/>
              </a:solidFill>
              <a:latin typeface="Arial" panose="020B0604020202020204" pitchFamily="34" charset="0"/>
              <a:cs typeface="Arial" panose="020B0604020202020204" pitchFamily="34" charset="0"/>
            </a:endParaRPr>
          </a:p>
          <a:p>
            <a:endParaRPr lang="es-GT" sz="1800" b="0" dirty="0">
              <a:solidFill>
                <a:schemeClr val="accent1">
                  <a:lumMod val="50000"/>
                </a:schemeClr>
              </a:solidFill>
              <a:latin typeface="Arial" panose="020B0604020202020204" pitchFamily="34" charset="0"/>
              <a:cs typeface="Arial" panose="020B0604020202020204" pitchFamily="34" charset="0"/>
            </a:endParaRPr>
          </a:p>
          <a:p>
            <a:br>
              <a:rPr lang="es-GT" sz="1800" b="0" dirty="0">
                <a:solidFill>
                  <a:schemeClr val="accent1">
                    <a:lumMod val="50000"/>
                  </a:schemeClr>
                </a:solidFill>
                <a:latin typeface="Arial" panose="020B0604020202020204" pitchFamily="34" charset="0"/>
                <a:cs typeface="Arial" panose="020B0604020202020204" pitchFamily="34" charset="0"/>
              </a:rPr>
            </a:br>
            <a:endParaRPr lang="es-GT" sz="1800" b="0" dirty="0">
              <a:solidFill>
                <a:schemeClr val="accent1">
                  <a:lumMod val="50000"/>
                </a:schemeClr>
              </a:solidFill>
              <a:latin typeface="Arial" panose="020B0604020202020204" pitchFamily="34" charset="0"/>
              <a:cs typeface="Arial" panose="020B0604020202020204" pitchFamily="34" charset="0"/>
            </a:endParaRPr>
          </a:p>
        </p:txBody>
      </p:sp>
      <p:sp>
        <p:nvSpPr>
          <p:cNvPr id="6" name="Google Shape;109;p3">
            <a:extLst>
              <a:ext uri="{FF2B5EF4-FFF2-40B4-BE49-F238E27FC236}">
                <a16:creationId xmlns:a16="http://schemas.microsoft.com/office/drawing/2014/main" id="{F8938265-B6D1-44E2-A5E8-CD9EC469FADD}"/>
              </a:ext>
            </a:extLst>
          </p:cNvPr>
          <p:cNvSpPr/>
          <p:nvPr/>
        </p:nvSpPr>
        <p:spPr>
          <a:xfrm>
            <a:off x="2245655" y="3565465"/>
            <a:ext cx="169157" cy="158238"/>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 name="Google Shape;109;p3">
            <a:extLst>
              <a:ext uri="{FF2B5EF4-FFF2-40B4-BE49-F238E27FC236}">
                <a16:creationId xmlns:a16="http://schemas.microsoft.com/office/drawing/2014/main" id="{C85B7AC7-9A5A-4D48-A0A0-6B7A9BC8D235}"/>
              </a:ext>
            </a:extLst>
          </p:cNvPr>
          <p:cNvSpPr/>
          <p:nvPr/>
        </p:nvSpPr>
        <p:spPr>
          <a:xfrm>
            <a:off x="2249324" y="4656998"/>
            <a:ext cx="169157" cy="158238"/>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 name="Google Shape;109;p3">
            <a:extLst>
              <a:ext uri="{FF2B5EF4-FFF2-40B4-BE49-F238E27FC236}">
                <a16:creationId xmlns:a16="http://schemas.microsoft.com/office/drawing/2014/main" id="{53AE2FB9-507D-4254-A9F4-F43A929F6E5F}"/>
              </a:ext>
            </a:extLst>
          </p:cNvPr>
          <p:cNvSpPr/>
          <p:nvPr/>
        </p:nvSpPr>
        <p:spPr>
          <a:xfrm>
            <a:off x="2245655" y="5428742"/>
            <a:ext cx="169157" cy="158238"/>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 name="Imagen 1">
            <a:extLst>
              <a:ext uri="{FF2B5EF4-FFF2-40B4-BE49-F238E27FC236}">
                <a16:creationId xmlns:a16="http://schemas.microsoft.com/office/drawing/2014/main" id="{7F129AE8-6FE3-B446-898D-BFBC061755A5}"/>
              </a:ext>
            </a:extLst>
          </p:cNvPr>
          <p:cNvPicPr>
            <a:picLocks noChangeAspect="1"/>
          </p:cNvPicPr>
          <p:nvPr/>
        </p:nvPicPr>
        <p:blipFill>
          <a:blip r:embed="rId3"/>
          <a:stretch>
            <a:fillRect/>
          </a:stretch>
        </p:blipFill>
        <p:spPr>
          <a:xfrm>
            <a:off x="933013" y="2375170"/>
            <a:ext cx="1095443" cy="1095443"/>
          </a:xfrm>
          <a:prstGeom prst="rect">
            <a:avLst/>
          </a:prstGeom>
        </p:spPr>
      </p:pic>
    </p:spTree>
    <p:extLst>
      <p:ext uri="{BB962C8B-B14F-4D97-AF65-F5344CB8AC3E}">
        <p14:creationId xmlns:p14="http://schemas.microsoft.com/office/powerpoint/2010/main" val="4171000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CuadroTexto 2">
            <a:extLst>
              <a:ext uri="{FF2B5EF4-FFF2-40B4-BE49-F238E27FC236}">
                <a16:creationId xmlns:a16="http://schemas.microsoft.com/office/drawing/2014/main" id="{7BF01FC6-8C6D-4121-A840-9621C6681C2B}"/>
              </a:ext>
            </a:extLst>
          </p:cNvPr>
          <p:cNvSpPr txBox="1"/>
          <p:nvPr/>
        </p:nvSpPr>
        <p:spPr>
          <a:xfrm>
            <a:off x="540599" y="796284"/>
            <a:ext cx="10062526" cy="1200329"/>
          </a:xfrm>
          <a:prstGeom prst="rect">
            <a:avLst/>
          </a:prstGeom>
          <a:noFill/>
        </p:spPr>
        <p:txBody>
          <a:bodyPr wrap="square" rtlCol="0">
            <a:spAutoFit/>
          </a:bodyPr>
          <a:lstStyle/>
          <a:p>
            <a:r>
              <a:rPr lang="es-GT" sz="3600" dirty="0">
                <a:solidFill>
                  <a:srgbClr val="004B83"/>
                </a:solidFill>
                <a:latin typeface="Bebas Neue Book" pitchFamily="2" charset="0"/>
                <a:cs typeface="Arial" panose="020B0604020202020204" pitchFamily="34" charset="0"/>
              </a:rPr>
              <a:t>¿</a:t>
            </a:r>
            <a:r>
              <a:rPr lang="es-GT" sz="3600" b="1" dirty="0">
                <a:solidFill>
                  <a:srgbClr val="004B83"/>
                </a:solidFill>
                <a:latin typeface="Bebas Neue Book" pitchFamily="2" charset="0"/>
                <a:cs typeface="Arial" panose="020B0604020202020204" pitchFamily="34" charset="0"/>
              </a:rPr>
              <a:t>QUÉ RESULTADOS SE OBTUVIERON</a:t>
            </a:r>
          </a:p>
          <a:p>
            <a:r>
              <a:rPr lang="es-GT" sz="3600" b="1" dirty="0">
                <a:solidFill>
                  <a:srgbClr val="004B83"/>
                </a:solidFill>
                <a:latin typeface="Bebas Neue Book" pitchFamily="2" charset="0"/>
                <a:cs typeface="Arial" panose="020B0604020202020204" pitchFamily="34" charset="0"/>
              </a:rPr>
              <a:t>EN EL MARCO DE LA PGG?</a:t>
            </a:r>
          </a:p>
        </p:txBody>
      </p:sp>
      <p:sp>
        <p:nvSpPr>
          <p:cNvPr id="4" name="Título 1">
            <a:extLst>
              <a:ext uri="{FF2B5EF4-FFF2-40B4-BE49-F238E27FC236}">
                <a16:creationId xmlns:a16="http://schemas.microsoft.com/office/drawing/2014/main" id="{68B4BF01-E3E7-4CD7-959F-18B656CF4AB3}"/>
              </a:ext>
            </a:extLst>
          </p:cNvPr>
          <p:cNvSpPr txBox="1">
            <a:spLocks/>
          </p:cNvSpPr>
          <p:nvPr/>
        </p:nvSpPr>
        <p:spPr>
          <a:xfrm>
            <a:off x="1887167" y="1996613"/>
            <a:ext cx="9202366" cy="502154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rgbClr val="000000"/>
                </a:solidFill>
                <a:latin typeface="Arial" panose="020B0604020202020204" pitchFamily="34" charset="0"/>
                <a:cs typeface="Arial" panose="020B0604020202020204" pitchFamily="34" charset="0"/>
              </a:rPr>
              <a:t>La </a:t>
            </a:r>
            <a:r>
              <a:rPr lang="es-GT" sz="1600" b="0" dirty="0">
                <a:solidFill>
                  <a:schemeClr val="tx1"/>
                </a:solidFill>
                <a:latin typeface="Arial" panose="020B0604020202020204" pitchFamily="34" charset="0"/>
                <a:cs typeface="Arial" panose="020B0604020202020204" pitchFamily="34" charset="0"/>
              </a:rPr>
              <a:t>Política General de Gobierno (PGG) es el plan de acción en la cual </a:t>
            </a:r>
            <a:r>
              <a:rPr lang="es-GT" sz="1600" b="0" dirty="0">
                <a:solidFill>
                  <a:srgbClr val="000000"/>
                </a:solidFill>
                <a:latin typeface="Arial" panose="020B0604020202020204" pitchFamily="34" charset="0"/>
                <a:cs typeface="Arial" panose="020B0604020202020204" pitchFamily="34" charset="0"/>
              </a:rPr>
              <a:t>se plasman los objetivos estratégicos y los lineamientos de las políticas públicas.</a:t>
            </a:r>
          </a:p>
          <a:p>
            <a:pPr algn="just">
              <a:lnSpc>
                <a:spcPct val="150000"/>
              </a:lnSpc>
            </a:pPr>
            <a:endParaRPr lang="es-GT" sz="1600" b="0" dirty="0">
              <a:solidFill>
                <a:srgbClr val="000000"/>
              </a:solidFill>
              <a:latin typeface="Arial" panose="020B0604020202020204" pitchFamily="34" charset="0"/>
              <a:cs typeface="Arial" panose="020B0604020202020204" pitchFamily="34" charset="0"/>
            </a:endParaRPr>
          </a:p>
          <a:p>
            <a:pPr algn="just">
              <a:lnSpc>
                <a:spcPct val="150000"/>
              </a:lnSpc>
            </a:pPr>
            <a:r>
              <a:rPr lang="es-GT" sz="1600" b="0" dirty="0">
                <a:solidFill>
                  <a:srgbClr val="000000"/>
                </a:solidFill>
                <a:latin typeface="Arial" panose="020B0604020202020204" pitchFamily="34" charset="0"/>
                <a:cs typeface="Arial" panose="020B0604020202020204" pitchFamily="34" charset="0"/>
              </a:rPr>
              <a:t>En cumplimiento a las metas definidas en dicha política y para ampliar la red consular, así como facilitar la atención de los guatemaltecos en el exterior se establecieron nuevas sedes consulares en los Estados Unidos (Nashville, Tennessee; y Omaha, Nebraska) y Canadá (Toronto). Se trabaja en la apertura del centro de impresión de pasaportes en San Francisco, California, Estados Unidos. </a:t>
            </a:r>
          </a:p>
          <a:p>
            <a:pPr algn="just">
              <a:lnSpc>
                <a:spcPct val="150000"/>
              </a:lnSpc>
            </a:pPr>
            <a:endParaRPr lang="es-GT" sz="1600" b="0" dirty="0">
              <a:solidFill>
                <a:srgbClr val="000000"/>
              </a:solidFill>
              <a:latin typeface="Arial" panose="020B0604020202020204" pitchFamily="34" charset="0"/>
              <a:cs typeface="Arial" panose="020B0604020202020204" pitchFamily="34" charset="0"/>
            </a:endParaRPr>
          </a:p>
          <a:p>
            <a:pPr algn="just">
              <a:lnSpc>
                <a:spcPct val="150000"/>
              </a:lnSpc>
            </a:pPr>
            <a:r>
              <a:rPr lang="es-GT" sz="1600" b="0" dirty="0">
                <a:solidFill>
                  <a:srgbClr val="000000"/>
                </a:solidFill>
                <a:latin typeface="Arial" panose="020B0604020202020204" pitchFamily="34" charset="0"/>
                <a:cs typeface="Arial" panose="020B0604020202020204" pitchFamily="34" charset="0"/>
              </a:rPr>
              <a:t>En el fortalecimiento de la representación diplomática del país, se abrió la Embajada de Guatemala en Catar.</a:t>
            </a:r>
          </a:p>
          <a:p>
            <a:endParaRPr lang="es-GT" sz="1800" b="0" dirty="0">
              <a:solidFill>
                <a:srgbClr val="4472C4">
                  <a:lumMod val="50000"/>
                </a:srgbClr>
              </a:solidFill>
              <a:latin typeface="Arial" panose="020B0604020202020204" pitchFamily="34" charset="0"/>
              <a:cs typeface="Arial" panose="020B0604020202020204" pitchFamily="34" charset="0"/>
            </a:endParaRPr>
          </a:p>
          <a:p>
            <a:br>
              <a:rPr lang="es-GT" sz="1800" b="0" dirty="0">
                <a:solidFill>
                  <a:srgbClr val="4472C4">
                    <a:lumMod val="50000"/>
                  </a:srgbClr>
                </a:solidFill>
                <a:latin typeface="Arial" panose="020B0604020202020204" pitchFamily="34" charset="0"/>
                <a:cs typeface="Arial" panose="020B0604020202020204" pitchFamily="34" charset="0"/>
              </a:rPr>
            </a:br>
            <a:endParaRPr lang="es-GT" sz="1800" b="0" dirty="0">
              <a:solidFill>
                <a:srgbClr val="4472C4">
                  <a:lumMod val="50000"/>
                </a:srgbClr>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9E20660B-EFD6-F44E-B279-F312F513EAF6}"/>
              </a:ext>
            </a:extLst>
          </p:cNvPr>
          <p:cNvPicPr>
            <a:picLocks noChangeAspect="1"/>
          </p:cNvPicPr>
          <p:nvPr/>
        </p:nvPicPr>
        <p:blipFill>
          <a:blip r:embed="rId3"/>
          <a:stretch>
            <a:fillRect/>
          </a:stretch>
        </p:blipFill>
        <p:spPr>
          <a:xfrm>
            <a:off x="814556" y="2229256"/>
            <a:ext cx="887784" cy="887784"/>
          </a:xfrm>
          <a:prstGeom prst="rect">
            <a:avLst/>
          </a:prstGeom>
        </p:spPr>
      </p:pic>
    </p:spTree>
    <p:extLst>
      <p:ext uri="{BB962C8B-B14F-4D97-AF65-F5344CB8AC3E}">
        <p14:creationId xmlns:p14="http://schemas.microsoft.com/office/powerpoint/2010/main" val="1138549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CuadroTexto 2">
            <a:extLst>
              <a:ext uri="{FF2B5EF4-FFF2-40B4-BE49-F238E27FC236}">
                <a16:creationId xmlns:a16="http://schemas.microsoft.com/office/drawing/2014/main" id="{C6228357-13EF-456F-A987-467CE99BF938}"/>
              </a:ext>
            </a:extLst>
          </p:cNvPr>
          <p:cNvSpPr txBox="1"/>
          <p:nvPr/>
        </p:nvSpPr>
        <p:spPr>
          <a:xfrm>
            <a:off x="485865" y="771272"/>
            <a:ext cx="97645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0"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a:t>
            </a: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QUÉ MEDIDAS DE TRANSPARENCIA SE HAN APLICADO?</a:t>
            </a:r>
          </a:p>
        </p:txBody>
      </p:sp>
      <p:sp>
        <p:nvSpPr>
          <p:cNvPr id="4" name="Título 1">
            <a:extLst>
              <a:ext uri="{FF2B5EF4-FFF2-40B4-BE49-F238E27FC236}">
                <a16:creationId xmlns:a16="http://schemas.microsoft.com/office/drawing/2014/main" id="{6A10F28A-17B2-4CE8-B5C5-0E7DA51CB36A}"/>
              </a:ext>
            </a:extLst>
          </p:cNvPr>
          <p:cNvSpPr txBox="1">
            <a:spLocks/>
          </p:cNvSpPr>
          <p:nvPr/>
        </p:nvSpPr>
        <p:spPr>
          <a:xfrm>
            <a:off x="1673158" y="1417603"/>
            <a:ext cx="9770049" cy="549766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Arial" panose="020B0604020202020204" pitchFamily="34" charset="0"/>
                <a:cs typeface="Arial" panose="020B0604020202020204" pitchFamily="34" charset="0"/>
              </a:rPr>
              <a:t>Para garantizar el uso adecuado del dinero público y el avance de los objetivos de Estado, el Ministerio de Relaciones Exteriores cumple con la normativa vigente para todos los procesos de ejecución presupuestaria.</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600" b="0" dirty="0">
                <a:solidFill>
                  <a:schemeClr val="tx1"/>
                </a:solidFill>
                <a:latin typeface="Arial" panose="020B0604020202020204" pitchFamily="34" charset="0"/>
                <a:cs typeface="Arial" panose="020B0604020202020204" pitchFamily="34" charset="0"/>
              </a:rPr>
              <a:t>Asimismo, cuenta con la Unidad de Control Interno para la implementación de las diferentes auditorias de gabinete y de campo. </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600" b="0" dirty="0">
                <a:solidFill>
                  <a:schemeClr val="tx1"/>
                </a:solidFill>
                <a:latin typeface="Arial" panose="020B0604020202020204" pitchFamily="34" charset="0"/>
                <a:cs typeface="Arial" panose="020B0604020202020204" pitchFamily="34" charset="0"/>
              </a:rPr>
              <a:t>También capacita permanentemente a los funcionarios en temas financieros y administrativos; y promueve los valores institucionales planteados en el Código de Ética con el objetivo de estimular en los servidores públicos actos de probidad y ética.</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endParaRPr lang="es-GT" sz="2000" b="0" dirty="0">
              <a:solidFill>
                <a:schemeClr val="accent1">
                  <a:lumMod val="50000"/>
                </a:schemeClr>
              </a:solidFill>
              <a:latin typeface="Arial" panose="020B0604020202020204" pitchFamily="34" charset="0"/>
              <a:cs typeface="Arial" panose="020B0604020202020204" pitchFamily="34" charset="0"/>
            </a:endParaRPr>
          </a:p>
          <a:p>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FBADE81A-3ACA-4792-8852-318E44A67158}"/>
              </a:ext>
            </a:extLst>
          </p:cNvPr>
          <p:cNvSpPr txBox="1">
            <a:spLocks/>
          </p:cNvSpPr>
          <p:nvPr/>
        </p:nvSpPr>
        <p:spPr>
          <a:xfrm>
            <a:off x="4367202" y="4408394"/>
            <a:ext cx="6984978"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600" b="0" dirty="0">
                <a:solidFill>
                  <a:schemeClr val="tx1"/>
                </a:solidFill>
                <a:latin typeface="Arial" panose="020B0604020202020204" pitchFamily="34" charset="0"/>
                <a:cs typeface="Arial" panose="020B0604020202020204" pitchFamily="34" charset="0"/>
              </a:rPr>
              <a:t>Se continuará con las medidas de transparencia como la permanente rendición de cuentas y control de la calidad del gasto público.</a:t>
            </a:r>
          </a:p>
        </p:txBody>
      </p:sp>
      <p:pic>
        <p:nvPicPr>
          <p:cNvPr id="7" name="Imagen 6">
            <a:extLst>
              <a:ext uri="{FF2B5EF4-FFF2-40B4-BE49-F238E27FC236}">
                <a16:creationId xmlns:a16="http://schemas.microsoft.com/office/drawing/2014/main" id="{8BF03C14-7F7B-5E4F-897C-4191BB5CDCF1}"/>
              </a:ext>
            </a:extLst>
          </p:cNvPr>
          <p:cNvPicPr>
            <a:picLocks noChangeAspect="1"/>
          </p:cNvPicPr>
          <p:nvPr/>
        </p:nvPicPr>
        <p:blipFill>
          <a:blip r:embed="rId3"/>
          <a:stretch>
            <a:fillRect/>
          </a:stretch>
        </p:blipFill>
        <p:spPr>
          <a:xfrm>
            <a:off x="777807" y="1676520"/>
            <a:ext cx="778618" cy="1112311"/>
          </a:xfrm>
          <a:prstGeom prst="rect">
            <a:avLst/>
          </a:prstGeom>
        </p:spPr>
      </p:pic>
    </p:spTree>
    <p:extLst>
      <p:ext uri="{BB962C8B-B14F-4D97-AF65-F5344CB8AC3E}">
        <p14:creationId xmlns:p14="http://schemas.microsoft.com/office/powerpoint/2010/main" val="2723439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CuadroTexto 6">
            <a:extLst>
              <a:ext uri="{FF2B5EF4-FFF2-40B4-BE49-F238E27FC236}">
                <a16:creationId xmlns:a16="http://schemas.microsoft.com/office/drawing/2014/main" id="{D655AAE4-6D2D-4129-9589-585A09836B83}"/>
              </a:ext>
            </a:extLst>
          </p:cNvPr>
          <p:cNvSpPr txBox="1"/>
          <p:nvPr/>
        </p:nvSpPr>
        <p:spPr>
          <a:xfrm>
            <a:off x="540599" y="796284"/>
            <a:ext cx="94210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0"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a:t>
            </a: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QUÉ </a:t>
            </a:r>
            <a:r>
              <a:rPr lang="es-GT" sz="3600" b="1" dirty="0">
                <a:solidFill>
                  <a:srgbClr val="004B83"/>
                </a:solidFill>
                <a:latin typeface="Bebas Neue Book" pitchFamily="2" charset="0"/>
                <a:cs typeface="Arial" panose="020B0604020202020204" pitchFamily="34" charset="0"/>
              </a:rPr>
              <a:t>DESAFÍOS INSTITUCIONALES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GT" sz="3600" b="1" dirty="0">
                <a:solidFill>
                  <a:srgbClr val="004B83"/>
                </a:solidFill>
                <a:latin typeface="Bebas Neue Book" pitchFamily="2" charset="0"/>
                <a:cs typeface="Arial" panose="020B0604020202020204" pitchFamily="34" charset="0"/>
              </a:rPr>
              <a:t>SE ESPERAN DURANTE 2023</a:t>
            </a: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a:t>
            </a:r>
          </a:p>
        </p:txBody>
      </p:sp>
      <p:sp>
        <p:nvSpPr>
          <p:cNvPr id="8" name="Título 1">
            <a:extLst>
              <a:ext uri="{FF2B5EF4-FFF2-40B4-BE49-F238E27FC236}">
                <a16:creationId xmlns:a16="http://schemas.microsoft.com/office/drawing/2014/main" id="{B1802986-278F-4FFC-ADBD-033E57D6AAB2}"/>
              </a:ext>
            </a:extLst>
          </p:cNvPr>
          <p:cNvSpPr txBox="1">
            <a:spLocks/>
          </p:cNvSpPr>
          <p:nvPr/>
        </p:nvSpPr>
        <p:spPr>
          <a:xfrm>
            <a:off x="1916871" y="796284"/>
            <a:ext cx="9640805"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Arial" panose="020B0604020202020204" pitchFamily="34" charset="0"/>
                <a:cs typeface="Arial" panose="020B0604020202020204" pitchFamily="34" charset="0"/>
              </a:rPr>
              <a:t>Los principales desafíos del Ministerio de Relaciones Exteriores en cuanto al uso de los recursos públicos y el cumplimiento de los planes nacionales son:</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s-GT" sz="1600" b="0" dirty="0">
                <a:solidFill>
                  <a:schemeClr val="tx1"/>
                </a:solidFill>
                <a:latin typeface="Arial" panose="020B0604020202020204" pitchFamily="34" charset="0"/>
                <a:cs typeface="Arial" panose="020B0604020202020204" pitchFamily="34" charset="0"/>
              </a:rPr>
              <a:t>Alcanzar las metas de ejecución con el presupuesto asignado, tomando en cuenta el incremento del costo de vida en los países sede de las misiones diplomáticas y consulares.</a:t>
            </a:r>
          </a:p>
          <a:p>
            <a:pPr marL="342900" indent="-342900" algn="just">
              <a:lnSpc>
                <a:spcPct val="150000"/>
              </a:lnSpc>
              <a:buFont typeface="Arial" panose="020B0604020202020204" pitchFamily="34" charset="0"/>
              <a:buChar char="•"/>
            </a:pPr>
            <a:r>
              <a:rPr lang="es-GT" sz="1600" b="0" dirty="0">
                <a:solidFill>
                  <a:schemeClr val="tx1"/>
                </a:solidFill>
                <a:latin typeface="Arial" panose="020B0604020202020204" pitchFamily="34" charset="0"/>
                <a:cs typeface="Arial" panose="020B0604020202020204" pitchFamily="34" charset="0"/>
              </a:rPr>
              <a:t>Lograr reducir los tiempos externos en los procesos de aperturas de nuevas sedes consulares.</a:t>
            </a:r>
          </a:p>
          <a:p>
            <a:br>
              <a:rPr lang="es-GT" sz="1800" b="0" dirty="0">
                <a:solidFill>
                  <a:schemeClr val="accent1">
                    <a:lumMod val="50000"/>
                  </a:schemeClr>
                </a:solidFill>
                <a:latin typeface="Arial" panose="020B0604020202020204" pitchFamily="34" charset="0"/>
                <a:cs typeface="Arial" panose="020B0604020202020204" pitchFamily="34" charset="0"/>
              </a:rPr>
            </a:br>
            <a:endParaRPr lang="es-GT" sz="1800" b="0" dirty="0">
              <a:solidFill>
                <a:schemeClr val="accent1">
                  <a:lumMod val="50000"/>
                </a:schemeClr>
              </a:solidFill>
              <a:latin typeface="Arial" panose="020B0604020202020204" pitchFamily="34" charset="0"/>
              <a:cs typeface="Arial" panose="020B0604020202020204" pitchFamily="34" charset="0"/>
            </a:endParaRPr>
          </a:p>
        </p:txBody>
      </p:sp>
      <p:sp>
        <p:nvSpPr>
          <p:cNvPr id="9" name="Título 1">
            <a:extLst>
              <a:ext uri="{FF2B5EF4-FFF2-40B4-BE49-F238E27FC236}">
                <a16:creationId xmlns:a16="http://schemas.microsoft.com/office/drawing/2014/main" id="{ED5DB02B-175C-436B-871E-B65CF70E4A39}"/>
              </a:ext>
            </a:extLst>
          </p:cNvPr>
          <p:cNvSpPr txBox="1">
            <a:spLocks/>
          </p:cNvSpPr>
          <p:nvPr/>
        </p:nvSpPr>
        <p:spPr>
          <a:xfrm>
            <a:off x="3342165" y="3854905"/>
            <a:ext cx="9722082"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br>
              <a:rPr lang="es-GT" sz="1200" b="0" dirty="0">
                <a:solidFill>
                  <a:schemeClr val="tx1"/>
                </a:solidFill>
                <a:latin typeface="Arial" panose="020B0604020202020204" pitchFamily="34" charset="0"/>
                <a:cs typeface="Arial" panose="020B0604020202020204" pitchFamily="34" charset="0"/>
              </a:rPr>
            </a:br>
            <a:r>
              <a:rPr lang="es-GT" sz="1200" b="0" dirty="0">
                <a:solidFill>
                  <a:schemeClr val="tx1"/>
                </a:solidFill>
                <a:latin typeface="Arial" panose="020B0604020202020204" pitchFamily="34" charset="0"/>
                <a:cs typeface="Arial" panose="020B0604020202020204" pitchFamily="34" charset="0"/>
              </a:rPr>
              <a:t>Las acciones inmediatas a seguir son:</a:t>
            </a:r>
          </a:p>
          <a:p>
            <a:pPr marL="285750" indent="-285750" algn="l">
              <a:lnSpc>
                <a:spcPct val="150000"/>
              </a:lnSpc>
              <a:buFont typeface="Wingdings" panose="05000000000000000000" pitchFamily="2" charset="2"/>
              <a:buChar char="ü"/>
            </a:pPr>
            <a:r>
              <a:rPr lang="es-GT" sz="1200" b="0" dirty="0">
                <a:solidFill>
                  <a:schemeClr val="tx1"/>
                </a:solidFill>
                <a:latin typeface="Arial" panose="020B0604020202020204" pitchFamily="34" charset="0"/>
                <a:cs typeface="Arial" panose="020B0604020202020204" pitchFamily="34" charset="0"/>
              </a:rPr>
              <a:t>Planificación y adecuada programación para priorizar los recursos presupuestarios.</a:t>
            </a:r>
          </a:p>
          <a:p>
            <a:pPr marL="285750" indent="-285750" algn="l">
              <a:lnSpc>
                <a:spcPct val="150000"/>
              </a:lnSpc>
              <a:buFont typeface="Wingdings" panose="05000000000000000000" pitchFamily="2" charset="2"/>
              <a:buChar char="ü"/>
            </a:pPr>
            <a:r>
              <a:rPr lang="es-GT" sz="1200" b="0" dirty="0">
                <a:solidFill>
                  <a:schemeClr val="tx1"/>
                </a:solidFill>
                <a:latin typeface="Arial" panose="020B0604020202020204" pitchFamily="34" charset="0"/>
                <a:cs typeface="Arial" panose="020B0604020202020204" pitchFamily="34" charset="0"/>
              </a:rPr>
              <a:t>Atender las normas de contención del gasto público.</a:t>
            </a:r>
          </a:p>
          <a:p>
            <a:pPr marL="285750" indent="-285750" algn="l">
              <a:lnSpc>
                <a:spcPct val="150000"/>
              </a:lnSpc>
              <a:buFont typeface="Wingdings" panose="05000000000000000000" pitchFamily="2" charset="2"/>
              <a:buChar char="ü"/>
            </a:pPr>
            <a:r>
              <a:rPr lang="es-GT" sz="1200" b="0" dirty="0">
                <a:solidFill>
                  <a:schemeClr val="tx1"/>
                </a:solidFill>
                <a:latin typeface="Arial" panose="020B0604020202020204" pitchFamily="34" charset="0"/>
                <a:cs typeface="Arial" panose="020B0604020202020204" pitchFamily="34" charset="0"/>
              </a:rPr>
              <a:t>Seguimiento constante a las gestiones de aperturas de nuevas sedes.</a:t>
            </a:r>
          </a:p>
          <a:p>
            <a:pPr marL="285750" indent="-285750" algn="l">
              <a:lnSpc>
                <a:spcPct val="150000"/>
              </a:lnSpc>
              <a:buFont typeface="Wingdings" panose="05000000000000000000" pitchFamily="2" charset="2"/>
              <a:buChar char="ü"/>
            </a:pPr>
            <a:r>
              <a:rPr lang="es-GT" sz="1200" b="0" dirty="0">
                <a:solidFill>
                  <a:schemeClr val="tx1"/>
                </a:solidFill>
                <a:latin typeface="Arial" panose="020B0604020202020204" pitchFamily="34" charset="0"/>
                <a:cs typeface="Arial" panose="020B0604020202020204" pitchFamily="34" charset="0"/>
              </a:rPr>
              <a:t>Efectuar las gestiones necesarias para obtener un incremento en el presupuesto asignado a la institución.</a:t>
            </a:r>
          </a:p>
        </p:txBody>
      </p:sp>
      <p:pic>
        <p:nvPicPr>
          <p:cNvPr id="2" name="Imagen 1">
            <a:extLst>
              <a:ext uri="{FF2B5EF4-FFF2-40B4-BE49-F238E27FC236}">
                <a16:creationId xmlns:a16="http://schemas.microsoft.com/office/drawing/2014/main" id="{A3726D80-14A2-0A43-BE09-FAF19B013DD9}"/>
              </a:ext>
            </a:extLst>
          </p:cNvPr>
          <p:cNvPicPr>
            <a:picLocks noChangeAspect="1"/>
          </p:cNvPicPr>
          <p:nvPr/>
        </p:nvPicPr>
        <p:blipFill>
          <a:blip r:embed="rId3"/>
          <a:stretch>
            <a:fillRect/>
          </a:stretch>
        </p:blipFill>
        <p:spPr>
          <a:xfrm>
            <a:off x="652157" y="2152613"/>
            <a:ext cx="1089093" cy="1089093"/>
          </a:xfrm>
          <a:prstGeom prst="rect">
            <a:avLst/>
          </a:prstGeom>
        </p:spPr>
      </p:pic>
      <p:sp>
        <p:nvSpPr>
          <p:cNvPr id="11" name="Google Shape;109;p3">
            <a:extLst>
              <a:ext uri="{FF2B5EF4-FFF2-40B4-BE49-F238E27FC236}">
                <a16:creationId xmlns:a16="http://schemas.microsoft.com/office/drawing/2014/main" id="{25D0C6C3-F2AF-0F4A-988A-8DB623458479}"/>
              </a:ext>
            </a:extLst>
          </p:cNvPr>
          <p:cNvSpPr/>
          <p:nvPr/>
        </p:nvSpPr>
        <p:spPr>
          <a:xfrm>
            <a:off x="1967862" y="3257421"/>
            <a:ext cx="169157" cy="158238"/>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 name="Google Shape;109;p3">
            <a:extLst>
              <a:ext uri="{FF2B5EF4-FFF2-40B4-BE49-F238E27FC236}">
                <a16:creationId xmlns:a16="http://schemas.microsoft.com/office/drawing/2014/main" id="{3BB3FB7E-C83C-B841-8344-68E7D66D2DA1}"/>
              </a:ext>
            </a:extLst>
          </p:cNvPr>
          <p:cNvSpPr/>
          <p:nvPr/>
        </p:nvSpPr>
        <p:spPr>
          <a:xfrm>
            <a:off x="1967862" y="4032391"/>
            <a:ext cx="169157" cy="158238"/>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854112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CuadroTexto 6">
            <a:extLst>
              <a:ext uri="{FF2B5EF4-FFF2-40B4-BE49-F238E27FC236}">
                <a16:creationId xmlns:a16="http://schemas.microsoft.com/office/drawing/2014/main" id="{2EF20802-3B1A-4CDC-9456-BCE7840AE664}"/>
              </a:ext>
            </a:extLst>
          </p:cNvPr>
          <p:cNvSpPr txBox="1"/>
          <p:nvPr/>
        </p:nvSpPr>
        <p:spPr>
          <a:xfrm>
            <a:off x="534836" y="778911"/>
            <a:ext cx="10436905" cy="646331"/>
          </a:xfrm>
          <a:prstGeom prst="rect">
            <a:avLst/>
          </a:prstGeom>
          <a:noFill/>
        </p:spPr>
        <p:txBody>
          <a:bodyPr wrap="square" rtlCol="0">
            <a:spAutoFit/>
          </a:bodyPr>
          <a:lstStyle/>
          <a:p>
            <a:pPr lvl="0"/>
            <a:r>
              <a:rPr kumimoji="0" lang="es-GT" sz="3600" b="1" i="0"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PRINCIPALES </a:t>
            </a:r>
            <a:r>
              <a:rPr lang="es-GT" sz="3600" b="1" dirty="0">
                <a:solidFill>
                  <a:srgbClr val="004B83"/>
                </a:solidFill>
                <a:latin typeface="Bebas Neue Book" pitchFamily="2" charset="0"/>
                <a:cs typeface="Arial" panose="020B0604020202020204" pitchFamily="34" charset="0"/>
              </a:rPr>
              <a:t>OBJETIVOS </a:t>
            </a:r>
            <a:r>
              <a:rPr kumimoji="0" lang="es-GT" sz="3600" b="1" i="0"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DE LA INSTITUCIÓN</a:t>
            </a:r>
          </a:p>
        </p:txBody>
      </p:sp>
      <p:sp>
        <p:nvSpPr>
          <p:cNvPr id="8" name="Google Shape;106;p3">
            <a:extLst>
              <a:ext uri="{FF2B5EF4-FFF2-40B4-BE49-F238E27FC236}">
                <a16:creationId xmlns:a16="http://schemas.microsoft.com/office/drawing/2014/main" id="{AF7783A0-1547-410F-8256-0CFA6EF4D283}"/>
              </a:ext>
            </a:extLst>
          </p:cNvPr>
          <p:cNvSpPr txBox="1"/>
          <p:nvPr/>
        </p:nvSpPr>
        <p:spPr>
          <a:xfrm>
            <a:off x="534836" y="1461672"/>
            <a:ext cx="8957715" cy="1200288"/>
          </a:xfrm>
          <a:prstGeom prst="rect">
            <a:avLst/>
          </a:prstGeom>
          <a:noFill/>
          <a:ln>
            <a:noFill/>
          </a:ln>
        </p:spPr>
        <p:txBody>
          <a:bodyPr spcFirstLastPara="1" wrap="square" lIns="91425" tIns="45700" rIns="91425" bIns="45700" anchor="t" anchorCtr="0">
            <a:spAutoFit/>
          </a:bodyPr>
          <a:lstStyle/>
          <a:p>
            <a:pPr marL="457200" marR="0" lvl="1" indent="0" algn="l" rtl="0">
              <a:lnSpc>
                <a:spcPct val="150000"/>
              </a:lnSpc>
              <a:spcBef>
                <a:spcPts val="0"/>
              </a:spcBef>
              <a:spcAft>
                <a:spcPts val="0"/>
              </a:spcAft>
              <a:buClr>
                <a:srgbClr val="000000"/>
              </a:buClr>
              <a:buSzPts val="1600"/>
              <a:buFont typeface="Arial"/>
              <a:buNone/>
            </a:pPr>
            <a:r>
              <a:rPr lang="es-GT" sz="1600" b="1" i="0" u="none" strike="noStrike" cap="none" dirty="0">
                <a:solidFill>
                  <a:srgbClr val="009BDB"/>
                </a:solidFill>
                <a:latin typeface="Montserrat"/>
                <a:ea typeface="Montserrat"/>
                <a:cs typeface="Montserrat"/>
                <a:sym typeface="Montserrat"/>
              </a:rPr>
              <a:t>Para el cumplimiento de sus funciones y satisfacer las necesidades de la población, el Ministerio de Relaciones Exteriores debe cumplir con los siguientes objetivos:</a:t>
            </a:r>
            <a:endParaRPr sz="1400" b="0" i="0" u="none" strike="noStrike" cap="none" dirty="0">
              <a:solidFill>
                <a:srgbClr val="009BDB"/>
              </a:solidFill>
              <a:sym typeface="Arial"/>
            </a:endParaRPr>
          </a:p>
        </p:txBody>
      </p:sp>
      <p:sp>
        <p:nvSpPr>
          <p:cNvPr id="11" name="Google Shape;107;p3">
            <a:extLst>
              <a:ext uri="{FF2B5EF4-FFF2-40B4-BE49-F238E27FC236}">
                <a16:creationId xmlns:a16="http://schemas.microsoft.com/office/drawing/2014/main" id="{8B2D2FDF-F778-4670-A88F-C95FA18EED29}"/>
              </a:ext>
            </a:extLst>
          </p:cNvPr>
          <p:cNvSpPr txBox="1"/>
          <p:nvPr/>
        </p:nvSpPr>
        <p:spPr>
          <a:xfrm>
            <a:off x="981581" y="2832347"/>
            <a:ext cx="4979100" cy="235445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400"/>
              <a:buFont typeface="Arial"/>
              <a:buNone/>
            </a:pPr>
            <a:r>
              <a:rPr lang="es-GT" sz="1400" b="1" i="0" u="none" strike="noStrike" cap="none" dirty="0">
                <a:solidFill>
                  <a:srgbClr val="000000"/>
                </a:solidFill>
                <a:latin typeface="Montserrat"/>
                <a:ea typeface="Montserrat"/>
                <a:cs typeface="Montserrat"/>
                <a:sym typeface="Montserrat"/>
              </a:rPr>
              <a:t>Objetivo estratégico</a:t>
            </a:r>
            <a:endParaRPr sz="14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dirty="0">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dirty="0">
                <a:solidFill>
                  <a:srgbClr val="000000"/>
                </a:solidFill>
                <a:latin typeface="Montserrat"/>
                <a:ea typeface="Montserrat"/>
                <a:cs typeface="Montserrat"/>
                <a:sym typeface="Montserrat"/>
              </a:rPr>
              <a:t>Ejecutar efectivamente la Política Exterior del Estado de Guatemala, a través de diálogos políticos, negociaciones y alianzas estratégicas con otros Estados, misiones, organismos internacionales, oficinas consulares y migratorias, así como con otras instancias con las que se discutan temas de interés nacional en materia política, económica, social y ambiental.</a:t>
            </a:r>
            <a:endParaRPr sz="1400" b="0" i="0" u="none" strike="noStrike" cap="none" dirty="0">
              <a:solidFill>
                <a:srgbClr val="000000"/>
              </a:solidFill>
              <a:latin typeface="Arial"/>
              <a:ea typeface="Arial"/>
              <a:cs typeface="Arial"/>
              <a:sym typeface="Arial"/>
            </a:endParaRPr>
          </a:p>
        </p:txBody>
      </p:sp>
      <p:sp>
        <p:nvSpPr>
          <p:cNvPr id="12" name="Google Shape;108;p3">
            <a:extLst>
              <a:ext uri="{FF2B5EF4-FFF2-40B4-BE49-F238E27FC236}">
                <a16:creationId xmlns:a16="http://schemas.microsoft.com/office/drawing/2014/main" id="{F56C7B61-E9EC-43D5-B27F-80B560A18308}"/>
              </a:ext>
            </a:extLst>
          </p:cNvPr>
          <p:cNvSpPr txBox="1"/>
          <p:nvPr/>
        </p:nvSpPr>
        <p:spPr>
          <a:xfrm>
            <a:off x="6509016" y="2796023"/>
            <a:ext cx="4979100" cy="152345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400"/>
              <a:buFont typeface="Arial"/>
              <a:buNone/>
            </a:pPr>
            <a:r>
              <a:rPr lang="es-GT" sz="1400" b="1" i="0" u="none" strike="noStrike" cap="none" dirty="0">
                <a:solidFill>
                  <a:srgbClr val="000000"/>
                </a:solidFill>
                <a:latin typeface="Montserrat"/>
                <a:ea typeface="Montserrat"/>
                <a:cs typeface="Montserrat"/>
                <a:sym typeface="Montserrat"/>
              </a:rPr>
              <a:t>Objetivo institucional</a:t>
            </a:r>
            <a:endParaRPr sz="14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200"/>
              <a:buFont typeface="Arial"/>
              <a:buNone/>
            </a:pPr>
            <a:endParaRPr sz="1200" b="0" i="0" u="none" strike="noStrike" cap="none" dirty="0">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dirty="0">
                <a:solidFill>
                  <a:srgbClr val="000000"/>
                </a:solidFill>
                <a:latin typeface="Montserrat"/>
                <a:ea typeface="Montserrat"/>
                <a:cs typeface="Montserrat"/>
                <a:sym typeface="Montserrat"/>
              </a:rPr>
              <a:t>Posicionar la Política Exterior del Estado de Guatemala mediante la gestión institucional del Ministerio de Relaciones Exteriores.</a:t>
            </a:r>
            <a:endParaRPr sz="1400" b="0" i="0" u="none" strike="noStrike" cap="none" dirty="0">
              <a:solidFill>
                <a:srgbClr val="000000"/>
              </a:solidFill>
              <a:latin typeface="Arial"/>
              <a:ea typeface="Arial"/>
              <a:cs typeface="Arial"/>
              <a:sym typeface="Arial"/>
            </a:endParaRPr>
          </a:p>
        </p:txBody>
      </p:sp>
      <p:sp>
        <p:nvSpPr>
          <p:cNvPr id="13" name="Google Shape;109;p3">
            <a:extLst>
              <a:ext uri="{FF2B5EF4-FFF2-40B4-BE49-F238E27FC236}">
                <a16:creationId xmlns:a16="http://schemas.microsoft.com/office/drawing/2014/main" id="{3D2A4230-98F4-494A-B0D7-14CD183CD777}"/>
              </a:ext>
            </a:extLst>
          </p:cNvPr>
          <p:cNvSpPr/>
          <p:nvPr/>
        </p:nvSpPr>
        <p:spPr>
          <a:xfrm>
            <a:off x="639095" y="2903600"/>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 name="Google Shape;110;p3">
            <a:extLst>
              <a:ext uri="{FF2B5EF4-FFF2-40B4-BE49-F238E27FC236}">
                <a16:creationId xmlns:a16="http://schemas.microsoft.com/office/drawing/2014/main" id="{836833A5-A614-4ACD-A75A-DF5FC79EE568}"/>
              </a:ext>
            </a:extLst>
          </p:cNvPr>
          <p:cNvSpPr/>
          <p:nvPr/>
        </p:nvSpPr>
        <p:spPr>
          <a:xfrm>
            <a:off x="6135911" y="2903600"/>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1" name="CuadroTexto 30">
            <a:extLst>
              <a:ext uri="{FF2B5EF4-FFF2-40B4-BE49-F238E27FC236}">
                <a16:creationId xmlns:a16="http://schemas.microsoft.com/office/drawing/2014/main" id="{A6D0A047-C133-463C-B1B0-30BA003A6149}"/>
              </a:ext>
            </a:extLst>
          </p:cNvPr>
          <p:cNvSpPr txBox="1"/>
          <p:nvPr/>
        </p:nvSpPr>
        <p:spPr>
          <a:xfrm>
            <a:off x="540599" y="796284"/>
            <a:ext cx="11007947" cy="646331"/>
          </a:xfrm>
          <a:prstGeom prst="rect">
            <a:avLst/>
          </a:prstGeom>
          <a:noFill/>
        </p:spPr>
        <p:txBody>
          <a:bodyPr wrap="square" rtlCol="0">
            <a:spAutoFit/>
          </a:bodyPr>
          <a:lstStyle/>
          <a:p>
            <a:pPr lvl="0"/>
            <a:r>
              <a:rPr kumimoji="0" lang="es-GT" sz="3600" b="1" i="0"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PRINCIPALES </a:t>
            </a:r>
            <a:r>
              <a:rPr lang="es-GT" sz="3600" b="1" dirty="0">
                <a:solidFill>
                  <a:srgbClr val="004B83"/>
                </a:solidFill>
                <a:latin typeface="Bebas Neue Book" pitchFamily="2" charset="0"/>
                <a:cs typeface="Arial" panose="020B0604020202020204" pitchFamily="34" charset="0"/>
              </a:rPr>
              <a:t>OBJETIVOS </a:t>
            </a:r>
            <a:r>
              <a:rPr kumimoji="0" lang="es-GT" sz="3600" b="1" i="0"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DE LA INSTITUCIÓN</a:t>
            </a:r>
          </a:p>
        </p:txBody>
      </p:sp>
      <p:sp>
        <p:nvSpPr>
          <p:cNvPr id="32" name="Google Shape;119;g1b7eaa03b0a_0_21">
            <a:extLst>
              <a:ext uri="{FF2B5EF4-FFF2-40B4-BE49-F238E27FC236}">
                <a16:creationId xmlns:a16="http://schemas.microsoft.com/office/drawing/2014/main" id="{54D93B13-65A5-4480-B60B-910BEBCA2086}"/>
              </a:ext>
            </a:extLst>
          </p:cNvPr>
          <p:cNvSpPr txBox="1"/>
          <p:nvPr/>
        </p:nvSpPr>
        <p:spPr>
          <a:xfrm>
            <a:off x="540599" y="1459710"/>
            <a:ext cx="8316796" cy="1200288"/>
          </a:xfrm>
          <a:prstGeom prst="rect">
            <a:avLst/>
          </a:prstGeom>
          <a:noFill/>
          <a:ln>
            <a:noFill/>
          </a:ln>
        </p:spPr>
        <p:txBody>
          <a:bodyPr spcFirstLastPara="1" wrap="square" lIns="91425" tIns="45700" rIns="91425" bIns="45700" anchor="t" anchorCtr="0">
            <a:spAutoFit/>
          </a:bodyPr>
          <a:lstStyle/>
          <a:p>
            <a:pPr marL="457200" marR="0" lvl="1" indent="0" algn="l" rtl="0">
              <a:lnSpc>
                <a:spcPct val="150000"/>
              </a:lnSpc>
              <a:spcBef>
                <a:spcPts val="0"/>
              </a:spcBef>
              <a:spcAft>
                <a:spcPts val="0"/>
              </a:spcAft>
              <a:buClr>
                <a:srgbClr val="000000"/>
              </a:buClr>
              <a:buSzPts val="1600"/>
              <a:buFont typeface="Arial"/>
              <a:buNone/>
            </a:pPr>
            <a:r>
              <a:rPr lang="es-GT" sz="1600" b="1" i="0" u="none" strike="noStrike" cap="none" dirty="0">
                <a:solidFill>
                  <a:srgbClr val="009BDB"/>
                </a:solidFill>
                <a:latin typeface="Montserrat"/>
                <a:ea typeface="Montserrat"/>
                <a:cs typeface="Montserrat"/>
                <a:sym typeface="Montserrat"/>
              </a:rPr>
              <a:t>Para el cumplimiento de sus funciones y satisfacer las necesidades de la población, el Ministerio de Relaciones Exteriores debe cumplir con los siguientes objetivos:</a:t>
            </a:r>
            <a:endParaRPr sz="1400" b="0" i="0" u="none" strike="noStrike" cap="none" dirty="0">
              <a:solidFill>
                <a:srgbClr val="009BDB"/>
              </a:solidFill>
              <a:sym typeface="Arial"/>
            </a:endParaRPr>
          </a:p>
        </p:txBody>
      </p:sp>
      <p:sp>
        <p:nvSpPr>
          <p:cNvPr id="33" name="Google Shape;120;g1b7eaa03b0a_0_21">
            <a:extLst>
              <a:ext uri="{FF2B5EF4-FFF2-40B4-BE49-F238E27FC236}">
                <a16:creationId xmlns:a16="http://schemas.microsoft.com/office/drawing/2014/main" id="{181B3C47-857F-42D2-9A12-05442C323BFB}"/>
              </a:ext>
            </a:extLst>
          </p:cNvPr>
          <p:cNvSpPr txBox="1"/>
          <p:nvPr/>
        </p:nvSpPr>
        <p:spPr>
          <a:xfrm>
            <a:off x="842628" y="4494217"/>
            <a:ext cx="4979100" cy="11082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dirty="0">
                <a:solidFill>
                  <a:srgbClr val="000000"/>
                </a:solidFill>
                <a:latin typeface="Montserrat"/>
                <a:ea typeface="Montserrat"/>
                <a:cs typeface="Montserrat"/>
                <a:sym typeface="Montserrat"/>
              </a:rPr>
              <a:t>Impulsar, coordinar y dar seguimiento a las acciones de promoción para la integración económica, el comercio exterior, el turismo, así como el intercambio académico y cultural en el marco de la Política Exterior del Estado de Guatemala.</a:t>
            </a:r>
            <a:endParaRPr sz="1200" b="0" i="0" u="none" strike="noStrike" cap="none" dirty="0">
              <a:solidFill>
                <a:srgbClr val="000000"/>
              </a:solidFill>
              <a:latin typeface="Montserrat"/>
              <a:ea typeface="Montserrat"/>
              <a:cs typeface="Montserrat"/>
              <a:sym typeface="Montserrat"/>
            </a:endParaRPr>
          </a:p>
        </p:txBody>
      </p:sp>
      <p:sp>
        <p:nvSpPr>
          <p:cNvPr id="34" name="Google Shape;121;g1b7eaa03b0a_0_21">
            <a:extLst>
              <a:ext uri="{FF2B5EF4-FFF2-40B4-BE49-F238E27FC236}">
                <a16:creationId xmlns:a16="http://schemas.microsoft.com/office/drawing/2014/main" id="{9492B665-4552-48A8-B9F9-84040A04529A}"/>
              </a:ext>
            </a:extLst>
          </p:cNvPr>
          <p:cNvSpPr txBox="1"/>
          <p:nvPr/>
        </p:nvSpPr>
        <p:spPr>
          <a:xfrm>
            <a:off x="6575843" y="4719398"/>
            <a:ext cx="4979100" cy="8310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dirty="0">
                <a:solidFill>
                  <a:srgbClr val="000000"/>
                </a:solidFill>
                <a:latin typeface="Montserrat"/>
                <a:ea typeface="Montserrat"/>
                <a:cs typeface="Montserrat"/>
                <a:sym typeface="Montserrat"/>
              </a:rPr>
              <a:t>Conservar y demarcar los límites internacionales del territorio nacional, sobre los cuales Guatemala ejerce plena soberanía y dominio.</a:t>
            </a:r>
            <a:endParaRPr sz="1400" b="0" i="0" u="none" strike="noStrike" cap="none" dirty="0">
              <a:solidFill>
                <a:srgbClr val="000000"/>
              </a:solidFill>
              <a:latin typeface="Arial"/>
              <a:ea typeface="Arial"/>
              <a:cs typeface="Arial"/>
              <a:sym typeface="Arial"/>
            </a:endParaRPr>
          </a:p>
        </p:txBody>
      </p:sp>
      <p:sp>
        <p:nvSpPr>
          <p:cNvPr id="35" name="Google Shape;122;g1b7eaa03b0a_0_21">
            <a:extLst>
              <a:ext uri="{FF2B5EF4-FFF2-40B4-BE49-F238E27FC236}">
                <a16:creationId xmlns:a16="http://schemas.microsoft.com/office/drawing/2014/main" id="{FC249716-7BF8-4577-A536-AA5D84B90E3D}"/>
              </a:ext>
            </a:extLst>
          </p:cNvPr>
          <p:cNvSpPr/>
          <p:nvPr/>
        </p:nvSpPr>
        <p:spPr>
          <a:xfrm>
            <a:off x="479807" y="4781992"/>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
        <p:nvSpPr>
          <p:cNvPr id="36" name="Google Shape;123;g1b7eaa03b0a_0_21">
            <a:extLst>
              <a:ext uri="{FF2B5EF4-FFF2-40B4-BE49-F238E27FC236}">
                <a16:creationId xmlns:a16="http://schemas.microsoft.com/office/drawing/2014/main" id="{032CA447-0F9B-4972-B83F-C2C7415AB7AA}"/>
              </a:ext>
            </a:extLst>
          </p:cNvPr>
          <p:cNvSpPr/>
          <p:nvPr/>
        </p:nvSpPr>
        <p:spPr>
          <a:xfrm>
            <a:off x="6258815" y="4781992"/>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
        <p:nvSpPr>
          <p:cNvPr id="37" name="Google Shape;125;g1b7eaa03b0a_0_21">
            <a:extLst>
              <a:ext uri="{FF2B5EF4-FFF2-40B4-BE49-F238E27FC236}">
                <a16:creationId xmlns:a16="http://schemas.microsoft.com/office/drawing/2014/main" id="{B339AF6B-0FB4-4F50-B63E-E7902B8E4A88}"/>
              </a:ext>
            </a:extLst>
          </p:cNvPr>
          <p:cNvSpPr txBox="1"/>
          <p:nvPr/>
        </p:nvSpPr>
        <p:spPr>
          <a:xfrm>
            <a:off x="810678" y="2874900"/>
            <a:ext cx="5043000" cy="11082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dirty="0">
                <a:solidFill>
                  <a:srgbClr val="000000"/>
                </a:solidFill>
                <a:latin typeface="Montserrat"/>
                <a:ea typeface="Montserrat"/>
                <a:cs typeface="Montserrat"/>
                <a:sym typeface="Montserrat"/>
              </a:rPr>
              <a:t>Administrar los recursos del Ministerio de Relaciones Exteriores, a través de mecanismos de información, seguimiento y control para una gestión eficiente que permita una adecuada y oportuna rendición de cuentas.</a:t>
            </a:r>
            <a:endParaRPr sz="1400" b="0" i="0" u="none" strike="noStrike" cap="none" dirty="0">
              <a:solidFill>
                <a:srgbClr val="000000"/>
              </a:solidFill>
              <a:latin typeface="Arial"/>
              <a:ea typeface="Arial"/>
              <a:cs typeface="Arial"/>
              <a:sym typeface="Arial"/>
            </a:endParaRPr>
          </a:p>
        </p:txBody>
      </p:sp>
      <p:sp>
        <p:nvSpPr>
          <p:cNvPr id="38" name="Google Shape;126;g1b7eaa03b0a_0_21">
            <a:extLst>
              <a:ext uri="{FF2B5EF4-FFF2-40B4-BE49-F238E27FC236}">
                <a16:creationId xmlns:a16="http://schemas.microsoft.com/office/drawing/2014/main" id="{11068FAF-00E0-4A97-9317-3DF9E5DAABE3}"/>
              </a:ext>
            </a:extLst>
          </p:cNvPr>
          <p:cNvSpPr/>
          <p:nvPr/>
        </p:nvSpPr>
        <p:spPr>
          <a:xfrm>
            <a:off x="479807" y="2956333"/>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
        <p:nvSpPr>
          <p:cNvPr id="39" name="Google Shape;127;g1b7eaa03b0a_0_21">
            <a:extLst>
              <a:ext uri="{FF2B5EF4-FFF2-40B4-BE49-F238E27FC236}">
                <a16:creationId xmlns:a16="http://schemas.microsoft.com/office/drawing/2014/main" id="{AD1970F9-E82F-4487-A08B-11B08153E977}"/>
              </a:ext>
            </a:extLst>
          </p:cNvPr>
          <p:cNvSpPr txBox="1"/>
          <p:nvPr/>
        </p:nvSpPr>
        <p:spPr>
          <a:xfrm>
            <a:off x="6542315" y="2874900"/>
            <a:ext cx="4979100" cy="147728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es-GT" sz="1200" b="0" i="0" u="none" strike="noStrike" cap="none" dirty="0">
                <a:solidFill>
                  <a:srgbClr val="000000"/>
                </a:solidFill>
                <a:latin typeface="Montserrat"/>
                <a:ea typeface="Montserrat"/>
                <a:cs typeface="Montserrat"/>
                <a:sym typeface="Montserrat"/>
              </a:rPr>
              <a:t>Ampliar la cobertura de los servicios de documentación, asistencia, atención y protección consular para los guatemaltecos en el exterior y en Guatemala, con el fin de que se garantice el respeto de sus derechos y el goce de sus libertades.</a:t>
            </a:r>
            <a:endParaRPr sz="1400" b="0" i="0" u="none" strike="noStrike" cap="none" dirty="0">
              <a:solidFill>
                <a:srgbClr val="000000"/>
              </a:solidFill>
              <a:latin typeface="Arial"/>
              <a:ea typeface="Arial"/>
              <a:cs typeface="Arial"/>
              <a:sym typeface="Arial"/>
            </a:endParaRPr>
          </a:p>
        </p:txBody>
      </p:sp>
      <p:sp>
        <p:nvSpPr>
          <p:cNvPr id="40" name="Google Shape;128;g1b7eaa03b0a_0_21">
            <a:extLst>
              <a:ext uri="{FF2B5EF4-FFF2-40B4-BE49-F238E27FC236}">
                <a16:creationId xmlns:a16="http://schemas.microsoft.com/office/drawing/2014/main" id="{90F8C950-138D-4D7C-A350-5A3F0514AD1F}"/>
              </a:ext>
            </a:extLst>
          </p:cNvPr>
          <p:cNvSpPr/>
          <p:nvPr/>
        </p:nvSpPr>
        <p:spPr>
          <a:xfrm>
            <a:off x="6188649" y="2953976"/>
            <a:ext cx="283500" cy="265200"/>
          </a:xfrm>
          <a:prstGeom prst="ellipse">
            <a:avLst/>
          </a:prstGeom>
          <a:solidFill>
            <a:srgbClr val="87D9FB"/>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BDFF"/>
              </a:solidFill>
              <a:latin typeface="Arial"/>
              <a:ea typeface="Arial"/>
              <a:cs typeface="Arial"/>
              <a:sym typeface="Arial"/>
            </a:endParaRPr>
          </a:p>
        </p:txBody>
      </p:sp>
    </p:spTree>
    <p:extLst>
      <p:ext uri="{BB962C8B-B14F-4D97-AF65-F5344CB8AC3E}">
        <p14:creationId xmlns:p14="http://schemas.microsoft.com/office/powerpoint/2010/main" val="1082417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extLst>
      <p:ext uri="{BB962C8B-B14F-4D97-AF65-F5344CB8AC3E}">
        <p14:creationId xmlns:p14="http://schemas.microsoft.com/office/powerpoint/2010/main" val="1863316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CuadroTexto 1">
            <a:extLst>
              <a:ext uri="{FF2B5EF4-FFF2-40B4-BE49-F238E27FC236}">
                <a16:creationId xmlns:a16="http://schemas.microsoft.com/office/drawing/2014/main" id="{DC2E542F-AE0A-49D2-9A20-99D985C0495D}"/>
              </a:ext>
            </a:extLst>
          </p:cNvPr>
          <p:cNvSpPr txBox="1"/>
          <p:nvPr/>
        </p:nvSpPr>
        <p:spPr>
          <a:xfrm>
            <a:off x="540599" y="796284"/>
            <a:ext cx="4469146" cy="2062103"/>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CIFRAS GENERALES </a:t>
            </a:r>
          </a:p>
          <a:p>
            <a:pPr lvl="0"/>
            <a:r>
              <a:rPr lang="es-GT" sz="3600" b="1" dirty="0">
                <a:solidFill>
                  <a:srgbClr val="004B83"/>
                </a:solidFill>
                <a:latin typeface="Bebas Neue Book" pitchFamily="2" charset="0"/>
                <a:cs typeface="Arial" panose="020B0604020202020204" pitchFamily="34" charset="0"/>
              </a:rPr>
              <a:t>DEL PRESUPUESTO AL TERCER CUATRIMESTRE 2023</a:t>
            </a:r>
          </a:p>
          <a:p>
            <a:pPr lvl="0"/>
            <a:r>
              <a:rPr lang="es-GT" sz="2000" b="1" dirty="0">
                <a:solidFill>
                  <a:srgbClr val="004B83"/>
                </a:solidFill>
                <a:latin typeface="Bebas Neue Book" pitchFamily="2" charset="0"/>
                <a:cs typeface="Arial" panose="020B0604020202020204" pitchFamily="34" charset="0"/>
              </a:rPr>
              <a:t>(Cifras expresadas en millones de quetzales)</a:t>
            </a:r>
            <a:endParaRPr kumimoji="0" lang="es-GT" sz="20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pic>
        <p:nvPicPr>
          <p:cNvPr id="4" name="Imagen 3">
            <a:extLst>
              <a:ext uri="{FF2B5EF4-FFF2-40B4-BE49-F238E27FC236}">
                <a16:creationId xmlns:a16="http://schemas.microsoft.com/office/drawing/2014/main" id="{1D16364F-6DBA-634F-8FDF-485CA73CA344}"/>
              </a:ext>
            </a:extLst>
          </p:cNvPr>
          <p:cNvPicPr>
            <a:picLocks noChangeAspect="1"/>
          </p:cNvPicPr>
          <p:nvPr/>
        </p:nvPicPr>
        <p:blipFill>
          <a:blip r:embed="rId3"/>
          <a:stretch>
            <a:fillRect/>
          </a:stretch>
        </p:blipFill>
        <p:spPr>
          <a:xfrm>
            <a:off x="4144619" y="140300"/>
            <a:ext cx="8413324" cy="6419541"/>
          </a:xfrm>
          <a:prstGeom prst="rect">
            <a:avLst/>
          </a:prstGeom>
        </p:spPr>
      </p:pic>
    </p:spTree>
    <p:extLst>
      <p:ext uri="{BB962C8B-B14F-4D97-AF65-F5344CB8AC3E}">
        <p14:creationId xmlns:p14="http://schemas.microsoft.com/office/powerpoint/2010/main" val="1978576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CuadroTexto 1">
            <a:extLst>
              <a:ext uri="{FF2B5EF4-FFF2-40B4-BE49-F238E27FC236}">
                <a16:creationId xmlns:a16="http://schemas.microsoft.com/office/drawing/2014/main" id="{41ED3371-D368-401B-9ABB-B99563BF58C5}"/>
              </a:ext>
            </a:extLst>
          </p:cNvPr>
          <p:cNvSpPr txBox="1"/>
          <p:nvPr/>
        </p:nvSpPr>
        <p:spPr>
          <a:xfrm>
            <a:off x="540599" y="796284"/>
            <a:ext cx="735826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CIFRAS GENERALES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DEL PRESUPUESTO AL TERCER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rPr>
              <a:t>CUATRIMESTRE 2023</a:t>
            </a:r>
          </a:p>
        </p:txBody>
      </p:sp>
      <p:pic>
        <p:nvPicPr>
          <p:cNvPr id="4" name="Imagen 3">
            <a:extLst>
              <a:ext uri="{FF2B5EF4-FFF2-40B4-BE49-F238E27FC236}">
                <a16:creationId xmlns:a16="http://schemas.microsoft.com/office/drawing/2014/main" id="{5449898E-A565-2146-9509-187BDD329401}"/>
              </a:ext>
            </a:extLst>
          </p:cNvPr>
          <p:cNvPicPr>
            <a:picLocks noChangeAspect="1"/>
          </p:cNvPicPr>
          <p:nvPr/>
        </p:nvPicPr>
        <p:blipFill>
          <a:blip r:embed="rId3"/>
          <a:stretch>
            <a:fillRect/>
          </a:stretch>
        </p:blipFill>
        <p:spPr>
          <a:xfrm>
            <a:off x="3480397" y="0"/>
            <a:ext cx="9564668" cy="6858000"/>
          </a:xfrm>
          <a:prstGeom prst="rect">
            <a:avLst/>
          </a:prstGeom>
        </p:spPr>
      </p:pic>
    </p:spTree>
    <p:extLst>
      <p:ext uri="{BB962C8B-B14F-4D97-AF65-F5344CB8AC3E}">
        <p14:creationId xmlns:p14="http://schemas.microsoft.com/office/powerpoint/2010/main" val="917763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6" name="Rectángulo redondeado 6">
            <a:extLst>
              <a:ext uri="{FF2B5EF4-FFF2-40B4-BE49-F238E27FC236}">
                <a16:creationId xmlns:a16="http://schemas.microsoft.com/office/drawing/2014/main" id="{5D7FD1F5-195A-44A4-AB66-8985B59EDCAD}"/>
              </a:ext>
            </a:extLst>
          </p:cNvPr>
          <p:cNvSpPr/>
          <p:nvPr/>
        </p:nvSpPr>
        <p:spPr>
          <a:xfrm>
            <a:off x="6177064" y="4273740"/>
            <a:ext cx="3887022" cy="1424355"/>
          </a:xfrm>
          <a:prstGeom prst="roundRect">
            <a:avLst/>
          </a:prstGeom>
          <a:solidFill>
            <a:srgbClr val="03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srgbClr val="004C83"/>
              </a:solidFill>
            </a:endParaRPr>
          </a:p>
        </p:txBody>
      </p:sp>
      <p:sp>
        <p:nvSpPr>
          <p:cNvPr id="17" name="CuadroTexto 16">
            <a:extLst>
              <a:ext uri="{FF2B5EF4-FFF2-40B4-BE49-F238E27FC236}">
                <a16:creationId xmlns:a16="http://schemas.microsoft.com/office/drawing/2014/main" id="{D1F85B4A-61DC-4209-92D9-609B18B425E3}"/>
              </a:ext>
            </a:extLst>
          </p:cNvPr>
          <p:cNvSpPr txBox="1"/>
          <p:nvPr/>
        </p:nvSpPr>
        <p:spPr>
          <a:xfrm>
            <a:off x="540599" y="796284"/>
            <a:ext cx="8311571" cy="1200329"/>
          </a:xfrm>
          <a:prstGeom prst="rect">
            <a:avLst/>
          </a:prstGeom>
          <a:noFill/>
        </p:spPr>
        <p:txBody>
          <a:bodyPr wrap="square" rtlCol="0">
            <a:spAutoFit/>
          </a:bodyPr>
          <a:lstStyle/>
          <a:p>
            <a:pPr lvl="0"/>
            <a:r>
              <a:rPr lang="es-GT" sz="3600" dirty="0">
                <a:solidFill>
                  <a:srgbClr val="004B83"/>
                </a:solidFill>
                <a:latin typeface="Bebas Neue Book" pitchFamily="2" charset="0"/>
                <a:cs typeface="Arial" panose="020B0604020202020204" pitchFamily="34" charset="0"/>
              </a:rPr>
              <a:t>¿</a:t>
            </a:r>
            <a:r>
              <a:rPr lang="es-GT" sz="3600" b="1" dirty="0">
                <a:solidFill>
                  <a:srgbClr val="004B83"/>
                </a:solidFill>
                <a:latin typeface="Bebas Neue Book" pitchFamily="2" charset="0"/>
                <a:cs typeface="Arial" panose="020B0604020202020204" pitchFamily="34" charset="0"/>
              </a:rPr>
              <a:t>EN QUÉ UTILIZA EL DINERO EL MINISTERIO</a:t>
            </a:r>
          </a:p>
          <a:p>
            <a:pPr lvl="0"/>
            <a:r>
              <a:rPr lang="es-GT" sz="3600" b="1" dirty="0">
                <a:solidFill>
                  <a:srgbClr val="004B83"/>
                </a:solidFill>
                <a:latin typeface="Bebas Neue Book" pitchFamily="2" charset="0"/>
                <a:cs typeface="Arial" panose="020B0604020202020204" pitchFamily="34" charset="0"/>
              </a:rPr>
              <a:t>DE RELACIONES EXTERIORES?</a:t>
            </a:r>
            <a:endParaRPr kumimoji="0" lang="es-GT" sz="3600" b="1" i="0" u="none" strike="noStrike" kern="0" cap="none" spc="0" normalizeH="0" baseline="0" noProof="0" dirty="0">
              <a:ln>
                <a:noFill/>
              </a:ln>
              <a:solidFill>
                <a:srgbClr val="004B83"/>
              </a:solidFill>
              <a:effectLst/>
              <a:uLnTx/>
              <a:uFillTx/>
              <a:latin typeface="Bebas Neue Book" pitchFamily="2" charset="0"/>
              <a:cs typeface="Arial" panose="020B0604020202020204" pitchFamily="34" charset="0"/>
              <a:sym typeface="Arial"/>
            </a:endParaRPr>
          </a:p>
        </p:txBody>
      </p:sp>
      <p:sp>
        <p:nvSpPr>
          <p:cNvPr id="18" name="Título 1">
            <a:extLst>
              <a:ext uri="{FF2B5EF4-FFF2-40B4-BE49-F238E27FC236}">
                <a16:creationId xmlns:a16="http://schemas.microsoft.com/office/drawing/2014/main" id="{6BB8B526-9715-4A77-AA42-9A6137C2D3E7}"/>
              </a:ext>
            </a:extLst>
          </p:cNvPr>
          <p:cNvSpPr txBox="1">
            <a:spLocks/>
          </p:cNvSpPr>
          <p:nvPr/>
        </p:nvSpPr>
        <p:spPr>
          <a:xfrm>
            <a:off x="1498060" y="1479451"/>
            <a:ext cx="9058795" cy="3338274"/>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Arial" panose="020B0604020202020204" pitchFamily="34" charset="0"/>
                <a:cs typeface="Arial" panose="020B0604020202020204" pitchFamily="34" charset="0"/>
              </a:rPr>
              <a:t>El dinero se destina a la adquisición de diferentes bienes, servicios, suministros y aportes a organizaciones  internacionales, para cumplir con la finalidad de la institución.</a:t>
            </a:r>
          </a:p>
          <a:p>
            <a:pPr algn="just">
              <a:lnSpc>
                <a:spcPct val="150000"/>
              </a:lnSpc>
            </a:pPr>
            <a:endParaRPr lang="es-GT" sz="16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1600" b="0" dirty="0">
                <a:solidFill>
                  <a:schemeClr val="tx1"/>
                </a:solidFill>
                <a:latin typeface="Arial" panose="020B0604020202020204" pitchFamily="34" charset="0"/>
                <a:cs typeface="Arial" panose="020B0604020202020204" pitchFamily="34" charset="0"/>
              </a:rPr>
              <a:t>Para mostrar de forma ordenada a la población en qué se utiliza el dinero, el gasto del sector público se muestra por </a:t>
            </a:r>
            <a:r>
              <a:rPr lang="es-GT" sz="1600" dirty="0">
                <a:solidFill>
                  <a:srgbClr val="197BB4"/>
                </a:solidFill>
                <a:latin typeface="Arial" panose="020B0604020202020204" pitchFamily="34" charset="0"/>
                <a:cs typeface="Arial" panose="020B0604020202020204" pitchFamily="34" charset="0"/>
              </a:rPr>
              <a:t>grupos de gasto</a:t>
            </a:r>
            <a:r>
              <a:rPr lang="es-GT" sz="1600" b="0" dirty="0">
                <a:solidFill>
                  <a:schemeClr val="tx1"/>
                </a:solidFill>
                <a:latin typeface="Arial" panose="020B0604020202020204" pitchFamily="34" charset="0"/>
                <a:cs typeface="Arial" panose="020B0604020202020204" pitchFamily="34" charset="0"/>
              </a:rPr>
              <a:t>.</a:t>
            </a:r>
          </a:p>
        </p:txBody>
      </p:sp>
      <p:sp>
        <p:nvSpPr>
          <p:cNvPr id="19" name="Título 1">
            <a:extLst>
              <a:ext uri="{FF2B5EF4-FFF2-40B4-BE49-F238E27FC236}">
                <a16:creationId xmlns:a16="http://schemas.microsoft.com/office/drawing/2014/main" id="{53673A9C-E996-4828-986D-D5CB6A86D527}"/>
              </a:ext>
            </a:extLst>
          </p:cNvPr>
          <p:cNvSpPr txBox="1">
            <a:spLocks/>
          </p:cNvSpPr>
          <p:nvPr/>
        </p:nvSpPr>
        <p:spPr>
          <a:xfrm>
            <a:off x="6636916" y="4545351"/>
            <a:ext cx="2967318" cy="113537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200" dirty="0">
                <a:solidFill>
                  <a:schemeClr val="bg1"/>
                </a:solidFill>
                <a:latin typeface="Arial" panose="020B0604020202020204" pitchFamily="34" charset="0"/>
                <a:cs typeface="Arial" panose="020B0604020202020204" pitchFamily="34" charset="0"/>
              </a:rPr>
              <a:t>El gasto se divide </a:t>
            </a:r>
          </a:p>
          <a:p>
            <a:pPr>
              <a:lnSpc>
                <a:spcPct val="150000"/>
              </a:lnSpc>
            </a:pPr>
            <a:r>
              <a:rPr lang="es-GT" sz="2200" dirty="0">
                <a:solidFill>
                  <a:schemeClr val="bg1"/>
                </a:solidFill>
                <a:latin typeface="Arial" panose="020B0604020202020204" pitchFamily="34" charset="0"/>
                <a:cs typeface="Arial" panose="020B0604020202020204" pitchFamily="34" charset="0"/>
              </a:rPr>
              <a:t>en 6 grupos</a:t>
            </a:r>
            <a:br>
              <a:rPr lang="es-GT" sz="1600" b="0" dirty="0">
                <a:solidFill>
                  <a:schemeClr val="accent1">
                    <a:lumMod val="50000"/>
                  </a:schemeClr>
                </a:solidFill>
                <a:latin typeface="Arial" panose="020B0604020202020204" pitchFamily="34" charset="0"/>
                <a:cs typeface="Arial" panose="020B0604020202020204" pitchFamily="34" charset="0"/>
              </a:rPr>
            </a:br>
            <a:endParaRPr lang="es-GT" sz="16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611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CuadroTexto 1">
            <a:extLst>
              <a:ext uri="{FF2B5EF4-FFF2-40B4-BE49-F238E27FC236}">
                <a16:creationId xmlns:a16="http://schemas.microsoft.com/office/drawing/2014/main" id="{C74F1ED7-8936-4F68-B10C-72DE87B13097}"/>
              </a:ext>
            </a:extLst>
          </p:cNvPr>
          <p:cNvSpPr txBox="1"/>
          <p:nvPr/>
        </p:nvSpPr>
        <p:spPr>
          <a:xfrm>
            <a:off x="540599" y="387723"/>
            <a:ext cx="8788227" cy="1200329"/>
          </a:xfrm>
          <a:prstGeom prst="rect">
            <a:avLst/>
          </a:prstGeom>
          <a:noFill/>
        </p:spPr>
        <p:txBody>
          <a:bodyPr wrap="square" rtlCol="0">
            <a:spAutoFit/>
          </a:bodyPr>
          <a:lstStyle/>
          <a:p>
            <a:pPr lvl="0"/>
            <a:r>
              <a:rPr lang="es-GT" sz="3600" b="1" dirty="0">
                <a:solidFill>
                  <a:srgbClr val="004B83"/>
                </a:solidFill>
                <a:latin typeface="Bebas Neue Book" pitchFamily="2" charset="0"/>
                <a:cs typeface="Arial" panose="020B0604020202020204" pitchFamily="34" charset="0"/>
              </a:rPr>
              <a:t>EJECUCIÓN PRESUPUESTARIA POR GRUPO</a:t>
            </a:r>
          </a:p>
          <a:p>
            <a:pPr lvl="0"/>
            <a:r>
              <a:rPr lang="es-GT" sz="3600" b="1" dirty="0">
                <a:solidFill>
                  <a:srgbClr val="004B83"/>
                </a:solidFill>
                <a:latin typeface="Bebas Neue Book" pitchFamily="2" charset="0"/>
                <a:cs typeface="Arial" panose="020B0604020202020204" pitchFamily="34" charset="0"/>
              </a:rPr>
              <a:t>DE GASTO AL TERCER CUATRIMESTRE 2023</a:t>
            </a:r>
          </a:p>
        </p:txBody>
      </p:sp>
      <p:sp>
        <p:nvSpPr>
          <p:cNvPr id="6" name="Rectángulo 5">
            <a:extLst>
              <a:ext uri="{FF2B5EF4-FFF2-40B4-BE49-F238E27FC236}">
                <a16:creationId xmlns:a16="http://schemas.microsoft.com/office/drawing/2014/main" id="{067737AD-758E-D440-B48D-14FEDDC11E15}"/>
              </a:ext>
            </a:extLst>
          </p:cNvPr>
          <p:cNvSpPr/>
          <p:nvPr/>
        </p:nvSpPr>
        <p:spPr>
          <a:xfrm>
            <a:off x="6577467" y="1203122"/>
            <a:ext cx="3005951" cy="307777"/>
          </a:xfrm>
          <a:prstGeom prst="rect">
            <a:avLst/>
          </a:prstGeom>
        </p:spPr>
        <p:txBody>
          <a:bodyPr wrap="none">
            <a:spAutoFit/>
          </a:bodyPr>
          <a:lstStyle/>
          <a:p>
            <a:pPr lvl="0"/>
            <a:r>
              <a:rPr lang="es-GT" b="1" dirty="0">
                <a:solidFill>
                  <a:srgbClr val="004B83"/>
                </a:solidFill>
                <a:latin typeface="Bebas Neue Book" pitchFamily="2" charset="0"/>
                <a:cs typeface="Arial" panose="020B0604020202020204" pitchFamily="34" charset="0"/>
              </a:rPr>
              <a:t>(Cifras expresadas en millones de quetzales)</a:t>
            </a:r>
          </a:p>
        </p:txBody>
      </p:sp>
      <p:pic>
        <p:nvPicPr>
          <p:cNvPr id="4" name="Imagen 3">
            <a:extLst>
              <a:ext uri="{FF2B5EF4-FFF2-40B4-BE49-F238E27FC236}">
                <a16:creationId xmlns:a16="http://schemas.microsoft.com/office/drawing/2014/main" id="{92E4B057-6FA1-DE46-91A8-9595ADB0EB20}"/>
              </a:ext>
            </a:extLst>
          </p:cNvPr>
          <p:cNvPicPr>
            <a:picLocks noChangeAspect="1"/>
          </p:cNvPicPr>
          <p:nvPr/>
        </p:nvPicPr>
        <p:blipFill>
          <a:blip r:embed="rId3"/>
          <a:stretch>
            <a:fillRect/>
          </a:stretch>
        </p:blipFill>
        <p:spPr>
          <a:xfrm>
            <a:off x="540599" y="1193183"/>
            <a:ext cx="11121109" cy="5504197"/>
          </a:xfrm>
          <a:prstGeom prst="rect">
            <a:avLst/>
          </a:prstGeom>
        </p:spPr>
      </p:pic>
    </p:spTree>
    <p:extLst>
      <p:ext uri="{BB962C8B-B14F-4D97-AF65-F5344CB8AC3E}">
        <p14:creationId xmlns:p14="http://schemas.microsoft.com/office/powerpoint/2010/main" val="3893004344"/>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1686</TotalTime>
  <Words>1690</Words>
  <Application>Microsoft Macintosh PowerPoint</Application>
  <PresentationFormat>Panorámica</PresentationFormat>
  <Paragraphs>174</Paragraphs>
  <Slides>26</Slides>
  <Notes>26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26</vt:i4>
      </vt:variant>
    </vt:vector>
  </HeadingPairs>
  <TitlesOfParts>
    <vt:vector size="34" baseType="lpstr">
      <vt:lpstr>Arial</vt:lpstr>
      <vt:lpstr>Wingdings</vt:lpstr>
      <vt:lpstr>Montserrat</vt:lpstr>
      <vt:lpstr>Cambria</vt:lpstr>
      <vt:lpstr>Times New Roman</vt:lpstr>
      <vt:lpstr>Bebas Neue Book</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Jorge Leonel Ramirez Orozco</cp:lastModifiedBy>
  <cp:revision>40</cp:revision>
  <cp:lastPrinted>2023-12-27T17:44:32Z</cp:lastPrinted>
  <dcterms:created xsi:type="dcterms:W3CDTF">2023-08-16T22:07:49Z</dcterms:created>
  <dcterms:modified xsi:type="dcterms:W3CDTF">2024-01-03T23:51:40Z</dcterms:modified>
</cp:coreProperties>
</file>