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30"/>
  </p:notesMasterIdLst>
  <p:sldIdLst>
    <p:sldId id="294" r:id="rId5"/>
    <p:sldId id="258" r:id="rId6"/>
    <p:sldId id="301" r:id="rId7"/>
    <p:sldId id="295" r:id="rId8"/>
    <p:sldId id="302" r:id="rId9"/>
    <p:sldId id="303" r:id="rId10"/>
    <p:sldId id="304" r:id="rId11"/>
    <p:sldId id="305" r:id="rId12"/>
    <p:sldId id="306" r:id="rId13"/>
    <p:sldId id="307" r:id="rId14"/>
    <p:sldId id="308" r:id="rId15"/>
    <p:sldId id="309" r:id="rId16"/>
    <p:sldId id="310" r:id="rId17"/>
    <p:sldId id="311" r:id="rId18"/>
    <p:sldId id="296" r:id="rId19"/>
    <p:sldId id="313" r:id="rId20"/>
    <p:sldId id="322" r:id="rId21"/>
    <p:sldId id="315" r:id="rId22"/>
    <p:sldId id="297" r:id="rId23"/>
    <p:sldId id="318" r:id="rId24"/>
    <p:sldId id="298" r:id="rId25"/>
    <p:sldId id="319" r:id="rId26"/>
    <p:sldId id="320" r:id="rId27"/>
    <p:sldId id="321" r:id="rId28"/>
    <p:sldId id="262" r:id="rId29"/>
  </p:sldIdLst>
  <p:sldSz cx="12192000" cy="6858000"/>
  <p:notesSz cx="6858000" cy="9240838"/>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Fira Sans Condensed" panose="020B0503050000020004" pitchFamily="34" charset="0"/>
      <p:regular r:id="rId37"/>
      <p:bold r:id="rId38"/>
      <p:italic r:id="rId39"/>
      <p:boldItalic r:id="rId40"/>
    </p:embeddedFont>
    <p:embeddedFont>
      <p:font typeface="Montserrat" panose="00000500000000000000" pitchFamily="2" charset="0"/>
      <p:regular r:id="rId41"/>
      <p:bold r:id="rId42"/>
      <p:italic r:id="rId43"/>
      <p:boldItalic r:id="rId44"/>
    </p:embeddedFont>
    <p:embeddedFont>
      <p:font typeface="Montserrat SemiBold" panose="00000700000000000000" pitchFamily="2" charset="0"/>
      <p:bold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iu4lNT1c+nss14akBozS1/FarP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660"/>
    <a:srgbClr val="A09185"/>
    <a:srgbClr val="02486B"/>
    <a:srgbClr val="034F72"/>
    <a:srgbClr val="014063"/>
    <a:srgbClr val="223C6C"/>
    <a:srgbClr val="254275"/>
    <a:srgbClr val="1B3055"/>
    <a:srgbClr val="152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6374" autoAdjust="0"/>
  </p:normalViewPr>
  <p:slideViewPr>
    <p:cSldViewPr snapToGrid="0" snapToObjects="1">
      <p:cViewPr varScale="1">
        <p:scale>
          <a:sx n="111" d="100"/>
          <a:sy n="111" d="100"/>
        </p:scale>
        <p:origin x="115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1FF9-449B-BBF8-CA5A3B4EB0F4}"/>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1FF9-449B-BBF8-CA5A3B4EB0F4}"/>
              </c:ext>
            </c:extLst>
          </c:dPt>
          <c:dLbls>
            <c:dLbl>
              <c:idx val="0"/>
              <c:tx>
                <c:rich>
                  <a:bodyPr/>
                  <a:lstStyle/>
                  <a:p>
                    <a:fld id="{455CB38A-B63E-42CB-A247-539C24AD5FE0}" type="CATEGORYNAME">
                      <a:rPr lang="en-US"/>
                      <a:pPr/>
                      <a:t>[NOMBRE DE CATEGORÍA]</a:t>
                    </a:fld>
                    <a:r>
                      <a:rPr lang="en-US" baseline="0"/>
                      <a:t>
98.63%</a:t>
                    </a: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FF9-449B-BBF8-CA5A3B4EB0F4}"/>
                </c:ext>
              </c:extLst>
            </c:dLbl>
            <c:dLbl>
              <c:idx val="1"/>
              <c:layout>
                <c:manualLayout>
                  <c:x val="-4.0260091257234863E-2"/>
                  <c:y val="5.4584221748400844E-2"/>
                </c:manualLayout>
              </c:layout>
              <c:tx>
                <c:rich>
                  <a:bodyPr/>
                  <a:lstStyle/>
                  <a:p>
                    <a:fld id="{B910CA5E-28AB-4092-91E7-CDD7927CEDBA}" type="CATEGORYNAME">
                      <a:rPr lang="en-US"/>
                      <a:pPr/>
                      <a:t>[NOMBRE DE CATEGORÍA]</a:t>
                    </a:fld>
                    <a:r>
                      <a:rPr lang="en-US" baseline="0"/>
                      <a:t>
1.37%</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FF9-449B-BBF8-CA5A3B4EB0F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GT"/>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Hoja1!$C$48:$D$48</c:f>
              <c:strCache>
                <c:ptCount val="2"/>
                <c:pt idx="0">
                  <c:v>EJECUTADO</c:v>
                </c:pt>
                <c:pt idx="1">
                  <c:v>PENDIENTE DE EJECUTAR</c:v>
                </c:pt>
              </c:strCache>
            </c:strRef>
          </c:cat>
          <c:val>
            <c:numRef>
              <c:f>Hoja1!$C$49:$D$49</c:f>
              <c:numCache>
                <c:formatCode>#,##0.00</c:formatCode>
                <c:ptCount val="2"/>
                <c:pt idx="0">
                  <c:v>37828929.340000004</c:v>
                </c:pt>
                <c:pt idx="1">
                  <c:v>524070.65999999642</c:v>
                </c:pt>
              </c:numCache>
            </c:numRef>
          </c:val>
          <c:extLst>
            <c:ext xmlns:c16="http://schemas.microsoft.com/office/drawing/2014/chart" uri="{C3380CC4-5D6E-409C-BE32-E72D297353CC}">
              <c16:uniqueId val="{00000004-1FF9-449B-BBF8-CA5A3B4EB0F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Hoja2!$C$1</c:f>
              <c:strCache>
                <c:ptCount val="1"/>
                <c:pt idx="0">
                  <c:v>ASIGNADO</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Hoja2!$B$2:$B$6</c:f>
              <c:strCache>
                <c:ptCount val="5"/>
                <c:pt idx="0">
                  <c:v>000</c:v>
                </c:pt>
                <c:pt idx="1">
                  <c:v>100</c:v>
                </c:pt>
                <c:pt idx="2">
                  <c:v>200</c:v>
                </c:pt>
                <c:pt idx="3">
                  <c:v>300</c:v>
                </c:pt>
                <c:pt idx="4">
                  <c:v>400</c:v>
                </c:pt>
              </c:strCache>
            </c:strRef>
          </c:cat>
          <c:val>
            <c:numRef>
              <c:f>Hoja2!$C$2:$C$6</c:f>
              <c:numCache>
                <c:formatCode>#,##0.00</c:formatCode>
                <c:ptCount val="5"/>
                <c:pt idx="0">
                  <c:v>12056000</c:v>
                </c:pt>
                <c:pt idx="1">
                  <c:v>6746233</c:v>
                </c:pt>
                <c:pt idx="2">
                  <c:v>13891658</c:v>
                </c:pt>
                <c:pt idx="3">
                  <c:v>4459109</c:v>
                </c:pt>
                <c:pt idx="4" formatCode="General">
                  <c:v>750000</c:v>
                </c:pt>
              </c:numCache>
            </c:numRef>
          </c:val>
          <c:extLst>
            <c:ext xmlns:c16="http://schemas.microsoft.com/office/drawing/2014/chart" uri="{C3380CC4-5D6E-409C-BE32-E72D297353CC}">
              <c16:uniqueId val="{00000000-97AF-4640-81A3-90F63C317D06}"/>
            </c:ext>
          </c:extLst>
        </c:ser>
        <c:ser>
          <c:idx val="1"/>
          <c:order val="1"/>
          <c:tx>
            <c:strRef>
              <c:f>Hoja2!$D$1</c:f>
              <c:strCache>
                <c:ptCount val="1"/>
                <c:pt idx="0">
                  <c:v>MODIFICADO</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Hoja2!$B$2:$B$6</c:f>
              <c:strCache>
                <c:ptCount val="5"/>
                <c:pt idx="0">
                  <c:v>000</c:v>
                </c:pt>
                <c:pt idx="1">
                  <c:v>100</c:v>
                </c:pt>
                <c:pt idx="2">
                  <c:v>200</c:v>
                </c:pt>
                <c:pt idx="3">
                  <c:v>300</c:v>
                </c:pt>
                <c:pt idx="4">
                  <c:v>400</c:v>
                </c:pt>
              </c:strCache>
            </c:strRef>
          </c:cat>
          <c:val>
            <c:numRef>
              <c:f>Hoja2!$D$2:$D$6</c:f>
            </c:numRef>
          </c:val>
          <c:extLst>
            <c:ext xmlns:c16="http://schemas.microsoft.com/office/drawing/2014/chart" uri="{C3380CC4-5D6E-409C-BE32-E72D297353CC}">
              <c16:uniqueId val="{00000001-97AF-4640-81A3-90F63C317D06}"/>
            </c:ext>
          </c:extLst>
        </c:ser>
        <c:ser>
          <c:idx val="2"/>
          <c:order val="2"/>
          <c:tx>
            <c:strRef>
              <c:f>Hoja2!$E$1</c:f>
              <c:strCache>
                <c:ptCount val="1"/>
                <c:pt idx="0">
                  <c:v>VIGENTE</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Hoja2!$B$2:$B$6</c:f>
              <c:strCache>
                <c:ptCount val="5"/>
                <c:pt idx="0">
                  <c:v>000</c:v>
                </c:pt>
                <c:pt idx="1">
                  <c:v>100</c:v>
                </c:pt>
                <c:pt idx="2">
                  <c:v>200</c:v>
                </c:pt>
                <c:pt idx="3">
                  <c:v>300</c:v>
                </c:pt>
                <c:pt idx="4">
                  <c:v>400</c:v>
                </c:pt>
              </c:strCache>
            </c:strRef>
          </c:cat>
          <c:val>
            <c:numRef>
              <c:f>Hoja2!$E$2:$E$6</c:f>
              <c:numCache>
                <c:formatCode>#,##0.00</c:formatCode>
                <c:ptCount val="5"/>
                <c:pt idx="0">
                  <c:v>12482403</c:v>
                </c:pt>
                <c:pt idx="1">
                  <c:v>5230711</c:v>
                </c:pt>
                <c:pt idx="2">
                  <c:v>11956355</c:v>
                </c:pt>
                <c:pt idx="3">
                  <c:v>8421634</c:v>
                </c:pt>
                <c:pt idx="4">
                  <c:v>261897</c:v>
                </c:pt>
              </c:numCache>
            </c:numRef>
          </c:val>
          <c:extLst>
            <c:ext xmlns:c16="http://schemas.microsoft.com/office/drawing/2014/chart" uri="{C3380CC4-5D6E-409C-BE32-E72D297353CC}">
              <c16:uniqueId val="{00000002-97AF-4640-81A3-90F63C317D06}"/>
            </c:ext>
          </c:extLst>
        </c:ser>
        <c:ser>
          <c:idx val="3"/>
          <c:order val="3"/>
          <c:tx>
            <c:strRef>
              <c:f>Hoja2!$F$1</c:f>
              <c:strCache>
                <c:ptCount val="1"/>
                <c:pt idx="0">
                  <c:v>EJECUTADO</c:v>
                </c:pt>
              </c:strCache>
            </c:strRef>
          </c:tx>
          <c:spPr>
            <a:solidFill>
              <a:schemeClr val="accent1">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Hoja2!$B$2:$B$6</c:f>
              <c:strCache>
                <c:ptCount val="5"/>
                <c:pt idx="0">
                  <c:v>000</c:v>
                </c:pt>
                <c:pt idx="1">
                  <c:v>100</c:v>
                </c:pt>
                <c:pt idx="2">
                  <c:v>200</c:v>
                </c:pt>
                <c:pt idx="3">
                  <c:v>300</c:v>
                </c:pt>
                <c:pt idx="4">
                  <c:v>400</c:v>
                </c:pt>
              </c:strCache>
            </c:strRef>
          </c:cat>
          <c:val>
            <c:numRef>
              <c:f>Hoja2!$F$2:$F$6</c:f>
              <c:numCache>
                <c:formatCode>#,##0.00</c:formatCode>
                <c:ptCount val="5"/>
                <c:pt idx="0">
                  <c:v>12147276.609999999</c:v>
                </c:pt>
                <c:pt idx="1">
                  <c:v>5109818.26</c:v>
                </c:pt>
                <c:pt idx="2">
                  <c:v>11929598.75</c:v>
                </c:pt>
                <c:pt idx="3">
                  <c:v>8380426</c:v>
                </c:pt>
                <c:pt idx="4">
                  <c:v>261809.72</c:v>
                </c:pt>
              </c:numCache>
            </c:numRef>
          </c:val>
          <c:extLst>
            <c:ext xmlns:c16="http://schemas.microsoft.com/office/drawing/2014/chart" uri="{C3380CC4-5D6E-409C-BE32-E72D297353CC}">
              <c16:uniqueId val="{00000003-97AF-4640-81A3-90F63C317D06}"/>
            </c:ext>
          </c:extLst>
        </c:ser>
        <c:ser>
          <c:idx val="4"/>
          <c:order val="4"/>
          <c:tx>
            <c:strRef>
              <c:f>Hoja2!$G$1</c:f>
              <c:strCache>
                <c:ptCount val="1"/>
                <c:pt idx="0">
                  <c:v>SALDO GRUPO DE GASTO</c:v>
                </c:pt>
              </c:strCache>
            </c:strRef>
          </c:tx>
          <c:spPr>
            <a:solidFill>
              <a:schemeClr val="accent3">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Hoja2!$B$2:$B$6</c:f>
              <c:strCache>
                <c:ptCount val="5"/>
                <c:pt idx="0">
                  <c:v>000</c:v>
                </c:pt>
                <c:pt idx="1">
                  <c:v>100</c:v>
                </c:pt>
                <c:pt idx="2">
                  <c:v>200</c:v>
                </c:pt>
                <c:pt idx="3">
                  <c:v>300</c:v>
                </c:pt>
                <c:pt idx="4">
                  <c:v>400</c:v>
                </c:pt>
              </c:strCache>
            </c:strRef>
          </c:cat>
          <c:val>
            <c:numRef>
              <c:f>Hoja2!$G$2:$G$6</c:f>
              <c:numCache>
                <c:formatCode>#,##0.00</c:formatCode>
                <c:ptCount val="5"/>
                <c:pt idx="0">
                  <c:v>335126.3900000006</c:v>
                </c:pt>
                <c:pt idx="1">
                  <c:v>120892.74000000022</c:v>
                </c:pt>
                <c:pt idx="2">
                  <c:v>26756.25</c:v>
                </c:pt>
                <c:pt idx="3">
                  <c:v>41208</c:v>
                </c:pt>
                <c:pt idx="4">
                  <c:v>87.279999999998836</c:v>
                </c:pt>
              </c:numCache>
            </c:numRef>
          </c:val>
          <c:extLst>
            <c:ext xmlns:c16="http://schemas.microsoft.com/office/drawing/2014/chart" uri="{C3380CC4-5D6E-409C-BE32-E72D297353CC}">
              <c16:uniqueId val="{00000004-97AF-4640-81A3-90F63C317D06}"/>
            </c:ext>
          </c:extLst>
        </c:ser>
        <c:dLbls>
          <c:dLblPos val="outEnd"/>
          <c:showLegendKey val="0"/>
          <c:showVal val="1"/>
          <c:showCatName val="0"/>
          <c:showSerName val="0"/>
          <c:showPercent val="0"/>
          <c:showBubbleSize val="0"/>
        </c:dLbls>
        <c:gapWidth val="444"/>
        <c:overlap val="-90"/>
        <c:axId val="596247392"/>
        <c:axId val="596239472"/>
      </c:barChart>
      <c:catAx>
        <c:axId val="59624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GT"/>
          </a:p>
        </c:txPr>
        <c:crossAx val="596239472"/>
        <c:crosses val="autoZero"/>
        <c:auto val="1"/>
        <c:lblAlgn val="ctr"/>
        <c:lblOffset val="100"/>
        <c:noMultiLvlLbl val="0"/>
      </c:catAx>
      <c:valAx>
        <c:axId val="596239472"/>
        <c:scaling>
          <c:orientation val="minMax"/>
        </c:scaling>
        <c:delete val="1"/>
        <c:axPos val="l"/>
        <c:numFmt formatCode="#,##0.00" sourceLinked="1"/>
        <c:majorTickMark val="none"/>
        <c:minorTickMark val="none"/>
        <c:tickLblPos val="nextTo"/>
        <c:crossAx val="5962473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Actividad!$C$1</c:f>
              <c:strCache>
                <c:ptCount val="1"/>
                <c:pt idx="0">
                  <c:v>ASIGNADO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Actividad!$B$2:$B$5</c:f>
              <c:strCache>
                <c:ptCount val="4"/>
                <c:pt idx="0">
                  <c:v>DIRECCIÓN Y COORDINACIÓN</c:v>
                </c:pt>
                <c:pt idx="1">
                  <c:v>ESCUELAS DOTADAS CON EQUIPO TECNOLÓGICO</c:v>
                </c:pt>
                <c:pt idx="2">
                  <c:v>FORMACIÓN POLÍTICA EN LOS DERECHOS DE LOS PUEBLOS INDÍGENAS</c:v>
                </c:pt>
                <c:pt idx="3">
                  <c:v>GESTIÓN DEL DESARROLLO INDÍGENA</c:v>
                </c:pt>
              </c:strCache>
            </c:strRef>
          </c:cat>
          <c:val>
            <c:numRef>
              <c:f>Actividad!$C$2:$C$5</c:f>
            </c:numRef>
          </c:val>
          <c:extLst>
            <c:ext xmlns:c16="http://schemas.microsoft.com/office/drawing/2014/chart" uri="{C3380CC4-5D6E-409C-BE32-E72D297353CC}">
              <c16:uniqueId val="{00000000-E3A1-442C-A7DC-45D02096C3B2}"/>
            </c:ext>
          </c:extLst>
        </c:ser>
        <c:ser>
          <c:idx val="1"/>
          <c:order val="1"/>
          <c:tx>
            <c:strRef>
              <c:f>Actividad!$D$1</c:f>
              <c:strCache>
                <c:ptCount val="1"/>
                <c:pt idx="0">
                  <c:v>MODIFICADO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Actividad!$B$2:$B$5</c:f>
              <c:strCache>
                <c:ptCount val="4"/>
                <c:pt idx="0">
                  <c:v>DIRECCIÓN Y COORDINACIÓN</c:v>
                </c:pt>
                <c:pt idx="1">
                  <c:v>ESCUELAS DOTADAS CON EQUIPO TECNOLÓGICO</c:v>
                </c:pt>
                <c:pt idx="2">
                  <c:v>FORMACIÓN POLÍTICA EN LOS DERECHOS DE LOS PUEBLOS INDÍGENAS</c:v>
                </c:pt>
                <c:pt idx="3">
                  <c:v>GESTIÓN DEL DESARROLLO INDÍGENA</c:v>
                </c:pt>
              </c:strCache>
            </c:strRef>
          </c:cat>
          <c:val>
            <c:numRef>
              <c:f>Actividad!$D$2:$D$5</c:f>
            </c:numRef>
          </c:val>
          <c:extLst>
            <c:ext xmlns:c16="http://schemas.microsoft.com/office/drawing/2014/chart" uri="{C3380CC4-5D6E-409C-BE32-E72D297353CC}">
              <c16:uniqueId val="{00000001-E3A1-442C-A7DC-45D02096C3B2}"/>
            </c:ext>
          </c:extLst>
        </c:ser>
        <c:ser>
          <c:idx val="2"/>
          <c:order val="2"/>
          <c:tx>
            <c:strRef>
              <c:f>Actividad!$E$1</c:f>
              <c:strCache>
                <c:ptCount val="1"/>
                <c:pt idx="0">
                  <c:v>VIGENTE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Actividad!$B$2:$B$5</c:f>
              <c:strCache>
                <c:ptCount val="4"/>
                <c:pt idx="0">
                  <c:v>DIRECCIÓN Y COORDINACIÓN</c:v>
                </c:pt>
                <c:pt idx="1">
                  <c:v>ESCUELAS DOTADAS CON EQUIPO TECNOLÓGICO</c:v>
                </c:pt>
                <c:pt idx="2">
                  <c:v>FORMACIÓN POLÍTICA EN LOS DERECHOS DE LOS PUEBLOS INDÍGENAS</c:v>
                </c:pt>
                <c:pt idx="3">
                  <c:v>GESTIÓN DEL DESARROLLO INDÍGENA</c:v>
                </c:pt>
              </c:strCache>
            </c:strRef>
          </c:cat>
          <c:val>
            <c:numRef>
              <c:f>Actividad!$E$2:$E$5</c:f>
              <c:numCache>
                <c:formatCode>#,##0.00</c:formatCode>
                <c:ptCount val="4"/>
                <c:pt idx="0">
                  <c:v>18631616</c:v>
                </c:pt>
                <c:pt idx="1">
                  <c:v>8208270</c:v>
                </c:pt>
                <c:pt idx="2">
                  <c:v>593644</c:v>
                </c:pt>
                <c:pt idx="3">
                  <c:v>10919470</c:v>
                </c:pt>
              </c:numCache>
            </c:numRef>
          </c:val>
          <c:extLst>
            <c:ext xmlns:c16="http://schemas.microsoft.com/office/drawing/2014/chart" uri="{C3380CC4-5D6E-409C-BE32-E72D297353CC}">
              <c16:uniqueId val="{00000002-E3A1-442C-A7DC-45D02096C3B2}"/>
            </c:ext>
          </c:extLst>
        </c:ser>
        <c:ser>
          <c:idx val="3"/>
          <c:order val="3"/>
          <c:tx>
            <c:strRef>
              <c:f>Actividad!$F$1</c:f>
              <c:strCache>
                <c:ptCount val="1"/>
                <c:pt idx="0">
                  <c:v>EJECUTADO</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Actividad!$B$2:$B$5</c:f>
              <c:strCache>
                <c:ptCount val="4"/>
                <c:pt idx="0">
                  <c:v>DIRECCIÓN Y COORDINACIÓN</c:v>
                </c:pt>
                <c:pt idx="1">
                  <c:v>ESCUELAS DOTADAS CON EQUIPO TECNOLÓGICO</c:v>
                </c:pt>
                <c:pt idx="2">
                  <c:v>FORMACIÓN POLÍTICA EN LOS DERECHOS DE LOS PUEBLOS INDÍGENAS</c:v>
                </c:pt>
                <c:pt idx="3">
                  <c:v>GESTIÓN DEL DESARROLLO INDÍGENA</c:v>
                </c:pt>
              </c:strCache>
            </c:strRef>
          </c:cat>
          <c:val>
            <c:numRef>
              <c:f>Actividad!$F$2:$F$5</c:f>
              <c:numCache>
                <c:formatCode>#,##0.00</c:formatCode>
                <c:ptCount val="4"/>
                <c:pt idx="0">
                  <c:v>18164661.18</c:v>
                </c:pt>
                <c:pt idx="1">
                  <c:v>8170152</c:v>
                </c:pt>
                <c:pt idx="2">
                  <c:v>591818.06999999995</c:v>
                </c:pt>
                <c:pt idx="3">
                  <c:v>10902298.09</c:v>
                </c:pt>
              </c:numCache>
            </c:numRef>
          </c:val>
          <c:extLst>
            <c:ext xmlns:c16="http://schemas.microsoft.com/office/drawing/2014/chart" uri="{C3380CC4-5D6E-409C-BE32-E72D297353CC}">
              <c16:uniqueId val="{00000003-E3A1-442C-A7DC-45D02096C3B2}"/>
            </c:ext>
          </c:extLst>
        </c:ser>
        <c:ser>
          <c:idx val="4"/>
          <c:order val="4"/>
          <c:tx>
            <c:strRef>
              <c:f>Actividad!$G$1</c:f>
              <c:strCache>
                <c:ptCount val="1"/>
                <c:pt idx="0">
                  <c:v>SALDO POR EJECUTAR</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Actividad!$B$2:$B$5</c:f>
              <c:strCache>
                <c:ptCount val="4"/>
                <c:pt idx="0">
                  <c:v>DIRECCIÓN Y COORDINACIÓN</c:v>
                </c:pt>
                <c:pt idx="1">
                  <c:v>ESCUELAS DOTADAS CON EQUIPO TECNOLÓGICO</c:v>
                </c:pt>
                <c:pt idx="2">
                  <c:v>FORMACIÓN POLÍTICA EN LOS DERECHOS DE LOS PUEBLOS INDÍGENAS</c:v>
                </c:pt>
                <c:pt idx="3">
                  <c:v>GESTIÓN DEL DESARROLLO INDÍGENA</c:v>
                </c:pt>
              </c:strCache>
            </c:strRef>
          </c:cat>
          <c:val>
            <c:numRef>
              <c:f>Actividad!$G$2:$G$5</c:f>
              <c:numCache>
                <c:formatCode>#,##0.00</c:formatCode>
                <c:ptCount val="4"/>
                <c:pt idx="0">
                  <c:v>466954.8200000003</c:v>
                </c:pt>
                <c:pt idx="1">
                  <c:v>38118</c:v>
                </c:pt>
                <c:pt idx="2">
                  <c:v>1825.9300000000512</c:v>
                </c:pt>
                <c:pt idx="3">
                  <c:v>17171.910000000149</c:v>
                </c:pt>
              </c:numCache>
            </c:numRef>
          </c:val>
          <c:extLst>
            <c:ext xmlns:c16="http://schemas.microsoft.com/office/drawing/2014/chart" uri="{C3380CC4-5D6E-409C-BE32-E72D297353CC}">
              <c16:uniqueId val="{00000004-E3A1-442C-A7DC-45D02096C3B2}"/>
            </c:ext>
          </c:extLst>
        </c:ser>
        <c:dLbls>
          <c:showLegendKey val="0"/>
          <c:showVal val="1"/>
          <c:showCatName val="0"/>
          <c:showSerName val="0"/>
          <c:showPercent val="0"/>
          <c:showBubbleSize val="0"/>
        </c:dLbls>
        <c:gapWidth val="150"/>
        <c:overlap val="-25"/>
        <c:axId val="589575368"/>
        <c:axId val="589568528"/>
      </c:barChart>
      <c:catAx>
        <c:axId val="589575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589568528"/>
        <c:crosses val="autoZero"/>
        <c:auto val="1"/>
        <c:lblAlgn val="ctr"/>
        <c:lblOffset val="100"/>
        <c:noMultiLvlLbl val="0"/>
      </c:catAx>
      <c:valAx>
        <c:axId val="589568528"/>
        <c:scaling>
          <c:orientation val="minMax"/>
        </c:scaling>
        <c:delete val="1"/>
        <c:axPos val="t"/>
        <c:numFmt formatCode="#,##0.00" sourceLinked="1"/>
        <c:majorTickMark val="none"/>
        <c:minorTickMark val="none"/>
        <c:tickLblPos val="nextTo"/>
        <c:crossAx val="5895753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89398"/>
            <a:ext cx="5486400" cy="415837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310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636111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007966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30232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440467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878643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867596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782708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989175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15211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165116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731517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219168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519217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86534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40130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40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35119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163340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252693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484245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880872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694497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A0B55-AEC0-9BE2-4B0A-8CD14847179D}"/>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a16="http://schemas.microsoft.com/office/drawing/2014/main" id="{CD3C4C87-882E-F7C1-77BC-E174C7D8B9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sp>
        <p:nvSpPr>
          <p:cNvPr id="4" name="Marcador de fecha 3">
            <a:extLst>
              <a:ext uri="{FF2B5EF4-FFF2-40B4-BE49-F238E27FC236}">
                <a16:creationId xmlns:a16="http://schemas.microsoft.com/office/drawing/2014/main" id="{AF3BED06-66DC-1C97-22D5-9C44B8FCF910}"/>
              </a:ext>
            </a:extLst>
          </p:cNvPr>
          <p:cNvSpPr>
            <a:spLocks noGrp="1"/>
          </p:cNvSpPr>
          <p:nvPr>
            <p:ph type="dt" sz="half" idx="10"/>
          </p:nvPr>
        </p:nvSpPr>
        <p:spPr/>
        <p:txBody>
          <a:bodyPr/>
          <a:lstStyle/>
          <a:p>
            <a:fld id="{10B08C3D-020A-7F47-81CB-131F2992A84C}" type="datetimeFigureOut">
              <a:rPr lang="es-GT" smtClean="0"/>
              <a:t>5/01/2024</a:t>
            </a:fld>
            <a:endParaRPr lang="es-GT"/>
          </a:p>
        </p:txBody>
      </p:sp>
      <p:sp>
        <p:nvSpPr>
          <p:cNvPr id="5" name="Marcador de pie de página 4">
            <a:extLst>
              <a:ext uri="{FF2B5EF4-FFF2-40B4-BE49-F238E27FC236}">
                <a16:creationId xmlns:a16="http://schemas.microsoft.com/office/drawing/2014/main" id="{BF1485CE-C39C-9AEA-8672-D2A73FE5F5C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7378D45-2C0B-782E-C9F9-F2C9F9E61A60}"/>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51389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02DC9-333D-709D-344D-1876CBBB910A}"/>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B6567B98-2389-FD95-51B5-24D84DA54EF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15B62571-D4CB-AA8A-FA6A-E121C04BB557}"/>
              </a:ext>
            </a:extLst>
          </p:cNvPr>
          <p:cNvSpPr>
            <a:spLocks noGrp="1"/>
          </p:cNvSpPr>
          <p:nvPr>
            <p:ph type="dt" sz="half" idx="10"/>
          </p:nvPr>
        </p:nvSpPr>
        <p:spPr/>
        <p:txBody>
          <a:bodyPr/>
          <a:lstStyle/>
          <a:p>
            <a:fld id="{10B08C3D-020A-7F47-81CB-131F2992A84C}" type="datetimeFigureOut">
              <a:rPr lang="es-GT" smtClean="0"/>
              <a:t>5/01/2024</a:t>
            </a:fld>
            <a:endParaRPr lang="es-GT"/>
          </a:p>
        </p:txBody>
      </p:sp>
      <p:sp>
        <p:nvSpPr>
          <p:cNvPr id="5" name="Marcador de pie de página 4">
            <a:extLst>
              <a:ext uri="{FF2B5EF4-FFF2-40B4-BE49-F238E27FC236}">
                <a16:creationId xmlns:a16="http://schemas.microsoft.com/office/drawing/2014/main" id="{57E8E875-C7C1-EB23-4408-85932299FEB6}"/>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3C3AFF6-3FFD-FD97-1382-661463935B6E}"/>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533038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13C118F-5865-F9C1-8088-458447B8DCAF}"/>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419AFB02-EF9F-29EA-2103-2A41002D4B06}"/>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517453AD-B43C-EF3C-7BF7-08AA36E23941}"/>
              </a:ext>
            </a:extLst>
          </p:cNvPr>
          <p:cNvSpPr>
            <a:spLocks noGrp="1"/>
          </p:cNvSpPr>
          <p:nvPr>
            <p:ph type="dt" sz="half" idx="10"/>
          </p:nvPr>
        </p:nvSpPr>
        <p:spPr/>
        <p:txBody>
          <a:bodyPr/>
          <a:lstStyle/>
          <a:p>
            <a:fld id="{10B08C3D-020A-7F47-81CB-131F2992A84C}" type="datetimeFigureOut">
              <a:rPr lang="es-GT" smtClean="0"/>
              <a:t>5/01/2024</a:t>
            </a:fld>
            <a:endParaRPr lang="es-GT"/>
          </a:p>
        </p:txBody>
      </p:sp>
      <p:sp>
        <p:nvSpPr>
          <p:cNvPr id="5" name="Marcador de pie de página 4">
            <a:extLst>
              <a:ext uri="{FF2B5EF4-FFF2-40B4-BE49-F238E27FC236}">
                <a16:creationId xmlns:a16="http://schemas.microsoft.com/office/drawing/2014/main" id="{01519F61-2DD2-C988-551C-E6538615CBB0}"/>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CB9109F8-23CD-5F96-383E-686A071E7CF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402968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5B887-7A07-1D14-9A1D-FF171C4112A5}"/>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D77F09F1-D789-368B-B69D-B5172743B00D}"/>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6119DD49-DF70-8D7F-6CB4-33620CA122CB}"/>
              </a:ext>
            </a:extLst>
          </p:cNvPr>
          <p:cNvSpPr>
            <a:spLocks noGrp="1"/>
          </p:cNvSpPr>
          <p:nvPr>
            <p:ph type="dt" sz="half" idx="10"/>
          </p:nvPr>
        </p:nvSpPr>
        <p:spPr/>
        <p:txBody>
          <a:bodyPr/>
          <a:lstStyle/>
          <a:p>
            <a:fld id="{10B08C3D-020A-7F47-81CB-131F2992A84C}" type="datetimeFigureOut">
              <a:rPr lang="es-GT" smtClean="0"/>
              <a:t>5/01/2024</a:t>
            </a:fld>
            <a:endParaRPr lang="es-GT"/>
          </a:p>
        </p:txBody>
      </p:sp>
      <p:sp>
        <p:nvSpPr>
          <p:cNvPr id="5" name="Marcador de pie de página 4">
            <a:extLst>
              <a:ext uri="{FF2B5EF4-FFF2-40B4-BE49-F238E27FC236}">
                <a16:creationId xmlns:a16="http://schemas.microsoft.com/office/drawing/2014/main" id="{55AE07B0-BB2E-491B-BC66-E3C995E5F7C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888E28E-C2AE-E393-BE5A-0A3B57C83770}"/>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83179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9DA51-1C91-9034-04B9-3CA3140B68A1}"/>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51AA208-6D2E-1BCA-8A47-77D25688C3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3EF4FB0D-0E15-E83B-2CA0-BF7155EACB3C}"/>
              </a:ext>
            </a:extLst>
          </p:cNvPr>
          <p:cNvSpPr>
            <a:spLocks noGrp="1"/>
          </p:cNvSpPr>
          <p:nvPr>
            <p:ph type="dt" sz="half" idx="10"/>
          </p:nvPr>
        </p:nvSpPr>
        <p:spPr/>
        <p:txBody>
          <a:bodyPr/>
          <a:lstStyle/>
          <a:p>
            <a:fld id="{10B08C3D-020A-7F47-81CB-131F2992A84C}" type="datetimeFigureOut">
              <a:rPr lang="es-GT" smtClean="0"/>
              <a:t>5/01/2024</a:t>
            </a:fld>
            <a:endParaRPr lang="es-GT"/>
          </a:p>
        </p:txBody>
      </p:sp>
      <p:sp>
        <p:nvSpPr>
          <p:cNvPr id="5" name="Marcador de pie de página 4">
            <a:extLst>
              <a:ext uri="{FF2B5EF4-FFF2-40B4-BE49-F238E27FC236}">
                <a16:creationId xmlns:a16="http://schemas.microsoft.com/office/drawing/2014/main" id="{39EC1C08-17B9-50E5-A670-3519B0EA01E9}"/>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10A5F2FB-832A-C3BA-2E6F-A298DDD287F6}"/>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37438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C9EBB8-B8F5-C634-A297-48EFBED3808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0B16D02D-9FA8-2255-181E-B3E68EAD721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contenido 3">
            <a:extLst>
              <a:ext uri="{FF2B5EF4-FFF2-40B4-BE49-F238E27FC236}">
                <a16:creationId xmlns:a16="http://schemas.microsoft.com/office/drawing/2014/main" id="{5F7F715E-FA7E-049E-AB51-7376D1C1AC1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fecha 4">
            <a:extLst>
              <a:ext uri="{FF2B5EF4-FFF2-40B4-BE49-F238E27FC236}">
                <a16:creationId xmlns:a16="http://schemas.microsoft.com/office/drawing/2014/main" id="{A964A5B6-6306-94B8-3F2F-01CE1802B9F4}"/>
              </a:ext>
            </a:extLst>
          </p:cNvPr>
          <p:cNvSpPr>
            <a:spLocks noGrp="1"/>
          </p:cNvSpPr>
          <p:nvPr>
            <p:ph type="dt" sz="half" idx="10"/>
          </p:nvPr>
        </p:nvSpPr>
        <p:spPr/>
        <p:txBody>
          <a:bodyPr/>
          <a:lstStyle/>
          <a:p>
            <a:fld id="{10B08C3D-020A-7F47-81CB-131F2992A84C}" type="datetimeFigureOut">
              <a:rPr lang="es-GT" smtClean="0"/>
              <a:t>5/01/2024</a:t>
            </a:fld>
            <a:endParaRPr lang="es-GT"/>
          </a:p>
        </p:txBody>
      </p:sp>
      <p:sp>
        <p:nvSpPr>
          <p:cNvPr id="6" name="Marcador de pie de página 5">
            <a:extLst>
              <a:ext uri="{FF2B5EF4-FFF2-40B4-BE49-F238E27FC236}">
                <a16:creationId xmlns:a16="http://schemas.microsoft.com/office/drawing/2014/main" id="{FF6448B4-1E29-05DB-730A-595DCD6A2D2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591E0ADE-A914-C7C9-6262-43797E7F0E1C}"/>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78061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5BD00-3F39-9E49-0EDB-8879A0B35704}"/>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162EEFD-32E5-D16B-E10A-B4B0A7F81D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EE4553F8-3DC9-958B-F087-04502C67D253}"/>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texto 4">
            <a:extLst>
              <a:ext uri="{FF2B5EF4-FFF2-40B4-BE49-F238E27FC236}">
                <a16:creationId xmlns:a16="http://schemas.microsoft.com/office/drawing/2014/main" id="{FF53CFE4-2862-7EC1-C843-AD345CA82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F7025975-F2B5-DF45-D34D-0658A9A41FF2}"/>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7" name="Marcador de fecha 6">
            <a:extLst>
              <a:ext uri="{FF2B5EF4-FFF2-40B4-BE49-F238E27FC236}">
                <a16:creationId xmlns:a16="http://schemas.microsoft.com/office/drawing/2014/main" id="{964140D1-71F0-8A1B-1B40-04827D730725}"/>
              </a:ext>
            </a:extLst>
          </p:cNvPr>
          <p:cNvSpPr>
            <a:spLocks noGrp="1"/>
          </p:cNvSpPr>
          <p:nvPr>
            <p:ph type="dt" sz="half" idx="10"/>
          </p:nvPr>
        </p:nvSpPr>
        <p:spPr/>
        <p:txBody>
          <a:bodyPr/>
          <a:lstStyle/>
          <a:p>
            <a:fld id="{10B08C3D-020A-7F47-81CB-131F2992A84C}" type="datetimeFigureOut">
              <a:rPr lang="es-GT" smtClean="0"/>
              <a:t>5/01/2024</a:t>
            </a:fld>
            <a:endParaRPr lang="es-GT"/>
          </a:p>
        </p:txBody>
      </p:sp>
      <p:sp>
        <p:nvSpPr>
          <p:cNvPr id="8" name="Marcador de pie de página 7">
            <a:extLst>
              <a:ext uri="{FF2B5EF4-FFF2-40B4-BE49-F238E27FC236}">
                <a16:creationId xmlns:a16="http://schemas.microsoft.com/office/drawing/2014/main" id="{63DF0889-C922-5314-D2A9-35D93A7A7B3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B4707845-09CE-E8A0-A277-F3CB4F316A12}"/>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56627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7EC10F-DB4E-5333-83E2-B214396F4E76}"/>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fecha 2">
            <a:extLst>
              <a:ext uri="{FF2B5EF4-FFF2-40B4-BE49-F238E27FC236}">
                <a16:creationId xmlns:a16="http://schemas.microsoft.com/office/drawing/2014/main" id="{5AD2A034-66DA-0807-B328-52D0C8E1C154}"/>
              </a:ext>
            </a:extLst>
          </p:cNvPr>
          <p:cNvSpPr>
            <a:spLocks noGrp="1"/>
          </p:cNvSpPr>
          <p:nvPr>
            <p:ph type="dt" sz="half" idx="10"/>
          </p:nvPr>
        </p:nvSpPr>
        <p:spPr/>
        <p:txBody>
          <a:bodyPr/>
          <a:lstStyle/>
          <a:p>
            <a:fld id="{10B08C3D-020A-7F47-81CB-131F2992A84C}" type="datetimeFigureOut">
              <a:rPr lang="es-GT" smtClean="0"/>
              <a:t>5/01/2024</a:t>
            </a:fld>
            <a:endParaRPr lang="es-GT"/>
          </a:p>
        </p:txBody>
      </p:sp>
      <p:sp>
        <p:nvSpPr>
          <p:cNvPr id="4" name="Marcador de pie de página 3">
            <a:extLst>
              <a:ext uri="{FF2B5EF4-FFF2-40B4-BE49-F238E27FC236}">
                <a16:creationId xmlns:a16="http://schemas.microsoft.com/office/drawing/2014/main" id="{D30BD2D7-7F42-6300-EEAC-8975CE9C6AFE}"/>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8664DA9C-B285-DD4C-BF1F-63335CCC61C9}"/>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54977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324CDBC-C3C0-8062-28BE-7AD0B20E67F3}"/>
              </a:ext>
            </a:extLst>
          </p:cNvPr>
          <p:cNvSpPr>
            <a:spLocks noGrp="1"/>
          </p:cNvSpPr>
          <p:nvPr>
            <p:ph type="dt" sz="half" idx="10"/>
          </p:nvPr>
        </p:nvSpPr>
        <p:spPr/>
        <p:txBody>
          <a:bodyPr/>
          <a:lstStyle/>
          <a:p>
            <a:fld id="{10B08C3D-020A-7F47-81CB-131F2992A84C}" type="datetimeFigureOut">
              <a:rPr lang="es-GT" smtClean="0"/>
              <a:t>5/01/2024</a:t>
            </a:fld>
            <a:endParaRPr lang="es-GT"/>
          </a:p>
        </p:txBody>
      </p:sp>
      <p:sp>
        <p:nvSpPr>
          <p:cNvPr id="3" name="Marcador de pie de página 2">
            <a:extLst>
              <a:ext uri="{FF2B5EF4-FFF2-40B4-BE49-F238E27FC236}">
                <a16:creationId xmlns:a16="http://schemas.microsoft.com/office/drawing/2014/main" id="{F5C594BB-B7CD-5B72-DE1A-13957B301B86}"/>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09D001A9-CD81-7E28-C377-2B4D43A572D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950213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53F63-FDE9-70A0-5161-0B3056018DB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85FD2D5B-8397-D72E-38BE-A873286843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texto 3">
            <a:extLst>
              <a:ext uri="{FF2B5EF4-FFF2-40B4-BE49-F238E27FC236}">
                <a16:creationId xmlns:a16="http://schemas.microsoft.com/office/drawing/2014/main" id="{EA64E0FE-8E07-CB03-6667-16C06CB33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BE13CB0-CC4F-8CD3-28F3-2F1C4CFE3937}"/>
              </a:ext>
            </a:extLst>
          </p:cNvPr>
          <p:cNvSpPr>
            <a:spLocks noGrp="1"/>
          </p:cNvSpPr>
          <p:nvPr>
            <p:ph type="dt" sz="half" idx="10"/>
          </p:nvPr>
        </p:nvSpPr>
        <p:spPr/>
        <p:txBody>
          <a:bodyPr/>
          <a:lstStyle/>
          <a:p>
            <a:fld id="{10B08C3D-020A-7F47-81CB-131F2992A84C}" type="datetimeFigureOut">
              <a:rPr lang="es-GT" smtClean="0"/>
              <a:t>5/01/2024</a:t>
            </a:fld>
            <a:endParaRPr lang="es-GT"/>
          </a:p>
        </p:txBody>
      </p:sp>
      <p:sp>
        <p:nvSpPr>
          <p:cNvPr id="6" name="Marcador de pie de página 5">
            <a:extLst>
              <a:ext uri="{FF2B5EF4-FFF2-40B4-BE49-F238E27FC236}">
                <a16:creationId xmlns:a16="http://schemas.microsoft.com/office/drawing/2014/main" id="{8769DBC3-B1B5-82E1-F86A-52E8CBC411AC}"/>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9FC0A5E1-C545-E1C7-242E-1E117743997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99526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271D6-6ED9-A468-1BC0-E3B938F9A1D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posición de imagen 2">
            <a:extLst>
              <a:ext uri="{FF2B5EF4-FFF2-40B4-BE49-F238E27FC236}">
                <a16:creationId xmlns:a16="http://schemas.microsoft.com/office/drawing/2014/main" id="{F077FE2D-2E70-438C-0DF0-EB974AC896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83A1E1FB-73A0-1F43-3713-3A36EFACB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3B4E77B-CD14-8926-1CF3-CE450383F9DA}"/>
              </a:ext>
            </a:extLst>
          </p:cNvPr>
          <p:cNvSpPr>
            <a:spLocks noGrp="1"/>
          </p:cNvSpPr>
          <p:nvPr>
            <p:ph type="dt" sz="half" idx="10"/>
          </p:nvPr>
        </p:nvSpPr>
        <p:spPr/>
        <p:txBody>
          <a:bodyPr/>
          <a:lstStyle/>
          <a:p>
            <a:fld id="{10B08C3D-020A-7F47-81CB-131F2992A84C}" type="datetimeFigureOut">
              <a:rPr lang="es-GT" smtClean="0"/>
              <a:t>5/01/2024</a:t>
            </a:fld>
            <a:endParaRPr lang="es-GT"/>
          </a:p>
        </p:txBody>
      </p:sp>
      <p:sp>
        <p:nvSpPr>
          <p:cNvPr id="6" name="Marcador de pie de página 5">
            <a:extLst>
              <a:ext uri="{FF2B5EF4-FFF2-40B4-BE49-F238E27FC236}">
                <a16:creationId xmlns:a16="http://schemas.microsoft.com/office/drawing/2014/main" id="{00BCFC13-0540-BE0D-E6DC-84D0E63F85A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74BE98B5-6BFE-9B8A-8926-A0E036CA629D}"/>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611988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593E17-AA09-270B-D7DA-E615C42008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8620A1C-184E-40AC-DFF2-193B8252A9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D781E96D-6D04-2B55-312E-88A6CBCECA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08C3D-020A-7F47-81CB-131F2992A84C}" type="datetimeFigureOut">
              <a:rPr lang="es-GT" smtClean="0"/>
              <a:t>5/01/2024</a:t>
            </a:fld>
            <a:endParaRPr lang="es-GT"/>
          </a:p>
        </p:txBody>
      </p:sp>
      <p:sp>
        <p:nvSpPr>
          <p:cNvPr id="5" name="Marcador de pie de página 4">
            <a:extLst>
              <a:ext uri="{FF2B5EF4-FFF2-40B4-BE49-F238E27FC236}">
                <a16:creationId xmlns:a16="http://schemas.microsoft.com/office/drawing/2014/main" id="{BBF5B215-EE8D-187C-3A75-4C84E64FA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055D70B8-39A2-74DD-9DEF-62E76BC826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786D2-DB81-A449-B4DB-38FB3FA40359}" type="slidenum">
              <a:rPr lang="es-GT" smtClean="0"/>
              <a:t>‹Nº›</a:t>
            </a:fld>
            <a:endParaRPr lang="es-GT"/>
          </a:p>
        </p:txBody>
      </p:sp>
    </p:spTree>
    <p:extLst>
      <p:ext uri="{BB962C8B-B14F-4D97-AF65-F5344CB8AC3E}">
        <p14:creationId xmlns:p14="http://schemas.microsoft.com/office/powerpoint/2010/main" val="33249276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D819E2A-F49D-6BEE-CE64-BCBECAAC20C1}"/>
              </a:ext>
            </a:extLst>
          </p:cNvPr>
          <p:cNvPicPr>
            <a:picLocks noChangeAspect="1"/>
          </p:cNvPicPr>
          <p:nvPr/>
        </p:nvPicPr>
        <p:blipFill>
          <a:blip r:embed="rId3"/>
          <a:stretch>
            <a:fillRect/>
          </a:stretch>
        </p:blipFill>
        <p:spPr>
          <a:xfrm>
            <a:off x="4411155" y="6282160"/>
            <a:ext cx="3369690" cy="572848"/>
          </a:xfrm>
          <a:prstGeom prst="rect">
            <a:avLst/>
          </a:prstGeom>
        </p:spPr>
      </p:pic>
      <p:pic>
        <p:nvPicPr>
          <p:cNvPr id="7" name="Imagen 6">
            <a:extLst>
              <a:ext uri="{FF2B5EF4-FFF2-40B4-BE49-F238E27FC236}">
                <a16:creationId xmlns:a16="http://schemas.microsoft.com/office/drawing/2014/main" id="{C2E2631F-2677-BC8C-508E-04A825704745}"/>
              </a:ext>
            </a:extLst>
          </p:cNvPr>
          <p:cNvPicPr>
            <a:picLocks noChangeAspect="1"/>
          </p:cNvPicPr>
          <p:nvPr/>
        </p:nvPicPr>
        <p:blipFill>
          <a:blip r:embed="rId4"/>
          <a:stretch>
            <a:fillRect/>
          </a:stretch>
        </p:blipFill>
        <p:spPr>
          <a:xfrm>
            <a:off x="4962689" y="6333255"/>
            <a:ext cx="1206240" cy="479279"/>
          </a:xfrm>
          <a:prstGeom prst="rect">
            <a:avLst/>
          </a:prstGeom>
        </p:spPr>
      </p:pic>
      <p:sp>
        <p:nvSpPr>
          <p:cNvPr id="8" name="CuadroTexto 7">
            <a:extLst>
              <a:ext uri="{FF2B5EF4-FFF2-40B4-BE49-F238E27FC236}">
                <a16:creationId xmlns:a16="http://schemas.microsoft.com/office/drawing/2014/main" id="{6A02DEED-5AF0-FC69-F126-DD0CF0D4D33F}"/>
              </a:ext>
            </a:extLst>
          </p:cNvPr>
          <p:cNvSpPr txBox="1"/>
          <p:nvPr/>
        </p:nvSpPr>
        <p:spPr>
          <a:xfrm>
            <a:off x="6201980" y="6383918"/>
            <a:ext cx="16516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T" sz="600" b="1" i="0" u="none" strike="noStrike" kern="1200" cap="none" spc="0" normalizeH="0" baseline="0" noProof="0" dirty="0">
                <a:ln>
                  <a:noFill/>
                </a:ln>
                <a:solidFill>
                  <a:srgbClr val="10304B"/>
                </a:solidFill>
                <a:effectLst/>
                <a:uLnTx/>
                <a:uFillTx/>
                <a:latin typeface="Montserrat SemiBold" pitchFamily="2" charset="77"/>
                <a:ea typeface="+mn-ea"/>
                <a:cs typeface="+mn-cs"/>
              </a:rPr>
              <a:t>NOMBRE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GT" sz="600" b="1" i="0" u="none" strike="noStrike" kern="1200" cap="none" spc="0" normalizeH="0" baseline="0" noProof="0" dirty="0">
                <a:ln>
                  <a:noFill/>
                </a:ln>
                <a:solidFill>
                  <a:srgbClr val="10304B"/>
                </a:solidFill>
                <a:effectLst/>
                <a:uLnTx/>
                <a:uFillTx/>
                <a:latin typeface="Montserrat SemiBold" pitchFamily="2" charset="77"/>
                <a:ea typeface="+mn-ea"/>
                <a:cs typeface="+mn-cs"/>
              </a:rPr>
              <a:t>DE LA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GT" sz="600" b="1" i="0" u="none" strike="noStrike" kern="1200" cap="none" spc="0" normalizeH="0" baseline="0" noProof="0" dirty="0">
                <a:ln>
                  <a:noFill/>
                </a:ln>
                <a:solidFill>
                  <a:srgbClr val="10304B"/>
                </a:solidFill>
                <a:effectLst/>
                <a:uLnTx/>
                <a:uFillTx/>
                <a:latin typeface="Montserrat SemiBold" pitchFamily="2" charset="77"/>
                <a:ea typeface="+mn-ea"/>
                <a:cs typeface="+mn-cs"/>
              </a:rPr>
              <a:t>INSTITUCIÓN</a:t>
            </a:r>
          </a:p>
        </p:txBody>
      </p:sp>
    </p:spTree>
    <p:extLst>
      <p:ext uri="{BB962C8B-B14F-4D97-AF65-F5344CB8AC3E}">
        <p14:creationId xmlns:p14="http://schemas.microsoft.com/office/powerpoint/2010/main" val="2606168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589104" y="726091"/>
            <a:ext cx="9685537" cy="892552"/>
          </a:xfrm>
          <a:prstGeom prst="rect">
            <a:avLst/>
          </a:prstGeom>
          <a:noFill/>
        </p:spPr>
        <p:txBody>
          <a:bodyPr wrap="square" rtlCol="0">
            <a:spAutoFit/>
          </a:bodyPr>
          <a:lstStyle/>
          <a:p>
            <a:pPr lvl="0"/>
            <a:r>
              <a:rPr lang="es-GT" sz="2600" b="1" dirty="0">
                <a:latin typeface="Arial" panose="020B0604020202020204" pitchFamily="34" charset="0"/>
                <a:cs typeface="Arial" panose="020B0604020202020204" pitchFamily="34" charset="0"/>
              </a:rPr>
              <a:t>PAGO DE SALARIOS A SERVIDORES PÚBLICOS A LA FECHA</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6" name="Picture 2" descr="Desarrollando capacidades de ciencia de datos en Directivos Públicos">
            <a:extLst>
              <a:ext uri="{FF2B5EF4-FFF2-40B4-BE49-F238E27FC236}">
                <a16:creationId xmlns:a16="http://schemas.microsoft.com/office/drawing/2014/main" id="{3E2FE43C-1DFF-4DD3-AA50-5276C858211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17466" y="572892"/>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1F98226F-DD49-4C73-B5A2-2178D69D10F2}"/>
              </a:ext>
            </a:extLst>
          </p:cNvPr>
          <p:cNvSpPr txBox="1">
            <a:spLocks/>
          </p:cNvSpPr>
          <p:nvPr/>
        </p:nvSpPr>
        <p:spPr>
          <a:xfrm>
            <a:off x="592069" y="1801091"/>
            <a:ext cx="7406641" cy="4026339"/>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rgbClr val="000000"/>
                </a:solidFill>
                <a:latin typeface="Arial" panose="020B0604020202020204" pitchFamily="34" charset="0"/>
                <a:cs typeface="Arial" panose="020B0604020202020204" pitchFamily="34" charset="0"/>
              </a:rPr>
              <a:t>Presupuesto vigente total para el pago de servidores públicos</a:t>
            </a:r>
          </a:p>
          <a:p>
            <a:pPr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12,482,403.00</a:t>
            </a:r>
          </a:p>
          <a:p>
            <a:pPr algn="just">
              <a:lnSpc>
                <a:spcPct val="150000"/>
              </a:lnSpc>
            </a:pPr>
            <a:endParaRPr lang="es-GT" sz="2400" b="0" dirty="0">
              <a:solidFill>
                <a:srgbClr val="000000"/>
              </a:solidFill>
              <a:latin typeface="Arial" panose="020B0604020202020204" pitchFamily="34" charset="0"/>
              <a:cs typeface="Arial" panose="020B0604020202020204" pitchFamily="34" charset="0"/>
            </a:endParaRPr>
          </a:p>
          <a:p>
            <a:pPr algn="just">
              <a:lnSpc>
                <a:spcPct val="150000"/>
              </a:lnSpc>
            </a:pPr>
            <a:r>
              <a:rPr lang="es-GT" sz="2700" b="0" dirty="0">
                <a:solidFill>
                  <a:srgbClr val="000000"/>
                </a:solidFill>
                <a:latin typeface="Arial" panose="020B0604020202020204" pitchFamily="34" charset="0"/>
                <a:cs typeface="Arial" panose="020B0604020202020204" pitchFamily="34" charset="0"/>
              </a:rPr>
              <a:t>Presupuesto utilizado al </a:t>
            </a:r>
            <a:r>
              <a:rPr lang="es-GT" sz="2700" u="sng" dirty="0">
                <a:solidFill>
                  <a:srgbClr val="000000"/>
                </a:solidFill>
                <a:latin typeface="Arial" panose="020B0604020202020204" pitchFamily="34" charset="0"/>
                <a:cs typeface="Arial" panose="020B0604020202020204" pitchFamily="34" charset="0"/>
              </a:rPr>
              <a:t>tercer cuatrimestre 2023</a:t>
            </a:r>
            <a:r>
              <a:rPr lang="es-GT" sz="2700" dirty="0">
                <a:solidFill>
                  <a:srgbClr val="000000"/>
                </a:solidFill>
                <a:latin typeface="Arial" panose="020B0604020202020204" pitchFamily="34" charset="0"/>
                <a:cs typeface="Arial" panose="020B0604020202020204" pitchFamily="34" charset="0"/>
              </a:rPr>
              <a:t> </a:t>
            </a:r>
            <a:r>
              <a:rPr lang="es-GT" sz="2700" b="0" dirty="0">
                <a:solidFill>
                  <a:srgbClr val="000000"/>
                </a:solidFill>
                <a:latin typeface="Arial" panose="020B0604020202020204" pitchFamily="34" charset="0"/>
                <a:cs typeface="Arial" panose="020B0604020202020204" pitchFamily="34" charset="0"/>
              </a:rPr>
              <a:t>para el pago de servidores públicos</a:t>
            </a:r>
          </a:p>
          <a:p>
            <a:pPr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12,147,276.61</a:t>
            </a:r>
          </a:p>
          <a:p>
            <a:pPr algn="just">
              <a:lnSpc>
                <a:spcPct val="150000"/>
              </a:lnSpc>
            </a:pPr>
            <a:endParaRPr lang="es-GT" sz="2400" b="0" dirty="0">
              <a:solidFill>
                <a:srgbClr val="000000"/>
              </a:solidFill>
              <a:latin typeface="Arial" panose="020B0604020202020204" pitchFamily="34" charset="0"/>
              <a:cs typeface="Arial" panose="020B0604020202020204" pitchFamily="34" charset="0"/>
            </a:endParaRPr>
          </a:p>
          <a:p>
            <a:pPr algn="just">
              <a:lnSpc>
                <a:spcPct val="150000"/>
              </a:lnSpc>
            </a:pPr>
            <a:r>
              <a:rPr lang="es-GT" sz="2700" b="0" dirty="0">
                <a:solidFill>
                  <a:srgbClr val="000000"/>
                </a:solidFill>
                <a:latin typeface="Arial" panose="020B0604020202020204" pitchFamily="34" charset="0"/>
                <a:cs typeface="Arial" panose="020B0604020202020204" pitchFamily="34" charset="0"/>
              </a:rPr>
              <a:t>Saldo para el pago de servidores públicos</a:t>
            </a:r>
          </a:p>
          <a:p>
            <a:pPr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335,126.39</a:t>
            </a:r>
          </a:p>
          <a:p>
            <a:pPr algn="just">
              <a:lnSpc>
                <a:spcPct val="150000"/>
              </a:lnSpc>
            </a:pPr>
            <a:endParaRPr lang="es-GT" sz="2000" b="0" dirty="0">
              <a:solidFill>
                <a:srgbClr val="4472C4">
                  <a:lumMod val="50000"/>
                </a:srgbClr>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F7A154BA-6F3D-4F4E-8BA4-E5FB563D6914}"/>
              </a:ext>
            </a:extLst>
          </p:cNvPr>
          <p:cNvSpPr txBox="1">
            <a:spLocks/>
          </p:cNvSpPr>
          <p:nvPr/>
        </p:nvSpPr>
        <p:spPr>
          <a:xfrm>
            <a:off x="8272712" y="2633187"/>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a:solidFill>
                  <a:srgbClr val="FF0000"/>
                </a:solidFill>
                <a:latin typeface="Arial" panose="020B0604020202020204" pitchFamily="34" charset="0"/>
                <a:cs typeface="Arial" panose="020B0604020202020204" pitchFamily="34" charset="0"/>
              </a:rPr>
              <a:t>32.55%</a:t>
            </a:r>
            <a:r>
              <a:rPr lang="es-GT" sz="2200" b="0" dirty="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 FODIGUA</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485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672231" y="726091"/>
            <a:ext cx="9685537" cy="492443"/>
          </a:xfrm>
          <a:prstGeom prst="rect">
            <a:avLst/>
          </a:prstGeom>
          <a:noFill/>
        </p:spPr>
        <p:txBody>
          <a:bodyPr wrap="square" rtlCol="0">
            <a:spAutoFit/>
          </a:bodyPr>
          <a:lstStyle/>
          <a:p>
            <a:pPr lvl="0"/>
            <a:r>
              <a:rPr lang="es-GT" sz="2600" dirty="0">
                <a:latin typeface="Arial" panose="020B0604020202020204" pitchFamily="34" charset="0"/>
                <a:cs typeface="Arial" panose="020B0604020202020204" pitchFamily="34" charset="0"/>
              </a:rPr>
              <a:t>¿</a:t>
            </a:r>
            <a:r>
              <a:rPr lang="es-GT" sz="2600" b="1" dirty="0">
                <a:latin typeface="Arial" panose="020B0604020202020204" pitchFamily="34" charset="0"/>
                <a:cs typeface="Arial" panose="020B0604020202020204" pitchFamily="34" charset="0"/>
              </a:rPr>
              <a:t>EN QUÉ INVIERTE FODIGUA?</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7" name="Picture 4" descr="Edificio - Iconos gratis de edificios">
            <a:extLst>
              <a:ext uri="{FF2B5EF4-FFF2-40B4-BE49-F238E27FC236}">
                <a16:creationId xmlns:a16="http://schemas.microsoft.com/office/drawing/2014/main" id="{9107D880-514E-4661-85DC-9999966D665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83764" y="221345"/>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id="{A27F1B47-CD23-4F97-8C57-964E7A9700D4}"/>
              </a:ext>
            </a:extLst>
          </p:cNvPr>
          <p:cNvSpPr txBox="1">
            <a:spLocks/>
          </p:cNvSpPr>
          <p:nvPr/>
        </p:nvSpPr>
        <p:spPr>
          <a:xfrm>
            <a:off x="439271" y="2014558"/>
            <a:ext cx="7406641" cy="484344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a:solidFill>
                  <a:schemeClr val="tx1"/>
                </a:solidFill>
                <a:latin typeface="Arial" panose="020B0604020202020204" pitchFamily="34" charset="0"/>
                <a:cs typeface="Arial" panose="020B0604020202020204" pitchFamily="34" charset="0"/>
              </a:rPr>
              <a:t>FODIGUA invierte en la adquisición de inmuebles, construcciones, equipo, licencias y programas para computadoras, entre otros, que sirven para producir bienes y servicios para la población.  </a:t>
            </a:r>
          </a:p>
          <a:p>
            <a:pPr algn="just">
              <a:lnSpc>
                <a:spcPct val="150000"/>
              </a:lnSpc>
            </a:pPr>
            <a:endParaRPr lang="es-GT" sz="16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1600" b="0" dirty="0">
                <a:solidFill>
                  <a:schemeClr val="tx1"/>
                </a:solidFill>
                <a:latin typeface="Arial" panose="020B0604020202020204" pitchFamily="34" charset="0"/>
                <a:cs typeface="Arial" panose="020B0604020202020204" pitchFamily="34" charset="0"/>
              </a:rPr>
              <a:t>Asimismo, invierte en reparaciones, mantenimiento y ampliaciones de construcciones y en mejoras a los equipos.</a:t>
            </a:r>
          </a:p>
          <a:p>
            <a:pPr algn="just">
              <a:lnSpc>
                <a:spcPct val="150000"/>
              </a:lnSpc>
            </a:pPr>
            <a:endParaRPr lang="es-GT" sz="16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1600" b="0" dirty="0">
                <a:solidFill>
                  <a:schemeClr val="tx1"/>
                </a:solidFill>
                <a:latin typeface="Arial" panose="020B0604020202020204" pitchFamily="34" charset="0"/>
                <a:cs typeface="Arial" panose="020B0604020202020204" pitchFamily="34" charset="0"/>
              </a:rPr>
              <a:t>Durante el periodo reportado destaca la adquisición de equipo doméstico, mejoramiento de techo mínimo y mejoramiento de la infraestructura vial.</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11" name="Título 1">
            <a:extLst>
              <a:ext uri="{FF2B5EF4-FFF2-40B4-BE49-F238E27FC236}">
                <a16:creationId xmlns:a16="http://schemas.microsoft.com/office/drawing/2014/main" id="{008DFD0C-3E7E-4043-99EB-5828F632E878}"/>
              </a:ext>
            </a:extLst>
          </p:cNvPr>
          <p:cNvSpPr txBox="1">
            <a:spLocks/>
          </p:cNvSpPr>
          <p:nvPr/>
        </p:nvSpPr>
        <p:spPr>
          <a:xfrm>
            <a:off x="8425510" y="1403371"/>
            <a:ext cx="3327219" cy="449562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r>
              <a:rPr lang="es-GT" sz="2000" b="0" dirty="0">
                <a:solidFill>
                  <a:schemeClr val="tx1"/>
                </a:solidFill>
                <a:latin typeface="Arial" panose="020B0604020202020204" pitchFamily="34" charset="0"/>
                <a:cs typeface="Arial" panose="020B0604020202020204" pitchFamily="34" charset="0"/>
              </a:rPr>
              <a:t>La inversión se divide principalmente   en reparación, mantenimiento, y ampliación de construcciones y adquisición de equipo tecnológico e insumos para el mejoramiento de la calidad de vida de las personas</a:t>
            </a:r>
            <a:endParaRPr lang="es-GT" sz="22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3586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672231" y="726091"/>
            <a:ext cx="9685537"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MONTO UTILIZADO DE INVERSIÓN A LA FECHA?</a:t>
            </a:r>
          </a:p>
        </p:txBody>
      </p:sp>
      <p:pic>
        <p:nvPicPr>
          <p:cNvPr id="7" name="Picture 4" descr="Edificio - Iconos gratis de edificios">
            <a:extLst>
              <a:ext uri="{FF2B5EF4-FFF2-40B4-BE49-F238E27FC236}">
                <a16:creationId xmlns:a16="http://schemas.microsoft.com/office/drawing/2014/main" id="{9107D880-514E-4661-85DC-9999966D665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83764" y="221345"/>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C671FD01-4362-45F8-9D18-B87B582FBBF4}"/>
              </a:ext>
            </a:extLst>
          </p:cNvPr>
          <p:cNvSpPr txBox="1">
            <a:spLocks/>
          </p:cNvSpPr>
          <p:nvPr/>
        </p:nvSpPr>
        <p:spPr>
          <a:xfrm>
            <a:off x="705394" y="184160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19,721,384.00</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a:t>
            </a:r>
            <a:r>
              <a:rPr lang="es-GT" sz="2700" u="sng" dirty="0">
                <a:solidFill>
                  <a:schemeClr val="tx1"/>
                </a:solidFill>
                <a:latin typeface="Arial" panose="020B0604020202020204" pitchFamily="34" charset="0"/>
                <a:cs typeface="Arial" panose="020B0604020202020204" pitchFamily="34" charset="0"/>
              </a:rPr>
              <a:t> tercer cuatrimestre 2023</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19,664,268.16</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Saldo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57,115.84</a:t>
            </a: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id="{5AE0DDC3-E50A-46E6-AAA6-DB777E3F4468}"/>
              </a:ext>
            </a:extLst>
          </p:cNvPr>
          <p:cNvSpPr txBox="1">
            <a:spLocks/>
          </p:cNvSpPr>
          <p:nvPr/>
        </p:nvSpPr>
        <p:spPr>
          <a:xfrm>
            <a:off x="8260397" y="2691198"/>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a:solidFill>
                  <a:srgbClr val="FF0000"/>
                </a:solidFill>
                <a:latin typeface="Arial" panose="020B0604020202020204" pitchFamily="34" charset="0"/>
                <a:cs typeface="Arial" panose="020B0604020202020204" pitchFamily="34" charset="0"/>
              </a:rPr>
              <a:t>51.42%</a:t>
            </a:r>
            <a:r>
              <a:rPr lang="es-GT" sz="2200" b="0" dirty="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 FODIGUA</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501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948873" y="726091"/>
            <a:ext cx="9408895" cy="523220"/>
          </a:xfrm>
          <a:prstGeom prst="rect">
            <a:avLst/>
          </a:prstGeom>
          <a:noFill/>
        </p:spPr>
        <p:txBody>
          <a:bodyPr wrap="square" rtlCol="0">
            <a:spAutoFit/>
          </a:bodyPr>
          <a:lstStyle/>
          <a:p>
            <a:pPr lvl="0"/>
            <a:r>
              <a:rPr lang="es-GT" sz="2800" b="1" dirty="0">
                <a:latin typeface="Arial" panose="020B0604020202020204" pitchFamily="34" charset="0"/>
                <a:cs typeface="Arial" panose="020B0604020202020204" pitchFamily="34" charset="0"/>
              </a:rPr>
              <a:t>¿QUÉ FINALIDADES ATIENDE FODIGUA</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8" name="Picture 2" descr="Target arm | Icono Gratis">
            <a:extLst>
              <a:ext uri="{FF2B5EF4-FFF2-40B4-BE49-F238E27FC236}">
                <a16:creationId xmlns:a16="http://schemas.microsoft.com/office/drawing/2014/main" id="{9D9C6369-DFBF-4BDA-9D46-5BC1518786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54" y="313209"/>
            <a:ext cx="1477870" cy="1477870"/>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a:extLst>
              <a:ext uri="{FF2B5EF4-FFF2-40B4-BE49-F238E27FC236}">
                <a16:creationId xmlns:a16="http://schemas.microsoft.com/office/drawing/2014/main" id="{AE969403-F89B-4306-AA5A-257D80D16C24}"/>
              </a:ext>
            </a:extLst>
          </p:cNvPr>
          <p:cNvSpPr txBox="1">
            <a:spLocks/>
          </p:cNvSpPr>
          <p:nvPr/>
        </p:nvSpPr>
        <p:spPr>
          <a:xfrm>
            <a:off x="439271" y="1816459"/>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recursos públicos se utilizan con fines específicos para el cumplimiento de los objetivos sociales y económicos del Estado que impactan directamente en la población. </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Cada entidad atiende y prioriza las finalidades que le corresponden de conformidad con la ley. En el caso de FODIGUA, destina su presupuesto a la atención de población indígena del área rural que se encuentra en situación vulnerable.</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11" name="Título 1">
            <a:extLst>
              <a:ext uri="{FF2B5EF4-FFF2-40B4-BE49-F238E27FC236}">
                <a16:creationId xmlns:a16="http://schemas.microsoft.com/office/drawing/2014/main" id="{3750DE5C-C769-4FEC-B6BB-33ABBA1B75D5}"/>
              </a:ext>
            </a:extLst>
          </p:cNvPr>
          <p:cNvSpPr txBox="1">
            <a:spLocks/>
          </p:cNvSpPr>
          <p:nvPr/>
        </p:nvSpPr>
        <p:spPr>
          <a:xfrm>
            <a:off x="8650099" y="226280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br>
              <a:rPr lang="es-GT" sz="2000" b="0" dirty="0">
                <a:solidFill>
                  <a:schemeClr val="tx1"/>
                </a:solidFill>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La principal finalidad que se atiende es __________ con un </a:t>
            </a:r>
            <a:r>
              <a:rPr lang="es-GT" sz="2000" dirty="0">
                <a:solidFill>
                  <a:srgbClr val="FF0000"/>
                </a:solidFill>
                <a:latin typeface="Arial" panose="020B0604020202020204" pitchFamily="34" charset="0"/>
                <a:cs typeface="Arial" panose="020B0604020202020204" pitchFamily="34" charset="0"/>
              </a:rPr>
              <a:t>51.42%</a:t>
            </a:r>
            <a:r>
              <a:rPr lang="es-GT" sz="2000" b="0" dirty="0">
                <a:solidFill>
                  <a:schemeClr val="tx1"/>
                </a:solidFill>
                <a:latin typeface="Arial" panose="020B0604020202020204" pitchFamily="34" charset="0"/>
                <a:cs typeface="Arial" panose="020B0604020202020204" pitchFamily="34" charset="0"/>
              </a:rPr>
              <a:t> del presupuesto total de FODIGUA.</a:t>
            </a:r>
            <a:endParaRPr lang="es-GT" sz="22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3213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22037" y="726091"/>
            <a:ext cx="10535732" cy="892552"/>
          </a:xfrm>
          <a:prstGeom prst="rect">
            <a:avLst/>
          </a:prstGeom>
          <a:noFill/>
        </p:spPr>
        <p:txBody>
          <a:bodyPr wrap="square" rtlCol="0">
            <a:spAutoFit/>
          </a:bodyPr>
          <a:lstStyle/>
          <a:p>
            <a:pPr lvl="0"/>
            <a:r>
              <a:rPr lang="es-GT" sz="2600" b="1" dirty="0">
                <a:latin typeface="Arial" panose="020B0604020202020204" pitchFamily="34" charset="0"/>
                <a:cs typeface="Arial" panose="020B0604020202020204" pitchFamily="34" charset="0"/>
              </a:rPr>
              <a:t>EJECUCIÓN PRESUPUESTARIA POR FINALIDAD AL TERCER CUATRIMESTRE 2023</a:t>
            </a:r>
          </a:p>
        </p:txBody>
      </p:sp>
      <p:sp>
        <p:nvSpPr>
          <p:cNvPr id="7" name="CuadroTexto 6">
            <a:extLst>
              <a:ext uri="{FF2B5EF4-FFF2-40B4-BE49-F238E27FC236}">
                <a16:creationId xmlns:a16="http://schemas.microsoft.com/office/drawing/2014/main" id="{37C970CC-6265-40F8-90A4-4FB421BD87B3}"/>
              </a:ext>
            </a:extLst>
          </p:cNvPr>
          <p:cNvSpPr txBox="1"/>
          <p:nvPr/>
        </p:nvSpPr>
        <p:spPr>
          <a:xfrm>
            <a:off x="9360293" y="5248879"/>
            <a:ext cx="1997476" cy="230832"/>
          </a:xfrm>
          <a:prstGeom prst="rect">
            <a:avLst/>
          </a:prstGeom>
          <a:noFill/>
        </p:spPr>
        <p:txBody>
          <a:bodyPr wrap="square" rtlCol="0">
            <a:spAutoFit/>
          </a:bodyPr>
          <a:lstStyle/>
          <a:p>
            <a:r>
              <a:rPr lang="es-GT" sz="900" dirty="0"/>
              <a:t>* Cifras en millones de Quetzales</a:t>
            </a:r>
          </a:p>
        </p:txBody>
      </p:sp>
      <p:graphicFrame>
        <p:nvGraphicFramePr>
          <p:cNvPr id="2" name="Gráfico 1">
            <a:extLst>
              <a:ext uri="{FF2B5EF4-FFF2-40B4-BE49-F238E27FC236}">
                <a16:creationId xmlns:a16="http://schemas.microsoft.com/office/drawing/2014/main" id="{EA77E598-0C90-C68E-FAD7-AE032D5F5322}"/>
              </a:ext>
            </a:extLst>
          </p:cNvPr>
          <p:cNvGraphicFramePr>
            <a:graphicFrameLocks/>
          </p:cNvGraphicFramePr>
          <p:nvPr>
            <p:extLst>
              <p:ext uri="{D42A27DB-BD31-4B8C-83A1-F6EECF244321}">
                <p14:modId xmlns:p14="http://schemas.microsoft.com/office/powerpoint/2010/main" val="3944258127"/>
              </p:ext>
            </p:extLst>
          </p:nvPr>
        </p:nvGraphicFramePr>
        <p:xfrm>
          <a:off x="1315844" y="1708989"/>
          <a:ext cx="9924585" cy="43611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5549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5375564" y="2274838"/>
            <a:ext cx="5965443" cy="2862322"/>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lang="es-GT" sz="4000" b="1" dirty="0">
                <a:solidFill>
                  <a:prstClr val="white"/>
                </a:solidFill>
                <a:cs typeface="Arial" panose="020B0604020202020204" pitchFamily="34" charset="0"/>
              </a:rPr>
              <a:t>PARTE ESPECÍFICA</a:t>
            </a:r>
          </a:p>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lang="es-GT" sz="4000" b="1" dirty="0">
                <a:solidFill>
                  <a:prstClr val="white"/>
                </a:solidFill>
                <a:cs typeface="Arial" panose="020B0604020202020204" pitchFamily="34" charset="0"/>
              </a:rPr>
              <a:t> </a:t>
            </a:r>
          </a:p>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lang="es-GT" sz="4000" b="1" dirty="0">
                <a:solidFill>
                  <a:prstClr val="white"/>
                </a:solidFill>
                <a:cs typeface="Arial" panose="020B0604020202020204" pitchFamily="34" charset="0"/>
              </a:rPr>
              <a:t>PRINCIPALES AVANCES Y RESULTADOS</a:t>
            </a:r>
          </a:p>
        </p:txBody>
      </p:sp>
      <p:sp>
        <p:nvSpPr>
          <p:cNvPr id="3" name="CuadroTexto 2">
            <a:extLst>
              <a:ext uri="{FF2B5EF4-FFF2-40B4-BE49-F238E27FC236}">
                <a16:creationId xmlns:a16="http://schemas.microsoft.com/office/drawing/2014/main" id="{00231819-0FD0-B724-E882-F7581BE32522}"/>
              </a:ext>
            </a:extLst>
          </p:cNvPr>
          <p:cNvSpPr txBox="1"/>
          <p:nvPr/>
        </p:nvSpPr>
        <p:spPr>
          <a:xfrm>
            <a:off x="7746443" y="1061460"/>
            <a:ext cx="145809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6600" b="1" i="0" u="none" strike="noStrike" kern="1200" cap="none" spc="0" normalizeH="0" baseline="0" noProof="0" dirty="0">
                <a:ln>
                  <a:noFill/>
                </a:ln>
                <a:solidFill>
                  <a:schemeClr val="accent4">
                    <a:lumMod val="75000"/>
                  </a:schemeClr>
                </a:solidFill>
                <a:effectLst/>
                <a:uLnTx/>
                <a:uFillTx/>
                <a:latin typeface="Arial" panose="020B0604020202020204" pitchFamily="34" charset="0"/>
                <a:ea typeface="+mn-ea"/>
                <a:cs typeface="Arial" panose="020B0604020202020204" pitchFamily="34" charset="0"/>
                <a:sym typeface="Arial"/>
              </a:rPr>
              <a:t>2</a:t>
            </a:r>
          </a:p>
        </p:txBody>
      </p:sp>
    </p:spTree>
    <p:extLst>
      <p:ext uri="{BB962C8B-B14F-4D97-AF65-F5344CB8AC3E}">
        <p14:creationId xmlns:p14="http://schemas.microsoft.com/office/powerpoint/2010/main" val="1025699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22037" y="726091"/>
            <a:ext cx="1053573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RESULTADOS</a:t>
            </a:r>
          </a:p>
        </p:txBody>
      </p:sp>
      <p:sp>
        <p:nvSpPr>
          <p:cNvPr id="5" name="Marcador de contenido 6">
            <a:extLst>
              <a:ext uri="{FF2B5EF4-FFF2-40B4-BE49-F238E27FC236}">
                <a16:creationId xmlns:a16="http://schemas.microsoft.com/office/drawing/2014/main" id="{F4B3CC79-A6C1-4C1C-A9BA-019046001DA4}"/>
              </a:ext>
            </a:extLst>
          </p:cNvPr>
          <p:cNvSpPr txBox="1">
            <a:spLocks/>
          </p:cNvSpPr>
          <p:nvPr/>
        </p:nvSpPr>
        <p:spPr>
          <a:xfrm>
            <a:off x="206619"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900" b="1" dirty="0">
                <a:solidFill>
                  <a:srgbClr val="FF0000"/>
                </a:solidFill>
                <a:latin typeface="Arial" panose="020B0604020202020204" pitchFamily="34" charset="0"/>
                <a:cs typeface="Arial" panose="020B0604020202020204" pitchFamily="34" charset="0"/>
              </a:rPr>
              <a:t>30</a:t>
            </a:r>
            <a:r>
              <a:rPr lang="es-GT" sz="1900" b="1" dirty="0">
                <a:solidFill>
                  <a:srgbClr val="0070C0"/>
                </a:solidFill>
                <a:latin typeface="Arial" panose="020B0604020202020204" pitchFamily="34" charset="0"/>
                <a:cs typeface="Arial" panose="020B0604020202020204" pitchFamily="34" charset="0"/>
              </a:rPr>
              <a:t> establecimientos educativos del nivel primario, básico y diversificado dotado de mobiliario y equipo de cómputo </a:t>
            </a:r>
            <a:endParaRPr lang="es-GT" dirty="0">
              <a:solidFill>
                <a:srgbClr val="000000"/>
              </a:solidFill>
              <a:latin typeface="Arial" panose="020B0604020202020204" pitchFamily="34" charset="0"/>
              <a:cs typeface="Arial" panose="020B0604020202020204" pitchFamily="34" charset="0"/>
            </a:endParaRPr>
          </a:p>
          <a:p>
            <a:endParaRPr lang="es-GT" dirty="0">
              <a:solidFill>
                <a:srgbClr val="000000"/>
              </a:solidFill>
              <a:latin typeface="Arial" panose="020B0604020202020204" pitchFamily="34" charset="0"/>
              <a:cs typeface="Arial" panose="020B0604020202020204" pitchFamily="34" charset="0"/>
            </a:endParaRPr>
          </a:p>
          <a:p>
            <a:endParaRPr lang="es-GT" dirty="0">
              <a:solidFill>
                <a:srgbClr val="000000"/>
              </a:solidFill>
              <a:latin typeface="Arial" panose="020B0604020202020204" pitchFamily="34" charset="0"/>
              <a:cs typeface="Arial" panose="020B0604020202020204" pitchFamily="34" charset="0"/>
            </a:endParaRPr>
          </a:p>
          <a:p>
            <a:endParaRPr lang="es-GT" dirty="0">
              <a:solidFill>
                <a:srgbClr val="000000"/>
              </a:solidFill>
              <a:latin typeface="Arial" panose="020B0604020202020204" pitchFamily="34" charset="0"/>
              <a:cs typeface="Arial" panose="020B0604020202020204" pitchFamily="34" charset="0"/>
            </a:endParaRPr>
          </a:p>
          <a:p>
            <a:endParaRPr lang="es-GT" dirty="0">
              <a:solidFill>
                <a:srgbClr val="000000"/>
              </a:solidFill>
              <a:latin typeface="Arial" panose="020B0604020202020204" pitchFamily="34" charset="0"/>
              <a:cs typeface="Arial" panose="020B0604020202020204" pitchFamily="34" charset="0"/>
            </a:endParaRPr>
          </a:p>
          <a:p>
            <a:endParaRPr lang="es-GT"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s-GT" sz="1000" b="1" dirty="0">
                <a:solidFill>
                  <a:srgbClr val="000000"/>
                </a:solidFill>
                <a:latin typeface="Arial" panose="020B0604020202020204" pitchFamily="34" charset="0"/>
                <a:cs typeface="Arial" panose="020B0604020202020204" pitchFamily="34" charset="0"/>
              </a:rPr>
              <a:t>                           						 												</a:t>
            </a:r>
            <a:endParaRPr lang="es-GT" sz="1000" dirty="0">
              <a:solidFill>
                <a:srgbClr val="000000"/>
              </a:solidFill>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a16="http://schemas.microsoft.com/office/drawing/2014/main" id="{FC02DF68-0956-4684-8E2C-15468E9931CD}"/>
              </a:ext>
            </a:extLst>
          </p:cNvPr>
          <p:cNvSpPr txBox="1">
            <a:spLocks/>
          </p:cNvSpPr>
          <p:nvPr/>
        </p:nvSpPr>
        <p:spPr>
          <a:xfrm>
            <a:off x="1065520" y="2127180"/>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8,208,270.00</a:t>
            </a:r>
          </a:p>
          <a:p>
            <a:pPr marL="342900" indent="-342900">
              <a:buAutoNum type="alphaLcPeriod"/>
            </a:pPr>
            <a:r>
              <a:rPr lang="es-GT" sz="1800" dirty="0">
                <a:latin typeface="Arial" panose="020B0604020202020204" pitchFamily="34" charset="0"/>
                <a:cs typeface="Arial" panose="020B0604020202020204" pitchFamily="34" charset="0"/>
              </a:rPr>
              <a:t>Presupuesto ejecutado (utilizado):  Q. 5,880,060.00</a:t>
            </a:r>
          </a:p>
          <a:p>
            <a:pPr marL="342900" indent="-342900">
              <a:buAutoNum type="alphaLcPeriod"/>
            </a:pPr>
            <a:r>
              <a:rPr lang="es-GT" sz="1800" dirty="0">
                <a:latin typeface="Arial" panose="020B0604020202020204" pitchFamily="34" charset="0"/>
                <a:cs typeface="Arial" panose="020B0604020202020204" pitchFamily="34" charset="0"/>
              </a:rPr>
              <a:t>Fuente de financiamiento: 21</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Meta: 30 entidades</a:t>
            </a:r>
          </a:p>
          <a:p>
            <a:pPr marL="457200" indent="-457200">
              <a:buAutoNum type="alphaLcPeriod"/>
            </a:pPr>
            <a:r>
              <a:rPr lang="es-GT" sz="1800" dirty="0">
                <a:latin typeface="Arial" panose="020B0604020202020204" pitchFamily="34" charset="0"/>
                <a:cs typeface="Arial" panose="020B0604020202020204" pitchFamily="34" charset="0"/>
              </a:rPr>
              <a:t>Ubicación geográfica: </a:t>
            </a:r>
            <a:r>
              <a:rPr lang="es-GT" sz="1800" dirty="0">
                <a:solidFill>
                  <a:schemeClr val="tx1"/>
                </a:solidFill>
                <a:latin typeface="Arial" panose="020B0604020202020204" pitchFamily="34" charset="0"/>
                <a:cs typeface="Arial" panose="020B0604020202020204" pitchFamily="34" charset="0"/>
              </a:rPr>
              <a:t>Caserío Nueva Reforma, Aldea Santo Domingo </a:t>
            </a:r>
            <a:r>
              <a:rPr lang="es-GT" sz="1800" dirty="0" err="1">
                <a:solidFill>
                  <a:schemeClr val="tx1"/>
                </a:solidFill>
                <a:latin typeface="Arial" panose="020B0604020202020204" pitchFamily="34" charset="0"/>
                <a:cs typeface="Arial" panose="020B0604020202020204" pitchFamily="34" charset="0"/>
              </a:rPr>
              <a:t>Xeen</a:t>
            </a:r>
            <a:r>
              <a:rPr lang="es-GT" sz="1800" dirty="0">
                <a:solidFill>
                  <a:schemeClr val="tx1"/>
                </a:solidFill>
                <a:latin typeface="Arial" panose="020B0604020202020204" pitchFamily="34" charset="0"/>
                <a:cs typeface="Arial" panose="020B0604020202020204" pitchFamily="34" charset="0"/>
              </a:rPr>
              <a:t>, municipio de San Sebastián Coatán</a:t>
            </a:r>
            <a:endParaRPr lang="es-GT" sz="1800" dirty="0">
              <a:latin typeface="Arial" panose="020B0604020202020204" pitchFamily="34" charset="0"/>
              <a:cs typeface="Arial" panose="020B0604020202020204" pitchFamily="34" charset="0"/>
            </a:endParaRPr>
          </a:p>
        </p:txBody>
      </p:sp>
      <p:sp>
        <p:nvSpPr>
          <p:cNvPr id="10" name="Rectángulo: esquinas redondeadas 9">
            <a:extLst>
              <a:ext uri="{FF2B5EF4-FFF2-40B4-BE49-F238E27FC236}">
                <a16:creationId xmlns:a16="http://schemas.microsoft.com/office/drawing/2014/main" id="{CB4F3A06-19F8-43E6-BDD4-9BA6967860D7}"/>
              </a:ext>
            </a:extLst>
          </p:cNvPr>
          <p:cNvSpPr/>
          <p:nvPr/>
        </p:nvSpPr>
        <p:spPr>
          <a:xfrm>
            <a:off x="7984200" y="5247384"/>
            <a:ext cx="2764313" cy="4172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GT" sz="900" dirty="0">
                <a:solidFill>
                  <a:schemeClr val="tx1"/>
                </a:solidFill>
                <a:latin typeface="Arial" panose="020B0604020202020204" pitchFamily="34" charset="0"/>
                <a:cs typeface="Arial" panose="020B0604020202020204" pitchFamily="34" charset="0"/>
              </a:rPr>
              <a:t>Fuente: FODIGUA, Dirección de Desarrollo Maya, Garífuna y Xinka, Dotación de recursos tecnológicos educativos para el establecimiento Instituto Nacional de Educación Básica de Caserío Nueva Reforma, Aldea Santo Domingo </a:t>
            </a:r>
            <a:r>
              <a:rPr lang="es-GT" sz="900" dirty="0" err="1">
                <a:solidFill>
                  <a:schemeClr val="tx1"/>
                </a:solidFill>
                <a:latin typeface="Arial" panose="020B0604020202020204" pitchFamily="34" charset="0"/>
                <a:cs typeface="Arial" panose="020B0604020202020204" pitchFamily="34" charset="0"/>
              </a:rPr>
              <a:t>Xeen</a:t>
            </a:r>
            <a:r>
              <a:rPr lang="es-GT" sz="900" dirty="0">
                <a:solidFill>
                  <a:schemeClr val="tx1"/>
                </a:solidFill>
                <a:latin typeface="Arial" panose="020B0604020202020204" pitchFamily="34" charset="0"/>
                <a:cs typeface="Arial" panose="020B0604020202020204" pitchFamily="34" charset="0"/>
              </a:rPr>
              <a:t>, municipio de San Sebastián </a:t>
            </a:r>
            <a:r>
              <a:rPr lang="es-GT" sz="900" dirty="0" err="1">
                <a:solidFill>
                  <a:schemeClr val="tx1"/>
                </a:solidFill>
                <a:latin typeface="Arial" panose="020B0604020202020204" pitchFamily="34" charset="0"/>
                <a:cs typeface="Arial" panose="020B0604020202020204" pitchFamily="34" charset="0"/>
              </a:rPr>
              <a:t>Coatán</a:t>
            </a:r>
            <a:r>
              <a:rPr lang="es-GT" sz="900" dirty="0">
                <a:solidFill>
                  <a:schemeClr val="tx1"/>
                </a:solidFill>
                <a:latin typeface="Arial" panose="020B0604020202020204" pitchFamily="34" charset="0"/>
                <a:cs typeface="Arial" panose="020B0604020202020204" pitchFamily="34" charset="0"/>
              </a:rPr>
              <a:t>, departamento de Huehuetenango, 10/09/2023.</a:t>
            </a:r>
            <a:endParaRPr lang="es-GT" sz="2400" dirty="0">
              <a:solidFill>
                <a:schemeClr val="tx1"/>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4"/>
          <a:stretch>
            <a:fillRect/>
          </a:stretch>
        </p:blipFill>
        <p:spPr>
          <a:xfrm>
            <a:off x="7984200" y="2327666"/>
            <a:ext cx="2494532" cy="2494532"/>
          </a:xfrm>
          <a:prstGeom prst="rect">
            <a:avLst/>
          </a:prstGeom>
        </p:spPr>
      </p:pic>
    </p:spTree>
    <p:extLst>
      <p:ext uri="{BB962C8B-B14F-4D97-AF65-F5344CB8AC3E}">
        <p14:creationId xmlns:p14="http://schemas.microsoft.com/office/powerpoint/2010/main" val="16766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22037" y="217896"/>
            <a:ext cx="1053573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RESULTADOS</a:t>
            </a:r>
          </a:p>
        </p:txBody>
      </p:sp>
      <p:sp>
        <p:nvSpPr>
          <p:cNvPr id="5" name="Marcador de contenido 6">
            <a:extLst>
              <a:ext uri="{FF2B5EF4-FFF2-40B4-BE49-F238E27FC236}">
                <a16:creationId xmlns:a16="http://schemas.microsoft.com/office/drawing/2014/main" id="{F4B3CC79-A6C1-4C1C-A9BA-019046001DA4}"/>
              </a:ext>
            </a:extLst>
          </p:cNvPr>
          <p:cNvSpPr txBox="1">
            <a:spLocks/>
          </p:cNvSpPr>
          <p:nvPr/>
        </p:nvSpPr>
        <p:spPr>
          <a:xfrm>
            <a:off x="206619" y="892410"/>
            <a:ext cx="11778761" cy="52804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900" b="1" dirty="0">
                <a:solidFill>
                  <a:srgbClr val="FF0000"/>
                </a:solidFill>
                <a:latin typeface="Arial" panose="020B0604020202020204" pitchFamily="34" charset="0"/>
                <a:cs typeface="Arial" panose="020B0604020202020204" pitchFamily="34" charset="0"/>
              </a:rPr>
              <a:t>1 comunidad</a:t>
            </a:r>
            <a:r>
              <a:rPr lang="es-GT" sz="1900" b="1" dirty="0">
                <a:solidFill>
                  <a:srgbClr val="0070C0"/>
                </a:solidFill>
                <a:latin typeface="Arial" panose="020B0604020202020204" pitchFamily="34" charset="0"/>
                <a:cs typeface="Arial" panose="020B0604020202020204" pitchFamily="34" charset="0"/>
              </a:rPr>
              <a:t>  atendida, la cual fue afectada por la hidroeléctrica Chixoy.</a:t>
            </a: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s-GT"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endParaRPr kumimoji="0" lang="es-GT"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 name="Marcador de contenido 6">
            <a:extLst>
              <a:ext uri="{FF2B5EF4-FFF2-40B4-BE49-F238E27FC236}">
                <a16:creationId xmlns:a16="http://schemas.microsoft.com/office/drawing/2014/main" id="{FC02DF68-0956-4684-8E2C-15468E9931CD}"/>
              </a:ext>
            </a:extLst>
          </p:cNvPr>
          <p:cNvSpPr txBox="1">
            <a:spLocks/>
          </p:cNvSpPr>
          <p:nvPr/>
        </p:nvSpPr>
        <p:spPr>
          <a:xfrm>
            <a:off x="1065520" y="2127180"/>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endParaRPr kumimoji="0" lang="es-GT"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s-G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Aspectos presupuestarios</a:t>
            </a:r>
          </a:p>
          <a:p>
            <a:pPr marL="342900" marR="0" lvl="0" indent="-3429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Presupuesto vigente:  Q. 29,620.00</a:t>
            </a:r>
          </a:p>
          <a:p>
            <a:pPr marL="342900" marR="0" lvl="0" indent="-3429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Presupuesto ejecutado (utilizado):  Q. 29,617.00</a:t>
            </a:r>
          </a:p>
          <a:p>
            <a:pPr marL="342900" marR="0" lvl="0" indent="-3429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Fuente de financiamiento: 21</a:t>
            </a:r>
          </a:p>
          <a:p>
            <a:pPr marL="342900" marR="0" lvl="0" indent="-3429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endPar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s-G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Aspectos de planificación estatal</a:t>
            </a:r>
          </a:p>
          <a:p>
            <a:pPr marL="457200" marR="0" lvl="0" indent="-4572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Meta: 60 personas</a:t>
            </a:r>
          </a:p>
          <a:p>
            <a:pPr marL="457200" marR="0" lvl="0" indent="-4572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Ubicación geográfica: Quiché</a:t>
            </a:r>
          </a:p>
        </p:txBody>
      </p:sp>
      <p:sp>
        <p:nvSpPr>
          <p:cNvPr id="8" name="Rectángulo: esquinas redondeadas 7">
            <a:extLst>
              <a:ext uri="{FF2B5EF4-FFF2-40B4-BE49-F238E27FC236}">
                <a16:creationId xmlns:a16="http://schemas.microsoft.com/office/drawing/2014/main" id="{91C22E54-9CD9-4DE6-A23A-C80ECF4A232D}"/>
              </a:ext>
            </a:extLst>
          </p:cNvPr>
          <p:cNvSpPr/>
          <p:nvPr/>
        </p:nvSpPr>
        <p:spPr>
          <a:xfrm>
            <a:off x="6788867" y="4514179"/>
            <a:ext cx="4568901" cy="4172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GT" sz="900" dirty="0">
                <a:solidFill>
                  <a:schemeClr val="tx1"/>
                </a:solidFill>
                <a:latin typeface="Arial" panose="020B0604020202020204" pitchFamily="34" charset="0"/>
                <a:cs typeface="Arial" panose="020B0604020202020204" pitchFamily="34" charset="0"/>
              </a:rPr>
              <a:t>Fuente FODIGUA, Dirección de Desarrollo Maya, Garífuna y Xinka, Chixoy, Quiché. 3/11/2023</a:t>
            </a:r>
            <a:endParaRPr lang="es-GT" sz="1200" dirty="0">
              <a:solidFill>
                <a:schemeClr val="tx1"/>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FE9E7676-B786-4216-8069-DC96DB079FC8}"/>
              </a:ext>
            </a:extLst>
          </p:cNvPr>
          <p:cNvSpPr/>
          <p:nvPr/>
        </p:nvSpPr>
        <p:spPr>
          <a:xfrm>
            <a:off x="7336452" y="2364762"/>
            <a:ext cx="3362036" cy="19673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000" dirty="0">
                <a:solidFill>
                  <a:schemeClr val="tx1"/>
                </a:solidFill>
                <a:latin typeface="Arial" panose="020B0604020202020204" pitchFamily="34" charset="0"/>
                <a:cs typeface="Arial" panose="020B0604020202020204" pitchFamily="34" charset="0"/>
              </a:rPr>
              <a:t>Imagen</a:t>
            </a:r>
          </a:p>
        </p:txBody>
      </p:sp>
      <p:pic>
        <p:nvPicPr>
          <p:cNvPr id="2" name="Imagen 1"/>
          <p:cNvPicPr>
            <a:picLocks noChangeAspect="1"/>
          </p:cNvPicPr>
          <p:nvPr/>
        </p:nvPicPr>
        <p:blipFill>
          <a:blip r:embed="rId3"/>
          <a:stretch>
            <a:fillRect/>
          </a:stretch>
        </p:blipFill>
        <p:spPr>
          <a:xfrm>
            <a:off x="6891733" y="1819963"/>
            <a:ext cx="4466036" cy="2512145"/>
          </a:xfrm>
          <a:prstGeom prst="rect">
            <a:avLst/>
          </a:prstGeom>
        </p:spPr>
      </p:pic>
    </p:spTree>
    <p:extLst>
      <p:ext uri="{BB962C8B-B14F-4D97-AF65-F5344CB8AC3E}">
        <p14:creationId xmlns:p14="http://schemas.microsoft.com/office/powerpoint/2010/main" val="4211625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22037" y="726091"/>
            <a:ext cx="1053573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RESULTADOS</a:t>
            </a:r>
          </a:p>
        </p:txBody>
      </p:sp>
      <p:sp>
        <p:nvSpPr>
          <p:cNvPr id="5" name="Marcador de contenido 6">
            <a:extLst>
              <a:ext uri="{FF2B5EF4-FFF2-40B4-BE49-F238E27FC236}">
                <a16:creationId xmlns:a16="http://schemas.microsoft.com/office/drawing/2014/main" id="{F4B3CC79-A6C1-4C1C-A9BA-019046001DA4}"/>
              </a:ext>
            </a:extLst>
          </p:cNvPr>
          <p:cNvSpPr txBox="1">
            <a:spLocks/>
          </p:cNvSpPr>
          <p:nvPr/>
        </p:nvSpPr>
        <p:spPr>
          <a:xfrm>
            <a:off x="292077"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900" b="1" dirty="0">
                <a:solidFill>
                  <a:srgbClr val="FF0000"/>
                </a:solidFill>
                <a:latin typeface="Arial" panose="020B0604020202020204" pitchFamily="34" charset="0"/>
                <a:cs typeface="Arial" panose="020B0604020202020204" pitchFamily="34" charset="0"/>
              </a:rPr>
              <a:t>3,550 mujeres</a:t>
            </a:r>
            <a:r>
              <a:rPr lang="es-GT" sz="1900" b="1" dirty="0">
                <a:solidFill>
                  <a:srgbClr val="0070C0"/>
                </a:solidFill>
                <a:latin typeface="Arial" panose="020B0604020202020204" pitchFamily="34" charset="0"/>
                <a:cs typeface="Arial" panose="020B0604020202020204" pitchFamily="34" charset="0"/>
              </a:rPr>
              <a:t> atendidas con capacitaciones y dotación de insumos para su desarrollo económico.</a:t>
            </a:r>
            <a:endParaRPr lang="es-GT" sz="19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s-GT"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s-GT"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es-GT"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endParaRPr kumimoji="0" lang="es-GT"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 name="Marcador de contenido 6">
            <a:extLst>
              <a:ext uri="{FF2B5EF4-FFF2-40B4-BE49-F238E27FC236}">
                <a16:creationId xmlns:a16="http://schemas.microsoft.com/office/drawing/2014/main" id="{FC02DF68-0956-4684-8E2C-15468E9931CD}"/>
              </a:ext>
            </a:extLst>
          </p:cNvPr>
          <p:cNvSpPr txBox="1">
            <a:spLocks/>
          </p:cNvSpPr>
          <p:nvPr/>
        </p:nvSpPr>
        <p:spPr>
          <a:xfrm>
            <a:off x="1065520" y="2127180"/>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endParaRPr kumimoji="0" lang="es-GT"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s-G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Aspectos presupuestarios</a:t>
            </a:r>
          </a:p>
          <a:p>
            <a:pPr marL="342900" marR="0" lvl="0" indent="-3429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Presupuesto vigente:  Q. 1,352,839.00</a:t>
            </a:r>
          </a:p>
          <a:p>
            <a:pPr marL="342900" marR="0" lvl="0" indent="-3429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Presupuesto ejecutado (utilizado):  Q. 27,673.21</a:t>
            </a:r>
          </a:p>
          <a:p>
            <a:pPr marL="342900" marR="0" lvl="0" indent="-3429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Fuente de financiamiento: 21</a:t>
            </a:r>
          </a:p>
          <a:p>
            <a:pPr marL="342900" marR="0" lvl="0" indent="-3429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endPar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s-G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Aspectos de planificación estatal</a:t>
            </a:r>
          </a:p>
          <a:p>
            <a:pPr marL="457200" marR="0" lvl="0" indent="-4572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Meta: 1, 550 personas</a:t>
            </a:r>
          </a:p>
          <a:p>
            <a:pPr marL="457200" marR="0" lvl="0" indent="-4572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Ubicación geográfica: </a:t>
            </a:r>
            <a:r>
              <a:rPr lang="es-GT" sz="1800" dirty="0">
                <a:solidFill>
                  <a:schemeClr val="tx1"/>
                </a:solidFill>
                <a:latin typeface="Arial" panose="020B0604020202020204" pitchFamily="34" charset="0"/>
                <a:cs typeface="Arial" panose="020B0604020202020204" pitchFamily="34" charset="0"/>
              </a:rPr>
              <a:t>Aldea </a:t>
            </a:r>
            <a:r>
              <a:rPr lang="es-GT" sz="1800" dirty="0" err="1">
                <a:solidFill>
                  <a:schemeClr val="tx1"/>
                </a:solidFill>
                <a:latin typeface="Arial" panose="020B0604020202020204" pitchFamily="34" charset="0"/>
                <a:cs typeface="Arial" panose="020B0604020202020204" pitchFamily="34" charset="0"/>
              </a:rPr>
              <a:t>Tanchí</a:t>
            </a:r>
            <a:r>
              <a:rPr lang="es-GT" sz="1800" dirty="0">
                <a:solidFill>
                  <a:schemeClr val="tx1"/>
                </a:solidFill>
                <a:latin typeface="Arial" panose="020B0604020202020204" pitchFamily="34" charset="0"/>
                <a:cs typeface="Arial" panose="020B0604020202020204" pitchFamily="34" charset="0"/>
              </a:rPr>
              <a:t>, San Pedro Carchá. Alta Verapaz</a:t>
            </a:r>
            <a:endPar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7" name="Rectángulo: esquinas redondeadas 6">
            <a:extLst>
              <a:ext uri="{FF2B5EF4-FFF2-40B4-BE49-F238E27FC236}">
                <a16:creationId xmlns:a16="http://schemas.microsoft.com/office/drawing/2014/main" id="{C86FFE4B-FFDA-4C4A-ACD0-8DB56C77CEA1}"/>
              </a:ext>
            </a:extLst>
          </p:cNvPr>
          <p:cNvSpPr/>
          <p:nvPr/>
        </p:nvSpPr>
        <p:spPr>
          <a:xfrm>
            <a:off x="7884543" y="5053784"/>
            <a:ext cx="3020264" cy="4172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GT" sz="900" dirty="0">
                <a:solidFill>
                  <a:schemeClr val="tx1"/>
                </a:solidFill>
                <a:latin typeface="Arial" panose="020B0604020202020204" pitchFamily="34" charset="0"/>
                <a:cs typeface="Arial" panose="020B0604020202020204" pitchFamily="34" charset="0"/>
              </a:rPr>
              <a:t>Fuente: FODIGUA, Unidad de la Mujer, </a:t>
            </a:r>
            <a:r>
              <a:rPr lang="es-GT" sz="1000" dirty="0">
                <a:solidFill>
                  <a:schemeClr val="tx1"/>
                </a:solidFill>
                <a:latin typeface="Arial" panose="020B0604020202020204" pitchFamily="34" charset="0"/>
                <a:cs typeface="Arial" panose="020B0604020202020204" pitchFamily="34" charset="0"/>
              </a:rPr>
              <a:t>Mujeres beneficiadas con capacitación y dotación en la Aldea </a:t>
            </a:r>
            <a:r>
              <a:rPr lang="es-GT" sz="1000" dirty="0" err="1">
                <a:solidFill>
                  <a:schemeClr val="tx1"/>
                </a:solidFill>
                <a:latin typeface="Arial" panose="020B0604020202020204" pitchFamily="34" charset="0"/>
                <a:cs typeface="Arial" panose="020B0604020202020204" pitchFamily="34" charset="0"/>
              </a:rPr>
              <a:t>Tanchí</a:t>
            </a:r>
            <a:r>
              <a:rPr lang="es-GT" sz="1000" dirty="0">
                <a:solidFill>
                  <a:schemeClr val="tx1"/>
                </a:solidFill>
                <a:latin typeface="Arial" panose="020B0604020202020204" pitchFamily="34" charset="0"/>
                <a:cs typeface="Arial" panose="020B0604020202020204" pitchFamily="34" charset="0"/>
              </a:rPr>
              <a:t>, San Pedro </a:t>
            </a:r>
            <a:r>
              <a:rPr lang="es-GT" sz="1000" dirty="0" err="1">
                <a:solidFill>
                  <a:schemeClr val="tx1"/>
                </a:solidFill>
                <a:latin typeface="Arial" panose="020B0604020202020204" pitchFamily="34" charset="0"/>
                <a:cs typeface="Arial" panose="020B0604020202020204" pitchFamily="34" charset="0"/>
              </a:rPr>
              <a:t>Carchá</a:t>
            </a:r>
            <a:r>
              <a:rPr lang="es-GT" sz="1000" dirty="0">
                <a:solidFill>
                  <a:schemeClr val="tx1"/>
                </a:solidFill>
                <a:latin typeface="Arial" panose="020B0604020202020204" pitchFamily="34" charset="0"/>
                <a:cs typeface="Arial" panose="020B0604020202020204" pitchFamily="34" charset="0"/>
              </a:rPr>
              <a:t>. Alta Verapaz, septiembre/2023</a:t>
            </a:r>
          </a:p>
        </p:txBody>
      </p:sp>
      <p:sp>
        <p:nvSpPr>
          <p:cNvPr id="9" name="Rectángulo 8">
            <a:extLst>
              <a:ext uri="{FF2B5EF4-FFF2-40B4-BE49-F238E27FC236}">
                <a16:creationId xmlns:a16="http://schemas.microsoft.com/office/drawing/2014/main" id="{1F9A0B89-391D-4D73-AB10-34984869B90E}"/>
              </a:ext>
            </a:extLst>
          </p:cNvPr>
          <p:cNvSpPr/>
          <p:nvPr/>
        </p:nvSpPr>
        <p:spPr>
          <a:xfrm>
            <a:off x="7393653" y="2578243"/>
            <a:ext cx="3362036" cy="19673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000" dirty="0">
                <a:solidFill>
                  <a:schemeClr val="tx1"/>
                </a:solidFill>
                <a:latin typeface="Arial" panose="020B0604020202020204" pitchFamily="34" charset="0"/>
                <a:cs typeface="Arial" panose="020B0604020202020204" pitchFamily="34" charset="0"/>
              </a:rPr>
              <a:t>Imagen</a:t>
            </a:r>
          </a:p>
        </p:txBody>
      </p:sp>
      <p:pic>
        <p:nvPicPr>
          <p:cNvPr id="2" name="Imagen 1"/>
          <p:cNvPicPr>
            <a:picLocks noChangeAspect="1"/>
          </p:cNvPicPr>
          <p:nvPr/>
        </p:nvPicPr>
        <p:blipFill>
          <a:blip r:embed="rId4"/>
          <a:stretch>
            <a:fillRect/>
          </a:stretch>
        </p:blipFill>
        <p:spPr>
          <a:xfrm>
            <a:off x="7393653" y="2207743"/>
            <a:ext cx="3609431" cy="2708346"/>
          </a:xfrm>
          <a:prstGeom prst="rect">
            <a:avLst/>
          </a:prstGeom>
        </p:spPr>
      </p:pic>
    </p:spTree>
    <p:extLst>
      <p:ext uri="{BB962C8B-B14F-4D97-AF65-F5344CB8AC3E}">
        <p14:creationId xmlns:p14="http://schemas.microsoft.com/office/powerpoint/2010/main" val="1825043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5196575" y="2551837"/>
            <a:ext cx="6995425" cy="1754326"/>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lang="es-GT" sz="4000" b="1" dirty="0">
                <a:solidFill>
                  <a:prstClr val="white"/>
                </a:solidFill>
                <a:cs typeface="Arial" panose="020B0604020202020204" pitchFamily="34" charset="0"/>
              </a:rPr>
              <a:t>CONSOLIDADO DE LOGROS INSTITUCIONALES</a:t>
            </a:r>
          </a:p>
        </p:txBody>
      </p:sp>
      <p:sp>
        <p:nvSpPr>
          <p:cNvPr id="3" name="CuadroTexto 2">
            <a:extLst>
              <a:ext uri="{FF2B5EF4-FFF2-40B4-BE49-F238E27FC236}">
                <a16:creationId xmlns:a16="http://schemas.microsoft.com/office/drawing/2014/main" id="{00231819-0FD0-B724-E882-F7581BE32522}"/>
              </a:ext>
            </a:extLst>
          </p:cNvPr>
          <p:cNvSpPr txBox="1"/>
          <p:nvPr/>
        </p:nvSpPr>
        <p:spPr>
          <a:xfrm>
            <a:off x="8171940" y="1260227"/>
            <a:ext cx="145809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6600" b="1" i="0" u="none" strike="noStrike" kern="1200" cap="none" spc="0" normalizeH="0" baseline="0" noProof="0" dirty="0">
                <a:ln>
                  <a:noFill/>
                </a:ln>
                <a:solidFill>
                  <a:schemeClr val="accent4">
                    <a:lumMod val="75000"/>
                  </a:schemeClr>
                </a:solidFill>
                <a:effectLst/>
                <a:uLnTx/>
                <a:uFillTx/>
                <a:latin typeface="Arial" panose="020B0604020202020204" pitchFamily="34" charset="0"/>
                <a:ea typeface="+mn-ea"/>
                <a:cs typeface="Arial" panose="020B0604020202020204" pitchFamily="34" charset="0"/>
                <a:sym typeface="Arial"/>
              </a:rPr>
              <a:t>3</a:t>
            </a:r>
          </a:p>
        </p:txBody>
      </p:sp>
    </p:spTree>
    <p:extLst>
      <p:ext uri="{BB962C8B-B14F-4D97-AF65-F5344CB8AC3E}">
        <p14:creationId xmlns:p14="http://schemas.microsoft.com/office/powerpoint/2010/main" val="273705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189609" y="716245"/>
            <a:ext cx="9641148" cy="523220"/>
          </a:xfrm>
          <a:prstGeom prst="rect">
            <a:avLst/>
          </a:prstGeom>
          <a:noFill/>
        </p:spPr>
        <p:txBody>
          <a:bodyPr wrap="square" rtlCol="0">
            <a:spAutoFit/>
          </a:bodyPr>
          <a:lstStyle/>
          <a:p>
            <a:r>
              <a:rPr lang="es-GT" sz="2800" b="1" dirty="0">
                <a:latin typeface="Arial" panose="020B0604020202020204" pitchFamily="34" charset="0"/>
                <a:cs typeface="Arial" panose="020B0604020202020204" pitchFamily="34" charset="0"/>
              </a:rPr>
              <a:t>PRINCIPALES FUNCIONES DE FODIGUA</a:t>
            </a:r>
          </a:p>
        </p:txBody>
      </p:sp>
      <p:sp>
        <p:nvSpPr>
          <p:cNvPr id="14" name="CuadroTexto 13">
            <a:extLst>
              <a:ext uri="{FF2B5EF4-FFF2-40B4-BE49-F238E27FC236}">
                <a16:creationId xmlns:a16="http://schemas.microsoft.com/office/drawing/2014/main" id="{4F016888-31B0-6BD7-6BC2-F6A83F7A01D2}"/>
              </a:ext>
            </a:extLst>
          </p:cNvPr>
          <p:cNvSpPr txBox="1"/>
          <p:nvPr/>
        </p:nvSpPr>
        <p:spPr>
          <a:xfrm>
            <a:off x="1189609" y="1908700"/>
            <a:ext cx="10251542" cy="4271169"/>
          </a:xfrm>
          <a:prstGeom prst="rect">
            <a:avLst/>
          </a:prstGeom>
          <a:noFill/>
        </p:spPr>
        <p:txBody>
          <a:bodyPr wrap="square" rtlCol="0">
            <a:spAutoFit/>
          </a:bodyPr>
          <a:lstStyle/>
          <a:p>
            <a:pPr marL="457200" lvl="5"/>
            <a:r>
              <a:rPr lang="es-GT" sz="2000" dirty="0">
                <a:latin typeface="Arial" panose="020B0604020202020204" pitchFamily="34" charset="0"/>
                <a:cs typeface="Arial" panose="020B0604020202020204" pitchFamily="34" charset="0"/>
              </a:rPr>
              <a:t>De conformidad con las normas que regulan su funcionamiento, las </a:t>
            </a:r>
            <a:r>
              <a:rPr lang="es-GT" sz="2000" b="1" dirty="0">
                <a:solidFill>
                  <a:srgbClr val="2786C0"/>
                </a:solidFill>
                <a:latin typeface="Arial" panose="020B0604020202020204" pitchFamily="34" charset="0"/>
                <a:cs typeface="Arial" panose="020B0604020202020204" pitchFamily="34" charset="0"/>
              </a:rPr>
              <a:t>principales funciones </a:t>
            </a:r>
            <a:r>
              <a:rPr lang="es-GT" sz="2000" dirty="0">
                <a:latin typeface="Arial" panose="020B0604020202020204" pitchFamily="34" charset="0"/>
                <a:cs typeface="Arial" panose="020B0604020202020204" pitchFamily="34" charset="0"/>
              </a:rPr>
              <a:t>de FODIGUA son:</a:t>
            </a:r>
          </a:p>
          <a:p>
            <a:pPr marL="457200" lvl="5"/>
            <a:endParaRPr lang="es-GT" sz="2400" dirty="0">
              <a:latin typeface="Arial" panose="020B0604020202020204" pitchFamily="34" charset="0"/>
              <a:cs typeface="Arial" panose="020B0604020202020204" pitchFamily="34" charset="0"/>
            </a:endParaRPr>
          </a:p>
          <a:p>
            <a:pPr marL="800100" lvl="5" indent="-342900" algn="just">
              <a:lnSpc>
                <a:spcPct val="150000"/>
              </a:lnSpc>
              <a:buClr>
                <a:schemeClr val="accent1"/>
              </a:buClr>
              <a:buFont typeface="Arial" panose="020B0604020202020204" pitchFamily="34" charset="0"/>
              <a:buChar char="•"/>
            </a:pPr>
            <a:r>
              <a:rPr lang="es-GT" dirty="0">
                <a:latin typeface="Arial" panose="020B0604020202020204" pitchFamily="34" charset="0"/>
                <a:cs typeface="Arial" panose="020B0604020202020204" pitchFamily="34" charset="0"/>
              </a:rPr>
              <a:t>Es la única institución pública que se encarga de atender a población meramente indígena en todo el territorio nacional, principalmente en las áreas rurales vulnerables del país.</a:t>
            </a:r>
          </a:p>
          <a:p>
            <a:pPr marL="800100" lvl="5" indent="-342900" algn="just">
              <a:lnSpc>
                <a:spcPct val="150000"/>
              </a:lnSpc>
              <a:buClr>
                <a:schemeClr val="accent1"/>
              </a:buClr>
              <a:buFont typeface="Arial" panose="020B0604020202020204" pitchFamily="34" charset="0"/>
              <a:buChar char="•"/>
            </a:pPr>
            <a:r>
              <a:rPr lang="es-GT" dirty="0">
                <a:latin typeface="Arial" panose="020B0604020202020204" pitchFamily="34" charset="0"/>
                <a:cs typeface="Arial" panose="020B0604020202020204" pitchFamily="34" charset="0"/>
              </a:rPr>
              <a:t> Dotar a la población indígena del área rural en situación de pobreza y pobreza extrema de los insumos necesarios para su desarrollo social, cultural, económico, educativo, personal, político, ambiental, comunitario; de manera integral para el beneficio de la población en general.</a:t>
            </a:r>
          </a:p>
          <a:p>
            <a:pPr marL="800100" lvl="5" indent="-342900" algn="just">
              <a:lnSpc>
                <a:spcPct val="150000"/>
              </a:lnSpc>
              <a:buClr>
                <a:schemeClr val="accent1"/>
              </a:buClr>
              <a:buFont typeface="Arial" panose="020B0604020202020204" pitchFamily="34" charset="0"/>
              <a:buChar char="•"/>
            </a:pPr>
            <a:r>
              <a:rPr lang="es-GT" dirty="0">
                <a:latin typeface="Arial" panose="020B0604020202020204" pitchFamily="34" charset="0"/>
                <a:cs typeface="Arial" panose="020B0604020202020204" pitchFamily="34" charset="0"/>
              </a:rPr>
              <a:t> Elevar la calidad de vida de la población indígena beneficiada, siempre guardando los lineamientos de la cosmovisión maya, el cual es uno de los principios fundamentales dentro del cual el FODIGUA se basa y ejecuta su mandato institucional.</a:t>
            </a:r>
          </a:p>
          <a:p>
            <a:pPr lvl="8">
              <a:lnSpc>
                <a:spcPct val="150000"/>
              </a:lnSpc>
              <a:buClr>
                <a:srgbClr val="0070C0"/>
              </a:buClr>
            </a:pPr>
            <a:endParaRPr lang="es-G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892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03564" y="661436"/>
            <a:ext cx="9408895" cy="492443"/>
          </a:xfrm>
          <a:prstGeom prst="rect">
            <a:avLst/>
          </a:prstGeom>
          <a:noFill/>
        </p:spPr>
        <p:txBody>
          <a:bodyPr wrap="square" rtlCol="0">
            <a:spAutoFit/>
          </a:bodyPr>
          <a:lstStyle/>
          <a:p>
            <a:r>
              <a:rPr lang="es-MX" sz="2600" b="1" dirty="0">
                <a:latin typeface="Arial" panose="020B0604020202020204" pitchFamily="34" charset="0"/>
                <a:cs typeface="Arial" panose="020B0604020202020204" pitchFamily="34" charset="0"/>
              </a:rPr>
              <a:t>CONSOLIDADO DE LOGROS INSTITUCIONALES</a:t>
            </a:r>
            <a:endParaRPr lang="es-GT" sz="2600" b="1" dirty="0">
              <a:latin typeface="Arial" panose="020B0604020202020204" pitchFamily="34" charset="0"/>
              <a:cs typeface="Arial" panose="020B0604020202020204" pitchFamily="34" charset="0"/>
            </a:endParaRPr>
          </a:p>
        </p:txBody>
      </p:sp>
      <p:graphicFrame>
        <p:nvGraphicFramePr>
          <p:cNvPr id="7" name="Tabla 6">
            <a:extLst>
              <a:ext uri="{FF2B5EF4-FFF2-40B4-BE49-F238E27FC236}">
                <a16:creationId xmlns:a16="http://schemas.microsoft.com/office/drawing/2014/main" id="{FABC418E-4C28-447E-A8CA-D8C4E85D9B2A}"/>
              </a:ext>
            </a:extLst>
          </p:cNvPr>
          <p:cNvGraphicFramePr>
            <a:graphicFrameLocks noGrp="1"/>
          </p:cNvGraphicFramePr>
          <p:nvPr>
            <p:extLst>
              <p:ext uri="{D42A27DB-BD31-4B8C-83A1-F6EECF244321}">
                <p14:modId xmlns:p14="http://schemas.microsoft.com/office/powerpoint/2010/main" val="106886036"/>
              </p:ext>
            </p:extLst>
          </p:nvPr>
        </p:nvGraphicFramePr>
        <p:xfrm>
          <a:off x="1219017" y="1542289"/>
          <a:ext cx="9753965" cy="4081200"/>
        </p:xfrm>
        <a:graphic>
          <a:graphicData uri="http://schemas.openxmlformats.org/drawingml/2006/table">
            <a:tbl>
              <a:tblPr firstRow="1" bandRow="1">
                <a:tableStyleId>{FABFCF23-3B69-468F-B69F-88F6DE6A72F2}</a:tableStyleId>
              </a:tblPr>
              <a:tblGrid>
                <a:gridCol w="9753965">
                  <a:extLst>
                    <a:ext uri="{9D8B030D-6E8A-4147-A177-3AD203B41FA5}">
                      <a16:colId xmlns:a16="http://schemas.microsoft.com/office/drawing/2014/main" val="3515177168"/>
                    </a:ext>
                  </a:extLst>
                </a:gridCol>
              </a:tblGrid>
              <a:tr h="816240">
                <a:tc>
                  <a:txBody>
                    <a:bodyPr/>
                    <a:lstStyle/>
                    <a:p>
                      <a:pPr algn="ctr"/>
                      <a:r>
                        <a:rPr lang="es-MX" sz="1700" dirty="0">
                          <a:latin typeface="Arial" panose="020B0604020202020204" pitchFamily="34" charset="0"/>
                          <a:cs typeface="Arial" panose="020B0604020202020204" pitchFamily="34" charset="0"/>
                        </a:rPr>
                        <a:t>Logros institucionales</a:t>
                      </a:r>
                      <a:endParaRPr lang="es-GT" sz="17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04642520"/>
                  </a:ext>
                </a:extLst>
              </a:tr>
              <a:tr h="816240">
                <a:tc>
                  <a:txBody>
                    <a:bodyPr/>
                    <a:lstStyle/>
                    <a:p>
                      <a:pPr algn="l"/>
                      <a:r>
                        <a:rPr lang="es-MX" sz="1500" b="1" u="none" kern="1200" dirty="0">
                          <a:solidFill>
                            <a:srgbClr val="0070C0"/>
                          </a:solidFill>
                          <a:latin typeface="Arial" panose="020B0604020202020204" pitchFamily="34" charset="0"/>
                          <a:ea typeface="+mn-ea"/>
                          <a:cs typeface="Arial" panose="020B0604020202020204" pitchFamily="34" charset="0"/>
                        </a:rPr>
                        <a:t>1. </a:t>
                      </a:r>
                      <a:r>
                        <a:rPr lang="es-MX" sz="1500" u="none" dirty="0">
                          <a:latin typeface="Arial" panose="020B0604020202020204" pitchFamily="34" charset="0"/>
                          <a:cs typeface="Arial" panose="020B0604020202020204" pitchFamily="34" charset="0"/>
                        </a:rPr>
                        <a:t>72,937 familias de 252 municipios beneficiadas con bolsas de alimentos</a:t>
                      </a:r>
                      <a:endParaRPr lang="es-GT" sz="1500" u="none"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283163"/>
                  </a:ext>
                </a:extLst>
              </a:tr>
              <a:tr h="816240">
                <a:tc>
                  <a:txBody>
                    <a:bodyPr/>
                    <a:lstStyle/>
                    <a:p>
                      <a:pPr algn="l"/>
                      <a:r>
                        <a:rPr lang="es-MX" sz="1500" b="1" kern="1200" dirty="0">
                          <a:solidFill>
                            <a:srgbClr val="0070C0"/>
                          </a:solidFill>
                          <a:latin typeface="Arial" panose="020B0604020202020204" pitchFamily="34" charset="0"/>
                          <a:ea typeface="+mn-ea"/>
                          <a:cs typeface="Arial" panose="020B0604020202020204" pitchFamily="34" charset="0"/>
                        </a:rPr>
                        <a:t>2. </a:t>
                      </a:r>
                      <a:r>
                        <a:rPr lang="es-MX" sz="1500" dirty="0">
                          <a:latin typeface="Arial" panose="020B0604020202020204" pitchFamily="34" charset="0"/>
                          <a:cs typeface="Arial" panose="020B0604020202020204" pitchFamily="34" charset="0"/>
                        </a:rPr>
                        <a:t>53,340 agricultores capacitados para mejorar su productividad agrícola</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912561"/>
                  </a:ext>
                </a:extLst>
              </a:tr>
              <a:tr h="816240">
                <a:tc>
                  <a:txBody>
                    <a:bodyPr/>
                    <a:lstStyle/>
                    <a:p>
                      <a:pPr algn="l"/>
                      <a:r>
                        <a:rPr lang="es-MX" sz="1500" b="1" kern="1200" dirty="0">
                          <a:solidFill>
                            <a:srgbClr val="0070C0"/>
                          </a:solidFill>
                          <a:latin typeface="Arial" panose="020B0604020202020204" pitchFamily="34" charset="0"/>
                          <a:ea typeface="+mn-ea"/>
                          <a:cs typeface="Arial" panose="020B0604020202020204" pitchFamily="34" charset="0"/>
                        </a:rPr>
                        <a:t>3. </a:t>
                      </a:r>
                      <a:r>
                        <a:rPr lang="es-MX" sz="1500" dirty="0">
                          <a:latin typeface="Arial" panose="020B0604020202020204" pitchFamily="34" charset="0"/>
                          <a:cs typeface="Arial" panose="020B0604020202020204" pitchFamily="34" charset="0"/>
                        </a:rPr>
                        <a:t>36,670 mujeres capacitadas en técnicas de transformación de productos agrícolas y buenas prácticas del hogar</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6203120"/>
                  </a:ext>
                </a:extLst>
              </a:tr>
              <a:tr h="816240">
                <a:tc>
                  <a:txBody>
                    <a:bodyPr/>
                    <a:lstStyle/>
                    <a:p>
                      <a:pPr algn="l"/>
                      <a:r>
                        <a:rPr lang="es-MX" sz="1500" b="1" kern="1200" dirty="0">
                          <a:solidFill>
                            <a:srgbClr val="0070C0"/>
                          </a:solidFill>
                          <a:latin typeface="Arial" panose="020B0604020202020204" pitchFamily="34" charset="0"/>
                          <a:ea typeface="+mn-ea"/>
                          <a:cs typeface="Arial" panose="020B0604020202020204" pitchFamily="34" charset="0"/>
                        </a:rPr>
                        <a:t>4. </a:t>
                      </a:r>
                      <a:r>
                        <a:rPr lang="es-MX" sz="1500" dirty="0">
                          <a:latin typeface="Arial" panose="020B0604020202020204" pitchFamily="34" charset="0"/>
                          <a:cs typeface="Arial" panose="020B0604020202020204" pitchFamily="34" charset="0"/>
                        </a:rPr>
                        <a:t>4,869 huertos familiares establecidos en los municipios: San Mateo </a:t>
                      </a:r>
                      <a:r>
                        <a:rPr lang="es-MX" sz="1500" dirty="0" err="1">
                          <a:latin typeface="Arial" panose="020B0604020202020204" pitchFamily="34" charset="0"/>
                          <a:cs typeface="Arial" panose="020B0604020202020204" pitchFamily="34" charset="0"/>
                        </a:rPr>
                        <a:t>Ixtatán</a:t>
                      </a:r>
                      <a:r>
                        <a:rPr lang="es-MX" sz="1500" dirty="0">
                          <a:latin typeface="Arial" panose="020B0604020202020204" pitchFamily="34" charset="0"/>
                          <a:cs typeface="Arial" panose="020B0604020202020204" pitchFamily="34" charset="0"/>
                        </a:rPr>
                        <a:t>, Concepción </a:t>
                      </a:r>
                      <a:r>
                        <a:rPr lang="es-MX" sz="1500" dirty="0" err="1">
                          <a:latin typeface="Arial" panose="020B0604020202020204" pitchFamily="34" charset="0"/>
                          <a:cs typeface="Arial" panose="020B0604020202020204" pitchFamily="34" charset="0"/>
                        </a:rPr>
                        <a:t>Tutuapa</a:t>
                      </a:r>
                      <a:r>
                        <a:rPr lang="es-MX" sz="1500" dirty="0">
                          <a:latin typeface="Arial" panose="020B0604020202020204" pitchFamily="34" charset="0"/>
                          <a:cs typeface="Arial" panose="020B0604020202020204" pitchFamily="34" charset="0"/>
                        </a:rPr>
                        <a:t>, Chajul, Comitancillo.</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2103032"/>
                  </a:ext>
                </a:extLst>
              </a:tr>
            </a:tbl>
          </a:graphicData>
        </a:graphic>
      </p:graphicFrame>
    </p:spTree>
    <p:extLst>
      <p:ext uri="{BB962C8B-B14F-4D97-AF65-F5344CB8AC3E}">
        <p14:creationId xmlns:p14="http://schemas.microsoft.com/office/powerpoint/2010/main" val="565254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4844739" y="3008245"/>
            <a:ext cx="7726850" cy="646331"/>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lang="es-GT" sz="4000" b="1" dirty="0">
                <a:solidFill>
                  <a:prstClr val="white"/>
                </a:solidFill>
                <a:cs typeface="Arial" panose="020B0604020202020204" pitchFamily="34" charset="0"/>
              </a:rPr>
              <a:t>CONCLUSIONES</a:t>
            </a:r>
          </a:p>
        </p:txBody>
      </p:sp>
      <p:sp>
        <p:nvSpPr>
          <p:cNvPr id="3" name="CuadroTexto 2">
            <a:extLst>
              <a:ext uri="{FF2B5EF4-FFF2-40B4-BE49-F238E27FC236}">
                <a16:creationId xmlns:a16="http://schemas.microsoft.com/office/drawing/2014/main" id="{00231819-0FD0-B724-E882-F7581BE32522}"/>
              </a:ext>
            </a:extLst>
          </p:cNvPr>
          <p:cNvSpPr txBox="1"/>
          <p:nvPr/>
        </p:nvSpPr>
        <p:spPr>
          <a:xfrm>
            <a:off x="7774777" y="1761468"/>
            <a:ext cx="145809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sz="6600" b="1" kern="1200" dirty="0">
                <a:solidFill>
                  <a:schemeClr val="accent4">
                    <a:lumMod val="75000"/>
                  </a:schemeClr>
                </a:solidFill>
                <a:latin typeface="Arial" panose="020B0604020202020204" pitchFamily="34" charset="0"/>
                <a:ea typeface="+mn-ea"/>
                <a:cs typeface="Arial" panose="020B0604020202020204" pitchFamily="34" charset="0"/>
              </a:rPr>
              <a:t>4</a:t>
            </a:r>
            <a:endParaRPr kumimoji="0" lang="es-GT" sz="6600" b="1" i="0" u="none" strike="noStrike" kern="1200" cap="none" spc="0" normalizeH="0" baseline="0" noProof="0" dirty="0">
              <a:ln>
                <a:noFill/>
              </a:ln>
              <a:solidFill>
                <a:schemeClr val="accent4">
                  <a:lumMod val="75000"/>
                </a:schemeClr>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70576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2189018" y="661436"/>
            <a:ext cx="8023441" cy="892552"/>
          </a:xfrm>
          <a:prstGeom prst="rect">
            <a:avLst/>
          </a:prstGeom>
          <a:noFill/>
        </p:spPr>
        <p:txBody>
          <a:bodyPr wrap="square" rtlCol="0">
            <a:spAutoFit/>
          </a:bodyPr>
          <a:lstStyle/>
          <a:p>
            <a:r>
              <a:rPr lang="es-GT" sz="2600" b="1" dirty="0">
                <a:latin typeface="Arial" panose="020B0604020202020204" pitchFamily="34" charset="0"/>
                <a:cs typeface="Arial" panose="020B0604020202020204" pitchFamily="34" charset="0"/>
              </a:rPr>
              <a:t>¿QUÉ TENDENCIA MUESTRA EL USO DE LOS</a:t>
            </a:r>
          </a:p>
          <a:p>
            <a:r>
              <a:rPr lang="es-GT" sz="2600" b="1" dirty="0">
                <a:latin typeface="Arial" panose="020B0604020202020204" pitchFamily="34" charset="0"/>
                <a:cs typeface="Arial" panose="020B0604020202020204" pitchFamily="34" charset="0"/>
              </a:rPr>
              <a:t>  RECURSOS PÚBLICOS?</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4" name="Picture 2" descr="7 TENDENCIAS TECNOLÓGICAS PARA EL EL 2021 | MQA">
            <a:extLst>
              <a:ext uri="{FF2B5EF4-FFF2-40B4-BE49-F238E27FC236}">
                <a16:creationId xmlns:a16="http://schemas.microsoft.com/office/drawing/2014/main" id="{917C53C8-656A-4193-A96D-93181679B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81" y="156140"/>
            <a:ext cx="2044538" cy="1534116"/>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47807CF3-2ECE-41D9-AD9D-BB74C004433D}"/>
              </a:ext>
            </a:extLst>
          </p:cNvPr>
          <p:cNvSpPr txBox="1">
            <a:spLocks/>
          </p:cNvSpPr>
          <p:nvPr/>
        </p:nvSpPr>
        <p:spPr>
          <a:xfrm>
            <a:off x="529288" y="1993093"/>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datos obtenidos durante el periodo reportado permiten establecer que la ejecución del presupuesto se caracterizó principalmente por la </a:t>
            </a:r>
            <a:r>
              <a:rPr lang="es-ES" sz="2000" b="0" dirty="0">
                <a:effectLst/>
                <a:latin typeface="Arial" panose="020B0604020202020204" pitchFamily="34" charset="0"/>
                <a:ea typeface="Times New Roman" panose="02020603050405020304" pitchFamily="18" charset="0"/>
                <a:cs typeface="Arial" panose="020B0604020202020204" pitchFamily="34" charset="0"/>
              </a:rPr>
              <a:t>transformación</a:t>
            </a:r>
            <a:r>
              <a:rPr lang="es-ES" sz="2000" b="0" spc="-40" dirty="0">
                <a:effectLst/>
                <a:latin typeface="Arial" panose="020B0604020202020204" pitchFamily="34" charset="0"/>
                <a:ea typeface="Times New Roman" panose="02020603050405020304" pitchFamily="18" charset="0"/>
                <a:cs typeface="Arial" panose="020B0604020202020204" pitchFamily="34" charset="0"/>
              </a:rPr>
              <a:t> </a:t>
            </a:r>
            <a:r>
              <a:rPr lang="es-ES" sz="2000" b="0" dirty="0">
                <a:effectLst/>
                <a:latin typeface="Arial" panose="020B0604020202020204" pitchFamily="34" charset="0"/>
                <a:ea typeface="Times New Roman" panose="02020603050405020304" pitchFamily="18" charset="0"/>
                <a:cs typeface="Arial" panose="020B0604020202020204" pitchFamily="34" charset="0"/>
              </a:rPr>
              <a:t>en</a:t>
            </a:r>
            <a:r>
              <a:rPr lang="es-ES" sz="2000" b="0" spc="-285" dirty="0">
                <a:effectLst/>
                <a:latin typeface="Arial" panose="020B0604020202020204" pitchFamily="34" charset="0"/>
                <a:ea typeface="Times New Roman" panose="02020603050405020304" pitchFamily="18" charset="0"/>
                <a:cs typeface="Arial" panose="020B0604020202020204" pitchFamily="34" charset="0"/>
              </a:rPr>
              <a:t> </a:t>
            </a:r>
            <a:r>
              <a:rPr lang="es-ES" sz="2000" b="0" dirty="0">
                <a:effectLst/>
                <a:latin typeface="Arial" panose="020B0604020202020204" pitchFamily="34" charset="0"/>
                <a:ea typeface="Times New Roman" panose="02020603050405020304" pitchFamily="18" charset="0"/>
                <a:cs typeface="Arial" panose="020B0604020202020204" pitchFamily="34" charset="0"/>
              </a:rPr>
              <a:t>los mecanismos de respuesta estatales para las necesidades de la población indígena y lograr una</a:t>
            </a:r>
            <a:r>
              <a:rPr lang="es-ES" sz="2000" b="0" spc="5" dirty="0">
                <a:effectLst/>
                <a:latin typeface="Arial" panose="020B0604020202020204" pitchFamily="34" charset="0"/>
                <a:ea typeface="Times New Roman" panose="02020603050405020304" pitchFamily="18" charset="0"/>
                <a:cs typeface="Arial" panose="020B0604020202020204" pitchFamily="34" charset="0"/>
              </a:rPr>
              <a:t> </a:t>
            </a:r>
            <a:r>
              <a:rPr lang="es-ES" sz="2000" b="0" dirty="0">
                <a:effectLst/>
                <a:latin typeface="Arial" panose="020B0604020202020204" pitchFamily="34" charset="0"/>
                <a:ea typeface="Times New Roman" panose="02020603050405020304" pitchFamily="18" charset="0"/>
                <a:cs typeface="Arial" panose="020B0604020202020204" pitchFamily="34" charset="0"/>
              </a:rPr>
              <a:t>mejora sustancial en</a:t>
            </a:r>
            <a:r>
              <a:rPr lang="es-ES" sz="2000" b="0" spc="-25" dirty="0">
                <a:effectLst/>
                <a:latin typeface="Arial" panose="020B0604020202020204" pitchFamily="34" charset="0"/>
                <a:ea typeface="Times New Roman" panose="02020603050405020304" pitchFamily="18" charset="0"/>
                <a:cs typeface="Arial" panose="020B0604020202020204" pitchFamily="34" charset="0"/>
              </a:rPr>
              <a:t> </a:t>
            </a:r>
            <a:r>
              <a:rPr lang="es-ES" sz="2000" b="0" dirty="0">
                <a:effectLst/>
                <a:latin typeface="Arial" panose="020B0604020202020204" pitchFamily="34" charset="0"/>
                <a:ea typeface="Times New Roman" panose="02020603050405020304" pitchFamily="18" charset="0"/>
                <a:cs typeface="Arial" panose="020B0604020202020204" pitchFamily="34" charset="0"/>
              </a:rPr>
              <a:t>los</a:t>
            </a:r>
            <a:r>
              <a:rPr lang="es-ES" sz="2000" b="0" spc="-10" dirty="0">
                <a:effectLst/>
                <a:latin typeface="Arial" panose="020B0604020202020204" pitchFamily="34" charset="0"/>
                <a:ea typeface="Times New Roman" panose="02020603050405020304" pitchFamily="18" charset="0"/>
                <a:cs typeface="Arial" panose="020B0604020202020204" pitchFamily="34" charset="0"/>
              </a:rPr>
              <a:t> </a:t>
            </a:r>
            <a:r>
              <a:rPr lang="es-ES" sz="2000" b="0" dirty="0">
                <a:effectLst/>
                <a:latin typeface="Arial" panose="020B0604020202020204" pitchFamily="34" charset="0"/>
                <a:ea typeface="Times New Roman" panose="02020603050405020304" pitchFamily="18" charset="0"/>
                <a:cs typeface="Arial" panose="020B0604020202020204" pitchFamily="34" charset="0"/>
              </a:rPr>
              <a:t>indicadores</a:t>
            </a:r>
            <a:r>
              <a:rPr lang="es-ES" sz="2000" b="0" spc="-15" dirty="0">
                <a:effectLst/>
                <a:latin typeface="Arial" panose="020B0604020202020204" pitchFamily="34" charset="0"/>
                <a:ea typeface="Times New Roman" panose="02020603050405020304" pitchFamily="18" charset="0"/>
                <a:cs typeface="Arial" panose="020B0604020202020204" pitchFamily="34" charset="0"/>
              </a:rPr>
              <a:t> </a:t>
            </a:r>
            <a:r>
              <a:rPr lang="es-ES" sz="2000" b="0" dirty="0">
                <a:effectLst/>
                <a:latin typeface="Arial" panose="020B0604020202020204" pitchFamily="34" charset="0"/>
                <a:ea typeface="Times New Roman" panose="02020603050405020304" pitchFamily="18" charset="0"/>
                <a:cs typeface="Arial" panose="020B0604020202020204" pitchFamily="34" charset="0"/>
              </a:rPr>
              <a:t>de</a:t>
            </a:r>
            <a:r>
              <a:rPr lang="es-ES" sz="2000" b="0" spc="5" dirty="0">
                <a:effectLst/>
                <a:latin typeface="Arial" panose="020B0604020202020204" pitchFamily="34" charset="0"/>
                <a:ea typeface="Times New Roman" panose="02020603050405020304" pitchFamily="18" charset="0"/>
                <a:cs typeface="Arial" panose="020B0604020202020204" pitchFamily="34" charset="0"/>
              </a:rPr>
              <a:t> </a:t>
            </a:r>
            <a:r>
              <a:rPr lang="es-ES" sz="2000" b="0" dirty="0">
                <a:effectLst/>
                <a:latin typeface="Arial" panose="020B0604020202020204" pitchFamily="34" charset="0"/>
                <a:ea typeface="Times New Roman" panose="02020603050405020304" pitchFamily="18" charset="0"/>
                <a:cs typeface="Arial" panose="020B0604020202020204" pitchFamily="34" charset="0"/>
              </a:rPr>
              <a:t>la</a:t>
            </a:r>
            <a:r>
              <a:rPr lang="es-ES" sz="2000" b="0" spc="-15" dirty="0">
                <a:effectLst/>
                <a:latin typeface="Arial" panose="020B0604020202020204" pitchFamily="34" charset="0"/>
                <a:ea typeface="Times New Roman" panose="02020603050405020304" pitchFamily="18" charset="0"/>
                <a:cs typeface="Arial" panose="020B0604020202020204" pitchFamily="34" charset="0"/>
              </a:rPr>
              <a:t> </a:t>
            </a:r>
            <a:r>
              <a:rPr lang="es-ES" sz="2000" b="0" dirty="0">
                <a:effectLst/>
                <a:latin typeface="Arial" panose="020B0604020202020204" pitchFamily="34" charset="0"/>
                <a:ea typeface="Times New Roman" panose="02020603050405020304" pitchFamily="18" charset="0"/>
                <a:cs typeface="Arial" panose="020B0604020202020204" pitchFamily="34" charset="0"/>
              </a:rPr>
              <a:t>gestión</a:t>
            </a:r>
            <a:r>
              <a:rPr lang="es-ES" sz="2000" b="0" spc="-5" dirty="0">
                <a:effectLst/>
                <a:latin typeface="Arial" panose="020B0604020202020204" pitchFamily="34" charset="0"/>
                <a:ea typeface="Times New Roman" panose="02020603050405020304" pitchFamily="18" charset="0"/>
                <a:cs typeface="Arial" panose="020B0604020202020204" pitchFamily="34" charset="0"/>
              </a:rPr>
              <a:t> </a:t>
            </a:r>
            <a:r>
              <a:rPr lang="es-ES" sz="2000" b="0" dirty="0">
                <a:effectLst/>
                <a:latin typeface="Arial" panose="020B0604020202020204" pitchFamily="34" charset="0"/>
                <a:ea typeface="Times New Roman" panose="02020603050405020304" pitchFamily="18" charset="0"/>
                <a:cs typeface="Arial" panose="020B0604020202020204" pitchFamily="34" charset="0"/>
              </a:rPr>
              <a:t>pública.</a:t>
            </a:r>
            <a:endParaRPr lang="es-GT" sz="2000" b="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DEAA73D1-DDF2-4AA5-B496-AA7811569E2C}"/>
              </a:ext>
            </a:extLst>
          </p:cNvPr>
          <p:cNvSpPr txBox="1">
            <a:spLocks/>
          </p:cNvSpPr>
          <p:nvPr/>
        </p:nvSpPr>
        <p:spPr>
          <a:xfrm>
            <a:off x="8630654" y="2373010"/>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Se espera que </a:t>
            </a:r>
            <a:r>
              <a:rPr lang="es-ES" sz="1600" b="0" spc="0" dirty="0">
                <a:effectLst/>
                <a:latin typeface="Arial" panose="020B0604020202020204" pitchFamily="34" charset="0"/>
                <a:ea typeface="Times New Roman" panose="02020603050405020304" pitchFamily="18" charset="0"/>
                <a:cs typeface="Arial" panose="020B0604020202020204" pitchFamily="34" charset="0"/>
              </a:rPr>
              <a:t>los procesos en las instituciones del Estado</a:t>
            </a:r>
            <a:r>
              <a:rPr lang="es-ES" sz="1600" b="0" spc="5" dirty="0">
                <a:effectLst/>
                <a:latin typeface="Arial" panose="020B0604020202020204" pitchFamily="34" charset="0"/>
                <a:ea typeface="Times New Roman" panose="02020603050405020304" pitchFamily="18" charset="0"/>
                <a:cs typeface="Arial" panose="020B0604020202020204" pitchFamily="34" charset="0"/>
              </a:rPr>
              <a:t> </a:t>
            </a:r>
            <a:r>
              <a:rPr lang="es-ES" sz="1600" b="0" spc="0" dirty="0">
                <a:effectLst/>
                <a:latin typeface="Arial" panose="020B0604020202020204" pitchFamily="34" charset="0"/>
                <a:ea typeface="Times New Roman" panose="02020603050405020304" pitchFamily="18" charset="0"/>
                <a:cs typeface="Arial" panose="020B0604020202020204" pitchFamily="34" charset="0"/>
              </a:rPr>
              <a:t>permitan</a:t>
            </a:r>
            <a:r>
              <a:rPr lang="es-ES" sz="1600" b="0" spc="5" dirty="0">
                <a:effectLst/>
                <a:latin typeface="Arial" panose="020B0604020202020204" pitchFamily="34" charset="0"/>
                <a:ea typeface="Times New Roman" panose="02020603050405020304" pitchFamily="18" charset="0"/>
                <a:cs typeface="Arial" panose="020B0604020202020204" pitchFamily="34" charset="0"/>
              </a:rPr>
              <a:t> </a:t>
            </a:r>
            <a:r>
              <a:rPr lang="es-ES" sz="1600" b="0" spc="0" dirty="0">
                <a:effectLst/>
                <a:latin typeface="Arial" panose="020B0604020202020204" pitchFamily="34" charset="0"/>
                <a:ea typeface="Times New Roman" panose="02020603050405020304" pitchFamily="18" charset="0"/>
                <a:cs typeface="Arial" panose="020B0604020202020204" pitchFamily="34" charset="0"/>
              </a:rPr>
              <a:t>atender</a:t>
            </a:r>
            <a:r>
              <a:rPr lang="es-ES" sz="1600" b="0" spc="5" dirty="0">
                <a:effectLst/>
                <a:latin typeface="Arial" panose="020B0604020202020204" pitchFamily="34" charset="0"/>
                <a:ea typeface="Times New Roman" panose="02020603050405020304" pitchFamily="18" charset="0"/>
                <a:cs typeface="Arial" panose="020B0604020202020204" pitchFamily="34" charset="0"/>
              </a:rPr>
              <a:t> </a:t>
            </a:r>
            <a:r>
              <a:rPr lang="es-ES" sz="1600" b="0" spc="0" dirty="0">
                <a:effectLst/>
                <a:latin typeface="Arial" panose="020B0604020202020204" pitchFamily="34" charset="0"/>
                <a:ea typeface="Times New Roman" panose="02020603050405020304" pitchFamily="18" charset="0"/>
                <a:cs typeface="Arial" panose="020B0604020202020204" pitchFamily="34" charset="0"/>
              </a:rPr>
              <a:t>y</a:t>
            </a:r>
            <a:r>
              <a:rPr lang="es-ES" sz="1600" b="0" spc="5" dirty="0">
                <a:effectLst/>
                <a:latin typeface="Arial" panose="020B0604020202020204" pitchFamily="34" charset="0"/>
                <a:ea typeface="Times New Roman" panose="02020603050405020304" pitchFamily="18" charset="0"/>
                <a:cs typeface="Arial" panose="020B0604020202020204" pitchFamily="34" charset="0"/>
              </a:rPr>
              <a:t> </a:t>
            </a:r>
            <a:r>
              <a:rPr lang="es-ES" sz="1600" b="0" spc="0" dirty="0">
                <a:effectLst/>
                <a:latin typeface="Arial" panose="020B0604020202020204" pitchFamily="34" charset="0"/>
                <a:ea typeface="Times New Roman" panose="02020603050405020304" pitchFamily="18" charset="0"/>
                <a:cs typeface="Arial" panose="020B0604020202020204" pitchFamily="34" charset="0"/>
              </a:rPr>
              <a:t>resolver</a:t>
            </a:r>
            <a:r>
              <a:rPr lang="es-ES" sz="1600" b="0" spc="5" dirty="0">
                <a:effectLst/>
                <a:latin typeface="Arial" panose="020B0604020202020204" pitchFamily="34" charset="0"/>
                <a:ea typeface="Times New Roman" panose="02020603050405020304" pitchFamily="18" charset="0"/>
                <a:cs typeface="Arial" panose="020B0604020202020204" pitchFamily="34" charset="0"/>
              </a:rPr>
              <a:t> </a:t>
            </a:r>
            <a:r>
              <a:rPr lang="es-ES" sz="1600" b="0" spc="0" dirty="0">
                <a:effectLst/>
                <a:latin typeface="Arial" panose="020B0604020202020204" pitchFamily="34" charset="0"/>
                <a:ea typeface="Times New Roman" panose="02020603050405020304" pitchFamily="18" charset="0"/>
                <a:cs typeface="Arial" panose="020B0604020202020204" pitchFamily="34" charset="0"/>
              </a:rPr>
              <a:t>oportunamente</a:t>
            </a:r>
            <a:r>
              <a:rPr lang="es-ES" sz="1600" b="0" spc="5" dirty="0">
                <a:effectLst/>
                <a:latin typeface="Arial" panose="020B0604020202020204" pitchFamily="34" charset="0"/>
                <a:ea typeface="Times New Roman" panose="02020603050405020304" pitchFamily="18" charset="0"/>
                <a:cs typeface="Arial" panose="020B0604020202020204" pitchFamily="34" charset="0"/>
              </a:rPr>
              <a:t> </a:t>
            </a:r>
            <a:r>
              <a:rPr lang="es-ES" sz="1600" b="0" spc="0" dirty="0">
                <a:effectLst/>
                <a:latin typeface="Arial" panose="020B0604020202020204" pitchFamily="34" charset="0"/>
                <a:ea typeface="Times New Roman" panose="02020603050405020304" pitchFamily="18" charset="0"/>
                <a:cs typeface="Arial" panose="020B0604020202020204" pitchFamily="34" charset="0"/>
              </a:rPr>
              <a:t>las</a:t>
            </a:r>
            <a:r>
              <a:rPr lang="es-ES" sz="1600" b="0" spc="5" dirty="0">
                <a:effectLst/>
                <a:latin typeface="Arial" panose="020B0604020202020204" pitchFamily="34" charset="0"/>
                <a:ea typeface="Times New Roman" panose="02020603050405020304" pitchFamily="18" charset="0"/>
                <a:cs typeface="Arial" panose="020B0604020202020204" pitchFamily="34" charset="0"/>
              </a:rPr>
              <a:t> </a:t>
            </a:r>
            <a:r>
              <a:rPr lang="es-ES" sz="1600" b="0" spc="0" dirty="0">
                <a:effectLst/>
                <a:latin typeface="Arial" panose="020B0604020202020204" pitchFamily="34" charset="0"/>
                <a:ea typeface="Times New Roman" panose="02020603050405020304" pitchFamily="18" charset="0"/>
                <a:cs typeface="Arial" panose="020B0604020202020204" pitchFamily="34" charset="0"/>
              </a:rPr>
              <a:t>gestiones</a:t>
            </a:r>
            <a:r>
              <a:rPr lang="es-ES" sz="1600" b="0" spc="5" dirty="0">
                <a:effectLst/>
                <a:latin typeface="Arial" panose="020B0604020202020204" pitchFamily="34" charset="0"/>
                <a:ea typeface="Times New Roman" panose="02020603050405020304" pitchFamily="18" charset="0"/>
                <a:cs typeface="Arial" panose="020B0604020202020204" pitchFamily="34" charset="0"/>
              </a:rPr>
              <a:t> requeridas por la población. </a:t>
            </a:r>
            <a:endParaRPr lang="es-GT" sz="1600" b="0" spc="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50000"/>
              </a:lnSpc>
            </a:pPr>
            <a:endParaRPr lang="es-GT" sz="16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6736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482929" y="661436"/>
            <a:ext cx="10062526" cy="461665"/>
          </a:xfrm>
          <a:prstGeom prst="rect">
            <a:avLst/>
          </a:prstGeom>
          <a:noFill/>
        </p:spPr>
        <p:txBody>
          <a:bodyPr wrap="square" rtlCol="0">
            <a:spAutoFit/>
          </a:bodyPr>
          <a:lstStyle/>
          <a:p>
            <a:r>
              <a:rPr lang="es-GT" sz="2400" dirty="0">
                <a:latin typeface="Arial" panose="020B0604020202020204" pitchFamily="34" charset="0"/>
                <a:cs typeface="Arial" panose="020B0604020202020204" pitchFamily="34" charset="0"/>
              </a:rPr>
              <a:t>¿</a:t>
            </a:r>
            <a:r>
              <a:rPr lang="es-GT" sz="2400" b="1" dirty="0">
                <a:latin typeface="Arial" panose="020B0604020202020204" pitchFamily="34" charset="0"/>
                <a:cs typeface="Arial" panose="020B0604020202020204" pitchFamily="34" charset="0"/>
              </a:rPr>
              <a:t>QUÉ RESULTADOS SE OBTUVIERON EN EL MARCO DE LA PGG?</a:t>
            </a:r>
            <a:endParaRPr lang="es-GT" sz="2400" b="1" dirty="0">
              <a:solidFill>
                <a:schemeClr val="accent1">
                  <a:lumMod val="50000"/>
                </a:schemeClr>
              </a:solidFill>
              <a:latin typeface="Arial" panose="020B0604020202020204" pitchFamily="34" charset="0"/>
              <a:cs typeface="Arial" panose="020B0604020202020204" pitchFamily="34" charset="0"/>
            </a:endParaRPr>
          </a:p>
        </p:txBody>
      </p:sp>
      <p:pic>
        <p:nvPicPr>
          <p:cNvPr id="7" name="Picture 6" descr="Noticias de Canción de Abril - TuneCore">
            <a:extLst>
              <a:ext uri="{FF2B5EF4-FFF2-40B4-BE49-F238E27FC236}">
                <a16:creationId xmlns:a16="http://schemas.microsoft.com/office/drawing/2014/main" id="{2AE6E717-3690-46C5-B7B7-D7B8A68373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id="{A5138438-1E98-4170-8679-FC69EB14CABC}"/>
              </a:ext>
            </a:extLst>
          </p:cNvPr>
          <p:cNvSpPr txBox="1">
            <a:spLocks/>
          </p:cNvSpPr>
          <p:nvPr/>
        </p:nvSpPr>
        <p:spPr>
          <a:xfrm>
            <a:off x="538397" y="1617299"/>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rgbClr val="000000"/>
                </a:solidFill>
                <a:latin typeface="Arial" panose="020B0604020202020204" pitchFamily="34" charset="0"/>
                <a:cs typeface="Arial" panose="020B0604020202020204" pitchFamily="34" charset="0"/>
              </a:rPr>
              <a:t>La </a:t>
            </a:r>
            <a:r>
              <a:rPr lang="es-GT" sz="2000" dirty="0">
                <a:solidFill>
                  <a:srgbClr val="0070C0"/>
                </a:solidFill>
                <a:latin typeface="Arial" panose="020B0604020202020204" pitchFamily="34" charset="0"/>
                <a:cs typeface="Arial" panose="020B0604020202020204" pitchFamily="34" charset="0"/>
              </a:rPr>
              <a:t>Política General de Gobierno </a:t>
            </a:r>
            <a:r>
              <a:rPr lang="es-GT" sz="2000" b="0" dirty="0">
                <a:solidFill>
                  <a:srgbClr val="000000"/>
                </a:solidFill>
                <a:latin typeface="Arial" panose="020B0604020202020204" pitchFamily="34" charset="0"/>
                <a:cs typeface="Arial" panose="020B0604020202020204" pitchFamily="34" charset="0"/>
              </a:rPr>
              <a:t>(</a:t>
            </a:r>
            <a:r>
              <a:rPr lang="es-GT" sz="2000" b="0" dirty="0" err="1">
                <a:solidFill>
                  <a:srgbClr val="000000"/>
                </a:solidFill>
                <a:latin typeface="Arial" panose="020B0604020202020204" pitchFamily="34" charset="0"/>
                <a:cs typeface="Arial" panose="020B0604020202020204" pitchFamily="34" charset="0"/>
              </a:rPr>
              <a:t>PGG</a:t>
            </a:r>
            <a:r>
              <a:rPr lang="es-GT" sz="2000" b="0" dirty="0">
                <a:solidFill>
                  <a:srgbClr val="000000"/>
                </a:solidFill>
                <a:latin typeface="Arial" panose="020B0604020202020204" pitchFamily="34" charset="0"/>
                <a:cs typeface="Arial" panose="020B0604020202020204" pitchFamily="34" charset="0"/>
              </a:rPr>
              <a:t>) es el plan de acción del Gobierno de Guatemala, en donde se plasman los objetivos estratégicos y los lineamientos de las políticas públicas.</a:t>
            </a:r>
          </a:p>
          <a:p>
            <a:pPr algn="just">
              <a:lnSpc>
                <a:spcPct val="150000"/>
              </a:lnSpc>
            </a:pPr>
            <a:endParaRPr lang="es-GT" sz="2000" b="0" dirty="0">
              <a:solidFill>
                <a:srgbClr val="000000"/>
              </a:solidFill>
              <a:latin typeface="Arial" panose="020B0604020202020204" pitchFamily="34" charset="0"/>
              <a:cs typeface="Arial" panose="020B0604020202020204" pitchFamily="34" charset="0"/>
            </a:endParaRPr>
          </a:p>
          <a:p>
            <a:pPr algn="just">
              <a:lnSpc>
                <a:spcPct val="150000"/>
              </a:lnSpc>
            </a:pPr>
            <a:r>
              <a:rPr lang="es-GT" sz="1800" b="0" dirty="0">
                <a:solidFill>
                  <a:srgbClr val="000000"/>
                </a:solidFill>
                <a:latin typeface="Arial" panose="020B0604020202020204" pitchFamily="34" charset="0"/>
                <a:cs typeface="Arial" panose="020B0604020202020204" pitchFamily="34" charset="0"/>
              </a:rPr>
              <a:t>FODIGUA, durante el cuatrimestre reportado colaboró con el cumplimiento de la PGG mediante la capacitación </a:t>
            </a:r>
            <a:r>
              <a:rPr lang="es-ES" sz="1800" b="0" dirty="0">
                <a:effectLst/>
                <a:latin typeface="Arial" panose="020B0604020202020204" pitchFamily="34" charset="0"/>
                <a:ea typeface="Times New Roman" panose="02020603050405020304" pitchFamily="18" charset="0"/>
                <a:cs typeface="Arial" panose="020B0604020202020204" pitchFamily="34" charset="0"/>
              </a:rPr>
              <a:t>para  empoderar a hombres, mujeres y jóvenes sobre los derechos de los pueblos indígenas, con análisis crítico y mecanismos de diálogo e incidencia política con el estado y en armonía con la naturaleza, </a:t>
            </a:r>
            <a:r>
              <a:rPr lang="es-ES" sz="1800" b="0" kern="0" dirty="0">
                <a:effectLst/>
                <a:latin typeface="Arial" panose="020B0604020202020204" pitchFamily="34" charset="0"/>
                <a:ea typeface="Times New Roman" panose="02020603050405020304" pitchFamily="18" charset="0"/>
                <a:cs typeface="Arial" panose="020B0604020202020204" pitchFamily="34" charset="0"/>
              </a:rPr>
              <a:t>se ejecutaron acciones y estrategias para el desarrollo socio económico de las comunidades de los pueblos indígenas</a:t>
            </a:r>
            <a:r>
              <a:rPr lang="es-GT" sz="1800" b="0" dirty="0">
                <a:solidFill>
                  <a:srgbClr val="000000"/>
                </a:solidFill>
                <a:latin typeface="Arial" panose="020B0604020202020204" pitchFamily="34" charset="0"/>
                <a:cs typeface="Arial" panose="020B0604020202020204" pitchFamily="34" charset="0"/>
              </a:rPr>
              <a:t>.</a:t>
            </a:r>
          </a:p>
          <a:p>
            <a:endParaRPr lang="es-GT" sz="2000" b="0" dirty="0">
              <a:solidFill>
                <a:srgbClr val="4472C4">
                  <a:lumMod val="50000"/>
                </a:srgbClr>
              </a:solidFill>
              <a:latin typeface="Arial" panose="020B0604020202020204" pitchFamily="34" charset="0"/>
              <a:cs typeface="Arial" panose="020B0604020202020204" pitchFamily="34" charset="0"/>
            </a:endParaRPr>
          </a:p>
          <a:p>
            <a:br>
              <a:rPr lang="es-GT" sz="2000" b="0" dirty="0">
                <a:solidFill>
                  <a:srgbClr val="4472C4">
                    <a:lumMod val="50000"/>
                  </a:srgbClr>
                </a:solidFill>
                <a:latin typeface="Arial" panose="020B0604020202020204" pitchFamily="34" charset="0"/>
                <a:cs typeface="Arial" panose="020B0604020202020204" pitchFamily="34" charset="0"/>
              </a:rPr>
            </a:br>
            <a:endParaRPr lang="es-GT" sz="2000" b="0" dirty="0">
              <a:solidFill>
                <a:srgbClr val="4472C4">
                  <a:lumMod val="50000"/>
                </a:srgb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id="{5E8B0F1A-A722-4908-B2B0-28943B911639}"/>
              </a:ext>
            </a:extLst>
          </p:cNvPr>
          <p:cNvSpPr txBox="1">
            <a:spLocks/>
          </p:cNvSpPr>
          <p:nvPr/>
        </p:nvSpPr>
        <p:spPr>
          <a:xfrm>
            <a:off x="8483435" y="2042976"/>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Se contribuyó con los pilares </a:t>
            </a:r>
            <a:r>
              <a:rPr lang="es-GT" sz="1600" b="0" i="0" dirty="0">
                <a:solidFill>
                  <a:srgbClr val="333333"/>
                </a:solidFill>
                <a:effectLst/>
                <a:latin typeface="Fira Sans Condensed" panose="020F0502020204030204" pitchFamily="34" charset="0"/>
              </a:rPr>
              <a:t>Economía, competitividad </a:t>
            </a:r>
            <a:r>
              <a:rPr lang="es-GT" sz="1600" b="0" dirty="0">
                <a:solidFill>
                  <a:srgbClr val="333333"/>
                </a:solidFill>
                <a:latin typeface="Fira Sans Condensed" panose="020F0502020204030204" pitchFamily="34" charset="0"/>
              </a:rPr>
              <a:t>p</a:t>
            </a:r>
            <a:r>
              <a:rPr lang="es-GT" sz="1600" b="0" i="0" dirty="0">
                <a:solidFill>
                  <a:srgbClr val="333333"/>
                </a:solidFill>
                <a:effectLst/>
                <a:latin typeface="Fira Sans Condensed" panose="020F0502020204030204" pitchFamily="34" charset="0"/>
              </a:rPr>
              <a:t>rosperidad y desarrollo social</a:t>
            </a:r>
            <a:r>
              <a:rPr lang="es-GT" sz="1600" b="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26661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780859" y="661436"/>
            <a:ext cx="97645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r>
              <a:rPr kumimoji="0" lang="es-GT" sz="2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QUÉ MEDIDAS DE TRANSPARENCIA SE HAN APLICADO?</a:t>
            </a:r>
            <a:endParaRPr kumimoji="0" lang="es-GT" sz="2400" b="1" i="0" u="none" strike="noStrike" kern="0" cap="none" spc="0" normalizeH="0" baseline="0" noProof="0" dirty="0">
              <a:ln>
                <a:noFill/>
              </a:ln>
              <a:solidFill>
                <a:srgbClr val="4472C4">
                  <a:lumMod val="50000"/>
                </a:srgbClr>
              </a:solidFill>
              <a:effectLst/>
              <a:uLnTx/>
              <a:uFillTx/>
              <a:latin typeface="Arial" panose="020B0604020202020204" pitchFamily="34" charset="0"/>
              <a:cs typeface="Arial" panose="020B0604020202020204" pitchFamily="34" charset="0"/>
              <a:sym typeface="Arial"/>
            </a:endParaRPr>
          </a:p>
        </p:txBody>
      </p:sp>
      <p:sp>
        <p:nvSpPr>
          <p:cNvPr id="6" name="Título 1">
            <a:extLst>
              <a:ext uri="{FF2B5EF4-FFF2-40B4-BE49-F238E27FC236}">
                <a16:creationId xmlns:a16="http://schemas.microsoft.com/office/drawing/2014/main" id="{6DA48D81-4A41-492E-A495-DEF83AC3DEFC}"/>
              </a:ext>
            </a:extLst>
          </p:cNvPr>
          <p:cNvSpPr txBox="1">
            <a:spLocks/>
          </p:cNvSpPr>
          <p:nvPr/>
        </p:nvSpPr>
        <p:spPr>
          <a:xfrm>
            <a:off x="420331" y="1605193"/>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marL="1143000" lvl="2" indent="-228600" algn="just">
              <a:buSzPts val="1400"/>
              <a:buFont typeface="Times New Roman" panose="02020603050405020304" pitchFamily="18" charset="0"/>
              <a:buAutoNum type="arabicPeriod"/>
              <a:tabLst>
                <a:tab pos="1481455" algn="l"/>
              </a:tabLst>
            </a:pPr>
            <a:r>
              <a:rPr lang="es-GT" sz="1800" b="0" dirty="0">
                <a:solidFill>
                  <a:schemeClr val="tx1"/>
                </a:solidFill>
                <a:latin typeface="Arial" panose="020B0604020202020204" pitchFamily="34" charset="0"/>
                <a:cs typeface="Arial" panose="020B0604020202020204" pitchFamily="34" charset="0"/>
              </a:rPr>
              <a:t>Para garantizar el </a:t>
            </a:r>
            <a:r>
              <a:rPr lang="es-GT" sz="1800" dirty="0">
                <a:solidFill>
                  <a:srgbClr val="0070C0"/>
                </a:solidFill>
                <a:latin typeface="Arial" panose="020B0604020202020204" pitchFamily="34" charset="0"/>
                <a:cs typeface="Arial" panose="020B0604020202020204" pitchFamily="34" charset="0"/>
              </a:rPr>
              <a:t>uso adecuado del dinero público </a:t>
            </a:r>
            <a:r>
              <a:rPr lang="es-GT" sz="1800" b="0" dirty="0">
                <a:solidFill>
                  <a:schemeClr val="tx1"/>
                </a:solidFill>
                <a:latin typeface="Arial" panose="020B0604020202020204" pitchFamily="34" charset="0"/>
                <a:cs typeface="Arial" panose="020B0604020202020204" pitchFamily="34" charset="0"/>
              </a:rPr>
              <a:t>y el avance en el cumplimiento de los objetivos de Estado, FODIGUA ha adoptado como medidas de transparencia: el pilar </a:t>
            </a:r>
            <a:r>
              <a:rPr lang="es-ES" sz="1800" b="1" kern="0" dirty="0">
                <a:effectLst/>
                <a:latin typeface="Arial" panose="020B0604020202020204" pitchFamily="34" charset="0"/>
                <a:ea typeface="Times New Roman" panose="02020603050405020304" pitchFamily="18" charset="0"/>
                <a:cs typeface="Arial" panose="020B0604020202020204" pitchFamily="34" charset="0"/>
              </a:rPr>
              <a:t>de</a:t>
            </a:r>
            <a:r>
              <a:rPr lang="es-ES" sz="1800" b="1" kern="0" spc="-20" dirty="0">
                <a:effectLst/>
                <a:latin typeface="Arial" panose="020B0604020202020204" pitchFamily="34" charset="0"/>
                <a:ea typeface="Times New Roman" panose="02020603050405020304" pitchFamily="18" charset="0"/>
                <a:cs typeface="Arial" panose="020B0604020202020204" pitchFamily="34" charset="0"/>
              </a:rPr>
              <a:t> </a:t>
            </a:r>
            <a:r>
              <a:rPr lang="es-ES" sz="1800" b="1" kern="0" dirty="0">
                <a:effectLst/>
                <a:latin typeface="Arial" panose="020B0604020202020204" pitchFamily="34" charset="0"/>
                <a:ea typeface="Times New Roman" panose="02020603050405020304" pitchFamily="18" charset="0"/>
                <a:cs typeface="Arial" panose="020B0604020202020204" pitchFamily="34" charset="0"/>
              </a:rPr>
              <a:t>Estado</a:t>
            </a:r>
            <a:r>
              <a:rPr lang="es-ES" sz="1800" b="1" kern="0" spc="-15" dirty="0">
                <a:effectLst/>
                <a:latin typeface="Arial" panose="020B0604020202020204" pitchFamily="34" charset="0"/>
                <a:ea typeface="Times New Roman" panose="02020603050405020304" pitchFamily="18" charset="0"/>
                <a:cs typeface="Arial" panose="020B0604020202020204" pitchFamily="34" charset="0"/>
              </a:rPr>
              <a:t> </a:t>
            </a:r>
            <a:r>
              <a:rPr lang="es-ES" sz="1800" b="1" kern="0" dirty="0">
                <a:effectLst/>
                <a:latin typeface="Arial" panose="020B0604020202020204" pitchFamily="34" charset="0"/>
                <a:ea typeface="Times New Roman" panose="02020603050405020304" pitchFamily="18" charset="0"/>
                <a:cs typeface="Arial" panose="020B0604020202020204" pitchFamily="34" charset="0"/>
              </a:rPr>
              <a:t>responsable,</a:t>
            </a:r>
            <a:r>
              <a:rPr lang="es-ES" sz="1800" b="1" kern="0" spc="-30" dirty="0">
                <a:effectLst/>
                <a:latin typeface="Arial" panose="020B0604020202020204" pitchFamily="34" charset="0"/>
                <a:ea typeface="Times New Roman" panose="02020603050405020304" pitchFamily="18" charset="0"/>
                <a:cs typeface="Arial" panose="020B0604020202020204" pitchFamily="34" charset="0"/>
              </a:rPr>
              <a:t> </a:t>
            </a:r>
            <a:r>
              <a:rPr lang="es-ES" sz="1800" b="1" kern="0" dirty="0">
                <a:effectLst/>
                <a:latin typeface="Arial" panose="020B0604020202020204" pitchFamily="34" charset="0"/>
                <a:ea typeface="Times New Roman" panose="02020603050405020304" pitchFamily="18" charset="0"/>
                <a:cs typeface="Arial" panose="020B0604020202020204" pitchFamily="34" charset="0"/>
              </a:rPr>
              <a:t>transparente</a:t>
            </a:r>
            <a:r>
              <a:rPr lang="es-ES" sz="1800" b="1" kern="0" spc="-15" dirty="0">
                <a:effectLst/>
                <a:latin typeface="Arial" panose="020B0604020202020204" pitchFamily="34" charset="0"/>
                <a:ea typeface="Times New Roman" panose="02020603050405020304" pitchFamily="18" charset="0"/>
                <a:cs typeface="Arial" panose="020B0604020202020204" pitchFamily="34" charset="0"/>
              </a:rPr>
              <a:t> </a:t>
            </a:r>
            <a:r>
              <a:rPr lang="es-ES" sz="1800" b="1" kern="0" dirty="0">
                <a:effectLst/>
                <a:latin typeface="Arial" panose="020B0604020202020204" pitchFamily="34" charset="0"/>
                <a:ea typeface="Times New Roman" panose="02020603050405020304" pitchFamily="18" charset="0"/>
                <a:cs typeface="Arial" panose="020B0604020202020204" pitchFamily="34" charset="0"/>
              </a:rPr>
              <a:t>y efectivo, </a:t>
            </a:r>
            <a:r>
              <a:rPr lang="es-ES" sz="1800" kern="0" dirty="0">
                <a:effectLst/>
                <a:latin typeface="Arial" panose="020B0604020202020204" pitchFamily="34" charset="0"/>
                <a:ea typeface="Times New Roman" panose="02020603050405020304" pitchFamily="18" charset="0"/>
                <a:cs typeface="Arial" panose="020B0604020202020204" pitchFamily="34" charset="0"/>
              </a:rPr>
              <a:t>c</a:t>
            </a:r>
            <a:r>
              <a:rPr lang="es-ES" sz="1800" dirty="0">
                <a:effectLst/>
                <a:latin typeface="Arial" panose="020B0604020202020204" pitchFamily="34" charset="0"/>
                <a:ea typeface="Times New Roman" panose="02020603050405020304" pitchFamily="18" charset="0"/>
                <a:cs typeface="Arial" panose="020B0604020202020204" pitchFamily="34" charset="0"/>
              </a:rPr>
              <a:t>on el fin de implementar mejoras en el servicio civil, la meritocracia, la</a:t>
            </a:r>
            <a:r>
              <a:rPr lang="es-ES" sz="1800" spc="-285" dirty="0">
                <a:effectLst/>
                <a:latin typeface="Arial" panose="020B0604020202020204" pitchFamily="34" charset="0"/>
                <a:ea typeface="Times New Roman" panose="02020603050405020304" pitchFamily="18" charset="0"/>
                <a:cs typeface="Arial" panose="020B0604020202020204" pitchFamily="34" charset="0"/>
              </a:rPr>
              <a:t> </a:t>
            </a:r>
            <a:r>
              <a:rPr lang="es-ES" sz="1800" dirty="0">
                <a:effectLst/>
                <a:latin typeface="Arial" panose="020B0604020202020204" pitchFamily="34" charset="0"/>
                <a:ea typeface="Times New Roman" panose="02020603050405020304" pitchFamily="18" charset="0"/>
                <a:cs typeface="Arial" panose="020B0604020202020204" pitchFamily="34" charset="0"/>
              </a:rPr>
              <a:t>transparencia,</a:t>
            </a:r>
            <a:r>
              <a:rPr lang="es-ES" sz="1800" spc="5" dirty="0">
                <a:effectLst/>
                <a:latin typeface="Arial" panose="020B0604020202020204" pitchFamily="34" charset="0"/>
                <a:ea typeface="Times New Roman" panose="02020603050405020304" pitchFamily="18" charset="0"/>
                <a:cs typeface="Arial" panose="020B0604020202020204" pitchFamily="34" charset="0"/>
              </a:rPr>
              <a:t> </a:t>
            </a:r>
            <a:r>
              <a:rPr lang="es-ES" sz="1800" dirty="0">
                <a:effectLst/>
                <a:latin typeface="Arial" panose="020B0604020202020204" pitchFamily="34" charset="0"/>
                <a:ea typeface="Times New Roman" panose="02020603050405020304" pitchFamily="18" charset="0"/>
                <a:cs typeface="Arial" panose="020B0604020202020204" pitchFamily="34" charset="0"/>
              </a:rPr>
              <a:t>el</a:t>
            </a:r>
            <a:r>
              <a:rPr lang="es-ES" sz="1800" spc="5" dirty="0">
                <a:effectLst/>
                <a:latin typeface="Arial" panose="020B0604020202020204" pitchFamily="34" charset="0"/>
                <a:ea typeface="Times New Roman" panose="02020603050405020304" pitchFamily="18" charset="0"/>
                <a:cs typeface="Arial" panose="020B0604020202020204" pitchFamily="34" charset="0"/>
              </a:rPr>
              <a:t> </a:t>
            </a:r>
            <a:r>
              <a:rPr lang="es-ES" sz="1800" dirty="0">
                <a:effectLst/>
                <a:latin typeface="Arial" panose="020B0604020202020204" pitchFamily="34" charset="0"/>
                <a:ea typeface="Times New Roman" panose="02020603050405020304" pitchFamily="18" charset="0"/>
                <a:cs typeface="Arial" panose="020B0604020202020204" pitchFamily="34" charset="0"/>
              </a:rPr>
              <a:t>control</a:t>
            </a:r>
            <a:r>
              <a:rPr lang="es-ES" sz="1800" spc="5" dirty="0">
                <a:effectLst/>
                <a:latin typeface="Arial" panose="020B0604020202020204" pitchFamily="34" charset="0"/>
                <a:ea typeface="Times New Roman" panose="02020603050405020304" pitchFamily="18" charset="0"/>
                <a:cs typeface="Arial" panose="020B0604020202020204" pitchFamily="34" charset="0"/>
              </a:rPr>
              <a:t> </a:t>
            </a:r>
            <a:r>
              <a:rPr lang="es-ES" sz="1800" dirty="0">
                <a:effectLst/>
                <a:latin typeface="Arial" panose="020B0604020202020204" pitchFamily="34" charset="0"/>
                <a:ea typeface="Times New Roman" panose="02020603050405020304" pitchFamily="18" charset="0"/>
                <a:cs typeface="Arial" panose="020B0604020202020204" pitchFamily="34" charset="0"/>
              </a:rPr>
              <a:t>y la</a:t>
            </a:r>
            <a:r>
              <a:rPr lang="es-ES" sz="1800" spc="5" dirty="0">
                <a:effectLst/>
                <a:latin typeface="Arial" panose="020B0604020202020204" pitchFamily="34" charset="0"/>
                <a:ea typeface="Times New Roman" panose="02020603050405020304" pitchFamily="18" charset="0"/>
                <a:cs typeface="Arial" panose="020B0604020202020204" pitchFamily="34" charset="0"/>
              </a:rPr>
              <a:t> </a:t>
            </a:r>
            <a:r>
              <a:rPr lang="es-ES" sz="1800" dirty="0">
                <a:effectLst/>
                <a:latin typeface="Arial" panose="020B0604020202020204" pitchFamily="34" charset="0"/>
                <a:ea typeface="Times New Roman" panose="02020603050405020304" pitchFamily="18" charset="0"/>
                <a:cs typeface="Arial" panose="020B0604020202020204" pitchFamily="34" charset="0"/>
              </a:rPr>
              <a:t>rendición</a:t>
            </a:r>
            <a:r>
              <a:rPr lang="es-ES" sz="1800" spc="5" dirty="0">
                <a:effectLst/>
                <a:latin typeface="Arial" panose="020B0604020202020204" pitchFamily="34" charset="0"/>
                <a:ea typeface="Times New Roman" panose="02020603050405020304" pitchFamily="18" charset="0"/>
                <a:cs typeface="Arial" panose="020B0604020202020204" pitchFamily="34" charset="0"/>
              </a:rPr>
              <a:t> </a:t>
            </a:r>
            <a:r>
              <a:rPr lang="es-ES" sz="1800" dirty="0">
                <a:effectLst/>
                <a:latin typeface="Arial" panose="020B0604020202020204" pitchFamily="34" charset="0"/>
                <a:ea typeface="Times New Roman" panose="02020603050405020304" pitchFamily="18" charset="0"/>
                <a:cs typeface="Arial" panose="020B0604020202020204" pitchFamily="34" charset="0"/>
              </a:rPr>
              <a:t>de</a:t>
            </a:r>
            <a:r>
              <a:rPr lang="es-ES" sz="1800" spc="5" dirty="0">
                <a:effectLst/>
                <a:latin typeface="Arial" panose="020B0604020202020204" pitchFamily="34" charset="0"/>
                <a:ea typeface="Times New Roman" panose="02020603050405020304" pitchFamily="18" charset="0"/>
                <a:cs typeface="Arial" panose="020B0604020202020204" pitchFamily="34" charset="0"/>
              </a:rPr>
              <a:t> </a:t>
            </a:r>
            <a:r>
              <a:rPr lang="es-ES" sz="1800" dirty="0">
                <a:effectLst/>
                <a:latin typeface="Arial" panose="020B0604020202020204" pitchFamily="34" charset="0"/>
                <a:ea typeface="Times New Roman" panose="02020603050405020304" pitchFamily="18" charset="0"/>
                <a:cs typeface="Arial" panose="020B0604020202020204" pitchFamily="34" charset="0"/>
              </a:rPr>
              <a:t>cuentas;</a:t>
            </a:r>
            <a:r>
              <a:rPr lang="es-ES" sz="1800" spc="5" dirty="0">
                <a:effectLst/>
                <a:latin typeface="Arial" panose="020B0604020202020204" pitchFamily="34" charset="0"/>
                <a:ea typeface="Times New Roman" panose="02020603050405020304" pitchFamily="18" charset="0"/>
                <a:cs typeface="Arial" panose="020B0604020202020204" pitchFamily="34" charset="0"/>
              </a:rPr>
              <a:t> </a:t>
            </a:r>
            <a:r>
              <a:rPr lang="es-ES" sz="1800" dirty="0">
                <a:effectLst/>
                <a:latin typeface="Arial" panose="020B0604020202020204" pitchFamily="34" charset="0"/>
                <a:ea typeface="Times New Roman" panose="02020603050405020304" pitchFamily="18" charset="0"/>
                <a:cs typeface="Arial" panose="020B0604020202020204" pitchFamily="34" charset="0"/>
              </a:rPr>
              <a:t>todos,</a:t>
            </a:r>
            <a:r>
              <a:rPr lang="es-ES" sz="1800" spc="5" dirty="0">
                <a:effectLst/>
                <a:latin typeface="Arial" panose="020B0604020202020204" pitchFamily="34" charset="0"/>
                <a:ea typeface="Times New Roman" panose="02020603050405020304" pitchFamily="18" charset="0"/>
                <a:cs typeface="Arial" panose="020B0604020202020204" pitchFamily="34" charset="0"/>
              </a:rPr>
              <a:t> </a:t>
            </a:r>
            <a:r>
              <a:rPr lang="es-ES" sz="1800" dirty="0">
                <a:effectLst/>
                <a:latin typeface="Arial" panose="020B0604020202020204" pitchFamily="34" charset="0"/>
                <a:ea typeface="Times New Roman" panose="02020603050405020304" pitchFamily="18" charset="0"/>
                <a:cs typeface="Arial" panose="020B0604020202020204" pitchFamily="34" charset="0"/>
              </a:rPr>
              <a:t>elementos</a:t>
            </a:r>
            <a:r>
              <a:rPr lang="es-ES" sz="1800" spc="5" dirty="0">
                <a:effectLst/>
                <a:latin typeface="Arial" panose="020B0604020202020204" pitchFamily="34" charset="0"/>
                <a:ea typeface="Times New Roman" panose="02020603050405020304" pitchFamily="18" charset="0"/>
                <a:cs typeface="Arial" panose="020B0604020202020204" pitchFamily="34" charset="0"/>
              </a:rPr>
              <a:t> </a:t>
            </a:r>
            <a:r>
              <a:rPr lang="es-ES" sz="1800" dirty="0">
                <a:effectLst/>
                <a:latin typeface="Arial" panose="020B0604020202020204" pitchFamily="34" charset="0"/>
                <a:ea typeface="Times New Roman" panose="02020603050405020304" pitchFamily="18" charset="0"/>
                <a:cs typeface="Arial" panose="020B0604020202020204" pitchFamily="34" charset="0"/>
              </a:rPr>
              <a:t>importantes</a:t>
            </a:r>
            <a:r>
              <a:rPr lang="es-ES" sz="1800" spc="5" dirty="0">
                <a:effectLst/>
                <a:latin typeface="Arial" panose="020B0604020202020204" pitchFamily="34" charset="0"/>
                <a:ea typeface="Times New Roman" panose="02020603050405020304" pitchFamily="18" charset="0"/>
                <a:cs typeface="Arial" panose="020B0604020202020204" pitchFamily="34" charset="0"/>
              </a:rPr>
              <a:t> </a:t>
            </a:r>
            <a:r>
              <a:rPr lang="es-ES" sz="1800" dirty="0">
                <a:effectLst/>
                <a:latin typeface="Arial" panose="020B0604020202020204" pitchFamily="34" charset="0"/>
                <a:ea typeface="Times New Roman" panose="02020603050405020304" pitchFamily="18" charset="0"/>
                <a:cs typeface="Arial" panose="020B0604020202020204" pitchFamily="34" charset="0"/>
              </a:rPr>
              <a:t>para</a:t>
            </a:r>
            <a:r>
              <a:rPr lang="es-ES" sz="1800" spc="5" dirty="0">
                <a:effectLst/>
                <a:latin typeface="Arial" panose="020B0604020202020204" pitchFamily="34" charset="0"/>
                <a:ea typeface="Times New Roman" panose="02020603050405020304" pitchFamily="18" charset="0"/>
                <a:cs typeface="Arial" panose="020B0604020202020204" pitchFamily="34" charset="0"/>
              </a:rPr>
              <a:t> </a:t>
            </a:r>
            <a:r>
              <a:rPr lang="es-ES" sz="1800" dirty="0">
                <a:effectLst/>
                <a:latin typeface="Arial" panose="020B0604020202020204" pitchFamily="34" charset="0"/>
                <a:ea typeface="Times New Roman" panose="02020603050405020304" pitchFamily="18" charset="0"/>
                <a:cs typeface="Arial" panose="020B0604020202020204" pitchFamily="34" charset="0"/>
              </a:rPr>
              <a:t>combatir la corrupción. Se creará un Estado facilitador del desarrollo por medio de una</a:t>
            </a:r>
            <a:r>
              <a:rPr lang="es-ES" sz="1800" spc="5" dirty="0">
                <a:effectLst/>
                <a:latin typeface="Arial" panose="020B0604020202020204" pitchFamily="34" charset="0"/>
                <a:ea typeface="Times New Roman" panose="02020603050405020304" pitchFamily="18" charset="0"/>
                <a:cs typeface="Arial" panose="020B0604020202020204" pitchFamily="34" charset="0"/>
              </a:rPr>
              <a:t> </a:t>
            </a:r>
            <a:r>
              <a:rPr lang="es-ES" sz="1800" dirty="0">
                <a:effectLst/>
                <a:latin typeface="Arial" panose="020B0604020202020204" pitchFamily="34" charset="0"/>
                <a:ea typeface="Times New Roman" panose="02020603050405020304" pitchFamily="18" charset="0"/>
                <a:cs typeface="Arial" panose="020B0604020202020204" pitchFamily="34" charset="0"/>
              </a:rPr>
              <a:t>administración</a:t>
            </a:r>
            <a:r>
              <a:rPr lang="es-ES" sz="1800" spc="-65" dirty="0">
                <a:effectLst/>
                <a:latin typeface="Arial" panose="020B0604020202020204" pitchFamily="34" charset="0"/>
                <a:ea typeface="Times New Roman" panose="02020603050405020304" pitchFamily="18" charset="0"/>
                <a:cs typeface="Arial" panose="020B0604020202020204" pitchFamily="34" charset="0"/>
              </a:rPr>
              <a:t> </a:t>
            </a:r>
            <a:r>
              <a:rPr lang="es-ES" sz="1800" dirty="0">
                <a:effectLst/>
                <a:latin typeface="Arial" panose="020B0604020202020204" pitchFamily="34" charset="0"/>
                <a:ea typeface="Times New Roman" panose="02020603050405020304" pitchFamily="18" charset="0"/>
                <a:cs typeface="Arial" panose="020B0604020202020204" pitchFamily="34" charset="0"/>
              </a:rPr>
              <a:t>efectiva</a:t>
            </a:r>
            <a:r>
              <a:rPr lang="es-ES" sz="1800" spc="-35" dirty="0">
                <a:effectLst/>
                <a:latin typeface="Arial" panose="020B0604020202020204" pitchFamily="34" charset="0"/>
                <a:ea typeface="Times New Roman" panose="02020603050405020304" pitchFamily="18" charset="0"/>
                <a:cs typeface="Arial" panose="020B0604020202020204" pitchFamily="34" charset="0"/>
              </a:rPr>
              <a:t> </a:t>
            </a:r>
            <a:r>
              <a:rPr lang="es-ES" sz="1800" dirty="0">
                <a:effectLst/>
                <a:latin typeface="Arial" panose="020B0604020202020204" pitchFamily="34" charset="0"/>
                <a:ea typeface="Times New Roman" panose="02020603050405020304" pitchFamily="18" charset="0"/>
                <a:cs typeface="Arial" panose="020B0604020202020204" pitchFamily="34" charset="0"/>
              </a:rPr>
              <a:t>de</a:t>
            </a:r>
            <a:r>
              <a:rPr lang="es-ES" sz="1800" spc="-50" dirty="0">
                <a:effectLst/>
                <a:latin typeface="Arial" panose="020B0604020202020204" pitchFamily="34" charset="0"/>
                <a:ea typeface="Times New Roman" panose="02020603050405020304" pitchFamily="18" charset="0"/>
                <a:cs typeface="Arial" panose="020B0604020202020204" pitchFamily="34" charset="0"/>
              </a:rPr>
              <a:t> </a:t>
            </a:r>
            <a:r>
              <a:rPr lang="es-ES" sz="1800" dirty="0">
                <a:effectLst/>
                <a:latin typeface="Arial" panose="020B0604020202020204" pitchFamily="34" charset="0"/>
                <a:ea typeface="Times New Roman" panose="02020603050405020304" pitchFamily="18" charset="0"/>
                <a:cs typeface="Arial" panose="020B0604020202020204" pitchFamily="34" charset="0"/>
              </a:rPr>
              <a:t>las</a:t>
            </a:r>
            <a:r>
              <a:rPr lang="es-ES" sz="1800" spc="-50" dirty="0">
                <a:effectLst/>
                <a:latin typeface="Arial" panose="020B0604020202020204" pitchFamily="34" charset="0"/>
                <a:ea typeface="Times New Roman" panose="02020603050405020304" pitchFamily="18" charset="0"/>
                <a:cs typeface="Arial" panose="020B0604020202020204" pitchFamily="34" charset="0"/>
              </a:rPr>
              <a:t> </a:t>
            </a:r>
            <a:r>
              <a:rPr lang="es-ES" sz="1800" dirty="0">
                <a:effectLst/>
                <a:latin typeface="Arial" panose="020B0604020202020204" pitchFamily="34" charset="0"/>
                <a:ea typeface="Times New Roman" panose="02020603050405020304" pitchFamily="18" charset="0"/>
                <a:cs typeface="Arial" panose="020B0604020202020204" pitchFamily="34" charset="0"/>
              </a:rPr>
              <a:t>instituciones</a:t>
            </a:r>
            <a:r>
              <a:rPr lang="es-ES" sz="1800" spc="-45" dirty="0">
                <a:effectLst/>
                <a:latin typeface="Arial" panose="020B0604020202020204" pitchFamily="34" charset="0"/>
                <a:ea typeface="Times New Roman" panose="02020603050405020304" pitchFamily="18" charset="0"/>
                <a:cs typeface="Arial" panose="020B0604020202020204" pitchFamily="34" charset="0"/>
              </a:rPr>
              <a:t> </a:t>
            </a:r>
            <a:r>
              <a:rPr lang="es-ES" sz="1800" dirty="0">
                <a:effectLst/>
                <a:latin typeface="Arial" panose="020B0604020202020204" pitchFamily="34" charset="0"/>
                <a:ea typeface="Times New Roman" panose="02020603050405020304" pitchFamily="18" charset="0"/>
                <a:cs typeface="Arial" panose="020B0604020202020204" pitchFamily="34" charset="0"/>
              </a:rPr>
              <a:t>públicas.</a:t>
            </a:r>
            <a:r>
              <a:rPr lang="es-ES" sz="1800" spc="-45" dirty="0">
                <a:effectLst/>
                <a:latin typeface="Arial" panose="020B0604020202020204" pitchFamily="34" charset="0"/>
                <a:ea typeface="Times New Roman" panose="02020603050405020304" pitchFamily="18" charset="0"/>
                <a:cs typeface="Arial" panose="020B0604020202020204" pitchFamily="34" charset="0"/>
              </a:rPr>
              <a:t> </a:t>
            </a:r>
          </a:p>
          <a:p>
            <a:pPr marL="609600" marR="640080" indent="596900" algn="just">
              <a:lnSpc>
                <a:spcPct val="115000"/>
              </a:lnSpc>
              <a:spcBef>
                <a:spcPts val="235"/>
              </a:spcBef>
              <a:spcAft>
                <a:spcPts val="0"/>
              </a:spcAft>
            </a:pPr>
            <a:endParaRPr lang="es-ES" sz="1200" spc="-45" dirty="0">
              <a:latin typeface="Times New Roman" panose="02020603050405020304" pitchFamily="18" charset="0"/>
              <a:ea typeface="Times New Roman" panose="02020603050405020304" pitchFamily="18"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10" name="Picture 10" descr="Iconos de Transparencia - 450 iconos vectoriales gratis">
            <a:extLst>
              <a:ext uri="{FF2B5EF4-FFF2-40B4-BE49-F238E27FC236}">
                <a16:creationId xmlns:a16="http://schemas.microsoft.com/office/drawing/2014/main" id="{0EC9FEFC-AF84-476E-99DE-70CA9EAB0C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654" y="165777"/>
            <a:ext cx="1471205" cy="1471206"/>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1">
            <a:extLst>
              <a:ext uri="{FF2B5EF4-FFF2-40B4-BE49-F238E27FC236}">
                <a16:creationId xmlns:a16="http://schemas.microsoft.com/office/drawing/2014/main" id="{6287F020-107D-43A2-A49F-135EA05E54D3}"/>
              </a:ext>
            </a:extLst>
          </p:cNvPr>
          <p:cNvSpPr txBox="1">
            <a:spLocks/>
          </p:cNvSpPr>
          <p:nvPr/>
        </p:nvSpPr>
        <p:spPr>
          <a:xfrm>
            <a:off x="8652990" y="2152565"/>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Se tiene previsto aplicar nuevas medidas de transparencia como </a:t>
            </a:r>
            <a:r>
              <a:rPr lang="es-ES" sz="1600" b="0" dirty="0">
                <a:effectLst/>
                <a:latin typeface="Arial" panose="020B0604020202020204" pitchFamily="34" charset="0"/>
                <a:ea typeface="Times New Roman" panose="02020603050405020304" pitchFamily="18" charset="0"/>
                <a:cs typeface="Arial" panose="020B0604020202020204" pitchFamily="34" charset="0"/>
              </a:rPr>
              <a:t>impulsar el sistema nacional de planificación y desarrollo, estimular la participación ciudadana en la política partidaria.</a:t>
            </a:r>
            <a:endParaRPr lang="es-GT" sz="16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7204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42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61135" y="1128840"/>
            <a:ext cx="9969622" cy="523220"/>
          </a:xfrm>
          <a:prstGeom prst="rect">
            <a:avLst/>
          </a:prstGeom>
          <a:noFill/>
        </p:spPr>
        <p:txBody>
          <a:bodyPr wrap="square" rtlCol="0">
            <a:spAutoFit/>
          </a:bodyPr>
          <a:lstStyle/>
          <a:p>
            <a:pPr lvl="0"/>
            <a:r>
              <a:rPr kumimoji="0" lang="es-GT"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t>
            </a:r>
            <a:r>
              <a:rPr lang="es-GT" sz="2800" b="1" dirty="0">
                <a:latin typeface="Arial" panose="020B0604020202020204" pitchFamily="34" charset="0"/>
                <a:cs typeface="Arial" panose="020B0604020202020204" pitchFamily="34" charset="0"/>
              </a:rPr>
              <a:t>OBJETIVOS</a:t>
            </a:r>
            <a:r>
              <a:rPr kumimoji="0" lang="es-GT"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DE FODIGUA</a:t>
            </a:r>
          </a:p>
        </p:txBody>
      </p:sp>
      <p:sp>
        <p:nvSpPr>
          <p:cNvPr id="14" name="CuadroTexto 13">
            <a:extLst>
              <a:ext uri="{FF2B5EF4-FFF2-40B4-BE49-F238E27FC236}">
                <a16:creationId xmlns:a16="http://schemas.microsoft.com/office/drawing/2014/main" id="{4F016888-31B0-6BD7-6BC2-F6A83F7A01D2}"/>
              </a:ext>
            </a:extLst>
          </p:cNvPr>
          <p:cNvSpPr txBox="1"/>
          <p:nvPr/>
        </p:nvSpPr>
        <p:spPr>
          <a:xfrm>
            <a:off x="1182351" y="1908700"/>
            <a:ext cx="10218199" cy="4086503"/>
          </a:xfrm>
          <a:prstGeom prst="rect">
            <a:avLst/>
          </a:prstGeom>
          <a:noFill/>
        </p:spPr>
        <p:txBody>
          <a:bodyPr wrap="square" rtlCol="0">
            <a:spAutoFit/>
          </a:bodyPr>
          <a:lstStyle/>
          <a:p>
            <a:pPr marL="457200" lvl="1"/>
            <a:r>
              <a:rPr lang="es-GT" sz="2000" dirty="0">
                <a:latin typeface="Arial" panose="020B0604020202020204" pitchFamily="34" charset="0"/>
                <a:cs typeface="Arial" panose="020B0604020202020204" pitchFamily="34" charset="0"/>
              </a:rPr>
              <a:t>Para el cumplimiento de sus funciones y satisfacer las necesidades de la población, FODIGUA debe cumplir con los siguientes </a:t>
            </a:r>
            <a:r>
              <a:rPr lang="es-GT" sz="2000" b="1" dirty="0">
                <a:solidFill>
                  <a:srgbClr val="2786C0"/>
                </a:solidFill>
                <a:latin typeface="Arial" panose="020B0604020202020204" pitchFamily="34" charset="0"/>
                <a:cs typeface="Arial" panose="020B0604020202020204" pitchFamily="34" charset="0"/>
              </a:rPr>
              <a:t>objetivos</a:t>
            </a:r>
            <a:r>
              <a:rPr lang="es-GT" sz="2000" dirty="0">
                <a:latin typeface="Arial" panose="020B0604020202020204" pitchFamily="34" charset="0"/>
                <a:cs typeface="Arial" panose="020B0604020202020204" pitchFamily="34" charset="0"/>
              </a:rPr>
              <a:t>:</a:t>
            </a:r>
          </a:p>
          <a:p>
            <a:pPr marL="457200" lvl="1"/>
            <a:endParaRPr lang="es-GT" sz="2000" dirty="0">
              <a:latin typeface="Arial" panose="020B0604020202020204" pitchFamily="34" charset="0"/>
              <a:cs typeface="Arial" panose="020B0604020202020204" pitchFamily="34" charset="0"/>
            </a:endParaRPr>
          </a:p>
          <a:p>
            <a:pPr marL="171450" indent="-171450" algn="just">
              <a:lnSpc>
                <a:spcPct val="150000"/>
              </a:lnSpc>
              <a:buFont typeface="Arial" panose="020B0604020202020204" pitchFamily="34" charset="0"/>
              <a:buChar char="•"/>
            </a:pPr>
            <a:r>
              <a:rPr lang="es-GT" dirty="0">
                <a:solidFill>
                  <a:schemeClr val="dk1"/>
                </a:solidFill>
                <a:latin typeface="Montserrat"/>
                <a:ea typeface="Montserrat"/>
                <a:cs typeface="Montserrat"/>
                <a:sym typeface="Montserrat"/>
              </a:rPr>
              <a:t> El principal que es promover y generar procesos individuales y colectivos que aporten al desarrollo cultural, político, social, ambiental y económico de los Pueblos Maya, Garífuna y </a:t>
            </a:r>
            <a:r>
              <a:rPr lang="es-GT" dirty="0" err="1">
                <a:solidFill>
                  <a:schemeClr val="dk1"/>
                </a:solidFill>
                <a:latin typeface="Montserrat"/>
                <a:ea typeface="Montserrat"/>
                <a:cs typeface="Montserrat"/>
                <a:sym typeface="Montserrat"/>
              </a:rPr>
              <a:t>Xinka</a:t>
            </a:r>
            <a:r>
              <a:rPr lang="es-GT" dirty="0">
                <a:solidFill>
                  <a:schemeClr val="dk1"/>
                </a:solidFill>
                <a:latin typeface="Montserrat"/>
                <a:ea typeface="Montserrat"/>
                <a:cs typeface="Montserrat"/>
                <a:sym typeface="Montserrat"/>
              </a:rPr>
              <a:t>.</a:t>
            </a:r>
          </a:p>
          <a:p>
            <a:pPr marL="171450" indent="-171450" algn="just">
              <a:lnSpc>
                <a:spcPct val="150000"/>
              </a:lnSpc>
              <a:buFont typeface="Arial" panose="020B0604020202020204" pitchFamily="34" charset="0"/>
              <a:buChar char="•"/>
            </a:pPr>
            <a:r>
              <a:rPr lang="es-GT" dirty="0">
                <a:solidFill>
                  <a:schemeClr val="dk1"/>
                </a:solidFill>
                <a:latin typeface="Montserrat"/>
                <a:ea typeface="Montserrat"/>
                <a:cs typeface="Montserrat"/>
                <a:sym typeface="Montserrat"/>
              </a:rPr>
              <a:t> Formular y ejecutar proyectos que apoyen iniciativas que faciliten y/o coadyuven procesos productivos para la generación de recursos económicos, mismas que mejoran la calidad de vida de los pueblos indígenas, respetando y preservando las tradiciones y prácticas en apego a su cultura.</a:t>
            </a:r>
          </a:p>
          <a:p>
            <a:pPr marL="171450" indent="-171450" algn="just">
              <a:lnSpc>
                <a:spcPct val="150000"/>
              </a:lnSpc>
              <a:buFont typeface="Arial" panose="020B0604020202020204" pitchFamily="34" charset="0"/>
              <a:buChar char="•"/>
            </a:pPr>
            <a:r>
              <a:rPr lang="es-GT" dirty="0">
                <a:solidFill>
                  <a:schemeClr val="dk1"/>
                </a:solidFill>
                <a:latin typeface="Montserrat"/>
                <a:ea typeface="Montserrat"/>
                <a:cs typeface="Montserrat"/>
                <a:sym typeface="Montserrat"/>
              </a:rPr>
              <a:t> Fortalecer y/o crear capacidades que fomenten actividades productivas en las comunidades indígenas.</a:t>
            </a:r>
          </a:p>
          <a:p>
            <a:pPr marL="171450" indent="-171450" algn="just">
              <a:lnSpc>
                <a:spcPct val="150000"/>
              </a:lnSpc>
              <a:buFont typeface="Arial" panose="020B0604020202020204" pitchFamily="34" charset="0"/>
              <a:buChar char="•"/>
            </a:pPr>
            <a:r>
              <a:rPr lang="es-GT" dirty="0">
                <a:solidFill>
                  <a:schemeClr val="dk1"/>
                </a:solidFill>
                <a:latin typeface="Montserrat"/>
                <a:ea typeface="Montserrat"/>
                <a:cs typeface="Montserrat"/>
                <a:sym typeface="Montserrat"/>
              </a:rPr>
              <a:t> Coadyuvar a mejorar la calidad de vida y el desarrollo de familias indígenas de escasos recursos.</a:t>
            </a:r>
          </a:p>
          <a:p>
            <a:pPr marL="171450" indent="-171450" algn="just">
              <a:lnSpc>
                <a:spcPct val="150000"/>
              </a:lnSpc>
              <a:buFont typeface="Arial" panose="020B0604020202020204" pitchFamily="34" charset="0"/>
              <a:buChar char="•"/>
            </a:pPr>
            <a:r>
              <a:rPr lang="es-GT" dirty="0">
                <a:solidFill>
                  <a:schemeClr val="dk1"/>
                </a:solidFill>
                <a:latin typeface="Montserrat"/>
                <a:ea typeface="Montserrat"/>
                <a:cs typeface="Montserrat"/>
                <a:sym typeface="Montserrat"/>
              </a:rPr>
              <a:t> Contribuir en la conservación de recursos naturales y/o zonas designadas para el ecoturismo.</a:t>
            </a:r>
          </a:p>
          <a:p>
            <a:pPr marL="0" marR="0" lvl="8" indent="0" algn="l" defTabSz="914400" rtl="0" eaLnBrk="1" fontAlgn="auto" latinLnBrk="0" hangingPunct="1">
              <a:lnSpc>
                <a:spcPct val="150000"/>
              </a:lnSpc>
              <a:spcBef>
                <a:spcPts val="0"/>
              </a:spcBef>
              <a:spcAft>
                <a:spcPts val="0"/>
              </a:spcAft>
              <a:buClr>
                <a:srgbClr val="0070C0"/>
              </a:buClr>
              <a:buSzTx/>
              <a:buFont typeface="Arial"/>
              <a:buNone/>
              <a:tabLst/>
              <a:defRPr/>
            </a:pPr>
            <a:endParaRPr kumimoji="0" lang="es-GT"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681300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5430982" y="2828835"/>
            <a:ext cx="6172132" cy="1754326"/>
          </a:xfrm>
          <a:prstGeom prst="rect">
            <a:avLst/>
          </a:prstGeom>
          <a:noFill/>
        </p:spPr>
        <p:txBody>
          <a:bodyPr wrap="square" rtlCol="0">
            <a:spAutoFit/>
          </a:bodyPr>
          <a:lstStyle/>
          <a:p>
            <a:pPr marL="0" lvl="0" indent="0" algn="ctr" fontAlgn="auto">
              <a:lnSpc>
                <a:spcPct val="90000"/>
              </a:lnSpc>
              <a:spcBef>
                <a:spcPct val="0"/>
              </a:spcBef>
              <a:buSzTx/>
              <a:tabLst/>
              <a:defRPr/>
            </a:pPr>
            <a:r>
              <a:rPr lang="es-GT" sz="4000" b="1" dirty="0">
                <a:solidFill>
                  <a:schemeClr val="bg1"/>
                </a:solidFill>
                <a:cs typeface="Arial" panose="020B0604020202020204" pitchFamily="34" charset="0"/>
              </a:rPr>
              <a:t>PARTE GENERAL </a:t>
            </a:r>
          </a:p>
          <a:p>
            <a:pPr marL="0" lvl="0" indent="0" algn="ctr" fontAlgn="auto">
              <a:lnSpc>
                <a:spcPct val="90000"/>
              </a:lnSpc>
              <a:spcBef>
                <a:spcPct val="0"/>
              </a:spcBef>
              <a:buSzTx/>
              <a:tabLst/>
              <a:defRPr/>
            </a:pPr>
            <a:r>
              <a:rPr lang="es-GT" sz="4000" b="1" dirty="0">
                <a:solidFill>
                  <a:schemeClr val="bg1"/>
                </a:solidFill>
                <a:cs typeface="Arial" panose="020B0604020202020204" pitchFamily="34" charset="0"/>
              </a:rPr>
              <a:t>EJECUCIÓN PRESUPUESTARIA</a:t>
            </a:r>
          </a:p>
        </p:txBody>
      </p:sp>
      <p:sp>
        <p:nvSpPr>
          <p:cNvPr id="3" name="CuadroTexto 2">
            <a:extLst>
              <a:ext uri="{FF2B5EF4-FFF2-40B4-BE49-F238E27FC236}">
                <a16:creationId xmlns:a16="http://schemas.microsoft.com/office/drawing/2014/main" id="{00231819-0FD0-B724-E882-F7581BE32522}"/>
              </a:ext>
            </a:extLst>
          </p:cNvPr>
          <p:cNvSpPr txBox="1"/>
          <p:nvPr/>
        </p:nvSpPr>
        <p:spPr>
          <a:xfrm>
            <a:off x="7682414" y="1447433"/>
            <a:ext cx="145809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6600" b="1" i="0" u="none" strike="noStrike" kern="1200" cap="none" spc="0" normalizeH="0" baseline="0" noProof="0" dirty="0">
                <a:ln>
                  <a:noFill/>
                </a:ln>
                <a:solidFill>
                  <a:schemeClr val="accent4">
                    <a:lumMod val="75000"/>
                  </a:schemeClr>
                </a:solidFill>
                <a:effectLst/>
                <a:uLnTx/>
                <a:uFillTx/>
                <a:latin typeface="Arial" panose="020B0604020202020204" pitchFamily="34" charset="0"/>
                <a:ea typeface="+mn-ea"/>
                <a:cs typeface="Arial" panose="020B0604020202020204" pitchFamily="34" charset="0"/>
              </a:rPr>
              <a:t>1</a:t>
            </a:r>
          </a:p>
        </p:txBody>
      </p:sp>
    </p:spTree>
    <p:extLst>
      <p:ext uri="{BB962C8B-B14F-4D97-AF65-F5344CB8AC3E}">
        <p14:creationId xmlns:p14="http://schemas.microsoft.com/office/powerpoint/2010/main" val="3684004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61135" y="1128840"/>
            <a:ext cx="9969622" cy="954107"/>
          </a:xfrm>
          <a:prstGeom prst="rect">
            <a:avLst/>
          </a:prstGeom>
          <a:noFill/>
        </p:spPr>
        <p:txBody>
          <a:bodyPr wrap="square" rtlCol="0">
            <a:spAutoFit/>
          </a:bodyPr>
          <a:lstStyle/>
          <a:p>
            <a:pPr lvl="0"/>
            <a:r>
              <a:rPr lang="es-GT" sz="2800" b="1" dirty="0">
                <a:latin typeface="Arial" panose="020B0604020202020204" pitchFamily="34" charset="0"/>
                <a:cs typeface="Arial" panose="020B0604020202020204" pitchFamily="34" charset="0"/>
              </a:rPr>
              <a:t>CIFRAS GENERALES DEL PRESUPUESTO AL TERCER CUATRIMESTRE 2023</a:t>
            </a:r>
            <a:endParaRPr kumimoji="0" lang="es-GT"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 name="Marcador de contenido 6">
            <a:extLst>
              <a:ext uri="{FF2B5EF4-FFF2-40B4-BE49-F238E27FC236}">
                <a16:creationId xmlns:a16="http://schemas.microsoft.com/office/drawing/2014/main" id="{DE1E81AB-5FA8-4BD2-B982-A83C68EE5C08}"/>
              </a:ext>
            </a:extLst>
          </p:cNvPr>
          <p:cNvSpPr txBox="1">
            <a:spLocks/>
          </p:cNvSpPr>
          <p:nvPr/>
        </p:nvSpPr>
        <p:spPr>
          <a:xfrm>
            <a:off x="818605" y="2082946"/>
            <a:ext cx="4585065" cy="4353485"/>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dirty="0">
                <a:latin typeface="Arial" panose="020B0604020202020204" pitchFamily="34" charset="0"/>
                <a:cs typeface="Arial" panose="020B0604020202020204" pitchFamily="34" charset="0"/>
              </a:rPr>
              <a:t>Presupuesto vigente </a:t>
            </a:r>
            <a:r>
              <a:rPr lang="es-GT" b="1" dirty="0">
                <a:latin typeface="Arial" panose="020B0604020202020204" pitchFamily="34" charset="0"/>
                <a:cs typeface="Arial" panose="020B0604020202020204" pitchFamily="34" charset="0"/>
              </a:rPr>
              <a:t>total:</a:t>
            </a:r>
          </a:p>
          <a:p>
            <a:pPr marL="457200" lvl="1"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b="1" dirty="0">
                <a:latin typeface="Arial" panose="020B0604020202020204" pitchFamily="34" charset="0"/>
                <a:cs typeface="Arial" panose="020B0604020202020204" pitchFamily="34" charset="0"/>
              </a:rPr>
              <a:t> </a:t>
            </a:r>
          </a:p>
          <a:p>
            <a:pPr marL="457200" lvl="1" indent="0">
              <a:buFont typeface="Arial"/>
              <a:buNone/>
            </a:pPr>
            <a:endParaRPr lang="es-GT" dirty="0">
              <a:latin typeface="Arial" panose="020B0604020202020204" pitchFamily="34" charset="0"/>
              <a:cs typeface="Arial" panose="020B0604020202020204" pitchFamily="34" charset="0"/>
            </a:endParaRPr>
          </a:p>
          <a:p>
            <a:pPr marL="457200" lvl="1" indent="0">
              <a:buFont typeface="Arial"/>
              <a:buNone/>
            </a:pPr>
            <a:r>
              <a:rPr lang="es-GT" dirty="0">
                <a:latin typeface="Arial" panose="020B0604020202020204" pitchFamily="34" charset="0"/>
                <a:cs typeface="Arial" panose="020B0604020202020204" pitchFamily="34" charset="0"/>
              </a:rPr>
              <a:t>Presupuesto </a:t>
            </a:r>
            <a:r>
              <a:rPr lang="es-GT" b="1" dirty="0">
                <a:latin typeface="Arial" panose="020B0604020202020204" pitchFamily="34" charset="0"/>
                <a:cs typeface="Arial" panose="020B0604020202020204" pitchFamily="34" charset="0"/>
              </a:rPr>
              <a:t>ejecutado</a:t>
            </a:r>
            <a:r>
              <a:rPr lang="es-GT" dirty="0">
                <a:latin typeface="Arial" panose="020B0604020202020204" pitchFamily="34" charset="0"/>
                <a:cs typeface="Arial" panose="020B0604020202020204" pitchFamily="34" charset="0"/>
              </a:rPr>
              <a:t> (utilizado):</a:t>
            </a:r>
            <a:br>
              <a:rPr lang="es-GT" dirty="0">
                <a:latin typeface="Arial" panose="020B0604020202020204" pitchFamily="34" charset="0"/>
                <a:cs typeface="Arial" panose="020B0604020202020204" pitchFamily="34" charset="0"/>
              </a:rPr>
            </a:br>
            <a:endParaRPr lang="es-GT" dirty="0">
              <a:latin typeface="Arial" panose="020B0604020202020204" pitchFamily="34" charset="0"/>
              <a:cs typeface="Arial" panose="020B0604020202020204" pitchFamily="34" charset="0"/>
            </a:endParaRPr>
          </a:p>
          <a:p>
            <a:pPr marL="457200" lvl="1" indent="0">
              <a:buFont typeface="Arial"/>
              <a:buNone/>
            </a:pPr>
            <a:endParaRPr lang="es-GT" dirty="0">
              <a:latin typeface="Arial" panose="020B0604020202020204" pitchFamily="34" charset="0"/>
              <a:cs typeface="Arial" panose="020B0604020202020204" pitchFamily="34" charset="0"/>
            </a:endParaRPr>
          </a:p>
          <a:p>
            <a:pPr marL="457200" lvl="1" indent="0">
              <a:buFont typeface="Arial"/>
              <a:buNone/>
            </a:pPr>
            <a:endParaRPr lang="es-GT" dirty="0">
              <a:latin typeface="Arial" panose="020B0604020202020204" pitchFamily="34" charset="0"/>
              <a:cs typeface="Arial" panose="020B0604020202020204" pitchFamily="34" charset="0"/>
            </a:endParaRPr>
          </a:p>
          <a:p>
            <a:pPr marL="457200" lvl="1" indent="0">
              <a:buFont typeface="Arial"/>
              <a:buNone/>
            </a:pPr>
            <a:r>
              <a:rPr lang="es-GT" b="1" dirty="0">
                <a:latin typeface="Arial" panose="020B0604020202020204" pitchFamily="34" charset="0"/>
                <a:cs typeface="Arial" panose="020B0604020202020204" pitchFamily="34" charset="0"/>
              </a:rPr>
              <a:t>Saldo:</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5" name="Marcador de contenido 6">
            <a:extLst>
              <a:ext uri="{FF2B5EF4-FFF2-40B4-BE49-F238E27FC236}">
                <a16:creationId xmlns:a16="http://schemas.microsoft.com/office/drawing/2014/main" id="{A7FF1A2F-745D-4743-A6A2-84A34EECD569}"/>
              </a:ext>
            </a:extLst>
          </p:cNvPr>
          <p:cNvSpPr txBox="1">
            <a:spLocks/>
          </p:cNvSpPr>
          <p:nvPr/>
        </p:nvSpPr>
        <p:spPr>
          <a:xfrm>
            <a:off x="4727229" y="1979720"/>
            <a:ext cx="5969726" cy="37494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38,353,000.00</a:t>
            </a:r>
          </a:p>
          <a:p>
            <a:pPr marL="457200" lvl="1" indent="0" algn="r">
              <a:buNone/>
            </a:pP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37,828,929.34</a:t>
            </a:r>
          </a:p>
          <a:p>
            <a:pPr marL="457200" lvl="1" indent="0" algn="r">
              <a:buNone/>
            </a:pP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524,070.66</a:t>
            </a:r>
          </a:p>
          <a:p>
            <a:pPr marL="457200" lvl="1" indent="0" algn="r">
              <a:buNone/>
            </a:pP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026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61135" y="1128840"/>
            <a:ext cx="996962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CIFRAS GENERALES DEL PRESUPUESTO AL TERCER CUATRIMESTRE 2023</a:t>
            </a:r>
          </a:p>
        </p:txBody>
      </p:sp>
      <p:sp>
        <p:nvSpPr>
          <p:cNvPr id="6" name="Marcador de contenido 6">
            <a:extLst>
              <a:ext uri="{FF2B5EF4-FFF2-40B4-BE49-F238E27FC236}">
                <a16:creationId xmlns:a16="http://schemas.microsoft.com/office/drawing/2014/main" id="{F066F35B-9658-4B7D-96EB-FD60AE0B6C89}"/>
              </a:ext>
            </a:extLst>
          </p:cNvPr>
          <p:cNvSpPr txBox="1">
            <a:spLocks/>
          </p:cNvSpPr>
          <p:nvPr/>
        </p:nvSpPr>
        <p:spPr>
          <a:xfrm>
            <a:off x="512818" y="2668163"/>
            <a:ext cx="4585065" cy="1445424"/>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sz="3000" b="1" dirty="0">
                <a:latin typeface="Arial" panose="020B0604020202020204" pitchFamily="34" charset="0"/>
                <a:cs typeface="Arial" panose="020B0604020202020204" pitchFamily="34" charset="0"/>
              </a:rPr>
              <a:t>Porcentaje de ejecución</a:t>
            </a:r>
            <a:r>
              <a:rPr lang="es-GT" sz="2600" b="1" dirty="0">
                <a:latin typeface="Arial" panose="020B0604020202020204" pitchFamily="34" charset="0"/>
                <a:cs typeface="Arial" panose="020B0604020202020204" pitchFamily="34" charset="0"/>
              </a:rPr>
              <a:t>:</a:t>
            </a:r>
          </a:p>
          <a:p>
            <a:pPr marL="457200" lvl="1"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b="1" dirty="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52FE8DD1-C7DD-44D2-9EEA-6623843B6E8D}"/>
              </a:ext>
            </a:extLst>
          </p:cNvPr>
          <p:cNvSpPr txBox="1">
            <a:spLocks/>
          </p:cNvSpPr>
          <p:nvPr/>
        </p:nvSpPr>
        <p:spPr>
          <a:xfrm>
            <a:off x="465783" y="3601810"/>
            <a:ext cx="3287515"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5000" b="1" dirty="0">
                <a:solidFill>
                  <a:srgbClr val="FF0000"/>
                </a:solidFill>
                <a:latin typeface="Arial" panose="020B0604020202020204" pitchFamily="34" charset="0"/>
                <a:cs typeface="Arial" panose="020B0604020202020204" pitchFamily="34" charset="0"/>
              </a:rPr>
              <a:t>98.63%</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graphicFrame>
        <p:nvGraphicFramePr>
          <p:cNvPr id="2" name="Gráfico 1">
            <a:extLst>
              <a:ext uri="{FF2B5EF4-FFF2-40B4-BE49-F238E27FC236}">
                <a16:creationId xmlns:a16="http://schemas.microsoft.com/office/drawing/2014/main" id="{7B85F174-4124-9E35-5DE9-C4AF28042B89}"/>
              </a:ext>
            </a:extLst>
          </p:cNvPr>
          <p:cNvGraphicFramePr>
            <a:graphicFrameLocks/>
          </p:cNvGraphicFramePr>
          <p:nvPr>
            <p:extLst>
              <p:ext uri="{D42A27DB-BD31-4B8C-83A1-F6EECF244321}">
                <p14:modId xmlns:p14="http://schemas.microsoft.com/office/powerpoint/2010/main" val="3085552678"/>
              </p:ext>
            </p:extLst>
          </p:nvPr>
        </p:nvGraphicFramePr>
        <p:xfrm>
          <a:off x="6258757" y="2110824"/>
          <a:ext cx="4669438" cy="36183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9888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61134" y="1128840"/>
            <a:ext cx="10377995" cy="492443"/>
          </a:xfrm>
          <a:prstGeom prst="rect">
            <a:avLst/>
          </a:prstGeom>
          <a:noFill/>
        </p:spPr>
        <p:txBody>
          <a:bodyPr wrap="square" rtlCol="0">
            <a:spAutoFit/>
          </a:bodyPr>
          <a:lstStyle/>
          <a:p>
            <a:pPr lvl="0"/>
            <a:r>
              <a:rPr lang="es-GT" sz="2600" dirty="0">
                <a:latin typeface="Arial" panose="020B0604020202020204" pitchFamily="34" charset="0"/>
                <a:cs typeface="Arial" panose="020B0604020202020204" pitchFamily="34" charset="0"/>
              </a:rPr>
              <a:t>¿</a:t>
            </a:r>
            <a:r>
              <a:rPr lang="es-GT" sz="2600" b="1" dirty="0">
                <a:latin typeface="Arial" panose="020B0604020202020204" pitchFamily="34" charset="0"/>
                <a:cs typeface="Arial" panose="020B0604020202020204" pitchFamily="34" charset="0"/>
              </a:rPr>
              <a:t>EN QUÉ UTILIZA EL DINERO FODIGUA?</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 name="Título 1">
            <a:extLst>
              <a:ext uri="{FF2B5EF4-FFF2-40B4-BE49-F238E27FC236}">
                <a16:creationId xmlns:a16="http://schemas.microsoft.com/office/drawing/2014/main" id="{3286DC99-D06C-48BB-B255-706EDF454819}"/>
              </a:ext>
            </a:extLst>
          </p:cNvPr>
          <p:cNvSpPr txBox="1">
            <a:spLocks/>
          </p:cNvSpPr>
          <p:nvPr/>
        </p:nvSpPr>
        <p:spPr>
          <a:xfrm>
            <a:off x="631371" y="1721224"/>
            <a:ext cx="7406641" cy="4814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El dinero se utiliza en la adquisición de diferentes bienes o servicios y en transferencias que son necesarias para cumplir con las finalidades de la institución.</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Para mostrar de forma ordenada a la población en qué se utiliza el dinero, el gasto del sector público se muestra por </a:t>
            </a:r>
            <a:r>
              <a:rPr lang="es-GT" sz="2600" dirty="0">
                <a:solidFill>
                  <a:srgbClr val="197BB4"/>
                </a:solidFill>
                <a:latin typeface="Arial" panose="020B0604020202020204" pitchFamily="34" charset="0"/>
                <a:cs typeface="Arial" panose="020B0604020202020204" pitchFamily="34" charset="0"/>
              </a:rPr>
              <a:t>grupos de gasto</a:t>
            </a:r>
            <a:r>
              <a:rPr lang="es-GT" sz="2600" b="0" dirty="0">
                <a:solidFill>
                  <a:schemeClr val="tx1"/>
                </a:solidFill>
                <a:latin typeface="Arial" panose="020B0604020202020204" pitchFamily="34" charset="0"/>
                <a:cs typeface="Arial" panose="020B0604020202020204" pitchFamily="34" charset="0"/>
              </a:rPr>
              <a:t>.</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0F20B3F5-0BE6-434C-ADD9-E3D04A4AE0E0}"/>
              </a:ext>
            </a:extLst>
          </p:cNvPr>
          <p:cNvSpPr txBox="1">
            <a:spLocks/>
          </p:cNvSpPr>
          <p:nvPr/>
        </p:nvSpPr>
        <p:spPr>
          <a:xfrm>
            <a:off x="8233410" y="2264516"/>
            <a:ext cx="3327219"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br>
              <a:rPr lang="es-GT" sz="2000" b="0" dirty="0">
                <a:latin typeface="Arial" panose="020B0604020202020204" pitchFamily="34" charset="0"/>
                <a:cs typeface="Arial" panose="020B0604020202020204" pitchFamily="34" charset="0"/>
              </a:rPr>
            </a:br>
            <a:r>
              <a:rPr lang="es-GT" sz="2000" b="0" dirty="0">
                <a:latin typeface="Arial" panose="020B0604020202020204" pitchFamily="34" charset="0"/>
                <a:cs typeface="Arial" panose="020B0604020202020204" pitchFamily="34" charset="0"/>
              </a:rPr>
              <a:t>El gasto se divide </a:t>
            </a:r>
          </a:p>
          <a:p>
            <a:pPr>
              <a:lnSpc>
                <a:spcPct val="150000"/>
              </a:lnSpc>
            </a:pPr>
            <a:r>
              <a:rPr lang="es-GT" sz="2000" b="0" dirty="0">
                <a:latin typeface="Arial" panose="020B0604020202020204" pitchFamily="34" charset="0"/>
                <a:cs typeface="Arial" panose="020B0604020202020204" pitchFamily="34" charset="0"/>
              </a:rPr>
              <a:t>en </a:t>
            </a:r>
            <a:r>
              <a:rPr lang="es-GT" sz="3100" b="0" dirty="0">
                <a:solidFill>
                  <a:srgbClr val="FF0000"/>
                </a:solidFill>
                <a:latin typeface="Arial" panose="020B0604020202020204" pitchFamily="34" charset="0"/>
                <a:cs typeface="Arial" panose="020B0604020202020204" pitchFamily="34" charset="0"/>
              </a:rPr>
              <a:t>5</a:t>
            </a:r>
            <a:r>
              <a:rPr lang="es-GT" sz="3100" dirty="0">
                <a:solidFill>
                  <a:srgbClr val="FF0000"/>
                </a:solidFill>
                <a:latin typeface="Arial" panose="020B0604020202020204" pitchFamily="34" charset="0"/>
                <a:cs typeface="Arial" panose="020B0604020202020204" pitchFamily="34" charset="0"/>
              </a:rPr>
              <a:t> </a:t>
            </a:r>
            <a:r>
              <a:rPr lang="es-GT" sz="2000" b="0" dirty="0">
                <a:latin typeface="Arial" panose="020B0604020202020204" pitchFamily="34" charset="0"/>
                <a:cs typeface="Arial" panose="020B0604020202020204" pitchFamily="34" charset="0"/>
              </a:rPr>
              <a:t>grupos</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053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532660" y="330543"/>
            <a:ext cx="10377995" cy="830997"/>
          </a:xfrm>
          <a:prstGeom prst="rect">
            <a:avLst/>
          </a:prstGeom>
          <a:noFill/>
        </p:spPr>
        <p:txBody>
          <a:bodyPr wrap="square" rtlCol="0">
            <a:spAutoFit/>
          </a:bodyPr>
          <a:lstStyle/>
          <a:p>
            <a:pPr lvl="0"/>
            <a:r>
              <a:rPr lang="es-GT" sz="2400" b="1" dirty="0">
                <a:latin typeface="Arial" panose="020B0604020202020204" pitchFamily="34" charset="0"/>
                <a:cs typeface="Arial" panose="020B0604020202020204" pitchFamily="34" charset="0"/>
              </a:rPr>
              <a:t>EJECUCIÓN PRESUPUESTARIA POR GRUPO DE GASTO AL TERCER CUATRIMESTRE 2023</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2" name="CuadroTexto 1">
            <a:extLst>
              <a:ext uri="{FF2B5EF4-FFF2-40B4-BE49-F238E27FC236}">
                <a16:creationId xmlns:a16="http://schemas.microsoft.com/office/drawing/2014/main" id="{2040CB6D-BA01-4C73-9F48-5E83C92FC562}"/>
              </a:ext>
            </a:extLst>
          </p:cNvPr>
          <p:cNvSpPr txBox="1"/>
          <p:nvPr/>
        </p:nvSpPr>
        <p:spPr>
          <a:xfrm>
            <a:off x="8779365" y="2059071"/>
            <a:ext cx="1997476" cy="230832"/>
          </a:xfrm>
          <a:prstGeom prst="rect">
            <a:avLst/>
          </a:prstGeom>
          <a:noFill/>
        </p:spPr>
        <p:txBody>
          <a:bodyPr wrap="square" rtlCol="0">
            <a:spAutoFit/>
          </a:bodyPr>
          <a:lstStyle/>
          <a:p>
            <a:r>
              <a:rPr lang="es-GT" sz="900" dirty="0"/>
              <a:t>* Cifras en millones de Quetzales</a:t>
            </a:r>
          </a:p>
        </p:txBody>
      </p:sp>
      <p:graphicFrame>
        <p:nvGraphicFramePr>
          <p:cNvPr id="4" name="Gráfico 3">
            <a:extLst>
              <a:ext uri="{FF2B5EF4-FFF2-40B4-BE49-F238E27FC236}">
                <a16:creationId xmlns:a16="http://schemas.microsoft.com/office/drawing/2014/main" id="{7D903B0B-E9FB-F4A2-AE7A-EBEACC7176A5}"/>
              </a:ext>
            </a:extLst>
          </p:cNvPr>
          <p:cNvGraphicFramePr>
            <a:graphicFrameLocks/>
          </p:cNvGraphicFramePr>
          <p:nvPr>
            <p:extLst>
              <p:ext uri="{D42A27DB-BD31-4B8C-83A1-F6EECF244321}">
                <p14:modId xmlns:p14="http://schemas.microsoft.com/office/powerpoint/2010/main" val="263145232"/>
              </p:ext>
            </p:extLst>
          </p:nvPr>
        </p:nvGraphicFramePr>
        <p:xfrm>
          <a:off x="1066800" y="1450052"/>
          <a:ext cx="10281424" cy="48820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952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589104" y="726091"/>
            <a:ext cx="9685537" cy="892552"/>
          </a:xfrm>
          <a:prstGeom prst="rect">
            <a:avLst/>
          </a:prstGeom>
          <a:noFill/>
        </p:spPr>
        <p:txBody>
          <a:bodyPr wrap="square" rtlCol="0">
            <a:spAutoFit/>
          </a:bodyPr>
          <a:lstStyle/>
          <a:p>
            <a:pPr lvl="0"/>
            <a:r>
              <a:rPr lang="es-GT" sz="2600" b="1" dirty="0">
                <a:latin typeface="Arial" panose="020B0604020202020204" pitchFamily="34" charset="0"/>
                <a:cs typeface="Arial" panose="020B0604020202020204" pitchFamily="34" charset="0"/>
              </a:rPr>
              <a:t>¿CUÁL ES LA IMPORTANCIA DEL PAGO DE SERVIDORES PÚBLICOS?</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6" name="Picture 2" descr="Desarrollando capacidades de ciencia de datos en Directivos Públicos">
            <a:extLst>
              <a:ext uri="{FF2B5EF4-FFF2-40B4-BE49-F238E27FC236}">
                <a16:creationId xmlns:a16="http://schemas.microsoft.com/office/drawing/2014/main" id="{3E2FE43C-1DFF-4DD3-AA50-5276C858211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17466" y="572892"/>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379E44F8-6120-4618-979B-D24DF190A8FC}"/>
              </a:ext>
            </a:extLst>
          </p:cNvPr>
          <p:cNvSpPr txBox="1">
            <a:spLocks/>
          </p:cNvSpPr>
          <p:nvPr/>
        </p:nvSpPr>
        <p:spPr>
          <a:xfrm>
            <a:off x="387531" y="1679184"/>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400" b="0" dirty="0">
                <a:solidFill>
                  <a:schemeClr val="tx1"/>
                </a:solidFill>
                <a:latin typeface="Arial" panose="020B0604020202020204" pitchFamily="34" charset="0"/>
                <a:cs typeface="Arial" panose="020B0604020202020204" pitchFamily="34" charset="0"/>
              </a:rPr>
              <a:t>El dinero utilizado en el pago de servidores públicos (grupo 0), aunque se clasifica como un gasto de funcionamiento, en realidad, constituye el medio para prestar servicios o entregar bienes a la población beneficiaria, y con ello, satisfacer las necesidades sociales; a través de la contratación de personal operativo y administrativo, dentro de los que cuentan con </a:t>
            </a:r>
            <a:r>
              <a:rPr lang="es-GT" sz="2400" b="0" dirty="0">
                <a:solidFill>
                  <a:srgbClr val="FF0000"/>
                </a:solidFill>
                <a:latin typeface="Arial" panose="020B0604020202020204" pitchFamily="34" charset="0"/>
                <a:cs typeface="Arial" panose="020B0604020202020204" pitchFamily="34" charset="0"/>
              </a:rPr>
              <a:t>38</a:t>
            </a:r>
            <a:r>
              <a:rPr lang="es-GT" sz="2400" b="0" dirty="0">
                <a:solidFill>
                  <a:schemeClr val="tx1"/>
                </a:solidFill>
                <a:latin typeface="Arial" panose="020B0604020202020204" pitchFamily="34" charset="0"/>
                <a:cs typeface="Arial" panose="020B0604020202020204" pitchFamily="34" charset="0"/>
              </a:rPr>
              <a:t> bajo el renglón 011, </a:t>
            </a:r>
            <a:r>
              <a:rPr lang="es-GT" sz="2400" b="0" dirty="0">
                <a:solidFill>
                  <a:srgbClr val="FF0000"/>
                </a:solidFill>
                <a:latin typeface="Arial" panose="020B0604020202020204" pitchFamily="34" charset="0"/>
                <a:cs typeface="Arial" panose="020B0604020202020204" pitchFamily="34" charset="0"/>
              </a:rPr>
              <a:t>48</a:t>
            </a:r>
            <a:r>
              <a:rPr lang="es-GT" sz="2400" b="0" dirty="0">
                <a:solidFill>
                  <a:schemeClr val="tx1"/>
                </a:solidFill>
                <a:latin typeface="Arial" panose="020B0604020202020204" pitchFamily="34" charset="0"/>
                <a:cs typeface="Arial" panose="020B0604020202020204" pitchFamily="34" charset="0"/>
              </a:rPr>
              <a:t> bajo el renglón 021 y </a:t>
            </a:r>
            <a:r>
              <a:rPr lang="es-GT" sz="2400" b="0" dirty="0">
                <a:solidFill>
                  <a:srgbClr val="FF0000"/>
                </a:solidFill>
                <a:latin typeface="Arial" panose="020B0604020202020204" pitchFamily="34" charset="0"/>
                <a:cs typeface="Arial" panose="020B0604020202020204" pitchFamily="34" charset="0"/>
              </a:rPr>
              <a:t>35</a:t>
            </a:r>
            <a:r>
              <a:rPr lang="es-GT" sz="2400" b="0" dirty="0">
                <a:solidFill>
                  <a:schemeClr val="tx1"/>
                </a:solidFill>
                <a:latin typeface="Arial" panose="020B0604020202020204" pitchFamily="34" charset="0"/>
                <a:cs typeface="Arial" panose="020B0604020202020204" pitchFamily="34" charset="0"/>
              </a:rPr>
              <a:t> bajo el renglón 029, quienes brindan los servicios de procesos administrativos financieros para adquisición de bienes y servicios para la población a beneficiar, operatividad para los procesos de entrega de insumos y atención a la población.</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4A4E79B0-A948-4C7B-807A-DCE657A37FD5}"/>
              </a:ext>
            </a:extLst>
          </p:cNvPr>
          <p:cNvSpPr txBox="1">
            <a:spLocks/>
          </p:cNvSpPr>
          <p:nvPr/>
        </p:nvSpPr>
        <p:spPr>
          <a:xfrm>
            <a:off x="8425510" y="2187964"/>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br>
              <a:rPr lang="es-GT" sz="2000" b="0" dirty="0">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Durante el periodo reportado, FODIGUA atendió y dio cobertura a </a:t>
            </a:r>
            <a:r>
              <a:rPr lang="es-GT" sz="2200" dirty="0">
                <a:solidFill>
                  <a:srgbClr val="FF0000"/>
                </a:solidFill>
                <a:latin typeface="Arial" panose="020B0604020202020204" pitchFamily="34" charset="0"/>
                <a:cs typeface="Arial" panose="020B0604020202020204" pitchFamily="34" charset="0"/>
              </a:rPr>
              <a:t>50,783 guatemaltecos</a:t>
            </a:r>
            <a:endParaRPr lang="es-GT" sz="2200" b="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351693"/>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A39D96561CF3FA49BA629FB29367CEAB" ma:contentTypeVersion="12" ma:contentTypeDescription="Crear nuevo documento." ma:contentTypeScope="" ma:versionID="82063a6b178adbe3c79d37e693bc162e">
  <xsd:schema xmlns:xsd="http://www.w3.org/2001/XMLSchema" xmlns:xs="http://www.w3.org/2001/XMLSchema" xmlns:p="http://schemas.microsoft.com/office/2006/metadata/properties" xmlns:ns3="efcf9931-6988-4c26-989d-90fd7d9d6177" xmlns:ns4="2de3127d-b50e-4c29-b846-9213acea4d89" targetNamespace="http://schemas.microsoft.com/office/2006/metadata/properties" ma:root="true" ma:fieldsID="3d9afdd1b157cbc26b4623f5f3ce62be" ns3:_="" ns4:_="">
    <xsd:import namespace="efcf9931-6988-4c26-989d-90fd7d9d6177"/>
    <xsd:import namespace="2de3127d-b50e-4c29-b846-9213acea4d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f9931-6988-4c26-989d-90fd7d9d6177"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e3127d-b50e-4c29-b846-9213acea4d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7D98F7-3014-4AFF-9B64-6BD6D97EE58B}">
  <ds:schemaRefs>
    <ds:schemaRef ds:uri="http://purl.org/dc/terms/"/>
    <ds:schemaRef ds:uri="http://purl.org/dc/dcmitype/"/>
    <ds:schemaRef ds:uri="2de3127d-b50e-4c29-b846-9213acea4d89"/>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efcf9931-6988-4c26-989d-90fd7d9d6177"/>
    <ds:schemaRef ds:uri="http://www.w3.org/XML/1998/namespace"/>
  </ds:schemaRefs>
</ds:datastoreItem>
</file>

<file path=customXml/itemProps2.xml><?xml version="1.0" encoding="utf-8"?>
<ds:datastoreItem xmlns:ds="http://schemas.openxmlformats.org/officeDocument/2006/customXml" ds:itemID="{F9872046-F841-44BF-84FF-8B93AAFD88DD}">
  <ds:schemaRefs>
    <ds:schemaRef ds:uri="http://schemas.microsoft.com/sharepoint/v3/contenttype/forms"/>
  </ds:schemaRefs>
</ds:datastoreItem>
</file>

<file path=customXml/itemProps3.xml><?xml version="1.0" encoding="utf-8"?>
<ds:datastoreItem xmlns:ds="http://schemas.openxmlformats.org/officeDocument/2006/customXml" ds:itemID="{1C3D4D16-9A4B-4A91-8FEC-4CED5EC077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f9931-6988-4c26-989d-90fd7d9d6177"/>
    <ds:schemaRef ds:uri="2de3127d-b50e-4c29-b846-9213acea4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1305</TotalTime>
  <Words>1703</Words>
  <Application>Microsoft Office PowerPoint</Application>
  <PresentationFormat>Panorámica</PresentationFormat>
  <Paragraphs>214</Paragraphs>
  <Slides>25</Slides>
  <Notes>23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Fira Sans Condensed</vt:lpstr>
      <vt:lpstr>Times New Roman</vt:lpstr>
      <vt:lpstr>Montserrat SemiBold</vt:lpstr>
      <vt:lpstr>Calibri</vt:lpstr>
      <vt:lpstr>Montserrat</vt:lpstr>
      <vt:lpstr>Arial</vt:lpstr>
      <vt:lpstr>Calibri Light</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José Dionicio Romero Moreira</cp:lastModifiedBy>
  <cp:revision>59</cp:revision>
  <cp:lastPrinted>2022-08-23T16:28:00Z</cp:lastPrinted>
  <dcterms:created xsi:type="dcterms:W3CDTF">2021-05-04T19:30:50Z</dcterms:created>
  <dcterms:modified xsi:type="dcterms:W3CDTF">2024-01-05T20:32:11Z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0x010100A39D96561CF3FA49BA629FB29367CEAB</vt:lpwstr>
  </property>
</Properties>
</file>