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34"/>
  </p:notesMasterIdLst>
  <p:sldIdLst>
    <p:sldId id="294" r:id="rId5"/>
    <p:sldId id="258" r:id="rId6"/>
    <p:sldId id="323" r:id="rId7"/>
    <p:sldId id="301" r:id="rId8"/>
    <p:sldId id="295" r:id="rId9"/>
    <p:sldId id="302" r:id="rId10"/>
    <p:sldId id="303" r:id="rId11"/>
    <p:sldId id="304" r:id="rId12"/>
    <p:sldId id="305" r:id="rId13"/>
    <p:sldId id="306" r:id="rId14"/>
    <p:sldId id="307" r:id="rId15"/>
    <p:sldId id="308" r:id="rId16"/>
    <p:sldId id="309" r:id="rId17"/>
    <p:sldId id="310" r:id="rId18"/>
    <p:sldId id="311" r:id="rId19"/>
    <p:sldId id="296" r:id="rId20"/>
    <p:sldId id="313" r:id="rId21"/>
    <p:sldId id="314" r:id="rId22"/>
    <p:sldId id="315" r:id="rId23"/>
    <p:sldId id="317" r:id="rId24"/>
    <p:sldId id="316" r:id="rId25"/>
    <p:sldId id="297" r:id="rId26"/>
    <p:sldId id="318" r:id="rId27"/>
    <p:sldId id="298" r:id="rId28"/>
    <p:sldId id="319" r:id="rId29"/>
    <p:sldId id="320" r:id="rId30"/>
    <p:sldId id="321" r:id="rId31"/>
    <p:sldId id="322" r:id="rId32"/>
    <p:sldId id="262" r:id="rId33"/>
  </p:sldIdLst>
  <p:sldSz cx="12192000" cy="6858000"/>
  <p:notesSz cx="6858000" cy="9240838"/>
  <p:embeddedFontLst>
    <p:embeddedFont>
      <p:font typeface="Arial Black" panose="020B0A04020102020204" pitchFamily="34" charset="0"/>
      <p:bold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Montserrat" panose="00000500000000000000" pitchFamily="50" charset="0"/>
      <p:regular r:id="rId42"/>
    </p:embeddedFont>
    <p:embeddedFont>
      <p:font typeface="Montserrat SemiBold" panose="00000700000000000000" pitchFamily="2" charset="0"/>
      <p:bold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u4lNT1c+nss14akBozS1/FarP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660"/>
    <a:srgbClr val="A09185"/>
    <a:srgbClr val="02486B"/>
    <a:srgbClr val="034F72"/>
    <a:srgbClr val="014063"/>
    <a:srgbClr val="223C6C"/>
    <a:srgbClr val="254275"/>
    <a:srgbClr val="1B3055"/>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68" d="100"/>
          <a:sy n="68"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s\useplan$\RENDICI&#211;N%20DE%20CUENTAS\RENDICION%20CUENTAS%202023\INFORME\Tercer%20Cuatrimestre\Rendicion%20Tercer%20Cuatrimest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useplan$\RENDICI&#211;N%20DE%20CUENTAS\RENDICION%20CUENTAS%202023\INFORME\Tercer%20Cuatrimestre\Rendicion%20Tercer%20Cuatrimestr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s-GT" sz="2800" b="1">
                <a:latin typeface="Arial Black" panose="020B0A04020102020204" pitchFamily="34" charset="0"/>
              </a:rPr>
              <a:t>Porcentaje de </a:t>
            </a:r>
          </a:p>
          <a:p>
            <a:pPr>
              <a:defRPr sz="2800"/>
            </a:pPr>
            <a:r>
              <a:rPr lang="es-GT" sz="2800" b="1">
                <a:latin typeface="Arial Black" panose="020B0A04020102020204" pitchFamily="34" charset="0"/>
              </a:rPr>
              <a:t>Ejecución</a:t>
            </a:r>
          </a:p>
          <a:p>
            <a:pPr>
              <a:defRPr sz="2800"/>
            </a:pPr>
            <a:r>
              <a:rPr lang="es-GT" sz="2800" b="1">
                <a:solidFill>
                  <a:schemeClr val="accent1">
                    <a:lumMod val="75000"/>
                  </a:schemeClr>
                </a:solidFill>
                <a:latin typeface="Arial Black" panose="020B0A04020102020204" pitchFamily="34" charset="0"/>
              </a:rPr>
              <a:t>89.81%</a:t>
            </a:r>
          </a:p>
        </c:rich>
      </c:tx>
      <c:layout>
        <c:manualLayout>
          <c:xMode val="edge"/>
          <c:yMode val="edge"/>
          <c:x val="2.0331929692919961E-4"/>
          <c:y val="0.28391860214693126"/>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0.37659055118110235"/>
          <c:y val="0.19106481481481477"/>
          <c:w val="0.30793022747156606"/>
          <c:h val="0.5132170457859434"/>
        </c:manualLayout>
      </c:layout>
      <c:pieChart>
        <c:varyColors val="1"/>
        <c:ser>
          <c:idx val="0"/>
          <c:order val="0"/>
          <c:spPr>
            <a:ln>
              <a:solidFill>
                <a:srgbClr val="00B0F0"/>
              </a:solidFill>
            </a:ln>
          </c:spPr>
          <c:dPt>
            <c:idx val="0"/>
            <c:bubble3D val="0"/>
            <c:spPr>
              <a:solidFill>
                <a:srgbClr val="002060"/>
              </a:solidFill>
              <a:ln w="19050">
                <a:solidFill>
                  <a:srgbClr val="002060"/>
                </a:solidFill>
              </a:ln>
              <a:effectLst/>
            </c:spPr>
            <c:extLst>
              <c:ext xmlns:c16="http://schemas.microsoft.com/office/drawing/2014/chart" uri="{C3380CC4-5D6E-409C-BE32-E72D297353CC}">
                <c16:uniqueId val="{00000001-55DA-4387-9F63-D2F371D29CEF}"/>
              </c:ext>
            </c:extLst>
          </c:dPt>
          <c:dPt>
            <c:idx val="1"/>
            <c:bubble3D val="0"/>
            <c:explosion val="7"/>
            <c:spPr>
              <a:solidFill>
                <a:srgbClr val="00B0F0"/>
              </a:solidFill>
              <a:ln w="19050">
                <a:solidFill>
                  <a:srgbClr val="00B0F0"/>
                </a:solidFill>
              </a:ln>
              <a:effectLst/>
            </c:spPr>
            <c:extLst>
              <c:ext xmlns:c16="http://schemas.microsoft.com/office/drawing/2014/chart" uri="{C3380CC4-5D6E-409C-BE32-E72D297353CC}">
                <c16:uniqueId val="{00000003-55DA-4387-9F63-D2F371D29CEF}"/>
              </c:ext>
            </c:extLst>
          </c:dPt>
          <c:dLbls>
            <c:delete val="1"/>
          </c:dLbls>
          <c:cat>
            <c:strRef>
              <c:f>Ejecucion!$B$3:$C$3</c:f>
              <c:strCache>
                <c:ptCount val="2"/>
                <c:pt idx="0">
                  <c:v>Presupuesto Vigente</c:v>
                </c:pt>
                <c:pt idx="1">
                  <c:v>Presupuesto Ejecutado</c:v>
                </c:pt>
              </c:strCache>
            </c:strRef>
          </c:cat>
          <c:val>
            <c:numRef>
              <c:f>Ejecucion!$B$4:$C$4</c:f>
              <c:numCache>
                <c:formatCode>_("Q"* #,##0.00_);_("Q"* \(#,##0.00\);_("Q"* "-"??_);_(@_)</c:formatCode>
                <c:ptCount val="2"/>
                <c:pt idx="0">
                  <c:v>8654959757.3999996</c:v>
                </c:pt>
                <c:pt idx="1">
                  <c:v>7773120672.1000004</c:v>
                </c:pt>
              </c:numCache>
            </c:numRef>
          </c:val>
          <c:extLst>
            <c:ext xmlns:c16="http://schemas.microsoft.com/office/drawing/2014/chart" uri="{C3380CC4-5D6E-409C-BE32-E72D297353CC}">
              <c16:uniqueId val="{00000004-55DA-4387-9F63-D2F371D29CEF}"/>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r>
              <a:rPr lang="es-GT" sz="1100"/>
              <a:t>Ejecución Presupuestaria </a:t>
            </a:r>
          </a:p>
          <a:p>
            <a:pPr>
              <a:defRPr sz="1100"/>
            </a:pPr>
            <a:r>
              <a:rPr lang="es-GT" sz="1100"/>
              <a:t>Grupo de Gasto</a:t>
            </a:r>
          </a:p>
          <a:p>
            <a:pPr>
              <a:defRPr sz="1100"/>
            </a:pPr>
            <a:r>
              <a:rPr lang="es-GT" sz="1100"/>
              <a:t>(en millones de Quetzales)</a:t>
            </a:r>
          </a:p>
        </c:rich>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3.3700980392156861E-2"/>
          <c:y val="0.29329713276858355"/>
          <c:w val="0.96629901960784315"/>
          <c:h val="0.65233915371357021"/>
        </c:manualLayout>
      </c:layout>
      <c:barChart>
        <c:barDir val="col"/>
        <c:grouping val="clustered"/>
        <c:varyColors val="0"/>
        <c:ser>
          <c:idx val="0"/>
          <c:order val="0"/>
          <c:tx>
            <c:strRef>
              <c:f>'grupo de gasto'!$B$3</c:f>
              <c:strCache>
                <c:ptCount val="1"/>
                <c:pt idx="0">
                  <c:v>Vigente</c:v>
                </c:pt>
              </c:strCache>
            </c:strRef>
          </c:tx>
          <c:spPr>
            <a:solidFill>
              <a:schemeClr val="accent1">
                <a:shade val="65000"/>
              </a:schemeClr>
            </a:solidFill>
            <a:ln>
              <a:noFill/>
            </a:ln>
            <a:effectLst/>
          </c:spPr>
          <c:invertIfNegative val="0"/>
          <c:dLbls>
            <c:dLbl>
              <c:idx val="3"/>
              <c:layout>
                <c:manualLayout>
                  <c:x val="1.378676470588241E-2"/>
                  <c:y val="0.4091816367265467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0F-418C-9F34-574A9F739505}"/>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'grupo de gasto'!$A$4:$A$10</c:f>
              <c:strCache>
                <c:ptCount val="7"/>
                <c:pt idx="0">
                  <c:v>Grupo 0</c:v>
                </c:pt>
                <c:pt idx="1">
                  <c:v>Grupo 1</c:v>
                </c:pt>
                <c:pt idx="2">
                  <c:v>Grupo 2</c:v>
                </c:pt>
                <c:pt idx="3">
                  <c:v>Grupo 3</c:v>
                </c:pt>
                <c:pt idx="4">
                  <c:v>Grupo 4</c:v>
                </c:pt>
                <c:pt idx="5">
                  <c:v>Grupo 5</c:v>
                </c:pt>
                <c:pt idx="6">
                  <c:v>Grupo 9</c:v>
                </c:pt>
              </c:strCache>
            </c:strRef>
          </c:cat>
          <c:val>
            <c:numRef>
              <c:f>'grupo de gasto'!$B$4:$B$10</c:f>
              <c:numCache>
                <c:formatCode>_-"Q"* #,##0.00_-;\-"Q"* #,##0.00_-;_-"Q"* "-"_-;_-@_-</c:formatCode>
                <c:ptCount val="7"/>
                <c:pt idx="0">
                  <c:v>518738556</c:v>
                </c:pt>
                <c:pt idx="1">
                  <c:v>3776342998.5</c:v>
                </c:pt>
                <c:pt idx="2">
                  <c:v>200708349</c:v>
                </c:pt>
                <c:pt idx="3">
                  <c:v>3526959987.9000001</c:v>
                </c:pt>
                <c:pt idx="4">
                  <c:v>63021927</c:v>
                </c:pt>
                <c:pt idx="5">
                  <c:v>525865228</c:v>
                </c:pt>
                <c:pt idx="6">
                  <c:v>43322711</c:v>
                </c:pt>
              </c:numCache>
            </c:numRef>
          </c:val>
          <c:extLst>
            <c:ext xmlns:c16="http://schemas.microsoft.com/office/drawing/2014/chart" uri="{C3380CC4-5D6E-409C-BE32-E72D297353CC}">
              <c16:uniqueId val="{00000001-870F-418C-9F34-574A9F739505}"/>
            </c:ext>
          </c:extLst>
        </c:ser>
        <c:ser>
          <c:idx val="1"/>
          <c:order val="1"/>
          <c:tx>
            <c:strRef>
              <c:f>'grupo de gasto'!$C$3</c:f>
              <c:strCache>
                <c:ptCount val="1"/>
                <c:pt idx="0">
                  <c:v>Ejecutado</c:v>
                </c:pt>
              </c:strCache>
            </c:strRef>
          </c:tx>
          <c:spPr>
            <a:solidFill>
              <a:srgbClr val="00B0F0"/>
            </a:solidFill>
            <a:ln>
              <a:solidFill>
                <a:srgbClr val="00B0F0"/>
              </a:solidFill>
            </a:ln>
            <a:effectLst/>
          </c:spPr>
          <c:invertIfNegative val="0"/>
          <c:dLbls>
            <c:dLbl>
              <c:idx val="3"/>
              <c:layout>
                <c:manualLayout>
                  <c:x val="1.8382352941176471E-2"/>
                  <c:y val="0.355954757152361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0F-418C-9F34-574A9F739505}"/>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'grupo de gasto'!$A$4:$A$10</c:f>
              <c:strCache>
                <c:ptCount val="7"/>
                <c:pt idx="0">
                  <c:v>Grupo 0</c:v>
                </c:pt>
                <c:pt idx="1">
                  <c:v>Grupo 1</c:v>
                </c:pt>
                <c:pt idx="2">
                  <c:v>Grupo 2</c:v>
                </c:pt>
                <c:pt idx="3">
                  <c:v>Grupo 3</c:v>
                </c:pt>
                <c:pt idx="4">
                  <c:v>Grupo 4</c:v>
                </c:pt>
                <c:pt idx="5">
                  <c:v>Grupo 5</c:v>
                </c:pt>
                <c:pt idx="6">
                  <c:v>Grupo 9</c:v>
                </c:pt>
              </c:strCache>
            </c:strRef>
          </c:cat>
          <c:val>
            <c:numRef>
              <c:f>'grupo de gasto'!$C$4:$C$10</c:f>
              <c:numCache>
                <c:formatCode>_("Q"* #,##0.00_);_("Q"* \(#,##0.00\);_("Q"* "-"??_);_(@_)</c:formatCode>
                <c:ptCount val="7"/>
                <c:pt idx="0">
                  <c:v>489711612.35000002</c:v>
                </c:pt>
                <c:pt idx="1">
                  <c:v>3485023262.3099999</c:v>
                </c:pt>
                <c:pt idx="2">
                  <c:v>174451189.22999999</c:v>
                </c:pt>
                <c:pt idx="3">
                  <c:v>3036362120.79</c:v>
                </c:pt>
                <c:pt idx="4">
                  <c:v>57166007.450000003</c:v>
                </c:pt>
                <c:pt idx="5">
                  <c:v>490712000</c:v>
                </c:pt>
                <c:pt idx="6">
                  <c:v>39694479.969999999</c:v>
                </c:pt>
              </c:numCache>
            </c:numRef>
          </c:val>
          <c:extLst>
            <c:ext xmlns:c16="http://schemas.microsoft.com/office/drawing/2014/chart" uri="{C3380CC4-5D6E-409C-BE32-E72D297353CC}">
              <c16:uniqueId val="{00000003-870F-418C-9F34-574A9F739505}"/>
            </c:ext>
          </c:extLst>
        </c:ser>
        <c:ser>
          <c:idx val="2"/>
          <c:order val="2"/>
          <c:tx>
            <c:strRef>
              <c:f>'grupo de gasto'!$D$3</c:f>
              <c:strCache>
                <c:ptCount val="1"/>
                <c:pt idx="0">
                  <c:v>Saldo por Ejecutar</c:v>
                </c:pt>
              </c:strCache>
            </c:strRef>
          </c:tx>
          <c:spPr>
            <a:solidFill>
              <a:schemeClr val="accent1">
                <a:tint val="65000"/>
              </a:schemeClr>
            </a:solidFill>
            <a:ln>
              <a:noFill/>
            </a:ln>
            <a:effectLst/>
          </c:spPr>
          <c:invertIfNegative val="0"/>
          <c:dLbls>
            <c:dLbl>
              <c:idx val="3"/>
              <c:layout>
                <c:manualLayout>
                  <c:x val="1.8382352941176471E-2"/>
                  <c:y val="8.3166999334664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0F-418C-9F34-574A9F739505}"/>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'grupo de gasto'!$A$4:$A$10</c:f>
              <c:strCache>
                <c:ptCount val="7"/>
                <c:pt idx="0">
                  <c:v>Grupo 0</c:v>
                </c:pt>
                <c:pt idx="1">
                  <c:v>Grupo 1</c:v>
                </c:pt>
                <c:pt idx="2">
                  <c:v>Grupo 2</c:v>
                </c:pt>
                <c:pt idx="3">
                  <c:v>Grupo 3</c:v>
                </c:pt>
                <c:pt idx="4">
                  <c:v>Grupo 4</c:v>
                </c:pt>
                <c:pt idx="5">
                  <c:v>Grupo 5</c:v>
                </c:pt>
                <c:pt idx="6">
                  <c:v>Grupo 9</c:v>
                </c:pt>
              </c:strCache>
            </c:strRef>
          </c:cat>
          <c:val>
            <c:numRef>
              <c:f>'grupo de gasto'!$D$4:$D$10</c:f>
              <c:numCache>
                <c:formatCode>_-"Q"* #,##0.00_-;\-"Q"* #,##0.00_-;_-"Q"* "-"_-;_-@_-</c:formatCode>
                <c:ptCount val="7"/>
                <c:pt idx="0">
                  <c:v>29026943.649999976</c:v>
                </c:pt>
                <c:pt idx="1">
                  <c:v>291319736.19000006</c:v>
                </c:pt>
                <c:pt idx="2">
                  <c:v>26257159.770000011</c:v>
                </c:pt>
                <c:pt idx="3">
                  <c:v>490597867.11000013</c:v>
                </c:pt>
                <c:pt idx="4">
                  <c:v>5855919.549999997</c:v>
                </c:pt>
                <c:pt idx="5">
                  <c:v>35153228</c:v>
                </c:pt>
                <c:pt idx="6">
                  <c:v>3628231.0300000012</c:v>
                </c:pt>
              </c:numCache>
            </c:numRef>
          </c:val>
          <c:extLst>
            <c:ext xmlns:c16="http://schemas.microsoft.com/office/drawing/2014/chart" uri="{C3380CC4-5D6E-409C-BE32-E72D297353CC}">
              <c16:uniqueId val="{00000005-870F-418C-9F34-574A9F739505}"/>
            </c:ext>
          </c:extLst>
        </c:ser>
        <c:dLbls>
          <c:dLblPos val="outEnd"/>
          <c:showLegendKey val="0"/>
          <c:showVal val="1"/>
          <c:showCatName val="0"/>
          <c:showSerName val="0"/>
          <c:showPercent val="0"/>
          <c:showBubbleSize val="0"/>
        </c:dLbls>
        <c:gapWidth val="444"/>
        <c:overlap val="-90"/>
        <c:axId val="1876502976"/>
        <c:axId val="1876503808"/>
      </c:barChart>
      <c:catAx>
        <c:axId val="1876502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GT"/>
          </a:p>
        </c:txPr>
        <c:crossAx val="1876503808"/>
        <c:crosses val="autoZero"/>
        <c:auto val="1"/>
        <c:lblAlgn val="ctr"/>
        <c:lblOffset val="100"/>
        <c:noMultiLvlLbl val="0"/>
      </c:catAx>
      <c:valAx>
        <c:axId val="1876503808"/>
        <c:scaling>
          <c:orientation val="minMax"/>
        </c:scaling>
        <c:delete val="1"/>
        <c:axPos val="l"/>
        <c:numFmt formatCode="_-&quot;Q&quot;* #,##0.00_-;\-&quot;Q&quot;* #,##0.00_-;_-&quot;Q&quot;* &quot;-&quot;_-;_-@_-" sourceLinked="1"/>
        <c:majorTickMark val="none"/>
        <c:minorTickMark val="none"/>
        <c:tickLblPos val="nextTo"/>
        <c:crossAx val="1876502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solidFill>
      <a:schemeClr val="lt1"/>
    </a:solidFill>
    <a:ln w="9525" cap="flat" cmpd="sng" algn="ctr">
      <a:noFill/>
      <a:round/>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31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94497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3611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0796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3023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4046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78643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6759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8777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89175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2433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549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7688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15211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65116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19168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19217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8653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01308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7793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3151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4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3511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6334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5269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8424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8087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0B55-AEC0-9BE2-4B0A-8CD14847179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CD3C4C87-882E-F7C1-77BC-E174C7D8B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AF3BED06-66DC-1C97-22D5-9C44B8FCF910}"/>
              </a:ext>
            </a:extLst>
          </p:cNvPr>
          <p:cNvSpPr>
            <a:spLocks noGrp="1"/>
          </p:cNvSpPr>
          <p:nvPr>
            <p:ph type="dt" sz="half" idx="10"/>
          </p:nvPr>
        </p:nvSpPr>
        <p:spPr/>
        <p:txBody>
          <a:bodyPr/>
          <a:lstStyle/>
          <a:p>
            <a:fld id="{10B08C3D-020A-7F47-81CB-131F2992A84C}" type="datetimeFigureOut">
              <a:rPr lang="es-GT" smtClean="0"/>
              <a:t>28/12/2023</a:t>
            </a:fld>
            <a:endParaRPr lang="es-GT"/>
          </a:p>
        </p:txBody>
      </p:sp>
      <p:sp>
        <p:nvSpPr>
          <p:cNvPr id="5" name="Marcador de pie de página 4">
            <a:extLst>
              <a:ext uri="{FF2B5EF4-FFF2-40B4-BE49-F238E27FC236}">
                <a16:creationId xmlns:a16="http://schemas.microsoft.com/office/drawing/2014/main" id="{BF1485CE-C39C-9AEA-8672-D2A73FE5F5C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7378D45-2C0B-782E-C9F9-F2C9F9E61A6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51389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02DC9-333D-709D-344D-1876CBBB910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6567B98-2389-FD95-51B5-24D84DA54E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5B62571-D4CB-AA8A-FA6A-E121C04BB557}"/>
              </a:ext>
            </a:extLst>
          </p:cNvPr>
          <p:cNvSpPr>
            <a:spLocks noGrp="1"/>
          </p:cNvSpPr>
          <p:nvPr>
            <p:ph type="dt" sz="half" idx="10"/>
          </p:nvPr>
        </p:nvSpPr>
        <p:spPr/>
        <p:txBody>
          <a:bodyPr/>
          <a:lstStyle/>
          <a:p>
            <a:fld id="{10B08C3D-020A-7F47-81CB-131F2992A84C}" type="datetimeFigureOut">
              <a:rPr lang="es-GT" smtClean="0"/>
              <a:t>28/12/2023</a:t>
            </a:fld>
            <a:endParaRPr lang="es-GT"/>
          </a:p>
        </p:txBody>
      </p:sp>
      <p:sp>
        <p:nvSpPr>
          <p:cNvPr id="5" name="Marcador de pie de página 4">
            <a:extLst>
              <a:ext uri="{FF2B5EF4-FFF2-40B4-BE49-F238E27FC236}">
                <a16:creationId xmlns:a16="http://schemas.microsoft.com/office/drawing/2014/main" id="{57E8E875-C7C1-EB23-4408-85932299FEB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3C3AFF6-3FFD-FD97-1382-661463935B6E}"/>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53303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3C118F-5865-F9C1-8088-458447B8DC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419AFB02-EF9F-29EA-2103-2A41002D4B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517453AD-B43C-EF3C-7BF7-08AA36E23941}"/>
              </a:ext>
            </a:extLst>
          </p:cNvPr>
          <p:cNvSpPr>
            <a:spLocks noGrp="1"/>
          </p:cNvSpPr>
          <p:nvPr>
            <p:ph type="dt" sz="half" idx="10"/>
          </p:nvPr>
        </p:nvSpPr>
        <p:spPr/>
        <p:txBody>
          <a:bodyPr/>
          <a:lstStyle/>
          <a:p>
            <a:fld id="{10B08C3D-020A-7F47-81CB-131F2992A84C}" type="datetimeFigureOut">
              <a:rPr lang="es-GT" smtClean="0"/>
              <a:t>28/12/2023</a:t>
            </a:fld>
            <a:endParaRPr lang="es-GT"/>
          </a:p>
        </p:txBody>
      </p:sp>
      <p:sp>
        <p:nvSpPr>
          <p:cNvPr id="5" name="Marcador de pie de página 4">
            <a:extLst>
              <a:ext uri="{FF2B5EF4-FFF2-40B4-BE49-F238E27FC236}">
                <a16:creationId xmlns:a16="http://schemas.microsoft.com/office/drawing/2014/main" id="{01519F61-2DD2-C988-551C-E6538615CBB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B9109F8-23CD-5F96-383E-686A071E7CF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402968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B887-7A07-1D14-9A1D-FF171C4112A5}"/>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D77F09F1-D789-368B-B69D-B5172743B00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6119DD49-DF70-8D7F-6CB4-33620CA122CB}"/>
              </a:ext>
            </a:extLst>
          </p:cNvPr>
          <p:cNvSpPr>
            <a:spLocks noGrp="1"/>
          </p:cNvSpPr>
          <p:nvPr>
            <p:ph type="dt" sz="half" idx="10"/>
          </p:nvPr>
        </p:nvSpPr>
        <p:spPr/>
        <p:txBody>
          <a:bodyPr/>
          <a:lstStyle/>
          <a:p>
            <a:fld id="{10B08C3D-020A-7F47-81CB-131F2992A84C}" type="datetimeFigureOut">
              <a:rPr lang="es-GT" smtClean="0"/>
              <a:t>28/12/2023</a:t>
            </a:fld>
            <a:endParaRPr lang="es-GT"/>
          </a:p>
        </p:txBody>
      </p:sp>
      <p:sp>
        <p:nvSpPr>
          <p:cNvPr id="5" name="Marcador de pie de página 4">
            <a:extLst>
              <a:ext uri="{FF2B5EF4-FFF2-40B4-BE49-F238E27FC236}">
                <a16:creationId xmlns:a16="http://schemas.microsoft.com/office/drawing/2014/main" id="{55AE07B0-BB2E-491B-BC66-E3C995E5F7C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888E28E-C2AE-E393-BE5A-0A3B57C8377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83179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DA51-1C91-9034-04B9-3CA3140B68A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51AA208-6D2E-1BCA-8A47-77D25688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EF4FB0D-0E15-E83B-2CA0-BF7155EACB3C}"/>
              </a:ext>
            </a:extLst>
          </p:cNvPr>
          <p:cNvSpPr>
            <a:spLocks noGrp="1"/>
          </p:cNvSpPr>
          <p:nvPr>
            <p:ph type="dt" sz="half" idx="10"/>
          </p:nvPr>
        </p:nvSpPr>
        <p:spPr/>
        <p:txBody>
          <a:bodyPr/>
          <a:lstStyle/>
          <a:p>
            <a:fld id="{10B08C3D-020A-7F47-81CB-131F2992A84C}" type="datetimeFigureOut">
              <a:rPr lang="es-GT" smtClean="0"/>
              <a:t>28/12/2023</a:t>
            </a:fld>
            <a:endParaRPr lang="es-GT"/>
          </a:p>
        </p:txBody>
      </p:sp>
      <p:sp>
        <p:nvSpPr>
          <p:cNvPr id="5" name="Marcador de pie de página 4">
            <a:extLst>
              <a:ext uri="{FF2B5EF4-FFF2-40B4-BE49-F238E27FC236}">
                <a16:creationId xmlns:a16="http://schemas.microsoft.com/office/drawing/2014/main" id="{39EC1C08-17B9-50E5-A670-3519B0EA01E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0A5F2FB-832A-C3BA-2E6F-A298DDD287F6}"/>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3743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9EBB8-B8F5-C634-A297-48EFBED3808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B16D02D-9FA8-2255-181E-B3E68EAD721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F7F715E-FA7E-049E-AB51-7376D1C1AC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A964A5B6-6306-94B8-3F2F-01CE1802B9F4}"/>
              </a:ext>
            </a:extLst>
          </p:cNvPr>
          <p:cNvSpPr>
            <a:spLocks noGrp="1"/>
          </p:cNvSpPr>
          <p:nvPr>
            <p:ph type="dt" sz="half" idx="10"/>
          </p:nvPr>
        </p:nvSpPr>
        <p:spPr/>
        <p:txBody>
          <a:bodyPr/>
          <a:lstStyle/>
          <a:p>
            <a:fld id="{10B08C3D-020A-7F47-81CB-131F2992A84C}" type="datetimeFigureOut">
              <a:rPr lang="es-GT" smtClean="0"/>
              <a:t>28/12/2023</a:t>
            </a:fld>
            <a:endParaRPr lang="es-GT"/>
          </a:p>
        </p:txBody>
      </p:sp>
      <p:sp>
        <p:nvSpPr>
          <p:cNvPr id="6" name="Marcador de pie de página 5">
            <a:extLst>
              <a:ext uri="{FF2B5EF4-FFF2-40B4-BE49-F238E27FC236}">
                <a16:creationId xmlns:a16="http://schemas.microsoft.com/office/drawing/2014/main" id="{FF6448B4-1E29-05DB-730A-595DCD6A2D2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91E0ADE-A914-C7C9-6262-43797E7F0E1C}"/>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78061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5BD00-3F39-9E49-0EDB-8879A0B357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162EEFD-32E5-D16B-E10A-B4B0A7F81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E4553F8-3DC9-958B-F087-04502C67D25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FF53CFE4-2862-7EC1-C843-AD345CA82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7025975-F2B5-DF45-D34D-0658A9A41FF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964140D1-71F0-8A1B-1B40-04827D730725}"/>
              </a:ext>
            </a:extLst>
          </p:cNvPr>
          <p:cNvSpPr>
            <a:spLocks noGrp="1"/>
          </p:cNvSpPr>
          <p:nvPr>
            <p:ph type="dt" sz="half" idx="10"/>
          </p:nvPr>
        </p:nvSpPr>
        <p:spPr/>
        <p:txBody>
          <a:bodyPr/>
          <a:lstStyle/>
          <a:p>
            <a:fld id="{10B08C3D-020A-7F47-81CB-131F2992A84C}" type="datetimeFigureOut">
              <a:rPr lang="es-GT" smtClean="0"/>
              <a:t>28/12/2023</a:t>
            </a:fld>
            <a:endParaRPr lang="es-GT"/>
          </a:p>
        </p:txBody>
      </p:sp>
      <p:sp>
        <p:nvSpPr>
          <p:cNvPr id="8" name="Marcador de pie de página 7">
            <a:extLst>
              <a:ext uri="{FF2B5EF4-FFF2-40B4-BE49-F238E27FC236}">
                <a16:creationId xmlns:a16="http://schemas.microsoft.com/office/drawing/2014/main" id="{63DF0889-C922-5314-D2A9-35D93A7A7B3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4707845-09CE-E8A0-A277-F3CB4F316A12}"/>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56627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EC10F-DB4E-5333-83E2-B214396F4E7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5AD2A034-66DA-0807-B328-52D0C8E1C154}"/>
              </a:ext>
            </a:extLst>
          </p:cNvPr>
          <p:cNvSpPr>
            <a:spLocks noGrp="1"/>
          </p:cNvSpPr>
          <p:nvPr>
            <p:ph type="dt" sz="half" idx="10"/>
          </p:nvPr>
        </p:nvSpPr>
        <p:spPr/>
        <p:txBody>
          <a:bodyPr/>
          <a:lstStyle/>
          <a:p>
            <a:fld id="{10B08C3D-020A-7F47-81CB-131F2992A84C}" type="datetimeFigureOut">
              <a:rPr lang="es-GT" smtClean="0"/>
              <a:t>28/12/2023</a:t>
            </a:fld>
            <a:endParaRPr lang="es-GT"/>
          </a:p>
        </p:txBody>
      </p:sp>
      <p:sp>
        <p:nvSpPr>
          <p:cNvPr id="4" name="Marcador de pie de página 3">
            <a:extLst>
              <a:ext uri="{FF2B5EF4-FFF2-40B4-BE49-F238E27FC236}">
                <a16:creationId xmlns:a16="http://schemas.microsoft.com/office/drawing/2014/main" id="{D30BD2D7-7F42-6300-EEAC-8975CE9C6AFE}"/>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8664DA9C-B285-DD4C-BF1F-63335CCC61C9}"/>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54977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24CDBC-C3C0-8062-28BE-7AD0B20E67F3}"/>
              </a:ext>
            </a:extLst>
          </p:cNvPr>
          <p:cNvSpPr>
            <a:spLocks noGrp="1"/>
          </p:cNvSpPr>
          <p:nvPr>
            <p:ph type="dt" sz="half" idx="10"/>
          </p:nvPr>
        </p:nvSpPr>
        <p:spPr/>
        <p:txBody>
          <a:bodyPr/>
          <a:lstStyle/>
          <a:p>
            <a:fld id="{10B08C3D-020A-7F47-81CB-131F2992A84C}" type="datetimeFigureOut">
              <a:rPr lang="es-GT" smtClean="0"/>
              <a:t>28/12/2023</a:t>
            </a:fld>
            <a:endParaRPr lang="es-GT"/>
          </a:p>
        </p:txBody>
      </p:sp>
      <p:sp>
        <p:nvSpPr>
          <p:cNvPr id="3" name="Marcador de pie de página 2">
            <a:extLst>
              <a:ext uri="{FF2B5EF4-FFF2-40B4-BE49-F238E27FC236}">
                <a16:creationId xmlns:a16="http://schemas.microsoft.com/office/drawing/2014/main" id="{F5C594BB-B7CD-5B72-DE1A-13957B301B8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9D001A9-CD81-7E28-C377-2B4D43A572D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95021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3F63-FDE9-70A0-5161-0B3056018DB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5FD2D5B-8397-D72E-38BE-A87328684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EA64E0FE-8E07-CB03-6667-16C06CB3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BE13CB0-CC4F-8CD3-28F3-2F1C4CFE3937}"/>
              </a:ext>
            </a:extLst>
          </p:cNvPr>
          <p:cNvSpPr>
            <a:spLocks noGrp="1"/>
          </p:cNvSpPr>
          <p:nvPr>
            <p:ph type="dt" sz="half" idx="10"/>
          </p:nvPr>
        </p:nvSpPr>
        <p:spPr/>
        <p:txBody>
          <a:bodyPr/>
          <a:lstStyle/>
          <a:p>
            <a:fld id="{10B08C3D-020A-7F47-81CB-131F2992A84C}" type="datetimeFigureOut">
              <a:rPr lang="es-GT" smtClean="0"/>
              <a:t>28/12/2023</a:t>
            </a:fld>
            <a:endParaRPr lang="es-GT"/>
          </a:p>
        </p:txBody>
      </p:sp>
      <p:sp>
        <p:nvSpPr>
          <p:cNvPr id="6" name="Marcador de pie de página 5">
            <a:extLst>
              <a:ext uri="{FF2B5EF4-FFF2-40B4-BE49-F238E27FC236}">
                <a16:creationId xmlns:a16="http://schemas.microsoft.com/office/drawing/2014/main" id="{8769DBC3-B1B5-82E1-F86A-52E8CBC411A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FC0A5E1-C545-E1C7-242E-1E117743997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99526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71D6-6ED9-A468-1BC0-E3B938F9A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077FE2D-2E70-438C-0DF0-EB974AC89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83A1E1FB-73A0-1F43-3713-3A36EFACB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B4E77B-CD14-8926-1CF3-CE450383F9DA}"/>
              </a:ext>
            </a:extLst>
          </p:cNvPr>
          <p:cNvSpPr>
            <a:spLocks noGrp="1"/>
          </p:cNvSpPr>
          <p:nvPr>
            <p:ph type="dt" sz="half" idx="10"/>
          </p:nvPr>
        </p:nvSpPr>
        <p:spPr/>
        <p:txBody>
          <a:bodyPr/>
          <a:lstStyle/>
          <a:p>
            <a:fld id="{10B08C3D-020A-7F47-81CB-131F2992A84C}" type="datetimeFigureOut">
              <a:rPr lang="es-GT" smtClean="0"/>
              <a:t>28/12/2023</a:t>
            </a:fld>
            <a:endParaRPr lang="es-GT"/>
          </a:p>
        </p:txBody>
      </p:sp>
      <p:sp>
        <p:nvSpPr>
          <p:cNvPr id="6" name="Marcador de pie de página 5">
            <a:extLst>
              <a:ext uri="{FF2B5EF4-FFF2-40B4-BE49-F238E27FC236}">
                <a16:creationId xmlns:a16="http://schemas.microsoft.com/office/drawing/2014/main" id="{00BCFC13-0540-BE0D-E6DC-84D0E63F85A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4BE98B5-6BFE-9B8A-8926-A0E036CA629D}"/>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61198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593E17-AA09-270B-D7DA-E615C4200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8620A1C-184E-40AC-DFF2-193B8252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D781E96D-6D04-2B55-312E-88A6CBCEC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8C3D-020A-7F47-81CB-131F2992A84C}" type="datetimeFigureOut">
              <a:rPr lang="es-GT" smtClean="0"/>
              <a:t>28/12/2023</a:t>
            </a:fld>
            <a:endParaRPr lang="es-GT"/>
          </a:p>
        </p:txBody>
      </p:sp>
      <p:sp>
        <p:nvSpPr>
          <p:cNvPr id="5" name="Marcador de pie de página 4">
            <a:extLst>
              <a:ext uri="{FF2B5EF4-FFF2-40B4-BE49-F238E27FC236}">
                <a16:creationId xmlns:a16="http://schemas.microsoft.com/office/drawing/2014/main" id="{BBF5B215-EE8D-187C-3A75-4C84E64FA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055D70B8-39A2-74DD-9DEF-62E76BC8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t>‹Nº›</a:t>
            </a:fld>
            <a:endParaRPr lang="es-GT"/>
          </a:p>
        </p:txBody>
      </p:sp>
    </p:spTree>
    <p:extLst>
      <p:ext uri="{BB962C8B-B14F-4D97-AF65-F5344CB8AC3E}">
        <p14:creationId xmlns:p14="http://schemas.microsoft.com/office/powerpoint/2010/main" val="3324927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819E2A-F49D-6BEE-CE64-BCBECAAC20C1}"/>
              </a:ext>
            </a:extLst>
          </p:cNvPr>
          <p:cNvPicPr>
            <a:picLocks noChangeAspect="1"/>
          </p:cNvPicPr>
          <p:nvPr/>
        </p:nvPicPr>
        <p:blipFill>
          <a:blip r:embed="rId3"/>
          <a:stretch>
            <a:fillRect/>
          </a:stretch>
        </p:blipFill>
        <p:spPr>
          <a:xfrm>
            <a:off x="4411155" y="6282160"/>
            <a:ext cx="3369690" cy="572848"/>
          </a:xfrm>
          <a:prstGeom prst="rect">
            <a:avLst/>
          </a:prstGeom>
        </p:spPr>
      </p:pic>
      <p:pic>
        <p:nvPicPr>
          <p:cNvPr id="7" name="Imagen 6">
            <a:extLst>
              <a:ext uri="{FF2B5EF4-FFF2-40B4-BE49-F238E27FC236}">
                <a16:creationId xmlns:a16="http://schemas.microsoft.com/office/drawing/2014/main" id="{C2E2631F-2677-BC8C-508E-04A825704745}"/>
              </a:ext>
            </a:extLst>
          </p:cNvPr>
          <p:cNvPicPr>
            <a:picLocks noChangeAspect="1"/>
          </p:cNvPicPr>
          <p:nvPr/>
        </p:nvPicPr>
        <p:blipFill>
          <a:blip r:embed="rId4"/>
          <a:stretch>
            <a:fillRect/>
          </a:stretch>
        </p:blipFill>
        <p:spPr>
          <a:xfrm>
            <a:off x="4962689" y="6333255"/>
            <a:ext cx="1206240" cy="479279"/>
          </a:xfrm>
          <a:prstGeom prst="rect">
            <a:avLst/>
          </a:prstGeom>
        </p:spPr>
      </p:pic>
      <p:sp>
        <p:nvSpPr>
          <p:cNvPr id="8" name="CuadroTexto 7">
            <a:extLst>
              <a:ext uri="{FF2B5EF4-FFF2-40B4-BE49-F238E27FC236}">
                <a16:creationId xmlns:a16="http://schemas.microsoft.com/office/drawing/2014/main" id="{6A02DEED-5AF0-FC69-F126-DD0CF0D4D33F}"/>
              </a:ext>
            </a:extLst>
          </p:cNvPr>
          <p:cNvSpPr txBox="1"/>
          <p:nvPr/>
        </p:nvSpPr>
        <p:spPr>
          <a:xfrm>
            <a:off x="6201980" y="6383918"/>
            <a:ext cx="165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600" b="1" i="0" u="none" strike="noStrike" kern="1200" cap="none" spc="0" normalizeH="0" baseline="0" noProof="0" dirty="0">
                <a:ln>
                  <a:noFill/>
                </a:ln>
                <a:solidFill>
                  <a:srgbClr val="10304B"/>
                </a:solidFill>
                <a:effectLst/>
                <a:uLnTx/>
                <a:uFillTx/>
                <a:latin typeface="Montserrat SemiBold" pitchFamily="2" charset="77"/>
                <a:ea typeface="+mn-ea"/>
                <a:cs typeface="+mn-cs"/>
              </a:rPr>
              <a:t>NOMBRE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600" b="1" i="0" u="none" strike="noStrike" kern="1200" cap="none" spc="0" normalizeH="0" baseline="0" noProof="0" dirty="0">
                <a:ln>
                  <a:noFill/>
                </a:ln>
                <a:solidFill>
                  <a:srgbClr val="10304B"/>
                </a:solidFill>
                <a:effectLst/>
                <a:uLnTx/>
                <a:uFillTx/>
                <a:latin typeface="Montserrat SemiBold" pitchFamily="2" charset="77"/>
                <a:ea typeface="+mn-ea"/>
                <a:cs typeface="+mn-cs"/>
              </a:rPr>
              <a:t>DE LA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600" b="1" i="0" u="none" strike="noStrike" kern="1200" cap="none" spc="0" normalizeH="0" baseline="0" noProof="0" dirty="0">
                <a:ln>
                  <a:noFill/>
                </a:ln>
                <a:solidFill>
                  <a:srgbClr val="10304B"/>
                </a:solidFill>
                <a:effectLst/>
                <a:uLnTx/>
                <a:uFillTx/>
                <a:latin typeface="Montserrat SemiBold" pitchFamily="2" charset="77"/>
                <a:ea typeface="+mn-ea"/>
                <a:cs typeface="+mn-cs"/>
              </a:rPr>
              <a:t>INSTITUCIÓN</a:t>
            </a:r>
          </a:p>
        </p:txBody>
      </p:sp>
    </p:spTree>
    <p:extLst>
      <p:ext uri="{BB962C8B-B14F-4D97-AF65-F5344CB8AC3E}">
        <p14:creationId xmlns:p14="http://schemas.microsoft.com/office/powerpoint/2010/main" val="260616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solidFill>
                  <a:schemeClr val="tx1"/>
                </a:solidFill>
                <a:latin typeface="Arial" panose="020B0604020202020204" pitchFamily="34" charset="0"/>
                <a:cs typeface="Arial" panose="020B0604020202020204" pitchFamily="34" charset="0"/>
              </a:rPr>
              <a:t>¿CUÁL ES LA IMPORTANCIA DEL PAGO DE SERVIDORES PÚBLICOS?</a:t>
            </a:r>
            <a:endParaRPr kumimoji="0" lang="es-GT" sz="2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379E44F8-6120-4618-979B-D24DF190A8FC}"/>
              </a:ext>
            </a:extLst>
          </p:cNvPr>
          <p:cNvSpPr txBox="1">
            <a:spLocks/>
          </p:cNvSpPr>
          <p:nvPr/>
        </p:nvSpPr>
        <p:spPr>
          <a:xfrm>
            <a:off x="387531" y="1689917"/>
            <a:ext cx="10993232"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a:t>
            </a:r>
            <a:r>
              <a:rPr lang="es-GT" sz="2400" dirty="0">
                <a:solidFill>
                  <a:srgbClr val="197BB4"/>
                </a:solidFill>
                <a:latin typeface="Arial" panose="020B0604020202020204" pitchFamily="34" charset="0"/>
                <a:cs typeface="Arial" panose="020B0604020202020204" pitchFamily="34" charset="0"/>
              </a:rPr>
              <a:t>grupo 0</a:t>
            </a:r>
            <a:r>
              <a:rPr lang="es-GT" sz="24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para prestar servicios o entregar bienes a la población beneficiaria, y con ello, satisfacer las necesidades sociales; a través de la contratación de personal operativo, técnico/profesional, y personal administrativo.</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35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PAGO DE SALARIOS A SERVIDORES PÚBLICOS A LA FECHA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1F98226F-DD49-4C73-B5A2-2178D69D10F2}"/>
              </a:ext>
            </a:extLst>
          </p:cNvPr>
          <p:cNvSpPr txBox="1">
            <a:spLocks/>
          </p:cNvSpPr>
          <p:nvPr/>
        </p:nvSpPr>
        <p:spPr>
          <a:xfrm>
            <a:off x="592069" y="1801091"/>
            <a:ext cx="7406641" cy="402633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rgbClr val="000000"/>
                </a:solidFill>
                <a:latin typeface="Arial" panose="020B0604020202020204" pitchFamily="34" charset="0"/>
                <a:cs typeface="Arial" panose="020B0604020202020204" pitchFamily="34" charset="0"/>
              </a:rPr>
              <a:t>Presupuesto vigente total 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518,738,556.00</a:t>
            </a:r>
          </a:p>
          <a:p>
            <a:pPr algn="just">
              <a:lnSpc>
                <a:spcPct val="150000"/>
              </a:lnSpc>
            </a:pPr>
            <a:endParaRPr lang="es-GT" sz="2400" b="0" dirty="0">
              <a:solidFill>
                <a:srgbClr val="000000"/>
              </a:solidFill>
              <a:latin typeface="Arial" panose="020B0604020202020204" pitchFamily="34" charset="0"/>
              <a:cs typeface="Arial" panose="020B0604020202020204" pitchFamily="34" charset="0"/>
            </a:endParaRPr>
          </a:p>
          <a:p>
            <a:pPr algn="just">
              <a:lnSpc>
                <a:spcPct val="150000"/>
              </a:lnSpc>
            </a:pPr>
            <a:r>
              <a:rPr lang="es-GT" sz="2700" b="0" dirty="0">
                <a:solidFill>
                  <a:srgbClr val="000000"/>
                </a:solidFill>
                <a:latin typeface="Arial" panose="020B0604020202020204" pitchFamily="34" charset="0"/>
                <a:cs typeface="Arial" panose="020B0604020202020204" pitchFamily="34" charset="0"/>
              </a:rPr>
              <a:t>Presupuesto utilizado al </a:t>
            </a:r>
            <a:r>
              <a:rPr lang="es-GT" sz="2700" u="sng" dirty="0">
                <a:solidFill>
                  <a:srgbClr val="000000"/>
                </a:solidFill>
                <a:latin typeface="Arial" panose="020B0604020202020204" pitchFamily="34" charset="0"/>
                <a:cs typeface="Arial" panose="020B0604020202020204" pitchFamily="34" charset="0"/>
              </a:rPr>
              <a:t>tercer cuatrimestre 2023</a:t>
            </a:r>
            <a:r>
              <a:rPr lang="es-GT" sz="2700" dirty="0">
                <a:solidFill>
                  <a:srgbClr val="000000"/>
                </a:solidFill>
                <a:latin typeface="Arial" panose="020B0604020202020204" pitchFamily="34" charset="0"/>
                <a:cs typeface="Arial" panose="020B0604020202020204" pitchFamily="34" charset="0"/>
              </a:rPr>
              <a:t> </a:t>
            </a:r>
            <a:r>
              <a:rPr lang="es-GT" sz="2700" b="0" dirty="0">
                <a:solidFill>
                  <a:srgbClr val="000000"/>
                </a:solidFill>
                <a:latin typeface="Arial" panose="020B0604020202020204" pitchFamily="34" charset="0"/>
                <a:cs typeface="Arial" panose="020B0604020202020204" pitchFamily="34" charset="0"/>
              </a:rPr>
              <a:t>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489,711,612.35</a:t>
            </a:r>
          </a:p>
          <a:p>
            <a:pPr algn="just">
              <a:lnSpc>
                <a:spcPct val="150000"/>
              </a:lnSpc>
            </a:pPr>
            <a:endParaRPr lang="es-GT" sz="2400" b="0" dirty="0">
              <a:solidFill>
                <a:srgbClr val="000000"/>
              </a:solidFill>
              <a:latin typeface="Arial" panose="020B0604020202020204" pitchFamily="34" charset="0"/>
              <a:cs typeface="Arial" panose="020B0604020202020204" pitchFamily="34" charset="0"/>
            </a:endParaRPr>
          </a:p>
          <a:p>
            <a:pPr algn="just">
              <a:lnSpc>
                <a:spcPct val="150000"/>
              </a:lnSpc>
            </a:pPr>
            <a:r>
              <a:rPr lang="es-GT" sz="2700" b="0" dirty="0">
                <a:solidFill>
                  <a:srgbClr val="000000"/>
                </a:solidFill>
                <a:latin typeface="Arial" panose="020B0604020202020204" pitchFamily="34" charset="0"/>
                <a:cs typeface="Arial" panose="020B0604020202020204" pitchFamily="34" charset="0"/>
              </a:rPr>
              <a:t>Saldo 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29,026,943.65</a:t>
            </a:r>
          </a:p>
          <a:p>
            <a:pPr algn="just">
              <a:lnSpc>
                <a:spcPct val="150000"/>
              </a:lnSpc>
            </a:pP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F7A154BA-6F3D-4F4E-8BA4-E5FB563D6914}"/>
              </a:ext>
            </a:extLst>
          </p:cNvPr>
          <p:cNvSpPr txBox="1">
            <a:spLocks/>
          </p:cNvSpPr>
          <p:nvPr/>
        </p:nvSpPr>
        <p:spPr>
          <a:xfrm>
            <a:off x="8272712" y="2633187"/>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rgbClr val="FF0000"/>
                </a:solidFill>
                <a:latin typeface="Arial" panose="020B0604020202020204" pitchFamily="34" charset="0"/>
                <a:cs typeface="Arial" panose="020B0604020202020204" pitchFamily="34" charset="0"/>
              </a:rPr>
              <a:t>6%</a:t>
            </a:r>
            <a:r>
              <a:rPr lang="es-GT" sz="2200" b="0" dirty="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del CIV.</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E69F229F-4C9B-BA2C-B23C-CB86200E1D80}"/>
              </a:ext>
            </a:extLst>
          </p:cNvPr>
          <p:cNvSpPr txBox="1"/>
          <p:nvPr/>
        </p:nvSpPr>
        <p:spPr>
          <a:xfrm>
            <a:off x="158317" y="6078746"/>
            <a:ext cx="6098344" cy="215444"/>
          </a:xfrm>
          <a:prstGeom prst="rect">
            <a:avLst/>
          </a:prstGeom>
          <a:noFill/>
        </p:spPr>
        <p:txBody>
          <a:bodyPr wrap="square">
            <a:spAutoFit/>
          </a:bodyPr>
          <a:lstStyle/>
          <a:p>
            <a:pPr indent="449580"/>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Fuente: Sistema de Contabilidad Integrada -</a:t>
            </a:r>
            <a:r>
              <a:rPr lang="es-GT" sz="800" b="1" kern="100" dirty="0" err="1">
                <a:effectLst/>
                <a:latin typeface="Montserrat" panose="00000500000000000000" pitchFamily="50" charset="0"/>
                <a:ea typeface="Montserrat" panose="00000500000000000000" pitchFamily="50" charset="0"/>
                <a:cs typeface="Times New Roman" panose="02020603050405020304" pitchFamily="18" charset="0"/>
              </a:rPr>
              <a:t>SICOIN</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Datos al </a:t>
            </a:r>
            <a:r>
              <a:rPr lang="es-GT" sz="800" b="1" kern="100" dirty="0">
                <a:effectLst/>
                <a:highlight>
                  <a:srgbClr val="FFFF00"/>
                </a:highlight>
                <a:latin typeface="Montserrat" panose="00000500000000000000" pitchFamily="50" charset="0"/>
                <a:ea typeface="Montserrat" panose="00000500000000000000" pitchFamily="50" charset="0"/>
                <a:cs typeface="Times New Roman" panose="02020603050405020304" pitchFamily="18" charset="0"/>
              </a:rPr>
              <a:t>22</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de diciembre de 2023.</a:t>
            </a:r>
            <a:endParaRPr lang="es-GT"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48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346440" y="509570"/>
            <a:ext cx="9685537" cy="892552"/>
          </a:xfrm>
          <a:prstGeom prst="rect">
            <a:avLst/>
          </a:prstGeom>
          <a:noFill/>
        </p:spPr>
        <p:txBody>
          <a:bodyPr wrap="square" rtlCol="0">
            <a:spAutoFit/>
          </a:bodyPr>
          <a:lstStyle/>
          <a:p>
            <a:pPr lvl="0"/>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INVIERTE EL MINISTERIO DE COMUNICACIONES, INFRAESTRUCTURA Y VIVIENDA?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39271" y="73898"/>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A27F1B47-CD23-4F97-8C57-964E7A9700D4}"/>
              </a:ext>
            </a:extLst>
          </p:cNvPr>
          <p:cNvSpPr txBox="1">
            <a:spLocks/>
          </p:cNvSpPr>
          <p:nvPr/>
        </p:nvSpPr>
        <p:spPr>
          <a:xfrm>
            <a:off x="667457" y="2062516"/>
            <a:ext cx="10857086" cy="484344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ES" sz="2000" b="0" dirty="0">
                <a:solidFill>
                  <a:schemeClr val="tx1"/>
                </a:solidFill>
                <a:latin typeface="Arial" panose="020B0604020202020204" pitchFamily="34" charset="0"/>
                <a:cs typeface="Arial" panose="020B0604020202020204" pitchFamily="34" charset="0"/>
              </a:rPr>
              <a:t>Este Ministerio desempeña un papel crucial en el impulso económico al liderar proyectos de infraestructura que fortalecen la conectividad y la logística. Su contribución se refleja en el crecimiento económico al mejorar las condiciones para el comercio y la movilidad. Además, al promover el desarrollo de viviendas, el Ministerio influye en el bienestar social al facilitar el acceso a una vivienda digna, generando impactos positivos en la calidad de vida de la población.</a:t>
            </a:r>
            <a:endParaRPr lang="es-GT" sz="5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Durante el periodo reportado destaca la construcción de puentes vehiculares, puentes modulares, pasos a desnivel, construcción, ampliación, mejoramiento y reposición de carreteras, construcción de obra pública, regulación de servicios de transporte y regulación vial; asimismo, el fortalecimiento de las comunicaciones, reducción de la brecha digital, entre otros.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endParaRPr lang="es-GT" sz="2000" b="0" dirty="0">
              <a:solidFill>
                <a:schemeClr val="accent1">
                  <a:lumMod val="50000"/>
                </a:schemeClr>
              </a:solidFill>
              <a:latin typeface="Arial" panose="020B0604020202020204" pitchFamily="34" charset="0"/>
              <a:cs typeface="Arial" panose="020B0604020202020204" pitchFamily="34" charset="0"/>
            </a:endParaRPr>
          </a:p>
          <a:p>
            <a:pPr algn="just"/>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58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672231" y="726091"/>
            <a:ext cx="968553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MONTO UTILIZADO DE INVERSIÓN A LA FECHA?</a:t>
            </a: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C671FD01-4362-45F8-9D18-B87B582FBBF4}"/>
              </a:ext>
            </a:extLst>
          </p:cNvPr>
          <p:cNvSpPr txBox="1">
            <a:spLocks/>
          </p:cNvSpPr>
          <p:nvPr/>
        </p:nvSpPr>
        <p:spPr>
          <a:xfrm>
            <a:off x="604384" y="1618331"/>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4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4, 476,578,543.00</a:t>
            </a: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Desarrollo de la Infraestructura Vial (</a:t>
            </a:r>
            <a:r>
              <a:rPr lang="es-GT" sz="2700" b="0" dirty="0" err="1">
                <a:solidFill>
                  <a:schemeClr val="tx1"/>
                </a:solidFill>
                <a:latin typeface="Arial" panose="020B0604020202020204" pitchFamily="34" charset="0"/>
                <a:cs typeface="Arial" panose="020B0604020202020204" pitchFamily="34" charset="0"/>
              </a:rPr>
              <a:t>COVIAL</a:t>
            </a:r>
            <a:r>
              <a:rPr lang="es-GT" sz="2700" b="0" dirty="0">
                <a:solidFill>
                  <a:schemeClr val="tx1"/>
                </a:solidFill>
                <a:latin typeface="Arial" panose="020B0604020202020204" pitchFamily="34" charset="0"/>
                <a:cs typeface="Arial" panose="020B0604020202020204" pitchFamily="34" charset="0"/>
              </a:rPr>
              <a:t>)</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1,525,861,626.40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tercer cuatrimestre 2023</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3,908,554,681.24</a:t>
            </a: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tercer cuatrimestre 2023</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Desarrollo de la Infraestructura Vial (</a:t>
            </a:r>
            <a:r>
              <a:rPr lang="es-GT" sz="2700" b="0" dirty="0" err="1">
                <a:solidFill>
                  <a:schemeClr val="tx1"/>
                </a:solidFill>
                <a:latin typeface="Arial" panose="020B0604020202020204" pitchFamily="34" charset="0"/>
                <a:cs typeface="Arial" panose="020B0604020202020204" pitchFamily="34" charset="0"/>
              </a:rPr>
              <a:t>COVIAL</a:t>
            </a:r>
            <a:r>
              <a:rPr lang="es-GT" sz="2700" b="0" dirty="0">
                <a:solidFill>
                  <a:schemeClr val="tx1"/>
                </a:solidFill>
                <a:latin typeface="Arial" panose="020B0604020202020204" pitchFamily="34" charset="0"/>
                <a:cs typeface="Arial" panose="020B0604020202020204" pitchFamily="34" charset="0"/>
              </a:rPr>
              <a:t>)</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1,518,212,899.62</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 + saldo de Desarrollo de la Infraestructura Vial (</a:t>
            </a:r>
            <a:r>
              <a:rPr lang="es-GT" sz="2700" b="0" dirty="0" err="1">
                <a:solidFill>
                  <a:schemeClr val="tx1"/>
                </a:solidFill>
                <a:latin typeface="Arial" panose="020B0604020202020204" pitchFamily="34" charset="0"/>
                <a:cs typeface="Arial" panose="020B0604020202020204" pitchFamily="34" charset="0"/>
              </a:rPr>
              <a:t>COVIAL</a:t>
            </a:r>
            <a:r>
              <a:rPr lang="es-GT" sz="2700" b="0" dirty="0">
                <a:solidFill>
                  <a:schemeClr val="tx1"/>
                </a:solidFill>
                <a:latin typeface="Arial" panose="020B0604020202020204" pitchFamily="34" charset="0"/>
                <a:cs typeface="Arial" panose="020B0604020202020204" pitchFamily="34" charset="0"/>
              </a:rPr>
              <a:t>)</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575,672,588.54</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5AE0DDC3-E50A-46E6-AAA6-DB777E3F4468}"/>
              </a:ext>
            </a:extLst>
          </p:cNvPr>
          <p:cNvSpPr txBox="1">
            <a:spLocks/>
          </p:cNvSpPr>
          <p:nvPr/>
        </p:nvSpPr>
        <p:spPr>
          <a:xfrm>
            <a:off x="8260397" y="1479255"/>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a:t>
            </a:r>
            <a:r>
              <a:rPr lang="es-GT" sz="2200" b="0" dirty="0">
                <a:solidFill>
                  <a:schemeClr val="tx1"/>
                </a:solidFill>
                <a:latin typeface="Arial" panose="020B0604020202020204" pitchFamily="34" charset="0"/>
                <a:cs typeface="Arial" panose="020B0604020202020204" pitchFamily="34" charset="0"/>
              </a:rPr>
              <a:t>CIV aporta mediante la ejecución de sus programas, destinados a la Inversión Pública un total de </a:t>
            </a:r>
            <a:r>
              <a:rPr lang="es-GT" sz="2200" dirty="0">
                <a:solidFill>
                  <a:srgbClr val="FF0000"/>
                </a:solidFill>
                <a:latin typeface="Arial" panose="020B0604020202020204" pitchFamily="34" charset="0"/>
                <a:cs typeface="Arial" panose="020B0604020202020204" pitchFamily="34" charset="0"/>
              </a:rPr>
              <a:t>69.35</a:t>
            </a:r>
            <a:r>
              <a:rPr lang="es-GT" sz="2200" b="0" dirty="0">
                <a:solidFill>
                  <a:schemeClr val="tx1"/>
                </a:solidFill>
                <a:latin typeface="Arial" panose="020B0604020202020204" pitchFamily="34" charset="0"/>
                <a:cs typeface="Arial" panose="020B0604020202020204" pitchFamily="34" charset="0"/>
              </a:rPr>
              <a:t>% de su presupuesto.</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C8FBF6B5-9A28-EE22-A909-39D693AF9101}"/>
              </a:ext>
            </a:extLst>
          </p:cNvPr>
          <p:cNvSpPr txBox="1"/>
          <p:nvPr/>
        </p:nvSpPr>
        <p:spPr>
          <a:xfrm>
            <a:off x="158317" y="6078746"/>
            <a:ext cx="6098344" cy="215444"/>
          </a:xfrm>
          <a:prstGeom prst="rect">
            <a:avLst/>
          </a:prstGeom>
          <a:noFill/>
        </p:spPr>
        <p:txBody>
          <a:bodyPr wrap="square">
            <a:spAutoFit/>
          </a:bodyPr>
          <a:lstStyle/>
          <a:p>
            <a:pPr indent="449580"/>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Fuente: Sistema de Contabilidad Integrada -</a:t>
            </a:r>
            <a:r>
              <a:rPr lang="es-GT" sz="800" b="1" kern="100" dirty="0" err="1">
                <a:effectLst/>
                <a:latin typeface="Montserrat" panose="00000500000000000000" pitchFamily="50" charset="0"/>
                <a:ea typeface="Montserrat" panose="00000500000000000000" pitchFamily="50" charset="0"/>
                <a:cs typeface="Times New Roman" panose="02020603050405020304" pitchFamily="18" charset="0"/>
              </a:rPr>
              <a:t>SICOIN</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Datos al </a:t>
            </a:r>
            <a:r>
              <a:rPr lang="es-GT" sz="800" b="1" kern="100" dirty="0">
                <a:effectLst/>
                <a:highlight>
                  <a:srgbClr val="FFFF00"/>
                </a:highlight>
                <a:latin typeface="Montserrat" panose="00000500000000000000" pitchFamily="50" charset="0"/>
                <a:ea typeface="Montserrat" panose="00000500000000000000" pitchFamily="50" charset="0"/>
                <a:cs typeface="Times New Roman" panose="02020603050405020304" pitchFamily="18" charset="0"/>
              </a:rPr>
              <a:t>28</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de diciembre de 2023.</a:t>
            </a:r>
            <a:endParaRPr lang="es-GT"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50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948873" y="726091"/>
            <a:ext cx="9408895" cy="1384995"/>
          </a:xfrm>
          <a:prstGeom prst="rect">
            <a:avLst/>
          </a:prstGeom>
          <a:noFill/>
        </p:spPr>
        <p:txBody>
          <a:bodyPr wrap="square" rtlCol="0">
            <a:spAutoFit/>
          </a:bodyPr>
          <a:lstStyle/>
          <a:p>
            <a:pPr lvl="0"/>
            <a:r>
              <a:rPr lang="es-GT" sz="2800" b="1" dirty="0">
                <a:latin typeface="Arial" panose="020B0604020202020204" pitchFamily="34" charset="0"/>
                <a:cs typeface="Arial" panose="020B0604020202020204" pitchFamily="34" charset="0"/>
              </a:rPr>
              <a:t>¿QUÉ FINALIDADES ATIENDE EL MINISTERIO DE COMUNICACIONES, INFRAESTRUCTURA Y VIVIENDA?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8" name="Picture 2" descr="Target arm | Icono Gratis">
            <a:extLst>
              <a:ext uri="{FF2B5EF4-FFF2-40B4-BE49-F238E27FC236}">
                <a16:creationId xmlns:a16="http://schemas.microsoft.com/office/drawing/2014/main" id="{9D9C6369-DFBF-4BDA-9D46-5BC151878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4" y="313209"/>
            <a:ext cx="1477870" cy="1477870"/>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AE969403-F89B-4306-AA5A-257D80D16C24}"/>
              </a:ext>
            </a:extLst>
          </p:cNvPr>
          <p:cNvSpPr txBox="1">
            <a:spLocks/>
          </p:cNvSpPr>
          <p:nvPr/>
        </p:nvSpPr>
        <p:spPr>
          <a:xfrm>
            <a:off x="439271" y="1816459"/>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del Ministerio, destina su presupuesto a Asuntos Económicos y </a:t>
            </a:r>
            <a:r>
              <a:rPr lang="es-ES" sz="2000" b="0" dirty="0">
                <a:solidFill>
                  <a:schemeClr val="tx1"/>
                </a:solidFill>
                <a:latin typeface="Arial" panose="020B0604020202020204" pitchFamily="34" charset="0"/>
                <a:cs typeface="Arial" panose="020B0604020202020204" pitchFamily="34" charset="0"/>
              </a:rPr>
              <a:t>Atención a desastres y gestión de riesgos. </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1" name="Título 1">
            <a:extLst>
              <a:ext uri="{FF2B5EF4-FFF2-40B4-BE49-F238E27FC236}">
                <a16:creationId xmlns:a16="http://schemas.microsoft.com/office/drawing/2014/main" id="{3750DE5C-C769-4FEC-B6BB-33ABBA1B75D5}"/>
              </a:ext>
            </a:extLst>
          </p:cNvPr>
          <p:cNvSpPr txBox="1">
            <a:spLocks/>
          </p:cNvSpPr>
          <p:nvPr/>
        </p:nvSpPr>
        <p:spPr>
          <a:xfrm>
            <a:off x="8650099" y="226280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principal finalidad que se atiende es Asuntos Económicos con un </a:t>
            </a:r>
            <a:r>
              <a:rPr lang="es-GT" sz="2000" dirty="0">
                <a:solidFill>
                  <a:srgbClr val="FF0000"/>
                </a:solidFill>
                <a:latin typeface="Arial" panose="020B0604020202020204" pitchFamily="34" charset="0"/>
                <a:cs typeface="Arial" panose="020B0604020202020204" pitchFamily="34" charset="0"/>
              </a:rPr>
              <a:t>75.11%</a:t>
            </a:r>
            <a:r>
              <a:rPr lang="es-GT" sz="2000" b="0" dirty="0">
                <a:solidFill>
                  <a:schemeClr val="tx1"/>
                </a:solidFill>
                <a:latin typeface="Arial" panose="020B0604020202020204" pitchFamily="34" charset="0"/>
                <a:cs typeface="Arial" panose="020B0604020202020204" pitchFamily="34" charset="0"/>
              </a:rPr>
              <a:t> del presupuesto total del CIV.</a:t>
            </a:r>
            <a:endParaRPr lang="es-GT" sz="2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213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31193" y="170920"/>
            <a:ext cx="10535732"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EJECUCIÓN PRESUPUESTARIA POR FINALIDAD AL TERCER 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3" name="Tabla 2">
            <a:extLst>
              <a:ext uri="{FF2B5EF4-FFF2-40B4-BE49-F238E27FC236}">
                <a16:creationId xmlns:a16="http://schemas.microsoft.com/office/drawing/2014/main" id="{4A7A8C32-06DC-8D5A-360F-0BC4E514E512}"/>
              </a:ext>
            </a:extLst>
          </p:cNvPr>
          <p:cNvGraphicFramePr>
            <a:graphicFrameLocks noGrp="1"/>
          </p:cNvGraphicFramePr>
          <p:nvPr>
            <p:extLst>
              <p:ext uri="{D42A27DB-BD31-4B8C-83A1-F6EECF244321}">
                <p14:modId xmlns:p14="http://schemas.microsoft.com/office/powerpoint/2010/main" val="2692558803"/>
              </p:ext>
            </p:extLst>
          </p:nvPr>
        </p:nvGraphicFramePr>
        <p:xfrm>
          <a:off x="942535" y="1252024"/>
          <a:ext cx="9973995" cy="4696848"/>
        </p:xfrm>
        <a:graphic>
          <a:graphicData uri="http://schemas.openxmlformats.org/drawingml/2006/table">
            <a:tbl>
              <a:tblPr firstRow="1" firstCol="1" bandRow="1"/>
              <a:tblGrid>
                <a:gridCol w="3640343">
                  <a:extLst>
                    <a:ext uri="{9D8B030D-6E8A-4147-A177-3AD203B41FA5}">
                      <a16:colId xmlns:a16="http://schemas.microsoft.com/office/drawing/2014/main" val="770106265"/>
                    </a:ext>
                  </a:extLst>
                </a:gridCol>
                <a:gridCol w="1982739">
                  <a:extLst>
                    <a:ext uri="{9D8B030D-6E8A-4147-A177-3AD203B41FA5}">
                      <a16:colId xmlns:a16="http://schemas.microsoft.com/office/drawing/2014/main" val="118830088"/>
                    </a:ext>
                  </a:extLst>
                </a:gridCol>
                <a:gridCol w="1983922">
                  <a:extLst>
                    <a:ext uri="{9D8B030D-6E8A-4147-A177-3AD203B41FA5}">
                      <a16:colId xmlns:a16="http://schemas.microsoft.com/office/drawing/2014/main" val="1049271812"/>
                    </a:ext>
                  </a:extLst>
                </a:gridCol>
                <a:gridCol w="2366991">
                  <a:extLst>
                    <a:ext uri="{9D8B030D-6E8A-4147-A177-3AD203B41FA5}">
                      <a16:colId xmlns:a16="http://schemas.microsoft.com/office/drawing/2014/main" val="482966151"/>
                    </a:ext>
                  </a:extLst>
                </a:gridCol>
              </a:tblGrid>
              <a:tr h="240683">
                <a:tc gridSpan="4">
                  <a:txBody>
                    <a:bodyPr/>
                    <a:lstStyle/>
                    <a:p>
                      <a:pPr algn="ctr"/>
                      <a:r>
                        <a:rPr lang="es-GT" sz="1600" b="1" kern="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PRESUPUESTO EJECUTADO POR FINALIDAD</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203764"/>
                    </a:solidFill>
                  </a:tcP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1220477384"/>
                  </a:ext>
                </a:extLst>
              </a:tr>
              <a:tr h="0">
                <a:tc>
                  <a:txBody>
                    <a:bodyPr/>
                    <a:lstStyle/>
                    <a:p>
                      <a:pPr algn="ctr"/>
                      <a:r>
                        <a:rPr lang="es-GT" sz="1600" b="1" kern="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endParaRPr lang="es-GT" sz="1400" kern="1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r>
                        <a:rPr lang="es-GT" sz="1600" b="1" ker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r>
                        <a:rPr lang="es-GT" sz="1600" b="1" ker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3971670897"/>
                  </a:ext>
                </a:extLst>
              </a:tr>
              <a:tr h="251826">
                <a:tc>
                  <a:txBody>
                    <a:bodyPr/>
                    <a:lstStyle/>
                    <a:p>
                      <a:pPr algn="ctr"/>
                      <a:r>
                        <a:rPr lang="es-GT" sz="1600" b="1" ker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203764"/>
                    </a:solidFill>
                  </a:tcPr>
                </a:tc>
                <a:tc>
                  <a:txBody>
                    <a:bodyPr/>
                    <a:lstStyle/>
                    <a:p>
                      <a:pPr algn="ctr"/>
                      <a:r>
                        <a:rPr lang="es-GT" sz="1600" b="1" kern="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Vigente</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203764"/>
                    </a:solidFill>
                  </a:tcPr>
                </a:tc>
                <a:tc>
                  <a:txBody>
                    <a:bodyPr/>
                    <a:lstStyle/>
                    <a:p>
                      <a:pPr algn="ctr"/>
                      <a:r>
                        <a:rPr lang="es-GT" sz="1600" b="1" ker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Ejecutado</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203764"/>
                    </a:solidFill>
                  </a:tcPr>
                </a:tc>
                <a:tc>
                  <a:txBody>
                    <a:bodyPr/>
                    <a:lstStyle/>
                    <a:p>
                      <a:pPr algn="ctr"/>
                      <a:r>
                        <a:rPr lang="es-GT" sz="1600" b="1" ker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Saldo por Ejecutar</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203764"/>
                    </a:solidFill>
                  </a:tcPr>
                </a:tc>
                <a:extLst>
                  <a:ext uri="{0D108BD9-81ED-4DB2-BD59-A6C34878D82A}">
                    <a16:rowId xmlns:a16="http://schemas.microsoft.com/office/drawing/2014/main" val="2403655641"/>
                  </a:ext>
                </a:extLst>
              </a:tr>
              <a:tr h="251826">
                <a:tc>
                  <a:txBody>
                    <a:bodyPr/>
                    <a:lstStyle/>
                    <a:p>
                      <a:r>
                        <a:rPr lang="es-GT" sz="16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SERVICIOS PÚBLICOS GENERALES</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r>
                        <a:rPr lang="es-GT"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17,782,869.00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15,137,884.46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2,644,984.54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324071703"/>
                  </a:ext>
                </a:extLst>
              </a:tr>
              <a:tr h="251826">
                <a:tc>
                  <a:txBody>
                    <a:bodyPr/>
                    <a:lstStyle/>
                    <a:p>
                      <a:r>
                        <a:rPr lang="es-GT" sz="16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DEFENSA</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r>
                        <a:rPr lang="es-GT"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19,825,187.35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19,502,418.08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322,769.27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480221130"/>
                  </a:ext>
                </a:extLst>
              </a:tr>
              <a:tr h="427881">
                <a:tc>
                  <a:txBody>
                    <a:bodyPr/>
                    <a:lstStyle/>
                    <a:p>
                      <a:r>
                        <a:rPr lang="es-GT" sz="16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ORDEN PÚBLICO Y SEGURIDAD CIUDADANA</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43,292,305.00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43,076,675.59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215,629.41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4943126"/>
                  </a:ext>
                </a:extLst>
              </a:tr>
              <a:tr h="427881">
                <a:tc>
                  <a:txBody>
                    <a:bodyPr/>
                    <a:lstStyle/>
                    <a:p>
                      <a:r>
                        <a:rPr lang="es-GT" sz="16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ATENCION A DESASTRES Y GESTION DE RIESGOS</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835,270,491.00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827,130,771.60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8,139,719.40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766884135"/>
                  </a:ext>
                </a:extLst>
              </a:tr>
              <a:tr h="251826">
                <a:tc>
                  <a:txBody>
                    <a:bodyPr/>
                    <a:lstStyle/>
                    <a:p>
                      <a:r>
                        <a:rPr lang="es-GT" sz="16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ASUNTOS ECONÓMICOS</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6,500,494,204.77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5,796,232,833.60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704,261,371.17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371767296"/>
                  </a:ext>
                </a:extLst>
              </a:tr>
              <a:tr h="427881">
                <a:tc>
                  <a:txBody>
                    <a:bodyPr/>
                    <a:lstStyle/>
                    <a:p>
                      <a:r>
                        <a:rPr lang="es-GT" sz="16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URBANIZACIÓN Y SERVICIOS COMUNITARIOS</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66,619,694.00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62,750,251.63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3,869,442.37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985591570"/>
                  </a:ext>
                </a:extLst>
              </a:tr>
              <a:tr h="251826">
                <a:tc>
                  <a:txBody>
                    <a:bodyPr/>
                    <a:lstStyle/>
                    <a:p>
                      <a:r>
                        <a:rPr lang="es-GT" sz="16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SALUD</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158,559,560.00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84,104,059.82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74,455,500.18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93333483"/>
                  </a:ext>
                </a:extLst>
              </a:tr>
              <a:tr h="641821">
                <a:tc>
                  <a:txBody>
                    <a:bodyPr/>
                    <a:lstStyle/>
                    <a:p>
                      <a:r>
                        <a:rPr lang="es-GT" sz="16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ACTIVIDADES DEPORTIVAS, RECREATIVAS, CULTURA Y RELIGIÓN</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25,398,547.00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23,260,658.75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2,137,888.25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860348161"/>
                  </a:ext>
                </a:extLst>
              </a:tr>
              <a:tr h="251826">
                <a:tc>
                  <a:txBody>
                    <a:bodyPr/>
                    <a:lstStyle/>
                    <a:p>
                      <a:r>
                        <a:rPr lang="es-GT" sz="16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EDUCACIÓN</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425,887,706.28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389,612,562.08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36,275,144.20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588204867"/>
                  </a:ext>
                </a:extLst>
              </a:tr>
              <a:tr h="251826">
                <a:tc>
                  <a:txBody>
                    <a:bodyPr/>
                    <a:lstStyle/>
                    <a:p>
                      <a:r>
                        <a:rPr lang="es-GT" sz="16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PROTECCIÓN SOCIAL</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561,829,193.00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512,312,556.49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r>
                        <a:rPr lang="es-GT"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        49,516,636.51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491972592"/>
                  </a:ext>
                </a:extLst>
              </a:tr>
              <a:tr h="251826">
                <a:tc>
                  <a:txBody>
                    <a:bodyPr/>
                    <a:lstStyle/>
                    <a:p>
                      <a:pPr algn="ctr"/>
                      <a:r>
                        <a:rPr lang="es-GT" sz="1600" b="1" ker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203764"/>
                    </a:solidFill>
                  </a:tcPr>
                </a:tc>
                <a:tc>
                  <a:txBody>
                    <a:bodyPr/>
                    <a:lstStyle/>
                    <a:p>
                      <a:r>
                        <a:rPr lang="es-GT" sz="1600" b="1" ker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Q    8,654,959,757.40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203764"/>
                    </a:solidFill>
                  </a:tcPr>
                </a:tc>
                <a:tc>
                  <a:txBody>
                    <a:bodyPr/>
                    <a:lstStyle/>
                    <a:p>
                      <a:r>
                        <a:rPr lang="es-GT" sz="1600" b="1" ker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Q   7,773,120,672.10 </a:t>
                      </a:r>
                      <a:endParaRPr lang="es-GT"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203764"/>
                    </a:solidFill>
                  </a:tcPr>
                </a:tc>
                <a:tc>
                  <a:txBody>
                    <a:bodyPr/>
                    <a:lstStyle/>
                    <a:p>
                      <a:r>
                        <a:rPr lang="es-GT" sz="1600" b="1" kern="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Q      881,839,085.30 </a:t>
                      </a:r>
                      <a:endParaRPr lang="es-GT"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203764"/>
                    </a:solidFill>
                  </a:tcPr>
                </a:tc>
                <a:extLst>
                  <a:ext uri="{0D108BD9-81ED-4DB2-BD59-A6C34878D82A}">
                    <a16:rowId xmlns:a16="http://schemas.microsoft.com/office/drawing/2014/main" val="2549429413"/>
                  </a:ext>
                </a:extLst>
              </a:tr>
            </a:tbl>
          </a:graphicData>
        </a:graphic>
      </p:graphicFrame>
      <p:sp>
        <p:nvSpPr>
          <p:cNvPr id="2" name="CuadroTexto 1">
            <a:extLst>
              <a:ext uri="{FF2B5EF4-FFF2-40B4-BE49-F238E27FC236}">
                <a16:creationId xmlns:a16="http://schemas.microsoft.com/office/drawing/2014/main" id="{337B4F96-D98E-9A1C-9771-2F0BAD06D53D}"/>
              </a:ext>
            </a:extLst>
          </p:cNvPr>
          <p:cNvSpPr txBox="1"/>
          <p:nvPr/>
        </p:nvSpPr>
        <p:spPr>
          <a:xfrm>
            <a:off x="439671" y="5971024"/>
            <a:ext cx="6098344" cy="215444"/>
          </a:xfrm>
          <a:prstGeom prst="rect">
            <a:avLst/>
          </a:prstGeom>
          <a:noFill/>
        </p:spPr>
        <p:txBody>
          <a:bodyPr wrap="square">
            <a:spAutoFit/>
          </a:bodyPr>
          <a:lstStyle/>
          <a:p>
            <a:pPr indent="449580"/>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Fuente: Sistema de Contabilidad Integrada -</a:t>
            </a:r>
            <a:r>
              <a:rPr lang="es-GT" sz="800" b="1" kern="100" dirty="0" err="1">
                <a:effectLst/>
                <a:latin typeface="Montserrat" panose="00000500000000000000" pitchFamily="50" charset="0"/>
                <a:ea typeface="Montserrat" panose="00000500000000000000" pitchFamily="50" charset="0"/>
                <a:cs typeface="Times New Roman" panose="02020603050405020304" pitchFamily="18" charset="0"/>
              </a:rPr>
              <a:t>SICOIN</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Datos al </a:t>
            </a:r>
            <a:r>
              <a:rPr lang="es-GT" sz="800" b="1" kern="100" dirty="0">
                <a:effectLst/>
                <a:highlight>
                  <a:srgbClr val="FFFF00"/>
                </a:highlight>
                <a:latin typeface="Montserrat" panose="00000500000000000000" pitchFamily="50" charset="0"/>
                <a:ea typeface="Montserrat" panose="00000500000000000000" pitchFamily="50" charset="0"/>
                <a:cs typeface="Times New Roman" panose="02020603050405020304" pitchFamily="18" charset="0"/>
              </a:rPr>
              <a:t>22</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de diciembre de 2023.</a:t>
            </a:r>
            <a:endParaRPr lang="es-GT"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554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5375564" y="2274838"/>
            <a:ext cx="5965443" cy="2862322"/>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PARTE ESPECÍFICA</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 </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PRINCIPALES AVANCES Y RESULTADOS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7746443" y="1061460"/>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sym typeface="Arial"/>
              </a:rPr>
              <a:t>2</a:t>
            </a:r>
          </a:p>
        </p:txBody>
      </p:sp>
    </p:spTree>
    <p:extLst>
      <p:ext uri="{BB962C8B-B14F-4D97-AF65-F5344CB8AC3E}">
        <p14:creationId xmlns:p14="http://schemas.microsoft.com/office/powerpoint/2010/main" val="102569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5" name="Marcador de contenido 6">
            <a:extLst>
              <a:ext uri="{FF2B5EF4-FFF2-40B4-BE49-F238E27FC236}">
                <a16:creationId xmlns:a16="http://schemas.microsoft.com/office/drawing/2014/main" id="{F4B3CC79-A6C1-4C1C-A9BA-019046001DA4}"/>
              </a:ext>
            </a:extLst>
          </p:cNvPr>
          <p:cNvSpPr txBox="1">
            <a:spLocks/>
          </p:cNvSpPr>
          <p:nvPr/>
        </p:nvSpPr>
        <p:spPr>
          <a:xfrm>
            <a:off x="200522" y="1474908"/>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800" b="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MEJORAMIENTO CARRETERA RUTA NACIONAL 7W TRAMO SAN CRISTÓBAL VERAPAZ ALTA VERAPAZ - RIO CHIXOY - CHICAMÁN QUICHE.</a:t>
            </a:r>
          </a:p>
          <a:p>
            <a:pPr marL="0" indent="0">
              <a:buFont typeface="Arial" panose="020B0604020202020204" pitchFamily="34" charset="0"/>
              <a:buNone/>
            </a:pPr>
            <a:endParaRPr lang="es-GT" dirty="0">
              <a:solidFill>
                <a:srgbClr val="000000"/>
              </a:solidFill>
              <a:latin typeface="Arial" panose="020B0604020202020204" pitchFamily="34" charset="0"/>
              <a:cs typeface="Arial" panose="020B0604020202020204" pitchFamily="34" charset="0"/>
            </a:endParaRPr>
          </a:p>
          <a:p>
            <a:endParaRPr lang="es-GT" dirty="0">
              <a:solidFill>
                <a:srgbClr val="000000"/>
              </a:solidFill>
              <a:latin typeface="Arial" panose="020B0604020202020204" pitchFamily="34" charset="0"/>
              <a:cs typeface="Arial" panose="020B0604020202020204" pitchFamily="34" charset="0"/>
            </a:endParaRPr>
          </a:p>
          <a:p>
            <a:endParaRPr lang="es-GT" dirty="0">
              <a:solidFill>
                <a:srgbClr val="000000"/>
              </a:solidFill>
              <a:latin typeface="Arial" panose="020B0604020202020204" pitchFamily="34" charset="0"/>
              <a:cs typeface="Arial" panose="020B0604020202020204" pitchFamily="34" charset="0"/>
            </a:endParaRPr>
          </a:p>
          <a:p>
            <a:endParaRPr lang="es-GT" dirty="0">
              <a:solidFill>
                <a:srgbClr val="000000"/>
              </a:solidFill>
              <a:latin typeface="Arial" panose="020B0604020202020204" pitchFamily="34" charset="0"/>
              <a:cs typeface="Arial" panose="020B0604020202020204" pitchFamily="34" charset="0"/>
            </a:endParaRPr>
          </a:p>
          <a:p>
            <a:endParaRPr lang="es-GT" dirty="0">
              <a:solidFill>
                <a:srgbClr val="000000"/>
              </a:solidFill>
              <a:latin typeface="Arial" panose="020B0604020202020204" pitchFamily="34" charset="0"/>
              <a:cs typeface="Arial" panose="020B0604020202020204" pitchFamily="34" charset="0"/>
            </a:endParaRPr>
          </a:p>
          <a:p>
            <a:endParaRPr lang="es-GT"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s-GT" sz="1000" b="1" dirty="0">
                <a:solidFill>
                  <a:srgbClr val="000000"/>
                </a:solidFill>
                <a:latin typeface="Arial" panose="020B0604020202020204" pitchFamily="34" charset="0"/>
                <a:cs typeface="Arial" panose="020B0604020202020204" pitchFamily="34" charset="0"/>
              </a:rPr>
              <a:t>                           						 												</a:t>
            </a:r>
            <a:endParaRPr lang="es-GT" sz="1000" dirty="0">
              <a:solidFill>
                <a:srgbClr val="000000"/>
              </a:solidFill>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FC02DF68-0956-4684-8E2C-15468E9931CD}"/>
              </a:ext>
            </a:extLst>
          </p:cNvPr>
          <p:cNvSpPr txBox="1">
            <a:spLocks/>
          </p:cNvSpPr>
          <p:nvPr/>
        </p:nvSpPr>
        <p:spPr>
          <a:xfrm>
            <a:off x="362136" y="1958368"/>
            <a:ext cx="7112011" cy="404565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69,258,232.00</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68,651,320.74</a:t>
            </a:r>
          </a:p>
          <a:p>
            <a:pPr marL="342900" indent="-342900">
              <a:buAutoNum type="alphaLcPeriod"/>
            </a:pPr>
            <a:r>
              <a:rPr lang="es-GT" sz="1800" dirty="0">
                <a:latin typeface="Arial" panose="020B0604020202020204" pitchFamily="34" charset="0"/>
                <a:cs typeface="Arial" panose="020B0604020202020204" pitchFamily="34" charset="0"/>
              </a:rPr>
              <a:t>Avance Físico: 96.73%</a:t>
            </a:r>
          </a:p>
          <a:p>
            <a:pPr marL="342900" indent="-342900">
              <a:buAutoNum type="alphaLcPeriod"/>
            </a:pPr>
            <a:r>
              <a:rPr lang="es-GT" sz="1800" dirty="0">
                <a:latin typeface="Arial" panose="020B0604020202020204" pitchFamily="34" charset="0"/>
                <a:cs typeface="Arial" panose="020B0604020202020204" pitchFamily="34" charset="0"/>
              </a:rPr>
              <a:t>Fuente de financiamiento: Fondos Nacionales </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Población beneficiada: 118,156 habitantes</a:t>
            </a:r>
          </a:p>
          <a:p>
            <a:pPr marL="457200" indent="-457200">
              <a:buAutoNum type="alphaLcPeriod"/>
            </a:pPr>
            <a:r>
              <a:rPr lang="es-GT" sz="1800" dirty="0">
                <a:latin typeface="Arial" panose="020B0604020202020204" pitchFamily="34" charset="0"/>
                <a:cs typeface="Arial" panose="020B0604020202020204" pitchFamily="34" charset="0"/>
              </a:rPr>
              <a:t>Ubicación geográfica: SAN CRISTÓBAL VERAPAZ ALTA VERAPAZ - RIO CHIXOY - CHICAMÁN QUICHE.</a:t>
            </a:r>
          </a:p>
          <a:p>
            <a:pPr marL="457200" indent="-457200">
              <a:buAutoNum type="alphaLcPeriod"/>
            </a:pPr>
            <a:r>
              <a:rPr lang="es-GT" sz="1800" dirty="0">
                <a:latin typeface="Arial" panose="020B0604020202020204" pitchFamily="34" charset="0"/>
                <a:cs typeface="Arial" panose="020B0604020202020204" pitchFamily="34" charset="0"/>
              </a:rPr>
              <a:t>Plazo de ejecución: </a:t>
            </a:r>
            <a:r>
              <a:rPr lang="es-ES" sz="1800" dirty="0">
                <a:latin typeface="Arial" panose="020B0604020202020204" pitchFamily="34" charset="0"/>
                <a:cs typeface="Arial" panose="020B0604020202020204" pitchFamily="34" charset="0"/>
              </a:rPr>
              <a:t>Fecha de inicio- 21/08/2020 y fecha de finalización- 20/11/2024</a:t>
            </a:r>
            <a:endParaRPr lang="es-GT" sz="1800" dirty="0">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id="{CB4F3A06-19F8-43E6-BDD4-9BA6967860D7}"/>
              </a:ext>
            </a:extLst>
          </p:cNvPr>
          <p:cNvSpPr/>
          <p:nvPr/>
        </p:nvSpPr>
        <p:spPr>
          <a:xfrm>
            <a:off x="7336452" y="5247384"/>
            <a:ext cx="3790028" cy="4172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900" dirty="0">
                <a:solidFill>
                  <a:schemeClr val="tx1"/>
                </a:solidFill>
                <a:latin typeface="Arial" panose="020B0604020202020204" pitchFamily="34" charset="0"/>
                <a:cs typeface="Arial" panose="020B0604020202020204" pitchFamily="34" charset="0"/>
              </a:rPr>
              <a:t>Fuente: Dirección General de Caminos –</a:t>
            </a:r>
            <a:r>
              <a:rPr lang="es-GT" sz="900" dirty="0" err="1">
                <a:solidFill>
                  <a:schemeClr val="tx1"/>
                </a:solidFill>
                <a:latin typeface="Arial" panose="020B0604020202020204" pitchFamily="34" charset="0"/>
                <a:cs typeface="Arial" panose="020B0604020202020204" pitchFamily="34" charset="0"/>
              </a:rPr>
              <a:t>DGC</a:t>
            </a:r>
            <a:r>
              <a:rPr lang="es-GT" sz="900" dirty="0">
                <a:solidFill>
                  <a:schemeClr val="tx1"/>
                </a:solidFill>
                <a:latin typeface="Arial" panose="020B0604020202020204" pitchFamily="34" charset="0"/>
                <a:cs typeface="Arial" panose="020B0604020202020204" pitchFamily="34" charset="0"/>
              </a:rPr>
              <a:t>-</a:t>
            </a:r>
            <a:endParaRPr lang="es-GT" sz="1200" dirty="0">
              <a:solidFill>
                <a:schemeClr val="tx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DCBAC9DF-4761-72E4-CE79-06708B08118E}"/>
              </a:ext>
            </a:extLst>
          </p:cNvPr>
          <p:cNvPicPr>
            <a:picLocks noChangeAspect="1"/>
          </p:cNvPicPr>
          <p:nvPr/>
        </p:nvPicPr>
        <p:blipFill>
          <a:blip r:embed="rId4" cstate="print">
            <a:extLst>
              <a:ext uri="{28A0092B-C50C-407E-A947-70E740481C1C}">
                <a14:useLocalDpi xmlns:a14="http://schemas.microsoft.com/office/drawing/2010/main" val="0"/>
              </a:ext>
            </a:extLst>
          </a:blip>
          <a:srcRect r="24825"/>
          <a:stretch>
            <a:fillRect/>
          </a:stretch>
        </p:blipFill>
        <p:spPr bwMode="auto">
          <a:xfrm>
            <a:off x="7336452" y="2315942"/>
            <a:ext cx="4203794" cy="2423245"/>
          </a:xfrm>
          <a:prstGeom prst="rect">
            <a:avLst/>
          </a:prstGeom>
          <a:ln w="38100" cap="sq" cmpd="thickThin">
            <a:solidFill>
              <a:srgbClr val="66CCFF"/>
            </a:solidFill>
            <a:prstDash val="solid"/>
            <a:miter lim="800000"/>
          </a:ln>
          <a:effectLst>
            <a:innerShdw blurRad="76200">
              <a:srgbClr val="000000"/>
            </a:innerShdw>
          </a:effectLst>
        </p:spPr>
      </p:pic>
    </p:spTree>
    <p:extLst>
      <p:ext uri="{BB962C8B-B14F-4D97-AF65-F5344CB8AC3E}">
        <p14:creationId xmlns:p14="http://schemas.microsoft.com/office/powerpoint/2010/main" val="1676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540683" y="424595"/>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5" name="Marcador de contenido 6">
            <a:extLst>
              <a:ext uri="{FF2B5EF4-FFF2-40B4-BE49-F238E27FC236}">
                <a16:creationId xmlns:a16="http://schemas.microsoft.com/office/drawing/2014/main" id="{F4B3CC79-A6C1-4C1C-A9BA-019046001DA4}"/>
              </a:ext>
            </a:extLst>
          </p:cNvPr>
          <p:cNvSpPr txBox="1">
            <a:spLocks/>
          </p:cNvSpPr>
          <p:nvPr/>
        </p:nvSpPr>
        <p:spPr>
          <a:xfrm>
            <a:off x="206619" y="1119336"/>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900" b="1" dirty="0">
                <a:solidFill>
                  <a:srgbClr val="0070C0"/>
                </a:solidFill>
                <a:latin typeface="Arial" panose="020B0604020202020204" pitchFamily="34" charset="0"/>
                <a:cs typeface="Arial" panose="020B0604020202020204" pitchFamily="34" charset="0"/>
              </a:rPr>
              <a:t>6,535 KILÓMETROS DE RED VIAL PAVIMENTADA CON MANTENIMIENTO RUTINARIO Y PERIÓDICO REALIZADO</a:t>
            </a:r>
            <a:endParaRPr kumimoji="0" lang="es-GT"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s-GT"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Marcador de contenido 6">
            <a:extLst>
              <a:ext uri="{FF2B5EF4-FFF2-40B4-BE49-F238E27FC236}">
                <a16:creationId xmlns:a16="http://schemas.microsoft.com/office/drawing/2014/main" id="{FC02DF68-0956-4684-8E2C-15468E9931CD}"/>
              </a:ext>
            </a:extLst>
          </p:cNvPr>
          <p:cNvSpPr txBox="1">
            <a:spLocks/>
          </p:cNvSpPr>
          <p:nvPr/>
        </p:nvSpPr>
        <p:spPr>
          <a:xfrm>
            <a:off x="301111" y="2086258"/>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es-GT"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presupuestarios</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Presupuesto vigente: 719,083,859.00</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Avance Físico: 98%  </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Fuente de financiamiento: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12 Disminución de caja y bancos de recursos del tesoro y 29 Otros Recursos Del Tesoro Con Afectación Específica</a:t>
            </a: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de planificación estatal</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Población beneficiada: 17,633,345 habitantes</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Ubicación geográfica: Nivel Nacional</a:t>
            </a:r>
          </a:p>
        </p:txBody>
      </p:sp>
      <p:sp>
        <p:nvSpPr>
          <p:cNvPr id="8" name="Rectángulo: esquinas redondeadas 7">
            <a:extLst>
              <a:ext uri="{FF2B5EF4-FFF2-40B4-BE49-F238E27FC236}">
                <a16:creationId xmlns:a16="http://schemas.microsoft.com/office/drawing/2014/main" id="{91C22E54-9CD9-4DE6-A23A-C80ECF4A232D}"/>
              </a:ext>
            </a:extLst>
          </p:cNvPr>
          <p:cNvSpPr/>
          <p:nvPr/>
        </p:nvSpPr>
        <p:spPr>
          <a:xfrm>
            <a:off x="7413122" y="4840303"/>
            <a:ext cx="3790028" cy="4172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900" dirty="0">
                <a:solidFill>
                  <a:schemeClr val="tx1"/>
                </a:solidFill>
                <a:latin typeface="Arial" panose="020B0604020202020204" pitchFamily="34" charset="0"/>
                <a:cs typeface="Arial" panose="020B0604020202020204" pitchFamily="34" charset="0"/>
              </a:rPr>
              <a:t>Fuente: Unidad Ejecutora de Conservación Vial -</a:t>
            </a:r>
            <a:r>
              <a:rPr lang="es-GT" sz="900" dirty="0" err="1">
                <a:solidFill>
                  <a:schemeClr val="tx1"/>
                </a:solidFill>
                <a:latin typeface="Arial" panose="020B0604020202020204" pitchFamily="34" charset="0"/>
                <a:cs typeface="Arial" panose="020B0604020202020204" pitchFamily="34" charset="0"/>
              </a:rPr>
              <a:t>COVIAL</a:t>
            </a:r>
            <a:r>
              <a:rPr lang="es-GT" sz="900" dirty="0">
                <a:solidFill>
                  <a:schemeClr val="tx1"/>
                </a:solidFill>
                <a:latin typeface="Arial" panose="020B0604020202020204" pitchFamily="34" charset="0"/>
                <a:cs typeface="Arial" panose="020B0604020202020204" pitchFamily="34" charset="0"/>
              </a:rPr>
              <a:t>-</a:t>
            </a:r>
            <a:endParaRPr lang="es-GT" sz="1200" dirty="0">
              <a:solidFill>
                <a:schemeClr val="tx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09F2B04C-56B7-0C08-0CCB-7FB3D0CA22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1996" y="1600446"/>
            <a:ext cx="3952280" cy="2964666"/>
          </a:xfrm>
          <a:prstGeom prst="rect">
            <a:avLst/>
          </a:prstGeom>
          <a:ln w="28575" cap="sq" cmpd="thickThin">
            <a:solidFill>
              <a:srgbClr val="66CCFF"/>
            </a:solidFill>
            <a:prstDash val="solid"/>
            <a:miter lim="800000"/>
          </a:ln>
          <a:effectLst>
            <a:innerShdw blurRad="76200">
              <a:srgbClr val="000000"/>
            </a:innerShdw>
          </a:effectLst>
        </p:spPr>
      </p:pic>
    </p:spTree>
    <p:extLst>
      <p:ext uri="{BB962C8B-B14F-4D97-AF65-F5344CB8AC3E}">
        <p14:creationId xmlns:p14="http://schemas.microsoft.com/office/powerpoint/2010/main" val="311144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5" name="Marcador de contenido 6">
            <a:extLst>
              <a:ext uri="{FF2B5EF4-FFF2-40B4-BE49-F238E27FC236}">
                <a16:creationId xmlns:a16="http://schemas.microsoft.com/office/drawing/2014/main" id="{F4B3CC79-A6C1-4C1C-A9BA-019046001DA4}"/>
              </a:ext>
            </a:extLst>
          </p:cNvPr>
          <p:cNvSpPr txBox="1">
            <a:spLocks/>
          </p:cNvSpPr>
          <p:nvPr/>
        </p:nvSpPr>
        <p:spPr>
          <a:xfrm>
            <a:off x="206619"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900" b="1" dirty="0">
                <a:solidFill>
                  <a:srgbClr val="0070C0"/>
                </a:solidFill>
                <a:latin typeface="Arial" panose="020B0604020202020204" pitchFamily="34" charset="0"/>
                <a:cs typeface="Arial" panose="020B0604020202020204" pitchFamily="34" charset="0"/>
              </a:rPr>
              <a:t>REMOZAMIENTO PUESTO DE SALUD UBICADO EN ALDEA </a:t>
            </a:r>
            <a:r>
              <a:rPr lang="es-ES" sz="1900" b="1" dirty="0" err="1">
                <a:solidFill>
                  <a:srgbClr val="0070C0"/>
                </a:solidFill>
                <a:latin typeface="Arial" panose="020B0604020202020204" pitchFamily="34" charset="0"/>
                <a:cs typeface="Arial" panose="020B0604020202020204" pitchFamily="34" charset="0"/>
              </a:rPr>
              <a:t>IXCANAC</a:t>
            </a:r>
            <a:r>
              <a:rPr lang="es-ES" sz="1900" b="1" dirty="0">
                <a:solidFill>
                  <a:srgbClr val="0070C0"/>
                </a:solidFill>
                <a:latin typeface="Arial" panose="020B0604020202020204" pitchFamily="34" charset="0"/>
                <a:cs typeface="Arial" panose="020B0604020202020204" pitchFamily="34" charset="0"/>
              </a:rPr>
              <a:t>, SAN RAFAEL LA INDEPENDENCIA, HUEHUETENANGO</a:t>
            </a:r>
            <a:endParaRPr kumimoji="0" lang="es-GT"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s-GT"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Marcador de contenido 6">
            <a:extLst>
              <a:ext uri="{FF2B5EF4-FFF2-40B4-BE49-F238E27FC236}">
                <a16:creationId xmlns:a16="http://schemas.microsoft.com/office/drawing/2014/main" id="{FC02DF68-0956-4684-8E2C-15468E9931CD}"/>
              </a:ext>
            </a:extLst>
          </p:cNvPr>
          <p:cNvSpPr txBox="1">
            <a:spLocks/>
          </p:cNvSpPr>
          <p:nvPr/>
        </p:nvSpPr>
        <p:spPr>
          <a:xfrm>
            <a:off x="272415" y="2075149"/>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es-GT"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presupuestarios</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Presupuesto vigente: 1,038,343.05</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Avance Físico: 100%</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Fuente de financiamiento: 12-disminución de caja y bancos de recursos del tesoro</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de planificación estatal</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Población beneficiada: 10,000 habitantes</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Ubicación geográfica: Huehuetenango- San Rafael La Independencia</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Plazo de ejecución: 90 días calendario</a:t>
            </a:r>
          </a:p>
        </p:txBody>
      </p:sp>
      <p:sp>
        <p:nvSpPr>
          <p:cNvPr id="7" name="Rectángulo: esquinas redondeadas 6">
            <a:extLst>
              <a:ext uri="{FF2B5EF4-FFF2-40B4-BE49-F238E27FC236}">
                <a16:creationId xmlns:a16="http://schemas.microsoft.com/office/drawing/2014/main" id="{C86FFE4B-FFDA-4C4A-ACD0-8DB56C77CEA1}"/>
              </a:ext>
            </a:extLst>
          </p:cNvPr>
          <p:cNvSpPr/>
          <p:nvPr/>
        </p:nvSpPr>
        <p:spPr>
          <a:xfrm>
            <a:off x="7114779" y="5053784"/>
            <a:ext cx="3790028" cy="4172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900" dirty="0">
                <a:solidFill>
                  <a:schemeClr val="tx1"/>
                </a:solidFill>
                <a:latin typeface="Arial" panose="020B0604020202020204" pitchFamily="34" charset="0"/>
                <a:cs typeface="Arial" panose="020B0604020202020204" pitchFamily="34" charset="0"/>
              </a:rPr>
              <a:t>Fuente: Unidad de Construcción de Edificios del Estado –</a:t>
            </a:r>
            <a:r>
              <a:rPr lang="es-GT" sz="900" dirty="0" err="1">
                <a:solidFill>
                  <a:schemeClr val="tx1"/>
                </a:solidFill>
                <a:latin typeface="Arial" panose="020B0604020202020204" pitchFamily="34" charset="0"/>
                <a:cs typeface="Arial" panose="020B0604020202020204" pitchFamily="34" charset="0"/>
              </a:rPr>
              <a:t>UCEE</a:t>
            </a:r>
            <a:r>
              <a:rPr lang="es-GT" sz="900" dirty="0">
                <a:solidFill>
                  <a:schemeClr val="tx1"/>
                </a:solidFill>
                <a:latin typeface="Arial" panose="020B0604020202020204" pitchFamily="34" charset="0"/>
                <a:cs typeface="Arial" panose="020B0604020202020204" pitchFamily="34" charset="0"/>
              </a:rPr>
              <a:t>-</a:t>
            </a:r>
            <a:endParaRPr lang="es-GT" sz="1200" dirty="0">
              <a:solidFill>
                <a:schemeClr val="tx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3C4A45EE-607F-A546-A98F-BC9E45CBA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7695" y="2527081"/>
            <a:ext cx="4811890" cy="2357890"/>
          </a:xfrm>
          <a:prstGeom prst="rect">
            <a:avLst/>
          </a:prstGeom>
        </p:spPr>
      </p:pic>
    </p:spTree>
    <p:extLst>
      <p:ext uri="{BB962C8B-B14F-4D97-AF65-F5344CB8AC3E}">
        <p14:creationId xmlns:p14="http://schemas.microsoft.com/office/powerpoint/2010/main" val="182504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189609" y="200372"/>
            <a:ext cx="9641148" cy="954107"/>
          </a:xfrm>
          <a:prstGeom prst="rect">
            <a:avLst/>
          </a:prstGeom>
          <a:noFill/>
        </p:spPr>
        <p:txBody>
          <a:bodyPr wrap="square" rtlCol="0">
            <a:spAutoFit/>
          </a:bodyPr>
          <a:lstStyle/>
          <a:p>
            <a:r>
              <a:rPr lang="es-GT" sz="2800" b="1" dirty="0">
                <a:latin typeface="Arial" panose="020B0604020202020204" pitchFamily="34" charset="0"/>
                <a:cs typeface="Arial" panose="020B0604020202020204" pitchFamily="34" charset="0"/>
              </a:rPr>
              <a:t>PRINCIPALES FUNCIONES DEL MINISTERIO DE COMUNICACIONES, INFRAESTRUCTURA Y VIVIENDA</a:t>
            </a:r>
          </a:p>
        </p:txBody>
      </p:sp>
      <p:sp>
        <p:nvSpPr>
          <p:cNvPr id="14" name="CuadroTexto 13">
            <a:extLst>
              <a:ext uri="{FF2B5EF4-FFF2-40B4-BE49-F238E27FC236}">
                <a16:creationId xmlns:a16="http://schemas.microsoft.com/office/drawing/2014/main" id="{4F016888-31B0-6BD7-6BC2-F6A83F7A01D2}"/>
              </a:ext>
            </a:extLst>
          </p:cNvPr>
          <p:cNvSpPr txBox="1"/>
          <p:nvPr/>
        </p:nvSpPr>
        <p:spPr>
          <a:xfrm>
            <a:off x="-98474" y="1364655"/>
            <a:ext cx="11788726" cy="5194499"/>
          </a:xfrm>
          <a:prstGeom prst="rect">
            <a:avLst/>
          </a:prstGeom>
          <a:noFill/>
        </p:spPr>
        <p:txBody>
          <a:bodyPr wrap="square" rtlCol="0">
            <a:spAutoFit/>
          </a:bodyPr>
          <a:lstStyle/>
          <a:p>
            <a:pPr marL="457200" lvl="5"/>
            <a:r>
              <a:rPr lang="es-GT" sz="2400" dirty="0">
                <a:latin typeface="Arial" panose="020B0604020202020204" pitchFamily="34" charset="0"/>
                <a:cs typeface="Arial" panose="020B0604020202020204" pitchFamily="34" charset="0"/>
              </a:rPr>
              <a:t>De conformidad con las normas que regulan su funcionamiento, las </a:t>
            </a:r>
            <a:r>
              <a:rPr lang="es-GT" sz="2400" b="1" dirty="0">
                <a:solidFill>
                  <a:srgbClr val="2786C0"/>
                </a:solidFill>
                <a:latin typeface="Arial" panose="020B0604020202020204" pitchFamily="34" charset="0"/>
                <a:cs typeface="Arial" panose="020B0604020202020204" pitchFamily="34" charset="0"/>
              </a:rPr>
              <a:t>principales funciones </a:t>
            </a:r>
            <a:r>
              <a:rPr lang="es-GT" sz="2400" dirty="0">
                <a:latin typeface="Arial" panose="020B0604020202020204" pitchFamily="34" charset="0"/>
                <a:cs typeface="Arial" panose="020B0604020202020204" pitchFamily="34" charset="0"/>
              </a:rPr>
              <a:t>del Ministerio de Comunicaciones, Infraestructura y Vivienda son:</a:t>
            </a:r>
          </a:p>
          <a:p>
            <a:pPr marL="800100" lvl="5" indent="-342900" algn="just">
              <a:lnSpc>
                <a:spcPct val="150000"/>
              </a:lnSpc>
              <a:buClr>
                <a:schemeClr val="accent1"/>
              </a:buClr>
              <a:buFont typeface="Arial" panose="020B0604020202020204" pitchFamily="34" charset="0"/>
              <a:buChar char="•"/>
            </a:pPr>
            <a:r>
              <a:rPr lang="es-ES" sz="2400" dirty="0">
                <a:latin typeface="Arial" panose="020B0604020202020204" pitchFamily="34" charset="0"/>
                <a:cs typeface="Arial" panose="020B0604020202020204" pitchFamily="34" charset="0"/>
              </a:rPr>
              <a:t>Administrar en forma descentralizada y subsidiaria o contratar la provisión de los servicios de diseño, construcción, rehabilitación, mantenimiento y supervisión de las obras públicas e infraestructura a su cargo.</a:t>
            </a:r>
            <a:endParaRPr lang="es-GT" sz="2400" dirty="0">
              <a:latin typeface="Arial" panose="020B0604020202020204" pitchFamily="34" charset="0"/>
              <a:cs typeface="Arial" panose="020B0604020202020204" pitchFamily="34" charset="0"/>
            </a:endParaRPr>
          </a:p>
          <a:p>
            <a:pPr marL="800100" lvl="5" indent="-342900" algn="just">
              <a:lnSpc>
                <a:spcPct val="150000"/>
              </a:lnSpc>
              <a:buClr>
                <a:schemeClr val="accent1"/>
              </a:buClr>
              <a:buFont typeface="Arial" panose="020B0604020202020204" pitchFamily="34" charset="0"/>
              <a:buChar char="•"/>
            </a:pPr>
            <a:r>
              <a:rPr lang="es-ES" sz="2400" dirty="0">
                <a:latin typeface="Arial" panose="020B0604020202020204" pitchFamily="34" charset="0"/>
                <a:cs typeface="Arial" panose="020B0604020202020204" pitchFamily="34" charset="0"/>
              </a:rPr>
              <a:t>Proponer para su aprobación y ejecutar los instrumentos normativos de los sistemas de transporte terrestre, fluvial, marítimo y aéreo, así como de las frecuencias radiales y televisivas, de telecomunicaciones, correos y telégrafos, velando por su pronta, estricta y eficiente aplicación.</a:t>
            </a:r>
            <a:endParaRPr lang="es-GT" sz="2400" dirty="0">
              <a:latin typeface="Arial" panose="020B0604020202020204" pitchFamily="34" charset="0"/>
              <a:cs typeface="Arial" panose="020B0604020202020204" pitchFamily="34" charset="0"/>
            </a:endParaRPr>
          </a:p>
          <a:p>
            <a:pPr lvl="8">
              <a:lnSpc>
                <a:spcPct val="150000"/>
              </a:lnSpc>
              <a:buClr>
                <a:srgbClr val="0070C0"/>
              </a:buClr>
            </a:pPr>
            <a:endParaRPr lang="es-G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892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5" name="Marcador de contenido 6">
            <a:extLst>
              <a:ext uri="{FF2B5EF4-FFF2-40B4-BE49-F238E27FC236}">
                <a16:creationId xmlns:a16="http://schemas.microsoft.com/office/drawing/2014/main" id="{F4B3CC79-A6C1-4C1C-A9BA-019046001DA4}"/>
              </a:ext>
            </a:extLst>
          </p:cNvPr>
          <p:cNvSpPr txBox="1">
            <a:spLocks/>
          </p:cNvSpPr>
          <p:nvPr/>
        </p:nvSpPr>
        <p:spPr>
          <a:xfrm>
            <a:off x="738910" y="1450110"/>
            <a:ext cx="11246470" cy="520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900" b="1" dirty="0">
                <a:solidFill>
                  <a:srgbClr val="0070C0"/>
                </a:solidFill>
                <a:latin typeface="Arial" panose="020B0604020202020204" pitchFamily="34" charset="0"/>
                <a:cs typeface="Arial" panose="020B0604020202020204" pitchFamily="34" charset="0"/>
              </a:rPr>
              <a:t>CONSTRUCCIÓN ESCUELA BICENTENARIO, BARRIO SAN PEDRO, CABAÑAS, ZACAPA.</a:t>
            </a:r>
            <a:endParaRPr kumimoji="0" lang="es-GT"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es-GT" sz="19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s-GT"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Marcador de contenido 6">
            <a:extLst>
              <a:ext uri="{FF2B5EF4-FFF2-40B4-BE49-F238E27FC236}">
                <a16:creationId xmlns:a16="http://schemas.microsoft.com/office/drawing/2014/main" id="{FC02DF68-0956-4684-8E2C-15468E9931CD}"/>
              </a:ext>
            </a:extLst>
          </p:cNvPr>
          <p:cNvSpPr txBox="1">
            <a:spLocks/>
          </p:cNvSpPr>
          <p:nvPr/>
        </p:nvSpPr>
        <p:spPr>
          <a:xfrm>
            <a:off x="461818" y="2030376"/>
            <a:ext cx="10963563"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es-GT"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presupuestarios</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Presupuesto vigente: Q.44,880,732.03</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Avance Físico: 89.00%</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Fuente de financiamiento: Fte.11 “Ingresos Corrientes”</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de planificación estatal</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Población beneficiada: 1,075 estudiantes					</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Ubicación geográfica: Zacapa-Cabañas</a:t>
            </a:r>
          </a:p>
          <a:p>
            <a:pPr marL="457200" marR="0" lvl="0" indent="-4572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Plazo de ejecución: 240 días calendario</a:t>
            </a:r>
          </a:p>
        </p:txBody>
      </p:sp>
      <p:pic>
        <p:nvPicPr>
          <p:cNvPr id="2" name="Imagen 1">
            <a:extLst>
              <a:ext uri="{FF2B5EF4-FFF2-40B4-BE49-F238E27FC236}">
                <a16:creationId xmlns:a16="http://schemas.microsoft.com/office/drawing/2014/main" id="{2457A5DB-EA3F-FBD7-D2F6-4C300A4E9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145" y="2104603"/>
            <a:ext cx="5425746" cy="2618952"/>
          </a:xfrm>
          <a:prstGeom prst="rect">
            <a:avLst/>
          </a:prstGeom>
        </p:spPr>
      </p:pic>
      <p:sp>
        <p:nvSpPr>
          <p:cNvPr id="3" name="Rectángulo: esquinas redondeadas 2">
            <a:extLst>
              <a:ext uri="{FF2B5EF4-FFF2-40B4-BE49-F238E27FC236}">
                <a16:creationId xmlns:a16="http://schemas.microsoft.com/office/drawing/2014/main" id="{B462753C-B6AB-5733-8E4C-CACF2D79EB8E}"/>
              </a:ext>
            </a:extLst>
          </p:cNvPr>
          <p:cNvSpPr/>
          <p:nvPr/>
        </p:nvSpPr>
        <p:spPr>
          <a:xfrm>
            <a:off x="7114779" y="5053784"/>
            <a:ext cx="3790028" cy="4172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900" dirty="0">
                <a:solidFill>
                  <a:schemeClr val="tx1"/>
                </a:solidFill>
                <a:latin typeface="Arial" panose="020B0604020202020204" pitchFamily="34" charset="0"/>
                <a:cs typeface="Arial" panose="020B0604020202020204" pitchFamily="34" charset="0"/>
              </a:rPr>
              <a:t>Fuente: Unidad de Construcción de Edificios del Estado –</a:t>
            </a:r>
            <a:r>
              <a:rPr lang="es-GT" sz="900" dirty="0" err="1">
                <a:solidFill>
                  <a:schemeClr val="tx1"/>
                </a:solidFill>
                <a:latin typeface="Arial" panose="020B0604020202020204" pitchFamily="34" charset="0"/>
                <a:cs typeface="Arial" panose="020B0604020202020204" pitchFamily="34" charset="0"/>
              </a:rPr>
              <a:t>UCEE</a:t>
            </a:r>
            <a:r>
              <a:rPr lang="es-GT" sz="900" dirty="0">
                <a:solidFill>
                  <a:schemeClr val="tx1"/>
                </a:solidFill>
                <a:latin typeface="Arial" panose="020B0604020202020204" pitchFamily="34" charset="0"/>
                <a:cs typeface="Arial" panose="020B0604020202020204" pitchFamily="34" charset="0"/>
              </a:rPr>
              <a:t>-</a:t>
            </a:r>
            <a:endParaRPr lang="es-GT"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66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5" name="Marcador de contenido 6">
            <a:extLst>
              <a:ext uri="{FF2B5EF4-FFF2-40B4-BE49-F238E27FC236}">
                <a16:creationId xmlns:a16="http://schemas.microsoft.com/office/drawing/2014/main" id="{F4B3CC79-A6C1-4C1C-A9BA-019046001DA4}"/>
              </a:ext>
            </a:extLst>
          </p:cNvPr>
          <p:cNvSpPr txBox="1">
            <a:spLocks/>
          </p:cNvSpPr>
          <p:nvPr/>
        </p:nvSpPr>
        <p:spPr>
          <a:xfrm>
            <a:off x="738910" y="1450110"/>
            <a:ext cx="11246470" cy="520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700" b="1" dirty="0">
                <a:solidFill>
                  <a:srgbClr val="0070C0"/>
                </a:solidFill>
                <a:latin typeface="Arial" panose="020B0604020202020204" pitchFamily="34" charset="0"/>
                <a:cs typeface="Arial" panose="020B0604020202020204" pitchFamily="34" charset="0"/>
              </a:rPr>
              <a:t>MEJORAMIENTO CARRETERA RN-9 NORTE, EST. 377+360 A 406+560 TRAMO SAN MATEO </a:t>
            </a:r>
            <a:r>
              <a:rPr lang="es-ES" sz="1700" b="1" dirty="0" err="1">
                <a:solidFill>
                  <a:srgbClr val="0070C0"/>
                </a:solidFill>
                <a:latin typeface="Arial" panose="020B0604020202020204" pitchFamily="34" charset="0"/>
                <a:cs typeface="Arial" panose="020B0604020202020204" pitchFamily="34" charset="0"/>
              </a:rPr>
              <a:t>IXTATAN</a:t>
            </a:r>
            <a:r>
              <a:rPr lang="es-ES" sz="1700" b="1" dirty="0">
                <a:solidFill>
                  <a:srgbClr val="0070C0"/>
                </a:solidFill>
                <a:latin typeface="Arial" panose="020B0604020202020204" pitchFamily="34" charset="0"/>
                <a:cs typeface="Arial" panose="020B0604020202020204" pitchFamily="34" charset="0"/>
              </a:rPr>
              <a:t> - BARILLAS, HUEHUETENANGO.</a:t>
            </a:r>
            <a:endParaRPr lang="es-GT" sz="2000" dirty="0">
              <a:latin typeface="Arial" panose="020B0604020202020204" pitchFamily="34" charset="0"/>
              <a:cs typeface="Arial" panose="020B0604020202020204" pitchFamily="34" charset="0"/>
            </a:endParaRPr>
          </a:p>
          <a:p>
            <a:pPr marL="0" indent="0">
              <a:buNone/>
            </a:pPr>
            <a:endParaRPr lang="es-GT" sz="1900" b="1" dirty="0">
              <a:solidFill>
                <a:srgbClr val="0070C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228600" marR="0" lvl="0" indent="-2286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s-GT"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s-GT"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Marcador de contenido 6">
            <a:extLst>
              <a:ext uri="{FF2B5EF4-FFF2-40B4-BE49-F238E27FC236}">
                <a16:creationId xmlns:a16="http://schemas.microsoft.com/office/drawing/2014/main" id="{FC02DF68-0956-4684-8E2C-15468E9931CD}"/>
              </a:ext>
            </a:extLst>
          </p:cNvPr>
          <p:cNvSpPr txBox="1">
            <a:spLocks/>
          </p:cNvSpPr>
          <p:nvPr/>
        </p:nvSpPr>
        <p:spPr>
          <a:xfrm>
            <a:off x="738909" y="1995056"/>
            <a:ext cx="10963563" cy="41777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presupuestarios</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Presupuesto vigente: Q3,061,948.00</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Presupuesto ejecutado (utilizado): Q3,061,947.91</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Avance Físico: 100%</a:t>
            </a: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Fuente de financiamiento: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Disminución de caja y </a:t>
            </a:r>
          </a:p>
          <a:p>
            <a:pPr marL="0" marR="0" lvl="0" indent="0" algn="l" defTabSz="914400" rtl="0" eaLnBrk="1" fontAlgn="auto" latinLnBrk="0" hangingPunct="1">
              <a:lnSpc>
                <a:spcPct val="90000"/>
              </a:lnSpc>
              <a:spcBef>
                <a:spcPts val="1000"/>
              </a:spcBef>
              <a:spcAft>
                <a:spcPts val="0"/>
              </a:spcAft>
              <a:buClr>
                <a:srgbClr val="000000"/>
              </a:buClr>
              <a:buSzTx/>
              <a:buNone/>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Bancos de Recursos del Tesoro. </a:t>
            </a: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342900" marR="0" lvl="0" indent="-34290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AutoNum type="alphaLcPeriod"/>
              <a:tabLst/>
              <a:defRPr/>
            </a:pP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Aspectos de planificación estatal</a:t>
            </a:r>
          </a:p>
          <a:p>
            <a:pPr marL="457200" lvl="0" indent="-457200">
              <a:buFont typeface="Arial" panose="020B0604020202020204" pitchFamily="34" charset="0"/>
              <a:buAutoNum type="alphaLcPeriod"/>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Población beneficiada: 509,132 habitantes						</a:t>
            </a:r>
          </a:p>
        </p:txBody>
      </p:sp>
      <p:sp>
        <p:nvSpPr>
          <p:cNvPr id="7" name="Rectángulo: esquinas redondeadas 6">
            <a:extLst>
              <a:ext uri="{FF2B5EF4-FFF2-40B4-BE49-F238E27FC236}">
                <a16:creationId xmlns:a16="http://schemas.microsoft.com/office/drawing/2014/main" id="{B0C43504-FE4F-4EFF-9B17-5EE8B41EC802}"/>
              </a:ext>
            </a:extLst>
          </p:cNvPr>
          <p:cNvSpPr/>
          <p:nvPr/>
        </p:nvSpPr>
        <p:spPr>
          <a:xfrm>
            <a:off x="7912445" y="5282404"/>
            <a:ext cx="3790028" cy="4172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900" dirty="0">
                <a:solidFill>
                  <a:schemeClr val="tx1"/>
                </a:solidFill>
                <a:latin typeface="Arial" panose="020B0604020202020204" pitchFamily="34" charset="0"/>
                <a:cs typeface="Arial" panose="020B0604020202020204" pitchFamily="34" charset="0"/>
              </a:rPr>
              <a:t>Fuente: Fondo Social de Solidaridad  -</a:t>
            </a:r>
            <a:r>
              <a:rPr lang="es-GT" sz="900" dirty="0" err="1">
                <a:solidFill>
                  <a:schemeClr val="tx1"/>
                </a:solidFill>
                <a:latin typeface="Arial" panose="020B0604020202020204" pitchFamily="34" charset="0"/>
                <a:cs typeface="Arial" panose="020B0604020202020204" pitchFamily="34" charset="0"/>
              </a:rPr>
              <a:t>FSS</a:t>
            </a:r>
            <a:r>
              <a:rPr lang="es-GT" sz="900" dirty="0">
                <a:solidFill>
                  <a:schemeClr val="tx1"/>
                </a:solidFill>
                <a:latin typeface="Arial" panose="020B0604020202020204" pitchFamily="34" charset="0"/>
                <a:cs typeface="Arial" panose="020B0604020202020204" pitchFamily="34" charset="0"/>
              </a:rPr>
              <a:t>-</a:t>
            </a:r>
            <a:endParaRPr lang="es-GT" sz="1200" dirty="0">
              <a:solidFill>
                <a:schemeClr val="tx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A97CAE0C-0BDC-7717-EA6E-7BB04E991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631" y="1792829"/>
            <a:ext cx="3107597" cy="3433650"/>
          </a:xfrm>
          <a:prstGeom prst="rect">
            <a:avLst/>
          </a:prstGeom>
          <a:ln w="28575" cap="sq" cmpd="thickThin">
            <a:solidFill>
              <a:srgbClr val="66CCFF"/>
            </a:solidFill>
            <a:prstDash val="solid"/>
            <a:miter lim="800000"/>
          </a:ln>
          <a:effectLst>
            <a:innerShdw blurRad="76200">
              <a:srgbClr val="000000"/>
            </a:innerShdw>
          </a:effectLst>
        </p:spPr>
      </p:pic>
    </p:spTree>
    <p:extLst>
      <p:ext uri="{BB962C8B-B14F-4D97-AF65-F5344CB8AC3E}">
        <p14:creationId xmlns:p14="http://schemas.microsoft.com/office/powerpoint/2010/main" val="3232633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5196575" y="2551837"/>
            <a:ext cx="6995425" cy="175432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CONSOLIDADO DE LOGROS INSTITUCIONALES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8171940" y="1260227"/>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sym typeface="Arial"/>
              </a:rPr>
              <a:t>3</a:t>
            </a:r>
          </a:p>
        </p:txBody>
      </p:sp>
    </p:spTree>
    <p:extLst>
      <p:ext uri="{BB962C8B-B14F-4D97-AF65-F5344CB8AC3E}">
        <p14:creationId xmlns:p14="http://schemas.microsoft.com/office/powerpoint/2010/main" val="2737058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03564" y="661436"/>
            <a:ext cx="9408895" cy="492443"/>
          </a:xfrm>
          <a:prstGeom prst="rect">
            <a:avLst/>
          </a:prstGeom>
          <a:noFill/>
        </p:spPr>
        <p:txBody>
          <a:bodyPr wrap="square" rtlCol="0">
            <a:spAutoFit/>
          </a:bodyPr>
          <a:lstStyle/>
          <a:p>
            <a:r>
              <a:rPr lang="es-MX" sz="2600" b="1" dirty="0">
                <a:latin typeface="Arial" panose="020B0604020202020204" pitchFamily="34" charset="0"/>
                <a:cs typeface="Arial" panose="020B0604020202020204" pitchFamily="34" charset="0"/>
              </a:rPr>
              <a:t>CONSOLIDADO DE LOGROS INSTITUCIONALES</a:t>
            </a:r>
            <a:endParaRPr lang="es-GT" sz="2600" b="1" dirty="0">
              <a:latin typeface="Arial" panose="020B060402020202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FABC418E-4C28-447E-A8CA-D8C4E85D9B2A}"/>
              </a:ext>
            </a:extLst>
          </p:cNvPr>
          <p:cNvGraphicFramePr>
            <a:graphicFrameLocks noGrp="1"/>
          </p:cNvGraphicFramePr>
          <p:nvPr>
            <p:extLst>
              <p:ext uri="{D42A27DB-BD31-4B8C-83A1-F6EECF244321}">
                <p14:modId xmlns:p14="http://schemas.microsoft.com/office/powerpoint/2010/main" val="4258037036"/>
              </p:ext>
            </p:extLst>
          </p:nvPr>
        </p:nvGraphicFramePr>
        <p:xfrm>
          <a:off x="1059542" y="1539240"/>
          <a:ext cx="9408895" cy="4130040"/>
        </p:xfrm>
        <a:graphic>
          <a:graphicData uri="http://schemas.openxmlformats.org/drawingml/2006/table">
            <a:tbl>
              <a:tblPr firstRow="1" bandRow="1">
                <a:tableStyleId>{FABFCF23-3B69-468F-B69F-88F6DE6A72F2}</a:tableStyleId>
              </a:tblPr>
              <a:tblGrid>
                <a:gridCol w="9408895">
                  <a:extLst>
                    <a:ext uri="{9D8B030D-6E8A-4147-A177-3AD203B41FA5}">
                      <a16:colId xmlns:a16="http://schemas.microsoft.com/office/drawing/2014/main" val="3515177168"/>
                    </a:ext>
                  </a:extLst>
                </a:gridCol>
              </a:tblGrid>
              <a:tr h="383028">
                <a:tc>
                  <a:txBody>
                    <a:bodyPr/>
                    <a:lstStyle/>
                    <a:p>
                      <a:pPr algn="ctr"/>
                      <a:r>
                        <a:rPr lang="es-MX" sz="1700" dirty="0">
                          <a:latin typeface="Arial" panose="020B0604020202020204" pitchFamily="34" charset="0"/>
                          <a:cs typeface="Arial" panose="020B0604020202020204" pitchFamily="34" charset="0"/>
                        </a:rPr>
                        <a:t>Logros institucionales</a:t>
                      </a:r>
                      <a:endParaRPr lang="es-GT" sz="17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49323">
                <a:tc>
                  <a:txBody>
                    <a:bodyPr/>
                    <a:lstStyle/>
                    <a:p>
                      <a:pPr algn="just"/>
                      <a:r>
                        <a:rPr lang="es-MX" sz="1500" b="1" u="none" kern="1200" dirty="0">
                          <a:solidFill>
                            <a:srgbClr val="0070C0"/>
                          </a:solidFill>
                          <a:latin typeface="Arial" panose="020B0604020202020204" pitchFamily="34" charset="0"/>
                          <a:ea typeface="+mn-ea"/>
                          <a:cs typeface="Arial" panose="020B0604020202020204" pitchFamily="34" charset="0"/>
                        </a:rPr>
                        <a:t>1. </a:t>
                      </a:r>
                      <a:r>
                        <a:rPr lang="es-ES" sz="1500" u="none" dirty="0">
                          <a:latin typeface="Arial" panose="020B0604020202020204" pitchFamily="34" charset="0"/>
                          <a:cs typeface="Arial" panose="020B0604020202020204" pitchFamily="34" charset="0"/>
                        </a:rPr>
                        <a:t>Se dio seguimiento físico y financiero a 23 proyectos de infraestructura educativa, 07 proyectos de infraestructura de salud, 06 proyectos de edificios administrativos, para un total de 36 proyectos de Inversión Pública.</a:t>
                      </a:r>
                      <a:endParaRPr lang="es-GT" sz="1500" u="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849323">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2. </a:t>
                      </a:r>
                      <a:r>
                        <a:rPr lang="es-ES" sz="1500" dirty="0">
                          <a:latin typeface="Arial" panose="020B0604020202020204" pitchFamily="34" charset="0"/>
                          <a:cs typeface="Arial" panose="020B0604020202020204" pitchFamily="34" charset="0"/>
                        </a:rPr>
                        <a:t>Se logró el encauzamiento, canalización y protección de bordas por parte de las sedes de las zonas viales 3, 4 y 8 en rutas de Escuintla, Suchitepéquez, Retalhuleu y Chiquimula, con un total de 801,114 m³.</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2561"/>
                  </a:ext>
                </a:extLst>
              </a:tr>
              <a:tr h="599522">
                <a:tc>
                  <a:txBody>
                    <a:bodyPr/>
                    <a:lstStyle/>
                    <a:p>
                      <a:pPr algn="just"/>
                      <a:r>
                        <a:rPr lang="es-MX" sz="1500" b="1" kern="1200" dirty="0">
                          <a:solidFill>
                            <a:srgbClr val="0070C0"/>
                          </a:solidFill>
                          <a:latin typeface="Arial" panose="020B0604020202020204" pitchFamily="34" charset="0"/>
                          <a:ea typeface="+mn-ea"/>
                          <a:cs typeface="Arial" panose="020B0604020202020204" pitchFamily="34" charset="0"/>
                        </a:rPr>
                        <a:t>3. </a:t>
                      </a:r>
                      <a:r>
                        <a:rPr lang="es-ES" sz="1500" dirty="0">
                          <a:latin typeface="Arial" panose="020B0604020202020204" pitchFamily="34" charset="0"/>
                          <a:cs typeface="Arial" panose="020B0604020202020204" pitchFamily="34" charset="0"/>
                        </a:rPr>
                        <a:t>476 kilómetros de intervenciones a carreteras centroamericanas, nacionales y departamentales como parte del Decreto 21-2022.</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203120"/>
                  </a:ext>
                </a:extLst>
              </a:tr>
              <a:tr h="349721">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4. </a:t>
                      </a:r>
                      <a:r>
                        <a:rPr lang="es-ES" sz="1500" dirty="0">
                          <a:latin typeface="Arial" panose="020B0604020202020204" pitchFamily="34" charset="0"/>
                          <a:cs typeface="Arial" panose="020B0604020202020204" pitchFamily="34" charset="0"/>
                        </a:rPr>
                        <a:t>5,108 kilómetros de red vial terciaria (terracerías) con mantenimiento rutinario realizado.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103032"/>
                  </a:ext>
                </a:extLst>
              </a:tr>
              <a:tr h="1099123">
                <a:tc>
                  <a:txBody>
                    <a:bodyPr/>
                    <a:lstStyle/>
                    <a:p>
                      <a:pPr algn="just"/>
                      <a:r>
                        <a:rPr lang="es-MX" sz="1500" b="1" kern="1200" dirty="0">
                          <a:solidFill>
                            <a:srgbClr val="0070C0"/>
                          </a:solidFill>
                          <a:latin typeface="Arial" panose="020B0604020202020204" pitchFamily="34" charset="0"/>
                          <a:ea typeface="+mn-ea"/>
                          <a:cs typeface="Arial" panose="020B0604020202020204" pitchFamily="34" charset="0"/>
                        </a:rPr>
                        <a:t>5. </a:t>
                      </a:r>
                      <a:r>
                        <a:rPr lang="es-ES" sz="1500" dirty="0">
                          <a:latin typeface="Arial" panose="020B0604020202020204" pitchFamily="34" charset="0"/>
                          <a:cs typeface="Arial" panose="020B0604020202020204" pitchFamily="34" charset="0"/>
                        </a:rPr>
                        <a:t>La entrega de 3,207 soluciones habitacionales correspondientes a los distintos programas del </a:t>
                      </a:r>
                      <a:r>
                        <a:rPr lang="es-ES" sz="1500" dirty="0" err="1">
                          <a:latin typeface="Arial" panose="020B0604020202020204" pitchFamily="34" charset="0"/>
                          <a:cs typeface="Arial" panose="020B0604020202020204" pitchFamily="34" charset="0"/>
                        </a:rPr>
                        <a:t>FOPAVI</a:t>
                      </a:r>
                      <a:r>
                        <a:rPr lang="es-ES" sz="1500" dirty="0">
                          <a:latin typeface="Arial" panose="020B0604020202020204" pitchFamily="34" charset="0"/>
                          <a:cs typeface="Arial" panose="020B0604020202020204" pitchFamily="34" charset="0"/>
                        </a:rPr>
                        <a:t>, en su modalidad de Construcción de Vivienda en Lote Propio, beneficiando a igual número de familias. </a:t>
                      </a:r>
                    </a:p>
                    <a:p>
                      <a:pPr algn="l"/>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531774"/>
                  </a:ext>
                </a:extLst>
              </a:tr>
            </a:tbl>
          </a:graphicData>
        </a:graphic>
      </p:graphicFrame>
    </p:spTree>
    <p:extLst>
      <p:ext uri="{BB962C8B-B14F-4D97-AF65-F5344CB8AC3E}">
        <p14:creationId xmlns:p14="http://schemas.microsoft.com/office/powerpoint/2010/main" val="565254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4844739" y="3008245"/>
            <a:ext cx="7726850" cy="64633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CONCLUSIONES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7774777" y="1761468"/>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6600" b="1" kern="1200" dirty="0">
                <a:solidFill>
                  <a:schemeClr val="accent4">
                    <a:lumMod val="75000"/>
                  </a:schemeClr>
                </a:solidFill>
                <a:latin typeface="Arial" panose="020B0604020202020204" pitchFamily="34" charset="0"/>
                <a:ea typeface="+mn-ea"/>
                <a:cs typeface="Arial" panose="020B0604020202020204" pitchFamily="34" charset="0"/>
              </a:rPr>
              <a:t>4</a:t>
            </a:r>
            <a:endPar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7057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189018" y="661436"/>
            <a:ext cx="8023441" cy="892552"/>
          </a:xfrm>
          <a:prstGeom prst="rect">
            <a:avLst/>
          </a:prstGeom>
          <a:noFill/>
        </p:spPr>
        <p:txBody>
          <a:bodyPr wrap="square" rtlCol="0">
            <a:spAutoFit/>
          </a:bodyPr>
          <a:lstStyle/>
          <a:p>
            <a:r>
              <a:rPr lang="es-GT" sz="2600" b="1" dirty="0">
                <a:latin typeface="Arial" panose="020B0604020202020204" pitchFamily="34" charset="0"/>
                <a:cs typeface="Arial" panose="020B0604020202020204" pitchFamily="34" charset="0"/>
              </a:rPr>
              <a:t>¿QUÉ TENDENCIA MUESTRA EL USO DE LOS</a:t>
            </a:r>
          </a:p>
          <a:p>
            <a:r>
              <a:rPr lang="es-GT" sz="2600" b="1" dirty="0">
                <a:latin typeface="Arial" panose="020B0604020202020204" pitchFamily="34" charset="0"/>
                <a:cs typeface="Arial" panose="020B0604020202020204" pitchFamily="34" charset="0"/>
              </a:rPr>
              <a:t>  RECURSOS PÚBLICOS?</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 name="Picture 2" descr="7 TENDENCIAS TECNOLÓGICAS PARA EL EL 2021 | MQA">
            <a:extLst>
              <a:ext uri="{FF2B5EF4-FFF2-40B4-BE49-F238E27FC236}">
                <a16:creationId xmlns:a16="http://schemas.microsoft.com/office/drawing/2014/main" id="{917C53C8-656A-4193-A96D-93181679B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81" y="156140"/>
            <a:ext cx="2044538" cy="153411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47807CF3-2ECE-41D9-AD9D-BB74C004433D}"/>
              </a:ext>
            </a:extLst>
          </p:cNvPr>
          <p:cNvSpPr txBox="1">
            <a:spLocks/>
          </p:cNvSpPr>
          <p:nvPr/>
        </p:nvSpPr>
        <p:spPr>
          <a:xfrm>
            <a:off x="381875" y="1363573"/>
            <a:ext cx="11203168" cy="486112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datos obtenidos durante el periodo reportado permiten establecer que la ejecución del presupuesto se caracterizó principalmente por  la ejecución de Inversión, de acuerdo a la </a:t>
            </a:r>
            <a:r>
              <a:rPr lang="es-ES" sz="2000" b="0" dirty="0">
                <a:solidFill>
                  <a:schemeClr val="tx1"/>
                </a:solidFill>
                <a:latin typeface="Arial" panose="020B0604020202020204" pitchFamily="34" charset="0"/>
                <a:cs typeface="Arial" panose="020B0604020202020204" pitchFamily="34" charset="0"/>
              </a:rPr>
              <a:t>Ley para Fortalecer el Mantenimiento y Construcción de Infraestructura Estratégica, según Decreto 21-2022, la cual permitió la ejecución del Plan de Recuperación Vial, cuyo objetivo es el impulso del desarrollo; así como el fortalecimiento, mantenimiento y construcción de la infraestructura estratégica del país, incluyendo el mejoramiento, reposición y mantenimiento de la red vial, incrementando el desarrollo económico del país, lo cual permite mejorar la competitividad; por lo que, el porcentaje de ejecución para este rubro fue de </a:t>
            </a:r>
            <a:r>
              <a:rPr lang="es-ES" sz="2000" dirty="0">
                <a:solidFill>
                  <a:schemeClr val="tx1"/>
                </a:solidFill>
                <a:latin typeface="Arial" panose="020B0604020202020204" pitchFamily="34" charset="0"/>
                <a:cs typeface="Arial" panose="020B0604020202020204" pitchFamily="34" charset="0"/>
              </a:rPr>
              <a:t>84.73%.</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73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482929" y="430603"/>
            <a:ext cx="10062526" cy="461665"/>
          </a:xfrm>
          <a:prstGeom prst="rect">
            <a:avLst/>
          </a:prstGeom>
          <a:noFill/>
        </p:spPr>
        <p:txBody>
          <a:bodyPr wrap="square" rtlCol="0">
            <a:spAutoFit/>
          </a:bodyPr>
          <a:lstStyle/>
          <a:p>
            <a:r>
              <a:rPr lang="es-GT" sz="2400" dirty="0">
                <a:latin typeface="Arial" panose="020B0604020202020204" pitchFamily="34" charset="0"/>
                <a:cs typeface="Arial" panose="020B0604020202020204" pitchFamily="34" charset="0"/>
              </a:rPr>
              <a:t>¿</a:t>
            </a:r>
            <a:r>
              <a:rPr lang="es-GT" sz="2400" b="1" dirty="0">
                <a:latin typeface="Arial" panose="020B0604020202020204" pitchFamily="34" charset="0"/>
                <a:cs typeface="Arial" panose="020B0604020202020204" pitchFamily="34" charset="0"/>
              </a:rPr>
              <a:t>QUÉ RESULTADOS SE OBTUVIERON EN EL MARCO DE LA PGG?</a:t>
            </a:r>
            <a:endParaRPr lang="es-GT" sz="2400" b="1"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6" descr="Noticias de Canción de Abril - TuneCore">
            <a:extLst>
              <a:ext uri="{FF2B5EF4-FFF2-40B4-BE49-F238E27FC236}">
                <a16:creationId xmlns:a16="http://schemas.microsoft.com/office/drawing/2014/main" id="{2AE6E717-3690-46C5-B7B7-D7B8A6837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1771" cy="128562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A5138438-1E98-4170-8679-FC69EB14CABC}"/>
              </a:ext>
            </a:extLst>
          </p:cNvPr>
          <p:cNvSpPr txBox="1">
            <a:spLocks/>
          </p:cNvSpPr>
          <p:nvPr/>
        </p:nvSpPr>
        <p:spPr>
          <a:xfrm>
            <a:off x="741464" y="1590222"/>
            <a:ext cx="10637603"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rgbClr val="000000"/>
                </a:solidFill>
                <a:latin typeface="Arial" panose="020B0604020202020204" pitchFamily="34" charset="0"/>
                <a:cs typeface="Arial" panose="020B0604020202020204" pitchFamily="34" charset="0"/>
              </a:rPr>
              <a:t>La </a:t>
            </a:r>
            <a:r>
              <a:rPr lang="es-GT" sz="2000" dirty="0">
                <a:solidFill>
                  <a:srgbClr val="0070C0"/>
                </a:solidFill>
                <a:latin typeface="Arial" panose="020B0604020202020204" pitchFamily="34" charset="0"/>
                <a:cs typeface="Arial" panose="020B0604020202020204" pitchFamily="34" charset="0"/>
              </a:rPr>
              <a:t>Política General de Gobierno </a:t>
            </a:r>
            <a:r>
              <a:rPr lang="es-GT" sz="2000" b="0" dirty="0">
                <a:solidFill>
                  <a:srgbClr val="000000"/>
                </a:solidFill>
                <a:latin typeface="Arial" panose="020B0604020202020204" pitchFamily="34" charset="0"/>
                <a:cs typeface="Arial" panose="020B0604020202020204" pitchFamily="34" charset="0"/>
              </a:rPr>
              <a:t>(</a:t>
            </a:r>
            <a:r>
              <a:rPr lang="es-GT" sz="2000" b="0" dirty="0" err="1">
                <a:solidFill>
                  <a:srgbClr val="000000"/>
                </a:solidFill>
                <a:latin typeface="Arial" panose="020B0604020202020204" pitchFamily="34" charset="0"/>
                <a:cs typeface="Arial" panose="020B0604020202020204" pitchFamily="34" charset="0"/>
              </a:rPr>
              <a:t>PGG</a:t>
            </a:r>
            <a:r>
              <a:rPr lang="es-GT" sz="2000" b="0" dirty="0">
                <a:solidFill>
                  <a:srgbClr val="000000"/>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br>
              <a:rPr lang="es-GT" sz="2000" b="0" dirty="0">
                <a:solidFill>
                  <a:srgbClr val="000000"/>
                </a:solidFill>
                <a:latin typeface="Arial" panose="020B0604020202020204" pitchFamily="34" charset="0"/>
                <a:cs typeface="Arial" panose="020B0604020202020204" pitchFamily="34" charset="0"/>
              </a:rPr>
            </a:br>
            <a:endParaRPr lang="es-GT" sz="2000" b="0" dirty="0">
              <a:solidFill>
                <a:srgbClr val="000000"/>
              </a:solidFill>
              <a:latin typeface="Arial" panose="020B0604020202020204" pitchFamily="34" charset="0"/>
              <a:cs typeface="Arial" panose="020B0604020202020204" pitchFamily="34" charset="0"/>
            </a:endParaRPr>
          </a:p>
          <a:p>
            <a:pPr algn="just">
              <a:lnSpc>
                <a:spcPct val="150000"/>
              </a:lnSpc>
            </a:pPr>
            <a:r>
              <a:rPr lang="es-GT" sz="2000" b="0" dirty="0">
                <a:solidFill>
                  <a:srgbClr val="000000"/>
                </a:solidFill>
                <a:latin typeface="Arial" panose="020B0604020202020204" pitchFamily="34" charset="0"/>
                <a:cs typeface="Arial" panose="020B0604020202020204" pitchFamily="34" charset="0"/>
              </a:rPr>
              <a:t>“</a:t>
            </a:r>
            <a:r>
              <a:rPr lang="es-GT" sz="2000" b="0" u="sng" dirty="0">
                <a:solidFill>
                  <a:srgbClr val="000000"/>
                </a:solidFill>
                <a:latin typeface="Arial" panose="020B0604020202020204" pitchFamily="34" charset="0"/>
                <a:cs typeface="Arial" panose="020B0604020202020204" pitchFamily="34" charset="0"/>
              </a:rPr>
              <a:t>El Ministerio de Comunicaciones, Infraestructura y Vivienda</a:t>
            </a:r>
            <a:r>
              <a:rPr lang="es-GT" sz="2000" b="0" dirty="0">
                <a:solidFill>
                  <a:srgbClr val="000000"/>
                </a:solidFill>
                <a:latin typeface="Arial" panose="020B0604020202020204" pitchFamily="34" charset="0"/>
                <a:cs typeface="Arial" panose="020B0604020202020204" pitchFamily="34" charset="0"/>
              </a:rPr>
              <a:t>”, durante el cuatrimestre reportado colaboró con el cumplimiento de la </a:t>
            </a:r>
            <a:r>
              <a:rPr lang="es-GT" sz="2000" b="0" dirty="0" err="1">
                <a:solidFill>
                  <a:srgbClr val="000000"/>
                </a:solidFill>
                <a:latin typeface="Arial" panose="020B0604020202020204" pitchFamily="34" charset="0"/>
                <a:cs typeface="Arial" panose="020B0604020202020204" pitchFamily="34" charset="0"/>
              </a:rPr>
              <a:t>PGG</a:t>
            </a:r>
            <a:r>
              <a:rPr lang="es-GT" sz="2000" b="0" dirty="0">
                <a:solidFill>
                  <a:srgbClr val="000000"/>
                </a:solidFill>
                <a:latin typeface="Arial" panose="020B0604020202020204" pitchFamily="34" charset="0"/>
                <a:cs typeface="Arial" panose="020B0604020202020204" pitchFamily="34" charset="0"/>
              </a:rPr>
              <a:t> mediante </a:t>
            </a:r>
            <a:r>
              <a:rPr lang="es-ES" sz="2000" b="0" dirty="0">
                <a:solidFill>
                  <a:srgbClr val="000000"/>
                </a:solidFill>
                <a:latin typeface="Arial" panose="020B0604020202020204" pitchFamily="34" charset="0"/>
                <a:cs typeface="Arial" panose="020B0604020202020204" pitchFamily="34" charset="0"/>
              </a:rPr>
              <a:t>impulso económico al liderar proyectos de infraestructura vial, estatal y de obra pública que fortalecen la conectividad y la logística; tales como construcción y mantenimiento de carreteras, puentes, puertos</a:t>
            </a:r>
          </a:p>
          <a:p>
            <a:pPr algn="just">
              <a:lnSpc>
                <a:spcPct val="150000"/>
              </a:lnSpc>
            </a:pPr>
            <a:r>
              <a:rPr lang="es-ES" sz="2000" b="0" dirty="0">
                <a:solidFill>
                  <a:srgbClr val="000000"/>
                </a:solidFill>
                <a:latin typeface="Arial" panose="020B0604020202020204" pitchFamily="34" charset="0"/>
                <a:cs typeface="Arial" panose="020B0604020202020204" pitchFamily="34" charset="0"/>
              </a:rPr>
              <a:t>y aeropuertos</a:t>
            </a:r>
            <a:r>
              <a:rPr lang="es-GT" sz="2000" b="0" dirty="0">
                <a:solidFill>
                  <a:srgbClr val="000000"/>
                </a:solidFill>
                <a:latin typeface="Arial" panose="020B0604020202020204" pitchFamily="34" charset="0"/>
                <a:cs typeface="Arial" panose="020B0604020202020204" pitchFamily="34" charset="0"/>
              </a:rPr>
              <a:t>, </a:t>
            </a:r>
            <a:r>
              <a:rPr lang="es-ES" sz="2000" b="0" dirty="0">
                <a:solidFill>
                  <a:srgbClr val="000000"/>
                </a:solidFill>
                <a:latin typeface="Arial" panose="020B0604020202020204" pitchFamily="34" charset="0"/>
                <a:cs typeface="Arial" panose="020B0604020202020204" pitchFamily="34" charset="0"/>
              </a:rPr>
              <a:t>implementación de tecnologías de comunicación modernas, entre otros.</a:t>
            </a:r>
          </a:p>
          <a:p>
            <a:pPr algn="just">
              <a:lnSpc>
                <a:spcPct val="150000"/>
              </a:lnSpc>
            </a:pPr>
            <a:endParaRPr lang="es-ES" sz="2000" b="0" dirty="0">
              <a:solidFill>
                <a:srgbClr val="000000"/>
              </a:solidFill>
              <a:latin typeface="Arial" panose="020B0604020202020204" pitchFamily="34" charset="0"/>
              <a:cs typeface="Arial" panose="020B0604020202020204" pitchFamily="34" charset="0"/>
            </a:endParaRPr>
          </a:p>
          <a:p>
            <a:pPr algn="just">
              <a:lnSpc>
                <a:spcPct val="150000"/>
              </a:lnSpc>
            </a:pPr>
            <a:r>
              <a:rPr lang="es-ES" sz="2000" b="0" dirty="0">
                <a:solidFill>
                  <a:srgbClr val="000000"/>
                </a:solidFill>
                <a:latin typeface="Arial" panose="020B0604020202020204" pitchFamily="34" charset="0"/>
                <a:cs typeface="Arial" panose="020B0604020202020204" pitchFamily="34" charset="0"/>
              </a:rPr>
              <a:t>Por lo que, se contribuyó las acciones en atención a los pilares de Economía y Competitividad, Desarrollo Social y Estado Responsable, Transparente y Efectivo, de la Política General de Gobierno 2020-2024.</a:t>
            </a:r>
            <a:endParaRPr lang="es-GT" sz="2000" b="0" dirty="0">
              <a:solidFill>
                <a:srgbClr val="000000"/>
              </a:solidFill>
              <a:latin typeface="Arial" panose="020B0604020202020204" pitchFamily="34" charset="0"/>
              <a:cs typeface="Arial" panose="020B0604020202020204" pitchFamily="34" charset="0"/>
            </a:endParaRPr>
          </a:p>
          <a:p>
            <a:endParaRPr lang="es-GT" sz="2000" b="0" dirty="0">
              <a:solidFill>
                <a:srgbClr val="4472C4">
                  <a:lumMod val="50000"/>
                </a:srgbClr>
              </a:solidFill>
              <a:latin typeface="Arial" panose="020B0604020202020204" pitchFamily="34" charset="0"/>
              <a:cs typeface="Arial" panose="020B0604020202020204" pitchFamily="34" charset="0"/>
            </a:endParaRPr>
          </a:p>
          <a:p>
            <a:br>
              <a:rPr lang="es-GT" sz="2000" b="0" dirty="0">
                <a:solidFill>
                  <a:srgbClr val="4472C4">
                    <a:lumMod val="50000"/>
                  </a:srgbClr>
                </a:solidFill>
                <a:latin typeface="Arial" panose="020B0604020202020204" pitchFamily="34" charset="0"/>
                <a:cs typeface="Arial" panose="020B0604020202020204" pitchFamily="34" charset="0"/>
              </a:rPr>
            </a:br>
            <a:endParaRPr lang="es-GT" sz="2000" b="0" dirty="0">
              <a:solidFill>
                <a:srgbClr val="4472C4">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66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780859" y="661436"/>
            <a:ext cx="97645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QUÉ MEDIDAS DE TRANSPARENCIA SE HAN APLICADO?</a:t>
            </a:r>
            <a:endParaRPr kumimoji="0" lang="es-GT" sz="24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Arial"/>
            </a:endParaRPr>
          </a:p>
        </p:txBody>
      </p:sp>
      <p:sp>
        <p:nvSpPr>
          <p:cNvPr id="6" name="Título 1">
            <a:extLst>
              <a:ext uri="{FF2B5EF4-FFF2-40B4-BE49-F238E27FC236}">
                <a16:creationId xmlns:a16="http://schemas.microsoft.com/office/drawing/2014/main" id="{6DA48D81-4A41-492E-A495-DEF83AC3DEFC}"/>
              </a:ext>
            </a:extLst>
          </p:cNvPr>
          <p:cNvSpPr txBox="1">
            <a:spLocks/>
          </p:cNvSpPr>
          <p:nvPr/>
        </p:nvSpPr>
        <p:spPr>
          <a:xfrm>
            <a:off x="1205494" y="1189780"/>
            <a:ext cx="10828240"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garantizar el </a:t>
            </a:r>
            <a:r>
              <a:rPr lang="es-GT" sz="2000" dirty="0">
                <a:solidFill>
                  <a:srgbClr val="0070C0"/>
                </a:solidFill>
                <a:latin typeface="Arial" panose="020B0604020202020204" pitchFamily="34" charset="0"/>
                <a:cs typeface="Arial" panose="020B0604020202020204" pitchFamily="34" charset="0"/>
              </a:rPr>
              <a:t>uso adecuado del dinero público </a:t>
            </a:r>
            <a:r>
              <a:rPr lang="es-GT" sz="2000" b="0" dirty="0">
                <a:solidFill>
                  <a:schemeClr val="tx1"/>
                </a:solidFill>
                <a:latin typeface="Arial" panose="020B0604020202020204" pitchFamily="34" charset="0"/>
                <a:cs typeface="Arial" panose="020B0604020202020204" pitchFamily="34" charset="0"/>
              </a:rPr>
              <a:t>y el avance en el cumplimiento de los objetivos de Estado, este Ministerio ha adoptado como medidas de transparencia:</a:t>
            </a:r>
          </a:p>
          <a:p>
            <a:pPr marL="342900" indent="-342900" algn="just">
              <a:lnSpc>
                <a:spcPct val="150000"/>
              </a:lnSpc>
              <a:buFont typeface="Wingdings" panose="05000000000000000000" pitchFamily="2" charset="2"/>
              <a:buChar char="ü"/>
            </a:pPr>
            <a:r>
              <a:rPr lang="es-GT" sz="2000" b="0" dirty="0">
                <a:solidFill>
                  <a:schemeClr val="tx1"/>
                </a:solidFill>
                <a:latin typeface="Arial" panose="020B0604020202020204" pitchFamily="34" charset="0"/>
                <a:cs typeface="Arial" panose="020B0604020202020204" pitchFamily="34" charset="0"/>
              </a:rPr>
              <a:t>Tablero mensual de Rendición de Cuentas</a:t>
            </a:r>
          </a:p>
          <a:p>
            <a:pPr marL="342900" indent="-342900" algn="just">
              <a:lnSpc>
                <a:spcPct val="150000"/>
              </a:lnSpc>
              <a:buFont typeface="Wingdings" panose="05000000000000000000" pitchFamily="2" charset="2"/>
              <a:buChar char="ü"/>
            </a:pPr>
            <a:r>
              <a:rPr lang="es-GT" sz="2000" b="0" dirty="0">
                <a:solidFill>
                  <a:schemeClr val="tx1"/>
                </a:solidFill>
                <a:latin typeface="Arial" panose="020B0604020202020204" pitchFamily="34" charset="0"/>
                <a:cs typeface="Arial" panose="020B0604020202020204" pitchFamily="34" charset="0"/>
              </a:rPr>
              <a:t>Informe cuatrimestral de Rendición de Cuentas</a:t>
            </a:r>
          </a:p>
          <a:p>
            <a:pPr marL="342900" indent="-342900" algn="just">
              <a:lnSpc>
                <a:spcPct val="150000"/>
              </a:lnSpc>
              <a:buFont typeface="Wingdings" panose="05000000000000000000" pitchFamily="2" charset="2"/>
              <a:buChar char="ü"/>
            </a:pPr>
            <a:r>
              <a:rPr lang="es-GT" sz="2000" b="0" dirty="0">
                <a:solidFill>
                  <a:schemeClr val="tx1"/>
                </a:solidFill>
                <a:latin typeface="Arial" panose="020B0604020202020204" pitchFamily="34" charset="0"/>
                <a:cs typeface="Arial" panose="020B0604020202020204" pitchFamily="34" charset="0"/>
              </a:rPr>
              <a:t>Fortalecimiento de la Unidad de Acceso a la Información Pública</a:t>
            </a:r>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10" descr="Iconos de Transparencia - 450 iconos vectoriales gratis">
            <a:extLst>
              <a:ext uri="{FF2B5EF4-FFF2-40B4-BE49-F238E27FC236}">
                <a16:creationId xmlns:a16="http://schemas.microsoft.com/office/drawing/2014/main" id="{0EC9FEFC-AF84-476E-99DE-70CA9EAB0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54" y="165777"/>
            <a:ext cx="1471205" cy="14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04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124363" y="661436"/>
            <a:ext cx="942109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QUÉ </a:t>
            </a:r>
            <a:r>
              <a:rPr lang="es-GT" sz="2200" b="1" dirty="0">
                <a:latin typeface="Arial" panose="020B0604020202020204" pitchFamily="34" charset="0"/>
                <a:cs typeface="Arial" panose="020B0604020202020204" pitchFamily="34" charset="0"/>
              </a:rPr>
              <a:t>DESAFÍOS INSTITUCIONALES SE ESPERAN</a:t>
            </a:r>
            <a:r>
              <a:rPr kumimoji="0" lang="es-GT" sz="2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endParaRPr kumimoji="0" lang="es-GT" sz="22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Arial"/>
            </a:endParaRPr>
          </a:p>
        </p:txBody>
      </p:sp>
      <p:pic>
        <p:nvPicPr>
          <p:cNvPr id="7" name="Picture 2" descr="Icono-Comprensión-Desafio Neurolectura | Desafío Neurolectura">
            <a:extLst>
              <a:ext uri="{FF2B5EF4-FFF2-40B4-BE49-F238E27FC236}">
                <a16:creationId xmlns:a16="http://schemas.microsoft.com/office/drawing/2014/main" id="{7E54CCD3-45BB-424D-B5B5-A885179A9D3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54406"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F14E5606-4B09-41E7-9BE7-3BE152322E62}"/>
              </a:ext>
            </a:extLst>
          </p:cNvPr>
          <p:cNvSpPr txBox="1">
            <a:spLocks/>
          </p:cNvSpPr>
          <p:nvPr/>
        </p:nvSpPr>
        <p:spPr>
          <a:xfrm>
            <a:off x="907369" y="1908627"/>
            <a:ext cx="10638085"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ES" sz="2000" b="0" dirty="0">
                <a:solidFill>
                  <a:schemeClr val="tx1"/>
                </a:solidFill>
                <a:latin typeface="Arial" panose="020B0604020202020204" pitchFamily="34" charset="0"/>
                <a:cs typeface="Arial" panose="020B0604020202020204" pitchFamily="34" charset="0"/>
              </a:rPr>
              <a:t>Este Ministerio se ha enfrentado ante diversos factores y retos, con los cuales ha mostrado, ante toda circunstancia, el compromiso en cumplir con cada uno de ellos, por lo que, de esta manera, contribuye en elaborar las estrategias para integrar al país con servicios de infraestructura acorde al desarrollo social y económico de la nación y así apoyar en la mejora de la competitividad, a través del ejercicio de una administración y control eficientes, propiciando la reducción de brecha económica por medio de acciones que promuevan la igualdad de oportunidades, para acceder a mejores opciones de ingresos y una mejor calidad de vida, especialmente aquellas más vulnerables enmarcadas en pobreza y pobreza extrema.</a:t>
            </a:r>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281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42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189609" y="200372"/>
            <a:ext cx="9641148" cy="523220"/>
          </a:xfrm>
          <a:prstGeom prst="rect">
            <a:avLst/>
          </a:prstGeom>
          <a:noFill/>
        </p:spPr>
        <p:txBody>
          <a:bodyPr wrap="square" rtlCol="0">
            <a:spAutoFit/>
          </a:bodyPr>
          <a:lstStyle/>
          <a:p>
            <a:r>
              <a:rPr lang="es-GT" sz="2800" b="1" dirty="0">
                <a:latin typeface="Arial" panose="020B0604020202020204" pitchFamily="34" charset="0"/>
                <a:cs typeface="Arial" panose="020B0604020202020204" pitchFamily="34" charset="0"/>
              </a:rPr>
              <a:t>PRINCIPALES FUNCIONES DE “</a:t>
            </a:r>
            <a:r>
              <a:rPr lang="es-GT" sz="2800" b="1" u="sng" dirty="0">
                <a:latin typeface="Arial" panose="020B0604020202020204" pitchFamily="34" charset="0"/>
                <a:cs typeface="Arial" panose="020B0604020202020204" pitchFamily="34" charset="0"/>
              </a:rPr>
              <a:t>LA INSTITUCIÓN</a:t>
            </a:r>
            <a:r>
              <a:rPr lang="es-GT" sz="2800" dirty="0">
                <a:latin typeface="Arial" panose="020B0604020202020204" pitchFamily="34" charset="0"/>
                <a:cs typeface="Arial" panose="020B0604020202020204" pitchFamily="34" charset="0"/>
              </a:rPr>
              <a:t>”</a:t>
            </a:r>
            <a:endParaRPr lang="es-GT" sz="2800" b="1"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4F016888-31B0-6BD7-6BC2-F6A83F7A01D2}"/>
              </a:ext>
            </a:extLst>
          </p:cNvPr>
          <p:cNvSpPr txBox="1"/>
          <p:nvPr/>
        </p:nvSpPr>
        <p:spPr>
          <a:xfrm>
            <a:off x="0" y="831750"/>
            <a:ext cx="11788726" cy="5009833"/>
          </a:xfrm>
          <a:prstGeom prst="rect">
            <a:avLst/>
          </a:prstGeom>
          <a:noFill/>
        </p:spPr>
        <p:txBody>
          <a:bodyPr wrap="square" rtlCol="0">
            <a:spAutoFit/>
          </a:bodyPr>
          <a:lstStyle/>
          <a:p>
            <a:pPr marL="800100" lvl="5" indent="-342900" algn="just">
              <a:lnSpc>
                <a:spcPct val="150000"/>
              </a:lnSpc>
              <a:buClr>
                <a:schemeClr val="accent1"/>
              </a:buClr>
              <a:buFont typeface="Arial" panose="020B0604020202020204" pitchFamily="34" charset="0"/>
              <a:buChar char="•"/>
            </a:pPr>
            <a:r>
              <a:rPr lang="es-ES" sz="2400" dirty="0">
                <a:latin typeface="Arial" panose="020B0604020202020204" pitchFamily="34" charset="0"/>
                <a:cs typeface="Arial" panose="020B0604020202020204" pitchFamily="34" charset="0"/>
              </a:rPr>
              <a:t>Administrar </a:t>
            </a:r>
            <a:r>
              <a:rPr lang="es-ES" sz="2400" dirty="0" err="1">
                <a:latin typeface="Arial" panose="020B0604020202020204" pitchFamily="34" charset="0"/>
                <a:cs typeface="Arial" panose="020B0604020202020204" pitchFamily="34" charset="0"/>
              </a:rPr>
              <a:t>descentralizadamente</a:t>
            </a:r>
            <a:r>
              <a:rPr lang="es-ES" sz="2400" dirty="0">
                <a:latin typeface="Arial" panose="020B0604020202020204" pitchFamily="34" charset="0"/>
                <a:cs typeface="Arial" panose="020B0604020202020204" pitchFamily="34" charset="0"/>
              </a:rPr>
              <a:t> lo relativo al aprovechamiento y explotación del espectro radioelectrónico.</a:t>
            </a:r>
          </a:p>
          <a:p>
            <a:pPr marL="800100" lvl="5" indent="-342900" algn="just">
              <a:lnSpc>
                <a:spcPct val="150000"/>
              </a:lnSpc>
              <a:buClr>
                <a:schemeClr val="accent1"/>
              </a:buClr>
              <a:buFont typeface="Arial" panose="020B0604020202020204" pitchFamily="34" charset="0"/>
              <a:buChar char="•"/>
            </a:pPr>
            <a:r>
              <a:rPr lang="es-ES" sz="2400" dirty="0">
                <a:latin typeface="Arial" panose="020B0604020202020204" pitchFamily="34" charset="0"/>
                <a:cs typeface="Arial" panose="020B0604020202020204" pitchFamily="34" charset="0"/>
              </a:rPr>
              <a:t>Velar por que se presten en forma descentralizada los servicios de información de meteorología, vulcanología, sismología e hidrología.</a:t>
            </a:r>
          </a:p>
          <a:p>
            <a:pPr marL="800100" lvl="5" indent="-342900" algn="just">
              <a:lnSpc>
                <a:spcPct val="150000"/>
              </a:lnSpc>
              <a:buClr>
                <a:schemeClr val="accent1"/>
              </a:buClr>
              <a:buFont typeface="Arial" panose="020B0604020202020204" pitchFamily="34" charset="0"/>
              <a:buChar char="•"/>
            </a:pPr>
            <a:r>
              <a:rPr lang="es-ES" sz="2400" dirty="0">
                <a:latin typeface="Arial" panose="020B0604020202020204" pitchFamily="34" charset="0"/>
                <a:cs typeface="Arial" panose="020B0604020202020204" pitchFamily="34" charset="0"/>
              </a:rPr>
              <a:t>Ejercer la autoridad portuaria y aeroportuaria nacional.</a:t>
            </a:r>
          </a:p>
          <a:p>
            <a:pPr marL="800100" lvl="5" indent="-342900" algn="just">
              <a:lnSpc>
                <a:spcPct val="150000"/>
              </a:lnSpc>
              <a:buClr>
                <a:schemeClr val="accent1"/>
              </a:buClr>
              <a:buFont typeface="Arial" panose="020B0604020202020204" pitchFamily="34" charset="0"/>
              <a:buChar char="•"/>
            </a:pPr>
            <a:r>
              <a:rPr lang="es-ES" sz="2400" dirty="0">
                <a:latin typeface="Arial" panose="020B0604020202020204" pitchFamily="34" charset="0"/>
                <a:cs typeface="Arial" panose="020B0604020202020204" pitchFamily="34" charset="0"/>
              </a:rPr>
              <a:t>Ejercer la rectoría del sector público a cargo de la ejecución del régimen jurídico relativo a la vivienda y asentamientos humanos, y administrar en forma descentralizada los mecanismos financieros del sector público para propiciar el desarrollo habitacional del país.</a:t>
            </a:r>
            <a:endParaRPr lang="es-G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0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621984" y="182189"/>
            <a:ext cx="9969622" cy="523220"/>
          </a:xfrm>
          <a:prstGeom prst="rect">
            <a:avLst/>
          </a:prstGeom>
          <a:noFill/>
        </p:spPr>
        <p:txBody>
          <a:bodyPr wrap="square" rtlCol="0">
            <a:spAutoFit/>
          </a:bodyPr>
          <a:lstStyle/>
          <a:p>
            <a:pPr lvl="0"/>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t>
            </a:r>
            <a:r>
              <a:rPr lang="es-GT" sz="2800" b="1" dirty="0">
                <a:latin typeface="Arial" panose="020B0604020202020204" pitchFamily="34" charset="0"/>
                <a:cs typeface="Arial" panose="020B0604020202020204" pitchFamily="34" charset="0"/>
              </a:rPr>
              <a:t>OBJETIVOS</a:t>
            </a:r>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DE “</a:t>
            </a:r>
            <a:r>
              <a:rPr kumimoji="0" lang="es-GT" sz="28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LA INSTITUCIÓN</a:t>
            </a:r>
            <a:r>
              <a:rPr kumimoji="0" lang="es-GT"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endPar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4" name="CuadroTexto 13">
            <a:extLst>
              <a:ext uri="{FF2B5EF4-FFF2-40B4-BE49-F238E27FC236}">
                <a16:creationId xmlns:a16="http://schemas.microsoft.com/office/drawing/2014/main" id="{4F016888-31B0-6BD7-6BC2-F6A83F7A01D2}"/>
              </a:ext>
            </a:extLst>
          </p:cNvPr>
          <p:cNvSpPr txBox="1"/>
          <p:nvPr/>
        </p:nvSpPr>
        <p:spPr>
          <a:xfrm>
            <a:off x="224263" y="1108748"/>
            <a:ext cx="11592599" cy="5748497"/>
          </a:xfrm>
          <a:prstGeom prst="rect">
            <a:avLst/>
          </a:prstGeom>
          <a:noFill/>
        </p:spPr>
        <p:txBody>
          <a:bodyPr wrap="square" rtlCol="0">
            <a:spAutoFit/>
          </a:bodyPr>
          <a:lstStyle/>
          <a:p>
            <a:pPr marL="457200" lvl="1"/>
            <a:r>
              <a:rPr lang="es-GT" sz="2400" dirty="0">
                <a:latin typeface="Arial" panose="020B0604020202020204" pitchFamily="34" charset="0"/>
                <a:cs typeface="Arial" panose="020B0604020202020204" pitchFamily="34" charset="0"/>
              </a:rPr>
              <a:t>Para el cumplimiento de sus funciones y satisfacer las necesidades de la población, el Ministerio debe cumplir con los siguientes </a:t>
            </a:r>
            <a:r>
              <a:rPr lang="es-GT" sz="2400" b="1" dirty="0">
                <a:solidFill>
                  <a:srgbClr val="2786C0"/>
                </a:solidFill>
                <a:latin typeface="Arial" panose="020B0604020202020204" pitchFamily="34" charset="0"/>
                <a:cs typeface="Arial" panose="020B0604020202020204" pitchFamily="34" charset="0"/>
              </a:rPr>
              <a:t>objetivos</a:t>
            </a:r>
            <a:r>
              <a:rPr lang="es-GT" sz="2400" dirty="0">
                <a:latin typeface="Arial" panose="020B0604020202020204" pitchFamily="34" charset="0"/>
                <a:cs typeface="Arial" panose="020B0604020202020204" pitchFamily="34" charset="0"/>
              </a:rPr>
              <a:t>:</a:t>
            </a:r>
          </a:p>
          <a:p>
            <a:pPr marL="800100" marR="0" lvl="5" indent="-342900" algn="l" defTabSz="914400" rtl="0" eaLnBrk="1" fontAlgn="auto" latinLnBrk="0" hangingPunct="1">
              <a:lnSpc>
                <a:spcPct val="150000"/>
              </a:lnSpc>
              <a:spcBef>
                <a:spcPts val="0"/>
              </a:spcBef>
              <a:spcAft>
                <a:spcPts val="0"/>
              </a:spcAft>
              <a:buClr>
                <a:srgbClr val="4472C4"/>
              </a:buClr>
              <a:buSzTx/>
              <a:buFont typeface="Arial" panose="020B0604020202020204" pitchFamily="34" charset="0"/>
              <a:buChar char="•"/>
              <a:tabLst/>
              <a:defRPr/>
            </a:pPr>
            <a:r>
              <a:rPr kumimoji="0" lang="es-E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Proveer a la población de una infraestructura pública adecuada y suficiente para la satisfacción de necesidades de salud, educación e infraestructura vial.</a:t>
            </a:r>
          </a:p>
          <a:p>
            <a:pPr marL="800100" marR="0" lvl="5" indent="-342900" algn="l" defTabSz="914400" rtl="0" eaLnBrk="1" fontAlgn="auto" latinLnBrk="0" hangingPunct="1">
              <a:lnSpc>
                <a:spcPct val="150000"/>
              </a:lnSpc>
              <a:spcBef>
                <a:spcPts val="0"/>
              </a:spcBef>
              <a:spcAft>
                <a:spcPts val="0"/>
              </a:spcAft>
              <a:buClr>
                <a:srgbClr val="4472C4"/>
              </a:buClr>
              <a:buSzTx/>
              <a:buFont typeface="Arial" panose="020B0604020202020204" pitchFamily="34" charset="0"/>
              <a:buChar char="•"/>
              <a:tabLst/>
              <a:defRPr/>
            </a:pPr>
            <a:r>
              <a:rPr kumimoji="0" lang="es-E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Contribuir a la disminución del déficit habitacional.</a:t>
            </a:r>
          </a:p>
          <a:p>
            <a:pPr marL="800100" marR="0" lvl="5" indent="-342900" algn="l" defTabSz="914400" rtl="0" eaLnBrk="1" fontAlgn="auto" latinLnBrk="0" hangingPunct="1">
              <a:lnSpc>
                <a:spcPct val="150000"/>
              </a:lnSpc>
              <a:spcBef>
                <a:spcPts val="0"/>
              </a:spcBef>
              <a:spcAft>
                <a:spcPts val="0"/>
              </a:spcAft>
              <a:buClr>
                <a:srgbClr val="4472C4"/>
              </a:buClr>
              <a:buSzTx/>
              <a:buFont typeface="Arial" panose="020B0604020202020204" pitchFamily="34" charset="0"/>
              <a:buChar char="•"/>
              <a:tabLst/>
              <a:defRPr/>
            </a:pPr>
            <a:r>
              <a:rPr kumimoji="0" lang="es-E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Disminuir la brecha digital a nivel nacional para mejorar el acceso a las comunicaciones.</a:t>
            </a:r>
          </a:p>
          <a:p>
            <a:pPr marL="800100" marR="0" lvl="5" indent="-342900" algn="l" defTabSz="914400" rtl="0" eaLnBrk="1" fontAlgn="auto" latinLnBrk="0" hangingPunct="1">
              <a:lnSpc>
                <a:spcPct val="150000"/>
              </a:lnSpc>
              <a:spcBef>
                <a:spcPts val="0"/>
              </a:spcBef>
              <a:spcAft>
                <a:spcPts val="0"/>
              </a:spcAft>
              <a:buClr>
                <a:srgbClr val="4472C4"/>
              </a:buClr>
              <a:buSzTx/>
              <a:buFont typeface="Arial" panose="020B0604020202020204" pitchFamily="34" charset="0"/>
              <a:buChar char="•"/>
              <a:tabLst/>
              <a:defRPr/>
            </a:pPr>
            <a:r>
              <a:rPr kumimoji="0" lang="es-E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Mantener la operatividad de la red aeroportuaria.</a:t>
            </a:r>
          </a:p>
          <a:p>
            <a:pPr marL="800100" marR="0" lvl="5" indent="-342900" algn="l" defTabSz="914400" rtl="0" eaLnBrk="1" fontAlgn="auto" latinLnBrk="0" hangingPunct="1">
              <a:lnSpc>
                <a:spcPct val="150000"/>
              </a:lnSpc>
              <a:spcBef>
                <a:spcPts val="0"/>
              </a:spcBef>
              <a:spcAft>
                <a:spcPts val="0"/>
              </a:spcAft>
              <a:buClr>
                <a:srgbClr val="4472C4"/>
              </a:buClr>
              <a:buSzTx/>
              <a:buFont typeface="Arial" panose="020B0604020202020204" pitchFamily="34" charset="0"/>
              <a:buChar char="•"/>
              <a:tabLst/>
              <a:defRPr/>
            </a:pPr>
            <a:r>
              <a:rPr kumimoji="0" lang="es-E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Incrementar la cobertura de protección y seguridad vial a usuarios de carretera.</a:t>
            </a:r>
            <a:endParaRPr kumimoji="0" lang="es-GT"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8" indent="0" algn="l" defTabSz="914400" rtl="0" eaLnBrk="1" fontAlgn="auto" latinLnBrk="0" hangingPunct="1">
              <a:lnSpc>
                <a:spcPct val="150000"/>
              </a:lnSpc>
              <a:spcBef>
                <a:spcPts val="0"/>
              </a:spcBef>
              <a:spcAft>
                <a:spcPts val="0"/>
              </a:spcAft>
              <a:buClr>
                <a:srgbClr val="0070C0"/>
              </a:buClr>
              <a:buSzTx/>
              <a:buFont typeface="Arial"/>
              <a:buNone/>
              <a:tabLst/>
              <a:defRPr/>
            </a:pPr>
            <a:endParaRPr kumimoji="0" lang="es-GT"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68130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5430982" y="2828835"/>
            <a:ext cx="6172132" cy="1754326"/>
          </a:xfrm>
          <a:prstGeom prst="rect">
            <a:avLst/>
          </a:prstGeom>
          <a:noFill/>
        </p:spPr>
        <p:txBody>
          <a:bodyPr wrap="square" rtlCol="0">
            <a:spAutoFit/>
          </a:bodyPr>
          <a:lstStyle/>
          <a:p>
            <a:pPr marL="0" lvl="0" indent="0" algn="ctr" fontAlgn="auto">
              <a:lnSpc>
                <a:spcPct val="90000"/>
              </a:lnSpc>
              <a:spcBef>
                <a:spcPct val="0"/>
              </a:spcBef>
              <a:buSzTx/>
              <a:tabLst/>
              <a:defRPr/>
            </a:pPr>
            <a:r>
              <a:rPr lang="es-GT" sz="4000" b="1" dirty="0">
                <a:solidFill>
                  <a:schemeClr val="bg1"/>
                </a:solidFill>
                <a:cs typeface="Arial" panose="020B0604020202020204" pitchFamily="34" charset="0"/>
              </a:rPr>
              <a:t>PARTE GENERAL </a:t>
            </a:r>
          </a:p>
          <a:p>
            <a:pPr marL="0" lvl="0" indent="0" algn="ctr" fontAlgn="auto">
              <a:lnSpc>
                <a:spcPct val="90000"/>
              </a:lnSpc>
              <a:spcBef>
                <a:spcPct val="0"/>
              </a:spcBef>
              <a:buSzTx/>
              <a:tabLst/>
              <a:defRPr/>
            </a:pPr>
            <a:r>
              <a:rPr lang="es-GT" sz="4000" b="1" dirty="0">
                <a:solidFill>
                  <a:schemeClr val="bg1"/>
                </a:solidFill>
                <a:cs typeface="Arial" panose="020B0604020202020204" pitchFamily="34" charset="0"/>
              </a:rPr>
              <a:t>EJECUCIÓN PRESUPUESTARIA</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7682414" y="1447433"/>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68400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61135" y="1128840"/>
            <a:ext cx="9969622" cy="954107"/>
          </a:xfrm>
          <a:prstGeom prst="rect">
            <a:avLst/>
          </a:prstGeom>
          <a:noFill/>
        </p:spPr>
        <p:txBody>
          <a:bodyPr wrap="square" rtlCol="0">
            <a:spAutoFit/>
          </a:bodyPr>
          <a:lstStyle/>
          <a:p>
            <a:pPr lvl="0"/>
            <a:r>
              <a:rPr lang="es-GT" sz="2800" b="1" dirty="0">
                <a:latin typeface="Arial" panose="020B0604020202020204" pitchFamily="34" charset="0"/>
                <a:cs typeface="Arial" panose="020B0604020202020204" pitchFamily="34" charset="0"/>
              </a:rPr>
              <a:t>CIFRAS GENERALES DEL PRESUPUESTO AL TERCER CUATRIMESTRE 2023</a:t>
            </a:r>
            <a:endPar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Marcador de contenido 6">
            <a:extLst>
              <a:ext uri="{FF2B5EF4-FFF2-40B4-BE49-F238E27FC236}">
                <a16:creationId xmlns:a16="http://schemas.microsoft.com/office/drawing/2014/main" id="{DE1E81AB-5FA8-4BD2-B982-A83C68EE5C08}"/>
              </a:ext>
            </a:extLst>
          </p:cNvPr>
          <p:cNvSpPr txBox="1">
            <a:spLocks/>
          </p:cNvSpPr>
          <p:nvPr/>
        </p:nvSpPr>
        <p:spPr>
          <a:xfrm>
            <a:off x="818605" y="2082946"/>
            <a:ext cx="4585065" cy="4353485"/>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Saldo:</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5" name="Marcador de contenido 6">
            <a:extLst>
              <a:ext uri="{FF2B5EF4-FFF2-40B4-BE49-F238E27FC236}">
                <a16:creationId xmlns:a16="http://schemas.microsoft.com/office/drawing/2014/main" id="{A7FF1A2F-745D-4743-A6A2-84A34EECD569}"/>
              </a:ext>
            </a:extLst>
          </p:cNvPr>
          <p:cNvSpPr txBox="1">
            <a:spLocks/>
          </p:cNvSpPr>
          <p:nvPr/>
        </p:nvSpPr>
        <p:spPr>
          <a:xfrm>
            <a:off x="4727229" y="1979720"/>
            <a:ext cx="5969726" cy="3749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8,654,959,757.40</a:t>
            </a: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7,773,120,672.10</a:t>
            </a: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881,839,085.30</a:t>
            </a: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BD6F1D24-8C6F-5B79-80BB-E977F99B55AF}"/>
              </a:ext>
            </a:extLst>
          </p:cNvPr>
          <p:cNvSpPr txBox="1"/>
          <p:nvPr/>
        </p:nvSpPr>
        <p:spPr>
          <a:xfrm>
            <a:off x="4833425" y="6108838"/>
            <a:ext cx="6098344" cy="215444"/>
          </a:xfrm>
          <a:prstGeom prst="rect">
            <a:avLst/>
          </a:prstGeom>
          <a:noFill/>
        </p:spPr>
        <p:txBody>
          <a:bodyPr wrap="square">
            <a:spAutoFit/>
          </a:bodyPr>
          <a:lstStyle/>
          <a:p>
            <a:pPr indent="449580"/>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Fuente: Sistema de Contabilidad Integrada -</a:t>
            </a:r>
            <a:r>
              <a:rPr lang="es-GT" sz="800" b="1" kern="100" dirty="0" err="1">
                <a:effectLst/>
                <a:latin typeface="Montserrat" panose="00000500000000000000" pitchFamily="50" charset="0"/>
                <a:ea typeface="Montserrat" panose="00000500000000000000" pitchFamily="50" charset="0"/>
                <a:cs typeface="Times New Roman" panose="02020603050405020304" pitchFamily="18" charset="0"/>
              </a:rPr>
              <a:t>SICOIN</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Datos al </a:t>
            </a:r>
            <a:r>
              <a:rPr lang="es-GT" sz="800" b="1" kern="100" dirty="0">
                <a:effectLst/>
                <a:highlight>
                  <a:srgbClr val="FFFF00"/>
                </a:highlight>
                <a:latin typeface="Montserrat" panose="00000500000000000000" pitchFamily="50" charset="0"/>
                <a:ea typeface="Montserrat" panose="00000500000000000000" pitchFamily="50" charset="0"/>
                <a:cs typeface="Times New Roman" panose="02020603050405020304" pitchFamily="18" charset="0"/>
              </a:rPr>
              <a:t>22</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de diciembre de 2023.</a:t>
            </a:r>
            <a:endParaRPr lang="es-GT"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20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61135" y="527538"/>
            <a:ext cx="996962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CIFRAS GENERALES DEL PRESUPUESTO AL TERCER CUATRIMESTRE 2023</a:t>
            </a:r>
          </a:p>
        </p:txBody>
      </p:sp>
      <p:graphicFrame>
        <p:nvGraphicFramePr>
          <p:cNvPr id="4" name="Gráfico 3">
            <a:extLst>
              <a:ext uri="{FF2B5EF4-FFF2-40B4-BE49-F238E27FC236}">
                <a16:creationId xmlns:a16="http://schemas.microsoft.com/office/drawing/2014/main" id="{DDF73B60-E764-7FBA-2707-558F44D9989C}"/>
              </a:ext>
            </a:extLst>
          </p:cNvPr>
          <p:cNvGraphicFramePr/>
          <p:nvPr>
            <p:extLst>
              <p:ext uri="{D42A27DB-BD31-4B8C-83A1-F6EECF244321}">
                <p14:modId xmlns:p14="http://schemas.microsoft.com/office/powerpoint/2010/main" val="2643592202"/>
              </p:ext>
            </p:extLst>
          </p:nvPr>
        </p:nvGraphicFramePr>
        <p:xfrm>
          <a:off x="1997613" y="1425374"/>
          <a:ext cx="8454682" cy="4740813"/>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5DDE72A4-0492-0354-6B0A-9A2984839C4B}"/>
              </a:ext>
            </a:extLst>
          </p:cNvPr>
          <p:cNvSpPr txBox="1"/>
          <p:nvPr/>
        </p:nvSpPr>
        <p:spPr>
          <a:xfrm>
            <a:off x="3046828" y="6115018"/>
            <a:ext cx="6098344" cy="215444"/>
          </a:xfrm>
          <a:prstGeom prst="rect">
            <a:avLst/>
          </a:prstGeom>
          <a:noFill/>
        </p:spPr>
        <p:txBody>
          <a:bodyPr wrap="square">
            <a:spAutoFit/>
          </a:bodyPr>
          <a:lstStyle/>
          <a:p>
            <a:pPr indent="449580"/>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Fuente: Sistema de Contabilidad Integrada -</a:t>
            </a:r>
            <a:r>
              <a:rPr lang="es-GT" sz="800" b="1" kern="100" dirty="0" err="1">
                <a:effectLst/>
                <a:latin typeface="Montserrat" panose="00000500000000000000" pitchFamily="50" charset="0"/>
                <a:ea typeface="Montserrat" panose="00000500000000000000" pitchFamily="50" charset="0"/>
                <a:cs typeface="Times New Roman" panose="02020603050405020304" pitchFamily="18" charset="0"/>
              </a:rPr>
              <a:t>SICOIN</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Datos al </a:t>
            </a:r>
            <a:r>
              <a:rPr lang="es-GT" sz="800" b="1" kern="100" dirty="0">
                <a:effectLst/>
                <a:highlight>
                  <a:srgbClr val="FFFF00"/>
                </a:highlight>
                <a:latin typeface="Montserrat" panose="00000500000000000000" pitchFamily="50" charset="0"/>
                <a:ea typeface="Montserrat" panose="00000500000000000000" pitchFamily="50" charset="0"/>
                <a:cs typeface="Times New Roman" panose="02020603050405020304" pitchFamily="18" charset="0"/>
              </a:rPr>
              <a:t>22</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de diciembre de 2023.</a:t>
            </a:r>
            <a:endParaRPr lang="es-GT"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988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748592" y="636397"/>
            <a:ext cx="10377995" cy="892552"/>
          </a:xfrm>
          <a:prstGeom prst="rect">
            <a:avLst/>
          </a:prstGeom>
          <a:noFill/>
        </p:spPr>
        <p:txBody>
          <a:bodyPr wrap="square" rtlCol="0">
            <a:spAutoFit/>
          </a:bodyPr>
          <a:lstStyle/>
          <a:p>
            <a:pPr lvl="0"/>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UTILIZA EL DINERO EL MINISTERIO DE COMUNICACIONES, INFRAESTRUCTURA Y VIVIENDA?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Título 1">
            <a:extLst>
              <a:ext uri="{FF2B5EF4-FFF2-40B4-BE49-F238E27FC236}">
                <a16:creationId xmlns:a16="http://schemas.microsoft.com/office/drawing/2014/main" id="{3286DC99-D06C-48BB-B255-706EDF454819}"/>
              </a:ext>
            </a:extLst>
          </p:cNvPr>
          <p:cNvSpPr txBox="1">
            <a:spLocks/>
          </p:cNvSpPr>
          <p:nvPr/>
        </p:nvSpPr>
        <p:spPr>
          <a:xfrm>
            <a:off x="631371" y="1721224"/>
            <a:ext cx="8470426"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ES" sz="2000" b="0" dirty="0">
                <a:solidFill>
                  <a:schemeClr val="tx1"/>
                </a:solidFill>
                <a:latin typeface="Arial" panose="020B0604020202020204" pitchFamily="34" charset="0"/>
                <a:cs typeface="Arial" panose="020B0604020202020204" pitchFamily="34" charset="0"/>
              </a:rPr>
              <a:t>El CIV emplea los recursos financieros disponibles en 7 grupos de gasto distintos, los cuales se detallan: Grupo 0. Servicios personales; Grupo 1. Servicios no personales; Grupo 2. Materiales y suministros; Grupo 3. Propiedad, planta, equipo e intangibles; Grupo 4. Transferencias corrientes; Grupo 5. Transferencias de capital; y, Grupo 9. Asignaciones globales. La mayor cantidad de recursos se concentra en los grupos de gasto 1 y 3, los cuales cuentan con el 44% y 41% de los recursos, respectivamente.</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0F20B3F5-0BE6-434C-ADD9-E3D04A4AE0E0}"/>
              </a:ext>
            </a:extLst>
          </p:cNvPr>
          <p:cNvSpPr txBox="1">
            <a:spLocks/>
          </p:cNvSpPr>
          <p:nvPr/>
        </p:nvSpPr>
        <p:spPr>
          <a:xfrm>
            <a:off x="8864781" y="2460443"/>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a:solidFill>
                  <a:srgbClr val="FF0000"/>
                </a:solidFill>
                <a:latin typeface="Arial" panose="020B0604020202020204" pitchFamily="34" charset="0"/>
                <a:cs typeface="Arial" panose="020B0604020202020204" pitchFamily="34" charset="0"/>
              </a:rPr>
              <a:t>10 </a:t>
            </a:r>
            <a:r>
              <a:rPr lang="es-GT" sz="2000" b="0" dirty="0">
                <a:latin typeface="Arial" panose="020B0604020202020204" pitchFamily="34" charset="0"/>
                <a:cs typeface="Arial" panose="020B0604020202020204" pitchFamily="34" charset="0"/>
              </a:rPr>
              <a:t>grupos</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05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532660" y="330543"/>
            <a:ext cx="10377995" cy="830997"/>
          </a:xfrm>
          <a:prstGeom prst="rect">
            <a:avLst/>
          </a:prstGeom>
          <a:noFill/>
        </p:spPr>
        <p:txBody>
          <a:bodyPr wrap="square" rtlCol="0">
            <a:spAutoFit/>
          </a:bodyPr>
          <a:lstStyle/>
          <a:p>
            <a:pPr lvl="0"/>
            <a:r>
              <a:rPr lang="es-GT" sz="2400" b="1" dirty="0">
                <a:latin typeface="Arial" panose="020B0604020202020204" pitchFamily="34" charset="0"/>
                <a:cs typeface="Arial" panose="020B0604020202020204" pitchFamily="34" charset="0"/>
              </a:rPr>
              <a:t>EJECUCIÓN PRESUPUESTARIA POR GRUPO DE GASTO AL TERCER 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3" name="Gráfico 2">
            <a:extLst>
              <a:ext uri="{FF2B5EF4-FFF2-40B4-BE49-F238E27FC236}">
                <a16:creationId xmlns:a16="http://schemas.microsoft.com/office/drawing/2014/main" id="{FDC0EFC7-8F23-5E5C-35F5-660366D25AA6}"/>
              </a:ext>
            </a:extLst>
          </p:cNvPr>
          <p:cNvGraphicFramePr/>
          <p:nvPr>
            <p:extLst>
              <p:ext uri="{D42A27DB-BD31-4B8C-83A1-F6EECF244321}">
                <p14:modId xmlns:p14="http://schemas.microsoft.com/office/powerpoint/2010/main" val="1363977921"/>
              </p:ext>
            </p:extLst>
          </p:nvPr>
        </p:nvGraphicFramePr>
        <p:xfrm>
          <a:off x="158317" y="1089366"/>
          <a:ext cx="11126680" cy="5166689"/>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162AABCB-14DD-69EF-318B-201207E2759D}"/>
              </a:ext>
            </a:extLst>
          </p:cNvPr>
          <p:cNvSpPr txBox="1"/>
          <p:nvPr/>
        </p:nvSpPr>
        <p:spPr>
          <a:xfrm>
            <a:off x="158317" y="6256055"/>
            <a:ext cx="6098344" cy="215444"/>
          </a:xfrm>
          <a:prstGeom prst="rect">
            <a:avLst/>
          </a:prstGeom>
          <a:noFill/>
        </p:spPr>
        <p:txBody>
          <a:bodyPr wrap="square">
            <a:spAutoFit/>
          </a:bodyPr>
          <a:lstStyle/>
          <a:p>
            <a:pPr indent="449580"/>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Fuente: Sistema de Contabilidad Integrada -</a:t>
            </a:r>
            <a:r>
              <a:rPr lang="es-GT" sz="800" b="1" kern="100" dirty="0" err="1">
                <a:effectLst/>
                <a:latin typeface="Montserrat" panose="00000500000000000000" pitchFamily="50" charset="0"/>
                <a:ea typeface="Montserrat" panose="00000500000000000000" pitchFamily="50" charset="0"/>
                <a:cs typeface="Times New Roman" panose="02020603050405020304" pitchFamily="18" charset="0"/>
              </a:rPr>
              <a:t>SICOIN</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Datos al </a:t>
            </a:r>
            <a:r>
              <a:rPr lang="es-GT" sz="800" b="1" kern="100" dirty="0">
                <a:effectLst/>
                <a:highlight>
                  <a:srgbClr val="FFFF00"/>
                </a:highlight>
                <a:latin typeface="Montserrat" panose="00000500000000000000" pitchFamily="50" charset="0"/>
                <a:ea typeface="Montserrat" panose="00000500000000000000" pitchFamily="50" charset="0"/>
                <a:cs typeface="Times New Roman" panose="02020603050405020304" pitchFamily="18" charset="0"/>
              </a:rPr>
              <a:t>22</a:t>
            </a:r>
            <a:r>
              <a:rPr lang="es-GT" sz="800" b="1" kern="100" dirty="0">
                <a:effectLst/>
                <a:latin typeface="Montserrat" panose="00000500000000000000" pitchFamily="50" charset="0"/>
                <a:ea typeface="Montserrat" panose="00000500000000000000" pitchFamily="50" charset="0"/>
                <a:cs typeface="Times New Roman" panose="02020603050405020304" pitchFamily="18" charset="0"/>
              </a:rPr>
              <a:t> de diciembre de 2023.</a:t>
            </a:r>
            <a:endParaRPr lang="es-GT"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52848"/>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3D4D16-9A4B-4A91-8FEC-4CED5EC07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7D98F7-3014-4AFF-9B64-6BD6D97EE58B}">
  <ds:schemaRefs>
    <ds:schemaRef ds:uri="http://purl.org/dc/terms/"/>
    <ds:schemaRef ds:uri="http://purl.org/dc/dcmitype/"/>
    <ds:schemaRef ds:uri="2de3127d-b50e-4c29-b846-9213acea4d89"/>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efcf9931-6988-4c26-989d-90fd7d9d6177"/>
    <ds:schemaRef ds:uri="http://www.w3.org/XML/1998/namespace"/>
  </ds:schemaRefs>
</ds:datastoreItem>
</file>

<file path=customXml/itemProps3.xml><?xml version="1.0" encoding="utf-8"?>
<ds:datastoreItem xmlns:ds="http://schemas.openxmlformats.org/officeDocument/2006/customXml" ds:itemID="{F9872046-F841-44BF-84FF-8B93AAFD88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2304</TotalTime>
  <Words>2453</Words>
  <Application>Microsoft Office PowerPoint</Application>
  <PresentationFormat>Panorámica</PresentationFormat>
  <Paragraphs>322</Paragraphs>
  <Slides>29</Slides>
  <Notes>27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Wingdings</vt:lpstr>
      <vt:lpstr>Arial Black</vt:lpstr>
      <vt:lpstr>Calibri Light</vt:lpstr>
      <vt:lpstr>Montserrat SemiBold</vt:lpstr>
      <vt:lpstr>Montserrat</vt:lpstr>
      <vt:lpstr>Arial</vt:lpstr>
      <vt:lpstr>Calibri</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Maria Rene Linares Sandoval</cp:lastModifiedBy>
  <cp:revision>58</cp:revision>
  <cp:lastPrinted>2022-08-23T16:28:00Z</cp:lastPrinted>
  <dcterms:created xsi:type="dcterms:W3CDTF">2021-05-04T19:30:50Z</dcterms:created>
  <dcterms:modified xsi:type="dcterms:W3CDTF">2023-12-28T19:11:26Z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