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88" r:id="rId4"/>
    <p:sldId id="289" r:id="rId5"/>
    <p:sldId id="290" r:id="rId6"/>
    <p:sldId id="291" r:id="rId7"/>
    <p:sldId id="292" r:id="rId8"/>
    <p:sldId id="293" r:id="rId9"/>
    <p:sldId id="295" r:id="rId10"/>
    <p:sldId id="296" r:id="rId11"/>
    <p:sldId id="297" r:id="rId12"/>
    <p:sldId id="298" r:id="rId13"/>
    <p:sldId id="294" r:id="rId14"/>
    <p:sldId id="299" r:id="rId15"/>
    <p:sldId id="307" r:id="rId16"/>
    <p:sldId id="308" r:id="rId17"/>
    <p:sldId id="309" r:id="rId18"/>
    <p:sldId id="310" r:id="rId19"/>
    <p:sldId id="300" r:id="rId20"/>
    <p:sldId id="301" r:id="rId21"/>
    <p:sldId id="303" r:id="rId22"/>
    <p:sldId id="304" r:id="rId23"/>
    <p:sldId id="305" r:id="rId24"/>
    <p:sldId id="306" r:id="rId25"/>
    <p:sldId id="302" r:id="rId26"/>
    <p:sldId id="262"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Montserrat" panose="00000500000000000000" pitchFamily="50"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DEGVw+lPcHaTD66o9bjm5XB2F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964"/>
    <a:srgbClr val="00BEFE"/>
    <a:srgbClr val="009BDB"/>
    <a:srgbClr val="004C83"/>
    <a:srgbClr val="F3F3F3"/>
    <a:srgbClr val="5C6779"/>
    <a:srgbClr val="91D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94637" autoAdjust="0"/>
  </p:normalViewPr>
  <p:slideViewPr>
    <p:cSldViewPr snapToGrid="0">
      <p:cViewPr varScale="1">
        <p:scale>
          <a:sx n="73" d="100"/>
          <a:sy n="73" d="100"/>
        </p:scale>
        <p:origin x="8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72.17.17.191\Carpeta%20compartida%20Evaluaci&#243;n\2023\Rendici&#243;n%20de%20cuentas\2do%20Cuatrimestre%20RC\04.09.2023%20Base_Gasto_2do_cuatrimestre_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ontserrat SemiBold"/>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711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920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05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039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429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97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51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427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265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62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529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694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423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18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208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219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58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74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854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97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66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473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213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7933620A-E57A-277E-907D-AC66993F8E35}"/>
              </a:ext>
            </a:extLst>
          </p:cNvPr>
          <p:cNvSpPr txBox="1">
            <a:spLocks/>
          </p:cNvSpPr>
          <p:nvPr/>
        </p:nvSpPr>
        <p:spPr>
          <a:xfrm>
            <a:off x="1894597" y="654194"/>
            <a:ext cx="867373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solidFill>
                  <a:prstClr val="black"/>
                </a:solidFill>
                <a:latin typeface="Times New Roman" panose="02020603050405020304" pitchFamily="18" charset="0"/>
                <a:cs typeface="Times New Roman" panose="02020603050405020304" pitchFamily="18" charset="0"/>
              </a:rPr>
              <a:t>MONTO UTILIZADO EN INVERSIÓN A LA FECHA</a:t>
            </a:r>
            <a:endParaRPr kumimoji="0" lang="es-GT"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Calibri"/>
            </a:endParaRPr>
          </a:p>
        </p:txBody>
      </p:sp>
      <p:pic>
        <p:nvPicPr>
          <p:cNvPr id="3" name="Picture 4" descr="Edificio - Iconos gratis de edificios">
            <a:extLst>
              <a:ext uri="{FF2B5EF4-FFF2-40B4-BE49-F238E27FC236}">
                <a16:creationId xmlns:a16="http://schemas.microsoft.com/office/drawing/2014/main" id="{ECA1E3E2-5012-A2BA-35ED-BDB99CA8D691}"/>
              </a:ext>
            </a:extLst>
          </p:cNvPr>
          <p:cNvPicPr>
            <a:picLocks noChangeAspect="1" noChangeArrowheads="1"/>
          </p:cNvPicPr>
          <p:nvPr/>
        </p:nvPicPr>
        <p:blipFill>
          <a:blip r:embed="rId4"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249" y="161902"/>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DFF2CD8F-3C30-43D1-8693-ABDEC527D7A6}"/>
              </a:ext>
            </a:extLst>
          </p:cNvPr>
          <p:cNvSpPr txBox="1">
            <a:spLocks/>
          </p:cNvSpPr>
          <p:nvPr/>
        </p:nvSpPr>
        <p:spPr>
          <a:xfrm>
            <a:off x="840860" y="163840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Times New Roman" panose="02020603050405020304" pitchFamily="18" charset="0"/>
                <a:cs typeface="Times New Roman" panose="02020603050405020304" pitchFamily="18" charset="0"/>
              </a:rPr>
              <a:t>Presupuesto vigente total para la inversión</a:t>
            </a:r>
          </a:p>
          <a:p>
            <a:pPr marL="0" lvl="1" algn="just">
              <a:lnSpc>
                <a:spcPct val="150000"/>
              </a:lnSpc>
              <a:spcBef>
                <a:spcPct val="0"/>
              </a:spcBef>
            </a:pPr>
            <a:r>
              <a:rPr lang="es-GT" sz="4500" b="1" dirty="0">
                <a:solidFill>
                  <a:srgbClr val="0070C0"/>
                </a:solidFill>
                <a:latin typeface="Times New Roman" panose="02020603050405020304" pitchFamily="18" charset="0"/>
                <a:cs typeface="Times New Roman" panose="02020603050405020304" pitchFamily="18" charset="0"/>
              </a:rPr>
              <a:t>Q. 106,928.00</a:t>
            </a:r>
          </a:p>
          <a:p>
            <a:pPr algn="just">
              <a:lnSpc>
                <a:spcPct val="150000"/>
              </a:lnSpc>
            </a:pPr>
            <a:endParaRPr lang="es-GT" sz="2400" b="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s-GT" sz="2700" b="0" dirty="0">
                <a:solidFill>
                  <a:schemeClr val="tx1"/>
                </a:solidFill>
                <a:latin typeface="Times New Roman" panose="02020603050405020304" pitchFamily="18" charset="0"/>
                <a:cs typeface="Times New Roman" panose="02020603050405020304" pitchFamily="18" charset="0"/>
              </a:rPr>
              <a:t>Presupuesto utilizado al</a:t>
            </a:r>
            <a:r>
              <a:rPr lang="es-GT" sz="2700" u="sng" dirty="0">
                <a:solidFill>
                  <a:schemeClr val="tx1"/>
                </a:solidFill>
                <a:latin typeface="Times New Roman" panose="02020603050405020304" pitchFamily="18" charset="0"/>
                <a:cs typeface="Times New Roman" panose="02020603050405020304" pitchFamily="18" charset="0"/>
              </a:rPr>
              <a:t> Tercer Cuatrimestre 2023</a:t>
            </a:r>
            <a:endParaRPr lang="es-GT" sz="2700" b="0" dirty="0">
              <a:solidFill>
                <a:schemeClr val="tx1"/>
              </a:solidFill>
              <a:latin typeface="Times New Roman" panose="02020603050405020304" pitchFamily="18" charset="0"/>
              <a:cs typeface="Times New Roman" panose="02020603050405020304" pitchFamily="18" charset="0"/>
            </a:endParaRPr>
          </a:p>
          <a:p>
            <a:pPr marL="0" lvl="1" algn="just">
              <a:lnSpc>
                <a:spcPct val="150000"/>
              </a:lnSpc>
              <a:spcBef>
                <a:spcPct val="0"/>
              </a:spcBef>
            </a:pPr>
            <a:r>
              <a:rPr lang="es-GT" sz="4500" b="1" dirty="0">
                <a:solidFill>
                  <a:srgbClr val="0070C0"/>
                </a:solidFill>
                <a:latin typeface="Times New Roman" panose="02020603050405020304" pitchFamily="18" charset="0"/>
                <a:cs typeface="Times New Roman" panose="02020603050405020304" pitchFamily="18" charset="0"/>
              </a:rPr>
              <a:t>Q. 101,016.00</a:t>
            </a:r>
          </a:p>
          <a:p>
            <a:pPr algn="just">
              <a:lnSpc>
                <a:spcPct val="150000"/>
              </a:lnSpc>
            </a:pPr>
            <a:endParaRPr lang="es-GT" sz="2400" b="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s-GT" sz="2700" b="0" dirty="0">
                <a:solidFill>
                  <a:schemeClr val="tx1"/>
                </a:solidFill>
                <a:latin typeface="Times New Roman" panose="02020603050405020304" pitchFamily="18" charset="0"/>
                <a:cs typeface="Times New Roman" panose="02020603050405020304" pitchFamily="18" charset="0"/>
              </a:rPr>
              <a:t>Saldo para la inversión</a:t>
            </a:r>
          </a:p>
          <a:p>
            <a:pPr marL="0" lvl="1" algn="just">
              <a:lnSpc>
                <a:spcPct val="150000"/>
              </a:lnSpc>
              <a:spcBef>
                <a:spcPct val="0"/>
              </a:spcBef>
            </a:pPr>
            <a:r>
              <a:rPr lang="es-GT" sz="4500" b="1" dirty="0">
                <a:solidFill>
                  <a:srgbClr val="0070C0"/>
                </a:solidFill>
                <a:latin typeface="Times New Roman" panose="02020603050405020304" pitchFamily="18" charset="0"/>
                <a:cs typeface="Times New Roman" panose="02020603050405020304" pitchFamily="18" charset="0"/>
              </a:rPr>
              <a:t>Q. 5,912.00</a:t>
            </a:r>
          </a:p>
          <a:p>
            <a:pPr>
              <a:lnSpc>
                <a:spcPct val="150000"/>
              </a:lnSpc>
            </a:pPr>
            <a:endParaRPr lang="es-GT" sz="2000" b="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07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7B7501AC-443E-072C-C8DA-96249391F9BC}"/>
              </a:ext>
            </a:extLst>
          </p:cNvPr>
          <p:cNvSpPr txBox="1">
            <a:spLocks/>
          </p:cNvSpPr>
          <p:nvPr/>
        </p:nvSpPr>
        <p:spPr>
          <a:xfrm>
            <a:off x="2143880" y="754012"/>
            <a:ext cx="8986534"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sz="2800" b="1" dirty="0">
                <a:latin typeface="Times New Roman" panose="02020603050405020304" pitchFamily="18" charset="0"/>
                <a:cs typeface="Times New Roman" panose="02020603050405020304" pitchFamily="18" charset="0"/>
              </a:rPr>
              <a:t>¿</a:t>
            </a:r>
            <a:r>
              <a:rPr lang="es-GT" sz="1000" b="1" dirty="0">
                <a:latin typeface="Times New Roman" panose="02020603050405020304" pitchFamily="18" charset="0"/>
                <a:cs typeface="Times New Roman" panose="02020603050405020304" pitchFamily="18" charset="0"/>
              </a:rPr>
              <a:t> </a:t>
            </a:r>
            <a:r>
              <a:rPr lang="es-GT" sz="2800" b="1" dirty="0">
                <a:latin typeface="Times New Roman" panose="02020603050405020304" pitchFamily="18" charset="0"/>
                <a:cs typeface="Times New Roman" panose="02020603050405020304" pitchFamily="18" charset="0"/>
              </a:rPr>
              <a:t>QUE FINALIDADES ATIENDE </a:t>
            </a:r>
            <a:r>
              <a:rPr lang="es-GT" sz="2800" b="1" u="sng" dirty="0">
                <a:latin typeface="Times New Roman" panose="02020603050405020304" pitchFamily="18" charset="0"/>
                <a:cs typeface="Times New Roman" panose="02020603050405020304" pitchFamily="18" charset="0"/>
              </a:rPr>
              <a:t>EL CONSEJO NACIONAL DE LA JUVENTUD</a:t>
            </a:r>
            <a:r>
              <a:rPr lang="es-GT" sz="2800" dirty="0">
                <a:latin typeface="Times New Roman" panose="02020603050405020304" pitchFamily="18" charset="0"/>
                <a:cs typeface="Times New Roman" panose="02020603050405020304" pitchFamily="18" charset="0"/>
              </a:rPr>
              <a:t>?</a:t>
            </a:r>
            <a:endParaRPr lang="es-GT" sz="2800" b="1" dirty="0">
              <a:latin typeface="Times New Roman" panose="02020603050405020304" pitchFamily="18" charset="0"/>
              <a:cs typeface="Times New Roman" panose="02020603050405020304" pitchFamily="18" charset="0"/>
            </a:endParaRPr>
          </a:p>
        </p:txBody>
      </p:sp>
      <p:pic>
        <p:nvPicPr>
          <p:cNvPr id="3" name="Picture 2" descr="Target arm | Icono Gratis">
            <a:extLst>
              <a:ext uri="{FF2B5EF4-FFF2-40B4-BE49-F238E27FC236}">
                <a16:creationId xmlns:a16="http://schemas.microsoft.com/office/drawing/2014/main" id="{3D4E4960-81F6-315A-EC57-43CB776406C0}"/>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3054" y="313209"/>
            <a:ext cx="1509378" cy="147787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A05C4302-3AF2-A081-BDC2-B6EF1DAB80CF}"/>
              </a:ext>
            </a:extLst>
          </p:cNvPr>
          <p:cNvSpPr txBox="1">
            <a:spLocks/>
          </p:cNvSpPr>
          <p:nvPr/>
        </p:nvSpPr>
        <p:spPr>
          <a:xfrm>
            <a:off x="507005" y="2041897"/>
            <a:ext cx="10623409" cy="362738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Times New Roman" panose="02020603050405020304" pitchFamily="18" charset="0"/>
                <a:cs typeface="Times New Roman" panose="02020603050405020304" pitchFamily="18" charset="0"/>
              </a:rPr>
              <a:t>Los recursos públicos se utilizan con fines específicos para el cumplimiento de los objetivos sociales y económicos del Estado que impactan directamente en la población. </a:t>
            </a:r>
          </a:p>
          <a:p>
            <a:pPr algn="just">
              <a:lnSpc>
                <a:spcPct val="150000"/>
              </a:lnSpc>
            </a:pPr>
            <a:endParaRPr lang="es-GT" sz="1800" b="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s-ES" sz="1800" b="0" dirty="0">
                <a:solidFill>
                  <a:schemeClr val="tx1"/>
                </a:solidFill>
                <a:latin typeface="Times New Roman" panose="02020603050405020304" pitchFamily="18" charset="0"/>
                <a:cs typeface="Times New Roman" panose="02020603050405020304" pitchFamily="18" charset="0"/>
              </a:rPr>
              <a:t>Cada entidad atiende y prioriza las finalidades que le corresponde de conformidad con la Ley, en el caso del Consejo Nacional de la Juventud, destina su presupuesto a “Servicio de publicación General” a un monto de trescientos veinticinco mil seiscientos veinte tres quetzales con 95/100 (Q. 325,623.95) y “Protección Social”, a un monto de doce mil seiscientos veinte mil setecientos veinte quetzales con 40/100 (Q. 12,620,720.40), de este monto se ha ejecutado cuatro millones quinientos treinta y cuatro mil seiscientos cuarenta y nueve quetzales con 07/100, (Q. 4,534,649.07).</a:t>
            </a:r>
          </a:p>
        </p:txBody>
      </p:sp>
    </p:spTree>
    <p:extLst>
      <p:ext uri="{BB962C8B-B14F-4D97-AF65-F5344CB8AC3E}">
        <p14:creationId xmlns:p14="http://schemas.microsoft.com/office/powerpoint/2010/main" val="177022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3105DDA1-A408-3AF5-8630-D548CDE2D586}"/>
              </a:ext>
            </a:extLst>
          </p:cNvPr>
          <p:cNvSpPr txBox="1">
            <a:spLocks/>
          </p:cNvSpPr>
          <p:nvPr/>
        </p:nvSpPr>
        <p:spPr>
          <a:xfrm>
            <a:off x="1008394" y="491756"/>
            <a:ext cx="10811071"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Montserrat" panose="00000500000000000000" pitchFamily="2" charset="0"/>
                <a:cs typeface="Arial" panose="020B0604020202020204" pitchFamily="34" charset="0"/>
              </a:rPr>
              <a:t>EJECUCIÓN PRESUPUESTARIA POR FINALIDAD AL TERCER CUATRIMESTRE 2023</a:t>
            </a:r>
            <a:endParaRPr kumimoji="0" lang="es-GT" sz="2800" b="1"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sym typeface="Calibri"/>
            </a:endParaRPr>
          </a:p>
        </p:txBody>
      </p:sp>
      <p:pic>
        <p:nvPicPr>
          <p:cNvPr id="6" name="Imagen 5">
            <a:extLst>
              <a:ext uri="{FF2B5EF4-FFF2-40B4-BE49-F238E27FC236}">
                <a16:creationId xmlns:a16="http://schemas.microsoft.com/office/drawing/2014/main" id="{7EBBE9E8-09B6-B9DE-E6AB-DFB2953CDD91}"/>
              </a:ext>
            </a:extLst>
          </p:cNvPr>
          <p:cNvPicPr>
            <a:picLocks noChangeAspect="1"/>
          </p:cNvPicPr>
          <p:nvPr/>
        </p:nvPicPr>
        <p:blipFill>
          <a:blip r:embed="rId4"/>
          <a:stretch>
            <a:fillRect/>
          </a:stretch>
        </p:blipFill>
        <p:spPr>
          <a:xfrm>
            <a:off x="2043289" y="1182429"/>
            <a:ext cx="8278483" cy="4729644"/>
          </a:xfrm>
          <a:prstGeom prst="rect">
            <a:avLst/>
          </a:prstGeom>
        </p:spPr>
      </p:pic>
    </p:spTree>
    <p:extLst>
      <p:ext uri="{BB962C8B-B14F-4D97-AF65-F5344CB8AC3E}">
        <p14:creationId xmlns:p14="http://schemas.microsoft.com/office/powerpoint/2010/main" val="96584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 de texto 851443527">
            <a:extLst>
              <a:ext uri="{FF2B5EF4-FFF2-40B4-BE49-F238E27FC236}">
                <a16:creationId xmlns:a16="http://schemas.microsoft.com/office/drawing/2014/main" id="{CF899E42-74CE-1FD9-7BB6-6E14E90E3321}"/>
              </a:ext>
            </a:extLst>
          </p:cNvPr>
          <p:cNvSpPr txBox="1"/>
          <p:nvPr/>
        </p:nvSpPr>
        <p:spPr>
          <a:xfrm>
            <a:off x="2940048" y="2327840"/>
            <a:ext cx="5817700" cy="15726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a:spcBef>
                <a:spcPts val="1200"/>
              </a:spcBef>
              <a:defRPr sz="3200" b="1" kern="0">
                <a:solidFill>
                  <a:srgbClr val="FFFFFF"/>
                </a:solidFill>
                <a:effectLst/>
                <a:latin typeface="Montserrat" panose="00000800000000000000" pitchFamily="2" charset="0"/>
                <a:ea typeface="Times New Roman" panose="02020603050405020304" pitchFamily="18" charset="0"/>
                <a:cs typeface="Times New Roman" panose="02020603050405020304" pitchFamily="18" charset="0"/>
              </a:defRPr>
            </a:lvl1pPr>
          </a:lstStyle>
          <a:p>
            <a:r>
              <a:rPr lang="es-ES" dirty="0">
                <a:solidFill>
                  <a:schemeClr val="tx1"/>
                </a:solidFill>
              </a:rPr>
              <a:t>PARTE ESPECÍFICA: PRINCIPALES AVANCES Y RESULTADOS</a:t>
            </a:r>
            <a:endParaRPr lang="es-GT" dirty="0">
              <a:solidFill>
                <a:schemeClr val="tx1"/>
              </a:solidFill>
            </a:endParaRPr>
          </a:p>
        </p:txBody>
      </p:sp>
    </p:spTree>
    <p:extLst>
      <p:ext uri="{BB962C8B-B14F-4D97-AF65-F5344CB8AC3E}">
        <p14:creationId xmlns:p14="http://schemas.microsoft.com/office/powerpoint/2010/main" val="299401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818B4304-295E-92E0-8CA7-D1957035BB47}"/>
              </a:ext>
            </a:extLst>
          </p:cNvPr>
          <p:cNvSpPr txBox="1"/>
          <p:nvPr/>
        </p:nvSpPr>
        <p:spPr>
          <a:xfrm>
            <a:off x="383822" y="402140"/>
            <a:ext cx="11243733" cy="2045496"/>
          </a:xfrm>
          <a:prstGeom prst="rect">
            <a:avLst/>
          </a:prstGeom>
          <a:noFill/>
        </p:spPr>
        <p:txBody>
          <a:bodyPr wrap="square">
            <a:spAutoFit/>
          </a:bodyPr>
          <a:lstStyle/>
          <a:p>
            <a:pPr lvl="0">
              <a:lnSpc>
                <a:spcPct val="115000"/>
              </a:lnSpc>
              <a:spcAft>
                <a:spcPts val="1000"/>
              </a:spcAft>
              <a:buSzPts val="900"/>
            </a:pPr>
            <a:r>
              <a:rPr lang="es-GT"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s-ES"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Estrategia de Abordaje Territorial para el Fortalecimiento de Oficinas Municipales de la Juventud (OMJ)</a:t>
            </a:r>
            <a:endParaRPr lang="es-GT"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Esta fue implementada en los siguientes municipios: 1. Chiantla, Huehuetenango. 2. Camotán, Chiquimula. 3. Guastatoya, El Progreso. 4. Morazán, El Progreso. 5. San Pedro Pinula, Jalapa. 6. San Juan Sacatepéquez, 7. Palencia y 8. Villa Nueva, Guatemala. 9. Salamá, Baja Verapaz. 10. Melchor de Mencos, Petén. El objetivo de este proceso fue contribuir al fomento de la participación mediante la promoción de la estrategia de abordaje territorial, generando empoderamiento a los delegados de las Oficinas Municipales de la Juventud. </a:t>
            </a:r>
            <a:r>
              <a:rPr lang="es-E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 ese contexto, p</a:t>
            </a: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articiparon en la actividad siete instituciones: SBS, SECCATID, MSPAS, MAGA, CONADI, COPADEH y PDH.</a:t>
            </a:r>
          </a:p>
        </p:txBody>
      </p:sp>
      <p:graphicFrame>
        <p:nvGraphicFramePr>
          <p:cNvPr id="3" name="Tabla 2">
            <a:extLst>
              <a:ext uri="{FF2B5EF4-FFF2-40B4-BE49-F238E27FC236}">
                <a16:creationId xmlns:a16="http://schemas.microsoft.com/office/drawing/2014/main" id="{9A8B6182-1BA2-3409-7B3A-315A95ED6FC8}"/>
              </a:ext>
            </a:extLst>
          </p:cNvPr>
          <p:cNvGraphicFramePr>
            <a:graphicFrameLocks noGrp="1"/>
          </p:cNvGraphicFramePr>
          <p:nvPr>
            <p:extLst>
              <p:ext uri="{D42A27DB-BD31-4B8C-83A1-F6EECF244321}">
                <p14:modId xmlns:p14="http://schemas.microsoft.com/office/powerpoint/2010/main" val="841000560"/>
              </p:ext>
            </p:extLst>
          </p:nvPr>
        </p:nvGraphicFramePr>
        <p:xfrm>
          <a:off x="449137" y="2498133"/>
          <a:ext cx="6879126" cy="3751129"/>
        </p:xfrm>
        <a:graphic>
          <a:graphicData uri="http://schemas.openxmlformats.org/drawingml/2006/table">
            <a:tbl>
              <a:tblPr firstRow="1" firstCol="1" bandRow="1"/>
              <a:tblGrid>
                <a:gridCol w="2883629">
                  <a:extLst>
                    <a:ext uri="{9D8B030D-6E8A-4147-A177-3AD203B41FA5}">
                      <a16:colId xmlns:a16="http://schemas.microsoft.com/office/drawing/2014/main" val="1818064090"/>
                    </a:ext>
                  </a:extLst>
                </a:gridCol>
                <a:gridCol w="3995497">
                  <a:extLst>
                    <a:ext uri="{9D8B030D-6E8A-4147-A177-3AD203B41FA5}">
                      <a16:colId xmlns:a16="http://schemas.microsoft.com/office/drawing/2014/main" val="1595311058"/>
                    </a:ext>
                  </a:extLst>
                </a:gridCol>
              </a:tblGrid>
              <a:tr h="593703">
                <a:tc>
                  <a:txBody>
                    <a:bodyPr/>
                    <a:lstStyle/>
                    <a:p>
                      <a:pPr>
                        <a:lnSpc>
                          <a:spcPct val="115000"/>
                        </a:lnSpc>
                      </a:pPr>
                      <a:r>
                        <a:rPr lang="es-GT" sz="1400" kern="100" dirty="0">
                          <a:effectLst/>
                          <a:latin typeface="Times New Roman" panose="02020603050405020304" pitchFamily="18" charset="0"/>
                          <a:ea typeface="Calibri" panose="020F0502020204030204" pitchFamily="34" charset="0"/>
                          <a:cs typeface="Times New Roman" panose="02020603050405020304" pitchFamily="18" charset="0"/>
                        </a:rPr>
                        <a:t>Programa: 35 Organización y formación de la Juventud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GT" sz="1400" kern="100" dirty="0">
                          <a:effectLst/>
                          <a:latin typeface="Times New Roman" panose="02020603050405020304" pitchFamily="18" charset="0"/>
                          <a:ea typeface="Calibri" panose="020F0502020204030204" pitchFamily="34" charset="0"/>
                          <a:cs typeface="Times New Roman" panose="02020603050405020304" pitchFamily="18" charset="0"/>
                        </a:rPr>
                        <a:t>Ubicación geográfica: </a:t>
                      </a:r>
                      <a:r>
                        <a:rPr lang="es-ES" sz="1400" b="0" i="0" u="none" strike="noStrike" cap="none" dirty="0">
                          <a:solidFill>
                            <a:schemeClr val="tx1"/>
                          </a:solidFill>
                          <a:effectLst/>
                          <a:latin typeface="+mn-lt"/>
                          <a:ea typeface="+mn-ea"/>
                          <a:cs typeface="+mn-cs"/>
                          <a:sym typeface="Arial"/>
                        </a:rPr>
                        <a:t>Ubicación geográfica: 10 municipios de Guatemala: </a:t>
                      </a:r>
                      <a:endParaRPr lang="es-GT" sz="1400" b="0" i="0" u="none" strike="noStrike" cap="none" dirty="0">
                        <a:solidFill>
                          <a:schemeClr val="tx1"/>
                        </a:solidFill>
                        <a:effectLst/>
                        <a:latin typeface="+mn-lt"/>
                        <a:ea typeface="+mn-ea"/>
                        <a:cs typeface="+mn-cs"/>
                        <a:sym typeface="Arial"/>
                      </a:endParaRPr>
                    </a:p>
                    <a:p>
                      <a:r>
                        <a:rPr lang="es-ES" sz="1400" b="0" i="0" u="none" strike="noStrike" cap="none" dirty="0">
                          <a:solidFill>
                            <a:schemeClr val="tx1"/>
                          </a:solidFill>
                          <a:effectLst/>
                          <a:latin typeface="+mn-lt"/>
                          <a:ea typeface="+mn-ea"/>
                          <a:cs typeface="+mn-cs"/>
                          <a:sym typeface="Arial"/>
                        </a:rPr>
                        <a:t>1. Chiantla, Huehuetenango. </a:t>
                      </a:r>
                      <a:endParaRPr lang="es-GT" sz="1400" b="0" i="0" u="none" strike="noStrike" cap="none" dirty="0">
                        <a:solidFill>
                          <a:schemeClr val="tx1"/>
                        </a:solidFill>
                        <a:effectLst/>
                        <a:latin typeface="+mn-lt"/>
                        <a:ea typeface="+mn-ea"/>
                        <a:cs typeface="+mn-cs"/>
                        <a:sym typeface="Arial"/>
                      </a:endParaRPr>
                    </a:p>
                    <a:p>
                      <a:r>
                        <a:rPr lang="es-ES" sz="1400" b="0" i="0" u="none" strike="noStrike" cap="none" dirty="0">
                          <a:solidFill>
                            <a:schemeClr val="tx1"/>
                          </a:solidFill>
                          <a:effectLst/>
                          <a:latin typeface="+mn-lt"/>
                          <a:ea typeface="+mn-ea"/>
                          <a:cs typeface="+mn-cs"/>
                          <a:sym typeface="Arial"/>
                        </a:rPr>
                        <a:t>2. Camotán, Chiquimula. </a:t>
                      </a:r>
                      <a:endParaRPr lang="es-GT" sz="1400" b="0" i="0" u="none" strike="noStrike" cap="none" dirty="0">
                        <a:solidFill>
                          <a:schemeClr val="tx1"/>
                        </a:solidFill>
                        <a:effectLst/>
                        <a:latin typeface="+mn-lt"/>
                        <a:ea typeface="+mn-ea"/>
                        <a:cs typeface="+mn-cs"/>
                        <a:sym typeface="Arial"/>
                      </a:endParaRPr>
                    </a:p>
                    <a:p>
                      <a:r>
                        <a:rPr lang="es-ES" sz="1400" b="0" i="0" u="none" strike="noStrike" cap="none" dirty="0">
                          <a:solidFill>
                            <a:schemeClr val="tx1"/>
                          </a:solidFill>
                          <a:effectLst/>
                          <a:latin typeface="+mn-lt"/>
                          <a:ea typeface="+mn-ea"/>
                          <a:cs typeface="+mn-cs"/>
                          <a:sym typeface="Arial"/>
                        </a:rPr>
                        <a:t>3. Guastatoya, El Progreso. </a:t>
                      </a:r>
                      <a:endParaRPr lang="es-GT" sz="1400" b="0" i="0" u="none" strike="noStrike" cap="none" dirty="0">
                        <a:solidFill>
                          <a:schemeClr val="tx1"/>
                        </a:solidFill>
                        <a:effectLst/>
                        <a:latin typeface="+mn-lt"/>
                        <a:ea typeface="+mn-ea"/>
                        <a:cs typeface="+mn-cs"/>
                        <a:sym typeface="Arial"/>
                      </a:endParaRPr>
                    </a:p>
                    <a:p>
                      <a:r>
                        <a:rPr lang="es-ES" sz="1400" b="0" i="0" u="none" strike="noStrike" cap="none" dirty="0">
                          <a:solidFill>
                            <a:schemeClr val="tx1"/>
                          </a:solidFill>
                          <a:effectLst/>
                          <a:latin typeface="+mn-lt"/>
                          <a:ea typeface="+mn-ea"/>
                          <a:cs typeface="+mn-cs"/>
                          <a:sym typeface="Arial"/>
                        </a:rPr>
                        <a:t>4. Morazán, El Progreso. </a:t>
                      </a:r>
                      <a:endParaRPr lang="es-GT" sz="1400" b="0" i="0" u="none" strike="noStrike" cap="none" dirty="0">
                        <a:solidFill>
                          <a:schemeClr val="tx1"/>
                        </a:solidFill>
                        <a:effectLst/>
                        <a:latin typeface="+mn-lt"/>
                        <a:ea typeface="+mn-ea"/>
                        <a:cs typeface="+mn-cs"/>
                        <a:sym typeface="Arial"/>
                      </a:endParaRPr>
                    </a:p>
                    <a:p>
                      <a:r>
                        <a:rPr lang="es-ES" sz="1400" b="0" i="0" u="none" strike="noStrike" cap="none" dirty="0">
                          <a:solidFill>
                            <a:schemeClr val="tx1"/>
                          </a:solidFill>
                          <a:effectLst/>
                          <a:latin typeface="+mn-lt"/>
                          <a:ea typeface="+mn-ea"/>
                          <a:cs typeface="+mn-cs"/>
                          <a:sym typeface="Arial"/>
                        </a:rPr>
                        <a:t>5. San Pedro Pinula, Jalapa. </a:t>
                      </a:r>
                      <a:endParaRPr lang="es-GT" sz="1400" b="0" i="0" u="none" strike="noStrike" cap="none" dirty="0">
                        <a:solidFill>
                          <a:schemeClr val="tx1"/>
                        </a:solidFill>
                        <a:effectLst/>
                        <a:latin typeface="+mn-lt"/>
                        <a:ea typeface="+mn-ea"/>
                        <a:cs typeface="+mn-cs"/>
                        <a:sym typeface="Arial"/>
                      </a:endParaRPr>
                    </a:p>
                    <a:p>
                      <a:r>
                        <a:rPr lang="es-ES" sz="1400" b="0" i="0" u="none" strike="noStrike" cap="none" dirty="0">
                          <a:solidFill>
                            <a:schemeClr val="tx1"/>
                          </a:solidFill>
                          <a:effectLst/>
                          <a:latin typeface="+mn-lt"/>
                          <a:ea typeface="+mn-ea"/>
                          <a:cs typeface="+mn-cs"/>
                          <a:sym typeface="Arial"/>
                        </a:rPr>
                        <a:t>6. San Juan Sacatepéquez, </a:t>
                      </a:r>
                      <a:endParaRPr lang="es-GT" sz="1400" b="0" i="0" u="none" strike="noStrike" cap="none" dirty="0">
                        <a:solidFill>
                          <a:schemeClr val="tx1"/>
                        </a:solidFill>
                        <a:effectLst/>
                        <a:latin typeface="+mn-lt"/>
                        <a:ea typeface="+mn-ea"/>
                        <a:cs typeface="+mn-cs"/>
                        <a:sym typeface="Arial"/>
                      </a:endParaRPr>
                    </a:p>
                    <a:p>
                      <a:r>
                        <a:rPr lang="es-ES" sz="1400" b="0" i="0" u="none" strike="noStrike" cap="none" dirty="0">
                          <a:solidFill>
                            <a:schemeClr val="tx1"/>
                          </a:solidFill>
                          <a:effectLst/>
                          <a:latin typeface="+mn-lt"/>
                          <a:ea typeface="+mn-ea"/>
                          <a:cs typeface="+mn-cs"/>
                          <a:sym typeface="Arial"/>
                        </a:rPr>
                        <a:t>7. Palencia y </a:t>
                      </a:r>
                      <a:endParaRPr lang="es-GT" sz="1400" b="0" i="0" u="none" strike="noStrike" cap="none" dirty="0">
                        <a:solidFill>
                          <a:schemeClr val="tx1"/>
                        </a:solidFill>
                        <a:effectLst/>
                        <a:latin typeface="+mn-lt"/>
                        <a:ea typeface="+mn-ea"/>
                        <a:cs typeface="+mn-cs"/>
                        <a:sym typeface="Arial"/>
                      </a:endParaRPr>
                    </a:p>
                    <a:p>
                      <a:r>
                        <a:rPr lang="es-ES" sz="1400" b="0" i="0" u="none" strike="noStrike" cap="none" dirty="0">
                          <a:solidFill>
                            <a:schemeClr val="tx1"/>
                          </a:solidFill>
                          <a:effectLst/>
                          <a:latin typeface="+mn-lt"/>
                          <a:ea typeface="+mn-ea"/>
                          <a:cs typeface="+mn-cs"/>
                          <a:sym typeface="Arial"/>
                        </a:rPr>
                        <a:t>8. Villa Nueva, Guatemala. </a:t>
                      </a:r>
                      <a:endParaRPr lang="es-GT" sz="1400" b="0" i="0" u="none" strike="noStrike" cap="none" dirty="0">
                        <a:solidFill>
                          <a:schemeClr val="tx1"/>
                        </a:solidFill>
                        <a:effectLst/>
                        <a:latin typeface="+mn-lt"/>
                        <a:ea typeface="+mn-ea"/>
                        <a:cs typeface="+mn-cs"/>
                        <a:sym typeface="Arial"/>
                      </a:endParaRPr>
                    </a:p>
                    <a:p>
                      <a:r>
                        <a:rPr lang="es-ES" sz="1400" b="0" i="0" u="none" strike="noStrike" cap="none" dirty="0">
                          <a:solidFill>
                            <a:schemeClr val="tx1"/>
                          </a:solidFill>
                          <a:effectLst/>
                          <a:latin typeface="+mn-lt"/>
                          <a:ea typeface="+mn-ea"/>
                          <a:cs typeface="+mn-cs"/>
                          <a:sym typeface="Arial"/>
                        </a:rPr>
                        <a:t>9. Salamá, Baja Verapaz. </a:t>
                      </a:r>
                      <a:endParaRPr lang="es-GT" sz="1400" b="0" i="0" u="none" strike="noStrike" cap="none" dirty="0">
                        <a:solidFill>
                          <a:schemeClr val="tx1"/>
                        </a:solidFill>
                        <a:effectLst/>
                        <a:latin typeface="+mn-lt"/>
                        <a:ea typeface="+mn-ea"/>
                        <a:cs typeface="+mn-cs"/>
                        <a:sym typeface="Arial"/>
                      </a:endParaRPr>
                    </a:p>
                    <a:p>
                      <a:r>
                        <a:rPr lang="es-ES" sz="1400" b="0" i="0" u="none" strike="noStrike" cap="none" dirty="0">
                          <a:solidFill>
                            <a:schemeClr val="tx1"/>
                          </a:solidFill>
                          <a:effectLst/>
                          <a:latin typeface="+mn-lt"/>
                          <a:ea typeface="+mn-ea"/>
                          <a:cs typeface="+mn-cs"/>
                          <a:sym typeface="Arial"/>
                        </a:rPr>
                        <a:t>10. Melchor de Mencos, Petén.</a:t>
                      </a:r>
                      <a:r>
                        <a:rPr lang="es-GT" sz="1400" kern="1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816957"/>
                  </a:ext>
                </a:extLst>
              </a:tr>
              <a:tr h="851912">
                <a:tc>
                  <a:txBody>
                    <a:bodyPr/>
                    <a:lstStyle/>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Subproducto 3:  Informe de avance del fortalecimiento institucional en materia de juventud al gobierno local.</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Fecha de ejecución: Noviembre de 2023</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773839"/>
                  </a:ext>
                </a:extLst>
              </a:tr>
              <a:tr h="338897">
                <a:tc gridSpan="2">
                  <a:txBody>
                    <a:bodyPr/>
                    <a:lstStyle/>
                    <a:p>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Unidad de Medida: Documento</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GT"/>
                    </a:p>
                  </a:txBody>
                  <a:tcPr/>
                </a:tc>
                <a:extLst>
                  <a:ext uri="{0D108BD9-81ED-4DB2-BD59-A6C34878D82A}">
                    <a16:rowId xmlns:a16="http://schemas.microsoft.com/office/drawing/2014/main" val="2440356648"/>
                  </a:ext>
                </a:extLst>
              </a:tr>
            </a:tbl>
          </a:graphicData>
        </a:graphic>
      </p:graphicFrame>
      <p:pic>
        <p:nvPicPr>
          <p:cNvPr id="4" name="Picture 2">
            <a:extLst>
              <a:ext uri="{FF2B5EF4-FFF2-40B4-BE49-F238E27FC236}">
                <a16:creationId xmlns:a16="http://schemas.microsoft.com/office/drawing/2014/main" id="{52BB198C-FC76-05C0-C8DF-20EEB95029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8335"/>
          <a:stretch/>
        </p:blipFill>
        <p:spPr bwMode="auto">
          <a:xfrm>
            <a:off x="7401292" y="2498133"/>
            <a:ext cx="4015645" cy="2045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4F309651-9997-BFDC-947C-A057C2C559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156" r="2845"/>
          <a:stretch/>
        </p:blipFill>
        <p:spPr bwMode="auto">
          <a:xfrm>
            <a:off x="7401292" y="4349930"/>
            <a:ext cx="4015645" cy="189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9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CAE40187-122F-5B99-1681-E3771AE169B5}"/>
              </a:ext>
            </a:extLst>
          </p:cNvPr>
          <p:cNvSpPr txBox="1"/>
          <p:nvPr/>
        </p:nvSpPr>
        <p:spPr>
          <a:xfrm>
            <a:off x="383822" y="362951"/>
            <a:ext cx="11243733" cy="1399166"/>
          </a:xfrm>
          <a:prstGeom prst="rect">
            <a:avLst/>
          </a:prstGeom>
          <a:noFill/>
        </p:spPr>
        <p:txBody>
          <a:bodyPr wrap="square">
            <a:spAutoFit/>
          </a:bodyPr>
          <a:lstStyle/>
          <a:p>
            <a:pPr lvl="0">
              <a:lnSpc>
                <a:spcPct val="115000"/>
              </a:lnSpc>
              <a:spcAft>
                <a:spcPts val="1000"/>
              </a:spcAft>
              <a:buSzPts val="900"/>
            </a:pPr>
            <a:r>
              <a:rPr lang="es-ES"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2. 2do. Encuentro de Oficinas Municipales de la Juventud</a:t>
            </a:r>
          </a:p>
          <a:p>
            <a:pPr algn="just">
              <a:lnSpc>
                <a:spcPct val="150000"/>
              </a:lnSpc>
              <a:spcAft>
                <a:spcPts val="0"/>
              </a:spcAft>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 29 y 30 de noviembre de 2023, se realizó la actividad, la cual tuvo como objetivo fortalecer a las Oficinas Municipales de la Juventud (OMJ), a través de herramientas e insumos que contribuyan al eficiente desempeño laboral dentro del territorio, el cual genere un acercamiento institucional. Participaron 23 OMJ y 11 entidades e instituciones.</a:t>
            </a:r>
            <a:endParaRPr lang="es-GT"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E93A91EE-6D1B-F31F-309B-AC2F268C45B2}"/>
              </a:ext>
            </a:extLst>
          </p:cNvPr>
          <p:cNvGraphicFramePr>
            <a:graphicFrameLocks noGrp="1"/>
          </p:cNvGraphicFramePr>
          <p:nvPr>
            <p:extLst>
              <p:ext uri="{D42A27DB-BD31-4B8C-83A1-F6EECF244321}">
                <p14:modId xmlns:p14="http://schemas.microsoft.com/office/powerpoint/2010/main" val="567419935"/>
              </p:ext>
            </p:extLst>
          </p:nvPr>
        </p:nvGraphicFramePr>
        <p:xfrm>
          <a:off x="754720" y="4550354"/>
          <a:ext cx="10501934" cy="1779967"/>
        </p:xfrm>
        <a:graphic>
          <a:graphicData uri="http://schemas.openxmlformats.org/drawingml/2006/table">
            <a:tbl>
              <a:tblPr firstRow="1" firstCol="1" bandRow="1"/>
              <a:tblGrid>
                <a:gridCol w="3225923">
                  <a:extLst>
                    <a:ext uri="{9D8B030D-6E8A-4147-A177-3AD203B41FA5}">
                      <a16:colId xmlns:a16="http://schemas.microsoft.com/office/drawing/2014/main" val="1818064090"/>
                    </a:ext>
                  </a:extLst>
                </a:gridCol>
                <a:gridCol w="7276011">
                  <a:extLst>
                    <a:ext uri="{9D8B030D-6E8A-4147-A177-3AD203B41FA5}">
                      <a16:colId xmlns:a16="http://schemas.microsoft.com/office/drawing/2014/main" val="1595311058"/>
                    </a:ext>
                  </a:extLst>
                </a:gridCol>
              </a:tblGrid>
              <a:tr h="593703">
                <a:tc>
                  <a:txBody>
                    <a:bodyPr/>
                    <a:lstStyle/>
                    <a:p>
                      <a:pPr>
                        <a:lnSpc>
                          <a:spcPct val="115000"/>
                        </a:lnSpc>
                      </a:pPr>
                      <a:r>
                        <a:rPr lang="es-GT" sz="1400" kern="100" dirty="0">
                          <a:effectLst/>
                          <a:latin typeface="Times New Roman" panose="02020603050405020304" pitchFamily="18" charset="0"/>
                          <a:ea typeface="Calibri" panose="020F0502020204030204" pitchFamily="34" charset="0"/>
                          <a:cs typeface="Times New Roman" panose="02020603050405020304" pitchFamily="18" charset="0"/>
                        </a:rPr>
                        <a:t>Programa: 35 Organización y Formación de la Juventud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Ubicación geográfica: </a:t>
                      </a:r>
                      <a:endParaRPr lang="es-GT"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Chimaltenango, Izabal, San Marcos, Sololá, Chiquimula, Petén, Quetzaltenango, Guatemala, Jutiapa, El Progreso, Alta Verapaz, Sacatepéquez, Huehuetenango y Baja Verapaz.</a:t>
                      </a:r>
                      <a:endParaRPr lang="es-G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816957"/>
                  </a:ext>
                </a:extLst>
              </a:tr>
              <a:tr h="398389">
                <a:tc>
                  <a:txBody>
                    <a:bodyPr/>
                    <a:lstStyle/>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Subproducto 3: Informe de avance del fortalecimiento institucional en materia de juventud al gobierno local</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s-ES" sz="1400" kern="100" dirty="0">
                          <a:effectLst/>
                          <a:latin typeface="Times New Roman" panose="02020603050405020304" pitchFamily="18" charset="0"/>
                          <a:ea typeface="Calibri" panose="020F0502020204030204" pitchFamily="34" charset="0"/>
                          <a:cs typeface="Times New Roman" panose="02020603050405020304" pitchFamily="18" charset="0"/>
                        </a:rPr>
                        <a:t>Fecha de ejecución: 29 y 30 de noviembre de 2023</a:t>
                      </a:r>
                      <a:endParaRPr lang="es-GT"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773839"/>
                  </a:ext>
                </a:extLst>
              </a:tr>
              <a:tr h="338897">
                <a:tc gridSpan="2">
                  <a:txBody>
                    <a:bodyPr/>
                    <a:lstStyle/>
                    <a:p>
                      <a:pPr>
                        <a:lnSpc>
                          <a:spcPct val="115000"/>
                        </a:lnSpc>
                      </a:pPr>
                      <a:r>
                        <a:rPr lang="es-GT"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Unidad de Medida: Documento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GT"/>
                    </a:p>
                  </a:txBody>
                  <a:tcPr/>
                </a:tc>
                <a:extLst>
                  <a:ext uri="{0D108BD9-81ED-4DB2-BD59-A6C34878D82A}">
                    <a16:rowId xmlns:a16="http://schemas.microsoft.com/office/drawing/2014/main" val="2440356648"/>
                  </a:ext>
                </a:extLst>
              </a:tr>
            </a:tbl>
          </a:graphicData>
        </a:graphic>
      </p:graphicFrame>
      <p:sp>
        <p:nvSpPr>
          <p:cNvPr id="4" name="CuadroTexto 3">
            <a:extLst>
              <a:ext uri="{FF2B5EF4-FFF2-40B4-BE49-F238E27FC236}">
                <a16:creationId xmlns:a16="http://schemas.microsoft.com/office/drawing/2014/main" id="{644E929A-B028-BB38-8BFD-09E3627179ED}"/>
              </a:ext>
            </a:extLst>
          </p:cNvPr>
          <p:cNvSpPr txBox="1"/>
          <p:nvPr/>
        </p:nvSpPr>
        <p:spPr>
          <a:xfrm>
            <a:off x="7885250" y="1820179"/>
            <a:ext cx="3490125" cy="2315827"/>
          </a:xfrm>
          <a:prstGeom prst="rect">
            <a:avLst/>
          </a:prstGeom>
          <a:noFill/>
        </p:spPr>
        <p:txBody>
          <a:bodyPr wrap="square">
            <a:spAutoFit/>
          </a:bodyPr>
          <a:lstStyle/>
          <a:p>
            <a:pPr marL="285750" indent="-285750" algn="just">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Chimaltenango, Chimaltenango</a:t>
            </a:r>
          </a:p>
          <a:p>
            <a:pPr marL="285750" indent="-285750" algn="just">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Amates, Izabal</a:t>
            </a:r>
          </a:p>
          <a:p>
            <a:pPr marL="285750" indent="-285750" algn="just">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 Estor, Izabal</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Morales, Izabal</a:t>
            </a:r>
          </a:p>
          <a:p>
            <a:pPr marL="285750" indent="-285750" algn="just">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Puerto Barrios, Izabal</a:t>
            </a:r>
          </a:p>
          <a:p>
            <a:pPr marL="285750" indent="-285750" algn="just">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 Miguel Ixtlahuacán, San Marcos</a:t>
            </a:r>
          </a:p>
          <a:p>
            <a:pPr marL="285750" indent="-285750" algn="just">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Santa Catarina </a:t>
            </a:r>
            <a:r>
              <a:rPr lang="es-E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Palopó</a:t>
            </a: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Sololá</a:t>
            </a:r>
          </a:p>
        </p:txBody>
      </p:sp>
      <p:sp>
        <p:nvSpPr>
          <p:cNvPr id="6" name="CuadroTexto 5">
            <a:extLst>
              <a:ext uri="{FF2B5EF4-FFF2-40B4-BE49-F238E27FC236}">
                <a16:creationId xmlns:a16="http://schemas.microsoft.com/office/drawing/2014/main" id="{A3EFB0CE-1B90-05C4-8C1E-1682226A59A2}"/>
              </a:ext>
            </a:extLst>
          </p:cNvPr>
          <p:cNvSpPr txBox="1"/>
          <p:nvPr/>
        </p:nvSpPr>
        <p:spPr>
          <a:xfrm>
            <a:off x="4478100" y="1820179"/>
            <a:ext cx="3055175" cy="2638992"/>
          </a:xfrm>
          <a:prstGeom prst="rect">
            <a:avLst/>
          </a:prstGeom>
          <a:noFill/>
        </p:spPr>
        <p:txBody>
          <a:bodyPr wrap="square">
            <a:spAutoFit/>
          </a:bodyPr>
          <a:lstStyle/>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 Antonio </a:t>
            </a:r>
            <a:r>
              <a:rPr lang="es-E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Palopó</a:t>
            </a: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Sololá</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Santiago Atitlán, Sololá</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Quezaltepeque, Chiquimula</a:t>
            </a:r>
          </a:p>
          <a:p>
            <a:pPr marL="285750" indent="-285750">
              <a:lnSpc>
                <a:spcPct val="150000"/>
              </a:lnSpc>
              <a:spcAft>
                <a:spcPts val="0"/>
              </a:spcAft>
              <a:buFont typeface="Arial" panose="020B0604020202020204" pitchFamily="34" charset="0"/>
              <a:buChar char="•"/>
            </a:pPr>
            <a:r>
              <a:rPr lang="es-E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Sayaxché</a:t>
            </a: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Petén</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Zunil, Quetzaltenango</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Pueblo Nuevo Viñas, Santa Rosa</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 Juan Sacatepéquez, Guatemala</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Palencia, Guatemala</a:t>
            </a:r>
          </a:p>
        </p:txBody>
      </p:sp>
      <p:sp>
        <p:nvSpPr>
          <p:cNvPr id="7" name="CuadroTexto 6">
            <a:extLst>
              <a:ext uri="{FF2B5EF4-FFF2-40B4-BE49-F238E27FC236}">
                <a16:creationId xmlns:a16="http://schemas.microsoft.com/office/drawing/2014/main" id="{38F7837E-F4D6-6DC3-66CA-1ECED425585A}"/>
              </a:ext>
            </a:extLst>
          </p:cNvPr>
          <p:cNvSpPr txBox="1"/>
          <p:nvPr/>
        </p:nvSpPr>
        <p:spPr>
          <a:xfrm>
            <a:off x="816625" y="1820179"/>
            <a:ext cx="3309500" cy="2638736"/>
          </a:xfrm>
          <a:prstGeom prst="rect">
            <a:avLst/>
          </a:prstGeom>
          <a:noFill/>
        </p:spPr>
        <p:txBody>
          <a:bodyPr wrap="square">
            <a:spAutoFit/>
          </a:bodyPr>
          <a:lstStyle/>
          <a:p>
            <a:pPr marL="285750" lvl="2" indent="-285750">
              <a:lnSpc>
                <a:spcPct val="150000"/>
              </a:lnSpc>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Jalapa, Jutiapa</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Morazán, El Progreso</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Panzós	, Alta Verapaz</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Santa Catarina Barahona, Sacatepéquez</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Malacatancito, Huehuetenango</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Salamá, Baja Verapaz</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Flores, Petén</a:t>
            </a:r>
          </a:p>
          <a:p>
            <a:pPr marL="285750" indent="-285750">
              <a:lnSpc>
                <a:spcPct val="150000"/>
              </a:lnSpc>
              <a:spcAft>
                <a:spcPts val="0"/>
              </a:spcAft>
              <a:buFont typeface="Arial" panose="020B0604020202020204" pitchFamily="34" charset="0"/>
              <a:buChar char="•"/>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 Chal, Petén</a:t>
            </a:r>
            <a:endParaRPr lang="es-GT" dirty="0"/>
          </a:p>
        </p:txBody>
      </p:sp>
    </p:spTree>
    <p:extLst>
      <p:ext uri="{BB962C8B-B14F-4D97-AF65-F5344CB8AC3E}">
        <p14:creationId xmlns:p14="http://schemas.microsoft.com/office/powerpoint/2010/main" val="366792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4CC46135-3851-A65E-AB6A-1D927F26A6BD}"/>
              </a:ext>
            </a:extLst>
          </p:cNvPr>
          <p:cNvSpPr txBox="1"/>
          <p:nvPr/>
        </p:nvSpPr>
        <p:spPr>
          <a:xfrm>
            <a:off x="383822" y="402140"/>
            <a:ext cx="11243733" cy="1722331"/>
          </a:xfrm>
          <a:prstGeom prst="rect">
            <a:avLst/>
          </a:prstGeom>
          <a:noFill/>
        </p:spPr>
        <p:txBody>
          <a:bodyPr wrap="square">
            <a:spAutoFit/>
          </a:bodyPr>
          <a:lstStyle/>
          <a:p>
            <a:pPr lvl="0">
              <a:lnSpc>
                <a:spcPct val="115000"/>
              </a:lnSpc>
              <a:spcAft>
                <a:spcPts val="1000"/>
              </a:spcAft>
              <a:buSzPts val="900"/>
            </a:pPr>
            <a:r>
              <a:rPr lang="es-GT"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3. </a:t>
            </a:r>
            <a:r>
              <a:rPr lang="es-ES"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Presentación del Plan Guatemala Joven: Oportunidades para la Juventud </a:t>
            </a:r>
            <a:endParaRPr lang="es-GT"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 presentó el Plan Guatemala Joven: Oportunidades para la Juventud, con el fin de socializar su contenido y conocer las líneas de trabajo de CONJUVE a favor de la juventud. Asimismo, se realizó un análisis de la Situación de la Juventud en Guatemala. El Plan presenta siete ejes en los que girará el quehacer de la institución, estos son: 1. Prevención de la violencia;2. Arte, cultura, deporte y recreación; 3. Educación; </a:t>
            </a:r>
            <a:r>
              <a:rPr lang="es-E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a:t>
            </a: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Ciencia y Tecnología; 5. Salud; 6. Trabajo, empleo, productividad y emprendimiento; y, 7. Participación Ciudadana. </a:t>
            </a:r>
            <a:r>
              <a:rPr lang="es-E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Contando con la p</a:t>
            </a: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articiparon 100 personas.</a:t>
            </a:r>
            <a:endParaRPr lang="es-GT"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7CF99078-5D71-91F4-4F4A-840CDD508653}"/>
              </a:ext>
            </a:extLst>
          </p:cNvPr>
          <p:cNvGraphicFramePr>
            <a:graphicFrameLocks noGrp="1"/>
          </p:cNvGraphicFramePr>
          <p:nvPr>
            <p:extLst>
              <p:ext uri="{D42A27DB-BD31-4B8C-83A1-F6EECF244321}">
                <p14:modId xmlns:p14="http://schemas.microsoft.com/office/powerpoint/2010/main" val="3539261668"/>
              </p:ext>
            </p:extLst>
          </p:nvPr>
        </p:nvGraphicFramePr>
        <p:xfrm>
          <a:off x="512193" y="2834639"/>
          <a:ext cx="4878574" cy="2534195"/>
        </p:xfrm>
        <a:graphic>
          <a:graphicData uri="http://schemas.openxmlformats.org/drawingml/2006/table">
            <a:tbl>
              <a:tblPr firstRow="1" firstCol="1" bandRow="1"/>
              <a:tblGrid>
                <a:gridCol w="2642854">
                  <a:extLst>
                    <a:ext uri="{9D8B030D-6E8A-4147-A177-3AD203B41FA5}">
                      <a16:colId xmlns:a16="http://schemas.microsoft.com/office/drawing/2014/main" val="1818064090"/>
                    </a:ext>
                  </a:extLst>
                </a:gridCol>
                <a:gridCol w="2235720">
                  <a:extLst>
                    <a:ext uri="{9D8B030D-6E8A-4147-A177-3AD203B41FA5}">
                      <a16:colId xmlns:a16="http://schemas.microsoft.com/office/drawing/2014/main" val="1595311058"/>
                    </a:ext>
                  </a:extLst>
                </a:gridCol>
              </a:tblGrid>
              <a:tr h="792500">
                <a:tc>
                  <a:txBody>
                    <a:bodyPr/>
                    <a:lstStyle/>
                    <a:p>
                      <a:pPr>
                        <a:lnSpc>
                          <a:spcPct val="115000"/>
                        </a:lnSpc>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Programa: 35 Organización y Formación de la Juventud</a:t>
                      </a:r>
                      <a:endParaRPr lang="es-G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Ubicación geográfica: Guatemala, Guatemala</a:t>
                      </a:r>
                      <a:endParaRPr lang="es-G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816957"/>
                  </a:ext>
                </a:extLst>
              </a:tr>
              <a:tr h="1289322">
                <a:tc>
                  <a:txBody>
                    <a:bodyPr/>
                    <a:lstStyle/>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Subproducto 1:  Instrumentos generados e implementados para el análisis de datos e información en materia de juventud</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Fecha de ejecución: Diciembre de 2023</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773839"/>
                  </a:ext>
                </a:extLst>
              </a:tr>
              <a:tr h="452373">
                <a:tc gridSpan="2">
                  <a:txBody>
                    <a:bodyPr/>
                    <a:lstStyle/>
                    <a:p>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Unidad de Medida: Documento</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GT"/>
                    </a:p>
                  </a:txBody>
                  <a:tcPr/>
                </a:tc>
                <a:extLst>
                  <a:ext uri="{0D108BD9-81ED-4DB2-BD59-A6C34878D82A}">
                    <a16:rowId xmlns:a16="http://schemas.microsoft.com/office/drawing/2014/main" val="2440356648"/>
                  </a:ext>
                </a:extLst>
              </a:tr>
            </a:tbl>
          </a:graphicData>
        </a:graphic>
      </p:graphicFrame>
      <p:pic>
        <p:nvPicPr>
          <p:cNvPr id="4" name="Picture 2">
            <a:extLst>
              <a:ext uri="{FF2B5EF4-FFF2-40B4-BE49-F238E27FC236}">
                <a16:creationId xmlns:a16="http://schemas.microsoft.com/office/drawing/2014/main" id="{B5059EE4-F19F-B12E-9FBB-39691657B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346" y="2450867"/>
            <a:ext cx="5112509" cy="341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2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79B29119-A7D0-B40E-B198-CCBB621D83FB}"/>
              </a:ext>
            </a:extLst>
          </p:cNvPr>
          <p:cNvSpPr txBox="1"/>
          <p:nvPr/>
        </p:nvSpPr>
        <p:spPr>
          <a:xfrm>
            <a:off x="383822" y="402140"/>
            <a:ext cx="11243733" cy="1399166"/>
          </a:xfrm>
          <a:prstGeom prst="rect">
            <a:avLst/>
          </a:prstGeom>
          <a:noFill/>
        </p:spPr>
        <p:txBody>
          <a:bodyPr wrap="square">
            <a:spAutoFit/>
          </a:bodyPr>
          <a:lstStyle/>
          <a:p>
            <a:pPr lvl="0">
              <a:lnSpc>
                <a:spcPct val="115000"/>
              </a:lnSpc>
              <a:spcAft>
                <a:spcPts val="1000"/>
              </a:spcAft>
              <a:buSzPts val="900"/>
            </a:pPr>
            <a:r>
              <a:rPr lang="es-ES"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4. "Encuentro sobre Juventud, Paz y Seguridad" </a:t>
            </a:r>
            <a:endParaRPr lang="es-GT"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CONJUVE participó en el "Encuentro sobre Juventud, Paz y Seguridad", organizado por el Organismo Internacional de Juventud (OIJ), en Bogotá, Colombia. El objetivo fue socializar los avances en la Agenda Juventud, Paz y Seguridad, así como la elaboración de una hoja de ruta para su implementación en los países Iberoamericanos. </a:t>
            </a:r>
            <a:endParaRPr lang="es-GT"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52F21BF-187B-28A2-65DF-AB9CAEA8D5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35" b="5247"/>
          <a:stretch/>
        </p:blipFill>
        <p:spPr bwMode="auto">
          <a:xfrm>
            <a:off x="5989723" y="2117021"/>
            <a:ext cx="5269262" cy="3517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15DCD3BF-7AA9-EA89-729B-8B6A7F8C1590}"/>
              </a:ext>
            </a:extLst>
          </p:cNvPr>
          <p:cNvGraphicFramePr>
            <a:graphicFrameLocks noGrp="1"/>
          </p:cNvGraphicFramePr>
          <p:nvPr>
            <p:extLst>
              <p:ext uri="{D42A27DB-BD31-4B8C-83A1-F6EECF244321}">
                <p14:modId xmlns:p14="http://schemas.microsoft.com/office/powerpoint/2010/main" val="2912703666"/>
              </p:ext>
            </p:extLst>
          </p:nvPr>
        </p:nvGraphicFramePr>
        <p:xfrm>
          <a:off x="383822" y="2958672"/>
          <a:ext cx="4878574" cy="1784512"/>
        </p:xfrm>
        <a:graphic>
          <a:graphicData uri="http://schemas.openxmlformats.org/drawingml/2006/table">
            <a:tbl>
              <a:tblPr firstRow="1" firstCol="1" bandRow="1"/>
              <a:tblGrid>
                <a:gridCol w="2642854">
                  <a:extLst>
                    <a:ext uri="{9D8B030D-6E8A-4147-A177-3AD203B41FA5}">
                      <a16:colId xmlns:a16="http://schemas.microsoft.com/office/drawing/2014/main" val="1818064090"/>
                    </a:ext>
                  </a:extLst>
                </a:gridCol>
                <a:gridCol w="2235720">
                  <a:extLst>
                    <a:ext uri="{9D8B030D-6E8A-4147-A177-3AD203B41FA5}">
                      <a16:colId xmlns:a16="http://schemas.microsoft.com/office/drawing/2014/main" val="1595311058"/>
                    </a:ext>
                  </a:extLst>
                </a:gridCol>
              </a:tblGrid>
              <a:tr h="593703">
                <a:tc>
                  <a:txBody>
                    <a:bodyPr/>
                    <a:lstStyle/>
                    <a:p>
                      <a:pPr>
                        <a:lnSpc>
                          <a:spcPct val="115000"/>
                        </a:lnSpc>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Programa: 35 Organización y Formación de la Juventud</a:t>
                      </a:r>
                      <a:endParaRPr lang="es-G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Ubicación geográfica: Bogotá, Colombia. </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816957"/>
                  </a:ext>
                </a:extLst>
              </a:tr>
              <a:tr h="851912">
                <a:tc>
                  <a:txBody>
                    <a:bodyPr/>
                    <a:lstStyle/>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Subproducto 2: Dirección y Coordinación.</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Fecha de ejecución: Noviembre 2023</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773839"/>
                  </a:ext>
                </a:extLst>
              </a:tr>
              <a:tr h="338897">
                <a:tc gridSpan="2">
                  <a:txBody>
                    <a:bodyPr/>
                    <a:lstStyle/>
                    <a:p>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Unidad de Medida: Documento</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GT"/>
                    </a:p>
                  </a:txBody>
                  <a:tcPr/>
                </a:tc>
                <a:extLst>
                  <a:ext uri="{0D108BD9-81ED-4DB2-BD59-A6C34878D82A}">
                    <a16:rowId xmlns:a16="http://schemas.microsoft.com/office/drawing/2014/main" val="2440356648"/>
                  </a:ext>
                </a:extLst>
              </a:tr>
            </a:tbl>
          </a:graphicData>
        </a:graphic>
      </p:graphicFrame>
    </p:spTree>
    <p:extLst>
      <p:ext uri="{BB962C8B-B14F-4D97-AF65-F5344CB8AC3E}">
        <p14:creationId xmlns:p14="http://schemas.microsoft.com/office/powerpoint/2010/main" val="198675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C7610B7D-C84F-C70E-4870-396B3C5EF52E}"/>
              </a:ext>
            </a:extLst>
          </p:cNvPr>
          <p:cNvSpPr txBox="1"/>
          <p:nvPr/>
        </p:nvSpPr>
        <p:spPr>
          <a:xfrm>
            <a:off x="383822" y="402140"/>
            <a:ext cx="11243733" cy="2045496"/>
          </a:xfrm>
          <a:prstGeom prst="rect">
            <a:avLst/>
          </a:prstGeom>
          <a:noFill/>
        </p:spPr>
        <p:txBody>
          <a:bodyPr wrap="square">
            <a:spAutoFit/>
          </a:bodyPr>
          <a:lstStyle/>
          <a:p>
            <a:pPr lvl="0">
              <a:lnSpc>
                <a:spcPct val="115000"/>
              </a:lnSpc>
              <a:spcAft>
                <a:spcPts val="1000"/>
              </a:spcAft>
              <a:buSzPts val="900"/>
            </a:pPr>
            <a:r>
              <a:rPr lang="es-GT"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5. </a:t>
            </a:r>
            <a:r>
              <a:rPr lang="es-ES"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"Informe Políticas Públicas que vinculan a la Juventud"</a:t>
            </a:r>
            <a:endParaRPr lang="es-GT"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 elaboró el documento "Informe Políticas Públicas que vinculan a la Juventud", con el fin de realizar el seguimiento de las acciones que a nivel del ejecutivo, se desarrollan en materia de juventud mediante documentos de carácter técnico que permitan la identificación de las acciones que los Ministerios y Secretarias desarrollan para este sector poblacional, así como dar a conocer el impacto que estas políticas han generado desde el momento de su implementación, considerando también las temáticas específicas que cada una aborda y como estas impactan en el desarrollo integral de las y los jóvenes en todo el territorio.</a:t>
            </a:r>
            <a:endParaRPr lang="es-GT"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6167423F-DC97-2A69-473E-0EC87F5D8D8B}"/>
              </a:ext>
            </a:extLst>
          </p:cNvPr>
          <p:cNvGraphicFramePr>
            <a:graphicFrameLocks noGrp="1"/>
          </p:cNvGraphicFramePr>
          <p:nvPr>
            <p:extLst>
              <p:ext uri="{D42A27DB-BD31-4B8C-83A1-F6EECF244321}">
                <p14:modId xmlns:p14="http://schemas.microsoft.com/office/powerpoint/2010/main" val="1360844596"/>
              </p:ext>
            </p:extLst>
          </p:nvPr>
        </p:nvGraphicFramePr>
        <p:xfrm>
          <a:off x="552142" y="3189418"/>
          <a:ext cx="4878574" cy="1898499"/>
        </p:xfrm>
        <a:graphic>
          <a:graphicData uri="http://schemas.openxmlformats.org/drawingml/2006/table">
            <a:tbl>
              <a:tblPr firstRow="1" firstCol="1" bandRow="1"/>
              <a:tblGrid>
                <a:gridCol w="2642853">
                  <a:extLst>
                    <a:ext uri="{9D8B030D-6E8A-4147-A177-3AD203B41FA5}">
                      <a16:colId xmlns:a16="http://schemas.microsoft.com/office/drawing/2014/main" val="1818064090"/>
                    </a:ext>
                  </a:extLst>
                </a:gridCol>
                <a:gridCol w="2235721">
                  <a:extLst>
                    <a:ext uri="{9D8B030D-6E8A-4147-A177-3AD203B41FA5}">
                      <a16:colId xmlns:a16="http://schemas.microsoft.com/office/drawing/2014/main" val="1595311058"/>
                    </a:ext>
                  </a:extLst>
                </a:gridCol>
              </a:tblGrid>
              <a:tr h="593703">
                <a:tc>
                  <a:txBody>
                    <a:bodyPr/>
                    <a:lstStyle/>
                    <a:p>
                      <a:pPr>
                        <a:lnSpc>
                          <a:spcPct val="115000"/>
                        </a:lnSpc>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Programa: 35 Organización y Formación de la Juventud</a:t>
                      </a:r>
                      <a:endParaRPr lang="es-G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s-ES" sz="1400">
                          <a:effectLst/>
                          <a:latin typeface="Times New Roman" panose="02020603050405020304" pitchFamily="18" charset="0"/>
                          <a:ea typeface="Times New Roman" panose="02020603050405020304" pitchFamily="18" charset="0"/>
                          <a:cs typeface="Times New Roman" panose="02020603050405020304" pitchFamily="18" charset="0"/>
                        </a:rPr>
                        <a:t>Ubicación geográfica: Guatemala, Guatemala</a:t>
                      </a:r>
                      <a:endParaRPr lang="es-G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816957"/>
                  </a:ext>
                </a:extLst>
              </a:tr>
              <a:tr h="851912">
                <a:tc>
                  <a:txBody>
                    <a:bodyPr/>
                    <a:lstStyle/>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Subproducto 1: Instrumentos generados e implementados para el análisis de datos e información en materia de juventud</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Fecha de ejecución: Octubre 2023</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773839"/>
                  </a:ext>
                </a:extLst>
              </a:tr>
              <a:tr h="338897">
                <a:tc gridSpan="2">
                  <a:txBody>
                    <a:bodyPr/>
                    <a:lstStyle/>
                    <a:p>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Unidad de Medida: Documento</a:t>
                      </a:r>
                      <a:endParaRPr lang="es-G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GT"/>
                    </a:p>
                  </a:txBody>
                  <a:tcPr/>
                </a:tc>
                <a:extLst>
                  <a:ext uri="{0D108BD9-81ED-4DB2-BD59-A6C34878D82A}">
                    <a16:rowId xmlns:a16="http://schemas.microsoft.com/office/drawing/2014/main" val="2440356648"/>
                  </a:ext>
                </a:extLst>
              </a:tr>
            </a:tbl>
          </a:graphicData>
        </a:graphic>
      </p:graphicFrame>
      <p:pic>
        <p:nvPicPr>
          <p:cNvPr id="1026" name="Picture 2">
            <a:extLst>
              <a:ext uri="{FF2B5EF4-FFF2-40B4-BE49-F238E27FC236}">
                <a16:creationId xmlns:a16="http://schemas.microsoft.com/office/drawing/2014/main" id="{D5D2489B-B264-CF3F-95D5-B948DCD0EA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21" t="11238"/>
          <a:stretch/>
        </p:blipFill>
        <p:spPr bwMode="auto">
          <a:xfrm>
            <a:off x="5667368" y="2416138"/>
            <a:ext cx="5648674" cy="359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151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 de texto 851443527">
            <a:extLst>
              <a:ext uri="{FF2B5EF4-FFF2-40B4-BE49-F238E27FC236}">
                <a16:creationId xmlns:a16="http://schemas.microsoft.com/office/drawing/2014/main" id="{8B1D93B7-2C3A-498E-F5F6-BBB7F55CA64D}"/>
              </a:ext>
            </a:extLst>
          </p:cNvPr>
          <p:cNvSpPr txBox="1"/>
          <p:nvPr/>
        </p:nvSpPr>
        <p:spPr>
          <a:xfrm>
            <a:off x="2861670" y="2339129"/>
            <a:ext cx="5817700" cy="15726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pPr>
            <a:r>
              <a:rPr lang="en-US" sz="3200" b="1" kern="0" dirty="0">
                <a:solidFill>
                  <a:schemeClr val="tx1"/>
                </a:solidFill>
                <a:effectLst/>
                <a:latin typeface="Montserrat" panose="00000800000000000000" pitchFamily="2" charset="0"/>
                <a:ea typeface="Times New Roman" panose="02020603050405020304" pitchFamily="18" charset="0"/>
                <a:cs typeface="Times New Roman" panose="02020603050405020304" pitchFamily="18" charset="0"/>
              </a:rPr>
              <a:t>CONSOLIDADO DE LOGROS INSTITUCIONALES</a:t>
            </a:r>
            <a:endParaRPr lang="es-GT" sz="3200"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75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extLst>
              <p:ext uri="{D42A27DB-BD31-4B8C-83A1-F6EECF244321}">
                <p14:modId xmlns:p14="http://schemas.microsoft.com/office/powerpoint/2010/main" val="4006091492"/>
              </p:ext>
            </p:extLst>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C920DFE1-4889-F756-FA19-5AB6A51F02D3}"/>
              </a:ext>
            </a:extLst>
          </p:cNvPr>
          <p:cNvSpPr txBox="1"/>
          <p:nvPr/>
        </p:nvSpPr>
        <p:spPr>
          <a:xfrm>
            <a:off x="846666" y="1226399"/>
            <a:ext cx="10498667" cy="3412922"/>
          </a:xfrm>
          <a:prstGeom prst="rect">
            <a:avLst/>
          </a:prstGeom>
          <a:noFill/>
        </p:spPr>
        <p:txBody>
          <a:bodyPr wrap="square">
            <a:spAutoFit/>
          </a:bodyPr>
          <a:lstStyle/>
          <a:p>
            <a:pPr>
              <a:spcBef>
                <a:spcPts val="200"/>
              </a:spcBef>
            </a:pPr>
            <a:r>
              <a:rPr lang="es-GT" sz="2400" b="1" dirty="0">
                <a:solidFill>
                  <a:srgbClr val="2F5496"/>
                </a:solidFill>
                <a:effectLst/>
                <a:latin typeface="+mj-lt"/>
                <a:ea typeface="Times New Roman" panose="02020603050405020304" pitchFamily="18" charset="0"/>
                <a:cs typeface="Times New Roman" panose="02020603050405020304" pitchFamily="18" charset="0"/>
              </a:rPr>
              <a:t>Principales funciones y atribuciones de la entidad</a:t>
            </a:r>
          </a:p>
          <a:p>
            <a:r>
              <a:rPr lang="es-GT" dirty="0">
                <a:effectLst/>
                <a:latin typeface="+mj-lt"/>
                <a:ea typeface="Calibri" panose="020F0502020204030204" pitchFamily="34" charset="0"/>
                <a:cs typeface="Times New Roman" panose="02020603050405020304" pitchFamily="18" charset="0"/>
              </a:rPr>
              <a:t> </a:t>
            </a:r>
          </a:p>
          <a:p>
            <a:pPr marR="751205" algn="just">
              <a:lnSpc>
                <a:spcPct val="150000"/>
              </a:lnSpc>
              <a:spcAft>
                <a:spcPts val="0"/>
              </a:spcAft>
            </a:pPr>
            <a:r>
              <a:rPr lang="es-GT" sz="1200" dirty="0">
                <a:solidFill>
                  <a:srgbClr val="5B5753"/>
                </a:solidFill>
                <a:effectLst/>
                <a:latin typeface="+mj-lt"/>
                <a:ea typeface="Calibri" panose="020F0502020204030204" pitchFamily="34" charset="0"/>
                <a:cs typeface="Times New Roman" panose="02020603050405020304" pitchFamily="18" charset="0"/>
              </a:rPr>
              <a:t>El CONJUVE, adscrito a la Presidencia de la República, fue creado a través del Acuerdo Gubernativo    No.405-96, ubicando en su Artículo 2 las siguientes atribuciones: </a:t>
            </a:r>
          </a:p>
          <a:p>
            <a:pPr marR="751205" algn="just">
              <a:lnSpc>
                <a:spcPct val="150000"/>
              </a:lnSpc>
              <a:spcAft>
                <a:spcPts val="0"/>
              </a:spcAft>
            </a:pPr>
            <a:r>
              <a:rPr lang="es-GT" sz="1200" dirty="0">
                <a:solidFill>
                  <a:srgbClr val="5B5753"/>
                </a:solidFill>
                <a:effectLst/>
                <a:latin typeface="+mj-lt"/>
                <a:ea typeface="Calibri" panose="020F0502020204030204" pitchFamily="34" charset="0"/>
                <a:cs typeface="Times New Roman" panose="02020603050405020304" pitchFamily="18" charset="0"/>
              </a:rPr>
              <a:t> </a:t>
            </a:r>
          </a:p>
          <a:p>
            <a:pPr marL="285750" marR="751205" lvl="0" indent="-285750" algn="just">
              <a:lnSpc>
                <a:spcPct val="150000"/>
              </a:lnSpc>
              <a:spcAft>
                <a:spcPts val="0"/>
              </a:spcAft>
              <a:buFont typeface="Arial" panose="020B0604020202020204" pitchFamily="34" charset="0"/>
              <a:buChar char="•"/>
            </a:pPr>
            <a:r>
              <a:rPr lang="es-GT" sz="1200" dirty="0">
                <a:solidFill>
                  <a:srgbClr val="5B5753"/>
                </a:solidFill>
                <a:effectLst/>
                <a:latin typeface="+mj-lt"/>
                <a:ea typeface="Calibri" panose="020F0502020204030204" pitchFamily="34" charset="0"/>
                <a:cs typeface="Times New Roman" panose="02020603050405020304" pitchFamily="18" charset="0"/>
              </a:rPr>
              <a:t>Estudiar, planificar y canalizar la política del Estado en relación con la juventud.</a:t>
            </a:r>
          </a:p>
          <a:p>
            <a:pPr marL="285750" marR="751205" lvl="0" indent="-285750" algn="just">
              <a:lnSpc>
                <a:spcPct val="150000"/>
              </a:lnSpc>
              <a:spcAft>
                <a:spcPts val="0"/>
              </a:spcAft>
              <a:buFont typeface="Arial" panose="020B0604020202020204" pitchFamily="34" charset="0"/>
              <a:buChar char="•"/>
            </a:pPr>
            <a:r>
              <a:rPr lang="es-GT" sz="1200" dirty="0">
                <a:solidFill>
                  <a:srgbClr val="5B5753"/>
                </a:solidFill>
                <a:effectLst/>
                <a:latin typeface="+mj-lt"/>
                <a:ea typeface="Calibri" panose="020F0502020204030204" pitchFamily="34" charset="0"/>
                <a:cs typeface="Times New Roman" panose="02020603050405020304" pitchFamily="18" charset="0"/>
              </a:rPr>
              <a:t>Ser el órgano rector en la promoción de programas y acciones que viabilicen la participación de la juventud en el desarrollo de Guatemala.</a:t>
            </a:r>
          </a:p>
          <a:p>
            <a:pPr marL="285750" marR="751205" lvl="0" indent="-285750" algn="just">
              <a:lnSpc>
                <a:spcPct val="150000"/>
              </a:lnSpc>
              <a:spcAft>
                <a:spcPts val="0"/>
              </a:spcAft>
              <a:buFont typeface="Arial" panose="020B0604020202020204" pitchFamily="34" charset="0"/>
              <a:buChar char="•"/>
            </a:pPr>
            <a:r>
              <a:rPr lang="es-GT" sz="1200" dirty="0">
                <a:solidFill>
                  <a:srgbClr val="5B5753"/>
                </a:solidFill>
                <a:effectLst/>
                <a:latin typeface="+mj-lt"/>
                <a:ea typeface="Calibri" panose="020F0502020204030204" pitchFamily="34" charset="0"/>
                <a:cs typeface="Times New Roman" panose="02020603050405020304" pitchFamily="18" charset="0"/>
              </a:rPr>
              <a:t>Organizar y administrar los programas relacionados con la juventud y actuar como instancia de asesoría y Consejo de la Presidencia de la República en esta materia.</a:t>
            </a:r>
          </a:p>
          <a:p>
            <a:pPr marL="285750" marR="751205" lvl="0" indent="-285750" algn="just">
              <a:lnSpc>
                <a:spcPct val="150000"/>
              </a:lnSpc>
              <a:spcAft>
                <a:spcPts val="0"/>
              </a:spcAft>
              <a:buFont typeface="Arial" panose="020B0604020202020204" pitchFamily="34" charset="0"/>
              <a:buChar char="•"/>
            </a:pPr>
            <a:r>
              <a:rPr lang="es-GT" sz="1200" dirty="0">
                <a:solidFill>
                  <a:srgbClr val="5B5753"/>
                </a:solidFill>
                <a:effectLst/>
                <a:latin typeface="+mj-lt"/>
                <a:ea typeface="Calibri" panose="020F0502020204030204" pitchFamily="34" charset="0"/>
                <a:cs typeface="Times New Roman" panose="02020603050405020304" pitchFamily="18" charset="0"/>
              </a:rPr>
              <a:t>Actuar como mecanismo permanente de coordinación para la adopción de posiciones y estrategias del Estado en torno a los temas de la juventud, tanto en el ámbito nacional como en organismos y foros internacionales.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2794ADFE-4FA7-CBDD-F455-3CAAFA3D95C6}"/>
              </a:ext>
            </a:extLst>
          </p:cNvPr>
          <p:cNvGraphicFramePr>
            <a:graphicFrameLocks noGrp="1"/>
          </p:cNvGraphicFramePr>
          <p:nvPr>
            <p:extLst>
              <p:ext uri="{D42A27DB-BD31-4B8C-83A1-F6EECF244321}">
                <p14:modId xmlns:p14="http://schemas.microsoft.com/office/powerpoint/2010/main" val="560468684"/>
              </p:ext>
            </p:extLst>
          </p:nvPr>
        </p:nvGraphicFramePr>
        <p:xfrm>
          <a:off x="1546013" y="1384518"/>
          <a:ext cx="9099973" cy="4069654"/>
        </p:xfrm>
        <a:graphic>
          <a:graphicData uri="http://schemas.openxmlformats.org/drawingml/2006/table">
            <a:tbl>
              <a:tblPr firstRow="1" firstCol="1" bandRow="1"/>
              <a:tblGrid>
                <a:gridCol w="9099973">
                  <a:extLst>
                    <a:ext uri="{9D8B030D-6E8A-4147-A177-3AD203B41FA5}">
                      <a16:colId xmlns:a16="http://schemas.microsoft.com/office/drawing/2014/main" val="3498676065"/>
                    </a:ext>
                  </a:extLst>
                </a:gridCol>
              </a:tblGrid>
              <a:tr h="487145">
                <a:tc>
                  <a:txBody>
                    <a:bodyPr/>
                    <a:lstStyle/>
                    <a:p>
                      <a:pPr algn="ctr">
                        <a:lnSpc>
                          <a:spcPct val="150000"/>
                        </a:lnSpc>
                      </a:pPr>
                      <a:r>
                        <a:rPr lang="es-GT" sz="2800" b="1" kern="100" dirty="0">
                          <a:solidFill>
                            <a:srgbClr val="000000"/>
                          </a:solidFill>
                          <a:effectLst/>
                          <a:latin typeface="Times New Roman" panose="02020603050405020304" pitchFamily="18" charset="0"/>
                          <a:ea typeface="Calibri" panose="020F0502020204030204" pitchFamily="34" charset="0"/>
                          <a:cs typeface="Montserrat" panose="00000500000000000000" pitchFamily="2" charset="0"/>
                        </a:rPr>
                        <a:t>Logros institucionales</a:t>
                      </a:r>
                      <a:endParaRPr lang="es-GT" sz="2800" kern="100" dirty="0">
                        <a:solidFill>
                          <a:srgbClr val="5B5753"/>
                        </a:solidFill>
                        <a:effectLst/>
                        <a:latin typeface="Montserrat" panose="00000500000000000000" pitchFamily="2" charset="0"/>
                        <a:ea typeface="Calibri" panose="020F0502020204030204" pitchFamily="34" charset="0"/>
                        <a:cs typeface="Montserrat"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531409045"/>
                  </a:ext>
                </a:extLst>
              </a:tr>
              <a:tr h="984209">
                <a:tc>
                  <a:txBody>
                    <a:bodyPr/>
                    <a:lstStyle/>
                    <a:p>
                      <a:pPr marL="0" lvl="0" indent="0" algn="just">
                        <a:lnSpc>
                          <a:spcPct val="150000"/>
                        </a:lnSpc>
                        <a:buSzPts val="1000"/>
                        <a:buFont typeface="Times New Roman" panose="02020603050405020304" pitchFamily="18" charset="0"/>
                        <a:buNone/>
                      </a:pPr>
                      <a:r>
                        <a:rPr lang="es-GT" sz="2800"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s-ES" sz="2800" kern="100" dirty="0">
                          <a:effectLst/>
                          <a:latin typeface="Times New Roman" panose="02020603050405020304" pitchFamily="18" charset="0"/>
                          <a:ea typeface="Calibri" panose="020F0502020204030204" pitchFamily="34" charset="0"/>
                          <a:cs typeface="Times New Roman" panose="02020603050405020304" pitchFamily="18" charset="0"/>
                        </a:rPr>
                        <a:t>Estrategia de Abordaje Territorial para el Fortalecimiento de Oficinas Municipales de la Juventud (OMJ)</a:t>
                      </a:r>
                      <a:endParaRPr lang="es-GT"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22172162"/>
                  </a:ext>
                </a:extLst>
              </a:tr>
              <a:tr h="387424">
                <a:tc>
                  <a:txBody>
                    <a:bodyPr/>
                    <a:lstStyle/>
                    <a:p>
                      <a:pPr marL="0" lvl="0" indent="0">
                        <a:lnSpc>
                          <a:spcPct val="115000"/>
                        </a:lnSpc>
                        <a:spcAft>
                          <a:spcPts val="1000"/>
                        </a:spcAft>
                        <a:buSzPts val="1000"/>
                        <a:buFont typeface="Times New Roman" panose="02020603050405020304" pitchFamily="18" charset="0"/>
                        <a:buNone/>
                      </a:pPr>
                      <a:r>
                        <a:rPr lang="es-GT" sz="2800" kern="100" dirty="0">
                          <a:effectLst/>
                          <a:latin typeface="Times New Roman" panose="02020603050405020304" pitchFamily="18" charset="0"/>
                          <a:ea typeface="Calibri" panose="020F0502020204030204" pitchFamily="34" charset="0"/>
                          <a:cs typeface="Times New Roman" panose="02020603050405020304" pitchFamily="18" charset="0"/>
                        </a:rPr>
                        <a:t>2. 2do. Encuentro de Oficinas Municipales de la Juventud</a:t>
                      </a:r>
                      <a:endParaRPr lang="es-GT" sz="28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3814365"/>
                  </a:ext>
                </a:extLst>
              </a:tr>
              <a:tr h="387424">
                <a:tc>
                  <a:txBody>
                    <a:bodyPr/>
                    <a:lstStyle/>
                    <a:p>
                      <a:pPr marL="0" lvl="0" indent="0">
                        <a:lnSpc>
                          <a:spcPct val="115000"/>
                        </a:lnSpc>
                        <a:spcAft>
                          <a:spcPts val="1000"/>
                        </a:spcAft>
                        <a:buSzPts val="1000"/>
                        <a:buFont typeface="Times New Roman" panose="02020603050405020304" pitchFamily="18" charset="0"/>
                        <a:buNone/>
                      </a:pPr>
                      <a:r>
                        <a:rPr lang="es-GT" sz="2800"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es-ES" sz="2800" kern="100" dirty="0">
                          <a:effectLst/>
                          <a:latin typeface="Times New Roman" panose="02020603050405020304" pitchFamily="18" charset="0"/>
                          <a:ea typeface="Calibri" panose="020F0502020204030204" pitchFamily="34" charset="0"/>
                          <a:cs typeface="Times New Roman" panose="02020603050405020304" pitchFamily="18" charset="0"/>
                        </a:rPr>
                        <a:t>Presentación del Plan Guatemala Joven: Oportunidades para la Juventud</a:t>
                      </a:r>
                      <a:r>
                        <a:rPr lang="es-GT"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GT" sz="28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5211269"/>
                  </a:ext>
                </a:extLst>
              </a:tr>
              <a:tr h="387424">
                <a:tc>
                  <a:txBody>
                    <a:bodyPr/>
                    <a:lstStyle/>
                    <a:p>
                      <a:pPr marL="0" lvl="0" indent="0">
                        <a:lnSpc>
                          <a:spcPct val="115000"/>
                        </a:lnSpc>
                        <a:spcAft>
                          <a:spcPts val="1000"/>
                        </a:spcAft>
                        <a:buSzPts val="1000"/>
                        <a:buFont typeface="Times New Roman" panose="02020603050405020304" pitchFamily="18" charset="0"/>
                        <a:buNone/>
                      </a:pPr>
                      <a:r>
                        <a:rPr lang="es-GT" sz="2800" kern="100" dirty="0">
                          <a:effectLst/>
                          <a:latin typeface="Times New Roman" panose="02020603050405020304" pitchFamily="18" charset="0"/>
                          <a:ea typeface="Calibri" panose="020F0502020204030204" pitchFamily="34" charset="0"/>
                          <a:cs typeface="Times New Roman" panose="02020603050405020304" pitchFamily="18" charset="0"/>
                        </a:rPr>
                        <a:t>4. </a:t>
                      </a:r>
                      <a:r>
                        <a:rPr lang="es-ES" sz="2800" kern="100" dirty="0">
                          <a:effectLst/>
                          <a:latin typeface="Times New Roman" panose="02020603050405020304" pitchFamily="18" charset="0"/>
                          <a:ea typeface="Calibri" panose="020F0502020204030204" pitchFamily="34" charset="0"/>
                          <a:cs typeface="Times New Roman" panose="02020603050405020304" pitchFamily="18" charset="0"/>
                        </a:rPr>
                        <a:t>"Encuentro sobre Juventud, Paz y Seguridad"</a:t>
                      </a:r>
                      <a:r>
                        <a:rPr lang="es-GT"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GT" sz="28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935978"/>
                  </a:ext>
                </a:extLst>
              </a:tr>
              <a:tr h="387424">
                <a:tc>
                  <a:txBody>
                    <a:bodyPr/>
                    <a:lstStyle/>
                    <a:p>
                      <a:pPr marL="0" lvl="0" indent="0">
                        <a:lnSpc>
                          <a:spcPct val="115000"/>
                        </a:lnSpc>
                        <a:spcAft>
                          <a:spcPts val="1000"/>
                        </a:spcAft>
                        <a:buSzPts val="1000"/>
                        <a:buFont typeface="Times New Roman" panose="02020603050405020304" pitchFamily="18" charset="0"/>
                        <a:buNone/>
                      </a:pPr>
                      <a:r>
                        <a:rPr lang="es-GT" sz="2800" kern="100" dirty="0">
                          <a:effectLst/>
                          <a:latin typeface="Times New Roman" panose="02020603050405020304" pitchFamily="18" charset="0"/>
                          <a:ea typeface="Calibri" panose="020F0502020204030204" pitchFamily="34" charset="0"/>
                          <a:cs typeface="Times New Roman" panose="02020603050405020304" pitchFamily="18" charset="0"/>
                        </a:rPr>
                        <a:t>5. "Informe Políticas Públicas que vinculan a la Juventud"</a:t>
                      </a:r>
                      <a:endParaRPr lang="es-GT" sz="28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8884849"/>
                  </a:ext>
                </a:extLst>
              </a:tr>
            </a:tbl>
          </a:graphicData>
        </a:graphic>
      </p:graphicFrame>
    </p:spTree>
    <p:extLst>
      <p:ext uri="{BB962C8B-B14F-4D97-AF65-F5344CB8AC3E}">
        <p14:creationId xmlns:p14="http://schemas.microsoft.com/office/powerpoint/2010/main" val="1709119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 de texto 851443527">
            <a:extLst>
              <a:ext uri="{FF2B5EF4-FFF2-40B4-BE49-F238E27FC236}">
                <a16:creationId xmlns:a16="http://schemas.microsoft.com/office/drawing/2014/main" id="{00FE7CA9-DC72-3AD9-78E3-E4D9D4330C8B}"/>
              </a:ext>
            </a:extLst>
          </p:cNvPr>
          <p:cNvSpPr txBox="1"/>
          <p:nvPr/>
        </p:nvSpPr>
        <p:spPr>
          <a:xfrm>
            <a:off x="3187150" y="2879147"/>
            <a:ext cx="5817700" cy="74886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pPr>
            <a:r>
              <a:rPr lang="en-US" sz="3200" b="1" kern="0" dirty="0">
                <a:solidFill>
                  <a:schemeClr val="tx1"/>
                </a:solidFill>
                <a:effectLst/>
                <a:latin typeface="Montserrat" panose="00000800000000000000" pitchFamily="2" charset="0"/>
                <a:ea typeface="Times New Roman" panose="02020603050405020304" pitchFamily="18" charset="0"/>
                <a:cs typeface="Times New Roman" panose="02020603050405020304" pitchFamily="18" charset="0"/>
              </a:rPr>
              <a:t>CONCLUSIONES </a:t>
            </a:r>
            <a:endParaRPr lang="es-GT" sz="3200"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93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65832793-DF56-0E90-779A-D63F6A159024}"/>
              </a:ext>
            </a:extLst>
          </p:cNvPr>
          <p:cNvSpPr txBox="1">
            <a:spLocks/>
          </p:cNvSpPr>
          <p:nvPr/>
        </p:nvSpPr>
        <p:spPr>
          <a:xfrm>
            <a:off x="2550695" y="617198"/>
            <a:ext cx="7417764" cy="668900"/>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just"/>
            <a:r>
              <a:rPr lang="es-GT" sz="2800" dirty="0">
                <a:latin typeface="Montserrat" panose="00000500000000000000" pitchFamily="2" charset="0"/>
                <a:cs typeface="Arial" panose="020B0604020202020204" pitchFamily="34" charset="0"/>
              </a:rPr>
              <a:t>¿</a:t>
            </a:r>
            <a:r>
              <a:rPr lang="es-GT" sz="2800" b="1" dirty="0">
                <a:latin typeface="Montserrat" panose="00000500000000000000" pitchFamily="2" charset="0"/>
                <a:cs typeface="Arial" panose="020B0604020202020204" pitchFamily="34" charset="0"/>
              </a:rPr>
              <a:t>QUÉ TENDENCIA MUESTRA EL USO DE LOS</a:t>
            </a:r>
            <a:endParaRPr lang="es-GT" sz="9600" b="1" dirty="0">
              <a:latin typeface="Montserrat" panose="00000500000000000000" pitchFamily="2" charset="0"/>
              <a:cs typeface="Arial" panose="020B0604020202020204" pitchFamily="34" charset="0"/>
            </a:endParaRPr>
          </a:p>
          <a:p>
            <a:pPr algn="l"/>
            <a:r>
              <a:rPr lang="es-GT" sz="2800" b="1" dirty="0">
                <a:latin typeface="Montserrat" panose="00000500000000000000" pitchFamily="2" charset="0"/>
                <a:cs typeface="Arial" panose="020B0604020202020204" pitchFamily="34" charset="0"/>
              </a:rPr>
              <a:t>  RECURSOS PÚBLICOS?</a:t>
            </a:r>
            <a:endParaRPr kumimoji="0" lang="es-GT" sz="2700" b="1" i="0" u="none" strike="noStrike" kern="1200" cap="none" spc="0" normalizeH="0" baseline="0" noProof="0" dirty="0">
              <a:ln>
                <a:noFill/>
              </a:ln>
              <a:solidFill>
                <a:srgbClr val="0D1F3C"/>
              </a:solidFill>
              <a:effectLst/>
              <a:uLnTx/>
              <a:uFillTx/>
              <a:latin typeface="Montserrat" panose="00000500000000000000" pitchFamily="2" charset="0"/>
              <a:cs typeface="Arial" panose="020B0604020202020204" pitchFamily="34" charset="0"/>
            </a:endParaRPr>
          </a:p>
        </p:txBody>
      </p:sp>
      <p:pic>
        <p:nvPicPr>
          <p:cNvPr id="4" name="Picture 2" descr="7 TENDENCIAS TECNOLÓGICAS PARA EL EL 2021 | MQA">
            <a:extLst>
              <a:ext uri="{FF2B5EF4-FFF2-40B4-BE49-F238E27FC236}">
                <a16:creationId xmlns:a16="http://schemas.microsoft.com/office/drawing/2014/main" id="{47BE2ED3-89FA-0204-BE28-B88C93ECB004}"/>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135" y="-12226"/>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6779E027-D0B5-1AB0-9699-EB312F4DCD08}"/>
              </a:ext>
            </a:extLst>
          </p:cNvPr>
          <p:cNvSpPr txBox="1">
            <a:spLocks/>
          </p:cNvSpPr>
          <p:nvPr/>
        </p:nvSpPr>
        <p:spPr>
          <a:xfrm>
            <a:off x="529288" y="1784086"/>
            <a:ext cx="10218660" cy="424770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ES" sz="2000" b="0" dirty="0">
                <a:solidFill>
                  <a:schemeClr val="tx1"/>
                </a:solidFill>
                <a:latin typeface="Montserrat" panose="00000500000000000000" pitchFamily="2" charset="0"/>
                <a:cs typeface="Arial" panose="020B0604020202020204" pitchFamily="34" charset="0"/>
              </a:rPr>
              <a:t>Los datos obtenidos durante el periodo reportado permiten establecer que la ejecución del presupuesto del CONJUVE se apega a las medidas de  trasparencia y eliminación del gasto superfluo. Resaltando que tuvo una mayor ejecución en los grupos de gasto 000 “Servicios personales”, 100 “Servicios no personales”, 200 ”Materiales y Suministros”, 300 “Propiedad, planta, equipo e intangibles”, 400 ”Transferencias Corrientes” y 900 “Asignaciones globales” derivado del pago de salarios, honorarios, servicios básicos y diferentes actividades programadas por el área sustantiva y administrativa. </a:t>
            </a:r>
          </a:p>
        </p:txBody>
      </p:sp>
    </p:spTree>
    <p:extLst>
      <p:ext uri="{BB962C8B-B14F-4D97-AF65-F5344CB8AC3E}">
        <p14:creationId xmlns:p14="http://schemas.microsoft.com/office/powerpoint/2010/main" val="1283569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4B149E16-0888-45BB-9E77-25BFC0789347}"/>
              </a:ext>
            </a:extLst>
          </p:cNvPr>
          <p:cNvSpPr txBox="1"/>
          <p:nvPr/>
        </p:nvSpPr>
        <p:spPr>
          <a:xfrm>
            <a:off x="2288279" y="661436"/>
            <a:ext cx="9257175" cy="830997"/>
          </a:xfrm>
          <a:prstGeom prst="rect">
            <a:avLst/>
          </a:prstGeom>
          <a:noFill/>
        </p:spPr>
        <p:txBody>
          <a:bodyPr wrap="square" rtlCol="0">
            <a:spAutoFit/>
          </a:bodyPr>
          <a:lstStyle/>
          <a:p>
            <a:r>
              <a:rPr lang="es-GT" sz="2400" dirty="0">
                <a:solidFill>
                  <a:schemeClr val="accent1"/>
                </a:solidFill>
                <a:latin typeface="Montserrat" panose="00000500000000000000" pitchFamily="2" charset="0"/>
                <a:cs typeface="Arial" panose="020B0604020202020204" pitchFamily="34" charset="0"/>
              </a:rPr>
              <a:t>¿</a:t>
            </a:r>
            <a:r>
              <a:rPr lang="es-GT" sz="2400" b="1" dirty="0">
                <a:solidFill>
                  <a:schemeClr val="accent1"/>
                </a:solidFill>
                <a:latin typeface="Montserrat" panose="00000500000000000000" pitchFamily="2" charset="0"/>
                <a:cs typeface="Arial" panose="020B0604020202020204" pitchFamily="34" charset="0"/>
              </a:rPr>
              <a:t>QUÉ RESULTADOS SE OBTUVIERON EN EL MARCO DE LA POLÍTICA GENERAL DE GOBIERNO?</a:t>
            </a:r>
          </a:p>
        </p:txBody>
      </p:sp>
      <p:pic>
        <p:nvPicPr>
          <p:cNvPr id="3" name="Picture 6" descr="Noticias de Canción de Abril - TuneCore">
            <a:extLst>
              <a:ext uri="{FF2B5EF4-FFF2-40B4-BE49-F238E27FC236}">
                <a16:creationId xmlns:a16="http://schemas.microsoft.com/office/drawing/2014/main" id="{9C7CCC6A-58B7-E1FE-E499-9A52EA640414}"/>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6546" y="391341"/>
            <a:ext cx="1482929" cy="1475868"/>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4CED14EE-978A-17F7-9A15-39C9255724C2}"/>
              </a:ext>
            </a:extLst>
          </p:cNvPr>
          <p:cNvSpPr txBox="1">
            <a:spLocks/>
          </p:cNvSpPr>
          <p:nvPr/>
        </p:nvSpPr>
        <p:spPr>
          <a:xfrm>
            <a:off x="525157" y="1269384"/>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ES" sz="2400" b="0" dirty="0">
                <a:solidFill>
                  <a:srgbClr val="000000"/>
                </a:solidFill>
                <a:latin typeface="Montserrat" panose="00000500000000000000" pitchFamily="2" charset="0"/>
                <a:cs typeface="Arial" panose="020B0604020202020204" pitchFamily="34" charset="0"/>
              </a:rPr>
              <a:t>CONJUVE, durante el cuatrimestre reportado, colaboró con el cumplimiento de la PGG mediante el programa 35: Organización y Formación de la Juventud, dirigida al fortalecimiento institucional y promoción de la Política del Estado en favor de juventud</a:t>
            </a:r>
          </a:p>
        </p:txBody>
      </p:sp>
      <p:cxnSp>
        <p:nvCxnSpPr>
          <p:cNvPr id="7" name="Conector recto 6">
            <a:extLst>
              <a:ext uri="{FF2B5EF4-FFF2-40B4-BE49-F238E27FC236}">
                <a16:creationId xmlns:a16="http://schemas.microsoft.com/office/drawing/2014/main" id="{0A924726-530D-92A4-B476-F2A27D89BE6B}"/>
              </a:ext>
            </a:extLst>
          </p:cNvPr>
          <p:cNvCxnSpPr/>
          <p:nvPr/>
        </p:nvCxnSpPr>
        <p:spPr>
          <a:xfrm>
            <a:off x="8036478" y="1492433"/>
            <a:ext cx="0" cy="4577931"/>
          </a:xfrm>
          <a:prstGeom prst="line">
            <a:avLst/>
          </a:prstGeom>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966ED78B-AF80-22AA-482B-43E1DC8C9C1E}"/>
              </a:ext>
            </a:extLst>
          </p:cNvPr>
          <p:cNvSpPr txBox="1">
            <a:spLocks/>
          </p:cNvSpPr>
          <p:nvPr/>
        </p:nvSpPr>
        <p:spPr>
          <a:xfrm>
            <a:off x="8245838" y="2042976"/>
            <a:ext cx="2907376"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accent1"/>
                </a:solidFill>
                <a:latin typeface="Montserrat" panose="00000500000000000000" pitchFamily="2" charset="0"/>
                <a:cs typeface="Arial" panose="020B0604020202020204" pitchFamily="34" charset="0"/>
              </a:rPr>
              <a:t>Se contribuyó con el pilar número 2: Desarrollo Social.</a:t>
            </a:r>
          </a:p>
        </p:txBody>
      </p:sp>
    </p:spTree>
    <p:extLst>
      <p:ext uri="{BB962C8B-B14F-4D97-AF65-F5344CB8AC3E}">
        <p14:creationId xmlns:p14="http://schemas.microsoft.com/office/powerpoint/2010/main" val="424106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D7B1B36A-FE6E-FFCA-4F33-4813CD6DADB6}"/>
              </a:ext>
            </a:extLst>
          </p:cNvPr>
          <p:cNvSpPr txBox="1"/>
          <p:nvPr/>
        </p:nvSpPr>
        <p:spPr>
          <a:xfrm>
            <a:off x="1780859" y="661436"/>
            <a:ext cx="97645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400" b="0" i="0" u="none" strike="noStrike" kern="0" cap="none" spc="0" normalizeH="0" baseline="0" noProof="0" dirty="0">
                <a:ln>
                  <a:noFill/>
                </a:ln>
                <a:solidFill>
                  <a:schemeClr val="accent1"/>
                </a:solidFill>
                <a:effectLst/>
                <a:uLnTx/>
                <a:uFillTx/>
                <a:latin typeface="Montserrat" panose="00000500000000000000" pitchFamily="2" charset="0"/>
                <a:cs typeface="Arial" panose="020B0604020202020204" pitchFamily="34" charset="0"/>
                <a:sym typeface="Arial"/>
              </a:rPr>
              <a:t>¿</a:t>
            </a:r>
            <a:r>
              <a:rPr kumimoji="0" lang="es-GT" sz="2400" b="1" i="0" u="none" strike="noStrike" kern="0" cap="none" spc="0" normalizeH="0" baseline="0" noProof="0" dirty="0">
                <a:ln>
                  <a:noFill/>
                </a:ln>
                <a:solidFill>
                  <a:schemeClr val="accent1"/>
                </a:solidFill>
                <a:effectLst/>
                <a:uLnTx/>
                <a:uFillTx/>
                <a:latin typeface="Montserrat" panose="00000500000000000000" pitchFamily="2" charset="0"/>
                <a:cs typeface="Arial" panose="020B0604020202020204" pitchFamily="34" charset="0"/>
                <a:sym typeface="Arial"/>
              </a:rPr>
              <a:t>QUÉ MEDIDAS DE TRANSPARENCIA SE HAN APLICADO?</a:t>
            </a:r>
          </a:p>
        </p:txBody>
      </p:sp>
      <p:pic>
        <p:nvPicPr>
          <p:cNvPr id="4" name="Picture 10" descr="Iconos de Transparencia - 450 iconos vectoriales gratis">
            <a:extLst>
              <a:ext uri="{FF2B5EF4-FFF2-40B4-BE49-F238E27FC236}">
                <a16:creationId xmlns:a16="http://schemas.microsoft.com/office/drawing/2014/main" id="{B37CF810-2842-52CE-E8AB-A40DDD9B67CB}"/>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9654" y="165777"/>
            <a:ext cx="1471205" cy="147120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FFEF9C55-E0E7-63F7-FCF6-4779DD0110EA}"/>
              </a:ext>
            </a:extLst>
          </p:cNvPr>
          <p:cNvSpPr txBox="1">
            <a:spLocks/>
          </p:cNvSpPr>
          <p:nvPr/>
        </p:nvSpPr>
        <p:spPr>
          <a:xfrm>
            <a:off x="608779" y="1836720"/>
            <a:ext cx="10936676" cy="425928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Times New Roman" panose="02020603050405020304" pitchFamily="18" charset="0"/>
                <a:cs typeface="Times New Roman" panose="02020603050405020304" pitchFamily="18" charset="0"/>
              </a:rPr>
              <a:t>Para garantizar el </a:t>
            </a:r>
            <a:r>
              <a:rPr lang="es-GT" sz="1600" dirty="0">
                <a:solidFill>
                  <a:srgbClr val="0070C0"/>
                </a:solidFill>
                <a:latin typeface="Times New Roman" panose="02020603050405020304" pitchFamily="18" charset="0"/>
                <a:cs typeface="Times New Roman" panose="02020603050405020304" pitchFamily="18" charset="0"/>
              </a:rPr>
              <a:t>uso adecuado del dinero público </a:t>
            </a:r>
            <a:r>
              <a:rPr lang="es-GT" sz="1600" b="0" dirty="0">
                <a:solidFill>
                  <a:schemeClr val="tx1"/>
                </a:solidFill>
                <a:latin typeface="Times New Roman" panose="02020603050405020304" pitchFamily="18" charset="0"/>
                <a:cs typeface="Times New Roman" panose="02020603050405020304" pitchFamily="18" charset="0"/>
              </a:rPr>
              <a:t>y el avance en el cumplimiento de los objetivos de Estado, CONJUVE ha adoptado como medidas de transparencia:</a:t>
            </a:r>
          </a:p>
          <a:p>
            <a:pPr marL="171450" indent="-171450" algn="l">
              <a:lnSpc>
                <a:spcPct val="150000"/>
              </a:lnSpc>
              <a:buFont typeface="Arial" panose="020B0604020202020204" pitchFamily="34" charset="0"/>
              <a:buChar char="•"/>
            </a:pPr>
            <a:r>
              <a:rPr lang="es-ES" sz="1600" b="0" dirty="0">
                <a:solidFill>
                  <a:schemeClr val="tx1"/>
                </a:solidFill>
                <a:latin typeface="Times New Roman" panose="02020603050405020304" pitchFamily="18" charset="0"/>
                <a:cs typeface="Times New Roman" panose="02020603050405020304" pitchFamily="18" charset="0"/>
              </a:rPr>
              <a:t>Aplicación de la Normas para el Cierre del Ejercicio Fiscal 2023, emitidas por el MINFIN.</a:t>
            </a:r>
          </a:p>
          <a:p>
            <a:pPr marL="171450" indent="-171450" algn="l">
              <a:lnSpc>
                <a:spcPct val="150000"/>
              </a:lnSpc>
              <a:buFont typeface="Arial" panose="020B0604020202020204" pitchFamily="34" charset="0"/>
              <a:buChar char="•"/>
            </a:pPr>
            <a:r>
              <a:rPr lang="es-ES" sz="1600" b="0" dirty="0">
                <a:solidFill>
                  <a:schemeClr val="tx1"/>
                </a:solidFill>
                <a:latin typeface="Times New Roman" panose="02020603050405020304" pitchFamily="18" charset="0"/>
                <a:cs typeface="Times New Roman" panose="02020603050405020304" pitchFamily="18" charset="0"/>
              </a:rPr>
              <a:t>Publicación de informes de ejecución presupuestaria y modificaciones en la página de la institución.</a:t>
            </a:r>
          </a:p>
          <a:p>
            <a:pPr marL="171450" indent="-171450" algn="l">
              <a:lnSpc>
                <a:spcPct val="150000"/>
              </a:lnSpc>
              <a:buFont typeface="Arial" panose="020B0604020202020204" pitchFamily="34" charset="0"/>
              <a:buChar char="•"/>
            </a:pPr>
            <a:r>
              <a:rPr lang="es-ES" sz="1600" b="0" dirty="0">
                <a:solidFill>
                  <a:schemeClr val="tx1"/>
                </a:solidFill>
                <a:latin typeface="Times New Roman" panose="02020603050405020304" pitchFamily="18" charset="0"/>
                <a:cs typeface="Times New Roman" panose="02020603050405020304" pitchFamily="18" charset="0"/>
              </a:rPr>
              <a:t>Cumplimiento a los regímenes de compra directa y baja cuantía estipulados en la Ley de Contrataciones, sin excepción alguna</a:t>
            </a:r>
          </a:p>
          <a:p>
            <a:pPr marL="171450" indent="-171450" algn="l">
              <a:lnSpc>
                <a:spcPct val="150000"/>
              </a:lnSpc>
              <a:buFont typeface="Arial" panose="020B0604020202020204" pitchFamily="34" charset="0"/>
              <a:buChar char="•"/>
            </a:pPr>
            <a:r>
              <a:rPr lang="es-ES" sz="1600" b="0" dirty="0">
                <a:solidFill>
                  <a:schemeClr val="tx1"/>
                </a:solidFill>
                <a:latin typeface="Times New Roman" panose="02020603050405020304" pitchFamily="18" charset="0"/>
                <a:cs typeface="Times New Roman" panose="02020603050405020304" pitchFamily="18" charset="0"/>
              </a:rPr>
              <a:t>Cumplimiento a los requerimientos de información pública relativos a la ejecución presupuestaria.</a:t>
            </a:r>
          </a:p>
          <a:p>
            <a:pPr marL="171450" indent="-171450" algn="l">
              <a:lnSpc>
                <a:spcPct val="150000"/>
              </a:lnSpc>
              <a:buFont typeface="Arial" panose="020B0604020202020204" pitchFamily="34" charset="0"/>
              <a:buChar char="•"/>
            </a:pPr>
            <a:r>
              <a:rPr lang="es-ES" sz="1600" b="0" dirty="0">
                <a:solidFill>
                  <a:schemeClr val="tx1"/>
                </a:solidFill>
                <a:latin typeface="Times New Roman" panose="02020603050405020304" pitchFamily="18" charset="0"/>
                <a:cs typeface="Times New Roman" panose="02020603050405020304" pitchFamily="18" charset="0"/>
              </a:rPr>
              <a:t>Registrar los NOG y NPG de cada compra según las disposiciones del Ministerio de Finanzas Públicas, a la Ley de Contrataciones y su Reglamento. </a:t>
            </a:r>
          </a:p>
          <a:p>
            <a:pPr marL="171450" indent="-171450" algn="l">
              <a:lnSpc>
                <a:spcPct val="150000"/>
              </a:lnSpc>
              <a:buFont typeface="Arial" panose="020B0604020202020204" pitchFamily="34" charset="0"/>
              <a:buChar char="•"/>
            </a:pPr>
            <a:r>
              <a:rPr lang="es-ES" sz="1600" b="0" dirty="0">
                <a:solidFill>
                  <a:schemeClr val="tx1"/>
                </a:solidFill>
                <a:latin typeface="Times New Roman" panose="02020603050405020304" pitchFamily="18" charset="0"/>
                <a:cs typeface="Times New Roman" panose="02020603050405020304" pitchFamily="18" charset="0"/>
              </a:rPr>
              <a:t>Utilización de los sistemas GUATECOMPRAS, GUATENOMINAS, SIGES y SICOIN para todo el proceso de ejecución presupuestaria. </a:t>
            </a:r>
          </a:p>
          <a:p>
            <a:pPr marL="171450" indent="-171450" algn="l">
              <a:lnSpc>
                <a:spcPct val="150000"/>
              </a:lnSpc>
              <a:buFont typeface="Arial" panose="020B0604020202020204" pitchFamily="34" charset="0"/>
              <a:buChar char="•"/>
            </a:pPr>
            <a:r>
              <a:rPr lang="es-ES" sz="1600" b="0" dirty="0">
                <a:solidFill>
                  <a:schemeClr val="tx1"/>
                </a:solidFill>
                <a:latin typeface="Times New Roman" panose="02020603050405020304" pitchFamily="18" charset="0"/>
                <a:cs typeface="Times New Roman" panose="02020603050405020304" pitchFamily="18" charset="0"/>
              </a:rPr>
              <a:t>Estrategia de trabajo para el Ejercicio Fiscal 2023, Medidas de trasparencia y eliminación del gasto superfluo en atención al artículo 21 del Decreto 54-2022.</a:t>
            </a:r>
            <a:endParaRPr lang="es-GT" sz="1600" b="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390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EBF34983-2DA0-DCA5-5CC7-54736CD41FC0}"/>
              </a:ext>
            </a:extLst>
          </p:cNvPr>
          <p:cNvSpPr txBox="1"/>
          <p:nvPr/>
        </p:nvSpPr>
        <p:spPr>
          <a:xfrm>
            <a:off x="3119580" y="684732"/>
            <a:ext cx="81014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200" b="0" i="0" u="none" strike="noStrike" kern="0" cap="none" spc="0" normalizeH="0" baseline="0" noProof="0" dirty="0">
                <a:ln>
                  <a:noFill/>
                </a:ln>
                <a:solidFill>
                  <a:schemeClr val="accent1"/>
                </a:solidFill>
                <a:effectLst/>
                <a:uLnTx/>
                <a:uFillTx/>
                <a:latin typeface="Montserrat" panose="00000500000000000000" pitchFamily="2" charset="0"/>
                <a:cs typeface="Arial" panose="020B0604020202020204" pitchFamily="34" charset="0"/>
                <a:sym typeface="Arial"/>
              </a:rPr>
              <a:t>¿</a:t>
            </a:r>
            <a:r>
              <a:rPr kumimoji="0" lang="es-GT" sz="2200" b="1" i="0" u="none" strike="noStrike" kern="0" cap="none" spc="0" normalizeH="0" baseline="0" noProof="0" dirty="0">
                <a:ln>
                  <a:noFill/>
                </a:ln>
                <a:solidFill>
                  <a:schemeClr val="accent1"/>
                </a:solidFill>
                <a:effectLst/>
                <a:uLnTx/>
                <a:uFillTx/>
                <a:latin typeface="Montserrat" panose="00000500000000000000" pitchFamily="2" charset="0"/>
                <a:cs typeface="Arial" panose="020B0604020202020204" pitchFamily="34" charset="0"/>
                <a:sym typeface="Arial"/>
              </a:rPr>
              <a:t>QUÉ </a:t>
            </a:r>
            <a:r>
              <a:rPr lang="es-GT" sz="2200" b="1" dirty="0">
                <a:solidFill>
                  <a:schemeClr val="accent1"/>
                </a:solidFill>
                <a:latin typeface="Montserrat" panose="00000500000000000000" pitchFamily="2" charset="0"/>
                <a:cs typeface="Arial" panose="020B0604020202020204" pitchFamily="34" charset="0"/>
              </a:rPr>
              <a:t>DESAFÍOS INSTITUCIONALES SE ESPERAN DURANTE 2023</a:t>
            </a:r>
            <a:r>
              <a:rPr kumimoji="0" lang="es-GT" sz="2200" b="1" i="0" u="none" strike="noStrike" kern="0" cap="none" spc="0" normalizeH="0" baseline="0" noProof="0" dirty="0">
                <a:ln>
                  <a:noFill/>
                </a:ln>
                <a:solidFill>
                  <a:schemeClr val="accent1"/>
                </a:solidFill>
                <a:effectLst/>
                <a:uLnTx/>
                <a:uFillTx/>
                <a:latin typeface="Montserrat" panose="00000500000000000000" pitchFamily="2" charset="0"/>
                <a:cs typeface="Arial" panose="020B0604020202020204" pitchFamily="34" charset="0"/>
                <a:sym typeface="Arial"/>
              </a:rPr>
              <a:t>?</a:t>
            </a:r>
          </a:p>
        </p:txBody>
      </p:sp>
      <p:pic>
        <p:nvPicPr>
          <p:cNvPr id="3" name="Picture 2" descr="Icono-Comprensión-Desafio Neurolectura | Desafío Neurolectura">
            <a:extLst>
              <a:ext uri="{FF2B5EF4-FFF2-40B4-BE49-F238E27FC236}">
                <a16:creationId xmlns:a16="http://schemas.microsoft.com/office/drawing/2014/main" id="{3E0C7D8A-337C-2E49-FA3E-713F6107B6A0}"/>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3703" y="309677"/>
            <a:ext cx="1504577" cy="151954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a:extLst>
              <a:ext uri="{FF2B5EF4-FFF2-40B4-BE49-F238E27FC236}">
                <a16:creationId xmlns:a16="http://schemas.microsoft.com/office/drawing/2014/main" id="{055C57FC-6E05-EC33-4CB1-C16CB1F902D9}"/>
              </a:ext>
            </a:extLst>
          </p:cNvPr>
          <p:cNvCxnSpPr/>
          <p:nvPr/>
        </p:nvCxnSpPr>
        <p:spPr>
          <a:xfrm>
            <a:off x="6622869" y="1888183"/>
            <a:ext cx="0" cy="4577931"/>
          </a:xfrm>
          <a:prstGeom prst="line">
            <a:avLst/>
          </a:prstGeom>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19939E15-1323-DFDF-58E6-7B57507123BC}"/>
              </a:ext>
            </a:extLst>
          </p:cNvPr>
          <p:cNvSpPr txBox="1">
            <a:spLocks/>
          </p:cNvSpPr>
          <p:nvPr/>
        </p:nvSpPr>
        <p:spPr>
          <a:xfrm>
            <a:off x="574572" y="1888183"/>
            <a:ext cx="5813166" cy="430838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400" b="0" dirty="0">
                <a:solidFill>
                  <a:schemeClr val="tx1"/>
                </a:solidFill>
                <a:latin typeface="Montserrat" panose="00000500000000000000" pitchFamily="2" charset="0"/>
                <a:cs typeface="Arial" panose="020B0604020202020204" pitchFamily="34" charset="0"/>
              </a:rPr>
              <a:t>Los </a:t>
            </a:r>
            <a:r>
              <a:rPr lang="es-GT" sz="1400" dirty="0">
                <a:solidFill>
                  <a:srgbClr val="0070C0"/>
                </a:solidFill>
                <a:latin typeface="Montserrat" panose="00000500000000000000" pitchFamily="2" charset="0"/>
                <a:cs typeface="Arial" panose="020B0604020202020204" pitchFamily="34" charset="0"/>
              </a:rPr>
              <a:t>principales desafíos </a:t>
            </a:r>
            <a:r>
              <a:rPr lang="es-GT" sz="1400" b="0" dirty="0">
                <a:solidFill>
                  <a:schemeClr val="tx1"/>
                </a:solidFill>
                <a:latin typeface="Montserrat" panose="00000500000000000000" pitchFamily="2" charset="0"/>
                <a:cs typeface="Arial" panose="020B0604020202020204" pitchFamily="34" charset="0"/>
              </a:rPr>
              <a:t>de CONJUVE en cuanto al uso de los recursos públicos y el cumplimiento de los planes nacionales son:</a:t>
            </a:r>
          </a:p>
          <a:p>
            <a:pPr marL="285750" indent="-285750" algn="just">
              <a:lnSpc>
                <a:spcPct val="150000"/>
              </a:lnSpc>
              <a:buFont typeface="Arial" panose="020B0604020202020204" pitchFamily="34" charset="0"/>
              <a:buChar char="•"/>
            </a:pPr>
            <a:r>
              <a:rPr lang="es-ES" sz="1400" b="0" dirty="0">
                <a:solidFill>
                  <a:schemeClr val="tx1"/>
                </a:solidFill>
                <a:latin typeface="Montserrat" panose="00000500000000000000" pitchFamily="2" charset="0"/>
                <a:cs typeface="Arial" panose="020B0604020202020204" pitchFamily="34" charset="0"/>
              </a:rPr>
              <a:t>Promover el fortalecimiento institucional de la Política del Estado en relación a la juventud.</a:t>
            </a:r>
          </a:p>
          <a:p>
            <a:pPr marL="285750" indent="-285750" algn="just">
              <a:lnSpc>
                <a:spcPct val="150000"/>
              </a:lnSpc>
              <a:buFont typeface="Arial" panose="020B0604020202020204" pitchFamily="34" charset="0"/>
              <a:buChar char="•"/>
            </a:pPr>
            <a:r>
              <a:rPr lang="es-ES" sz="1400" b="0" dirty="0">
                <a:solidFill>
                  <a:schemeClr val="tx1"/>
                </a:solidFill>
                <a:latin typeface="Montserrat" panose="00000500000000000000" pitchFamily="2" charset="0"/>
                <a:cs typeface="Arial" panose="020B0604020202020204" pitchFamily="34" charset="0"/>
              </a:rPr>
              <a:t>Automatización de procesos internos para la gestión documental.</a:t>
            </a:r>
          </a:p>
          <a:p>
            <a:pPr marL="285750" indent="-285750" algn="just">
              <a:lnSpc>
                <a:spcPct val="150000"/>
              </a:lnSpc>
              <a:buFont typeface="Arial" panose="020B0604020202020204" pitchFamily="34" charset="0"/>
              <a:buChar char="•"/>
            </a:pPr>
            <a:r>
              <a:rPr lang="es-ES" sz="1400" b="0" dirty="0">
                <a:solidFill>
                  <a:schemeClr val="tx1"/>
                </a:solidFill>
                <a:latin typeface="Montserrat" panose="00000500000000000000" pitchFamily="2" charset="0"/>
                <a:cs typeface="Arial" panose="020B0604020202020204" pitchFamily="34" charset="0"/>
              </a:rPr>
              <a:t>Asignación presupuestaria para el cumplimiento del pago de sentencias judiciales.</a:t>
            </a:r>
          </a:p>
          <a:p>
            <a:pPr marL="285750" indent="-285750" algn="just">
              <a:lnSpc>
                <a:spcPct val="150000"/>
              </a:lnSpc>
              <a:buFont typeface="Arial" panose="020B0604020202020204" pitchFamily="34" charset="0"/>
              <a:buChar char="•"/>
            </a:pPr>
            <a:r>
              <a:rPr lang="es-ES" sz="1400" b="0" dirty="0">
                <a:solidFill>
                  <a:schemeClr val="tx1"/>
                </a:solidFill>
                <a:latin typeface="Montserrat" panose="00000500000000000000" pitchFamily="2" charset="0"/>
                <a:cs typeface="Arial" panose="020B0604020202020204" pitchFamily="34" charset="0"/>
              </a:rPr>
              <a:t>Abordar el proceso de transición bajo los lineamientos generales establecidos por Secretaria General de Planificacion y Programación de la Presidencia -SEGEPLAN-.</a:t>
            </a:r>
            <a:endParaRPr lang="es-GT" sz="1400" b="0" dirty="0">
              <a:solidFill>
                <a:schemeClr val="tx1"/>
              </a:solidFill>
              <a:latin typeface="Montserrat" panose="00000500000000000000" pitchFamily="2" charset="0"/>
              <a:cs typeface="Arial" panose="020B0604020202020204" pitchFamily="34" charset="0"/>
            </a:endParaRPr>
          </a:p>
        </p:txBody>
      </p:sp>
      <p:sp>
        <p:nvSpPr>
          <p:cNvPr id="9" name="Título 1">
            <a:extLst>
              <a:ext uri="{FF2B5EF4-FFF2-40B4-BE49-F238E27FC236}">
                <a16:creationId xmlns:a16="http://schemas.microsoft.com/office/drawing/2014/main" id="{55B3E6EA-4F76-2047-9FB6-371671BB931C}"/>
              </a:ext>
            </a:extLst>
          </p:cNvPr>
          <p:cNvSpPr txBox="1">
            <a:spLocks/>
          </p:cNvSpPr>
          <p:nvPr/>
        </p:nvSpPr>
        <p:spPr>
          <a:xfrm>
            <a:off x="6834908" y="2338973"/>
            <a:ext cx="4193177" cy="320637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defPPr marR="0" lvl="0" algn="l" rtl="0">
              <a:lnSpc>
                <a:spcPct val="100000"/>
              </a:lnSpc>
              <a:spcBef>
                <a:spcPts val="0"/>
              </a:spcBef>
              <a:spcAft>
                <a:spcPts val="0"/>
              </a:spcAft>
            </a:defPPr>
            <a:lvl1pPr algn="just" defTabSz="914400" eaLnBrk="1" latinLnBrk="0" hangingPunct="1">
              <a:lnSpc>
                <a:spcPct val="150000"/>
              </a:lnSpc>
              <a:spcBef>
                <a:spcPct val="0"/>
              </a:spcBef>
              <a:buNone/>
              <a:defRPr kern="1200">
                <a:solidFill>
                  <a:schemeClr val="tx1"/>
                </a:solidFill>
                <a:latin typeface="Montserrat" panose="00000500000000000000" pitchFamily="2" charset="0"/>
                <a:ea typeface="+mj-ea"/>
                <a:cs typeface="Arial" panose="020B0604020202020204" pitchFamily="34" charset="0"/>
              </a:defRPr>
            </a:lvl1pPr>
          </a:lstStyle>
          <a:p>
            <a:br>
              <a:rPr lang="es-GT" dirty="0"/>
            </a:br>
            <a:r>
              <a:rPr lang="es-GT" dirty="0"/>
              <a:t>Las acciones inmediatas a seguir son: </a:t>
            </a:r>
          </a:p>
          <a:p>
            <a:pPr marL="285750" indent="-285750">
              <a:buFont typeface="Arial" panose="020B0604020202020204" pitchFamily="34" charset="0"/>
              <a:buChar char="•"/>
            </a:pPr>
            <a:r>
              <a:rPr lang="es-ES" dirty="0"/>
              <a:t>Implementación del Plan Institucional de Simplificación de Trámites y Procedimientos Administrativos;</a:t>
            </a:r>
            <a:endParaRPr lang="es-GT" dirty="0"/>
          </a:p>
          <a:p>
            <a:pPr marL="285750" indent="-285750">
              <a:buFont typeface="Arial" panose="020B0604020202020204" pitchFamily="34" charset="0"/>
              <a:buChar char="•"/>
            </a:pPr>
            <a:r>
              <a:rPr lang="es-GT" dirty="0"/>
              <a:t>Socialización del Informe de Transición, con su documentación de soporte.</a:t>
            </a:r>
            <a:endParaRPr lang="es-ES" dirty="0"/>
          </a:p>
        </p:txBody>
      </p:sp>
    </p:spTree>
    <p:extLst>
      <p:ext uri="{BB962C8B-B14F-4D97-AF65-F5344CB8AC3E}">
        <p14:creationId xmlns:p14="http://schemas.microsoft.com/office/powerpoint/2010/main" val="3770580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9"/>
        <p:cNvGrpSpPr/>
        <p:nvPr/>
      </p:nvGrpSpPr>
      <p:grpSpPr>
        <a:xfrm>
          <a:off x="0" y="0"/>
          <a:ext cx="0" cy="0"/>
          <a:chOff x="0" y="0"/>
          <a:chExt cx="0" cy="0"/>
        </a:xfrm>
      </p:grpSpPr>
      <p:sp>
        <p:nvSpPr>
          <p:cNvPr id="130" name="Google Shape;130;p7"/>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7"/>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20DDD3B8-8B6C-C12A-8C55-D806197DAAF5}"/>
              </a:ext>
            </a:extLst>
          </p:cNvPr>
          <p:cNvSpPr txBox="1"/>
          <p:nvPr/>
        </p:nvSpPr>
        <p:spPr>
          <a:xfrm>
            <a:off x="846666" y="1266263"/>
            <a:ext cx="10498667" cy="2920479"/>
          </a:xfrm>
          <a:prstGeom prst="rect">
            <a:avLst/>
          </a:prstGeom>
          <a:noFill/>
        </p:spPr>
        <p:txBody>
          <a:bodyPr wrap="square">
            <a:spAutoFit/>
          </a:bodyPr>
          <a:lstStyle/>
          <a:p>
            <a:pPr>
              <a:spcBef>
                <a:spcPts val="200"/>
              </a:spcBef>
            </a:pPr>
            <a:r>
              <a:rPr lang="es-GT" sz="2400" b="1" dirty="0">
                <a:solidFill>
                  <a:srgbClr val="2F5496"/>
                </a:solidFill>
                <a:effectLst/>
                <a:latin typeface="+mj-lt"/>
                <a:ea typeface="Times New Roman" panose="02020603050405020304" pitchFamily="18" charset="0"/>
                <a:cs typeface="Times New Roman" panose="02020603050405020304" pitchFamily="18" charset="0"/>
              </a:rPr>
              <a:t>Principales objetivos de la entidad</a:t>
            </a:r>
          </a:p>
          <a:p>
            <a:r>
              <a:rPr lang="es-GT" dirty="0">
                <a:effectLst/>
                <a:latin typeface="+mj-lt"/>
                <a:ea typeface="Calibri" panose="020F0502020204030204" pitchFamily="34" charset="0"/>
                <a:cs typeface="Times New Roman" panose="02020603050405020304" pitchFamily="18" charset="0"/>
              </a:rPr>
              <a:t> </a:t>
            </a:r>
          </a:p>
          <a:p>
            <a:pPr marR="751205" algn="just">
              <a:lnSpc>
                <a:spcPct val="150000"/>
              </a:lnSpc>
              <a:spcAft>
                <a:spcPts val="0"/>
              </a:spcAft>
            </a:pPr>
            <a:r>
              <a:rPr lang="es-GT" sz="1200" dirty="0">
                <a:solidFill>
                  <a:srgbClr val="5B5753"/>
                </a:solidFill>
                <a:effectLst/>
                <a:latin typeface="+mj-lt"/>
                <a:ea typeface="Calibri" panose="020F0502020204030204" pitchFamily="34" charset="0"/>
                <a:cs typeface="Times New Roman" panose="02020603050405020304" pitchFamily="18" charset="0"/>
              </a:rPr>
              <a:t>El CONJUVE cuenta con tres objetivos institucionales, estos se elaboraron de acuerdo con las funciones y competencias institucionales y tienen como fin lograr la visión y misión. Siendo enlistados a continuación: </a:t>
            </a:r>
          </a:p>
          <a:p>
            <a:pPr marR="751205" algn="just">
              <a:lnSpc>
                <a:spcPct val="150000"/>
              </a:lnSpc>
            </a:pPr>
            <a:r>
              <a:rPr lang="es-GT" sz="1200" dirty="0">
                <a:solidFill>
                  <a:srgbClr val="5B5753"/>
                </a:solidFill>
                <a:effectLst/>
                <a:latin typeface="+mj-lt"/>
                <a:ea typeface="Calibri" panose="020F0502020204030204" pitchFamily="34" charset="0"/>
                <a:cs typeface="Times New Roman" panose="02020603050405020304" pitchFamily="18" charset="0"/>
              </a:rPr>
              <a:t> </a:t>
            </a:r>
          </a:p>
          <a:p>
            <a:pPr marL="285750" marR="751205" lvl="0" indent="-285750" algn="just">
              <a:lnSpc>
                <a:spcPct val="150000"/>
              </a:lnSpc>
              <a:spcAft>
                <a:spcPts val="0"/>
              </a:spcAft>
              <a:buFont typeface="Arial" panose="020B0604020202020204" pitchFamily="34" charset="0"/>
              <a:buChar char="•"/>
            </a:pPr>
            <a:r>
              <a:rPr lang="es-GT" sz="1200" dirty="0">
                <a:solidFill>
                  <a:srgbClr val="5B5753"/>
                </a:solidFill>
                <a:effectLst/>
                <a:latin typeface="+mj-lt"/>
                <a:ea typeface="Calibri" panose="020F0502020204030204" pitchFamily="34" charset="0"/>
                <a:cs typeface="Times New Roman" panose="02020603050405020304" pitchFamily="18" charset="0"/>
              </a:rPr>
              <a:t>Promover la coordinación interinstitucional para aumentar la oferta programática dirigida a la juventud y que la Política del Estado en relación a Juventud sea tomada como referencia para la formulación de la planificación institucional. </a:t>
            </a:r>
          </a:p>
          <a:p>
            <a:pPr marL="285750" marR="751205" lvl="0" indent="-285750" algn="just">
              <a:lnSpc>
                <a:spcPct val="150000"/>
              </a:lnSpc>
              <a:spcAft>
                <a:spcPts val="0"/>
              </a:spcAft>
              <a:buFont typeface="Arial" panose="020B0604020202020204" pitchFamily="34" charset="0"/>
              <a:buChar char="•"/>
            </a:pPr>
            <a:r>
              <a:rPr lang="es-GT" sz="1200" dirty="0">
                <a:solidFill>
                  <a:srgbClr val="5B5753"/>
                </a:solidFill>
                <a:effectLst/>
                <a:latin typeface="+mj-lt"/>
                <a:ea typeface="Calibri" panose="020F0502020204030204" pitchFamily="34" charset="0"/>
                <a:cs typeface="Times New Roman" panose="02020603050405020304" pitchFamily="18" charset="0"/>
              </a:rPr>
              <a:t>Contribuir en el fortalecimiento institucional de las entidades públicas que destinan recursos, bienes y servicios en beneficio de la juventud guatemalteca, a través de instrumentos de análisis de datos estadísticos.</a:t>
            </a:r>
          </a:p>
          <a:p>
            <a:pPr marL="285750" marR="751205" lvl="0" indent="-285750" algn="just">
              <a:lnSpc>
                <a:spcPct val="150000"/>
              </a:lnSpc>
              <a:spcAft>
                <a:spcPts val="0"/>
              </a:spcAft>
              <a:buFont typeface="Arial" panose="020B0604020202020204" pitchFamily="34" charset="0"/>
              <a:buChar char="•"/>
            </a:pPr>
            <a:r>
              <a:rPr lang="es-GT" sz="1200" dirty="0">
                <a:solidFill>
                  <a:srgbClr val="5B5753"/>
                </a:solidFill>
                <a:effectLst/>
                <a:latin typeface="+mj-lt"/>
                <a:ea typeface="Calibri" panose="020F0502020204030204" pitchFamily="34" charset="0"/>
                <a:cs typeface="Times New Roman" panose="02020603050405020304" pitchFamily="18" charset="0"/>
              </a:rPr>
              <a:t>Proporcionar asistencia técnica a las entidades del Estado, en la gestión de políticas públicas vinculadas con la temática de juventud.</a:t>
            </a:r>
          </a:p>
        </p:txBody>
      </p:sp>
    </p:spTree>
    <p:extLst>
      <p:ext uri="{BB962C8B-B14F-4D97-AF65-F5344CB8AC3E}">
        <p14:creationId xmlns:p14="http://schemas.microsoft.com/office/powerpoint/2010/main" val="181825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 de texto 851443527">
            <a:extLst>
              <a:ext uri="{FF2B5EF4-FFF2-40B4-BE49-F238E27FC236}">
                <a16:creationId xmlns:a16="http://schemas.microsoft.com/office/drawing/2014/main" id="{B64DEF01-6235-9C7E-FA0A-C5AF3ECA456B}"/>
              </a:ext>
            </a:extLst>
          </p:cNvPr>
          <p:cNvSpPr txBox="1"/>
          <p:nvPr/>
        </p:nvSpPr>
        <p:spPr>
          <a:xfrm>
            <a:off x="3721412" y="2034328"/>
            <a:ext cx="5817700" cy="15726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1200"/>
              </a:spcBef>
            </a:pPr>
            <a:r>
              <a:rPr lang="en-US" sz="32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PARTE GENERAL: EJECUCIÓN PRESUPUESTARIA</a:t>
            </a:r>
            <a:endParaRPr lang="es-GT" sz="32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88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C7B95980-9616-7252-87B6-02E15EA6F9EC}"/>
              </a:ext>
            </a:extLst>
          </p:cNvPr>
          <p:cNvSpPr txBox="1">
            <a:spLocks/>
          </p:cNvSpPr>
          <p:nvPr/>
        </p:nvSpPr>
        <p:spPr>
          <a:xfrm>
            <a:off x="1247986" y="357914"/>
            <a:ext cx="9248644" cy="95937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Times New Roman" panose="02020603050405020304" pitchFamily="18" charset="0"/>
                <a:cs typeface="Times New Roman" panose="02020603050405020304" pitchFamily="18" charset="0"/>
              </a:rPr>
              <a:t>CIFRAS GENERALES DEL PRESUPUESTO AL TERCER CUATRIMESTRE 2023</a:t>
            </a:r>
            <a:endParaRPr kumimoji="0" lang="es-GT"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Calibri"/>
            </a:endParaRPr>
          </a:p>
        </p:txBody>
      </p:sp>
      <p:sp>
        <p:nvSpPr>
          <p:cNvPr id="3" name="Marcador de contenido 6">
            <a:extLst>
              <a:ext uri="{FF2B5EF4-FFF2-40B4-BE49-F238E27FC236}">
                <a16:creationId xmlns:a16="http://schemas.microsoft.com/office/drawing/2014/main" id="{8D6B1CD2-3F1D-DAC7-4375-D7F1063E0EE2}"/>
              </a:ext>
            </a:extLst>
          </p:cNvPr>
          <p:cNvSpPr txBox="1">
            <a:spLocks/>
          </p:cNvSpPr>
          <p:nvPr/>
        </p:nvSpPr>
        <p:spPr>
          <a:xfrm>
            <a:off x="762160" y="1370707"/>
            <a:ext cx="4585065" cy="461417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Times New Roman" panose="02020603050405020304" pitchFamily="18" charset="0"/>
              <a:cs typeface="Times New Roman" panose="02020603050405020304" pitchFamily="18" charset="0"/>
            </a:endParaRPr>
          </a:p>
          <a:p>
            <a:pPr marL="457200" lvl="1" indent="0">
              <a:buFont typeface="Arial"/>
              <a:buNone/>
            </a:pPr>
            <a:r>
              <a:rPr lang="es-GT" dirty="0">
                <a:latin typeface="Times New Roman" panose="02020603050405020304" pitchFamily="18" charset="0"/>
                <a:cs typeface="Times New Roman" panose="02020603050405020304" pitchFamily="18" charset="0"/>
              </a:rPr>
              <a:t>Presupuesto vigente </a:t>
            </a:r>
            <a:r>
              <a:rPr lang="es-GT" b="1" dirty="0">
                <a:latin typeface="Times New Roman" panose="02020603050405020304" pitchFamily="18" charset="0"/>
                <a:cs typeface="Times New Roman" panose="02020603050405020304" pitchFamily="18" charset="0"/>
              </a:rPr>
              <a:t>total:</a:t>
            </a:r>
          </a:p>
          <a:p>
            <a:pPr marL="457200" lvl="1" indent="0">
              <a:buFont typeface="Arial"/>
              <a:buNone/>
            </a:pPr>
            <a:endParaRPr lang="es-GT" b="1" dirty="0">
              <a:latin typeface="Times New Roman" panose="02020603050405020304" pitchFamily="18" charset="0"/>
              <a:cs typeface="Times New Roman" panose="02020603050405020304" pitchFamily="18" charset="0"/>
            </a:endParaRPr>
          </a:p>
          <a:p>
            <a:pPr marL="457200" lvl="1" indent="0">
              <a:buFont typeface="Arial"/>
              <a:buNone/>
            </a:pPr>
            <a:r>
              <a:rPr lang="es-GT" b="1" dirty="0">
                <a:latin typeface="Times New Roman" panose="02020603050405020304" pitchFamily="18" charset="0"/>
                <a:cs typeface="Times New Roman" panose="02020603050405020304" pitchFamily="18" charset="0"/>
              </a:rPr>
              <a:t> </a:t>
            </a:r>
          </a:p>
          <a:p>
            <a:pPr marL="457200" lvl="1" indent="0">
              <a:buFont typeface="Arial"/>
              <a:buNone/>
            </a:pPr>
            <a:endParaRPr lang="es-GT" dirty="0">
              <a:latin typeface="Times New Roman" panose="02020603050405020304" pitchFamily="18" charset="0"/>
              <a:cs typeface="Times New Roman" panose="02020603050405020304" pitchFamily="18" charset="0"/>
            </a:endParaRPr>
          </a:p>
          <a:p>
            <a:pPr marL="457200" lvl="1" indent="0">
              <a:buFont typeface="Arial"/>
              <a:buNone/>
            </a:pPr>
            <a:r>
              <a:rPr lang="es-GT" dirty="0">
                <a:latin typeface="Times New Roman" panose="02020603050405020304" pitchFamily="18" charset="0"/>
                <a:cs typeface="Times New Roman" panose="02020603050405020304" pitchFamily="18" charset="0"/>
              </a:rPr>
              <a:t>Presupuesto </a:t>
            </a:r>
            <a:r>
              <a:rPr lang="es-GT" b="1" dirty="0">
                <a:latin typeface="Times New Roman" panose="02020603050405020304" pitchFamily="18" charset="0"/>
                <a:cs typeface="Times New Roman" panose="02020603050405020304" pitchFamily="18" charset="0"/>
              </a:rPr>
              <a:t>ejecutado</a:t>
            </a:r>
            <a:r>
              <a:rPr lang="es-GT" dirty="0">
                <a:latin typeface="Times New Roman" panose="02020603050405020304" pitchFamily="18" charset="0"/>
                <a:cs typeface="Times New Roman" panose="02020603050405020304" pitchFamily="18" charset="0"/>
              </a:rPr>
              <a:t> (utilizado):</a:t>
            </a:r>
            <a:br>
              <a:rPr lang="es-GT" dirty="0">
                <a:latin typeface="Times New Roman" panose="02020603050405020304" pitchFamily="18" charset="0"/>
                <a:cs typeface="Times New Roman" panose="02020603050405020304" pitchFamily="18" charset="0"/>
              </a:rPr>
            </a:br>
            <a:endParaRPr lang="es-GT" dirty="0">
              <a:latin typeface="Times New Roman" panose="02020603050405020304" pitchFamily="18" charset="0"/>
              <a:cs typeface="Times New Roman" panose="02020603050405020304" pitchFamily="18" charset="0"/>
            </a:endParaRPr>
          </a:p>
          <a:p>
            <a:pPr marL="457200" lvl="1" indent="0">
              <a:buFont typeface="Arial"/>
              <a:buNone/>
            </a:pPr>
            <a:endParaRPr lang="es-GT" dirty="0">
              <a:latin typeface="Times New Roman" panose="02020603050405020304" pitchFamily="18" charset="0"/>
              <a:cs typeface="Times New Roman" panose="02020603050405020304" pitchFamily="18" charset="0"/>
            </a:endParaRPr>
          </a:p>
          <a:p>
            <a:pPr marL="457200" lvl="1" indent="0">
              <a:buFont typeface="Arial"/>
              <a:buNone/>
            </a:pPr>
            <a:endParaRPr lang="es-GT" dirty="0">
              <a:latin typeface="Times New Roman" panose="02020603050405020304" pitchFamily="18" charset="0"/>
              <a:cs typeface="Times New Roman" panose="02020603050405020304" pitchFamily="18" charset="0"/>
            </a:endParaRPr>
          </a:p>
          <a:p>
            <a:pPr marL="457200" lvl="1" indent="0">
              <a:buFont typeface="Arial"/>
              <a:buNone/>
            </a:pPr>
            <a:r>
              <a:rPr lang="es-GT" b="1" dirty="0">
                <a:latin typeface="Times New Roman" panose="02020603050405020304" pitchFamily="18" charset="0"/>
                <a:cs typeface="Times New Roman" panose="02020603050405020304" pitchFamily="18" charset="0"/>
              </a:rPr>
              <a:t>Saldo:</a:t>
            </a:r>
            <a:br>
              <a:rPr lang="es-GT" dirty="0">
                <a:latin typeface="Times New Roman" panose="02020603050405020304" pitchFamily="18" charset="0"/>
                <a:cs typeface="Times New Roman" panose="02020603050405020304" pitchFamily="18" charset="0"/>
              </a:rPr>
            </a:br>
            <a:endParaRPr lang="es-GT" sz="4000" b="1" dirty="0">
              <a:solidFill>
                <a:srgbClr val="0070C0"/>
              </a:solidFill>
              <a:latin typeface="Times New Roman" panose="02020603050405020304" pitchFamily="18" charset="0"/>
              <a:cs typeface="Times New Roman" panose="02020603050405020304" pitchFamily="18" charset="0"/>
            </a:endParaRPr>
          </a:p>
          <a:p>
            <a:pPr lvl="1"/>
            <a:endParaRPr lang="es-GT" dirty="0">
              <a:latin typeface="Times New Roman" panose="02020603050405020304" pitchFamily="18" charset="0"/>
              <a:cs typeface="Times New Roman" panose="02020603050405020304" pitchFamily="18" charset="0"/>
            </a:endParaRPr>
          </a:p>
        </p:txBody>
      </p:sp>
      <p:sp>
        <p:nvSpPr>
          <p:cNvPr id="4" name="Marcador de contenido 6">
            <a:extLst>
              <a:ext uri="{FF2B5EF4-FFF2-40B4-BE49-F238E27FC236}">
                <a16:creationId xmlns:a16="http://schemas.microsoft.com/office/drawing/2014/main" id="{E65A5C3A-4226-FEB1-C3EE-91483E490A85}"/>
              </a:ext>
            </a:extLst>
          </p:cNvPr>
          <p:cNvSpPr txBox="1">
            <a:spLocks/>
          </p:cNvSpPr>
          <p:nvPr/>
        </p:nvSpPr>
        <p:spPr>
          <a:xfrm>
            <a:off x="4670784" y="1321753"/>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Times New Roman" panose="02020603050405020304" pitchFamily="18" charset="0"/>
              <a:cs typeface="Times New Roman" panose="02020603050405020304" pitchFamily="18" charset="0"/>
            </a:endParaRPr>
          </a:p>
          <a:p>
            <a:pPr marL="457200" lvl="1" indent="0" algn="r">
              <a:buNone/>
            </a:pPr>
            <a:r>
              <a:rPr lang="es-GT" sz="4500" b="1" dirty="0">
                <a:solidFill>
                  <a:srgbClr val="0070C0"/>
                </a:solidFill>
                <a:latin typeface="Times New Roman" panose="02020603050405020304" pitchFamily="18" charset="0"/>
                <a:cs typeface="Times New Roman" panose="02020603050405020304" pitchFamily="18" charset="0"/>
              </a:rPr>
              <a:t>Q. 14.900,000.00</a:t>
            </a:r>
          </a:p>
          <a:p>
            <a:pPr marL="457200" lvl="1" indent="0" algn="r">
              <a:buNone/>
            </a:pPr>
            <a:endParaRPr lang="es-GT" sz="4500" b="1" dirty="0">
              <a:solidFill>
                <a:srgbClr val="0070C0"/>
              </a:solidFill>
              <a:latin typeface="Times New Roman" panose="02020603050405020304" pitchFamily="18" charset="0"/>
              <a:cs typeface="Times New Roman" panose="02020603050405020304" pitchFamily="18" charset="0"/>
            </a:endParaRPr>
          </a:p>
          <a:p>
            <a:pPr marL="457200" lvl="1" indent="0" algn="r">
              <a:buNone/>
            </a:pPr>
            <a:endParaRPr lang="es-GT" sz="4000" b="1" dirty="0">
              <a:solidFill>
                <a:srgbClr val="0070C0"/>
              </a:solidFill>
              <a:latin typeface="Times New Roman" panose="02020603050405020304" pitchFamily="18" charset="0"/>
              <a:cs typeface="Times New Roman" panose="02020603050405020304" pitchFamily="18" charset="0"/>
            </a:endParaRPr>
          </a:p>
          <a:p>
            <a:pPr marL="457200" lvl="1" indent="0" algn="r">
              <a:buNone/>
            </a:pPr>
            <a:endParaRPr lang="es-GT" sz="4000" b="1" dirty="0">
              <a:solidFill>
                <a:srgbClr val="0070C0"/>
              </a:solidFill>
              <a:latin typeface="Times New Roman" panose="02020603050405020304" pitchFamily="18" charset="0"/>
              <a:cs typeface="Times New Roman" panose="02020603050405020304" pitchFamily="18" charset="0"/>
            </a:endParaRPr>
          </a:p>
        </p:txBody>
      </p:sp>
      <p:sp>
        <p:nvSpPr>
          <p:cNvPr id="6" name="Marcador de contenido 6">
            <a:extLst>
              <a:ext uri="{FF2B5EF4-FFF2-40B4-BE49-F238E27FC236}">
                <a16:creationId xmlns:a16="http://schemas.microsoft.com/office/drawing/2014/main" id="{895FC24D-12D1-7AD0-B7C4-C51473FEB796}"/>
              </a:ext>
            </a:extLst>
          </p:cNvPr>
          <p:cNvSpPr txBox="1">
            <a:spLocks/>
          </p:cNvSpPr>
          <p:nvPr/>
        </p:nvSpPr>
        <p:spPr>
          <a:xfrm>
            <a:off x="4753911" y="2763160"/>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Times New Roman" panose="02020603050405020304" pitchFamily="18" charset="0"/>
              <a:cs typeface="Times New Roman" panose="02020603050405020304" pitchFamily="18" charset="0"/>
            </a:endParaRPr>
          </a:p>
          <a:p>
            <a:pPr marL="457200" lvl="1" indent="0" algn="r">
              <a:buNone/>
            </a:pPr>
            <a:r>
              <a:rPr lang="es-GT" sz="4500" b="1" dirty="0">
                <a:solidFill>
                  <a:srgbClr val="0070C0"/>
                </a:solidFill>
                <a:latin typeface="Times New Roman" panose="02020603050405020304" pitchFamily="18" charset="0"/>
                <a:cs typeface="Times New Roman" panose="02020603050405020304" pitchFamily="18" charset="0"/>
              </a:rPr>
              <a:t>Q. 14,787,723.65</a:t>
            </a:r>
          </a:p>
          <a:p>
            <a:pPr marL="457200" lvl="1" indent="0" algn="r">
              <a:buNone/>
            </a:pPr>
            <a:endParaRPr lang="es-GT" sz="4000" b="1" dirty="0">
              <a:solidFill>
                <a:srgbClr val="0070C0"/>
              </a:solidFill>
              <a:latin typeface="Times New Roman" panose="02020603050405020304" pitchFamily="18" charset="0"/>
              <a:cs typeface="Times New Roman" panose="02020603050405020304" pitchFamily="18" charset="0"/>
            </a:endParaRPr>
          </a:p>
          <a:p>
            <a:pPr marL="457200" lvl="1" indent="0" algn="r">
              <a:buNone/>
            </a:pPr>
            <a:endParaRPr lang="es-GT" sz="4000" b="1" dirty="0">
              <a:solidFill>
                <a:srgbClr val="0070C0"/>
              </a:solidFill>
              <a:latin typeface="Times New Roman" panose="02020603050405020304" pitchFamily="18" charset="0"/>
              <a:cs typeface="Times New Roman" panose="02020603050405020304" pitchFamily="18" charset="0"/>
            </a:endParaRPr>
          </a:p>
        </p:txBody>
      </p:sp>
      <p:sp>
        <p:nvSpPr>
          <p:cNvPr id="7" name="Marcador de contenido 6">
            <a:extLst>
              <a:ext uri="{FF2B5EF4-FFF2-40B4-BE49-F238E27FC236}">
                <a16:creationId xmlns:a16="http://schemas.microsoft.com/office/drawing/2014/main" id="{E8420334-7160-4059-4A06-8753A568AC25}"/>
              </a:ext>
            </a:extLst>
          </p:cNvPr>
          <p:cNvSpPr txBox="1">
            <a:spLocks/>
          </p:cNvSpPr>
          <p:nvPr/>
        </p:nvSpPr>
        <p:spPr>
          <a:xfrm>
            <a:off x="4753911" y="4204567"/>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Times New Roman" panose="02020603050405020304" pitchFamily="18" charset="0"/>
              <a:cs typeface="Times New Roman" panose="02020603050405020304" pitchFamily="18" charset="0"/>
            </a:endParaRPr>
          </a:p>
          <a:p>
            <a:pPr marL="457200" lvl="1" indent="0" algn="r">
              <a:buNone/>
            </a:pPr>
            <a:r>
              <a:rPr lang="es-GT" sz="4500" b="1" dirty="0">
                <a:solidFill>
                  <a:srgbClr val="0070C0"/>
                </a:solidFill>
                <a:latin typeface="Times New Roman" panose="02020603050405020304" pitchFamily="18" charset="0"/>
                <a:cs typeface="Times New Roman" panose="02020603050405020304" pitchFamily="18" charset="0"/>
              </a:rPr>
              <a:t>Q.      112,276.35</a:t>
            </a:r>
            <a:endParaRPr lang="es-GT" sz="4000" b="1" dirty="0">
              <a:solidFill>
                <a:srgbClr val="0070C0"/>
              </a:solidFill>
              <a:latin typeface="Times New Roman" panose="02020603050405020304" pitchFamily="18" charset="0"/>
              <a:cs typeface="Times New Roman" panose="02020603050405020304" pitchFamily="18" charset="0"/>
            </a:endParaRPr>
          </a:p>
          <a:p>
            <a:pPr marL="457200" lvl="1" indent="0" algn="r">
              <a:buNone/>
            </a:pPr>
            <a:endParaRPr lang="es-GT"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96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097C705B-A8FA-F31C-B8E7-D5BD7EB60F4A}"/>
              </a:ext>
            </a:extLst>
          </p:cNvPr>
          <p:cNvSpPr txBox="1">
            <a:spLocks/>
          </p:cNvSpPr>
          <p:nvPr/>
        </p:nvSpPr>
        <p:spPr>
          <a:xfrm>
            <a:off x="1759131" y="602383"/>
            <a:ext cx="8673737" cy="94438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Times New Roman" panose="02020603050405020304" pitchFamily="18" charset="0"/>
                <a:cs typeface="Times New Roman" panose="02020603050405020304" pitchFamily="18" charset="0"/>
              </a:rPr>
              <a:t>CIFRAS GENERALES DEL PRESUPUESTO AL TERCER CUATRIMESTRE 2023</a:t>
            </a:r>
            <a:endParaRPr kumimoji="0" lang="es-GT"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Calibri"/>
            </a:endParaRPr>
          </a:p>
        </p:txBody>
      </p:sp>
      <p:sp>
        <p:nvSpPr>
          <p:cNvPr id="3" name="Marcador de contenido 6">
            <a:extLst>
              <a:ext uri="{FF2B5EF4-FFF2-40B4-BE49-F238E27FC236}">
                <a16:creationId xmlns:a16="http://schemas.microsoft.com/office/drawing/2014/main" id="{D287B7FC-0833-968D-2859-7F27737C0112}"/>
              </a:ext>
            </a:extLst>
          </p:cNvPr>
          <p:cNvSpPr txBox="1">
            <a:spLocks/>
          </p:cNvSpPr>
          <p:nvPr/>
        </p:nvSpPr>
        <p:spPr>
          <a:xfrm>
            <a:off x="3525729" y="2277667"/>
            <a:ext cx="4585065" cy="1445424"/>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Times New Roman" panose="02020603050405020304" pitchFamily="18" charset="0"/>
              <a:cs typeface="Times New Roman" panose="02020603050405020304" pitchFamily="18" charset="0"/>
            </a:endParaRPr>
          </a:p>
          <a:p>
            <a:pPr marL="457200" lvl="1" indent="0">
              <a:buFont typeface="Arial"/>
              <a:buNone/>
            </a:pPr>
            <a:r>
              <a:rPr lang="es-GT" sz="3000" b="1" dirty="0">
                <a:latin typeface="Times New Roman" panose="02020603050405020304" pitchFamily="18" charset="0"/>
                <a:cs typeface="Times New Roman" panose="02020603050405020304" pitchFamily="18" charset="0"/>
              </a:rPr>
              <a:t>Porcentaje de ejecución</a:t>
            </a:r>
            <a:r>
              <a:rPr lang="es-GT" sz="2600" b="1" dirty="0">
                <a:latin typeface="Times New Roman" panose="02020603050405020304" pitchFamily="18" charset="0"/>
                <a:cs typeface="Times New Roman" panose="02020603050405020304" pitchFamily="18" charset="0"/>
              </a:rPr>
              <a:t>:</a:t>
            </a:r>
          </a:p>
          <a:p>
            <a:pPr marL="457200" lvl="1" indent="0">
              <a:buFont typeface="Arial"/>
              <a:buNone/>
            </a:pPr>
            <a:endParaRPr lang="es-GT" b="1" dirty="0">
              <a:latin typeface="Times New Roman" panose="02020603050405020304" pitchFamily="18" charset="0"/>
              <a:cs typeface="Times New Roman" panose="02020603050405020304" pitchFamily="18" charset="0"/>
            </a:endParaRPr>
          </a:p>
          <a:p>
            <a:pPr marL="457200" lvl="1" indent="0">
              <a:buFont typeface="Arial"/>
              <a:buNone/>
            </a:pPr>
            <a:r>
              <a:rPr lang="es-GT" b="1" dirty="0">
                <a:latin typeface="Times New Roman" panose="02020603050405020304" pitchFamily="18" charset="0"/>
                <a:cs typeface="Times New Roman" panose="02020603050405020304" pitchFamily="18" charset="0"/>
              </a:rPr>
              <a:t> </a:t>
            </a:r>
          </a:p>
          <a:p>
            <a:pPr lvl="1"/>
            <a:endParaRPr lang="es-GT" dirty="0">
              <a:latin typeface="Times New Roman" panose="02020603050405020304" pitchFamily="18" charset="0"/>
              <a:cs typeface="Times New Roman" panose="02020603050405020304" pitchFamily="18" charset="0"/>
            </a:endParaRPr>
          </a:p>
        </p:txBody>
      </p:sp>
      <p:sp>
        <p:nvSpPr>
          <p:cNvPr id="4" name="Marcador de contenido 6">
            <a:extLst>
              <a:ext uri="{FF2B5EF4-FFF2-40B4-BE49-F238E27FC236}">
                <a16:creationId xmlns:a16="http://schemas.microsoft.com/office/drawing/2014/main" id="{A92B9BB8-C6D9-8D96-4C35-6E989D4EEF96}"/>
              </a:ext>
            </a:extLst>
          </p:cNvPr>
          <p:cNvSpPr txBox="1">
            <a:spLocks/>
          </p:cNvSpPr>
          <p:nvPr/>
        </p:nvSpPr>
        <p:spPr>
          <a:xfrm>
            <a:off x="4100645" y="3191934"/>
            <a:ext cx="338703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Times New Roman" panose="02020603050405020304" pitchFamily="18" charset="0"/>
              <a:cs typeface="Times New Roman" panose="02020603050405020304" pitchFamily="18" charset="0"/>
            </a:endParaRPr>
          </a:p>
          <a:p>
            <a:pPr marL="457200" lvl="1" indent="0" algn="ctr">
              <a:buNone/>
            </a:pPr>
            <a:r>
              <a:rPr lang="es-GT" sz="5000" b="1" dirty="0">
                <a:solidFill>
                  <a:schemeClr val="accent1"/>
                </a:solidFill>
                <a:latin typeface="Times New Roman" panose="02020603050405020304" pitchFamily="18" charset="0"/>
                <a:cs typeface="Times New Roman" panose="02020603050405020304" pitchFamily="18" charset="0"/>
              </a:rPr>
              <a:t>99.25%</a:t>
            </a:r>
          </a:p>
          <a:p>
            <a:pPr marL="457200" lvl="1" indent="0" algn="r">
              <a:buNone/>
            </a:pPr>
            <a:endParaRPr lang="es-GT"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28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7DF670D9-CA4E-1919-E954-D7DAFFDBE9B5}"/>
              </a:ext>
            </a:extLst>
          </p:cNvPr>
          <p:cNvSpPr txBox="1">
            <a:spLocks/>
          </p:cNvSpPr>
          <p:nvPr/>
        </p:nvSpPr>
        <p:spPr>
          <a:xfrm>
            <a:off x="1169519" y="857394"/>
            <a:ext cx="8673737" cy="926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dirty="0">
                <a:latin typeface="Times New Roman" panose="02020603050405020304" pitchFamily="18" charset="0"/>
                <a:cs typeface="Times New Roman" panose="02020603050405020304" pitchFamily="18" charset="0"/>
              </a:rPr>
              <a:t>¿</a:t>
            </a:r>
            <a:r>
              <a:rPr lang="es-GT" sz="2800" b="1" dirty="0">
                <a:latin typeface="Times New Roman" panose="02020603050405020304" pitchFamily="18" charset="0"/>
                <a:cs typeface="Times New Roman" panose="02020603050405020304" pitchFamily="18" charset="0"/>
              </a:rPr>
              <a:t>EN QUÉ UTILIZA EL DINERO EL CONSEJO NACIONAL DE LA JUVENTUD?</a:t>
            </a:r>
            <a:endParaRPr kumimoji="0" lang="es-GT"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Calibri"/>
            </a:endParaRPr>
          </a:p>
        </p:txBody>
      </p:sp>
      <p:sp>
        <p:nvSpPr>
          <p:cNvPr id="3" name="CuadroTexto 2">
            <a:extLst>
              <a:ext uri="{FF2B5EF4-FFF2-40B4-BE49-F238E27FC236}">
                <a16:creationId xmlns:a16="http://schemas.microsoft.com/office/drawing/2014/main" id="{9ED2B111-3045-00CE-5B01-FC4B46A08C7F}"/>
              </a:ext>
            </a:extLst>
          </p:cNvPr>
          <p:cNvSpPr txBox="1"/>
          <p:nvPr/>
        </p:nvSpPr>
        <p:spPr>
          <a:xfrm>
            <a:off x="884463" y="2105676"/>
            <a:ext cx="7762826" cy="2241960"/>
          </a:xfrm>
          <a:prstGeom prst="rect">
            <a:avLst/>
          </a:prstGeom>
          <a:noFill/>
        </p:spPr>
        <p:txBody>
          <a:bodyPr wrap="square" rtlCol="0">
            <a:spAutoFit/>
          </a:bodyPr>
          <a:lstStyle/>
          <a:p>
            <a:pPr algn="just">
              <a:lnSpc>
                <a:spcPct val="150000"/>
              </a:lnSpc>
            </a:pPr>
            <a:r>
              <a:rPr lang="es-GT" sz="2400" b="0" dirty="0">
                <a:solidFill>
                  <a:schemeClr val="tx1"/>
                </a:solidFill>
                <a:latin typeface="Times New Roman" panose="02020603050405020304" pitchFamily="18" charset="0"/>
                <a:cs typeface="Times New Roman" panose="02020603050405020304" pitchFamily="18" charset="0"/>
              </a:rPr>
              <a:t>El dinero se utiliza en la adquisición de diferentes bienes, servicios y en transferencias que son necesarias para cumplir con las finalidades de la institución, reflejando el gasto de la siguiente manera.</a:t>
            </a:r>
          </a:p>
        </p:txBody>
      </p:sp>
      <p:sp>
        <p:nvSpPr>
          <p:cNvPr id="4" name="Título 1">
            <a:extLst>
              <a:ext uri="{FF2B5EF4-FFF2-40B4-BE49-F238E27FC236}">
                <a16:creationId xmlns:a16="http://schemas.microsoft.com/office/drawing/2014/main" id="{3A08E0FC-7311-9668-CBDE-EF78482C37C6}"/>
              </a:ext>
            </a:extLst>
          </p:cNvPr>
          <p:cNvSpPr txBox="1">
            <a:spLocks/>
          </p:cNvSpPr>
          <p:nvPr/>
        </p:nvSpPr>
        <p:spPr>
          <a:xfrm>
            <a:off x="9129010" y="2460443"/>
            <a:ext cx="24316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r">
              <a:lnSpc>
                <a:spcPct val="150000"/>
              </a:lnSpc>
            </a:pPr>
            <a:br>
              <a:rPr lang="es-GT" sz="2000" b="0" dirty="0">
                <a:latin typeface="Times New Roman" panose="02020603050405020304" pitchFamily="18" charset="0"/>
                <a:cs typeface="Times New Roman" panose="02020603050405020304" pitchFamily="18" charset="0"/>
              </a:rPr>
            </a:br>
            <a:r>
              <a:rPr lang="es-GT" sz="2000" b="0" dirty="0">
                <a:solidFill>
                  <a:schemeClr val="accent1"/>
                </a:solidFill>
                <a:latin typeface="Times New Roman" panose="02020603050405020304" pitchFamily="18" charset="0"/>
                <a:cs typeface="Times New Roman" panose="02020603050405020304" pitchFamily="18" charset="0"/>
              </a:rPr>
              <a:t>El gasto se divide </a:t>
            </a:r>
          </a:p>
          <a:p>
            <a:pPr algn="r">
              <a:lnSpc>
                <a:spcPct val="150000"/>
              </a:lnSpc>
            </a:pPr>
            <a:r>
              <a:rPr lang="es-GT" sz="2000" b="0" dirty="0">
                <a:solidFill>
                  <a:schemeClr val="accent1"/>
                </a:solidFill>
                <a:latin typeface="Times New Roman" panose="02020603050405020304" pitchFamily="18" charset="0"/>
                <a:cs typeface="Times New Roman" panose="02020603050405020304" pitchFamily="18" charset="0"/>
              </a:rPr>
              <a:t>en </a:t>
            </a:r>
            <a:r>
              <a:rPr lang="es-GT" sz="3100" dirty="0">
                <a:solidFill>
                  <a:schemeClr val="accent1"/>
                </a:solidFill>
                <a:latin typeface="Times New Roman" panose="02020603050405020304" pitchFamily="18" charset="0"/>
                <a:cs typeface="Times New Roman" panose="02020603050405020304" pitchFamily="18" charset="0"/>
              </a:rPr>
              <a:t>6</a:t>
            </a:r>
            <a:r>
              <a:rPr lang="es-GT" sz="3100" b="0" dirty="0">
                <a:solidFill>
                  <a:schemeClr val="accent1"/>
                </a:solidFill>
                <a:latin typeface="Times New Roman" panose="02020603050405020304" pitchFamily="18" charset="0"/>
                <a:cs typeface="Times New Roman" panose="02020603050405020304" pitchFamily="18" charset="0"/>
              </a:rPr>
              <a:t> </a:t>
            </a:r>
            <a:r>
              <a:rPr lang="es-GT" sz="2000" b="0" dirty="0">
                <a:solidFill>
                  <a:schemeClr val="accent1"/>
                </a:solidFill>
                <a:latin typeface="Times New Roman" panose="02020603050405020304" pitchFamily="18" charset="0"/>
                <a:cs typeface="Times New Roman" panose="02020603050405020304" pitchFamily="18" charset="0"/>
              </a:rPr>
              <a:t>grupos</a:t>
            </a:r>
            <a:br>
              <a:rPr lang="es-GT" sz="2000" b="0" dirty="0">
                <a:solidFill>
                  <a:schemeClr val="accent1">
                    <a:lumMod val="50000"/>
                  </a:schemeClr>
                </a:solidFill>
                <a:latin typeface="Times New Roman" panose="02020603050405020304" pitchFamily="18" charset="0"/>
                <a:cs typeface="Times New Roman" panose="02020603050405020304" pitchFamily="18" charset="0"/>
              </a:rPr>
            </a:br>
            <a:endParaRPr lang="es-GT" sz="2000" b="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6" name="Conector recto 5">
            <a:extLst>
              <a:ext uri="{FF2B5EF4-FFF2-40B4-BE49-F238E27FC236}">
                <a16:creationId xmlns:a16="http://schemas.microsoft.com/office/drawing/2014/main" id="{DF348CA3-0843-5280-D793-AE76B37584D1}"/>
              </a:ext>
            </a:extLst>
          </p:cNvPr>
          <p:cNvCxnSpPr>
            <a:cxnSpLocks/>
          </p:cNvCxnSpPr>
          <p:nvPr/>
        </p:nvCxnSpPr>
        <p:spPr>
          <a:xfrm>
            <a:off x="9093932" y="1769309"/>
            <a:ext cx="0" cy="34574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76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41870DDB-3F97-150D-DF8E-40AC788FE98E}"/>
              </a:ext>
            </a:extLst>
          </p:cNvPr>
          <p:cNvSpPr txBox="1">
            <a:spLocks/>
          </p:cNvSpPr>
          <p:nvPr/>
        </p:nvSpPr>
        <p:spPr>
          <a:xfrm>
            <a:off x="1991672" y="623911"/>
            <a:ext cx="8913581" cy="81331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600" b="1" dirty="0">
                <a:latin typeface="Times New Roman" panose="02020603050405020304" pitchFamily="18" charset="0"/>
                <a:cs typeface="Times New Roman" panose="02020603050405020304" pitchFamily="18" charset="0"/>
              </a:rPr>
              <a:t>PAGO DE SALARIOS Y HONORARIOS A LA FECHA</a:t>
            </a:r>
            <a:endParaRPr kumimoji="0" lang="es-GT"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Calibri"/>
            </a:endParaRPr>
          </a:p>
        </p:txBody>
      </p:sp>
      <p:pic>
        <p:nvPicPr>
          <p:cNvPr id="3" name="Picture 2" descr="Desarrollando capacidades de ciencia de datos en Directivos Públicos">
            <a:extLst>
              <a:ext uri="{FF2B5EF4-FFF2-40B4-BE49-F238E27FC236}">
                <a16:creationId xmlns:a16="http://schemas.microsoft.com/office/drawing/2014/main" id="{99C09692-6D13-55BE-D7CE-26231A76CB31}"/>
              </a:ext>
            </a:extLst>
          </p:cNvPr>
          <p:cNvPicPr>
            <a:picLocks noChangeAspect="1" noChangeArrowheads="1"/>
          </p:cNvPicPr>
          <p:nvPr/>
        </p:nvPicPr>
        <p:blipFill>
          <a:blip r:embed="rId4"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6698" y="308763"/>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6429BD1-427E-C3D0-587D-6CAD2CCE0A68}"/>
              </a:ext>
            </a:extLst>
          </p:cNvPr>
          <p:cNvSpPr txBox="1">
            <a:spLocks/>
          </p:cNvSpPr>
          <p:nvPr/>
        </p:nvSpPr>
        <p:spPr>
          <a:xfrm>
            <a:off x="8287900" y="2538583"/>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200" b="0" dirty="0">
                <a:solidFill>
                  <a:schemeClr val="tx1"/>
                </a:solidFill>
                <a:latin typeface="Arial" panose="020B0604020202020204" pitchFamily="34" charset="0"/>
                <a:cs typeface="Arial" panose="020B0604020202020204" pitchFamily="34" charset="0"/>
              </a:rPr>
              <a:t>Este rubro constituye el 99.59%</a:t>
            </a:r>
            <a:r>
              <a:rPr lang="es-GT" sz="2200" b="0" dirty="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“La institución”</a:t>
            </a:r>
            <a:endParaRPr lang="es-GT" sz="2000" b="0" dirty="0">
              <a:solidFill>
                <a:schemeClr val="accent1"/>
              </a:solidFill>
              <a:latin typeface="Times New Roman" panose="02020603050405020304" pitchFamily="18" charset="0"/>
              <a:cs typeface="Times New Roman" panose="02020603050405020304" pitchFamily="18" charset="0"/>
            </a:endParaRPr>
          </a:p>
        </p:txBody>
      </p:sp>
      <p:sp>
        <p:nvSpPr>
          <p:cNvPr id="6" name="Título 1">
            <a:extLst>
              <a:ext uri="{FF2B5EF4-FFF2-40B4-BE49-F238E27FC236}">
                <a16:creationId xmlns:a16="http://schemas.microsoft.com/office/drawing/2014/main" id="{19318EBF-3B0A-18CE-CEC3-F2F81141CC2C}"/>
              </a:ext>
            </a:extLst>
          </p:cNvPr>
          <p:cNvSpPr txBox="1">
            <a:spLocks/>
          </p:cNvSpPr>
          <p:nvPr/>
        </p:nvSpPr>
        <p:spPr>
          <a:xfrm>
            <a:off x="592069" y="1673623"/>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 y contratistas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9,312,386.00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 Tercer Cuatrimestre 2023 </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 y contratistas es de:</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9,274,582.21</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el pago de servidores públicos y contratistas: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37,803.79</a:t>
            </a:r>
          </a:p>
          <a:p>
            <a:pPr algn="just">
              <a:lnSpc>
                <a:spcPct val="150000"/>
              </a:lnSpc>
            </a:pPr>
            <a:endParaRPr lang="es-GT" sz="2000" b="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90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8D3072-EF14-D02E-5E47-F4B8A8F26022}"/>
              </a:ext>
            </a:extLst>
          </p:cNvPr>
          <p:cNvGraphicFramePr>
            <a:graphicFrameLocks/>
          </p:cNvGraphicFramePr>
          <p:nvPr>
            <p:extLst>
              <p:ext uri="{D42A27DB-BD31-4B8C-83A1-F6EECF244321}">
                <p14:modId xmlns:p14="http://schemas.microsoft.com/office/powerpoint/2010/main" val="1097575481"/>
              </p:ext>
            </p:extLst>
          </p:nvPr>
        </p:nvGraphicFramePr>
        <p:xfrm>
          <a:off x="2288280" y="1746891"/>
          <a:ext cx="5421179" cy="376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contenido 2">
            <a:extLst>
              <a:ext uri="{FF2B5EF4-FFF2-40B4-BE49-F238E27FC236}">
                <a16:creationId xmlns:a16="http://schemas.microsoft.com/office/drawing/2014/main" id="{125F478B-FCC1-B08F-8D37-E726A00FE72D}"/>
              </a:ext>
            </a:extLst>
          </p:cNvPr>
          <p:cNvSpPr txBox="1">
            <a:spLocks/>
          </p:cNvSpPr>
          <p:nvPr/>
        </p:nvSpPr>
        <p:spPr>
          <a:xfrm>
            <a:off x="838200" y="1825625"/>
            <a:ext cx="10515600" cy="43513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2800" dirty="0">
                <a:latin typeface="Times New Roman" panose="02020603050405020304" pitchFamily="18" charset="0"/>
                <a:ea typeface="Calibri" panose="020F0502020204030204" pitchFamily="34" charset="0"/>
                <a:cs typeface="Times New Roman" panose="02020603050405020304" pitchFamily="18" charset="0"/>
              </a:rPr>
              <a:t>El grupo de gasto 300 “Propiedad, planta, equipo e intangibles”, presenta una ejecución de: ciento un mil dieciséis quetzales exactos (Q.101,016.00) que equivale a noventa y cuatro punto cuarenta y siete por ciento (94.47%) de ejecución, distribuido entre gastos de ventilador, planta telefónica, escáner y un software para la administración y gestión del departamento de almacén.</a:t>
            </a:r>
          </a:p>
        </p:txBody>
      </p:sp>
      <p:sp>
        <p:nvSpPr>
          <p:cNvPr id="3" name="Título 1">
            <a:extLst>
              <a:ext uri="{FF2B5EF4-FFF2-40B4-BE49-F238E27FC236}">
                <a16:creationId xmlns:a16="http://schemas.microsoft.com/office/drawing/2014/main" id="{9CD044FC-FFF0-06B1-D2AB-6C643694C9EF}"/>
              </a:ext>
            </a:extLst>
          </p:cNvPr>
          <p:cNvSpPr txBox="1">
            <a:spLocks/>
          </p:cNvSpPr>
          <p:nvPr/>
        </p:nvSpPr>
        <p:spPr>
          <a:xfrm>
            <a:off x="2014249" y="857394"/>
            <a:ext cx="867373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600" dirty="0">
                <a:latin typeface="Times New Roman" panose="02020603050405020304" pitchFamily="18" charset="0"/>
                <a:cs typeface="Times New Roman" panose="02020603050405020304" pitchFamily="18" charset="0"/>
              </a:rPr>
              <a:t>¿</a:t>
            </a:r>
            <a:r>
              <a:rPr lang="es-GT" sz="2600" b="1" dirty="0">
                <a:latin typeface="Times New Roman" panose="02020603050405020304" pitchFamily="18" charset="0"/>
                <a:cs typeface="Times New Roman" panose="02020603050405020304" pitchFamily="18" charset="0"/>
              </a:rPr>
              <a:t>EXPLICAR EN QUÉ INVIERTE EL CONSEJO NACIONAL DE LA JUVENTUD?</a:t>
            </a:r>
            <a:endParaRPr kumimoji="0" lang="es-GT"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Calibri"/>
            </a:endParaRPr>
          </a:p>
        </p:txBody>
      </p:sp>
      <p:pic>
        <p:nvPicPr>
          <p:cNvPr id="4" name="Picture 4" descr="Edificio - Iconos gratis de edificios">
            <a:extLst>
              <a:ext uri="{FF2B5EF4-FFF2-40B4-BE49-F238E27FC236}">
                <a16:creationId xmlns:a16="http://schemas.microsoft.com/office/drawing/2014/main" id="{C90858DF-4352-5DB4-444A-9ADA21C04EC7}"/>
              </a:ext>
            </a:extLst>
          </p:cNvPr>
          <p:cNvPicPr>
            <a:picLocks noChangeAspect="1" noChangeArrowheads="1"/>
          </p:cNvPicPr>
          <p:nvPr/>
        </p:nvPicPr>
        <p:blipFill>
          <a:blip r:embed="rId4"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4542" y="380211"/>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8968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2216</Words>
  <Application>Microsoft Office PowerPoint</Application>
  <PresentationFormat>Panorámica</PresentationFormat>
  <Paragraphs>172</Paragraphs>
  <Slides>26</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Montserrat</vt:lpstr>
      <vt:lpstr>Times New Roman</vt:lpstr>
      <vt:lpstr>Calibri Light</vt:lpstr>
      <vt:lpstr>Calibri</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 SCSP</dc:creator>
  <cp:lastModifiedBy>Diego Alejandro Comparini Monzón</cp:lastModifiedBy>
  <cp:revision>18</cp:revision>
  <dcterms:created xsi:type="dcterms:W3CDTF">2023-08-16T22:07:49Z</dcterms:created>
  <dcterms:modified xsi:type="dcterms:W3CDTF">2023-12-28T18:03:21Z</dcterms:modified>
</cp:coreProperties>
</file>