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86" r:id="rId5"/>
    <p:sldId id="288" r:id="rId6"/>
    <p:sldId id="287" r:id="rId7"/>
    <p:sldId id="289" r:id="rId8"/>
    <p:sldId id="290" r:id="rId9"/>
    <p:sldId id="291" r:id="rId10"/>
    <p:sldId id="292" r:id="rId11"/>
    <p:sldId id="293" r:id="rId12"/>
    <p:sldId id="295" r:id="rId13"/>
    <p:sldId id="294" r:id="rId14"/>
    <p:sldId id="296" r:id="rId15"/>
    <p:sldId id="297" r:id="rId16"/>
    <p:sldId id="298" r:id="rId17"/>
    <p:sldId id="306" r:id="rId18"/>
    <p:sldId id="305" r:id="rId19"/>
    <p:sldId id="304" r:id="rId20"/>
    <p:sldId id="303" r:id="rId21"/>
    <p:sldId id="302" r:id="rId22"/>
    <p:sldId id="301" r:id="rId23"/>
    <p:sldId id="300" r:id="rId24"/>
    <p:sldId id="299" r:id="rId25"/>
    <p:sldId id="307" r:id="rId26"/>
    <p:sldId id="312" r:id="rId27"/>
    <p:sldId id="262" r:id="rId28"/>
  </p:sldIdLst>
  <p:sldSz cx="12192000" cy="6858000"/>
  <p:notesSz cx="6858000" cy="9144000"/>
  <p:embeddedFontLst>
    <p:embeddedFont>
      <p:font typeface="Montserrat"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ontserrat ExtraBold" panose="020B0604020202020204" charset="0"/>
      <p:bold r:id="rId38"/>
      <p:italic r:id="rId39"/>
      <p:boldItalic r:id="rId40"/>
    </p:embeddedFont>
    <p:embeddedFont>
      <p:font typeface="Vollkorn ExtraBold" panose="020B0604020202020204"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DEGVw+lPcHaTD66o9bjm5XB2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964"/>
    <a:srgbClr val="00BEFE"/>
    <a:srgbClr val="009BDB"/>
    <a:srgbClr val="004C83"/>
    <a:srgbClr val="F3F3F3"/>
    <a:srgbClr val="5C6779"/>
    <a:srgbClr val="91D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31"/>
    <p:restoredTop sz="92993"/>
  </p:normalViewPr>
  <p:slideViewPr>
    <p:cSldViewPr snapToGrid="0">
      <p:cViewPr varScale="1">
        <p:scale>
          <a:sx n="104" d="100"/>
          <a:sy n="104"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mbatzin\Downloads\Graficas%20de%20ejecucion%20Primer%20cuatrimestre%202023%20(2)%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batzin\Downloads\Graficas%20de%20ejecucion%20Primer%20cuatrimestre%202023%20(2)%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GT" sz="1200" b="1">
                <a:effectLst/>
              </a:rPr>
              <a:t>Presupuesto vigente, ejecutado y saldo por grupo de gasto</a:t>
            </a:r>
          </a:p>
          <a:p>
            <a:pPr>
              <a:defRPr sz="1200"/>
            </a:pPr>
            <a:r>
              <a:rPr lang="es-GT" sz="1200" b="0">
                <a:effectLst/>
              </a:rPr>
              <a:t>(En miles de Quetzales)</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'[Graficas de ejecucion Primer cuatrimestre 2023 (2) (1).xlsx]Por grupo de gasto'!$D$4</c:f>
              <c:strCache>
                <c:ptCount val="1"/>
                <c:pt idx="0">
                  <c:v>Presupuesto vigente</c:v>
                </c:pt>
              </c:strCache>
            </c:strRef>
          </c:tx>
          <c:spPr>
            <a:solidFill>
              <a:schemeClr val="accent1"/>
            </a:solidFill>
            <a:ln>
              <a:noFill/>
            </a:ln>
            <a:effectLst/>
            <a:sp3d/>
          </c:spPr>
          <c:invertIfNegative val="0"/>
          <c:dLbls>
            <c:dLbl>
              <c:idx val="0"/>
              <c:layout>
                <c:manualLayout>
                  <c:x val="1.5056632499966371E-3"/>
                  <c:y val="-2.0930263219576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283162499832539E-3"/>
                  <c:y val="-3.02326024282767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16989749989952E-3"/>
                  <c:y val="-1.62790936152260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5283162499832539E-3"/>
                  <c:y val="-2.55814328239264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056632499966507E-3"/>
                  <c:y val="-1.1627924010875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5283162499832539E-3"/>
                  <c:y val="-9.302339208700629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de ejecucion Primer cuatrimestre 2023 (2) (1).xlsx]Por grupo de gasto'!$C$5:$C$10</c:f>
              <c:strCache>
                <c:ptCount val="6"/>
                <c:pt idx="0">
                  <c:v>0. Salarios, honorarios, etc.</c:v>
                </c:pt>
                <c:pt idx="1">
                  <c:v>1. Servicios básicos, Arrendamientos, etc.</c:v>
                </c:pt>
                <c:pt idx="2">
                  <c:v>2. Materiales, suministros y alimentos</c:v>
                </c:pt>
                <c:pt idx="3">
                  <c:v>3. Mobiliarios y equipos de oficina</c:v>
                </c:pt>
                <c:pt idx="4">
                  <c:v>4. Traslado de fondos a personas</c:v>
                </c:pt>
                <c:pt idx="5">
                  <c:v>9. Gastos imprevistos</c:v>
                </c:pt>
              </c:strCache>
            </c:strRef>
          </c:cat>
          <c:val>
            <c:numRef>
              <c:f>'[Graficas de ejecucion Primer cuatrimestre 2023 (2) (1).xlsx]Por grupo de gasto'!$D$5:$D$10</c:f>
              <c:numCache>
                <c:formatCode>#,##0.00</c:formatCode>
                <c:ptCount val="6"/>
                <c:pt idx="0">
                  <c:v>12619666</c:v>
                </c:pt>
                <c:pt idx="1">
                  <c:v>3618522</c:v>
                </c:pt>
                <c:pt idx="2">
                  <c:v>596667</c:v>
                </c:pt>
                <c:pt idx="3">
                  <c:v>55050</c:v>
                </c:pt>
                <c:pt idx="4">
                  <c:v>374974</c:v>
                </c:pt>
                <c:pt idx="5">
                  <c:v>1735121</c:v>
                </c:pt>
              </c:numCache>
            </c:numRef>
          </c:val>
        </c:ser>
        <c:ser>
          <c:idx val="1"/>
          <c:order val="1"/>
          <c:tx>
            <c:strRef>
              <c:f>'[Graficas de ejecucion Primer cuatrimestre 2023 (2) (1).xlsx]Por grupo de gasto'!$E$4</c:f>
              <c:strCache>
                <c:ptCount val="1"/>
                <c:pt idx="0">
                  <c:v>Presupuesto ejecutado</c:v>
                </c:pt>
              </c:strCache>
            </c:strRef>
          </c:tx>
          <c:spPr>
            <a:solidFill>
              <a:schemeClr val="accent3"/>
            </a:solidFill>
            <a:ln>
              <a:noFill/>
            </a:ln>
            <a:effectLst/>
            <a:sp3d/>
          </c:spPr>
          <c:invertIfNegative val="0"/>
          <c:dLbls>
            <c:dLbl>
              <c:idx val="0"/>
              <c:layout>
                <c:manualLayout>
                  <c:x val="9.0339794999798901E-3"/>
                  <c:y val="-2.55814328239264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0226529999866029E-3"/>
                  <c:y val="-3.02326024282767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16989749989952E-3"/>
                  <c:y val="-1.86046784174010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16989749989952E-3"/>
                  <c:y val="-2.093026321957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048507016331467E-2"/>
                  <c:y val="-2.79070176261016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539642749976666E-2"/>
                  <c:y val="-1.16279240108757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de ejecucion Primer cuatrimestre 2023 (2) (1).xlsx]Por grupo de gasto'!$C$5:$C$10</c:f>
              <c:strCache>
                <c:ptCount val="6"/>
                <c:pt idx="0">
                  <c:v>0. Salarios, honorarios, etc.</c:v>
                </c:pt>
                <c:pt idx="1">
                  <c:v>1. Servicios básicos, Arrendamientos, etc.</c:v>
                </c:pt>
                <c:pt idx="2">
                  <c:v>2. Materiales, suministros y alimentos</c:v>
                </c:pt>
                <c:pt idx="3">
                  <c:v>3. Mobiliarios y equipos de oficina</c:v>
                </c:pt>
                <c:pt idx="4">
                  <c:v>4. Traslado de fondos a personas</c:v>
                </c:pt>
                <c:pt idx="5">
                  <c:v>9. Gastos imprevistos</c:v>
                </c:pt>
              </c:strCache>
            </c:strRef>
          </c:cat>
          <c:val>
            <c:numRef>
              <c:f>'[Graficas de ejecucion Primer cuatrimestre 2023 (2) (1).xlsx]Por grupo de gasto'!$E$5:$E$10</c:f>
              <c:numCache>
                <c:formatCode>#,##0.00</c:formatCode>
                <c:ptCount val="6"/>
                <c:pt idx="0">
                  <c:v>3930458.37</c:v>
                </c:pt>
                <c:pt idx="1">
                  <c:v>1170690.01</c:v>
                </c:pt>
                <c:pt idx="2">
                  <c:v>135700.06</c:v>
                </c:pt>
                <c:pt idx="3">
                  <c:v>0</c:v>
                </c:pt>
                <c:pt idx="4">
                  <c:v>195067.86</c:v>
                </c:pt>
                <c:pt idx="5">
                  <c:v>832263.19</c:v>
                </c:pt>
              </c:numCache>
            </c:numRef>
          </c:val>
        </c:ser>
        <c:ser>
          <c:idx val="2"/>
          <c:order val="2"/>
          <c:tx>
            <c:strRef>
              <c:f>'[Graficas de ejecucion Primer cuatrimestre 2023 (2) (1).xlsx]Por grupo de gasto'!$F$4</c:f>
              <c:strCache>
                <c:ptCount val="1"/>
                <c:pt idx="0">
                  <c:v>Saldo </c:v>
                </c:pt>
              </c:strCache>
            </c:strRef>
          </c:tx>
          <c:spPr>
            <a:solidFill>
              <a:schemeClr val="accent5"/>
            </a:solidFill>
            <a:ln>
              <a:noFill/>
            </a:ln>
            <a:effectLst/>
            <a:sp3d/>
          </c:spPr>
          <c:invertIfNegative val="0"/>
          <c:dLbls>
            <c:dLbl>
              <c:idx val="0"/>
              <c:layout>
                <c:manualLayout>
                  <c:x val="7.5293832554360072E-3"/>
                  <c:y val="-1.86046784174011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542843766334816E-2"/>
                  <c:y val="-2.55814328239264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53964274997661E-2"/>
                  <c:y val="-1.62790936152260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0226529999866029E-3"/>
                  <c:y val="-1.86046784174012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169897499898418E-3"/>
                  <c:y val="-1.62790936152259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056632499966508E-2"/>
                  <c:y val="-2.558143282392658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anchor="ctr" anchorCtr="0"/>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de ejecucion Primer cuatrimestre 2023 (2) (1).xlsx]Por grupo de gasto'!$C$5:$C$10</c:f>
              <c:strCache>
                <c:ptCount val="6"/>
                <c:pt idx="0">
                  <c:v>0. Salarios, honorarios, etc.</c:v>
                </c:pt>
                <c:pt idx="1">
                  <c:v>1. Servicios básicos, Arrendamientos, etc.</c:v>
                </c:pt>
                <c:pt idx="2">
                  <c:v>2. Materiales, suministros y alimentos</c:v>
                </c:pt>
                <c:pt idx="3">
                  <c:v>3. Mobiliarios y equipos de oficina</c:v>
                </c:pt>
                <c:pt idx="4">
                  <c:v>4. Traslado de fondos a personas</c:v>
                </c:pt>
                <c:pt idx="5">
                  <c:v>9. Gastos imprevistos</c:v>
                </c:pt>
              </c:strCache>
            </c:strRef>
          </c:cat>
          <c:val>
            <c:numRef>
              <c:f>'[Graficas de ejecucion Primer cuatrimestre 2023 (2) (1).xlsx]Por grupo de gasto'!$F$5:$F$10</c:f>
              <c:numCache>
                <c:formatCode>#,##0.00</c:formatCode>
                <c:ptCount val="6"/>
                <c:pt idx="0">
                  <c:v>8689207.629999999</c:v>
                </c:pt>
                <c:pt idx="1">
                  <c:v>2447831.9900000002</c:v>
                </c:pt>
                <c:pt idx="2">
                  <c:v>460966.94</c:v>
                </c:pt>
                <c:pt idx="3">
                  <c:v>55050</c:v>
                </c:pt>
                <c:pt idx="4">
                  <c:v>179906.14</c:v>
                </c:pt>
                <c:pt idx="5">
                  <c:v>902857.81</c:v>
                </c:pt>
              </c:numCache>
            </c:numRef>
          </c:val>
        </c:ser>
        <c:dLbls>
          <c:showLegendKey val="0"/>
          <c:showVal val="1"/>
          <c:showCatName val="0"/>
          <c:showSerName val="0"/>
          <c:showPercent val="0"/>
          <c:showBubbleSize val="0"/>
        </c:dLbls>
        <c:gapWidth val="75"/>
        <c:shape val="box"/>
        <c:axId val="688934464"/>
        <c:axId val="688935640"/>
        <c:axId val="0"/>
      </c:bar3DChart>
      <c:catAx>
        <c:axId val="688934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crossAx val="688935640"/>
        <c:crosses val="autoZero"/>
        <c:auto val="1"/>
        <c:lblAlgn val="ctr"/>
        <c:lblOffset val="100"/>
        <c:noMultiLvlLbl val="0"/>
      </c:catAx>
      <c:valAx>
        <c:axId val="688935640"/>
        <c:scaling>
          <c:orientation val="minMax"/>
        </c:scaling>
        <c:delete val="1"/>
        <c:axPos val="l"/>
        <c:numFmt formatCode="#,##0.00" sourceLinked="1"/>
        <c:majorTickMark val="none"/>
        <c:minorTickMark val="none"/>
        <c:tickLblPos val="nextTo"/>
        <c:crossAx val="688934464"/>
        <c:crosses val="autoZero"/>
        <c:crossBetween val="between"/>
      </c:valAx>
      <c:spPr>
        <a:noFill/>
        <a:ln>
          <a:noFill/>
        </a:ln>
        <a:effectLst/>
      </c:spPr>
    </c:plotArea>
    <c:legend>
      <c:legendPos val="tr"/>
      <c:layout>
        <c:manualLayout>
          <c:xMode val="edge"/>
          <c:yMode val="edge"/>
          <c:x val="0.76934922507543446"/>
          <c:y val="0.12172901917037428"/>
          <c:w val="0.22161679542458576"/>
          <c:h val="0.23849005796427103"/>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solidFill>
      <a:schemeClr val="bg1"/>
    </a:solidFill>
    <a:ln w="9525" cap="flat" cmpd="sng" algn="ctr">
      <a:noFill/>
      <a:round/>
    </a:ln>
    <a:effectLst/>
  </c:spPr>
  <c:txPr>
    <a:bodyPr rot="-5400000" vert="horz"/>
    <a:lstStyle/>
    <a:p>
      <a:pPr>
        <a:defRPr>
          <a:solidFill>
            <a:sysClr val="windowText" lastClr="000000"/>
          </a:solidFill>
          <a:latin typeface="Times New Roman" panose="02020603050405020304" pitchFamily="18" charset="0"/>
          <a:cs typeface="Times New Roman" panose="02020603050405020304" pitchFamily="18" charset="0"/>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GT" sz="1200" b="1"/>
              <a:t>Presupuesto vigente, ejecutado y saldo de la inversión</a:t>
            </a:r>
          </a:p>
          <a:p>
            <a:pPr>
              <a:defRPr sz="1200"/>
            </a:pPr>
            <a:r>
              <a:rPr lang="es-GT" sz="1200"/>
              <a:t>(En miles de Quetzales)</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tx>
            <c:strRef>
              <c:f>'[Graficas de ejecucion Primer cuatrimestre 2023 (2) (1).xlsx]Tipo de Gasto'!$C$2</c:f>
              <c:strCache>
                <c:ptCount val="1"/>
                <c:pt idx="0">
                  <c:v>Presupuesto vigente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'[Graficas de ejecucion Primer cuatrimestre 2023 (2) (1).xlsx]Tipo de Gasto'!$B$3</c:f>
              <c:strCache>
                <c:ptCount val="1"/>
                <c:pt idx="0">
                  <c:v>Inversión</c:v>
                </c:pt>
              </c:strCache>
            </c:strRef>
          </c:cat>
          <c:val>
            <c:numRef>
              <c:f>'[Graficas de ejecucion Primer cuatrimestre 2023 (2) (1).xlsx]Tipo de Gasto'!$C$3</c:f>
              <c:numCache>
                <c:formatCode>#,##0.00</c:formatCode>
                <c:ptCount val="1"/>
                <c:pt idx="0">
                  <c:v>55050</c:v>
                </c:pt>
              </c:numCache>
            </c:numRef>
          </c:val>
        </c:ser>
        <c:ser>
          <c:idx val="1"/>
          <c:order val="1"/>
          <c:tx>
            <c:strRef>
              <c:f>'[Graficas de ejecucion Primer cuatrimestre 2023 (2) (1).xlsx]Tipo de Gasto'!$D$2</c:f>
              <c:strCache>
                <c:ptCount val="1"/>
                <c:pt idx="0">
                  <c:v>Presupuesto ejecutado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'[Graficas de ejecucion Primer cuatrimestre 2023 (2) (1).xlsx]Tipo de Gasto'!$B$3</c:f>
              <c:strCache>
                <c:ptCount val="1"/>
                <c:pt idx="0">
                  <c:v>Inversión</c:v>
                </c:pt>
              </c:strCache>
            </c:strRef>
          </c:cat>
          <c:val>
            <c:numRef>
              <c:f>'[Graficas de ejecucion Primer cuatrimestre 2023 (2) (1).xlsx]Tipo de Gasto'!$D$3</c:f>
              <c:numCache>
                <c:formatCode>#,##0.00</c:formatCode>
                <c:ptCount val="1"/>
                <c:pt idx="0">
                  <c:v>0</c:v>
                </c:pt>
              </c:numCache>
            </c:numRef>
          </c:val>
        </c:ser>
        <c:ser>
          <c:idx val="2"/>
          <c:order val="2"/>
          <c:tx>
            <c:strRef>
              <c:f>'[Graficas de ejecucion Primer cuatrimestre 2023 (2) (1).xlsx]Tipo de Gasto'!$E$2</c:f>
              <c:strCache>
                <c:ptCount val="1"/>
                <c:pt idx="0">
                  <c:v>Saldo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'[Graficas de ejecucion Primer cuatrimestre 2023 (2) (1).xlsx]Tipo de Gasto'!$B$3</c:f>
              <c:strCache>
                <c:ptCount val="1"/>
                <c:pt idx="0">
                  <c:v>Inversión</c:v>
                </c:pt>
              </c:strCache>
            </c:strRef>
          </c:cat>
          <c:val>
            <c:numRef>
              <c:f>'[Graficas de ejecucion Primer cuatrimestre 2023 (2) (1).xlsx]Tipo de Gasto'!$E$3</c:f>
              <c:numCache>
                <c:formatCode>#,##0.00</c:formatCode>
                <c:ptCount val="1"/>
                <c:pt idx="0">
                  <c:v>55050</c:v>
                </c:pt>
              </c:numCache>
            </c:numRef>
          </c:val>
        </c:ser>
        <c:dLbls>
          <c:showLegendKey val="0"/>
          <c:showVal val="0"/>
          <c:showCatName val="0"/>
          <c:showSerName val="0"/>
          <c:showPercent val="0"/>
          <c:showBubbleSize val="0"/>
        </c:dLbls>
        <c:gapWidth val="219"/>
        <c:overlap val="-27"/>
        <c:axId val="688940736"/>
        <c:axId val="688945832"/>
      </c:barChart>
      <c:catAx>
        <c:axId val="688940736"/>
        <c:scaling>
          <c:orientation val="minMax"/>
        </c:scaling>
        <c:delete val="1"/>
        <c:axPos val="b"/>
        <c:numFmt formatCode="General" sourceLinked="1"/>
        <c:majorTickMark val="none"/>
        <c:minorTickMark val="none"/>
        <c:tickLblPos val="nextTo"/>
        <c:crossAx val="688945832"/>
        <c:crosses val="autoZero"/>
        <c:auto val="1"/>
        <c:lblAlgn val="ctr"/>
        <c:lblOffset val="100"/>
        <c:noMultiLvlLbl val="0"/>
      </c:catAx>
      <c:valAx>
        <c:axId val="688945832"/>
        <c:scaling>
          <c:orientation val="minMax"/>
        </c:scaling>
        <c:delete val="1"/>
        <c:axPos val="l"/>
        <c:numFmt formatCode="#,##0.00" sourceLinked="1"/>
        <c:majorTickMark val="none"/>
        <c:minorTickMark val="none"/>
        <c:tickLblPos val="nextTo"/>
        <c:crossAx val="688940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561293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17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11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21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98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18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a:t>
            </a:r>
            <a:r>
              <a:rPr lang="es-GT" sz="2600" b="1" dirty="0" smtClean="0">
                <a:latin typeface="Arial" panose="020B0604020202020204" pitchFamily="34" charset="0"/>
                <a:cs typeface="Arial" panose="020B0604020202020204" pitchFamily="34" charset="0"/>
              </a:rPr>
              <a:t>PÚBLICOS, SERVICIOS TÉCNICOS Y PROFESIONALES </a:t>
            </a:r>
            <a:r>
              <a:rPr lang="es-GT" sz="2600" b="1" dirty="0">
                <a:latin typeface="Arial" panose="020B0604020202020204" pitchFamily="34" charset="0"/>
                <a:cs typeface="Arial" panose="020B0604020202020204" pitchFamily="34" charset="0"/>
              </a:rPr>
              <a:t>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xmlns="" id="{3E2FE43C-1DFF-4DD3-AA50-5276C85821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xmlns="" id="{1F98226F-DD49-4C73-B5A2-2178D69D10F2}"/>
              </a:ext>
            </a:extLst>
          </p:cNvPr>
          <p:cNvSpPr txBox="1">
            <a:spLocks/>
          </p:cNvSpPr>
          <p:nvPr/>
        </p:nvSpPr>
        <p:spPr>
          <a:xfrm>
            <a:off x="592069" y="1801091"/>
            <a:ext cx="7406641" cy="402633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vigente total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12,619,666.00</a:t>
            </a:r>
            <a:endParaRPr lang="es-GT" sz="4500" b="1" dirty="0" smtClean="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smtClean="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smtClean="0">
                <a:solidFill>
                  <a:srgbClr val="000000"/>
                </a:solidFill>
                <a:latin typeface="Arial" panose="020B0604020202020204" pitchFamily="34" charset="0"/>
                <a:cs typeface="Arial" panose="020B0604020202020204" pitchFamily="34" charset="0"/>
              </a:rPr>
              <a:t>Presupuesto </a:t>
            </a:r>
            <a:r>
              <a:rPr lang="es-GT" sz="2700" b="0" dirty="0">
                <a:solidFill>
                  <a:srgbClr val="000000"/>
                </a:solidFill>
                <a:latin typeface="Arial" panose="020B0604020202020204" pitchFamily="34" charset="0"/>
                <a:cs typeface="Arial" panose="020B0604020202020204" pitchFamily="34" charset="0"/>
              </a:rPr>
              <a:t>utilizado </a:t>
            </a:r>
            <a:r>
              <a:rPr lang="es-GT" sz="2700" b="0" dirty="0" smtClean="0">
                <a:solidFill>
                  <a:srgbClr val="000000"/>
                </a:solidFill>
                <a:latin typeface="Arial" panose="020B0604020202020204" pitchFamily="34" charset="0"/>
                <a:cs typeface="Arial" panose="020B0604020202020204" pitchFamily="34" charset="0"/>
              </a:rPr>
              <a:t>al tercer</a:t>
            </a:r>
            <a:r>
              <a:rPr lang="es-GT" sz="2700" u="sng" dirty="0" smtClean="0">
                <a:solidFill>
                  <a:srgbClr val="000000"/>
                </a:solidFill>
                <a:latin typeface="Arial" panose="020B0604020202020204" pitchFamily="34" charset="0"/>
                <a:cs typeface="Arial" panose="020B0604020202020204" pitchFamily="34" charset="0"/>
              </a:rPr>
              <a:t> </a:t>
            </a:r>
            <a:r>
              <a:rPr lang="es-GT" sz="2700" u="sng" dirty="0" smtClean="0">
                <a:solidFill>
                  <a:srgbClr val="000000"/>
                </a:solidFill>
                <a:latin typeface="Arial" panose="020B0604020202020204" pitchFamily="34" charset="0"/>
                <a:cs typeface="Arial" panose="020B0604020202020204" pitchFamily="34" charset="0"/>
              </a:rPr>
              <a:t>cuatrimestre 2023</a:t>
            </a:r>
            <a:r>
              <a:rPr lang="es-GT" sz="2700" dirty="0" smtClean="0">
                <a:solidFill>
                  <a:srgbClr val="000000"/>
                </a:solidFill>
                <a:latin typeface="Arial" panose="020B0604020202020204" pitchFamily="34" charset="0"/>
                <a:cs typeface="Arial" panose="020B0604020202020204" pitchFamily="34" charset="0"/>
              </a:rPr>
              <a:t> </a:t>
            </a:r>
            <a:r>
              <a:rPr lang="es-GT" sz="2700" b="0" dirty="0">
                <a:solidFill>
                  <a:srgbClr val="000000"/>
                </a:solidFill>
                <a:latin typeface="Arial" panose="020B0604020202020204" pitchFamily="34" charset="0"/>
                <a:cs typeface="Arial" panose="020B0604020202020204" pitchFamily="34" charset="0"/>
              </a:rPr>
              <a:t>para el pago de servidores </a:t>
            </a:r>
            <a:r>
              <a:rPr lang="es-GT" sz="2700" b="0" dirty="0" smtClean="0">
                <a:solidFill>
                  <a:srgbClr val="000000"/>
                </a:solidFill>
                <a:latin typeface="Arial" panose="020B0604020202020204" pitchFamily="34" charset="0"/>
                <a:cs typeface="Arial" panose="020B0604020202020204" pitchFamily="34" charset="0"/>
              </a:rPr>
              <a:t>públicos (011), servicios técnicos y profesionales, (029,183)</a:t>
            </a:r>
            <a:endParaRPr lang="es-GT" sz="2700" b="0" dirty="0">
              <a:solidFill>
                <a:srgbClr val="000000"/>
              </a:solidFill>
              <a:latin typeface="Arial" panose="020B0604020202020204" pitchFamily="34" charset="0"/>
              <a:cs typeface="Arial" panose="020B0604020202020204" pitchFamily="34" charset="0"/>
            </a:endParaRP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3,930,458.37</a:t>
            </a:r>
            <a:endParaRPr lang="es-GT" sz="4500" b="1" dirty="0" smtClean="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smtClean="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smtClean="0">
                <a:solidFill>
                  <a:srgbClr val="000000"/>
                </a:solidFill>
                <a:latin typeface="Arial" panose="020B0604020202020204" pitchFamily="34" charset="0"/>
                <a:cs typeface="Arial" panose="020B0604020202020204" pitchFamily="34" charset="0"/>
              </a:rPr>
              <a:t>Saldo </a:t>
            </a:r>
            <a:r>
              <a:rPr lang="es-GT" sz="2700" b="0" dirty="0">
                <a:solidFill>
                  <a:srgbClr val="000000"/>
                </a:solidFill>
                <a:latin typeface="Arial" panose="020B0604020202020204" pitchFamily="34" charset="0"/>
                <a:cs typeface="Arial" panose="020B0604020202020204" pitchFamily="34" charset="0"/>
              </a:rPr>
              <a:t>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8,689,207.63</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F7A154BA-6F3D-4F4E-8BA4-E5FB563D6914}"/>
              </a:ext>
            </a:extLst>
          </p:cNvPr>
          <p:cNvSpPr txBox="1">
            <a:spLocks/>
          </p:cNvSpPr>
          <p:nvPr/>
        </p:nvSpPr>
        <p:spPr>
          <a:xfrm>
            <a:off x="8272712"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75.25%</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dirty="0" smtClean="0">
                <a:solidFill>
                  <a:schemeClr val="tx1"/>
                </a:solidFill>
                <a:latin typeface="Arial" panose="020B0604020202020204" pitchFamily="34" charset="0"/>
                <a:cs typeface="Arial" panose="020B0604020202020204" pitchFamily="34" charset="0"/>
              </a:rPr>
              <a:t>“La Defensoría de la Mujer Indígena”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02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6DFDB85-8F6D-CC44-7271-0E53284AD93C}"/>
              </a:ext>
            </a:extLst>
          </p:cNvPr>
          <p:cNvSpPr txBox="1"/>
          <p:nvPr/>
        </p:nvSpPr>
        <p:spPr>
          <a:xfrm>
            <a:off x="1672231" y="726091"/>
            <a:ext cx="9685537" cy="892552"/>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INVIERTE “</a:t>
            </a:r>
            <a:r>
              <a:rPr lang="es-GT" sz="2600" b="1" u="sng" dirty="0">
                <a:latin typeface="Arial" panose="020B0604020202020204" pitchFamily="34" charset="0"/>
                <a:cs typeface="Arial" panose="020B0604020202020204" pitchFamily="34" charset="0"/>
              </a:rPr>
              <a:t>LA </a:t>
            </a:r>
            <a:r>
              <a:rPr lang="es-GT" sz="2600" b="1" u="sng" dirty="0" smtClean="0">
                <a:latin typeface="Arial" panose="020B0604020202020204" pitchFamily="34" charset="0"/>
                <a:cs typeface="Arial" panose="020B0604020202020204" pitchFamily="34" charset="0"/>
              </a:rPr>
              <a:t>DEFENSORÍA DE LA MUJER INDÍGENA</a:t>
            </a:r>
            <a:r>
              <a:rPr lang="es-GT" sz="2600" b="1" dirty="0" smtClean="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3" name="Picture 4" descr="Edificio - Iconos gratis de edificios">
            <a:extLst>
              <a:ext uri="{FF2B5EF4-FFF2-40B4-BE49-F238E27FC236}">
                <a16:creationId xmlns:a16="http://schemas.microsoft.com/office/drawing/2014/main" xmlns="" id="{9107D880-514E-4661-85DC-9999966D665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A27F1B47-CD23-4F97-8C57-964E7A9700D4}"/>
              </a:ext>
            </a:extLst>
          </p:cNvPr>
          <p:cNvSpPr txBox="1">
            <a:spLocks/>
          </p:cNvSpPr>
          <p:nvPr/>
        </p:nvSpPr>
        <p:spPr>
          <a:xfrm>
            <a:off x="439271" y="2014558"/>
            <a:ext cx="7406641" cy="484344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a:t>
            </a:r>
            <a:r>
              <a:rPr lang="es-GT" sz="2000" b="0" u="sng" dirty="0">
                <a:solidFill>
                  <a:schemeClr val="tx1"/>
                </a:solidFill>
                <a:latin typeface="Arial" panose="020B0604020202020204" pitchFamily="34" charset="0"/>
                <a:cs typeface="Arial" panose="020B0604020202020204" pitchFamily="34" charset="0"/>
              </a:rPr>
              <a:t>La Defensoría</a:t>
            </a:r>
            <a:r>
              <a:rPr lang="es-GT" sz="2000" b="0" dirty="0">
                <a:solidFill>
                  <a:schemeClr val="tx1"/>
                </a:solidFill>
                <a:latin typeface="Arial" panose="020B0604020202020204" pitchFamily="34" charset="0"/>
                <a:cs typeface="Arial" panose="020B0604020202020204" pitchFamily="34" charset="0"/>
              </a:rPr>
              <a:t>” invierte en la adquisición de mobiliarios y equipos de oficina, </a:t>
            </a:r>
            <a:r>
              <a:rPr lang="es-GT" sz="2000" b="0" dirty="0" smtClean="0">
                <a:solidFill>
                  <a:schemeClr val="tx1"/>
                </a:solidFill>
                <a:latin typeface="Arial" panose="020B0604020202020204" pitchFamily="34" charset="0"/>
                <a:cs typeface="Arial" panose="020B0604020202020204" pitchFamily="34" charset="0"/>
              </a:rPr>
              <a:t>discos duros para servidores, que </a:t>
            </a:r>
            <a:r>
              <a:rPr lang="es-GT" sz="2000" b="0" dirty="0">
                <a:solidFill>
                  <a:schemeClr val="tx1"/>
                </a:solidFill>
                <a:latin typeface="Arial" panose="020B0604020202020204" pitchFamily="34" charset="0"/>
                <a:cs typeface="Arial" panose="020B0604020202020204" pitchFamily="34" charset="0"/>
              </a:rPr>
              <a:t>sirven para producir bienes y servicios para la población.  </a:t>
            </a: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Asimismo, invierte en </a:t>
            </a:r>
            <a:r>
              <a:rPr lang="es-GT" sz="2000" b="0" dirty="0" smtClean="0">
                <a:solidFill>
                  <a:schemeClr val="tx1"/>
                </a:solidFill>
                <a:latin typeface="Arial" panose="020B0604020202020204" pitchFamily="34" charset="0"/>
                <a:cs typeface="Arial" panose="020B0604020202020204" pitchFamily="34" charset="0"/>
              </a:rPr>
              <a:t>mantenimiento y reparaciones de medios de transporte, mejoras </a:t>
            </a:r>
            <a:r>
              <a:rPr lang="es-GT" sz="2000" b="0" dirty="0">
                <a:solidFill>
                  <a:schemeClr val="tx1"/>
                </a:solidFill>
                <a:latin typeface="Arial" panose="020B0604020202020204" pitchFamily="34" charset="0"/>
                <a:cs typeface="Arial" panose="020B0604020202020204" pitchFamily="34" charset="0"/>
              </a:rPr>
              <a:t>a los </a:t>
            </a:r>
            <a:r>
              <a:rPr lang="es-GT" sz="2000" b="0" dirty="0" smtClean="0">
                <a:solidFill>
                  <a:schemeClr val="tx1"/>
                </a:solidFill>
                <a:latin typeface="Arial" panose="020B0604020202020204" pitchFamily="34" charset="0"/>
                <a:cs typeface="Arial" panose="020B0604020202020204" pitchFamily="34" charset="0"/>
              </a:rPr>
              <a:t>equipos.</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008DFD0C-3E7E-4043-99EB-5828F632E878}"/>
              </a:ext>
            </a:extLst>
          </p:cNvPr>
          <p:cNvSpPr txBox="1">
            <a:spLocks/>
          </p:cNvSpPr>
          <p:nvPr/>
        </p:nvSpPr>
        <p:spPr>
          <a:xfrm>
            <a:off x="8323655" y="2395830"/>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smtClean="0">
                <a:solidFill>
                  <a:schemeClr val="tx1"/>
                </a:solidFill>
                <a:latin typeface="Arial" panose="020B0604020202020204" pitchFamily="34" charset="0"/>
                <a:cs typeface="Arial" panose="020B0604020202020204" pitchFamily="34" charset="0"/>
              </a:rPr>
              <a:t>La </a:t>
            </a:r>
            <a:r>
              <a:rPr lang="es-GT" sz="2000" b="0" dirty="0">
                <a:solidFill>
                  <a:schemeClr val="tx1"/>
                </a:solidFill>
                <a:latin typeface="Arial" panose="020B0604020202020204" pitchFamily="34" charset="0"/>
                <a:cs typeface="Arial" panose="020B0604020202020204" pitchFamily="34" charset="0"/>
              </a:rPr>
              <a:t>inversión </a:t>
            </a:r>
            <a:r>
              <a:rPr lang="es-GT" sz="2000" b="0" dirty="0" smtClean="0">
                <a:solidFill>
                  <a:schemeClr val="tx1"/>
                </a:solidFill>
                <a:latin typeface="Arial" panose="020B0604020202020204" pitchFamily="34" charset="0"/>
                <a:cs typeface="Arial" panose="020B0604020202020204" pitchFamily="34" charset="0"/>
              </a:rPr>
              <a:t>esta destinada principalmente </a:t>
            </a:r>
            <a:r>
              <a:rPr lang="es-GT" sz="2000" b="0" dirty="0">
                <a:solidFill>
                  <a:schemeClr val="tx1"/>
                </a:solidFill>
                <a:latin typeface="Arial" panose="020B0604020202020204" pitchFamily="34" charset="0"/>
                <a:cs typeface="Arial" panose="020B0604020202020204" pitchFamily="34" charset="0"/>
              </a:rPr>
              <a:t>en </a:t>
            </a:r>
            <a:r>
              <a:rPr lang="es-GT" sz="2000" b="0" dirty="0" smtClean="0">
                <a:solidFill>
                  <a:schemeClr val="tx1"/>
                </a:solidFill>
                <a:latin typeface="Arial" panose="020B0604020202020204" pitchFamily="34" charset="0"/>
                <a:cs typeface="Arial" panose="020B0604020202020204" pitchFamily="34" charset="0"/>
              </a:rPr>
              <a:t>la </a:t>
            </a:r>
            <a:r>
              <a:rPr lang="es-GT" sz="2000" b="0" dirty="0">
                <a:solidFill>
                  <a:schemeClr val="tx1"/>
                </a:solidFill>
                <a:latin typeface="Arial" panose="020B0604020202020204" pitchFamily="34" charset="0"/>
                <a:cs typeface="Arial" panose="020B0604020202020204" pitchFamily="34" charset="0"/>
              </a:rPr>
              <a:t>adquisición de </a:t>
            </a:r>
            <a:r>
              <a:rPr lang="es-GT" sz="2000" dirty="0" smtClean="0">
                <a:solidFill>
                  <a:srgbClr val="FF0000"/>
                </a:solidFill>
                <a:latin typeface="Arial" panose="020B0604020202020204" pitchFamily="34" charset="0"/>
                <a:cs typeface="Arial" panose="020B0604020202020204" pitchFamily="34" charset="0"/>
              </a:rPr>
              <a:t>equipos de oficina y de computo</a:t>
            </a:r>
            <a:r>
              <a:rPr lang="es-GT" sz="2000" b="0" dirty="0" smtClean="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28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3" name="Picture 4" descr="Edificio - Iconos gratis de edificios">
            <a:extLst>
              <a:ext uri="{FF2B5EF4-FFF2-40B4-BE49-F238E27FC236}">
                <a16:creationId xmlns:a16="http://schemas.microsoft.com/office/drawing/2014/main" xmlns="" id="{9107D880-514E-4661-85DC-9999966D665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3764" y="328078"/>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C671FD01-4362-45F8-9D18-B87B582FBBF4}"/>
              </a:ext>
            </a:extLst>
          </p:cNvPr>
          <p:cNvSpPr txBox="1">
            <a:spLocks/>
          </p:cNvSpPr>
          <p:nvPr/>
        </p:nvSpPr>
        <p:spPr>
          <a:xfrm>
            <a:off x="705394" y="184160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55,050.00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a:t>
            </a:r>
            <a:r>
              <a:rPr lang="es-GT" sz="2700" u="sng" dirty="0" err="1" smtClean="0">
                <a:solidFill>
                  <a:schemeClr val="tx1"/>
                </a:solidFill>
                <a:latin typeface="Arial" panose="020B0604020202020204" pitchFamily="34" charset="0"/>
                <a:cs typeface="Arial" panose="020B0604020202020204" pitchFamily="34" charset="0"/>
              </a:rPr>
              <a:t>tercerr</a:t>
            </a:r>
            <a:r>
              <a:rPr lang="es-GT" sz="2700" u="sng" dirty="0" smtClean="0">
                <a:solidFill>
                  <a:schemeClr val="tx1"/>
                </a:solidFill>
                <a:latin typeface="Arial" panose="020B0604020202020204" pitchFamily="34" charset="0"/>
                <a:cs typeface="Arial" panose="020B0604020202020204" pitchFamily="34" charset="0"/>
              </a:rPr>
              <a:t> </a:t>
            </a:r>
            <a:r>
              <a:rPr lang="es-GT" sz="2700" u="sng" dirty="0">
                <a:solidFill>
                  <a:schemeClr val="tx1"/>
                </a:solidFill>
                <a:latin typeface="Arial" panose="020B0604020202020204" pitchFamily="34" charset="0"/>
                <a:cs typeface="Arial" panose="020B0604020202020204" pitchFamily="34" charset="0"/>
              </a:rPr>
              <a:t>cuatrimestre </a:t>
            </a:r>
            <a:r>
              <a:rPr lang="es-GT" sz="2700" u="sng" dirty="0" smtClean="0">
                <a:solidFill>
                  <a:schemeClr val="tx1"/>
                </a:solidFill>
                <a:latin typeface="Arial" panose="020B0604020202020204" pitchFamily="34" charset="0"/>
                <a:cs typeface="Arial" panose="020B0604020202020204" pitchFamily="34" charset="0"/>
              </a:rPr>
              <a:t>2023</a:t>
            </a:r>
            <a:r>
              <a:rPr lang="es-GT" sz="2700" dirty="0" smtClean="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00</a:t>
            </a:r>
            <a:r>
              <a:rPr lang="es-GT" sz="4500" b="1" dirty="0" smtClean="0">
                <a:solidFill>
                  <a:srgbClr val="0070C0"/>
                </a:solidFill>
                <a:latin typeface="Arial" panose="020B0604020202020204" pitchFamily="34" charset="0"/>
                <a:cs typeface="Arial" panose="020B0604020202020204" pitchFamily="34" charset="0"/>
              </a:rPr>
              <a:t>.00</a:t>
            </a:r>
            <a:endParaRPr lang="es-GT" sz="24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smtClean="0">
                <a:solidFill>
                  <a:schemeClr val="tx1"/>
                </a:solidFill>
                <a:latin typeface="Arial" panose="020B0604020202020204" pitchFamily="34" charset="0"/>
                <a:cs typeface="Arial" panose="020B0604020202020204" pitchFamily="34" charset="0"/>
              </a:rPr>
              <a:t>Saldo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55,050</a:t>
            </a:r>
            <a:r>
              <a:rPr lang="es-GT" sz="4500" b="1" dirty="0" smtClean="0">
                <a:solidFill>
                  <a:srgbClr val="0070C0"/>
                </a:solidFill>
                <a:latin typeface="Arial" panose="020B0604020202020204" pitchFamily="34" charset="0"/>
                <a:cs typeface="Arial" panose="020B0604020202020204" pitchFamily="34" charset="0"/>
              </a:rPr>
              <a:t>.00</a:t>
            </a:r>
            <a:endParaRPr lang="es-GT" sz="4500" b="1" dirty="0">
              <a:solidFill>
                <a:srgbClr val="0070C0"/>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5AE0DDC3-E50A-46E6-AAA6-DB777E3F4468}"/>
              </a:ext>
            </a:extLst>
          </p:cNvPr>
          <p:cNvSpPr txBox="1">
            <a:spLocks/>
          </p:cNvSpPr>
          <p:nvPr/>
        </p:nvSpPr>
        <p:spPr>
          <a:xfrm>
            <a:off x="8260397" y="269119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0.28%</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a:t>
            </a:r>
            <a:r>
              <a:rPr lang="es-GT" sz="2200" b="0" u="sng" dirty="0" smtClean="0">
                <a:solidFill>
                  <a:schemeClr val="tx1"/>
                </a:solidFill>
                <a:latin typeface="Arial" panose="020B0604020202020204" pitchFamily="34" charset="0"/>
                <a:cs typeface="Arial" panose="020B0604020202020204" pitchFamily="34" charset="0"/>
              </a:rPr>
              <a:t>Defensoría”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35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6DFDB85-8F6D-CC44-7271-0E53284AD93C}"/>
              </a:ext>
            </a:extLst>
          </p:cNvPr>
          <p:cNvSpPr txBox="1"/>
          <p:nvPr/>
        </p:nvSpPr>
        <p:spPr>
          <a:xfrm>
            <a:off x="1948873" y="726091"/>
            <a:ext cx="9408895" cy="523220"/>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¿QUÉ FINALIDADES ATIENDE “LA INSTITUCIÓN”?</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3" name="Picture 2" descr="Target arm | Icono Gratis">
            <a:extLst>
              <a:ext uri="{FF2B5EF4-FFF2-40B4-BE49-F238E27FC236}">
                <a16:creationId xmlns:a16="http://schemas.microsoft.com/office/drawing/2014/main" xmlns="" id="{9D9C6369-DFBF-4BDA-9D46-5BC151878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54" y="313209"/>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AE969403-F89B-4306-AA5A-257D80D16C24}"/>
              </a:ext>
            </a:extLst>
          </p:cNvPr>
          <p:cNvSpPr txBox="1">
            <a:spLocks/>
          </p:cNvSpPr>
          <p:nvPr/>
        </p:nvSpPr>
        <p:spPr>
          <a:xfrm>
            <a:off x="439271" y="1816459"/>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a:t>
            </a:r>
            <a:r>
              <a:rPr lang="es-GT" sz="2000" b="0" u="sng" dirty="0">
                <a:solidFill>
                  <a:schemeClr val="tx1"/>
                </a:solidFill>
                <a:latin typeface="Arial" panose="020B0604020202020204" pitchFamily="34" charset="0"/>
                <a:cs typeface="Arial" panose="020B0604020202020204" pitchFamily="34" charset="0"/>
              </a:rPr>
              <a:t>La Defensoría</a:t>
            </a:r>
            <a:r>
              <a:rPr lang="es-GT" sz="2000" b="0" dirty="0">
                <a:solidFill>
                  <a:schemeClr val="tx1"/>
                </a:solidFill>
                <a:latin typeface="Arial" panose="020B0604020202020204" pitchFamily="34" charset="0"/>
                <a:cs typeface="Arial" panose="020B0604020202020204" pitchFamily="34" charset="0"/>
              </a:rPr>
              <a:t>”, destina su presupuesto al Orden Público y Seguridad Ciudadana</a:t>
            </a:r>
            <a:r>
              <a:rPr lang="es-GT" sz="2000" b="0" dirty="0" smtClean="0">
                <a:solidFill>
                  <a:schemeClr val="tx1"/>
                </a:solidFill>
                <a:latin typeface="Arial" panose="020B0604020202020204" pitchFamily="34" charset="0"/>
                <a:cs typeface="Arial" panose="020B0604020202020204" pitchFamily="34" charset="0"/>
              </a:rPr>
              <a:t>.</a:t>
            </a:r>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3750DE5C-C769-4FEC-B6BB-33ABBA1B75D5}"/>
              </a:ext>
            </a:extLst>
          </p:cNvPr>
          <p:cNvSpPr txBox="1">
            <a:spLocks/>
          </p:cNvSpPr>
          <p:nvPr/>
        </p:nvSpPr>
        <p:spPr>
          <a:xfrm>
            <a:off x="8650099" y="226280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la Defensoría de los Derechos Humanos (SC), específicamente, de las Mujeres Indígenas con el </a:t>
            </a:r>
            <a:r>
              <a:rPr lang="es-GT" sz="2000" dirty="0" smtClean="0">
                <a:solidFill>
                  <a:srgbClr val="FF0000"/>
                </a:solidFill>
                <a:latin typeface="Arial" panose="020B0604020202020204" pitchFamily="34" charset="0"/>
                <a:cs typeface="Arial" panose="020B0604020202020204" pitchFamily="34" charset="0"/>
              </a:rPr>
              <a:t>100.00%</a:t>
            </a:r>
            <a:r>
              <a:rPr lang="es-GT" sz="2000" b="0" dirty="0" smtClean="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del presupuesto total de “</a:t>
            </a:r>
            <a:r>
              <a:rPr lang="es-GT" sz="2000" b="0" u="sng" dirty="0">
                <a:solidFill>
                  <a:schemeClr val="tx1"/>
                </a:solidFill>
                <a:latin typeface="Arial" panose="020B0604020202020204" pitchFamily="34" charset="0"/>
                <a:cs typeface="Arial" panose="020B0604020202020204" pitchFamily="34" charset="0"/>
              </a:rPr>
              <a:t>La Defensoría</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1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6DFDB85-8F6D-CC44-7271-0E53284AD93C}"/>
              </a:ext>
            </a:extLst>
          </p:cNvPr>
          <p:cNvSpPr txBox="1"/>
          <p:nvPr/>
        </p:nvSpPr>
        <p:spPr>
          <a:xfrm>
            <a:off x="822037" y="726091"/>
            <a:ext cx="10535732"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EJECUCIÓN PRESUPUESTARIA POR </a:t>
            </a:r>
            <a:r>
              <a:rPr lang="es-GT" sz="2600" b="1" dirty="0" smtClean="0">
                <a:latin typeface="Arial" panose="020B0604020202020204" pitchFamily="34" charset="0"/>
                <a:cs typeface="Arial" panose="020B0604020202020204" pitchFamily="34" charset="0"/>
              </a:rPr>
              <a:t>FINALIDAD DEL </a:t>
            </a:r>
            <a:r>
              <a:rPr lang="es-GT" sz="2600" b="1" dirty="0" smtClean="0">
                <a:latin typeface="Arial" panose="020B0604020202020204" pitchFamily="34" charset="0"/>
                <a:cs typeface="Arial" panose="020B0604020202020204" pitchFamily="34" charset="0"/>
              </a:rPr>
              <a:t>TERCER </a:t>
            </a:r>
            <a:r>
              <a:rPr lang="es-GT" sz="2600" b="1" dirty="0" smtClean="0">
                <a:latin typeface="Arial" panose="020B0604020202020204" pitchFamily="34" charset="0"/>
                <a:cs typeface="Arial" panose="020B0604020202020204" pitchFamily="34" charset="0"/>
              </a:rPr>
              <a:t>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3" name="Gráfico 2"/>
          <p:cNvGraphicFramePr/>
          <p:nvPr>
            <p:extLst>
              <p:ext uri="{D42A27DB-BD31-4B8C-83A1-F6EECF244321}">
                <p14:modId xmlns:p14="http://schemas.microsoft.com/office/powerpoint/2010/main" val="4112498807"/>
              </p:ext>
            </p:extLst>
          </p:nvPr>
        </p:nvGraphicFramePr>
        <p:xfrm>
          <a:off x="2607013" y="1792793"/>
          <a:ext cx="6610130" cy="4238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80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2"/>
          <p:cNvSpPr txBox="1"/>
          <p:nvPr/>
        </p:nvSpPr>
        <p:spPr>
          <a:xfrm>
            <a:off x="3098421" y="1555537"/>
            <a:ext cx="11148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9000" dirty="0">
                <a:solidFill>
                  <a:srgbClr val="0070C0"/>
                </a:solidFill>
                <a:latin typeface="Vollkorn ExtraBold"/>
                <a:ea typeface="Vollkorn ExtraBold"/>
                <a:cs typeface="Vollkorn ExtraBold"/>
                <a:sym typeface="Vollkorn ExtraBold"/>
              </a:rPr>
              <a:t>2</a:t>
            </a:r>
            <a:endParaRPr sz="9000" dirty="0">
              <a:solidFill>
                <a:srgbClr val="0070C0"/>
              </a:solidFill>
              <a:latin typeface="Vollkorn ExtraBold"/>
              <a:ea typeface="Vollkorn ExtraBold"/>
              <a:cs typeface="Vollkorn ExtraBold"/>
              <a:sym typeface="Vollkorn ExtraBold"/>
            </a:endParaRPr>
          </a:p>
        </p:txBody>
      </p:sp>
      <p:sp>
        <p:nvSpPr>
          <p:cNvPr id="6" name="CuadroTexto 5">
            <a:extLst>
              <a:ext uri="{FF2B5EF4-FFF2-40B4-BE49-F238E27FC236}">
                <a16:creationId xmlns:a16="http://schemas.microsoft.com/office/drawing/2014/main" xmlns="" id="{57146A67-C081-2534-FEB1-BC7819A31A7A}"/>
              </a:ext>
            </a:extLst>
          </p:cNvPr>
          <p:cNvSpPr txBox="1"/>
          <p:nvPr/>
        </p:nvSpPr>
        <p:spPr>
          <a:xfrm>
            <a:off x="3947650" y="1694123"/>
            <a:ext cx="5336067" cy="1200329"/>
          </a:xfrm>
          <a:prstGeom prst="rect">
            <a:avLst/>
          </a:prstGeom>
          <a:noFill/>
        </p:spPr>
        <p:txBody>
          <a:bodyPr wrap="square" rtlCol="0">
            <a:spAutoFit/>
          </a:bodyPr>
          <a:lstStyle/>
          <a:p>
            <a:pPr lvl="0" algn="ctr">
              <a:lnSpc>
                <a:spcPct val="90000"/>
              </a:lnSpc>
              <a:spcBef>
                <a:spcPct val="0"/>
              </a:spcBef>
              <a:defRPr/>
            </a:pPr>
            <a:r>
              <a:rPr lang="es-ES" sz="3200" b="1" dirty="0">
                <a:solidFill>
                  <a:srgbClr val="0070C0"/>
                </a:solidFill>
                <a:cs typeface="Arial" panose="020B0604020202020204" pitchFamily="34" charset="0"/>
              </a:rPr>
              <a:t>PARTE ESPECÍFICA </a:t>
            </a:r>
          </a:p>
          <a:p>
            <a:pPr lvl="0" algn="ctr">
              <a:lnSpc>
                <a:spcPct val="90000"/>
              </a:lnSpc>
              <a:spcBef>
                <a:spcPct val="0"/>
              </a:spcBef>
              <a:defRPr/>
            </a:pPr>
            <a:r>
              <a:rPr lang="es-ES" sz="2400" b="1" dirty="0">
                <a:solidFill>
                  <a:srgbClr val="0070C0"/>
                </a:solidFill>
                <a:cs typeface="Arial" panose="020B0604020202020204" pitchFamily="34" charset="0"/>
              </a:rPr>
              <a:t>PRINCIPALES AVANCES Y RESULTADOS</a:t>
            </a:r>
          </a:p>
        </p:txBody>
      </p:sp>
    </p:spTree>
    <p:extLst>
      <p:ext uri="{BB962C8B-B14F-4D97-AF65-F5344CB8AC3E}">
        <p14:creationId xmlns:p14="http://schemas.microsoft.com/office/powerpoint/2010/main" val="27502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6711E96-A1B4-B57E-B419-DB0E09304326}"/>
              </a:ext>
            </a:extLst>
          </p:cNvPr>
          <p:cNvSpPr txBox="1"/>
          <p:nvPr/>
        </p:nvSpPr>
        <p:spPr>
          <a:xfrm>
            <a:off x="671384" y="569682"/>
            <a:ext cx="6320431" cy="707886"/>
          </a:xfrm>
          <a:prstGeom prst="rect">
            <a:avLst/>
          </a:prstGeom>
          <a:noFill/>
        </p:spPr>
        <p:txBody>
          <a:bodyPr wrap="square" rtlCol="0">
            <a:spAutoFit/>
          </a:bodyPr>
          <a:lstStyle/>
          <a:p>
            <a:pPr algn="ctr"/>
            <a:r>
              <a:rPr lang="es-ES" sz="2000" b="1" dirty="0">
                <a:solidFill>
                  <a:srgbClr val="001E6C"/>
                </a:solidFill>
                <a:latin typeface="Montserrat" pitchFamily="2" charset="77"/>
              </a:rPr>
              <a:t>PRINCIPALES RESULTADOS Y AVANCES DEL ÁREA JURÍDICA</a:t>
            </a:r>
          </a:p>
        </p:txBody>
      </p:sp>
      <p:sp>
        <p:nvSpPr>
          <p:cNvPr id="7" name="Rectángulo 6"/>
          <p:cNvSpPr/>
          <p:nvPr/>
        </p:nvSpPr>
        <p:spPr>
          <a:xfrm>
            <a:off x="600891" y="2200981"/>
            <a:ext cx="7271658" cy="584775"/>
          </a:xfrm>
          <a:prstGeom prst="rect">
            <a:avLst/>
          </a:prstGeom>
        </p:spPr>
        <p:txBody>
          <a:bodyPr wrap="square">
            <a:spAutoFit/>
          </a:bodyPr>
          <a:lstStyle/>
          <a:p>
            <a:r>
              <a:rPr lang="es-GT" sz="1600" b="1" dirty="0" smtClean="0">
                <a:latin typeface="Arial" panose="020B0604020202020204" pitchFamily="34" charset="0"/>
                <a:cs typeface="Arial" panose="020B0604020202020204" pitchFamily="34" charset="0"/>
              </a:rPr>
              <a:t>1,385 </a:t>
            </a:r>
            <a:r>
              <a:rPr lang="es-GT" sz="1600" b="1" dirty="0" smtClean="0">
                <a:latin typeface="Arial" panose="020B0604020202020204" pitchFamily="34" charset="0"/>
                <a:cs typeface="Arial" panose="020B0604020202020204" pitchFamily="34" charset="0"/>
              </a:rPr>
              <a:t>Atenciones </a:t>
            </a:r>
            <a:r>
              <a:rPr lang="es-GT" sz="1600" b="1" dirty="0">
                <a:latin typeface="Arial" panose="020B0604020202020204" pitchFamily="34" charset="0"/>
                <a:cs typeface="Arial" panose="020B0604020202020204" pitchFamily="34" charset="0"/>
              </a:rPr>
              <a:t>a mujeres indígenas víctimas de violencia, brindando asesoría y acompañamiento Jurídico.</a:t>
            </a:r>
          </a:p>
        </p:txBody>
      </p:sp>
      <p:sp>
        <p:nvSpPr>
          <p:cNvPr id="8" name="CuadroTexto 7">
            <a:extLst>
              <a:ext uri="{FF2B5EF4-FFF2-40B4-BE49-F238E27FC236}">
                <a16:creationId xmlns:a16="http://schemas.microsoft.com/office/drawing/2014/main" xmlns="" id="{59AD204D-F932-C418-4497-BEA06E88D2C8}"/>
              </a:ext>
            </a:extLst>
          </p:cNvPr>
          <p:cNvSpPr txBox="1"/>
          <p:nvPr/>
        </p:nvSpPr>
        <p:spPr>
          <a:xfrm>
            <a:off x="871680" y="2969622"/>
            <a:ext cx="6646719" cy="2500685"/>
          </a:xfrm>
          <a:prstGeom prst="rect">
            <a:avLst/>
          </a:prstGeom>
          <a:noFill/>
        </p:spPr>
        <p:txBody>
          <a:bodyPr wrap="square" rtlCol="0">
            <a:spAutoFit/>
          </a:bodyPr>
          <a:lstStyle/>
          <a:p>
            <a:endParaRPr lang="es-GT" dirty="0">
              <a:latin typeface="Arial" panose="020B0604020202020204" pitchFamily="34" charset="0"/>
              <a:cs typeface="Arial" panose="020B0604020202020204" pitchFamily="34" charset="0"/>
            </a:endParaRPr>
          </a:p>
          <a:p>
            <a:r>
              <a:rPr lang="es-GT"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dirty="0">
                <a:latin typeface="Arial" panose="020B0604020202020204" pitchFamily="34" charset="0"/>
                <a:cs typeface="Arial" panose="020B0604020202020204" pitchFamily="34" charset="0"/>
              </a:rPr>
              <a:t>Programa: 60</a:t>
            </a:r>
          </a:p>
          <a:p>
            <a:pPr marL="457200" indent="-457200" algn="just">
              <a:buAutoNum type="alphaLcPeriod"/>
            </a:pPr>
            <a:r>
              <a:rPr lang="es-GT" dirty="0">
                <a:latin typeface="Arial" panose="020B0604020202020204" pitchFamily="34" charset="0"/>
                <a:cs typeface="Arial" panose="020B0604020202020204" pitchFamily="34" charset="0"/>
              </a:rPr>
              <a:t>Meta</a:t>
            </a:r>
            <a:r>
              <a:rPr lang="es-GT" dirty="0" smtClean="0">
                <a:latin typeface="Arial" panose="020B0604020202020204" pitchFamily="34" charset="0"/>
                <a:cs typeface="Arial" panose="020B0604020202020204" pitchFamily="34" charset="0"/>
              </a:rPr>
              <a:t>: 1,385</a:t>
            </a:r>
            <a:endParaRPr lang="es-GT" dirty="0">
              <a:latin typeface="Arial" panose="020B0604020202020204" pitchFamily="34" charset="0"/>
              <a:cs typeface="Arial" panose="020B0604020202020204" pitchFamily="34" charset="0"/>
            </a:endParaRPr>
          </a:p>
          <a:p>
            <a:pPr marL="457200" indent="-457200" algn="just">
              <a:buAutoNum type="alphaLcPeriod"/>
            </a:pPr>
            <a:r>
              <a:rPr lang="es-GT"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dirty="0">
                <a:latin typeface="Arial" panose="020B0604020202020204" pitchFamily="34" charset="0"/>
                <a:cs typeface="Arial" panose="020B0604020202020204" pitchFamily="34" charset="0"/>
              </a:rPr>
              <a:t>Ubicación geográfica</a:t>
            </a:r>
            <a:r>
              <a:rPr lang="es-GT" dirty="0" smtClean="0">
                <a:latin typeface="Arial" panose="020B0604020202020204" pitchFamily="34" charset="0"/>
                <a:cs typeface="Arial" panose="020B0604020202020204" pitchFamily="34" charset="0"/>
              </a:rPr>
              <a:t>: oficina </a:t>
            </a:r>
            <a:r>
              <a:rPr lang="es-GT" dirty="0">
                <a:latin typeface="Arial" panose="020B0604020202020204" pitchFamily="34" charset="0"/>
                <a:cs typeface="Arial" panose="020B0604020202020204" pitchFamily="34" charset="0"/>
              </a:rPr>
              <a:t>central y 13 </a:t>
            </a:r>
            <a:r>
              <a:rPr lang="es-GT" dirty="0" smtClean="0">
                <a:latin typeface="Arial" panose="020B0604020202020204" pitchFamily="34" charset="0"/>
                <a:cs typeface="Arial" panose="020B0604020202020204" pitchFamily="34" charset="0"/>
              </a:rPr>
              <a:t>oficinas </a:t>
            </a:r>
            <a:r>
              <a:rPr lang="es-GT" dirty="0">
                <a:latin typeface="Arial" panose="020B0604020202020204" pitchFamily="34" charset="0"/>
                <a:cs typeface="Arial" panose="020B0604020202020204" pitchFamily="34" charset="0"/>
              </a:rPr>
              <a:t>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dirty="0">
                <a:latin typeface="Arial" panose="020B0604020202020204" pitchFamily="34" charset="0"/>
                <a:cs typeface="Arial" panose="020B0604020202020204" pitchFamily="34" charset="0"/>
              </a:rPr>
              <a:t>Plazo de ejecución: de enero a </a:t>
            </a:r>
            <a:r>
              <a:rPr lang="es-GT" dirty="0" smtClean="0">
                <a:latin typeface="Arial" panose="020B0604020202020204" pitchFamily="34" charset="0"/>
                <a:cs typeface="Arial" panose="020B0604020202020204" pitchFamily="34" charset="0"/>
              </a:rPr>
              <a:t>diciembre.</a:t>
            </a:r>
            <a:endParaRPr lang="es-GT" dirty="0">
              <a:latin typeface="Arial" panose="020B0604020202020204" pitchFamily="34" charset="0"/>
              <a:cs typeface="Arial" panose="020B0604020202020204" pitchFamily="34" charset="0"/>
            </a:endParaRPr>
          </a:p>
          <a:p>
            <a:pPr algn="just">
              <a:lnSpc>
                <a:spcPct val="150000"/>
              </a:lnSpc>
            </a:pPr>
            <a:endParaRPr lang="es-GT" sz="1100" dirty="0">
              <a:latin typeface="Montserrat" pitchFamily="2" charset="77"/>
            </a:endParaRPr>
          </a:p>
        </p:txBody>
      </p:sp>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2933" y="2113324"/>
            <a:ext cx="2706687" cy="1498843"/>
          </a:xfrm>
          <a:prstGeom prst="rect">
            <a:avLst/>
          </a:prstGeom>
          <a:noFill/>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8652933" y="4027245"/>
            <a:ext cx="2706687" cy="1742259"/>
          </a:xfrm>
          <a:prstGeom prst="rect">
            <a:avLst/>
          </a:prstGeom>
          <a:noFill/>
        </p:spPr>
      </p:pic>
    </p:spTree>
    <p:extLst>
      <p:ext uri="{BB962C8B-B14F-4D97-AF65-F5344CB8AC3E}">
        <p14:creationId xmlns:p14="http://schemas.microsoft.com/office/powerpoint/2010/main" val="245510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6711E96-A1B4-B57E-B419-DB0E09304326}"/>
              </a:ext>
            </a:extLst>
          </p:cNvPr>
          <p:cNvSpPr txBox="1"/>
          <p:nvPr/>
        </p:nvSpPr>
        <p:spPr>
          <a:xfrm>
            <a:off x="671384" y="569682"/>
            <a:ext cx="6320431" cy="707886"/>
          </a:xfrm>
          <a:prstGeom prst="rect">
            <a:avLst/>
          </a:prstGeom>
          <a:noFill/>
        </p:spPr>
        <p:txBody>
          <a:bodyPr wrap="square" rtlCol="0">
            <a:spAutoFit/>
          </a:bodyPr>
          <a:lstStyle/>
          <a:p>
            <a:pPr algn="ctr"/>
            <a:r>
              <a:rPr lang="es-ES" sz="2000" b="1" dirty="0">
                <a:solidFill>
                  <a:srgbClr val="001E6C"/>
                </a:solidFill>
                <a:latin typeface="Montserrat" pitchFamily="2" charset="77"/>
              </a:rPr>
              <a:t>PRINCIPALES RESULTADOS Y AVANCES </a:t>
            </a:r>
            <a:r>
              <a:rPr lang="es-ES" sz="2000" b="1" dirty="0" smtClean="0">
                <a:solidFill>
                  <a:srgbClr val="001E6C"/>
                </a:solidFill>
                <a:latin typeface="Montserrat" pitchFamily="2" charset="77"/>
              </a:rPr>
              <a:t>DE LA UNIDAD SOCIAL</a:t>
            </a:r>
            <a:endParaRPr lang="es-ES" sz="2000" b="1" dirty="0">
              <a:solidFill>
                <a:srgbClr val="001E6C"/>
              </a:solidFill>
              <a:latin typeface="Montserrat" pitchFamily="2" charset="77"/>
            </a:endParaRPr>
          </a:p>
        </p:txBody>
      </p:sp>
      <p:sp>
        <p:nvSpPr>
          <p:cNvPr id="3" name="Rectángulo 2"/>
          <p:cNvSpPr/>
          <p:nvPr/>
        </p:nvSpPr>
        <p:spPr>
          <a:xfrm>
            <a:off x="457027" y="1949047"/>
            <a:ext cx="7271658" cy="646331"/>
          </a:xfrm>
          <a:prstGeom prst="rect">
            <a:avLst/>
          </a:prstGeom>
        </p:spPr>
        <p:txBody>
          <a:bodyPr wrap="square">
            <a:spAutoFit/>
          </a:bodyPr>
          <a:lstStyle/>
          <a:p>
            <a:r>
              <a:rPr lang="es-ES" sz="1800" b="1" dirty="0" smtClean="0">
                <a:latin typeface="Arial" panose="020B0604020202020204" pitchFamily="34" charset="0"/>
                <a:cs typeface="Arial" panose="020B0604020202020204" pitchFamily="34" charset="0"/>
              </a:rPr>
              <a:t>1,150</a:t>
            </a:r>
            <a:r>
              <a:rPr lang="es-ES" sz="1800" b="1" dirty="0" smtClean="0">
                <a:latin typeface="Arial" panose="020B0604020202020204" pitchFamily="34" charset="0"/>
                <a:cs typeface="Arial" panose="020B0604020202020204" pitchFamily="34" charset="0"/>
              </a:rPr>
              <a:t> </a:t>
            </a:r>
            <a:r>
              <a:rPr lang="es-ES" sz="1800" b="1" dirty="0" smtClean="0">
                <a:latin typeface="Arial" panose="020B0604020202020204" pitchFamily="34" charset="0"/>
                <a:cs typeface="Arial" panose="020B0604020202020204" pitchFamily="34" charset="0"/>
              </a:rPr>
              <a:t>Atenciones</a:t>
            </a:r>
            <a:r>
              <a:rPr lang="es-ES" sz="1800" b="1" dirty="0">
                <a:latin typeface="Arial" panose="020B0604020202020204" pitchFamily="34" charset="0"/>
                <a:cs typeface="Arial" panose="020B0604020202020204" pitchFamily="34" charset="0"/>
              </a:rPr>
              <a:t>, a mujeres indígenas víctimas de violencia, brindando asesoría, acompañamiento y gestiones sociales. </a:t>
            </a:r>
            <a:endParaRPr lang="es-GT" sz="18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59AD204D-F932-C418-4497-BEA06E88D2C8}"/>
              </a:ext>
            </a:extLst>
          </p:cNvPr>
          <p:cNvSpPr txBox="1"/>
          <p:nvPr/>
        </p:nvSpPr>
        <p:spPr>
          <a:xfrm>
            <a:off x="566881" y="3125294"/>
            <a:ext cx="6120134" cy="2500685"/>
          </a:xfrm>
          <a:prstGeom prst="rect">
            <a:avLst/>
          </a:prstGeom>
          <a:noFill/>
        </p:spPr>
        <p:txBody>
          <a:bodyPr wrap="square" rtlCol="0">
            <a:spAutoFit/>
          </a:bodyPr>
          <a:lstStyle/>
          <a:p>
            <a:endParaRPr lang="es-GT" dirty="0">
              <a:latin typeface="Arial" panose="020B0604020202020204" pitchFamily="34" charset="0"/>
              <a:cs typeface="Arial" panose="020B0604020202020204" pitchFamily="34" charset="0"/>
            </a:endParaRPr>
          </a:p>
          <a:p>
            <a:r>
              <a:rPr lang="es-GT"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dirty="0">
                <a:latin typeface="Arial" panose="020B0604020202020204" pitchFamily="34" charset="0"/>
                <a:cs typeface="Arial" panose="020B0604020202020204" pitchFamily="34" charset="0"/>
              </a:rPr>
              <a:t>Programa: 60</a:t>
            </a:r>
          </a:p>
          <a:p>
            <a:pPr marL="457200" indent="-457200" algn="just">
              <a:buAutoNum type="alphaLcPeriod"/>
            </a:pPr>
            <a:r>
              <a:rPr lang="es-GT" dirty="0">
                <a:latin typeface="Arial" panose="020B0604020202020204" pitchFamily="34" charset="0"/>
                <a:cs typeface="Arial" panose="020B0604020202020204" pitchFamily="34" charset="0"/>
              </a:rPr>
              <a:t>Meta: </a:t>
            </a:r>
            <a:r>
              <a:rPr lang="es-GT" dirty="0" smtClean="0">
                <a:latin typeface="Arial" panose="020B0604020202020204" pitchFamily="34" charset="0"/>
                <a:cs typeface="Arial" panose="020B0604020202020204" pitchFamily="34" charset="0"/>
              </a:rPr>
              <a:t>1,150</a:t>
            </a:r>
            <a:endParaRPr lang="es-GT" dirty="0">
              <a:latin typeface="Arial" panose="020B0604020202020204" pitchFamily="34" charset="0"/>
              <a:cs typeface="Arial" panose="020B0604020202020204" pitchFamily="34" charset="0"/>
            </a:endParaRPr>
          </a:p>
          <a:p>
            <a:pPr marL="457200" indent="-457200" algn="just">
              <a:buAutoNum type="alphaLcPeriod"/>
            </a:pPr>
            <a:r>
              <a:rPr lang="es-GT"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dirty="0">
                <a:latin typeface="Arial" panose="020B0604020202020204" pitchFamily="34" charset="0"/>
                <a:cs typeface="Arial" panose="020B0604020202020204" pitchFamily="34" charset="0"/>
              </a:rPr>
              <a:t>Ubicación geográfica</a:t>
            </a:r>
            <a:r>
              <a:rPr lang="es-GT" dirty="0" smtClean="0">
                <a:latin typeface="Arial" panose="020B0604020202020204" pitchFamily="34" charset="0"/>
                <a:cs typeface="Arial" panose="020B0604020202020204" pitchFamily="34" charset="0"/>
              </a:rPr>
              <a:t>: oficina </a:t>
            </a:r>
            <a:r>
              <a:rPr lang="es-GT" dirty="0">
                <a:latin typeface="Arial" panose="020B0604020202020204" pitchFamily="34" charset="0"/>
                <a:cs typeface="Arial" panose="020B0604020202020204" pitchFamily="34" charset="0"/>
              </a:rPr>
              <a:t>central y 13 </a:t>
            </a:r>
            <a:r>
              <a:rPr lang="es-GT" dirty="0" smtClean="0">
                <a:latin typeface="Arial" panose="020B0604020202020204" pitchFamily="34" charset="0"/>
                <a:cs typeface="Arial" panose="020B0604020202020204" pitchFamily="34" charset="0"/>
              </a:rPr>
              <a:t>oficinas </a:t>
            </a:r>
            <a:r>
              <a:rPr lang="es-GT" dirty="0">
                <a:latin typeface="Arial" panose="020B0604020202020204" pitchFamily="34" charset="0"/>
                <a:cs typeface="Arial" panose="020B0604020202020204" pitchFamily="34" charset="0"/>
              </a:rPr>
              <a:t>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dirty="0">
                <a:latin typeface="Arial" panose="020B0604020202020204" pitchFamily="34" charset="0"/>
                <a:cs typeface="Arial" panose="020B0604020202020204" pitchFamily="34" charset="0"/>
              </a:rPr>
              <a:t>Plazo de ejecución: de enero a </a:t>
            </a:r>
            <a:r>
              <a:rPr lang="es-GT" dirty="0" smtClean="0">
                <a:latin typeface="Arial" panose="020B0604020202020204" pitchFamily="34" charset="0"/>
                <a:cs typeface="Arial" panose="020B0604020202020204" pitchFamily="34" charset="0"/>
              </a:rPr>
              <a:t>diciembre.</a:t>
            </a:r>
            <a:endParaRPr lang="es-GT" dirty="0">
              <a:latin typeface="Arial" panose="020B0604020202020204" pitchFamily="34" charset="0"/>
              <a:cs typeface="Arial" panose="020B0604020202020204" pitchFamily="34" charset="0"/>
            </a:endParaRPr>
          </a:p>
          <a:p>
            <a:pPr algn="just">
              <a:lnSpc>
                <a:spcPct val="150000"/>
              </a:lnSpc>
            </a:pPr>
            <a:endParaRPr lang="es-GT" sz="1100" dirty="0">
              <a:latin typeface="Montserrat" pitchFamily="2" charset="77"/>
            </a:endParaRPr>
          </a:p>
        </p:txBody>
      </p:sp>
      <p:pic>
        <p:nvPicPr>
          <p:cNvPr id="5" name="Imagen 4" descr="C:\Users\unidad social\Downloads\WhatsApp Image 2023-02-27 at 11.55.25 AM.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44" y="1843352"/>
            <a:ext cx="2963894" cy="16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273143" y="3759200"/>
            <a:ext cx="3145789" cy="1847850"/>
          </a:xfrm>
          <a:prstGeom prst="rect">
            <a:avLst/>
          </a:prstGeom>
          <a:noFill/>
        </p:spPr>
      </p:pic>
    </p:spTree>
    <p:extLst>
      <p:ext uri="{BB962C8B-B14F-4D97-AF65-F5344CB8AC3E}">
        <p14:creationId xmlns:p14="http://schemas.microsoft.com/office/powerpoint/2010/main" val="211145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6711E96-A1B4-B57E-B419-DB0E09304326}"/>
              </a:ext>
            </a:extLst>
          </p:cNvPr>
          <p:cNvSpPr txBox="1"/>
          <p:nvPr/>
        </p:nvSpPr>
        <p:spPr>
          <a:xfrm>
            <a:off x="671384" y="569682"/>
            <a:ext cx="6320431" cy="707886"/>
          </a:xfrm>
          <a:prstGeom prst="rect">
            <a:avLst/>
          </a:prstGeom>
          <a:noFill/>
        </p:spPr>
        <p:txBody>
          <a:bodyPr wrap="square" rtlCol="0">
            <a:spAutoFit/>
          </a:bodyPr>
          <a:lstStyle/>
          <a:p>
            <a:pPr algn="ctr"/>
            <a:r>
              <a:rPr lang="es-ES" sz="2000" b="1" dirty="0">
                <a:solidFill>
                  <a:srgbClr val="001E6C"/>
                </a:solidFill>
                <a:latin typeface="Montserrat" pitchFamily="2" charset="77"/>
              </a:rPr>
              <a:t>PRINCIPALES RESULTADOS Y AVANCES </a:t>
            </a:r>
            <a:r>
              <a:rPr lang="es-ES" sz="2000" b="1" dirty="0" smtClean="0">
                <a:solidFill>
                  <a:srgbClr val="001E6C"/>
                </a:solidFill>
                <a:latin typeface="Montserrat" pitchFamily="2" charset="77"/>
              </a:rPr>
              <a:t>DE LA UNIDAD PSICOLOGICA</a:t>
            </a:r>
            <a:endParaRPr lang="es-ES" sz="2000" b="1" dirty="0">
              <a:solidFill>
                <a:srgbClr val="001E6C"/>
              </a:solidFill>
              <a:latin typeface="Montserrat" pitchFamily="2" charset="77"/>
            </a:endParaRPr>
          </a:p>
        </p:txBody>
      </p:sp>
      <p:sp>
        <p:nvSpPr>
          <p:cNvPr id="3" name="Rectángulo 2"/>
          <p:cNvSpPr/>
          <p:nvPr/>
        </p:nvSpPr>
        <p:spPr>
          <a:xfrm>
            <a:off x="457027" y="1949047"/>
            <a:ext cx="7271658" cy="646331"/>
          </a:xfrm>
          <a:prstGeom prst="rect">
            <a:avLst/>
          </a:prstGeom>
        </p:spPr>
        <p:txBody>
          <a:bodyPr wrap="square">
            <a:spAutoFit/>
          </a:bodyPr>
          <a:lstStyle/>
          <a:p>
            <a:r>
              <a:rPr lang="es-ES" sz="1800" b="1" dirty="0" smtClean="0">
                <a:latin typeface="Arial" panose="020B0604020202020204" pitchFamily="34" charset="0"/>
                <a:cs typeface="Arial" panose="020B0604020202020204" pitchFamily="34" charset="0"/>
              </a:rPr>
              <a:t> </a:t>
            </a:r>
            <a:r>
              <a:rPr lang="es-ES" sz="1800" b="1" dirty="0" smtClean="0">
                <a:latin typeface="Arial" panose="020B0604020202020204" pitchFamily="34" charset="0"/>
                <a:cs typeface="Arial" panose="020B0604020202020204" pitchFamily="34" charset="0"/>
              </a:rPr>
              <a:t>746 Atenciones</a:t>
            </a:r>
            <a:r>
              <a:rPr lang="es-ES" sz="1800" b="1" dirty="0">
                <a:latin typeface="Arial" panose="020B0604020202020204" pitchFamily="34" charset="0"/>
                <a:cs typeface="Arial" panose="020B0604020202020204" pitchFamily="34" charset="0"/>
              </a:rPr>
              <a:t>, a mujeres indígenas víctimas de violencia, brindando asesoría, acompañamiento y gestiones sociales. </a:t>
            </a:r>
            <a:endParaRPr lang="es-GT" sz="18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59AD204D-F932-C418-4497-BEA06E88D2C8}"/>
              </a:ext>
            </a:extLst>
          </p:cNvPr>
          <p:cNvSpPr txBox="1"/>
          <p:nvPr/>
        </p:nvSpPr>
        <p:spPr>
          <a:xfrm>
            <a:off x="566881" y="3125294"/>
            <a:ext cx="6120134" cy="2500685"/>
          </a:xfrm>
          <a:prstGeom prst="rect">
            <a:avLst/>
          </a:prstGeom>
          <a:noFill/>
        </p:spPr>
        <p:txBody>
          <a:bodyPr wrap="square" rtlCol="0">
            <a:spAutoFit/>
          </a:bodyPr>
          <a:lstStyle/>
          <a:p>
            <a:endParaRPr lang="es-GT" dirty="0">
              <a:latin typeface="Arial" panose="020B0604020202020204" pitchFamily="34" charset="0"/>
              <a:cs typeface="Arial" panose="020B0604020202020204" pitchFamily="34" charset="0"/>
            </a:endParaRPr>
          </a:p>
          <a:p>
            <a:r>
              <a:rPr lang="es-GT"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dirty="0">
                <a:latin typeface="Arial" panose="020B0604020202020204" pitchFamily="34" charset="0"/>
                <a:cs typeface="Arial" panose="020B0604020202020204" pitchFamily="34" charset="0"/>
              </a:rPr>
              <a:t>Programa: 60</a:t>
            </a:r>
          </a:p>
          <a:p>
            <a:pPr marL="457200" indent="-457200" algn="just">
              <a:buAutoNum type="alphaLcPeriod"/>
            </a:pPr>
            <a:r>
              <a:rPr lang="es-GT" dirty="0">
                <a:latin typeface="Arial" panose="020B0604020202020204" pitchFamily="34" charset="0"/>
                <a:cs typeface="Arial" panose="020B0604020202020204" pitchFamily="34" charset="0"/>
              </a:rPr>
              <a:t>Meta: </a:t>
            </a:r>
            <a:r>
              <a:rPr lang="es-GT" dirty="0" smtClean="0">
                <a:latin typeface="Arial" panose="020B0604020202020204" pitchFamily="34" charset="0"/>
                <a:cs typeface="Arial" panose="020B0604020202020204" pitchFamily="34" charset="0"/>
              </a:rPr>
              <a:t>746</a:t>
            </a:r>
            <a:endParaRPr lang="es-GT" dirty="0">
              <a:latin typeface="Arial" panose="020B0604020202020204" pitchFamily="34" charset="0"/>
              <a:cs typeface="Arial" panose="020B0604020202020204" pitchFamily="34" charset="0"/>
            </a:endParaRPr>
          </a:p>
          <a:p>
            <a:pPr marL="457200" indent="-457200" algn="just">
              <a:buAutoNum type="alphaLcPeriod"/>
            </a:pPr>
            <a:r>
              <a:rPr lang="es-GT"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dirty="0">
                <a:latin typeface="Arial" panose="020B0604020202020204" pitchFamily="34" charset="0"/>
                <a:cs typeface="Arial" panose="020B0604020202020204" pitchFamily="34" charset="0"/>
              </a:rPr>
              <a:t>Ubicación geográfica</a:t>
            </a:r>
            <a:r>
              <a:rPr lang="es-GT" dirty="0" smtClean="0">
                <a:latin typeface="Arial" panose="020B0604020202020204" pitchFamily="34" charset="0"/>
                <a:cs typeface="Arial" panose="020B0604020202020204" pitchFamily="34" charset="0"/>
              </a:rPr>
              <a:t>: oficina </a:t>
            </a:r>
            <a:r>
              <a:rPr lang="es-GT" dirty="0">
                <a:latin typeface="Arial" panose="020B0604020202020204" pitchFamily="34" charset="0"/>
                <a:cs typeface="Arial" panose="020B0604020202020204" pitchFamily="34" charset="0"/>
              </a:rPr>
              <a:t>central y 13 </a:t>
            </a:r>
            <a:r>
              <a:rPr lang="es-GT" dirty="0" smtClean="0">
                <a:latin typeface="Arial" panose="020B0604020202020204" pitchFamily="34" charset="0"/>
                <a:cs typeface="Arial" panose="020B0604020202020204" pitchFamily="34" charset="0"/>
              </a:rPr>
              <a:t>oficinas </a:t>
            </a:r>
            <a:r>
              <a:rPr lang="es-GT" dirty="0">
                <a:latin typeface="Arial" panose="020B0604020202020204" pitchFamily="34" charset="0"/>
                <a:cs typeface="Arial" panose="020B0604020202020204" pitchFamily="34" charset="0"/>
              </a:rPr>
              <a:t>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dirty="0">
                <a:latin typeface="Arial" panose="020B0604020202020204" pitchFamily="34" charset="0"/>
                <a:cs typeface="Arial" panose="020B0604020202020204" pitchFamily="34" charset="0"/>
              </a:rPr>
              <a:t>Plazo de ejecución: de enero a </a:t>
            </a:r>
            <a:r>
              <a:rPr lang="es-GT" dirty="0" smtClean="0">
                <a:latin typeface="Arial" panose="020B0604020202020204" pitchFamily="34" charset="0"/>
                <a:cs typeface="Arial" panose="020B0604020202020204" pitchFamily="34" charset="0"/>
              </a:rPr>
              <a:t>diciembre.</a:t>
            </a:r>
            <a:endParaRPr lang="es-GT" dirty="0">
              <a:latin typeface="Arial" panose="020B0604020202020204" pitchFamily="34" charset="0"/>
              <a:cs typeface="Arial" panose="020B0604020202020204" pitchFamily="34" charset="0"/>
            </a:endParaRPr>
          </a:p>
          <a:p>
            <a:pPr algn="just">
              <a:lnSpc>
                <a:spcPct val="150000"/>
              </a:lnSpc>
            </a:pPr>
            <a:endParaRPr lang="es-GT" sz="1100" dirty="0">
              <a:latin typeface="Montserrat" pitchFamily="2" charset="77"/>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8479142" y="1753669"/>
            <a:ext cx="2760244" cy="1924050"/>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482263" y="3958389"/>
            <a:ext cx="2757123" cy="1941797"/>
          </a:xfrm>
          <a:prstGeom prst="rect">
            <a:avLst/>
          </a:prstGeom>
          <a:noFill/>
        </p:spPr>
      </p:pic>
    </p:spTree>
    <p:extLst>
      <p:ext uri="{BB962C8B-B14F-4D97-AF65-F5344CB8AC3E}">
        <p14:creationId xmlns:p14="http://schemas.microsoft.com/office/powerpoint/2010/main" val="407539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2696DCD-B51B-B691-DAAF-10128BC45AC4}"/>
              </a:ext>
            </a:extLst>
          </p:cNvPr>
          <p:cNvSpPr txBox="1"/>
          <p:nvPr/>
        </p:nvSpPr>
        <p:spPr>
          <a:xfrm>
            <a:off x="907807" y="215983"/>
            <a:ext cx="9738231" cy="523220"/>
          </a:xfrm>
          <a:prstGeom prst="rect">
            <a:avLst/>
          </a:prstGeom>
          <a:noFill/>
        </p:spPr>
        <p:txBody>
          <a:bodyPr wrap="square" rtlCol="0">
            <a:spAutoFit/>
          </a:bodyPr>
          <a:lstStyle/>
          <a:p>
            <a:pPr algn="ctr"/>
            <a:r>
              <a:rPr lang="es-ES" sz="2800" b="1" dirty="0" smtClean="0">
                <a:solidFill>
                  <a:srgbClr val="001E6C"/>
                </a:solidFill>
                <a:latin typeface="Montserrat ExtraBold" pitchFamily="2" charset="77"/>
              </a:rPr>
              <a:t>CONSOLIDADO DE LOGROS INSTITUCIONALES</a:t>
            </a:r>
            <a:endParaRPr lang="es-ES" sz="2800" b="1" dirty="0">
              <a:solidFill>
                <a:srgbClr val="001E6C"/>
              </a:solidFill>
              <a:latin typeface="Montserrat ExtraBold" pitchFamily="2" charset="77"/>
            </a:endParaRPr>
          </a:p>
        </p:txBody>
      </p:sp>
      <p:graphicFrame>
        <p:nvGraphicFramePr>
          <p:cNvPr id="3" name="Tabla 2"/>
          <p:cNvGraphicFramePr>
            <a:graphicFrameLocks noGrp="1"/>
          </p:cNvGraphicFramePr>
          <p:nvPr>
            <p:extLst>
              <p:ext uri="{D42A27DB-BD31-4B8C-83A1-F6EECF244321}">
                <p14:modId xmlns:p14="http://schemas.microsoft.com/office/powerpoint/2010/main" val="2782424296"/>
              </p:ext>
            </p:extLst>
          </p:nvPr>
        </p:nvGraphicFramePr>
        <p:xfrm>
          <a:off x="1924050" y="976680"/>
          <a:ext cx="8858250" cy="5362437"/>
        </p:xfrm>
        <a:graphic>
          <a:graphicData uri="http://schemas.openxmlformats.org/drawingml/2006/table">
            <a:tbl>
              <a:tblPr firstRow="1" firstCol="1" bandRow="1">
                <a:tableStyleId>{5C22544A-7EE6-4342-B048-85BDC9FD1C3A}</a:tableStyleId>
              </a:tblPr>
              <a:tblGrid>
                <a:gridCol w="4412623"/>
                <a:gridCol w="1125159"/>
                <a:gridCol w="3320468"/>
              </a:tblGrid>
              <a:tr h="384853">
                <a:tc>
                  <a:txBody>
                    <a:bodyPr/>
                    <a:lstStyle/>
                    <a:p>
                      <a:pPr algn="ctr"/>
                      <a:r>
                        <a:rPr lang="es-GT" sz="1000" kern="0" dirty="0">
                          <a:effectLst/>
                        </a:rPr>
                        <a:t>Logro Institucional</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a:effectLst/>
                        </a:rPr>
                        <a:t>Meta Física Ejecutada </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a:effectLst/>
                        </a:rPr>
                        <a:t>Población Beneficiada </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r>
              <a:tr h="596576">
                <a:tc>
                  <a:txBody>
                    <a:bodyPr/>
                    <a:lstStyle/>
                    <a:p>
                      <a:r>
                        <a:rPr lang="es-GT" sz="1000" kern="0" dirty="0">
                          <a:effectLst/>
                        </a:rPr>
                        <a:t> </a:t>
                      </a:r>
                      <a:endParaRPr lang="es-GT" sz="1100" kern="100" dirty="0">
                        <a:effectLst/>
                      </a:endParaRPr>
                    </a:p>
                    <a:p>
                      <a:r>
                        <a:rPr lang="es-ES" sz="1000" kern="0" dirty="0">
                          <a:effectLst/>
                        </a:rPr>
                        <a:t>Mujeres indígenas violentadas en sus derechos, reciben atención social</a:t>
                      </a:r>
                      <a:endParaRPr lang="es-GT" sz="1100" kern="100" dirty="0">
                        <a:effectLst/>
                      </a:endParaRPr>
                    </a:p>
                    <a:p>
                      <a:r>
                        <a:rPr lang="es-ES" sz="1000" kern="0" dirty="0">
                          <a:effectLst/>
                        </a:rPr>
                        <a:t> </a:t>
                      </a:r>
                      <a:endParaRPr lang="es-GT" sz="1100" kern="100" dirty="0">
                        <a:effectLst/>
                      </a:endParaRPr>
                    </a:p>
                    <a:p>
                      <a:r>
                        <a:rPr lang="es-GT" sz="1000" kern="0" dirty="0">
                          <a:effectLst/>
                        </a:rPr>
                        <a:t> </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dirty="0">
                          <a:effectLst/>
                        </a:rPr>
                        <a:t>978</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c rowSpan="5">
                  <a:txBody>
                    <a:bodyPr/>
                    <a:lstStyle/>
                    <a:p>
                      <a:pPr algn="just"/>
                      <a:r>
                        <a:rPr lang="es-GT" sz="1000" kern="0" dirty="0" err="1" smtClean="0">
                          <a:effectLst/>
                        </a:rPr>
                        <a:t>GuateMala</a:t>
                      </a:r>
                      <a:r>
                        <a:rPr lang="es-GT" sz="1000" kern="0" dirty="0">
                          <a:effectLst/>
                        </a:rPr>
                        <a:t>, Chimaltenango, Santa Rosa, Sololá, Totonicapán, Quetzaltenango, Suchitepéquez, San Marcos, Huehuetenango Quiché, Baja Verapaz, Alta Verapaz, Petén e </a:t>
                      </a:r>
                      <a:r>
                        <a:rPr lang="es-GT" sz="1000" kern="0" dirty="0" smtClean="0">
                          <a:effectLst/>
                        </a:rPr>
                        <a:t>Izabal</a:t>
                      </a:r>
                      <a:r>
                        <a:rPr lang="es-GT" sz="1000" kern="0" dirty="0">
                          <a:effectLst/>
                        </a:rPr>
                        <a:t> </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r>
              <a:tr h="499594">
                <a:tc>
                  <a:txBody>
                    <a:bodyPr/>
                    <a:lstStyle/>
                    <a:p>
                      <a:r>
                        <a:rPr lang="es-ES" sz="1000" kern="0" dirty="0">
                          <a:effectLst/>
                        </a:rPr>
                        <a:t> </a:t>
                      </a:r>
                      <a:endParaRPr lang="es-GT" sz="1100" kern="100" dirty="0">
                        <a:effectLst/>
                      </a:endParaRPr>
                    </a:p>
                    <a:p>
                      <a:r>
                        <a:rPr lang="es-ES" sz="1000" kern="0" dirty="0">
                          <a:effectLst/>
                        </a:rPr>
                        <a:t>Mujeres indígenas violentadas en sus derechos, reciben atención psicológica</a:t>
                      </a:r>
                      <a:endParaRPr lang="es-GT" sz="1100" kern="100" dirty="0">
                        <a:effectLst/>
                      </a:endParaRPr>
                    </a:p>
                    <a:p>
                      <a:r>
                        <a:rPr lang="es-ES" sz="1000" kern="0" dirty="0">
                          <a:effectLst/>
                        </a:rPr>
                        <a:t> </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a:effectLst/>
                        </a:rPr>
                        <a:t>593</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c vMerge="1">
                  <a:txBody>
                    <a:bodyPr/>
                    <a:lstStyle/>
                    <a:p>
                      <a:endParaRPr lang="es-GT"/>
                    </a:p>
                  </a:txBody>
                  <a:tcPr/>
                </a:tc>
              </a:tr>
              <a:tr h="561361">
                <a:tc>
                  <a:txBody>
                    <a:bodyPr/>
                    <a:lstStyle/>
                    <a:p>
                      <a:r>
                        <a:rPr lang="es-ES" sz="1000" kern="0" dirty="0">
                          <a:effectLst/>
                        </a:rPr>
                        <a:t> </a:t>
                      </a:r>
                      <a:endParaRPr lang="es-GT" sz="1100" kern="100" dirty="0">
                        <a:effectLst/>
                      </a:endParaRPr>
                    </a:p>
                    <a:p>
                      <a:r>
                        <a:rPr lang="es-GT" sz="1000" kern="0" dirty="0">
                          <a:effectLst/>
                        </a:rPr>
                        <a:t>Mujeres indígenas violentadas en sus derechos, reciben atención jurídica</a:t>
                      </a:r>
                      <a:endParaRPr lang="es-GT" sz="1100" kern="100" dirty="0">
                        <a:effectLst/>
                      </a:endParaRPr>
                    </a:p>
                    <a:p>
                      <a:r>
                        <a:rPr lang="es-ES" sz="1000" kern="0" dirty="0">
                          <a:effectLst/>
                        </a:rPr>
                        <a:t> </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a:effectLst/>
                        </a:rPr>
                        <a:t>1,174</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c vMerge="1">
                  <a:txBody>
                    <a:bodyPr/>
                    <a:lstStyle/>
                    <a:p>
                      <a:endParaRPr lang="es-GT"/>
                    </a:p>
                  </a:txBody>
                  <a:tcPr/>
                </a:tc>
              </a:tr>
              <a:tr h="1256202">
                <a:tc>
                  <a:txBody>
                    <a:bodyPr/>
                    <a:lstStyle/>
                    <a:p>
                      <a:r>
                        <a:rPr lang="es-ES" sz="1000" kern="0">
                          <a:effectLst/>
                        </a:rPr>
                        <a:t> </a:t>
                      </a:r>
                      <a:endParaRPr lang="es-GT" sz="1100" kern="100">
                        <a:effectLst/>
                      </a:endParaRPr>
                    </a:p>
                    <a:p>
                      <a:r>
                        <a:rPr lang="es-ES" sz="1000" kern="0">
                          <a:effectLst/>
                        </a:rPr>
                        <a:t>Centro de llamadas </a:t>
                      </a:r>
                      <a:endParaRPr lang="es-GT" sz="1100" kern="100">
                        <a:effectLst/>
                      </a:endParaRPr>
                    </a:p>
                    <a:p>
                      <a:r>
                        <a:rPr lang="es-GT" sz="1000" kern="0">
                          <a:effectLst/>
                        </a:rPr>
                        <a:t>Atención permanente y gratuita a las mujeres víctimas de violencia, a través del centro de llamadas 1529, en el cual reciben atención, orientación y asesoría en los cuatro idiomas mayas mayoritarios, K'iche', Kaqchikel, Q'eqchi' y Mam.</a:t>
                      </a:r>
                      <a:endParaRPr lang="es-GT" sz="1100" kern="100">
                        <a:effectLst/>
                      </a:endParaRPr>
                    </a:p>
                    <a:p>
                      <a:r>
                        <a:rPr lang="es-GT" sz="1000" kern="0">
                          <a:effectLst/>
                        </a:rPr>
                        <a:t> </a:t>
                      </a:r>
                      <a:endParaRPr lang="es-GT" sz="1100" kern="100">
                        <a:effectLst/>
                      </a:endParaRPr>
                    </a:p>
                    <a:p>
                      <a:r>
                        <a:rPr lang="es-GT" sz="1000" kern="0">
                          <a:effectLst/>
                        </a:rPr>
                        <a:t> </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a:effectLst/>
                        </a:rPr>
                        <a:t>1,870</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c vMerge="1">
                  <a:txBody>
                    <a:bodyPr/>
                    <a:lstStyle/>
                    <a:p>
                      <a:endParaRPr lang="es-GT"/>
                    </a:p>
                  </a:txBody>
                  <a:tcPr/>
                </a:tc>
              </a:tr>
              <a:tr h="1130582">
                <a:tc>
                  <a:txBody>
                    <a:bodyPr/>
                    <a:lstStyle/>
                    <a:p>
                      <a:r>
                        <a:rPr lang="es-GT" sz="1000" kern="0">
                          <a:effectLst/>
                        </a:rPr>
                        <a:t> </a:t>
                      </a:r>
                      <a:endParaRPr lang="es-GT" sz="1100" kern="100">
                        <a:effectLst/>
                      </a:endParaRPr>
                    </a:p>
                    <a:p>
                      <a:r>
                        <a:rPr lang="es-GT" sz="1000" kern="0">
                          <a:effectLst/>
                        </a:rPr>
                        <a:t>Las actividades de Prevención de la violencia contra las mujeres indígenas fueron desarrolladas en la oficina central y oficinas regionales y público en general, impartiendo, charlas informativas de temas de relevancia para la DEMI. </a:t>
                      </a:r>
                      <a:endParaRPr lang="es-GT" sz="1100" kern="100">
                        <a:effectLst/>
                      </a:endParaRPr>
                    </a:p>
                    <a:p>
                      <a:r>
                        <a:rPr lang="es-GT" sz="1000" kern="0">
                          <a:effectLst/>
                        </a:rPr>
                        <a:t> </a:t>
                      </a:r>
                      <a:endParaRPr lang="es-GT" sz="1100" kern="100">
                        <a:effectLst/>
                      </a:endParaRPr>
                    </a:p>
                    <a:p>
                      <a:r>
                        <a:rPr lang="es-GT" sz="1000" kern="0">
                          <a:effectLst/>
                        </a:rPr>
                        <a:t> </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dirty="0">
                          <a:effectLst/>
                        </a:rPr>
                        <a:t>529</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c vMerge="1">
                  <a:txBody>
                    <a:bodyPr/>
                    <a:lstStyle/>
                    <a:p>
                      <a:endParaRPr lang="es-GT"/>
                    </a:p>
                  </a:txBody>
                  <a:tcPr/>
                </a:tc>
              </a:tr>
              <a:tr h="561361">
                <a:tc>
                  <a:txBody>
                    <a:bodyPr/>
                    <a:lstStyle/>
                    <a:p>
                      <a:pPr algn="ctr"/>
                      <a:r>
                        <a:rPr lang="es-GT" sz="1000" kern="0" dirty="0">
                          <a:effectLst/>
                        </a:rPr>
                        <a:t> </a:t>
                      </a:r>
                      <a:endParaRPr lang="es-GT" sz="1100" kern="100" dirty="0">
                        <a:effectLst/>
                      </a:endParaRPr>
                    </a:p>
                    <a:p>
                      <a:pPr algn="ctr"/>
                      <a:r>
                        <a:rPr lang="es-GT" sz="1000" kern="0" dirty="0">
                          <a:effectLst/>
                        </a:rPr>
                        <a:t>Total</a:t>
                      </a:r>
                      <a:endParaRPr lang="es-GT" sz="1100" kern="100" dirty="0">
                        <a:effectLst/>
                      </a:endParaRPr>
                    </a:p>
                    <a:p>
                      <a:pPr algn="ctr"/>
                      <a:r>
                        <a:rPr lang="es-GT" sz="1000" kern="0" dirty="0">
                          <a:effectLst/>
                        </a:rPr>
                        <a:t> </a:t>
                      </a:r>
                      <a:endParaRPr lang="es-GT" sz="1100" kern="100" dirty="0">
                        <a:effectLst/>
                      </a:endParaRPr>
                    </a:p>
                    <a:p>
                      <a:pPr algn="ctr"/>
                      <a:r>
                        <a:rPr lang="es-GT" sz="1000" kern="0" dirty="0">
                          <a:effectLst/>
                        </a:rPr>
                        <a:t> </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a:effectLst/>
                        </a:rPr>
                        <a:t>5,144</a:t>
                      </a:r>
                      <a:endParaRPr lang="es-GT" sz="1100" kern="100">
                        <a:effectLst/>
                        <a:latin typeface="Calibri" panose="020F0502020204030204" pitchFamily="34" charset="0"/>
                        <a:cs typeface="Times New Roman" panose="02020603050405020304" pitchFamily="18" charset="0"/>
                      </a:endParaRPr>
                    </a:p>
                  </a:txBody>
                  <a:tcPr marL="58480" marR="58480" marT="0" marB="0" anchor="ctr"/>
                </a:tc>
                <a:tc>
                  <a:txBody>
                    <a:bodyPr/>
                    <a:lstStyle/>
                    <a:p>
                      <a:pPr algn="ctr"/>
                      <a:r>
                        <a:rPr lang="es-GT" sz="1000" kern="0" dirty="0">
                          <a:effectLst/>
                        </a:rPr>
                        <a:t>Departamentos en los cuales la DEMI tiene presencia </a:t>
                      </a:r>
                      <a:endParaRPr lang="es-GT" sz="1100" kern="100" dirty="0">
                        <a:effectLst/>
                        <a:latin typeface="Calibri" panose="020F0502020204030204" pitchFamily="34" charset="0"/>
                        <a:cs typeface="Times New Roman" panose="02020603050405020304" pitchFamily="18" charset="0"/>
                      </a:endParaRPr>
                    </a:p>
                  </a:txBody>
                  <a:tcPr marL="58480" marR="58480" marT="0" marB="0" anchor="ctr"/>
                </a:tc>
              </a:tr>
            </a:tbl>
          </a:graphicData>
        </a:graphic>
      </p:graphicFrame>
    </p:spTree>
    <p:extLst>
      <p:ext uri="{BB962C8B-B14F-4D97-AF65-F5344CB8AC3E}">
        <p14:creationId xmlns:p14="http://schemas.microsoft.com/office/powerpoint/2010/main" val="90759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Google Shape;90;p2">
            <a:extLst>
              <a:ext uri="{FF2B5EF4-FFF2-40B4-BE49-F238E27FC236}">
                <a16:creationId xmlns:a16="http://schemas.microsoft.com/office/drawing/2014/main" xmlns="" id="{619F04E6-ABF4-F8A7-04CC-04CC8F49368B}"/>
              </a:ext>
            </a:extLst>
          </p:cNvPr>
          <p:cNvSpPr txBox="1"/>
          <p:nvPr/>
        </p:nvSpPr>
        <p:spPr>
          <a:xfrm>
            <a:off x="2615057" y="549204"/>
            <a:ext cx="717150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dirty="0" smtClean="0">
                <a:solidFill>
                  <a:srgbClr val="033964"/>
                </a:solidFill>
                <a:latin typeface="Arial" panose="020B0604020202020204" pitchFamily="34" charset="0"/>
                <a:ea typeface="Bebas Neue"/>
                <a:cs typeface="Arial" panose="020B0604020202020204" pitchFamily="34" charset="0"/>
              </a:rPr>
              <a:t>PRINCIPALES </a:t>
            </a:r>
            <a:r>
              <a:rPr lang="es-ES" sz="2400" b="1" dirty="0">
                <a:solidFill>
                  <a:srgbClr val="033964"/>
                </a:solidFill>
                <a:latin typeface="Arial" panose="020B0604020202020204" pitchFamily="34" charset="0"/>
                <a:ea typeface="Bebas Neue"/>
                <a:cs typeface="Arial" panose="020B0604020202020204" pitchFamily="34" charset="0"/>
              </a:rPr>
              <a:t>FUNCIONES DE LA DEFENSORÍA DE LA MUJER </a:t>
            </a:r>
            <a:r>
              <a:rPr lang="es-ES" sz="2400" b="1" dirty="0" smtClean="0">
                <a:solidFill>
                  <a:srgbClr val="033964"/>
                </a:solidFill>
                <a:latin typeface="Arial" panose="020B0604020202020204" pitchFamily="34" charset="0"/>
                <a:ea typeface="Bebas Neue"/>
                <a:cs typeface="Arial" panose="020B0604020202020204" pitchFamily="34" charset="0"/>
              </a:rPr>
              <a:t>INDÍGENA</a:t>
            </a:r>
            <a:endParaRPr lang="es-ES" sz="2400" b="1" dirty="0">
              <a:solidFill>
                <a:srgbClr val="033964"/>
              </a:solidFill>
              <a:latin typeface="Arial" panose="020B0604020202020204" pitchFamily="34" charset="0"/>
              <a:ea typeface="Bebas Neue"/>
              <a:cs typeface="Arial" panose="020B0604020202020204" pitchFamily="34" charset="0"/>
            </a:endParaRPr>
          </a:p>
        </p:txBody>
      </p:sp>
      <p:sp>
        <p:nvSpPr>
          <p:cNvPr id="7" name="CuadroTexto 6">
            <a:extLst>
              <a:ext uri="{FF2B5EF4-FFF2-40B4-BE49-F238E27FC236}">
                <a16:creationId xmlns:a16="http://schemas.microsoft.com/office/drawing/2014/main" xmlns="" id="{A73010C5-04AB-7076-E3F7-C5E6D111B319}"/>
              </a:ext>
            </a:extLst>
          </p:cNvPr>
          <p:cNvSpPr txBox="1"/>
          <p:nvPr/>
        </p:nvSpPr>
        <p:spPr>
          <a:xfrm>
            <a:off x="1187085" y="1954921"/>
            <a:ext cx="10002998" cy="3393237"/>
          </a:xfrm>
          <a:prstGeom prst="rect">
            <a:avLst/>
          </a:prstGeom>
          <a:noFill/>
        </p:spPr>
        <p:txBody>
          <a:bodyPr wrap="square" rtlCol="0">
            <a:spAutoFit/>
          </a:bodyPr>
          <a:lstStyle/>
          <a:p>
            <a:pPr lvl="1" algn="just">
              <a:lnSpc>
                <a:spcPct val="150000"/>
              </a:lnSpc>
            </a:pPr>
            <a:r>
              <a:rPr lang="es-GT" sz="2200" dirty="0">
                <a:latin typeface="Arial" panose="020B0604020202020204" pitchFamily="34" charset="0"/>
                <a:cs typeface="Arial" panose="020B0604020202020204" pitchFamily="34" charset="0"/>
              </a:rPr>
              <a:t>De conformidad con las normas que regulan su funcionamiento, las principales funciones</a:t>
            </a:r>
            <a:r>
              <a:rPr lang="es-GT" sz="2200" b="1" dirty="0">
                <a:solidFill>
                  <a:srgbClr val="2786C0"/>
                </a:solidFill>
                <a:latin typeface="Arial" panose="020B0604020202020204" pitchFamily="34" charset="0"/>
                <a:cs typeface="Arial" panose="020B0604020202020204" pitchFamily="34" charset="0"/>
              </a:rPr>
              <a:t> </a:t>
            </a:r>
            <a:r>
              <a:rPr lang="es-GT" sz="2200" dirty="0">
                <a:latin typeface="Arial" panose="020B0604020202020204" pitchFamily="34" charset="0"/>
                <a:cs typeface="Arial" panose="020B0604020202020204" pitchFamily="34" charset="0"/>
              </a:rPr>
              <a:t>de la Defensoría de la Mujer Indígena son</a:t>
            </a:r>
            <a:r>
              <a:rPr lang="es-GT" sz="2200" dirty="0" smtClean="0">
                <a:latin typeface="Arial" panose="020B0604020202020204" pitchFamily="34" charset="0"/>
                <a:cs typeface="Arial" panose="020B0604020202020204" pitchFamily="34" charset="0"/>
              </a:rPr>
              <a:t>:</a:t>
            </a:r>
          </a:p>
          <a:p>
            <a:pPr lvl="1" algn="just">
              <a:lnSpc>
                <a:spcPct val="150000"/>
              </a:lnSpc>
            </a:pPr>
            <a:endParaRPr lang="es-GT" sz="2200" dirty="0">
              <a:latin typeface="Arial" panose="020B0604020202020204" pitchFamily="34" charset="0"/>
              <a:cs typeface="Arial" panose="020B0604020202020204" pitchFamily="34" charset="0"/>
            </a:endParaRPr>
          </a:p>
          <a:p>
            <a:pPr marL="444500" lvl="1">
              <a:lnSpc>
                <a:spcPct val="150000"/>
              </a:lnSpc>
              <a:buClr>
                <a:srgbClr val="0070C0"/>
              </a:buClr>
              <a:buFont typeface="Wingdings" panose="05000000000000000000" pitchFamily="2" charset="2"/>
              <a:buChar char="§"/>
            </a:pPr>
            <a:r>
              <a:rPr lang="es-GT" sz="2200" dirty="0">
                <a:latin typeface="Arial" panose="020B0604020202020204" pitchFamily="34" charset="0"/>
                <a:cs typeface="Arial" panose="020B0604020202020204" pitchFamily="34" charset="0"/>
              </a:rPr>
              <a:t> Atender las particularidades situaciones de vulnerabilidad,                     indefensión y discriminación de la mujer indígena.</a:t>
            </a:r>
          </a:p>
          <a:p>
            <a:pPr marL="444500" lvl="1">
              <a:lnSpc>
                <a:spcPct val="150000"/>
              </a:lnSpc>
              <a:buClr>
                <a:srgbClr val="0070C0"/>
              </a:buClr>
              <a:buFont typeface="Wingdings" panose="05000000000000000000" pitchFamily="2" charset="2"/>
              <a:buChar char="§"/>
            </a:pPr>
            <a:r>
              <a:rPr lang="es-GT" sz="2200" dirty="0">
                <a:latin typeface="Arial" panose="020B0604020202020204" pitchFamily="34" charset="0"/>
                <a:cs typeface="Arial" panose="020B0604020202020204" pitchFamily="34" charset="0"/>
              </a:rPr>
              <a:t> Promover Acciones de Defensa del ejercicio de sus Derechos.</a:t>
            </a:r>
          </a:p>
          <a:p>
            <a:pPr algn="just">
              <a:lnSpc>
                <a:spcPct val="150000"/>
              </a:lnSpc>
            </a:pPr>
            <a:endParaRPr lang="es-GT" sz="1100" dirty="0">
              <a:latin typeface="Montserrat" pitchFamily="2"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58769987"/>
              </p:ext>
            </p:extLst>
          </p:nvPr>
        </p:nvGraphicFramePr>
        <p:xfrm>
          <a:off x="1575881" y="1089498"/>
          <a:ext cx="8579796" cy="3734756"/>
        </p:xfrm>
        <a:graphic>
          <a:graphicData uri="http://schemas.openxmlformats.org/drawingml/2006/table">
            <a:tbl>
              <a:tblPr firstRow="1" firstCol="1" bandRow="1">
                <a:tableStyleId>{5C22544A-7EE6-4342-B048-85BDC9FD1C3A}</a:tableStyleId>
              </a:tblPr>
              <a:tblGrid>
                <a:gridCol w="3602948"/>
                <a:gridCol w="1796112"/>
                <a:gridCol w="3180736"/>
              </a:tblGrid>
              <a:tr h="622459">
                <a:tc>
                  <a:txBody>
                    <a:bodyPr/>
                    <a:lstStyle/>
                    <a:p>
                      <a:pPr algn="ctr"/>
                      <a:r>
                        <a:rPr lang="es-GT" sz="1100" kern="0">
                          <a:effectLst/>
                        </a:rPr>
                        <a:t>Logro Institucional</a:t>
                      </a:r>
                      <a:endParaRPr lang="es-GT" sz="1800" kern="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GT" sz="1100" kern="0">
                          <a:effectLst/>
                        </a:rPr>
                        <a:t>Meta Física Ejecutada </a:t>
                      </a:r>
                      <a:endParaRPr lang="es-GT" sz="1800" kern="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GT" sz="1100" kern="0">
                          <a:effectLst/>
                        </a:rPr>
                        <a:t>Población Beneficiada </a:t>
                      </a:r>
                      <a:endParaRPr lang="es-GT" sz="1800" kern="100">
                        <a:effectLst/>
                        <a:latin typeface="Calibri" panose="020F0502020204030204" pitchFamily="34" charset="0"/>
                        <a:cs typeface="Times New Roman" panose="02020603050405020304" pitchFamily="18" charset="0"/>
                      </a:endParaRPr>
                    </a:p>
                  </a:txBody>
                  <a:tcPr marL="68580" marR="68580" marT="0" marB="0" anchor="ctr"/>
                </a:tc>
              </a:tr>
              <a:tr h="3112297">
                <a:tc>
                  <a:txBody>
                    <a:bodyPr/>
                    <a:lstStyle/>
                    <a:p>
                      <a:pPr algn="just" fontAlgn="ctr">
                        <a:spcAft>
                          <a:spcPts val="0"/>
                        </a:spcAft>
                      </a:pPr>
                      <a:r>
                        <a:rPr lang="es-ES_tradnl" sz="1100" kern="0" dirty="0">
                          <a:effectLst/>
                        </a:rPr>
                        <a:t> </a:t>
                      </a:r>
                      <a:endParaRPr lang="es-GT" sz="2800" kern="100" dirty="0">
                        <a:effectLst/>
                      </a:endParaRPr>
                    </a:p>
                    <a:p>
                      <a:pPr algn="just" fontAlgn="ctr">
                        <a:spcAft>
                          <a:spcPts val="0"/>
                        </a:spcAft>
                      </a:pPr>
                      <a:r>
                        <a:rPr lang="es-ES_tradnl" sz="1600" kern="0" dirty="0">
                          <a:effectLst/>
                        </a:rPr>
                        <a:t>Acciones de divulgación y prevención de la violencia contra las mujeres mayas, garífunas y </a:t>
                      </a:r>
                      <a:r>
                        <a:rPr lang="es-ES_tradnl" sz="1600" kern="0" dirty="0" err="1">
                          <a:effectLst/>
                        </a:rPr>
                        <a:t>xinkas</a:t>
                      </a:r>
                      <a:r>
                        <a:rPr lang="es-ES_tradnl" sz="1600" kern="0" dirty="0">
                          <a:effectLst/>
                        </a:rPr>
                        <a:t>, promoción de la línea de emergencia 1529 DEMI, en redes sociales: Facebook, Instagram, Twitter, YouTube, </a:t>
                      </a:r>
                      <a:r>
                        <a:rPr lang="es-ES_tradnl" sz="1600" kern="0" dirty="0" err="1">
                          <a:effectLst/>
                        </a:rPr>
                        <a:t>TikTok</a:t>
                      </a:r>
                      <a:r>
                        <a:rPr lang="es-ES_tradnl" sz="1600" kern="0" dirty="0">
                          <a:effectLst/>
                        </a:rPr>
                        <a:t> y pagina Web de DEMI, se publicaron mensajes, videos, entrevistas y post.</a:t>
                      </a:r>
                      <a:endParaRPr lang="es-GT" sz="2800" kern="100" dirty="0">
                        <a:effectLst/>
                      </a:endParaRPr>
                    </a:p>
                    <a:p>
                      <a:r>
                        <a:rPr lang="es-GT" sz="1600" kern="0" dirty="0">
                          <a:effectLst/>
                        </a:rPr>
                        <a:t> </a:t>
                      </a:r>
                      <a:endParaRPr lang="es-GT" sz="2800" kern="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GT" sz="1100" kern="0">
                          <a:effectLst/>
                        </a:rPr>
                        <a:t>193,818</a:t>
                      </a:r>
                      <a:endParaRPr lang="es-GT" sz="1800" kern="100">
                        <a:effectLst/>
                      </a:endParaRPr>
                    </a:p>
                    <a:p>
                      <a:pPr algn="ctr"/>
                      <a:r>
                        <a:rPr lang="es-GT" sz="1100" kern="0">
                          <a:effectLst/>
                        </a:rPr>
                        <a:t>Personas alcanzados</a:t>
                      </a:r>
                      <a:endParaRPr lang="es-GT" sz="1800" kern="100">
                        <a:effectLst/>
                      </a:endParaRPr>
                    </a:p>
                    <a:p>
                      <a:pPr algn="ctr"/>
                      <a:r>
                        <a:rPr lang="es-GT" sz="1100" kern="0">
                          <a:effectLst/>
                        </a:rPr>
                        <a:t> </a:t>
                      </a:r>
                      <a:endParaRPr lang="es-GT" sz="1800" kern="100">
                        <a:effectLst/>
                      </a:endParaRPr>
                    </a:p>
                    <a:p>
                      <a:pPr algn="ctr"/>
                      <a:r>
                        <a:rPr lang="es-GT" sz="1100" kern="0">
                          <a:effectLst/>
                        </a:rPr>
                        <a:t>23,706</a:t>
                      </a:r>
                      <a:endParaRPr lang="es-GT" sz="1800" kern="100">
                        <a:effectLst/>
                      </a:endParaRPr>
                    </a:p>
                    <a:p>
                      <a:pPr algn="ctr"/>
                      <a:r>
                        <a:rPr lang="es-GT" sz="1100" kern="0">
                          <a:effectLst/>
                        </a:rPr>
                        <a:t>Interacciones</a:t>
                      </a:r>
                      <a:endParaRPr lang="es-GT" sz="1800" kern="100">
                        <a:effectLst/>
                      </a:endParaRPr>
                    </a:p>
                    <a:p>
                      <a:pPr algn="ctr"/>
                      <a:r>
                        <a:rPr lang="es-GT" sz="1100" kern="0">
                          <a:effectLst/>
                        </a:rPr>
                        <a:t> </a:t>
                      </a:r>
                      <a:endParaRPr lang="es-GT" sz="1800" kern="100">
                        <a:effectLst/>
                      </a:endParaRPr>
                    </a:p>
                    <a:p>
                      <a:pPr algn="ctr"/>
                      <a:r>
                        <a:rPr lang="es-GT" sz="1100" kern="0">
                          <a:effectLst/>
                        </a:rPr>
                        <a:t>297</a:t>
                      </a:r>
                      <a:endParaRPr lang="es-GT" sz="1800" kern="100">
                        <a:effectLst/>
                      </a:endParaRPr>
                    </a:p>
                    <a:p>
                      <a:pPr algn="ctr"/>
                      <a:r>
                        <a:rPr lang="es-GT" sz="1100" kern="0">
                          <a:effectLst/>
                        </a:rPr>
                        <a:t>Mensajes, videos y post publicados</a:t>
                      </a:r>
                      <a:endParaRPr lang="es-GT" sz="1800" kern="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r>
                        <a:rPr lang="es-GT" sz="1100" kern="0" dirty="0">
                          <a:effectLst/>
                        </a:rPr>
                        <a:t> </a:t>
                      </a:r>
                      <a:endParaRPr lang="es-GT" sz="3200" kern="100" dirty="0">
                        <a:effectLst/>
                      </a:endParaRPr>
                    </a:p>
                    <a:p>
                      <a:r>
                        <a:rPr lang="es-GT" sz="1800" kern="0" dirty="0">
                          <a:effectLst/>
                        </a:rPr>
                        <a:t>Guatemala, Chimaltenango, Santa Rosa, Sololá, Totonicapán, Quetzaltenango, Suchitepéquez, San Marcos, Huehuetenango Quiché, Baja Verapaz, Alta Verapaz, Petén e Izabal</a:t>
                      </a:r>
                      <a:endParaRPr lang="es-GT" sz="3200" kern="100" dirty="0">
                        <a:effectLst/>
                        <a:latin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7314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p2"/>
          <p:cNvSpPr txBox="1"/>
          <p:nvPr/>
        </p:nvSpPr>
        <p:spPr>
          <a:xfrm>
            <a:off x="3865956" y="1033974"/>
            <a:ext cx="1353133" cy="26468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6600" dirty="0">
                <a:solidFill>
                  <a:srgbClr val="0070C0"/>
                </a:solidFill>
                <a:latin typeface="Vollkorn ExtraBold"/>
                <a:ea typeface="Vollkorn ExtraBold"/>
                <a:cs typeface="Vollkorn ExtraBold"/>
                <a:sym typeface="Vollkorn ExtraBold"/>
              </a:rPr>
              <a:t>3</a:t>
            </a:r>
            <a:endParaRPr sz="16600" dirty="0">
              <a:solidFill>
                <a:srgbClr val="0070C0"/>
              </a:solidFill>
              <a:latin typeface="Vollkorn ExtraBold"/>
              <a:ea typeface="Vollkorn ExtraBold"/>
              <a:cs typeface="Vollkorn ExtraBold"/>
              <a:sym typeface="Vollkorn ExtraBold"/>
            </a:endParaRPr>
          </a:p>
        </p:txBody>
      </p:sp>
      <p:sp>
        <p:nvSpPr>
          <p:cNvPr id="3" name="CuadroTexto 2">
            <a:extLst>
              <a:ext uri="{FF2B5EF4-FFF2-40B4-BE49-F238E27FC236}">
                <a16:creationId xmlns:a16="http://schemas.microsoft.com/office/drawing/2014/main" xmlns="" id="{57146A67-C081-2534-FEB1-BC7819A31A7A}"/>
              </a:ext>
            </a:extLst>
          </p:cNvPr>
          <p:cNvSpPr txBox="1"/>
          <p:nvPr/>
        </p:nvSpPr>
        <p:spPr>
          <a:xfrm>
            <a:off x="4875190" y="1433576"/>
            <a:ext cx="4852470" cy="757130"/>
          </a:xfrm>
          <a:prstGeom prst="rect">
            <a:avLst/>
          </a:prstGeom>
          <a:noFill/>
        </p:spPr>
        <p:txBody>
          <a:bodyPr wrap="square" rtlCol="0">
            <a:spAutoFit/>
          </a:bodyPr>
          <a:lstStyle/>
          <a:p>
            <a:pPr lvl="0" algn="ctr">
              <a:lnSpc>
                <a:spcPct val="90000"/>
              </a:lnSpc>
              <a:spcBef>
                <a:spcPct val="0"/>
              </a:spcBef>
              <a:defRPr/>
            </a:pPr>
            <a:r>
              <a:rPr lang="es-ES" sz="4800" b="1" dirty="0" smtClean="0">
                <a:solidFill>
                  <a:srgbClr val="0070C0"/>
                </a:solidFill>
                <a:cs typeface="Arial" panose="020B0604020202020204" pitchFamily="34" charset="0"/>
              </a:rPr>
              <a:t>Conclusiones</a:t>
            </a:r>
            <a:endParaRPr lang="es-ES" sz="4400" b="1" dirty="0">
              <a:solidFill>
                <a:srgbClr val="0070C0"/>
              </a:solidFill>
              <a:cs typeface="Arial" panose="020B0604020202020204" pitchFamily="34" charset="0"/>
            </a:endParaRPr>
          </a:p>
        </p:txBody>
      </p:sp>
    </p:spTree>
    <p:extLst>
      <p:ext uri="{BB962C8B-B14F-4D97-AF65-F5344CB8AC3E}">
        <p14:creationId xmlns:p14="http://schemas.microsoft.com/office/powerpoint/2010/main" val="190279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76DFDB85-8F6D-CC44-7271-0E53284AD93C}"/>
              </a:ext>
            </a:extLst>
          </p:cNvPr>
          <p:cNvSpPr txBox="1"/>
          <p:nvPr/>
        </p:nvSpPr>
        <p:spPr>
          <a:xfrm>
            <a:off x="2189018" y="661436"/>
            <a:ext cx="8023441" cy="892552"/>
          </a:xfrm>
          <a:prstGeom prst="rect">
            <a:avLst/>
          </a:prstGeom>
          <a:noFill/>
        </p:spPr>
        <p:txBody>
          <a:bodyPr wrap="square" rtlCol="0">
            <a:spAutoFit/>
          </a:bodyPr>
          <a:lstStyle/>
          <a:p>
            <a:r>
              <a:rPr lang="es-GT" sz="2600" b="1" dirty="0">
                <a:latin typeface="Arial" panose="020B0604020202020204" pitchFamily="34" charset="0"/>
                <a:cs typeface="Arial" panose="020B0604020202020204" pitchFamily="34" charset="0"/>
              </a:rPr>
              <a:t>¿QUÉ TENDENCIA MUESTRA EL USO DE LOS</a:t>
            </a:r>
          </a:p>
          <a:p>
            <a:r>
              <a:rPr lang="es-GT" sz="2600" b="1" dirty="0">
                <a:latin typeface="Arial" panose="020B0604020202020204" pitchFamily="34" charset="0"/>
                <a:cs typeface="Arial" panose="020B0604020202020204" pitchFamily="34" charset="0"/>
              </a:rPr>
              <a:t>  RECURSOS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3" name="Picture 2" descr="7 TENDENCIAS TECNOLÓGICAS PARA EL EL 2021 | MQA">
            <a:extLst>
              <a:ext uri="{FF2B5EF4-FFF2-40B4-BE49-F238E27FC236}">
                <a16:creationId xmlns="" xmlns:a16="http://schemas.microsoft.com/office/drawing/2014/main" id="{917C53C8-656A-4193-A96D-93181679B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81" y="156140"/>
            <a:ext cx="2044538" cy="153411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 xmlns:a16="http://schemas.microsoft.com/office/drawing/2014/main" id="{47807CF3-2ECE-41D9-AD9D-BB74C004433D}"/>
              </a:ext>
            </a:extLst>
          </p:cNvPr>
          <p:cNvSpPr txBox="1">
            <a:spLocks/>
          </p:cNvSpPr>
          <p:nvPr/>
        </p:nvSpPr>
        <p:spPr>
          <a:xfrm>
            <a:off x="529288" y="1993093"/>
            <a:ext cx="7406641" cy="418137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principalmente </a:t>
            </a:r>
            <a:r>
              <a:rPr lang="es-GT" sz="2000" b="0" dirty="0" smtClean="0">
                <a:solidFill>
                  <a:schemeClr val="tx1"/>
                </a:solidFill>
                <a:latin typeface="Arial" panose="020B0604020202020204" pitchFamily="34" charset="0"/>
                <a:cs typeface="Arial" panose="020B0604020202020204" pitchFamily="34" charset="0"/>
              </a:rPr>
              <a:t>por: </a:t>
            </a:r>
            <a:r>
              <a:rPr lang="es-GT" sz="2000" b="0" u="sng" dirty="0" smtClean="0">
                <a:solidFill>
                  <a:schemeClr val="tx1"/>
                </a:solidFill>
                <a:latin typeface="Arial" panose="020B0604020202020204" pitchFamily="34" charset="0"/>
                <a:cs typeface="Arial" panose="020B0604020202020204" pitchFamily="34" charset="0"/>
              </a:rPr>
              <a:t>El pago de salarios y aguinaldo del personal permanente 011, honorarios por servicios técnicos y profesionales 029 y 183, servicios básicos y arrendamientos de edificios y el pago de sentencias judiciales.</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DEAA73D1-DDF2-4AA5-B496-AA7811569E2C}"/>
              </a:ext>
            </a:extLst>
          </p:cNvPr>
          <p:cNvSpPr txBox="1">
            <a:spLocks/>
          </p:cNvSpPr>
          <p:nvPr/>
        </p:nvSpPr>
        <p:spPr>
          <a:xfrm>
            <a:off x="8630654" y="2373010"/>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En el </a:t>
            </a:r>
            <a:r>
              <a:rPr lang="es-GT" sz="1600" dirty="0">
                <a:solidFill>
                  <a:srgbClr val="0070C0"/>
                </a:solidFill>
                <a:latin typeface="Arial" panose="020B0604020202020204" pitchFamily="34" charset="0"/>
                <a:cs typeface="Arial" panose="020B0604020202020204" pitchFamily="34" charset="0"/>
              </a:rPr>
              <a:t>año </a:t>
            </a:r>
            <a:r>
              <a:rPr lang="es-GT" sz="1600" b="0" dirty="0" smtClean="0">
                <a:solidFill>
                  <a:schemeClr val="tx1"/>
                </a:solidFill>
                <a:latin typeface="Arial" panose="020B0604020202020204" pitchFamily="34" charset="0"/>
                <a:cs typeface="Arial" panose="020B0604020202020204" pitchFamily="34" charset="0"/>
              </a:rPr>
              <a:t>se </a:t>
            </a:r>
            <a:r>
              <a:rPr lang="es-GT" sz="1600" b="0" dirty="0">
                <a:solidFill>
                  <a:schemeClr val="tx1"/>
                </a:solidFill>
                <a:latin typeface="Arial" panose="020B0604020202020204" pitchFamily="34" charset="0"/>
                <a:cs typeface="Arial" panose="020B0604020202020204" pitchFamily="34" charset="0"/>
              </a:rPr>
              <a:t>espera que </a:t>
            </a:r>
            <a:r>
              <a:rPr lang="es-GT" sz="1600" b="0" dirty="0" smtClean="0">
                <a:solidFill>
                  <a:schemeClr val="tx1"/>
                </a:solidFill>
                <a:latin typeface="Arial" panose="020B0604020202020204" pitchFamily="34" charset="0"/>
                <a:cs typeface="Arial" panose="020B0604020202020204" pitchFamily="34" charset="0"/>
              </a:rPr>
              <a:t>se tenga una ejecución presupuestaria al 100% acorde con los metas y objetivos institucionales proyectadas en el año 2023.</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9957" y="630364"/>
            <a:ext cx="11108602" cy="5262979"/>
          </a:xfrm>
          <a:prstGeom prst="rect">
            <a:avLst/>
          </a:prstGeom>
        </p:spPr>
        <p:txBody>
          <a:bodyPr wrap="square">
            <a:spAutoFit/>
          </a:bodyPr>
          <a:lstStyle/>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Seguimiento y cumplimiento a la auditoría Financiera y de Cumplimiento a la Ejecución Presupuestaria, correspondiente al período enero a abril de 2023,  a las auditorías de gestión en las Unidades de la Defensoría de la Mujer Indígena sede central</a:t>
            </a:r>
            <a:r>
              <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rPr>
              <a:t>.</a:t>
            </a: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Coordinación con Organización NO Gubernamental ALFAGUAT, COCODES, Oficina de la niñez, adolescencia y juventud, </a:t>
            </a:r>
            <a:r>
              <a:rPr lang="es-ES_tradnl" sz="1600" dirty="0" err="1">
                <a:solidFill>
                  <a:schemeClr val="tx1">
                    <a:lumMod val="95000"/>
                    <a:lumOff val="5000"/>
                  </a:schemeClr>
                </a:solidFill>
                <a:latin typeface="+mn-lt"/>
                <a:ea typeface="Times New Roman" panose="02020603050405020304" pitchFamily="18" charset="0"/>
                <a:cs typeface="Montserrat" panose="020B0604020202020204" charset="0"/>
              </a:rPr>
              <a:t>Ak´yuam</a:t>
            </a: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 se llevó acabo los talleres Derechos específicos de las Mujeres Indígenas. Tipos de violencia. Ruta de Denuncia, Participación ciudadana, Políticas Públicas, Acoso cibernético, Hábitos de higiene persona, Salud mental, Medicina Natural para mujeres del departamento de Alta Verapaz</a:t>
            </a:r>
            <a:r>
              <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rPr>
              <a:t>.</a:t>
            </a: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La Defensoría a través de sus oficinas regionales de Chimaltenango y Cobán y Sede Central  participaron en Taller de Formadores en el Manual de Empoderamiento económico de las mujeres elaborado por Cuerpo de Paz con el apoyo técnico de la mesa de empoderamiento económico pare replica de acciones.  </a:t>
            </a:r>
            <a:endPar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endParaRP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La Defensoría a través de la sede regional de Chimaltenango, participó en la feria de emprendimiento apoyando, en coordinación con Red de Emprendedoras del departamento de Chimaltenango. </a:t>
            </a:r>
            <a:endPar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endParaRP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En coordinación con el Tribunal supremo electoral, se facilitó tema sobre la ley electoral a favor de las mujeres, en el departamento de Baja Verapaz. </a:t>
            </a:r>
            <a:endPar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endParaRPr>
          </a:p>
          <a:p>
            <a:pPr lvl="0" algn="just"/>
            <a:endParaRPr lang="es-GT" sz="1600" dirty="0" smtClean="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 sz="1600" dirty="0" smtClean="0">
                <a:solidFill>
                  <a:schemeClr val="tx1">
                    <a:lumMod val="95000"/>
                    <a:lumOff val="5000"/>
                  </a:schemeClr>
                </a:solidFill>
                <a:latin typeface="+mn-lt"/>
                <a:ea typeface="Times New Roman" panose="02020603050405020304" pitchFamily="18" charset="0"/>
                <a:cs typeface="Montserrat" panose="020B0604020202020204" charset="0"/>
              </a:rPr>
              <a:t>En coordinaciones con las Direcciones municipales de la mujer se facilitaron temas sobre emprendimiento para mujeres indígenas de la aldea Paso Ancho, del municipio de Salamá.</a:t>
            </a:r>
            <a:endParaRPr lang="es-GT" sz="1050" dirty="0">
              <a:solidFill>
                <a:schemeClr val="tx1">
                  <a:lumMod val="95000"/>
                  <a:lumOff val="5000"/>
                </a:schemeClr>
              </a:solidFill>
              <a:latin typeface="+mn-lt"/>
              <a:cs typeface="Montserrat" panose="020B0604020202020204" charset="0"/>
            </a:endParaRPr>
          </a:p>
        </p:txBody>
      </p:sp>
    </p:spTree>
    <p:extLst>
      <p:ext uri="{BB962C8B-B14F-4D97-AF65-F5344CB8AC3E}">
        <p14:creationId xmlns:p14="http://schemas.microsoft.com/office/powerpoint/2010/main" val="410114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3207" y="534788"/>
            <a:ext cx="11380208" cy="5509200"/>
          </a:xfrm>
          <a:prstGeom prst="rect">
            <a:avLst/>
          </a:prstGeom>
        </p:spPr>
        <p:txBody>
          <a:bodyPr wrap="square">
            <a:spAutoFit/>
          </a:bodyPr>
          <a:lstStyle/>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Participación en comisión departamental de representantes de instituciones gubernamentales, representantes de asociaciones y sociedad Civil todos integrantes de las comisiones Departamentales de CODESAN, CODES, CODEMUJER Y CODRED, sobre los antecedentes históricos del día internacional de la mujer y los avances en materia de la aplicación y ejercicio de los derechos humanos de las mujeres del municipio de Salamá, departamento de Baja Verapaz. </a:t>
            </a:r>
            <a:endPar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endParaRP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En coordinaciones con Asociación Generando ASOGEN se facilitaron temas de los derechos Humanos y como hacer valer los mismos a través de una cultura de denuncia a las mujeres del  San Andrés </a:t>
            </a:r>
            <a:r>
              <a:rPr lang="es-ES_tradnl" sz="1600" dirty="0" err="1">
                <a:solidFill>
                  <a:schemeClr val="tx1">
                    <a:lumMod val="95000"/>
                    <a:lumOff val="5000"/>
                  </a:schemeClr>
                </a:solidFill>
                <a:latin typeface="+mn-lt"/>
                <a:ea typeface="Times New Roman" panose="02020603050405020304" pitchFamily="18" charset="0"/>
                <a:cs typeface="Montserrat" panose="020B0604020202020204" charset="0"/>
              </a:rPr>
              <a:t>Itzapa</a:t>
            </a: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 del departamento de Chimaltenango</a:t>
            </a:r>
            <a:r>
              <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rPr>
              <a:t>.</a:t>
            </a: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En coordinaciones con la DMM y Oficina de Participación se llevó a cabo el taller sobre la importancia de la incidencia de las mujeres en la reivindicación de sus derechos, con el objetivo de reflexionar la lucha de las mujeres por la igualdad y el ejercicio pleno de sus derechos, en el marco de la conmemoración del 8 de marzo de las mujeres del Municipalidad de Chimaltenango</a:t>
            </a:r>
            <a:r>
              <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rPr>
              <a:t>.</a:t>
            </a: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En coordinaciones con IRC se llevó a cabo el taller sobre reconocimiento de derechos humanos como de habilidades financieras para su empoderamiento tanto personal como económico de las mujeres del Municipalidad de Chimaltenango</a:t>
            </a:r>
            <a:r>
              <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rPr>
              <a:t>.</a:t>
            </a:r>
          </a:p>
          <a:p>
            <a:pPr lvl="0" algn="just"/>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marL="342900" lvl="0" indent="-342900" algn="just">
              <a:buFont typeface="Arial" panose="020B0604020202020204" pitchFamily="34" charset="0"/>
              <a:buChar char="•"/>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En coordinaciones con subcomisión de la Mujer y de COMUPRE comisión Municipal de Prevención de la Violencia llevo a cabo los talles en temáticas de Sexo y Género, Tipos de Violencia, Violencia Sexual, para generar una cultura de Denuncia y una cultura libre de violencia en espacios laborales de las mujeres del departamento de Chimaltenango</a:t>
            </a:r>
            <a:r>
              <a:rPr lang="es-ES_tradnl" sz="1600" dirty="0" smtClean="0">
                <a:solidFill>
                  <a:schemeClr val="tx1">
                    <a:lumMod val="95000"/>
                    <a:lumOff val="5000"/>
                  </a:schemeClr>
                </a:solidFill>
                <a:latin typeface="+mn-lt"/>
                <a:ea typeface="Times New Roman" panose="02020603050405020304" pitchFamily="18" charset="0"/>
                <a:cs typeface="Montserrat" panose="020B0604020202020204" charset="0"/>
              </a:rPr>
              <a:t>.</a:t>
            </a:r>
          </a:p>
        </p:txBody>
      </p:sp>
    </p:spTree>
    <p:extLst>
      <p:ext uri="{BB962C8B-B14F-4D97-AF65-F5344CB8AC3E}">
        <p14:creationId xmlns:p14="http://schemas.microsoft.com/office/powerpoint/2010/main" val="146691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D2696DCD-B51B-B691-DAAF-10128BC45AC4}"/>
              </a:ext>
            </a:extLst>
          </p:cNvPr>
          <p:cNvSpPr txBox="1"/>
          <p:nvPr/>
        </p:nvSpPr>
        <p:spPr>
          <a:xfrm>
            <a:off x="1780859" y="944953"/>
            <a:ext cx="9196252" cy="954107"/>
          </a:xfrm>
          <a:prstGeom prst="rect">
            <a:avLst/>
          </a:prstGeom>
          <a:noFill/>
        </p:spPr>
        <p:txBody>
          <a:bodyPr wrap="square" rtlCol="0">
            <a:spAutoFit/>
          </a:bodyPr>
          <a:lstStyle/>
          <a:p>
            <a:pPr algn="ctr"/>
            <a:r>
              <a:rPr lang="es-ES" sz="2800" b="1" dirty="0">
                <a:solidFill>
                  <a:srgbClr val="001E6C"/>
                </a:solidFill>
                <a:latin typeface="Montserrat ExtraBold" pitchFamily="2" charset="77"/>
              </a:rPr>
              <a:t>¿QUÉ MEDIDAS DE TRANSPARENCIA SE HAN APLICADO?</a:t>
            </a:r>
          </a:p>
        </p:txBody>
      </p:sp>
      <p:pic>
        <p:nvPicPr>
          <p:cNvPr id="6" name="Picture 10" descr="Iconos de Transparencia - 450 iconos vectoriales gratis">
            <a:extLst>
              <a:ext uri="{FF2B5EF4-FFF2-40B4-BE49-F238E27FC236}">
                <a16:creationId xmlns="" xmlns:a16="http://schemas.microsoft.com/office/drawing/2014/main" id="{0EC9FEFC-AF84-476E-99DE-70CA9EAB0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56" y="546023"/>
            <a:ext cx="1183188" cy="118318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045256" y="2225199"/>
            <a:ext cx="9687208" cy="3416320"/>
          </a:xfrm>
          <a:prstGeom prst="rect">
            <a:avLst/>
          </a:prstGeom>
        </p:spPr>
        <p:txBody>
          <a:bodyPr wrap="square">
            <a:spAutoFit/>
          </a:bodyPr>
          <a:lstStyle/>
          <a:p>
            <a:pPr algn="just">
              <a:lnSpc>
                <a:spcPct val="150000"/>
              </a:lnSpc>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La Defensoría de la Mujer Indígena ha tomado acciones para transparentar la Ejecución del gasto público dándole cumplimiento a lo establecido en la Ley de Acceso a la Información Pública (Decreto 57-2008 del Congreso de la República), en el cual pone a disposición el portal Web con el propósito de facilitar a todas las personas la información que garantiza la transparencia en el manejo y ejecución de los recursos de la administración pública, para combatir la corrupción. </a:t>
            </a:r>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algn="just">
              <a:lnSpc>
                <a:spcPct val="150000"/>
              </a:lnSpc>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 </a:t>
            </a:r>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algn="just">
              <a:lnSpc>
                <a:spcPct val="150000"/>
              </a:lnSpc>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La Defensoría de la Mujer Indígena cuenta con una Dirección de Auditoria Interna que vigila el desarrollo de los procedimientos administrativos con el fin de garantizar, el uso y manejo adecuado de los recursos estatales, asignados a la institución en conjunto con la Contraloría General de Cuentas. </a:t>
            </a:r>
            <a:endParaRPr lang="es-GT" sz="1600" dirty="0">
              <a:solidFill>
                <a:schemeClr val="tx1">
                  <a:lumMod val="95000"/>
                  <a:lumOff val="5000"/>
                </a:schemeClr>
              </a:solidFill>
              <a:effectLst/>
              <a:latin typeface="+mn-lt"/>
              <a:ea typeface="Times New Roman" panose="02020603050405020304" pitchFamily="18" charset="0"/>
              <a:cs typeface="Montserrat" panose="020B0604020202020204" charset="0"/>
            </a:endParaRPr>
          </a:p>
        </p:txBody>
      </p:sp>
    </p:spTree>
    <p:extLst>
      <p:ext uri="{BB962C8B-B14F-4D97-AF65-F5344CB8AC3E}">
        <p14:creationId xmlns:p14="http://schemas.microsoft.com/office/powerpoint/2010/main" val="384886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2696DCD-B51B-B691-DAAF-10128BC45AC4}"/>
              </a:ext>
            </a:extLst>
          </p:cNvPr>
          <p:cNvSpPr txBox="1"/>
          <p:nvPr/>
        </p:nvSpPr>
        <p:spPr>
          <a:xfrm>
            <a:off x="2037235" y="755303"/>
            <a:ext cx="9196252" cy="523220"/>
          </a:xfrm>
          <a:prstGeom prst="rect">
            <a:avLst/>
          </a:prstGeom>
          <a:noFill/>
        </p:spPr>
        <p:txBody>
          <a:bodyPr wrap="square" rtlCol="0">
            <a:spAutoFit/>
          </a:bodyPr>
          <a:lstStyle/>
          <a:p>
            <a:pPr algn="ctr"/>
            <a:r>
              <a:rPr lang="es-ES" sz="2800" b="1" dirty="0" smtClean="0">
                <a:solidFill>
                  <a:srgbClr val="001E6C"/>
                </a:solidFill>
                <a:latin typeface="Montserrat ExtraBold" pitchFamily="2" charset="77"/>
              </a:rPr>
              <a:t>DESAFÍOS </a:t>
            </a:r>
            <a:r>
              <a:rPr lang="es-ES" sz="2800" b="1" dirty="0">
                <a:solidFill>
                  <a:srgbClr val="001E6C"/>
                </a:solidFill>
                <a:latin typeface="Montserrat ExtraBold" pitchFamily="2" charset="77"/>
              </a:rPr>
              <a:t>INSTITUCIONALES </a:t>
            </a:r>
            <a:r>
              <a:rPr lang="es-ES" sz="2800" b="1" dirty="0" smtClean="0">
                <a:solidFill>
                  <a:srgbClr val="001E6C"/>
                </a:solidFill>
                <a:latin typeface="Montserrat ExtraBold" pitchFamily="2" charset="77"/>
              </a:rPr>
              <a:t>DURANTE 2023</a:t>
            </a:r>
            <a:endParaRPr lang="es-ES" sz="2800" b="1" dirty="0">
              <a:solidFill>
                <a:srgbClr val="001E6C"/>
              </a:solidFill>
              <a:latin typeface="Montserrat ExtraBold" pitchFamily="2" charset="77"/>
            </a:endParaRPr>
          </a:p>
        </p:txBody>
      </p:sp>
      <p:pic>
        <p:nvPicPr>
          <p:cNvPr id="3" name="Picture 2" descr="Icono-Comprensión-Desafio Neurolectura | Desafío Neurolectura">
            <a:extLst>
              <a:ext uri="{FF2B5EF4-FFF2-40B4-BE49-F238E27FC236}">
                <a16:creationId xmlns="" xmlns:a16="http://schemas.microsoft.com/office/drawing/2014/main" id="{7E54CCD3-45BB-424D-B5B5-A885179A9D35}"/>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919761" y="640791"/>
            <a:ext cx="1561767" cy="157730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248957" y="2218099"/>
            <a:ext cx="8772808" cy="3046988"/>
          </a:xfrm>
          <a:prstGeom prst="rect">
            <a:avLst/>
          </a:prstGeom>
        </p:spPr>
        <p:txBody>
          <a:bodyPr wrap="square">
            <a:spAutoFit/>
          </a:bodyPr>
          <a:lstStyle/>
          <a:p>
            <a:pPr algn="just">
              <a:lnSpc>
                <a:spcPct val="150000"/>
              </a:lnSpc>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Los principales desafíos de la Defensoría de la Mujer Indígena, en cuanto al uso de los recursos públicos y el cumplimiento de los planes nacionales son: </a:t>
            </a:r>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algn="just">
              <a:lnSpc>
                <a:spcPct val="150000"/>
              </a:lnSpc>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 </a:t>
            </a:r>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algn="just">
              <a:lnSpc>
                <a:spcPct val="150000"/>
              </a:lnSpc>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Las acciones inmediatas a seguir son continuar con los lineamientos establecidos para garantizar y optimizar las atenciones a usuarias a través de la ampliación de la cobertura de la Defensoría de la Mujer Indígena incorporando más profesionales a las áreas sustantivas optimizando los recursos existentes. </a:t>
            </a:r>
            <a:endParaRPr lang="es-GT" sz="1600" dirty="0">
              <a:solidFill>
                <a:schemeClr val="tx1">
                  <a:lumMod val="95000"/>
                  <a:lumOff val="5000"/>
                </a:schemeClr>
              </a:solidFill>
              <a:latin typeface="+mn-lt"/>
              <a:ea typeface="Times New Roman" panose="02020603050405020304" pitchFamily="18" charset="0"/>
              <a:cs typeface="Montserrat" panose="020B0604020202020204" charset="0"/>
            </a:endParaRPr>
          </a:p>
          <a:p>
            <a:pPr algn="just">
              <a:lnSpc>
                <a:spcPct val="150000"/>
              </a:lnSpc>
            </a:pPr>
            <a:r>
              <a:rPr lang="es-ES_tradnl" sz="1600" dirty="0">
                <a:solidFill>
                  <a:schemeClr val="tx1">
                    <a:lumMod val="95000"/>
                    <a:lumOff val="5000"/>
                  </a:schemeClr>
                </a:solidFill>
                <a:latin typeface="+mn-lt"/>
                <a:ea typeface="Times New Roman" panose="02020603050405020304" pitchFamily="18" charset="0"/>
                <a:cs typeface="Montserrat" panose="020B0604020202020204" charset="0"/>
              </a:rPr>
              <a:t> </a:t>
            </a:r>
            <a:endParaRPr lang="es-GT" sz="1600" dirty="0">
              <a:solidFill>
                <a:schemeClr val="tx1">
                  <a:lumMod val="95000"/>
                  <a:lumOff val="5000"/>
                </a:schemeClr>
              </a:solidFill>
              <a:effectLst/>
              <a:latin typeface="+mn-lt"/>
              <a:ea typeface="Times New Roman" panose="02020603050405020304" pitchFamily="18" charset="0"/>
              <a:cs typeface="Montserrat" panose="020B0604020202020204" charset="0"/>
            </a:endParaRPr>
          </a:p>
        </p:txBody>
      </p:sp>
    </p:spTree>
    <p:extLst>
      <p:ext uri="{BB962C8B-B14F-4D97-AF65-F5344CB8AC3E}">
        <p14:creationId xmlns:p14="http://schemas.microsoft.com/office/powerpoint/2010/main" val="71896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7"/>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7" name="CuadroTexto 6">
            <a:extLst>
              <a:ext uri="{FF2B5EF4-FFF2-40B4-BE49-F238E27FC236}">
                <a16:creationId xmlns:a16="http://schemas.microsoft.com/office/drawing/2014/main" xmlns="" id="{D2696DCD-B51B-B691-DAAF-10128BC45AC4}"/>
              </a:ext>
            </a:extLst>
          </p:cNvPr>
          <p:cNvSpPr txBox="1"/>
          <p:nvPr/>
        </p:nvSpPr>
        <p:spPr>
          <a:xfrm>
            <a:off x="976849" y="579915"/>
            <a:ext cx="9525662" cy="1261884"/>
          </a:xfrm>
          <a:prstGeom prst="rect">
            <a:avLst/>
          </a:prstGeom>
          <a:noFill/>
        </p:spPr>
        <p:txBody>
          <a:bodyPr wrap="square" rtlCol="0">
            <a:spAutoFit/>
          </a:bodyPr>
          <a:lstStyle/>
          <a:p>
            <a:pPr algn="ctr"/>
            <a:r>
              <a:rPr lang="es-ES" sz="2800" b="1" dirty="0">
                <a:solidFill>
                  <a:srgbClr val="001E6C"/>
                </a:solidFill>
                <a:latin typeface="Montserrat ExtraBold" pitchFamily="2" charset="77"/>
              </a:rPr>
              <a:t>PRINCIPALES FUNCIONES DE LA DEFENSORÍA DE LA MUJER INDÍGENA</a:t>
            </a:r>
          </a:p>
          <a:p>
            <a:endParaRPr lang="es-GT" sz="2000" b="1" dirty="0">
              <a:solidFill>
                <a:srgbClr val="001E6C"/>
              </a:solidFill>
              <a:latin typeface="Montserrat ExtraBold" pitchFamily="2" charset="77"/>
            </a:endParaRPr>
          </a:p>
        </p:txBody>
      </p:sp>
      <p:sp>
        <p:nvSpPr>
          <p:cNvPr id="8" name="CuadroTexto 7">
            <a:extLst>
              <a:ext uri="{FF2B5EF4-FFF2-40B4-BE49-F238E27FC236}">
                <a16:creationId xmlns:a16="http://schemas.microsoft.com/office/drawing/2014/main" xmlns="" id="{A73010C5-04AB-7076-E3F7-C5E6D111B319}"/>
              </a:ext>
            </a:extLst>
          </p:cNvPr>
          <p:cNvSpPr txBox="1"/>
          <p:nvPr/>
        </p:nvSpPr>
        <p:spPr>
          <a:xfrm>
            <a:off x="790852" y="1493008"/>
            <a:ext cx="10263839" cy="4639732"/>
          </a:xfrm>
          <a:prstGeom prst="rect">
            <a:avLst/>
          </a:prstGeom>
          <a:noFill/>
        </p:spPr>
        <p:txBody>
          <a:bodyPr wrap="square" rtlCol="0">
            <a:spAutoFit/>
          </a:bodyPr>
          <a:lstStyle/>
          <a:p>
            <a:pPr lvl="1">
              <a:lnSpc>
                <a:spcPct val="150000"/>
              </a:lnSpc>
            </a:pPr>
            <a:r>
              <a:rPr lang="es-GT" sz="2000" dirty="0">
                <a:latin typeface="Arial" panose="020B0604020202020204" pitchFamily="34" charset="0"/>
                <a:cs typeface="Arial" panose="020B0604020202020204" pitchFamily="34" charset="0"/>
              </a:rPr>
              <a:t>Para el cumplimiento de sus funciones y satisfacer las necesidades de la población, la Defensoría de la Mujer Indígena debe cumplir con los siguientes objetivos:</a:t>
            </a:r>
          </a:p>
          <a:p>
            <a:pPr lvl="1">
              <a:lnSpc>
                <a:spcPct val="150000"/>
              </a:lnSpc>
            </a:pPr>
            <a:endParaRPr lang="es-GT" sz="2000" dirty="0">
              <a:latin typeface="Arial" panose="020B0604020202020204" pitchFamily="34" charset="0"/>
              <a:cs typeface="Arial" panose="020B0604020202020204" pitchFamily="34" charset="0"/>
            </a:endParaRPr>
          </a:p>
          <a:p>
            <a:pPr marL="444500" lvl="1">
              <a:lnSpc>
                <a:spcPct val="150000"/>
              </a:lnSpc>
              <a:buClr>
                <a:srgbClr val="0070C0"/>
              </a:buClr>
              <a:buFont typeface="Wingdings" panose="05000000000000000000" pitchFamily="2" charset="2"/>
              <a:buChar char="§"/>
            </a:pPr>
            <a:r>
              <a:rPr lang="es-GT" dirty="0">
                <a:latin typeface="Arial" panose="020B0604020202020204" pitchFamily="34" charset="0"/>
                <a:cs typeface="Arial" panose="020B0604020202020204" pitchFamily="34" charset="0"/>
              </a:rPr>
              <a:t>  Ser una institución pública rectora, fortalecida y de reconocida referencia a nivel nacional e  internacional en materia de la defensa de los derechos de las mujeres indígenas con pertinencia cultural</a:t>
            </a:r>
            <a:r>
              <a:rPr lang="es-GT" dirty="0" smtClean="0">
                <a:latin typeface="Arial" panose="020B0604020202020204" pitchFamily="34" charset="0"/>
                <a:cs typeface="Arial" panose="020B0604020202020204" pitchFamily="34" charset="0"/>
              </a:rPr>
              <a:t>.</a:t>
            </a:r>
          </a:p>
          <a:p>
            <a:pPr marL="444500" lvl="1">
              <a:lnSpc>
                <a:spcPct val="150000"/>
              </a:lnSpc>
              <a:buClr>
                <a:srgbClr val="0070C0"/>
              </a:buClr>
              <a:buFont typeface="Wingdings" panose="05000000000000000000" pitchFamily="2" charset="2"/>
              <a:buChar char="§"/>
            </a:pPr>
            <a:endParaRPr lang="es-GT" dirty="0">
              <a:latin typeface="Arial" panose="020B0604020202020204" pitchFamily="34" charset="0"/>
              <a:cs typeface="Arial" panose="020B0604020202020204" pitchFamily="34" charset="0"/>
            </a:endParaRPr>
          </a:p>
          <a:p>
            <a:pPr marL="444500" lvl="1">
              <a:lnSpc>
                <a:spcPct val="150000"/>
              </a:lnSpc>
              <a:buClr>
                <a:srgbClr val="0070C0"/>
              </a:buClr>
              <a:buFont typeface="Wingdings" panose="05000000000000000000" pitchFamily="2" charset="2"/>
              <a:buChar char="§"/>
            </a:pPr>
            <a:r>
              <a:rPr lang="es-GT" dirty="0">
                <a:latin typeface="Arial" panose="020B0604020202020204" pitchFamily="34" charset="0"/>
                <a:cs typeface="Arial" panose="020B0604020202020204" pitchFamily="34" charset="0"/>
              </a:rPr>
              <a:t>  Promover, defender y proteger el pleno ejercicio de los derechos de las mujeres indígenas contribuyendo a la erradicación de todas las formas de violencia y discriminación en los distintos ámbitos de la sociedad guatemalteca.</a:t>
            </a:r>
          </a:p>
          <a:p>
            <a:pPr algn="just">
              <a:lnSpc>
                <a:spcPct val="150000"/>
              </a:lnSpc>
            </a:pPr>
            <a:endParaRPr lang="es-GT" sz="1100" dirty="0">
              <a:latin typeface="Montserrat"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9;p2"/>
          <p:cNvSpPr txBox="1"/>
          <p:nvPr/>
        </p:nvSpPr>
        <p:spPr>
          <a:xfrm>
            <a:off x="3793074" y="2340218"/>
            <a:ext cx="111480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6600" b="1" dirty="0">
                <a:solidFill>
                  <a:srgbClr val="0070C0"/>
                </a:solidFill>
                <a:cs typeface="Arial" panose="020B0604020202020204" pitchFamily="34" charset="0"/>
                <a:sym typeface="Vollkorn ExtraBold"/>
              </a:rPr>
              <a:t>1</a:t>
            </a:r>
            <a:endParaRPr sz="6600" b="1" dirty="0">
              <a:solidFill>
                <a:srgbClr val="0070C0"/>
              </a:solidFill>
              <a:cs typeface="Arial" panose="020B0604020202020204" pitchFamily="34" charset="0"/>
              <a:sym typeface="Vollkorn ExtraBold"/>
            </a:endParaRPr>
          </a:p>
        </p:txBody>
      </p:sp>
      <p:sp>
        <p:nvSpPr>
          <p:cNvPr id="7" name="CuadroTexto 6">
            <a:extLst>
              <a:ext uri="{FF2B5EF4-FFF2-40B4-BE49-F238E27FC236}">
                <a16:creationId xmlns:a16="http://schemas.microsoft.com/office/drawing/2014/main" xmlns="" id="{57146A67-C081-2534-FEB1-BC7819A31A7A}"/>
              </a:ext>
            </a:extLst>
          </p:cNvPr>
          <p:cNvSpPr txBox="1"/>
          <p:nvPr/>
        </p:nvSpPr>
        <p:spPr>
          <a:xfrm>
            <a:off x="4350474" y="2340218"/>
            <a:ext cx="5327013" cy="1311128"/>
          </a:xfrm>
          <a:prstGeom prst="rect">
            <a:avLst/>
          </a:prstGeom>
          <a:noFill/>
        </p:spPr>
        <p:txBody>
          <a:bodyPr wrap="square" rtlCol="0">
            <a:spAutoFit/>
          </a:bodyPr>
          <a:lstStyle/>
          <a:p>
            <a:pPr marL="0" lvl="0" indent="0" algn="ctr" fontAlgn="auto">
              <a:lnSpc>
                <a:spcPct val="90000"/>
              </a:lnSpc>
              <a:spcBef>
                <a:spcPct val="0"/>
              </a:spcBef>
              <a:buSzTx/>
              <a:tabLst/>
              <a:defRPr/>
            </a:pPr>
            <a:r>
              <a:rPr lang="es-GT" sz="4000" b="1" dirty="0">
                <a:solidFill>
                  <a:srgbClr val="0070C0"/>
                </a:solidFill>
                <a:cs typeface="Arial" panose="020B0604020202020204" pitchFamily="34" charset="0"/>
              </a:rPr>
              <a:t>PARTE GENERAL </a:t>
            </a:r>
          </a:p>
          <a:p>
            <a:pPr marL="0" lvl="0" indent="0" algn="ctr" fontAlgn="auto">
              <a:lnSpc>
                <a:spcPct val="90000"/>
              </a:lnSpc>
              <a:spcBef>
                <a:spcPct val="0"/>
              </a:spcBef>
              <a:buSzTx/>
              <a:tabLst/>
              <a:defRPr/>
            </a:pPr>
            <a:r>
              <a:rPr lang="es-GT" sz="2400" b="1" dirty="0">
                <a:solidFill>
                  <a:srgbClr val="0070C0"/>
                </a:solidFill>
                <a:cs typeface="Arial" panose="020B0604020202020204" pitchFamily="34" charset="0"/>
              </a:rPr>
              <a:t>EJECUCIÓN </a:t>
            </a:r>
            <a:endParaRPr lang="es-GT" sz="2400" b="1" dirty="0" smtClean="0">
              <a:solidFill>
                <a:srgbClr val="0070C0"/>
              </a:solidFill>
              <a:cs typeface="Arial" panose="020B0604020202020204" pitchFamily="34" charset="0"/>
            </a:endParaRPr>
          </a:p>
          <a:p>
            <a:pPr marL="0" lvl="0" indent="0" algn="ctr" fontAlgn="auto">
              <a:lnSpc>
                <a:spcPct val="90000"/>
              </a:lnSpc>
              <a:spcBef>
                <a:spcPct val="0"/>
              </a:spcBef>
              <a:buSzTx/>
              <a:tabLst/>
              <a:defRPr/>
            </a:pPr>
            <a:r>
              <a:rPr lang="es-GT" sz="2400" b="1" dirty="0" smtClean="0">
                <a:solidFill>
                  <a:srgbClr val="0070C0"/>
                </a:solidFill>
                <a:cs typeface="Arial" panose="020B0604020202020204" pitchFamily="34" charset="0"/>
              </a:rPr>
              <a:t>PRESUPUESTARIA</a:t>
            </a:r>
            <a:endParaRPr lang="es-GT" sz="2400" b="1" dirty="0">
              <a:solidFill>
                <a:srgbClr val="0070C0"/>
              </a:solidFill>
              <a:cs typeface="Arial" panose="020B0604020202020204" pitchFamily="34" charset="0"/>
            </a:endParaRPr>
          </a:p>
        </p:txBody>
      </p:sp>
    </p:spTree>
    <p:extLst>
      <p:ext uri="{BB962C8B-B14F-4D97-AF65-F5344CB8AC3E}">
        <p14:creationId xmlns:p14="http://schemas.microsoft.com/office/powerpoint/2010/main" val="192536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7"/>
          <p:cNvPicPr preferRelativeResize="0"/>
          <p:nvPr/>
        </p:nvPicPr>
        <p:blipFill rotWithShape="1">
          <a:blip r:embed="rId3">
            <a:alphaModFix/>
          </a:blip>
          <a:srcRect t="248" b="238"/>
          <a:stretch/>
        </p:blipFill>
        <p:spPr>
          <a:xfrm>
            <a:off x="5726838" y="6284612"/>
            <a:ext cx="746674" cy="329414"/>
          </a:xfrm>
          <a:prstGeom prst="rect">
            <a:avLst/>
          </a:prstGeom>
          <a:noFill/>
          <a:ln>
            <a:noFill/>
          </a:ln>
        </p:spPr>
      </p:pic>
      <p:sp>
        <p:nvSpPr>
          <p:cNvPr id="4" name="CuadroTexto 3">
            <a:extLst>
              <a:ext uri="{FF2B5EF4-FFF2-40B4-BE49-F238E27FC236}">
                <a16:creationId xmlns:a16="http://schemas.microsoft.com/office/drawing/2014/main" xmlns="" id="{76DFDB85-8F6D-CC44-7271-0E53284AD93C}"/>
              </a:ext>
            </a:extLst>
          </p:cNvPr>
          <p:cNvSpPr txBox="1"/>
          <p:nvPr/>
        </p:nvSpPr>
        <p:spPr>
          <a:xfrm>
            <a:off x="861135" y="1128840"/>
            <a:ext cx="9969622" cy="954107"/>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CIFRAS GENERALES DEL PRESUPUESTO AL </a:t>
            </a:r>
            <a:r>
              <a:rPr lang="es-GT" sz="2800" b="1" dirty="0" smtClean="0">
                <a:latin typeface="Arial" panose="020B0604020202020204" pitchFamily="34" charset="0"/>
                <a:cs typeface="Arial" panose="020B0604020202020204" pitchFamily="34" charset="0"/>
              </a:rPr>
              <a:t>TERCER</a:t>
            </a:r>
            <a:r>
              <a:rPr lang="es-GT" sz="2800" b="1" dirty="0" smtClean="0">
                <a:latin typeface="Arial" panose="020B0604020202020204" pitchFamily="34" charset="0"/>
                <a:cs typeface="Arial" panose="020B0604020202020204" pitchFamily="34" charset="0"/>
              </a:rPr>
              <a:t> </a:t>
            </a:r>
            <a:r>
              <a:rPr lang="es-GT" sz="2800" b="1" dirty="0" smtClean="0">
                <a:latin typeface="Arial" panose="020B0604020202020204" pitchFamily="34" charset="0"/>
                <a:cs typeface="Arial" panose="020B0604020202020204" pitchFamily="34" charset="0"/>
              </a:rPr>
              <a:t>CUATRIMESTRE 2023</a:t>
            </a:r>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Marcador de contenido 6">
            <a:extLst>
              <a:ext uri="{FF2B5EF4-FFF2-40B4-BE49-F238E27FC236}">
                <a16:creationId xmlns:a16="http://schemas.microsoft.com/office/drawing/2014/main" xmlns="" id="{DE1E81AB-5FA8-4BD2-B982-A83C68EE5C08}"/>
              </a:ext>
            </a:extLst>
          </p:cNvPr>
          <p:cNvSpPr txBox="1">
            <a:spLocks/>
          </p:cNvSpPr>
          <p:nvPr/>
        </p:nvSpPr>
        <p:spPr>
          <a:xfrm>
            <a:off x="818605" y="2082946"/>
            <a:ext cx="4585065" cy="3946661"/>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xmlns="" id="{A7FF1A2F-745D-4743-A6A2-84A34EECD569}"/>
              </a:ext>
            </a:extLst>
          </p:cNvPr>
          <p:cNvSpPr txBox="1">
            <a:spLocks/>
          </p:cNvSpPr>
          <p:nvPr/>
        </p:nvSpPr>
        <p:spPr>
          <a:xfrm>
            <a:off x="4727229" y="1979720"/>
            <a:ext cx="5969726" cy="3749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a:t>
            </a:r>
            <a:r>
              <a:rPr lang="es-GT" sz="4500" b="1" dirty="0" smtClean="0">
                <a:solidFill>
                  <a:srgbClr val="0070C0"/>
                </a:solidFill>
                <a:latin typeface="Arial" panose="020B0604020202020204" pitchFamily="34" charset="0"/>
                <a:cs typeface="Arial" panose="020B0604020202020204" pitchFamily="34" charset="0"/>
              </a:rPr>
              <a:t>.  19,000,000.00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smtClean="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6,264,179.49</a:t>
            </a:r>
            <a:endParaRPr lang="es-GT" sz="4500" b="1" dirty="0" smtClean="0">
              <a:solidFill>
                <a:srgbClr val="0070C0"/>
              </a:solidFill>
              <a:latin typeface="Arial" panose="020B0604020202020204" pitchFamily="34" charset="0"/>
              <a:cs typeface="Arial" panose="020B0604020202020204" pitchFamily="34" charset="0"/>
            </a:endParaRPr>
          </a:p>
          <a:p>
            <a:pPr marL="457200" lvl="1" indent="0" algn="r">
              <a:buNone/>
            </a:pPr>
            <a:endParaRPr lang="es-GT" sz="4500" b="1" dirty="0" smtClean="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smtClean="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12,735,820.51</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82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76DFDB85-8F6D-CC44-7271-0E53284AD93C}"/>
              </a:ext>
            </a:extLst>
          </p:cNvPr>
          <p:cNvSpPr txBox="1"/>
          <p:nvPr/>
        </p:nvSpPr>
        <p:spPr>
          <a:xfrm>
            <a:off x="861135" y="1128840"/>
            <a:ext cx="99696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CIFRAS GENERALES DEL PRESUPUESTO AL </a:t>
            </a:r>
            <a:r>
              <a:rPr kumimoji="0" lang="es-GT" sz="2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PRIMER </a:t>
            </a: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CUATRIMESTRE </a:t>
            </a:r>
            <a:r>
              <a:rPr kumimoji="0" lang="es-GT" sz="2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2023</a:t>
            </a:r>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Marcador de contenido 6">
            <a:extLst>
              <a:ext uri="{FF2B5EF4-FFF2-40B4-BE49-F238E27FC236}">
                <a16:creationId xmlns:a16="http://schemas.microsoft.com/office/drawing/2014/main" xmlns="" id="{F066F35B-9658-4B7D-96EB-FD60AE0B6C89}"/>
              </a:ext>
            </a:extLst>
          </p:cNvPr>
          <p:cNvSpPr txBox="1">
            <a:spLocks/>
          </p:cNvSpPr>
          <p:nvPr/>
        </p:nvSpPr>
        <p:spPr>
          <a:xfrm>
            <a:off x="3284093" y="2266159"/>
            <a:ext cx="4585065" cy="144542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3000" b="1" dirty="0">
                <a:latin typeface="Arial" panose="020B0604020202020204" pitchFamily="34" charset="0"/>
                <a:cs typeface="Arial" panose="020B0604020202020204" pitchFamily="34" charset="0"/>
              </a:rPr>
              <a:t>Porcentaje de ejecución</a:t>
            </a:r>
            <a:r>
              <a:rPr lang="es-GT" sz="2600" b="1" dirty="0">
                <a:latin typeface="Arial" panose="020B0604020202020204" pitchFamily="34" charset="0"/>
                <a:cs typeface="Arial" panose="020B0604020202020204" pitchFamily="34" charset="0"/>
              </a:rPr>
              <a:t>:</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52FE8DD1-C7DD-44D2-9EEA-6623843B6E8D}"/>
              </a:ext>
            </a:extLst>
          </p:cNvPr>
          <p:cNvSpPr txBox="1">
            <a:spLocks/>
          </p:cNvSpPr>
          <p:nvPr/>
        </p:nvSpPr>
        <p:spPr>
          <a:xfrm>
            <a:off x="4202188" y="3499031"/>
            <a:ext cx="3287515"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rgbClr val="FF0000"/>
                </a:solidFill>
                <a:latin typeface="Arial" panose="020B0604020202020204" pitchFamily="34" charset="0"/>
                <a:cs typeface="Arial" panose="020B0604020202020204" pitchFamily="34" charset="0"/>
              </a:rPr>
              <a:t>32.90</a:t>
            </a:r>
            <a:r>
              <a:rPr lang="es-GT" sz="5000" b="1" dirty="0" smtClean="0">
                <a:solidFill>
                  <a:srgbClr val="FF0000"/>
                </a:solidFill>
                <a:latin typeface="Arial" panose="020B0604020202020204" pitchFamily="34" charset="0"/>
                <a:cs typeface="Arial" panose="020B0604020202020204" pitchFamily="34" charset="0"/>
              </a:rPr>
              <a:t>%</a:t>
            </a:r>
            <a:endParaRPr lang="es-GT" sz="5000" b="1" dirty="0">
              <a:solidFill>
                <a:srgbClr val="FF000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4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76DFDB85-8F6D-CC44-7271-0E53284AD93C}"/>
              </a:ext>
            </a:extLst>
          </p:cNvPr>
          <p:cNvSpPr txBox="1"/>
          <p:nvPr/>
        </p:nvSpPr>
        <p:spPr>
          <a:xfrm>
            <a:off x="833974" y="828672"/>
            <a:ext cx="10377995" cy="892552"/>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UTILIZA EL DINERO </a:t>
            </a:r>
            <a:r>
              <a:rPr lang="es-GT" sz="2600" b="1" dirty="0" smtClean="0">
                <a:latin typeface="Arial" panose="020B0604020202020204" pitchFamily="34" charset="0"/>
                <a:cs typeface="Arial" panose="020B0604020202020204" pitchFamily="34" charset="0"/>
              </a:rPr>
              <a:t>“</a:t>
            </a:r>
            <a:r>
              <a:rPr lang="es-GT" sz="2600" b="1" u="sng" dirty="0" smtClean="0">
                <a:latin typeface="Arial" panose="020B0604020202020204" pitchFamily="34" charset="0"/>
                <a:cs typeface="Arial" panose="020B0604020202020204" pitchFamily="34" charset="0"/>
              </a:rPr>
              <a:t>LA DEFENSORÍA DE LA MUJER INDÍGENA</a:t>
            </a:r>
            <a:r>
              <a:rPr lang="es-GT" sz="2600" b="1" dirty="0" smtClean="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Título 1">
            <a:extLst>
              <a:ext uri="{FF2B5EF4-FFF2-40B4-BE49-F238E27FC236}">
                <a16:creationId xmlns:a16="http://schemas.microsoft.com/office/drawing/2014/main" xmlns="" id="{3286DC99-D06C-48BB-B255-706EDF454819}"/>
              </a:ext>
            </a:extLst>
          </p:cNvPr>
          <p:cNvSpPr txBox="1">
            <a:spLocks/>
          </p:cNvSpPr>
          <p:nvPr/>
        </p:nvSpPr>
        <p:spPr>
          <a:xfrm>
            <a:off x="631371"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xmlns="" id="{0F20B3F5-0BE6-434C-ADD9-E3D04A4AE0E0}"/>
              </a:ext>
            </a:extLst>
          </p:cNvPr>
          <p:cNvSpPr txBox="1">
            <a:spLocks/>
          </p:cNvSpPr>
          <p:nvPr/>
        </p:nvSpPr>
        <p:spPr>
          <a:xfrm>
            <a:off x="8233410" y="2264516"/>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rgbClr val="FF0000"/>
                </a:solidFill>
                <a:latin typeface="Arial" panose="020B0604020202020204" pitchFamily="34" charset="0"/>
                <a:cs typeface="Arial" panose="020B0604020202020204" pitchFamily="34" charset="0"/>
              </a:rPr>
              <a:t>6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16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76DFDB85-8F6D-CC44-7271-0E53284AD93C}"/>
              </a:ext>
            </a:extLst>
          </p:cNvPr>
          <p:cNvSpPr txBox="1"/>
          <p:nvPr/>
        </p:nvSpPr>
        <p:spPr>
          <a:xfrm>
            <a:off x="532660" y="330543"/>
            <a:ext cx="10377995" cy="830997"/>
          </a:xfrm>
          <a:prstGeom prst="rect">
            <a:avLst/>
          </a:prstGeom>
          <a:noFill/>
        </p:spPr>
        <p:txBody>
          <a:bodyPr wrap="square" rtlCol="0">
            <a:spAutoFit/>
          </a:bodyPr>
          <a:lstStyle/>
          <a:p>
            <a:pPr lvl="0"/>
            <a:r>
              <a:rPr lang="es-GT" sz="2400" b="1" dirty="0">
                <a:latin typeface="Arial" panose="020B0604020202020204" pitchFamily="34" charset="0"/>
                <a:cs typeface="Arial" panose="020B0604020202020204" pitchFamily="34" charset="0"/>
              </a:rPr>
              <a:t>EJECUCIÓN PRESUPUESTARIA POR GRUPO DE GASTO AL </a:t>
            </a:r>
            <a:r>
              <a:rPr lang="es-GT" sz="2400" b="1" dirty="0" smtClean="0">
                <a:latin typeface="Arial" panose="020B0604020202020204" pitchFamily="34" charset="0"/>
                <a:cs typeface="Arial" panose="020B0604020202020204" pitchFamily="34" charset="0"/>
              </a:rPr>
              <a:t>TERCER </a:t>
            </a:r>
            <a:r>
              <a:rPr lang="es-GT" sz="2400" b="1" dirty="0" smtClean="0">
                <a:latin typeface="Arial" panose="020B0604020202020204" pitchFamily="34" charset="0"/>
                <a:cs typeface="Arial" panose="020B0604020202020204" pitchFamily="34" charset="0"/>
              </a:rPr>
              <a:t>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9" name="Gráfico 8"/>
          <p:cNvGraphicFramePr/>
          <p:nvPr>
            <p:extLst>
              <p:ext uri="{D42A27DB-BD31-4B8C-83A1-F6EECF244321}">
                <p14:modId xmlns:p14="http://schemas.microsoft.com/office/powerpoint/2010/main" val="2579805062"/>
              </p:ext>
            </p:extLst>
          </p:nvPr>
        </p:nvGraphicFramePr>
        <p:xfrm>
          <a:off x="1188567" y="1161540"/>
          <a:ext cx="9066179" cy="4850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806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¿CUÁL ES LA IMPORTANCIA DEL PAGO DE SERVIDORES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xmlns="" id="{3E2FE43C-1DFF-4DD3-AA50-5276C85821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xmlns="" id="{379E44F8-6120-4618-979B-D24DF190A8FC}"/>
              </a:ext>
            </a:extLst>
          </p:cNvPr>
          <p:cNvSpPr txBox="1">
            <a:spLocks/>
          </p:cNvSpPr>
          <p:nvPr/>
        </p:nvSpPr>
        <p:spPr>
          <a:xfrm>
            <a:off x="387531" y="167918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abogadas, trabajadoras sociales, psicólogas y personal administrativo que brinda los servicios de orientación y acompañamiento jurídico, social, psicológico, de incidencia y formación a la población, especialmente, a las Mujeres Indígenas en Guatemala que sufren de violencias y discriminaciones en cualquiera de sus manifestaciones</a:t>
            </a:r>
            <a:r>
              <a:rPr lang="es-GT" sz="2400" b="0" dirty="0" smtClean="0">
                <a:solidFill>
                  <a:schemeClr val="tx1"/>
                </a:solidFill>
                <a:latin typeface="Arial" panose="020B0604020202020204" pitchFamily="34" charset="0"/>
                <a:cs typeface="Arial" panose="020B0604020202020204" pitchFamily="34" charset="0"/>
              </a:rPr>
              <a:t>.</a:t>
            </a: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4A4E79B0-A948-4C7B-807A-DCE657A37FD5}"/>
              </a:ext>
            </a:extLst>
          </p:cNvPr>
          <p:cNvSpPr txBox="1">
            <a:spLocks/>
          </p:cNvSpPr>
          <p:nvPr/>
        </p:nvSpPr>
        <p:spPr>
          <a:xfrm>
            <a:off x="8425510" y="2187964"/>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periodo reportado, </a:t>
            </a:r>
            <a:r>
              <a:rPr lang="es-GT" sz="2000" b="0" u="sng" dirty="0" smtClean="0">
                <a:solidFill>
                  <a:schemeClr val="tx1"/>
                </a:solidFill>
                <a:latin typeface="Arial" panose="020B0604020202020204" pitchFamily="34" charset="0"/>
                <a:cs typeface="Arial" panose="020B0604020202020204" pitchFamily="34" charset="0"/>
              </a:rPr>
              <a:t>“La Defensoría”</a:t>
            </a:r>
            <a:r>
              <a:rPr lang="es-GT" sz="2000" b="0" dirty="0" smtClean="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atendió y dio cobertura a </a:t>
            </a:r>
            <a:r>
              <a:rPr lang="es-GT" sz="2200" dirty="0" smtClean="0">
                <a:solidFill>
                  <a:srgbClr val="FF0000"/>
                </a:solidFill>
                <a:latin typeface="Arial" panose="020B0604020202020204" pitchFamily="34" charset="0"/>
                <a:cs typeface="Arial" panose="020B0604020202020204" pitchFamily="34" charset="0"/>
              </a:rPr>
              <a:t>4292</a:t>
            </a:r>
            <a:r>
              <a:rPr lang="es-GT" sz="2200" dirty="0" smtClean="0">
                <a:solidFill>
                  <a:srgbClr val="FF0000"/>
                </a:solidFill>
                <a:latin typeface="Arial" panose="020B0604020202020204" pitchFamily="34" charset="0"/>
                <a:cs typeface="Arial" panose="020B0604020202020204" pitchFamily="34" charset="0"/>
              </a:rPr>
              <a:t> </a:t>
            </a:r>
            <a:r>
              <a:rPr lang="es-GT" sz="2200" dirty="0" smtClean="0">
                <a:solidFill>
                  <a:srgbClr val="FF0000"/>
                </a:solidFill>
                <a:latin typeface="Arial" panose="020B0604020202020204" pitchFamily="34" charset="0"/>
                <a:cs typeface="Arial" panose="020B0604020202020204" pitchFamily="34" charset="0"/>
              </a:rPr>
              <a:t>Mujeres Indígenas</a:t>
            </a:r>
            <a:endParaRPr lang="es-GT" sz="22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42787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1770</Words>
  <Application>Microsoft Office PowerPoint</Application>
  <PresentationFormat>Panorámica</PresentationFormat>
  <Paragraphs>225</Paragraphs>
  <Slides>27</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Wingdings</vt:lpstr>
      <vt:lpstr>Montserrat</vt:lpstr>
      <vt:lpstr>Bebas Neue</vt:lpstr>
      <vt:lpstr>Calibri</vt:lpstr>
      <vt:lpstr>Montserrat ExtraBold</vt:lpstr>
      <vt:lpstr>Vollkorn ExtraBold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 SCSP</dc:creator>
  <cp:lastModifiedBy>Monica Jessenia Batzin Aju</cp:lastModifiedBy>
  <cp:revision>13</cp:revision>
  <dcterms:created xsi:type="dcterms:W3CDTF">2023-08-16T22:07:49Z</dcterms:created>
  <dcterms:modified xsi:type="dcterms:W3CDTF">2024-01-08T15:16:39Z</dcterms:modified>
</cp:coreProperties>
</file>