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7"/>
  </p:notesMasterIdLst>
  <p:sldIdLst>
    <p:sldId id="256" r:id="rId3"/>
    <p:sldId id="257" r:id="rId4"/>
    <p:sldId id="258" r:id="rId5"/>
    <p:sldId id="259" r:id="rId6"/>
    <p:sldId id="283" r:id="rId7"/>
    <p:sldId id="284" r:id="rId8"/>
    <p:sldId id="285" r:id="rId9"/>
    <p:sldId id="286" r:id="rId10"/>
    <p:sldId id="287" r:id="rId11"/>
    <p:sldId id="288" r:id="rId12"/>
    <p:sldId id="28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Lst>
  <p:sldSz cx="12192000" cy="6858000"/>
  <p:notesSz cx="6858000" cy="9240838"/>
  <p:embeddedFontLst>
    <p:embeddedFont>
      <p:font typeface="Calibri Light" panose="020F0302020204030204" pitchFamily="34" charset="0"/>
      <p:regular r:id="rId28"/>
      <p:italic r:id="rId29"/>
    </p:embeddedFont>
    <p:embeddedFont>
      <p:font typeface="Montserrat" panose="020B060402020202020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Montserrat SemiBold"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joMNNAR9LxfaZBz7ZD/Js6tGOT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1DF3632-7DA8-4ABF-BD89-9D6035A66246}">
  <a:tblStyle styleId="{A1DF3632-7DA8-4ABF-BD89-9D6035A6624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21" Type="http://schemas.openxmlformats.org/officeDocument/2006/relationships/slide" Target="slides/slide19.xml"/><Relationship Id="rId34" Type="http://schemas.openxmlformats.org/officeDocument/2006/relationships/font" Target="fonts/font7.fntdata"/><Relationship Id="rId42"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14.fntdata"/></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GT"/>
              <a:t>EJECUCIÓN PRESUPUESTARIA SESAN 2023</a:t>
            </a:r>
          </a:p>
          <a:p>
            <a:pPr>
              <a:defRPr/>
            </a:pPr>
            <a:r>
              <a:rPr lang="es-GT"/>
              <a:t>Porcentaje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GT"/>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G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'[TERCER INFORME CUATRIMESTRAL.xlsx]Hoja1'!$D$28:$E$28</c:f>
              <c:strCache>
                <c:ptCount val="2"/>
                <c:pt idx="0">
                  <c:v>Vigente</c:v>
                </c:pt>
                <c:pt idx="1">
                  <c:v> Ejecutado</c:v>
                </c:pt>
              </c:strCache>
            </c:strRef>
          </c:cat>
          <c:val>
            <c:numRef>
              <c:f>'[TERCER INFORME CUATRIMESTRAL.xlsx]Hoja1'!$D$29:$E$29</c:f>
              <c:numCache>
                <c:formatCode>0.00%</c:formatCode>
                <c:ptCount val="2"/>
                <c:pt idx="0" formatCode="0%">
                  <c:v>1</c:v>
                </c:pt>
                <c:pt idx="1">
                  <c:v>0.99139999999999995</c:v>
                </c:pt>
              </c:numCache>
            </c:numRef>
          </c:val>
          <c:extLst xmlns:c16r2="http://schemas.microsoft.com/office/drawing/2015/06/chart">
            <c:ext xmlns:c16="http://schemas.microsoft.com/office/drawing/2014/chart" uri="{C3380CC4-5D6E-409C-BE32-E72D297353CC}">
              <c16:uniqueId val="{00000000-16C0-4E1B-A203-427308072860}"/>
            </c:ext>
          </c:extLst>
        </c:ser>
        <c:dLbls>
          <c:dLblPos val="outEnd"/>
          <c:showLegendKey val="0"/>
          <c:showVal val="1"/>
          <c:showCatName val="0"/>
          <c:showSerName val="0"/>
          <c:showPercent val="0"/>
          <c:showBubbleSize val="0"/>
        </c:dLbls>
        <c:gapWidth val="219"/>
        <c:overlap val="-27"/>
        <c:axId val="-1248558400"/>
        <c:axId val="-1248559488"/>
      </c:barChart>
      <c:catAx>
        <c:axId val="-1248558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1248559488"/>
        <c:crosses val="autoZero"/>
        <c:auto val="1"/>
        <c:lblAlgn val="ctr"/>
        <c:lblOffset val="100"/>
        <c:noMultiLvlLbl val="0"/>
      </c:catAx>
      <c:valAx>
        <c:axId val="-12485594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1248558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G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GT"/>
              <a:t>EJECUCIÓN PRESUPUESTARIA SESAN 2023</a:t>
            </a:r>
          </a:p>
          <a:p>
            <a:pPr>
              <a:defRPr/>
            </a:pPr>
            <a:r>
              <a:rPr lang="es-GT"/>
              <a:t>GRUPO DE GASTO</a:t>
            </a:r>
            <a:r>
              <a:rPr lang="es-GT" baseline="0"/>
              <a:t> 0</a:t>
            </a:r>
            <a:endParaRPr lang="es-GT"/>
          </a:p>
          <a:p>
            <a:pPr>
              <a:defRPr/>
            </a:pPr>
            <a:r>
              <a:rPr lang="es-GT"/>
              <a:t>Montos en Millones de Quetzales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GT"/>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G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'[TERCER INFORME CUATRIMESTRAL.xlsx]Hoja1'!$F$50:$H$50</c:f>
              <c:strCache>
                <c:ptCount val="3"/>
                <c:pt idx="0">
                  <c:v>Vigente</c:v>
                </c:pt>
                <c:pt idx="1">
                  <c:v> Ejecutado</c:v>
                </c:pt>
                <c:pt idx="2">
                  <c:v>Saldo por ejecutar</c:v>
                </c:pt>
              </c:strCache>
            </c:strRef>
          </c:cat>
          <c:val>
            <c:numRef>
              <c:f>'[TERCER INFORME CUATRIMESTRAL.xlsx]Hoja1'!$F$51:$H$51</c:f>
              <c:numCache>
                <c:formatCode>General</c:formatCode>
                <c:ptCount val="3"/>
                <c:pt idx="0">
                  <c:v>37.5</c:v>
                </c:pt>
                <c:pt idx="1">
                  <c:v>37.33</c:v>
                </c:pt>
                <c:pt idx="2" formatCode="0.00">
                  <c:v>0.17000000000000171</c:v>
                </c:pt>
              </c:numCache>
            </c:numRef>
          </c:val>
          <c:extLst xmlns:c16r2="http://schemas.microsoft.com/office/drawing/2015/06/chart">
            <c:ext xmlns:c16="http://schemas.microsoft.com/office/drawing/2014/chart" uri="{C3380CC4-5D6E-409C-BE32-E72D297353CC}">
              <c16:uniqueId val="{00000000-6718-4F33-8E4B-406BD414F77A}"/>
            </c:ext>
          </c:extLst>
        </c:ser>
        <c:dLbls>
          <c:dLblPos val="outEnd"/>
          <c:showLegendKey val="0"/>
          <c:showVal val="1"/>
          <c:showCatName val="0"/>
          <c:showSerName val="0"/>
          <c:showPercent val="0"/>
          <c:showBubbleSize val="0"/>
        </c:dLbls>
        <c:gapWidth val="219"/>
        <c:overlap val="-27"/>
        <c:axId val="-1248558944"/>
        <c:axId val="-1248557312"/>
      </c:barChart>
      <c:catAx>
        <c:axId val="-1248558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1248557312"/>
        <c:crosses val="autoZero"/>
        <c:auto val="1"/>
        <c:lblAlgn val="ctr"/>
        <c:lblOffset val="100"/>
        <c:noMultiLvlLbl val="0"/>
      </c:catAx>
      <c:valAx>
        <c:axId val="-1248557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1248558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G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GT"/>
              <a:t>EJECUCIÓN PRESUPUESTARIA SESAN 2023</a:t>
            </a:r>
          </a:p>
          <a:p>
            <a:pPr>
              <a:defRPr/>
            </a:pPr>
            <a:r>
              <a:rPr lang="es-GT"/>
              <a:t>GRUPO DE GASTO</a:t>
            </a:r>
            <a:r>
              <a:rPr lang="es-GT" baseline="0"/>
              <a:t> 3</a:t>
            </a:r>
            <a:endParaRPr lang="es-GT"/>
          </a:p>
          <a:p>
            <a:pPr>
              <a:defRPr/>
            </a:pPr>
            <a:r>
              <a:rPr lang="es-GT"/>
              <a:t>Montos en Millones de Quetzales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GT"/>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G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'[TERCER INFORME CUATRIMESTRAL.xlsx]Hoja1'!$F$77:$H$77</c:f>
              <c:strCache>
                <c:ptCount val="3"/>
                <c:pt idx="0">
                  <c:v>Vigente</c:v>
                </c:pt>
                <c:pt idx="1">
                  <c:v> Ejecutado</c:v>
                </c:pt>
                <c:pt idx="2">
                  <c:v>Saldo por ejecutar</c:v>
                </c:pt>
              </c:strCache>
            </c:strRef>
          </c:cat>
          <c:val>
            <c:numRef>
              <c:f>'[TERCER INFORME CUATRIMESTRAL.xlsx]Hoja1'!$F$78:$H$78</c:f>
              <c:numCache>
                <c:formatCode>General</c:formatCode>
                <c:ptCount val="3"/>
                <c:pt idx="0">
                  <c:v>1.08</c:v>
                </c:pt>
                <c:pt idx="1">
                  <c:v>1.08</c:v>
                </c:pt>
                <c:pt idx="2">
                  <c:v>0</c:v>
                </c:pt>
              </c:numCache>
            </c:numRef>
          </c:val>
          <c:extLst xmlns:c16r2="http://schemas.microsoft.com/office/drawing/2015/06/chart">
            <c:ext xmlns:c16="http://schemas.microsoft.com/office/drawing/2014/chart" uri="{C3380CC4-5D6E-409C-BE32-E72D297353CC}">
              <c16:uniqueId val="{00000000-B016-4E3A-8D58-1F230B1FCFC2}"/>
            </c:ext>
          </c:extLst>
        </c:ser>
        <c:dLbls>
          <c:dLblPos val="outEnd"/>
          <c:showLegendKey val="0"/>
          <c:showVal val="1"/>
          <c:showCatName val="0"/>
          <c:showSerName val="0"/>
          <c:showPercent val="0"/>
          <c:showBubbleSize val="0"/>
        </c:dLbls>
        <c:gapWidth val="219"/>
        <c:overlap val="-27"/>
        <c:axId val="-1248556224"/>
        <c:axId val="-1248555680"/>
      </c:barChart>
      <c:catAx>
        <c:axId val="-1248556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1248555680"/>
        <c:crosses val="autoZero"/>
        <c:auto val="1"/>
        <c:lblAlgn val="ctr"/>
        <c:lblOffset val="100"/>
        <c:noMultiLvlLbl val="0"/>
      </c:catAx>
      <c:valAx>
        <c:axId val="-1248555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1248556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G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GT"/>
              <a:t>EJECUCIÓN PRESUPUESTARIA SESAN 2023</a:t>
            </a:r>
          </a:p>
          <a:p>
            <a:pPr>
              <a:defRPr/>
            </a:pPr>
            <a:r>
              <a:rPr lang="es-GT"/>
              <a:t>GRUPO DE GASTO</a:t>
            </a:r>
            <a:r>
              <a:rPr lang="es-GT" baseline="0"/>
              <a:t> 3</a:t>
            </a:r>
            <a:endParaRPr lang="es-GT"/>
          </a:p>
          <a:p>
            <a:pPr>
              <a:defRPr/>
            </a:pPr>
            <a:r>
              <a:rPr lang="es-GT"/>
              <a:t>Montos en Millones de Quetzales</a:t>
            </a:r>
          </a:p>
        </c:rich>
      </c:tx>
      <c:layout>
        <c:manualLayout>
          <c:xMode val="edge"/>
          <c:yMode val="edge"/>
          <c:x val="0.20397163316149378"/>
          <c:y val="3.743323914436064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GT"/>
        </a:p>
      </c:txPr>
    </c:title>
    <c:autoTitleDeleted val="0"/>
    <c:plotArea>
      <c:layout>
        <c:manualLayout>
          <c:layoutTarget val="inner"/>
          <c:xMode val="edge"/>
          <c:yMode val="edge"/>
          <c:x val="7.111377434034806E-2"/>
          <c:y val="0.28811116394776243"/>
          <c:w val="0.90942907629672998"/>
          <c:h val="0.60708297144593826"/>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G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'[TERCER INFORME CUATRIMESTRAL.xlsx]Hoja1'!$F$77:$H$77</c:f>
              <c:strCache>
                <c:ptCount val="3"/>
                <c:pt idx="0">
                  <c:v>Vigente</c:v>
                </c:pt>
                <c:pt idx="1">
                  <c:v> Ejecutado</c:v>
                </c:pt>
                <c:pt idx="2">
                  <c:v>Saldo por ejecutar</c:v>
                </c:pt>
              </c:strCache>
            </c:strRef>
          </c:cat>
          <c:val>
            <c:numRef>
              <c:f>'[TERCER INFORME CUATRIMESTRAL.xlsx]Hoja1'!$F$78:$H$78</c:f>
              <c:numCache>
                <c:formatCode>General</c:formatCode>
                <c:ptCount val="3"/>
                <c:pt idx="0">
                  <c:v>1.08</c:v>
                </c:pt>
                <c:pt idx="1">
                  <c:v>1.08</c:v>
                </c:pt>
                <c:pt idx="2">
                  <c:v>0</c:v>
                </c:pt>
              </c:numCache>
            </c:numRef>
          </c:val>
          <c:extLst xmlns:c16r2="http://schemas.microsoft.com/office/drawing/2015/06/chart">
            <c:ext xmlns:c16="http://schemas.microsoft.com/office/drawing/2014/chart" uri="{C3380CC4-5D6E-409C-BE32-E72D297353CC}">
              <c16:uniqueId val="{00000000-5F2F-47AD-BB91-F05FE4E6C9BD}"/>
            </c:ext>
          </c:extLst>
        </c:ser>
        <c:dLbls>
          <c:dLblPos val="outEnd"/>
          <c:showLegendKey val="0"/>
          <c:showVal val="1"/>
          <c:showCatName val="0"/>
          <c:showSerName val="0"/>
          <c:showPercent val="0"/>
          <c:showBubbleSize val="0"/>
        </c:dLbls>
        <c:gapWidth val="219"/>
        <c:overlap val="-27"/>
        <c:axId val="-1248554048"/>
        <c:axId val="-1248554592"/>
      </c:barChart>
      <c:catAx>
        <c:axId val="-1248554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1248554592"/>
        <c:crosses val="autoZero"/>
        <c:auto val="1"/>
        <c:lblAlgn val="ctr"/>
        <c:lblOffset val="100"/>
        <c:noMultiLvlLbl val="0"/>
      </c:catAx>
      <c:valAx>
        <c:axId val="-1248554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1248554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G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GT"/>
              <a:t>PRESUPUESTO SESAN 2023</a:t>
            </a:r>
          </a:p>
          <a:p>
            <a:pPr>
              <a:defRPr/>
            </a:pPr>
            <a:r>
              <a:rPr lang="es-GT"/>
              <a:t>Montos en Millones de Quetzales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GT"/>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G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'[TERCER INFORME CUATRIMESTRAL.xlsx]Hoja1'!$F$102:$H$102</c:f>
              <c:strCache>
                <c:ptCount val="3"/>
                <c:pt idx="0">
                  <c:v>Vigente</c:v>
                </c:pt>
                <c:pt idx="1">
                  <c:v> Ejecutado</c:v>
                </c:pt>
                <c:pt idx="2">
                  <c:v>Saldo por ejecutar</c:v>
                </c:pt>
              </c:strCache>
            </c:strRef>
          </c:cat>
          <c:val>
            <c:numRef>
              <c:f>'[TERCER INFORME CUATRIMESTRAL.xlsx]Hoja1'!$F$103:$H$103</c:f>
              <c:numCache>
                <c:formatCode>General</c:formatCode>
                <c:ptCount val="3"/>
                <c:pt idx="0">
                  <c:v>55.260000000000005</c:v>
                </c:pt>
                <c:pt idx="1">
                  <c:v>54.79</c:v>
                </c:pt>
                <c:pt idx="2">
                  <c:v>0.47000000000000597</c:v>
                </c:pt>
              </c:numCache>
            </c:numRef>
          </c:val>
          <c:extLst xmlns:c16r2="http://schemas.microsoft.com/office/drawing/2015/06/chart">
            <c:ext xmlns:c16="http://schemas.microsoft.com/office/drawing/2014/chart" uri="{C3380CC4-5D6E-409C-BE32-E72D297353CC}">
              <c16:uniqueId val="{00000000-8D27-44E3-BCF6-3CD5CC9913B0}"/>
            </c:ext>
          </c:extLst>
        </c:ser>
        <c:dLbls>
          <c:dLblPos val="outEnd"/>
          <c:showLegendKey val="0"/>
          <c:showVal val="1"/>
          <c:showCatName val="0"/>
          <c:showSerName val="0"/>
          <c:showPercent val="0"/>
          <c:showBubbleSize val="0"/>
        </c:dLbls>
        <c:gapWidth val="219"/>
        <c:overlap val="-27"/>
        <c:axId val="-1184089216"/>
        <c:axId val="-1184084320"/>
      </c:barChart>
      <c:catAx>
        <c:axId val="-118408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1184084320"/>
        <c:crosses val="autoZero"/>
        <c:auto val="1"/>
        <c:lblAlgn val="ctr"/>
        <c:lblOffset val="100"/>
        <c:noMultiLvlLbl val="0"/>
      </c:catAx>
      <c:valAx>
        <c:axId val="-1184084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1184089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G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50838" y="693738"/>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89398"/>
            <a:ext cx="5486400" cy="4158377"/>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28671940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2:notes"/>
          <p:cNvSpPr txBox="1">
            <a:spLocks noGrp="1"/>
          </p:cNvSpPr>
          <p:nvPr>
            <p:ph type="body" idx="1"/>
          </p:nvPr>
        </p:nvSpPr>
        <p:spPr>
          <a:xfrm>
            <a:off x="685800" y="4389398"/>
            <a:ext cx="5486400" cy="415837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22:notes"/>
          <p:cNvSpPr>
            <a:spLocks noGrp="1" noRot="1" noChangeAspect="1"/>
          </p:cNvSpPr>
          <p:nvPr>
            <p:ph type="sldImg" idx="2"/>
          </p:nvPr>
        </p:nvSpPr>
        <p:spPr>
          <a:xfrm>
            <a:off x="350838" y="693738"/>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4025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algn="r">
              <a:buClrTx/>
              <a:buFontTx/>
              <a:buNone/>
              <a:defRPr/>
            </a:pPr>
            <a:fld id="{46BFACF3-879F-7843-929C-9206A0D7ACC7}" type="slidenum">
              <a:rPr lang="es-GT" sz="1200" kern="1200" smtClean="0">
                <a:solidFill>
                  <a:prstClr val="black"/>
                </a:solidFill>
                <a:latin typeface="Calibri" panose="020F0502020204030204"/>
                <a:ea typeface="+mn-ea"/>
              </a:rPr>
              <a:pPr algn="r">
                <a:buClrTx/>
                <a:buFontTx/>
                <a:buNone/>
                <a:defRPr/>
              </a:pPr>
              <a:t>10</a:t>
            </a:fld>
            <a:endParaRPr lang="es-GT" sz="1200" kern="1200">
              <a:solidFill>
                <a:prstClr val="black"/>
              </a:solidFill>
              <a:latin typeface="Calibri" panose="020F0502020204030204"/>
              <a:ea typeface="+mn-ea"/>
            </a:endParaRPr>
          </a:p>
        </p:txBody>
      </p:sp>
    </p:spTree>
    <p:extLst>
      <p:ext uri="{BB962C8B-B14F-4D97-AF65-F5344CB8AC3E}">
        <p14:creationId xmlns:p14="http://schemas.microsoft.com/office/powerpoint/2010/main" val="1748932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algn="r">
              <a:buClrTx/>
              <a:buFontTx/>
              <a:buNone/>
              <a:defRPr/>
            </a:pPr>
            <a:fld id="{46BFACF3-879F-7843-929C-9206A0D7ACC7}" type="slidenum">
              <a:rPr lang="es-GT" sz="1200" kern="1200" smtClean="0">
                <a:solidFill>
                  <a:prstClr val="black"/>
                </a:solidFill>
                <a:latin typeface="Calibri" panose="020F0502020204030204"/>
                <a:ea typeface="+mn-ea"/>
              </a:rPr>
              <a:pPr algn="r">
                <a:buClrTx/>
                <a:buFontTx/>
                <a:buNone/>
                <a:defRPr/>
              </a:pPr>
              <a:t>11</a:t>
            </a:fld>
            <a:endParaRPr lang="es-GT" sz="1200" kern="1200">
              <a:solidFill>
                <a:prstClr val="black"/>
              </a:solidFill>
              <a:latin typeface="Calibri" panose="020F0502020204030204"/>
              <a:ea typeface="+mn-ea"/>
            </a:endParaRPr>
          </a:p>
        </p:txBody>
      </p:sp>
    </p:spTree>
    <p:extLst>
      <p:ext uri="{BB962C8B-B14F-4D97-AF65-F5344CB8AC3E}">
        <p14:creationId xmlns:p14="http://schemas.microsoft.com/office/powerpoint/2010/main" val="1581466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35:notes"/>
          <p:cNvSpPr>
            <a:spLocks noGrp="1" noRot="1" noChangeAspect="1"/>
          </p:cNvSpPr>
          <p:nvPr>
            <p:ph type="sldImg" idx="2"/>
          </p:nvPr>
        </p:nvSpPr>
        <p:spPr>
          <a:xfrm>
            <a:off x="350838" y="693738"/>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35:notes"/>
          <p:cNvSpPr txBox="1">
            <a:spLocks noGrp="1"/>
          </p:cNvSpPr>
          <p:nvPr>
            <p:ph type="body" idx="1"/>
          </p:nvPr>
        </p:nvSpPr>
        <p:spPr>
          <a:xfrm>
            <a:off x="685800" y="4389398"/>
            <a:ext cx="5486400" cy="4158377"/>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199" name="Google Shape;199;p3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GT"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46522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5" name="Google Shape;205;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08350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3" name="Google Shape;213;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83370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8" name="Google Shape;238;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56969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6" name="Google Shape;246;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83591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3" name="Google Shape;253;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83492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41:notes"/>
          <p:cNvSpPr>
            <a:spLocks noGrp="1" noRot="1" noChangeAspect="1"/>
          </p:cNvSpPr>
          <p:nvPr>
            <p:ph type="sldImg" idx="2"/>
          </p:nvPr>
        </p:nvSpPr>
        <p:spPr>
          <a:xfrm>
            <a:off x="350838" y="693738"/>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p41:notes"/>
          <p:cNvSpPr txBox="1">
            <a:spLocks noGrp="1"/>
          </p:cNvSpPr>
          <p:nvPr>
            <p:ph type="body" idx="1"/>
          </p:nvPr>
        </p:nvSpPr>
        <p:spPr>
          <a:xfrm>
            <a:off x="685800" y="4389398"/>
            <a:ext cx="5486400" cy="4158377"/>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263" name="Google Shape;263;p4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GT"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67024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42:notes"/>
          <p:cNvSpPr>
            <a:spLocks noGrp="1" noRot="1" noChangeAspect="1"/>
          </p:cNvSpPr>
          <p:nvPr>
            <p:ph type="sldImg" idx="2"/>
          </p:nvPr>
        </p:nvSpPr>
        <p:spPr>
          <a:xfrm>
            <a:off x="350838" y="693738"/>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p42:notes"/>
          <p:cNvSpPr txBox="1">
            <a:spLocks noGrp="1"/>
          </p:cNvSpPr>
          <p:nvPr>
            <p:ph type="body" idx="1"/>
          </p:nvPr>
        </p:nvSpPr>
        <p:spPr>
          <a:xfrm>
            <a:off x="685800" y="4389398"/>
            <a:ext cx="5486400" cy="4158377"/>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270" name="Google Shape;270;p4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GT"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31753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a:spLocks noGrp="1" noRot="1" noChangeAspect="1"/>
          </p:cNvSpPr>
          <p:nvPr>
            <p:ph type="sldImg" idx="2"/>
          </p:nvPr>
        </p:nvSpPr>
        <p:spPr>
          <a:xfrm>
            <a:off x="350838" y="693738"/>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3:notes"/>
          <p:cNvSpPr txBox="1">
            <a:spLocks noGrp="1"/>
          </p:cNvSpPr>
          <p:nvPr>
            <p:ph type="body" idx="1"/>
          </p:nvPr>
        </p:nvSpPr>
        <p:spPr>
          <a:xfrm>
            <a:off x="685800" y="4389398"/>
            <a:ext cx="5486400" cy="4158377"/>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90" name="Google Shape;90;p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GT"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18106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43:notes"/>
          <p:cNvSpPr>
            <a:spLocks noGrp="1" noRot="1" noChangeAspect="1"/>
          </p:cNvSpPr>
          <p:nvPr>
            <p:ph type="sldImg" idx="2"/>
          </p:nvPr>
        </p:nvSpPr>
        <p:spPr>
          <a:xfrm>
            <a:off x="350838" y="693738"/>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Google Shape;276;p43:notes"/>
          <p:cNvSpPr txBox="1">
            <a:spLocks noGrp="1"/>
          </p:cNvSpPr>
          <p:nvPr>
            <p:ph type="body" idx="1"/>
          </p:nvPr>
        </p:nvSpPr>
        <p:spPr>
          <a:xfrm>
            <a:off x="685800" y="4389398"/>
            <a:ext cx="5486400" cy="4158377"/>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277" name="Google Shape;277;p4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GT"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89831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44:notes"/>
          <p:cNvSpPr>
            <a:spLocks noGrp="1" noRot="1" noChangeAspect="1"/>
          </p:cNvSpPr>
          <p:nvPr>
            <p:ph type="sldImg" idx="2"/>
          </p:nvPr>
        </p:nvSpPr>
        <p:spPr>
          <a:xfrm>
            <a:off x="350838" y="693738"/>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p44:notes"/>
          <p:cNvSpPr txBox="1">
            <a:spLocks noGrp="1"/>
          </p:cNvSpPr>
          <p:nvPr>
            <p:ph type="body" idx="1"/>
          </p:nvPr>
        </p:nvSpPr>
        <p:spPr>
          <a:xfrm>
            <a:off x="685800" y="4389398"/>
            <a:ext cx="5486400" cy="4158377"/>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284" name="Google Shape;284;p4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GT"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037125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46:notes"/>
          <p:cNvSpPr>
            <a:spLocks noGrp="1" noRot="1" noChangeAspect="1"/>
          </p:cNvSpPr>
          <p:nvPr>
            <p:ph type="sldImg" idx="2"/>
          </p:nvPr>
        </p:nvSpPr>
        <p:spPr>
          <a:xfrm>
            <a:off x="350838" y="693738"/>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p46:notes"/>
          <p:cNvSpPr txBox="1">
            <a:spLocks noGrp="1"/>
          </p:cNvSpPr>
          <p:nvPr>
            <p:ph type="body" idx="1"/>
          </p:nvPr>
        </p:nvSpPr>
        <p:spPr>
          <a:xfrm>
            <a:off x="685800" y="4389398"/>
            <a:ext cx="5486400" cy="4158377"/>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292" name="Google Shape;292;p4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GT"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38793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47:notes"/>
          <p:cNvSpPr>
            <a:spLocks noGrp="1" noRot="1" noChangeAspect="1"/>
          </p:cNvSpPr>
          <p:nvPr>
            <p:ph type="sldImg" idx="2"/>
          </p:nvPr>
        </p:nvSpPr>
        <p:spPr>
          <a:xfrm>
            <a:off x="350838" y="693738"/>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 name="Google Shape;299;p47:notes"/>
          <p:cNvSpPr txBox="1">
            <a:spLocks noGrp="1"/>
          </p:cNvSpPr>
          <p:nvPr>
            <p:ph type="body" idx="1"/>
          </p:nvPr>
        </p:nvSpPr>
        <p:spPr>
          <a:xfrm>
            <a:off x="685800" y="4389398"/>
            <a:ext cx="5486400" cy="4158377"/>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300" name="Google Shape;300;p4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GT"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74252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7:notes"/>
          <p:cNvSpPr txBox="1">
            <a:spLocks noGrp="1"/>
          </p:cNvSpPr>
          <p:nvPr>
            <p:ph type="body" idx="1"/>
          </p:nvPr>
        </p:nvSpPr>
        <p:spPr>
          <a:xfrm>
            <a:off x="685800" y="4389398"/>
            <a:ext cx="5486400" cy="415837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p7:notes"/>
          <p:cNvSpPr>
            <a:spLocks noGrp="1" noRot="1" noChangeAspect="1"/>
          </p:cNvSpPr>
          <p:nvPr>
            <p:ph type="sldImg" idx="2"/>
          </p:nvPr>
        </p:nvSpPr>
        <p:spPr>
          <a:xfrm>
            <a:off x="350838" y="693738"/>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6603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3:notes"/>
          <p:cNvSpPr>
            <a:spLocks noGrp="1" noRot="1" noChangeAspect="1"/>
          </p:cNvSpPr>
          <p:nvPr>
            <p:ph type="sldImg" idx="2"/>
          </p:nvPr>
        </p:nvSpPr>
        <p:spPr>
          <a:xfrm>
            <a:off x="350838" y="693738"/>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23:notes"/>
          <p:cNvSpPr txBox="1">
            <a:spLocks noGrp="1"/>
          </p:cNvSpPr>
          <p:nvPr>
            <p:ph type="body" idx="1"/>
          </p:nvPr>
        </p:nvSpPr>
        <p:spPr>
          <a:xfrm>
            <a:off x="685800" y="4389398"/>
            <a:ext cx="5486400" cy="4158377"/>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97" name="Google Shape;97;p2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GT"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011897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4:notes"/>
          <p:cNvSpPr>
            <a:spLocks noGrp="1" noRot="1" noChangeAspect="1"/>
          </p:cNvSpPr>
          <p:nvPr>
            <p:ph type="sldImg" idx="2"/>
          </p:nvPr>
        </p:nvSpPr>
        <p:spPr>
          <a:xfrm>
            <a:off x="350838" y="693738"/>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24:notes"/>
          <p:cNvSpPr txBox="1">
            <a:spLocks noGrp="1"/>
          </p:cNvSpPr>
          <p:nvPr>
            <p:ph type="body" idx="1"/>
          </p:nvPr>
        </p:nvSpPr>
        <p:spPr>
          <a:xfrm>
            <a:off x="685800" y="4389398"/>
            <a:ext cx="5486400" cy="4158377"/>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104" name="Google Shape;104;p2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GT"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9089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algn="r">
              <a:buClrTx/>
              <a:buFontTx/>
              <a:buNone/>
              <a:defRPr/>
            </a:pPr>
            <a:fld id="{46BFACF3-879F-7843-929C-9206A0D7ACC7}" type="slidenum">
              <a:rPr lang="es-GT" sz="1200" kern="1200" smtClean="0">
                <a:solidFill>
                  <a:prstClr val="black"/>
                </a:solidFill>
                <a:latin typeface="Calibri" panose="020F0502020204030204"/>
                <a:ea typeface="+mn-ea"/>
              </a:rPr>
              <a:pPr algn="r">
                <a:buClrTx/>
                <a:buFontTx/>
                <a:buNone/>
                <a:defRPr/>
              </a:pPr>
              <a:t>5</a:t>
            </a:fld>
            <a:endParaRPr lang="es-GT" sz="1200" kern="1200">
              <a:solidFill>
                <a:prstClr val="black"/>
              </a:solidFill>
              <a:latin typeface="Calibri" panose="020F0502020204030204"/>
              <a:ea typeface="+mn-ea"/>
            </a:endParaRPr>
          </a:p>
        </p:txBody>
      </p:sp>
    </p:spTree>
    <p:extLst>
      <p:ext uri="{BB962C8B-B14F-4D97-AF65-F5344CB8AC3E}">
        <p14:creationId xmlns:p14="http://schemas.microsoft.com/office/powerpoint/2010/main" val="27728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algn="r">
              <a:buClrTx/>
              <a:buFontTx/>
              <a:buNone/>
              <a:defRPr/>
            </a:pPr>
            <a:fld id="{46BFACF3-879F-7843-929C-9206A0D7ACC7}" type="slidenum">
              <a:rPr lang="es-GT" sz="1200" kern="1200" smtClean="0">
                <a:solidFill>
                  <a:prstClr val="black"/>
                </a:solidFill>
                <a:latin typeface="Calibri" panose="020F0502020204030204"/>
                <a:ea typeface="+mn-ea"/>
              </a:rPr>
              <a:pPr algn="r">
                <a:buClrTx/>
                <a:buFontTx/>
                <a:buNone/>
                <a:defRPr/>
              </a:pPr>
              <a:t>6</a:t>
            </a:fld>
            <a:endParaRPr lang="es-GT" sz="1200" kern="1200">
              <a:solidFill>
                <a:prstClr val="black"/>
              </a:solidFill>
              <a:latin typeface="Calibri" panose="020F0502020204030204"/>
              <a:ea typeface="+mn-ea"/>
            </a:endParaRPr>
          </a:p>
        </p:txBody>
      </p:sp>
    </p:spTree>
    <p:extLst>
      <p:ext uri="{BB962C8B-B14F-4D97-AF65-F5344CB8AC3E}">
        <p14:creationId xmlns:p14="http://schemas.microsoft.com/office/powerpoint/2010/main" val="2095777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algn="r">
              <a:buClrTx/>
              <a:buFontTx/>
              <a:buNone/>
              <a:defRPr/>
            </a:pPr>
            <a:fld id="{46BFACF3-879F-7843-929C-9206A0D7ACC7}" type="slidenum">
              <a:rPr lang="es-GT" sz="1200" kern="1200" smtClean="0">
                <a:solidFill>
                  <a:prstClr val="black"/>
                </a:solidFill>
                <a:latin typeface="Calibri" panose="020F0502020204030204"/>
                <a:ea typeface="+mn-ea"/>
              </a:rPr>
              <a:pPr algn="r">
                <a:buClrTx/>
                <a:buFontTx/>
                <a:buNone/>
                <a:defRPr/>
              </a:pPr>
              <a:t>7</a:t>
            </a:fld>
            <a:endParaRPr lang="es-GT" sz="1200" kern="1200">
              <a:solidFill>
                <a:prstClr val="black"/>
              </a:solidFill>
              <a:latin typeface="Calibri" panose="020F0502020204030204"/>
              <a:ea typeface="+mn-ea"/>
            </a:endParaRPr>
          </a:p>
        </p:txBody>
      </p:sp>
    </p:spTree>
    <p:extLst>
      <p:ext uri="{BB962C8B-B14F-4D97-AF65-F5344CB8AC3E}">
        <p14:creationId xmlns:p14="http://schemas.microsoft.com/office/powerpoint/2010/main" val="3572520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algn="r">
              <a:buClrTx/>
              <a:buFontTx/>
              <a:buNone/>
              <a:defRPr/>
            </a:pPr>
            <a:fld id="{46BFACF3-879F-7843-929C-9206A0D7ACC7}" type="slidenum">
              <a:rPr lang="es-GT" sz="1200" kern="1200" smtClean="0">
                <a:solidFill>
                  <a:prstClr val="black"/>
                </a:solidFill>
                <a:latin typeface="Calibri" panose="020F0502020204030204"/>
                <a:ea typeface="+mn-ea"/>
              </a:rPr>
              <a:pPr algn="r">
                <a:buClrTx/>
                <a:buFontTx/>
                <a:buNone/>
                <a:defRPr/>
              </a:pPr>
              <a:t>8</a:t>
            </a:fld>
            <a:endParaRPr lang="es-GT" sz="1200" kern="1200">
              <a:solidFill>
                <a:prstClr val="black"/>
              </a:solidFill>
              <a:latin typeface="Calibri" panose="020F0502020204030204"/>
              <a:ea typeface="+mn-ea"/>
            </a:endParaRPr>
          </a:p>
        </p:txBody>
      </p:sp>
    </p:spTree>
    <p:extLst>
      <p:ext uri="{BB962C8B-B14F-4D97-AF65-F5344CB8AC3E}">
        <p14:creationId xmlns:p14="http://schemas.microsoft.com/office/powerpoint/2010/main" val="1927859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algn="r">
              <a:buClrTx/>
              <a:buFontTx/>
              <a:buNone/>
              <a:defRPr/>
            </a:pPr>
            <a:fld id="{46BFACF3-879F-7843-929C-9206A0D7ACC7}" type="slidenum">
              <a:rPr lang="es-GT" sz="1200" kern="1200" smtClean="0">
                <a:solidFill>
                  <a:prstClr val="black"/>
                </a:solidFill>
                <a:latin typeface="Calibri" panose="020F0502020204030204"/>
                <a:ea typeface="+mn-ea"/>
              </a:rPr>
              <a:pPr algn="r">
                <a:buClrTx/>
                <a:buFontTx/>
                <a:buNone/>
                <a:defRPr/>
              </a:pPr>
              <a:t>9</a:t>
            </a:fld>
            <a:endParaRPr lang="es-GT" sz="1200" kern="1200">
              <a:solidFill>
                <a:prstClr val="black"/>
              </a:solidFill>
              <a:latin typeface="Calibri" panose="020F0502020204030204"/>
              <a:ea typeface="+mn-ea"/>
            </a:endParaRPr>
          </a:p>
        </p:txBody>
      </p:sp>
    </p:spTree>
    <p:extLst>
      <p:ext uri="{BB962C8B-B14F-4D97-AF65-F5344CB8AC3E}">
        <p14:creationId xmlns:p14="http://schemas.microsoft.com/office/powerpoint/2010/main" val="1230445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4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4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5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5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5AA0B55-AEC0-9BE2-4B0A-8CD14847179D}"/>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GT"/>
          </a:p>
        </p:txBody>
      </p:sp>
      <p:sp>
        <p:nvSpPr>
          <p:cNvPr id="3" name="Subtítulo 2">
            <a:extLst>
              <a:ext uri="{FF2B5EF4-FFF2-40B4-BE49-F238E27FC236}">
                <a16:creationId xmlns="" xmlns:a16="http://schemas.microsoft.com/office/drawing/2014/main" id="{CD3C4C87-882E-F7C1-77BC-E174C7D8B9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GT"/>
          </a:p>
        </p:txBody>
      </p:sp>
      <p:sp>
        <p:nvSpPr>
          <p:cNvPr id="4" name="Marcador de fecha 3">
            <a:extLst>
              <a:ext uri="{FF2B5EF4-FFF2-40B4-BE49-F238E27FC236}">
                <a16:creationId xmlns="" xmlns:a16="http://schemas.microsoft.com/office/drawing/2014/main" id="{AF3BED06-66DC-1C97-22D5-9C44B8FCF910}"/>
              </a:ext>
            </a:extLst>
          </p:cNvPr>
          <p:cNvSpPr>
            <a:spLocks noGrp="1"/>
          </p:cNvSpPr>
          <p:nvPr>
            <p:ph type="dt" sz="half" idx="10"/>
          </p:nvPr>
        </p:nvSpPr>
        <p:spPr/>
        <p:txBody>
          <a:bodyPr/>
          <a:lstStyle/>
          <a:p>
            <a:fld id="{10B08C3D-020A-7F47-81CB-131F2992A84C}" type="datetimeFigureOut">
              <a:rPr lang="es-GT" smtClean="0">
                <a:solidFill>
                  <a:prstClr val="black">
                    <a:tint val="75000"/>
                  </a:prstClr>
                </a:solidFill>
              </a:rPr>
              <a:pPr/>
              <a:t>28/12/2023</a:t>
            </a:fld>
            <a:endParaRPr lang="es-GT">
              <a:solidFill>
                <a:prstClr val="black">
                  <a:tint val="75000"/>
                </a:prstClr>
              </a:solidFill>
            </a:endParaRPr>
          </a:p>
        </p:txBody>
      </p:sp>
      <p:sp>
        <p:nvSpPr>
          <p:cNvPr id="5" name="Marcador de pie de página 4">
            <a:extLst>
              <a:ext uri="{FF2B5EF4-FFF2-40B4-BE49-F238E27FC236}">
                <a16:creationId xmlns="" xmlns:a16="http://schemas.microsoft.com/office/drawing/2014/main" id="{BF1485CE-C39C-9AEA-8672-D2A73FE5F5C1}"/>
              </a:ext>
            </a:extLst>
          </p:cNvPr>
          <p:cNvSpPr>
            <a:spLocks noGrp="1"/>
          </p:cNvSpPr>
          <p:nvPr>
            <p:ph type="ftr" sz="quarter" idx="11"/>
          </p:nvPr>
        </p:nvSpPr>
        <p:spPr/>
        <p:txBody>
          <a:bodyPr/>
          <a:lstStyle/>
          <a:p>
            <a:endParaRPr lang="es-GT">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B7378D45-2C0B-782E-C9F9-F2C9F9E61A60}"/>
              </a:ext>
            </a:extLst>
          </p:cNvPr>
          <p:cNvSpPr>
            <a:spLocks noGrp="1"/>
          </p:cNvSpPr>
          <p:nvPr>
            <p:ph type="sldNum" sz="quarter" idx="12"/>
          </p:nvPr>
        </p:nvSpPr>
        <p:spPr/>
        <p:txBody>
          <a:bodyPr/>
          <a:lstStyle/>
          <a:p>
            <a:fld id="{AC1786D2-DB81-A449-B4DB-38FB3FA40359}"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3541033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8F5B887-7A07-1D14-9A1D-FF171C4112A5}"/>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contenido 2">
            <a:extLst>
              <a:ext uri="{FF2B5EF4-FFF2-40B4-BE49-F238E27FC236}">
                <a16:creationId xmlns="" xmlns:a16="http://schemas.microsoft.com/office/drawing/2014/main" id="{D77F09F1-D789-368B-B69D-B5172743B00D}"/>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 xmlns:a16="http://schemas.microsoft.com/office/drawing/2014/main" id="{6119DD49-DF70-8D7F-6CB4-33620CA122CB}"/>
              </a:ext>
            </a:extLst>
          </p:cNvPr>
          <p:cNvSpPr>
            <a:spLocks noGrp="1"/>
          </p:cNvSpPr>
          <p:nvPr>
            <p:ph type="dt" sz="half" idx="10"/>
          </p:nvPr>
        </p:nvSpPr>
        <p:spPr/>
        <p:txBody>
          <a:bodyPr/>
          <a:lstStyle/>
          <a:p>
            <a:fld id="{10B08C3D-020A-7F47-81CB-131F2992A84C}" type="datetimeFigureOut">
              <a:rPr lang="es-GT" smtClean="0">
                <a:solidFill>
                  <a:prstClr val="black">
                    <a:tint val="75000"/>
                  </a:prstClr>
                </a:solidFill>
              </a:rPr>
              <a:pPr/>
              <a:t>28/12/2023</a:t>
            </a:fld>
            <a:endParaRPr lang="es-GT">
              <a:solidFill>
                <a:prstClr val="black">
                  <a:tint val="75000"/>
                </a:prstClr>
              </a:solidFill>
            </a:endParaRPr>
          </a:p>
        </p:txBody>
      </p:sp>
      <p:sp>
        <p:nvSpPr>
          <p:cNvPr id="5" name="Marcador de pie de página 4">
            <a:extLst>
              <a:ext uri="{FF2B5EF4-FFF2-40B4-BE49-F238E27FC236}">
                <a16:creationId xmlns="" xmlns:a16="http://schemas.microsoft.com/office/drawing/2014/main" id="{55AE07B0-BB2E-491B-BC66-E3C995E5F7CB}"/>
              </a:ext>
            </a:extLst>
          </p:cNvPr>
          <p:cNvSpPr>
            <a:spLocks noGrp="1"/>
          </p:cNvSpPr>
          <p:nvPr>
            <p:ph type="ftr" sz="quarter" idx="11"/>
          </p:nvPr>
        </p:nvSpPr>
        <p:spPr/>
        <p:txBody>
          <a:bodyPr/>
          <a:lstStyle/>
          <a:p>
            <a:endParaRPr lang="es-GT">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F888E28E-C2AE-E393-BE5A-0A3B57C83770}"/>
              </a:ext>
            </a:extLst>
          </p:cNvPr>
          <p:cNvSpPr>
            <a:spLocks noGrp="1"/>
          </p:cNvSpPr>
          <p:nvPr>
            <p:ph type="sldNum" sz="quarter" idx="12"/>
          </p:nvPr>
        </p:nvSpPr>
        <p:spPr/>
        <p:txBody>
          <a:bodyPr/>
          <a:lstStyle/>
          <a:p>
            <a:fld id="{AC1786D2-DB81-A449-B4DB-38FB3FA40359}"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328530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749DA51-1C91-9034-04B9-3CA3140B68A1}"/>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GT"/>
          </a:p>
        </p:txBody>
      </p:sp>
      <p:sp>
        <p:nvSpPr>
          <p:cNvPr id="3" name="Marcador de texto 2">
            <a:extLst>
              <a:ext uri="{FF2B5EF4-FFF2-40B4-BE49-F238E27FC236}">
                <a16:creationId xmlns="" xmlns:a16="http://schemas.microsoft.com/office/drawing/2014/main" id="{F51AA208-6D2E-1BCA-8A47-77D25688C3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 xmlns:a16="http://schemas.microsoft.com/office/drawing/2014/main" id="{3EF4FB0D-0E15-E83B-2CA0-BF7155EACB3C}"/>
              </a:ext>
            </a:extLst>
          </p:cNvPr>
          <p:cNvSpPr>
            <a:spLocks noGrp="1"/>
          </p:cNvSpPr>
          <p:nvPr>
            <p:ph type="dt" sz="half" idx="10"/>
          </p:nvPr>
        </p:nvSpPr>
        <p:spPr/>
        <p:txBody>
          <a:bodyPr/>
          <a:lstStyle/>
          <a:p>
            <a:fld id="{10B08C3D-020A-7F47-81CB-131F2992A84C}" type="datetimeFigureOut">
              <a:rPr lang="es-GT" smtClean="0">
                <a:solidFill>
                  <a:prstClr val="black">
                    <a:tint val="75000"/>
                  </a:prstClr>
                </a:solidFill>
              </a:rPr>
              <a:pPr/>
              <a:t>28/12/2023</a:t>
            </a:fld>
            <a:endParaRPr lang="es-GT">
              <a:solidFill>
                <a:prstClr val="black">
                  <a:tint val="75000"/>
                </a:prstClr>
              </a:solidFill>
            </a:endParaRPr>
          </a:p>
        </p:txBody>
      </p:sp>
      <p:sp>
        <p:nvSpPr>
          <p:cNvPr id="5" name="Marcador de pie de página 4">
            <a:extLst>
              <a:ext uri="{FF2B5EF4-FFF2-40B4-BE49-F238E27FC236}">
                <a16:creationId xmlns="" xmlns:a16="http://schemas.microsoft.com/office/drawing/2014/main" id="{39EC1C08-17B9-50E5-A670-3519B0EA01E9}"/>
              </a:ext>
            </a:extLst>
          </p:cNvPr>
          <p:cNvSpPr>
            <a:spLocks noGrp="1"/>
          </p:cNvSpPr>
          <p:nvPr>
            <p:ph type="ftr" sz="quarter" idx="11"/>
          </p:nvPr>
        </p:nvSpPr>
        <p:spPr/>
        <p:txBody>
          <a:bodyPr/>
          <a:lstStyle/>
          <a:p>
            <a:endParaRPr lang="es-GT">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10A5F2FB-832A-C3BA-2E6F-A298DDD287F6}"/>
              </a:ext>
            </a:extLst>
          </p:cNvPr>
          <p:cNvSpPr>
            <a:spLocks noGrp="1"/>
          </p:cNvSpPr>
          <p:nvPr>
            <p:ph type="sldNum" sz="quarter" idx="12"/>
          </p:nvPr>
        </p:nvSpPr>
        <p:spPr/>
        <p:txBody>
          <a:bodyPr/>
          <a:lstStyle/>
          <a:p>
            <a:fld id="{AC1786D2-DB81-A449-B4DB-38FB3FA40359}"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2023613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AC9EBB8-B8F5-C634-A297-48EFBED38081}"/>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contenido 2">
            <a:extLst>
              <a:ext uri="{FF2B5EF4-FFF2-40B4-BE49-F238E27FC236}">
                <a16:creationId xmlns="" xmlns:a16="http://schemas.microsoft.com/office/drawing/2014/main" id="{0B16D02D-9FA8-2255-181E-B3E68EAD721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contenido 3">
            <a:extLst>
              <a:ext uri="{FF2B5EF4-FFF2-40B4-BE49-F238E27FC236}">
                <a16:creationId xmlns="" xmlns:a16="http://schemas.microsoft.com/office/drawing/2014/main" id="{5F7F715E-FA7E-049E-AB51-7376D1C1AC13}"/>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5" name="Marcador de fecha 4">
            <a:extLst>
              <a:ext uri="{FF2B5EF4-FFF2-40B4-BE49-F238E27FC236}">
                <a16:creationId xmlns="" xmlns:a16="http://schemas.microsoft.com/office/drawing/2014/main" id="{A964A5B6-6306-94B8-3F2F-01CE1802B9F4}"/>
              </a:ext>
            </a:extLst>
          </p:cNvPr>
          <p:cNvSpPr>
            <a:spLocks noGrp="1"/>
          </p:cNvSpPr>
          <p:nvPr>
            <p:ph type="dt" sz="half" idx="10"/>
          </p:nvPr>
        </p:nvSpPr>
        <p:spPr/>
        <p:txBody>
          <a:bodyPr/>
          <a:lstStyle/>
          <a:p>
            <a:fld id="{10B08C3D-020A-7F47-81CB-131F2992A84C}" type="datetimeFigureOut">
              <a:rPr lang="es-GT" smtClean="0">
                <a:solidFill>
                  <a:prstClr val="black">
                    <a:tint val="75000"/>
                  </a:prstClr>
                </a:solidFill>
              </a:rPr>
              <a:pPr/>
              <a:t>28/12/2023</a:t>
            </a:fld>
            <a:endParaRPr lang="es-GT">
              <a:solidFill>
                <a:prstClr val="black">
                  <a:tint val="75000"/>
                </a:prstClr>
              </a:solidFill>
            </a:endParaRPr>
          </a:p>
        </p:txBody>
      </p:sp>
      <p:sp>
        <p:nvSpPr>
          <p:cNvPr id="6" name="Marcador de pie de página 5">
            <a:extLst>
              <a:ext uri="{FF2B5EF4-FFF2-40B4-BE49-F238E27FC236}">
                <a16:creationId xmlns="" xmlns:a16="http://schemas.microsoft.com/office/drawing/2014/main" id="{FF6448B4-1E29-05DB-730A-595DCD6A2D26}"/>
              </a:ext>
            </a:extLst>
          </p:cNvPr>
          <p:cNvSpPr>
            <a:spLocks noGrp="1"/>
          </p:cNvSpPr>
          <p:nvPr>
            <p:ph type="ftr" sz="quarter" idx="11"/>
          </p:nvPr>
        </p:nvSpPr>
        <p:spPr/>
        <p:txBody>
          <a:bodyPr/>
          <a:lstStyle/>
          <a:p>
            <a:endParaRPr lang="es-GT">
              <a:solidFill>
                <a:prstClr val="black">
                  <a:tint val="75000"/>
                </a:prstClr>
              </a:solidFill>
            </a:endParaRPr>
          </a:p>
        </p:txBody>
      </p:sp>
      <p:sp>
        <p:nvSpPr>
          <p:cNvPr id="7" name="Marcador de número de diapositiva 6">
            <a:extLst>
              <a:ext uri="{FF2B5EF4-FFF2-40B4-BE49-F238E27FC236}">
                <a16:creationId xmlns="" xmlns:a16="http://schemas.microsoft.com/office/drawing/2014/main" id="{591E0ADE-A914-C7C9-6262-43797E7F0E1C}"/>
              </a:ext>
            </a:extLst>
          </p:cNvPr>
          <p:cNvSpPr>
            <a:spLocks noGrp="1"/>
          </p:cNvSpPr>
          <p:nvPr>
            <p:ph type="sldNum" sz="quarter" idx="12"/>
          </p:nvPr>
        </p:nvSpPr>
        <p:spPr/>
        <p:txBody>
          <a:bodyPr/>
          <a:lstStyle/>
          <a:p>
            <a:fld id="{AC1786D2-DB81-A449-B4DB-38FB3FA40359}"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1661831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C15BD00-3F39-9E49-0EDB-8879A0B35704}"/>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GT"/>
          </a:p>
        </p:txBody>
      </p:sp>
      <p:sp>
        <p:nvSpPr>
          <p:cNvPr id="3" name="Marcador de texto 2">
            <a:extLst>
              <a:ext uri="{FF2B5EF4-FFF2-40B4-BE49-F238E27FC236}">
                <a16:creationId xmlns="" xmlns:a16="http://schemas.microsoft.com/office/drawing/2014/main" id="{F162EEFD-32E5-D16B-E10A-B4B0A7F81D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 xmlns:a16="http://schemas.microsoft.com/office/drawing/2014/main" id="{EE4553F8-3DC9-958B-F087-04502C67D253}"/>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5" name="Marcador de texto 4">
            <a:extLst>
              <a:ext uri="{FF2B5EF4-FFF2-40B4-BE49-F238E27FC236}">
                <a16:creationId xmlns="" xmlns:a16="http://schemas.microsoft.com/office/drawing/2014/main" id="{FF53CFE4-2862-7EC1-C843-AD345CA82D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 xmlns:a16="http://schemas.microsoft.com/office/drawing/2014/main" id="{F7025975-F2B5-DF45-D34D-0658A9A41FF2}"/>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7" name="Marcador de fecha 6">
            <a:extLst>
              <a:ext uri="{FF2B5EF4-FFF2-40B4-BE49-F238E27FC236}">
                <a16:creationId xmlns="" xmlns:a16="http://schemas.microsoft.com/office/drawing/2014/main" id="{964140D1-71F0-8A1B-1B40-04827D730725}"/>
              </a:ext>
            </a:extLst>
          </p:cNvPr>
          <p:cNvSpPr>
            <a:spLocks noGrp="1"/>
          </p:cNvSpPr>
          <p:nvPr>
            <p:ph type="dt" sz="half" idx="10"/>
          </p:nvPr>
        </p:nvSpPr>
        <p:spPr/>
        <p:txBody>
          <a:bodyPr/>
          <a:lstStyle/>
          <a:p>
            <a:fld id="{10B08C3D-020A-7F47-81CB-131F2992A84C}" type="datetimeFigureOut">
              <a:rPr lang="es-GT" smtClean="0">
                <a:solidFill>
                  <a:prstClr val="black">
                    <a:tint val="75000"/>
                  </a:prstClr>
                </a:solidFill>
              </a:rPr>
              <a:pPr/>
              <a:t>28/12/2023</a:t>
            </a:fld>
            <a:endParaRPr lang="es-GT">
              <a:solidFill>
                <a:prstClr val="black">
                  <a:tint val="75000"/>
                </a:prstClr>
              </a:solidFill>
            </a:endParaRPr>
          </a:p>
        </p:txBody>
      </p:sp>
      <p:sp>
        <p:nvSpPr>
          <p:cNvPr id="8" name="Marcador de pie de página 7">
            <a:extLst>
              <a:ext uri="{FF2B5EF4-FFF2-40B4-BE49-F238E27FC236}">
                <a16:creationId xmlns="" xmlns:a16="http://schemas.microsoft.com/office/drawing/2014/main" id="{63DF0889-C922-5314-D2A9-35D93A7A7B3C}"/>
              </a:ext>
            </a:extLst>
          </p:cNvPr>
          <p:cNvSpPr>
            <a:spLocks noGrp="1"/>
          </p:cNvSpPr>
          <p:nvPr>
            <p:ph type="ftr" sz="quarter" idx="11"/>
          </p:nvPr>
        </p:nvSpPr>
        <p:spPr/>
        <p:txBody>
          <a:bodyPr/>
          <a:lstStyle/>
          <a:p>
            <a:endParaRPr lang="es-GT">
              <a:solidFill>
                <a:prstClr val="black">
                  <a:tint val="75000"/>
                </a:prstClr>
              </a:solidFill>
            </a:endParaRPr>
          </a:p>
        </p:txBody>
      </p:sp>
      <p:sp>
        <p:nvSpPr>
          <p:cNvPr id="9" name="Marcador de número de diapositiva 8">
            <a:extLst>
              <a:ext uri="{FF2B5EF4-FFF2-40B4-BE49-F238E27FC236}">
                <a16:creationId xmlns="" xmlns:a16="http://schemas.microsoft.com/office/drawing/2014/main" id="{B4707845-09CE-E8A0-A277-F3CB4F316A12}"/>
              </a:ext>
            </a:extLst>
          </p:cNvPr>
          <p:cNvSpPr>
            <a:spLocks noGrp="1"/>
          </p:cNvSpPr>
          <p:nvPr>
            <p:ph type="sldNum" sz="quarter" idx="12"/>
          </p:nvPr>
        </p:nvSpPr>
        <p:spPr/>
        <p:txBody>
          <a:bodyPr/>
          <a:lstStyle/>
          <a:p>
            <a:fld id="{AC1786D2-DB81-A449-B4DB-38FB3FA40359}"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4091771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27EC10F-DB4E-5333-83E2-B214396F4E76}"/>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fecha 2">
            <a:extLst>
              <a:ext uri="{FF2B5EF4-FFF2-40B4-BE49-F238E27FC236}">
                <a16:creationId xmlns="" xmlns:a16="http://schemas.microsoft.com/office/drawing/2014/main" id="{5AD2A034-66DA-0807-B328-52D0C8E1C154}"/>
              </a:ext>
            </a:extLst>
          </p:cNvPr>
          <p:cNvSpPr>
            <a:spLocks noGrp="1"/>
          </p:cNvSpPr>
          <p:nvPr>
            <p:ph type="dt" sz="half" idx="10"/>
          </p:nvPr>
        </p:nvSpPr>
        <p:spPr/>
        <p:txBody>
          <a:bodyPr/>
          <a:lstStyle/>
          <a:p>
            <a:fld id="{10B08C3D-020A-7F47-81CB-131F2992A84C}" type="datetimeFigureOut">
              <a:rPr lang="es-GT" smtClean="0">
                <a:solidFill>
                  <a:prstClr val="black">
                    <a:tint val="75000"/>
                  </a:prstClr>
                </a:solidFill>
              </a:rPr>
              <a:pPr/>
              <a:t>28/12/2023</a:t>
            </a:fld>
            <a:endParaRPr lang="es-GT">
              <a:solidFill>
                <a:prstClr val="black">
                  <a:tint val="75000"/>
                </a:prstClr>
              </a:solidFill>
            </a:endParaRPr>
          </a:p>
        </p:txBody>
      </p:sp>
      <p:sp>
        <p:nvSpPr>
          <p:cNvPr id="4" name="Marcador de pie de página 3">
            <a:extLst>
              <a:ext uri="{FF2B5EF4-FFF2-40B4-BE49-F238E27FC236}">
                <a16:creationId xmlns="" xmlns:a16="http://schemas.microsoft.com/office/drawing/2014/main" id="{D30BD2D7-7F42-6300-EEAC-8975CE9C6AFE}"/>
              </a:ext>
            </a:extLst>
          </p:cNvPr>
          <p:cNvSpPr>
            <a:spLocks noGrp="1"/>
          </p:cNvSpPr>
          <p:nvPr>
            <p:ph type="ftr" sz="quarter" idx="11"/>
          </p:nvPr>
        </p:nvSpPr>
        <p:spPr/>
        <p:txBody>
          <a:bodyPr/>
          <a:lstStyle/>
          <a:p>
            <a:endParaRPr lang="es-GT">
              <a:solidFill>
                <a:prstClr val="black">
                  <a:tint val="75000"/>
                </a:prstClr>
              </a:solidFill>
            </a:endParaRPr>
          </a:p>
        </p:txBody>
      </p:sp>
      <p:sp>
        <p:nvSpPr>
          <p:cNvPr id="5" name="Marcador de número de diapositiva 4">
            <a:extLst>
              <a:ext uri="{FF2B5EF4-FFF2-40B4-BE49-F238E27FC236}">
                <a16:creationId xmlns="" xmlns:a16="http://schemas.microsoft.com/office/drawing/2014/main" id="{8664DA9C-B285-DD4C-BF1F-63335CCC61C9}"/>
              </a:ext>
            </a:extLst>
          </p:cNvPr>
          <p:cNvSpPr>
            <a:spLocks noGrp="1"/>
          </p:cNvSpPr>
          <p:nvPr>
            <p:ph type="sldNum" sz="quarter" idx="12"/>
          </p:nvPr>
        </p:nvSpPr>
        <p:spPr/>
        <p:txBody>
          <a:bodyPr/>
          <a:lstStyle/>
          <a:p>
            <a:fld id="{AC1786D2-DB81-A449-B4DB-38FB3FA40359}"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2246683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4324CDBC-C3C0-8062-28BE-7AD0B20E67F3}"/>
              </a:ext>
            </a:extLst>
          </p:cNvPr>
          <p:cNvSpPr>
            <a:spLocks noGrp="1"/>
          </p:cNvSpPr>
          <p:nvPr>
            <p:ph type="dt" sz="half" idx="10"/>
          </p:nvPr>
        </p:nvSpPr>
        <p:spPr/>
        <p:txBody>
          <a:bodyPr/>
          <a:lstStyle/>
          <a:p>
            <a:fld id="{10B08C3D-020A-7F47-81CB-131F2992A84C}" type="datetimeFigureOut">
              <a:rPr lang="es-GT" smtClean="0">
                <a:solidFill>
                  <a:prstClr val="black">
                    <a:tint val="75000"/>
                  </a:prstClr>
                </a:solidFill>
              </a:rPr>
              <a:pPr/>
              <a:t>28/12/2023</a:t>
            </a:fld>
            <a:endParaRPr lang="es-GT">
              <a:solidFill>
                <a:prstClr val="black">
                  <a:tint val="75000"/>
                </a:prstClr>
              </a:solidFill>
            </a:endParaRPr>
          </a:p>
        </p:txBody>
      </p:sp>
      <p:sp>
        <p:nvSpPr>
          <p:cNvPr id="3" name="Marcador de pie de página 2">
            <a:extLst>
              <a:ext uri="{FF2B5EF4-FFF2-40B4-BE49-F238E27FC236}">
                <a16:creationId xmlns="" xmlns:a16="http://schemas.microsoft.com/office/drawing/2014/main" id="{F5C594BB-B7CD-5B72-DE1A-13957B301B86}"/>
              </a:ext>
            </a:extLst>
          </p:cNvPr>
          <p:cNvSpPr>
            <a:spLocks noGrp="1"/>
          </p:cNvSpPr>
          <p:nvPr>
            <p:ph type="ftr" sz="quarter" idx="11"/>
          </p:nvPr>
        </p:nvSpPr>
        <p:spPr/>
        <p:txBody>
          <a:bodyPr/>
          <a:lstStyle/>
          <a:p>
            <a:endParaRPr lang="es-GT">
              <a:solidFill>
                <a:prstClr val="black">
                  <a:tint val="75000"/>
                </a:prstClr>
              </a:solidFill>
            </a:endParaRPr>
          </a:p>
        </p:txBody>
      </p:sp>
      <p:sp>
        <p:nvSpPr>
          <p:cNvPr id="4" name="Marcador de número de diapositiva 3">
            <a:extLst>
              <a:ext uri="{FF2B5EF4-FFF2-40B4-BE49-F238E27FC236}">
                <a16:creationId xmlns="" xmlns:a16="http://schemas.microsoft.com/office/drawing/2014/main" id="{09D001A9-CD81-7E28-C377-2B4D43A572DA}"/>
              </a:ext>
            </a:extLst>
          </p:cNvPr>
          <p:cNvSpPr>
            <a:spLocks noGrp="1"/>
          </p:cNvSpPr>
          <p:nvPr>
            <p:ph type="sldNum" sz="quarter" idx="12"/>
          </p:nvPr>
        </p:nvSpPr>
        <p:spPr/>
        <p:txBody>
          <a:bodyPr/>
          <a:lstStyle/>
          <a:p>
            <a:fld id="{AC1786D2-DB81-A449-B4DB-38FB3FA40359}"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2536518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4C53F63-FDE9-70A0-5161-0B3056018DBD}"/>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GT"/>
          </a:p>
        </p:txBody>
      </p:sp>
      <p:sp>
        <p:nvSpPr>
          <p:cNvPr id="3" name="Marcador de contenido 2">
            <a:extLst>
              <a:ext uri="{FF2B5EF4-FFF2-40B4-BE49-F238E27FC236}">
                <a16:creationId xmlns="" xmlns:a16="http://schemas.microsoft.com/office/drawing/2014/main" id="{85FD2D5B-8397-D72E-38BE-A873286843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texto 3">
            <a:extLst>
              <a:ext uri="{FF2B5EF4-FFF2-40B4-BE49-F238E27FC236}">
                <a16:creationId xmlns="" xmlns:a16="http://schemas.microsoft.com/office/drawing/2014/main" id="{EA64E0FE-8E07-CB03-6667-16C06CB33F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 xmlns:a16="http://schemas.microsoft.com/office/drawing/2014/main" id="{EBE13CB0-CC4F-8CD3-28F3-2F1C4CFE3937}"/>
              </a:ext>
            </a:extLst>
          </p:cNvPr>
          <p:cNvSpPr>
            <a:spLocks noGrp="1"/>
          </p:cNvSpPr>
          <p:nvPr>
            <p:ph type="dt" sz="half" idx="10"/>
          </p:nvPr>
        </p:nvSpPr>
        <p:spPr/>
        <p:txBody>
          <a:bodyPr/>
          <a:lstStyle/>
          <a:p>
            <a:fld id="{10B08C3D-020A-7F47-81CB-131F2992A84C}" type="datetimeFigureOut">
              <a:rPr lang="es-GT" smtClean="0">
                <a:solidFill>
                  <a:prstClr val="black">
                    <a:tint val="75000"/>
                  </a:prstClr>
                </a:solidFill>
              </a:rPr>
              <a:pPr/>
              <a:t>28/12/2023</a:t>
            </a:fld>
            <a:endParaRPr lang="es-GT">
              <a:solidFill>
                <a:prstClr val="black">
                  <a:tint val="75000"/>
                </a:prstClr>
              </a:solidFill>
            </a:endParaRPr>
          </a:p>
        </p:txBody>
      </p:sp>
      <p:sp>
        <p:nvSpPr>
          <p:cNvPr id="6" name="Marcador de pie de página 5">
            <a:extLst>
              <a:ext uri="{FF2B5EF4-FFF2-40B4-BE49-F238E27FC236}">
                <a16:creationId xmlns="" xmlns:a16="http://schemas.microsoft.com/office/drawing/2014/main" id="{8769DBC3-B1B5-82E1-F86A-52E8CBC411AC}"/>
              </a:ext>
            </a:extLst>
          </p:cNvPr>
          <p:cNvSpPr>
            <a:spLocks noGrp="1"/>
          </p:cNvSpPr>
          <p:nvPr>
            <p:ph type="ftr" sz="quarter" idx="11"/>
          </p:nvPr>
        </p:nvSpPr>
        <p:spPr/>
        <p:txBody>
          <a:bodyPr/>
          <a:lstStyle/>
          <a:p>
            <a:endParaRPr lang="es-GT">
              <a:solidFill>
                <a:prstClr val="black">
                  <a:tint val="75000"/>
                </a:prstClr>
              </a:solidFill>
            </a:endParaRPr>
          </a:p>
        </p:txBody>
      </p:sp>
      <p:sp>
        <p:nvSpPr>
          <p:cNvPr id="7" name="Marcador de número de diapositiva 6">
            <a:extLst>
              <a:ext uri="{FF2B5EF4-FFF2-40B4-BE49-F238E27FC236}">
                <a16:creationId xmlns="" xmlns:a16="http://schemas.microsoft.com/office/drawing/2014/main" id="{9FC0A5E1-C545-E1C7-242E-1E117743997A}"/>
              </a:ext>
            </a:extLst>
          </p:cNvPr>
          <p:cNvSpPr>
            <a:spLocks noGrp="1"/>
          </p:cNvSpPr>
          <p:nvPr>
            <p:ph type="sldNum" sz="quarter" idx="12"/>
          </p:nvPr>
        </p:nvSpPr>
        <p:spPr/>
        <p:txBody>
          <a:bodyPr/>
          <a:lstStyle/>
          <a:p>
            <a:fld id="{AC1786D2-DB81-A449-B4DB-38FB3FA40359}"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247311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5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5E271D6-6ED9-A468-1BC0-E3B938F9A1D1}"/>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GT"/>
          </a:p>
        </p:txBody>
      </p:sp>
      <p:sp>
        <p:nvSpPr>
          <p:cNvPr id="3" name="Marcador de posición de imagen 2">
            <a:extLst>
              <a:ext uri="{FF2B5EF4-FFF2-40B4-BE49-F238E27FC236}">
                <a16:creationId xmlns="" xmlns:a16="http://schemas.microsoft.com/office/drawing/2014/main" id="{F077FE2D-2E70-438C-0DF0-EB974AC896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a:extLst>
              <a:ext uri="{FF2B5EF4-FFF2-40B4-BE49-F238E27FC236}">
                <a16:creationId xmlns="" xmlns:a16="http://schemas.microsoft.com/office/drawing/2014/main" id="{83A1E1FB-73A0-1F43-3713-3A36EFACBB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 xmlns:a16="http://schemas.microsoft.com/office/drawing/2014/main" id="{73B4E77B-CD14-8926-1CF3-CE450383F9DA}"/>
              </a:ext>
            </a:extLst>
          </p:cNvPr>
          <p:cNvSpPr>
            <a:spLocks noGrp="1"/>
          </p:cNvSpPr>
          <p:nvPr>
            <p:ph type="dt" sz="half" idx="10"/>
          </p:nvPr>
        </p:nvSpPr>
        <p:spPr/>
        <p:txBody>
          <a:bodyPr/>
          <a:lstStyle/>
          <a:p>
            <a:fld id="{10B08C3D-020A-7F47-81CB-131F2992A84C}" type="datetimeFigureOut">
              <a:rPr lang="es-GT" smtClean="0">
                <a:solidFill>
                  <a:prstClr val="black">
                    <a:tint val="75000"/>
                  </a:prstClr>
                </a:solidFill>
              </a:rPr>
              <a:pPr/>
              <a:t>28/12/2023</a:t>
            </a:fld>
            <a:endParaRPr lang="es-GT">
              <a:solidFill>
                <a:prstClr val="black">
                  <a:tint val="75000"/>
                </a:prstClr>
              </a:solidFill>
            </a:endParaRPr>
          </a:p>
        </p:txBody>
      </p:sp>
      <p:sp>
        <p:nvSpPr>
          <p:cNvPr id="6" name="Marcador de pie de página 5">
            <a:extLst>
              <a:ext uri="{FF2B5EF4-FFF2-40B4-BE49-F238E27FC236}">
                <a16:creationId xmlns="" xmlns:a16="http://schemas.microsoft.com/office/drawing/2014/main" id="{00BCFC13-0540-BE0D-E6DC-84D0E63F85A6}"/>
              </a:ext>
            </a:extLst>
          </p:cNvPr>
          <p:cNvSpPr>
            <a:spLocks noGrp="1"/>
          </p:cNvSpPr>
          <p:nvPr>
            <p:ph type="ftr" sz="quarter" idx="11"/>
          </p:nvPr>
        </p:nvSpPr>
        <p:spPr/>
        <p:txBody>
          <a:bodyPr/>
          <a:lstStyle/>
          <a:p>
            <a:endParaRPr lang="es-GT">
              <a:solidFill>
                <a:prstClr val="black">
                  <a:tint val="75000"/>
                </a:prstClr>
              </a:solidFill>
            </a:endParaRPr>
          </a:p>
        </p:txBody>
      </p:sp>
      <p:sp>
        <p:nvSpPr>
          <p:cNvPr id="7" name="Marcador de número de diapositiva 6">
            <a:extLst>
              <a:ext uri="{FF2B5EF4-FFF2-40B4-BE49-F238E27FC236}">
                <a16:creationId xmlns="" xmlns:a16="http://schemas.microsoft.com/office/drawing/2014/main" id="{74BE98B5-6BFE-9B8A-8926-A0E036CA629D}"/>
              </a:ext>
            </a:extLst>
          </p:cNvPr>
          <p:cNvSpPr>
            <a:spLocks noGrp="1"/>
          </p:cNvSpPr>
          <p:nvPr>
            <p:ph type="sldNum" sz="quarter" idx="12"/>
          </p:nvPr>
        </p:nvSpPr>
        <p:spPr/>
        <p:txBody>
          <a:bodyPr/>
          <a:lstStyle/>
          <a:p>
            <a:fld id="{AC1786D2-DB81-A449-B4DB-38FB3FA40359}"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3122415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5B02DC9-333D-709D-344D-1876CBBB910A}"/>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texto vertical 2">
            <a:extLst>
              <a:ext uri="{FF2B5EF4-FFF2-40B4-BE49-F238E27FC236}">
                <a16:creationId xmlns="" xmlns:a16="http://schemas.microsoft.com/office/drawing/2014/main" id="{B6567B98-2389-FD95-51B5-24D84DA54EF0}"/>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 xmlns:a16="http://schemas.microsoft.com/office/drawing/2014/main" id="{15B62571-D4CB-AA8A-FA6A-E121C04BB557}"/>
              </a:ext>
            </a:extLst>
          </p:cNvPr>
          <p:cNvSpPr>
            <a:spLocks noGrp="1"/>
          </p:cNvSpPr>
          <p:nvPr>
            <p:ph type="dt" sz="half" idx="10"/>
          </p:nvPr>
        </p:nvSpPr>
        <p:spPr/>
        <p:txBody>
          <a:bodyPr/>
          <a:lstStyle/>
          <a:p>
            <a:fld id="{10B08C3D-020A-7F47-81CB-131F2992A84C}" type="datetimeFigureOut">
              <a:rPr lang="es-GT" smtClean="0">
                <a:solidFill>
                  <a:prstClr val="black">
                    <a:tint val="75000"/>
                  </a:prstClr>
                </a:solidFill>
              </a:rPr>
              <a:pPr/>
              <a:t>28/12/2023</a:t>
            </a:fld>
            <a:endParaRPr lang="es-GT">
              <a:solidFill>
                <a:prstClr val="black">
                  <a:tint val="75000"/>
                </a:prstClr>
              </a:solidFill>
            </a:endParaRPr>
          </a:p>
        </p:txBody>
      </p:sp>
      <p:sp>
        <p:nvSpPr>
          <p:cNvPr id="5" name="Marcador de pie de página 4">
            <a:extLst>
              <a:ext uri="{FF2B5EF4-FFF2-40B4-BE49-F238E27FC236}">
                <a16:creationId xmlns="" xmlns:a16="http://schemas.microsoft.com/office/drawing/2014/main" id="{57E8E875-C7C1-EB23-4408-85932299FEB6}"/>
              </a:ext>
            </a:extLst>
          </p:cNvPr>
          <p:cNvSpPr>
            <a:spLocks noGrp="1"/>
          </p:cNvSpPr>
          <p:nvPr>
            <p:ph type="ftr" sz="quarter" idx="11"/>
          </p:nvPr>
        </p:nvSpPr>
        <p:spPr/>
        <p:txBody>
          <a:bodyPr/>
          <a:lstStyle/>
          <a:p>
            <a:endParaRPr lang="es-GT">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B3C3AFF6-3FFD-FD97-1382-661463935B6E}"/>
              </a:ext>
            </a:extLst>
          </p:cNvPr>
          <p:cNvSpPr>
            <a:spLocks noGrp="1"/>
          </p:cNvSpPr>
          <p:nvPr>
            <p:ph type="sldNum" sz="quarter" idx="12"/>
          </p:nvPr>
        </p:nvSpPr>
        <p:spPr/>
        <p:txBody>
          <a:bodyPr/>
          <a:lstStyle/>
          <a:p>
            <a:fld id="{AC1786D2-DB81-A449-B4DB-38FB3FA40359}"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3097249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013C118F-5865-F9C1-8088-458447B8DCAF}"/>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GT"/>
          </a:p>
        </p:txBody>
      </p:sp>
      <p:sp>
        <p:nvSpPr>
          <p:cNvPr id="3" name="Marcador de texto vertical 2">
            <a:extLst>
              <a:ext uri="{FF2B5EF4-FFF2-40B4-BE49-F238E27FC236}">
                <a16:creationId xmlns="" xmlns:a16="http://schemas.microsoft.com/office/drawing/2014/main" id="{419AFB02-EF9F-29EA-2103-2A41002D4B06}"/>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 xmlns:a16="http://schemas.microsoft.com/office/drawing/2014/main" id="{517453AD-B43C-EF3C-7BF7-08AA36E23941}"/>
              </a:ext>
            </a:extLst>
          </p:cNvPr>
          <p:cNvSpPr>
            <a:spLocks noGrp="1"/>
          </p:cNvSpPr>
          <p:nvPr>
            <p:ph type="dt" sz="half" idx="10"/>
          </p:nvPr>
        </p:nvSpPr>
        <p:spPr/>
        <p:txBody>
          <a:bodyPr/>
          <a:lstStyle/>
          <a:p>
            <a:fld id="{10B08C3D-020A-7F47-81CB-131F2992A84C}" type="datetimeFigureOut">
              <a:rPr lang="es-GT" smtClean="0">
                <a:solidFill>
                  <a:prstClr val="black">
                    <a:tint val="75000"/>
                  </a:prstClr>
                </a:solidFill>
              </a:rPr>
              <a:pPr/>
              <a:t>28/12/2023</a:t>
            </a:fld>
            <a:endParaRPr lang="es-GT">
              <a:solidFill>
                <a:prstClr val="black">
                  <a:tint val="75000"/>
                </a:prstClr>
              </a:solidFill>
            </a:endParaRPr>
          </a:p>
        </p:txBody>
      </p:sp>
      <p:sp>
        <p:nvSpPr>
          <p:cNvPr id="5" name="Marcador de pie de página 4">
            <a:extLst>
              <a:ext uri="{FF2B5EF4-FFF2-40B4-BE49-F238E27FC236}">
                <a16:creationId xmlns="" xmlns:a16="http://schemas.microsoft.com/office/drawing/2014/main" id="{01519F61-2DD2-C988-551C-E6538615CBB0}"/>
              </a:ext>
            </a:extLst>
          </p:cNvPr>
          <p:cNvSpPr>
            <a:spLocks noGrp="1"/>
          </p:cNvSpPr>
          <p:nvPr>
            <p:ph type="ftr" sz="quarter" idx="11"/>
          </p:nvPr>
        </p:nvSpPr>
        <p:spPr/>
        <p:txBody>
          <a:bodyPr/>
          <a:lstStyle/>
          <a:p>
            <a:endParaRPr lang="es-GT">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CB9109F8-23CD-5F96-383E-686A071E7CFA}"/>
              </a:ext>
            </a:extLst>
          </p:cNvPr>
          <p:cNvSpPr>
            <a:spLocks noGrp="1"/>
          </p:cNvSpPr>
          <p:nvPr>
            <p:ph type="sldNum" sz="quarter" idx="12"/>
          </p:nvPr>
        </p:nvSpPr>
        <p:spPr/>
        <p:txBody>
          <a:bodyPr/>
          <a:lstStyle/>
          <a:p>
            <a:fld id="{AC1786D2-DB81-A449-B4DB-38FB3FA40359}"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3572095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5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5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5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5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5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5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5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5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57"/>
          <p:cNvSpPr>
            <a:spLocks noGrp="1"/>
          </p:cNvSpPr>
          <p:nvPr>
            <p:ph type="pic" idx="2"/>
          </p:nvPr>
        </p:nvSpPr>
        <p:spPr>
          <a:xfrm>
            <a:off x="5183188" y="987425"/>
            <a:ext cx="6172200" cy="4873625"/>
          </a:xfrm>
          <a:prstGeom prst="rect">
            <a:avLst/>
          </a:prstGeom>
          <a:noFill/>
          <a:ln>
            <a:noFill/>
          </a:ln>
        </p:spPr>
      </p:sp>
      <p:sp>
        <p:nvSpPr>
          <p:cNvPr id="64" name="Google Shape;64;p5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 name="Google Shape;9;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 name="Google Shape;10;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GT"/>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74593E17-AA09-270B-D7DA-E615C42008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GT"/>
          </a:p>
        </p:txBody>
      </p:sp>
      <p:sp>
        <p:nvSpPr>
          <p:cNvPr id="3" name="Marcador de texto 2">
            <a:extLst>
              <a:ext uri="{FF2B5EF4-FFF2-40B4-BE49-F238E27FC236}">
                <a16:creationId xmlns="" xmlns:a16="http://schemas.microsoft.com/office/drawing/2014/main" id="{F8620A1C-184E-40AC-DFF2-193B8252A9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 xmlns:a16="http://schemas.microsoft.com/office/drawing/2014/main" id="{D781E96D-6D04-2B55-312E-88A6CBCECA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B08C3D-020A-7F47-81CB-131F2992A84C}" type="datetimeFigureOut">
              <a:rPr lang="es-GT" smtClean="0">
                <a:solidFill>
                  <a:prstClr val="black">
                    <a:tint val="75000"/>
                  </a:prstClr>
                </a:solidFill>
              </a:rPr>
              <a:pPr/>
              <a:t>28/12/2023</a:t>
            </a:fld>
            <a:endParaRPr lang="es-GT">
              <a:solidFill>
                <a:prstClr val="black">
                  <a:tint val="75000"/>
                </a:prstClr>
              </a:solidFill>
            </a:endParaRPr>
          </a:p>
        </p:txBody>
      </p:sp>
      <p:sp>
        <p:nvSpPr>
          <p:cNvPr id="5" name="Marcador de pie de página 4">
            <a:extLst>
              <a:ext uri="{FF2B5EF4-FFF2-40B4-BE49-F238E27FC236}">
                <a16:creationId xmlns="" xmlns:a16="http://schemas.microsoft.com/office/drawing/2014/main" id="{BBF5B215-EE8D-187C-3A75-4C84E64FA1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055D70B8-39A2-74DD-9DEF-62E76BC826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1786D2-DB81-A449-B4DB-38FB3FA40359}"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533308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chart" Target="../charts/chart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chart" Target="../charts/chart5.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pic>
        <p:nvPicPr>
          <p:cNvPr id="84" name="Google Shape;84;p22"/>
          <p:cNvPicPr preferRelativeResize="0"/>
          <p:nvPr/>
        </p:nvPicPr>
        <p:blipFill rotWithShape="1">
          <a:blip r:embed="rId4">
            <a:alphaModFix/>
          </a:blip>
          <a:srcRect/>
          <a:stretch/>
        </p:blipFill>
        <p:spPr>
          <a:xfrm>
            <a:off x="4411155" y="6282160"/>
            <a:ext cx="3369690" cy="572848"/>
          </a:xfrm>
          <a:prstGeom prst="rect">
            <a:avLst/>
          </a:prstGeom>
          <a:noFill/>
          <a:ln>
            <a:noFill/>
          </a:ln>
        </p:spPr>
      </p:pic>
      <p:pic>
        <p:nvPicPr>
          <p:cNvPr id="85" name="Google Shape;85;p22"/>
          <p:cNvPicPr preferRelativeResize="0"/>
          <p:nvPr/>
        </p:nvPicPr>
        <p:blipFill rotWithShape="1">
          <a:blip r:embed="rId5">
            <a:alphaModFix/>
          </a:blip>
          <a:srcRect/>
          <a:stretch/>
        </p:blipFill>
        <p:spPr>
          <a:xfrm>
            <a:off x="4962689" y="6333255"/>
            <a:ext cx="1206240" cy="479279"/>
          </a:xfrm>
          <a:prstGeom prst="rect">
            <a:avLst/>
          </a:prstGeom>
          <a:noFill/>
          <a:ln>
            <a:noFill/>
          </a:ln>
        </p:spPr>
      </p:pic>
      <p:sp>
        <p:nvSpPr>
          <p:cNvPr id="86" name="Google Shape;86;p22"/>
          <p:cNvSpPr txBox="1"/>
          <p:nvPr/>
        </p:nvSpPr>
        <p:spPr>
          <a:xfrm>
            <a:off x="6168930" y="6342030"/>
            <a:ext cx="16518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0304B"/>
              </a:buClr>
              <a:buSzPts val="600"/>
              <a:buFont typeface="Arial"/>
              <a:buNone/>
            </a:pPr>
            <a:r>
              <a:rPr lang="es-GT" sz="600" b="1">
                <a:solidFill>
                  <a:srgbClr val="10304B"/>
                </a:solidFill>
                <a:latin typeface="Montserrat SemiBold"/>
                <a:ea typeface="Montserrat SemiBold"/>
                <a:cs typeface="Montserrat SemiBold"/>
                <a:sym typeface="Montserrat SemiBold"/>
              </a:rPr>
              <a:t>SECRETARÍA DE SEGURIDAD ALIMENTARIA Y NUTRICIONAL </a:t>
            </a:r>
            <a:endParaRPr sz="600" b="1">
              <a:solidFill>
                <a:srgbClr val="10304B"/>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10304B"/>
              </a:buClr>
              <a:buSzPts val="600"/>
              <a:buFont typeface="Arial"/>
              <a:buNone/>
            </a:pPr>
            <a:r>
              <a:rPr lang="es-GT" sz="600" b="1">
                <a:solidFill>
                  <a:srgbClr val="10304B"/>
                </a:solidFill>
                <a:latin typeface="Montserrat SemiBold"/>
                <a:ea typeface="Montserrat SemiBold"/>
                <a:cs typeface="Montserrat SemiBold"/>
                <a:sym typeface="Montserrat SemiBold"/>
              </a:rPr>
              <a:t>DE LA PRESIDENCIA DE LA REPÚBLICA</a:t>
            </a:r>
            <a:endParaRPr sz="600" b="1">
              <a:solidFill>
                <a:srgbClr val="10304B"/>
              </a:solidFill>
              <a:latin typeface="Montserrat SemiBold"/>
              <a:ea typeface="Montserrat SemiBold"/>
              <a:cs typeface="Montserrat SemiBold"/>
              <a:sym typeface="Montserrat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 xmlns:a16="http://schemas.microsoft.com/office/drawing/2014/main" id="{76DFDB85-8F6D-CC44-7271-0E53284AD93C}"/>
              </a:ext>
            </a:extLst>
          </p:cNvPr>
          <p:cNvSpPr txBox="1"/>
          <p:nvPr/>
        </p:nvSpPr>
        <p:spPr>
          <a:xfrm>
            <a:off x="1672231" y="726091"/>
            <a:ext cx="9685537" cy="492443"/>
          </a:xfrm>
          <a:prstGeom prst="rect">
            <a:avLst/>
          </a:prstGeom>
          <a:noFill/>
        </p:spPr>
        <p:txBody>
          <a:bodyPr wrap="square" rtlCol="0">
            <a:spAutoFit/>
          </a:bodyPr>
          <a:lstStyle/>
          <a:p>
            <a:r>
              <a:rPr lang="es-GT" sz="2600" dirty="0">
                <a:latin typeface="Arial" panose="020B0604020202020204" pitchFamily="34" charset="0"/>
                <a:cs typeface="Arial" panose="020B0604020202020204" pitchFamily="34" charset="0"/>
              </a:rPr>
              <a:t>¿</a:t>
            </a:r>
            <a:r>
              <a:rPr lang="es-GT" sz="2600" b="1" dirty="0">
                <a:latin typeface="Arial" panose="020B0604020202020204" pitchFamily="34" charset="0"/>
                <a:cs typeface="Arial" panose="020B0604020202020204" pitchFamily="34" charset="0"/>
              </a:rPr>
              <a:t>EN QUÉ INVIERTE LA SESAN?</a:t>
            </a:r>
          </a:p>
        </p:txBody>
      </p:sp>
      <p:pic>
        <p:nvPicPr>
          <p:cNvPr id="7" name="Picture 4" descr="Edificio - Iconos gratis de edificios">
            <a:extLst>
              <a:ext uri="{FF2B5EF4-FFF2-40B4-BE49-F238E27FC236}">
                <a16:creationId xmlns="" xmlns:a16="http://schemas.microsoft.com/office/drawing/2014/main" id="{9107D880-514E-4661-85DC-9999966D665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83764" y="221345"/>
            <a:ext cx="1288467" cy="1288467"/>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a:extLst>
              <a:ext uri="{FF2B5EF4-FFF2-40B4-BE49-F238E27FC236}">
                <a16:creationId xmlns="" xmlns:a16="http://schemas.microsoft.com/office/drawing/2014/main" id="{A27F1B47-CD23-4F97-8C57-964E7A9700D4}"/>
              </a:ext>
            </a:extLst>
          </p:cNvPr>
          <p:cNvSpPr txBox="1">
            <a:spLocks/>
          </p:cNvSpPr>
          <p:nvPr/>
        </p:nvSpPr>
        <p:spPr>
          <a:xfrm>
            <a:off x="439271" y="2014557"/>
            <a:ext cx="5702221" cy="2939579"/>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ES" sz="2000" b="0" dirty="0">
                <a:solidFill>
                  <a:prstClr val="black"/>
                </a:solidFill>
                <a:latin typeface="Arial" panose="020B0604020202020204" pitchFamily="34" charset="0"/>
                <a:cs typeface="Arial" panose="020B0604020202020204" pitchFamily="34" charset="0"/>
              </a:rPr>
              <a:t>El Grupo de Gasto 3 Propiedad, Planta, Equipo e Intangibles, se utiliza principalmente para equipamiento; es importante mencionar que derivado de la naturaleza de la SESAN, no se ejecutan proyectos de inversión. </a:t>
            </a:r>
            <a:endParaRPr lang="es-GT" sz="2000" b="0" dirty="0">
              <a:solidFill>
                <a:srgbClr val="4472C4">
                  <a:lumMod val="50000"/>
                </a:srgbClr>
              </a:solidFill>
              <a:latin typeface="Arial" panose="020B0604020202020204" pitchFamily="34" charset="0"/>
              <a:cs typeface="Arial" panose="020B0604020202020204" pitchFamily="34" charset="0"/>
            </a:endParaRPr>
          </a:p>
        </p:txBody>
      </p:sp>
      <p:graphicFrame>
        <p:nvGraphicFramePr>
          <p:cNvPr id="6" name="Gráfico 5"/>
          <p:cNvGraphicFramePr>
            <a:graphicFrameLocks/>
          </p:cNvGraphicFramePr>
          <p:nvPr>
            <p:extLst/>
          </p:nvPr>
        </p:nvGraphicFramePr>
        <p:xfrm>
          <a:off x="6514999" y="1745265"/>
          <a:ext cx="5221731" cy="30534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92493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 xmlns:a16="http://schemas.microsoft.com/office/drawing/2014/main" id="{76DFDB85-8F6D-CC44-7271-0E53284AD93C}"/>
              </a:ext>
            </a:extLst>
          </p:cNvPr>
          <p:cNvSpPr txBox="1"/>
          <p:nvPr/>
        </p:nvSpPr>
        <p:spPr>
          <a:xfrm>
            <a:off x="1672231" y="726091"/>
            <a:ext cx="9685537" cy="492443"/>
          </a:xfrm>
          <a:prstGeom prst="rect">
            <a:avLst/>
          </a:prstGeom>
          <a:noFill/>
        </p:spPr>
        <p:txBody>
          <a:bodyPr wrap="square" rtlCol="0">
            <a:spAutoFit/>
          </a:bodyPr>
          <a:lstStyle/>
          <a:p>
            <a:pPr>
              <a:defRPr/>
            </a:pPr>
            <a:r>
              <a:rPr lang="es-GT" sz="2600" dirty="0">
                <a:latin typeface="Arial" panose="020B0604020202020204" pitchFamily="34" charset="0"/>
                <a:cs typeface="Arial" panose="020B0604020202020204" pitchFamily="34" charset="0"/>
              </a:rPr>
              <a:t>¿</a:t>
            </a:r>
            <a:r>
              <a:rPr lang="es-GT" sz="2600" b="1" dirty="0">
                <a:latin typeface="Arial" panose="020B0604020202020204" pitchFamily="34" charset="0"/>
                <a:cs typeface="Arial" panose="020B0604020202020204" pitchFamily="34" charset="0"/>
              </a:rPr>
              <a:t>MONTO UTILIZADO DE INVERSIÓN A LA FECHA?</a:t>
            </a:r>
          </a:p>
        </p:txBody>
      </p:sp>
      <p:pic>
        <p:nvPicPr>
          <p:cNvPr id="7" name="Picture 4" descr="Edificio - Iconos gratis de edificios">
            <a:extLst>
              <a:ext uri="{FF2B5EF4-FFF2-40B4-BE49-F238E27FC236}">
                <a16:creationId xmlns="" xmlns:a16="http://schemas.microsoft.com/office/drawing/2014/main" id="{9107D880-514E-4661-85DC-9999966D665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83764" y="221345"/>
            <a:ext cx="1288467" cy="1288467"/>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 xmlns:a16="http://schemas.microsoft.com/office/drawing/2014/main" id="{C671FD01-4362-45F8-9D18-B87B582FBBF4}"/>
              </a:ext>
            </a:extLst>
          </p:cNvPr>
          <p:cNvSpPr txBox="1">
            <a:spLocks/>
          </p:cNvSpPr>
          <p:nvPr/>
        </p:nvSpPr>
        <p:spPr>
          <a:xfrm>
            <a:off x="705395" y="1841605"/>
            <a:ext cx="4917484" cy="415380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ES" sz="2000" b="0" dirty="0">
                <a:latin typeface="Arial" panose="020B0604020202020204" pitchFamily="34" charset="0"/>
                <a:cs typeface="Arial" panose="020B0604020202020204" pitchFamily="34" charset="0"/>
              </a:rPr>
              <a:t>En las clasificaciones presupuestarias se encuentra la denominada finalidad Servicios Públicos Generales, dentro de las cuales se contempla el presupuesto total de la SESAN</a:t>
            </a:r>
            <a:endParaRPr lang="es-GT" sz="2000" b="0" dirty="0">
              <a:solidFill>
                <a:srgbClr val="4472C4">
                  <a:lumMod val="50000"/>
                </a:srgbClr>
              </a:solidFill>
              <a:latin typeface="Arial" panose="020B0604020202020204" pitchFamily="34" charset="0"/>
              <a:cs typeface="Arial" panose="020B0604020202020204" pitchFamily="34" charset="0"/>
            </a:endParaRPr>
          </a:p>
        </p:txBody>
      </p:sp>
      <p:graphicFrame>
        <p:nvGraphicFramePr>
          <p:cNvPr id="8" name="Gráfico 7"/>
          <p:cNvGraphicFramePr>
            <a:graphicFrameLocks/>
          </p:cNvGraphicFramePr>
          <p:nvPr>
            <p:extLst/>
          </p:nvPr>
        </p:nvGraphicFramePr>
        <p:xfrm>
          <a:off x="6223380" y="2101755"/>
          <a:ext cx="5449366" cy="3012744"/>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ángulo 1"/>
          <p:cNvSpPr/>
          <p:nvPr/>
        </p:nvSpPr>
        <p:spPr>
          <a:xfrm>
            <a:off x="7641461" y="5114499"/>
            <a:ext cx="2781531" cy="276999"/>
          </a:xfrm>
          <a:prstGeom prst="rect">
            <a:avLst/>
          </a:prstGeom>
        </p:spPr>
        <p:txBody>
          <a:bodyPr wrap="none">
            <a:spAutoFit/>
          </a:bodyPr>
          <a:lstStyle/>
          <a:p>
            <a:r>
              <a:rPr lang="es-GT" sz="1200" dirty="0"/>
              <a:t>Fuente: SICOIN. Elaboración: SESAN</a:t>
            </a:r>
          </a:p>
        </p:txBody>
      </p:sp>
    </p:spTree>
    <p:extLst>
      <p:ext uri="{BB962C8B-B14F-4D97-AF65-F5344CB8AC3E}">
        <p14:creationId xmlns:p14="http://schemas.microsoft.com/office/powerpoint/2010/main" val="3632085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0"/>
        <p:cNvGrpSpPr/>
        <p:nvPr/>
      </p:nvGrpSpPr>
      <p:grpSpPr>
        <a:xfrm>
          <a:off x="0" y="0"/>
          <a:ext cx="0" cy="0"/>
          <a:chOff x="0" y="0"/>
          <a:chExt cx="0" cy="0"/>
        </a:xfrm>
      </p:grpSpPr>
      <p:sp>
        <p:nvSpPr>
          <p:cNvPr id="201" name="Google Shape;201;p35"/>
          <p:cNvSpPr txBox="1"/>
          <p:nvPr/>
        </p:nvSpPr>
        <p:spPr>
          <a:xfrm>
            <a:off x="5375564" y="2274838"/>
            <a:ext cx="5965443" cy="286232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4000"/>
              <a:buFont typeface="Arial"/>
              <a:buNone/>
            </a:pPr>
            <a:r>
              <a:rPr lang="es-GT" sz="4000" b="1" i="0" u="none" strike="noStrike" cap="none">
                <a:solidFill>
                  <a:srgbClr val="FFFFFF"/>
                </a:solidFill>
                <a:latin typeface="Arial"/>
                <a:ea typeface="Arial"/>
                <a:cs typeface="Arial"/>
                <a:sym typeface="Arial"/>
              </a:rPr>
              <a:t>PARTE ESPECÍFICA</a:t>
            </a:r>
            <a:endParaRPr/>
          </a:p>
          <a:p>
            <a:pPr marL="0" marR="0" lvl="0" indent="0" algn="ctr" rtl="0">
              <a:lnSpc>
                <a:spcPct val="90000"/>
              </a:lnSpc>
              <a:spcBef>
                <a:spcPts val="0"/>
              </a:spcBef>
              <a:spcAft>
                <a:spcPts val="0"/>
              </a:spcAft>
              <a:buClr>
                <a:srgbClr val="000000"/>
              </a:buClr>
              <a:buSzPts val="4000"/>
              <a:buFont typeface="Arial"/>
              <a:buNone/>
            </a:pPr>
            <a:r>
              <a:rPr lang="es-GT" sz="4000" b="1" i="0" u="none" strike="noStrike" cap="none">
                <a:solidFill>
                  <a:srgbClr val="FFFFFF"/>
                </a:solidFill>
                <a:latin typeface="Arial"/>
                <a:ea typeface="Arial"/>
                <a:cs typeface="Arial"/>
                <a:sym typeface="Arial"/>
              </a:rPr>
              <a:t> </a:t>
            </a:r>
            <a:endParaRPr/>
          </a:p>
          <a:p>
            <a:pPr marL="0" marR="0" lvl="0" indent="0" algn="ctr" rtl="0">
              <a:lnSpc>
                <a:spcPct val="90000"/>
              </a:lnSpc>
              <a:spcBef>
                <a:spcPts val="0"/>
              </a:spcBef>
              <a:spcAft>
                <a:spcPts val="0"/>
              </a:spcAft>
              <a:buClr>
                <a:srgbClr val="000000"/>
              </a:buClr>
              <a:buSzPts val="4000"/>
              <a:buFont typeface="Arial"/>
              <a:buNone/>
            </a:pPr>
            <a:r>
              <a:rPr lang="es-GT" sz="4000" b="1" i="0" u="none" strike="noStrike" cap="none">
                <a:solidFill>
                  <a:srgbClr val="FFFFFF"/>
                </a:solidFill>
                <a:latin typeface="Arial"/>
                <a:ea typeface="Arial"/>
                <a:cs typeface="Arial"/>
                <a:sym typeface="Arial"/>
              </a:rPr>
              <a:t>PRINCIPALES AVANCES Y RESULTADOS</a:t>
            </a:r>
            <a:endParaRPr/>
          </a:p>
        </p:txBody>
      </p:sp>
      <p:sp>
        <p:nvSpPr>
          <p:cNvPr id="202" name="Google Shape;202;p35"/>
          <p:cNvSpPr txBox="1"/>
          <p:nvPr/>
        </p:nvSpPr>
        <p:spPr>
          <a:xfrm>
            <a:off x="7746443" y="1061460"/>
            <a:ext cx="1458097"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BF9000"/>
              </a:buClr>
              <a:buSzPts val="6600"/>
              <a:buFont typeface="Arial"/>
              <a:buNone/>
            </a:pPr>
            <a:r>
              <a:rPr lang="es-GT" sz="6600" b="1" i="0" u="none" strike="noStrike" cap="none">
                <a:solidFill>
                  <a:srgbClr val="BF9000"/>
                </a:solidFill>
                <a:latin typeface="Arial"/>
                <a:ea typeface="Arial"/>
                <a:cs typeface="Arial"/>
                <a:sym typeface="Arial"/>
              </a:rPr>
              <a:t>2</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6"/>
          <p:cNvSpPr txBox="1"/>
          <p:nvPr/>
        </p:nvSpPr>
        <p:spPr>
          <a:xfrm>
            <a:off x="857079" y="635645"/>
            <a:ext cx="104034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GT" sz="2400" b="1" i="0" u="none" strike="noStrike" cap="none" dirty="0">
                <a:solidFill>
                  <a:schemeClr val="accent1"/>
                </a:solidFill>
                <a:latin typeface="Calibri"/>
                <a:ea typeface="Calibri"/>
                <a:cs typeface="Calibri"/>
                <a:sym typeface="Calibri"/>
              </a:rPr>
              <a:t>Socialización de la POLSAN </a:t>
            </a:r>
            <a:r>
              <a:rPr lang="es-GT" sz="2400" b="1" dirty="0">
                <a:solidFill>
                  <a:schemeClr val="accent1"/>
                </a:solidFill>
                <a:latin typeface="Calibri"/>
                <a:ea typeface="Calibri"/>
                <a:cs typeface="Calibri"/>
                <a:sym typeface="Calibri"/>
              </a:rPr>
              <a:t>2022-2037</a:t>
            </a:r>
            <a:endParaRPr sz="2400" b="1" i="0" u="none" strike="noStrike" cap="none" dirty="0">
              <a:solidFill>
                <a:schemeClr val="accen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3396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33964"/>
              </a:solidFill>
              <a:latin typeface="Arial"/>
              <a:ea typeface="Arial"/>
              <a:cs typeface="Arial"/>
              <a:sym typeface="Arial"/>
            </a:endParaRPr>
          </a:p>
        </p:txBody>
      </p:sp>
      <p:sp>
        <p:nvSpPr>
          <p:cNvPr id="208" name="Google Shape;208;p36"/>
          <p:cNvSpPr/>
          <p:nvPr/>
        </p:nvSpPr>
        <p:spPr>
          <a:xfrm>
            <a:off x="3535363" y="2339975"/>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 name="Google Shape;209;p36"/>
          <p:cNvSpPr/>
          <p:nvPr/>
        </p:nvSpPr>
        <p:spPr>
          <a:xfrm>
            <a:off x="346718" y="1996541"/>
            <a:ext cx="5233200" cy="26196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SzPts val="1100"/>
              <a:buNone/>
            </a:pPr>
            <a:r>
              <a:rPr lang="es-GT" sz="1700" dirty="0">
                <a:solidFill>
                  <a:schemeClr val="dk1"/>
                </a:solidFill>
              </a:rPr>
              <a:t>La socialización de la POLSAN 2022-2037 se realizó mediante diversos espacios, entre ellos, las COMUSAN y las CODESAN, donde se trasladaron conocimientos básicos mediante talleres interactivos. También se dio a conocer al Grupo de Instituciones de Apoyo (GIA).</a:t>
            </a:r>
            <a:endParaRPr sz="1700" dirty="0">
              <a:solidFill>
                <a:schemeClr val="dk1"/>
              </a:solidFill>
            </a:endParaRPr>
          </a:p>
          <a:p>
            <a:pPr marL="673100" lvl="0" indent="0" algn="just" rtl="0">
              <a:spcBef>
                <a:spcPts val="0"/>
              </a:spcBef>
              <a:spcAft>
                <a:spcPts val="0"/>
              </a:spcAft>
              <a:buSzPts val="1100"/>
              <a:buNone/>
            </a:pPr>
            <a:endParaRPr sz="1700" dirty="0">
              <a:solidFill>
                <a:schemeClr val="dk1"/>
              </a:solidFill>
            </a:endParaRPr>
          </a:p>
          <a:p>
            <a:pPr marL="0" lvl="0" indent="0" algn="just" rtl="0">
              <a:spcBef>
                <a:spcPts val="0"/>
              </a:spcBef>
              <a:spcAft>
                <a:spcPts val="0"/>
              </a:spcAft>
              <a:buClr>
                <a:schemeClr val="dk1"/>
              </a:buClr>
              <a:buSzPts val="1100"/>
              <a:buFont typeface="Arial"/>
              <a:buNone/>
            </a:pPr>
            <a:r>
              <a:rPr lang="es-GT" sz="1700" dirty="0">
                <a:solidFill>
                  <a:schemeClr val="dk1"/>
                </a:solidFill>
              </a:rPr>
              <a:t>Además, se diseñaron tres cursos virtuales asincrónicos: avanzado, básico y libre, para diferentes audiencias. </a:t>
            </a:r>
            <a:endParaRPr sz="1700" dirty="0">
              <a:solidFill>
                <a:schemeClr val="dk1"/>
              </a:solidFill>
            </a:endParaRPr>
          </a:p>
        </p:txBody>
      </p:sp>
      <p:pic>
        <p:nvPicPr>
          <p:cNvPr id="210" name="Google Shape;210;p36"/>
          <p:cNvPicPr preferRelativeResize="0"/>
          <p:nvPr/>
        </p:nvPicPr>
        <p:blipFill rotWithShape="1">
          <a:blip r:embed="rId3">
            <a:alphaModFix/>
          </a:blip>
          <a:srcRect/>
          <a:stretch/>
        </p:blipFill>
        <p:spPr>
          <a:xfrm>
            <a:off x="5761579" y="1466645"/>
            <a:ext cx="6121877" cy="460786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7"/>
          <p:cNvSpPr txBox="1"/>
          <p:nvPr/>
        </p:nvSpPr>
        <p:spPr>
          <a:xfrm>
            <a:off x="504153" y="487394"/>
            <a:ext cx="104034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GT" sz="2400" b="1" i="0" u="none" strike="noStrike" cap="none" dirty="0">
                <a:solidFill>
                  <a:schemeClr val="accent1"/>
                </a:solidFill>
                <a:latin typeface="Calibri"/>
                <a:ea typeface="Calibri"/>
                <a:cs typeface="Calibri"/>
                <a:sym typeface="Calibri"/>
              </a:rPr>
              <a:t>Sala Situacional Municipal de Seguridad Alimentaria y Nutricional</a:t>
            </a:r>
            <a:endParaRPr dirty="0">
              <a:solidFill>
                <a:schemeClr val="accent1"/>
              </a:solidFil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3396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dirty="0">
              <a:solidFill>
                <a:srgbClr val="033964"/>
              </a:solidFill>
              <a:latin typeface="Arial"/>
              <a:ea typeface="Arial"/>
              <a:cs typeface="Arial"/>
              <a:sym typeface="Arial"/>
            </a:endParaRPr>
          </a:p>
        </p:txBody>
      </p:sp>
      <p:grpSp>
        <p:nvGrpSpPr>
          <p:cNvPr id="216" name="Google Shape;216;p37"/>
          <p:cNvGrpSpPr/>
          <p:nvPr/>
        </p:nvGrpSpPr>
        <p:grpSpPr>
          <a:xfrm>
            <a:off x="-4761666" y="528206"/>
            <a:ext cx="15759177" cy="7053511"/>
            <a:chOff x="-5924968" y="-906699"/>
            <a:chExt cx="15759177" cy="7053511"/>
          </a:xfrm>
        </p:grpSpPr>
        <p:sp>
          <p:nvSpPr>
            <p:cNvPr id="217" name="Google Shape;217;p37"/>
            <p:cNvSpPr/>
            <p:nvPr/>
          </p:nvSpPr>
          <p:spPr>
            <a:xfrm>
              <a:off x="-5924968" y="-906699"/>
              <a:ext cx="7053511" cy="7053511"/>
            </a:xfrm>
            <a:prstGeom prst="blockArc">
              <a:avLst>
                <a:gd name="adj1" fmla="val 18900000"/>
                <a:gd name="adj2" fmla="val 2700000"/>
                <a:gd name="adj3" fmla="val 306"/>
              </a:avLst>
            </a:prstGeom>
            <a:noFill/>
            <a:ln w="12700" cap="flat" cmpd="sng">
              <a:solidFill>
                <a:srgbClr val="4974C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7"/>
            <p:cNvSpPr/>
            <p:nvPr/>
          </p:nvSpPr>
          <p:spPr>
            <a:xfrm>
              <a:off x="420380" y="275944"/>
              <a:ext cx="9413829" cy="551679"/>
            </a:xfrm>
            <a:prstGeom prst="rect">
              <a:avLst/>
            </a:prstGeom>
            <a:solidFill>
              <a:srgbClr val="3A66B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7"/>
            <p:cNvSpPr txBox="1"/>
            <p:nvPr/>
          </p:nvSpPr>
          <p:spPr>
            <a:xfrm>
              <a:off x="420380" y="275944"/>
              <a:ext cx="9413829" cy="551679"/>
            </a:xfrm>
            <a:prstGeom prst="rect">
              <a:avLst/>
            </a:prstGeom>
            <a:noFill/>
            <a:ln>
              <a:noFill/>
            </a:ln>
          </p:spPr>
          <p:txBody>
            <a:bodyPr spcFirstLastPara="1" wrap="square" lIns="437875" tIns="27925" rIns="27925" bIns="27925" anchor="ctr" anchorCtr="0">
              <a:noAutofit/>
            </a:bodyPr>
            <a:lstStyle/>
            <a:p>
              <a:pPr marL="0" marR="0" lvl="0" indent="0" algn="l" rtl="0">
                <a:lnSpc>
                  <a:spcPct val="90000"/>
                </a:lnSpc>
                <a:spcBef>
                  <a:spcPts val="0"/>
                </a:spcBef>
                <a:spcAft>
                  <a:spcPts val="0"/>
                </a:spcAft>
                <a:buNone/>
              </a:pPr>
              <a:r>
                <a:rPr lang="es-GT" sz="1100" b="0" i="0" u="none" strike="noStrike" cap="none">
                  <a:solidFill>
                    <a:schemeClr val="lt1"/>
                  </a:solidFill>
                  <a:latin typeface="Arial"/>
                  <a:ea typeface="Arial"/>
                  <a:cs typeface="Arial"/>
                  <a:sym typeface="Arial"/>
                </a:rPr>
                <a:t>Validación de los indicadores de la Sala Situacional Municipal de SAN con las instituciones responsables de compartir la información y con el personal de campo de la SESAN (Delegados Departamentales, Facilitadores Regionales de Procesos y Monitores Municipales).</a:t>
              </a:r>
              <a:endParaRPr sz="1100" b="0" i="0" u="none" strike="noStrike" cap="none">
                <a:solidFill>
                  <a:schemeClr val="lt1"/>
                </a:solidFill>
                <a:latin typeface="Arial"/>
                <a:ea typeface="Arial"/>
                <a:cs typeface="Arial"/>
                <a:sym typeface="Arial"/>
              </a:endParaRPr>
            </a:p>
          </p:txBody>
        </p:sp>
        <p:sp>
          <p:nvSpPr>
            <p:cNvPr id="220" name="Google Shape;220;p37"/>
            <p:cNvSpPr/>
            <p:nvPr/>
          </p:nvSpPr>
          <p:spPr>
            <a:xfrm>
              <a:off x="75581" y="206984"/>
              <a:ext cx="689598" cy="689598"/>
            </a:xfrm>
            <a:prstGeom prst="ellipse">
              <a:avLst/>
            </a:prstGeom>
            <a:solidFill>
              <a:schemeClr val="lt1"/>
            </a:solidFill>
            <a:ln w="12700" cap="flat" cmpd="sng">
              <a:solidFill>
                <a:srgbClr val="3A66B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7"/>
            <p:cNvSpPr/>
            <p:nvPr/>
          </p:nvSpPr>
          <p:spPr>
            <a:xfrm>
              <a:off x="874174" y="1103358"/>
              <a:ext cx="8960035" cy="551679"/>
            </a:xfrm>
            <a:prstGeom prst="rect">
              <a:avLst/>
            </a:prstGeom>
            <a:solidFill>
              <a:srgbClr val="4770B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7"/>
            <p:cNvSpPr txBox="1"/>
            <p:nvPr/>
          </p:nvSpPr>
          <p:spPr>
            <a:xfrm>
              <a:off x="874174" y="1103358"/>
              <a:ext cx="8960035" cy="551679"/>
            </a:xfrm>
            <a:prstGeom prst="rect">
              <a:avLst/>
            </a:prstGeom>
            <a:noFill/>
            <a:ln>
              <a:noFill/>
            </a:ln>
          </p:spPr>
          <p:txBody>
            <a:bodyPr spcFirstLastPara="1" wrap="square" lIns="437875" tIns="27925" rIns="27925" bIns="27925" anchor="ctr" anchorCtr="0">
              <a:noAutofit/>
            </a:bodyPr>
            <a:lstStyle/>
            <a:p>
              <a:pPr marL="0" marR="0" lvl="0" indent="0" algn="l" rtl="0">
                <a:lnSpc>
                  <a:spcPct val="90000"/>
                </a:lnSpc>
                <a:spcBef>
                  <a:spcPts val="0"/>
                </a:spcBef>
                <a:spcAft>
                  <a:spcPts val="0"/>
                </a:spcAft>
                <a:buNone/>
              </a:pPr>
              <a:r>
                <a:rPr lang="es-GT" sz="1100" b="0" i="0" u="none" strike="noStrike" cap="none">
                  <a:solidFill>
                    <a:schemeClr val="lt1"/>
                  </a:solidFill>
                  <a:latin typeface="Arial"/>
                  <a:ea typeface="Arial"/>
                  <a:cs typeface="Arial"/>
                  <a:sym typeface="Arial"/>
                </a:rPr>
                <a:t>22 Delegados Departamentales, 280 Monitores Municipales y 6 Facilitadores Regionales de Procesos fueron capacitados para la recolección y registro del monitoreo de precios municipales que forman parte de la Sala Situacional Municipal de SAN.</a:t>
              </a:r>
              <a:endParaRPr sz="1100" b="0" i="0" u="none" strike="noStrike" cap="none">
                <a:solidFill>
                  <a:schemeClr val="lt1"/>
                </a:solidFill>
                <a:latin typeface="Arial"/>
                <a:ea typeface="Arial"/>
                <a:cs typeface="Arial"/>
                <a:sym typeface="Arial"/>
              </a:endParaRPr>
            </a:p>
          </p:txBody>
        </p:sp>
        <p:sp>
          <p:nvSpPr>
            <p:cNvPr id="223" name="Google Shape;223;p37"/>
            <p:cNvSpPr/>
            <p:nvPr/>
          </p:nvSpPr>
          <p:spPr>
            <a:xfrm>
              <a:off x="529374" y="1034398"/>
              <a:ext cx="689598" cy="689598"/>
            </a:xfrm>
            <a:prstGeom prst="ellipse">
              <a:avLst/>
            </a:prstGeom>
            <a:solidFill>
              <a:schemeClr val="lt1"/>
            </a:solidFill>
            <a:ln w="12700" cap="flat" cmpd="sng">
              <a:solidFill>
                <a:srgbClr val="4770B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7"/>
            <p:cNvSpPr/>
            <p:nvPr/>
          </p:nvSpPr>
          <p:spPr>
            <a:xfrm>
              <a:off x="1081682" y="1930772"/>
              <a:ext cx="8752527" cy="551679"/>
            </a:xfrm>
            <a:prstGeom prst="rect">
              <a:avLst/>
            </a:prstGeom>
            <a:solidFill>
              <a:srgbClr val="5C7FC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7"/>
            <p:cNvSpPr txBox="1"/>
            <p:nvPr/>
          </p:nvSpPr>
          <p:spPr>
            <a:xfrm>
              <a:off x="1081682" y="1930772"/>
              <a:ext cx="8752527" cy="551679"/>
            </a:xfrm>
            <a:prstGeom prst="rect">
              <a:avLst/>
            </a:prstGeom>
            <a:solidFill>
              <a:schemeClr val="accent1"/>
            </a:solidFill>
            <a:ln>
              <a:noFill/>
            </a:ln>
          </p:spPr>
          <p:txBody>
            <a:bodyPr spcFirstLastPara="1" wrap="square" lIns="437875" tIns="27925" rIns="27925" bIns="27925" anchor="ctr" anchorCtr="0">
              <a:noAutofit/>
            </a:bodyPr>
            <a:lstStyle/>
            <a:p>
              <a:pPr marL="0" marR="0" lvl="0" indent="0" algn="l" rtl="0">
                <a:lnSpc>
                  <a:spcPct val="90000"/>
                </a:lnSpc>
                <a:spcBef>
                  <a:spcPts val="0"/>
                </a:spcBef>
                <a:spcAft>
                  <a:spcPts val="0"/>
                </a:spcAft>
                <a:buNone/>
              </a:pPr>
              <a:r>
                <a:rPr lang="es-GT" sz="1100" b="0" i="0" u="none" strike="noStrike" cap="none">
                  <a:solidFill>
                    <a:schemeClr val="lt1"/>
                  </a:solidFill>
                  <a:latin typeface="Arial"/>
                  <a:ea typeface="Arial"/>
                  <a:cs typeface="Arial"/>
                  <a:sym typeface="Arial"/>
                </a:rPr>
                <a:t>Implementación a nivel nacional de la Sala Situacional Municipal de SAN a través de la recolección y registros de datos de la encuesta de monitoreo de precios y solicitud de información a las instituciones, lo cual constituye la  línea de base  de la Sala Situacional Municipal de SAN.</a:t>
              </a:r>
              <a:endParaRPr sz="1100" b="0" i="0" u="none" strike="noStrike" cap="none">
                <a:solidFill>
                  <a:schemeClr val="lt1"/>
                </a:solidFill>
                <a:latin typeface="Arial"/>
                <a:ea typeface="Arial"/>
                <a:cs typeface="Arial"/>
                <a:sym typeface="Arial"/>
              </a:endParaRPr>
            </a:p>
          </p:txBody>
        </p:sp>
        <p:sp>
          <p:nvSpPr>
            <p:cNvPr id="226" name="Google Shape;226;p37"/>
            <p:cNvSpPr/>
            <p:nvPr/>
          </p:nvSpPr>
          <p:spPr>
            <a:xfrm>
              <a:off x="736883" y="1861812"/>
              <a:ext cx="689598" cy="689598"/>
            </a:xfrm>
            <a:prstGeom prst="ellipse">
              <a:avLst/>
            </a:prstGeom>
            <a:solidFill>
              <a:schemeClr val="lt1"/>
            </a:solidFill>
            <a:ln w="12700" cap="flat" cmpd="sng">
              <a:solidFill>
                <a:srgbClr val="5C7FC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7"/>
            <p:cNvSpPr/>
            <p:nvPr/>
          </p:nvSpPr>
          <p:spPr>
            <a:xfrm>
              <a:off x="1081682" y="2757661"/>
              <a:ext cx="8752527" cy="551679"/>
            </a:xfrm>
            <a:prstGeom prst="rect">
              <a:avLst/>
            </a:prstGeom>
            <a:solidFill>
              <a:srgbClr val="728DC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7"/>
            <p:cNvSpPr txBox="1"/>
            <p:nvPr/>
          </p:nvSpPr>
          <p:spPr>
            <a:xfrm>
              <a:off x="1081682" y="2757661"/>
              <a:ext cx="8752527" cy="551679"/>
            </a:xfrm>
            <a:prstGeom prst="rect">
              <a:avLst/>
            </a:prstGeom>
            <a:solidFill>
              <a:schemeClr val="accent1"/>
            </a:solidFill>
            <a:ln>
              <a:noFill/>
            </a:ln>
          </p:spPr>
          <p:txBody>
            <a:bodyPr spcFirstLastPara="1" wrap="square" lIns="437875" tIns="27925" rIns="27925" bIns="27925" anchor="ctr" anchorCtr="0">
              <a:noAutofit/>
            </a:bodyPr>
            <a:lstStyle/>
            <a:p>
              <a:pPr marL="0" marR="0" lvl="0" indent="0" algn="l" rtl="0">
                <a:lnSpc>
                  <a:spcPct val="90000"/>
                </a:lnSpc>
                <a:spcBef>
                  <a:spcPts val="0"/>
                </a:spcBef>
                <a:spcAft>
                  <a:spcPts val="0"/>
                </a:spcAft>
                <a:buNone/>
              </a:pPr>
              <a:r>
                <a:rPr lang="es-GT" sz="1100" b="0" i="0" u="none" strike="noStrike" cap="none">
                  <a:solidFill>
                    <a:schemeClr val="lt1"/>
                  </a:solidFill>
                  <a:latin typeface="Arial"/>
                  <a:ea typeface="Arial"/>
                  <a:cs typeface="Arial"/>
                  <a:sym typeface="Arial"/>
                </a:rPr>
                <a:t>Definición y análisis de los criterios para la medición del índice de Vulnerabilidad a la InSAN de cada Municipio </a:t>
              </a:r>
              <a:endParaRPr sz="1100" b="0" i="0" u="none" strike="noStrike" cap="none">
                <a:solidFill>
                  <a:schemeClr val="lt1"/>
                </a:solidFill>
                <a:latin typeface="Arial"/>
                <a:ea typeface="Arial"/>
                <a:cs typeface="Arial"/>
                <a:sym typeface="Arial"/>
              </a:endParaRPr>
            </a:p>
          </p:txBody>
        </p:sp>
        <p:sp>
          <p:nvSpPr>
            <p:cNvPr id="229" name="Google Shape;229;p37"/>
            <p:cNvSpPr/>
            <p:nvPr/>
          </p:nvSpPr>
          <p:spPr>
            <a:xfrm>
              <a:off x="736883" y="2688701"/>
              <a:ext cx="689598" cy="689598"/>
            </a:xfrm>
            <a:prstGeom prst="ellipse">
              <a:avLst/>
            </a:prstGeom>
            <a:solidFill>
              <a:schemeClr val="lt1"/>
            </a:solidFill>
            <a:ln w="12700" cap="flat" cmpd="sng">
              <a:solidFill>
                <a:srgbClr val="728DC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7"/>
            <p:cNvSpPr/>
            <p:nvPr/>
          </p:nvSpPr>
          <p:spPr>
            <a:xfrm>
              <a:off x="863422" y="3605195"/>
              <a:ext cx="8960035" cy="551679"/>
            </a:xfrm>
            <a:prstGeom prst="rect">
              <a:avLst/>
            </a:prstGeom>
            <a:solidFill>
              <a:srgbClr val="879CD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7"/>
            <p:cNvSpPr txBox="1"/>
            <p:nvPr/>
          </p:nvSpPr>
          <p:spPr>
            <a:xfrm>
              <a:off x="863422" y="3605195"/>
              <a:ext cx="8960035" cy="551679"/>
            </a:xfrm>
            <a:prstGeom prst="rect">
              <a:avLst/>
            </a:prstGeom>
            <a:solidFill>
              <a:schemeClr val="accent1"/>
            </a:solidFill>
            <a:ln>
              <a:noFill/>
            </a:ln>
          </p:spPr>
          <p:txBody>
            <a:bodyPr spcFirstLastPara="1" wrap="square" lIns="437875" tIns="27925" rIns="27925" bIns="27925" anchor="ctr" anchorCtr="0">
              <a:noAutofit/>
            </a:bodyPr>
            <a:lstStyle/>
            <a:p>
              <a:pPr marL="0" marR="0" lvl="0" indent="0" algn="l" rtl="0">
                <a:lnSpc>
                  <a:spcPct val="90000"/>
                </a:lnSpc>
                <a:spcBef>
                  <a:spcPts val="0"/>
                </a:spcBef>
                <a:spcAft>
                  <a:spcPts val="0"/>
                </a:spcAft>
                <a:buNone/>
              </a:pPr>
              <a:r>
                <a:rPr lang="es-GT" sz="1100" b="0" i="0" u="none" strike="noStrike" cap="none">
                  <a:solidFill>
                    <a:schemeClr val="lt1"/>
                  </a:solidFill>
                  <a:latin typeface="Arial"/>
                  <a:ea typeface="Arial"/>
                  <a:cs typeface="Arial"/>
                  <a:sym typeface="Arial"/>
                </a:rPr>
                <a:t>Diseño y desarrollo del tablero de salida de información de la Sala Situacional Municipal de SAN</a:t>
              </a:r>
              <a:endParaRPr sz="1100" b="0" i="0" u="none" strike="noStrike" cap="none">
                <a:solidFill>
                  <a:schemeClr val="lt1"/>
                </a:solidFill>
                <a:latin typeface="Arial"/>
                <a:ea typeface="Arial"/>
                <a:cs typeface="Arial"/>
                <a:sym typeface="Arial"/>
              </a:endParaRPr>
            </a:p>
          </p:txBody>
        </p:sp>
        <p:sp>
          <p:nvSpPr>
            <p:cNvPr id="232" name="Google Shape;232;p37"/>
            <p:cNvSpPr/>
            <p:nvPr/>
          </p:nvSpPr>
          <p:spPr>
            <a:xfrm>
              <a:off x="529374" y="3516115"/>
              <a:ext cx="689598" cy="689598"/>
            </a:xfrm>
            <a:prstGeom prst="ellipse">
              <a:avLst/>
            </a:prstGeom>
            <a:solidFill>
              <a:schemeClr val="lt1"/>
            </a:solidFill>
            <a:ln w="12700" cap="flat" cmpd="sng">
              <a:solidFill>
                <a:srgbClr val="879CD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7"/>
            <p:cNvSpPr/>
            <p:nvPr/>
          </p:nvSpPr>
          <p:spPr>
            <a:xfrm>
              <a:off x="420380" y="4412489"/>
              <a:ext cx="9413829" cy="551679"/>
            </a:xfrm>
            <a:prstGeom prst="rect">
              <a:avLst/>
            </a:prstGeom>
            <a:solidFill>
              <a:srgbClr val="9BABD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7"/>
            <p:cNvSpPr txBox="1"/>
            <p:nvPr/>
          </p:nvSpPr>
          <p:spPr>
            <a:xfrm>
              <a:off x="420380" y="4412489"/>
              <a:ext cx="9413829" cy="551679"/>
            </a:xfrm>
            <a:prstGeom prst="rect">
              <a:avLst/>
            </a:prstGeom>
            <a:solidFill>
              <a:schemeClr val="accent1"/>
            </a:solidFill>
            <a:ln>
              <a:noFill/>
            </a:ln>
          </p:spPr>
          <p:txBody>
            <a:bodyPr spcFirstLastPara="1" wrap="square" lIns="437875" tIns="27925" rIns="27925" bIns="27925" anchor="ctr" anchorCtr="0">
              <a:noAutofit/>
            </a:bodyPr>
            <a:lstStyle/>
            <a:p>
              <a:pPr marL="0" marR="0" lvl="0" indent="0" algn="l" rtl="0">
                <a:lnSpc>
                  <a:spcPct val="90000"/>
                </a:lnSpc>
                <a:spcBef>
                  <a:spcPts val="0"/>
                </a:spcBef>
                <a:spcAft>
                  <a:spcPts val="0"/>
                </a:spcAft>
                <a:buNone/>
              </a:pPr>
              <a:r>
                <a:rPr lang="es-GT" sz="1100" b="0" i="0" u="none" strike="noStrike" cap="none">
                  <a:solidFill>
                    <a:schemeClr val="lt1"/>
                  </a:solidFill>
                  <a:latin typeface="Arial"/>
                  <a:ea typeface="Arial"/>
                  <a:cs typeface="Arial"/>
                  <a:sym typeface="Arial"/>
                </a:rPr>
                <a:t>Revisión de los datos </a:t>
              </a:r>
              <a:r>
                <a:rPr lang="es-GT" sz="1100">
                  <a:solidFill>
                    <a:schemeClr val="lt1"/>
                  </a:solidFill>
                </a:rPr>
                <a:t>ingresados</a:t>
              </a:r>
              <a:r>
                <a:rPr lang="es-GT" sz="1100" b="0" i="0" u="none" strike="noStrike" cap="none">
                  <a:solidFill>
                    <a:schemeClr val="lt1"/>
                  </a:solidFill>
                  <a:latin typeface="Arial"/>
                  <a:ea typeface="Arial"/>
                  <a:cs typeface="Arial"/>
                  <a:sym typeface="Arial"/>
                </a:rPr>
                <a:t> en la herramienta informática de la Sala Situacional de SAN para elaborar el primer informe nacional.</a:t>
              </a:r>
              <a:endParaRPr sz="1100" b="0" i="0" u="none" strike="noStrike" cap="none">
                <a:solidFill>
                  <a:schemeClr val="lt1"/>
                </a:solidFill>
                <a:latin typeface="Arial"/>
                <a:ea typeface="Arial"/>
                <a:cs typeface="Arial"/>
                <a:sym typeface="Arial"/>
              </a:endParaRPr>
            </a:p>
          </p:txBody>
        </p:sp>
        <p:sp>
          <p:nvSpPr>
            <p:cNvPr id="235" name="Google Shape;235;p37"/>
            <p:cNvSpPr/>
            <p:nvPr/>
          </p:nvSpPr>
          <p:spPr>
            <a:xfrm>
              <a:off x="75581" y="4343529"/>
              <a:ext cx="689598" cy="689598"/>
            </a:xfrm>
            <a:prstGeom prst="ellipse">
              <a:avLst/>
            </a:prstGeom>
            <a:solidFill>
              <a:schemeClr val="lt1"/>
            </a:solidFill>
            <a:ln w="12700" cap="flat" cmpd="sng">
              <a:solidFill>
                <a:srgbClr val="9BABD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8"/>
          <p:cNvSpPr txBox="1"/>
          <p:nvPr/>
        </p:nvSpPr>
        <p:spPr>
          <a:xfrm>
            <a:off x="504153" y="656207"/>
            <a:ext cx="104034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GT" sz="2400" b="1" i="0" strike="noStrike" cap="none">
                <a:solidFill>
                  <a:schemeClr val="accent1"/>
                </a:solidFill>
                <a:latin typeface="Calibri"/>
                <a:ea typeface="Calibri"/>
                <a:cs typeface="Calibri"/>
                <a:sym typeface="Calibri"/>
              </a:rPr>
              <a:t>Diseño, </a:t>
            </a:r>
            <a:r>
              <a:rPr lang="es-GT" sz="2400" b="1">
                <a:solidFill>
                  <a:schemeClr val="accent1"/>
                </a:solidFill>
                <a:latin typeface="Calibri"/>
                <a:ea typeface="Calibri"/>
                <a:cs typeface="Calibri"/>
                <a:sym typeface="Calibri"/>
              </a:rPr>
              <a:t>d</a:t>
            </a:r>
            <a:r>
              <a:rPr lang="es-GT" sz="2400" b="1" i="0" strike="noStrike" cap="none">
                <a:solidFill>
                  <a:schemeClr val="accent1"/>
                </a:solidFill>
                <a:latin typeface="Calibri"/>
                <a:ea typeface="Calibri"/>
                <a:cs typeface="Calibri"/>
                <a:sym typeface="Calibri"/>
              </a:rPr>
              <a:t>esarrollo y publicación del curso virtual Plan Estratégico de Seguridad Alimentaria y Nutricional (PESAN) 2023-2032</a:t>
            </a:r>
            <a:endParaRPr>
              <a:solidFill>
                <a:schemeClr val="accent1"/>
              </a:solidFil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3396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33964"/>
              </a:solidFill>
              <a:latin typeface="Arial"/>
              <a:ea typeface="Arial"/>
              <a:cs typeface="Arial"/>
              <a:sym typeface="Arial"/>
            </a:endParaRPr>
          </a:p>
        </p:txBody>
      </p:sp>
      <p:sp>
        <p:nvSpPr>
          <p:cNvPr id="241" name="Google Shape;241;p38"/>
          <p:cNvSpPr/>
          <p:nvPr/>
        </p:nvSpPr>
        <p:spPr>
          <a:xfrm>
            <a:off x="3535363" y="2339975"/>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 name="Google Shape;242;p38"/>
          <p:cNvSpPr/>
          <p:nvPr/>
        </p:nvSpPr>
        <p:spPr>
          <a:xfrm>
            <a:off x="404200" y="1642925"/>
            <a:ext cx="6578700" cy="50934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SzPts val="1100"/>
              <a:buNone/>
            </a:pPr>
            <a:r>
              <a:rPr lang="es-GT" sz="1600"/>
              <a:t>Con el objetivo de fortalecer las capacidades, conocimientos y habilidades de los actores SINASAN sobre el contenido del documento técnico de este importante instrumento de planificación estratégica del sistema, la SESAN puso a disposición un curso virtual dirigido a: </a:t>
            </a:r>
            <a:endParaRPr sz="1600"/>
          </a:p>
          <a:p>
            <a:pPr marL="0" lvl="0" indent="0" algn="just" rtl="0">
              <a:lnSpc>
                <a:spcPct val="150000"/>
              </a:lnSpc>
              <a:spcBef>
                <a:spcPts val="0"/>
              </a:spcBef>
              <a:spcAft>
                <a:spcPts val="0"/>
              </a:spcAft>
              <a:buClr>
                <a:schemeClr val="dk1"/>
              </a:buClr>
              <a:buSzPts val="1100"/>
              <a:buFont typeface="Arial"/>
              <a:buNone/>
            </a:pPr>
            <a:endParaRPr sz="1600"/>
          </a:p>
          <a:p>
            <a:pPr marL="457200" lvl="0" indent="-330200" algn="just" rtl="0">
              <a:lnSpc>
                <a:spcPct val="150000"/>
              </a:lnSpc>
              <a:spcBef>
                <a:spcPts val="0"/>
              </a:spcBef>
              <a:spcAft>
                <a:spcPts val="0"/>
              </a:spcAft>
              <a:buClr>
                <a:schemeClr val="dk1"/>
              </a:buClr>
              <a:buSzPts val="1600"/>
              <a:buFont typeface="Montserrat"/>
              <a:buChar char="●"/>
            </a:pPr>
            <a:r>
              <a:rPr lang="es-GT" sz="1600"/>
              <a:t>Técnicos de las instituciones públicas del SINASAN, en especial las vinculadas al Plan Operativo Anual de SAN (POASAN)</a:t>
            </a:r>
            <a:endParaRPr sz="1600"/>
          </a:p>
          <a:p>
            <a:pPr marL="457200" lvl="0" indent="-330200" algn="just" rtl="0">
              <a:lnSpc>
                <a:spcPct val="150000"/>
              </a:lnSpc>
              <a:spcBef>
                <a:spcPts val="0"/>
              </a:spcBef>
              <a:spcAft>
                <a:spcPts val="0"/>
              </a:spcAft>
              <a:buClr>
                <a:schemeClr val="dk1"/>
              </a:buClr>
              <a:buSzPts val="1600"/>
              <a:buFont typeface="Montserrat"/>
              <a:buChar char="●"/>
            </a:pPr>
            <a:r>
              <a:rPr lang="es-GT" sz="1600"/>
              <a:t>Técnicos de la SESAN</a:t>
            </a:r>
            <a:endParaRPr sz="1600"/>
          </a:p>
          <a:p>
            <a:pPr marL="457200" lvl="0" indent="-330200" algn="just" rtl="0">
              <a:lnSpc>
                <a:spcPct val="150000"/>
              </a:lnSpc>
              <a:spcBef>
                <a:spcPts val="0"/>
              </a:spcBef>
              <a:spcAft>
                <a:spcPts val="0"/>
              </a:spcAft>
              <a:buClr>
                <a:schemeClr val="dk1"/>
              </a:buClr>
              <a:buSzPts val="1600"/>
              <a:buFont typeface="Montserrat"/>
              <a:buChar char="●"/>
            </a:pPr>
            <a:r>
              <a:rPr lang="es-GT" sz="1600"/>
              <a:t>Representantes de Sectores de la INCOPAS</a:t>
            </a:r>
            <a:endParaRPr sz="1600"/>
          </a:p>
          <a:p>
            <a:pPr marL="457200" lvl="0" indent="-330200" algn="just" rtl="0">
              <a:lnSpc>
                <a:spcPct val="150000"/>
              </a:lnSpc>
              <a:spcBef>
                <a:spcPts val="0"/>
              </a:spcBef>
              <a:spcAft>
                <a:spcPts val="0"/>
              </a:spcAft>
              <a:buClr>
                <a:schemeClr val="dk1"/>
              </a:buClr>
              <a:buSzPts val="1600"/>
              <a:buFont typeface="Montserrat"/>
              <a:buChar char="●"/>
            </a:pPr>
            <a:r>
              <a:rPr lang="es-GT" sz="1600"/>
              <a:t>Técnicos del GIA</a:t>
            </a:r>
            <a:endParaRPr sz="1600"/>
          </a:p>
          <a:p>
            <a:pPr marL="457200" lvl="0" indent="-330200" algn="just" rtl="0">
              <a:lnSpc>
                <a:spcPct val="150000"/>
              </a:lnSpc>
              <a:spcBef>
                <a:spcPts val="0"/>
              </a:spcBef>
              <a:spcAft>
                <a:spcPts val="0"/>
              </a:spcAft>
              <a:buClr>
                <a:schemeClr val="dk1"/>
              </a:buClr>
              <a:buSzPts val="1600"/>
              <a:buFont typeface="Montserrat"/>
              <a:buChar char="●"/>
            </a:pPr>
            <a:r>
              <a:rPr lang="es-GT" sz="1600"/>
              <a:t>Público en general con conocimientos básicos del SINASAN</a:t>
            </a:r>
            <a:endParaRPr sz="900">
              <a:solidFill>
                <a:schemeClr val="dk1"/>
              </a:solidFill>
            </a:endParaRPr>
          </a:p>
          <a:p>
            <a:pPr marL="0" lvl="0" indent="0" algn="just" rtl="0">
              <a:spcBef>
                <a:spcPts val="0"/>
              </a:spcBef>
              <a:spcAft>
                <a:spcPts val="0"/>
              </a:spcAft>
              <a:buSzPts val="1100"/>
              <a:buNone/>
            </a:pPr>
            <a:endParaRPr sz="1600">
              <a:solidFill>
                <a:schemeClr val="dk1"/>
              </a:solidFill>
              <a:latin typeface="Montserrat"/>
              <a:ea typeface="Montserrat"/>
              <a:cs typeface="Montserrat"/>
              <a:sym typeface="Montserrat"/>
            </a:endParaRPr>
          </a:p>
        </p:txBody>
      </p:sp>
      <p:pic>
        <p:nvPicPr>
          <p:cNvPr id="243" name="Google Shape;243;p38"/>
          <p:cNvPicPr preferRelativeResize="0"/>
          <p:nvPr/>
        </p:nvPicPr>
        <p:blipFill rotWithShape="1">
          <a:blip r:embed="rId3">
            <a:alphaModFix/>
          </a:blip>
          <a:srcRect l="33414" t="6229" r="31829" b="9814"/>
          <a:stretch/>
        </p:blipFill>
        <p:spPr>
          <a:xfrm>
            <a:off x="7536650" y="1642925"/>
            <a:ext cx="3696901" cy="45462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9"/>
          <p:cNvSpPr txBox="1"/>
          <p:nvPr/>
        </p:nvSpPr>
        <p:spPr>
          <a:xfrm>
            <a:off x="968503" y="656207"/>
            <a:ext cx="104034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GT" sz="2400" b="1" i="0" u="none" strike="noStrike" cap="none">
                <a:solidFill>
                  <a:schemeClr val="accent1"/>
                </a:solidFill>
                <a:latin typeface="Calibri"/>
                <a:ea typeface="Calibri"/>
                <a:cs typeface="Calibri"/>
                <a:sym typeface="Calibri"/>
              </a:rPr>
              <a:t>Monitoreos comunitarios de CAP en el marco de la estrategia de CCSyC</a:t>
            </a:r>
            <a:endParaRPr sz="1200" b="1" i="0" u="none" strike="noStrike" cap="none">
              <a:solidFill>
                <a:schemeClr val="accen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33964"/>
              </a:solidFill>
              <a:latin typeface="Arial"/>
              <a:ea typeface="Arial"/>
              <a:cs typeface="Arial"/>
              <a:sym typeface="Arial"/>
            </a:endParaRPr>
          </a:p>
        </p:txBody>
      </p:sp>
      <p:sp>
        <p:nvSpPr>
          <p:cNvPr id="249" name="Google Shape;249;p39"/>
          <p:cNvSpPr/>
          <p:nvPr/>
        </p:nvSpPr>
        <p:spPr>
          <a:xfrm>
            <a:off x="504150" y="1768075"/>
            <a:ext cx="5335800" cy="4018500"/>
          </a:xfrm>
          <a:prstGeom prst="rect">
            <a:avLst/>
          </a:prstGeom>
          <a:noFill/>
          <a:ln>
            <a:noFill/>
          </a:ln>
        </p:spPr>
        <p:txBody>
          <a:bodyPr spcFirstLastPara="1" wrap="square" lIns="91425" tIns="45700" rIns="91425" bIns="45700" anchor="ctr" anchorCtr="0">
            <a:spAutoFit/>
          </a:bodyPr>
          <a:lstStyle/>
          <a:p>
            <a:pPr marL="0" lvl="0" indent="0" algn="just" rtl="0">
              <a:spcBef>
                <a:spcPts val="0"/>
              </a:spcBef>
              <a:spcAft>
                <a:spcPts val="0"/>
              </a:spcAft>
              <a:buSzPts val="1100"/>
              <a:buNone/>
            </a:pPr>
            <a:r>
              <a:rPr lang="es-GT" sz="1600"/>
              <a:t>En el marco de la estrategia nacional de Comunicación para el Cambio Social y de Comportamiento (CCSyC) liderada desde la SESAN, se cuenta con un sistema digital de monitoreo de los Conocimientos, Actitudes y Prácticas (CAP) relacionados a indicadores que previenen la malnutrición, por medio de una aplicación móvil y su plataforma web para el análisis de resultados obtenidos en las comunidades priorizadas en los municipios de todo el país.</a:t>
            </a:r>
            <a:endParaRPr sz="1600"/>
          </a:p>
          <a:p>
            <a:pPr marL="0" lvl="0" indent="0" algn="just" rtl="0">
              <a:lnSpc>
                <a:spcPct val="100000"/>
              </a:lnSpc>
              <a:spcBef>
                <a:spcPts val="0"/>
              </a:spcBef>
              <a:spcAft>
                <a:spcPts val="0"/>
              </a:spcAft>
              <a:buSzPts val="1100"/>
              <a:buNone/>
            </a:pPr>
            <a:endParaRPr sz="1600"/>
          </a:p>
          <a:p>
            <a:pPr marL="0" lvl="0" indent="0" algn="just" rtl="0">
              <a:lnSpc>
                <a:spcPct val="100000"/>
              </a:lnSpc>
              <a:spcBef>
                <a:spcPts val="0"/>
              </a:spcBef>
              <a:spcAft>
                <a:spcPts val="0"/>
              </a:spcAft>
              <a:buClr>
                <a:schemeClr val="dk1"/>
              </a:buClr>
              <a:buSzPts val="1100"/>
              <a:buFont typeface="Arial"/>
              <a:buNone/>
            </a:pPr>
            <a:r>
              <a:rPr lang="es-GT" sz="1600"/>
              <a:t>Durante el año 2023 se han realizado 176 monitoreos comunitarios CAP de línea de base aplicado en igual número de comunidades de 300 municipios del país; 25 por ciento corresponden al último cuatrimestre del año</a:t>
            </a:r>
            <a:r>
              <a:rPr lang="es-GT" sz="900">
                <a:solidFill>
                  <a:schemeClr val="dk1"/>
                </a:solidFill>
              </a:rPr>
              <a:t>.</a:t>
            </a:r>
            <a:endParaRPr sz="900">
              <a:solidFill>
                <a:schemeClr val="dk1"/>
              </a:solidFill>
            </a:endParaRPr>
          </a:p>
          <a:p>
            <a:pPr marL="0" lvl="0" indent="0" algn="just" rtl="0">
              <a:spcBef>
                <a:spcPts val="0"/>
              </a:spcBef>
              <a:spcAft>
                <a:spcPts val="0"/>
              </a:spcAft>
              <a:buSzPts val="1100"/>
              <a:buNone/>
            </a:pPr>
            <a:endParaRPr sz="1600"/>
          </a:p>
        </p:txBody>
      </p:sp>
      <p:pic>
        <p:nvPicPr>
          <p:cNvPr id="250" name="Google Shape;250;p39" descr="https://kc.kobotoolbox.org/media/original?media_file=michelle2794%2Fattachments%2F0ccb328220384d709b6c9241b02bceae%2F61d9151f-9dd5-447d-9d53-5ccf90a971d8%2FYULMACAP_MC-22_19_31.jpg"/>
          <p:cNvPicPr preferRelativeResize="0"/>
          <p:nvPr/>
        </p:nvPicPr>
        <p:blipFill>
          <a:blip r:embed="rId3">
            <a:alphaModFix/>
          </a:blip>
          <a:stretch>
            <a:fillRect/>
          </a:stretch>
        </p:blipFill>
        <p:spPr>
          <a:xfrm>
            <a:off x="6260564" y="1671825"/>
            <a:ext cx="4976635" cy="4018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0"/>
          <p:cNvSpPr txBox="1"/>
          <p:nvPr/>
        </p:nvSpPr>
        <p:spPr>
          <a:xfrm>
            <a:off x="2318885" y="590643"/>
            <a:ext cx="1040353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GT" sz="2400" b="1" i="0" u="none" strike="noStrike" cap="none">
                <a:solidFill>
                  <a:schemeClr val="accent1"/>
                </a:solidFill>
                <a:latin typeface="Calibri"/>
                <a:ea typeface="Calibri"/>
                <a:cs typeface="Calibri"/>
                <a:sym typeface="Calibri"/>
              </a:rPr>
              <a:t>Actualización y publicación del mapeo de </a:t>
            </a:r>
            <a:r>
              <a:rPr lang="es-GT" sz="2400" b="1">
                <a:solidFill>
                  <a:schemeClr val="accent1"/>
                </a:solidFill>
                <a:latin typeface="Calibri"/>
                <a:ea typeface="Calibri"/>
                <a:cs typeface="Calibri"/>
                <a:sym typeface="Calibri"/>
              </a:rPr>
              <a:t>a</a:t>
            </a:r>
            <a:r>
              <a:rPr lang="es-GT" sz="2400" b="1" i="0" u="none" strike="noStrike" cap="none">
                <a:solidFill>
                  <a:schemeClr val="accent1"/>
                </a:solidFill>
                <a:latin typeface="Calibri"/>
                <a:ea typeface="Calibri"/>
                <a:cs typeface="Calibri"/>
                <a:sym typeface="Calibri"/>
              </a:rPr>
              <a:t>ctores 2023</a:t>
            </a:r>
            <a:endParaRPr sz="1200" b="1" i="0" u="none" strike="noStrike" cap="none">
              <a:solidFill>
                <a:schemeClr val="accent1"/>
              </a:solidFill>
              <a:latin typeface="Arial"/>
              <a:ea typeface="Arial"/>
              <a:cs typeface="Arial"/>
              <a:sym typeface="Arial"/>
            </a:endParaRPr>
          </a:p>
        </p:txBody>
      </p:sp>
      <p:sp>
        <p:nvSpPr>
          <p:cNvPr id="256" name="Google Shape;256;p40"/>
          <p:cNvSpPr/>
          <p:nvPr/>
        </p:nvSpPr>
        <p:spPr>
          <a:xfrm>
            <a:off x="727890" y="1587371"/>
            <a:ext cx="9682342" cy="346049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7" name="Google Shape;257;p40"/>
          <p:cNvSpPr/>
          <p:nvPr/>
        </p:nvSpPr>
        <p:spPr>
          <a:xfrm>
            <a:off x="140676" y="1587371"/>
            <a:ext cx="1154957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GT" sz="1400" b="0" i="0" u="none" strike="noStrike" cap="none">
                <a:solidFill>
                  <a:srgbClr val="000000"/>
                </a:solidFill>
                <a:latin typeface="Arial"/>
                <a:ea typeface="Arial"/>
                <a:cs typeface="Arial"/>
                <a:sym typeface="Arial"/>
              </a:rPr>
              <a:t/>
            </a:r>
            <a:br>
              <a:rPr lang="es-GT"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258" name="Google Shape;258;p40"/>
          <p:cNvSpPr/>
          <p:nvPr/>
        </p:nvSpPr>
        <p:spPr>
          <a:xfrm>
            <a:off x="522025" y="2207799"/>
            <a:ext cx="4518000" cy="38226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GT" sz="1700"/>
              <a:t>La actualización del mapeo de actores tiene por objetivo la recopilación y actualización de datos de los diferentes programas, proyectos o iniciativas que ejecutan las diferentes organizaciones nacionales e internacionales, así como las instituciones en Guatemala a favor de la seguridad alimentaria y nutricional, salud y nutrición. </a:t>
            </a:r>
            <a:endParaRPr sz="1700"/>
          </a:p>
          <a:p>
            <a:pPr marL="0" marR="0" lvl="0" indent="0" algn="just" rtl="0">
              <a:lnSpc>
                <a:spcPct val="100000"/>
              </a:lnSpc>
              <a:spcBef>
                <a:spcPts val="0"/>
              </a:spcBef>
              <a:spcAft>
                <a:spcPts val="0"/>
              </a:spcAft>
              <a:buNone/>
            </a:pPr>
            <a:endParaRPr sz="1700"/>
          </a:p>
          <a:p>
            <a:pPr marL="0" marR="0" lvl="0" indent="0" algn="just" rtl="0">
              <a:lnSpc>
                <a:spcPct val="100000"/>
              </a:lnSpc>
              <a:spcBef>
                <a:spcPts val="0"/>
              </a:spcBef>
              <a:spcAft>
                <a:spcPts val="0"/>
              </a:spcAft>
              <a:buNone/>
            </a:pPr>
            <a:r>
              <a:rPr lang="es-GT" sz="1700"/>
              <a:t>El mapeo 2023 presenta 98 proyectos registrados, esto con el apoyo de 51 organizaciones</a:t>
            </a:r>
            <a:r>
              <a:rPr lang="es-GT" sz="1900" i="0" u="none" strike="noStrike" cap="none">
                <a:solidFill>
                  <a:srgbClr val="000000"/>
                </a:solidFill>
              </a:rPr>
              <a:t>.</a:t>
            </a:r>
            <a:endParaRPr sz="1900" i="0" u="none" strike="noStrike" cap="none">
              <a:solidFill>
                <a:srgbClr val="000000"/>
              </a:solidFill>
            </a:endParaRPr>
          </a:p>
        </p:txBody>
      </p:sp>
      <p:pic>
        <p:nvPicPr>
          <p:cNvPr id="259" name="Google Shape;259;p40"/>
          <p:cNvPicPr preferRelativeResize="0"/>
          <p:nvPr/>
        </p:nvPicPr>
        <p:blipFill rotWithShape="1">
          <a:blip r:embed="rId3">
            <a:alphaModFix/>
          </a:blip>
          <a:srcRect l="2537" t="8390" r="24654"/>
          <a:stretch/>
        </p:blipFill>
        <p:spPr>
          <a:xfrm>
            <a:off x="5313176" y="1523871"/>
            <a:ext cx="6525874" cy="461652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4"/>
        <p:cNvGrpSpPr/>
        <p:nvPr/>
      </p:nvGrpSpPr>
      <p:grpSpPr>
        <a:xfrm>
          <a:off x="0" y="0"/>
          <a:ext cx="0" cy="0"/>
          <a:chOff x="0" y="0"/>
          <a:chExt cx="0" cy="0"/>
        </a:xfrm>
      </p:grpSpPr>
      <p:sp>
        <p:nvSpPr>
          <p:cNvPr id="265" name="Google Shape;265;p41"/>
          <p:cNvSpPr txBox="1"/>
          <p:nvPr/>
        </p:nvSpPr>
        <p:spPr>
          <a:xfrm>
            <a:off x="5196575" y="2551837"/>
            <a:ext cx="6995425" cy="1754326"/>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4000"/>
              <a:buFont typeface="Arial"/>
              <a:buNone/>
            </a:pPr>
            <a:r>
              <a:rPr lang="es-GT" sz="4000" b="1" i="0" u="none" strike="noStrike" cap="none">
                <a:solidFill>
                  <a:srgbClr val="FFFFFF"/>
                </a:solidFill>
                <a:latin typeface="Arial"/>
                <a:ea typeface="Arial"/>
                <a:cs typeface="Arial"/>
                <a:sym typeface="Arial"/>
              </a:rPr>
              <a:t>CONSOLIDADO DE LOGROS INSTITUCIONALES</a:t>
            </a:r>
            <a:endParaRPr/>
          </a:p>
        </p:txBody>
      </p:sp>
      <p:sp>
        <p:nvSpPr>
          <p:cNvPr id="266" name="Google Shape;266;p41"/>
          <p:cNvSpPr txBox="1"/>
          <p:nvPr/>
        </p:nvSpPr>
        <p:spPr>
          <a:xfrm>
            <a:off x="8171940" y="1260227"/>
            <a:ext cx="1458097"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BF9000"/>
              </a:buClr>
              <a:buSzPts val="6600"/>
              <a:buFont typeface="Arial"/>
              <a:buNone/>
            </a:pPr>
            <a:r>
              <a:rPr lang="es-GT" sz="6600" b="1" i="0" u="none" strike="noStrike" cap="none">
                <a:solidFill>
                  <a:srgbClr val="BF9000"/>
                </a:solidFill>
                <a:latin typeface="Arial"/>
                <a:ea typeface="Arial"/>
                <a:cs typeface="Arial"/>
                <a:sym typeface="Arial"/>
              </a:rPr>
              <a:t>3</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1"/>
        <p:cNvGrpSpPr/>
        <p:nvPr/>
      </p:nvGrpSpPr>
      <p:grpSpPr>
        <a:xfrm>
          <a:off x="0" y="0"/>
          <a:ext cx="0" cy="0"/>
          <a:chOff x="0" y="0"/>
          <a:chExt cx="0" cy="0"/>
        </a:xfrm>
      </p:grpSpPr>
      <p:sp>
        <p:nvSpPr>
          <p:cNvPr id="272" name="Google Shape;272;p42"/>
          <p:cNvSpPr txBox="1"/>
          <p:nvPr/>
        </p:nvSpPr>
        <p:spPr>
          <a:xfrm>
            <a:off x="1391539" y="536411"/>
            <a:ext cx="9408900" cy="492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GT" sz="2600" b="1" i="0" u="none" strike="noStrike" cap="none">
                <a:solidFill>
                  <a:srgbClr val="000000"/>
                </a:solidFill>
                <a:latin typeface="Arial"/>
                <a:ea typeface="Arial"/>
                <a:cs typeface="Arial"/>
                <a:sym typeface="Arial"/>
              </a:rPr>
              <a:t>CONSOLIDADO DE LOGROS INSTITUCIONALES</a:t>
            </a:r>
            <a:endParaRPr sz="2600" b="1" i="0" u="none" strike="noStrike" cap="none">
              <a:solidFill>
                <a:srgbClr val="000000"/>
              </a:solidFill>
              <a:latin typeface="Arial"/>
              <a:ea typeface="Arial"/>
              <a:cs typeface="Arial"/>
              <a:sym typeface="Arial"/>
            </a:endParaRPr>
          </a:p>
        </p:txBody>
      </p:sp>
      <p:graphicFrame>
        <p:nvGraphicFramePr>
          <p:cNvPr id="273" name="Google Shape;273;p42"/>
          <p:cNvGraphicFramePr/>
          <p:nvPr>
            <p:extLst>
              <p:ext uri="{D42A27DB-BD31-4B8C-83A1-F6EECF244321}">
                <p14:modId xmlns:p14="http://schemas.microsoft.com/office/powerpoint/2010/main" val="1998628855"/>
              </p:ext>
            </p:extLst>
          </p:nvPr>
        </p:nvGraphicFramePr>
        <p:xfrm>
          <a:off x="1092408" y="1260935"/>
          <a:ext cx="10077350" cy="4897500"/>
        </p:xfrm>
        <a:graphic>
          <a:graphicData uri="http://schemas.openxmlformats.org/drawingml/2006/table">
            <a:tbl>
              <a:tblPr firstRow="1" bandRow="1">
                <a:noFill/>
                <a:tableStyleId>{A1DF3632-7DA8-4ABF-BD89-9D6035A66246}</a:tableStyleId>
              </a:tblPr>
              <a:tblGrid>
                <a:gridCol w="10077350"/>
              </a:tblGrid>
              <a:tr h="816250">
                <a:tc>
                  <a:txBody>
                    <a:bodyPr/>
                    <a:lstStyle/>
                    <a:p>
                      <a:pPr marL="0" marR="0" lvl="0" indent="0" algn="ctr" rtl="0">
                        <a:spcBef>
                          <a:spcPts val="0"/>
                        </a:spcBef>
                        <a:spcAft>
                          <a:spcPts val="0"/>
                        </a:spcAft>
                        <a:buNone/>
                      </a:pPr>
                      <a:r>
                        <a:rPr lang="es-GT" sz="2600" u="none" strike="noStrike" cap="none" dirty="0">
                          <a:solidFill>
                            <a:schemeClr val="lt1"/>
                          </a:solidFill>
                          <a:latin typeface="Arial"/>
                          <a:ea typeface="Arial"/>
                          <a:cs typeface="Arial"/>
                          <a:sym typeface="Arial"/>
                        </a:rPr>
                        <a:t>Logros institucionales</a:t>
                      </a:r>
                      <a:endParaRPr sz="2600" u="none" strike="noStrike" cap="none" dirty="0">
                        <a:solidFill>
                          <a:schemeClr val="lt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2060"/>
                    </a:solidFill>
                  </a:tcPr>
                </a:tc>
              </a:tr>
              <a:tr h="816250">
                <a:tc>
                  <a:txBody>
                    <a:bodyPr/>
                    <a:lstStyle/>
                    <a:p>
                      <a:pPr marL="0" marR="0" lvl="0" indent="0" algn="l" rtl="0">
                        <a:spcBef>
                          <a:spcPts val="0"/>
                        </a:spcBef>
                        <a:spcAft>
                          <a:spcPts val="0"/>
                        </a:spcAft>
                        <a:buNone/>
                      </a:pPr>
                      <a:r>
                        <a:rPr lang="es-GT" sz="1800" b="1" u="none" strike="noStrike" cap="none">
                          <a:solidFill>
                            <a:srgbClr val="0070C0"/>
                          </a:solidFill>
                          <a:latin typeface="Arial"/>
                          <a:ea typeface="Arial"/>
                          <a:cs typeface="Arial"/>
                          <a:sym typeface="Arial"/>
                        </a:rPr>
                        <a:t>1. Socialización de la POLSAN </a:t>
                      </a:r>
                      <a:r>
                        <a:rPr lang="es-GT" sz="1800" b="1">
                          <a:solidFill>
                            <a:srgbClr val="0070C0"/>
                          </a:solidFill>
                        </a:rPr>
                        <a:t>2022-2037</a:t>
                      </a:r>
                      <a:endParaRPr sz="16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816250">
                <a:tc>
                  <a:txBody>
                    <a:bodyPr/>
                    <a:lstStyle/>
                    <a:p>
                      <a:pPr marL="0" marR="0" lvl="0" indent="0" algn="l" rtl="0">
                        <a:spcBef>
                          <a:spcPts val="0"/>
                        </a:spcBef>
                        <a:spcAft>
                          <a:spcPts val="0"/>
                        </a:spcAft>
                        <a:buNone/>
                      </a:pPr>
                      <a:r>
                        <a:rPr lang="es-GT" sz="1800" b="1" u="none" strike="noStrike" cap="none">
                          <a:solidFill>
                            <a:srgbClr val="0070C0"/>
                          </a:solidFill>
                          <a:latin typeface="Arial"/>
                          <a:ea typeface="Arial"/>
                          <a:cs typeface="Arial"/>
                          <a:sym typeface="Arial"/>
                        </a:rPr>
                        <a:t>2. Sala Situacional Municipal de Seguridad Alimentaria y Nutricional</a:t>
                      </a:r>
                      <a:endParaRPr sz="1800" u="none" strike="noStrike" cap="none">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816250">
                <a:tc>
                  <a:txBody>
                    <a:bodyPr/>
                    <a:lstStyle/>
                    <a:p>
                      <a:pPr marL="0" marR="0" lvl="0" indent="0" algn="l" rtl="0">
                        <a:spcBef>
                          <a:spcPts val="0"/>
                        </a:spcBef>
                        <a:spcAft>
                          <a:spcPts val="0"/>
                        </a:spcAft>
                        <a:buNone/>
                      </a:pPr>
                      <a:r>
                        <a:rPr lang="es-GT" sz="1800" b="1" u="none" strike="noStrike" cap="none">
                          <a:solidFill>
                            <a:srgbClr val="0070C0"/>
                          </a:solidFill>
                          <a:latin typeface="Arial"/>
                          <a:ea typeface="Arial"/>
                          <a:cs typeface="Arial"/>
                          <a:sym typeface="Arial"/>
                        </a:rPr>
                        <a:t>3. Diseño, </a:t>
                      </a:r>
                      <a:r>
                        <a:rPr lang="es-GT" sz="1800" b="1">
                          <a:solidFill>
                            <a:srgbClr val="0070C0"/>
                          </a:solidFill>
                        </a:rPr>
                        <a:t>d</a:t>
                      </a:r>
                      <a:r>
                        <a:rPr lang="es-GT" sz="1800" b="1" u="none" strike="noStrike" cap="none">
                          <a:solidFill>
                            <a:srgbClr val="0070C0"/>
                          </a:solidFill>
                          <a:latin typeface="Arial"/>
                          <a:ea typeface="Arial"/>
                          <a:cs typeface="Arial"/>
                          <a:sym typeface="Arial"/>
                        </a:rPr>
                        <a:t>esarrollo y publicación del curso virtual Plan Estratégico de Seguridad Alimentaria y Nutricional (PESAN) 2023-2032</a:t>
                      </a:r>
                      <a:endParaRPr sz="16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816250">
                <a:tc>
                  <a:txBody>
                    <a:bodyPr/>
                    <a:lstStyle/>
                    <a:p>
                      <a:pPr marL="0" marR="0" lvl="0" indent="0" algn="l" rtl="0">
                        <a:spcBef>
                          <a:spcPts val="0"/>
                        </a:spcBef>
                        <a:spcAft>
                          <a:spcPts val="0"/>
                        </a:spcAft>
                        <a:buNone/>
                      </a:pPr>
                      <a:r>
                        <a:rPr lang="es-GT" sz="1800" b="1" u="none" strike="noStrike" cap="none">
                          <a:solidFill>
                            <a:srgbClr val="0070C0"/>
                          </a:solidFill>
                          <a:latin typeface="Arial"/>
                          <a:ea typeface="Arial"/>
                          <a:cs typeface="Arial"/>
                          <a:sym typeface="Arial"/>
                        </a:rPr>
                        <a:t>4. Monitoreos comunitarios de CAP en el marco de la estrategia de CCSyC</a:t>
                      </a:r>
                      <a:endParaRPr sz="1800" u="none" strike="noStrike" cap="none">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816250">
                <a:tc>
                  <a:txBody>
                    <a:bodyPr/>
                    <a:lstStyle/>
                    <a:p>
                      <a:pPr marL="0" marR="0" lvl="0" indent="0" algn="l" rtl="0">
                        <a:spcBef>
                          <a:spcPts val="0"/>
                        </a:spcBef>
                        <a:spcAft>
                          <a:spcPts val="0"/>
                        </a:spcAft>
                        <a:buNone/>
                      </a:pPr>
                      <a:r>
                        <a:rPr lang="es-GT" sz="1800" b="1" u="none" strike="noStrike" cap="none" dirty="0">
                          <a:solidFill>
                            <a:srgbClr val="0070C0"/>
                          </a:solidFill>
                          <a:latin typeface="Arial"/>
                          <a:ea typeface="Arial"/>
                          <a:cs typeface="Arial"/>
                          <a:sym typeface="Arial"/>
                        </a:rPr>
                        <a:t>5.  Actualización y publicación del mapeo de Actores 2023</a:t>
                      </a:r>
                      <a:endParaRPr sz="1800" b="1" u="none" strike="noStrike" cap="none" dirty="0">
                        <a:solidFill>
                          <a:srgbClr val="0070C0"/>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
        <p:cNvGrpSpPr/>
        <p:nvPr/>
      </p:nvGrpSpPr>
      <p:grpSpPr>
        <a:xfrm>
          <a:off x="0" y="0"/>
          <a:ext cx="0" cy="0"/>
          <a:chOff x="0" y="0"/>
          <a:chExt cx="0" cy="0"/>
        </a:xfrm>
      </p:grpSpPr>
      <p:sp>
        <p:nvSpPr>
          <p:cNvPr id="92" name="Google Shape;92;p3"/>
          <p:cNvSpPr txBox="1"/>
          <p:nvPr/>
        </p:nvSpPr>
        <p:spPr>
          <a:xfrm>
            <a:off x="1189609" y="1128840"/>
            <a:ext cx="964114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GT" sz="2800" b="1" i="0" u="none" strike="noStrike" cap="none">
                <a:solidFill>
                  <a:srgbClr val="000000"/>
                </a:solidFill>
                <a:latin typeface="Arial"/>
                <a:ea typeface="Arial"/>
                <a:cs typeface="Arial"/>
                <a:sym typeface="Arial"/>
              </a:rPr>
              <a:t>PRINCIPALES FUNCIONES DE LA SESAN</a:t>
            </a:r>
            <a:endParaRPr sz="2800" b="1" i="0" u="none" strike="noStrike" cap="none">
              <a:solidFill>
                <a:srgbClr val="000000"/>
              </a:solidFill>
              <a:latin typeface="Arial"/>
              <a:ea typeface="Arial"/>
              <a:cs typeface="Arial"/>
              <a:sym typeface="Arial"/>
            </a:endParaRPr>
          </a:p>
        </p:txBody>
      </p:sp>
      <p:sp>
        <p:nvSpPr>
          <p:cNvPr id="93" name="Google Shape;93;p3"/>
          <p:cNvSpPr txBox="1"/>
          <p:nvPr/>
        </p:nvSpPr>
        <p:spPr>
          <a:xfrm>
            <a:off x="1009934" y="1908700"/>
            <a:ext cx="10208400" cy="4002000"/>
          </a:xfrm>
          <a:prstGeom prst="rect">
            <a:avLst/>
          </a:prstGeom>
          <a:noFill/>
          <a:ln>
            <a:noFill/>
          </a:ln>
        </p:spPr>
        <p:txBody>
          <a:bodyPr spcFirstLastPara="1" wrap="square" lIns="91425" tIns="45700" rIns="91425" bIns="45700" anchor="t" anchorCtr="0">
            <a:spAutoFit/>
          </a:bodyPr>
          <a:lstStyle/>
          <a:p>
            <a:pPr marL="457200" marR="0" lvl="5" indent="0" algn="l" rtl="0">
              <a:lnSpc>
                <a:spcPct val="100000"/>
              </a:lnSpc>
              <a:spcBef>
                <a:spcPts val="0"/>
              </a:spcBef>
              <a:spcAft>
                <a:spcPts val="0"/>
              </a:spcAft>
              <a:buNone/>
            </a:pPr>
            <a:r>
              <a:rPr lang="es-GT" sz="2400" b="0" i="0" u="none" strike="noStrike" cap="none">
                <a:solidFill>
                  <a:srgbClr val="000000"/>
                </a:solidFill>
                <a:latin typeface="Arial"/>
                <a:ea typeface="Arial"/>
                <a:cs typeface="Arial"/>
                <a:sym typeface="Arial"/>
              </a:rPr>
              <a:t>De conformidad con las normas que regulan su funcionamiento, las </a:t>
            </a:r>
            <a:r>
              <a:rPr lang="es-GT" sz="2400"/>
              <a:t>principales funciones</a:t>
            </a:r>
            <a:r>
              <a:rPr lang="es-GT" sz="2400" b="1" i="0" u="none" strike="noStrike" cap="none">
                <a:solidFill>
                  <a:srgbClr val="2786C0"/>
                </a:solidFill>
                <a:latin typeface="Arial"/>
                <a:ea typeface="Arial"/>
                <a:cs typeface="Arial"/>
                <a:sym typeface="Arial"/>
              </a:rPr>
              <a:t> </a:t>
            </a:r>
            <a:r>
              <a:rPr lang="es-GT" sz="2400" b="0" i="0" u="none" strike="noStrike" cap="none">
                <a:solidFill>
                  <a:srgbClr val="000000"/>
                </a:solidFill>
                <a:latin typeface="Arial"/>
                <a:ea typeface="Arial"/>
                <a:cs typeface="Arial"/>
                <a:sym typeface="Arial"/>
              </a:rPr>
              <a:t>de SESAN son:</a:t>
            </a:r>
            <a:endParaRPr/>
          </a:p>
          <a:p>
            <a:pPr marL="457200" marR="0" lvl="5"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600"/>
              <a:buFont typeface="Arial"/>
              <a:buChar char="•"/>
            </a:pPr>
            <a:r>
              <a:rPr lang="es-GT" sz="1600" b="0" i="0" u="none" strike="noStrike" cap="none">
                <a:solidFill>
                  <a:srgbClr val="000000"/>
                </a:solidFill>
                <a:latin typeface="Arial"/>
                <a:ea typeface="Arial"/>
                <a:cs typeface="Arial"/>
                <a:sym typeface="Arial"/>
              </a:rPr>
              <a:t>Coordinar las acciones de seguridad alimentaria y nutricional con las instituciones que conforman el Sistema Nacional de Seguridad Alimentaria y Nutricional (SINASAN) para promover la seguridad alimentaria y nutricional de la población, con énfasis en la niñez menor de cinco años de edad, preescolares y escolares, mujeres, población rural e indígena, en pobreza y pobreza extrema.</a:t>
            </a: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600"/>
              <a:buFont typeface="Arial"/>
              <a:buChar char="•"/>
            </a:pPr>
            <a:r>
              <a:rPr lang="es-GT" sz="1600" b="0" i="0" u="none" strike="noStrike" cap="none">
                <a:solidFill>
                  <a:srgbClr val="000000"/>
                </a:solidFill>
                <a:latin typeface="Arial"/>
                <a:ea typeface="Arial"/>
                <a:cs typeface="Arial"/>
                <a:sym typeface="Arial"/>
              </a:rPr>
              <a:t>Establecer los procedimientos de planificación técnica y coordinación entre las instituciones del Estado, la sociedad guatemalteca, las organizaciones no gubernamentales y las agencias de cooperación internacional vinculadas con la seguridad alimentaria y nutricional, en los diferentes niveles del país (nacional, departamental, municipal y comunitario).</a:t>
            </a:r>
            <a:endParaRPr/>
          </a:p>
          <a:p>
            <a:pPr marL="0" marR="0" lvl="0" indent="0" algn="l" rtl="0">
              <a:lnSpc>
                <a:spcPct val="100000"/>
              </a:lnSpc>
              <a:spcBef>
                <a:spcPts val="0"/>
              </a:spcBef>
              <a:spcAft>
                <a:spcPts val="0"/>
              </a:spcAft>
              <a:buNone/>
            </a:pPr>
            <a:r>
              <a:rPr lang="es-GT" sz="1400" b="0" i="0" u="none" strike="noStrike" cap="none">
                <a:solidFill>
                  <a:srgbClr val="000000"/>
                </a:solidFill>
                <a:latin typeface="Arial"/>
                <a:ea typeface="Arial"/>
                <a:cs typeface="Arial"/>
                <a:sym typeface="Arial"/>
              </a:rPr>
              <a:t/>
            </a:r>
            <a:br>
              <a:rPr lang="es-GT" sz="1400" b="0" i="0" u="none" strike="noStrike" cap="none">
                <a:solidFill>
                  <a:srgbClr val="000000"/>
                </a:solidFill>
                <a:latin typeface="Arial"/>
                <a:ea typeface="Arial"/>
                <a:cs typeface="Arial"/>
                <a:sym typeface="Arial"/>
              </a:rPr>
            </a:b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8"/>
        <p:cNvGrpSpPr/>
        <p:nvPr/>
      </p:nvGrpSpPr>
      <p:grpSpPr>
        <a:xfrm>
          <a:off x="0" y="0"/>
          <a:ext cx="0" cy="0"/>
          <a:chOff x="0" y="0"/>
          <a:chExt cx="0" cy="0"/>
        </a:xfrm>
      </p:grpSpPr>
      <p:sp>
        <p:nvSpPr>
          <p:cNvPr id="279" name="Google Shape;279;p43"/>
          <p:cNvSpPr txBox="1"/>
          <p:nvPr/>
        </p:nvSpPr>
        <p:spPr>
          <a:xfrm>
            <a:off x="4844739" y="3008245"/>
            <a:ext cx="772685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4000"/>
              <a:buFont typeface="Arial"/>
              <a:buNone/>
            </a:pPr>
            <a:r>
              <a:rPr lang="es-GT" sz="4000" b="1" i="0" u="none" strike="noStrike" cap="none">
                <a:solidFill>
                  <a:srgbClr val="FFFFFF"/>
                </a:solidFill>
                <a:latin typeface="Arial"/>
                <a:ea typeface="Arial"/>
                <a:cs typeface="Arial"/>
                <a:sym typeface="Arial"/>
              </a:rPr>
              <a:t>CONCLUSIONES</a:t>
            </a:r>
            <a:endParaRPr/>
          </a:p>
        </p:txBody>
      </p:sp>
      <p:sp>
        <p:nvSpPr>
          <p:cNvPr id="280" name="Google Shape;280;p43"/>
          <p:cNvSpPr txBox="1"/>
          <p:nvPr/>
        </p:nvSpPr>
        <p:spPr>
          <a:xfrm>
            <a:off x="7774777" y="1761468"/>
            <a:ext cx="1458097"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BF9000"/>
              </a:buClr>
              <a:buSzPts val="6600"/>
              <a:buFont typeface="Arial"/>
              <a:buNone/>
            </a:pPr>
            <a:r>
              <a:rPr lang="es-GT" sz="6600" b="1" i="0" u="none" strike="noStrike" cap="none">
                <a:solidFill>
                  <a:srgbClr val="BF9000"/>
                </a:solidFill>
                <a:latin typeface="Arial"/>
                <a:ea typeface="Arial"/>
                <a:cs typeface="Arial"/>
                <a:sym typeface="Arial"/>
              </a:rPr>
              <a:t>4</a:t>
            </a:r>
            <a:endParaRPr sz="6600" b="1" i="0" u="none" strike="noStrike" cap="none">
              <a:solidFill>
                <a:srgbClr val="BF9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5"/>
        <p:cNvGrpSpPr/>
        <p:nvPr/>
      </p:nvGrpSpPr>
      <p:grpSpPr>
        <a:xfrm>
          <a:off x="0" y="0"/>
          <a:ext cx="0" cy="0"/>
          <a:chOff x="0" y="0"/>
          <a:chExt cx="0" cy="0"/>
        </a:xfrm>
      </p:grpSpPr>
      <p:sp>
        <p:nvSpPr>
          <p:cNvPr id="286" name="Google Shape;286;p44"/>
          <p:cNvSpPr txBox="1"/>
          <p:nvPr/>
        </p:nvSpPr>
        <p:spPr>
          <a:xfrm>
            <a:off x="2189018" y="661436"/>
            <a:ext cx="8023441"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GT" sz="2600" b="1" i="0" u="none" strike="noStrike" cap="none">
                <a:solidFill>
                  <a:srgbClr val="000000"/>
                </a:solidFill>
                <a:latin typeface="Arial"/>
                <a:ea typeface="Arial"/>
                <a:cs typeface="Arial"/>
                <a:sym typeface="Arial"/>
              </a:rPr>
              <a:t>¿QUÉ TENDENCIA MUESTRA EL USO DE LOS</a:t>
            </a:r>
            <a:endParaRPr/>
          </a:p>
          <a:p>
            <a:pPr marL="0" marR="0" lvl="0" indent="0" algn="l" rtl="0">
              <a:lnSpc>
                <a:spcPct val="100000"/>
              </a:lnSpc>
              <a:spcBef>
                <a:spcPts val="0"/>
              </a:spcBef>
              <a:spcAft>
                <a:spcPts val="0"/>
              </a:spcAft>
              <a:buNone/>
            </a:pPr>
            <a:r>
              <a:rPr lang="es-GT" sz="2600" b="1" i="0" u="none" strike="noStrike" cap="none">
                <a:solidFill>
                  <a:srgbClr val="000000"/>
                </a:solidFill>
                <a:latin typeface="Arial"/>
                <a:ea typeface="Arial"/>
                <a:cs typeface="Arial"/>
                <a:sym typeface="Arial"/>
              </a:rPr>
              <a:t>  RECURSOS PÚBLICOS?</a:t>
            </a:r>
            <a:endParaRPr sz="2600" b="1" i="0" u="none" strike="noStrike" cap="none">
              <a:solidFill>
                <a:srgbClr val="000000"/>
              </a:solidFill>
              <a:latin typeface="Arial"/>
              <a:ea typeface="Arial"/>
              <a:cs typeface="Arial"/>
              <a:sym typeface="Arial"/>
            </a:endParaRPr>
          </a:p>
        </p:txBody>
      </p:sp>
      <p:pic>
        <p:nvPicPr>
          <p:cNvPr id="287" name="Google Shape;287;p44" descr="7 TENDENCIAS TECNOLÓGICAS PARA EL EL 2021 | MQA"/>
          <p:cNvPicPr preferRelativeResize="0"/>
          <p:nvPr/>
        </p:nvPicPr>
        <p:blipFill rotWithShape="1">
          <a:blip r:embed="rId4">
            <a:alphaModFix/>
          </a:blip>
          <a:srcRect/>
          <a:stretch/>
        </p:blipFill>
        <p:spPr>
          <a:xfrm>
            <a:off x="144481" y="156140"/>
            <a:ext cx="2044538" cy="1534116"/>
          </a:xfrm>
          <a:prstGeom prst="rect">
            <a:avLst/>
          </a:prstGeom>
          <a:noFill/>
          <a:ln>
            <a:noFill/>
          </a:ln>
        </p:spPr>
      </p:pic>
      <p:sp>
        <p:nvSpPr>
          <p:cNvPr id="288" name="Google Shape;288;p44"/>
          <p:cNvSpPr txBox="1"/>
          <p:nvPr/>
        </p:nvSpPr>
        <p:spPr>
          <a:xfrm>
            <a:off x="1166750" y="2359352"/>
            <a:ext cx="9993503" cy="3096900"/>
          </a:xfrm>
          <a:prstGeom prst="rect">
            <a:avLst/>
          </a:prstGeom>
          <a:noFill/>
          <a:ln>
            <a:noFill/>
          </a:ln>
          <a:effectLst>
            <a:outerShdw blurRad="50800" dist="50800" dir="5400000" sx="1000" sy="1000" algn="ctr" rotWithShape="0">
              <a:srgbClr val="000000"/>
            </a:outerShdw>
          </a:effectLst>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rgbClr val="000000"/>
              </a:buClr>
              <a:buSzPts val="2000"/>
              <a:buFont typeface="Arial"/>
              <a:buNone/>
            </a:pPr>
            <a:r>
              <a:rPr lang="es-GT" sz="2000" b="0" i="0" u="none" strike="noStrike" cap="none" dirty="0">
                <a:solidFill>
                  <a:schemeClr val="dk1"/>
                </a:solidFill>
                <a:latin typeface="Arial"/>
                <a:ea typeface="Arial"/>
                <a:cs typeface="Arial"/>
                <a:sym typeface="Arial"/>
              </a:rPr>
              <a:t>Los datos obtenidos durante el periodo reportado permiten establecer que la ejecución del presupuesto se caracterizó principalmente por</a:t>
            </a:r>
            <a:r>
              <a:rPr lang="es-GT" sz="2000" dirty="0">
                <a:solidFill>
                  <a:schemeClr val="dk1"/>
                </a:solidFill>
              </a:rPr>
              <a:t> la tendencia al alza en términos nominales, comparado con el mismo período del año 2022.</a:t>
            </a:r>
            <a:endParaRPr dirty="0"/>
          </a:p>
          <a:p>
            <a:pPr marL="0" marR="0" lvl="0" indent="0" algn="ctr" rtl="0">
              <a:lnSpc>
                <a:spcPct val="90000"/>
              </a:lnSpc>
              <a:spcBef>
                <a:spcPts val="0"/>
              </a:spcBef>
              <a:spcAft>
                <a:spcPts val="0"/>
              </a:spcAft>
              <a:buClr>
                <a:srgbClr val="000000"/>
              </a:buClr>
              <a:buSzPts val="2000"/>
              <a:buFont typeface="Arial"/>
              <a:buNone/>
            </a:pPr>
            <a:endParaRPr sz="2000" b="0" i="0" u="none" strike="noStrike" cap="none" dirty="0">
              <a:solidFill>
                <a:srgbClr val="1F3864"/>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000"/>
              <a:buFont typeface="Arial"/>
              <a:buNone/>
            </a:pPr>
            <a:r>
              <a:rPr lang="es-GT" sz="2000" b="0" i="0" u="none" strike="noStrike" cap="none" dirty="0">
                <a:solidFill>
                  <a:srgbClr val="1F3864"/>
                </a:solidFill>
                <a:latin typeface="Arial"/>
                <a:ea typeface="Arial"/>
                <a:cs typeface="Arial"/>
                <a:sym typeface="Arial"/>
              </a:rPr>
              <a:t/>
            </a:r>
            <a:br>
              <a:rPr lang="es-GT" sz="2000" b="0" i="0" u="none" strike="noStrike" cap="none" dirty="0">
                <a:solidFill>
                  <a:srgbClr val="1F3864"/>
                </a:solidFill>
                <a:latin typeface="Arial"/>
                <a:ea typeface="Arial"/>
                <a:cs typeface="Arial"/>
                <a:sym typeface="Arial"/>
              </a:rPr>
            </a:br>
            <a:endParaRPr sz="2000" b="0" i="0" u="none" strike="noStrike" cap="none" dirty="0">
              <a:solidFill>
                <a:srgbClr val="1F3864"/>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sp>
        <p:nvSpPr>
          <p:cNvPr id="294" name="Google Shape;294;p46"/>
          <p:cNvSpPr txBox="1"/>
          <p:nvPr/>
        </p:nvSpPr>
        <p:spPr>
          <a:xfrm>
            <a:off x="1780859" y="661436"/>
            <a:ext cx="976459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GT" sz="2400" b="0" i="0" u="none" strike="noStrike" cap="none">
                <a:solidFill>
                  <a:srgbClr val="000000"/>
                </a:solidFill>
                <a:latin typeface="Arial"/>
                <a:ea typeface="Arial"/>
                <a:cs typeface="Arial"/>
                <a:sym typeface="Arial"/>
              </a:rPr>
              <a:t>¿</a:t>
            </a:r>
            <a:r>
              <a:rPr lang="es-GT" sz="2400" b="1" i="0" u="none" strike="noStrike" cap="none">
                <a:solidFill>
                  <a:srgbClr val="000000"/>
                </a:solidFill>
                <a:latin typeface="Arial"/>
                <a:ea typeface="Arial"/>
                <a:cs typeface="Arial"/>
                <a:sym typeface="Arial"/>
              </a:rPr>
              <a:t>QUÉ MEDIDAS DE TRANSPARENCIA SE HAN APLICADO?</a:t>
            </a:r>
            <a:endParaRPr sz="2400" b="1" i="0" u="none" strike="noStrike" cap="none">
              <a:solidFill>
                <a:srgbClr val="1F3864"/>
              </a:solidFill>
              <a:latin typeface="Arial"/>
              <a:ea typeface="Arial"/>
              <a:cs typeface="Arial"/>
              <a:sym typeface="Arial"/>
            </a:endParaRPr>
          </a:p>
        </p:txBody>
      </p:sp>
      <p:sp>
        <p:nvSpPr>
          <p:cNvPr id="295" name="Google Shape;295;p46"/>
          <p:cNvSpPr txBox="1"/>
          <p:nvPr/>
        </p:nvSpPr>
        <p:spPr>
          <a:xfrm>
            <a:off x="1258524" y="1866900"/>
            <a:ext cx="9373081" cy="3390900"/>
          </a:xfrm>
          <a:prstGeom prst="rect">
            <a:avLst/>
          </a:prstGeom>
          <a:noFill/>
          <a:ln>
            <a:noFill/>
          </a:ln>
          <a:effectLst>
            <a:outerShdw blurRad="50800" dist="50800" dir="5400000" sx="1000" sy="1000" algn="ctr" rotWithShape="0">
              <a:srgbClr val="000000"/>
            </a:outerShdw>
          </a:effectLst>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rgbClr val="000000"/>
              </a:buClr>
              <a:buSzPts val="2000"/>
              <a:buFont typeface="Arial"/>
              <a:buNone/>
            </a:pPr>
            <a:r>
              <a:rPr lang="es-GT" sz="2000" b="0" i="0" u="none" strike="noStrike" cap="none">
                <a:solidFill>
                  <a:schemeClr val="dk1"/>
                </a:solidFill>
                <a:latin typeface="Arial"/>
                <a:ea typeface="Arial"/>
                <a:cs typeface="Arial"/>
                <a:sym typeface="Arial"/>
              </a:rPr>
              <a:t>Para garantizar el </a:t>
            </a:r>
            <a:r>
              <a:rPr lang="es-GT" sz="2000" b="1" i="0" u="none" strike="noStrike" cap="none">
                <a:solidFill>
                  <a:srgbClr val="0070C0"/>
                </a:solidFill>
                <a:latin typeface="Arial"/>
                <a:ea typeface="Arial"/>
                <a:cs typeface="Arial"/>
                <a:sym typeface="Arial"/>
              </a:rPr>
              <a:t>uso adecuado del dinero público </a:t>
            </a:r>
            <a:r>
              <a:rPr lang="es-GT" sz="2000" b="0" i="0" u="none" strike="noStrike" cap="none">
                <a:solidFill>
                  <a:schemeClr val="dk1"/>
                </a:solidFill>
                <a:latin typeface="Arial"/>
                <a:ea typeface="Arial"/>
                <a:cs typeface="Arial"/>
                <a:sym typeface="Arial"/>
              </a:rPr>
              <a:t>y el avance en el cumplimiento de los objetivos de Estado, </a:t>
            </a:r>
            <a:r>
              <a:rPr lang="es-GT" sz="2000">
                <a:solidFill>
                  <a:schemeClr val="dk1"/>
                </a:solidFill>
              </a:rPr>
              <a:t>la SESAN</a:t>
            </a:r>
            <a:r>
              <a:rPr lang="es-GT" sz="2000" b="0" i="0" u="none" strike="noStrike" cap="none">
                <a:solidFill>
                  <a:schemeClr val="dk1"/>
                </a:solidFill>
                <a:latin typeface="Arial"/>
                <a:ea typeface="Arial"/>
                <a:cs typeface="Arial"/>
                <a:sym typeface="Arial"/>
              </a:rPr>
              <a:t> ha adoptado como medidas de transparencia: </a:t>
            </a:r>
            <a:r>
              <a:rPr lang="es-GT" sz="2000">
                <a:solidFill>
                  <a:schemeClr val="dk1"/>
                </a:solidFill>
              </a:rPr>
              <a:t>Sistema de Guatecompras, Ley de Contrataciones del Estado, políticas internas</a:t>
            </a:r>
            <a:r>
              <a:rPr lang="es-GT" sz="2000">
                <a:solidFill>
                  <a:srgbClr val="1F3864"/>
                </a:solidFill>
              </a:rPr>
              <a:t> como el Código de Ética, entre otros.</a:t>
            </a:r>
            <a:endParaRPr sz="2000" b="0" i="0" u="none" strike="noStrike" cap="none">
              <a:solidFill>
                <a:srgbClr val="1F3864"/>
              </a:solidFill>
              <a:latin typeface="Arial"/>
              <a:ea typeface="Arial"/>
              <a:cs typeface="Arial"/>
              <a:sym typeface="Arial"/>
            </a:endParaRPr>
          </a:p>
        </p:txBody>
      </p:sp>
      <p:pic>
        <p:nvPicPr>
          <p:cNvPr id="296" name="Google Shape;296;p46" descr="Iconos de Transparencia - 450 iconos vectoriales gratis"/>
          <p:cNvPicPr preferRelativeResize="0"/>
          <p:nvPr/>
        </p:nvPicPr>
        <p:blipFill rotWithShape="1">
          <a:blip r:embed="rId4">
            <a:alphaModFix/>
          </a:blip>
          <a:srcRect/>
          <a:stretch/>
        </p:blipFill>
        <p:spPr>
          <a:xfrm>
            <a:off x="309654" y="165777"/>
            <a:ext cx="1471205" cy="147120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1"/>
        <p:cNvGrpSpPr/>
        <p:nvPr/>
      </p:nvGrpSpPr>
      <p:grpSpPr>
        <a:xfrm>
          <a:off x="0" y="0"/>
          <a:ext cx="0" cy="0"/>
          <a:chOff x="0" y="0"/>
          <a:chExt cx="0" cy="0"/>
        </a:xfrm>
      </p:grpSpPr>
      <p:sp>
        <p:nvSpPr>
          <p:cNvPr id="302" name="Google Shape;302;p47"/>
          <p:cNvSpPr txBox="1"/>
          <p:nvPr/>
        </p:nvSpPr>
        <p:spPr>
          <a:xfrm>
            <a:off x="2124363" y="661436"/>
            <a:ext cx="9421091"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s-GT" sz="2200" b="0" i="0" u="none" strike="noStrike" cap="none">
                <a:solidFill>
                  <a:srgbClr val="000000"/>
                </a:solidFill>
                <a:latin typeface="Arial"/>
                <a:ea typeface="Arial"/>
                <a:cs typeface="Arial"/>
                <a:sym typeface="Arial"/>
              </a:rPr>
              <a:t>¿</a:t>
            </a:r>
            <a:r>
              <a:rPr lang="es-GT" sz="2200" b="1" i="0" u="none" strike="noStrike" cap="none">
                <a:solidFill>
                  <a:srgbClr val="000000"/>
                </a:solidFill>
                <a:latin typeface="Arial"/>
                <a:ea typeface="Arial"/>
                <a:cs typeface="Arial"/>
                <a:sym typeface="Arial"/>
              </a:rPr>
              <a:t>QUÉ DESAFÍOS INSTITUCIONALES SE ESPERAN?</a:t>
            </a:r>
            <a:endParaRPr sz="2200" b="1" i="0" u="none" strike="noStrike" cap="none">
              <a:solidFill>
                <a:srgbClr val="1F3864"/>
              </a:solidFill>
              <a:latin typeface="Arial"/>
              <a:ea typeface="Arial"/>
              <a:cs typeface="Arial"/>
              <a:sym typeface="Arial"/>
            </a:endParaRPr>
          </a:p>
        </p:txBody>
      </p:sp>
      <p:pic>
        <p:nvPicPr>
          <p:cNvPr id="303" name="Google Shape;303;p47" descr="Icono-Comprensión-Desafio Neurolectura | Desafío Neurolectura"/>
          <p:cNvPicPr preferRelativeResize="0"/>
          <p:nvPr/>
        </p:nvPicPr>
        <p:blipFill rotWithShape="1">
          <a:blip r:embed="rId4">
            <a:alphaModFix/>
          </a:blip>
          <a:srcRect/>
          <a:stretch/>
        </p:blipFill>
        <p:spPr>
          <a:xfrm>
            <a:off x="0" y="0"/>
            <a:ext cx="1796960" cy="1814841"/>
          </a:xfrm>
          <a:prstGeom prst="rect">
            <a:avLst/>
          </a:prstGeom>
          <a:noFill/>
          <a:ln>
            <a:noFill/>
          </a:ln>
        </p:spPr>
      </p:pic>
      <p:sp>
        <p:nvSpPr>
          <p:cNvPr id="304" name="Google Shape;304;p47"/>
          <p:cNvSpPr txBox="1"/>
          <p:nvPr/>
        </p:nvSpPr>
        <p:spPr>
          <a:xfrm>
            <a:off x="542550" y="1948650"/>
            <a:ext cx="11106900" cy="4432200"/>
          </a:xfrm>
          <a:prstGeom prst="rect">
            <a:avLst/>
          </a:prstGeom>
          <a:noFill/>
          <a:ln>
            <a:noFill/>
          </a:ln>
          <a:effectLst>
            <a:outerShdw blurRad="50800" dist="50800" dir="5400000" sx="1000" sy="1000" algn="ctr" rotWithShape="0">
              <a:srgbClr val="000000"/>
            </a:outerShdw>
          </a:effectLst>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rgbClr val="000000"/>
              </a:buClr>
              <a:buSzPts val="2000"/>
              <a:buFont typeface="Arial"/>
              <a:buNone/>
            </a:pPr>
            <a:r>
              <a:rPr lang="es-GT" sz="2000" b="0" i="0" u="none" strike="noStrike" cap="none" dirty="0">
                <a:solidFill>
                  <a:schemeClr val="dk1"/>
                </a:solidFill>
                <a:latin typeface="Arial"/>
                <a:ea typeface="Arial"/>
                <a:cs typeface="Arial"/>
                <a:sym typeface="Arial"/>
              </a:rPr>
              <a:t>Los </a:t>
            </a:r>
            <a:r>
              <a:rPr lang="es-GT" sz="2000" b="1" i="0" u="none" strike="noStrike" cap="none" dirty="0">
                <a:solidFill>
                  <a:srgbClr val="0070C0"/>
                </a:solidFill>
                <a:latin typeface="Arial"/>
                <a:ea typeface="Arial"/>
                <a:cs typeface="Arial"/>
                <a:sym typeface="Arial"/>
              </a:rPr>
              <a:t>principales desafíos </a:t>
            </a:r>
            <a:r>
              <a:rPr lang="es-GT" sz="2000" b="0" i="0" u="none" strike="noStrike" cap="none" dirty="0">
                <a:solidFill>
                  <a:schemeClr val="dk1"/>
                </a:solidFill>
                <a:latin typeface="Arial"/>
                <a:ea typeface="Arial"/>
                <a:cs typeface="Arial"/>
                <a:sym typeface="Arial"/>
              </a:rPr>
              <a:t>de </a:t>
            </a:r>
            <a:r>
              <a:rPr lang="es-GT" sz="2000" b="0" i="0" strike="noStrike" cap="none" dirty="0">
                <a:solidFill>
                  <a:schemeClr val="dk1"/>
                </a:solidFill>
                <a:latin typeface="Arial"/>
                <a:ea typeface="Arial"/>
                <a:cs typeface="Arial"/>
                <a:sym typeface="Arial"/>
              </a:rPr>
              <a:t>la </a:t>
            </a:r>
            <a:r>
              <a:rPr lang="es-GT" sz="2000" dirty="0">
                <a:solidFill>
                  <a:schemeClr val="dk1"/>
                </a:solidFill>
              </a:rPr>
              <a:t>SESAN</a:t>
            </a:r>
            <a:r>
              <a:rPr lang="es-GT" sz="2000" b="0" i="0" strike="noStrike" cap="none" dirty="0">
                <a:solidFill>
                  <a:schemeClr val="dk1"/>
                </a:solidFill>
                <a:latin typeface="Arial"/>
                <a:ea typeface="Arial"/>
                <a:cs typeface="Arial"/>
                <a:sym typeface="Arial"/>
              </a:rPr>
              <a:t> </a:t>
            </a:r>
            <a:r>
              <a:rPr lang="es-GT" sz="2000" b="0" i="0" u="none" strike="noStrike" cap="none" dirty="0">
                <a:solidFill>
                  <a:schemeClr val="dk1"/>
                </a:solidFill>
                <a:latin typeface="Arial"/>
                <a:ea typeface="Arial"/>
                <a:cs typeface="Arial"/>
                <a:sym typeface="Arial"/>
              </a:rPr>
              <a:t>son</a:t>
            </a:r>
            <a:r>
              <a:rPr lang="es-GT" sz="2000" dirty="0">
                <a:solidFill>
                  <a:schemeClr val="dk1"/>
                </a:solidFill>
              </a:rPr>
              <a:t>:</a:t>
            </a:r>
            <a:endParaRPr sz="2000" dirty="0">
              <a:solidFill>
                <a:schemeClr val="dk1"/>
              </a:solidFill>
            </a:endParaRPr>
          </a:p>
          <a:p>
            <a:pPr marL="457200" marR="0" lvl="0" indent="-355600" algn="just" rtl="0">
              <a:lnSpc>
                <a:spcPct val="150000"/>
              </a:lnSpc>
              <a:spcBef>
                <a:spcPts val="0"/>
              </a:spcBef>
              <a:spcAft>
                <a:spcPts val="0"/>
              </a:spcAft>
              <a:buClr>
                <a:schemeClr val="dk1"/>
              </a:buClr>
              <a:buSzPts val="2000"/>
              <a:buChar char="●"/>
            </a:pPr>
            <a:r>
              <a:rPr lang="es-GT" sz="2000" dirty="0">
                <a:solidFill>
                  <a:schemeClr val="dk1"/>
                </a:solidFill>
              </a:rPr>
              <a:t>Fortalecimiento de las capacidades técnicas, administrativas y operativas del personal que labora en la </a:t>
            </a:r>
            <a:r>
              <a:rPr lang="es-GT" sz="2000" dirty="0" smtClean="0">
                <a:solidFill>
                  <a:schemeClr val="dk1"/>
                </a:solidFill>
              </a:rPr>
              <a:t>SESAN.</a:t>
            </a:r>
            <a:endParaRPr sz="2000" dirty="0">
              <a:solidFill>
                <a:schemeClr val="dk1"/>
              </a:solidFill>
            </a:endParaRPr>
          </a:p>
          <a:p>
            <a:pPr marL="457200" marR="0" lvl="0" indent="-355600" algn="just" rtl="0">
              <a:lnSpc>
                <a:spcPct val="150000"/>
              </a:lnSpc>
              <a:spcBef>
                <a:spcPts val="0"/>
              </a:spcBef>
              <a:spcAft>
                <a:spcPts val="0"/>
              </a:spcAft>
              <a:buClr>
                <a:schemeClr val="dk1"/>
              </a:buClr>
              <a:buSzPts val="2000"/>
              <a:buChar char="●"/>
            </a:pPr>
            <a:r>
              <a:rPr lang="es-GT" sz="2000" dirty="0">
                <a:solidFill>
                  <a:schemeClr val="dk1"/>
                </a:solidFill>
              </a:rPr>
              <a:t>Socializar y monitorear normas contenidas en el protocolo de actuación conjunta del </a:t>
            </a:r>
            <a:r>
              <a:rPr lang="es-GT" sz="2000" dirty="0" smtClean="0">
                <a:solidFill>
                  <a:schemeClr val="dk1"/>
                </a:solidFill>
              </a:rPr>
              <a:t>SINASAN.</a:t>
            </a:r>
            <a:endParaRPr sz="2000" dirty="0">
              <a:solidFill>
                <a:schemeClr val="dk1"/>
              </a:solidFill>
            </a:endParaRPr>
          </a:p>
          <a:p>
            <a:pPr marL="457200" marR="0" lvl="0" indent="-355600" algn="just" rtl="0">
              <a:lnSpc>
                <a:spcPct val="150000"/>
              </a:lnSpc>
              <a:spcBef>
                <a:spcPts val="0"/>
              </a:spcBef>
              <a:spcAft>
                <a:spcPts val="0"/>
              </a:spcAft>
              <a:buClr>
                <a:schemeClr val="dk1"/>
              </a:buClr>
              <a:buSzPts val="2000"/>
              <a:buChar char="●"/>
            </a:pPr>
            <a:r>
              <a:rPr lang="es-GT" sz="2000" dirty="0">
                <a:solidFill>
                  <a:schemeClr val="dk1"/>
                </a:solidFill>
              </a:rPr>
              <a:t>Promover el uso del marco estratégico y operativo de la SAN de acuerdo con las prioridades de gobierno y de </a:t>
            </a:r>
            <a:r>
              <a:rPr lang="es-GT" sz="2000" dirty="0" smtClean="0">
                <a:solidFill>
                  <a:schemeClr val="dk1"/>
                </a:solidFill>
              </a:rPr>
              <a:t>país.</a:t>
            </a:r>
            <a:endParaRPr sz="2000" dirty="0">
              <a:solidFill>
                <a:schemeClr val="dk1"/>
              </a:solidFill>
            </a:endParaRPr>
          </a:p>
          <a:p>
            <a:pPr marL="457200" marR="0" lvl="0" indent="-355600" algn="just" rtl="0">
              <a:lnSpc>
                <a:spcPct val="150000"/>
              </a:lnSpc>
              <a:spcBef>
                <a:spcPts val="0"/>
              </a:spcBef>
              <a:spcAft>
                <a:spcPts val="0"/>
              </a:spcAft>
              <a:buClr>
                <a:schemeClr val="dk1"/>
              </a:buClr>
              <a:buSzPts val="2000"/>
              <a:buChar char="●"/>
            </a:pPr>
            <a:r>
              <a:rPr lang="es-GT" sz="2000" dirty="0">
                <a:solidFill>
                  <a:schemeClr val="dk1"/>
                </a:solidFill>
              </a:rPr>
              <a:t>Plan de mantenimiento, sostenibilidad y escalabilidad para integrar aplicaciones informáticas para que puedan ser incorporadas en los servidores de la </a:t>
            </a:r>
            <a:r>
              <a:rPr lang="es-GT" sz="2000" dirty="0" smtClean="0">
                <a:solidFill>
                  <a:schemeClr val="dk1"/>
                </a:solidFill>
              </a:rPr>
              <a:t>SESAN.</a:t>
            </a:r>
            <a:endParaRPr sz="2000" dirty="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8"/>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99" name="Google Shape;99;p23"/>
          <p:cNvSpPr txBox="1"/>
          <p:nvPr/>
        </p:nvSpPr>
        <p:spPr>
          <a:xfrm>
            <a:off x="513160" y="258890"/>
            <a:ext cx="99696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GT" sz="2800" b="1" i="0" u="none" strike="noStrike" cap="none">
                <a:solidFill>
                  <a:srgbClr val="000000"/>
                </a:solidFill>
                <a:latin typeface="Arial"/>
                <a:ea typeface="Arial"/>
                <a:cs typeface="Arial"/>
                <a:sym typeface="Arial"/>
              </a:rPr>
              <a:t>PRINCIPALES OBJETIVOS DE </a:t>
            </a:r>
            <a:r>
              <a:rPr lang="es-GT" sz="2800" b="1"/>
              <a:t>LA SESAN</a:t>
            </a:r>
            <a:endParaRPr sz="2800" b="1" i="0" u="none" strike="noStrike" cap="none">
              <a:solidFill>
                <a:srgbClr val="000000"/>
              </a:solidFill>
              <a:latin typeface="Arial"/>
              <a:ea typeface="Arial"/>
              <a:cs typeface="Arial"/>
              <a:sym typeface="Arial"/>
            </a:endParaRPr>
          </a:p>
        </p:txBody>
      </p:sp>
      <p:sp>
        <p:nvSpPr>
          <p:cNvPr id="100" name="Google Shape;100;p23"/>
          <p:cNvSpPr txBox="1"/>
          <p:nvPr/>
        </p:nvSpPr>
        <p:spPr>
          <a:xfrm>
            <a:off x="381900" y="1010700"/>
            <a:ext cx="11428200" cy="5141100"/>
          </a:xfrm>
          <a:prstGeom prst="rect">
            <a:avLst/>
          </a:prstGeom>
          <a:noFill/>
          <a:ln>
            <a:noFill/>
          </a:ln>
        </p:spPr>
        <p:txBody>
          <a:bodyPr spcFirstLastPara="1" wrap="square" lIns="91425" tIns="45700" rIns="91425" bIns="45700" anchor="t" anchorCtr="0">
            <a:spAutoFit/>
          </a:bodyPr>
          <a:lstStyle/>
          <a:p>
            <a:pPr marL="0" lvl="0" indent="0" algn="just" rtl="0">
              <a:lnSpc>
                <a:spcPct val="150000"/>
              </a:lnSpc>
              <a:spcBef>
                <a:spcPts val="0"/>
              </a:spcBef>
              <a:spcAft>
                <a:spcPts val="0"/>
              </a:spcAft>
              <a:buNone/>
            </a:pPr>
            <a:r>
              <a:rPr lang="es-GT" sz="1600" b="1">
                <a:solidFill>
                  <a:schemeClr val="dk1"/>
                </a:solidFill>
              </a:rPr>
              <a:t>Objetivo general</a:t>
            </a:r>
            <a:endParaRPr sz="1600">
              <a:solidFill>
                <a:schemeClr val="dk1"/>
              </a:solidFill>
            </a:endParaRPr>
          </a:p>
          <a:p>
            <a:pPr marL="0" lvl="0" indent="0" algn="just" rtl="0">
              <a:lnSpc>
                <a:spcPct val="150000"/>
              </a:lnSpc>
              <a:spcBef>
                <a:spcPts val="0"/>
              </a:spcBef>
              <a:spcAft>
                <a:spcPts val="0"/>
              </a:spcAft>
              <a:buNone/>
            </a:pPr>
            <a:r>
              <a:rPr lang="es-GT" sz="1600">
                <a:solidFill>
                  <a:schemeClr val="dk1"/>
                </a:solidFill>
              </a:rPr>
              <a:t>Incrementar la apropiación de las acciones de SAN que realizan las entidades del SINASAN, tanto en el nivel central, como en los niveles territoriales.</a:t>
            </a:r>
            <a:endParaRPr sz="1600">
              <a:solidFill>
                <a:schemeClr val="dk1"/>
              </a:solidFill>
            </a:endParaRPr>
          </a:p>
          <a:p>
            <a:pPr marL="0" lvl="0" indent="0" algn="just" rtl="0">
              <a:lnSpc>
                <a:spcPct val="150000"/>
              </a:lnSpc>
              <a:spcBef>
                <a:spcPts val="0"/>
              </a:spcBef>
              <a:spcAft>
                <a:spcPts val="0"/>
              </a:spcAft>
              <a:buNone/>
            </a:pPr>
            <a:endParaRPr sz="1600">
              <a:solidFill>
                <a:schemeClr val="dk1"/>
              </a:solidFill>
            </a:endParaRPr>
          </a:p>
          <a:p>
            <a:pPr marL="0" lvl="0" indent="0" algn="just" rtl="0">
              <a:lnSpc>
                <a:spcPct val="150000"/>
              </a:lnSpc>
              <a:spcBef>
                <a:spcPts val="0"/>
              </a:spcBef>
              <a:spcAft>
                <a:spcPts val="0"/>
              </a:spcAft>
              <a:buNone/>
            </a:pPr>
            <a:r>
              <a:rPr lang="es-GT" sz="1600" b="1">
                <a:solidFill>
                  <a:schemeClr val="dk1"/>
                </a:solidFill>
              </a:rPr>
              <a:t>Objetivos específicos</a:t>
            </a:r>
            <a:endParaRPr sz="1600">
              <a:solidFill>
                <a:schemeClr val="dk1"/>
              </a:solidFill>
            </a:endParaRPr>
          </a:p>
          <a:p>
            <a:pPr marL="673100" lvl="0" indent="-546100" algn="just" rtl="0">
              <a:lnSpc>
                <a:spcPct val="150000"/>
              </a:lnSpc>
              <a:spcBef>
                <a:spcPts val="0"/>
              </a:spcBef>
              <a:spcAft>
                <a:spcPts val="0"/>
              </a:spcAft>
              <a:buClr>
                <a:schemeClr val="dk1"/>
              </a:buClr>
              <a:buSzPts val="1600"/>
              <a:buChar char="•"/>
            </a:pPr>
            <a:r>
              <a:rPr lang="es-GT" sz="1600">
                <a:solidFill>
                  <a:schemeClr val="dk1"/>
                </a:solidFill>
              </a:rPr>
              <a:t>Incrementar el número de personal de instituciones del SINASAN con conocimiento sobre la magnitud y trascendencia del problema alimentario y nutricional del país, para la entrega apropiada de bienes y servicios relacionados.</a:t>
            </a:r>
            <a:endParaRPr sz="1600">
              <a:solidFill>
                <a:schemeClr val="dk1"/>
              </a:solidFill>
            </a:endParaRPr>
          </a:p>
          <a:p>
            <a:pPr marL="673100" lvl="0" indent="-546100" algn="just" rtl="0">
              <a:lnSpc>
                <a:spcPct val="150000"/>
              </a:lnSpc>
              <a:spcBef>
                <a:spcPts val="0"/>
              </a:spcBef>
              <a:spcAft>
                <a:spcPts val="0"/>
              </a:spcAft>
              <a:buClr>
                <a:schemeClr val="dk1"/>
              </a:buClr>
              <a:buSzPts val="1600"/>
              <a:buChar char="•"/>
            </a:pPr>
            <a:r>
              <a:rPr lang="es-GT" sz="1600">
                <a:solidFill>
                  <a:schemeClr val="dk1"/>
                </a:solidFill>
              </a:rPr>
              <a:t>Aumentar el número de instituciones del SINASAN que utilizan el marco estratégico y operativo de SAN en su planificación sectorial e institucional.</a:t>
            </a:r>
            <a:endParaRPr sz="1600">
              <a:solidFill>
                <a:schemeClr val="dk1"/>
              </a:solidFill>
            </a:endParaRPr>
          </a:p>
          <a:p>
            <a:pPr marL="673100" lvl="0" indent="-546100" algn="just" rtl="0">
              <a:lnSpc>
                <a:spcPct val="150000"/>
              </a:lnSpc>
              <a:spcBef>
                <a:spcPts val="0"/>
              </a:spcBef>
              <a:spcAft>
                <a:spcPts val="0"/>
              </a:spcAft>
              <a:buClr>
                <a:schemeClr val="dk1"/>
              </a:buClr>
              <a:buSzPts val="1600"/>
              <a:buChar char="•"/>
            </a:pPr>
            <a:r>
              <a:rPr lang="es-GT" sz="1600">
                <a:solidFill>
                  <a:schemeClr val="dk1"/>
                </a:solidFill>
              </a:rPr>
              <a:t>Promover la generación de datos e información de las instituciones del SINASAN, basada en evidencia, para la toma de decisiones del CONASAN.</a:t>
            </a:r>
            <a:endParaRPr sz="1600">
              <a:solidFill>
                <a:schemeClr val="dk1"/>
              </a:solidFill>
            </a:endParaRPr>
          </a:p>
          <a:p>
            <a:pPr marL="673100" lvl="0" indent="-546100" algn="just" rtl="0">
              <a:lnSpc>
                <a:spcPct val="150000"/>
              </a:lnSpc>
              <a:spcBef>
                <a:spcPts val="0"/>
              </a:spcBef>
              <a:spcAft>
                <a:spcPts val="0"/>
              </a:spcAft>
              <a:buClr>
                <a:schemeClr val="dk1"/>
              </a:buClr>
              <a:buSzPts val="1600"/>
              <a:buChar char="•"/>
            </a:pPr>
            <a:r>
              <a:rPr lang="es-GT" sz="1600">
                <a:solidFill>
                  <a:schemeClr val="dk1"/>
                </a:solidFill>
              </a:rPr>
              <a:t>Fortalecer la coordinación de las acciones de SAN que realizan las entidades del SINASAN, tanto en el nivel central, así como en los niveles territoriales, por medio de la gobernanza en SAN.</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
        <p:cNvGrpSpPr/>
        <p:nvPr/>
      </p:nvGrpSpPr>
      <p:grpSpPr>
        <a:xfrm>
          <a:off x="0" y="0"/>
          <a:ext cx="0" cy="0"/>
          <a:chOff x="0" y="0"/>
          <a:chExt cx="0" cy="0"/>
        </a:xfrm>
      </p:grpSpPr>
      <p:sp>
        <p:nvSpPr>
          <p:cNvPr id="106" name="Google Shape;106;p24"/>
          <p:cNvSpPr txBox="1"/>
          <p:nvPr/>
        </p:nvSpPr>
        <p:spPr>
          <a:xfrm>
            <a:off x="5430982" y="2828835"/>
            <a:ext cx="6172132" cy="1754326"/>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s-GT" sz="4000" b="1" i="0" u="none" strike="noStrike" cap="none">
                <a:solidFill>
                  <a:schemeClr val="lt1"/>
                </a:solidFill>
                <a:latin typeface="Arial"/>
                <a:ea typeface="Arial"/>
                <a:cs typeface="Arial"/>
                <a:sym typeface="Arial"/>
              </a:rPr>
              <a:t>PARTE GENERAL </a:t>
            </a:r>
            <a:endParaRPr/>
          </a:p>
          <a:p>
            <a:pPr marL="0" marR="0" lvl="0" indent="0" algn="ctr" rtl="0">
              <a:lnSpc>
                <a:spcPct val="90000"/>
              </a:lnSpc>
              <a:spcBef>
                <a:spcPts val="0"/>
              </a:spcBef>
              <a:spcAft>
                <a:spcPts val="0"/>
              </a:spcAft>
              <a:buNone/>
            </a:pPr>
            <a:r>
              <a:rPr lang="es-GT" sz="4000" b="1" i="0" u="none" strike="noStrike" cap="none">
                <a:solidFill>
                  <a:schemeClr val="lt1"/>
                </a:solidFill>
                <a:latin typeface="Arial"/>
                <a:ea typeface="Arial"/>
                <a:cs typeface="Arial"/>
                <a:sym typeface="Arial"/>
              </a:rPr>
              <a:t>EJECUCIÓN PRESUPUESTARIA</a:t>
            </a:r>
            <a:endParaRPr/>
          </a:p>
        </p:txBody>
      </p:sp>
      <p:sp>
        <p:nvSpPr>
          <p:cNvPr id="107" name="Google Shape;107;p24"/>
          <p:cNvSpPr txBox="1"/>
          <p:nvPr/>
        </p:nvSpPr>
        <p:spPr>
          <a:xfrm>
            <a:off x="7682414" y="1447433"/>
            <a:ext cx="1458097"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BF9000"/>
              </a:buClr>
              <a:buSzPts val="6600"/>
              <a:buFont typeface="Arial"/>
              <a:buNone/>
            </a:pPr>
            <a:r>
              <a:rPr lang="es-GT" sz="6600" b="1" i="0" u="none" strike="noStrike" cap="none">
                <a:solidFill>
                  <a:srgbClr val="BF9000"/>
                </a:solidFill>
                <a:latin typeface="Arial"/>
                <a:ea typeface="Arial"/>
                <a:cs typeface="Arial"/>
                <a:sym typeface="Arial"/>
              </a:rPr>
              <a:t>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 xmlns:a16="http://schemas.microsoft.com/office/drawing/2014/main" id="{76DFDB85-8F6D-CC44-7271-0E53284AD93C}"/>
              </a:ext>
            </a:extLst>
          </p:cNvPr>
          <p:cNvSpPr txBox="1"/>
          <p:nvPr/>
        </p:nvSpPr>
        <p:spPr>
          <a:xfrm>
            <a:off x="861135" y="1128840"/>
            <a:ext cx="9969622" cy="954107"/>
          </a:xfrm>
          <a:prstGeom prst="rect">
            <a:avLst/>
          </a:prstGeom>
          <a:noFill/>
        </p:spPr>
        <p:txBody>
          <a:bodyPr wrap="square" rtlCol="0">
            <a:spAutoFit/>
          </a:bodyPr>
          <a:lstStyle/>
          <a:p>
            <a:r>
              <a:rPr lang="es-GT" sz="2800" b="1" dirty="0">
                <a:latin typeface="Arial" panose="020B0604020202020204" pitchFamily="34" charset="0"/>
                <a:cs typeface="Arial" panose="020B0604020202020204" pitchFamily="34" charset="0"/>
              </a:rPr>
              <a:t>CIFRAS GENERALES DEL PRESUPUESTO AL TERCER CUATRIMESTRE 2023</a:t>
            </a:r>
          </a:p>
        </p:txBody>
      </p:sp>
      <p:sp>
        <p:nvSpPr>
          <p:cNvPr id="4" name="Marcador de contenido 6">
            <a:extLst>
              <a:ext uri="{FF2B5EF4-FFF2-40B4-BE49-F238E27FC236}">
                <a16:creationId xmlns="" xmlns:a16="http://schemas.microsoft.com/office/drawing/2014/main" id="{DE1E81AB-5FA8-4BD2-B982-A83C68EE5C08}"/>
              </a:ext>
            </a:extLst>
          </p:cNvPr>
          <p:cNvSpPr txBox="1">
            <a:spLocks/>
          </p:cNvSpPr>
          <p:nvPr/>
        </p:nvSpPr>
        <p:spPr>
          <a:xfrm>
            <a:off x="818605" y="2082946"/>
            <a:ext cx="4585065" cy="4353485"/>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Clr>
                <a:prstClr val="black"/>
              </a:buClr>
              <a:buFont typeface="Arial"/>
              <a:buNone/>
            </a:pPr>
            <a:endParaRPr lang="es-GT" b="1" dirty="0">
              <a:solidFill>
                <a:prstClr val="black"/>
              </a:solidFill>
              <a:latin typeface="Arial" panose="020B0604020202020204" pitchFamily="34" charset="0"/>
              <a:cs typeface="Arial" panose="020B0604020202020204" pitchFamily="34" charset="0"/>
            </a:endParaRPr>
          </a:p>
          <a:p>
            <a:pPr marL="457200" lvl="1" indent="0">
              <a:buClr>
                <a:prstClr val="black"/>
              </a:buClr>
              <a:buFont typeface="Arial"/>
              <a:buNone/>
            </a:pPr>
            <a:r>
              <a:rPr lang="es-GT" dirty="0">
                <a:solidFill>
                  <a:prstClr val="black"/>
                </a:solidFill>
                <a:latin typeface="Arial" panose="020B0604020202020204" pitchFamily="34" charset="0"/>
                <a:cs typeface="Arial" panose="020B0604020202020204" pitchFamily="34" charset="0"/>
              </a:rPr>
              <a:t>Presupuesto vigente </a:t>
            </a:r>
            <a:r>
              <a:rPr lang="es-GT" b="1" dirty="0">
                <a:solidFill>
                  <a:prstClr val="black"/>
                </a:solidFill>
                <a:latin typeface="Arial" panose="020B0604020202020204" pitchFamily="34" charset="0"/>
                <a:cs typeface="Arial" panose="020B0604020202020204" pitchFamily="34" charset="0"/>
              </a:rPr>
              <a:t>total:</a:t>
            </a:r>
          </a:p>
          <a:p>
            <a:pPr marL="457200" lvl="1" indent="0">
              <a:buClr>
                <a:prstClr val="black"/>
              </a:buClr>
              <a:buFont typeface="Arial"/>
              <a:buNone/>
            </a:pPr>
            <a:endParaRPr lang="es-GT" b="1" dirty="0">
              <a:solidFill>
                <a:prstClr val="black"/>
              </a:solidFill>
              <a:latin typeface="Arial" panose="020B0604020202020204" pitchFamily="34" charset="0"/>
              <a:cs typeface="Arial" panose="020B0604020202020204" pitchFamily="34" charset="0"/>
            </a:endParaRPr>
          </a:p>
          <a:p>
            <a:pPr marL="457200" lvl="1" indent="0">
              <a:buClr>
                <a:prstClr val="black"/>
              </a:buClr>
              <a:buFont typeface="Arial"/>
              <a:buNone/>
            </a:pPr>
            <a:r>
              <a:rPr lang="es-GT" b="1" dirty="0">
                <a:solidFill>
                  <a:prstClr val="black"/>
                </a:solidFill>
                <a:latin typeface="Arial" panose="020B0604020202020204" pitchFamily="34" charset="0"/>
                <a:cs typeface="Arial" panose="020B0604020202020204" pitchFamily="34" charset="0"/>
              </a:rPr>
              <a:t> </a:t>
            </a:r>
          </a:p>
          <a:p>
            <a:pPr marL="457200" lvl="1" indent="0">
              <a:buClr>
                <a:prstClr val="black"/>
              </a:buClr>
              <a:buFont typeface="Arial"/>
              <a:buNone/>
            </a:pPr>
            <a:endParaRPr lang="es-GT" dirty="0">
              <a:solidFill>
                <a:prstClr val="black"/>
              </a:solidFill>
              <a:latin typeface="Arial" panose="020B0604020202020204" pitchFamily="34" charset="0"/>
              <a:cs typeface="Arial" panose="020B0604020202020204" pitchFamily="34" charset="0"/>
            </a:endParaRPr>
          </a:p>
          <a:p>
            <a:pPr marL="457200" lvl="1" indent="0">
              <a:buClr>
                <a:prstClr val="black"/>
              </a:buClr>
              <a:buFont typeface="Arial"/>
              <a:buNone/>
            </a:pPr>
            <a:r>
              <a:rPr lang="es-GT" dirty="0">
                <a:solidFill>
                  <a:prstClr val="black"/>
                </a:solidFill>
                <a:latin typeface="Arial" panose="020B0604020202020204" pitchFamily="34" charset="0"/>
                <a:cs typeface="Arial" panose="020B0604020202020204" pitchFamily="34" charset="0"/>
              </a:rPr>
              <a:t>Presupuesto </a:t>
            </a:r>
            <a:r>
              <a:rPr lang="es-GT" b="1" dirty="0">
                <a:solidFill>
                  <a:prstClr val="black"/>
                </a:solidFill>
                <a:latin typeface="Arial" panose="020B0604020202020204" pitchFamily="34" charset="0"/>
                <a:cs typeface="Arial" panose="020B0604020202020204" pitchFamily="34" charset="0"/>
              </a:rPr>
              <a:t>ejecutado</a:t>
            </a:r>
            <a:r>
              <a:rPr lang="es-GT" dirty="0">
                <a:solidFill>
                  <a:prstClr val="black"/>
                </a:solidFill>
                <a:latin typeface="Arial" panose="020B0604020202020204" pitchFamily="34" charset="0"/>
                <a:cs typeface="Arial" panose="020B0604020202020204" pitchFamily="34" charset="0"/>
              </a:rPr>
              <a:t> (utilizado):</a:t>
            </a:r>
            <a:br>
              <a:rPr lang="es-GT" dirty="0">
                <a:solidFill>
                  <a:prstClr val="black"/>
                </a:solidFill>
                <a:latin typeface="Arial" panose="020B0604020202020204" pitchFamily="34" charset="0"/>
                <a:cs typeface="Arial" panose="020B0604020202020204" pitchFamily="34" charset="0"/>
              </a:rPr>
            </a:br>
            <a:endParaRPr lang="es-GT" dirty="0">
              <a:solidFill>
                <a:prstClr val="black"/>
              </a:solidFill>
              <a:latin typeface="Arial" panose="020B0604020202020204" pitchFamily="34" charset="0"/>
              <a:cs typeface="Arial" panose="020B0604020202020204" pitchFamily="34" charset="0"/>
            </a:endParaRPr>
          </a:p>
          <a:p>
            <a:pPr marL="457200" lvl="1" indent="0">
              <a:buClr>
                <a:prstClr val="black"/>
              </a:buClr>
              <a:buFont typeface="Arial"/>
              <a:buNone/>
            </a:pPr>
            <a:endParaRPr lang="es-GT" dirty="0">
              <a:solidFill>
                <a:prstClr val="black"/>
              </a:solidFill>
              <a:latin typeface="Arial" panose="020B0604020202020204" pitchFamily="34" charset="0"/>
              <a:cs typeface="Arial" panose="020B0604020202020204" pitchFamily="34" charset="0"/>
            </a:endParaRPr>
          </a:p>
          <a:p>
            <a:pPr marL="457200" lvl="1" indent="0">
              <a:buClr>
                <a:prstClr val="black"/>
              </a:buClr>
              <a:buFont typeface="Arial"/>
              <a:buNone/>
            </a:pPr>
            <a:endParaRPr lang="es-GT" dirty="0">
              <a:solidFill>
                <a:prstClr val="black"/>
              </a:solidFill>
              <a:latin typeface="Arial" panose="020B0604020202020204" pitchFamily="34" charset="0"/>
              <a:cs typeface="Arial" panose="020B0604020202020204" pitchFamily="34" charset="0"/>
            </a:endParaRPr>
          </a:p>
          <a:p>
            <a:pPr marL="457200" lvl="1" indent="0">
              <a:buClr>
                <a:prstClr val="black"/>
              </a:buClr>
              <a:buFont typeface="Arial"/>
              <a:buNone/>
            </a:pPr>
            <a:r>
              <a:rPr lang="es-GT" b="1" dirty="0">
                <a:solidFill>
                  <a:prstClr val="black"/>
                </a:solidFill>
                <a:latin typeface="Arial" panose="020B0604020202020204" pitchFamily="34" charset="0"/>
                <a:cs typeface="Arial" panose="020B0604020202020204" pitchFamily="34" charset="0"/>
              </a:rPr>
              <a:t>Saldo:</a:t>
            </a:r>
            <a:r>
              <a:rPr lang="es-GT" dirty="0">
                <a:solidFill>
                  <a:prstClr val="black"/>
                </a:solidFill>
                <a:latin typeface="Arial" panose="020B0604020202020204" pitchFamily="34" charset="0"/>
                <a:cs typeface="Arial" panose="020B0604020202020204" pitchFamily="34" charset="0"/>
              </a:rPr>
              <a:t/>
            </a:r>
            <a:br>
              <a:rPr lang="es-GT" dirty="0">
                <a:solidFill>
                  <a:prstClr val="black"/>
                </a:solidFill>
                <a:latin typeface="Arial" panose="020B0604020202020204" pitchFamily="34" charset="0"/>
                <a:cs typeface="Arial" panose="020B0604020202020204" pitchFamily="34" charset="0"/>
              </a:rPr>
            </a:br>
            <a:endParaRPr lang="es-GT" sz="4000" b="1" dirty="0">
              <a:solidFill>
                <a:srgbClr val="0070C0"/>
              </a:solidFill>
              <a:latin typeface="Arial" panose="020B0604020202020204" pitchFamily="34" charset="0"/>
              <a:cs typeface="Arial" panose="020B0604020202020204" pitchFamily="34" charset="0"/>
            </a:endParaRPr>
          </a:p>
          <a:p>
            <a:pPr lvl="1">
              <a:buClr>
                <a:prstClr val="black"/>
              </a:buClr>
            </a:pPr>
            <a:endParaRPr lang="es-GT" dirty="0">
              <a:solidFill>
                <a:prstClr val="black"/>
              </a:solidFill>
              <a:latin typeface="Arial" panose="020B0604020202020204" pitchFamily="34" charset="0"/>
              <a:cs typeface="Arial" panose="020B0604020202020204" pitchFamily="34" charset="0"/>
            </a:endParaRPr>
          </a:p>
        </p:txBody>
      </p:sp>
      <p:sp>
        <p:nvSpPr>
          <p:cNvPr id="5" name="Marcador de contenido 6">
            <a:extLst>
              <a:ext uri="{FF2B5EF4-FFF2-40B4-BE49-F238E27FC236}">
                <a16:creationId xmlns="" xmlns:a16="http://schemas.microsoft.com/office/drawing/2014/main" id="{A7FF1A2F-745D-4743-A6A2-84A34EECD569}"/>
              </a:ext>
            </a:extLst>
          </p:cNvPr>
          <p:cNvSpPr txBox="1">
            <a:spLocks/>
          </p:cNvSpPr>
          <p:nvPr/>
        </p:nvSpPr>
        <p:spPr>
          <a:xfrm>
            <a:off x="4413331" y="1605892"/>
            <a:ext cx="5969726" cy="434453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solidFill>
                <a:prstClr val="black"/>
              </a:solidFill>
              <a:latin typeface="Arial" panose="020B0604020202020204" pitchFamily="34" charset="0"/>
              <a:cs typeface="Arial" panose="020B0604020202020204" pitchFamily="34" charset="0"/>
            </a:endParaRPr>
          </a:p>
          <a:p>
            <a:pPr marL="457200" lvl="1" indent="0" algn="r">
              <a:buFont typeface="Arial" panose="020B0604020202020204" pitchFamily="34" charset="0"/>
              <a:buNone/>
            </a:pPr>
            <a:endParaRPr lang="es-GT" sz="4500" b="1" dirty="0">
              <a:solidFill>
                <a:srgbClr val="0070C0"/>
              </a:solidFill>
              <a:latin typeface="Arial" panose="020B0604020202020204" pitchFamily="34" charset="0"/>
              <a:cs typeface="Arial" panose="020B0604020202020204" pitchFamily="34" charset="0"/>
            </a:endParaRPr>
          </a:p>
          <a:p>
            <a:pPr marL="457200" lvl="1" indent="0" algn="r">
              <a:buFont typeface="Arial" panose="020B0604020202020204" pitchFamily="34" charset="0"/>
              <a:buNone/>
            </a:pPr>
            <a:r>
              <a:rPr lang="es-GT" sz="4500" b="1" dirty="0">
                <a:solidFill>
                  <a:srgbClr val="0070C0"/>
                </a:solidFill>
                <a:latin typeface="Arial" panose="020B0604020202020204" pitchFamily="34" charset="0"/>
                <a:cs typeface="Arial" panose="020B0604020202020204" pitchFamily="34" charset="0"/>
              </a:rPr>
              <a:t>Q55.26 millones</a:t>
            </a:r>
          </a:p>
          <a:p>
            <a:pPr marL="457200" lvl="1" indent="0" algn="r">
              <a:buFont typeface="Arial" panose="020B0604020202020204" pitchFamily="34" charset="0"/>
              <a:buNone/>
            </a:pPr>
            <a:endParaRPr lang="es-GT" sz="4500" b="1" dirty="0">
              <a:solidFill>
                <a:srgbClr val="0070C0"/>
              </a:solidFill>
              <a:latin typeface="Arial" panose="020B0604020202020204" pitchFamily="34" charset="0"/>
              <a:cs typeface="Arial" panose="020B0604020202020204" pitchFamily="34" charset="0"/>
            </a:endParaRPr>
          </a:p>
          <a:p>
            <a:pPr marL="457200" lvl="1" indent="0" algn="r">
              <a:buFont typeface="Arial" panose="020B0604020202020204" pitchFamily="34" charset="0"/>
              <a:buNone/>
            </a:pPr>
            <a:r>
              <a:rPr lang="es-GT" sz="4500" b="1" dirty="0">
                <a:solidFill>
                  <a:srgbClr val="0070C0"/>
                </a:solidFill>
                <a:latin typeface="Arial" panose="020B0604020202020204" pitchFamily="34" charset="0"/>
                <a:cs typeface="Arial" panose="020B0604020202020204" pitchFamily="34" charset="0"/>
              </a:rPr>
              <a:t>Q 54.79 millones</a:t>
            </a:r>
          </a:p>
          <a:p>
            <a:pPr marL="457200" lvl="1" indent="0" algn="r">
              <a:buFont typeface="Arial" panose="020B0604020202020204" pitchFamily="34" charset="0"/>
              <a:buNone/>
            </a:pPr>
            <a:r>
              <a:rPr lang="es-GT" sz="4500" b="1" dirty="0">
                <a:solidFill>
                  <a:srgbClr val="0070C0"/>
                </a:solidFill>
                <a:latin typeface="Arial" panose="020B0604020202020204" pitchFamily="34" charset="0"/>
                <a:cs typeface="Arial" panose="020B0604020202020204" pitchFamily="34" charset="0"/>
              </a:rPr>
              <a:t> </a:t>
            </a:r>
          </a:p>
          <a:p>
            <a:pPr marL="457200" lvl="1" indent="0" algn="r">
              <a:buFont typeface="Arial" panose="020B0604020202020204" pitchFamily="34" charset="0"/>
              <a:buNone/>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0.47 millones </a:t>
            </a:r>
            <a:endParaRPr lang="es-GT" sz="4500" b="1" dirty="0">
              <a:solidFill>
                <a:srgbClr val="0070C0"/>
              </a:solidFill>
              <a:latin typeface="Arial" panose="020B0604020202020204" pitchFamily="34" charset="0"/>
              <a:cs typeface="Arial" panose="020B0604020202020204" pitchFamily="34" charset="0"/>
            </a:endParaRPr>
          </a:p>
          <a:p>
            <a:pPr marL="457200" lvl="1" indent="0" algn="r">
              <a:buFont typeface="Arial" panose="020B0604020202020204" pitchFamily="34" charset="0"/>
              <a:buNone/>
            </a:pPr>
            <a:endParaRPr lang="es-GT" sz="4500" b="1" dirty="0">
              <a:solidFill>
                <a:srgbClr val="0070C0"/>
              </a:solidFill>
              <a:latin typeface="Arial" panose="020B0604020202020204" pitchFamily="34" charset="0"/>
              <a:cs typeface="Arial" panose="020B0604020202020204" pitchFamily="34" charset="0"/>
            </a:endParaRPr>
          </a:p>
          <a:p>
            <a:pPr marL="457200" lvl="1" indent="0" algn="r">
              <a:buFont typeface="Arial" panose="020B0604020202020204" pitchFamily="34" charset="0"/>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Font typeface="Arial" panose="020B0604020202020204" pitchFamily="34" charset="0"/>
              <a:buNone/>
            </a:pPr>
            <a:endParaRPr lang="es-GT"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0650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 xmlns:a16="http://schemas.microsoft.com/office/drawing/2014/main" id="{76DFDB85-8F6D-CC44-7271-0E53284AD93C}"/>
              </a:ext>
            </a:extLst>
          </p:cNvPr>
          <p:cNvSpPr txBox="1"/>
          <p:nvPr/>
        </p:nvSpPr>
        <p:spPr>
          <a:xfrm>
            <a:off x="629124" y="983875"/>
            <a:ext cx="9969622" cy="954107"/>
          </a:xfrm>
          <a:prstGeom prst="rect">
            <a:avLst/>
          </a:prstGeom>
          <a:noFill/>
        </p:spPr>
        <p:txBody>
          <a:bodyPr wrap="square" rtlCol="0">
            <a:spAutoFit/>
          </a:bodyPr>
          <a:lstStyle/>
          <a:p>
            <a:pPr>
              <a:defRPr/>
            </a:pPr>
            <a:r>
              <a:rPr lang="es-GT" sz="2800" b="1" dirty="0">
                <a:latin typeface="Arial" panose="020B0604020202020204" pitchFamily="34" charset="0"/>
                <a:cs typeface="Arial" panose="020B0604020202020204" pitchFamily="34" charset="0"/>
              </a:rPr>
              <a:t>CIFRAS GENERALES DEL PRESUPUESTO AL TERCER CUATRIMESTRE 2023</a:t>
            </a:r>
          </a:p>
        </p:txBody>
      </p:sp>
      <p:sp>
        <p:nvSpPr>
          <p:cNvPr id="6" name="Marcador de contenido 6">
            <a:extLst>
              <a:ext uri="{FF2B5EF4-FFF2-40B4-BE49-F238E27FC236}">
                <a16:creationId xmlns="" xmlns:a16="http://schemas.microsoft.com/office/drawing/2014/main" id="{F066F35B-9658-4B7D-96EB-FD60AE0B6C89}"/>
              </a:ext>
            </a:extLst>
          </p:cNvPr>
          <p:cNvSpPr txBox="1">
            <a:spLocks/>
          </p:cNvSpPr>
          <p:nvPr/>
        </p:nvSpPr>
        <p:spPr>
          <a:xfrm>
            <a:off x="512818" y="2668163"/>
            <a:ext cx="4585065" cy="1445424"/>
          </a:xfrm>
          <a:prstGeom prst="rect">
            <a:avLst/>
          </a:prstGeom>
          <a:noFill/>
          <a:ln>
            <a:noFill/>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Clr>
                <a:prstClr val="black"/>
              </a:buClr>
              <a:buFont typeface="Arial"/>
              <a:buNone/>
            </a:pPr>
            <a:endParaRPr lang="es-GT" b="1" dirty="0">
              <a:solidFill>
                <a:prstClr val="black"/>
              </a:solidFill>
              <a:latin typeface="Arial" panose="020B0604020202020204" pitchFamily="34" charset="0"/>
              <a:cs typeface="Arial" panose="020B0604020202020204" pitchFamily="34" charset="0"/>
            </a:endParaRPr>
          </a:p>
          <a:p>
            <a:pPr marL="457200" lvl="1" indent="0">
              <a:buClr>
                <a:prstClr val="black"/>
              </a:buClr>
              <a:buFont typeface="Arial"/>
              <a:buNone/>
            </a:pPr>
            <a:r>
              <a:rPr lang="es-GT" sz="3000" b="1" dirty="0">
                <a:solidFill>
                  <a:prstClr val="black"/>
                </a:solidFill>
                <a:latin typeface="Arial" panose="020B0604020202020204" pitchFamily="34" charset="0"/>
                <a:cs typeface="Arial" panose="020B0604020202020204" pitchFamily="34" charset="0"/>
              </a:rPr>
              <a:t>Porcentaje de ejecución</a:t>
            </a:r>
            <a:r>
              <a:rPr lang="es-GT" sz="2600" b="1" dirty="0">
                <a:solidFill>
                  <a:prstClr val="black"/>
                </a:solidFill>
                <a:latin typeface="Arial" panose="020B0604020202020204" pitchFamily="34" charset="0"/>
                <a:cs typeface="Arial" panose="020B0604020202020204" pitchFamily="34" charset="0"/>
              </a:rPr>
              <a:t>:</a:t>
            </a:r>
          </a:p>
          <a:p>
            <a:pPr marL="457200" lvl="1" indent="0">
              <a:buClr>
                <a:prstClr val="black"/>
              </a:buClr>
              <a:buFont typeface="Arial"/>
              <a:buNone/>
            </a:pPr>
            <a:endParaRPr lang="es-GT" b="1" dirty="0">
              <a:solidFill>
                <a:prstClr val="black"/>
              </a:solidFill>
              <a:latin typeface="Arial" panose="020B0604020202020204" pitchFamily="34" charset="0"/>
              <a:cs typeface="Arial" panose="020B0604020202020204" pitchFamily="34" charset="0"/>
            </a:endParaRPr>
          </a:p>
          <a:p>
            <a:pPr marL="457200" lvl="1" indent="0">
              <a:buClr>
                <a:prstClr val="black"/>
              </a:buClr>
              <a:buFont typeface="Arial"/>
              <a:buNone/>
            </a:pPr>
            <a:r>
              <a:rPr lang="es-GT" b="1" dirty="0">
                <a:solidFill>
                  <a:prstClr val="black"/>
                </a:solidFill>
                <a:latin typeface="Arial" panose="020B0604020202020204" pitchFamily="34" charset="0"/>
                <a:cs typeface="Arial" panose="020B0604020202020204" pitchFamily="34" charset="0"/>
              </a:rPr>
              <a:t> </a:t>
            </a:r>
          </a:p>
          <a:p>
            <a:pPr lvl="1">
              <a:buClr>
                <a:prstClr val="black"/>
              </a:buClr>
            </a:pPr>
            <a:endParaRPr lang="es-GT" dirty="0">
              <a:solidFill>
                <a:prstClr val="black"/>
              </a:solidFill>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 xmlns:a16="http://schemas.microsoft.com/office/drawing/2014/main" id="{52FE8DD1-C7DD-44D2-9EEA-6623843B6E8D}"/>
              </a:ext>
            </a:extLst>
          </p:cNvPr>
          <p:cNvSpPr txBox="1">
            <a:spLocks/>
          </p:cNvSpPr>
          <p:nvPr/>
        </p:nvSpPr>
        <p:spPr>
          <a:xfrm>
            <a:off x="465783" y="3601810"/>
            <a:ext cx="3287515" cy="19840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solidFill>
                <a:prstClr val="black"/>
              </a:solidFill>
              <a:latin typeface="Arial" panose="020B0604020202020204" pitchFamily="34" charset="0"/>
              <a:cs typeface="Arial" panose="020B0604020202020204" pitchFamily="34" charset="0"/>
            </a:endParaRPr>
          </a:p>
          <a:p>
            <a:pPr marL="457200" lvl="1" indent="0" algn="r">
              <a:buFont typeface="Arial" panose="020B0604020202020204" pitchFamily="34" charset="0"/>
              <a:buNone/>
            </a:pPr>
            <a:r>
              <a:rPr lang="es-GT" sz="5000" b="1" dirty="0">
                <a:solidFill>
                  <a:srgbClr val="FF0000"/>
                </a:solidFill>
                <a:latin typeface="Arial" panose="020B0604020202020204" pitchFamily="34" charset="0"/>
                <a:cs typeface="Arial" panose="020B0604020202020204" pitchFamily="34" charset="0"/>
              </a:rPr>
              <a:t> </a:t>
            </a:r>
            <a:r>
              <a:rPr lang="es-GT" sz="5000" b="1" dirty="0" smtClean="0">
                <a:solidFill>
                  <a:srgbClr val="44546A"/>
                </a:solidFill>
                <a:latin typeface="Arial" panose="020B0604020202020204" pitchFamily="34" charset="0"/>
                <a:cs typeface="Arial" panose="020B0604020202020204" pitchFamily="34" charset="0"/>
              </a:rPr>
              <a:t>99.15 </a:t>
            </a:r>
            <a:r>
              <a:rPr lang="es-GT" sz="5000" b="1" dirty="0">
                <a:solidFill>
                  <a:srgbClr val="44546A"/>
                </a:solidFill>
                <a:latin typeface="Arial" panose="020B0604020202020204" pitchFamily="34" charset="0"/>
                <a:cs typeface="Arial" panose="020B0604020202020204" pitchFamily="34" charset="0"/>
              </a:rPr>
              <a:t>%</a:t>
            </a:r>
          </a:p>
          <a:p>
            <a:pPr marL="457200" lvl="1" indent="0" algn="r">
              <a:buFont typeface="Arial" panose="020B0604020202020204" pitchFamily="34" charset="0"/>
              <a:buNone/>
            </a:pPr>
            <a:endParaRPr lang="es-GT" sz="4000" b="1" dirty="0">
              <a:solidFill>
                <a:srgbClr val="0070C0"/>
              </a:solidFill>
              <a:latin typeface="Arial" panose="020B0604020202020204" pitchFamily="34" charset="0"/>
              <a:cs typeface="Arial" panose="020B0604020202020204" pitchFamily="34" charset="0"/>
            </a:endParaRPr>
          </a:p>
        </p:txBody>
      </p:sp>
      <p:graphicFrame>
        <p:nvGraphicFramePr>
          <p:cNvPr id="8" name="Gráfico 7"/>
          <p:cNvGraphicFramePr>
            <a:graphicFrameLocks/>
          </p:cNvGraphicFramePr>
          <p:nvPr>
            <p:extLst/>
          </p:nvPr>
        </p:nvGraphicFramePr>
        <p:xfrm>
          <a:off x="5308979" y="1937982"/>
          <a:ext cx="6209731" cy="3647846"/>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ángulo 1"/>
          <p:cNvSpPr/>
          <p:nvPr/>
        </p:nvSpPr>
        <p:spPr>
          <a:xfrm>
            <a:off x="7150143" y="5585828"/>
            <a:ext cx="2781531" cy="276999"/>
          </a:xfrm>
          <a:prstGeom prst="rect">
            <a:avLst/>
          </a:prstGeom>
        </p:spPr>
        <p:txBody>
          <a:bodyPr wrap="none">
            <a:spAutoFit/>
          </a:bodyPr>
          <a:lstStyle/>
          <a:p>
            <a:r>
              <a:rPr lang="es-GT" sz="1200" dirty="0"/>
              <a:t>Fuente: SICOIN. Elaboración: SESAN</a:t>
            </a:r>
          </a:p>
        </p:txBody>
      </p:sp>
    </p:spTree>
    <p:extLst>
      <p:ext uri="{BB962C8B-B14F-4D97-AF65-F5344CB8AC3E}">
        <p14:creationId xmlns:p14="http://schemas.microsoft.com/office/powerpoint/2010/main" val="1480612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 xmlns:a16="http://schemas.microsoft.com/office/drawing/2014/main" id="{76DFDB85-8F6D-CC44-7271-0E53284AD93C}"/>
              </a:ext>
            </a:extLst>
          </p:cNvPr>
          <p:cNvSpPr txBox="1"/>
          <p:nvPr/>
        </p:nvSpPr>
        <p:spPr>
          <a:xfrm>
            <a:off x="861134" y="1128840"/>
            <a:ext cx="10377995" cy="492443"/>
          </a:xfrm>
          <a:prstGeom prst="rect">
            <a:avLst/>
          </a:prstGeom>
          <a:noFill/>
        </p:spPr>
        <p:txBody>
          <a:bodyPr wrap="square" rtlCol="0">
            <a:spAutoFit/>
          </a:bodyPr>
          <a:lstStyle/>
          <a:p>
            <a:r>
              <a:rPr lang="es-GT" sz="2600" dirty="0">
                <a:latin typeface="Arial" panose="020B0604020202020204" pitchFamily="34" charset="0"/>
                <a:cs typeface="Arial" panose="020B0604020202020204" pitchFamily="34" charset="0"/>
              </a:rPr>
              <a:t>¿</a:t>
            </a:r>
            <a:r>
              <a:rPr lang="es-GT" sz="2600" b="1" dirty="0">
                <a:latin typeface="Arial" panose="020B0604020202020204" pitchFamily="34" charset="0"/>
                <a:cs typeface="Arial" panose="020B0604020202020204" pitchFamily="34" charset="0"/>
              </a:rPr>
              <a:t>EN QUÉ UTILIZA EL DINERO LA SESAN?</a:t>
            </a:r>
          </a:p>
        </p:txBody>
      </p:sp>
      <p:sp>
        <p:nvSpPr>
          <p:cNvPr id="4" name="Título 1">
            <a:extLst>
              <a:ext uri="{FF2B5EF4-FFF2-40B4-BE49-F238E27FC236}">
                <a16:creationId xmlns="" xmlns:a16="http://schemas.microsoft.com/office/drawing/2014/main" id="{3286DC99-D06C-48BB-B255-706EDF454819}"/>
              </a:ext>
            </a:extLst>
          </p:cNvPr>
          <p:cNvSpPr txBox="1">
            <a:spLocks/>
          </p:cNvSpPr>
          <p:nvPr/>
        </p:nvSpPr>
        <p:spPr>
          <a:xfrm>
            <a:off x="631371" y="1721224"/>
            <a:ext cx="7406641" cy="4814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endParaRPr lang="es-GT" sz="2000" b="0" dirty="0">
              <a:solidFill>
                <a:srgbClr val="4472C4">
                  <a:lumMod val="50000"/>
                </a:srgbClr>
              </a:solidFill>
              <a:latin typeface="Arial" panose="020B0604020202020204" pitchFamily="34" charset="0"/>
              <a:cs typeface="Arial" panose="020B0604020202020204" pitchFamily="34" charset="0"/>
            </a:endParaRPr>
          </a:p>
          <a:p>
            <a:r>
              <a:rPr lang="es-GT" sz="2000" b="0" dirty="0">
                <a:solidFill>
                  <a:srgbClr val="4472C4">
                    <a:lumMod val="50000"/>
                  </a:srgbClr>
                </a:solidFill>
                <a:latin typeface="Arial" panose="020B0604020202020204" pitchFamily="34" charset="0"/>
                <a:cs typeface="Arial" panose="020B0604020202020204" pitchFamily="34" charset="0"/>
              </a:rPr>
              <a:t/>
            </a:r>
            <a:br>
              <a:rPr lang="es-GT" sz="2000" b="0" dirty="0">
                <a:solidFill>
                  <a:srgbClr val="4472C4">
                    <a:lumMod val="50000"/>
                  </a:srgbClr>
                </a:solidFill>
                <a:latin typeface="Arial" panose="020B0604020202020204" pitchFamily="34" charset="0"/>
                <a:cs typeface="Arial" panose="020B0604020202020204" pitchFamily="34" charset="0"/>
              </a:rPr>
            </a:br>
            <a:endParaRPr lang="es-GT" sz="2000" b="0" dirty="0">
              <a:solidFill>
                <a:srgbClr val="4472C4">
                  <a:lumMod val="50000"/>
                </a:srgb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 xmlns:a16="http://schemas.microsoft.com/office/drawing/2014/main" id="{0F20B3F5-0BE6-434C-ADD9-E3D04A4AE0E0}"/>
              </a:ext>
            </a:extLst>
          </p:cNvPr>
          <p:cNvSpPr txBox="1">
            <a:spLocks/>
          </p:cNvSpPr>
          <p:nvPr/>
        </p:nvSpPr>
        <p:spPr>
          <a:xfrm>
            <a:off x="8864781" y="2477737"/>
            <a:ext cx="3327219" cy="193711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000" b="0" dirty="0">
                <a:latin typeface="Arial" panose="020B0604020202020204" pitchFamily="34" charset="0"/>
                <a:cs typeface="Arial" panose="020B0604020202020204" pitchFamily="34" charset="0"/>
              </a:rPr>
              <a:t>La SESAN utiliza el dinero en grupo </a:t>
            </a:r>
            <a:r>
              <a:rPr lang="es-GT" sz="3100" dirty="0">
                <a:solidFill>
                  <a:schemeClr val="accent1"/>
                </a:solidFill>
                <a:latin typeface="Arial" panose="020B0604020202020204" pitchFamily="34" charset="0"/>
                <a:cs typeface="Arial" panose="020B0604020202020204" pitchFamily="34" charset="0"/>
              </a:rPr>
              <a:t>0</a:t>
            </a:r>
            <a:r>
              <a:rPr lang="es-GT" sz="2000" b="0" dirty="0">
                <a:solidFill>
                  <a:srgbClr val="4472C4">
                    <a:lumMod val="50000"/>
                  </a:srgbClr>
                </a:solidFill>
                <a:latin typeface="Arial" panose="020B0604020202020204" pitchFamily="34" charset="0"/>
                <a:cs typeface="Arial" panose="020B0604020202020204" pitchFamily="34" charset="0"/>
              </a:rPr>
              <a:t/>
            </a:r>
            <a:br>
              <a:rPr lang="es-GT" sz="2000" b="0" dirty="0">
                <a:solidFill>
                  <a:srgbClr val="4472C4">
                    <a:lumMod val="50000"/>
                  </a:srgbClr>
                </a:solidFill>
                <a:latin typeface="Arial" panose="020B0604020202020204" pitchFamily="34" charset="0"/>
                <a:cs typeface="Arial" panose="020B0604020202020204" pitchFamily="34" charset="0"/>
              </a:rPr>
            </a:br>
            <a:endParaRPr lang="es-GT" sz="2000" b="0" dirty="0">
              <a:solidFill>
                <a:srgbClr val="4472C4">
                  <a:lumMod val="50000"/>
                </a:srgbClr>
              </a:solidFill>
              <a:latin typeface="Arial" panose="020B0604020202020204" pitchFamily="34" charset="0"/>
              <a:cs typeface="Arial" panose="020B0604020202020204" pitchFamily="34" charset="0"/>
            </a:endParaRPr>
          </a:p>
        </p:txBody>
      </p:sp>
      <p:sp>
        <p:nvSpPr>
          <p:cNvPr id="2" name="Rectángulo 1"/>
          <p:cNvSpPr/>
          <p:nvPr/>
        </p:nvSpPr>
        <p:spPr>
          <a:xfrm>
            <a:off x="861133" y="2349031"/>
            <a:ext cx="7450353" cy="2585323"/>
          </a:xfrm>
          <a:prstGeom prst="rect">
            <a:avLst/>
          </a:prstGeom>
        </p:spPr>
        <p:txBody>
          <a:bodyPr wrap="square">
            <a:spAutoFit/>
          </a:bodyPr>
          <a:lstStyle/>
          <a:p>
            <a:pPr algn="just"/>
            <a:r>
              <a:rPr lang="es-ES" sz="1800" dirty="0"/>
              <a:t>El principal rubro de gasto de la SESAN es del Grupo 0 Servicios Personales, contempla la contratación de personal en función y cumplimiento de lo establecido en el Artículo 22 del Decreto Número 32-2005 del Congreso de la República de Guatemala, Ley del Sistema de Seguridad Alimentaria y Nutricional. Es importante resaltar que la mayor parte del presupuesto de la SESAN se destina a servicios personales, esto se debe a que sus funciones son actividades de coordinación, monitoreo y evaluación de los asuntos relacionados con la SAN.</a:t>
            </a:r>
            <a:endParaRPr lang="es-GT" sz="1800" dirty="0"/>
          </a:p>
        </p:txBody>
      </p:sp>
    </p:spTree>
    <p:extLst>
      <p:ext uri="{BB962C8B-B14F-4D97-AF65-F5344CB8AC3E}">
        <p14:creationId xmlns:p14="http://schemas.microsoft.com/office/powerpoint/2010/main" val="1482928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 xmlns:a16="http://schemas.microsoft.com/office/drawing/2014/main" id="{76DFDB85-8F6D-CC44-7271-0E53284AD93C}"/>
              </a:ext>
            </a:extLst>
          </p:cNvPr>
          <p:cNvSpPr txBox="1"/>
          <p:nvPr/>
        </p:nvSpPr>
        <p:spPr>
          <a:xfrm>
            <a:off x="532660" y="330543"/>
            <a:ext cx="10377995" cy="830997"/>
          </a:xfrm>
          <a:prstGeom prst="rect">
            <a:avLst/>
          </a:prstGeom>
          <a:noFill/>
        </p:spPr>
        <p:txBody>
          <a:bodyPr wrap="square" rtlCol="0">
            <a:spAutoFit/>
          </a:bodyPr>
          <a:lstStyle/>
          <a:p>
            <a:r>
              <a:rPr lang="es-GT" sz="2400" b="1" dirty="0">
                <a:latin typeface="Arial" panose="020B0604020202020204" pitchFamily="34" charset="0"/>
                <a:cs typeface="Arial" panose="020B0604020202020204" pitchFamily="34" charset="0"/>
              </a:rPr>
              <a:t>EJECUCIÓN PRESUPUESTARIA POR GRUPO DE GASTO AL TERCER CUATRIMESTRE 2023</a:t>
            </a:r>
            <a:endParaRPr lang="es-GT" sz="2600" b="1" dirty="0">
              <a:latin typeface="Arial" panose="020B0604020202020204" pitchFamily="34" charset="0"/>
              <a:cs typeface="Arial" panose="020B0604020202020204" pitchFamily="34" charset="0"/>
            </a:endParaRPr>
          </a:p>
        </p:txBody>
      </p:sp>
      <p:graphicFrame>
        <p:nvGraphicFramePr>
          <p:cNvPr id="7" name="Gráfico 6"/>
          <p:cNvGraphicFramePr>
            <a:graphicFrameLocks/>
          </p:cNvGraphicFramePr>
          <p:nvPr>
            <p:extLst/>
          </p:nvPr>
        </p:nvGraphicFramePr>
        <p:xfrm>
          <a:off x="770766" y="1992573"/>
          <a:ext cx="4879407" cy="38896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áfico 7"/>
          <p:cNvGraphicFramePr>
            <a:graphicFrameLocks/>
          </p:cNvGraphicFramePr>
          <p:nvPr>
            <p:extLst/>
          </p:nvPr>
        </p:nvGraphicFramePr>
        <p:xfrm>
          <a:off x="5977720" y="1992573"/>
          <a:ext cx="5449366" cy="36985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67745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 xmlns:a16="http://schemas.microsoft.com/office/drawing/2014/main" id="{76DFDB85-8F6D-CC44-7271-0E53284AD93C}"/>
              </a:ext>
            </a:extLst>
          </p:cNvPr>
          <p:cNvSpPr txBox="1"/>
          <p:nvPr/>
        </p:nvSpPr>
        <p:spPr>
          <a:xfrm>
            <a:off x="1589104" y="726091"/>
            <a:ext cx="9685537" cy="892552"/>
          </a:xfrm>
          <a:prstGeom prst="rect">
            <a:avLst/>
          </a:prstGeom>
          <a:noFill/>
        </p:spPr>
        <p:txBody>
          <a:bodyPr wrap="square" rtlCol="0">
            <a:spAutoFit/>
          </a:bodyPr>
          <a:lstStyle/>
          <a:p>
            <a:r>
              <a:rPr lang="es-GT" sz="2600" b="1" dirty="0">
                <a:latin typeface="Arial" panose="020B0604020202020204" pitchFamily="34" charset="0"/>
                <a:cs typeface="Arial" panose="020B0604020202020204" pitchFamily="34" charset="0"/>
              </a:rPr>
              <a:t>¿CUÁL ES LA IMPORTANCIA DEL PAGO DE SERVIDORES PÚBLICOS?</a:t>
            </a:r>
          </a:p>
        </p:txBody>
      </p:sp>
      <p:pic>
        <p:nvPicPr>
          <p:cNvPr id="6" name="Picture 2" descr="Desarrollando capacidades de ciencia de datos en Directivos Públicos">
            <a:extLst>
              <a:ext uri="{FF2B5EF4-FFF2-40B4-BE49-F238E27FC236}">
                <a16:creationId xmlns="" xmlns:a16="http://schemas.microsoft.com/office/drawing/2014/main" id="{3E2FE43C-1DFF-4DD3-AA50-5276C8582119}"/>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17466" y="572892"/>
            <a:ext cx="1111896" cy="1111896"/>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 xmlns:a16="http://schemas.microsoft.com/office/drawing/2014/main" id="{1E8E88A2-A985-0745-5792-BA51C8C50EC1}"/>
              </a:ext>
            </a:extLst>
          </p:cNvPr>
          <p:cNvSpPr txBox="1"/>
          <p:nvPr/>
        </p:nvSpPr>
        <p:spPr>
          <a:xfrm>
            <a:off x="1589103" y="2151727"/>
            <a:ext cx="9518607" cy="2246769"/>
          </a:xfrm>
          <a:prstGeom prst="rect">
            <a:avLst/>
          </a:prstGeom>
          <a:noFill/>
        </p:spPr>
        <p:txBody>
          <a:bodyPr wrap="square">
            <a:spAutoFit/>
          </a:bodyPr>
          <a:lstStyle/>
          <a:p>
            <a:pPr algn="just"/>
            <a:r>
              <a:rPr lang="es-MX" sz="2000" dirty="0">
                <a:solidFill>
                  <a:srgbClr val="222222"/>
                </a:solidFill>
                <a:latin typeface="Arial" panose="020B0604020202020204" pitchFamily="34" charset="0"/>
              </a:rPr>
              <a:t>En SESAN el presupuesto utilizado para el pago de servidores públicos, servicios técnicos y profesionales (grupo 0), constituye el medio para prestar servicios de coordinación a las entidades públicas que integran el CONASAN, y con ello, satisfacer las necesidades coordinación y monitoreo de la seguridad alimentaria y nutricional; a través de la contratación de monitores municipales y personal administrativo que brinda los servicios de coordinación, monitoreo y evaluación de la seguridad alimentaria y nutricional del país  </a:t>
            </a:r>
            <a:endParaRPr lang="es-GT" sz="2000" dirty="0"/>
          </a:p>
        </p:txBody>
      </p:sp>
    </p:spTree>
    <p:extLst>
      <p:ext uri="{BB962C8B-B14F-4D97-AF65-F5344CB8AC3E}">
        <p14:creationId xmlns:p14="http://schemas.microsoft.com/office/powerpoint/2010/main" val="2986970103"/>
      </p:ext>
    </p:extLst>
  </p:cSld>
  <p:clrMapOvr>
    <a:masterClrMapping/>
  </p:clrMapOvr>
</p:sld>
</file>

<file path=ppt/theme/theme1.xml><?xml version="1.0" encoding="utf-8"?>
<a:theme xmlns:a="http://schemas.openxmlformats.org/drawingml/2006/main" name="1_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1553</Words>
  <Application>Microsoft Office PowerPoint</Application>
  <PresentationFormat>Panorámica</PresentationFormat>
  <Paragraphs>146</Paragraphs>
  <Slides>24</Slides>
  <Notes>24</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24</vt:i4>
      </vt:variant>
    </vt:vector>
  </HeadingPairs>
  <TitlesOfParts>
    <vt:vector size="31" baseType="lpstr">
      <vt:lpstr>Arial</vt:lpstr>
      <vt:lpstr>Calibri Light</vt:lpstr>
      <vt:lpstr>Montserrat</vt:lpstr>
      <vt:lpstr>Calibri</vt:lpstr>
      <vt:lpstr>Montserrat SemiBold</vt:lpstr>
      <vt:lpstr>1_Tema de Office</vt:lpstr>
      <vt:lpstr>2_Tema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Andrea Del Carmen Valdez Gonzalez</cp:lastModifiedBy>
  <cp:revision>2</cp:revision>
  <dcterms:created xsi:type="dcterms:W3CDTF">2021-05-04T19:30:50Z</dcterms:created>
  <dcterms:modified xsi:type="dcterms:W3CDTF">2023-12-28T18:31:01Z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0x010100A39D96561CF3FA49BA629FB29367CEAB</vt:lpwstr>
  </property>
</Properties>
</file>