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86" r:id="rId5"/>
    <p:sldId id="353" r:id="rId6"/>
    <p:sldId id="355" r:id="rId7"/>
    <p:sldId id="354" r:id="rId8"/>
    <p:sldId id="387" r:id="rId9"/>
    <p:sldId id="352" r:id="rId10"/>
    <p:sldId id="342" r:id="rId11"/>
    <p:sldId id="327" r:id="rId12"/>
    <p:sldId id="336" r:id="rId13"/>
    <p:sldId id="334" r:id="rId14"/>
    <p:sldId id="335" r:id="rId15"/>
    <p:sldId id="385" r:id="rId16"/>
    <p:sldId id="393" r:id="rId17"/>
    <p:sldId id="375" r:id="rId18"/>
    <p:sldId id="341" r:id="rId19"/>
    <p:sldId id="391" r:id="rId20"/>
    <p:sldId id="362" r:id="rId21"/>
    <p:sldId id="382" r:id="rId22"/>
    <p:sldId id="394" r:id="rId23"/>
    <p:sldId id="395" r:id="rId24"/>
    <p:sldId id="396" r:id="rId25"/>
    <p:sldId id="392" r:id="rId26"/>
    <p:sldId id="399" r:id="rId27"/>
    <p:sldId id="400" r:id="rId28"/>
    <p:sldId id="397" r:id="rId29"/>
    <p:sldId id="348" r:id="rId30"/>
    <p:sldId id="401" r:id="rId31"/>
    <p:sldId id="402" r:id="rId32"/>
    <p:sldId id="403" r:id="rId33"/>
    <p:sldId id="405" r:id="rId34"/>
    <p:sldId id="407" r:id="rId35"/>
    <p:sldId id="404" r:id="rId36"/>
    <p:sldId id="406" r:id="rId37"/>
    <p:sldId id="390" r:id="rId38"/>
  </p:sldIdLst>
  <p:sldSz cx="12192000" cy="6858000"/>
  <p:notesSz cx="9236075" cy="6964363"/>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ía Enamorado" initials="ME" lastIdx="2" clrIdx="0">
    <p:extLst>
      <p:ext uri="{19B8F6BF-5375-455C-9EA6-DF929625EA0E}">
        <p15:presenceInfo xmlns:p15="http://schemas.microsoft.com/office/powerpoint/2012/main" userId="S-1-5-21-3493709827-1784827400-2039739247-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4E381"/>
    <a:srgbClr val="996A29"/>
    <a:srgbClr val="66BDFC"/>
    <a:srgbClr val="233C62"/>
    <a:srgbClr val="1D4A80"/>
    <a:srgbClr val="EAEFF7"/>
    <a:srgbClr val="0070C0"/>
    <a:srgbClr val="002060"/>
    <a:srgbClr val="179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09" autoAdjust="0"/>
    <p:restoredTop sz="94291" autoAdjust="0"/>
  </p:normalViewPr>
  <p:slideViewPr>
    <p:cSldViewPr snapToGrid="0">
      <p:cViewPr varScale="1">
        <p:scale>
          <a:sx n="113" d="100"/>
          <a:sy n="113" d="100"/>
        </p:scale>
        <p:origin x="606" y="102"/>
      </p:cViewPr>
      <p:guideLst/>
    </p:cSldViewPr>
  </p:slideViewPr>
  <p:notesTextViewPr>
    <p:cViewPr>
      <p:scale>
        <a:sx n="1" d="1"/>
        <a:sy n="1" d="1"/>
      </p:scale>
      <p:origin x="0" y="0"/>
    </p:cViewPr>
  </p:notesTextViewPr>
  <p:notesViewPr>
    <p:cSldViewPr snapToGrid="0">
      <p:cViewPr varScale="1">
        <p:scale>
          <a:sx n="86" d="100"/>
          <a:sy n="86"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s-GT" dirty="0"/>
              <a:t>Ejecución presupuestaria</a:t>
            </a:r>
            <a:br>
              <a:rPr lang="es-GT" dirty="0"/>
            </a:br>
            <a:r>
              <a:rPr lang="es-GT" dirty="0"/>
              <a:t>Grupo de gasto</a:t>
            </a:r>
          </a:p>
          <a:p>
            <a:pPr>
              <a:defRPr/>
            </a:pPr>
            <a:r>
              <a:rPr lang="es-GT" dirty="0"/>
              <a:t>(En Millones de Quetzales)</a:t>
            </a: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'Por Grupo'!$C$4:$C$5</c:f>
              <c:strCache>
                <c:ptCount val="2"/>
                <c:pt idx="0">
                  <c:v>Asignado</c:v>
                </c:pt>
              </c:strCache>
            </c:strRef>
          </c:tx>
          <c:spPr>
            <a:solidFill>
              <a:srgbClr val="4F7BAC"/>
            </a:solidFill>
            <a:ln>
              <a:noFill/>
            </a:ln>
            <a:effectLst/>
            <a:sp3d>
              <a:contourClr>
                <a:sysClr val="windowText" lastClr="000000"/>
              </a:contourClr>
            </a:sp3d>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 Grupo'!$A$6:$A$11</c:f>
              <c:strCache>
                <c:ptCount val="6"/>
                <c:pt idx="0">
                  <c:v>Grupo 0</c:v>
                </c:pt>
                <c:pt idx="1">
                  <c:v>Grupo 1</c:v>
                </c:pt>
                <c:pt idx="2">
                  <c:v>Grupo 2</c:v>
                </c:pt>
                <c:pt idx="3">
                  <c:v>Grupo 3</c:v>
                </c:pt>
                <c:pt idx="4">
                  <c:v>Grupo 4</c:v>
                </c:pt>
                <c:pt idx="5">
                  <c:v>Grupo 9</c:v>
                </c:pt>
              </c:strCache>
              <c:extLst/>
            </c:strRef>
          </c:cat>
          <c:val>
            <c:numRef>
              <c:f>'Por Grupo'!$C$6:$C$11</c:f>
              <c:numCache>
                <c:formatCode>#,##0.00</c:formatCode>
                <c:ptCount val="6"/>
                <c:pt idx="0">
                  <c:v>4701.4731400000001</c:v>
                </c:pt>
                <c:pt idx="1">
                  <c:v>964.289807</c:v>
                </c:pt>
                <c:pt idx="2">
                  <c:v>889.31605000000002</c:v>
                </c:pt>
                <c:pt idx="3">
                  <c:v>718.34148900000002</c:v>
                </c:pt>
                <c:pt idx="4">
                  <c:v>84.357737</c:v>
                </c:pt>
                <c:pt idx="5">
                  <c:v>25.702777000000001</c:v>
                </c:pt>
              </c:numCache>
              <c:extLst/>
            </c:numRef>
          </c:val>
          <c:extLst>
            <c:ext xmlns:c16="http://schemas.microsoft.com/office/drawing/2014/chart" uri="{C3380CC4-5D6E-409C-BE32-E72D297353CC}">
              <c16:uniqueId val="{00000000-81FF-4B0A-8BCB-D35D84BA122F}"/>
            </c:ext>
          </c:extLst>
        </c:ser>
        <c:ser>
          <c:idx val="1"/>
          <c:order val="1"/>
          <c:tx>
            <c:strRef>
              <c:f>'Por Grupo'!$D$4:$D$5</c:f>
              <c:strCache>
                <c:ptCount val="2"/>
                <c:pt idx="0">
                  <c:v>Vigente</c:v>
                </c:pt>
              </c:strCache>
            </c:strRef>
          </c:tx>
          <c:spPr>
            <a:solidFill>
              <a:srgbClr val="4EBCF2"/>
            </a:solidFill>
            <a:ln>
              <a:noFill/>
            </a:ln>
            <a:effectLst/>
            <a:sp3d>
              <a:contourClr>
                <a:sysClr val="windowText" lastClr="000000"/>
              </a:contourClr>
            </a:sp3d>
          </c:spPr>
          <c:invertIfNegative val="0"/>
          <c:dLbls>
            <c:dLbl>
              <c:idx val="0"/>
              <c:layout>
                <c:manualLayout>
                  <c:x val="3.69173973234886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FF-4B0A-8BCB-D35D84BA122F}"/>
                </c:ext>
              </c:extLst>
            </c:dLbl>
            <c:dLbl>
              <c:idx val="1"/>
              <c:layout>
                <c:manualLayout>
                  <c:x val="5.5376095985233045E-3"/>
                  <c:y val="6.836464792989835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FF-4B0A-8BCB-D35D84BA122F}"/>
                </c:ext>
              </c:extLst>
            </c:dLbl>
            <c:dLbl>
              <c:idx val="2"/>
              <c:layout>
                <c:manualLayout>
                  <c:x val="5.537609598523304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FF-4B0A-8BCB-D35D84BA122F}"/>
                </c:ext>
              </c:extLst>
            </c:dLbl>
            <c:dLbl>
              <c:idx val="3"/>
              <c:layout>
                <c:manualLayout>
                  <c:x val="5.5376095985233045E-3"/>
                  <c:y val="-6.836464792989835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FF-4B0A-8BCB-D35D84BA122F}"/>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 Grupo'!$A$6:$A$11</c:f>
              <c:strCache>
                <c:ptCount val="6"/>
                <c:pt idx="0">
                  <c:v>Grupo 0</c:v>
                </c:pt>
                <c:pt idx="1">
                  <c:v>Grupo 1</c:v>
                </c:pt>
                <c:pt idx="2">
                  <c:v>Grupo 2</c:v>
                </c:pt>
                <c:pt idx="3">
                  <c:v>Grupo 3</c:v>
                </c:pt>
                <c:pt idx="4">
                  <c:v>Grupo 4</c:v>
                </c:pt>
                <c:pt idx="5">
                  <c:v>Grupo 9</c:v>
                </c:pt>
              </c:strCache>
              <c:extLst/>
            </c:strRef>
          </c:cat>
          <c:val>
            <c:numRef>
              <c:f>'Por Grupo'!$D$6:$D$11</c:f>
              <c:numCache>
                <c:formatCode>#,##0.00</c:formatCode>
                <c:ptCount val="6"/>
                <c:pt idx="0">
                  <c:v>4444.263121</c:v>
                </c:pt>
                <c:pt idx="1">
                  <c:v>845.25</c:v>
                </c:pt>
                <c:pt idx="2">
                  <c:v>1176.18</c:v>
                </c:pt>
                <c:pt idx="3">
                  <c:v>339.02000800000002</c:v>
                </c:pt>
                <c:pt idx="4">
                  <c:v>60.245277000000002</c:v>
                </c:pt>
                <c:pt idx="5">
                  <c:v>143.65</c:v>
                </c:pt>
              </c:numCache>
              <c:extLst/>
            </c:numRef>
          </c:val>
          <c:extLst>
            <c:ext xmlns:c16="http://schemas.microsoft.com/office/drawing/2014/chart" uri="{C3380CC4-5D6E-409C-BE32-E72D297353CC}">
              <c16:uniqueId val="{00000005-81FF-4B0A-8BCB-D35D84BA122F}"/>
            </c:ext>
          </c:extLst>
        </c:ser>
        <c:ser>
          <c:idx val="2"/>
          <c:order val="2"/>
          <c:tx>
            <c:strRef>
              <c:f>'Por Grupo'!$E$4:$E$5</c:f>
              <c:strCache>
                <c:ptCount val="2"/>
                <c:pt idx="0">
                  <c:v>Ejecutado </c:v>
                </c:pt>
              </c:strCache>
            </c:strRef>
          </c:tx>
          <c:spPr>
            <a:solidFill>
              <a:srgbClr val="1D4A80"/>
            </a:solidFill>
            <a:ln>
              <a:noFill/>
            </a:ln>
            <a:effectLst/>
            <a:sp3d>
              <a:contourClr>
                <a:sysClr val="windowText" lastClr="000000"/>
              </a:contourClr>
            </a:sp3d>
          </c:spPr>
          <c:invertIfNegative val="0"/>
          <c:dPt>
            <c:idx val="0"/>
            <c:invertIfNegative val="0"/>
            <c:bubble3D val="0"/>
            <c:spPr>
              <a:solidFill>
                <a:srgbClr val="233C62"/>
              </a:solidFill>
              <a:ln>
                <a:noFill/>
              </a:ln>
              <a:effectLst/>
              <a:sp3d>
                <a:contourClr>
                  <a:sysClr val="windowText" lastClr="000000"/>
                </a:contourClr>
              </a:sp3d>
            </c:spPr>
            <c:extLst>
              <c:ext xmlns:c16="http://schemas.microsoft.com/office/drawing/2014/chart" uri="{C3380CC4-5D6E-409C-BE32-E72D297353CC}">
                <c16:uniqueId val="{00000007-81FF-4B0A-8BCB-D35D84BA122F}"/>
              </c:ext>
            </c:extLst>
          </c:dPt>
          <c:dLbls>
            <c:dLbl>
              <c:idx val="0"/>
              <c:layout>
                <c:manualLayout>
                  <c:x val="9.229349330872172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FF-4B0A-8BCB-D35D84BA122F}"/>
                </c:ext>
              </c:extLst>
            </c:dLbl>
            <c:dLbl>
              <c:idx val="1"/>
              <c:layout>
                <c:manualLayout>
                  <c:x val="7.3834794646977387E-3"/>
                  <c:y val="-1.367292958597967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FF-4B0A-8BCB-D35D84BA122F}"/>
                </c:ext>
              </c:extLst>
            </c:dLbl>
            <c:dLbl>
              <c:idx val="2"/>
              <c:layout>
                <c:manualLayout>
                  <c:x val="9.2293493308721729E-3"/>
                  <c:y val="-3.72902387368070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FF-4B0A-8BCB-D35D84BA122F}"/>
                </c:ext>
              </c:extLst>
            </c:dLbl>
            <c:dLbl>
              <c:idx val="3"/>
              <c:layout>
                <c:manualLayout>
                  <c:x val="3.69173973234886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FF-4B0A-8BCB-D35D84BA122F}"/>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 Grupo'!$A$6:$A$11</c:f>
              <c:strCache>
                <c:ptCount val="6"/>
                <c:pt idx="0">
                  <c:v>Grupo 0</c:v>
                </c:pt>
                <c:pt idx="1">
                  <c:v>Grupo 1</c:v>
                </c:pt>
                <c:pt idx="2">
                  <c:v>Grupo 2</c:v>
                </c:pt>
                <c:pt idx="3">
                  <c:v>Grupo 3</c:v>
                </c:pt>
                <c:pt idx="4">
                  <c:v>Grupo 4</c:v>
                </c:pt>
                <c:pt idx="5">
                  <c:v>Grupo 9</c:v>
                </c:pt>
              </c:strCache>
              <c:extLst/>
            </c:strRef>
          </c:cat>
          <c:val>
            <c:numRef>
              <c:f>'Por Grupo'!$E$6:$E$11</c:f>
              <c:numCache>
                <c:formatCode>#,##0.00</c:formatCode>
                <c:ptCount val="6"/>
                <c:pt idx="0">
                  <c:v>4434.20671253</c:v>
                </c:pt>
                <c:pt idx="1">
                  <c:v>806.18</c:v>
                </c:pt>
                <c:pt idx="2">
                  <c:v>1145.5999999999999</c:v>
                </c:pt>
                <c:pt idx="3">
                  <c:v>278.73</c:v>
                </c:pt>
                <c:pt idx="4">
                  <c:v>49.37</c:v>
                </c:pt>
                <c:pt idx="5">
                  <c:v>143.54</c:v>
                </c:pt>
              </c:numCache>
              <c:extLst/>
            </c:numRef>
          </c:val>
          <c:extLst>
            <c:ext xmlns:c16="http://schemas.microsoft.com/office/drawing/2014/chart" uri="{C3380CC4-5D6E-409C-BE32-E72D297353CC}">
              <c16:uniqueId val="{0000000B-81FF-4B0A-8BCB-D35D84BA122F}"/>
            </c:ext>
          </c:extLst>
        </c:ser>
        <c:ser>
          <c:idx val="3"/>
          <c:order val="3"/>
          <c:tx>
            <c:strRef>
              <c:f>'Por Grupo'!$F$4:$F$5</c:f>
              <c:strCache>
                <c:ptCount val="2"/>
                <c:pt idx="0">
                  <c:v>Saldo</c:v>
                </c:pt>
              </c:strCache>
            </c:strRef>
          </c:tx>
          <c:spPr>
            <a:gradFill>
              <a:gsLst>
                <a:gs pos="51000">
                  <a:srgbClr val="AC843C"/>
                </a:gs>
                <a:gs pos="100000">
                  <a:srgbClr val="9F722F"/>
                </a:gs>
                <a:gs pos="0">
                  <a:srgbClr val="BA9649"/>
                </a:gs>
              </a:gsLst>
              <a:lin ang="5400000" scaled="1"/>
            </a:gradFill>
            <a:ln>
              <a:noFill/>
            </a:ln>
            <a:effectLst/>
            <a:sp3d>
              <a:contourClr>
                <a:sysClr val="windowText" lastClr="000000"/>
              </a:contourClr>
            </a:sp3d>
          </c:spPr>
          <c:invertIfNegative val="0"/>
          <c:dLbls>
            <c:dLbl>
              <c:idx val="0"/>
              <c:layout>
                <c:manualLayout>
                  <c:x val="5.5376095985233045E-3"/>
                  <c:y val="-6.836464792989835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FF-4B0A-8BCB-D35D84BA122F}"/>
                </c:ext>
              </c:extLst>
            </c:dLbl>
            <c:dLbl>
              <c:idx val="1"/>
              <c:layout>
                <c:manualLayout>
                  <c:x val="9.22934933087210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FF-4B0A-8BCB-D35D84BA122F}"/>
                </c:ext>
              </c:extLst>
            </c:dLbl>
            <c:dLbl>
              <c:idx val="2"/>
              <c:layout>
                <c:manualLayout>
                  <c:x val="9.229349330872105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1FF-4B0A-8BCB-D35D84BA122F}"/>
                </c:ext>
              </c:extLst>
            </c:dLbl>
            <c:dLbl>
              <c:idx val="3"/>
              <c:layout>
                <c:manualLayout>
                  <c:x val="3.6917397323488694E-3"/>
                  <c:y val="6.836464792989835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1FF-4B0A-8BCB-D35D84BA122F}"/>
                </c:ext>
              </c:extLst>
            </c:dLbl>
            <c:dLbl>
              <c:idx val="5"/>
              <c:layout>
                <c:manualLayout>
                  <c:x val="5.537609598523304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1FF-4B0A-8BCB-D35D84BA122F}"/>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'Por Grupo'!$A$6:$A$11</c:f>
              <c:strCache>
                <c:ptCount val="6"/>
                <c:pt idx="0">
                  <c:v>Grupo 0</c:v>
                </c:pt>
                <c:pt idx="1">
                  <c:v>Grupo 1</c:v>
                </c:pt>
                <c:pt idx="2">
                  <c:v>Grupo 2</c:v>
                </c:pt>
                <c:pt idx="3">
                  <c:v>Grupo 3</c:v>
                </c:pt>
                <c:pt idx="4">
                  <c:v>Grupo 4</c:v>
                </c:pt>
                <c:pt idx="5">
                  <c:v>Grupo 9</c:v>
                </c:pt>
              </c:strCache>
              <c:extLst/>
            </c:strRef>
          </c:cat>
          <c:val>
            <c:numRef>
              <c:f>'Por Grupo'!$F$6:$F$11</c:f>
              <c:numCache>
                <c:formatCode>#,##0.00</c:formatCode>
                <c:ptCount val="6"/>
                <c:pt idx="0">
                  <c:v>10.056408469999951</c:v>
                </c:pt>
                <c:pt idx="1">
                  <c:v>39.07000000000005</c:v>
                </c:pt>
                <c:pt idx="2">
                  <c:v>30.580000000000155</c:v>
                </c:pt>
                <c:pt idx="3">
                  <c:v>60.290008</c:v>
                </c:pt>
                <c:pt idx="4">
                  <c:v>10.875277000000004</c:v>
                </c:pt>
                <c:pt idx="5">
                  <c:v>0.11000000000001364</c:v>
                </c:pt>
              </c:numCache>
              <c:extLst/>
            </c:numRef>
          </c:val>
          <c:extLst>
            <c:ext xmlns:c16="http://schemas.microsoft.com/office/drawing/2014/chart" uri="{C3380CC4-5D6E-409C-BE32-E72D297353CC}">
              <c16:uniqueId val="{00000011-81FF-4B0A-8BCB-D35D84BA122F}"/>
            </c:ext>
          </c:extLst>
        </c:ser>
        <c:dLbls>
          <c:showLegendKey val="0"/>
          <c:showVal val="0"/>
          <c:showCatName val="0"/>
          <c:showSerName val="0"/>
          <c:showPercent val="0"/>
          <c:showBubbleSize val="0"/>
        </c:dLbls>
        <c:gapWidth val="150"/>
        <c:shape val="box"/>
        <c:axId val="2060964512"/>
        <c:axId val="2060972672"/>
        <c:axId val="0"/>
      </c:bar3DChart>
      <c:catAx>
        <c:axId val="20609645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crossAx val="2060972672"/>
        <c:crosses val="autoZero"/>
        <c:auto val="1"/>
        <c:lblAlgn val="ctr"/>
        <c:lblOffset val="100"/>
        <c:noMultiLvlLbl val="0"/>
      </c:catAx>
      <c:valAx>
        <c:axId val="2060972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GT" dirty="0"/>
                  <a:t>Cifras en Quetzales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crossAx val="2060964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legend>
    <c:plotVisOnly val="1"/>
    <c:dispBlanksAs val="gap"/>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G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Ejecución presupuestaria por finalidad</a:t>
            </a:r>
          </a:p>
          <a:p>
            <a:pPr>
              <a:defRPr/>
            </a:pPr>
            <a:r>
              <a:rPr lang="en-US"/>
              <a:t>(En Millones de Quetzales)</a:t>
            </a:r>
            <a:br>
              <a:rPr lang="en-US"/>
            </a:br>
            <a:endParaRPr lang="en-US"/>
          </a:p>
        </c:rich>
      </c:tx>
      <c:layout>
        <c:manualLayout>
          <c:xMode val="edge"/>
          <c:yMode val="edge"/>
          <c:x val="0.32651259963983703"/>
          <c:y val="4.160755881572438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title>
    <c:autoTitleDeleted val="0"/>
    <c:plotArea>
      <c:layout/>
      <c:barChart>
        <c:barDir val="col"/>
        <c:grouping val="clustered"/>
        <c:varyColors val="0"/>
        <c:ser>
          <c:idx val="0"/>
          <c:order val="0"/>
          <c:tx>
            <c:strRef>
              <c:f>Finalidad!$C$4</c:f>
              <c:strCache>
                <c:ptCount val="1"/>
                <c:pt idx="0">
                  <c:v>Vigente</c:v>
                </c:pt>
              </c:strCache>
            </c:strRef>
          </c:tx>
          <c:spPr>
            <a:solidFill>
              <a:srgbClr val="66BDFC"/>
            </a:solidFill>
            <a:ln>
              <a:noFill/>
            </a:ln>
            <a:effectLst/>
          </c:spPr>
          <c:invertIfNegative val="0"/>
          <c:dPt>
            <c:idx val="0"/>
            <c:invertIfNegative val="0"/>
            <c:bubble3D val="0"/>
            <c:spPr>
              <a:solidFill>
                <a:srgbClr val="66BDFC"/>
              </a:solidFill>
              <a:ln>
                <a:noFill/>
              </a:ln>
              <a:effectLst/>
            </c:spPr>
            <c:extLst>
              <c:ext xmlns:c16="http://schemas.microsoft.com/office/drawing/2014/chart" uri="{C3380CC4-5D6E-409C-BE32-E72D297353CC}">
                <c16:uniqueId val="{00000001-33F9-4A9B-88AC-597265530952}"/>
              </c:ext>
            </c:extLst>
          </c:dPt>
          <c:dPt>
            <c:idx val="1"/>
            <c:invertIfNegative val="0"/>
            <c:bubble3D val="0"/>
            <c:spPr>
              <a:solidFill>
                <a:srgbClr val="66BDFC"/>
              </a:solidFill>
              <a:ln>
                <a:noFill/>
              </a:ln>
              <a:effectLst/>
            </c:spPr>
            <c:extLst>
              <c:ext xmlns:c16="http://schemas.microsoft.com/office/drawing/2014/chart" uri="{C3380CC4-5D6E-409C-BE32-E72D297353CC}">
                <c16:uniqueId val="{00000003-33F9-4A9B-88AC-597265530952}"/>
              </c:ext>
            </c:extLst>
          </c:dPt>
          <c:dLbls>
            <c:spPr>
              <a:noFill/>
              <a:ln>
                <a:noFill/>
              </a:ln>
              <a:effectLst/>
            </c:spPr>
            <c:txPr>
              <a:bodyPr rot="-5400000" spcFirstLastPara="1" vertOverflow="ellipsis"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Finalidad!$A$6:$A$9</c:f>
              <c:strCache>
                <c:ptCount val="4"/>
                <c:pt idx="0">
                  <c:v>Servicios Públicos Generales</c:v>
                </c:pt>
                <c:pt idx="1">
                  <c:v>Orden Público y Seguridad Ciudadana</c:v>
                </c:pt>
                <c:pt idx="2">
                  <c:v>Salud</c:v>
                </c:pt>
                <c:pt idx="3">
                  <c:v>Educación </c:v>
                </c:pt>
              </c:strCache>
              <c:extLst/>
            </c:strRef>
          </c:cat>
          <c:val>
            <c:numRef>
              <c:f>Finalidad!$C$6:$C$9</c:f>
              <c:numCache>
                <c:formatCode>#,##0.00</c:formatCode>
                <c:ptCount val="4"/>
                <c:pt idx="0">
                  <c:v>188.30412100000001</c:v>
                </c:pt>
                <c:pt idx="1">
                  <c:v>6675.6785449999998</c:v>
                </c:pt>
                <c:pt idx="2">
                  <c:v>37.798239000000002</c:v>
                </c:pt>
                <c:pt idx="3">
                  <c:v>106.826922</c:v>
                </c:pt>
              </c:numCache>
              <c:extLst/>
            </c:numRef>
          </c:val>
          <c:extLst xmlns:c15="http://schemas.microsoft.com/office/drawing/2012/chart">
            <c:ext xmlns:c16="http://schemas.microsoft.com/office/drawing/2014/chart" uri="{C3380CC4-5D6E-409C-BE32-E72D297353CC}">
              <c16:uniqueId val="{00000004-33F9-4A9B-88AC-597265530952}"/>
            </c:ext>
          </c:extLst>
        </c:ser>
        <c:ser>
          <c:idx val="1"/>
          <c:order val="1"/>
          <c:tx>
            <c:strRef>
              <c:f>Finalidad!$D$4</c:f>
              <c:strCache>
                <c:ptCount val="1"/>
                <c:pt idx="0">
                  <c:v>Ejecutado </c:v>
                </c:pt>
              </c:strCache>
            </c:strRef>
          </c:tx>
          <c:spPr>
            <a:solidFill>
              <a:srgbClr val="233C62"/>
            </a:solidFill>
            <a:ln>
              <a:noFill/>
            </a:ln>
            <a:effectLst/>
          </c:spPr>
          <c:invertIfNegative val="0"/>
          <c:dPt>
            <c:idx val="0"/>
            <c:invertIfNegative val="0"/>
            <c:bubble3D val="0"/>
            <c:spPr>
              <a:solidFill>
                <a:srgbClr val="233C62"/>
              </a:solidFill>
              <a:ln>
                <a:noFill/>
              </a:ln>
              <a:effectLst/>
            </c:spPr>
            <c:extLst>
              <c:ext xmlns:c16="http://schemas.microsoft.com/office/drawing/2014/chart" uri="{C3380CC4-5D6E-409C-BE32-E72D297353CC}">
                <c16:uniqueId val="{00000006-33F9-4A9B-88AC-597265530952}"/>
              </c:ext>
            </c:extLst>
          </c:dPt>
          <c:dLbls>
            <c:spPr>
              <a:noFill/>
              <a:ln>
                <a:noFill/>
              </a:ln>
              <a:effectLst/>
            </c:spPr>
            <c:txPr>
              <a:bodyPr rot="-5400000" spcFirstLastPara="1" vertOverflow="ellipsis"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Finalidad!$A$6:$A$9</c:f>
              <c:strCache>
                <c:ptCount val="4"/>
                <c:pt idx="0">
                  <c:v>Servicios Públicos Generales</c:v>
                </c:pt>
                <c:pt idx="1">
                  <c:v>Orden Público y Seguridad Ciudadana</c:v>
                </c:pt>
                <c:pt idx="2">
                  <c:v>Salud</c:v>
                </c:pt>
                <c:pt idx="3">
                  <c:v>Educación </c:v>
                </c:pt>
              </c:strCache>
              <c:extLst/>
            </c:strRef>
          </c:cat>
          <c:val>
            <c:numRef>
              <c:f>Finalidad!$D$6:$D$9</c:f>
              <c:numCache>
                <c:formatCode>#,##0.00</c:formatCode>
                <c:ptCount val="4"/>
                <c:pt idx="0">
                  <c:v>177.65981475000001</c:v>
                </c:pt>
                <c:pt idx="1">
                  <c:v>6540.1926353199997</c:v>
                </c:pt>
                <c:pt idx="2">
                  <c:v>37.39122528</c:v>
                </c:pt>
                <c:pt idx="3">
                  <c:v>102.38328002</c:v>
                </c:pt>
              </c:numCache>
              <c:extLst/>
            </c:numRef>
          </c:val>
          <c:extLst>
            <c:ext xmlns:c16="http://schemas.microsoft.com/office/drawing/2014/chart" uri="{C3380CC4-5D6E-409C-BE32-E72D297353CC}">
              <c16:uniqueId val="{00000007-33F9-4A9B-88AC-597265530952}"/>
            </c:ext>
          </c:extLst>
        </c:ser>
        <c:ser>
          <c:idx val="2"/>
          <c:order val="2"/>
          <c:tx>
            <c:strRef>
              <c:f>Finalidad!$E$4</c:f>
              <c:strCache>
                <c:ptCount val="1"/>
                <c:pt idx="0">
                  <c:v>Saldo por Ejecutar</c:v>
                </c:pt>
              </c:strCache>
            </c:strRef>
          </c:tx>
          <c:spPr>
            <a:gradFill>
              <a:gsLst>
                <a:gs pos="51000">
                  <a:srgbClr val="AC843C"/>
                </a:gs>
                <a:gs pos="100000">
                  <a:srgbClr val="9F722F"/>
                </a:gs>
                <a:gs pos="0">
                  <a:srgbClr val="BA9649"/>
                </a:gs>
              </a:gsLst>
              <a:lin ang="5400000" scaled="1"/>
            </a:gradFill>
            <a:ln>
              <a:noFill/>
            </a:ln>
            <a:effectLst/>
          </c:spPr>
          <c:invertIfNegative val="0"/>
          <c:dPt>
            <c:idx val="0"/>
            <c:invertIfNegative val="0"/>
            <c:bubble3D val="0"/>
            <c:spPr>
              <a:gradFill>
                <a:gsLst>
                  <a:gs pos="51000">
                    <a:srgbClr val="AC843C"/>
                  </a:gs>
                  <a:gs pos="100000">
                    <a:srgbClr val="9F722F"/>
                  </a:gs>
                  <a:gs pos="0">
                    <a:srgbClr val="BA9649"/>
                  </a:gs>
                </a:gsLst>
                <a:lin ang="5400000" scaled="1"/>
              </a:gradFill>
              <a:ln>
                <a:noFill/>
              </a:ln>
              <a:effectLst/>
            </c:spPr>
            <c:extLst>
              <c:ext xmlns:c16="http://schemas.microsoft.com/office/drawing/2014/chart" uri="{C3380CC4-5D6E-409C-BE32-E72D297353CC}">
                <c16:uniqueId val="{00000009-33F9-4A9B-88AC-597265530952}"/>
              </c:ext>
            </c:extLst>
          </c:dPt>
          <c:dLbls>
            <c:spPr>
              <a:noFill/>
              <a:ln>
                <a:noFill/>
              </a:ln>
              <a:effectLst/>
            </c:spPr>
            <c:txPr>
              <a:bodyPr rot="-5400000" spcFirstLastPara="1" vertOverflow="ellipsis"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Finalidad!$A$6:$A$9</c:f>
              <c:strCache>
                <c:ptCount val="4"/>
                <c:pt idx="0">
                  <c:v>Servicios Públicos Generales</c:v>
                </c:pt>
                <c:pt idx="1">
                  <c:v>Orden Público y Seguridad Ciudadana</c:v>
                </c:pt>
                <c:pt idx="2">
                  <c:v>Salud</c:v>
                </c:pt>
                <c:pt idx="3">
                  <c:v>Educación </c:v>
                </c:pt>
              </c:strCache>
              <c:extLst/>
            </c:strRef>
          </c:cat>
          <c:val>
            <c:numRef>
              <c:f>Finalidad!$E$6:$E$9</c:f>
              <c:numCache>
                <c:formatCode>#,##0.00</c:formatCode>
                <c:ptCount val="4"/>
                <c:pt idx="0">
                  <c:v>10.64430625</c:v>
                </c:pt>
                <c:pt idx="1">
                  <c:v>135.48590968000008</c:v>
                </c:pt>
                <c:pt idx="2">
                  <c:v>0.40701372000000191</c:v>
                </c:pt>
                <c:pt idx="3">
                  <c:v>4.4436419799999953</c:v>
                </c:pt>
              </c:numCache>
              <c:extLst/>
            </c:numRef>
          </c:val>
          <c:extLst>
            <c:ext xmlns:c16="http://schemas.microsoft.com/office/drawing/2014/chart" uri="{C3380CC4-5D6E-409C-BE32-E72D297353CC}">
              <c16:uniqueId val="{0000000A-33F9-4A9B-88AC-597265530952}"/>
            </c:ext>
          </c:extLst>
        </c:ser>
        <c:dLbls>
          <c:showLegendKey val="0"/>
          <c:showVal val="0"/>
          <c:showCatName val="0"/>
          <c:showSerName val="0"/>
          <c:showPercent val="0"/>
          <c:showBubbleSize val="0"/>
        </c:dLbls>
        <c:gapWidth val="100"/>
        <c:overlap val="-27"/>
        <c:axId val="2060973760"/>
        <c:axId val="2060977024"/>
        <c:extLst/>
      </c:barChart>
      <c:catAx>
        <c:axId val="206097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crossAx val="2060977024"/>
        <c:crosses val="autoZero"/>
        <c:auto val="1"/>
        <c:lblAlgn val="ctr"/>
        <c:lblOffset val="100"/>
        <c:noMultiLvlLbl val="0"/>
      </c:catAx>
      <c:valAx>
        <c:axId val="2060977024"/>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GT" dirty="0"/>
                  <a:t>Cifras en Millones de Quetzales</a:t>
                </a:r>
              </a:p>
            </c:rich>
          </c:tx>
          <c:layout>
            <c:manualLayout>
              <c:xMode val="edge"/>
              <c:yMode val="edge"/>
              <c:x val="2.5876195116004588E-3"/>
              <c:y val="0.2883370234309658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crossAx val="206097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GT"/>
        </a:p>
      </c:txPr>
    </c:legend>
    <c:plotVisOnly val="1"/>
    <c:dispBlanksAs val="gap"/>
    <c:showDLblsOverMax val="0"/>
  </c:chart>
  <c:spPr>
    <a:noFill/>
    <a:ln>
      <a:noFill/>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G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2AB811F-186B-4725-A7F7-35C2BE0D5134}"/>
              </a:ext>
            </a:extLst>
          </p:cNvPr>
          <p:cNvSpPr>
            <a:spLocks noGrp="1"/>
          </p:cNvSpPr>
          <p:nvPr>
            <p:ph type="hdr" sz="quarter"/>
          </p:nvPr>
        </p:nvSpPr>
        <p:spPr>
          <a:xfrm>
            <a:off x="1" y="1"/>
            <a:ext cx="4003136" cy="349645"/>
          </a:xfrm>
          <a:prstGeom prst="rect">
            <a:avLst/>
          </a:prstGeom>
        </p:spPr>
        <p:txBody>
          <a:bodyPr vert="horz" lIns="90763" tIns="45382" rIns="90763" bIns="45382" rtlCol="0"/>
          <a:lstStyle>
            <a:lvl1pPr algn="l">
              <a:defRPr sz="1200"/>
            </a:lvl1pPr>
          </a:lstStyle>
          <a:p>
            <a:endParaRPr lang="es-GT"/>
          </a:p>
        </p:txBody>
      </p:sp>
      <p:sp>
        <p:nvSpPr>
          <p:cNvPr id="3" name="Marcador de fecha 2">
            <a:extLst>
              <a:ext uri="{FF2B5EF4-FFF2-40B4-BE49-F238E27FC236}">
                <a16:creationId xmlns:a16="http://schemas.microsoft.com/office/drawing/2014/main" id="{28E64013-480C-4439-BC5E-022BA71C28F1}"/>
              </a:ext>
            </a:extLst>
          </p:cNvPr>
          <p:cNvSpPr>
            <a:spLocks noGrp="1"/>
          </p:cNvSpPr>
          <p:nvPr>
            <p:ph type="dt" sz="quarter" idx="1"/>
          </p:nvPr>
        </p:nvSpPr>
        <p:spPr>
          <a:xfrm>
            <a:off x="5230849" y="1"/>
            <a:ext cx="4003136" cy="349645"/>
          </a:xfrm>
          <a:prstGeom prst="rect">
            <a:avLst/>
          </a:prstGeom>
        </p:spPr>
        <p:txBody>
          <a:bodyPr vert="horz" lIns="90763" tIns="45382" rIns="90763" bIns="45382" rtlCol="0"/>
          <a:lstStyle>
            <a:lvl1pPr algn="r">
              <a:defRPr sz="1200"/>
            </a:lvl1pPr>
          </a:lstStyle>
          <a:p>
            <a:fld id="{70781529-3644-42FB-BDB8-7BCF6AB8D8F0}" type="datetimeFigureOut">
              <a:rPr lang="es-GT" smtClean="0"/>
              <a:t>5/01/2024</a:t>
            </a:fld>
            <a:endParaRPr lang="es-GT"/>
          </a:p>
        </p:txBody>
      </p:sp>
      <p:sp>
        <p:nvSpPr>
          <p:cNvPr id="4" name="Marcador de pie de página 3">
            <a:extLst>
              <a:ext uri="{FF2B5EF4-FFF2-40B4-BE49-F238E27FC236}">
                <a16:creationId xmlns:a16="http://schemas.microsoft.com/office/drawing/2014/main" id="{0F6170D5-344D-4ECF-A7BB-2563D18D79A4}"/>
              </a:ext>
            </a:extLst>
          </p:cNvPr>
          <p:cNvSpPr>
            <a:spLocks noGrp="1"/>
          </p:cNvSpPr>
          <p:nvPr>
            <p:ph type="ftr" sz="quarter" idx="2"/>
          </p:nvPr>
        </p:nvSpPr>
        <p:spPr>
          <a:xfrm>
            <a:off x="1" y="6614718"/>
            <a:ext cx="4003136" cy="349645"/>
          </a:xfrm>
          <a:prstGeom prst="rect">
            <a:avLst/>
          </a:prstGeom>
        </p:spPr>
        <p:txBody>
          <a:bodyPr vert="horz" lIns="90763" tIns="45382" rIns="90763" bIns="45382" rtlCol="0" anchor="b"/>
          <a:lstStyle>
            <a:lvl1pPr algn="l">
              <a:defRPr sz="1200"/>
            </a:lvl1pPr>
          </a:lstStyle>
          <a:p>
            <a:endParaRPr lang="es-GT"/>
          </a:p>
        </p:txBody>
      </p:sp>
      <p:sp>
        <p:nvSpPr>
          <p:cNvPr id="5" name="Marcador de número de diapositiva 4">
            <a:extLst>
              <a:ext uri="{FF2B5EF4-FFF2-40B4-BE49-F238E27FC236}">
                <a16:creationId xmlns:a16="http://schemas.microsoft.com/office/drawing/2014/main" id="{50EBB728-8F58-4BB2-8C0F-D983E5A77DC2}"/>
              </a:ext>
            </a:extLst>
          </p:cNvPr>
          <p:cNvSpPr>
            <a:spLocks noGrp="1"/>
          </p:cNvSpPr>
          <p:nvPr>
            <p:ph type="sldNum" sz="quarter" idx="3"/>
          </p:nvPr>
        </p:nvSpPr>
        <p:spPr>
          <a:xfrm>
            <a:off x="5230849" y="6614718"/>
            <a:ext cx="4003136" cy="349645"/>
          </a:xfrm>
          <a:prstGeom prst="rect">
            <a:avLst/>
          </a:prstGeom>
        </p:spPr>
        <p:txBody>
          <a:bodyPr vert="horz" lIns="90763" tIns="45382" rIns="90763" bIns="45382" rtlCol="0" anchor="b"/>
          <a:lstStyle>
            <a:lvl1pPr algn="r">
              <a:defRPr sz="1200"/>
            </a:lvl1pPr>
          </a:lstStyle>
          <a:p>
            <a:fld id="{223D6B16-8452-4088-B7E7-5F9F0FEA3A90}" type="slidenum">
              <a:rPr lang="es-GT" smtClean="0"/>
              <a:t>‹Nº›</a:t>
            </a:fld>
            <a:endParaRPr lang="es-GT"/>
          </a:p>
        </p:txBody>
      </p:sp>
    </p:spTree>
    <p:extLst>
      <p:ext uri="{BB962C8B-B14F-4D97-AF65-F5344CB8AC3E}">
        <p14:creationId xmlns:p14="http://schemas.microsoft.com/office/powerpoint/2010/main" val="1567577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4003136" cy="349645"/>
          </a:xfrm>
          <a:prstGeom prst="rect">
            <a:avLst/>
          </a:prstGeom>
        </p:spPr>
        <p:txBody>
          <a:bodyPr vert="horz" lIns="90763" tIns="45382" rIns="90763" bIns="45382" rtlCol="0"/>
          <a:lstStyle>
            <a:lvl1pPr algn="l">
              <a:defRPr sz="1200"/>
            </a:lvl1pPr>
          </a:lstStyle>
          <a:p>
            <a:endParaRPr lang="es-GT"/>
          </a:p>
        </p:txBody>
      </p:sp>
      <p:sp>
        <p:nvSpPr>
          <p:cNvPr id="3" name="Marcador de fecha 2"/>
          <p:cNvSpPr>
            <a:spLocks noGrp="1"/>
          </p:cNvSpPr>
          <p:nvPr>
            <p:ph type="dt" idx="1"/>
          </p:nvPr>
        </p:nvSpPr>
        <p:spPr>
          <a:xfrm>
            <a:off x="5230849" y="1"/>
            <a:ext cx="4003136" cy="349645"/>
          </a:xfrm>
          <a:prstGeom prst="rect">
            <a:avLst/>
          </a:prstGeom>
        </p:spPr>
        <p:txBody>
          <a:bodyPr vert="horz" lIns="90763" tIns="45382" rIns="90763" bIns="45382" rtlCol="0"/>
          <a:lstStyle>
            <a:lvl1pPr algn="r">
              <a:defRPr sz="1200"/>
            </a:lvl1pPr>
          </a:lstStyle>
          <a:p>
            <a:fld id="{2F889F5E-1FF3-4626-856E-81C394864066}" type="datetimeFigureOut">
              <a:rPr lang="es-GT" smtClean="0"/>
              <a:t>5/01/2024</a:t>
            </a:fld>
            <a:endParaRPr lang="es-GT"/>
          </a:p>
        </p:txBody>
      </p:sp>
      <p:sp>
        <p:nvSpPr>
          <p:cNvPr id="4" name="Marcador de imagen de diapositiva 3"/>
          <p:cNvSpPr>
            <a:spLocks noGrp="1" noRot="1" noChangeAspect="1"/>
          </p:cNvSpPr>
          <p:nvPr>
            <p:ph type="sldImg" idx="2"/>
          </p:nvPr>
        </p:nvSpPr>
        <p:spPr>
          <a:xfrm>
            <a:off x="2530475" y="869950"/>
            <a:ext cx="4175125" cy="2349500"/>
          </a:xfrm>
          <a:prstGeom prst="rect">
            <a:avLst/>
          </a:prstGeom>
          <a:noFill/>
          <a:ln w="12700">
            <a:solidFill>
              <a:prstClr val="black"/>
            </a:solidFill>
          </a:ln>
        </p:spPr>
        <p:txBody>
          <a:bodyPr vert="horz" lIns="90763" tIns="45382" rIns="90763" bIns="45382" rtlCol="0" anchor="ctr"/>
          <a:lstStyle/>
          <a:p>
            <a:endParaRPr lang="es-GT"/>
          </a:p>
        </p:txBody>
      </p:sp>
      <p:sp>
        <p:nvSpPr>
          <p:cNvPr id="5" name="Marcador de notas 4"/>
          <p:cNvSpPr>
            <a:spLocks noGrp="1"/>
          </p:cNvSpPr>
          <p:nvPr>
            <p:ph type="body" sz="quarter" idx="3"/>
          </p:nvPr>
        </p:nvSpPr>
        <p:spPr>
          <a:xfrm>
            <a:off x="924446" y="3351363"/>
            <a:ext cx="7387187" cy="2742455"/>
          </a:xfrm>
          <a:prstGeom prst="rect">
            <a:avLst/>
          </a:prstGeom>
        </p:spPr>
        <p:txBody>
          <a:bodyPr vert="horz" lIns="90763" tIns="45382" rIns="90763" bIns="45382"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1" y="6614718"/>
            <a:ext cx="4003136" cy="349645"/>
          </a:xfrm>
          <a:prstGeom prst="rect">
            <a:avLst/>
          </a:prstGeom>
        </p:spPr>
        <p:txBody>
          <a:bodyPr vert="horz" lIns="90763" tIns="45382" rIns="90763" bIns="45382"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5230849" y="6614718"/>
            <a:ext cx="4003136" cy="349645"/>
          </a:xfrm>
          <a:prstGeom prst="rect">
            <a:avLst/>
          </a:prstGeom>
        </p:spPr>
        <p:txBody>
          <a:bodyPr vert="horz" lIns="90763" tIns="45382" rIns="90763" bIns="45382" rtlCol="0" anchor="b"/>
          <a:lstStyle>
            <a:lvl1pPr algn="r">
              <a:defRPr sz="1200"/>
            </a:lvl1pPr>
          </a:lstStyle>
          <a:p>
            <a:fld id="{8A115BA9-5F40-4A42-9873-4A856A2BCB21}" type="slidenum">
              <a:rPr lang="es-GT" smtClean="0"/>
              <a:t>‹Nº›</a:t>
            </a:fld>
            <a:endParaRPr lang="es-GT"/>
          </a:p>
        </p:txBody>
      </p:sp>
    </p:spTree>
    <p:extLst>
      <p:ext uri="{BB962C8B-B14F-4D97-AF65-F5344CB8AC3E}">
        <p14:creationId xmlns:p14="http://schemas.microsoft.com/office/powerpoint/2010/main" val="3928341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7812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5121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5589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84257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795182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90839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8530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16</a:t>
            </a:fld>
            <a:endParaRPr dirty="0"/>
          </a:p>
        </p:txBody>
      </p:sp>
    </p:spTree>
    <p:extLst>
      <p:ext uri="{BB962C8B-B14F-4D97-AF65-F5344CB8AC3E}">
        <p14:creationId xmlns:p14="http://schemas.microsoft.com/office/powerpoint/2010/main" val="3057416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10621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529582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58852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201544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58272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625499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22</a:t>
            </a:fld>
            <a:endParaRPr dirty="0"/>
          </a:p>
        </p:txBody>
      </p:sp>
    </p:spTree>
    <p:extLst>
      <p:ext uri="{BB962C8B-B14F-4D97-AF65-F5344CB8AC3E}">
        <p14:creationId xmlns:p14="http://schemas.microsoft.com/office/powerpoint/2010/main" val="3995604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464437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147416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25</a:t>
            </a:fld>
            <a:endParaRPr dirty="0"/>
          </a:p>
        </p:txBody>
      </p:sp>
    </p:spTree>
    <p:extLst>
      <p:ext uri="{BB962C8B-B14F-4D97-AF65-F5344CB8AC3E}">
        <p14:creationId xmlns:p14="http://schemas.microsoft.com/office/powerpoint/2010/main" val="113572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435004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428467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62979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0555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05750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915480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213334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80655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853015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34</a:t>
            </a:fld>
            <a:endParaRPr dirty="0"/>
          </a:p>
        </p:txBody>
      </p:sp>
    </p:spTree>
    <p:extLst>
      <p:ext uri="{BB962C8B-B14F-4D97-AF65-F5344CB8AC3E}">
        <p14:creationId xmlns:p14="http://schemas.microsoft.com/office/powerpoint/2010/main" val="644079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09730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5</a:t>
            </a:fld>
            <a:endParaRPr dirty="0"/>
          </a:p>
        </p:txBody>
      </p:sp>
    </p:spTree>
    <p:extLst>
      <p:ext uri="{BB962C8B-B14F-4D97-AF65-F5344CB8AC3E}">
        <p14:creationId xmlns:p14="http://schemas.microsoft.com/office/powerpoint/2010/main" val="1547103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19719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550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31728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123448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fld id="{B708A815-C8B2-4F30-9335-A540ED979A65}" type="datetime1">
              <a:rPr lang="es-GT" smtClean="0"/>
              <a:t>5/01/2024</a:t>
            </a:fld>
            <a:endParaRPr lang="es-GT" dirty="0"/>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fld id="{8EF94ECC-E985-4DCB-BC79-BB238F702D18}" type="slidenum">
              <a:rPr lang="es-GT" smtClean="0"/>
              <a:t>‹Nº›</a:t>
            </a:fld>
            <a:endParaRPr lang="es-GT" dirty="0"/>
          </a:p>
        </p:txBody>
      </p:sp>
    </p:spTree>
    <p:extLst>
      <p:ext uri="{BB962C8B-B14F-4D97-AF65-F5344CB8AC3E}">
        <p14:creationId xmlns:p14="http://schemas.microsoft.com/office/powerpoint/2010/main" val="34569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1_Título y objetos">
    <p:bg>
      <p:bgPr>
        <a:blipFill dpi="0" rotWithShape="1">
          <a:blip r:embed="rId2">
            <a:lum/>
          </a:blip>
          <a:srcRect/>
          <a:stretch>
            <a:fillRect t="-51000" b="-51000"/>
          </a:stretch>
        </a:blipFill>
        <a:effectLst/>
      </p:bgPr>
    </p:bg>
    <p:spTree>
      <p:nvGrpSpPr>
        <p:cNvPr id="1" name="Shape 12"/>
        <p:cNvGrpSpPr/>
        <p:nvPr/>
      </p:nvGrpSpPr>
      <p:grpSpPr>
        <a:xfrm>
          <a:off x="0" y="0"/>
          <a:ext cx="0" cy="0"/>
          <a:chOff x="0" y="0"/>
          <a:chExt cx="0" cy="0"/>
        </a:xfrm>
      </p:grpSpPr>
      <p:sp>
        <p:nvSpPr>
          <p:cNvPr id="15" name="Google Shape;15;p11"/>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kern="1200" dirty="0">
                <a:solidFill>
                  <a:schemeClr val="lt1"/>
                </a:solidFill>
                <a:latin typeface="Vollkorn Black"/>
                <a:ea typeface="Vollkorn Black"/>
                <a:cs typeface="Vollkorn Black"/>
                <a:sym typeface="Vollkorn Black"/>
              </a:rPr>
              <a:t>S E G U N D O </a:t>
            </a:r>
            <a:r>
              <a:rPr lang="es-GT" sz="600" dirty="0">
                <a:solidFill>
                  <a:schemeClr val="lt1"/>
                </a:solidFill>
                <a:latin typeface="Vollkorn Black"/>
                <a:ea typeface="Vollkorn Black"/>
                <a:cs typeface="Vollkorn Black"/>
                <a:sym typeface="Vollkorn Black"/>
              </a:rPr>
              <a:t>     C  U  A  T  R  I  M  E  S  T  R  E</a:t>
            </a:r>
            <a:endParaRPr sz="600" dirty="0">
              <a:solidFill>
                <a:schemeClr val="lt1"/>
              </a:solidFill>
              <a:latin typeface="Vollkorn Black"/>
              <a:ea typeface="Vollkorn Black"/>
              <a:cs typeface="Vollkorn Black"/>
              <a:sym typeface="Vollkorn Black"/>
            </a:endParaRPr>
          </a:p>
        </p:txBody>
      </p:sp>
    </p:spTree>
    <p:extLst>
      <p:ext uri="{BB962C8B-B14F-4D97-AF65-F5344CB8AC3E}">
        <p14:creationId xmlns:p14="http://schemas.microsoft.com/office/powerpoint/2010/main" val="364197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bg>
      <p:bgPr>
        <a:blipFill dpi="0" rotWithShape="1">
          <a:blip r:embed="rId2">
            <a:lum/>
          </a:blip>
          <a:srcRect/>
          <a:stretch>
            <a:fillRect/>
          </a:stretch>
        </a:blipFill>
        <a:effectLst/>
      </p:bgPr>
    </p:bg>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8130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1_Diapositiva de título">
    <p:bg>
      <p:bgPr>
        <a:solidFill>
          <a:schemeClr val="bg1"/>
        </a:solid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59378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38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41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fld id="{B2AE0D9E-9211-474E-867D-A3D7FD03901F}" type="datetime1">
              <a:rPr lang="es-GT" smtClean="0"/>
              <a:t>5/01/2024</a:t>
            </a:fld>
            <a:endParaRPr lang="es-GT" dirty="0"/>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fld id="{8EF94ECC-E985-4DCB-BC79-BB238F702D18}" type="slidenum">
              <a:rPr lang="es-GT" smtClean="0"/>
              <a:t>‹Nº›</a:t>
            </a:fld>
            <a:endParaRPr lang="es-GT" dirty="0"/>
          </a:p>
        </p:txBody>
      </p:sp>
      <p:sp>
        <p:nvSpPr>
          <p:cNvPr id="7"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dirty="0">
                <a:solidFill>
                  <a:srgbClr val="36B3CE"/>
                </a:solidFill>
                <a:latin typeface="Vollkorn Black"/>
                <a:ea typeface="Vollkorn Black"/>
                <a:cs typeface="Vollkorn Black"/>
                <a:sym typeface="Vollkorn Black"/>
              </a:rPr>
              <a:t>R  E  N  D  I  C  I  </a:t>
            </a:r>
            <a:r>
              <a:rPr lang="es-GT" sz="600" dirty="0" err="1">
                <a:solidFill>
                  <a:srgbClr val="36B3CE"/>
                </a:solidFill>
                <a:latin typeface="Vollkorn Black"/>
                <a:ea typeface="Vollkorn Black"/>
                <a:cs typeface="Vollkorn Black"/>
                <a:sym typeface="Vollkorn Black"/>
              </a:rPr>
              <a:t>Ó</a:t>
            </a:r>
            <a:r>
              <a:rPr lang="es-GT" sz="600" dirty="0">
                <a:solidFill>
                  <a:srgbClr val="36B3CE"/>
                </a:solidFill>
                <a:latin typeface="Vollkorn Black"/>
                <a:ea typeface="Vollkorn Black"/>
                <a:cs typeface="Vollkorn Black"/>
                <a:sym typeface="Vollkorn Black"/>
              </a:rPr>
              <a:t>  N        D  E      C  U  E  N  T  A  S</a:t>
            </a:r>
            <a:endParaRPr sz="600" dirty="0">
              <a:solidFill>
                <a:srgbClr val="36B3CE"/>
              </a:solidFill>
              <a:latin typeface="Vollkorn Black"/>
              <a:ea typeface="Vollkorn Black"/>
              <a:cs typeface="Vollkorn Black"/>
              <a:sym typeface="Vollkorn Black"/>
            </a:endParaRPr>
          </a:p>
        </p:txBody>
      </p:sp>
      <p:sp>
        <p:nvSpPr>
          <p:cNvPr id="8"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9"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1774413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fld id="{B538F817-0E65-4E88-96D4-9FA2057239B0}" type="datetime1">
              <a:rPr lang="es-GT" smtClean="0"/>
              <a:t>5/01/2024</a:t>
            </a:fld>
            <a:endParaRPr lang="es-GT"/>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8"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9"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0"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129930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fld id="{0236FBD1-9373-42E6-933C-D2861B1129DE}" type="datetime1">
              <a:rPr lang="es-GT" smtClean="0"/>
              <a:t>5/01/2024</a:t>
            </a:fld>
            <a:endParaRPr lang="es-GT"/>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10"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1"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2"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397763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fld id="{BC1679AE-6D20-40E8-83B9-AFE348460766}" type="datetime1">
              <a:rPr lang="es-GT" smtClean="0"/>
              <a:t>5/01/2024</a:t>
            </a:fld>
            <a:endParaRPr lang="es-GT"/>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6"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7"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8"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313316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fld id="{69B172B5-4A68-4E4F-B447-FC61244663D3}" type="datetime1">
              <a:rPr lang="es-GT" smtClean="0"/>
              <a:t>5/01/2024</a:t>
            </a:fld>
            <a:endParaRPr lang="es-GT"/>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5"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6"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7"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263227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fld id="{31CEE30F-A687-4E64-8B35-3DBF00F44A58}" type="datetime1">
              <a:rPr lang="es-GT" smtClean="0"/>
              <a:t>5/01/2024</a:t>
            </a:fld>
            <a:endParaRPr lang="es-GT"/>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8"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9"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0"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136589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fld id="{5ECFAAE8-BB1F-46DC-B02E-828226DC17C2}" type="datetime1">
              <a:rPr lang="es-GT" smtClean="0"/>
              <a:t>5/01/2024</a:t>
            </a:fld>
            <a:endParaRPr lang="es-GT"/>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fld id="{8EF94ECC-E985-4DCB-BC79-BB238F702D18}" type="slidenum">
              <a:rPr lang="es-GT" smtClean="0"/>
              <a:t>‹Nº›</a:t>
            </a:fld>
            <a:endParaRPr lang="es-GT"/>
          </a:p>
        </p:txBody>
      </p:sp>
      <p:sp>
        <p:nvSpPr>
          <p:cNvPr id="8" name="Google Shape;17;p12"/>
          <p:cNvSpPr txBox="1"/>
          <p:nvPr userDrawn="1"/>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9" name="Google Shape;18;p12"/>
          <p:cNvSpPr txBox="1"/>
          <p:nvPr userDrawn="1"/>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0" name="Google Shape;19;p12"/>
          <p:cNvPicPr preferRelativeResize="0"/>
          <p:nvPr userDrawn="1"/>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273947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7F50F-492E-4C5A-B836-C79014F93E1E}" type="datetime1">
              <a:rPr lang="es-GT" smtClean="0"/>
              <a:t>5/01/2024</a:t>
            </a:fld>
            <a:endParaRPr lang="es-GT" dirty="0"/>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dirty="0"/>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94ECC-E985-4DCB-BC79-BB238F702D18}" type="slidenum">
              <a:rPr lang="es-GT" smtClean="0"/>
              <a:t>‹Nº›</a:t>
            </a:fld>
            <a:endParaRPr lang="es-GT" dirty="0"/>
          </a:p>
        </p:txBody>
      </p:sp>
    </p:spTree>
    <p:extLst>
      <p:ext uri="{BB962C8B-B14F-4D97-AF65-F5344CB8AC3E}">
        <p14:creationId xmlns:p14="http://schemas.microsoft.com/office/powerpoint/2010/main" val="4132767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5" r:id="rId10"/>
    <p:sldLayoutId id="2147483686" r:id="rId11"/>
    <p:sldLayoutId id="2147483687" r:id="rId12"/>
    <p:sldLayoutId id="2147483670" r:id="rId13"/>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1568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idx="4294967295"/>
          </p:nvPr>
        </p:nvSpPr>
        <p:spPr>
          <a:xfrm>
            <a:off x="387531" y="1021624"/>
            <a:ext cx="11173098"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solidFill>
                  <a:srgbClr val="233C62"/>
                </a:solidFill>
                <a:latin typeface="Arial" panose="020B0604020202020204" pitchFamily="34" charset="0"/>
                <a:cs typeface="Arial" panose="020B0604020202020204" pitchFamily="34" charset="0"/>
              </a:rPr>
              <a:t>¿CUÁL ES LA IMPORTANCIA DEL PAGO DE SERVIDORES PÚBLICOS?</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B8F3049B-9EEA-44AE-B2F3-E58333F7B39C}"/>
              </a:ext>
            </a:extLst>
          </p:cNvPr>
          <p:cNvSpPr txBox="1">
            <a:spLocks/>
          </p:cNvSpPr>
          <p:nvPr/>
        </p:nvSpPr>
        <p:spPr>
          <a:xfrm>
            <a:off x="576023" y="1688123"/>
            <a:ext cx="9541644" cy="407963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Arial" panose="020B0604020202020204" pitchFamily="34" charset="0"/>
                <a:cs typeface="Arial" panose="020B0604020202020204" pitchFamily="34" charset="0"/>
              </a:rPr>
              <a:t>El dinero utilizado en el pago de servidores públicos, aunque se clasifica como un gasto de funcionamiento, en realidad, constituye el medio para prestar servicios y/o entregar bienes a la población beneficiaria, y con ello, satisfacer las necesidades sociales. En este sentido, se realiza el mantenimiento de nómina de los agentes de seguridad, además de agentes penitenciarios, y personal administrativo que brinda los servicios de atención a la población y seguridad pública; siendo este el apartado específico con mayor cobertura a nivel nacional.</a:t>
            </a:r>
            <a:endParaRPr lang="es-GT" sz="2400" b="0"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2" descr="Desarrollando capacidades de ciencia de datos en Directivos Públicos">
            <a:extLst>
              <a:ext uri="{FF2B5EF4-FFF2-40B4-BE49-F238E27FC236}">
                <a16:creationId xmlns:a16="http://schemas.microsoft.com/office/drawing/2014/main" id="{AE3A03B8-2603-424D-AE27-A9ABA7F5B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9345" y="4724480"/>
            <a:ext cx="1111896" cy="11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7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idx="4294967295"/>
          </p:nvPr>
        </p:nvSpPr>
        <p:spPr>
          <a:xfrm>
            <a:off x="406581" y="840649"/>
            <a:ext cx="10566219" cy="1045029"/>
          </a:xfrm>
          <a:noFill/>
          <a:effectLst>
            <a:outerShdw blurRad="50800" dist="50800" dir="5400000" sx="1000" sy="1000" algn="ctr" rotWithShape="0">
              <a:srgbClr val="000000"/>
            </a:outerShdw>
          </a:effectLst>
        </p:spPr>
        <p:txBody>
          <a:bodyPr anchor="ctr" anchorCtr="0">
            <a:normAutofit fontScale="90000"/>
          </a:bodyPr>
          <a:lstStyle/>
          <a:p>
            <a:pPr algn="l"/>
            <a:r>
              <a:rPr lang="es-GT" dirty="0">
                <a:solidFill>
                  <a:srgbClr val="233C62"/>
                </a:solidFill>
                <a:latin typeface="Arial" panose="020B0604020202020204" pitchFamily="34" charset="0"/>
                <a:cs typeface="Arial" panose="020B0604020202020204" pitchFamily="34" charset="0"/>
              </a:rPr>
              <a:t>PAGO DE SALARIOS A SERVIDORES PÚBLICOS A LA FECHA</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667794" y="161108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4,444,263,121.00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 </a:t>
            </a:r>
            <a:r>
              <a:rPr lang="es-GT" sz="2700" u="sng" dirty="0">
                <a:solidFill>
                  <a:srgbClr val="233C62"/>
                </a:solidFill>
                <a:latin typeface="Arial" panose="020B0604020202020204" pitchFamily="34" charset="0"/>
                <a:cs typeface="Arial" panose="020B0604020202020204" pitchFamily="34" charset="0"/>
              </a:rPr>
              <a:t>tercer cuatrimestre 2023</a:t>
            </a:r>
            <a:r>
              <a:rPr lang="es-GT" sz="2700" dirty="0">
                <a:solidFill>
                  <a:srgbClr val="233C62"/>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4,434,206,712.53</a:t>
            </a:r>
          </a:p>
          <a:p>
            <a:pPr marL="0" lvl="1" algn="just">
              <a:lnSpc>
                <a:spcPct val="150000"/>
              </a:lnSpc>
              <a:spcBef>
                <a:spcPct val="0"/>
              </a:spcBef>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pendiente de utilizar para el pago de servidores públicos</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10,056,408.47</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E40743F2-234A-4544-BBAC-8877FB423F76}"/>
              </a:ext>
            </a:extLst>
          </p:cNvPr>
          <p:cNvSpPr txBox="1">
            <a:spLocks/>
          </p:cNvSpPr>
          <p:nvPr/>
        </p:nvSpPr>
        <p:spPr>
          <a:xfrm>
            <a:off x="387531" y="1885678"/>
            <a:ext cx="3489010" cy="344617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a:gradFill>
                  <a:gsLst>
                    <a:gs pos="100000">
                      <a:srgbClr val="996A29"/>
                    </a:gs>
                    <a:gs pos="0">
                      <a:srgbClr val="F4E381"/>
                    </a:gs>
                  </a:gsLst>
                  <a:lin ang="5400000" scaled="1"/>
                </a:gradFill>
                <a:latin typeface="Arial" panose="020B0604020202020204" pitchFamily="34" charset="0"/>
                <a:ea typeface="+mn-ea"/>
                <a:cs typeface="Arial" panose="020B0604020202020204" pitchFamily="34" charset="0"/>
              </a:rPr>
              <a:t>63.41%</a:t>
            </a:r>
            <a:r>
              <a:rPr lang="es-GT" sz="2200" b="0" dirty="0">
                <a:solidFill>
                  <a:srgbClr val="FF0000"/>
                </a:solidFill>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del Ministerio Gobernación</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pic>
        <p:nvPicPr>
          <p:cNvPr id="6" name="Picture 2" descr="Desarrollando capacidades de ciencia de datos en Directivos Públic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821" y="4715729"/>
            <a:ext cx="1111896" cy="11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92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DAC8AD9-9144-4EAD-BEB3-209BAAB49E9E}"/>
              </a:ext>
            </a:extLst>
          </p:cNvPr>
          <p:cNvSpPr txBox="1">
            <a:spLocks/>
          </p:cNvSpPr>
          <p:nvPr/>
        </p:nvSpPr>
        <p:spPr>
          <a:xfrm>
            <a:off x="1696290" y="545696"/>
            <a:ext cx="9941168"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600" b="1" kern="0" dirty="0">
                <a:solidFill>
                  <a:srgbClr val="233C62"/>
                </a:solidFill>
                <a:latin typeface="Arial" panose="020B0604020202020204" pitchFamily="34" charset="0"/>
                <a:ea typeface="+mn-ea"/>
                <a:cs typeface="Arial" panose="020B0604020202020204" pitchFamily="34" charset="0"/>
              </a:rPr>
              <a:t>¿EN QUÉ INVIERTE EL MINISTERIO DE GOBERNACIÓN?</a:t>
            </a:r>
            <a:br>
              <a:rPr lang="es-GT" sz="2600" b="1" kern="0" dirty="0">
                <a:solidFill>
                  <a:srgbClr val="233C62"/>
                </a:solidFill>
                <a:latin typeface="Arial" panose="020B0604020202020204" pitchFamily="34" charset="0"/>
                <a:ea typeface="+mn-ea"/>
                <a:cs typeface="Arial" panose="020B0604020202020204" pitchFamily="34" charset="0"/>
              </a:rPr>
            </a:br>
            <a:endParaRPr lang="es-GT" sz="2600" b="1" kern="0" dirty="0">
              <a:solidFill>
                <a:srgbClr val="233C62"/>
              </a:solidFill>
              <a:latin typeface="Arial" panose="020B0604020202020204" pitchFamily="34" charset="0"/>
              <a:ea typeface="+mn-ea"/>
              <a:cs typeface="Arial" panose="020B0604020202020204" pitchFamily="34" charset="0"/>
            </a:endParaRPr>
          </a:p>
        </p:txBody>
      </p:sp>
      <p:pic>
        <p:nvPicPr>
          <p:cNvPr id="11" name="Picture 4" descr="Edificio - Iconos gratis de edificios">
            <a:extLst>
              <a:ext uri="{FF2B5EF4-FFF2-40B4-BE49-F238E27FC236}">
                <a16:creationId xmlns:a16="http://schemas.microsoft.com/office/drawing/2014/main" id="{E82D234F-6A09-4DFC-A060-3B17E0AB980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1414" y="11940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76ACE67B-E8A8-48CA-B65A-BA5F96F4DD93}"/>
              </a:ext>
            </a:extLst>
          </p:cNvPr>
          <p:cNvSpPr txBox="1">
            <a:spLocks/>
          </p:cNvSpPr>
          <p:nvPr/>
        </p:nvSpPr>
        <p:spPr>
          <a:xfrm>
            <a:off x="554542" y="1074415"/>
            <a:ext cx="8245824" cy="52098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El Ministerio de Gobernación invierte </a:t>
            </a:r>
            <a:r>
              <a:rPr lang="es-ES" sz="2000" b="0" dirty="0">
                <a:solidFill>
                  <a:schemeClr val="tx1"/>
                </a:solidFill>
                <a:latin typeface="Arial" panose="020B0604020202020204" pitchFamily="34" charset="0"/>
                <a:cs typeface="Arial" panose="020B0604020202020204" pitchFamily="34" charset="0"/>
              </a:rPr>
              <a:t>primordialmente en la adquisición de equipo de cómputo, transporte, mobiliario, oficina y seguridad</a:t>
            </a:r>
            <a:r>
              <a:rPr lang="es-GT" sz="2000" b="0" dirty="0">
                <a:solidFill>
                  <a:schemeClr val="tx1"/>
                </a:solidFill>
                <a:latin typeface="Arial" panose="020B0604020202020204" pitchFamily="34" charset="0"/>
                <a:cs typeface="Arial" panose="020B0604020202020204" pitchFamily="34" charset="0"/>
              </a:rPr>
              <a:t>, así como en la construcción, mejoramiento y ampliación de infraestructura para servicios de seguridad policial, continuando los trabajos para las sedes policiales en los municipios de Palencia, Villa Nueva, Santa María Ixhuatán, San José la Máquina, Ayutla, San Mateo Ixtatán, San Pedro Pinula, San Luis Jilotepeque, San Manuel Chaparrón y Monjas, asimismo, se considera la construcción, mejoramiento y ampliación de infraestructura de centros de detención.</a:t>
            </a:r>
          </a:p>
        </p:txBody>
      </p:sp>
      <p:sp>
        <p:nvSpPr>
          <p:cNvPr id="13" name="Título 1">
            <a:extLst>
              <a:ext uri="{FF2B5EF4-FFF2-40B4-BE49-F238E27FC236}">
                <a16:creationId xmlns:a16="http://schemas.microsoft.com/office/drawing/2014/main" id="{833FEA5F-E47E-4CD8-8F1B-EA7FA9CB279B}"/>
              </a:ext>
            </a:extLst>
          </p:cNvPr>
          <p:cNvSpPr txBox="1">
            <a:spLocks/>
          </p:cNvSpPr>
          <p:nvPr/>
        </p:nvSpPr>
        <p:spPr>
          <a:xfrm>
            <a:off x="9614263" y="1609215"/>
            <a:ext cx="2036611" cy="420798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dirty="0">
                <a:solidFill>
                  <a:schemeClr val="tx1"/>
                </a:solidFill>
                <a:latin typeface="Arial" panose="020B0604020202020204" pitchFamily="34" charset="0"/>
                <a:cs typeface="Arial" panose="020B0604020202020204" pitchFamily="34" charset="0"/>
              </a:rPr>
              <a:t>La inversión en el tercer cuatrimestre se realizó a través de la adquisición equipo de transporte y equipo de computo y Construcciones de Bienes de Uso no Común.</a:t>
            </a:r>
            <a:endParaRPr lang="es-GT"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502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6DFDB85-8F6D-CC44-7271-0E53284AD93C}"/>
              </a:ext>
            </a:extLst>
          </p:cNvPr>
          <p:cNvSpPr txBox="1"/>
          <p:nvPr/>
        </p:nvSpPr>
        <p:spPr>
          <a:xfrm>
            <a:off x="1672231" y="726091"/>
            <a:ext cx="96855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GT" sz="2600" b="0" i="0" u="none" strike="noStrike" kern="0" cap="none" spc="0" normalizeH="0" baseline="0" noProof="0" dirty="0">
                <a:ln>
                  <a:noFill/>
                </a:ln>
                <a:solidFill>
                  <a:srgbClr val="233C62"/>
                </a:solidFill>
                <a:effectLst/>
                <a:uLnTx/>
                <a:uFillTx/>
                <a:latin typeface="Arial" panose="020B0604020202020204" pitchFamily="34" charset="0"/>
                <a:cs typeface="Arial" panose="020B0604020202020204" pitchFamily="34" charset="0"/>
                <a:sym typeface="Arial"/>
              </a:rPr>
              <a:t>¿</a:t>
            </a:r>
            <a:r>
              <a:rPr kumimoji="0" lang="es-GT" sz="2600" b="1" i="0" u="none" strike="noStrike" kern="0" cap="none" spc="0" normalizeH="0" baseline="0" noProof="0" dirty="0">
                <a:ln>
                  <a:noFill/>
                </a:ln>
                <a:solidFill>
                  <a:srgbClr val="233C62"/>
                </a:solidFill>
                <a:effectLst/>
                <a:uLnTx/>
                <a:uFillTx/>
                <a:latin typeface="Arial" panose="020B0604020202020204" pitchFamily="34" charset="0"/>
                <a:cs typeface="Arial" panose="020B0604020202020204" pitchFamily="34" charset="0"/>
                <a:sym typeface="Arial"/>
              </a:rPr>
              <a:t>MONTO UTILIZADO DE INVERSIÓN A LA FECHA?</a:t>
            </a:r>
          </a:p>
        </p:txBody>
      </p:sp>
      <p:pic>
        <p:nvPicPr>
          <p:cNvPr id="8" name="Picture 4" descr="Edificio - Iconos gratis de edificios">
            <a:extLst>
              <a:ext uri="{FF2B5EF4-FFF2-40B4-BE49-F238E27FC236}">
                <a16:creationId xmlns:a16="http://schemas.microsoft.com/office/drawing/2014/main" id="{9107D880-514E-4661-85DC-9999966D6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764" y="22134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C671FD01-4362-45F8-9D18-B87B582FBBF4}"/>
              </a:ext>
            </a:extLst>
          </p:cNvPr>
          <p:cNvSpPr txBox="1">
            <a:spLocks/>
          </p:cNvSpPr>
          <p:nvPr/>
        </p:nvSpPr>
        <p:spPr>
          <a:xfrm>
            <a:off x="705394" y="18416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355,708,008.00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 </a:t>
            </a:r>
            <a:r>
              <a:rPr lang="es-GT" sz="2700" u="sng" dirty="0">
                <a:solidFill>
                  <a:srgbClr val="233C62"/>
                </a:solidFill>
                <a:latin typeface="Arial" panose="020B0604020202020204" pitchFamily="34" charset="0"/>
                <a:cs typeface="Arial" panose="020B0604020202020204" pitchFamily="34" charset="0"/>
              </a:rPr>
              <a:t>tercer cuatrimestre 2023</a:t>
            </a:r>
            <a:r>
              <a:rPr lang="es-GT" sz="2700" dirty="0">
                <a:solidFill>
                  <a:srgbClr val="233C62"/>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283,860,248.38</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4500" b="1" dirty="0">
                <a:solidFill>
                  <a:srgbClr val="66BDFC"/>
                </a:solidFill>
                <a:latin typeface="Arial" panose="020B0604020202020204" pitchFamily="34" charset="0"/>
                <a:cs typeface="Arial" panose="020B0604020202020204" pitchFamily="34" charset="0"/>
              </a:rPr>
              <a:t>Q. 71,847,759.62</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5AE0DDC3-E50A-46E6-AAA6-DB777E3F4468}"/>
              </a:ext>
            </a:extLst>
          </p:cNvPr>
          <p:cNvSpPr txBox="1">
            <a:spLocks/>
          </p:cNvSpPr>
          <p:nvPr/>
        </p:nvSpPr>
        <p:spPr>
          <a:xfrm>
            <a:off x="8260397" y="2691198"/>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500" b="0" dirty="0">
                <a:gradFill>
                  <a:gsLst>
                    <a:gs pos="100000">
                      <a:srgbClr val="996A29"/>
                    </a:gs>
                    <a:gs pos="0">
                      <a:srgbClr val="F4E381"/>
                    </a:gs>
                  </a:gsLst>
                  <a:lin ang="5400000" scaled="1"/>
                </a:gradFill>
                <a:latin typeface="Arial" panose="020B0604020202020204" pitchFamily="34" charset="0"/>
                <a:ea typeface="+mn-ea"/>
                <a:cs typeface="Arial" panose="020B0604020202020204" pitchFamily="34" charset="0"/>
              </a:rPr>
              <a:t>5.08</a:t>
            </a:r>
            <a:r>
              <a:rPr lang="es-GT" sz="2500" dirty="0">
                <a:gradFill>
                  <a:gsLst>
                    <a:gs pos="100000">
                      <a:srgbClr val="996A29"/>
                    </a:gs>
                    <a:gs pos="0">
                      <a:srgbClr val="F4E381"/>
                    </a:gs>
                  </a:gsLst>
                  <a:lin ang="5400000" scaled="1"/>
                </a:gradFill>
                <a:latin typeface="Arial" panose="020B0604020202020204" pitchFamily="34" charset="0"/>
                <a:ea typeface="+mn-ea"/>
                <a:cs typeface="Arial" panose="020B0604020202020204" pitchFamily="34" charset="0"/>
              </a:rPr>
              <a:t>%</a:t>
            </a:r>
            <a:r>
              <a:rPr lang="es-GT" sz="2200" b="0" dirty="0">
                <a:solidFill>
                  <a:srgbClr val="FF0000"/>
                </a:solidFill>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del Ministerio de Gobernación</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169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6DFDB85-8F6D-CC44-7271-0E53284AD93C}"/>
              </a:ext>
            </a:extLst>
          </p:cNvPr>
          <p:cNvSpPr txBox="1"/>
          <p:nvPr/>
        </p:nvSpPr>
        <p:spPr>
          <a:xfrm>
            <a:off x="1948873" y="726091"/>
            <a:ext cx="9408895" cy="954107"/>
          </a:xfrm>
          <a:prstGeom prst="rect">
            <a:avLst/>
          </a:prstGeom>
          <a:noFill/>
        </p:spPr>
        <p:txBody>
          <a:bodyPr wrap="square" rtlCol="0">
            <a:spAutoFit/>
          </a:bodyPr>
          <a:lstStyle/>
          <a:p>
            <a:pPr lvl="0"/>
            <a:r>
              <a:rPr lang="es-GT" sz="2800" b="1" dirty="0">
                <a:solidFill>
                  <a:srgbClr val="233C62"/>
                </a:solidFill>
                <a:latin typeface="Arial" panose="020B0604020202020204" pitchFamily="34" charset="0"/>
                <a:cs typeface="Arial" panose="020B0604020202020204" pitchFamily="34" charset="0"/>
              </a:rPr>
              <a:t>¿QUÉ FINALIDADES ATIENDE EL MINISTERIO DE GOBERNACIÓN?</a:t>
            </a:r>
            <a:endParaRPr kumimoji="0" lang="es-GT" sz="2600" b="1" i="0" u="none" strike="noStrike" kern="0" cap="none" spc="0" normalizeH="0" baseline="0" noProof="0" dirty="0">
              <a:ln>
                <a:noFill/>
              </a:ln>
              <a:solidFill>
                <a:srgbClr val="233C62"/>
              </a:solidFill>
              <a:effectLst/>
              <a:uLnTx/>
              <a:uFillTx/>
              <a:latin typeface="Arial" panose="020B0604020202020204" pitchFamily="34" charset="0"/>
              <a:cs typeface="Arial" panose="020B0604020202020204" pitchFamily="34" charset="0"/>
              <a:sym typeface="Arial"/>
            </a:endParaRPr>
          </a:p>
        </p:txBody>
      </p:sp>
      <p:pic>
        <p:nvPicPr>
          <p:cNvPr id="8" name="Picture 2" descr="Target arm | Icono Gratis">
            <a:extLst>
              <a:ext uri="{FF2B5EF4-FFF2-40B4-BE49-F238E27FC236}">
                <a16:creationId xmlns:a16="http://schemas.microsoft.com/office/drawing/2014/main" id="{9D9C6369-DFBF-4BDA-9D46-5BC151878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54" y="313209"/>
            <a:ext cx="1477870" cy="1477870"/>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3750DE5C-C769-4FEC-B6BB-33ABBA1B75D5}"/>
              </a:ext>
            </a:extLst>
          </p:cNvPr>
          <p:cNvSpPr txBox="1">
            <a:spLocks/>
          </p:cNvSpPr>
          <p:nvPr/>
        </p:nvSpPr>
        <p:spPr>
          <a:xfrm>
            <a:off x="8650099" y="2262807"/>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2000" b="0" dirty="0">
                <a:solidFill>
                  <a:schemeClr val="tx1"/>
                </a:solidFill>
                <a:latin typeface="Arial" panose="020B0604020202020204" pitchFamily="34" charset="0"/>
                <a:cs typeface="Arial" panose="020B0604020202020204" pitchFamily="34" charset="0"/>
              </a:rPr>
            </a:br>
            <a:r>
              <a:rPr lang="es-GT" sz="2000" b="0" dirty="0">
                <a:solidFill>
                  <a:schemeClr val="tx1"/>
                </a:solidFill>
                <a:latin typeface="Arial" panose="020B0604020202020204" pitchFamily="34" charset="0"/>
                <a:cs typeface="Arial" panose="020B0604020202020204" pitchFamily="34" charset="0"/>
              </a:rPr>
              <a:t>La principal finalidad que se atiende es </a:t>
            </a:r>
            <a:r>
              <a:rPr lang="es-MX" sz="2000" b="0" dirty="0">
                <a:solidFill>
                  <a:schemeClr val="tx1"/>
                </a:solidFill>
                <a:latin typeface="Arial" panose="020B0604020202020204" pitchFamily="34" charset="0"/>
                <a:cs typeface="Arial" panose="020B0604020202020204" pitchFamily="34" charset="0"/>
              </a:rPr>
              <a:t>“Orden Público y Seguridad Ciudadana”</a:t>
            </a:r>
            <a:r>
              <a:rPr lang="es-GT" sz="2000" b="0" dirty="0">
                <a:solidFill>
                  <a:schemeClr val="tx1"/>
                </a:solidFill>
                <a:latin typeface="Arial" panose="020B0604020202020204" pitchFamily="34" charset="0"/>
                <a:cs typeface="Arial" panose="020B0604020202020204" pitchFamily="34" charset="0"/>
              </a:rPr>
              <a:t> con un </a:t>
            </a:r>
            <a:r>
              <a:rPr lang="es-GT" sz="2300" dirty="0">
                <a:gradFill>
                  <a:gsLst>
                    <a:gs pos="100000">
                      <a:srgbClr val="996A29"/>
                    </a:gs>
                    <a:gs pos="0">
                      <a:srgbClr val="F4E381"/>
                    </a:gs>
                  </a:gsLst>
                  <a:lin ang="5400000" scaled="1"/>
                </a:gradFill>
                <a:latin typeface="Arial" panose="020B0604020202020204" pitchFamily="34" charset="0"/>
                <a:ea typeface="+mn-ea"/>
                <a:cs typeface="Arial" panose="020B0604020202020204" pitchFamily="34" charset="0"/>
              </a:rPr>
              <a:t>95.25%</a:t>
            </a:r>
            <a:r>
              <a:rPr lang="es-GT" sz="2000" b="0" dirty="0">
                <a:solidFill>
                  <a:srgbClr val="179939"/>
                </a:solidFill>
                <a:latin typeface="Arial" panose="020B0604020202020204" pitchFamily="34" charset="0"/>
                <a:cs typeface="Arial" panose="020B0604020202020204" pitchFamily="34" charset="0"/>
              </a:rPr>
              <a:t> </a:t>
            </a:r>
            <a:r>
              <a:rPr lang="es-GT" sz="2000" b="0" dirty="0">
                <a:solidFill>
                  <a:schemeClr val="tx1"/>
                </a:solidFill>
                <a:latin typeface="Arial" panose="020B0604020202020204" pitchFamily="34" charset="0"/>
                <a:cs typeface="Arial" panose="020B0604020202020204" pitchFamily="34" charset="0"/>
              </a:rPr>
              <a:t>del presupuesto total del Ministerio de Gobernación.</a:t>
            </a:r>
            <a:endParaRPr lang="es-GT" sz="2200" b="0" dirty="0">
              <a:solidFill>
                <a:schemeClr val="tx1"/>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A8D69F1-38B0-4D53-8818-638BD00A3A8B}"/>
              </a:ext>
            </a:extLst>
          </p:cNvPr>
          <p:cNvSpPr txBox="1">
            <a:spLocks/>
          </p:cNvSpPr>
          <p:nvPr/>
        </p:nvSpPr>
        <p:spPr>
          <a:xfrm>
            <a:off x="657532" y="1643313"/>
            <a:ext cx="740664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800" b="0" dirty="0">
                <a:solidFill>
                  <a:schemeClr val="tx1"/>
                </a:solidFill>
                <a:latin typeface="Arial" panose="020B0604020202020204" pitchFamily="34" charset="0"/>
                <a:cs typeface="Arial" panose="020B0604020202020204" pitchFamily="34" charset="0"/>
              </a:rPr>
              <a:t>Los recursos públicos se utilizan con fines específicos para el cumplimiento de los objetivos sociales y económicos del Estado que impactan directamente en la población, siendo por medio de las finalidades que se clasifican y detallan dichos objetivos. </a:t>
            </a:r>
          </a:p>
          <a:p>
            <a:pPr algn="l">
              <a:lnSpc>
                <a:spcPct val="150000"/>
              </a:lnSpc>
            </a:pPr>
            <a:endParaRPr lang="es-GT" sz="1800" b="0" dirty="0">
              <a:solidFill>
                <a:schemeClr val="tx1"/>
              </a:solidFill>
              <a:latin typeface="Arial" panose="020B0604020202020204" pitchFamily="34" charset="0"/>
              <a:cs typeface="Arial" panose="020B0604020202020204" pitchFamily="34" charset="0"/>
            </a:endParaRPr>
          </a:p>
          <a:p>
            <a:pPr algn="l">
              <a:lnSpc>
                <a:spcPct val="150000"/>
              </a:lnSpc>
            </a:pPr>
            <a:r>
              <a:rPr lang="es-MX" sz="1800" b="0" dirty="0">
                <a:solidFill>
                  <a:schemeClr val="tx1"/>
                </a:solidFill>
                <a:latin typeface="Arial" panose="020B0604020202020204" pitchFamily="34" charset="0"/>
                <a:cs typeface="Arial" panose="020B0604020202020204" pitchFamily="34" charset="0"/>
              </a:rPr>
              <a:t>El Ministerio de Gobernación desarrolla sus actividades a través cuatro Finalidades Presupuestarias y cuya asignación es la siguiente; Orden Público y Seguridad Ciudadana que corresponde a un 95.25%; Servicios Públicos Generales que ocupa el segundo mayor porcentaje dentro del Ministerio con un 2.69%; Educación con el 1.52% y Salud con el 0.54%.</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719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idx="4294967295"/>
          </p:nvPr>
        </p:nvSpPr>
        <p:spPr>
          <a:xfrm>
            <a:off x="1789611" y="575125"/>
            <a:ext cx="8791303" cy="547089"/>
          </a:xfrm>
        </p:spPr>
        <p:txBody>
          <a:bodyPr>
            <a:noAutofit/>
          </a:bodyPr>
          <a:lstStyle/>
          <a:p>
            <a:r>
              <a:rPr lang="es-GT" sz="2800" dirty="0">
                <a:solidFill>
                  <a:srgbClr val="233C62"/>
                </a:solidFill>
                <a:latin typeface="Arial" panose="020B0604020202020204" pitchFamily="34" charset="0"/>
                <a:cs typeface="Arial" panose="020B0604020202020204" pitchFamily="34" charset="0"/>
              </a:rPr>
              <a:t>EJECUCIÓN PRESUPUESTARIA POR FINALIDAD AL TERCER CUATRIMESTRE 2023</a:t>
            </a:r>
            <a:endParaRPr lang="es-GT" sz="2800" b="1" dirty="0">
              <a:solidFill>
                <a:srgbClr val="233C62"/>
              </a:solidFill>
              <a:latin typeface="Arial" panose="020B0604020202020204" pitchFamily="34" charset="0"/>
              <a:cs typeface="Arial" panose="020B0604020202020204" pitchFamily="34" charset="0"/>
            </a:endParaRPr>
          </a:p>
        </p:txBody>
      </p:sp>
      <p:graphicFrame>
        <p:nvGraphicFramePr>
          <p:cNvPr id="3" name="Gráfico 2">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93278210"/>
              </p:ext>
            </p:extLst>
          </p:nvPr>
        </p:nvGraphicFramePr>
        <p:xfrm>
          <a:off x="673100" y="1303866"/>
          <a:ext cx="10845799" cy="46312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085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65000"/>
          </a:stretch>
        </a:blipFill>
        <a:effectLst/>
      </p:bgPr>
    </p:bg>
    <p:spTree>
      <p:nvGrpSpPr>
        <p:cNvPr id="1" name="Shape 45"/>
        <p:cNvGrpSpPr/>
        <p:nvPr/>
      </p:nvGrpSpPr>
      <p:grpSpPr>
        <a:xfrm>
          <a:off x="0" y="0"/>
          <a:ext cx="0" cy="0"/>
          <a:chOff x="0" y="0"/>
          <a:chExt cx="0" cy="0"/>
        </a:xfrm>
      </p:grpSpPr>
      <p:sp>
        <p:nvSpPr>
          <p:cNvPr id="48" name="Google Shape;48;p2"/>
          <p:cNvSpPr txBox="1"/>
          <p:nvPr/>
        </p:nvSpPr>
        <p:spPr>
          <a:xfrm>
            <a:off x="3717743" y="3976078"/>
            <a:ext cx="529023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000" dirty="0">
                <a:solidFill>
                  <a:schemeClr val="bg1"/>
                </a:solidFill>
                <a:latin typeface="Vollkorn Medium" panose="020B0604020202020204" charset="0"/>
                <a:ea typeface="Vollkorn Medium" panose="020B0604020202020204" charset="0"/>
                <a:cs typeface="Vollkorn Medium"/>
                <a:sym typeface="Vollkorn Medium"/>
              </a:rPr>
              <a:t>Parte Específica</a:t>
            </a:r>
            <a:br>
              <a:rPr lang="es-GT" sz="3000" dirty="0">
                <a:solidFill>
                  <a:schemeClr val="bg1"/>
                </a:solidFill>
                <a:latin typeface="Vollkorn Medium" panose="020B0604020202020204" charset="0"/>
                <a:ea typeface="Vollkorn Medium" panose="020B0604020202020204" charset="0"/>
                <a:cs typeface="Vollkorn Medium"/>
                <a:sym typeface="Vollkorn Medium"/>
              </a:rPr>
            </a:br>
            <a:r>
              <a:rPr lang="es-GT" sz="3000" dirty="0">
                <a:solidFill>
                  <a:schemeClr val="bg1"/>
                </a:solidFill>
                <a:latin typeface="Vollkorn Medium" panose="020B0604020202020204" charset="0"/>
                <a:ea typeface="Vollkorn Medium" panose="020B0604020202020204" charset="0"/>
                <a:cs typeface="Vollkorn Medium"/>
                <a:sym typeface="Vollkorn Medium"/>
              </a:rPr>
              <a:t> Principales Resultados</a:t>
            </a:r>
            <a:endParaRPr sz="3000" dirty="0">
              <a:solidFill>
                <a:schemeClr val="bg1"/>
              </a:solidFill>
              <a:latin typeface="Vollkorn Medium" panose="020B0604020202020204" charset="0"/>
              <a:ea typeface="Vollkorn Medium" panose="020B0604020202020204" charset="0"/>
              <a:cs typeface="Vollkorn Medium"/>
              <a:sym typeface="Vollkorn Medium"/>
            </a:endParaRPr>
          </a:p>
        </p:txBody>
      </p:sp>
      <p:sp>
        <p:nvSpPr>
          <p:cNvPr id="49" name="Google Shape;49;p2"/>
          <p:cNvSpPr txBox="1"/>
          <p:nvPr/>
        </p:nvSpPr>
        <p:spPr>
          <a:xfrm>
            <a:off x="3717743" y="3654605"/>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panose="020B0604020202020204" charset="0"/>
                <a:ea typeface="Vollkorn ExtraBold" panose="020B0604020202020204" charset="0"/>
                <a:cs typeface="Vollkorn ExtraBold"/>
                <a:sym typeface="Vollkorn ExtraBold"/>
              </a:rPr>
              <a:t>2</a:t>
            </a:r>
            <a:endParaRPr sz="9000" dirty="0">
              <a:solidFill>
                <a:schemeClr val="lt1"/>
              </a:solidFill>
              <a:latin typeface="Vollkorn ExtraBold" panose="020B0604020202020204" charset="0"/>
              <a:ea typeface="Vollkorn ExtraBold" panose="020B0604020202020204" charset="0"/>
              <a:cs typeface="Vollkorn ExtraBold"/>
              <a:sym typeface="Vollkorn ExtraBold"/>
            </a:endParaRPr>
          </a:p>
        </p:txBody>
      </p:sp>
    </p:spTree>
    <p:extLst>
      <p:ext uri="{BB962C8B-B14F-4D97-AF65-F5344CB8AC3E}">
        <p14:creationId xmlns:p14="http://schemas.microsoft.com/office/powerpoint/2010/main" val="94146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2025278" y="22375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PRINCIPALES LOGROS INSTITUCIONALES</a:t>
            </a:r>
          </a:p>
        </p:txBody>
      </p:sp>
      <p:sp>
        <p:nvSpPr>
          <p:cNvPr id="3" name="Título 1">
            <a:extLst>
              <a:ext uri="{FF2B5EF4-FFF2-40B4-BE49-F238E27FC236}">
                <a16:creationId xmlns:a16="http://schemas.microsoft.com/office/drawing/2014/main" id="{0664E02F-C431-4C9C-B913-EDA78E3A0B63}"/>
              </a:ext>
            </a:extLst>
          </p:cNvPr>
          <p:cNvSpPr txBox="1">
            <a:spLocks/>
          </p:cNvSpPr>
          <p:nvPr/>
        </p:nvSpPr>
        <p:spPr>
          <a:xfrm>
            <a:off x="546773" y="1849546"/>
            <a:ext cx="3327219" cy="247745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s-GT" sz="2200" b="0" dirty="0">
                <a:solidFill>
                  <a:schemeClr val="tx1"/>
                </a:solidFill>
                <a:latin typeface="Arial" panose="020B0604020202020204" pitchFamily="34" charset="0"/>
                <a:cs typeface="Arial" panose="020B0604020202020204" pitchFamily="34" charset="0"/>
              </a:rPr>
              <a:t>Al tercer cuatrimestre del año 2023 se ha logrado impactar </a:t>
            </a:r>
            <a:r>
              <a:rPr lang="es-GT" sz="2200" b="0" dirty="0">
                <a:solidFill>
                  <a:srgbClr val="0070C0"/>
                </a:solidFill>
                <a:latin typeface="Arial" panose="020B0604020202020204" pitchFamily="34" charset="0"/>
                <a:cs typeface="Arial" panose="020B0604020202020204" pitchFamily="34" charset="0"/>
              </a:rPr>
              <a:t>110</a:t>
            </a:r>
            <a:r>
              <a:rPr lang="es-GT" sz="2200" b="0" dirty="0">
                <a:solidFill>
                  <a:schemeClr val="tx1"/>
                </a:solidFill>
                <a:latin typeface="Arial" panose="020B0604020202020204" pitchFamily="34" charset="0"/>
                <a:cs typeface="Arial" panose="020B0604020202020204" pitchFamily="34" charset="0"/>
              </a:rPr>
              <a:t> estructuras criminales, con </a:t>
            </a:r>
            <a:r>
              <a:rPr lang="es-GT" sz="2200" b="0" dirty="0">
                <a:solidFill>
                  <a:srgbClr val="0070C0"/>
                </a:solidFill>
                <a:latin typeface="Arial" panose="020B0604020202020204" pitchFamily="34" charset="0"/>
                <a:cs typeface="Arial" panose="020B0604020202020204" pitchFamily="34" charset="0"/>
              </a:rPr>
              <a:t>960</a:t>
            </a:r>
            <a:r>
              <a:rPr lang="es-GT" sz="2200" b="0" dirty="0">
                <a:solidFill>
                  <a:schemeClr val="tx1"/>
                </a:solidFill>
                <a:latin typeface="Arial" panose="020B0604020202020204" pitchFamily="34" charset="0"/>
                <a:cs typeface="Arial" panose="020B0604020202020204" pitchFamily="34" charset="0"/>
              </a:rPr>
              <a:t> personas aprehendidas quienes eran integrantes de dichas estructuras. </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2" name="Tabla 1">
            <a:extLst>
              <a:ext uri="{FF2B5EF4-FFF2-40B4-BE49-F238E27FC236}">
                <a16:creationId xmlns:a16="http://schemas.microsoft.com/office/drawing/2014/main" id="{CFE8AEDC-2C58-4654-BB69-3DB772F892C8}"/>
              </a:ext>
            </a:extLst>
          </p:cNvPr>
          <p:cNvGraphicFramePr>
            <a:graphicFrameLocks noGrp="1"/>
          </p:cNvGraphicFramePr>
          <p:nvPr>
            <p:extLst>
              <p:ext uri="{D42A27DB-BD31-4B8C-83A1-F6EECF244321}">
                <p14:modId xmlns:p14="http://schemas.microsoft.com/office/powerpoint/2010/main" val="158014449"/>
              </p:ext>
            </p:extLst>
          </p:nvPr>
        </p:nvGraphicFramePr>
        <p:xfrm>
          <a:off x="5342468" y="801256"/>
          <a:ext cx="5584878" cy="4428109"/>
        </p:xfrm>
        <a:graphic>
          <a:graphicData uri="http://schemas.openxmlformats.org/drawingml/2006/table">
            <a:tbl>
              <a:tblPr firstRow="1" firstCol="1" bandRow="1">
                <a:tableStyleId>{B301B821-A1FF-4177-AEE7-76D212191A09}</a:tableStyleId>
              </a:tblPr>
              <a:tblGrid>
                <a:gridCol w="3174238">
                  <a:extLst>
                    <a:ext uri="{9D8B030D-6E8A-4147-A177-3AD203B41FA5}">
                      <a16:colId xmlns:a16="http://schemas.microsoft.com/office/drawing/2014/main" val="3415850462"/>
                    </a:ext>
                  </a:extLst>
                </a:gridCol>
                <a:gridCol w="1222891">
                  <a:extLst>
                    <a:ext uri="{9D8B030D-6E8A-4147-A177-3AD203B41FA5}">
                      <a16:colId xmlns:a16="http://schemas.microsoft.com/office/drawing/2014/main" val="345253726"/>
                    </a:ext>
                  </a:extLst>
                </a:gridCol>
                <a:gridCol w="1187749">
                  <a:extLst>
                    <a:ext uri="{9D8B030D-6E8A-4147-A177-3AD203B41FA5}">
                      <a16:colId xmlns:a16="http://schemas.microsoft.com/office/drawing/2014/main" val="3286455094"/>
                    </a:ext>
                  </a:extLst>
                </a:gridCol>
              </a:tblGrid>
              <a:tr h="171109">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Tipo de Estructura</a:t>
                      </a:r>
                    </a:p>
                  </a:txBody>
                  <a:tcPr marL="44450" marR="4445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Estructuras</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Integrantes</a:t>
                      </a: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606646495"/>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Extorsión</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54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545</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7225228"/>
                  </a:ext>
                </a:extLst>
              </a:tr>
              <a:tr h="260368">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Estafa</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6</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56</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4242325"/>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Trata De Personas</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MX" sz="1300" b="1" kern="1200" dirty="0">
                          <a:solidFill>
                            <a:schemeClr val="tx1"/>
                          </a:solidFill>
                          <a:effectLst/>
                          <a:latin typeface="Arial" panose="020B0604020202020204" pitchFamily="34" charset="0"/>
                          <a:ea typeface="+mn-ea"/>
                          <a:cs typeface="Arial" panose="020B0604020202020204" pitchFamily="34" charset="0"/>
                        </a:rPr>
                        <a:t>6</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27</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7493911"/>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Contra Femicidio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23</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802655"/>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Homicidio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21</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3065097"/>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Robo Agravado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7</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30</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709479"/>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Homicidio Y Extorsión</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33</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4691475"/>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Lavado De Dinero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3</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39</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706417"/>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Secuestro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14</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92277"/>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Tráfico Ilícito De Personas</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2</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7</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3242267"/>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Contra Robo Y Hurto De Vehículos</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14</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9857328"/>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Contrabando Aduanero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8</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9252328"/>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Extracción Y Tráfico Ilegal De Órganos</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525512"/>
                  </a:ext>
                </a:extLst>
              </a:tr>
              <a:tr h="221221">
                <a:tc>
                  <a:txBody>
                    <a:bodyPr/>
                    <a:lstStyle/>
                    <a:p>
                      <a:pPr algn="l">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Narcotráfico</a:t>
                      </a: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12</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136</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955306"/>
                  </a:ext>
                </a:extLst>
              </a:tr>
              <a:tr h="221221">
                <a:tc>
                  <a:txBody>
                    <a:bodyPr/>
                    <a:lstStyle/>
                    <a:p>
                      <a:pPr algn="l">
                        <a:lnSpc>
                          <a:spcPct val="150000"/>
                        </a:lnSpc>
                      </a:pPr>
                      <a:r>
                        <a:rPr lang="es-MX" sz="1300" b="1" kern="1200" dirty="0">
                          <a:solidFill>
                            <a:schemeClr val="tx1"/>
                          </a:solidFill>
                          <a:effectLst/>
                          <a:latin typeface="Arial" panose="020B0604020202020204" pitchFamily="34" charset="0"/>
                          <a:ea typeface="+mn-ea"/>
                          <a:cs typeface="Arial" panose="020B0604020202020204" pitchFamily="34" charset="0"/>
                        </a:rPr>
                        <a:t>Violación y secuestro</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MX" sz="1300" b="1" kern="1200" dirty="0">
                          <a:solidFill>
                            <a:schemeClr val="tx1"/>
                          </a:solidFill>
                          <a:effectLst/>
                          <a:latin typeface="Arial" panose="020B0604020202020204" pitchFamily="34" charset="0"/>
                          <a:ea typeface="+mn-ea"/>
                          <a:cs typeface="Arial" panose="020B0604020202020204" pitchFamily="34" charset="0"/>
                        </a:rPr>
                        <a:t>1</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MX" sz="1300" b="1" kern="1200" dirty="0">
                          <a:solidFill>
                            <a:schemeClr val="tx1"/>
                          </a:solidFill>
                          <a:effectLst/>
                          <a:latin typeface="Arial" panose="020B0604020202020204" pitchFamily="34" charset="0"/>
                          <a:ea typeface="+mn-ea"/>
                          <a:cs typeface="Arial" panose="020B0604020202020204" pitchFamily="34" charset="0"/>
                        </a:rPr>
                        <a:t>3</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0413936"/>
                  </a:ext>
                </a:extLst>
              </a:tr>
              <a:tr h="221221">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Total</a:t>
                      </a: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110</a:t>
                      </a: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960</a:t>
                      </a:r>
                    </a:p>
                  </a:txBody>
                  <a:tcPr marL="44450" marR="4445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30600"/>
                  </a:ext>
                </a:extLst>
              </a:tr>
            </a:tbl>
          </a:graphicData>
        </a:graphic>
      </p:graphicFrame>
      <p:graphicFrame>
        <p:nvGraphicFramePr>
          <p:cNvPr id="4" name="Tabla 3">
            <a:extLst>
              <a:ext uri="{FF2B5EF4-FFF2-40B4-BE49-F238E27FC236}">
                <a16:creationId xmlns:a16="http://schemas.microsoft.com/office/drawing/2014/main" id="{CDEBB0EE-43EE-4E44-824B-8C031EDB9E75}"/>
              </a:ext>
            </a:extLst>
          </p:cNvPr>
          <p:cNvGraphicFramePr>
            <a:graphicFrameLocks noGrp="1"/>
          </p:cNvGraphicFramePr>
          <p:nvPr>
            <p:extLst>
              <p:ext uri="{D42A27DB-BD31-4B8C-83A1-F6EECF244321}">
                <p14:modId xmlns:p14="http://schemas.microsoft.com/office/powerpoint/2010/main" val="2896934386"/>
              </p:ext>
            </p:extLst>
          </p:nvPr>
        </p:nvGraphicFramePr>
        <p:xfrm>
          <a:off x="1667933" y="5368558"/>
          <a:ext cx="8466512" cy="771928"/>
        </p:xfrm>
        <a:graphic>
          <a:graphicData uri="http://schemas.openxmlformats.org/drawingml/2006/table">
            <a:tbl>
              <a:tblPr firstRow="1" firstCol="1" bandRow="1"/>
              <a:tblGrid>
                <a:gridCol w="2369853">
                  <a:extLst>
                    <a:ext uri="{9D8B030D-6E8A-4147-A177-3AD203B41FA5}">
                      <a16:colId xmlns:a16="http://schemas.microsoft.com/office/drawing/2014/main" val="3109772166"/>
                    </a:ext>
                  </a:extLst>
                </a:gridCol>
                <a:gridCol w="935885">
                  <a:extLst>
                    <a:ext uri="{9D8B030D-6E8A-4147-A177-3AD203B41FA5}">
                      <a16:colId xmlns:a16="http://schemas.microsoft.com/office/drawing/2014/main" val="797341637"/>
                    </a:ext>
                  </a:extLst>
                </a:gridCol>
                <a:gridCol w="1559772">
                  <a:extLst>
                    <a:ext uri="{9D8B030D-6E8A-4147-A177-3AD203B41FA5}">
                      <a16:colId xmlns:a16="http://schemas.microsoft.com/office/drawing/2014/main" val="29713456"/>
                    </a:ext>
                  </a:extLst>
                </a:gridCol>
                <a:gridCol w="1653435">
                  <a:extLst>
                    <a:ext uri="{9D8B030D-6E8A-4147-A177-3AD203B41FA5}">
                      <a16:colId xmlns:a16="http://schemas.microsoft.com/office/drawing/2014/main" val="1234599023"/>
                    </a:ext>
                  </a:extLst>
                </a:gridCol>
                <a:gridCol w="1947567">
                  <a:extLst>
                    <a:ext uri="{9D8B030D-6E8A-4147-A177-3AD203B41FA5}">
                      <a16:colId xmlns:a16="http://schemas.microsoft.com/office/drawing/2014/main" val="478046045"/>
                    </a:ext>
                  </a:extLst>
                </a:gridCol>
              </a:tblGrid>
              <a:tr h="511451">
                <a:tc rowSpan="2">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He</a:t>
                      </a:r>
                      <a:r>
                        <a:rPr lang="es-GT" sz="1300" b="1" u="none" kern="1200" dirty="0">
                          <a:solidFill>
                            <a:schemeClr val="bg1"/>
                          </a:solidFill>
                          <a:effectLst/>
                          <a:latin typeface="Arial" panose="020B0604020202020204" pitchFamily="34" charset="0"/>
                          <a:ea typeface="+mn-ea"/>
                          <a:cs typeface="Arial" panose="020B0604020202020204" pitchFamily="34" charset="0"/>
                        </a:rPr>
                        <a:t>c</a:t>
                      </a:r>
                      <a:r>
                        <a:rPr lang="es-GT" sz="1300" b="1" kern="1200" dirty="0">
                          <a:solidFill>
                            <a:schemeClr val="bg1"/>
                          </a:solidFill>
                          <a:effectLst/>
                          <a:latin typeface="Arial" panose="020B0604020202020204" pitchFamily="34" charset="0"/>
                          <a:ea typeface="+mn-ea"/>
                          <a:cs typeface="Arial" panose="020B0604020202020204" pitchFamily="34" charset="0"/>
                        </a:rPr>
                        <a:t>hos positivos</a:t>
                      </a:r>
                    </a:p>
                  </a:txBody>
                  <a:tcPr marL="44080" marR="440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Detenidos</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Armas incautadas</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Motos recuperadas</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Vehículos recuperados</a:t>
                      </a:r>
                    </a:p>
                  </a:txBody>
                  <a:tcPr marL="44080" marR="440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75279516"/>
                  </a:ext>
                </a:extLst>
              </a:tr>
              <a:tr h="239416">
                <a:tc vMerge="1">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2023</a:t>
                      </a:r>
                    </a:p>
                  </a:txBody>
                  <a:tcPr marL="44080" marR="44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45,278</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3,255</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1,364</a:t>
                      </a:r>
                    </a:p>
                  </a:txBody>
                  <a:tcPr marL="44080" marR="440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864</a:t>
                      </a:r>
                    </a:p>
                  </a:txBody>
                  <a:tcPr marL="44080" marR="440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6230495"/>
                  </a:ext>
                </a:extLst>
              </a:tr>
            </a:tbl>
          </a:graphicData>
        </a:graphic>
      </p:graphicFrame>
    </p:spTree>
    <p:extLst>
      <p:ext uri="{BB962C8B-B14F-4D97-AF65-F5344CB8AC3E}">
        <p14:creationId xmlns:p14="http://schemas.microsoft.com/office/powerpoint/2010/main" val="32180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2025278" y="22375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PRINCIPALES LOGROS INSTITUCIONALES</a:t>
            </a:r>
          </a:p>
        </p:txBody>
      </p:sp>
      <p:grpSp>
        <p:nvGrpSpPr>
          <p:cNvPr id="3" name="Grupo 2">
            <a:extLst>
              <a:ext uri="{FF2B5EF4-FFF2-40B4-BE49-F238E27FC236}">
                <a16:creationId xmlns:a16="http://schemas.microsoft.com/office/drawing/2014/main" id="{63C9F219-FE81-46BA-84AB-A5BA81056DEC}"/>
              </a:ext>
            </a:extLst>
          </p:cNvPr>
          <p:cNvGrpSpPr/>
          <p:nvPr/>
        </p:nvGrpSpPr>
        <p:grpSpPr>
          <a:xfrm>
            <a:off x="1044236" y="2205942"/>
            <a:ext cx="9579429" cy="973235"/>
            <a:chOff x="504371" y="1619382"/>
            <a:chExt cx="9579429" cy="973235"/>
          </a:xfrm>
        </p:grpSpPr>
        <p:grpSp>
          <p:nvGrpSpPr>
            <p:cNvPr id="4" name="Grupo 3">
              <a:extLst>
                <a:ext uri="{FF2B5EF4-FFF2-40B4-BE49-F238E27FC236}">
                  <a16:creationId xmlns:a16="http://schemas.microsoft.com/office/drawing/2014/main" id="{3ED12E54-661D-4BA4-8E6F-244E0CD80313}"/>
                </a:ext>
              </a:extLst>
            </p:cNvPr>
            <p:cNvGrpSpPr/>
            <p:nvPr/>
          </p:nvGrpSpPr>
          <p:grpSpPr>
            <a:xfrm>
              <a:off x="504371" y="1761620"/>
              <a:ext cx="9579428" cy="812287"/>
              <a:chOff x="0" y="7061156"/>
              <a:chExt cx="9579428" cy="812287"/>
            </a:xfrm>
          </p:grpSpPr>
          <p:sp>
            <p:nvSpPr>
              <p:cNvPr id="7" name="Rectángulo: esquinas redondeadas 24">
                <a:extLst>
                  <a:ext uri="{FF2B5EF4-FFF2-40B4-BE49-F238E27FC236}">
                    <a16:creationId xmlns:a16="http://schemas.microsoft.com/office/drawing/2014/main" id="{6217D2AA-9BBC-413D-BB34-652A3C3AE53D}"/>
                  </a:ext>
                </a:extLst>
              </p:cNvPr>
              <p:cNvSpPr/>
              <p:nvPr/>
            </p:nvSpPr>
            <p:spPr>
              <a:xfrm>
                <a:off x="0" y="7061156"/>
                <a:ext cx="9579428" cy="812287"/>
              </a:xfrm>
              <a:prstGeom prst="roundRect">
                <a:avLst/>
              </a:prstGeom>
              <a:gradFill rotWithShape="1">
                <a:gsLst>
                  <a:gs pos="0">
                    <a:srgbClr val="16254E">
                      <a:satMod val="103000"/>
                      <a:lumMod val="102000"/>
                      <a:tint val="94000"/>
                    </a:srgbClr>
                  </a:gs>
                  <a:gs pos="50000">
                    <a:srgbClr val="16254E">
                      <a:satMod val="110000"/>
                      <a:lumMod val="100000"/>
                      <a:shade val="100000"/>
                    </a:srgbClr>
                  </a:gs>
                  <a:gs pos="100000">
                    <a:srgbClr val="16254E">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ángulo: esquinas redondeadas 25">
                <a:extLst>
                  <a:ext uri="{FF2B5EF4-FFF2-40B4-BE49-F238E27FC236}">
                    <a16:creationId xmlns:a16="http://schemas.microsoft.com/office/drawing/2014/main" id="{A658D4F1-E20D-4069-91AE-3962C354B57B}"/>
                  </a:ext>
                </a:extLst>
              </p:cNvPr>
              <p:cNvSpPr/>
              <p:nvPr/>
            </p:nvSpPr>
            <p:spPr>
              <a:xfrm>
                <a:off x="97640" y="7131028"/>
                <a:ext cx="6197931" cy="666750"/>
              </a:xfrm>
              <a:prstGeom prst="roundRect">
                <a:avLst/>
              </a:prstGeom>
              <a:gradFill rotWithShape="1">
                <a:gsLst>
                  <a:gs pos="0">
                    <a:srgbClr val="FFFFFF">
                      <a:satMod val="103000"/>
                      <a:lumMod val="102000"/>
                      <a:tint val="94000"/>
                    </a:srgbClr>
                  </a:gs>
                  <a:gs pos="50000">
                    <a:srgbClr val="FFFFFF">
                      <a:satMod val="110000"/>
                      <a:lumMod val="100000"/>
                      <a:shade val="100000"/>
                    </a:srgbClr>
                  </a:gs>
                  <a:gs pos="100000">
                    <a:srgbClr val="FFFFFF">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R="0" lvl="0" indent="0" algn="ctr" fontAlgn="auto">
                  <a:lnSpc>
                    <a:spcPct val="100000"/>
                  </a:lnSpc>
                  <a:spcBef>
                    <a:spcPts val="0"/>
                  </a:spcBef>
                  <a:spcAft>
                    <a:spcPts val="0"/>
                  </a:spcAft>
                  <a:buClrTx/>
                  <a:buSzTx/>
                  <a:buFontTx/>
                  <a:buNone/>
                  <a:tabLst/>
                  <a:defRPr/>
                </a:pPr>
                <a:r>
                  <a:rPr lang="es-ES" sz="1600" b="1" dirty="0">
                    <a:solidFill>
                      <a:srgbClr val="233C62"/>
                    </a:solidFill>
                    <a:latin typeface="+mj-lt"/>
                    <a:ea typeface="+mj-ea"/>
                    <a:cs typeface="Arial" panose="020B0604020202020204" pitchFamily="34" charset="0"/>
                  </a:rPr>
                  <a:t>Emisión y renovación de licencias de operación y funcionamiento</a:t>
                </a:r>
              </a:p>
            </p:txBody>
          </p:sp>
        </p:grpSp>
        <p:sp>
          <p:nvSpPr>
            <p:cNvPr id="5" name="Rectángulo 4">
              <a:extLst>
                <a:ext uri="{FF2B5EF4-FFF2-40B4-BE49-F238E27FC236}">
                  <a16:creationId xmlns:a16="http://schemas.microsoft.com/office/drawing/2014/main" id="{612F8D5F-E24B-48D7-815E-4F962224D2F2}"/>
                </a:ext>
              </a:extLst>
            </p:cNvPr>
            <p:cNvSpPr/>
            <p:nvPr/>
          </p:nvSpPr>
          <p:spPr>
            <a:xfrm>
              <a:off x="6799941" y="1619382"/>
              <a:ext cx="3283858" cy="830997"/>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rPr>
                <a:t>51</a:t>
              </a:r>
            </a:p>
          </p:txBody>
        </p:sp>
        <p:sp>
          <p:nvSpPr>
            <p:cNvPr id="6" name="CuadroTexto 5">
              <a:extLst>
                <a:ext uri="{FF2B5EF4-FFF2-40B4-BE49-F238E27FC236}">
                  <a16:creationId xmlns:a16="http://schemas.microsoft.com/office/drawing/2014/main" id="{7E79E360-E6E1-4B47-BC62-7EC40A9C48EC}"/>
                </a:ext>
              </a:extLst>
            </p:cNvPr>
            <p:cNvSpPr txBox="1"/>
            <p:nvPr/>
          </p:nvSpPr>
          <p:spPr>
            <a:xfrm>
              <a:off x="6799942" y="2223285"/>
              <a:ext cx="328385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w="0"/>
                  <a:solidFill>
                    <a:srgbClr val="00B0F0"/>
                  </a:solidFill>
                  <a:effectLst>
                    <a:outerShdw blurRad="38100" dist="19050" dir="2700000" algn="tl" rotWithShape="0">
                      <a:prstClr val="black">
                        <a:alpha val="40000"/>
                      </a:prstClr>
                    </a:outerShdw>
                  </a:effectLst>
                  <a:uLnTx/>
                  <a:uFillTx/>
                </a:rPr>
                <a:t>LICENCIAS </a:t>
              </a:r>
            </a:p>
          </p:txBody>
        </p:sp>
      </p:grpSp>
      <p:grpSp>
        <p:nvGrpSpPr>
          <p:cNvPr id="9" name="Grupo 8">
            <a:extLst>
              <a:ext uri="{FF2B5EF4-FFF2-40B4-BE49-F238E27FC236}">
                <a16:creationId xmlns:a16="http://schemas.microsoft.com/office/drawing/2014/main" id="{62A993E3-B435-4B86-8FEE-9143EDC6DABC}"/>
              </a:ext>
            </a:extLst>
          </p:cNvPr>
          <p:cNvGrpSpPr/>
          <p:nvPr/>
        </p:nvGrpSpPr>
        <p:grpSpPr>
          <a:xfrm>
            <a:off x="1044235" y="3511531"/>
            <a:ext cx="9579429" cy="973235"/>
            <a:chOff x="504371" y="1619382"/>
            <a:chExt cx="9579429" cy="973235"/>
          </a:xfrm>
        </p:grpSpPr>
        <p:grpSp>
          <p:nvGrpSpPr>
            <p:cNvPr id="10" name="Grupo 9">
              <a:extLst>
                <a:ext uri="{FF2B5EF4-FFF2-40B4-BE49-F238E27FC236}">
                  <a16:creationId xmlns:a16="http://schemas.microsoft.com/office/drawing/2014/main" id="{CB71B9DD-7A16-4D7C-9368-9EB49FDB31C3}"/>
                </a:ext>
              </a:extLst>
            </p:cNvPr>
            <p:cNvGrpSpPr/>
            <p:nvPr/>
          </p:nvGrpSpPr>
          <p:grpSpPr>
            <a:xfrm>
              <a:off x="504371" y="1761620"/>
              <a:ext cx="9579428" cy="812287"/>
              <a:chOff x="0" y="7061156"/>
              <a:chExt cx="9579428" cy="812287"/>
            </a:xfrm>
          </p:grpSpPr>
          <p:sp>
            <p:nvSpPr>
              <p:cNvPr id="13" name="Rectángulo: esquinas redondeadas 30">
                <a:extLst>
                  <a:ext uri="{FF2B5EF4-FFF2-40B4-BE49-F238E27FC236}">
                    <a16:creationId xmlns:a16="http://schemas.microsoft.com/office/drawing/2014/main" id="{C57BF3D9-02F5-4214-BADC-F5EF13E8B7AD}"/>
                  </a:ext>
                </a:extLst>
              </p:cNvPr>
              <p:cNvSpPr/>
              <p:nvPr/>
            </p:nvSpPr>
            <p:spPr>
              <a:xfrm>
                <a:off x="0" y="7061156"/>
                <a:ext cx="9579428" cy="812287"/>
              </a:xfrm>
              <a:prstGeom prst="roundRect">
                <a:avLst/>
              </a:prstGeom>
              <a:gradFill rotWithShape="1">
                <a:gsLst>
                  <a:gs pos="0">
                    <a:srgbClr val="16254E">
                      <a:satMod val="103000"/>
                      <a:lumMod val="102000"/>
                      <a:tint val="94000"/>
                    </a:srgbClr>
                  </a:gs>
                  <a:gs pos="50000">
                    <a:srgbClr val="16254E">
                      <a:satMod val="110000"/>
                      <a:lumMod val="100000"/>
                      <a:shade val="100000"/>
                    </a:srgbClr>
                  </a:gs>
                  <a:gs pos="100000">
                    <a:srgbClr val="16254E">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ángulo: esquinas redondeadas 31">
                <a:extLst>
                  <a:ext uri="{FF2B5EF4-FFF2-40B4-BE49-F238E27FC236}">
                    <a16:creationId xmlns:a16="http://schemas.microsoft.com/office/drawing/2014/main" id="{F26ABBFF-0BFD-4050-8B59-EBC3FCB7E541}"/>
                  </a:ext>
                </a:extLst>
              </p:cNvPr>
              <p:cNvSpPr/>
              <p:nvPr/>
            </p:nvSpPr>
            <p:spPr>
              <a:xfrm>
                <a:off x="97640" y="7131028"/>
                <a:ext cx="6197931" cy="666750"/>
              </a:xfrm>
              <a:prstGeom prst="roundRect">
                <a:avLst/>
              </a:prstGeom>
              <a:gradFill rotWithShape="1">
                <a:gsLst>
                  <a:gs pos="0">
                    <a:srgbClr val="FFFFFF">
                      <a:satMod val="103000"/>
                      <a:lumMod val="102000"/>
                      <a:tint val="94000"/>
                    </a:srgbClr>
                  </a:gs>
                  <a:gs pos="50000">
                    <a:srgbClr val="FFFFFF">
                      <a:satMod val="110000"/>
                      <a:lumMod val="100000"/>
                      <a:shade val="100000"/>
                    </a:srgbClr>
                  </a:gs>
                  <a:gs pos="100000">
                    <a:srgbClr val="FFFFFF">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es-ES" sz="1600" b="1" dirty="0">
                    <a:solidFill>
                      <a:srgbClr val="233C62"/>
                    </a:solidFill>
                    <a:latin typeface="+mj-lt"/>
                    <a:ea typeface="+mj-ea"/>
                    <a:cs typeface="Arial" panose="020B0604020202020204" pitchFamily="34" charset="0"/>
                  </a:rPr>
                  <a:t>Certificación a prestadores de servicios de seguridad privada</a:t>
                </a:r>
              </a:p>
            </p:txBody>
          </p:sp>
        </p:grpSp>
        <p:sp>
          <p:nvSpPr>
            <p:cNvPr id="11" name="Rectángulo 10">
              <a:extLst>
                <a:ext uri="{FF2B5EF4-FFF2-40B4-BE49-F238E27FC236}">
                  <a16:creationId xmlns:a16="http://schemas.microsoft.com/office/drawing/2014/main" id="{218A08AE-E6A5-40C6-8D87-24FEE8805C64}"/>
                </a:ext>
              </a:extLst>
            </p:cNvPr>
            <p:cNvSpPr/>
            <p:nvPr/>
          </p:nvSpPr>
          <p:spPr>
            <a:xfrm>
              <a:off x="6799941" y="1619382"/>
              <a:ext cx="3283858" cy="830997"/>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rPr>
                <a:t>2,784</a:t>
              </a:r>
            </a:p>
          </p:txBody>
        </p:sp>
        <p:sp>
          <p:nvSpPr>
            <p:cNvPr id="12" name="CuadroTexto 11">
              <a:extLst>
                <a:ext uri="{FF2B5EF4-FFF2-40B4-BE49-F238E27FC236}">
                  <a16:creationId xmlns:a16="http://schemas.microsoft.com/office/drawing/2014/main" id="{9A3794D5-8507-4DD8-94B9-13647507D9AA}"/>
                </a:ext>
              </a:extLst>
            </p:cNvPr>
            <p:cNvSpPr txBox="1"/>
            <p:nvPr/>
          </p:nvSpPr>
          <p:spPr>
            <a:xfrm>
              <a:off x="6799942" y="2223285"/>
              <a:ext cx="328385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w="0"/>
                  <a:solidFill>
                    <a:srgbClr val="00B0F0"/>
                  </a:solidFill>
                  <a:effectLst>
                    <a:outerShdw blurRad="38100" dist="19050" dir="2700000" algn="tl" rotWithShape="0">
                      <a:prstClr val="black">
                        <a:alpha val="40000"/>
                      </a:prstClr>
                    </a:outerShdw>
                  </a:effectLst>
                  <a:uLnTx/>
                  <a:uFillTx/>
                </a:rPr>
                <a:t>CERTIFICACIONES </a:t>
              </a:r>
            </a:p>
          </p:txBody>
        </p:sp>
      </p:grpSp>
      <p:grpSp>
        <p:nvGrpSpPr>
          <p:cNvPr id="16" name="Grupo 15">
            <a:extLst>
              <a:ext uri="{FF2B5EF4-FFF2-40B4-BE49-F238E27FC236}">
                <a16:creationId xmlns:a16="http://schemas.microsoft.com/office/drawing/2014/main" id="{84B2F240-B7C3-4C36-A28B-68E4B053B915}"/>
              </a:ext>
            </a:extLst>
          </p:cNvPr>
          <p:cNvGrpSpPr/>
          <p:nvPr/>
        </p:nvGrpSpPr>
        <p:grpSpPr>
          <a:xfrm>
            <a:off x="1044236" y="4817120"/>
            <a:ext cx="9579429" cy="973235"/>
            <a:chOff x="504371" y="1619382"/>
            <a:chExt cx="9579429" cy="973235"/>
          </a:xfrm>
        </p:grpSpPr>
        <p:grpSp>
          <p:nvGrpSpPr>
            <p:cNvPr id="17" name="Grupo 16">
              <a:extLst>
                <a:ext uri="{FF2B5EF4-FFF2-40B4-BE49-F238E27FC236}">
                  <a16:creationId xmlns:a16="http://schemas.microsoft.com/office/drawing/2014/main" id="{BC6707A4-B493-482D-8A70-7EC85DB8D3F7}"/>
                </a:ext>
              </a:extLst>
            </p:cNvPr>
            <p:cNvGrpSpPr/>
            <p:nvPr/>
          </p:nvGrpSpPr>
          <p:grpSpPr>
            <a:xfrm>
              <a:off x="504371" y="1761620"/>
              <a:ext cx="9579428" cy="812287"/>
              <a:chOff x="0" y="7061156"/>
              <a:chExt cx="9579428" cy="812287"/>
            </a:xfrm>
          </p:grpSpPr>
          <p:sp>
            <p:nvSpPr>
              <p:cNvPr id="20" name="Rectángulo: esquinas redondeadas 36">
                <a:extLst>
                  <a:ext uri="{FF2B5EF4-FFF2-40B4-BE49-F238E27FC236}">
                    <a16:creationId xmlns:a16="http://schemas.microsoft.com/office/drawing/2014/main" id="{10261A39-8FED-45F0-9308-B5167B6D572D}"/>
                  </a:ext>
                </a:extLst>
              </p:cNvPr>
              <p:cNvSpPr/>
              <p:nvPr/>
            </p:nvSpPr>
            <p:spPr>
              <a:xfrm>
                <a:off x="0" y="7061156"/>
                <a:ext cx="9579428" cy="812287"/>
              </a:xfrm>
              <a:prstGeom prst="roundRect">
                <a:avLst/>
              </a:prstGeom>
              <a:gradFill rotWithShape="1">
                <a:gsLst>
                  <a:gs pos="0">
                    <a:srgbClr val="16254E">
                      <a:satMod val="103000"/>
                      <a:lumMod val="102000"/>
                      <a:tint val="94000"/>
                    </a:srgbClr>
                  </a:gs>
                  <a:gs pos="50000">
                    <a:srgbClr val="16254E">
                      <a:satMod val="110000"/>
                      <a:lumMod val="100000"/>
                      <a:shade val="100000"/>
                    </a:srgbClr>
                  </a:gs>
                  <a:gs pos="100000">
                    <a:srgbClr val="16254E">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esquinas redondeadas 37">
                <a:extLst>
                  <a:ext uri="{FF2B5EF4-FFF2-40B4-BE49-F238E27FC236}">
                    <a16:creationId xmlns:a16="http://schemas.microsoft.com/office/drawing/2014/main" id="{168BDBAC-77BF-4D9A-9852-1290951BAC1A}"/>
                  </a:ext>
                </a:extLst>
              </p:cNvPr>
              <p:cNvSpPr/>
              <p:nvPr/>
            </p:nvSpPr>
            <p:spPr>
              <a:xfrm>
                <a:off x="97640" y="7131028"/>
                <a:ext cx="6197931" cy="666750"/>
              </a:xfrm>
              <a:prstGeom prst="roundRect">
                <a:avLst/>
              </a:prstGeom>
              <a:gradFill rotWithShape="1">
                <a:gsLst>
                  <a:gs pos="0">
                    <a:srgbClr val="FFFFFF">
                      <a:satMod val="103000"/>
                      <a:lumMod val="102000"/>
                      <a:tint val="94000"/>
                    </a:srgbClr>
                  </a:gs>
                  <a:gs pos="50000">
                    <a:srgbClr val="FFFFFF">
                      <a:satMod val="110000"/>
                      <a:lumMod val="100000"/>
                      <a:shade val="100000"/>
                    </a:srgbClr>
                  </a:gs>
                  <a:gs pos="100000">
                    <a:srgbClr val="FFFFFF">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1600" b="1" dirty="0">
                    <a:solidFill>
                      <a:srgbClr val="233C62"/>
                    </a:solidFill>
                    <a:latin typeface="+mj-lt"/>
                    <a:ea typeface="+mj-ea"/>
                    <a:cs typeface="Arial" panose="020B0604020202020204" pitchFamily="34" charset="0"/>
                  </a:rPr>
                  <a:t>Supervisiones, fiscalizaciones, verificaciones y controles a prestadores de servicios de seguridad privada</a:t>
                </a:r>
                <a:endParaRPr lang="es-ES" sz="1600" b="1" dirty="0">
                  <a:solidFill>
                    <a:srgbClr val="233C62"/>
                  </a:solidFill>
                  <a:latin typeface="+mj-lt"/>
                  <a:ea typeface="+mj-ea"/>
                  <a:cs typeface="Arial" panose="020B0604020202020204" pitchFamily="34" charset="0"/>
                </a:endParaRPr>
              </a:p>
            </p:txBody>
          </p:sp>
        </p:grpSp>
        <p:sp>
          <p:nvSpPr>
            <p:cNvPr id="18" name="Rectángulo 17">
              <a:extLst>
                <a:ext uri="{FF2B5EF4-FFF2-40B4-BE49-F238E27FC236}">
                  <a16:creationId xmlns:a16="http://schemas.microsoft.com/office/drawing/2014/main" id="{A6591F99-4F25-44E5-803C-444E466FA3AB}"/>
                </a:ext>
              </a:extLst>
            </p:cNvPr>
            <p:cNvSpPr/>
            <p:nvPr/>
          </p:nvSpPr>
          <p:spPr>
            <a:xfrm>
              <a:off x="6799941" y="1619382"/>
              <a:ext cx="3283858" cy="830997"/>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4800" b="1" kern="0" dirty="0">
                  <a:ln w="0"/>
                  <a:solidFill>
                    <a:prstClr val="white"/>
                  </a:solidFill>
                  <a:effectLst>
                    <a:outerShdw blurRad="38100" dist="19050" dir="2700000" algn="tl" rotWithShape="0">
                      <a:prstClr val="black">
                        <a:alpha val="40000"/>
                      </a:prstClr>
                    </a:outerShdw>
                  </a:effectLst>
                </a:rPr>
                <a:t>181</a:t>
              </a:r>
              <a:endParaRPr kumimoji="0" lang="es-E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endParaRPr>
            </a:p>
          </p:txBody>
        </p:sp>
        <p:sp>
          <p:nvSpPr>
            <p:cNvPr id="19" name="CuadroTexto 18">
              <a:extLst>
                <a:ext uri="{FF2B5EF4-FFF2-40B4-BE49-F238E27FC236}">
                  <a16:creationId xmlns:a16="http://schemas.microsoft.com/office/drawing/2014/main" id="{F1BE2BDD-D37B-4702-BA27-B2571675D065}"/>
                </a:ext>
              </a:extLst>
            </p:cNvPr>
            <p:cNvSpPr txBox="1"/>
            <p:nvPr/>
          </p:nvSpPr>
          <p:spPr>
            <a:xfrm>
              <a:off x="6799942" y="2223285"/>
              <a:ext cx="328385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w="0"/>
                  <a:solidFill>
                    <a:srgbClr val="00B0F0"/>
                  </a:solidFill>
                  <a:effectLst>
                    <a:outerShdw blurRad="38100" dist="19050" dir="2700000" algn="tl" rotWithShape="0">
                      <a:prstClr val="black">
                        <a:alpha val="40000"/>
                      </a:prstClr>
                    </a:outerShdw>
                  </a:effectLst>
                  <a:uLnTx/>
                  <a:uFillTx/>
                </a:rPr>
                <a:t>SUPERVISIONES</a:t>
              </a:r>
            </a:p>
          </p:txBody>
        </p:sp>
      </p:grpSp>
      <p:sp>
        <p:nvSpPr>
          <p:cNvPr id="22" name="Título 1">
            <a:extLst>
              <a:ext uri="{FF2B5EF4-FFF2-40B4-BE49-F238E27FC236}">
                <a16:creationId xmlns:a16="http://schemas.microsoft.com/office/drawing/2014/main" id="{B0F02F6E-9D4B-43C8-89B0-7F0CF3BEDAB0}"/>
              </a:ext>
            </a:extLst>
          </p:cNvPr>
          <p:cNvSpPr txBox="1">
            <a:spLocks/>
          </p:cNvSpPr>
          <p:nvPr/>
        </p:nvSpPr>
        <p:spPr>
          <a:xfrm>
            <a:off x="1044234" y="1057848"/>
            <a:ext cx="9579429" cy="106679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700" dirty="0">
                <a:solidFill>
                  <a:srgbClr val="233C62"/>
                </a:solidFill>
                <a:latin typeface="Arial" panose="020B0604020202020204" pitchFamily="34" charset="0"/>
                <a:cs typeface="Arial" panose="020B0604020202020204" pitchFamily="34" charset="0"/>
              </a:rPr>
              <a:t>Dirección General de Servicios de Seguridad Privada (DIGESSP)</a:t>
            </a:r>
          </a:p>
          <a:p>
            <a:pPr>
              <a:lnSpc>
                <a:spcPct val="150000"/>
              </a:lnSpc>
            </a:pPr>
            <a:r>
              <a:rPr lang="es-GT" sz="2700" dirty="0">
                <a:solidFill>
                  <a:srgbClr val="233C62"/>
                </a:solidFill>
                <a:latin typeface="Arial" panose="020B0604020202020204" pitchFamily="34" charset="0"/>
                <a:cs typeface="Arial" panose="020B0604020202020204" pitchFamily="34" charset="0"/>
              </a:rPr>
              <a:t>Tercer Cuatrimestre 2023</a:t>
            </a:r>
          </a:p>
        </p:txBody>
      </p:sp>
    </p:spTree>
    <p:extLst>
      <p:ext uri="{BB962C8B-B14F-4D97-AF65-F5344CB8AC3E}">
        <p14:creationId xmlns:p14="http://schemas.microsoft.com/office/powerpoint/2010/main" val="248131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2025278" y="22375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PRINCIPALES LOGROS INSTITUCIONALES</a:t>
            </a:r>
          </a:p>
        </p:txBody>
      </p:sp>
      <p:graphicFrame>
        <p:nvGraphicFramePr>
          <p:cNvPr id="2" name="Tabla 1">
            <a:extLst>
              <a:ext uri="{FF2B5EF4-FFF2-40B4-BE49-F238E27FC236}">
                <a16:creationId xmlns:a16="http://schemas.microsoft.com/office/drawing/2014/main" id="{D7A76547-F4CC-4FAD-8E62-1DADA2EC7048}"/>
              </a:ext>
            </a:extLst>
          </p:cNvPr>
          <p:cNvGraphicFramePr>
            <a:graphicFrameLocks noGrp="1"/>
          </p:cNvGraphicFramePr>
          <p:nvPr>
            <p:extLst>
              <p:ext uri="{D42A27DB-BD31-4B8C-83A1-F6EECF244321}">
                <p14:modId xmlns:p14="http://schemas.microsoft.com/office/powerpoint/2010/main" val="1460765378"/>
              </p:ext>
            </p:extLst>
          </p:nvPr>
        </p:nvGraphicFramePr>
        <p:xfrm>
          <a:off x="5748797" y="2342334"/>
          <a:ext cx="5260976" cy="2604770"/>
        </p:xfrm>
        <a:graphic>
          <a:graphicData uri="http://schemas.openxmlformats.org/drawingml/2006/table">
            <a:tbl>
              <a:tblPr firstRow="1" firstCol="1" bandRow="1">
                <a:tableStyleId>{B301B821-A1FF-4177-AEE7-76D212191A09}</a:tableStyleId>
              </a:tblPr>
              <a:tblGrid>
                <a:gridCol w="401638">
                  <a:extLst>
                    <a:ext uri="{9D8B030D-6E8A-4147-A177-3AD203B41FA5}">
                      <a16:colId xmlns:a16="http://schemas.microsoft.com/office/drawing/2014/main" val="193485523"/>
                    </a:ext>
                  </a:extLst>
                </a:gridCol>
                <a:gridCol w="2389188">
                  <a:extLst>
                    <a:ext uri="{9D8B030D-6E8A-4147-A177-3AD203B41FA5}">
                      <a16:colId xmlns:a16="http://schemas.microsoft.com/office/drawing/2014/main" val="2241413455"/>
                    </a:ext>
                  </a:extLst>
                </a:gridCol>
                <a:gridCol w="779462">
                  <a:extLst>
                    <a:ext uri="{9D8B030D-6E8A-4147-A177-3AD203B41FA5}">
                      <a16:colId xmlns:a16="http://schemas.microsoft.com/office/drawing/2014/main" val="1654152451"/>
                    </a:ext>
                  </a:extLst>
                </a:gridCol>
                <a:gridCol w="1690688">
                  <a:extLst>
                    <a:ext uri="{9D8B030D-6E8A-4147-A177-3AD203B41FA5}">
                      <a16:colId xmlns:a16="http://schemas.microsoft.com/office/drawing/2014/main" val="1534896437"/>
                    </a:ext>
                  </a:extLst>
                </a:gridCol>
              </a:tblGrid>
              <a:tr h="190500">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cs typeface="Arial" panose="020B0604020202020204" pitchFamily="34" charset="0"/>
                        </a:rPr>
                        <a:t>No.</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latin typeface="Arial" panose="020B0604020202020204" pitchFamily="34" charset="0"/>
                          <a:cs typeface="Arial" panose="020B0604020202020204" pitchFamily="34" charset="0"/>
                        </a:rPr>
                        <a:t>Tipo de actividad</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a:solidFill>
                            <a:schemeClr val="bg1"/>
                          </a:solidFill>
                          <a:effectLst/>
                          <a:latin typeface="Arial" panose="020B0604020202020204" pitchFamily="34" charset="0"/>
                          <a:cs typeface="Arial" panose="020B0604020202020204" pitchFamily="34" charset="0"/>
                        </a:rPr>
                        <a:t>Total</a:t>
                      </a:r>
                      <a:endParaRPr lang="es-GT" sz="1300" b="1" kern="120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a:solidFill>
                            <a:schemeClr val="bg1"/>
                          </a:solidFill>
                          <a:effectLst/>
                          <a:latin typeface="Arial" panose="020B0604020202020204" pitchFamily="34" charset="0"/>
                          <a:cs typeface="Arial" panose="020B0604020202020204" pitchFamily="34" charset="0"/>
                        </a:rPr>
                        <a:t>Avalúo</a:t>
                      </a:r>
                      <a:endParaRPr lang="es-GT" sz="1300" b="1" kern="120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955302"/>
                  </a:ext>
                </a:extLst>
              </a:tr>
              <a:tr h="38100">
                <a:tc>
                  <a:txBody>
                    <a:bodyPr/>
                    <a:lstStyle/>
                    <a:p>
                      <a:pPr marL="0" algn="ctr"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1</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Cocaína en kilogramos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5,036.66</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Q     517,475,570.78</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968470"/>
                  </a:ext>
                </a:extLst>
              </a:tr>
              <a:tr h="38100">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2</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Anfetamina en kilogramos </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0.03</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Q             22,500.00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4446610"/>
                  </a:ext>
                </a:extLst>
              </a:tr>
              <a:tr h="132715">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3</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Metanfetaminas en kilogramos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23.38</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 Q        3,507,150.00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9876027"/>
                  </a:ext>
                </a:extLst>
              </a:tr>
              <a:tr h="53340">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4</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Heroína en kilogramos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1.74</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 Q           673,033.60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920920"/>
                  </a:ext>
                </a:extLst>
              </a:tr>
              <a:tr h="65405">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5</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Crack en kilogramos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7.85</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 Q           559,795.42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3528028"/>
                  </a:ext>
                </a:extLst>
              </a:tr>
              <a:tr h="76200">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6</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Marihuana procesada libras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1,663.86</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 Q           623,946.12</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474938"/>
                  </a:ext>
                </a:extLst>
              </a:tr>
              <a:tr h="96520">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7</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Marihuana semilla onzas</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32.95</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 Q               2,800.75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5331988"/>
                  </a:ext>
                </a:extLst>
              </a:tr>
              <a:tr h="107950">
                <a:tc>
                  <a:txBody>
                    <a:bodyPr/>
                    <a:lstStyle/>
                    <a:p>
                      <a:pPr marL="0" algn="ctr" defTabSz="914400" rtl="0" eaLnBrk="1" latinLnBrk="0" hangingPunct="1">
                        <a:lnSpc>
                          <a:spcPct val="150000"/>
                        </a:lnSpc>
                      </a:pPr>
                      <a:r>
                        <a:rPr lang="es-GT" sz="1300" b="0" kern="1200">
                          <a:solidFill>
                            <a:schemeClr val="tx1"/>
                          </a:solidFill>
                          <a:effectLst/>
                          <a:latin typeface="Arial" panose="020B0604020202020204" pitchFamily="34" charset="0"/>
                          <a:cs typeface="Arial" panose="020B0604020202020204" pitchFamily="34" charset="0"/>
                        </a:rPr>
                        <a:t>8</a:t>
                      </a:r>
                      <a:endParaRPr lang="es-GT" sz="1300" b="0"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0" kern="1200" dirty="0">
                          <a:solidFill>
                            <a:schemeClr val="tx1"/>
                          </a:solidFill>
                          <a:effectLst/>
                          <a:latin typeface="Arial" panose="020B0604020202020204" pitchFamily="34" charset="0"/>
                          <a:cs typeface="Arial" panose="020B0604020202020204" pitchFamily="34" charset="0"/>
                        </a:rPr>
                        <a:t>Éxtasis pastillas </a:t>
                      </a:r>
                      <a:endParaRPr lang="es-GT" sz="1300" b="0"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GT" sz="1300">
                          <a:effectLst/>
                          <a:latin typeface="Arial" panose="020B0604020202020204" pitchFamily="34" charset="0"/>
                          <a:ea typeface="Calibri" panose="020F0502020204030204" pitchFamily="34" charset="0"/>
                          <a:cs typeface="Arial" panose="020B0604020202020204" pitchFamily="34" charset="0"/>
                        </a:rPr>
                        <a:t>81</a:t>
                      </a:r>
                    </a:p>
                  </a:txBody>
                  <a:tcPr marL="44450" marR="4445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50000"/>
                        </a:lnSpc>
                      </a:pPr>
                      <a:r>
                        <a:rPr lang="es-GT" sz="1300" dirty="0">
                          <a:effectLst/>
                          <a:latin typeface="Arial" panose="020B0604020202020204" pitchFamily="34" charset="0"/>
                          <a:ea typeface="Calibri" panose="020F0502020204030204" pitchFamily="34" charset="0"/>
                          <a:cs typeface="Arial" panose="020B0604020202020204" pitchFamily="34" charset="0"/>
                        </a:rPr>
                        <a:t> Q               4,143.15 </a:t>
                      </a:r>
                    </a:p>
                  </a:txBody>
                  <a:tcPr marL="44450" marR="4445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268450"/>
                  </a:ext>
                </a:extLst>
              </a:tr>
              <a:tr h="119380">
                <a:tc gridSpan="3">
                  <a:txBody>
                    <a:bodyPr/>
                    <a:lstStyle/>
                    <a:p>
                      <a:pPr marL="0" algn="r" defTabSz="914400" rtl="0" eaLnBrk="1" latinLnBrk="0" hangingPunct="1">
                        <a:lnSpc>
                          <a:spcPct val="150000"/>
                        </a:lnSpc>
                      </a:pPr>
                      <a:r>
                        <a:rPr lang="es-GT" sz="1300" b="1" kern="1200" dirty="0">
                          <a:solidFill>
                            <a:schemeClr val="tx1"/>
                          </a:solidFill>
                          <a:effectLst/>
                          <a:latin typeface="Arial" panose="020B0604020202020204" pitchFamily="34" charset="0"/>
                          <a:cs typeface="Arial" panose="020B0604020202020204" pitchFamily="34" charset="0"/>
                        </a:rPr>
                        <a:t>Total valoración</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GT"/>
                    </a:p>
                  </a:txBody>
                  <a:tcPr/>
                </a:tc>
                <a:tc hMerge="1">
                  <a:txBody>
                    <a:bodyPr/>
                    <a:lstStyle/>
                    <a:p>
                      <a:endParaRPr lang="es-GT"/>
                    </a:p>
                  </a:txBody>
                  <a:tcPr/>
                </a:tc>
                <a:tc>
                  <a:txBody>
                    <a:bodyPr/>
                    <a:lstStyle/>
                    <a:p>
                      <a:pPr marL="0" algn="ctr" defTabSz="914400" rtl="0" eaLnBrk="1" latinLnBrk="0" hangingPunct="1">
                        <a:lnSpc>
                          <a:spcPct val="150000"/>
                        </a:lnSpc>
                      </a:pPr>
                      <a:r>
                        <a:rPr lang="es-GT" sz="1300" b="1" kern="1200" dirty="0">
                          <a:solidFill>
                            <a:schemeClr val="tx1"/>
                          </a:solidFill>
                          <a:effectLst/>
                          <a:latin typeface="Arial" panose="020B0604020202020204" pitchFamily="34" charset="0"/>
                          <a:cs typeface="Arial" panose="020B0604020202020204" pitchFamily="34" charset="0"/>
                        </a:rPr>
                        <a:t>Q     522,868,939.82</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213991"/>
                  </a:ext>
                </a:extLst>
              </a:tr>
            </a:tbl>
          </a:graphicData>
        </a:graphic>
      </p:graphicFrame>
      <p:sp>
        <p:nvSpPr>
          <p:cNvPr id="5" name="CuadroTexto 4">
            <a:extLst>
              <a:ext uri="{FF2B5EF4-FFF2-40B4-BE49-F238E27FC236}">
                <a16:creationId xmlns:a16="http://schemas.microsoft.com/office/drawing/2014/main" id="{E3E0A71D-AFD2-4B93-B470-1EF39A2064EB}"/>
              </a:ext>
            </a:extLst>
          </p:cNvPr>
          <p:cNvSpPr txBox="1"/>
          <p:nvPr/>
        </p:nvSpPr>
        <p:spPr>
          <a:xfrm>
            <a:off x="5418668" y="1326235"/>
            <a:ext cx="5591105" cy="923330"/>
          </a:xfrm>
          <a:prstGeom prst="rect">
            <a:avLst/>
          </a:prstGeom>
          <a:noFill/>
        </p:spPr>
        <p:txBody>
          <a:bodyPr wrap="square">
            <a:spAutoFit/>
          </a:bodyPr>
          <a:lstStyle/>
          <a:p>
            <a:pPr algn="ctr"/>
            <a:r>
              <a:rPr lang="es-GT" sz="2700" b="1" dirty="0">
                <a:solidFill>
                  <a:srgbClr val="233C62"/>
                </a:solidFill>
                <a:latin typeface="Arial" panose="020B0604020202020204" pitchFamily="34" charset="0"/>
                <a:ea typeface="+mj-ea"/>
                <a:cs typeface="Arial" panose="020B0604020202020204" pitchFamily="34" charset="0"/>
              </a:rPr>
              <a:t>Incautación de droga en el territorio nacional</a:t>
            </a:r>
            <a:endParaRPr lang="es-GT" dirty="0"/>
          </a:p>
        </p:txBody>
      </p:sp>
      <p:pic>
        <p:nvPicPr>
          <p:cNvPr id="4" name="Imagen 3">
            <a:extLst>
              <a:ext uri="{FF2B5EF4-FFF2-40B4-BE49-F238E27FC236}">
                <a16:creationId xmlns:a16="http://schemas.microsoft.com/office/drawing/2014/main" id="{E235C281-6673-4E69-9A29-BDC4F3E6B569}"/>
              </a:ext>
            </a:extLst>
          </p:cNvPr>
          <p:cNvPicPr>
            <a:picLocks noChangeAspect="1"/>
          </p:cNvPicPr>
          <p:nvPr/>
        </p:nvPicPr>
        <p:blipFill>
          <a:blip r:embed="rId3"/>
          <a:stretch>
            <a:fillRect/>
          </a:stretch>
        </p:blipFill>
        <p:spPr>
          <a:xfrm>
            <a:off x="1245720" y="2342333"/>
            <a:ext cx="3910973" cy="2604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688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0149CE9-8F26-436C-BA2F-BF18D2048A96}"/>
              </a:ext>
            </a:extLst>
          </p:cNvPr>
          <p:cNvSpPr txBox="1">
            <a:spLocks/>
          </p:cNvSpPr>
          <p:nvPr/>
        </p:nvSpPr>
        <p:spPr>
          <a:xfrm>
            <a:off x="1661374" y="600699"/>
            <a:ext cx="9053848" cy="5470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MX" sz="2800" dirty="0">
                <a:latin typeface="Arial" panose="020B0604020202020204" pitchFamily="34" charset="0"/>
                <a:cs typeface="Arial" panose="020B0604020202020204" pitchFamily="34" charset="0"/>
              </a:rPr>
              <a:t>PRINCIPALES FUNCIONES DEL MINISTERIO DE GOBERNACIÓN</a:t>
            </a:r>
            <a:endParaRPr lang="es-GT" sz="2800" dirty="0">
              <a:latin typeface="Arial" panose="020B0604020202020204" pitchFamily="34" charset="0"/>
              <a:cs typeface="Arial" panose="020B0604020202020204" pitchFamily="34" charset="0"/>
            </a:endParaRPr>
          </a:p>
        </p:txBody>
      </p:sp>
      <p:sp>
        <p:nvSpPr>
          <p:cNvPr id="5" name="Marcador de contenido 6">
            <a:extLst>
              <a:ext uri="{FF2B5EF4-FFF2-40B4-BE49-F238E27FC236}">
                <a16:creationId xmlns:a16="http://schemas.microsoft.com/office/drawing/2014/main" id="{4930B7BA-ED62-429A-8192-709AD3B7C715}"/>
              </a:ext>
            </a:extLst>
          </p:cNvPr>
          <p:cNvSpPr txBox="1">
            <a:spLocks/>
          </p:cNvSpPr>
          <p:nvPr/>
        </p:nvSpPr>
        <p:spPr>
          <a:xfrm>
            <a:off x="483324" y="1624347"/>
            <a:ext cx="10646230" cy="46141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20000"/>
              </a:lnSpc>
              <a:spcBef>
                <a:spcPts val="600"/>
              </a:spcBef>
              <a:spcAft>
                <a:spcPts val="1200"/>
              </a:spcAft>
              <a:buFont typeface="Arial" panose="020B0604020202020204" pitchFamily="34" charset="0"/>
              <a:buNone/>
            </a:pPr>
            <a:r>
              <a:rPr lang="es-GT" sz="2800" dirty="0">
                <a:latin typeface="Arial" panose="020B0604020202020204" pitchFamily="34" charset="0"/>
                <a:cs typeface="Arial" panose="020B0604020202020204" pitchFamily="34" charset="0"/>
              </a:rPr>
              <a:t>De conformidad  al artículo 36 del Decreto Número 114-97 y el artículo 239 del Decreto Número 44-2016 del 17/12/2016, ambos del Congreso de la República de Guatemala, se indica lo siguiente:</a:t>
            </a:r>
          </a:p>
          <a:p>
            <a:pPr lvl="1" algn="just">
              <a:lnSpc>
                <a:spcPct val="120000"/>
              </a:lnSpc>
              <a:spcBef>
                <a:spcPts val="600"/>
              </a:spcBef>
              <a:spcAft>
                <a:spcPts val="1200"/>
              </a:spcAft>
              <a:buClr>
                <a:srgbClr val="0070C0"/>
              </a:buClr>
              <a:buFont typeface="Wingdings" panose="05000000000000000000" pitchFamily="2" charset="2"/>
              <a:buChar char="§"/>
            </a:pPr>
            <a:r>
              <a:rPr lang="es-GT" sz="2800" dirty="0">
                <a:latin typeface="Arial" panose="020B0604020202020204" pitchFamily="34" charset="0"/>
                <a:cs typeface="Arial" panose="020B0604020202020204" pitchFamily="34" charset="0"/>
              </a:rPr>
              <a:t>Al Ministerio de Gobernación le corresponde formular las políticas, cumplir y hacer cumplir el régimen jurídico relativo al mantenimiento de la paz y el orden público, la seguridad de las personas y de sus bienes, la garantía de sus derechos, la ejecución de las órdenes y resoluciones judiciales y refrendar los nombramientos de los Ministros de Estado, incluyendo el de quien lo suceda en el cargo.</a:t>
            </a:r>
          </a:p>
        </p:txBody>
      </p:sp>
    </p:spTree>
    <p:extLst>
      <p:ext uri="{BB962C8B-B14F-4D97-AF65-F5344CB8AC3E}">
        <p14:creationId xmlns:p14="http://schemas.microsoft.com/office/powerpoint/2010/main" val="23821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2025278" y="22375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PRINCIPALES LOGROS INSTITUCIONALES</a:t>
            </a:r>
          </a:p>
        </p:txBody>
      </p:sp>
      <p:sp>
        <p:nvSpPr>
          <p:cNvPr id="4" name="CuadroTexto 3">
            <a:extLst>
              <a:ext uri="{FF2B5EF4-FFF2-40B4-BE49-F238E27FC236}">
                <a16:creationId xmlns:a16="http://schemas.microsoft.com/office/drawing/2014/main" id="{DAFE6B0B-2E4E-48EE-928D-E7A5DA184DD3}"/>
              </a:ext>
            </a:extLst>
          </p:cNvPr>
          <p:cNvSpPr txBox="1"/>
          <p:nvPr/>
        </p:nvSpPr>
        <p:spPr>
          <a:xfrm>
            <a:off x="5826256" y="2914435"/>
            <a:ext cx="4349486" cy="646331"/>
          </a:xfrm>
          <a:prstGeom prst="rect">
            <a:avLst/>
          </a:prstGeom>
          <a:noFill/>
        </p:spPr>
        <p:txBody>
          <a:bodyPr wrap="square">
            <a:spAutoFit/>
          </a:bodyPr>
          <a:lstStyle/>
          <a:p>
            <a:pPr algn="ctr"/>
            <a:r>
              <a:rPr lang="es-MX" sz="1800" b="1" dirty="0">
                <a:solidFill>
                  <a:srgbClr val="233C62"/>
                </a:solidFill>
                <a:latin typeface="Arial" panose="020B0604020202020204" pitchFamily="34" charset="0"/>
                <a:ea typeface="+mj-ea"/>
                <a:cs typeface="Arial" panose="020B0604020202020204" pitchFamily="34" charset="0"/>
              </a:rPr>
              <a:t>Incautaciones de bienes en la lucha contra el narcotráfico a nivel nacional</a:t>
            </a:r>
          </a:p>
        </p:txBody>
      </p:sp>
      <p:graphicFrame>
        <p:nvGraphicFramePr>
          <p:cNvPr id="5" name="Tabla 4">
            <a:extLst>
              <a:ext uri="{FF2B5EF4-FFF2-40B4-BE49-F238E27FC236}">
                <a16:creationId xmlns:a16="http://schemas.microsoft.com/office/drawing/2014/main" id="{D490CBD2-48E4-416F-9C05-772F2E63088E}"/>
              </a:ext>
            </a:extLst>
          </p:cNvPr>
          <p:cNvGraphicFramePr>
            <a:graphicFrameLocks noGrp="1"/>
          </p:cNvGraphicFramePr>
          <p:nvPr>
            <p:extLst>
              <p:ext uri="{D42A27DB-BD31-4B8C-83A1-F6EECF244321}">
                <p14:modId xmlns:p14="http://schemas.microsoft.com/office/powerpoint/2010/main" val="2192911065"/>
              </p:ext>
            </p:extLst>
          </p:nvPr>
        </p:nvGraphicFramePr>
        <p:xfrm>
          <a:off x="5817790" y="1392031"/>
          <a:ext cx="4401948" cy="1329690"/>
        </p:xfrm>
        <a:graphic>
          <a:graphicData uri="http://schemas.openxmlformats.org/drawingml/2006/table">
            <a:tbl>
              <a:tblPr firstRow="1" firstCol="1" bandRow="1">
                <a:tableStyleId>{B301B821-A1FF-4177-AEE7-76D212191A09}</a:tableStyleId>
              </a:tblPr>
              <a:tblGrid>
                <a:gridCol w="401638">
                  <a:extLst>
                    <a:ext uri="{9D8B030D-6E8A-4147-A177-3AD203B41FA5}">
                      <a16:colId xmlns:a16="http://schemas.microsoft.com/office/drawing/2014/main" val="2348865260"/>
                    </a:ext>
                  </a:extLst>
                </a:gridCol>
                <a:gridCol w="1562164">
                  <a:extLst>
                    <a:ext uri="{9D8B030D-6E8A-4147-A177-3AD203B41FA5}">
                      <a16:colId xmlns:a16="http://schemas.microsoft.com/office/drawing/2014/main" val="3982951339"/>
                    </a:ext>
                  </a:extLst>
                </a:gridCol>
                <a:gridCol w="814134">
                  <a:extLst>
                    <a:ext uri="{9D8B030D-6E8A-4147-A177-3AD203B41FA5}">
                      <a16:colId xmlns:a16="http://schemas.microsoft.com/office/drawing/2014/main" val="971895690"/>
                    </a:ext>
                  </a:extLst>
                </a:gridCol>
                <a:gridCol w="1624012">
                  <a:extLst>
                    <a:ext uri="{9D8B030D-6E8A-4147-A177-3AD203B41FA5}">
                      <a16:colId xmlns:a16="http://schemas.microsoft.com/office/drawing/2014/main" val="2058183711"/>
                    </a:ext>
                  </a:extLst>
                </a:gridCol>
              </a:tblGrid>
              <a:tr h="249480">
                <a:tc>
                  <a:txBody>
                    <a:bodyPr/>
                    <a:lstStyle/>
                    <a:p>
                      <a:pPr marL="0" algn="ctr" defTabSz="914400" rtl="0" eaLnBrk="1" latinLnBrk="0" hangingPunct="1">
                        <a:lnSpc>
                          <a:spcPct val="150000"/>
                        </a:lnSpc>
                      </a:pPr>
                      <a:r>
                        <a:rPr lang="es-GT" sz="1300" b="1" kern="1200" dirty="0">
                          <a:solidFill>
                            <a:schemeClr val="bg1"/>
                          </a:solidFill>
                          <a:effectLst/>
                        </a:rPr>
                        <a:t>No.</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rPr>
                        <a:t>Tipo de actividad</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rPr>
                        <a:t>Hectáreas</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rPr>
                        <a:t>Avalúo</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6003072"/>
                  </a:ext>
                </a:extLst>
              </a:tr>
              <a:tr h="100330">
                <a:tc>
                  <a:txBody>
                    <a:bodyPr/>
                    <a:lstStyle/>
                    <a:p>
                      <a:pPr marL="0" algn="ctr" defTabSz="914400" rtl="0" eaLnBrk="1" latinLnBrk="0" hangingPunct="1">
                        <a:lnSpc>
                          <a:spcPct val="150000"/>
                        </a:lnSpc>
                      </a:pPr>
                      <a:r>
                        <a:rPr lang="es-GT" sz="1300" b="1" kern="1200" dirty="0">
                          <a:solidFill>
                            <a:schemeClr val="tx1"/>
                          </a:solidFill>
                          <a:effectLst/>
                        </a:rPr>
                        <a:t>1</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Matas de Amapola</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tx1"/>
                          </a:solidFill>
                          <a:effectLst/>
                          <a:latin typeface="+mn-lt"/>
                          <a:ea typeface="+mn-ea"/>
                          <a:cs typeface="+mn-cs"/>
                        </a:rPr>
                        <a:t>667,398</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just">
                        <a:lnSpc>
                          <a:spcPct val="150000"/>
                        </a:lnSpc>
                      </a:pPr>
                      <a:r>
                        <a:rPr lang="es-GT" sz="1300" b="1" kern="1200" dirty="0">
                          <a:solidFill>
                            <a:schemeClr val="tx1"/>
                          </a:solidFill>
                          <a:effectLst/>
                          <a:latin typeface="+mn-lt"/>
                          <a:ea typeface="+mn-ea"/>
                          <a:cs typeface="+mn-cs"/>
                        </a:rPr>
                        <a:t>Q</a:t>
                      </a:r>
                      <a:r>
                        <a:rPr lang="es-GT" sz="1100" b="1" dirty="0">
                          <a:effectLst/>
                          <a:latin typeface="+mj-lt"/>
                          <a:ea typeface="Calibri" panose="020F0502020204030204" pitchFamily="34" charset="0"/>
                          <a:cs typeface="Times New Roman" panose="02020603050405020304" pitchFamily="18" charset="0"/>
                        </a:rPr>
                        <a:t>          </a:t>
                      </a:r>
                      <a:r>
                        <a:rPr lang="es-GT" sz="1300" b="1" kern="1200" dirty="0">
                          <a:solidFill>
                            <a:schemeClr val="tx1"/>
                          </a:solidFill>
                          <a:effectLst/>
                          <a:latin typeface="+mn-lt"/>
                          <a:ea typeface="+mn-ea"/>
                          <a:cs typeface="+mn-cs"/>
                        </a:rPr>
                        <a:t>16,684,950.00</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7222792"/>
                  </a:ext>
                </a:extLst>
              </a:tr>
              <a:tr h="111760">
                <a:tc>
                  <a:txBody>
                    <a:bodyPr/>
                    <a:lstStyle/>
                    <a:p>
                      <a:pPr marL="0" algn="ctr" defTabSz="914400" rtl="0" eaLnBrk="1" latinLnBrk="0" hangingPunct="1">
                        <a:lnSpc>
                          <a:spcPct val="150000"/>
                        </a:lnSpc>
                      </a:pPr>
                      <a:r>
                        <a:rPr lang="es-GT" sz="1300" b="1" kern="1200" dirty="0">
                          <a:solidFill>
                            <a:schemeClr val="tx1"/>
                          </a:solidFill>
                          <a:effectLst/>
                        </a:rPr>
                        <a:t>2</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Matas de Marihuana</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latin typeface="+mn-lt"/>
                          <a:ea typeface="+mn-ea"/>
                          <a:cs typeface="+mn-cs"/>
                        </a:rPr>
                        <a:t>1,735,465</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latin typeface="+mn-lt"/>
                          <a:ea typeface="+mn-ea"/>
                          <a:cs typeface="+mn-cs"/>
                        </a:rPr>
                        <a:t>Q.       650,799,375.00</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2845548"/>
                  </a:ext>
                </a:extLst>
              </a:tr>
              <a:tr h="38100">
                <a:tc>
                  <a:txBody>
                    <a:bodyPr/>
                    <a:lstStyle/>
                    <a:p>
                      <a:pPr marL="0" algn="ctr" defTabSz="914400" rtl="0" eaLnBrk="1" latinLnBrk="0" hangingPunct="1">
                        <a:lnSpc>
                          <a:spcPct val="150000"/>
                        </a:lnSpc>
                      </a:pPr>
                      <a:r>
                        <a:rPr lang="es-GT" sz="1300" b="1" kern="1200">
                          <a:solidFill>
                            <a:schemeClr val="tx1"/>
                          </a:solidFill>
                          <a:effectLst/>
                        </a:rPr>
                        <a:t>3</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Arbustos de Coca</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a:solidFill>
                            <a:schemeClr val="tx1"/>
                          </a:solidFill>
                          <a:effectLst/>
                          <a:latin typeface="+mn-lt"/>
                          <a:ea typeface="+mn-ea"/>
                          <a:cs typeface="+mn-cs"/>
                        </a:rPr>
                        <a:t>8,904,889</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latin typeface="+mn-lt"/>
                          <a:ea typeface="+mn-ea"/>
                          <a:cs typeface="+mn-cs"/>
                        </a:rPr>
                        <a:t>Q.         89,048,890.00</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9863764"/>
                  </a:ext>
                </a:extLst>
              </a:tr>
              <a:tr h="38100">
                <a:tc gridSpan="3">
                  <a:txBody>
                    <a:bodyPr/>
                    <a:lstStyle/>
                    <a:p>
                      <a:pPr marL="0" algn="ctr" defTabSz="914400" rtl="0" eaLnBrk="1" latinLnBrk="0" hangingPunct="1">
                        <a:lnSpc>
                          <a:spcPct val="150000"/>
                        </a:lnSpc>
                      </a:pPr>
                      <a:r>
                        <a:rPr lang="es-GT" sz="1300" b="1" kern="1200">
                          <a:solidFill>
                            <a:schemeClr val="tx1"/>
                          </a:solidFill>
                          <a:effectLst/>
                        </a:rPr>
                        <a:t>TOTAL</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b">
                    <a:lnL w="12700" cmpd="sng">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s-GT"/>
                    </a:p>
                  </a:txBody>
                  <a:tcPr/>
                </a:tc>
                <a:tc hMerge="1">
                  <a:txBody>
                    <a:bodyPr/>
                    <a:lstStyle/>
                    <a:p>
                      <a:endParaRPr lang="es-GT"/>
                    </a:p>
                  </a:txBody>
                  <a:tcPr/>
                </a:tc>
                <a:tc>
                  <a:txBody>
                    <a:bodyPr/>
                    <a:lstStyle/>
                    <a:p>
                      <a:pPr marL="0" algn="ctr" defTabSz="914400" rtl="0" eaLnBrk="1" latinLnBrk="0" hangingPunct="1">
                        <a:lnSpc>
                          <a:spcPct val="150000"/>
                        </a:lnSpc>
                      </a:pPr>
                      <a:r>
                        <a:rPr lang="es-GT" sz="1300" b="1" kern="1200" dirty="0">
                          <a:solidFill>
                            <a:schemeClr val="tx1"/>
                          </a:solidFill>
                          <a:effectLst/>
                        </a:rPr>
                        <a:t>Q         756,533,215.00</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6863050"/>
                  </a:ext>
                </a:extLst>
              </a:tr>
            </a:tbl>
          </a:graphicData>
        </a:graphic>
      </p:graphicFrame>
      <p:graphicFrame>
        <p:nvGraphicFramePr>
          <p:cNvPr id="7" name="Tabla 6">
            <a:extLst>
              <a:ext uri="{FF2B5EF4-FFF2-40B4-BE49-F238E27FC236}">
                <a16:creationId xmlns:a16="http://schemas.microsoft.com/office/drawing/2014/main" id="{014C2305-B7A6-47DE-88E1-62DECB418A94}"/>
              </a:ext>
            </a:extLst>
          </p:cNvPr>
          <p:cNvGraphicFramePr>
            <a:graphicFrameLocks noGrp="1"/>
          </p:cNvGraphicFramePr>
          <p:nvPr>
            <p:extLst>
              <p:ext uri="{D42A27DB-BD31-4B8C-83A1-F6EECF244321}">
                <p14:modId xmlns:p14="http://schemas.microsoft.com/office/powerpoint/2010/main" val="3772783516"/>
              </p:ext>
            </p:extLst>
          </p:nvPr>
        </p:nvGraphicFramePr>
        <p:xfrm>
          <a:off x="5698068" y="3560766"/>
          <a:ext cx="4658678" cy="2651760"/>
        </p:xfrm>
        <a:graphic>
          <a:graphicData uri="http://schemas.openxmlformats.org/drawingml/2006/table">
            <a:tbl>
              <a:tblPr firstRow="1" firstCol="1" bandRow="1">
                <a:tableStyleId>{B301B821-A1FF-4177-AEE7-76D212191A09}</a:tableStyleId>
              </a:tblPr>
              <a:tblGrid>
                <a:gridCol w="377825">
                  <a:extLst>
                    <a:ext uri="{9D8B030D-6E8A-4147-A177-3AD203B41FA5}">
                      <a16:colId xmlns:a16="http://schemas.microsoft.com/office/drawing/2014/main" val="3781376018"/>
                    </a:ext>
                  </a:extLst>
                </a:gridCol>
                <a:gridCol w="1891665">
                  <a:extLst>
                    <a:ext uri="{9D8B030D-6E8A-4147-A177-3AD203B41FA5}">
                      <a16:colId xmlns:a16="http://schemas.microsoft.com/office/drawing/2014/main" val="2743176866"/>
                    </a:ext>
                  </a:extLst>
                </a:gridCol>
                <a:gridCol w="514350">
                  <a:extLst>
                    <a:ext uri="{9D8B030D-6E8A-4147-A177-3AD203B41FA5}">
                      <a16:colId xmlns:a16="http://schemas.microsoft.com/office/drawing/2014/main" val="2317610185"/>
                    </a:ext>
                  </a:extLst>
                </a:gridCol>
                <a:gridCol w="1874838">
                  <a:extLst>
                    <a:ext uri="{9D8B030D-6E8A-4147-A177-3AD203B41FA5}">
                      <a16:colId xmlns:a16="http://schemas.microsoft.com/office/drawing/2014/main" val="4128223460"/>
                    </a:ext>
                  </a:extLst>
                </a:gridCol>
              </a:tblGrid>
              <a:tr h="190500">
                <a:tc>
                  <a:txBody>
                    <a:bodyPr/>
                    <a:lstStyle/>
                    <a:p>
                      <a:pPr marL="0" algn="ctr" defTabSz="914400" rtl="0" eaLnBrk="1" latinLnBrk="0" hangingPunct="1">
                        <a:lnSpc>
                          <a:spcPct val="150000"/>
                        </a:lnSpc>
                      </a:pPr>
                      <a:r>
                        <a:rPr lang="es-GT" sz="1300" b="1" kern="1200" dirty="0">
                          <a:solidFill>
                            <a:schemeClr val="bg1"/>
                          </a:solidFill>
                          <a:effectLst/>
                        </a:rPr>
                        <a:t>No.</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a:solidFill>
                            <a:schemeClr val="bg1"/>
                          </a:solidFill>
                          <a:effectLst/>
                        </a:rPr>
                        <a:t>Tipo de actividad</a:t>
                      </a:r>
                      <a:endParaRPr lang="es-GT" sz="1300" b="1" kern="120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rPr>
                        <a:t>Total</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bg1"/>
                          </a:solidFill>
                          <a:effectLst/>
                        </a:rPr>
                        <a:t>Avalúo</a:t>
                      </a:r>
                      <a:endParaRPr lang="es-GT" sz="1300" b="1" kern="1200" dirty="0">
                        <a:solidFill>
                          <a:schemeClr val="bg1"/>
                        </a:solidFill>
                        <a:effectLst/>
                        <a:latin typeface="Arial" panose="020B0604020202020204" pitchFamily="34" charset="0"/>
                        <a:ea typeface="+mn-ea"/>
                        <a:cs typeface="Arial" panose="020B0604020202020204" pitchFamily="34" charset="0"/>
                      </a:endParaRP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2082303"/>
                  </a:ext>
                </a:extLst>
              </a:tr>
              <a:tr h="137160">
                <a:tc>
                  <a:txBody>
                    <a:bodyPr/>
                    <a:lstStyle/>
                    <a:p>
                      <a:pPr marL="0" algn="ctr" defTabSz="914400" rtl="0" eaLnBrk="1" latinLnBrk="0" hangingPunct="1">
                        <a:lnSpc>
                          <a:spcPct val="150000"/>
                        </a:lnSpc>
                      </a:pPr>
                      <a:r>
                        <a:rPr lang="es-GT" sz="1300" b="1" kern="1200" dirty="0">
                          <a:solidFill>
                            <a:schemeClr val="tx1"/>
                          </a:solidFill>
                          <a:effectLst/>
                        </a:rPr>
                        <a:t>1</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Vehículos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260</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7,800,000.00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448451"/>
                  </a:ext>
                </a:extLst>
              </a:tr>
              <a:tr h="58420">
                <a:tc>
                  <a:txBody>
                    <a:bodyPr/>
                    <a:lstStyle/>
                    <a:p>
                      <a:pPr marL="0" algn="ctr" defTabSz="914400" rtl="0" eaLnBrk="1" latinLnBrk="0" hangingPunct="1">
                        <a:lnSpc>
                          <a:spcPct val="150000"/>
                        </a:lnSpc>
                      </a:pPr>
                      <a:r>
                        <a:rPr lang="es-GT" sz="1300" b="1" kern="1200">
                          <a:solidFill>
                            <a:schemeClr val="tx1"/>
                          </a:solidFill>
                          <a:effectLst/>
                        </a:rPr>
                        <a:t>2</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Aeronaves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a:solidFill>
                            <a:schemeClr val="tx1"/>
                          </a:solidFill>
                          <a:effectLst/>
                        </a:rPr>
                        <a:t>3</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6,000,000.00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9863108"/>
                  </a:ext>
                </a:extLst>
              </a:tr>
              <a:tr h="69850">
                <a:tc>
                  <a:txBody>
                    <a:bodyPr/>
                    <a:lstStyle/>
                    <a:p>
                      <a:pPr marL="0" algn="ctr" defTabSz="914400" rtl="0" eaLnBrk="1" latinLnBrk="0" hangingPunct="1">
                        <a:lnSpc>
                          <a:spcPct val="150000"/>
                        </a:lnSpc>
                      </a:pPr>
                      <a:r>
                        <a:rPr lang="es-GT" sz="1300" b="1" kern="1200">
                          <a:solidFill>
                            <a:schemeClr val="tx1"/>
                          </a:solidFill>
                          <a:effectLst/>
                        </a:rPr>
                        <a:t>3</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Armas de fuego</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186</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930,000.00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2049959"/>
                  </a:ext>
                </a:extLst>
              </a:tr>
              <a:tr h="90170">
                <a:tc>
                  <a:txBody>
                    <a:bodyPr/>
                    <a:lstStyle/>
                    <a:p>
                      <a:pPr marL="0" algn="ctr" defTabSz="914400" rtl="0" eaLnBrk="1" latinLnBrk="0" hangingPunct="1">
                        <a:lnSpc>
                          <a:spcPct val="150000"/>
                        </a:lnSpc>
                      </a:pPr>
                      <a:r>
                        <a:rPr lang="es-GT" sz="1300" b="1" kern="1200" dirty="0">
                          <a:solidFill>
                            <a:schemeClr val="tx1"/>
                          </a:solidFill>
                          <a:effectLst/>
                        </a:rPr>
                        <a:t>4</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Municiones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6,480</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19,440.00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200888"/>
                  </a:ext>
                </a:extLst>
              </a:tr>
              <a:tr h="102235">
                <a:tc>
                  <a:txBody>
                    <a:bodyPr/>
                    <a:lstStyle/>
                    <a:p>
                      <a:pPr marL="0" algn="ctr" defTabSz="914400" rtl="0" eaLnBrk="1" latinLnBrk="0" hangingPunct="1">
                        <a:lnSpc>
                          <a:spcPct val="150000"/>
                        </a:lnSpc>
                      </a:pPr>
                      <a:r>
                        <a:rPr lang="es-GT" sz="1300" b="1" kern="1200">
                          <a:solidFill>
                            <a:schemeClr val="tx1"/>
                          </a:solidFill>
                          <a:effectLst/>
                        </a:rPr>
                        <a:t>5</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Tolvas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224</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67,200.00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9859845"/>
                  </a:ext>
                </a:extLst>
              </a:tr>
              <a:tr h="190500">
                <a:tc>
                  <a:txBody>
                    <a:bodyPr/>
                    <a:lstStyle/>
                    <a:p>
                      <a:pPr marL="0" algn="ctr" defTabSz="914400" rtl="0" eaLnBrk="1" latinLnBrk="0" hangingPunct="1">
                        <a:lnSpc>
                          <a:spcPct val="150000"/>
                        </a:lnSpc>
                      </a:pPr>
                      <a:r>
                        <a:rPr lang="es-GT" sz="1300" b="1" kern="1200">
                          <a:solidFill>
                            <a:schemeClr val="tx1"/>
                          </a:solidFill>
                          <a:effectLst/>
                        </a:rPr>
                        <a:t>6</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Granadas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23</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6,900.00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2242593"/>
                  </a:ext>
                </a:extLst>
              </a:tr>
              <a:tr h="38100">
                <a:tc>
                  <a:txBody>
                    <a:bodyPr/>
                    <a:lstStyle/>
                    <a:p>
                      <a:pPr marL="0" algn="ctr" defTabSz="914400" rtl="0" eaLnBrk="1" latinLnBrk="0" hangingPunct="1">
                        <a:lnSpc>
                          <a:spcPct val="150000"/>
                        </a:lnSpc>
                      </a:pPr>
                      <a:r>
                        <a:rPr lang="es-GT" sz="1300" b="1" kern="1200">
                          <a:solidFill>
                            <a:schemeClr val="tx1"/>
                          </a:solidFill>
                          <a:effectLst/>
                        </a:rPr>
                        <a:t>7</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Embarcaciones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2</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200,000.00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976924"/>
                  </a:ext>
                </a:extLst>
              </a:tr>
              <a:tr h="38100">
                <a:tc>
                  <a:txBody>
                    <a:bodyPr/>
                    <a:lstStyle/>
                    <a:p>
                      <a:pPr marL="0" algn="ctr" defTabSz="914400" rtl="0" eaLnBrk="1" latinLnBrk="0" hangingPunct="1">
                        <a:lnSpc>
                          <a:spcPct val="150000"/>
                        </a:lnSpc>
                      </a:pPr>
                      <a:r>
                        <a:rPr lang="es-GT" sz="1300" b="1" kern="1200">
                          <a:solidFill>
                            <a:schemeClr val="tx1"/>
                          </a:solidFill>
                          <a:effectLst/>
                        </a:rPr>
                        <a:t>8</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rPr>
                        <a:t>Laboratorios clandestinos</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5</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es-GT" sz="1300" b="1" kern="1200" dirty="0">
                          <a:solidFill>
                            <a:schemeClr val="tx1"/>
                          </a:solidFill>
                          <a:effectLst/>
                        </a:rPr>
                        <a:t> Q        1,000,000,000.00 </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0763439"/>
                  </a:ext>
                </a:extLst>
              </a:tr>
              <a:tr h="190500">
                <a:tc gridSpan="3">
                  <a:txBody>
                    <a:bodyPr/>
                    <a:lstStyle/>
                    <a:p>
                      <a:pPr marL="0" algn="ctr" defTabSz="914400" rtl="0" eaLnBrk="1" latinLnBrk="0" hangingPunct="1">
                        <a:lnSpc>
                          <a:spcPct val="150000"/>
                        </a:lnSpc>
                      </a:pPr>
                      <a:r>
                        <a:rPr lang="es-GT" sz="1300" b="1" kern="1200">
                          <a:solidFill>
                            <a:schemeClr val="tx1"/>
                          </a:solidFill>
                          <a:effectLst/>
                        </a:rPr>
                        <a:t>TOTAL</a:t>
                      </a:r>
                      <a:endParaRPr lang="es-GT" sz="1300" b="1" kern="1200">
                        <a:solidFill>
                          <a:schemeClr val="tx1"/>
                        </a:solidFill>
                        <a:effectLst/>
                        <a:latin typeface="Arial" panose="020B0604020202020204" pitchFamily="34" charset="0"/>
                        <a:ea typeface="+mn-ea"/>
                        <a:cs typeface="Arial" panose="020B0604020202020204" pitchFamily="34" charset="0"/>
                      </a:endParaRPr>
                    </a:p>
                  </a:txBody>
                  <a:tcPr marL="44450" marR="44450" marT="0" marB="0" anchor="b">
                    <a:lnL w="12700" cmpd="sng">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s-GT"/>
                    </a:p>
                  </a:txBody>
                  <a:tcPr/>
                </a:tc>
                <a:tc hMerge="1">
                  <a:txBody>
                    <a:bodyPr/>
                    <a:lstStyle/>
                    <a:p>
                      <a:endParaRPr lang="es-GT"/>
                    </a:p>
                  </a:txBody>
                  <a:tcPr/>
                </a:tc>
                <a:tc>
                  <a:txBody>
                    <a:bodyPr/>
                    <a:lstStyle/>
                    <a:p>
                      <a:pPr marL="0" algn="ctr" defTabSz="914400" rtl="0" eaLnBrk="1" latinLnBrk="0" hangingPunct="1">
                        <a:lnSpc>
                          <a:spcPct val="150000"/>
                        </a:lnSpc>
                      </a:pPr>
                      <a:r>
                        <a:rPr lang="es-GT" sz="1300" b="1" kern="1200" dirty="0">
                          <a:solidFill>
                            <a:schemeClr val="tx1"/>
                          </a:solidFill>
                          <a:effectLst/>
                        </a:rPr>
                        <a:t> Q        1,015,023,540.00</a:t>
                      </a:r>
                      <a:endParaRPr lang="es-GT" sz="1300" b="1" kern="1200" dirty="0">
                        <a:solidFill>
                          <a:schemeClr val="tx1"/>
                        </a:solidFill>
                        <a:effectLst/>
                        <a:latin typeface="Arial" panose="020B0604020202020204" pitchFamily="34" charset="0"/>
                        <a:ea typeface="+mn-ea"/>
                        <a:cs typeface="Arial" panose="020B0604020202020204" pitchFamily="34" charset="0"/>
                      </a:endParaRP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030317"/>
                  </a:ext>
                </a:extLst>
              </a:tr>
            </a:tbl>
          </a:graphicData>
        </a:graphic>
      </p:graphicFrame>
      <p:sp>
        <p:nvSpPr>
          <p:cNvPr id="9" name="CuadroTexto 8">
            <a:extLst>
              <a:ext uri="{FF2B5EF4-FFF2-40B4-BE49-F238E27FC236}">
                <a16:creationId xmlns:a16="http://schemas.microsoft.com/office/drawing/2014/main" id="{D671ED74-007A-40F6-9A01-290DA08641AD}"/>
              </a:ext>
            </a:extLst>
          </p:cNvPr>
          <p:cNvSpPr txBox="1"/>
          <p:nvPr/>
        </p:nvSpPr>
        <p:spPr>
          <a:xfrm>
            <a:off x="5072721" y="979107"/>
            <a:ext cx="6096000" cy="369332"/>
          </a:xfrm>
          <a:prstGeom prst="rect">
            <a:avLst/>
          </a:prstGeom>
          <a:noFill/>
        </p:spPr>
        <p:txBody>
          <a:bodyPr wrap="square">
            <a:spAutoFit/>
          </a:bodyPr>
          <a:lstStyle/>
          <a:p>
            <a:pPr algn="ctr"/>
            <a:r>
              <a:rPr lang="es-MX" sz="1800" b="1" dirty="0">
                <a:solidFill>
                  <a:srgbClr val="233C62"/>
                </a:solidFill>
                <a:latin typeface="Arial" panose="020B0604020202020204" pitchFamily="34" charset="0"/>
                <a:ea typeface="+mj-ea"/>
                <a:cs typeface="Arial" panose="020B0604020202020204" pitchFamily="34" charset="0"/>
              </a:rPr>
              <a:t>Erradicación de matas a nivel nacional</a:t>
            </a:r>
          </a:p>
        </p:txBody>
      </p:sp>
      <p:pic>
        <p:nvPicPr>
          <p:cNvPr id="8" name="Imagen 7">
            <a:extLst>
              <a:ext uri="{FF2B5EF4-FFF2-40B4-BE49-F238E27FC236}">
                <a16:creationId xmlns:a16="http://schemas.microsoft.com/office/drawing/2014/main" id="{CAC01F7C-F3FD-4614-A8D3-887A17BD7B5E}"/>
              </a:ext>
            </a:extLst>
          </p:cNvPr>
          <p:cNvPicPr>
            <a:picLocks noChangeAspect="1"/>
          </p:cNvPicPr>
          <p:nvPr/>
        </p:nvPicPr>
        <p:blipFill>
          <a:blip r:embed="rId3"/>
          <a:stretch>
            <a:fillRect/>
          </a:stretch>
        </p:blipFill>
        <p:spPr>
          <a:xfrm flipH="1">
            <a:off x="1468653" y="1163773"/>
            <a:ext cx="2525168" cy="20369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a:extLst>
              <a:ext uri="{FF2B5EF4-FFF2-40B4-BE49-F238E27FC236}">
                <a16:creationId xmlns:a16="http://schemas.microsoft.com/office/drawing/2014/main" id="{5EE89514-D69A-4CF7-BD1C-319CCB3A6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795" y="3743045"/>
            <a:ext cx="4068272" cy="2287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1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2025278" y="22375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PRINCIPALES LOGROS INSTITUCIONALES</a:t>
            </a:r>
          </a:p>
        </p:txBody>
      </p:sp>
      <p:sp>
        <p:nvSpPr>
          <p:cNvPr id="4" name="CuadroTexto 3">
            <a:extLst>
              <a:ext uri="{FF2B5EF4-FFF2-40B4-BE49-F238E27FC236}">
                <a16:creationId xmlns:a16="http://schemas.microsoft.com/office/drawing/2014/main" id="{0F7FA013-B59B-4204-A674-3830C2D6DDBE}"/>
              </a:ext>
            </a:extLst>
          </p:cNvPr>
          <p:cNvSpPr txBox="1"/>
          <p:nvPr/>
        </p:nvSpPr>
        <p:spPr>
          <a:xfrm>
            <a:off x="6157119" y="1693390"/>
            <a:ext cx="4478866" cy="646331"/>
          </a:xfrm>
          <a:prstGeom prst="rect">
            <a:avLst/>
          </a:prstGeom>
          <a:noFill/>
        </p:spPr>
        <p:txBody>
          <a:bodyPr wrap="square">
            <a:spAutoFit/>
          </a:bodyPr>
          <a:lstStyle/>
          <a:p>
            <a:pPr marR="0" lvl="0" indent="0" algn="ctr" fontAlgn="b">
              <a:lnSpc>
                <a:spcPct val="100000"/>
              </a:lnSpc>
              <a:spcBef>
                <a:spcPts val="0"/>
              </a:spcBef>
              <a:spcAft>
                <a:spcPts val="0"/>
              </a:spcAft>
              <a:buClrTx/>
              <a:buSzTx/>
              <a:buFontTx/>
              <a:buNone/>
              <a:tabLst/>
              <a:defRPr/>
            </a:pPr>
            <a:r>
              <a:rPr lang="es-MX" b="1" dirty="0">
                <a:solidFill>
                  <a:srgbClr val="233C62"/>
                </a:solidFill>
                <a:latin typeface="Arial" panose="020B0604020202020204" pitchFamily="34" charset="0"/>
                <a:ea typeface="+mj-ea"/>
                <a:cs typeface="Arial" panose="020B0604020202020204" pitchFamily="34" charset="0"/>
              </a:rPr>
              <a:t>Incautaciones de dinero al narcotráfico a nivel nacional</a:t>
            </a:r>
          </a:p>
        </p:txBody>
      </p:sp>
      <p:graphicFrame>
        <p:nvGraphicFramePr>
          <p:cNvPr id="5" name="Tabla 4">
            <a:extLst>
              <a:ext uri="{FF2B5EF4-FFF2-40B4-BE49-F238E27FC236}">
                <a16:creationId xmlns:a16="http://schemas.microsoft.com/office/drawing/2014/main" id="{0F3D39BF-BD27-4C6B-A1A2-6D4E58C9FD69}"/>
              </a:ext>
            </a:extLst>
          </p:cNvPr>
          <p:cNvGraphicFramePr>
            <a:graphicFrameLocks noGrp="1"/>
          </p:cNvGraphicFramePr>
          <p:nvPr>
            <p:extLst>
              <p:ext uri="{D42A27DB-BD31-4B8C-83A1-F6EECF244321}">
                <p14:modId xmlns:p14="http://schemas.microsoft.com/office/powerpoint/2010/main" val="2341432189"/>
              </p:ext>
            </p:extLst>
          </p:nvPr>
        </p:nvGraphicFramePr>
        <p:xfrm>
          <a:off x="5867400" y="2463292"/>
          <a:ext cx="4973639" cy="2380996"/>
        </p:xfrm>
        <a:graphic>
          <a:graphicData uri="http://schemas.openxmlformats.org/drawingml/2006/table">
            <a:tbl>
              <a:tblPr firstRow="1" firstCol="1" bandRow="1">
                <a:tableStyleId>{B301B821-A1FF-4177-AEE7-76D212191A09}</a:tableStyleId>
              </a:tblPr>
              <a:tblGrid>
                <a:gridCol w="401638">
                  <a:extLst>
                    <a:ext uri="{9D8B030D-6E8A-4147-A177-3AD203B41FA5}">
                      <a16:colId xmlns:a16="http://schemas.microsoft.com/office/drawing/2014/main" val="3895184976"/>
                    </a:ext>
                  </a:extLst>
                </a:gridCol>
                <a:gridCol w="1604963">
                  <a:extLst>
                    <a:ext uri="{9D8B030D-6E8A-4147-A177-3AD203B41FA5}">
                      <a16:colId xmlns:a16="http://schemas.microsoft.com/office/drawing/2014/main" val="1762791044"/>
                    </a:ext>
                  </a:extLst>
                </a:gridCol>
                <a:gridCol w="1276350">
                  <a:extLst>
                    <a:ext uri="{9D8B030D-6E8A-4147-A177-3AD203B41FA5}">
                      <a16:colId xmlns:a16="http://schemas.microsoft.com/office/drawing/2014/main" val="3268758642"/>
                    </a:ext>
                  </a:extLst>
                </a:gridCol>
                <a:gridCol w="1690688">
                  <a:extLst>
                    <a:ext uri="{9D8B030D-6E8A-4147-A177-3AD203B41FA5}">
                      <a16:colId xmlns:a16="http://schemas.microsoft.com/office/drawing/2014/main" val="3114426888"/>
                    </a:ext>
                  </a:extLst>
                </a:gridCol>
              </a:tblGrid>
              <a:tr h="190500">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No.</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Tipo de actividad</a:t>
                      </a: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Total</a:t>
                      </a:r>
                    </a:p>
                  </a:txBody>
                  <a:tcPr marL="44450" marR="4445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pPr>
                      <a:r>
                        <a:rPr lang="es-GT" sz="1300" b="1" kern="1200" dirty="0">
                          <a:solidFill>
                            <a:schemeClr val="bg1"/>
                          </a:solidFill>
                          <a:effectLst/>
                          <a:latin typeface="Arial" panose="020B0604020202020204" pitchFamily="34" charset="0"/>
                          <a:ea typeface="+mn-ea"/>
                          <a:cs typeface="Arial" panose="020B0604020202020204" pitchFamily="34" charset="0"/>
                        </a:rPr>
                        <a:t>Avalúo</a:t>
                      </a: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3430848"/>
                  </a:ext>
                </a:extLst>
              </a:tr>
              <a:tr h="190500">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1</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Quetzales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Q 8,976,114.85</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8,976,114.85</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6358"/>
                  </a:ext>
                </a:extLst>
              </a:tr>
              <a:tr h="190500">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2</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Dólares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95,802.00</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766,416.00 </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2830747"/>
                  </a:ext>
                </a:extLst>
              </a:tr>
              <a:tr h="214037">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3</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Pesos Mexicanos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24,835.00</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19,868.00 </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1982477"/>
                  </a:ext>
                </a:extLst>
              </a:tr>
              <a:tr h="190500">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4</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Euros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6,970.00</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73,185.00 </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0492759"/>
                  </a:ext>
                </a:extLst>
              </a:tr>
              <a:tr h="190500">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5</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Lempiras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L           30.00</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15.00 </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3236793"/>
                  </a:ext>
                </a:extLst>
              </a:tr>
              <a:tr h="190500">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6</a:t>
                      </a:r>
                    </a:p>
                  </a:txBody>
                  <a:tcPr marL="44450" marR="4445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a:solidFill>
                            <a:schemeClr val="tx1"/>
                          </a:solidFill>
                          <a:effectLst/>
                          <a:latin typeface="Arial" panose="020B0604020202020204" pitchFamily="34" charset="0"/>
                          <a:ea typeface="+mn-ea"/>
                          <a:cs typeface="Arial" panose="020B0604020202020204" pitchFamily="34" charset="0"/>
                        </a:rPr>
                        <a:t>Pesos Colombianos</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22,000.00</a:t>
                      </a:r>
                    </a:p>
                  </a:txBody>
                  <a:tcPr marL="44450" marR="44450" marT="0" marB="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 Q                   55.00 </a:t>
                      </a:r>
                    </a:p>
                  </a:txBody>
                  <a:tcPr marL="44450" marR="44450"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5506377"/>
                  </a:ext>
                </a:extLst>
              </a:tr>
              <a:tr h="190500">
                <a:tc gridSpan="3">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TOTAL</a:t>
                      </a:r>
                    </a:p>
                  </a:txBody>
                  <a:tcPr marL="44450" marR="44450" marT="0" marB="0" anchor="b">
                    <a:lnL w="12700" cmpd="sng">
                      <a:noFill/>
                    </a:lnL>
                    <a:lnR>
                      <a:noFill/>
                    </a:lnR>
                    <a:lnT w="12700" cmpd="sng">
                      <a:noFill/>
                    </a:lnT>
                    <a:lnB w="12700" cmpd="sng">
                      <a:noFill/>
                    </a:lnB>
                    <a:lnTlToBr w="12700" cmpd="sng">
                      <a:noFill/>
                      <a:prstDash val="solid"/>
                    </a:lnTlToBr>
                    <a:lnBlToTr w="12700" cmpd="sng">
                      <a:noFill/>
                      <a:prstDash val="solid"/>
                    </a:lnBlToTr>
                  </a:tcPr>
                </a:tc>
                <a:tc hMerge="1">
                  <a:txBody>
                    <a:bodyPr/>
                    <a:lstStyle/>
                    <a:p>
                      <a:endParaRPr lang="es-GT"/>
                    </a:p>
                  </a:txBody>
                  <a:tcPr/>
                </a:tc>
                <a:tc hMerge="1">
                  <a:txBody>
                    <a:bodyPr/>
                    <a:lstStyle/>
                    <a:p>
                      <a:endParaRPr lang="es-GT"/>
                    </a:p>
                  </a:txBody>
                  <a:tcPr/>
                </a:tc>
                <a:tc>
                  <a:txBody>
                    <a:bodyPr/>
                    <a:lstStyle/>
                    <a:p>
                      <a:pPr marL="0" algn="l" defTabSz="914400" rtl="0" eaLnBrk="1" latinLnBrk="0" hangingPunct="1">
                        <a:lnSpc>
                          <a:spcPct val="150000"/>
                        </a:lnSpc>
                      </a:pPr>
                      <a:r>
                        <a:rPr lang="es-GT" sz="1300" b="1" kern="1200" dirty="0">
                          <a:solidFill>
                            <a:schemeClr val="tx1"/>
                          </a:solidFill>
                          <a:effectLst/>
                          <a:latin typeface="Arial" panose="020B0604020202020204" pitchFamily="34" charset="0"/>
                          <a:ea typeface="+mn-ea"/>
                          <a:cs typeface="Arial" panose="020B0604020202020204" pitchFamily="34" charset="0"/>
                        </a:rPr>
                        <a:t>Q          9,835,653.85</a:t>
                      </a:r>
                    </a:p>
                  </a:txBody>
                  <a:tcPr marL="44450" marR="4445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9442228"/>
                  </a:ext>
                </a:extLst>
              </a:tr>
            </a:tbl>
          </a:graphicData>
        </a:graphic>
      </p:graphicFrame>
      <p:pic>
        <p:nvPicPr>
          <p:cNvPr id="6" name="Imagen 5">
            <a:extLst>
              <a:ext uri="{FF2B5EF4-FFF2-40B4-BE49-F238E27FC236}">
                <a16:creationId xmlns:a16="http://schemas.microsoft.com/office/drawing/2014/main" id="{F1DB419F-B95E-48B8-A87B-4688986769B2}"/>
              </a:ext>
            </a:extLst>
          </p:cNvPr>
          <p:cNvPicPr>
            <a:picLocks noChangeAspect="1"/>
          </p:cNvPicPr>
          <p:nvPr/>
        </p:nvPicPr>
        <p:blipFill>
          <a:blip r:embed="rId3"/>
          <a:stretch>
            <a:fillRect/>
          </a:stretch>
        </p:blipFill>
        <p:spPr>
          <a:xfrm>
            <a:off x="877294" y="2401506"/>
            <a:ext cx="4456525" cy="2504567"/>
          </a:xfrm>
          <a:prstGeom prst="rect">
            <a:avLst/>
          </a:prstGeom>
        </p:spPr>
      </p:pic>
    </p:spTree>
    <p:extLst>
      <p:ext uri="{BB962C8B-B14F-4D97-AF65-F5344CB8AC3E}">
        <p14:creationId xmlns:p14="http://schemas.microsoft.com/office/powerpoint/2010/main" val="417256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65000"/>
          </a:stretch>
        </a:blipFill>
        <a:effectLst/>
      </p:bgPr>
    </p:bg>
    <p:spTree>
      <p:nvGrpSpPr>
        <p:cNvPr id="1" name="Shape 45"/>
        <p:cNvGrpSpPr/>
        <p:nvPr/>
      </p:nvGrpSpPr>
      <p:grpSpPr>
        <a:xfrm>
          <a:off x="0" y="0"/>
          <a:ext cx="0" cy="0"/>
          <a:chOff x="0" y="0"/>
          <a:chExt cx="0" cy="0"/>
        </a:xfrm>
      </p:grpSpPr>
      <p:sp>
        <p:nvSpPr>
          <p:cNvPr id="48" name="Google Shape;48;p2"/>
          <p:cNvSpPr txBox="1"/>
          <p:nvPr/>
        </p:nvSpPr>
        <p:spPr>
          <a:xfrm>
            <a:off x="3699636" y="3856165"/>
            <a:ext cx="529023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000" dirty="0">
                <a:solidFill>
                  <a:schemeClr val="bg1"/>
                </a:solidFill>
                <a:latin typeface="Vollkorn Medium" panose="020B0604020202020204" charset="0"/>
                <a:ea typeface="Vollkorn Medium" panose="020B0604020202020204" charset="0"/>
                <a:cs typeface="Vollkorn Medium"/>
                <a:sym typeface="Vollkorn Medium"/>
              </a:rPr>
              <a:t>Consolidado de Logros Institucionales</a:t>
            </a:r>
            <a:endParaRPr sz="3000" dirty="0">
              <a:solidFill>
                <a:schemeClr val="bg1"/>
              </a:solidFill>
              <a:latin typeface="Vollkorn Medium" panose="020B0604020202020204" charset="0"/>
              <a:ea typeface="Vollkorn Medium" panose="020B0604020202020204" charset="0"/>
              <a:cs typeface="Vollkorn Medium"/>
              <a:sym typeface="Vollkorn Medium"/>
            </a:endParaRPr>
          </a:p>
        </p:txBody>
      </p:sp>
      <p:sp>
        <p:nvSpPr>
          <p:cNvPr id="49" name="Google Shape;49;p2"/>
          <p:cNvSpPr txBox="1"/>
          <p:nvPr/>
        </p:nvSpPr>
        <p:spPr>
          <a:xfrm>
            <a:off x="3723699" y="3549315"/>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panose="020B0604020202020204" charset="0"/>
                <a:ea typeface="Vollkorn ExtraBold" panose="020B0604020202020204" charset="0"/>
                <a:cs typeface="Vollkorn ExtraBold"/>
                <a:sym typeface="Vollkorn ExtraBold"/>
              </a:rPr>
              <a:t>3</a:t>
            </a:r>
            <a:endParaRPr sz="9000" dirty="0">
              <a:solidFill>
                <a:schemeClr val="lt1"/>
              </a:solidFill>
              <a:latin typeface="Vollkorn ExtraBold" panose="020B0604020202020204" charset="0"/>
              <a:ea typeface="Vollkorn ExtraBold" panose="020B0604020202020204" charset="0"/>
              <a:cs typeface="Vollkorn ExtraBold"/>
              <a:sym typeface="Vollkorn ExtraBold"/>
            </a:endParaRPr>
          </a:p>
        </p:txBody>
      </p:sp>
    </p:spTree>
    <p:extLst>
      <p:ext uri="{BB962C8B-B14F-4D97-AF65-F5344CB8AC3E}">
        <p14:creationId xmlns:p14="http://schemas.microsoft.com/office/powerpoint/2010/main" val="2053326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62870" y="223753"/>
            <a:ext cx="8466259"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CONSOLIDADO DE LOGROS INSTITUCIONALES</a:t>
            </a:r>
          </a:p>
        </p:txBody>
      </p:sp>
      <p:graphicFrame>
        <p:nvGraphicFramePr>
          <p:cNvPr id="3" name="Tabla 2">
            <a:extLst>
              <a:ext uri="{FF2B5EF4-FFF2-40B4-BE49-F238E27FC236}">
                <a16:creationId xmlns:a16="http://schemas.microsoft.com/office/drawing/2014/main" id="{B11E9B05-934B-40FF-B0A0-063ECC2D47B6}"/>
              </a:ext>
            </a:extLst>
          </p:cNvPr>
          <p:cNvGraphicFramePr>
            <a:graphicFrameLocks noGrp="1"/>
          </p:cNvGraphicFramePr>
          <p:nvPr>
            <p:extLst>
              <p:ext uri="{D42A27DB-BD31-4B8C-83A1-F6EECF244321}">
                <p14:modId xmlns:p14="http://schemas.microsoft.com/office/powerpoint/2010/main" val="1368607963"/>
              </p:ext>
            </p:extLst>
          </p:nvPr>
        </p:nvGraphicFramePr>
        <p:xfrm>
          <a:off x="1321332" y="1096337"/>
          <a:ext cx="10023470" cy="5035488"/>
        </p:xfrm>
        <a:graphic>
          <a:graphicData uri="http://schemas.openxmlformats.org/drawingml/2006/table">
            <a:tbl>
              <a:tblPr firstRow="1" firstCol="1" bandRow="1"/>
              <a:tblGrid>
                <a:gridCol w="637493">
                  <a:extLst>
                    <a:ext uri="{9D8B030D-6E8A-4147-A177-3AD203B41FA5}">
                      <a16:colId xmlns:a16="http://schemas.microsoft.com/office/drawing/2014/main" val="2669476064"/>
                    </a:ext>
                  </a:extLst>
                </a:gridCol>
                <a:gridCol w="9385977">
                  <a:extLst>
                    <a:ext uri="{9D8B030D-6E8A-4147-A177-3AD203B41FA5}">
                      <a16:colId xmlns:a16="http://schemas.microsoft.com/office/drawing/2014/main" val="2320404105"/>
                    </a:ext>
                  </a:extLst>
                </a:gridCol>
              </a:tblGrid>
              <a:tr h="361950">
                <a:tc>
                  <a:txBody>
                    <a:bodyPr/>
                    <a:lstStyle/>
                    <a:p>
                      <a:pPr algn="ctr">
                        <a:lnSpc>
                          <a:spcPct val="150000"/>
                        </a:lnSpc>
                      </a:pPr>
                      <a:r>
                        <a:rPr lang="es-GT" sz="15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No.</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tc>
                  <a:txBody>
                    <a:bodyPr/>
                    <a:lstStyle/>
                    <a:p>
                      <a:pPr algn="ctr">
                        <a:lnSpc>
                          <a:spcPct val="150000"/>
                        </a:lnSpc>
                      </a:pPr>
                      <a:r>
                        <a:rPr lang="es-GT" sz="15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Logros Institucionales</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val="146813397"/>
                  </a:ext>
                </a:extLst>
              </a:tr>
              <a:tr h="433705">
                <a:tc>
                  <a:txBody>
                    <a:bodyPr/>
                    <a:lstStyle/>
                    <a:p>
                      <a:pPr algn="ctr">
                        <a:lnSpc>
                          <a:spcPct val="150000"/>
                        </a:lnSpc>
                      </a:pPr>
                      <a:r>
                        <a:rPr lang="es-GT" sz="1500">
                          <a:effectLst/>
                          <a:latin typeface="Arial" panose="020B0604020202020204" pitchFamily="34" charset="0"/>
                          <a:ea typeface="Times New Roman" panose="02020603050405020304" pitchFamily="18" charset="0"/>
                          <a:cs typeface="Arial" panose="020B0604020202020204" pitchFamily="34" charset="0"/>
                        </a:rPr>
                        <a:t>1</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Times New Roman" panose="02020603050405020304" pitchFamily="18" charset="0"/>
                          <a:cs typeface="Arial" panose="020B0604020202020204" pitchFamily="34" charset="0"/>
                        </a:rPr>
                        <a:t>Durante el presente año se han desarticulado diferentes tipos de estructuras criminales (110) dedicadas a la extorsión, estafa, trata de personas, contra femicidio, homicidio, robo agravado, homicidio y extorsión, lavado de dinero, secuestro, tráfico ilícito de personas, contra robo y hurto de vehículos, contrabando aduanero, extracción y tráfico ilegal de órganos y narcotráfico, dando como resultado la detención de 960 personas.</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213885"/>
                  </a:ext>
                </a:extLst>
              </a:tr>
              <a:tr h="659765">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el ámbito de la lucha y combate contra el narcotráfico, se realizaron las diferentes acciones al cierre de diciembre:</a:t>
                      </a:r>
                      <a:endParaRPr lang="es-GT" sz="1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Incautación de diferentes tipos de droga (cocaína, marihuana procesada, marihuana semillas crack, heroína) valorada en Q 525,520,941.82</a:t>
                      </a:r>
                      <a:endParaRPr lang="es-GT" sz="1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Erradicación de matas por un valor de Q 756,533,215.00</a:t>
                      </a:r>
                      <a:endParaRPr lang="es-GT" sz="1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Incautación de bienes valorados en Q 1,015,023,540.00</a:t>
                      </a:r>
                      <a:endParaRPr lang="es-GT" sz="1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GT" sz="1500" dirty="0">
                          <a:effectLst/>
                          <a:latin typeface="Arial" panose="020B0604020202020204" pitchFamily="34" charset="0"/>
                          <a:ea typeface="Times New Roman" panose="02020603050405020304" pitchFamily="18" charset="0"/>
                          <a:cs typeface="Arial" panose="020B0604020202020204" pitchFamily="34" charset="0"/>
                        </a:rPr>
                        <a:t>Incautación de dinero en diferentes monedas por un valor de Q. 9,835,653.85</a:t>
                      </a:r>
                      <a:endParaRPr lang="es-GT" sz="1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500" dirty="0">
                          <a:effectLst/>
                          <a:latin typeface="Arial" panose="020B0604020202020204" pitchFamily="34" charset="0"/>
                          <a:ea typeface="Times New Roman" panose="02020603050405020304" pitchFamily="18" charset="0"/>
                          <a:cs typeface="Arial" panose="020B0604020202020204" pitchFamily="34" charset="0"/>
                        </a:rPr>
                        <a:t>• Destrucción de 113 toneladas métricas de precursores</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09073"/>
                  </a:ext>
                </a:extLst>
              </a:tr>
              <a:tr h="15621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el combate frontal en la lucha contra las drogas se ha logrado en el presente año la captura de 20 personas con fines de extradición relacionadas con narcotráfico.</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566382"/>
                  </a:ext>
                </a:extLst>
              </a:tr>
            </a:tbl>
          </a:graphicData>
        </a:graphic>
      </p:graphicFrame>
    </p:spTree>
    <p:extLst>
      <p:ext uri="{BB962C8B-B14F-4D97-AF65-F5344CB8AC3E}">
        <p14:creationId xmlns:p14="http://schemas.microsoft.com/office/powerpoint/2010/main" val="67709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1E4339DE-E389-44FD-9430-E98D48BA7BA0}"/>
              </a:ext>
            </a:extLst>
          </p:cNvPr>
          <p:cNvSpPr txBox="1">
            <a:spLocks/>
          </p:cNvSpPr>
          <p:nvPr/>
        </p:nvSpPr>
        <p:spPr>
          <a:xfrm>
            <a:off x="1862870" y="223753"/>
            <a:ext cx="8466259"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solidFill>
                  <a:srgbClr val="233C62"/>
                </a:solidFill>
                <a:latin typeface="Arial" panose="020B0604020202020204" pitchFamily="34" charset="0"/>
                <a:cs typeface="Arial" panose="020B0604020202020204" pitchFamily="34" charset="0"/>
              </a:rPr>
              <a:t>CONSOLIDADO DE LOGROS INSTITUCIONALES</a:t>
            </a:r>
          </a:p>
        </p:txBody>
      </p:sp>
      <p:graphicFrame>
        <p:nvGraphicFramePr>
          <p:cNvPr id="3" name="Tabla 2">
            <a:extLst>
              <a:ext uri="{FF2B5EF4-FFF2-40B4-BE49-F238E27FC236}">
                <a16:creationId xmlns:a16="http://schemas.microsoft.com/office/drawing/2014/main" id="{6E4A588E-8B86-43D1-BDD9-B0EA06684FC3}"/>
              </a:ext>
            </a:extLst>
          </p:cNvPr>
          <p:cNvGraphicFramePr>
            <a:graphicFrameLocks noGrp="1"/>
          </p:cNvGraphicFramePr>
          <p:nvPr>
            <p:extLst>
              <p:ext uri="{D42A27DB-BD31-4B8C-83A1-F6EECF244321}">
                <p14:modId xmlns:p14="http://schemas.microsoft.com/office/powerpoint/2010/main" val="483183112"/>
              </p:ext>
            </p:extLst>
          </p:nvPr>
        </p:nvGraphicFramePr>
        <p:xfrm>
          <a:off x="1194331" y="1099279"/>
          <a:ext cx="10023470" cy="5170044"/>
        </p:xfrm>
        <a:graphic>
          <a:graphicData uri="http://schemas.openxmlformats.org/drawingml/2006/table">
            <a:tbl>
              <a:tblPr firstRow="1" firstCol="1" bandRow="1"/>
              <a:tblGrid>
                <a:gridCol w="637493">
                  <a:extLst>
                    <a:ext uri="{9D8B030D-6E8A-4147-A177-3AD203B41FA5}">
                      <a16:colId xmlns:a16="http://schemas.microsoft.com/office/drawing/2014/main" val="3546022230"/>
                    </a:ext>
                  </a:extLst>
                </a:gridCol>
                <a:gridCol w="9385977">
                  <a:extLst>
                    <a:ext uri="{9D8B030D-6E8A-4147-A177-3AD203B41FA5}">
                      <a16:colId xmlns:a16="http://schemas.microsoft.com/office/drawing/2014/main" val="4091200617"/>
                    </a:ext>
                  </a:extLst>
                </a:gridCol>
              </a:tblGrid>
              <a:tr h="659765">
                <a:tc>
                  <a:txBody>
                    <a:bodyPr/>
                    <a:lstStyle/>
                    <a:p>
                      <a:pPr algn="ctr">
                        <a:lnSpc>
                          <a:spcPct val="150000"/>
                        </a:lnSpc>
                      </a:pPr>
                      <a:r>
                        <a:rPr lang="es-GT" sz="1350" dirty="0">
                          <a:effectLst/>
                          <a:latin typeface="Arial" panose="020B0604020202020204" pitchFamily="34" charset="0"/>
                          <a:ea typeface="Times New Roman" panose="02020603050405020304" pitchFamily="18" charset="0"/>
                          <a:cs typeface="Arial" panose="020B0604020202020204" pitchFamily="34" charset="0"/>
                        </a:rPr>
                        <a:t>4</a:t>
                      </a:r>
                      <a:endParaRPr lang="es-GT" sz="135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350" dirty="0">
                          <a:effectLst/>
                          <a:latin typeface="Arial" panose="020B0604020202020204" pitchFamily="34" charset="0"/>
                          <a:ea typeface="Times New Roman" panose="02020603050405020304" pitchFamily="18" charset="0"/>
                          <a:cs typeface="Arial" panose="020B0604020202020204" pitchFamily="34" charset="0"/>
                        </a:rPr>
                        <a:t>Con el fin de fortalecer la Gestión y el Control Penitenciario, se desarrollaron 270 requisas con la participación del Grupo Élite y guardias del Sistema Penitenciario, la Unidad de la Policía Nacional Civil en conjunto con el Ministerio Público, así mismo se han desarrollado programas encaminados a la rehabilitación, reinserción y resocialización del privado de libertad haciendo posible mantener un proceso sostenible para la consecución de los objetivos propuestos.</a:t>
                      </a:r>
                      <a:endParaRPr lang="es-GT" sz="135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966738"/>
                  </a:ext>
                </a:extLst>
              </a:tr>
              <a:tr h="659765">
                <a:tc>
                  <a:txBody>
                    <a:bodyPr/>
                    <a:lstStyle/>
                    <a:p>
                      <a:pPr algn="ctr">
                        <a:lnSpc>
                          <a:spcPct val="150000"/>
                        </a:lnSpc>
                      </a:pPr>
                      <a:r>
                        <a:rPr lang="es-GT" sz="135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GT" sz="135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 la finalidad de prevenir actos de criminalidad y procurar una sociedad pacífica, el Gobierno de Guatemala se propuso como meta en la Política General de Gobierno –PGG– para el año 2023, conformar 340 organizaciones en los diferentes niveles geográficos, (departamental, municipal y comunitaria) de prevención de la violencia y el delito, con el objetivo de fortalecer la gobernanza y la convivencia pacífica en el territorio y promover la prevención de conflictos. </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este sentido, el Ministerio de Gobernación a través de las acciones de las Unidades para la Prevención registra durante el período 2020-2023 la conformación de los siguientes espacios de organización comunitaria:</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 Comisiones Municipales de Prevención de la Violencia</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532 Comisiones Comunitarias de Prevención de la Violencia</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 Comisiones Comunitarias de Prevención del Delito</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928 Comisiones Comunitarias de Prevención de la Violencia con Enfoque de Género</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593 Juntas de Participación Juvenil</a:t>
                      </a:r>
                      <a:endParaRPr lang="es-GT" sz="13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s-GT" sz="13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Comisiones Departamentales de Prevención de la Violencia</a:t>
                      </a:r>
                      <a:endParaRPr lang="es-GT" sz="135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396778"/>
                  </a:ext>
                </a:extLst>
              </a:tr>
            </a:tbl>
          </a:graphicData>
        </a:graphic>
      </p:graphicFrame>
    </p:spTree>
    <p:extLst>
      <p:ext uri="{BB962C8B-B14F-4D97-AF65-F5344CB8AC3E}">
        <p14:creationId xmlns:p14="http://schemas.microsoft.com/office/powerpoint/2010/main" val="2266512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65000"/>
          </a:stretch>
        </a:blipFill>
        <a:effectLst/>
      </p:bgPr>
    </p:bg>
    <p:spTree>
      <p:nvGrpSpPr>
        <p:cNvPr id="1" name="Shape 45"/>
        <p:cNvGrpSpPr/>
        <p:nvPr/>
      </p:nvGrpSpPr>
      <p:grpSpPr>
        <a:xfrm>
          <a:off x="0" y="0"/>
          <a:ext cx="0" cy="0"/>
          <a:chOff x="0" y="0"/>
          <a:chExt cx="0" cy="0"/>
        </a:xfrm>
      </p:grpSpPr>
      <p:sp>
        <p:nvSpPr>
          <p:cNvPr id="48" name="Google Shape;48;p2"/>
          <p:cNvSpPr txBox="1"/>
          <p:nvPr/>
        </p:nvSpPr>
        <p:spPr>
          <a:xfrm>
            <a:off x="3699636" y="3856165"/>
            <a:ext cx="529023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4400" dirty="0">
                <a:solidFill>
                  <a:schemeClr val="bg1"/>
                </a:solidFill>
                <a:latin typeface="Vollkorn Medium" panose="020B0604020202020204" charset="0"/>
                <a:ea typeface="Vollkorn Medium" panose="020B0604020202020204" charset="0"/>
                <a:cs typeface="Vollkorn Medium"/>
                <a:sym typeface="Vollkorn Medium"/>
              </a:rPr>
              <a:t>Conclusiones</a:t>
            </a:r>
            <a:endParaRPr sz="4400" dirty="0">
              <a:solidFill>
                <a:schemeClr val="bg1"/>
              </a:solidFill>
              <a:latin typeface="Vollkorn Medium" panose="020B0604020202020204" charset="0"/>
              <a:ea typeface="Vollkorn Medium" panose="020B0604020202020204" charset="0"/>
              <a:cs typeface="Vollkorn Medium"/>
              <a:sym typeface="Vollkorn Medium"/>
            </a:endParaRPr>
          </a:p>
        </p:txBody>
      </p:sp>
      <p:sp>
        <p:nvSpPr>
          <p:cNvPr id="49" name="Google Shape;49;p2"/>
          <p:cNvSpPr txBox="1"/>
          <p:nvPr/>
        </p:nvSpPr>
        <p:spPr>
          <a:xfrm>
            <a:off x="3974461" y="342900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panose="020B0604020202020204" charset="0"/>
                <a:ea typeface="Vollkorn ExtraBold" panose="020B0604020202020204" charset="0"/>
                <a:cs typeface="Vollkorn ExtraBold"/>
                <a:sym typeface="Vollkorn ExtraBold"/>
              </a:rPr>
              <a:t>4</a:t>
            </a:r>
            <a:endParaRPr sz="9000" dirty="0">
              <a:solidFill>
                <a:schemeClr val="lt1"/>
              </a:solidFill>
              <a:latin typeface="Vollkorn ExtraBold" panose="020B0604020202020204" charset="0"/>
              <a:ea typeface="Vollkorn ExtraBold" panose="020B0604020202020204" charset="0"/>
              <a:cs typeface="Vollkorn ExtraBold"/>
              <a:sym typeface="Vollkorn ExtraBold"/>
            </a:endParaRPr>
          </a:p>
        </p:txBody>
      </p:sp>
    </p:spTree>
    <p:extLst>
      <p:ext uri="{BB962C8B-B14F-4D97-AF65-F5344CB8AC3E}">
        <p14:creationId xmlns:p14="http://schemas.microsoft.com/office/powerpoint/2010/main" val="328713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847D328-C59B-4740-AD69-789C87C8129C}"/>
              </a:ext>
            </a:extLst>
          </p:cNvPr>
          <p:cNvSpPr txBox="1">
            <a:spLocks/>
          </p:cNvSpPr>
          <p:nvPr/>
        </p:nvSpPr>
        <p:spPr>
          <a:xfrm>
            <a:off x="904857" y="840764"/>
            <a:ext cx="10049693" cy="1622223"/>
          </a:xfrm>
          <a:prstGeom prst="rect">
            <a:avLst/>
          </a:prstGeom>
          <a:noFill/>
          <a:effectLst>
            <a:outerShdw blurRad="50800" dist="50800" dir="5400000" sx="1000" sy="1000" algn="ctr" rotWithShape="0">
              <a:srgbClr val="000000"/>
            </a:outerShdw>
          </a:effectLst>
        </p:spPr>
        <p:txBody>
          <a:bodyPr anchor="ctr" anchorCtr="0">
            <a:normAutofit fontScale="97500" lnSpcReduction="10000"/>
          </a:bodyPr>
          <a:ls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GT" sz="2700" b="1" dirty="0">
                <a:solidFill>
                  <a:srgbClr val="233C62"/>
                </a:solidFill>
                <a:latin typeface="Arial" panose="020B0604020202020204" pitchFamily="34" charset="0"/>
                <a:ea typeface="+mj-ea"/>
                <a:cs typeface="Arial" panose="020B0604020202020204" pitchFamily="34" charset="0"/>
              </a:rPr>
              <a:t>¿QUÉ TENDENCIA MUESTRA EL USO DE LOS RECURSOS PÚBLICOS?</a:t>
            </a:r>
            <a:br>
              <a:rPr lang="es-GT" sz="2700" b="1" dirty="0">
                <a:solidFill>
                  <a:srgbClr val="233C62"/>
                </a:solidFill>
                <a:latin typeface="Arial" panose="020B0604020202020204" pitchFamily="34" charset="0"/>
                <a:ea typeface="+mj-ea"/>
                <a:cs typeface="Arial" panose="020B0604020202020204" pitchFamily="34" charset="0"/>
              </a:rPr>
            </a:br>
            <a:br>
              <a:rPr lang="es-GT" sz="2700" b="1" dirty="0">
                <a:solidFill>
                  <a:srgbClr val="233C62"/>
                </a:solidFill>
                <a:latin typeface="Arial" panose="020B0604020202020204" pitchFamily="34" charset="0"/>
                <a:ea typeface="+mj-ea"/>
                <a:cs typeface="Arial" panose="020B0604020202020204" pitchFamily="34" charset="0"/>
              </a:rPr>
            </a:br>
            <a:endParaRPr lang="es-GT" sz="2700" b="1" dirty="0">
              <a:solidFill>
                <a:srgbClr val="233C62"/>
              </a:solidFill>
              <a:latin typeface="Arial" panose="020B0604020202020204" pitchFamily="34" charset="0"/>
              <a:ea typeface="+mj-ea"/>
              <a:cs typeface="Arial" panose="020B0604020202020204" pitchFamily="34" charset="0"/>
            </a:endParaRPr>
          </a:p>
        </p:txBody>
      </p:sp>
      <p:pic>
        <p:nvPicPr>
          <p:cNvPr id="8" name="Picture 2" descr="7 TENDENCIAS TECNOLÓGICAS PARA EL EL 2021 | MQA">
            <a:extLst>
              <a:ext uri="{FF2B5EF4-FFF2-40B4-BE49-F238E27FC236}">
                <a16:creationId xmlns:a16="http://schemas.microsoft.com/office/drawing/2014/main" id="{0F93E063-5213-44FA-BBA2-504701E981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15" r="12356"/>
          <a:stretch/>
        </p:blipFill>
        <p:spPr bwMode="auto">
          <a:xfrm>
            <a:off x="904857" y="3111577"/>
            <a:ext cx="1771650" cy="192774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7">
            <a:extLst>
              <a:ext uri="{FF2B5EF4-FFF2-40B4-BE49-F238E27FC236}">
                <a16:creationId xmlns:a16="http://schemas.microsoft.com/office/drawing/2014/main" id="{48EFED67-E7E6-4CA1-A4A0-E4D38A7F49EA}"/>
              </a:ext>
            </a:extLst>
          </p:cNvPr>
          <p:cNvSpPr txBox="1"/>
          <p:nvPr/>
        </p:nvSpPr>
        <p:spPr>
          <a:xfrm>
            <a:off x="3057543" y="3335690"/>
            <a:ext cx="8229600" cy="2554545"/>
          </a:xfrm>
          <a:prstGeom prst="rect">
            <a:avLst/>
          </a:prstGeom>
          <a:noFill/>
        </p:spPr>
        <p:txBody>
          <a:bodyPr wrap="square" rtlCol="0">
            <a:spAutoFit/>
          </a:bodyPr>
          <a:ls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000" dirty="0">
                <a:latin typeface="Arial" panose="020B0604020202020204" pitchFamily="34" charset="0"/>
                <a:cs typeface="Arial" panose="020B0604020202020204" pitchFamily="34" charset="0"/>
              </a:rPr>
              <a:t>La tendencia de ejecución presenta una disminución del 1.12%, en comparación al segundo cuatrimestre del año. Asimismo, se observa que la ejecución se sitúa en un 2.15% por debajo del 100.00% esperado para el segundo cuatrimestre, pero sin descuidar el cumplimiento de metas y objetivos institucionales establecidos en los instrumentos de planificación de este Ministerio y conforme al Plan Nacional de Desarrollo K‘atun Nuestra Guatemala 2032, Política General del Gobierno 2020-2024 (PGG).</a:t>
            </a:r>
            <a:endParaRPr lang="es-GT" sz="2000" dirty="0">
              <a:latin typeface="Arial" panose="020B0604020202020204" pitchFamily="34" charset="0"/>
              <a:cs typeface="Arial" panose="020B0604020202020204" pitchFamily="34" charset="0"/>
            </a:endParaRPr>
          </a:p>
        </p:txBody>
      </p:sp>
      <p:pic>
        <p:nvPicPr>
          <p:cNvPr id="10" name="table">
            <a:extLst>
              <a:ext uri="{FF2B5EF4-FFF2-40B4-BE49-F238E27FC236}">
                <a16:creationId xmlns:a16="http://schemas.microsoft.com/office/drawing/2014/main" id="{88C0F0E0-BF27-451F-BF2B-7DDDF519E026}"/>
              </a:ext>
            </a:extLst>
          </p:cNvPr>
          <p:cNvPicPr>
            <a:picLocks noChangeAspect="1"/>
          </p:cNvPicPr>
          <p:nvPr/>
        </p:nvPicPr>
        <p:blipFill>
          <a:blip r:embed="rId4"/>
          <a:stretch>
            <a:fillRect/>
          </a:stretch>
        </p:blipFill>
        <p:spPr>
          <a:xfrm>
            <a:off x="3306909" y="1946561"/>
            <a:ext cx="7730868" cy="1201040"/>
          </a:xfrm>
          <a:prstGeom prst="rect">
            <a:avLst/>
          </a:prstGeom>
        </p:spPr>
      </p:pic>
    </p:spTree>
    <p:extLst>
      <p:ext uri="{BB962C8B-B14F-4D97-AF65-F5344CB8AC3E}">
        <p14:creationId xmlns:p14="http://schemas.microsoft.com/office/powerpoint/2010/main" val="4042557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18F2881-22A1-4F65-8A0A-037F13EFB844}"/>
              </a:ext>
            </a:extLst>
          </p:cNvPr>
          <p:cNvSpPr txBox="1">
            <a:spLocks/>
          </p:cNvSpPr>
          <p:nvPr/>
        </p:nvSpPr>
        <p:spPr>
          <a:xfrm>
            <a:off x="1056778" y="689079"/>
            <a:ext cx="9788436" cy="1045029"/>
          </a:xfrm>
          <a:prstGeom prst="rect">
            <a:avLst/>
          </a:prstGeom>
          <a:noFill/>
          <a:effectLst>
            <a:outerShdw blurRad="50800" dist="50800" dir="5400000" sx="1000" sy="1000" algn="ctr" rotWithShape="0">
              <a:srgbClr val="000000"/>
            </a:outerShdw>
          </a:effectLst>
        </p:spPr>
        <p:txBody>
          <a:bodyPr anchor="ctr" anchorCtr="0">
            <a:normAutofit fontScale="90000" lnSpcReduction="10000"/>
          </a:bodyPr>
          <a:ls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GT" sz="2600" b="1" dirty="0">
                <a:solidFill>
                  <a:srgbClr val="233C62"/>
                </a:solidFill>
                <a:latin typeface="Arial" panose="020B0604020202020204" pitchFamily="34" charset="0"/>
                <a:ea typeface="+mj-ea"/>
                <a:cs typeface="Arial" panose="020B0604020202020204" pitchFamily="34" charset="0"/>
              </a:rPr>
              <a:t>RESULTADOS QUE SE OBTUVIERON EN EL MARCO DE LA PGG</a:t>
            </a:r>
            <a:br>
              <a:rPr lang="es-GT" sz="2600" b="1" dirty="0">
                <a:solidFill>
                  <a:srgbClr val="233C62"/>
                </a:solidFill>
                <a:latin typeface="Arial" panose="020B0604020202020204" pitchFamily="34" charset="0"/>
                <a:ea typeface="+mj-ea"/>
                <a:cs typeface="Arial" panose="020B0604020202020204" pitchFamily="34" charset="0"/>
              </a:rPr>
            </a:br>
            <a:br>
              <a:rPr lang="es-GT" sz="2600" b="1" dirty="0">
                <a:solidFill>
                  <a:srgbClr val="233C62"/>
                </a:solidFill>
                <a:latin typeface="Arial" panose="020B0604020202020204" pitchFamily="34" charset="0"/>
                <a:ea typeface="+mj-ea"/>
                <a:cs typeface="Arial" panose="020B0604020202020204" pitchFamily="34" charset="0"/>
              </a:rPr>
            </a:br>
            <a:endParaRPr lang="es-GT" sz="2600" b="1" dirty="0">
              <a:solidFill>
                <a:srgbClr val="233C62"/>
              </a:solidFill>
              <a:latin typeface="Arial" panose="020B0604020202020204" pitchFamily="34" charset="0"/>
              <a:ea typeface="+mj-ea"/>
              <a:cs typeface="Arial" panose="020B0604020202020204" pitchFamily="34" charset="0"/>
            </a:endParaRPr>
          </a:p>
        </p:txBody>
      </p:sp>
      <p:pic>
        <p:nvPicPr>
          <p:cNvPr id="6" name="Picture 6" descr="Noticias de Canción de Abril - TuneCore">
            <a:extLst>
              <a:ext uri="{FF2B5EF4-FFF2-40B4-BE49-F238E27FC236}">
                <a16:creationId xmlns:a16="http://schemas.microsoft.com/office/drawing/2014/main" id="{844FC415-A0F1-4377-98C3-005356DB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628" y="2503242"/>
            <a:ext cx="1482929" cy="14758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3502922A-41A0-4C97-A87E-7FCC8AA68551}"/>
              </a:ext>
            </a:extLst>
          </p:cNvPr>
          <p:cNvGraphicFramePr>
            <a:graphicFrameLocks noGrp="1"/>
          </p:cNvGraphicFramePr>
          <p:nvPr>
            <p:extLst>
              <p:ext uri="{D42A27DB-BD31-4B8C-83A1-F6EECF244321}">
                <p14:modId xmlns:p14="http://schemas.microsoft.com/office/powerpoint/2010/main" val="1527432742"/>
              </p:ext>
            </p:extLst>
          </p:nvPr>
        </p:nvGraphicFramePr>
        <p:xfrm>
          <a:off x="1185335" y="1628637"/>
          <a:ext cx="8813800" cy="3903030"/>
        </p:xfrm>
        <a:graphic>
          <a:graphicData uri="http://schemas.openxmlformats.org/drawingml/2006/table">
            <a:tbl>
              <a:tblPr firstRow="1" firstCol="1" bandRow="1"/>
              <a:tblGrid>
                <a:gridCol w="849225">
                  <a:extLst>
                    <a:ext uri="{9D8B030D-6E8A-4147-A177-3AD203B41FA5}">
                      <a16:colId xmlns:a16="http://schemas.microsoft.com/office/drawing/2014/main" val="994283565"/>
                    </a:ext>
                  </a:extLst>
                </a:gridCol>
                <a:gridCol w="5977553">
                  <a:extLst>
                    <a:ext uri="{9D8B030D-6E8A-4147-A177-3AD203B41FA5}">
                      <a16:colId xmlns:a16="http://schemas.microsoft.com/office/drawing/2014/main" val="3954590184"/>
                    </a:ext>
                  </a:extLst>
                </a:gridCol>
                <a:gridCol w="1987022">
                  <a:extLst>
                    <a:ext uri="{9D8B030D-6E8A-4147-A177-3AD203B41FA5}">
                      <a16:colId xmlns:a16="http://schemas.microsoft.com/office/drawing/2014/main" val="1225132150"/>
                    </a:ext>
                  </a:extLst>
                </a:gridCol>
              </a:tblGrid>
              <a:tr h="493395">
                <a:tc>
                  <a:txBody>
                    <a:bodyPr/>
                    <a:lstStyle/>
                    <a:p>
                      <a:pPr algn="ctr">
                        <a:lnSpc>
                          <a:spcPct val="150000"/>
                        </a:lnSpc>
                      </a:pPr>
                      <a:r>
                        <a:rPr lang="es-GT" sz="15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No.</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tc>
                  <a:txBody>
                    <a:bodyPr/>
                    <a:lstStyle/>
                    <a:p>
                      <a:pPr algn="ctr">
                        <a:lnSpc>
                          <a:spcPct val="150000"/>
                        </a:lnSpc>
                      </a:pPr>
                      <a:r>
                        <a:rPr lang="es-GT" sz="15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Meta</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tc>
                  <a:txBody>
                    <a:bodyPr/>
                    <a:lstStyle/>
                    <a:p>
                      <a:pPr algn="ctr">
                        <a:lnSpc>
                          <a:spcPct val="150000"/>
                        </a:lnSpc>
                      </a:pPr>
                      <a:r>
                        <a:rPr lang="es-GT" sz="15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Avance al cierre de diciembre 2023</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val="1158921895"/>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Para el 2023, se ha reducido la tasa de Incidencia Criminal en 20 puntos (de 100.63 en el 2019 a 80.63 en el 2023)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93.29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403637"/>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Para el 2023, se ha disminuido la tasa de homicidios en 8.8 puntos (De 21.5 en 2019 a 12.7 por cada cien mil habitantes en 2023)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16.7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121327"/>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Para el 2023, se ha disminuido en 10.48 puntos la tasa de delitos cometidos contra el patrimonio de las personas (De 51.01 en 2019 a 40.53 por cada cien mil habitantes en 2023)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55.4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996995"/>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Para el 2024, se ha disminuido la violencia intrafamiliar en 1.6 puntos de Tasa (de 5.6 de tasa en 2019 a 4.0 en 2024 por cada 100 mil habitantes)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4.10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867907"/>
                  </a:ext>
                </a:extLst>
              </a:tr>
            </a:tbl>
          </a:graphicData>
        </a:graphic>
      </p:graphicFrame>
    </p:spTree>
    <p:extLst>
      <p:ext uri="{BB962C8B-B14F-4D97-AF65-F5344CB8AC3E}">
        <p14:creationId xmlns:p14="http://schemas.microsoft.com/office/powerpoint/2010/main" val="2857078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oticias de Canción de Abril - TuneCore">
            <a:extLst>
              <a:ext uri="{FF2B5EF4-FFF2-40B4-BE49-F238E27FC236}">
                <a16:creationId xmlns:a16="http://schemas.microsoft.com/office/drawing/2014/main" id="{7486D58E-C761-4F28-8960-6EF64C063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827" y="2451607"/>
            <a:ext cx="1482929" cy="1475868"/>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375633CC-5E3C-4489-9D37-9604361249BE}"/>
              </a:ext>
            </a:extLst>
          </p:cNvPr>
          <p:cNvSpPr txBox="1">
            <a:spLocks/>
          </p:cNvSpPr>
          <p:nvPr/>
        </p:nvSpPr>
        <p:spPr>
          <a:xfrm>
            <a:off x="1056778" y="689079"/>
            <a:ext cx="9788436" cy="1045029"/>
          </a:xfrm>
          <a:prstGeom prst="rect">
            <a:avLst/>
          </a:prstGeom>
          <a:noFill/>
          <a:effectLst>
            <a:outerShdw blurRad="50800" dist="50800" dir="5400000" sx="1000" sy="1000" algn="ctr" rotWithShape="0">
              <a:srgbClr val="000000"/>
            </a:outerShdw>
          </a:effectLst>
        </p:spPr>
        <p:txBody>
          <a:bodyPr anchor="ctr" anchorCtr="0">
            <a:normAutofit fontScale="90000" lnSpcReduction="10000"/>
          </a:bodyPr>
          <a:ls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GT" sz="2600" b="1" dirty="0">
                <a:solidFill>
                  <a:srgbClr val="233C62"/>
                </a:solidFill>
                <a:latin typeface="Arial" panose="020B0604020202020204" pitchFamily="34" charset="0"/>
                <a:ea typeface="+mj-ea"/>
                <a:cs typeface="Arial" panose="020B0604020202020204" pitchFamily="34" charset="0"/>
              </a:rPr>
              <a:t>RESULTADOS QUE SE OBTUVIERON EN EL MARCO DE LA PGG</a:t>
            </a:r>
            <a:br>
              <a:rPr lang="es-GT" sz="2600" b="1" dirty="0">
                <a:solidFill>
                  <a:srgbClr val="233C62"/>
                </a:solidFill>
                <a:latin typeface="Arial" panose="020B0604020202020204" pitchFamily="34" charset="0"/>
                <a:ea typeface="+mj-ea"/>
                <a:cs typeface="Arial" panose="020B0604020202020204" pitchFamily="34" charset="0"/>
              </a:rPr>
            </a:br>
            <a:br>
              <a:rPr lang="es-GT" sz="2600" b="1" dirty="0">
                <a:solidFill>
                  <a:srgbClr val="233C62"/>
                </a:solidFill>
                <a:latin typeface="Arial" panose="020B0604020202020204" pitchFamily="34" charset="0"/>
                <a:ea typeface="+mj-ea"/>
                <a:cs typeface="Arial" panose="020B0604020202020204" pitchFamily="34" charset="0"/>
              </a:rPr>
            </a:br>
            <a:endParaRPr lang="es-GT" sz="2600" b="1" dirty="0">
              <a:solidFill>
                <a:srgbClr val="233C62"/>
              </a:solidFill>
              <a:latin typeface="Arial" panose="020B0604020202020204" pitchFamily="34" charset="0"/>
              <a:ea typeface="+mj-ea"/>
              <a:cs typeface="Arial" panose="020B0604020202020204" pitchFamily="34" charset="0"/>
            </a:endParaRPr>
          </a:p>
        </p:txBody>
      </p:sp>
      <p:graphicFrame>
        <p:nvGraphicFramePr>
          <p:cNvPr id="5" name="Tabla 4">
            <a:extLst>
              <a:ext uri="{FF2B5EF4-FFF2-40B4-BE49-F238E27FC236}">
                <a16:creationId xmlns:a16="http://schemas.microsoft.com/office/drawing/2014/main" id="{7D504022-45D7-469D-9A3C-DD63A07FBD9D}"/>
              </a:ext>
            </a:extLst>
          </p:cNvPr>
          <p:cNvGraphicFramePr>
            <a:graphicFrameLocks noGrp="1"/>
          </p:cNvGraphicFramePr>
          <p:nvPr>
            <p:extLst>
              <p:ext uri="{D42A27DB-BD31-4B8C-83A1-F6EECF244321}">
                <p14:modId xmlns:p14="http://schemas.microsoft.com/office/powerpoint/2010/main" val="3735808029"/>
              </p:ext>
            </p:extLst>
          </p:nvPr>
        </p:nvGraphicFramePr>
        <p:xfrm>
          <a:off x="1624045" y="1401192"/>
          <a:ext cx="8146489" cy="4588830"/>
        </p:xfrm>
        <a:graphic>
          <a:graphicData uri="http://schemas.openxmlformats.org/drawingml/2006/table">
            <a:tbl>
              <a:tblPr firstRow="1" firstCol="1" bandRow="1"/>
              <a:tblGrid>
                <a:gridCol w="691002">
                  <a:extLst>
                    <a:ext uri="{9D8B030D-6E8A-4147-A177-3AD203B41FA5}">
                      <a16:colId xmlns:a16="http://schemas.microsoft.com/office/drawing/2014/main" val="1461882097"/>
                    </a:ext>
                  </a:extLst>
                </a:gridCol>
                <a:gridCol w="5207443">
                  <a:extLst>
                    <a:ext uri="{9D8B030D-6E8A-4147-A177-3AD203B41FA5}">
                      <a16:colId xmlns:a16="http://schemas.microsoft.com/office/drawing/2014/main" val="3231360287"/>
                    </a:ext>
                  </a:extLst>
                </a:gridCol>
                <a:gridCol w="2248044">
                  <a:extLst>
                    <a:ext uri="{9D8B030D-6E8A-4147-A177-3AD203B41FA5}">
                      <a16:colId xmlns:a16="http://schemas.microsoft.com/office/drawing/2014/main" val="1128370067"/>
                    </a:ext>
                  </a:extLst>
                </a:gridCol>
              </a:tblGrid>
              <a:tr h="400050">
                <a:tc>
                  <a:txBody>
                    <a:bodyPr/>
                    <a:lstStyle/>
                    <a:p>
                      <a:pPr marL="0" algn="ctr" defTabSz="914400" rtl="0" eaLnBrk="1" latinLnBrk="0" hangingPunct="1">
                        <a:lnSpc>
                          <a:spcPct val="150000"/>
                        </a:lnSpc>
                      </a:pPr>
                      <a:r>
                        <a:rPr lang="es-GT" sz="15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No.</a:t>
                      </a:r>
                      <a:endParaRPr lang="es-GT" sz="1500" b="1" kern="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tc>
                  <a:txBody>
                    <a:bodyPr/>
                    <a:lstStyle/>
                    <a:p>
                      <a:pPr marL="0" algn="ctr" defTabSz="914400" rtl="0" eaLnBrk="1" latinLnBrk="0" hangingPunct="1">
                        <a:lnSpc>
                          <a:spcPct val="150000"/>
                        </a:lnSpc>
                      </a:pPr>
                      <a:r>
                        <a:rPr lang="es-GT" sz="15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Meta</a:t>
                      </a:r>
                      <a:endParaRPr lang="es-GT" sz="1500" b="1" kern="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tc>
                  <a:txBody>
                    <a:bodyPr/>
                    <a:lstStyle/>
                    <a:p>
                      <a:pPr marL="0" algn="ctr" defTabSz="914400" rtl="0" eaLnBrk="1" latinLnBrk="0" hangingPunct="1">
                        <a:lnSpc>
                          <a:spcPct val="150000"/>
                        </a:lnSpc>
                      </a:pPr>
                      <a:r>
                        <a:rPr lang="es-GT" sz="15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Avance al cierre de diciembre 2023</a:t>
                      </a:r>
                      <a:endParaRPr lang="es-GT" sz="1500" b="1" kern="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val="617996368"/>
                  </a:ext>
                </a:extLst>
              </a:tr>
              <a:tr h="400050">
                <a:tc>
                  <a:txBody>
                    <a:bodyPr/>
                    <a:lstStyle/>
                    <a:p>
                      <a:pPr algn="ctr">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Para el 2028, se ha disminuido en 16.66 puntos la tasa de denuncias por extorsión (De 88.6 en 2019 a 71.94 en el 2028, por cada cien mil habitantes)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102.28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91719"/>
                  </a:ext>
                </a:extLst>
              </a:tr>
              <a:tr h="400050">
                <a:tc>
                  <a:txBody>
                    <a:bodyPr/>
                    <a:lstStyle/>
                    <a:p>
                      <a:pPr algn="ctr">
                        <a:lnSpc>
                          <a:spcPct val="150000"/>
                        </a:lnSpc>
                      </a:pPr>
                      <a:r>
                        <a:rPr lang="es-GT"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GT"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Para el año 2023 se ha incrementado en 5,000 el número de Agentes de la Policía Nacional Civil (De 41,597 en el año 2019 a 46,597)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40,882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632437"/>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Para el 2028, se ha incrementado en 174,473 los servicios de rehabilitación de las personas privadas de libertad. (De 216,713 en el 2019 a 391,186 en el 2028)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187,424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492646"/>
                  </a:ext>
                </a:extLst>
              </a:tr>
              <a:tr h="400050">
                <a:tc>
                  <a:txBody>
                    <a:bodyPr/>
                    <a:lstStyle/>
                    <a:p>
                      <a:pPr algn="ctr">
                        <a:lnSpc>
                          <a:spcPct val="150000"/>
                        </a:lnSpc>
                      </a:pPr>
                      <a:r>
                        <a:rPr lang="es-GT"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GT"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s-GT" sz="1500">
                          <a:effectLst/>
                          <a:latin typeface="Arial" panose="020B0604020202020204" pitchFamily="34" charset="0"/>
                          <a:ea typeface="Calibri" panose="020F0502020204030204" pitchFamily="34" charset="0"/>
                          <a:cs typeface="Arial" panose="020B0604020202020204" pitchFamily="34" charset="0"/>
                        </a:rPr>
                        <a:t>Para el 2028, se ha incrementado en 348 las requisas, para lograr el control de los centros de detención. (De 257 en 2019 a 605 en 2028)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s-GT" sz="1500" dirty="0">
                          <a:effectLst/>
                          <a:latin typeface="Arial" panose="020B0604020202020204" pitchFamily="34" charset="0"/>
                          <a:ea typeface="Calibri" panose="020F0502020204030204" pitchFamily="34" charset="0"/>
                          <a:cs typeface="Arial" panose="020B0604020202020204" pitchFamily="34" charset="0"/>
                        </a:rPr>
                        <a:t>270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07683"/>
                  </a:ext>
                </a:extLst>
              </a:tr>
            </a:tbl>
          </a:graphicData>
        </a:graphic>
      </p:graphicFrame>
    </p:spTree>
    <p:extLst>
      <p:ext uri="{BB962C8B-B14F-4D97-AF65-F5344CB8AC3E}">
        <p14:creationId xmlns:p14="http://schemas.microsoft.com/office/powerpoint/2010/main" val="211951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37B839-46B1-465A-944B-BD25D52C5055}"/>
              </a:ext>
            </a:extLst>
          </p:cNvPr>
          <p:cNvSpPr txBox="1">
            <a:spLocks/>
          </p:cNvSpPr>
          <p:nvPr/>
        </p:nvSpPr>
        <p:spPr>
          <a:xfrm>
            <a:off x="1430537" y="631555"/>
            <a:ext cx="9788436" cy="1045029"/>
          </a:xfrm>
          <a:prstGeom prst="rect">
            <a:avLst/>
          </a:prstGeom>
          <a:noFill/>
          <a:effectLst>
            <a:outerShdw blurRad="50800" dist="50800" dir="5400000" sx="1000" sy="1000" algn="ctr" rotWithShape="0">
              <a:srgbClr val="000000"/>
            </a:outerShdw>
          </a:effectLst>
        </p:spPr>
        <p:txBody>
          <a:bodyPr anchor="ctr" anchorCtr="0">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300" dirty="0">
                <a:solidFill>
                  <a:srgbClr val="233C62"/>
                </a:solidFill>
                <a:latin typeface="Arial" panose="020B0604020202020204" pitchFamily="34" charset="0"/>
                <a:cs typeface="Arial" panose="020B0604020202020204" pitchFamily="34" charset="0"/>
              </a:rPr>
              <a:t>¿QUÉ MEDIDAS DE TRANSPARENCIA SE HAN APLICADO?</a:t>
            </a:r>
            <a:br>
              <a:rPr lang="es-GT" sz="2300" dirty="0">
                <a:solidFill>
                  <a:srgbClr val="233C62"/>
                </a:solidFill>
                <a:latin typeface="Arial" panose="020B0604020202020204" pitchFamily="34" charset="0"/>
                <a:cs typeface="Arial" panose="020B0604020202020204" pitchFamily="34" charset="0"/>
              </a:rPr>
            </a:br>
            <a:br>
              <a:rPr lang="es-GT" sz="2300" dirty="0">
                <a:solidFill>
                  <a:srgbClr val="233C62"/>
                </a:solidFill>
                <a:latin typeface="Arial" panose="020B0604020202020204" pitchFamily="34" charset="0"/>
                <a:cs typeface="Arial" panose="020B0604020202020204" pitchFamily="34" charset="0"/>
              </a:rPr>
            </a:br>
            <a:endParaRPr lang="es-GT" sz="2300" dirty="0">
              <a:solidFill>
                <a:srgbClr val="233C62"/>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67A94678-8F2C-468C-A695-2EA351CCB950}"/>
              </a:ext>
            </a:extLst>
          </p:cNvPr>
          <p:cNvSpPr txBox="1">
            <a:spLocks/>
          </p:cNvSpPr>
          <p:nvPr/>
        </p:nvSpPr>
        <p:spPr>
          <a:xfrm>
            <a:off x="1328937" y="1930374"/>
            <a:ext cx="9366069" cy="382677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Para garantizar el </a:t>
            </a:r>
            <a:r>
              <a:rPr lang="es-GT" sz="1800" dirty="0">
                <a:solidFill>
                  <a:srgbClr val="0070C0"/>
                </a:solidFill>
                <a:latin typeface="Arial" panose="020B0604020202020204" pitchFamily="34" charset="0"/>
                <a:cs typeface="Arial" panose="020B0604020202020204" pitchFamily="34" charset="0"/>
              </a:rPr>
              <a:t>uso adecuado del dinero público </a:t>
            </a:r>
            <a:r>
              <a:rPr lang="es-GT" sz="1800" b="0" dirty="0">
                <a:solidFill>
                  <a:schemeClr val="tx1"/>
                </a:solidFill>
                <a:latin typeface="Arial" panose="020B0604020202020204" pitchFamily="34" charset="0"/>
                <a:cs typeface="Arial" panose="020B0604020202020204" pitchFamily="34" charset="0"/>
              </a:rPr>
              <a:t>y el avance en el cumplimiento de los objetivos de Estado, el Ministerio de Gobernación ha adoptado como medidas de transparencia: </a:t>
            </a: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GT" sz="1800" b="0" dirty="0">
                <a:solidFill>
                  <a:schemeClr val="tx1"/>
                </a:solidFill>
                <a:latin typeface="Arial" panose="020B0604020202020204" pitchFamily="34" charset="0"/>
                <a:cs typeface="Arial" panose="020B0604020202020204" pitchFamily="34" charset="0"/>
              </a:rPr>
              <a:t>Por medio del Acuerdo Gubernativo 139-2023 se creó la Inspectoría General del Ministerio de Gobernación con el fin de realizar el seguimiento a expedientes administrativos, verificación y recopilación de información, citaciones y entrevistas a personas con el fin de velar por la legalidad de las acciones asignadas a la cartera.</a:t>
            </a: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55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2BA5755-A403-4B02-8BA3-F5998BB65C26}"/>
              </a:ext>
            </a:extLst>
          </p:cNvPr>
          <p:cNvSpPr txBox="1">
            <a:spLocks/>
          </p:cNvSpPr>
          <p:nvPr/>
        </p:nvSpPr>
        <p:spPr>
          <a:xfrm>
            <a:off x="1105469" y="466527"/>
            <a:ext cx="9799092" cy="5470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latin typeface="Arial" panose="020B0604020202020204" pitchFamily="34" charset="0"/>
                <a:cs typeface="Arial" panose="020B0604020202020204" pitchFamily="34" charset="0"/>
              </a:rPr>
              <a:t>PRINCIPALES FUNCIONES DEL MINISTERIO DE GOBERNACIÓN</a:t>
            </a:r>
          </a:p>
        </p:txBody>
      </p:sp>
      <p:sp>
        <p:nvSpPr>
          <p:cNvPr id="5" name="Marcador de contenido 6">
            <a:extLst>
              <a:ext uri="{FF2B5EF4-FFF2-40B4-BE49-F238E27FC236}">
                <a16:creationId xmlns:a16="http://schemas.microsoft.com/office/drawing/2014/main" id="{E1DCF8E1-FAD5-4E44-9E6E-DB316345E121}"/>
              </a:ext>
            </a:extLst>
          </p:cNvPr>
          <p:cNvSpPr txBox="1">
            <a:spLocks/>
          </p:cNvSpPr>
          <p:nvPr/>
        </p:nvSpPr>
        <p:spPr>
          <a:xfrm>
            <a:off x="578857" y="1452954"/>
            <a:ext cx="10646230" cy="4832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spcAft>
                <a:spcPts val="1200"/>
              </a:spcAft>
              <a:buFont typeface="Arial" panose="020B0604020202020204" pitchFamily="34" charset="0"/>
              <a:buNone/>
            </a:pPr>
            <a:r>
              <a:rPr lang="es-GT" sz="2000" dirty="0">
                <a:latin typeface="Arial" panose="020B0604020202020204" pitchFamily="34" charset="0"/>
                <a:cs typeface="Arial" panose="020B0604020202020204" pitchFamily="34" charset="0"/>
              </a:rPr>
              <a:t>Para el cumplimiento de sus funciones y satisfacer las necesidades de la población, el Ministerio de Gobernación debe cumplir con los siguientes </a:t>
            </a:r>
            <a:r>
              <a:rPr lang="es-GT" sz="2000" b="1" dirty="0">
                <a:solidFill>
                  <a:srgbClr val="2786C0"/>
                </a:solidFill>
                <a:latin typeface="Arial" panose="020B0604020202020204" pitchFamily="34" charset="0"/>
                <a:cs typeface="Arial" panose="020B0604020202020204" pitchFamily="34" charset="0"/>
              </a:rPr>
              <a:t>objetivos estratégicos </a:t>
            </a:r>
            <a:r>
              <a:rPr lang="es-GT" sz="2000" dirty="0">
                <a:latin typeface="Arial" panose="020B0604020202020204" pitchFamily="34" charset="0"/>
                <a:cs typeface="Arial" panose="020B0604020202020204" pitchFamily="34" charset="0"/>
              </a:rPr>
              <a:t>plasmado En el Plan Estratégico Institucional 2021-2028:</a:t>
            </a:r>
          </a:p>
          <a:p>
            <a:pPr lvl="1">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2028, se ha disminuido la incidencia criminal en 25.13 puntos de tasa (de 100.63 en el 2019 a 75.50 en el 2028, por cada cien mil habitantes).</a:t>
            </a:r>
          </a:p>
          <a:p>
            <a:pPr lvl="1">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2025, se han disminuido los homicidios en 10.38 puntos de tasa (De 20.6 en 2019 a 10.22 en 2025, por cada cien mil habitantes).</a:t>
            </a:r>
          </a:p>
          <a:p>
            <a:pPr lvl="1">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2025, se ha disminuido en 21.14 puntos la tasa de delitos cometidos contra el patrimonio de las personas (De 51.01 en 2019 a 29.87 en 2025, por cada cien mil habitantes).</a:t>
            </a:r>
          </a:p>
          <a:p>
            <a:pPr lvl="1">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2025, se ha disminuido en 3.69 puntos de tasa de hechos delictivos de violencia contra la mujer (De 10.05 en 2019 a 6.36 en 2025 por cada 100 mil habitantes).</a:t>
            </a:r>
          </a:p>
        </p:txBody>
      </p:sp>
    </p:spTree>
    <p:extLst>
      <p:ext uri="{BB962C8B-B14F-4D97-AF65-F5344CB8AC3E}">
        <p14:creationId xmlns:p14="http://schemas.microsoft.com/office/powerpoint/2010/main" val="897378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C5673-D007-47CF-9D74-51F7D542A5D6}"/>
              </a:ext>
            </a:extLst>
          </p:cNvPr>
          <p:cNvSpPr txBox="1">
            <a:spLocks/>
          </p:cNvSpPr>
          <p:nvPr/>
        </p:nvSpPr>
        <p:spPr>
          <a:xfrm>
            <a:off x="1024137" y="343689"/>
            <a:ext cx="9788436" cy="1045029"/>
          </a:xfrm>
          <a:prstGeom prst="rect">
            <a:avLst/>
          </a:prstGeom>
          <a:noFill/>
          <a:effectLst>
            <a:outerShdw blurRad="50800" dist="50800" dir="5400000" sx="1000" sy="1000" algn="ctr" rotWithShape="0">
              <a:srgbClr val="000000"/>
            </a:outerShdw>
          </a:effectLst>
        </p:spPr>
        <p:txBody>
          <a:bodyPr anchor="ctr" anchorCtr="0">
            <a:normAutofit fontScale="75000" lnSpcReduction="2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3300" dirty="0">
                <a:solidFill>
                  <a:srgbClr val="233C62"/>
                </a:solidFill>
                <a:latin typeface="Arial" panose="020B0604020202020204" pitchFamily="34" charset="0"/>
                <a:cs typeface="Arial" panose="020B0604020202020204" pitchFamily="34" charset="0"/>
              </a:rPr>
              <a:t>¿QUÉ MEDIDAS DE TRANSPARENCIA SE HAN APLICADO?</a:t>
            </a:r>
            <a:br>
              <a:rPr lang="es-GT" sz="3300" dirty="0">
                <a:solidFill>
                  <a:srgbClr val="233C62"/>
                </a:solidFill>
                <a:latin typeface="Arial" panose="020B0604020202020204" pitchFamily="34" charset="0"/>
                <a:cs typeface="Arial" panose="020B0604020202020204" pitchFamily="34" charset="0"/>
              </a:rPr>
            </a:br>
            <a:br>
              <a:rPr lang="es-GT" sz="3300" dirty="0">
                <a:solidFill>
                  <a:srgbClr val="233C62"/>
                </a:solidFill>
                <a:latin typeface="Arial" panose="020B0604020202020204" pitchFamily="34" charset="0"/>
                <a:cs typeface="Arial" panose="020B0604020202020204" pitchFamily="34" charset="0"/>
              </a:rPr>
            </a:br>
            <a:endParaRPr lang="es-GT" sz="3300" dirty="0">
              <a:solidFill>
                <a:srgbClr val="233C62"/>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2E65678E-DF4D-4BDF-A483-FC0331D23B23}"/>
              </a:ext>
            </a:extLst>
          </p:cNvPr>
          <p:cNvSpPr txBox="1">
            <a:spLocks/>
          </p:cNvSpPr>
          <p:nvPr/>
        </p:nvSpPr>
        <p:spPr>
          <a:xfrm>
            <a:off x="939471" y="2150508"/>
            <a:ext cx="9366069" cy="382677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342900" lvl="0" indent="-342900" algn="just">
              <a:lnSpc>
                <a:spcPct val="150000"/>
              </a:lnSpc>
              <a:buFont typeface="Symbol" panose="05050102010706020507" pitchFamily="18" charset="2"/>
              <a:buChar char=""/>
            </a:pPr>
            <a:r>
              <a:rPr lang="es-GT" sz="1800" b="0" dirty="0">
                <a:solidFill>
                  <a:schemeClr val="tx1"/>
                </a:solidFill>
                <a:latin typeface="Arial" panose="020B0604020202020204" pitchFamily="34" charset="0"/>
                <a:cs typeface="Arial" panose="020B0604020202020204" pitchFamily="34" charset="0"/>
              </a:rPr>
              <a:t>Se ha promovido la publicación de los “Tableros Electrónico de Rendición de Cuentas” en las diferentes páginas web de las dependencias del Ministerio, dando cumplimiento así con el Decreto 54-2022 del Congreso de la República Ley del Presupuesto de Ingresos y Egresos del Estado para el ejercicio fiscal 2023.</a:t>
            </a:r>
          </a:p>
          <a:p>
            <a:pPr marL="342900" indent="-342900" algn="just">
              <a:lnSpc>
                <a:spcPct val="150000"/>
              </a:lnSpc>
              <a:buFont typeface="Symbol" panose="05050102010706020507" pitchFamily="18" charset="2"/>
              <a:buChar char=""/>
            </a:pPr>
            <a:r>
              <a:rPr lang="es-GT" sz="1800" b="0" dirty="0">
                <a:solidFill>
                  <a:schemeClr val="tx1"/>
                </a:solidFill>
                <a:latin typeface="Arial" panose="020B0604020202020204" pitchFamily="34" charset="0"/>
                <a:cs typeface="Arial" panose="020B0604020202020204" pitchFamily="34" charset="0"/>
              </a:rPr>
              <a:t>Personal del la Planta Central del Ministerio de Gobernación participó en el diplomado “Ética y Liderazgo en 8 pasos” -EL8-, la formación tuvo como objetivo fortalecer las capacidades y el desempeño de los servidores públicos, brindándoles herramientas éticas y de liderazgo. Esto como parte del convenio entre </a:t>
            </a:r>
            <a:r>
              <a:rPr lang="es-GT" sz="1800" b="0" dirty="0" err="1">
                <a:solidFill>
                  <a:schemeClr val="tx1"/>
                </a:solidFill>
                <a:latin typeface="Arial" panose="020B0604020202020204" pitchFamily="34" charset="0"/>
                <a:cs typeface="Arial" panose="020B0604020202020204" pitchFamily="34" charset="0"/>
              </a:rPr>
              <a:t>Mingob</a:t>
            </a:r>
            <a:r>
              <a:rPr lang="es-GT" sz="1800" b="0" dirty="0">
                <a:solidFill>
                  <a:schemeClr val="tx1"/>
                </a:solidFill>
                <a:latin typeface="Arial" panose="020B0604020202020204" pitchFamily="34" charset="0"/>
                <a:cs typeface="Arial" panose="020B0604020202020204" pitchFamily="34" charset="0"/>
              </a:rPr>
              <a:t> y Guatemala Próspera, como un esfuerzo en conjunto para la construcción de un liderazgo sólido y ético en las instituciones.</a:t>
            </a:r>
          </a:p>
          <a:p>
            <a:pPr marL="342900" lvl="0" indent="-342900" algn="just">
              <a:lnSpc>
                <a:spcPct val="150000"/>
              </a:lnSpc>
              <a:buFont typeface="Symbol" panose="05050102010706020507" pitchFamily="18" charset="2"/>
              <a:buChar char=""/>
            </a:pPr>
            <a:endParaRPr lang="es-GT"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7069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6B1D54-4CC8-48C2-9F31-447FDB13D35E}"/>
              </a:ext>
            </a:extLst>
          </p:cNvPr>
          <p:cNvSpPr txBox="1"/>
          <p:nvPr/>
        </p:nvSpPr>
        <p:spPr>
          <a:xfrm>
            <a:off x="2115897" y="305836"/>
            <a:ext cx="942109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GT" sz="2500" b="1" dirty="0">
                <a:solidFill>
                  <a:srgbClr val="233C62"/>
                </a:solidFill>
                <a:latin typeface="Arial" panose="020B0604020202020204" pitchFamily="34" charset="0"/>
                <a:ea typeface="+mj-ea"/>
                <a:cs typeface="Arial" panose="020B0604020202020204" pitchFamily="34" charset="0"/>
              </a:rPr>
              <a:t>DESAFÍOS INSTITUCIONALES MINGOB</a:t>
            </a:r>
            <a:endParaRPr lang="es-GT" sz="2500" b="1" dirty="0">
              <a:solidFill>
                <a:srgbClr val="233C62"/>
              </a:solidFill>
              <a:latin typeface="Arial" panose="020B0604020202020204" pitchFamily="34" charset="0"/>
              <a:ea typeface="+mj-ea"/>
              <a:cs typeface="Arial" panose="020B0604020202020204" pitchFamily="34" charset="0"/>
              <a:sym typeface="Arial"/>
            </a:endParaRPr>
          </a:p>
        </p:txBody>
      </p:sp>
      <p:sp>
        <p:nvSpPr>
          <p:cNvPr id="3" name="CuadroTexto 2">
            <a:extLst>
              <a:ext uri="{FF2B5EF4-FFF2-40B4-BE49-F238E27FC236}">
                <a16:creationId xmlns:a16="http://schemas.microsoft.com/office/drawing/2014/main" id="{329448D8-4EF2-4EF5-B79D-7239D60A2381}"/>
              </a:ext>
            </a:extLst>
          </p:cNvPr>
          <p:cNvSpPr txBox="1"/>
          <p:nvPr/>
        </p:nvSpPr>
        <p:spPr>
          <a:xfrm>
            <a:off x="1942899" y="902793"/>
            <a:ext cx="9758033" cy="5016758"/>
          </a:xfrm>
          <a:prstGeom prst="rect">
            <a:avLst/>
          </a:prstGeom>
          <a:noFill/>
        </p:spPr>
        <p:txBody>
          <a:bodyPr wrap="square" rtlCol="0">
            <a:spAutoFit/>
          </a:bodyPr>
          <a:lstStyle/>
          <a:p>
            <a:pPr algn="just">
              <a:tabLst>
                <a:tab pos="273050" algn="l"/>
              </a:tabLst>
            </a:pPr>
            <a:r>
              <a:rPr lang="es-GT" sz="2000" dirty="0">
                <a:latin typeface="Arial" panose="020B0604020202020204" pitchFamily="34" charset="0"/>
                <a:cs typeface="Arial" panose="020B0604020202020204" pitchFamily="34" charset="0"/>
              </a:rPr>
              <a:t>Construcción de diferentes proyectos :</a:t>
            </a:r>
          </a:p>
          <a:p>
            <a:pPr algn="just">
              <a:tabLst>
                <a:tab pos="273050" algn="l"/>
              </a:tabLst>
            </a:pPr>
            <a:endParaRPr lang="es-GT" sz="2000" dirty="0">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Comisaría Local, Municipio de San Pedro Pinula, Departamento de Jalapa</a:t>
            </a: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Estación Campo del Pinal zona 1, municipio de San Manuel Chaparrón departamento de Jalapa</a:t>
            </a: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Comisaría local, Ciudad de Tecún Umán, municipio de Ayutla, departamento de San Marcos</a:t>
            </a: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Comisaría local, Chisec, Departamento de Alta Verapaz</a:t>
            </a: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Estación municipio de San José La Máquina, departamento de Suchitepéquez</a:t>
            </a:r>
          </a:p>
          <a:p>
            <a:pPr marL="800100" lvl="1" indent="-342900" algn="just">
              <a:buFont typeface="Arial" panose="020B0604020202020204" pitchFamily="34" charset="0"/>
              <a:buChar char="•"/>
              <a:tabLst>
                <a:tab pos="273050" algn="l"/>
              </a:tabLst>
            </a:pPr>
            <a:r>
              <a:rPr lang="es-MX" sz="2000" dirty="0">
                <a:latin typeface="Arial" panose="020B0604020202020204" pitchFamily="34" charset="0"/>
                <a:cs typeface="Arial" panose="020B0604020202020204" pitchFamily="34" charset="0"/>
              </a:rPr>
              <a:t>Estación Colonia Primero de Julio zona 5, municipio de Mixco del departamento de Guatemala</a:t>
            </a:r>
          </a:p>
          <a:p>
            <a:pPr marL="800100" lvl="1" indent="-342900" algn="just">
              <a:buFont typeface="Arial" panose="020B0604020202020204" pitchFamily="34" charset="0"/>
              <a:buChar char="•"/>
              <a:tabLst>
                <a:tab pos="273050" algn="l"/>
              </a:tabLst>
            </a:pPr>
            <a:r>
              <a:rPr lang="es-GT" sz="2000" dirty="0">
                <a:latin typeface="Arial" panose="020B0604020202020204" pitchFamily="34" charset="0"/>
                <a:cs typeface="Arial" panose="020B0604020202020204" pitchFamily="34" charset="0"/>
              </a:rPr>
              <a:t>Comisaría Local, municipio de San Benito, departamento de Petén</a:t>
            </a:r>
          </a:p>
          <a:p>
            <a:pPr marL="800100" lvl="1" indent="-342900" algn="just">
              <a:buFont typeface="Arial" panose="020B0604020202020204" pitchFamily="34" charset="0"/>
              <a:buChar char="•"/>
              <a:tabLst>
                <a:tab pos="273050" algn="l"/>
              </a:tabLst>
            </a:pPr>
            <a:r>
              <a:rPr lang="es-GT" sz="2000" dirty="0">
                <a:latin typeface="Arial" panose="020B0604020202020204" pitchFamily="34" charset="0"/>
                <a:cs typeface="Arial" panose="020B0604020202020204" pitchFamily="34" charset="0"/>
              </a:rPr>
              <a:t>Centro de Cumplimiento de Condena para Hombres, ubicado Finca Cuyuta, lote 218, Masagua Escuintla</a:t>
            </a:r>
          </a:p>
          <a:p>
            <a:pPr marL="742950" lvl="1" indent="-285750" algn="just">
              <a:buFont typeface="Courier New" panose="02070309020205020404" pitchFamily="49" charset="0"/>
              <a:buChar char="o"/>
              <a:tabLst>
                <a:tab pos="273050" algn="l"/>
              </a:tabLst>
            </a:pPr>
            <a:endParaRPr lang="es-MX" sz="2000" dirty="0">
              <a:latin typeface="Arial" panose="020B0604020202020204" pitchFamily="34" charset="0"/>
              <a:cs typeface="Arial" panose="020B0604020202020204" pitchFamily="34" charset="0"/>
            </a:endParaRPr>
          </a:p>
        </p:txBody>
      </p:sp>
      <p:pic>
        <p:nvPicPr>
          <p:cNvPr id="4" name="Picture 2" descr="Icono-Comprensión-Desafio Neurolectura | Desafío Neurolectura">
            <a:extLst>
              <a:ext uri="{FF2B5EF4-FFF2-40B4-BE49-F238E27FC236}">
                <a16:creationId xmlns:a16="http://schemas.microsoft.com/office/drawing/2014/main" id="{D3400F5E-9EBF-4B84-9DAB-87A2975615DF}"/>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62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2C72612-0BCA-464B-8234-36B0E158DE01}"/>
              </a:ext>
            </a:extLst>
          </p:cNvPr>
          <p:cNvSpPr txBox="1"/>
          <p:nvPr/>
        </p:nvSpPr>
        <p:spPr>
          <a:xfrm>
            <a:off x="2124363" y="661436"/>
            <a:ext cx="942109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GT" sz="2500" b="1" dirty="0">
                <a:solidFill>
                  <a:srgbClr val="233C62"/>
                </a:solidFill>
                <a:latin typeface="Arial" panose="020B0604020202020204" pitchFamily="34" charset="0"/>
                <a:ea typeface="+mj-ea"/>
                <a:cs typeface="Arial" panose="020B0604020202020204" pitchFamily="34" charset="0"/>
              </a:rPr>
              <a:t>DESAFÍOS</a:t>
            </a:r>
            <a:r>
              <a:rPr lang="es-GT" sz="2200" b="1" dirty="0">
                <a:latin typeface="Arial" panose="020B0604020202020204" pitchFamily="34" charset="0"/>
                <a:cs typeface="Arial" panose="020B0604020202020204" pitchFamily="34" charset="0"/>
              </a:rPr>
              <a:t> </a:t>
            </a:r>
            <a:r>
              <a:rPr lang="es-GT" sz="2500" b="1" dirty="0">
                <a:solidFill>
                  <a:srgbClr val="233C62"/>
                </a:solidFill>
                <a:latin typeface="Arial" panose="020B0604020202020204" pitchFamily="34" charset="0"/>
                <a:ea typeface="+mj-ea"/>
                <a:cs typeface="Arial" panose="020B0604020202020204" pitchFamily="34" charset="0"/>
              </a:rPr>
              <a:t>INSTITUCIONALES MINGOB</a:t>
            </a:r>
            <a:endParaRPr lang="es-GT" sz="2500" b="1" dirty="0">
              <a:solidFill>
                <a:srgbClr val="233C62"/>
              </a:solidFill>
              <a:latin typeface="Arial" panose="020B0604020202020204" pitchFamily="34" charset="0"/>
              <a:ea typeface="+mj-ea"/>
              <a:cs typeface="Arial" panose="020B0604020202020204" pitchFamily="34" charset="0"/>
              <a:sym typeface="Arial"/>
            </a:endParaRPr>
          </a:p>
        </p:txBody>
      </p:sp>
      <p:pic>
        <p:nvPicPr>
          <p:cNvPr id="3" name="Picture 2" descr="Icono-Comprensión-Desafio Neurolectura | Desafío Neurolectura">
            <a:extLst>
              <a:ext uri="{FF2B5EF4-FFF2-40B4-BE49-F238E27FC236}">
                <a16:creationId xmlns:a16="http://schemas.microsoft.com/office/drawing/2014/main" id="{95C9A365-78B7-46A4-B0C7-95E3BF45EA7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E6AC54F-9668-4F60-8BDC-E91B516F95E3}"/>
              </a:ext>
            </a:extLst>
          </p:cNvPr>
          <p:cNvSpPr txBox="1"/>
          <p:nvPr/>
        </p:nvSpPr>
        <p:spPr>
          <a:xfrm>
            <a:off x="1727325" y="1419260"/>
            <a:ext cx="9567207" cy="4190314"/>
          </a:xfrm>
          <a:prstGeom prst="rect">
            <a:avLst/>
          </a:prstGeom>
          <a:noFill/>
        </p:spPr>
        <p:txBody>
          <a:bodyPr wrap="square" rtlCol="0">
            <a:spAutoFit/>
          </a:bodyPr>
          <a:lstStyle/>
          <a:p>
            <a:pPr lvl="0" algn="just">
              <a:lnSpc>
                <a:spcPct val="150000"/>
              </a:lnSpc>
            </a:pPr>
            <a:r>
              <a:rPr lang="es-GT" sz="2000" dirty="0">
                <a:effectLst/>
                <a:latin typeface="Arial" panose="020B0604020202020204" pitchFamily="34" charset="0"/>
                <a:ea typeface="Calibri" panose="020F0502020204030204" pitchFamily="34" charset="0"/>
                <a:cs typeface="Arial" panose="020B0604020202020204" pitchFamily="34" charset="0"/>
              </a:rPr>
              <a:t>Por medio de la Unidad del Nuevo Modelo de Gestión Penitenciaria se espera:</a:t>
            </a:r>
          </a:p>
          <a:p>
            <a:pPr marL="800100" lvl="1"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Incrementar el número de beneficiarios del tratamiento individualizado bajo la metodología del Nuevo Modelo de Gestión Penitenciaria</a:t>
            </a:r>
          </a:p>
          <a:p>
            <a:pPr marL="800100" lvl="1"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Implementar otros niveles de educación formal como derecho humano fundamental a la educación de toda la población privada de libertad.</a:t>
            </a:r>
          </a:p>
          <a:p>
            <a:pPr marL="800100" lvl="1"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Implementar la carrera académica para formar agentes VTP para el Nuevo Modelo de Gestión Penitenciaria</a:t>
            </a:r>
          </a:p>
          <a:p>
            <a:pPr marL="800100" lvl="1"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Implementar la Política Nacional de Reforma Penitenciaria para la Paz Social 2014-2024</a:t>
            </a:r>
          </a:p>
        </p:txBody>
      </p:sp>
    </p:spTree>
    <p:extLst>
      <p:ext uri="{BB962C8B-B14F-4D97-AF65-F5344CB8AC3E}">
        <p14:creationId xmlns:p14="http://schemas.microsoft.com/office/powerpoint/2010/main" val="3092523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C6D319-8454-472E-91D8-D282636AEF46}"/>
              </a:ext>
            </a:extLst>
          </p:cNvPr>
          <p:cNvSpPr txBox="1"/>
          <p:nvPr/>
        </p:nvSpPr>
        <p:spPr>
          <a:xfrm>
            <a:off x="2124363" y="661436"/>
            <a:ext cx="942109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GT" sz="2500" b="1" dirty="0">
                <a:solidFill>
                  <a:srgbClr val="233C62"/>
                </a:solidFill>
                <a:latin typeface="Arial" panose="020B0604020202020204" pitchFamily="34" charset="0"/>
                <a:ea typeface="+mj-ea"/>
                <a:cs typeface="Arial" panose="020B0604020202020204" pitchFamily="34" charset="0"/>
              </a:rPr>
              <a:t>DESAFÍOS INSTITUCIONALES MINGOB</a:t>
            </a:r>
            <a:endParaRPr lang="es-GT" sz="2500" b="1" dirty="0">
              <a:solidFill>
                <a:srgbClr val="233C62"/>
              </a:solidFill>
              <a:latin typeface="Arial" panose="020B0604020202020204" pitchFamily="34" charset="0"/>
              <a:ea typeface="+mj-ea"/>
              <a:cs typeface="Arial" panose="020B0604020202020204" pitchFamily="34" charset="0"/>
              <a:sym typeface="Arial"/>
            </a:endParaRPr>
          </a:p>
        </p:txBody>
      </p:sp>
      <p:pic>
        <p:nvPicPr>
          <p:cNvPr id="3" name="Picture 2" descr="Icono-Comprensión-Desafio Neurolectura | Desafío Neurolectura">
            <a:extLst>
              <a:ext uri="{FF2B5EF4-FFF2-40B4-BE49-F238E27FC236}">
                <a16:creationId xmlns:a16="http://schemas.microsoft.com/office/drawing/2014/main" id="{9EC1357C-B293-4A6B-9241-1C0ABB132427}"/>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54406" y="133797"/>
            <a:ext cx="1640527" cy="165685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3F6FC9-CEDF-4E4A-8A04-D56859D38A18}"/>
              </a:ext>
            </a:extLst>
          </p:cNvPr>
          <p:cNvSpPr txBox="1"/>
          <p:nvPr/>
        </p:nvSpPr>
        <p:spPr>
          <a:xfrm>
            <a:off x="1365504" y="1292260"/>
            <a:ext cx="10075208" cy="4651979"/>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Convertir a la Unidad de Prevención Comunitaria de la Violencia en la Dirección General de Prevención Comunitaria de la Violencia con el fin de tener un mayor alcance y desempeño eficiente en sus funciones.</a:t>
            </a:r>
          </a:p>
          <a:p>
            <a:pPr marL="342900" lvl="0" indent="-342900" algn="just">
              <a:lnSpc>
                <a:spcPct val="150000"/>
              </a:lnSpc>
              <a:buFont typeface="Arial" panose="020B0604020202020204" pitchFamily="34" charset="0"/>
              <a:buChar char="•"/>
            </a:pPr>
            <a:r>
              <a:rPr lang="es-GT" sz="2000" dirty="0">
                <a:effectLst/>
                <a:latin typeface="Arial" panose="020B0604020202020204" pitchFamily="34" charset="0"/>
                <a:ea typeface="Calibri" panose="020F0502020204030204" pitchFamily="34" charset="0"/>
                <a:cs typeface="Arial" panose="020B0604020202020204" pitchFamily="34" charset="0"/>
              </a:rPr>
              <a:t>Ampliar y fortalecer la cobertura de los programas y proyectos: Escuelas Seguras, Pirámide, Programa de Prevención Post-Penitenciaria, Programa de Prevención y Erradicación de la Violencia Intrafamiliar –PROPEVI-.</a:t>
            </a:r>
          </a:p>
          <a:p>
            <a:pPr marL="342900" indent="-342900" algn="just">
              <a:lnSpc>
                <a:spcPct val="150000"/>
              </a:lnSpc>
              <a:buFont typeface="Arial" panose="020B0604020202020204" pitchFamily="34" charset="0"/>
              <a:buChar char="•"/>
            </a:pPr>
            <a:r>
              <a:rPr lang="es-GT" sz="2000" dirty="0">
                <a:latin typeface="Arial" panose="020B0604020202020204" pitchFamily="34" charset="0"/>
                <a:ea typeface="Calibri" panose="020F0502020204030204" pitchFamily="34" charset="0"/>
                <a:cs typeface="Arial" panose="020B0604020202020204" pitchFamily="34" charset="0"/>
              </a:rPr>
              <a:t>Como parte de los esfuerzos realizados por la UPCV, se tiene proyectada la apertura de dos nuevas Escuelas de Música en los Municipios de San Bartolomé Milpas Altas Sacatepéquez y El Tejar, Chimaltenango, de las cuales ya se están gestionando las solicitudes ante las Municipalidades correspondientes.</a:t>
            </a:r>
          </a:p>
        </p:txBody>
      </p:sp>
    </p:spTree>
    <p:extLst>
      <p:ext uri="{BB962C8B-B14F-4D97-AF65-F5344CB8AC3E}">
        <p14:creationId xmlns:p14="http://schemas.microsoft.com/office/powerpoint/2010/main" val="1162505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207797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E82DF9A-1081-4EA7-948D-66744B90BD80}"/>
              </a:ext>
            </a:extLst>
          </p:cNvPr>
          <p:cNvSpPr txBox="1">
            <a:spLocks/>
          </p:cNvSpPr>
          <p:nvPr/>
        </p:nvSpPr>
        <p:spPr>
          <a:xfrm>
            <a:off x="955344" y="562062"/>
            <a:ext cx="10174210" cy="5470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latin typeface="Arial" panose="020B0604020202020204" pitchFamily="34" charset="0"/>
                <a:cs typeface="Arial" panose="020B0604020202020204" pitchFamily="34" charset="0"/>
              </a:rPr>
              <a:t>PRINCIPALES OBJETIVOS DEL MINISTERIO DE GOBERNACIÓN</a:t>
            </a:r>
          </a:p>
        </p:txBody>
      </p:sp>
      <p:sp>
        <p:nvSpPr>
          <p:cNvPr id="5" name="Marcador de contenido 6">
            <a:extLst>
              <a:ext uri="{FF2B5EF4-FFF2-40B4-BE49-F238E27FC236}">
                <a16:creationId xmlns:a16="http://schemas.microsoft.com/office/drawing/2014/main" id="{0C200A04-F5B8-486D-A1A8-2D09DAB46308}"/>
              </a:ext>
            </a:extLst>
          </p:cNvPr>
          <p:cNvSpPr txBox="1">
            <a:spLocks/>
          </p:cNvSpPr>
          <p:nvPr/>
        </p:nvSpPr>
        <p:spPr>
          <a:xfrm>
            <a:off x="456948" y="1561218"/>
            <a:ext cx="10646230" cy="48600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2028, se ha disminuido en 4.53 puntos de tasa los hechos de tránsito (De 18.87 en el 2019 a 14.34 en el 2028).</a:t>
            </a:r>
          </a:p>
          <a:p>
            <a:pPr lvl="1" algn="just">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2028, se ha disminuido en 16.66 puntos la tasa de denuncias por extorsión (De 88.6 en 2019 a 71.94 en el 2028, por cada cien mil habitantes).</a:t>
            </a:r>
          </a:p>
          <a:p>
            <a:pPr lvl="1" algn="just">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2028, se ha incrementado en 174,473 los servicios de rehabilitación de las personas privadas de libertad. (De 216,713 en el 2019 a 391,186 en el 2028).</a:t>
            </a:r>
          </a:p>
          <a:p>
            <a:pPr lvl="1" algn="just">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2028, se ha incrementado en 348 las requisas, para lograr el control de los centros de detención. (De 257 en 2019 a 605 en 2028).</a:t>
            </a:r>
          </a:p>
          <a:p>
            <a:pPr lvl="1" algn="just">
              <a:lnSpc>
                <a:spcPct val="100000"/>
              </a:lnSpc>
              <a:spcBef>
                <a:spcPts val="600"/>
              </a:spcBef>
              <a:spcAft>
                <a:spcPts val="1200"/>
              </a:spcAft>
              <a:buClr>
                <a:srgbClr val="0070C0"/>
              </a:buClr>
              <a:buFont typeface="Wingdings" panose="05000000000000000000" pitchFamily="2" charset="2"/>
              <a:buChar char="§"/>
            </a:pPr>
            <a:r>
              <a:rPr lang="es-GT" sz="2000" dirty="0">
                <a:latin typeface="Arial" panose="020B0604020202020204" pitchFamily="34" charset="0"/>
                <a:cs typeface="Arial" panose="020B0604020202020204" pitchFamily="34" charset="0"/>
              </a:rPr>
              <a:t>Para el 2023, se han conformado 340 organizaciones comunitarias, municipales y departamentales de prevención de la violencia y el delito. (de 326 en 2019 a 340 en 2024).</a:t>
            </a:r>
          </a:p>
        </p:txBody>
      </p:sp>
    </p:spTree>
    <p:extLst>
      <p:ext uri="{BB962C8B-B14F-4D97-AF65-F5344CB8AC3E}">
        <p14:creationId xmlns:p14="http://schemas.microsoft.com/office/powerpoint/2010/main" val="416857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65000"/>
          </a:stretch>
        </a:blipFill>
        <a:effectLst/>
      </p:bgPr>
    </p:bg>
    <p:spTree>
      <p:nvGrpSpPr>
        <p:cNvPr id="1" name="Shape 45"/>
        <p:cNvGrpSpPr/>
        <p:nvPr/>
      </p:nvGrpSpPr>
      <p:grpSpPr>
        <a:xfrm>
          <a:off x="0" y="0"/>
          <a:ext cx="0" cy="0"/>
          <a:chOff x="0" y="0"/>
          <a:chExt cx="0" cy="0"/>
        </a:xfrm>
      </p:grpSpPr>
      <p:sp>
        <p:nvSpPr>
          <p:cNvPr id="48" name="Google Shape;48;p2"/>
          <p:cNvSpPr txBox="1"/>
          <p:nvPr/>
        </p:nvSpPr>
        <p:spPr>
          <a:xfrm>
            <a:off x="3699636" y="3780299"/>
            <a:ext cx="529023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000" dirty="0">
                <a:solidFill>
                  <a:schemeClr val="bg1"/>
                </a:solidFill>
                <a:latin typeface="Vollkorn Medium" panose="020B0604020202020204" charset="0"/>
                <a:ea typeface="Vollkorn Medium" panose="020B0604020202020204" charset="0"/>
                <a:cs typeface="Vollkorn Medium"/>
                <a:sym typeface="Vollkorn Medium"/>
              </a:rPr>
              <a:t>Parte General</a:t>
            </a:r>
            <a:br>
              <a:rPr lang="es-GT" sz="3000" dirty="0">
                <a:solidFill>
                  <a:schemeClr val="bg1"/>
                </a:solidFill>
                <a:latin typeface="Vollkorn Medium" panose="020B0604020202020204" charset="0"/>
                <a:ea typeface="Vollkorn Medium" panose="020B0604020202020204" charset="0"/>
                <a:cs typeface="Vollkorn Medium"/>
                <a:sym typeface="Vollkorn Medium"/>
              </a:rPr>
            </a:br>
            <a:r>
              <a:rPr lang="es-GT" sz="3000" dirty="0">
                <a:solidFill>
                  <a:schemeClr val="bg1"/>
                </a:solidFill>
                <a:latin typeface="Vollkorn Medium" panose="020B0604020202020204" charset="0"/>
                <a:ea typeface="Vollkorn Medium" panose="020B0604020202020204" charset="0"/>
                <a:cs typeface="Vollkorn Medium"/>
                <a:sym typeface="Vollkorn Medium"/>
              </a:rPr>
              <a:t> Ejecución Presupuestaria</a:t>
            </a:r>
            <a:endParaRPr sz="3000" dirty="0">
              <a:solidFill>
                <a:schemeClr val="bg1"/>
              </a:solidFill>
              <a:latin typeface="Vollkorn Medium" panose="020B0604020202020204" charset="0"/>
              <a:ea typeface="Vollkorn Medium" panose="020B0604020202020204" charset="0"/>
              <a:cs typeface="Vollkorn Medium"/>
              <a:sym typeface="Vollkorn Medium"/>
            </a:endParaRPr>
          </a:p>
        </p:txBody>
      </p:sp>
      <p:sp>
        <p:nvSpPr>
          <p:cNvPr id="49" name="Google Shape;49;p2"/>
          <p:cNvSpPr txBox="1"/>
          <p:nvPr/>
        </p:nvSpPr>
        <p:spPr>
          <a:xfrm>
            <a:off x="3551329" y="354936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panose="020B0604020202020204" charset="0"/>
                <a:ea typeface="Vollkorn ExtraBold" panose="020B0604020202020204" charset="0"/>
                <a:cs typeface="Vollkorn ExtraBold"/>
                <a:sym typeface="Vollkorn ExtraBold"/>
              </a:rPr>
              <a:t>1</a:t>
            </a:r>
            <a:endParaRPr sz="9000" dirty="0">
              <a:solidFill>
                <a:schemeClr val="lt1"/>
              </a:solidFill>
              <a:latin typeface="Vollkorn ExtraBold" panose="020B0604020202020204" charset="0"/>
              <a:ea typeface="Vollkorn ExtraBold" panose="020B0604020202020204" charset="0"/>
              <a:cs typeface="Vollkorn ExtraBold"/>
              <a:sym typeface="Vollkorn ExtraBold"/>
            </a:endParaRPr>
          </a:p>
        </p:txBody>
      </p:sp>
    </p:spTree>
    <p:extLst>
      <p:ext uri="{BB962C8B-B14F-4D97-AF65-F5344CB8AC3E}">
        <p14:creationId xmlns:p14="http://schemas.microsoft.com/office/powerpoint/2010/main" val="204252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idx="4294967295"/>
          </p:nvPr>
        </p:nvSpPr>
        <p:spPr>
          <a:xfrm>
            <a:off x="1828800" y="562062"/>
            <a:ext cx="8673737" cy="547089"/>
          </a:xfrm>
        </p:spPr>
        <p:txBody>
          <a:bodyPr>
            <a:noAutofit/>
          </a:bodyPr>
          <a:lstStyle/>
          <a:p>
            <a:r>
              <a:rPr lang="es-GT" sz="2800" dirty="0">
                <a:solidFill>
                  <a:srgbClr val="233C62"/>
                </a:solidFill>
                <a:latin typeface="Arial" panose="020B0604020202020204" pitchFamily="34" charset="0"/>
                <a:cs typeface="Arial" panose="020B0604020202020204" pitchFamily="34" charset="0"/>
              </a:rPr>
              <a:t>CIFRAS GENERALES DEL PRESUPUESTO AL TERCER CUATRIMESTRE 2023</a:t>
            </a:r>
            <a:endParaRPr lang="es-GT" sz="2800" b="1" dirty="0">
              <a:solidFill>
                <a:srgbClr val="233C62"/>
              </a:solidFill>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4294967295"/>
          </p:nvPr>
        </p:nvSpPr>
        <p:spPr>
          <a:xfrm>
            <a:off x="1097278" y="1754976"/>
            <a:ext cx="4585065" cy="4614170"/>
          </a:xfrm>
        </p:spPr>
        <p:txBody>
          <a:bodyPr>
            <a:normAutofit fontScale="92500" lnSpcReduction="10000"/>
          </a:bodyPr>
          <a:lstStyle/>
          <a:p>
            <a:pPr marL="0" indent="0">
              <a:buNone/>
            </a:pPr>
            <a:endParaRPr lang="es-GT" b="1" dirty="0">
              <a:latin typeface="Arial" panose="020B0604020202020204" pitchFamily="34" charset="0"/>
              <a:cs typeface="Arial" panose="020B0604020202020204" pitchFamily="34" charset="0"/>
            </a:endParaRPr>
          </a:p>
          <a:p>
            <a:pPr marL="457200" lvl="1" indent="0">
              <a:buNone/>
            </a:pPr>
            <a:r>
              <a:rPr lang="es-GT" dirty="0">
                <a:latin typeface="Arial" panose="020B0604020202020204" pitchFamily="34" charset="0"/>
                <a:cs typeface="Arial" panose="020B0604020202020204" pitchFamily="34" charset="0"/>
              </a:rPr>
              <a:t>Presupuesto vigente </a:t>
            </a:r>
            <a:r>
              <a:rPr lang="es-GT" b="1" dirty="0">
                <a:solidFill>
                  <a:srgbClr val="233C62"/>
                </a:solidFill>
                <a:latin typeface="Arial" panose="020B0604020202020204" pitchFamily="34" charset="0"/>
                <a:cs typeface="Arial" panose="020B0604020202020204" pitchFamily="34" charset="0"/>
              </a:rPr>
              <a:t>total:</a:t>
            </a:r>
          </a:p>
          <a:p>
            <a:pPr marL="457200" lvl="1" indent="0">
              <a:buNone/>
            </a:pPr>
            <a:endParaRPr lang="es-GT" b="1" dirty="0">
              <a:latin typeface="Arial" panose="020B0604020202020204" pitchFamily="34" charset="0"/>
              <a:cs typeface="Arial" panose="020B0604020202020204" pitchFamily="34" charset="0"/>
            </a:endParaRPr>
          </a:p>
          <a:p>
            <a:pPr marL="457200" lvl="1" indent="0">
              <a:buNone/>
            </a:pPr>
            <a:r>
              <a:rPr lang="es-GT" b="1" dirty="0">
                <a:latin typeface="Arial" panose="020B0604020202020204" pitchFamily="34" charset="0"/>
                <a:cs typeface="Arial" panose="020B0604020202020204" pitchFamily="34" charset="0"/>
              </a:rPr>
              <a:t> </a:t>
            </a:r>
          </a:p>
          <a:p>
            <a:pPr marL="457200" lvl="1" indent="0">
              <a:buNone/>
            </a:pPr>
            <a:endParaRPr lang="es-GT" dirty="0">
              <a:latin typeface="Arial" panose="020B0604020202020204" pitchFamily="34" charset="0"/>
              <a:cs typeface="Arial" panose="020B0604020202020204" pitchFamily="34" charset="0"/>
            </a:endParaRPr>
          </a:p>
          <a:p>
            <a:pPr marL="457200" lvl="1" indent="0">
              <a:buNone/>
            </a:pPr>
            <a:r>
              <a:rPr lang="es-GT" dirty="0">
                <a:latin typeface="Arial" panose="020B0604020202020204" pitchFamily="34" charset="0"/>
                <a:cs typeface="Arial" panose="020B0604020202020204" pitchFamily="34" charset="0"/>
              </a:rPr>
              <a:t>Presupuesto </a:t>
            </a:r>
            <a:r>
              <a:rPr lang="es-GT" b="1" dirty="0">
                <a:solidFill>
                  <a:srgbClr val="233C62"/>
                </a:solidFill>
                <a:latin typeface="Arial" panose="020B0604020202020204" pitchFamily="34" charset="0"/>
                <a:cs typeface="Arial" panose="020B0604020202020204" pitchFamily="34" charset="0"/>
              </a:rPr>
              <a:t>ejecutado</a:t>
            </a:r>
            <a:r>
              <a:rPr lang="es-GT" dirty="0">
                <a:solidFill>
                  <a:srgbClr val="233C62"/>
                </a:solidFill>
                <a:latin typeface="Arial" panose="020B0604020202020204" pitchFamily="34" charset="0"/>
                <a:cs typeface="Arial" panose="020B0604020202020204" pitchFamily="34" charset="0"/>
              </a:rPr>
              <a:t> </a:t>
            </a:r>
            <a:r>
              <a:rPr lang="es-GT" dirty="0">
                <a:latin typeface="Arial" panose="020B0604020202020204" pitchFamily="34" charset="0"/>
                <a:cs typeface="Arial" panose="020B0604020202020204" pitchFamily="34" charset="0"/>
              </a:rPr>
              <a:t>(utilizado):</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None/>
            </a:pPr>
            <a:endParaRPr lang="es-GT" dirty="0">
              <a:latin typeface="Arial" panose="020B0604020202020204" pitchFamily="34" charset="0"/>
              <a:cs typeface="Arial" panose="020B0604020202020204" pitchFamily="34" charset="0"/>
            </a:endParaRPr>
          </a:p>
          <a:p>
            <a:pPr marL="457200" lvl="1" indent="0">
              <a:buNone/>
            </a:pPr>
            <a:endParaRPr lang="es-GT" dirty="0">
              <a:latin typeface="Arial" panose="020B0604020202020204" pitchFamily="34" charset="0"/>
              <a:cs typeface="Arial" panose="020B0604020202020204" pitchFamily="34" charset="0"/>
            </a:endParaRPr>
          </a:p>
          <a:p>
            <a:pPr marL="457200" lvl="1" indent="0">
              <a:buNone/>
            </a:pPr>
            <a:r>
              <a:rPr lang="es-GT" b="1" dirty="0">
                <a:solidFill>
                  <a:srgbClr val="233C62"/>
                </a:solidFill>
                <a:latin typeface="Arial" panose="020B0604020202020204" pitchFamily="34" charset="0"/>
                <a:cs typeface="Arial" panose="020B0604020202020204" pitchFamily="34" charset="0"/>
              </a:rPr>
              <a:t>Saldo</a:t>
            </a:r>
            <a:r>
              <a:rPr lang="es-GT" dirty="0">
                <a:latin typeface="Arial" panose="020B0604020202020204" pitchFamily="34" charset="0"/>
                <a:cs typeface="Arial" panose="020B0604020202020204" pitchFamily="34" charset="0"/>
              </a:rPr>
              <a:t> por ejecutar </a:t>
            </a:r>
            <a:br>
              <a:rPr lang="es-GT" dirty="0">
                <a:latin typeface="Arial" panose="020B0604020202020204" pitchFamily="34" charset="0"/>
                <a:cs typeface="Arial" panose="020B0604020202020204" pitchFamily="34" charset="0"/>
              </a:rPr>
            </a:br>
            <a:r>
              <a:rPr lang="es-GT" dirty="0">
                <a:latin typeface="Arial" panose="020B0604020202020204" pitchFamily="34" charset="0"/>
                <a:cs typeface="Arial" panose="020B0604020202020204" pitchFamily="34" charset="0"/>
              </a:rPr>
              <a:t>(por utilizar):</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a16="http://schemas.microsoft.com/office/drawing/2014/main" id="{0246042C-1ABA-4355-A47C-701F270E798C}"/>
              </a:ext>
            </a:extLst>
          </p:cNvPr>
          <p:cNvSpPr txBox="1">
            <a:spLocks/>
          </p:cNvSpPr>
          <p:nvPr/>
        </p:nvSpPr>
        <p:spPr>
          <a:xfrm>
            <a:off x="4754880" y="1619794"/>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66BDFC"/>
                </a:solidFill>
                <a:latin typeface="Arial" panose="020B0604020202020204" pitchFamily="34" charset="0"/>
                <a:cs typeface="Arial" panose="020B0604020202020204" pitchFamily="34" charset="0"/>
              </a:rPr>
              <a:t>Q. 7,008,607,827.00</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8" name="Marcador de contenido 6">
            <a:extLst>
              <a:ext uri="{FF2B5EF4-FFF2-40B4-BE49-F238E27FC236}">
                <a16:creationId xmlns:a16="http://schemas.microsoft.com/office/drawing/2014/main" id="{0246042C-1ABA-4355-A47C-701F270E798C}"/>
              </a:ext>
            </a:extLst>
          </p:cNvPr>
          <p:cNvSpPr txBox="1">
            <a:spLocks/>
          </p:cNvSpPr>
          <p:nvPr/>
        </p:nvSpPr>
        <p:spPr>
          <a:xfrm>
            <a:off x="4754880" y="2985915"/>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66BDFC"/>
                </a:solidFill>
                <a:latin typeface="Arial" panose="020B0604020202020204" pitchFamily="34" charset="0"/>
                <a:cs typeface="Arial" panose="020B0604020202020204" pitchFamily="34" charset="0"/>
              </a:rPr>
              <a:t>Q. 6,857,626,955.37</a:t>
            </a:r>
            <a:endParaRPr lang="es-GT" sz="4000" b="1" dirty="0">
              <a:solidFill>
                <a:srgbClr val="66BDFC"/>
              </a:solidFill>
              <a:latin typeface="Arial" panose="020B0604020202020204" pitchFamily="34" charset="0"/>
              <a:cs typeface="Arial" panose="020B0604020202020204" pitchFamily="34" charset="0"/>
            </a:endParaRPr>
          </a:p>
        </p:txBody>
      </p:sp>
      <p:sp>
        <p:nvSpPr>
          <p:cNvPr id="9" name="Marcador de contenido 6">
            <a:extLst>
              <a:ext uri="{FF2B5EF4-FFF2-40B4-BE49-F238E27FC236}">
                <a16:creationId xmlns:a16="http://schemas.microsoft.com/office/drawing/2014/main" id="{0246042C-1ABA-4355-A47C-701F270E798C}"/>
              </a:ext>
            </a:extLst>
          </p:cNvPr>
          <p:cNvSpPr txBox="1">
            <a:spLocks/>
          </p:cNvSpPr>
          <p:nvPr/>
        </p:nvSpPr>
        <p:spPr>
          <a:xfrm>
            <a:off x="4754880" y="4462937"/>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66BDFC"/>
                </a:solidFill>
                <a:latin typeface="Arial" panose="020B0604020202020204" pitchFamily="34" charset="0"/>
                <a:cs typeface="Arial" panose="020B0604020202020204" pitchFamily="34" charset="0"/>
              </a:rPr>
              <a:t>Q. 150,980,871.63</a:t>
            </a:r>
            <a:endParaRPr lang="es-GT" sz="4000" b="1" dirty="0">
              <a:solidFill>
                <a:srgbClr val="66BDFC"/>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47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idx="4294967295"/>
          </p:nvPr>
        </p:nvSpPr>
        <p:spPr>
          <a:xfrm>
            <a:off x="1828800" y="562062"/>
            <a:ext cx="8673737" cy="547089"/>
          </a:xfrm>
        </p:spPr>
        <p:txBody>
          <a:bodyPr>
            <a:noAutofit/>
          </a:bodyPr>
          <a:lstStyle/>
          <a:p>
            <a:r>
              <a:rPr lang="es-GT" sz="2800" dirty="0">
                <a:solidFill>
                  <a:srgbClr val="233C62"/>
                </a:solidFill>
                <a:latin typeface="Arial" panose="020B0604020202020204" pitchFamily="34" charset="0"/>
                <a:cs typeface="Arial" panose="020B0604020202020204" pitchFamily="34" charset="0"/>
              </a:rPr>
              <a:t>CIFRAS GENERALES DEL PRESUPUESTO AL</a:t>
            </a:r>
            <a:br>
              <a:rPr lang="es-GT" sz="2800" dirty="0">
                <a:solidFill>
                  <a:srgbClr val="233C62"/>
                </a:solidFill>
                <a:latin typeface="Arial" panose="020B0604020202020204" pitchFamily="34" charset="0"/>
                <a:cs typeface="Arial" panose="020B0604020202020204" pitchFamily="34" charset="0"/>
              </a:rPr>
            </a:br>
            <a:r>
              <a:rPr lang="es-GT" sz="2800" dirty="0">
                <a:solidFill>
                  <a:srgbClr val="233C62"/>
                </a:solidFill>
                <a:latin typeface="Arial" panose="020B0604020202020204" pitchFamily="34" charset="0"/>
                <a:cs typeface="Arial" panose="020B0604020202020204" pitchFamily="34" charset="0"/>
              </a:rPr>
              <a:t>TERCER CUATRIMESTRE 2023</a:t>
            </a:r>
            <a:endParaRPr lang="es-GT" sz="2800" b="1" dirty="0">
              <a:solidFill>
                <a:srgbClr val="233C62"/>
              </a:solidFill>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4294967295"/>
          </p:nvPr>
        </p:nvSpPr>
        <p:spPr>
          <a:xfrm>
            <a:off x="2132701" y="2803491"/>
            <a:ext cx="4585065" cy="1445424"/>
          </a:xfrm>
        </p:spPr>
        <p:txBody>
          <a:bodyPr>
            <a:normAutofit fontScale="92500" lnSpcReduction="10000"/>
          </a:bodyPr>
          <a:lstStyle/>
          <a:p>
            <a:pPr marL="0" indent="0">
              <a:buNone/>
            </a:pPr>
            <a:endParaRPr lang="es-GT" b="1" dirty="0">
              <a:latin typeface="Arial" panose="020B0604020202020204" pitchFamily="34" charset="0"/>
              <a:cs typeface="Arial" panose="020B0604020202020204" pitchFamily="34" charset="0"/>
            </a:endParaRPr>
          </a:p>
          <a:p>
            <a:pPr marL="457200" lvl="1" indent="0">
              <a:buNone/>
            </a:pPr>
            <a:r>
              <a:rPr lang="es-GT" sz="2600" b="1" dirty="0">
                <a:solidFill>
                  <a:srgbClr val="233C62"/>
                </a:solidFill>
                <a:latin typeface="Arial" panose="020B0604020202020204" pitchFamily="34" charset="0"/>
                <a:cs typeface="Arial" panose="020B0604020202020204" pitchFamily="34" charset="0"/>
              </a:rPr>
              <a:t>Porcentaje de ejecución</a:t>
            </a:r>
            <a:r>
              <a:rPr lang="es-GT" b="1" dirty="0">
                <a:solidFill>
                  <a:srgbClr val="233C62"/>
                </a:solidFill>
                <a:latin typeface="Arial" panose="020B0604020202020204" pitchFamily="34" charset="0"/>
                <a:cs typeface="Arial" panose="020B0604020202020204" pitchFamily="34" charset="0"/>
              </a:rPr>
              <a:t>:</a:t>
            </a:r>
          </a:p>
          <a:p>
            <a:pPr marL="457200" lvl="1" indent="0">
              <a:buNone/>
            </a:pPr>
            <a:endParaRPr lang="es-GT" b="1" dirty="0">
              <a:latin typeface="Arial" panose="020B0604020202020204" pitchFamily="34" charset="0"/>
              <a:cs typeface="Arial" panose="020B0604020202020204" pitchFamily="34" charset="0"/>
            </a:endParaRPr>
          </a:p>
          <a:p>
            <a:pPr marL="457200" lvl="1" indent="0">
              <a:buNone/>
            </a:pPr>
            <a:r>
              <a:rPr lang="es-GT" b="1" dirty="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a16="http://schemas.microsoft.com/office/drawing/2014/main" id="{0246042C-1ABA-4355-A47C-701F270E798C}"/>
              </a:ext>
            </a:extLst>
          </p:cNvPr>
          <p:cNvSpPr txBox="1">
            <a:spLocks/>
          </p:cNvSpPr>
          <p:nvPr/>
        </p:nvSpPr>
        <p:spPr>
          <a:xfrm>
            <a:off x="5857155" y="2534194"/>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a:gradFill>
                  <a:gsLst>
                    <a:gs pos="100000">
                      <a:srgbClr val="996A29"/>
                    </a:gs>
                    <a:gs pos="0">
                      <a:srgbClr val="F4E381"/>
                    </a:gs>
                  </a:gsLst>
                  <a:lin ang="5400000" scaled="1"/>
                </a:gradFill>
                <a:latin typeface="Arial" panose="020B0604020202020204" pitchFamily="34" charset="0"/>
                <a:cs typeface="Arial" panose="020B0604020202020204" pitchFamily="34" charset="0"/>
              </a:rPr>
              <a:t>97.85%</a:t>
            </a: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96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B16FD7F-A555-4FFE-A4B9-B4618E60487C}"/>
              </a:ext>
            </a:extLst>
          </p:cNvPr>
          <p:cNvSpPr txBox="1">
            <a:spLocks/>
          </p:cNvSpPr>
          <p:nvPr/>
        </p:nvSpPr>
        <p:spPr>
          <a:xfrm>
            <a:off x="264439" y="905859"/>
            <a:ext cx="11173098" cy="1045029"/>
          </a:xfrm>
          <a:prstGeom prst="rect">
            <a:avLst/>
          </a:prstGeom>
          <a:noFill/>
          <a:effectLst>
            <a:outerShdw blurRad="50800" dist="50800" dir="5400000" sx="1000" sy="1000" algn="ctr" rotWithShape="0">
              <a:srgbClr val="000000"/>
            </a:outerShdw>
          </a:effectLst>
        </p:spPr>
        <p:txBody>
          <a:bodyPr anchor="ctr" anchorCtr="0">
            <a:normAutofit fontScale="75000" lnSpcReduction="2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dirty="0">
                <a:latin typeface="Arial" panose="020B0604020202020204" pitchFamily="34" charset="0"/>
                <a:cs typeface="Arial" panose="020B0604020202020204" pitchFamily="34" charset="0"/>
              </a:rPr>
              <a:t>¿EN QUÉ UTILIZA EL DINERO EL MINISTERIO DE GOBERNACIÓN?</a:t>
            </a:r>
            <a:br>
              <a:rPr lang="es-GT" dirty="0">
                <a:latin typeface="Arial" panose="020B0604020202020204" pitchFamily="34" charset="0"/>
                <a:cs typeface="Arial" panose="020B0604020202020204" pitchFamily="34" charset="0"/>
              </a:rPr>
            </a:br>
            <a:br>
              <a:rPr lang="es-GT" dirty="0">
                <a:solidFill>
                  <a:schemeClr val="accent1">
                    <a:lumMod val="50000"/>
                  </a:schemeClr>
                </a:solidFill>
                <a:latin typeface="Arial" panose="020B0604020202020204" pitchFamily="34" charset="0"/>
                <a:cs typeface="Arial" panose="020B0604020202020204" pitchFamily="34" charset="0"/>
              </a:rPr>
            </a:br>
            <a:endParaRPr lang="es-GT" sz="4000" dirty="0">
              <a:solidFill>
                <a:schemeClr val="accent1">
                  <a:lumMod val="50000"/>
                </a:scheme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F9A173A7-D3B9-4655-9CA2-15898CB568E9}"/>
              </a:ext>
            </a:extLst>
          </p:cNvPr>
          <p:cNvSpPr txBox="1">
            <a:spLocks/>
          </p:cNvSpPr>
          <p:nvPr/>
        </p:nvSpPr>
        <p:spPr>
          <a:xfrm>
            <a:off x="4370531" y="1281609"/>
            <a:ext cx="7406641" cy="4814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spcBef>
                <a:spcPts val="600"/>
              </a:spcBef>
              <a:spcAft>
                <a:spcPts val="1200"/>
              </a:spcAft>
            </a:pPr>
            <a:r>
              <a:rPr lang="es-GT" sz="2400" b="0" dirty="0">
                <a:solidFill>
                  <a:schemeClr val="tx1"/>
                </a:solidFill>
                <a:latin typeface="Arial" panose="020B0604020202020204" pitchFamily="34" charset="0"/>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00000"/>
              </a:lnSpc>
              <a:spcBef>
                <a:spcPts val="600"/>
              </a:spcBef>
              <a:spcAft>
                <a:spcPts val="1200"/>
              </a:spcAft>
            </a:pPr>
            <a:endParaRPr lang="es-GT" sz="2400" b="0" dirty="0">
              <a:solidFill>
                <a:schemeClr val="tx1"/>
              </a:solidFill>
              <a:latin typeface="Arial" panose="020B0604020202020204" pitchFamily="34" charset="0"/>
              <a:cs typeface="Arial" panose="020B0604020202020204" pitchFamily="34" charset="0"/>
            </a:endParaRPr>
          </a:p>
          <a:p>
            <a:pPr algn="just">
              <a:lnSpc>
                <a:spcPct val="100000"/>
              </a:lnSpc>
              <a:spcBef>
                <a:spcPts val="600"/>
              </a:spcBef>
              <a:spcAft>
                <a:spcPts val="1200"/>
              </a:spcAft>
            </a:pPr>
            <a:r>
              <a:rPr lang="es-GT" sz="2400" b="0" dirty="0">
                <a:solidFill>
                  <a:schemeClr val="tx1"/>
                </a:solidFill>
                <a:latin typeface="Arial" panose="020B0604020202020204" pitchFamily="34" charset="0"/>
                <a:cs typeface="Arial" panose="020B0604020202020204" pitchFamily="34" charset="0"/>
              </a:rPr>
              <a:t>Para mostrar de forma ordenada a la población en qué se utiliza el dinero, el gasto del sector público se muestra por </a:t>
            </a:r>
            <a:r>
              <a:rPr lang="es-GT" sz="2400" dirty="0">
                <a:solidFill>
                  <a:srgbClr val="197BB4"/>
                </a:solidFill>
                <a:latin typeface="Arial" panose="020B0604020202020204" pitchFamily="34" charset="0"/>
                <a:cs typeface="Arial" panose="020B0604020202020204" pitchFamily="34" charset="0"/>
              </a:rPr>
              <a:t>grupos de gasto</a:t>
            </a:r>
            <a:r>
              <a:rPr lang="es-GT" sz="2400" b="0" dirty="0">
                <a:solidFill>
                  <a:schemeClr val="tx1"/>
                </a:solidFill>
                <a:latin typeface="Arial" panose="020B0604020202020204" pitchFamily="34" charset="0"/>
                <a:cs typeface="Arial" panose="020B0604020202020204" pitchFamily="34" charset="0"/>
              </a:rPr>
              <a:t>.</a:t>
            </a:r>
            <a:endParaRPr lang="es-GT" sz="2400" b="0"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20F37A09-B9E6-4302-B66A-F93CE3A68F77}"/>
              </a:ext>
            </a:extLst>
          </p:cNvPr>
          <p:cNvSpPr txBox="1">
            <a:spLocks/>
          </p:cNvSpPr>
          <p:nvPr/>
        </p:nvSpPr>
        <p:spPr>
          <a:xfrm>
            <a:off x="264439" y="2233372"/>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br>
              <a:rPr lang="es-GT" sz="2000" b="0" dirty="0">
                <a:latin typeface="Arial" panose="020B0604020202020204" pitchFamily="34" charset="0"/>
                <a:cs typeface="Arial" panose="020B0604020202020204" pitchFamily="34" charset="0"/>
              </a:rPr>
            </a:br>
            <a:r>
              <a:rPr lang="es-GT" sz="2000" b="0" dirty="0">
                <a:latin typeface="Arial" panose="020B0604020202020204" pitchFamily="34" charset="0"/>
                <a:cs typeface="Arial" panose="020B0604020202020204" pitchFamily="34" charset="0"/>
              </a:rPr>
              <a:t>El gasto se divide </a:t>
            </a:r>
          </a:p>
          <a:p>
            <a:pPr>
              <a:lnSpc>
                <a:spcPct val="150000"/>
              </a:lnSpc>
            </a:pPr>
            <a:r>
              <a:rPr lang="es-GT" sz="2000" b="0" dirty="0">
                <a:latin typeface="Arial" panose="020B0604020202020204" pitchFamily="34" charset="0"/>
                <a:cs typeface="Arial" panose="020B0604020202020204" pitchFamily="34" charset="0"/>
              </a:rPr>
              <a:t>en </a:t>
            </a:r>
            <a:r>
              <a:rPr lang="es-GT" sz="3100" dirty="0">
                <a:solidFill>
                  <a:srgbClr val="0070C0"/>
                </a:solidFill>
                <a:latin typeface="Arial" panose="020B0604020202020204" pitchFamily="34" charset="0"/>
                <a:cs typeface="Arial" panose="020B0604020202020204" pitchFamily="34" charset="0"/>
              </a:rPr>
              <a:t>6</a:t>
            </a:r>
            <a:r>
              <a:rPr lang="es-GT" sz="3100" dirty="0">
                <a:solidFill>
                  <a:srgbClr val="FF0000"/>
                </a:solidFill>
                <a:latin typeface="Arial" panose="020B0604020202020204" pitchFamily="34" charset="0"/>
                <a:cs typeface="Arial" panose="020B0604020202020204" pitchFamily="34" charset="0"/>
              </a:rPr>
              <a:t> </a:t>
            </a:r>
            <a:r>
              <a:rPr lang="es-GT" sz="2000" b="0" dirty="0">
                <a:latin typeface="Arial" panose="020B0604020202020204" pitchFamily="34" charset="0"/>
                <a:cs typeface="Arial" panose="020B0604020202020204" pitchFamily="34" charset="0"/>
              </a:rPr>
              <a:t>grupos</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08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idx="4294967295"/>
          </p:nvPr>
        </p:nvSpPr>
        <p:spPr>
          <a:xfrm>
            <a:off x="1789611" y="575125"/>
            <a:ext cx="8791303" cy="547089"/>
          </a:xfrm>
        </p:spPr>
        <p:txBody>
          <a:bodyPr>
            <a:noAutofit/>
          </a:bodyPr>
          <a:lstStyle/>
          <a:p>
            <a:r>
              <a:rPr lang="es-GT" sz="2800" dirty="0">
                <a:solidFill>
                  <a:srgbClr val="233C62"/>
                </a:solidFill>
                <a:latin typeface="Arial" panose="020B0604020202020204" pitchFamily="34" charset="0"/>
                <a:cs typeface="Arial" panose="020B0604020202020204" pitchFamily="34" charset="0"/>
              </a:rPr>
              <a:t>EJECUCIÓN PRESUPUESTARIA POR GRUPO DE GASTO AL TERCER CUATRIMESTRE 2023</a:t>
            </a:r>
            <a:endParaRPr lang="es-GT" sz="2800" b="1" dirty="0">
              <a:solidFill>
                <a:srgbClr val="233C62"/>
              </a:solidFill>
              <a:latin typeface="Arial" panose="020B0604020202020204" pitchFamily="34" charset="0"/>
              <a:cs typeface="Arial" panose="020B0604020202020204" pitchFamily="34" charset="0"/>
            </a:endParaRPr>
          </a:p>
        </p:txBody>
      </p:sp>
      <p:graphicFrame>
        <p:nvGraphicFramePr>
          <p:cNvPr id="5" name="Gráfico 4">
            <a:extLst>
              <a:ext uri="{FF2B5EF4-FFF2-40B4-BE49-F238E27FC236}">
                <a16:creationId xmlns:a16="http://schemas.microsoft.com/office/drawing/2014/main" id="{00000000-0008-0000-0100-00000A000000}"/>
              </a:ext>
            </a:extLst>
          </p:cNvPr>
          <p:cNvGraphicFramePr>
            <a:graphicFrameLocks/>
          </p:cNvGraphicFramePr>
          <p:nvPr>
            <p:extLst>
              <p:ext uri="{D42A27DB-BD31-4B8C-83A1-F6EECF244321}">
                <p14:modId xmlns:p14="http://schemas.microsoft.com/office/powerpoint/2010/main" val="3974593534"/>
              </p:ext>
            </p:extLst>
          </p:nvPr>
        </p:nvGraphicFramePr>
        <p:xfrm>
          <a:off x="651804" y="1249215"/>
          <a:ext cx="10888391" cy="47875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49332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39D96561CF3FA49BA629FB29367CEAB" ma:contentTypeVersion="12" ma:contentTypeDescription="Crear nuevo documento." ma:contentTypeScope="" ma:versionID="82063a6b178adbe3c79d37e693bc162e">
  <xsd:schema xmlns:xsd="http://www.w3.org/2001/XMLSchema" xmlns:xs="http://www.w3.org/2001/XMLSchema" xmlns:p="http://schemas.microsoft.com/office/2006/metadata/properties" xmlns:ns3="efcf9931-6988-4c26-989d-90fd7d9d6177" xmlns:ns4="2de3127d-b50e-4c29-b846-9213acea4d89" targetNamespace="http://schemas.microsoft.com/office/2006/metadata/properties" ma:root="true" ma:fieldsID="3d9afdd1b157cbc26b4623f5f3ce62be" ns3:_="" ns4:_="">
    <xsd:import namespace="efcf9931-6988-4c26-989d-90fd7d9d6177"/>
    <xsd:import namespace="2de3127d-b50e-4c29-b846-9213acea4d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f9931-6988-4c26-989d-90fd7d9d617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e3127d-b50e-4c29-b846-9213acea4d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F6A2CD-1165-4C44-BCDF-58BB3311353D}">
  <ds:schemaRefs>
    <ds:schemaRef ds:uri="http://purl.org/dc/elements/1.1/"/>
    <ds:schemaRef ds:uri="http://schemas.microsoft.com/office/2006/documentManagement/types"/>
    <ds:schemaRef ds:uri="2de3127d-b50e-4c29-b846-9213acea4d89"/>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 ds:uri="efcf9931-6988-4c26-989d-90fd7d9d6177"/>
    <ds:schemaRef ds:uri="http://purl.org/dc/dcmitype/"/>
  </ds:schemaRefs>
</ds:datastoreItem>
</file>

<file path=customXml/itemProps2.xml><?xml version="1.0" encoding="utf-8"?>
<ds:datastoreItem xmlns:ds="http://schemas.openxmlformats.org/officeDocument/2006/customXml" ds:itemID="{38567AB3-BDA8-4F6A-BF08-04C51A48EB3D}">
  <ds:schemaRefs>
    <ds:schemaRef ds:uri="http://schemas.microsoft.com/sharepoint/v3/contenttype/forms"/>
  </ds:schemaRefs>
</ds:datastoreItem>
</file>

<file path=customXml/itemProps3.xml><?xml version="1.0" encoding="utf-8"?>
<ds:datastoreItem xmlns:ds="http://schemas.openxmlformats.org/officeDocument/2006/customXml" ds:itemID="{7BACC9B7-7504-42A6-9CA1-27F36E1A7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f9931-6988-4c26-989d-90fd7d9d6177"/>
    <ds:schemaRef ds:uri="2de3127d-b50e-4c29-b846-9213acea4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6260</TotalTime>
  <Words>2991</Words>
  <Application>Microsoft Office PowerPoint</Application>
  <PresentationFormat>Panorámica</PresentationFormat>
  <Paragraphs>389</Paragraphs>
  <Slides>34</Slides>
  <Notes>34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34</vt:i4>
      </vt:variant>
    </vt:vector>
  </HeadingPairs>
  <TitlesOfParts>
    <vt:vector size="46" baseType="lpstr">
      <vt:lpstr>Arial</vt:lpstr>
      <vt:lpstr>Calibri</vt:lpstr>
      <vt:lpstr>Calibri Light</vt:lpstr>
      <vt:lpstr>Courier New</vt:lpstr>
      <vt:lpstr>Montserrat</vt:lpstr>
      <vt:lpstr>Symbol</vt:lpstr>
      <vt:lpstr>Times New Roman</vt:lpstr>
      <vt:lpstr>Vollkorn Black</vt:lpstr>
      <vt:lpstr>Vollkorn ExtraBold</vt:lpstr>
      <vt:lpstr>Vollkorn 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CIFRAS GENERALES DEL PRESUPUESTO AL TERCER CUATRIMESTRE 2023</vt:lpstr>
      <vt:lpstr>CIFRAS GENERALES DEL PRESUPUESTO AL TERCER CUATRIMESTRE 2023</vt:lpstr>
      <vt:lpstr>Presentación de PowerPoint</vt:lpstr>
      <vt:lpstr>EJECUCIÓN PRESUPUESTARIA POR GRUPO DE GASTO AL TERCER CUATRIMESTRE 2023</vt:lpstr>
      <vt:lpstr>¿CUÁL ES LA IMPORTANCIA DEL PAGO DE SERVIDORES PÚBLICOS?  </vt:lpstr>
      <vt:lpstr>PAGO DE SALARIOS A SERVIDORES PÚBLICOS A LA FECHA  </vt:lpstr>
      <vt:lpstr>Presentación de PowerPoint</vt:lpstr>
      <vt:lpstr>Presentación de PowerPoint</vt:lpstr>
      <vt:lpstr>Presentación de PowerPoint</vt:lpstr>
      <vt:lpstr>EJECUCIÓN PRESUPUESTARIA POR FINALIDAD AL TERCER CUATRIMESTRE 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TITULAR Subtitular</dc:title>
  <dc:subject/>
  <dc:creator>CPCC-RMONROY</dc:creator>
  <cp:keywords/>
  <dc:description/>
  <cp:lastModifiedBy>Angel Oscar Fernando Martinez Bermejo</cp:lastModifiedBy>
  <cp:revision>424</cp:revision>
  <cp:lastPrinted>2021-08-09T17:23:02Z</cp:lastPrinted>
  <dcterms:created xsi:type="dcterms:W3CDTF">2020-10-26T21:37:44Z</dcterms:created>
  <dcterms:modified xsi:type="dcterms:W3CDTF">2024-01-05T16:15:41Z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0x010100A39D96561CF3FA49BA629FB29367CEAB</vt:lpwstr>
  </property>
</Properties>
</file>