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86" r:id="rId3"/>
    <p:sldId id="288" r:id="rId4"/>
    <p:sldId id="289" r:id="rId5"/>
    <p:sldId id="318" r:id="rId6"/>
    <p:sldId id="319" r:id="rId7"/>
    <p:sldId id="320" r:id="rId8"/>
    <p:sldId id="321" r:id="rId9"/>
    <p:sldId id="293" r:id="rId10"/>
    <p:sldId id="294" r:id="rId11"/>
    <p:sldId id="295" r:id="rId12"/>
    <p:sldId id="297" r:id="rId13"/>
    <p:sldId id="322" r:id="rId14"/>
    <p:sldId id="311" r:id="rId15"/>
    <p:sldId id="298" r:id="rId16"/>
    <p:sldId id="307" r:id="rId17"/>
    <p:sldId id="305" r:id="rId18"/>
    <p:sldId id="300" r:id="rId19"/>
    <p:sldId id="299" r:id="rId20"/>
    <p:sldId id="306" r:id="rId21"/>
    <p:sldId id="301" r:id="rId22"/>
    <p:sldId id="302" r:id="rId23"/>
    <p:sldId id="303" r:id="rId24"/>
    <p:sldId id="312" r:id="rId25"/>
    <p:sldId id="313" r:id="rId26"/>
    <p:sldId id="314" r:id="rId27"/>
    <p:sldId id="304" r:id="rId28"/>
    <p:sldId id="315" r:id="rId29"/>
    <p:sldId id="316" r:id="rId30"/>
    <p:sldId id="317" r:id="rId31"/>
    <p:sldId id="262" r:id="rId32"/>
  </p:sldIdLst>
  <p:sldSz cx="12192000" cy="6858000"/>
  <p:notesSz cx="6858000" cy="9144000"/>
  <p:embeddedFontLst>
    <p:embeddedFont>
      <p:font typeface="Bebas Neue" panose="020B0604020202020204" charset="0"/>
      <p:regular r:id="rId34"/>
    </p:embeddedFont>
    <p:embeddedFont>
      <p:font typeface="Calibri" panose="020F0502020204030204" pitchFamily="34" charset="0"/>
      <p:regular r:id="rId35"/>
      <p:bold r:id="rId36"/>
      <p:italic r:id="rId37"/>
      <p:boldItalic r:id="rId38"/>
    </p:embeddedFont>
    <p:embeddedFont>
      <p:font typeface="Vollkorn Medium" panose="020B0604020202020204" charset="0"/>
      <p:regular r:id="rId39"/>
      <p:bold r:id="rId40"/>
      <p:italic r:id="rId41"/>
      <p:boldItalic r:id="rId42"/>
    </p:embeddedFont>
    <p:embeddedFont>
      <p:font typeface="Montserrat" panose="000005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D9FB"/>
    <a:srgbClr val="033964"/>
    <a:srgbClr val="00BEFE"/>
    <a:srgbClr val="009BDB"/>
    <a:srgbClr val="004C83"/>
    <a:srgbClr val="F3F3F3"/>
    <a:srgbClr val="5C67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31"/>
    <p:restoredTop sz="92993"/>
  </p:normalViewPr>
  <p:slideViewPr>
    <p:cSldViewPr snapToGrid="0">
      <p:cViewPr varScale="1">
        <p:scale>
          <a:sx n="49" d="100"/>
          <a:sy n="49" d="100"/>
        </p:scale>
        <p:origin x="54"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ustavo.martinez\Documents\RENDICI&#211;N%20DE%20CUENTAS\RENDICI&#211;N%20DE%20CUENTAS%203ER%20CUATRIMESTRE%202023\Datos%20para%20Grafic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ustavo.martinez\Documents\RENDICI&#211;N%20DE%20CUENTAS\RENDICI&#211;N%20DE%20CUENTAS%203ER%20CUATRIMESTRE%202023\Datos%20para%20Grafic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gustavo.martinez\Documents\RENDICI&#211;N%20DE%20CUENTAS\RENDICI&#211;N%20DE%20CUENTAS%203ER%20CUATRIMESTRE%202023\Datos%20para%20Grafic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1.bin"/></Relationships>
</file>

<file path=ppt/charts/_rels/chart5.xml.rels><?xml version="1.0" encoding="UTF-8" standalone="yes"?>
<Relationships xmlns="http://schemas.openxmlformats.org/package/2006/relationships"><Relationship Id="rId3" Type="http://schemas.openxmlformats.org/officeDocument/2006/relationships/oleObject" Target="file:///C:\Users\selvin.suncar\Desktop\DESARROLLO%20Y%20CAPACITACION\CURSOS%20Y%20CAPACITACIONES\A&#209;O%202023\INFORMES%20%20CUATRIMESTRALES%202023\3er.%20Cuatrimestre%202023\GRAFICAS%20CUATRIMESTRE%20SEPT.%20A%20DIC.%202023.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GRUPOS!$B$1</c:f>
              <c:strCache>
                <c:ptCount val="1"/>
                <c:pt idx="0">
                  <c:v>DEVENGADO</c:v>
                </c:pt>
              </c:strCache>
            </c:strRef>
          </c:tx>
          <c:spPr>
            <a:solidFill>
              <a:srgbClr val="033964"/>
            </a:solidFill>
            <a:ln>
              <a:noFill/>
            </a:ln>
            <a:effectLst/>
          </c:spPr>
          <c:invertIfNegative val="0"/>
          <c:dLbls>
            <c:dLbl>
              <c:idx val="1"/>
              <c:layout>
                <c:manualLayout>
                  <c:x val="0"/>
                  <c:y val="-7.63846139735125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4A-4D5B-8D75-4429A425C82B}"/>
                </c:ext>
              </c:extLst>
            </c:dLbl>
            <c:dLbl>
              <c:idx val="3"/>
              <c:layout>
                <c:manualLayout>
                  <c:x val="-1.3054292156688056E-16"/>
                  <c:y val="-1.909615349337814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BEFE"/>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4A-4D5B-8D75-4429A425C82B}"/>
                </c:ext>
              </c:extLst>
            </c:dLbl>
            <c:dLbl>
              <c:idx val="4"/>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D4A-4D5B-8D75-4429A425C82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GRUPOS!$A$2:$A$6</c:f>
              <c:strCache>
                <c:ptCount val="5"/>
                <c:pt idx="0">
                  <c:v>000-SERVICIOS PERSONALES</c:v>
                </c:pt>
                <c:pt idx="1">
                  <c:v>100-SERVICIOS NO PERSONALES</c:v>
                </c:pt>
                <c:pt idx="2">
                  <c:v>200-MATERIALES Y SUMINISTROS</c:v>
                </c:pt>
                <c:pt idx="3">
                  <c:v>300-PROPIEDAD, PLANTA, EQUIPO E INTANGIBLES</c:v>
                </c:pt>
                <c:pt idx="4">
                  <c:v>400-TRANSFERENCIAS CORRIENTES</c:v>
                </c:pt>
              </c:strCache>
            </c:strRef>
          </c:cat>
          <c:val>
            <c:numRef>
              <c:f>GRUPOS!$B$2:$B$6</c:f>
              <c:numCache>
                <c:formatCode>_(* #,##0.00_);_(* \(#,##0.00\);_(* "-"??_);_(@_)</c:formatCode>
                <c:ptCount val="5"/>
                <c:pt idx="0">
                  <c:v>103216253.17</c:v>
                </c:pt>
                <c:pt idx="1">
                  <c:v>8245512.6999999993</c:v>
                </c:pt>
                <c:pt idx="2">
                  <c:v>17762805.82</c:v>
                </c:pt>
                <c:pt idx="3">
                  <c:v>444966.39</c:v>
                </c:pt>
                <c:pt idx="4">
                  <c:v>5113283.55</c:v>
                </c:pt>
              </c:numCache>
            </c:numRef>
          </c:val>
          <c:extLst>
            <c:ext xmlns:c16="http://schemas.microsoft.com/office/drawing/2014/chart" uri="{C3380CC4-5D6E-409C-BE32-E72D297353CC}">
              <c16:uniqueId val="{00000000-ED4A-4D5B-8D75-4429A425C82B}"/>
            </c:ext>
          </c:extLst>
        </c:ser>
        <c:ser>
          <c:idx val="1"/>
          <c:order val="1"/>
          <c:tx>
            <c:strRef>
              <c:f>GRUPOS!$C$1</c:f>
              <c:strCache>
                <c:ptCount val="1"/>
                <c:pt idx="0">
                  <c:v>SALDO</c:v>
                </c:pt>
              </c:strCache>
            </c:strRef>
          </c:tx>
          <c:spPr>
            <a:solidFill>
              <a:srgbClr val="00BEFE"/>
            </a:solidFill>
            <a:ln>
              <a:noFill/>
            </a:ln>
            <a:effectLst/>
          </c:spPr>
          <c:invertIfNegative val="0"/>
          <c:dLbls>
            <c:dLbl>
              <c:idx val="0"/>
              <c:layout>
                <c:manualLayout>
                  <c:x val="7.0084697356755634E-8"/>
                  <c:y val="-3.4372925924667348E-2"/>
                </c:manualLayout>
              </c:layout>
              <c:showLegendKey val="0"/>
              <c:showVal val="1"/>
              <c:showCatName val="0"/>
              <c:showSerName val="0"/>
              <c:showPercent val="0"/>
              <c:showBubbleSize val="0"/>
              <c:extLst>
                <c:ext xmlns:c15="http://schemas.microsoft.com/office/drawing/2012/chart" uri="{CE6537A1-D6FC-4f65-9D91-7224C49458BB}">
                  <c15:layout>
                    <c:manualLayout>
                      <c:w val="0.14137064642620606"/>
                      <c:h val="6.4182322254657267E-2"/>
                    </c:manualLayout>
                  </c15:layout>
                </c:ext>
                <c:ext xmlns:c16="http://schemas.microsoft.com/office/drawing/2014/chart" uri="{C3380CC4-5D6E-409C-BE32-E72D297353CC}">
                  <c16:uniqueId val="{00000000-FE41-4221-8708-384B8EB56C5C}"/>
                </c:ext>
              </c:extLst>
            </c:dLbl>
            <c:dLbl>
              <c:idx val="1"/>
              <c:layout>
                <c:manualLayout>
                  <c:x val="0"/>
                  <c:y val="-3.8192306986756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4A-4D5B-8D75-4429A425C82B}"/>
                </c:ext>
              </c:extLst>
            </c:dLbl>
            <c:dLbl>
              <c:idx val="2"/>
              <c:layout>
                <c:manualLayout>
                  <c:x val="1.7801513128615279E-3"/>
                  <c:y val="-3.0553845589405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41-4221-8708-384B8EB56C5C}"/>
                </c:ext>
              </c:extLst>
            </c:dLbl>
            <c:dLbl>
              <c:idx val="3"/>
              <c:layout>
                <c:manualLayout>
                  <c:x val="-1.3054292156688056E-16"/>
                  <c:y val="-6.87461525761613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4A-4D5B-8D75-4429A425C82B}"/>
                </c:ext>
              </c:extLst>
            </c:dLbl>
            <c:dLbl>
              <c:idx val="4"/>
              <c:layout>
                <c:manualLayout>
                  <c:x val="-1.7801513128615932E-3"/>
                  <c:y val="-5.7288460480134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4A-4D5B-8D75-4429A425C82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33964"/>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GRUPOS!$A$2:$A$6</c:f>
              <c:strCache>
                <c:ptCount val="5"/>
                <c:pt idx="0">
                  <c:v>000-SERVICIOS PERSONALES</c:v>
                </c:pt>
                <c:pt idx="1">
                  <c:v>100-SERVICIOS NO PERSONALES</c:v>
                </c:pt>
                <c:pt idx="2">
                  <c:v>200-MATERIALES Y SUMINISTROS</c:v>
                </c:pt>
                <c:pt idx="3">
                  <c:v>300-PROPIEDAD, PLANTA, EQUIPO E INTANGIBLES</c:v>
                </c:pt>
                <c:pt idx="4">
                  <c:v>400-TRANSFERENCIAS CORRIENTES</c:v>
                </c:pt>
              </c:strCache>
            </c:strRef>
          </c:cat>
          <c:val>
            <c:numRef>
              <c:f>GRUPOS!$C$2:$C$6</c:f>
              <c:numCache>
                <c:formatCode>_(* #,##0.00_);_(* \(#,##0.00\);_(* "-"??_);_(@_)</c:formatCode>
                <c:ptCount val="5"/>
                <c:pt idx="0">
                  <c:v>1259743.83</c:v>
                </c:pt>
                <c:pt idx="1">
                  <c:v>337890.29999999993</c:v>
                </c:pt>
                <c:pt idx="2">
                  <c:v>655119.37999999989</c:v>
                </c:pt>
                <c:pt idx="3">
                  <c:v>3258.4100000000003</c:v>
                </c:pt>
                <c:pt idx="4">
                  <c:v>161166.45000000001</c:v>
                </c:pt>
              </c:numCache>
            </c:numRef>
          </c:val>
          <c:extLst>
            <c:ext xmlns:c16="http://schemas.microsoft.com/office/drawing/2014/chart" uri="{C3380CC4-5D6E-409C-BE32-E72D297353CC}">
              <c16:uniqueId val="{00000001-ED4A-4D5B-8D75-4429A425C82B}"/>
            </c:ext>
          </c:extLst>
        </c:ser>
        <c:dLbls>
          <c:showLegendKey val="0"/>
          <c:showVal val="0"/>
          <c:showCatName val="0"/>
          <c:showSerName val="0"/>
          <c:showPercent val="0"/>
          <c:showBubbleSize val="0"/>
        </c:dLbls>
        <c:gapWidth val="19"/>
        <c:overlap val="100"/>
        <c:axId val="738699743"/>
        <c:axId val="738698079"/>
      </c:barChart>
      <c:catAx>
        <c:axId val="7386997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38698079"/>
        <c:crosses val="autoZero"/>
        <c:auto val="1"/>
        <c:lblAlgn val="ctr"/>
        <c:lblOffset val="100"/>
        <c:noMultiLvlLbl val="0"/>
      </c:catAx>
      <c:valAx>
        <c:axId val="738698079"/>
        <c:scaling>
          <c:orientation val="minMax"/>
        </c:scaling>
        <c:delete val="1"/>
        <c:axPos val="l"/>
        <c:majorGridlines>
          <c:spPr>
            <a:ln w="9525" cap="flat" cmpd="sng" algn="ctr">
              <a:noFill/>
              <a:round/>
            </a:ln>
            <a:effectLst/>
          </c:spPr>
        </c:majorGridlines>
        <c:numFmt formatCode="_(* #,##0.00_);_(* \(#,##0.00\);_(* &quot;-&quot;??_);_(@_)" sourceLinked="1"/>
        <c:majorTickMark val="none"/>
        <c:minorTickMark val="none"/>
        <c:tickLblPos val="nextTo"/>
        <c:crossAx val="738699743"/>
        <c:crosses val="autoZero"/>
        <c:crossBetween val="between"/>
      </c:valAx>
      <c:spPr>
        <a:noFill/>
        <a:ln>
          <a:noFill/>
        </a:ln>
        <a:effectLst/>
      </c:spPr>
    </c:plotArea>
    <c:legend>
      <c:legendPos val="t"/>
      <c:layout>
        <c:manualLayout>
          <c:xMode val="edge"/>
          <c:yMode val="edge"/>
          <c:x val="0.73662619275394314"/>
          <c:y val="2.2915384192053776E-2"/>
          <c:w val="0.24592860471880271"/>
          <c:h val="6.09149252829162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solidFill>
      <a:schemeClr val="bg1">
        <a:lumMod val="95000"/>
      </a:schemeClr>
    </a:solid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73277046159284"/>
          <c:y val="5.5511153666584871E-3"/>
          <c:w val="0.56339516623294961"/>
          <c:h val="0.99444888463334147"/>
        </c:manualLayout>
      </c:layout>
      <c:pieChart>
        <c:varyColors val="1"/>
        <c:ser>
          <c:idx val="0"/>
          <c:order val="0"/>
          <c:spPr>
            <a:solidFill>
              <a:srgbClr val="009BDB"/>
            </a:solidFill>
          </c:spPr>
          <c:dPt>
            <c:idx val="0"/>
            <c:bubble3D val="0"/>
            <c:spPr>
              <a:solidFill>
                <a:srgbClr val="033964"/>
              </a:solidFill>
              <a:ln w="19050">
                <a:solidFill>
                  <a:schemeClr val="lt1"/>
                </a:solidFill>
              </a:ln>
              <a:effectLst/>
            </c:spPr>
            <c:extLst>
              <c:ext xmlns:c16="http://schemas.microsoft.com/office/drawing/2014/chart" uri="{C3380CC4-5D6E-409C-BE32-E72D297353CC}">
                <c16:uniqueId val="{00000001-9462-4B5B-81BE-EC023C1BA2CB}"/>
              </c:ext>
            </c:extLst>
          </c:dPt>
          <c:dPt>
            <c:idx val="1"/>
            <c:bubble3D val="0"/>
            <c:spPr>
              <a:solidFill>
                <a:srgbClr val="00BEFE"/>
              </a:solidFill>
              <a:ln w="19050">
                <a:solidFill>
                  <a:schemeClr val="lt1"/>
                </a:solidFill>
              </a:ln>
              <a:effectLst/>
            </c:spPr>
            <c:extLst>
              <c:ext xmlns:c16="http://schemas.microsoft.com/office/drawing/2014/chart" uri="{C3380CC4-5D6E-409C-BE32-E72D297353CC}">
                <c16:uniqueId val="{00000003-9462-4B5B-81BE-EC023C1BA2CB}"/>
              </c:ext>
            </c:extLst>
          </c:dPt>
          <c:dLbls>
            <c:dLbl>
              <c:idx val="0"/>
              <c:layout>
                <c:manualLayout>
                  <c:x val="0.24331609710283852"/>
                  <c:y val="-4.8315673690957579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s-GT"/>
                </a:p>
              </c:txPr>
              <c:showLegendKey val="0"/>
              <c:showVal val="0"/>
              <c:showCatName val="0"/>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9462-4B5B-81BE-EC023C1BA2CB}"/>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4C83"/>
                      </a:solidFill>
                      <a:latin typeface="+mn-lt"/>
                      <a:ea typeface="+mn-ea"/>
                      <a:cs typeface="+mn-cs"/>
                    </a:defRPr>
                  </a:pPr>
                  <a:endParaRPr lang="es-GT"/>
                </a:p>
              </c:txPr>
              <c:showLegendKey val="0"/>
              <c:showVal val="0"/>
              <c:showCatName val="0"/>
              <c:showSerName val="0"/>
              <c:showPercent val="1"/>
              <c:showBubbleSize val="0"/>
              <c:extLst>
                <c:ext xmlns:c16="http://schemas.microsoft.com/office/drawing/2014/chart" uri="{C3380CC4-5D6E-409C-BE32-E72D297353CC}">
                  <c16:uniqueId val="{00000003-9462-4B5B-81BE-EC023C1BA2CB}"/>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s-GT"/>
              </a:p>
            </c:txPr>
            <c:showLegendKey val="0"/>
            <c:showVal val="0"/>
            <c:showCatName val="0"/>
            <c:showSerName val="0"/>
            <c:showPercent val="1"/>
            <c:showBubbleSize val="0"/>
            <c:showLeaderLines val="0"/>
            <c:extLst>
              <c:ext xmlns:c15="http://schemas.microsoft.com/office/drawing/2012/chart" uri="{CE6537A1-D6FC-4f65-9D91-7224C49458BB}"/>
            </c:extLst>
          </c:dLbls>
          <c:cat>
            <c:strRef>
              <c:f>EJECUCION!$A$2:$A$3</c:f>
              <c:strCache>
                <c:ptCount val="2"/>
                <c:pt idx="0">
                  <c:v>EJECUTADO</c:v>
                </c:pt>
                <c:pt idx="1">
                  <c:v>SALDO</c:v>
                </c:pt>
              </c:strCache>
            </c:strRef>
          </c:cat>
          <c:val>
            <c:numRef>
              <c:f>EJECUCION!$B$2:$B$3</c:f>
              <c:numCache>
                <c:formatCode>_(* #,##0.00_);_(* \(#,##0.00\);_(* "-"??_);_(@_)</c:formatCode>
                <c:ptCount val="2"/>
                <c:pt idx="0">
                  <c:v>134782821.63</c:v>
                </c:pt>
                <c:pt idx="1">
                  <c:v>2417178.37</c:v>
                </c:pt>
              </c:numCache>
            </c:numRef>
          </c:val>
          <c:extLst>
            <c:ext xmlns:c16="http://schemas.microsoft.com/office/drawing/2014/chart" uri="{C3380CC4-5D6E-409C-BE32-E72D297353CC}">
              <c16:uniqueId val="{00000004-9462-4B5B-81BE-EC023C1BA2CB}"/>
            </c:ext>
          </c:extLst>
        </c:ser>
        <c:dLbls>
          <c:showLegendKey val="0"/>
          <c:showVal val="0"/>
          <c:showCatName val="0"/>
          <c:showSerName val="0"/>
          <c:showPercent val="0"/>
          <c:showBubbleSize val="0"/>
          <c:showLeaderLines val="0"/>
        </c:dLbls>
        <c:firstSliceAng val="91"/>
      </c:pieChart>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TIPO!$B$1</c:f>
              <c:strCache>
                <c:ptCount val="1"/>
                <c:pt idx="0">
                  <c:v>DEVENGADO</c:v>
                </c:pt>
              </c:strCache>
            </c:strRef>
          </c:tx>
          <c:spPr>
            <a:solidFill>
              <a:srgbClr val="033964"/>
            </a:solidFill>
            <a:ln>
              <a:noFill/>
            </a:ln>
            <a:effectLst/>
          </c:spPr>
          <c:invertIfNegative val="0"/>
          <c:dLbls>
            <c:dLbl>
              <c:idx val="1"/>
              <c:layout>
                <c:manualLayout>
                  <c:x val="0"/>
                  <c:y val="-3.4826164874551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85-4099-8FA0-974835C507BD}"/>
                </c:ext>
              </c:extLst>
            </c:dLbl>
            <c:dLbl>
              <c:idx val="2"/>
              <c:layout>
                <c:manualLayout>
                  <c:x val="0"/>
                  <c:y val="-2.9262672811059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85-4099-8FA0-974835C507BD}"/>
                </c:ext>
              </c:extLst>
            </c:dLbl>
            <c:spPr>
              <a:solidFill>
                <a:srgbClr val="033964"/>
              </a:solid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TIPO!$A$2:$A$4</c:f>
              <c:strCache>
                <c:ptCount val="3"/>
                <c:pt idx="0">
                  <c:v>FUNCIONAMIENTO</c:v>
                </c:pt>
                <c:pt idx="1">
                  <c:v>INVERSIÓN</c:v>
                </c:pt>
                <c:pt idx="2">
                  <c:v>DEUDA PÚBLICA</c:v>
                </c:pt>
              </c:strCache>
            </c:strRef>
          </c:cat>
          <c:val>
            <c:numRef>
              <c:f>TIPO!$B$2:$B$4</c:f>
              <c:numCache>
                <c:formatCode>_(* #,##0.00_);_(* \(#,##0.00\);_(* "-"??_);_(@_)</c:formatCode>
                <c:ptCount val="3"/>
                <c:pt idx="0">
                  <c:v>134337855.24000001</c:v>
                </c:pt>
                <c:pt idx="1">
                  <c:v>444966.39</c:v>
                </c:pt>
                <c:pt idx="2">
                  <c:v>0</c:v>
                </c:pt>
              </c:numCache>
            </c:numRef>
          </c:val>
          <c:extLst>
            <c:ext xmlns:c16="http://schemas.microsoft.com/office/drawing/2014/chart" uri="{C3380CC4-5D6E-409C-BE32-E72D297353CC}">
              <c16:uniqueId val="{00000001-1185-4099-8FA0-974835C507BD}"/>
            </c:ext>
          </c:extLst>
        </c:ser>
        <c:ser>
          <c:idx val="1"/>
          <c:order val="1"/>
          <c:tx>
            <c:strRef>
              <c:f>TIPO!$C$1</c:f>
              <c:strCache>
                <c:ptCount val="1"/>
                <c:pt idx="0">
                  <c:v>SALDO</c:v>
                </c:pt>
              </c:strCache>
            </c:strRef>
          </c:tx>
          <c:spPr>
            <a:solidFill>
              <a:srgbClr val="00BEFE"/>
            </a:solidFill>
            <a:ln>
              <a:noFill/>
            </a:ln>
            <a:effectLst/>
          </c:spPr>
          <c:invertIfNegative val="0"/>
          <c:dLbls>
            <c:dLbl>
              <c:idx val="0"/>
              <c:layout>
                <c:manualLayout>
                  <c:x val="0"/>
                  <c:y val="-3.57654889912954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EE-4859-9EF0-368C8A3A35D6}"/>
                </c:ext>
              </c:extLst>
            </c:dLbl>
            <c:dLbl>
              <c:idx val="1"/>
              <c:layout>
                <c:manualLayout>
                  <c:x val="0"/>
                  <c:y val="-0.10816359447004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85-4099-8FA0-974835C507BD}"/>
                </c:ext>
              </c:extLst>
            </c:dLbl>
            <c:dLbl>
              <c:idx val="2"/>
              <c:layout>
                <c:manualLayout>
                  <c:x val="-3.7173633064044023E-3"/>
                  <c:y val="-8.4536610343062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85-4099-8FA0-974835C507BD}"/>
                </c:ext>
              </c:extLst>
            </c:dLbl>
            <c:spPr>
              <a:noFill/>
              <a:ln>
                <a:noFill/>
              </a:ln>
              <a:effectLst/>
            </c:spPr>
            <c:txPr>
              <a:bodyPr rot="0" spcFirstLastPara="1" vertOverflow="ellipsis" vert="horz" wrap="square" anchor="ctr" anchorCtr="1"/>
              <a:lstStyle/>
              <a:p>
                <a:pPr>
                  <a:defRPr sz="1200" b="1" i="0" u="none" strike="noStrike" kern="1200" baseline="0">
                    <a:solidFill>
                      <a:srgbClr val="033964"/>
                    </a:solidFill>
                    <a:latin typeface="Arial" panose="020B0604020202020204" pitchFamily="34" charset="0"/>
                    <a:ea typeface="+mn-ea"/>
                    <a:cs typeface="Arial" panose="020B0604020202020204" pitchFamily="34" charset="0"/>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TIPO!$A$2:$A$4</c:f>
              <c:strCache>
                <c:ptCount val="3"/>
                <c:pt idx="0">
                  <c:v>FUNCIONAMIENTO</c:v>
                </c:pt>
                <c:pt idx="1">
                  <c:v>INVERSIÓN</c:v>
                </c:pt>
                <c:pt idx="2">
                  <c:v>DEUDA PÚBLICA</c:v>
                </c:pt>
              </c:strCache>
            </c:strRef>
          </c:cat>
          <c:val>
            <c:numRef>
              <c:f>TIPO!$C$2:$C$4</c:f>
              <c:numCache>
                <c:formatCode>_(* #,##0.00_);_(* \(#,##0.00\);_(* "-"??_);_(@_)</c:formatCode>
                <c:ptCount val="3"/>
                <c:pt idx="0">
                  <c:v>2413919.96</c:v>
                </c:pt>
                <c:pt idx="1">
                  <c:v>3258.4100000000003</c:v>
                </c:pt>
                <c:pt idx="2">
                  <c:v>0</c:v>
                </c:pt>
              </c:numCache>
            </c:numRef>
          </c:val>
          <c:extLst>
            <c:ext xmlns:c16="http://schemas.microsoft.com/office/drawing/2014/chart" uri="{C3380CC4-5D6E-409C-BE32-E72D297353CC}">
              <c16:uniqueId val="{00000003-1185-4099-8FA0-974835C507BD}"/>
            </c:ext>
          </c:extLst>
        </c:ser>
        <c:dLbls>
          <c:showLegendKey val="0"/>
          <c:showVal val="0"/>
          <c:showCatName val="0"/>
          <c:showSerName val="0"/>
          <c:showPercent val="0"/>
          <c:showBubbleSize val="0"/>
        </c:dLbls>
        <c:gapWidth val="85"/>
        <c:overlap val="100"/>
        <c:axId val="797598095"/>
        <c:axId val="797600591"/>
      </c:barChart>
      <c:catAx>
        <c:axId val="79759809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crossAx val="797600591"/>
        <c:crosses val="autoZero"/>
        <c:auto val="1"/>
        <c:lblAlgn val="ctr"/>
        <c:lblOffset val="100"/>
        <c:noMultiLvlLbl val="0"/>
      </c:catAx>
      <c:valAx>
        <c:axId val="797600591"/>
        <c:scaling>
          <c:orientation val="minMax"/>
        </c:scaling>
        <c:delete val="1"/>
        <c:axPos val="l"/>
        <c:majorGridlines>
          <c:spPr>
            <a:ln w="9525" cap="flat" cmpd="sng" algn="ctr">
              <a:noFill/>
              <a:round/>
            </a:ln>
            <a:effectLst/>
          </c:spPr>
        </c:majorGridlines>
        <c:numFmt formatCode="_(* #,##0.00_);_(* \(#,##0.00\);_(* &quot;-&quot;??_);_(@_)" sourceLinked="1"/>
        <c:majorTickMark val="none"/>
        <c:minorTickMark val="none"/>
        <c:tickLblPos val="nextTo"/>
        <c:crossAx val="797598095"/>
        <c:crosses val="autoZero"/>
        <c:crossBetween val="between"/>
      </c:valAx>
      <c:spPr>
        <a:noFill/>
        <a:ln>
          <a:noFill/>
        </a:ln>
        <a:effectLst/>
      </c:spPr>
    </c:plotArea>
    <c:legend>
      <c:legendPos val="t"/>
      <c:layout>
        <c:manualLayout>
          <c:xMode val="edge"/>
          <c:yMode val="edge"/>
          <c:x val="0.74362857976086305"/>
          <c:y val="2.4132726193635674E-2"/>
          <c:w val="0.23570580344123651"/>
          <c:h val="6.78737674732655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legend>
    <c:plotVisOnly val="1"/>
    <c:dispBlanksAs val="gap"/>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0" dirty="0">
                <a:solidFill>
                  <a:sysClr val="windowText" lastClr="000000"/>
                </a:solidFill>
              </a:rPr>
              <a:t> </a:t>
            </a:r>
            <a:r>
              <a:rPr lang="en-US" b="0" dirty="0">
                <a:solidFill>
                  <a:srgbClr val="002060"/>
                </a:solidFill>
              </a:rPr>
              <a:t>CAPACITACIONES PLAN ANUAL Y EXTRAORDINARIAS </a:t>
            </a:r>
          </a:p>
          <a:p>
            <a:pPr>
              <a:defRPr b="1">
                <a:solidFill>
                  <a:sysClr val="windowText" lastClr="000000"/>
                </a:solidFill>
              </a:defRPr>
            </a:pPr>
            <a:r>
              <a:rPr lang="en-US" b="0" baseline="0" dirty="0">
                <a:solidFill>
                  <a:srgbClr val="002060"/>
                </a:solidFill>
              </a:rPr>
              <a:t>SEPT. A DIC.  2023</a:t>
            </a:r>
            <a:endParaRPr lang="en-US" b="0" dirty="0">
              <a:solidFill>
                <a:srgbClr val="00206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s-GT"/>
        </a:p>
      </c:txPr>
    </c:title>
    <c:autoTitleDeleted val="0"/>
    <c:plotArea>
      <c:layout/>
      <c:barChart>
        <c:barDir val="col"/>
        <c:grouping val="clustered"/>
        <c:varyColors val="0"/>
        <c:ser>
          <c:idx val="0"/>
          <c:order val="0"/>
          <c:tx>
            <c:strRef>
              <c:f>Hoja1!$B$7</c:f>
              <c:strCache>
                <c:ptCount val="1"/>
                <c:pt idx="0">
                  <c:v> CAPACITACIONES PLAN ANUAL</c:v>
                </c:pt>
              </c:strCache>
            </c:strRef>
          </c:tx>
          <c:spPr>
            <a:solidFill>
              <a:schemeClr val="accent5">
                <a:lumMod val="50000"/>
              </a:schemeClr>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81E6-4C12-B7D2-B1776CCF97B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Hoja1!$C$7</c:f>
              <c:numCache>
                <c:formatCode>General</c:formatCode>
                <c:ptCount val="1"/>
                <c:pt idx="0">
                  <c:v>18</c:v>
                </c:pt>
              </c:numCache>
            </c:numRef>
          </c:val>
          <c:extLst>
            <c:ext xmlns:c16="http://schemas.microsoft.com/office/drawing/2014/chart" uri="{C3380CC4-5D6E-409C-BE32-E72D297353CC}">
              <c16:uniqueId val="{00000002-81E6-4C12-B7D2-B1776CCF97B3}"/>
            </c:ext>
          </c:extLst>
        </c:ser>
        <c:ser>
          <c:idx val="1"/>
          <c:order val="1"/>
          <c:tx>
            <c:strRef>
              <c:f>Hoja1!$B$8</c:f>
              <c:strCache>
                <c:ptCount val="1"/>
                <c:pt idx="0">
                  <c:v>CAPACITACIONES EXTRAORDINARIAS</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4-81E6-4C12-B7D2-B1776CCF97B3}"/>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Hoja1!$C$8</c:f>
              <c:numCache>
                <c:formatCode>General</c:formatCode>
                <c:ptCount val="1"/>
                <c:pt idx="0">
                  <c:v>10</c:v>
                </c:pt>
              </c:numCache>
            </c:numRef>
          </c:val>
          <c:extLst>
            <c:ext xmlns:c16="http://schemas.microsoft.com/office/drawing/2014/chart" uri="{C3380CC4-5D6E-409C-BE32-E72D297353CC}">
              <c16:uniqueId val="{00000005-81E6-4C12-B7D2-B1776CCF97B3}"/>
            </c:ext>
          </c:extLst>
        </c:ser>
        <c:dLbls>
          <c:showLegendKey val="0"/>
          <c:showVal val="0"/>
          <c:showCatName val="0"/>
          <c:showSerName val="0"/>
          <c:showPercent val="0"/>
          <c:showBubbleSize val="0"/>
        </c:dLbls>
        <c:gapWidth val="219"/>
        <c:overlap val="-27"/>
        <c:axId val="159470192"/>
        <c:axId val="160333088"/>
      </c:barChart>
      <c:catAx>
        <c:axId val="159470192"/>
        <c:scaling>
          <c:orientation val="minMax"/>
        </c:scaling>
        <c:delete val="1"/>
        <c:axPos val="b"/>
        <c:majorTickMark val="none"/>
        <c:minorTickMark val="none"/>
        <c:tickLblPos val="nextTo"/>
        <c:crossAx val="160333088"/>
        <c:crosses val="autoZero"/>
        <c:auto val="0"/>
        <c:lblAlgn val="ctr"/>
        <c:lblOffset val="100"/>
        <c:noMultiLvlLbl val="0"/>
      </c:catAx>
      <c:valAx>
        <c:axId val="160333088"/>
        <c:scaling>
          <c:orientation val="minMax"/>
        </c:scaling>
        <c:delete val="1"/>
        <c:axPos val="l"/>
        <c:numFmt formatCode="General" sourceLinked="1"/>
        <c:majorTickMark val="none"/>
        <c:minorTickMark val="none"/>
        <c:tickLblPos val="nextTo"/>
        <c:crossAx val="159470192"/>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s-GT" b="0" dirty="0">
                <a:solidFill>
                  <a:srgbClr val="002060"/>
                </a:solidFill>
              </a:rPr>
              <a:t>PERSONAL CAPACITADO</a:t>
            </a:r>
          </a:p>
          <a:p>
            <a:pPr>
              <a:defRPr>
                <a:solidFill>
                  <a:sysClr val="windowText" lastClr="000000"/>
                </a:solidFill>
              </a:defRPr>
            </a:pPr>
            <a:r>
              <a:rPr lang="es-GT" b="0" dirty="0">
                <a:solidFill>
                  <a:srgbClr val="002060"/>
                </a:solidFill>
              </a:rPr>
              <a:t> SEPT.</a:t>
            </a:r>
            <a:r>
              <a:rPr lang="es-GT" b="0" baseline="0" dirty="0">
                <a:solidFill>
                  <a:srgbClr val="002060"/>
                </a:solidFill>
              </a:rPr>
              <a:t> A DIC. 2023</a:t>
            </a:r>
            <a:r>
              <a:rPr lang="es-GT" b="0" dirty="0">
                <a:solidFill>
                  <a:srgbClr val="002060"/>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s-GT"/>
        </a:p>
      </c:txPr>
    </c:title>
    <c:autoTitleDeleted val="0"/>
    <c:plotArea>
      <c:layout/>
      <c:barChart>
        <c:barDir val="col"/>
        <c:grouping val="clustered"/>
        <c:varyColors val="0"/>
        <c:ser>
          <c:idx val="0"/>
          <c:order val="0"/>
          <c:tx>
            <c:strRef>
              <c:f>Hoja1!$B$31</c:f>
              <c:strCache>
                <c:ptCount val="1"/>
                <c:pt idx="0">
                  <c:v> CAPACITACIONES PLAN ANUAL</c:v>
                </c:pt>
              </c:strCache>
            </c:strRef>
          </c:tx>
          <c:spPr>
            <a:solidFill>
              <a:schemeClr val="accent1">
                <a:lumMod val="75000"/>
              </a:schemeClr>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E5FA-4356-A385-AC3700F5EBCC}"/>
              </c:ext>
            </c:extLst>
          </c:dPt>
          <c:dPt>
            <c:idx val="1"/>
            <c:invertIfNegative val="0"/>
            <c:bubble3D val="0"/>
            <c:spPr>
              <a:solidFill>
                <a:srgbClr val="00B0F0"/>
              </a:solidFill>
              <a:ln>
                <a:noFill/>
              </a:ln>
              <a:effectLst/>
            </c:spPr>
            <c:extLst>
              <c:ext xmlns:c16="http://schemas.microsoft.com/office/drawing/2014/chart" uri="{C3380CC4-5D6E-409C-BE32-E72D297353CC}">
                <c16:uniqueId val="{00000002-E5FA-4356-A385-AC3700F5EBCC}"/>
              </c:ext>
            </c:extLst>
          </c:dPt>
          <c:dLbls>
            <c:dLbl>
              <c:idx val="1"/>
              <c:layout>
                <c:manualLayout>
                  <c:x val="-1.0185067526415994E-16"/>
                  <c:y val="9.25925925925925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FA-4356-A385-AC3700F5EBC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Hoja1!$C$31:$D$31</c:f>
              <c:numCache>
                <c:formatCode>General</c:formatCode>
                <c:ptCount val="2"/>
                <c:pt idx="0">
                  <c:v>413</c:v>
                </c:pt>
                <c:pt idx="1">
                  <c:v>226</c:v>
                </c:pt>
              </c:numCache>
            </c:numRef>
          </c:val>
          <c:extLst>
            <c:ext xmlns:c16="http://schemas.microsoft.com/office/drawing/2014/chart" uri="{C3380CC4-5D6E-409C-BE32-E72D297353CC}">
              <c16:uniqueId val="{00000003-E5FA-4356-A385-AC3700F5EBCC}"/>
            </c:ext>
          </c:extLst>
        </c:ser>
        <c:dLbls>
          <c:showLegendKey val="0"/>
          <c:showVal val="0"/>
          <c:showCatName val="0"/>
          <c:showSerName val="0"/>
          <c:showPercent val="0"/>
          <c:showBubbleSize val="0"/>
        </c:dLbls>
        <c:gapWidth val="119"/>
        <c:overlap val="52"/>
        <c:axId val="160070768"/>
        <c:axId val="159581568"/>
      </c:barChart>
      <c:catAx>
        <c:axId val="160070768"/>
        <c:scaling>
          <c:orientation val="minMax"/>
        </c:scaling>
        <c:delete val="1"/>
        <c:axPos val="b"/>
        <c:majorTickMark val="none"/>
        <c:minorTickMark val="none"/>
        <c:tickLblPos val="nextTo"/>
        <c:crossAx val="159581568"/>
        <c:crosses val="autoZero"/>
        <c:auto val="1"/>
        <c:lblAlgn val="ctr"/>
        <c:lblOffset val="100"/>
        <c:noMultiLvlLbl val="0"/>
      </c:catAx>
      <c:valAx>
        <c:axId val="159581568"/>
        <c:scaling>
          <c:orientation val="minMax"/>
        </c:scaling>
        <c:delete val="1"/>
        <c:axPos val="l"/>
        <c:numFmt formatCode="General" sourceLinked="1"/>
        <c:majorTickMark val="none"/>
        <c:minorTickMark val="none"/>
        <c:tickLblPos val="nextTo"/>
        <c:crossAx val="160070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848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83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345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4319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90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714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619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684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886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11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6097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1564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090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4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420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7375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7356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7166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2372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4412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7370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795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872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14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25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84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5053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6"/>
          <p:cNvSpPr txBox="1"/>
          <p:nvPr/>
        </p:nvSpPr>
        <p:spPr>
          <a:xfrm>
            <a:off x="727891" y="11556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a:solidFill>
                  <a:srgbClr val="002060"/>
                </a:solidFill>
                <a:latin typeface="+mj-lt"/>
                <a:ea typeface="Bebas Neue"/>
                <a:cs typeface="Bebas Neue"/>
                <a:sym typeface="Bebas Neue"/>
              </a:rPr>
              <a:t>Porcentaje de Ejecución Presupuestaria</a:t>
            </a:r>
          </a:p>
          <a:p>
            <a:pPr marL="0" marR="0" lvl="0" indent="0" algn="l" rtl="0">
              <a:spcBef>
                <a:spcPts val="0"/>
              </a:spcBef>
              <a:spcAft>
                <a:spcPts val="0"/>
              </a:spcAft>
              <a:buNone/>
            </a:pPr>
            <a:r>
              <a:rPr lang="es-GT" dirty="0">
                <a:solidFill>
                  <a:srgbClr val="002060"/>
                </a:solidFill>
                <a:latin typeface="+mj-lt"/>
                <a:ea typeface="Bebas Neue"/>
                <a:cs typeface="Bebas Neue"/>
                <a:sym typeface="Bebas Neue"/>
              </a:rPr>
              <a:t>Al Tercer C</a:t>
            </a:r>
            <a:r>
              <a:rPr lang="es-GT" sz="1400" dirty="0">
                <a:solidFill>
                  <a:srgbClr val="002060"/>
                </a:solidFill>
                <a:latin typeface="+mj-lt"/>
                <a:ea typeface="Bebas Neue"/>
                <a:cs typeface="Bebas Neue"/>
                <a:sym typeface="Bebas Neue"/>
              </a:rPr>
              <a:t>uatrimestre del Ejercicio </a:t>
            </a:r>
            <a:r>
              <a:rPr lang="es-GT" dirty="0">
                <a:solidFill>
                  <a:srgbClr val="002060"/>
                </a:solidFill>
                <a:latin typeface="+mj-lt"/>
                <a:ea typeface="Bebas Neue"/>
                <a:cs typeface="Bebas Neue"/>
                <a:sym typeface="Bebas Neue"/>
              </a:rPr>
              <a:t>F</a:t>
            </a:r>
            <a:r>
              <a:rPr lang="es-GT" sz="1400" dirty="0">
                <a:solidFill>
                  <a:srgbClr val="002060"/>
                </a:solidFill>
                <a:latin typeface="+mj-lt"/>
                <a:ea typeface="Bebas Neue"/>
                <a:cs typeface="Bebas Neue"/>
                <a:sym typeface="Bebas Neue"/>
              </a:rPr>
              <a:t>iscal 2023</a:t>
            </a:r>
            <a:r>
              <a:rPr lang="es-GT" dirty="0">
                <a:solidFill>
                  <a:srgbClr val="002060"/>
                </a:solidFill>
                <a:latin typeface="+mj-lt"/>
                <a:ea typeface="Bebas Neue"/>
              </a:rPr>
              <a:t> </a:t>
            </a:r>
            <a:r>
              <a:rPr lang="es-GT" sz="1400" dirty="0">
                <a:solidFill>
                  <a:srgbClr val="002060"/>
                </a:solidFill>
                <a:latin typeface="+mj-lt"/>
                <a:ea typeface="Bebas Neue"/>
                <a:cs typeface="Bebas Neue"/>
                <a:sym typeface="Bebas Neue"/>
              </a:rPr>
              <a:t>(montos en millones de </a:t>
            </a:r>
            <a:r>
              <a:rPr lang="es-GT" dirty="0">
                <a:solidFill>
                  <a:srgbClr val="002060"/>
                </a:solidFill>
                <a:latin typeface="+mj-lt"/>
                <a:ea typeface="Bebas Neue"/>
                <a:cs typeface="Bebas Neue"/>
                <a:sym typeface="Bebas Neue"/>
              </a:rPr>
              <a:t>q</a:t>
            </a:r>
            <a:r>
              <a:rPr lang="es-GT" sz="1400" dirty="0">
                <a:solidFill>
                  <a:srgbClr val="002060"/>
                </a:solidFill>
                <a:latin typeface="+mj-lt"/>
                <a:ea typeface="Bebas Neue"/>
                <a:cs typeface="Bebas Neue"/>
                <a:sym typeface="Bebas Neue"/>
              </a:rPr>
              <a:t>uetzales)</a:t>
            </a:r>
            <a:endParaRPr dirty="0">
              <a:solidFill>
                <a:srgbClr val="002060"/>
              </a:solidFill>
              <a:latin typeface="+mj-lt"/>
            </a:endParaRPr>
          </a:p>
        </p:txBody>
      </p:sp>
      <p:sp>
        <p:nvSpPr>
          <p:cNvPr id="6" name="Google Shape;68;g1e0bd25976b_0_50"/>
          <p:cNvSpPr txBox="1"/>
          <p:nvPr/>
        </p:nvSpPr>
        <p:spPr>
          <a:xfrm>
            <a:off x="727891" y="324711"/>
            <a:ext cx="5220621" cy="830956"/>
          </a:xfrm>
          <a:prstGeom prst="rect">
            <a:avLst/>
          </a:prstGeom>
          <a:noFill/>
          <a:ln>
            <a:noFill/>
          </a:ln>
        </p:spPr>
        <p:txBody>
          <a:bodyPr spcFirstLastPara="1" wrap="square" lIns="91425" tIns="45700" rIns="91425" bIns="45700" anchor="t" anchorCtr="0">
            <a:spAutoFit/>
          </a:bodyPr>
          <a:lstStyle/>
          <a:p>
            <a:pPr lvl="0"/>
            <a:r>
              <a:rPr lang="es-MX" sz="2400" b="1" dirty="0">
                <a:solidFill>
                  <a:srgbClr val="002060"/>
                </a:solidFill>
                <a:latin typeface="+mj-lt"/>
                <a:sym typeface="Montserrat"/>
              </a:rPr>
              <a:t>Ejecución del Presupuesto</a:t>
            </a:r>
          </a:p>
          <a:p>
            <a:pPr lvl="0"/>
            <a:r>
              <a:rPr lang="es-MX" sz="2400" b="1" dirty="0">
                <a:solidFill>
                  <a:srgbClr val="002060"/>
                </a:solidFill>
                <a:latin typeface="+mj-lt"/>
                <a:sym typeface="Montserrat"/>
              </a:rPr>
              <a:t>General del Estado</a:t>
            </a:r>
            <a:endParaRPr lang="es-MX" sz="2400" b="1" dirty="0">
              <a:solidFill>
                <a:srgbClr val="002060"/>
              </a:solidFill>
              <a:latin typeface="+mj-lt"/>
            </a:endParaRPr>
          </a:p>
        </p:txBody>
      </p:sp>
      <p:sp>
        <p:nvSpPr>
          <p:cNvPr id="9" name="Título 1">
            <a:extLst>
              <a:ext uri="{FF2B5EF4-FFF2-40B4-BE49-F238E27FC236}">
                <a16:creationId xmlns:a16="http://schemas.microsoft.com/office/drawing/2014/main" id="{53D14D2C-E81F-F02E-5EB9-BF272BEC3EC6}"/>
              </a:ext>
            </a:extLst>
          </p:cNvPr>
          <p:cNvSpPr txBox="1">
            <a:spLocks/>
          </p:cNvSpPr>
          <p:nvPr/>
        </p:nvSpPr>
        <p:spPr>
          <a:xfrm>
            <a:off x="727891" y="1946959"/>
            <a:ext cx="8042884"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mj-lt"/>
                <a:cs typeface="Arial" panose="020B0604020202020204" pitchFamily="34" charset="0"/>
              </a:rPr>
              <a:t>Presupuesto Vigente total</a:t>
            </a:r>
          </a:p>
          <a:p>
            <a:pPr marL="0" lvl="1" algn="just">
              <a:lnSpc>
                <a:spcPct val="150000"/>
              </a:lnSpc>
              <a:spcBef>
                <a:spcPct val="0"/>
              </a:spcBef>
            </a:pPr>
            <a:r>
              <a:rPr lang="es-GT" sz="4100" b="1" dirty="0">
                <a:solidFill>
                  <a:srgbClr val="002060"/>
                </a:solidFill>
                <a:latin typeface="+mj-lt"/>
                <a:cs typeface="Arial" panose="020B0604020202020204" pitchFamily="34" charset="0"/>
              </a:rPr>
              <a:t>                      Q. 137,200,000.00</a:t>
            </a:r>
          </a:p>
          <a:p>
            <a:pPr algn="just">
              <a:lnSpc>
                <a:spcPct val="150000"/>
              </a:lnSpc>
            </a:pPr>
            <a:r>
              <a:rPr lang="es-GT" sz="2000" b="0" dirty="0">
                <a:solidFill>
                  <a:schemeClr val="tx1"/>
                </a:solidFill>
                <a:latin typeface="+mj-lt"/>
                <a:cs typeface="Arial" panose="020B0604020202020204" pitchFamily="34" charset="0"/>
              </a:rPr>
              <a:t>Presupuesto Ejecutado (utilizado)</a:t>
            </a:r>
          </a:p>
          <a:p>
            <a:pPr marL="0" lvl="1" algn="just">
              <a:lnSpc>
                <a:spcPct val="150000"/>
              </a:lnSpc>
              <a:spcBef>
                <a:spcPct val="0"/>
              </a:spcBef>
            </a:pPr>
            <a:r>
              <a:rPr lang="es-GT" sz="4100" b="1" dirty="0">
                <a:solidFill>
                  <a:srgbClr val="002060"/>
                </a:solidFill>
                <a:latin typeface="+mj-lt"/>
                <a:cs typeface="Arial" panose="020B0604020202020204" pitchFamily="34" charset="0"/>
              </a:rPr>
              <a:t>                      Q. </a:t>
            </a:r>
            <a:r>
              <a:rPr lang="es-GT" sz="4100" b="1" dirty="0">
                <a:solidFill>
                  <a:srgbClr val="002060"/>
                </a:solidFill>
                <a:cs typeface="Arial" panose="020B0604020202020204" pitchFamily="34" charset="0"/>
              </a:rPr>
              <a:t>134,782,821.63</a:t>
            </a:r>
          </a:p>
          <a:p>
            <a:pPr algn="just">
              <a:lnSpc>
                <a:spcPct val="150000"/>
              </a:lnSpc>
            </a:pPr>
            <a:r>
              <a:rPr lang="es-GT" sz="2000" b="0" dirty="0">
                <a:solidFill>
                  <a:schemeClr val="tx1"/>
                </a:solidFill>
                <a:latin typeface="+mj-lt"/>
                <a:cs typeface="Arial" panose="020B0604020202020204" pitchFamily="34" charset="0"/>
              </a:rPr>
              <a:t>Saldo Presupuestario (pendiente de ejecutar)</a:t>
            </a:r>
          </a:p>
          <a:p>
            <a:pPr marL="0" lvl="1" algn="just">
              <a:lnSpc>
                <a:spcPct val="150000"/>
              </a:lnSpc>
              <a:spcBef>
                <a:spcPct val="0"/>
              </a:spcBef>
            </a:pPr>
            <a:r>
              <a:rPr lang="es-GT" sz="4100" b="1" dirty="0">
                <a:solidFill>
                  <a:srgbClr val="002060"/>
                </a:solidFill>
                <a:latin typeface="+mj-lt"/>
                <a:cs typeface="Arial" panose="020B0604020202020204" pitchFamily="34" charset="0"/>
              </a:rPr>
              <a:t>                      Q.     </a:t>
            </a:r>
            <a:r>
              <a:rPr lang="es-GT" sz="4100" b="1" dirty="0">
                <a:solidFill>
                  <a:srgbClr val="002060"/>
                </a:solidFill>
                <a:cs typeface="Arial" panose="020B0604020202020204" pitchFamily="34" charset="0"/>
              </a:rPr>
              <a:t>2,417,178.37</a:t>
            </a:r>
          </a:p>
        </p:txBody>
      </p:sp>
      <p:sp>
        <p:nvSpPr>
          <p:cNvPr id="7" name="Google Shape;92;p2">
            <a:extLst>
              <a:ext uri="{FF2B5EF4-FFF2-40B4-BE49-F238E27FC236}">
                <a16:creationId xmlns:a16="http://schemas.microsoft.com/office/drawing/2014/main" id="{7DA8EC63-B75E-D793-CAA5-283EB424240A}"/>
              </a:ext>
            </a:extLst>
          </p:cNvPr>
          <p:cNvSpPr/>
          <p:nvPr/>
        </p:nvSpPr>
        <p:spPr>
          <a:xfrm>
            <a:off x="727891" y="6100766"/>
            <a:ext cx="5456600" cy="40006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1000" b="1" dirty="0">
                <a:solidFill>
                  <a:schemeClr val="tx2">
                    <a:lumMod val="50000"/>
                  </a:schemeClr>
                </a:solidFill>
                <a:latin typeface="Arial"/>
                <a:ea typeface="Arial"/>
                <a:cs typeface="Arial"/>
                <a:sym typeface="Arial"/>
              </a:rPr>
              <a:t>Fuente: Sistema de Contabilidad Integrada (Sicoin). Datos al 20 de diciembre 2023</a:t>
            </a:r>
          </a:p>
          <a:p>
            <a:pPr marL="0" marR="0" lvl="0" indent="0" rtl="0">
              <a:spcBef>
                <a:spcPts val="0"/>
              </a:spcBef>
              <a:spcAft>
                <a:spcPts val="0"/>
              </a:spcAft>
              <a:buNone/>
            </a:pPr>
            <a:endParaRPr lang="es-GT" sz="1000" b="1" dirty="0">
              <a:solidFill>
                <a:schemeClr val="tx2">
                  <a:lumMod val="50000"/>
                </a:schemeClr>
              </a:solidFill>
              <a:latin typeface="Arial"/>
              <a:ea typeface="Arial"/>
              <a:cs typeface="Arial"/>
              <a:sym typeface="Arial"/>
            </a:endParaRPr>
          </a:p>
        </p:txBody>
      </p:sp>
    </p:spTree>
    <p:extLst>
      <p:ext uri="{BB962C8B-B14F-4D97-AF65-F5344CB8AC3E}">
        <p14:creationId xmlns:p14="http://schemas.microsoft.com/office/powerpoint/2010/main" val="112897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6"/>
          <p:cNvSpPr txBox="1"/>
          <p:nvPr/>
        </p:nvSpPr>
        <p:spPr>
          <a:xfrm>
            <a:off x="727891" y="1308509"/>
            <a:ext cx="38084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a:solidFill>
                  <a:srgbClr val="004C82"/>
                </a:solidFill>
                <a:latin typeface="+mj-lt"/>
                <a:ea typeface="Bebas Neue"/>
                <a:cs typeface="Bebas Neue"/>
                <a:sym typeface="Bebas Neue"/>
              </a:rPr>
              <a:t>Tercer C</a:t>
            </a:r>
            <a:r>
              <a:rPr lang="es-GT" sz="1400" dirty="0">
                <a:solidFill>
                  <a:srgbClr val="004C82"/>
                </a:solidFill>
                <a:latin typeface="+mj-lt"/>
                <a:ea typeface="Bebas Neue"/>
                <a:cs typeface="Bebas Neue"/>
                <a:sym typeface="Bebas Neue"/>
              </a:rPr>
              <a:t>uatrimestre del Ejercicio </a:t>
            </a:r>
            <a:r>
              <a:rPr lang="es-GT" dirty="0">
                <a:solidFill>
                  <a:srgbClr val="004C82"/>
                </a:solidFill>
                <a:latin typeface="+mj-lt"/>
                <a:ea typeface="Bebas Neue"/>
                <a:cs typeface="Bebas Neue"/>
                <a:sym typeface="Bebas Neue"/>
              </a:rPr>
              <a:t>F</a:t>
            </a:r>
            <a:r>
              <a:rPr lang="es-GT" sz="1400" dirty="0">
                <a:solidFill>
                  <a:srgbClr val="004C82"/>
                </a:solidFill>
                <a:latin typeface="+mj-lt"/>
                <a:ea typeface="Bebas Neue"/>
                <a:cs typeface="Bebas Neue"/>
                <a:sym typeface="Bebas Neue"/>
              </a:rPr>
              <a:t>iscal 2023</a:t>
            </a:r>
            <a:endParaRPr dirty="0">
              <a:latin typeface="+mj-lt"/>
            </a:endParaRPr>
          </a:p>
          <a:p>
            <a:pPr marL="0" marR="0" lvl="0" indent="0" algn="l" rtl="0">
              <a:spcBef>
                <a:spcPts val="0"/>
              </a:spcBef>
              <a:spcAft>
                <a:spcPts val="0"/>
              </a:spcAft>
              <a:buNone/>
            </a:pPr>
            <a:r>
              <a:rPr lang="es-GT" sz="1400" dirty="0">
                <a:solidFill>
                  <a:srgbClr val="004C82"/>
                </a:solidFill>
                <a:latin typeface="+mj-lt"/>
                <a:ea typeface="Bebas Neue"/>
                <a:cs typeface="Bebas Neue"/>
                <a:sym typeface="Bebas Neue"/>
              </a:rPr>
              <a:t>(montos en millones de </a:t>
            </a:r>
            <a:r>
              <a:rPr lang="es-GT" dirty="0">
                <a:solidFill>
                  <a:srgbClr val="004C82"/>
                </a:solidFill>
                <a:latin typeface="+mj-lt"/>
                <a:ea typeface="Bebas Neue"/>
                <a:cs typeface="Bebas Neue"/>
                <a:sym typeface="Bebas Neue"/>
              </a:rPr>
              <a:t>q</a:t>
            </a:r>
            <a:r>
              <a:rPr lang="es-GT" sz="1400" dirty="0">
                <a:solidFill>
                  <a:srgbClr val="004C82"/>
                </a:solidFill>
                <a:latin typeface="+mj-lt"/>
                <a:ea typeface="Bebas Neue"/>
                <a:cs typeface="Bebas Neue"/>
                <a:sym typeface="Bebas Neue"/>
              </a:rPr>
              <a:t>uetzales)</a:t>
            </a:r>
            <a:endParaRPr dirty="0">
              <a:latin typeface="+mj-lt"/>
            </a:endParaRPr>
          </a:p>
        </p:txBody>
      </p:sp>
      <p:sp>
        <p:nvSpPr>
          <p:cNvPr id="8" name="Google Shape;68;g1e0bd25976b_0_50"/>
          <p:cNvSpPr txBox="1"/>
          <p:nvPr/>
        </p:nvSpPr>
        <p:spPr>
          <a:xfrm>
            <a:off x="633097" y="384497"/>
            <a:ext cx="11384688" cy="830956"/>
          </a:xfrm>
          <a:prstGeom prst="rect">
            <a:avLst/>
          </a:prstGeom>
          <a:noFill/>
          <a:ln>
            <a:noFill/>
          </a:ln>
        </p:spPr>
        <p:txBody>
          <a:bodyPr spcFirstLastPara="1" wrap="square" lIns="91425" tIns="45700" rIns="91425" bIns="45700" anchor="t" anchorCtr="0">
            <a:spAutoFit/>
          </a:bodyPr>
          <a:lstStyle/>
          <a:p>
            <a:pPr lvl="0"/>
            <a:r>
              <a:rPr lang="es-MX" sz="2400" b="1" dirty="0">
                <a:solidFill>
                  <a:srgbClr val="002060"/>
                </a:solidFill>
                <a:latin typeface="+mj-lt"/>
                <a:sym typeface="Montserrat"/>
              </a:rPr>
              <a:t>¿EN QUÉ INVIERTE LA SECRETARÍA DE ASUNTOS ADMINISTRATIVOS Y DE SEGURIDAD DE LA PRESIDENCIA?</a:t>
            </a:r>
            <a:endParaRPr lang="es-MX" sz="2400" b="1" dirty="0">
              <a:solidFill>
                <a:srgbClr val="002060"/>
              </a:solidFill>
              <a:latin typeface="+mj-lt"/>
            </a:endParaRPr>
          </a:p>
        </p:txBody>
      </p:sp>
      <p:sp>
        <p:nvSpPr>
          <p:cNvPr id="11" name="Título 1">
            <a:extLst>
              <a:ext uri="{FF2B5EF4-FFF2-40B4-BE49-F238E27FC236}">
                <a16:creationId xmlns:a16="http://schemas.microsoft.com/office/drawing/2014/main" id="{ACDD41ED-9971-F958-9E98-FF1C88AF5874}"/>
              </a:ext>
            </a:extLst>
          </p:cNvPr>
          <p:cNvSpPr txBox="1">
            <a:spLocks/>
          </p:cNvSpPr>
          <p:nvPr/>
        </p:nvSpPr>
        <p:spPr>
          <a:xfrm>
            <a:off x="727891" y="2843001"/>
            <a:ext cx="7182167" cy="2555281"/>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200" b="0" dirty="0">
                <a:solidFill>
                  <a:schemeClr val="tx1"/>
                </a:solidFill>
                <a:latin typeface="+mj-lt"/>
                <a:cs typeface="Arial" panose="020B0604020202020204" pitchFamily="34" charset="0"/>
              </a:rPr>
              <a:t>La Secretaría de Asuntos Administrativos y de Seguridad de la Presidencia de la República invierte en la adquisición de equipo y licencias necesarios para fortalecer las actividades de la Secretaría que dan cumplimiento a nuestro mandato.</a:t>
            </a:r>
          </a:p>
          <a:p>
            <a:pPr algn="just">
              <a:lnSpc>
                <a:spcPct val="100000"/>
              </a:lnSpc>
            </a:pPr>
            <a:endParaRPr lang="es-GT" sz="1200" b="0" dirty="0">
              <a:solidFill>
                <a:schemeClr val="tx1"/>
              </a:solidFill>
              <a:latin typeface="+mj-lt"/>
              <a:cs typeface="Arial" panose="020B0604020202020204" pitchFamily="34" charset="0"/>
            </a:endParaRPr>
          </a:p>
          <a:p>
            <a:pPr algn="just">
              <a:lnSpc>
                <a:spcPct val="100000"/>
              </a:lnSpc>
            </a:pPr>
            <a:r>
              <a:rPr lang="es-GT" sz="1200" b="0" dirty="0">
                <a:solidFill>
                  <a:schemeClr val="tx1"/>
                </a:solidFill>
                <a:latin typeface="+mj-lt"/>
                <a:cs typeface="Arial" panose="020B0604020202020204" pitchFamily="34" charset="0"/>
              </a:rPr>
              <a:t>Asimismo, invierte en reparaciones y remozamientos de las instalaciones, como mejoras a los equipos.</a:t>
            </a:r>
          </a:p>
        </p:txBody>
      </p:sp>
      <p:sp>
        <p:nvSpPr>
          <p:cNvPr id="12" name="Título 1">
            <a:extLst>
              <a:ext uri="{FF2B5EF4-FFF2-40B4-BE49-F238E27FC236}">
                <a16:creationId xmlns:a16="http://schemas.microsoft.com/office/drawing/2014/main" id="{9E3C291B-4CC9-7D5A-E699-C971546E2A1F}"/>
              </a:ext>
            </a:extLst>
          </p:cNvPr>
          <p:cNvSpPr txBox="1">
            <a:spLocks/>
          </p:cNvSpPr>
          <p:nvPr/>
        </p:nvSpPr>
        <p:spPr>
          <a:xfrm>
            <a:off x="8436775" y="3578942"/>
            <a:ext cx="3059900" cy="1002890"/>
          </a:xfrm>
          <a:prstGeom prst="rect">
            <a:avLst/>
          </a:prstGeom>
          <a:solidFill>
            <a:srgbClr val="004C82"/>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400" dirty="0">
                <a:solidFill>
                  <a:schemeClr val="bg1"/>
                </a:solidFill>
                <a:latin typeface="+mj-lt"/>
                <a:cs typeface="Arial" panose="020B0604020202020204" pitchFamily="34" charset="0"/>
              </a:rPr>
              <a:t>La inversión se divide principalmente en adquisición de equipo.</a:t>
            </a:r>
          </a:p>
        </p:txBody>
      </p:sp>
    </p:spTree>
    <p:extLst>
      <p:ext uri="{BB962C8B-B14F-4D97-AF65-F5344CB8AC3E}">
        <p14:creationId xmlns:p14="http://schemas.microsoft.com/office/powerpoint/2010/main" val="3273755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6"/>
          <p:cNvSpPr txBox="1"/>
          <p:nvPr/>
        </p:nvSpPr>
        <p:spPr>
          <a:xfrm>
            <a:off x="624284" y="1401717"/>
            <a:ext cx="38084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a:solidFill>
                  <a:srgbClr val="004C82"/>
                </a:solidFill>
                <a:latin typeface="+mj-lt"/>
                <a:ea typeface="Bebas Neue"/>
                <a:cs typeface="Bebas Neue"/>
                <a:sym typeface="Bebas Neue"/>
              </a:rPr>
              <a:t>Tercer</a:t>
            </a:r>
            <a:r>
              <a:rPr lang="es-GT" sz="1400" dirty="0">
                <a:solidFill>
                  <a:srgbClr val="004C82"/>
                </a:solidFill>
                <a:latin typeface="+mj-lt"/>
                <a:ea typeface="Bebas Neue"/>
                <a:cs typeface="Bebas Neue"/>
                <a:sym typeface="Bebas Neue"/>
              </a:rPr>
              <a:t> </a:t>
            </a:r>
            <a:r>
              <a:rPr lang="es-GT" dirty="0">
                <a:solidFill>
                  <a:srgbClr val="004C82"/>
                </a:solidFill>
                <a:latin typeface="+mj-lt"/>
                <a:ea typeface="Bebas Neue"/>
                <a:cs typeface="Bebas Neue"/>
                <a:sym typeface="Bebas Neue"/>
              </a:rPr>
              <a:t>C</a:t>
            </a:r>
            <a:r>
              <a:rPr lang="es-GT" sz="1400" dirty="0">
                <a:solidFill>
                  <a:srgbClr val="004C82"/>
                </a:solidFill>
                <a:latin typeface="+mj-lt"/>
                <a:ea typeface="Bebas Neue"/>
                <a:cs typeface="Bebas Neue"/>
                <a:sym typeface="Bebas Neue"/>
              </a:rPr>
              <a:t>uatrimestre del Ejercicio </a:t>
            </a:r>
            <a:r>
              <a:rPr lang="es-GT" dirty="0">
                <a:solidFill>
                  <a:srgbClr val="004C82"/>
                </a:solidFill>
                <a:latin typeface="+mj-lt"/>
                <a:ea typeface="Bebas Neue"/>
                <a:cs typeface="Bebas Neue"/>
                <a:sym typeface="Bebas Neue"/>
              </a:rPr>
              <a:t>F</a:t>
            </a:r>
            <a:r>
              <a:rPr lang="es-GT" sz="1400" dirty="0">
                <a:solidFill>
                  <a:srgbClr val="004C82"/>
                </a:solidFill>
                <a:latin typeface="+mj-lt"/>
                <a:ea typeface="Bebas Neue"/>
                <a:cs typeface="Bebas Neue"/>
                <a:sym typeface="Bebas Neue"/>
              </a:rPr>
              <a:t>iscal 2023</a:t>
            </a:r>
            <a:endParaRPr dirty="0">
              <a:latin typeface="+mj-lt"/>
            </a:endParaRPr>
          </a:p>
          <a:p>
            <a:pPr marL="0" marR="0" lvl="0" indent="0" algn="l" rtl="0">
              <a:spcBef>
                <a:spcPts val="0"/>
              </a:spcBef>
              <a:spcAft>
                <a:spcPts val="0"/>
              </a:spcAft>
              <a:buNone/>
            </a:pPr>
            <a:r>
              <a:rPr lang="es-GT" sz="1400" dirty="0">
                <a:solidFill>
                  <a:srgbClr val="004C82"/>
                </a:solidFill>
                <a:latin typeface="+mj-lt"/>
                <a:ea typeface="Bebas Neue"/>
                <a:cs typeface="Bebas Neue"/>
                <a:sym typeface="Bebas Neue"/>
              </a:rPr>
              <a:t>(montos en millones de </a:t>
            </a:r>
            <a:r>
              <a:rPr lang="es-GT" dirty="0">
                <a:solidFill>
                  <a:srgbClr val="004C82"/>
                </a:solidFill>
                <a:latin typeface="+mj-lt"/>
                <a:ea typeface="Bebas Neue"/>
                <a:cs typeface="Bebas Neue"/>
                <a:sym typeface="Bebas Neue"/>
              </a:rPr>
              <a:t>q</a:t>
            </a:r>
            <a:r>
              <a:rPr lang="es-GT" sz="1400" dirty="0">
                <a:solidFill>
                  <a:srgbClr val="004C82"/>
                </a:solidFill>
                <a:latin typeface="+mj-lt"/>
                <a:ea typeface="Bebas Neue"/>
                <a:cs typeface="Bebas Neue"/>
                <a:sym typeface="Bebas Neue"/>
              </a:rPr>
              <a:t>uetzales)</a:t>
            </a:r>
            <a:endParaRPr dirty="0">
              <a:latin typeface="+mj-lt"/>
            </a:endParaRPr>
          </a:p>
        </p:txBody>
      </p:sp>
      <p:sp>
        <p:nvSpPr>
          <p:cNvPr id="14" name="Título 1">
            <a:extLst>
              <a:ext uri="{FF2B5EF4-FFF2-40B4-BE49-F238E27FC236}">
                <a16:creationId xmlns:a16="http://schemas.microsoft.com/office/drawing/2014/main" id="{7CFA67EC-D254-EF20-441D-CBD9748F958A}"/>
              </a:ext>
            </a:extLst>
          </p:cNvPr>
          <p:cNvSpPr txBox="1">
            <a:spLocks/>
          </p:cNvSpPr>
          <p:nvPr/>
        </p:nvSpPr>
        <p:spPr>
          <a:xfrm>
            <a:off x="8324220" y="3414620"/>
            <a:ext cx="3582030" cy="1384995"/>
          </a:xfrm>
          <a:prstGeom prst="rect">
            <a:avLst/>
          </a:prstGeom>
          <a:solidFill>
            <a:srgbClr val="004C82"/>
          </a:solidFill>
          <a:effectLst>
            <a:outerShdw blurRad="50800" dist="50800" dir="5400000" sx="1000" sy="1000" algn="ctr" rotWithShape="0">
              <a:srgbClr val="000000"/>
            </a:outerShdw>
          </a:effectLst>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1400" dirty="0">
                <a:solidFill>
                  <a:schemeClr val="bg1"/>
                </a:solidFill>
                <a:latin typeface="+mj-lt"/>
                <a:cs typeface="Arial" panose="020B0604020202020204" pitchFamily="34" charset="0"/>
              </a:rPr>
              <a:t>La principal finalidad que se atiende es Servicios Públicos Generales con un 100% del presupuesto total de la Secretaría de Asuntos Administrativos y de Seguridad de la Presidencia de la República.</a:t>
            </a:r>
          </a:p>
        </p:txBody>
      </p:sp>
      <p:sp>
        <p:nvSpPr>
          <p:cNvPr id="12" name="Google Shape;68;g1e0bd25976b_0_50"/>
          <p:cNvSpPr txBox="1"/>
          <p:nvPr/>
        </p:nvSpPr>
        <p:spPr>
          <a:xfrm>
            <a:off x="624284" y="460931"/>
            <a:ext cx="11281966" cy="830956"/>
          </a:xfrm>
          <a:prstGeom prst="rect">
            <a:avLst/>
          </a:prstGeom>
          <a:noFill/>
          <a:ln>
            <a:noFill/>
          </a:ln>
        </p:spPr>
        <p:txBody>
          <a:bodyPr spcFirstLastPara="1" wrap="square" lIns="91425" tIns="45700" rIns="91425" bIns="45700" anchor="t" anchorCtr="0">
            <a:spAutoFit/>
          </a:bodyPr>
          <a:lstStyle/>
          <a:p>
            <a:pPr lvl="0"/>
            <a:r>
              <a:rPr lang="es-MX" sz="2400" b="1" spc="300" dirty="0">
                <a:solidFill>
                  <a:srgbClr val="002060"/>
                </a:solidFill>
                <a:latin typeface="+mj-lt"/>
                <a:sym typeface="Montserrat"/>
              </a:rPr>
              <a:t>¿QUÉ FINALIDADES ATIENDE LA SECRETARÍA DE ASUNTOS ADMINISTRATIVOS Y DE SEGURIDAD DE LA PRESIDENCIA?</a:t>
            </a:r>
            <a:endParaRPr lang="es-MX" sz="2400" b="1" spc="300" dirty="0">
              <a:solidFill>
                <a:srgbClr val="002060"/>
              </a:solidFill>
              <a:latin typeface="+mj-lt"/>
            </a:endParaRPr>
          </a:p>
        </p:txBody>
      </p:sp>
      <p:sp>
        <p:nvSpPr>
          <p:cNvPr id="2" name="Rectángulo 1"/>
          <p:cNvSpPr/>
          <p:nvPr/>
        </p:nvSpPr>
        <p:spPr>
          <a:xfrm>
            <a:off x="604066" y="3402718"/>
            <a:ext cx="7453676" cy="1569660"/>
          </a:xfrm>
          <a:prstGeom prst="rect">
            <a:avLst/>
          </a:prstGeom>
        </p:spPr>
        <p:txBody>
          <a:bodyPr wrap="square">
            <a:spAutoFit/>
          </a:bodyPr>
          <a:lstStyle/>
          <a:p>
            <a:pPr algn="just"/>
            <a:r>
              <a:rPr lang="es-GT" sz="1200" dirty="0">
                <a:latin typeface="+mj-lt"/>
                <a:cs typeface="Arial" panose="020B0604020202020204" pitchFamily="34" charset="0"/>
              </a:rPr>
              <a:t>Los Recursos Públicos se utilizan con fines específicos para el cumplimiento de los objetivos del Estado que impactan directamente en la población. </a:t>
            </a:r>
          </a:p>
          <a:p>
            <a:pPr algn="just"/>
            <a:endParaRPr lang="es-GT" sz="1200" dirty="0">
              <a:latin typeface="+mj-lt"/>
              <a:cs typeface="Arial" panose="020B0604020202020204" pitchFamily="34" charset="0"/>
            </a:endParaRPr>
          </a:p>
          <a:p>
            <a:pPr algn="just"/>
            <a:r>
              <a:rPr lang="es-GT" sz="1200" dirty="0">
                <a:latin typeface="+mj-lt"/>
                <a:cs typeface="Arial" panose="020B0604020202020204" pitchFamily="34" charset="0"/>
              </a:rPr>
              <a:t>Cada entidad atiende y prioriza las finalidades que le corresponden de conformidad con la ley. En el caso de la SAAS, al ser una Institución que no brinda servicios directos a la población, destina su presupuesto a garantizar permanentemente la seguridad, integridad física y la vida del Presidente y Vicepresidente de la República y la de sus respectivas familias, así como brindarles toda clase de apoyo administrativo y logístico en actividades oficiales y personales dentro del territorio nacional y en el extranjero.</a:t>
            </a:r>
          </a:p>
        </p:txBody>
      </p:sp>
    </p:spTree>
    <p:extLst>
      <p:ext uri="{BB962C8B-B14F-4D97-AF65-F5344CB8AC3E}">
        <p14:creationId xmlns:p14="http://schemas.microsoft.com/office/powerpoint/2010/main" val="3109434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2;p2">
            <a:extLst>
              <a:ext uri="{FF2B5EF4-FFF2-40B4-BE49-F238E27FC236}">
                <a16:creationId xmlns:a16="http://schemas.microsoft.com/office/drawing/2014/main" id="{0650A847-E6DB-4A96-F576-BAFCBD66B9EA}"/>
              </a:ext>
            </a:extLst>
          </p:cNvPr>
          <p:cNvSpPr/>
          <p:nvPr/>
        </p:nvSpPr>
        <p:spPr>
          <a:xfrm>
            <a:off x="824629" y="3372213"/>
            <a:ext cx="461210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800" dirty="0">
                <a:solidFill>
                  <a:schemeClr val="tx2">
                    <a:lumMod val="50000"/>
                  </a:schemeClr>
                </a:solidFill>
                <a:latin typeface="Arial"/>
                <a:ea typeface="Arial"/>
                <a:cs typeface="Arial"/>
                <a:sym typeface="Arial"/>
              </a:rPr>
              <a:t>Fuente: Sistema de Contabilidad Integrada (Sicoin). Datos al 29 de </a:t>
            </a:r>
            <a:r>
              <a:rPr lang="es-GT" sz="800" dirty="0">
                <a:solidFill>
                  <a:schemeClr val="tx2">
                    <a:lumMod val="50000"/>
                  </a:schemeClr>
                </a:solidFill>
              </a:rPr>
              <a:t>diciembre de</a:t>
            </a:r>
            <a:r>
              <a:rPr lang="es-GT" sz="800" dirty="0">
                <a:solidFill>
                  <a:schemeClr val="tx2">
                    <a:lumMod val="50000"/>
                  </a:schemeClr>
                </a:solidFill>
                <a:latin typeface="Arial"/>
                <a:ea typeface="Arial"/>
                <a:cs typeface="Arial"/>
                <a:sym typeface="Arial"/>
              </a:rPr>
              <a:t> 2023.</a:t>
            </a:r>
          </a:p>
          <a:p>
            <a:pPr marL="0" marR="0" lvl="0" indent="0" rtl="0">
              <a:spcBef>
                <a:spcPts val="0"/>
              </a:spcBef>
              <a:spcAft>
                <a:spcPts val="0"/>
              </a:spcAft>
              <a:buNone/>
            </a:pPr>
            <a:endParaRPr lang="es-GT" sz="800" dirty="0">
              <a:solidFill>
                <a:schemeClr val="tx2">
                  <a:lumMod val="50000"/>
                </a:schemeClr>
              </a:solidFill>
              <a:latin typeface="Arial"/>
              <a:ea typeface="Arial"/>
              <a:cs typeface="Arial"/>
              <a:sym typeface="Arial"/>
            </a:endParaRPr>
          </a:p>
          <a:p>
            <a:pPr marL="0" marR="0" lvl="0" indent="0" rtl="0">
              <a:spcBef>
                <a:spcPts val="0"/>
              </a:spcBef>
              <a:spcAft>
                <a:spcPts val="0"/>
              </a:spcAft>
              <a:buNone/>
            </a:pPr>
            <a:r>
              <a:rPr lang="es-GT" sz="800" b="1" dirty="0">
                <a:solidFill>
                  <a:schemeClr val="tx2">
                    <a:lumMod val="50000"/>
                  </a:schemeClr>
                </a:solidFill>
                <a:latin typeface="Arial"/>
                <a:ea typeface="Arial"/>
                <a:cs typeface="Arial"/>
                <a:sym typeface="Arial"/>
              </a:rPr>
              <a:t>*Notas:</a:t>
            </a:r>
          </a:p>
        </p:txBody>
      </p:sp>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717150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Ejecución del Presupuesto </a:t>
            </a:r>
          </a:p>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General del Estado</a:t>
            </a: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Comparativo de la Ejecución Presupuestaria 2022-2023</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a:t>
            </a:r>
            <a:r>
              <a:rPr lang="es-GT" sz="1200" dirty="0">
                <a:solidFill>
                  <a:srgbClr val="033964"/>
                </a:solidFill>
                <a:latin typeface="Arial" panose="020B0604020202020204" pitchFamily="34" charset="0"/>
                <a:ea typeface="Bebas Neue"/>
                <a:cs typeface="Arial" panose="020B0604020202020204" pitchFamily="34" charset="0"/>
                <a:sym typeface="Bebas Neue"/>
              </a:rPr>
              <a:t>Tercer</a:t>
            </a: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 cuatrimestre</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2" name="Tabla 1">
            <a:extLst>
              <a:ext uri="{FF2B5EF4-FFF2-40B4-BE49-F238E27FC236}">
                <a16:creationId xmlns:a16="http://schemas.microsoft.com/office/drawing/2014/main" id="{56BE81C2-1A2C-22C0-7EAC-5C45765DE3F7}"/>
              </a:ext>
            </a:extLst>
          </p:cNvPr>
          <p:cNvGraphicFramePr>
            <a:graphicFrameLocks noGrp="1"/>
          </p:cNvGraphicFramePr>
          <p:nvPr/>
        </p:nvGraphicFramePr>
        <p:xfrm>
          <a:off x="874294" y="2412324"/>
          <a:ext cx="10443411" cy="959888"/>
        </p:xfrm>
        <a:graphic>
          <a:graphicData uri="http://schemas.openxmlformats.org/drawingml/2006/table">
            <a:tbl>
              <a:tblPr/>
              <a:tblGrid>
                <a:gridCol w="2682714">
                  <a:extLst>
                    <a:ext uri="{9D8B030D-6E8A-4147-A177-3AD203B41FA5}">
                      <a16:colId xmlns:a16="http://schemas.microsoft.com/office/drawing/2014/main" val="3569830651"/>
                    </a:ext>
                  </a:extLst>
                </a:gridCol>
                <a:gridCol w="2682714">
                  <a:extLst>
                    <a:ext uri="{9D8B030D-6E8A-4147-A177-3AD203B41FA5}">
                      <a16:colId xmlns:a16="http://schemas.microsoft.com/office/drawing/2014/main" val="2206739267"/>
                    </a:ext>
                  </a:extLst>
                </a:gridCol>
                <a:gridCol w="2682714">
                  <a:extLst>
                    <a:ext uri="{9D8B030D-6E8A-4147-A177-3AD203B41FA5}">
                      <a16:colId xmlns:a16="http://schemas.microsoft.com/office/drawing/2014/main" val="2068741833"/>
                    </a:ext>
                  </a:extLst>
                </a:gridCol>
                <a:gridCol w="2395269">
                  <a:extLst>
                    <a:ext uri="{9D8B030D-6E8A-4147-A177-3AD203B41FA5}">
                      <a16:colId xmlns:a16="http://schemas.microsoft.com/office/drawing/2014/main" val="3070797147"/>
                    </a:ext>
                  </a:extLst>
                </a:gridCol>
              </a:tblGrid>
              <a:tr h="190572">
                <a:tc rowSpan="2">
                  <a:txBody>
                    <a:bodyPr/>
                    <a:lstStyle/>
                    <a:p>
                      <a:pPr algn="ctr" rtl="0" fontAlgn="ctr"/>
                      <a:r>
                        <a:rPr lang="es-GT" sz="1100" b="1" i="0" u="none" strike="noStrike" dirty="0">
                          <a:solidFill>
                            <a:srgbClr val="FFFFFF"/>
                          </a:solidFill>
                          <a:effectLst/>
                          <a:latin typeface="+mj-lt"/>
                        </a:rPr>
                        <a:t>Año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EFE"/>
                    </a:solidFill>
                  </a:tcPr>
                </a:tc>
                <a:tc>
                  <a:txBody>
                    <a:bodyPr/>
                    <a:lstStyle/>
                    <a:p>
                      <a:pPr algn="ctr" rtl="0" fontAlgn="ctr"/>
                      <a:r>
                        <a:rPr lang="es-GT" sz="1100" b="1" i="0" u="none" strike="noStrike" dirty="0">
                          <a:solidFill>
                            <a:srgbClr val="FFFFFF"/>
                          </a:solidFill>
                          <a:effectLst/>
                          <a:latin typeface="+mj-lt"/>
                        </a:rPr>
                        <a:t>Presupuesto</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rowSpan="2">
                  <a:txBody>
                    <a:bodyPr/>
                    <a:lstStyle/>
                    <a:p>
                      <a:pPr algn="ctr" rtl="0" fontAlgn="ctr"/>
                      <a:r>
                        <a:rPr lang="es-GT" sz="1100" b="1" i="0" u="none" strike="noStrike" dirty="0">
                          <a:solidFill>
                            <a:srgbClr val="FFFFFF"/>
                          </a:solidFill>
                          <a:effectLst/>
                          <a:latin typeface="+mj-lt"/>
                        </a:rPr>
                        <a:t>Ejecutado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EFE"/>
                    </a:solidFill>
                  </a:tcPr>
                </a:tc>
                <a:tc rowSpan="2">
                  <a:txBody>
                    <a:bodyPr/>
                    <a:lstStyle/>
                    <a:p>
                      <a:pPr algn="ctr" rtl="0" fontAlgn="ctr"/>
                      <a:r>
                        <a:rPr lang="es-GT" sz="1100" b="1" i="0" u="none" strike="noStrike">
                          <a:solidFill>
                            <a:srgbClr val="FFFFFF"/>
                          </a:solidFill>
                          <a:effectLst/>
                          <a:latin typeface="+mj-lt"/>
                        </a:rPr>
                        <a:t>Porcentaje de ejecución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EFE"/>
                    </a:solidFill>
                  </a:tcPr>
                </a:tc>
                <a:extLst>
                  <a:ext uri="{0D108BD9-81ED-4DB2-BD59-A6C34878D82A}">
                    <a16:rowId xmlns:a16="http://schemas.microsoft.com/office/drawing/2014/main" val="3575142358"/>
                  </a:ext>
                </a:extLst>
              </a:tr>
              <a:tr h="247028">
                <a:tc vMerge="1">
                  <a:txBody>
                    <a:bodyPr/>
                    <a:lstStyle/>
                    <a:p>
                      <a:endParaRPr lang="es-GT"/>
                    </a:p>
                  </a:txBody>
                  <a:tcPr/>
                </a:tc>
                <a:tc>
                  <a:txBody>
                    <a:bodyPr/>
                    <a:lstStyle/>
                    <a:p>
                      <a:pPr algn="ctr" rtl="0" fontAlgn="ctr"/>
                      <a:r>
                        <a:rPr lang="es-GT" sz="1100" b="1" i="0" u="none" strike="noStrike" dirty="0">
                          <a:solidFill>
                            <a:srgbClr val="FFFFFF"/>
                          </a:solidFill>
                          <a:effectLst/>
                          <a:latin typeface="+mj-lt"/>
                        </a:rPr>
                        <a:t>vigente*</a:t>
                      </a: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vMerge="1">
                  <a:txBody>
                    <a:bodyPr/>
                    <a:lstStyle/>
                    <a:p>
                      <a:endParaRPr lang="es-GT"/>
                    </a:p>
                  </a:txBody>
                  <a:tcPr/>
                </a:tc>
                <a:tc vMerge="1">
                  <a:txBody>
                    <a:bodyPr/>
                    <a:lstStyle/>
                    <a:p>
                      <a:endParaRPr lang="es-GT"/>
                    </a:p>
                  </a:txBody>
                  <a:tcPr/>
                </a:tc>
                <a:extLst>
                  <a:ext uri="{0D108BD9-81ED-4DB2-BD59-A6C34878D82A}">
                    <a16:rowId xmlns:a16="http://schemas.microsoft.com/office/drawing/2014/main" val="3061410712"/>
                  </a:ext>
                </a:extLst>
              </a:tr>
              <a:tr h="261144">
                <a:tc>
                  <a:txBody>
                    <a:bodyPr/>
                    <a:lstStyle/>
                    <a:p>
                      <a:pPr algn="ctr" rtl="0" fontAlgn="ctr"/>
                      <a:r>
                        <a:rPr lang="es-GT" sz="1200" b="0" i="0" u="none" strike="noStrike" dirty="0">
                          <a:solidFill>
                            <a:srgbClr val="004C83"/>
                          </a:solidFill>
                          <a:effectLst/>
                          <a:latin typeface="+mj-lt"/>
                        </a:rPr>
                        <a:t>2022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rtl="0" fontAlgn="ctr"/>
                      <a:r>
                        <a:rPr lang="es-GT" sz="1200" b="0" i="0" u="none" strike="noStrike" dirty="0">
                          <a:solidFill>
                            <a:srgbClr val="004C83"/>
                          </a:solidFill>
                          <a:effectLst/>
                          <a:latin typeface="+mj-lt"/>
                        </a:rPr>
                        <a:t>136,113.686.00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rtl="0" fontAlgn="ctr"/>
                      <a:r>
                        <a:rPr lang="es-GT" sz="1200" b="0" i="0" u="none" strike="noStrike" dirty="0">
                          <a:solidFill>
                            <a:srgbClr val="004C83"/>
                          </a:solidFill>
                          <a:effectLst/>
                          <a:latin typeface="+mj-lt"/>
                        </a:rPr>
                        <a:t>134,760,716.19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rtl="0" fontAlgn="ctr"/>
                      <a:r>
                        <a:rPr lang="es-GT" sz="1200" b="0" i="0" u="none" strike="noStrike" dirty="0">
                          <a:solidFill>
                            <a:srgbClr val="004C83"/>
                          </a:solidFill>
                          <a:effectLst/>
                          <a:latin typeface="+mj-lt"/>
                        </a:rPr>
                        <a:t>99.01%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940942235"/>
                  </a:ext>
                </a:extLst>
              </a:tr>
              <a:tr h="261144">
                <a:tc>
                  <a:txBody>
                    <a:bodyPr/>
                    <a:lstStyle/>
                    <a:p>
                      <a:pPr algn="ctr" rtl="0" fontAlgn="ctr"/>
                      <a:r>
                        <a:rPr lang="es-GT" sz="1200" b="0" i="0" u="none" strike="noStrike" dirty="0">
                          <a:solidFill>
                            <a:srgbClr val="004C83"/>
                          </a:solidFill>
                          <a:effectLst/>
                          <a:latin typeface="+mj-lt"/>
                        </a:rPr>
                        <a:t>2023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rtl="0" fontAlgn="ctr"/>
                      <a:r>
                        <a:rPr lang="es-GT" sz="1200" b="0" i="0" u="none" strike="noStrike" dirty="0">
                          <a:solidFill>
                            <a:srgbClr val="004C83"/>
                          </a:solidFill>
                          <a:effectLst/>
                          <a:latin typeface="+mj-lt"/>
                        </a:rPr>
                        <a:t>137,200,000.00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rtl="0" fontAlgn="ctr"/>
                      <a:r>
                        <a:rPr lang="es-GT" sz="1200" b="0" i="0" u="none" strike="noStrike" dirty="0">
                          <a:solidFill>
                            <a:srgbClr val="004C83"/>
                          </a:solidFill>
                          <a:effectLst/>
                          <a:latin typeface="+mj-lt"/>
                        </a:rPr>
                        <a:t> 134,782,821.63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rtl="0" fontAlgn="ctr"/>
                      <a:r>
                        <a:rPr lang="es-GT" sz="1200" b="0" i="0" u="none" strike="noStrike" dirty="0">
                          <a:solidFill>
                            <a:srgbClr val="004C83"/>
                          </a:solidFill>
                          <a:effectLst/>
                          <a:latin typeface="+mj-lt"/>
                        </a:rPr>
                        <a:t>98.24%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2124461891"/>
                  </a:ext>
                </a:extLst>
              </a:tr>
            </a:tbl>
          </a:graphicData>
        </a:graphic>
      </p:graphicFrame>
      <p:graphicFrame>
        <p:nvGraphicFramePr>
          <p:cNvPr id="3" name="Tabla 2">
            <a:extLst>
              <a:ext uri="{FF2B5EF4-FFF2-40B4-BE49-F238E27FC236}">
                <a16:creationId xmlns:a16="http://schemas.microsoft.com/office/drawing/2014/main" id="{B2A87785-9255-8C8F-D2D8-417DF77F9A81}"/>
              </a:ext>
            </a:extLst>
          </p:cNvPr>
          <p:cNvGraphicFramePr>
            <a:graphicFrameLocks noGrp="1"/>
          </p:cNvGraphicFramePr>
          <p:nvPr/>
        </p:nvGraphicFramePr>
        <p:xfrm>
          <a:off x="874294" y="3823783"/>
          <a:ext cx="7591159" cy="1455436"/>
        </p:xfrm>
        <a:graphic>
          <a:graphicData uri="http://schemas.openxmlformats.org/drawingml/2006/table">
            <a:tbl>
              <a:tblPr/>
              <a:tblGrid>
                <a:gridCol w="1940167">
                  <a:extLst>
                    <a:ext uri="{9D8B030D-6E8A-4147-A177-3AD203B41FA5}">
                      <a16:colId xmlns:a16="http://schemas.microsoft.com/office/drawing/2014/main" val="2782221216"/>
                    </a:ext>
                  </a:extLst>
                </a:gridCol>
                <a:gridCol w="5650992">
                  <a:extLst>
                    <a:ext uri="{9D8B030D-6E8A-4147-A177-3AD203B41FA5}">
                      <a16:colId xmlns:a16="http://schemas.microsoft.com/office/drawing/2014/main" val="303601962"/>
                    </a:ext>
                  </a:extLst>
                </a:gridCol>
              </a:tblGrid>
              <a:tr h="137261">
                <a:tc>
                  <a:txBody>
                    <a:bodyPr/>
                    <a:lstStyle/>
                    <a:p>
                      <a:pPr algn="l" fontAlgn="b"/>
                      <a:r>
                        <a:rPr lang="es-GT" sz="700" b="1" i="0" u="none" strike="noStrike" dirty="0">
                          <a:solidFill>
                            <a:srgbClr val="004C83"/>
                          </a:solidFill>
                          <a:effectLst/>
                          <a:latin typeface="Arial" panose="020B0604020202020204" pitchFamily="34" charset="0"/>
                        </a:rPr>
                        <a:t>Ejercicio fiscal 2022 incluye:</a:t>
                      </a:r>
                    </a:p>
                  </a:txBody>
                  <a:tcPr marL="9525" marR="9525" marT="9525" marB="0" anchor="b">
                    <a:lnL>
                      <a:noFill/>
                    </a:lnL>
                    <a:lnR>
                      <a:noFill/>
                    </a:lnR>
                    <a:lnT>
                      <a:noFill/>
                    </a:lnT>
                    <a:lnB w="6350" cap="flat" cmpd="sng" algn="ctr">
                      <a:noFill/>
                      <a:prstDash val="solid"/>
                      <a:round/>
                      <a:headEnd type="none" w="med" len="med"/>
                      <a:tailEnd type="none" w="med" len="med"/>
                    </a:lnB>
                  </a:tcPr>
                </a:tc>
                <a:tc>
                  <a:txBody>
                    <a:bodyPr/>
                    <a:lstStyle/>
                    <a:p>
                      <a:pPr algn="l" fontAlgn="b"/>
                      <a:endParaRPr lang="es-GT" sz="7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6350" cap="flat" cmpd="sng" algn="ctr">
                      <a:noFill/>
                      <a:prstDash val="solid"/>
                      <a:round/>
                      <a:headEnd type="none" w="med" len="med"/>
                      <a:tailEnd type="none" w="med" len="med"/>
                    </a:lnB>
                  </a:tcPr>
                </a:tc>
                <a:extLst>
                  <a:ext uri="{0D108BD9-81ED-4DB2-BD59-A6C34878D82A}">
                    <a16:rowId xmlns:a16="http://schemas.microsoft.com/office/drawing/2014/main" val="4268045392"/>
                  </a:ext>
                </a:extLst>
              </a:tr>
              <a:tr h="111424">
                <a:tc>
                  <a:txBody>
                    <a:bodyPr/>
                    <a:lstStyle/>
                    <a:p>
                      <a:pPr algn="ctr" fontAlgn="b"/>
                      <a:r>
                        <a:rPr lang="es-GT" sz="700" b="0" i="0" u="none" strike="noStrike" dirty="0">
                          <a:solidFill>
                            <a:srgbClr val="FFFFFF"/>
                          </a:solidFill>
                          <a:effectLst/>
                          <a:latin typeface="Arial" panose="020B0604020202020204" pitchFamily="34" charset="0"/>
                        </a:rPr>
                        <a:t>Decreto</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a:txBody>
                    <a:bodyPr/>
                    <a:lstStyle/>
                    <a:p>
                      <a:pPr algn="ctr" fontAlgn="b"/>
                      <a:r>
                        <a:rPr lang="es-GT" sz="700" b="0" i="0" u="none" strike="noStrike" dirty="0">
                          <a:solidFill>
                            <a:srgbClr val="FFFFFF"/>
                          </a:solidFill>
                          <a:effectLst/>
                          <a:latin typeface="Arial" panose="020B0604020202020204" pitchFamily="34" charset="0"/>
                        </a:rPr>
                        <a:t>Nombre</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extLst>
                  <a:ext uri="{0D108BD9-81ED-4DB2-BD59-A6C34878D82A}">
                    <a16:rowId xmlns:a16="http://schemas.microsoft.com/office/drawing/2014/main" val="3498567934"/>
                  </a:ext>
                </a:extLst>
              </a:tr>
              <a:tr h="154046">
                <a:tc>
                  <a:txBody>
                    <a:bodyPr/>
                    <a:lstStyle/>
                    <a:p>
                      <a:pPr marL="36000" algn="l" fontAlgn="ctr"/>
                      <a:r>
                        <a:rPr lang="pt-BR" sz="700" b="0" i="0" u="none" strike="noStrike" dirty="0">
                          <a:solidFill>
                            <a:srgbClr val="004C83"/>
                          </a:solidFill>
                          <a:effectLst/>
                          <a:latin typeface="Arial" panose="020B0604020202020204" pitchFamily="34" charset="0"/>
                        </a:rPr>
                        <a:t>Decreto Número 16-2021 (Articulo 103)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Ley del Presupuesto General de Ingresos y Egresos del Estado para el Ejercicio Fiscal 2022, ampliación al presupuesto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2074560914"/>
                  </a:ext>
                </a:extLst>
              </a:tr>
              <a:tr h="128741">
                <a:tc>
                  <a:txBody>
                    <a:bodyPr/>
                    <a:lstStyle/>
                    <a:p>
                      <a:pPr marL="36000" algn="l" fontAlgn="ctr"/>
                      <a:r>
                        <a:rPr lang="pt-BR" sz="700" b="0" i="0" u="none" strike="noStrike" dirty="0">
                          <a:solidFill>
                            <a:srgbClr val="004C83"/>
                          </a:solidFill>
                          <a:effectLst/>
                          <a:latin typeface="Arial" panose="020B0604020202020204" pitchFamily="34" charset="0"/>
                        </a:rPr>
                        <a:t>Decreto Número 16-2021 (Articulo 119)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Ley General de Ingresos y Egresos del Estado para el Ejercicio Fiscal 2022, a favor de CODEDES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1762726542"/>
                  </a:ext>
                </a:extLst>
              </a:tr>
              <a:tr h="137862">
                <a:tc>
                  <a:txBody>
                    <a:bodyPr/>
                    <a:lstStyle/>
                    <a:p>
                      <a:pPr marL="36000" algn="l" fontAlgn="ctr"/>
                      <a:r>
                        <a:rPr lang="es-GT" sz="700" b="0" i="0" u="none" strike="noStrike" dirty="0">
                          <a:solidFill>
                            <a:srgbClr val="004C83"/>
                          </a:solidFill>
                          <a:effectLst/>
                          <a:latin typeface="Arial" panose="020B0604020202020204" pitchFamily="34" charset="0"/>
                        </a:rPr>
                        <a:t>Decreto Número 17-2022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Ley de Apoyo Temporal a los Consumidores de Gas Propano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1825852305"/>
                  </a:ext>
                </a:extLst>
              </a:tr>
              <a:tr h="154489">
                <a:tc>
                  <a:txBody>
                    <a:bodyPr/>
                    <a:lstStyle/>
                    <a:p>
                      <a:pPr marL="36000" algn="l" fontAlgn="ctr"/>
                      <a:r>
                        <a:rPr lang="es-GT" sz="700" b="0" i="0" u="none" strike="noStrike" dirty="0">
                          <a:solidFill>
                            <a:srgbClr val="004C83"/>
                          </a:solidFill>
                          <a:effectLst/>
                          <a:latin typeface="Arial" panose="020B0604020202020204" pitchFamily="34" charset="0"/>
                        </a:rPr>
                        <a:t>Decreto Número 33-2022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Reformas a la Ley de Apoyo Social Temporal a los Consumidores de Gas Propano, Decreto Número 17-2022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2710045040"/>
                  </a:ext>
                </a:extLst>
              </a:tr>
              <a:tr h="145906">
                <a:tc>
                  <a:txBody>
                    <a:bodyPr/>
                    <a:lstStyle/>
                    <a:p>
                      <a:pPr marL="36000" algn="l" fontAlgn="ctr"/>
                      <a:r>
                        <a:rPr lang="es-GT" sz="700" b="0" i="0" u="none" strike="noStrike" dirty="0">
                          <a:solidFill>
                            <a:srgbClr val="004C83"/>
                          </a:solidFill>
                          <a:effectLst/>
                          <a:latin typeface="Arial" panose="020B0604020202020204" pitchFamily="34" charset="0"/>
                        </a:rPr>
                        <a:t>Decreto Número 20-2022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Ley de Apoyo Social Temporal a los Consumidores de Diesel y Gasolina Regular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3185854891"/>
                  </a:ext>
                </a:extLst>
              </a:tr>
              <a:tr h="154489">
                <a:tc>
                  <a:txBody>
                    <a:bodyPr/>
                    <a:lstStyle/>
                    <a:p>
                      <a:pPr marL="36000" algn="l" fontAlgn="ctr"/>
                      <a:r>
                        <a:rPr lang="es-GT" sz="700" b="0" i="0" u="none" strike="noStrike" dirty="0">
                          <a:solidFill>
                            <a:srgbClr val="004C83"/>
                          </a:solidFill>
                          <a:effectLst/>
                          <a:latin typeface="Arial" panose="020B0604020202020204" pitchFamily="34" charset="0"/>
                        </a:rPr>
                        <a:t>Decreto Número 28-2022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Reformas a la Ley de Apoyo Social Temporal a los Consumidores de Diésel y Gasolina Regular, Decreto Número 20-2022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2481332829"/>
                  </a:ext>
                </a:extLst>
              </a:tr>
              <a:tr h="189176">
                <a:tc>
                  <a:txBody>
                    <a:bodyPr/>
                    <a:lstStyle/>
                    <a:p>
                      <a:pPr marL="36000" algn="l" fontAlgn="ctr"/>
                      <a:r>
                        <a:rPr lang="es-GT" sz="700" b="0" i="0" u="none" strike="noStrike" dirty="0">
                          <a:solidFill>
                            <a:srgbClr val="004C83"/>
                          </a:solidFill>
                          <a:effectLst/>
                          <a:latin typeface="Arial" panose="020B0604020202020204" pitchFamily="34" charset="0"/>
                        </a:rPr>
                        <a:t>Decreto Número 21-2022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Ley para Fortalecer el Mantenimiento y Construcción de Infraestructura Estratégica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1934873107"/>
                  </a:ext>
                </a:extLst>
              </a:tr>
              <a:tr h="137261">
                <a:tc>
                  <a:txBody>
                    <a:bodyPr/>
                    <a:lstStyle/>
                    <a:p>
                      <a:pPr marL="36000" algn="l" fontAlgn="ctr"/>
                      <a:r>
                        <a:rPr lang="es-GT" sz="700" b="0" i="0" u="none" strike="noStrike" dirty="0">
                          <a:solidFill>
                            <a:srgbClr val="004C83"/>
                          </a:solidFill>
                          <a:effectLst/>
                          <a:latin typeface="Arial" panose="020B0604020202020204" pitchFamily="34" charset="0"/>
                        </a:rPr>
                        <a:t>Decreto Número 25-2022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marL="36000" algn="l" fontAlgn="ctr"/>
                      <a:r>
                        <a:rPr lang="es-MX" sz="700" b="0" i="0" u="none" strike="noStrike" dirty="0">
                          <a:solidFill>
                            <a:srgbClr val="004C83"/>
                          </a:solidFill>
                          <a:effectLst/>
                          <a:latin typeface="Arial" panose="020B0604020202020204" pitchFamily="34" charset="0"/>
                        </a:rPr>
                        <a:t>Ley de Fortalecimiento al Aporte Social de la Tarifa Eléctrica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extLst>
                  <a:ext uri="{0D108BD9-81ED-4DB2-BD59-A6C34878D82A}">
                    <a16:rowId xmlns:a16="http://schemas.microsoft.com/office/drawing/2014/main" val="86011670"/>
                  </a:ext>
                </a:extLst>
              </a:tr>
            </a:tbl>
          </a:graphicData>
        </a:graphic>
      </p:graphicFrame>
      <p:graphicFrame>
        <p:nvGraphicFramePr>
          <p:cNvPr id="8" name="Tabla 7">
            <a:extLst>
              <a:ext uri="{FF2B5EF4-FFF2-40B4-BE49-F238E27FC236}">
                <a16:creationId xmlns:a16="http://schemas.microsoft.com/office/drawing/2014/main" id="{377FC885-6D96-AAAD-3DEC-FA387DD9B18D}"/>
              </a:ext>
            </a:extLst>
          </p:cNvPr>
          <p:cNvGraphicFramePr>
            <a:graphicFrameLocks noGrp="1"/>
          </p:cNvGraphicFramePr>
          <p:nvPr/>
        </p:nvGraphicFramePr>
        <p:xfrm>
          <a:off x="878865" y="5378867"/>
          <a:ext cx="9115740" cy="800776"/>
        </p:xfrm>
        <a:graphic>
          <a:graphicData uri="http://schemas.openxmlformats.org/drawingml/2006/table">
            <a:tbl>
              <a:tblPr/>
              <a:tblGrid>
                <a:gridCol w="1594302">
                  <a:extLst>
                    <a:ext uri="{9D8B030D-6E8A-4147-A177-3AD203B41FA5}">
                      <a16:colId xmlns:a16="http://schemas.microsoft.com/office/drawing/2014/main" val="980379229"/>
                    </a:ext>
                  </a:extLst>
                </a:gridCol>
                <a:gridCol w="3255637">
                  <a:extLst>
                    <a:ext uri="{9D8B030D-6E8A-4147-A177-3AD203B41FA5}">
                      <a16:colId xmlns:a16="http://schemas.microsoft.com/office/drawing/2014/main" val="2931357198"/>
                    </a:ext>
                  </a:extLst>
                </a:gridCol>
                <a:gridCol w="4265801">
                  <a:extLst>
                    <a:ext uri="{9D8B030D-6E8A-4147-A177-3AD203B41FA5}">
                      <a16:colId xmlns:a16="http://schemas.microsoft.com/office/drawing/2014/main" val="4241530841"/>
                    </a:ext>
                  </a:extLst>
                </a:gridCol>
              </a:tblGrid>
              <a:tr h="95789">
                <a:tc>
                  <a:txBody>
                    <a:bodyPr/>
                    <a:lstStyle/>
                    <a:p>
                      <a:pPr algn="l" rtl="0" fontAlgn="b"/>
                      <a:r>
                        <a:rPr lang="es-GT" sz="700" b="1" i="0" u="none" strike="noStrike" dirty="0">
                          <a:solidFill>
                            <a:srgbClr val="004C83"/>
                          </a:solidFill>
                          <a:effectLst/>
                          <a:latin typeface="+mj-lt"/>
                        </a:rPr>
                        <a:t>Ejercicio fiscal 2023 incluye:</a:t>
                      </a:r>
                    </a:p>
                  </a:txBody>
                  <a:tcPr marL="9525" marR="9525" marT="9525"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r>
                        <a:rPr lang="es-GT" sz="700" b="0" i="0" u="none" strike="noStrike" dirty="0">
                          <a:solidFill>
                            <a:srgbClr val="000000"/>
                          </a:solidFill>
                          <a:effectLst/>
                          <a:latin typeface="+mj-lt"/>
                        </a:rPr>
                        <a:t> </a:t>
                      </a:r>
                    </a:p>
                  </a:txBody>
                  <a:tcPr marL="9525" marR="9525" marT="9525"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
                      <a:r>
                        <a:rPr lang="es-GT" sz="700" b="0" i="0" u="none" strike="noStrike" dirty="0">
                          <a:solidFill>
                            <a:srgbClr val="000000"/>
                          </a:solidFill>
                          <a:effectLst/>
                          <a:latin typeface="+mj-lt"/>
                        </a:rPr>
                        <a:t> </a:t>
                      </a:r>
                    </a:p>
                  </a:txBody>
                  <a:tcPr marL="9525" marR="9525" marT="9525" marB="0" anchor="b">
                    <a:lnL>
                      <a:noFill/>
                    </a:lnL>
                    <a:lnR>
                      <a:noFill/>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5949596"/>
                  </a:ext>
                </a:extLst>
              </a:tr>
              <a:tr h="95789">
                <a:tc>
                  <a:txBody>
                    <a:bodyPr/>
                    <a:lstStyle/>
                    <a:p>
                      <a:pPr algn="ctr" rtl="0" fontAlgn="b"/>
                      <a:r>
                        <a:rPr lang="es-GT" sz="700" b="0" i="0" u="none" strike="noStrike" dirty="0">
                          <a:solidFill>
                            <a:srgbClr val="FFFFFF"/>
                          </a:solidFill>
                          <a:effectLst/>
                          <a:latin typeface="+mj-lt"/>
                        </a:rPr>
                        <a:t>Decreto</a:t>
                      </a:r>
                    </a:p>
                  </a:txBody>
                  <a:tcPr marL="9525" marR="9525" marT="9525"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gridSpan="2">
                  <a:txBody>
                    <a:bodyPr/>
                    <a:lstStyle/>
                    <a:p>
                      <a:pPr algn="ctr" rtl="0" fontAlgn="b"/>
                      <a:r>
                        <a:rPr lang="es-GT" sz="700" b="0" i="0" u="none" strike="noStrike" dirty="0">
                          <a:solidFill>
                            <a:srgbClr val="FFFFFF"/>
                          </a:solidFill>
                          <a:effectLst/>
                          <a:latin typeface="+mj-lt"/>
                        </a:rPr>
                        <a:t>Nombre</a:t>
                      </a:r>
                    </a:p>
                  </a:txBody>
                  <a:tcPr marL="9525" marR="9525" marT="9525" marB="0" anchor="b">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hMerge="1">
                  <a:txBody>
                    <a:bodyPr/>
                    <a:lstStyle/>
                    <a:p>
                      <a:endParaRPr lang="es-GT"/>
                    </a:p>
                  </a:txBody>
                  <a:tcPr/>
                </a:tc>
                <a:extLst>
                  <a:ext uri="{0D108BD9-81ED-4DB2-BD59-A6C34878D82A}">
                    <a16:rowId xmlns:a16="http://schemas.microsoft.com/office/drawing/2014/main" val="2759844489"/>
                  </a:ext>
                </a:extLst>
              </a:tr>
              <a:tr h="127747">
                <a:tc>
                  <a:txBody>
                    <a:bodyPr/>
                    <a:lstStyle/>
                    <a:p>
                      <a:pPr algn="l" rtl="0" fontAlgn="ctr"/>
                      <a:r>
                        <a:rPr lang="es-GT" sz="700" b="0" i="0" u="none" strike="noStrike" dirty="0">
                          <a:solidFill>
                            <a:srgbClr val="004C83"/>
                          </a:solidFill>
                          <a:effectLst/>
                          <a:latin typeface="+mj-lt"/>
                        </a:rPr>
                        <a:t>54-2022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gridSpan="2">
                  <a:txBody>
                    <a:bodyPr/>
                    <a:lstStyle/>
                    <a:p>
                      <a:pPr algn="l" rtl="0" fontAlgn="ctr"/>
                      <a:r>
                        <a:rPr lang="es-MX" sz="700" b="0" i="0" u="none" strike="noStrike" dirty="0">
                          <a:solidFill>
                            <a:srgbClr val="004C83"/>
                          </a:solidFill>
                          <a:effectLst/>
                          <a:latin typeface="+mj-lt"/>
                        </a:rPr>
                        <a:t>Ley del Presupuesto General de Ingresos y Egresos del Estado para el Ejercicio Fiscal 2023, artículos 104, 113, 117, 121 y 129</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hMerge="1">
                  <a:txBody>
                    <a:bodyPr/>
                    <a:lstStyle/>
                    <a:p>
                      <a:endParaRPr lang="es-GT"/>
                    </a:p>
                  </a:txBody>
                  <a:tcPr/>
                </a:tc>
                <a:extLst>
                  <a:ext uri="{0D108BD9-81ED-4DB2-BD59-A6C34878D82A}">
                    <a16:rowId xmlns:a16="http://schemas.microsoft.com/office/drawing/2014/main" val="4189785717"/>
                  </a:ext>
                </a:extLst>
              </a:tr>
              <a:tr h="127747">
                <a:tc>
                  <a:txBody>
                    <a:bodyPr/>
                    <a:lstStyle/>
                    <a:p>
                      <a:pPr algn="l" rtl="0" fontAlgn="ctr"/>
                      <a:r>
                        <a:rPr lang="es-GT" sz="700" b="0" i="0" u="none" strike="noStrike" dirty="0">
                          <a:solidFill>
                            <a:srgbClr val="004C83"/>
                          </a:solidFill>
                          <a:effectLst/>
                          <a:latin typeface="+mj-lt"/>
                        </a:rPr>
                        <a:t>01-2023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gridSpan="2">
                  <a:txBody>
                    <a:bodyPr/>
                    <a:lstStyle/>
                    <a:p>
                      <a:pPr algn="l" rtl="0" fontAlgn="ctr"/>
                      <a:r>
                        <a:rPr lang="es-MX" sz="700" b="0" i="0" u="none" strike="noStrike" dirty="0">
                          <a:solidFill>
                            <a:srgbClr val="004C83"/>
                          </a:solidFill>
                          <a:effectLst/>
                          <a:latin typeface="+mj-lt"/>
                        </a:rPr>
                        <a:t>Ley de Fortalecimiento al Aporte Social de la Tarifa Eléctrica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hMerge="1">
                  <a:txBody>
                    <a:bodyPr/>
                    <a:lstStyle/>
                    <a:p>
                      <a:endParaRPr lang="es-GT"/>
                    </a:p>
                  </a:txBody>
                  <a:tcPr/>
                </a:tc>
                <a:extLst>
                  <a:ext uri="{0D108BD9-81ED-4DB2-BD59-A6C34878D82A}">
                    <a16:rowId xmlns:a16="http://schemas.microsoft.com/office/drawing/2014/main" val="24812124"/>
                  </a:ext>
                </a:extLst>
              </a:tr>
              <a:tr h="136974">
                <a:tc>
                  <a:txBody>
                    <a:bodyPr/>
                    <a:lstStyle/>
                    <a:p>
                      <a:pPr algn="l" rtl="0" fontAlgn="ctr"/>
                      <a:r>
                        <a:rPr lang="es-GT" sz="700" b="0" i="0" u="none" strike="noStrike" dirty="0">
                          <a:solidFill>
                            <a:srgbClr val="004C83"/>
                          </a:solidFill>
                          <a:effectLst/>
                          <a:latin typeface="+mj-lt"/>
                        </a:rPr>
                        <a:t>05-2023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gridSpan="2">
                  <a:txBody>
                    <a:bodyPr/>
                    <a:lstStyle/>
                    <a:p>
                      <a:pPr algn="l" rtl="0" fontAlgn="ctr"/>
                      <a:r>
                        <a:rPr lang="es-MX" sz="700" b="0" i="0" u="none" strike="noStrike" dirty="0">
                          <a:solidFill>
                            <a:srgbClr val="004C83"/>
                          </a:solidFill>
                          <a:effectLst/>
                          <a:latin typeface="+mj-lt"/>
                        </a:rPr>
                        <a:t>Ley de Apoyo Social Temporal a los Consumidores de Gas Propano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3F3F3"/>
                    </a:solidFill>
                  </a:tcPr>
                </a:tc>
                <a:tc hMerge="1">
                  <a:txBody>
                    <a:bodyPr/>
                    <a:lstStyle/>
                    <a:p>
                      <a:endParaRPr lang="es-GT"/>
                    </a:p>
                  </a:txBody>
                  <a:tcPr/>
                </a:tc>
                <a:extLst>
                  <a:ext uri="{0D108BD9-81ED-4DB2-BD59-A6C34878D82A}">
                    <a16:rowId xmlns:a16="http://schemas.microsoft.com/office/drawing/2014/main" val="1453306945"/>
                  </a:ext>
                </a:extLst>
              </a:tr>
              <a:tr h="175898">
                <a:tc>
                  <a:txBody>
                    <a:bodyPr/>
                    <a:lstStyle/>
                    <a:p>
                      <a:pPr algn="l" rtl="0" fontAlgn="ctr"/>
                      <a:r>
                        <a:rPr lang="es-GT" sz="700" b="0" i="0" u="none" strike="noStrike" dirty="0">
                          <a:solidFill>
                            <a:srgbClr val="004C83"/>
                          </a:solidFill>
                          <a:effectLst/>
                          <a:latin typeface="+mj-lt"/>
                        </a:rPr>
                        <a:t>10-2023</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gridSpan="2">
                  <a:txBody>
                    <a:bodyPr/>
                    <a:lstStyle/>
                    <a:p>
                      <a:pPr algn="l" rtl="0" fontAlgn="ctr"/>
                      <a:r>
                        <a:rPr lang="es-MX" sz="700" b="0" i="0" u="none" strike="noStrike" dirty="0">
                          <a:solidFill>
                            <a:srgbClr val="004C83"/>
                          </a:solidFill>
                          <a:effectLst/>
                          <a:latin typeface="+mj-lt"/>
                        </a:rPr>
                        <a:t>Ampliación del Presupuesto General de Ingresos y Egresos del Estado para el Ejercicio Fiscal 2023 (Ampliación Cobertura del Programa de Aporte Económico del Adulto Mayor)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3F3F3"/>
                    </a:solidFill>
                  </a:tcPr>
                </a:tc>
                <a:tc hMerge="1">
                  <a:txBody>
                    <a:bodyPr/>
                    <a:lstStyle/>
                    <a:p>
                      <a:endParaRPr lang="es-GT"/>
                    </a:p>
                  </a:txBody>
                  <a:tcPr/>
                </a:tc>
                <a:extLst>
                  <a:ext uri="{0D108BD9-81ED-4DB2-BD59-A6C34878D82A}">
                    <a16:rowId xmlns:a16="http://schemas.microsoft.com/office/drawing/2014/main" val="2081647026"/>
                  </a:ext>
                </a:extLst>
              </a:tr>
            </a:tbl>
          </a:graphicData>
        </a:graphic>
      </p:graphicFrame>
    </p:spTree>
    <p:extLst>
      <p:ext uri="{BB962C8B-B14F-4D97-AF65-F5344CB8AC3E}">
        <p14:creationId xmlns:p14="http://schemas.microsoft.com/office/powerpoint/2010/main" val="54755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509101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Ejecución del Presupuesto </a:t>
            </a:r>
          </a:p>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General del Estado</a:t>
            </a: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Nóminas de Salario de Personal Permanente, por Contrato y Jornal</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a:t>
            </a:r>
            <a:r>
              <a:rPr lang="es-GT" sz="1200" dirty="0">
                <a:solidFill>
                  <a:srgbClr val="033964"/>
                </a:solidFill>
                <a:latin typeface="Arial" panose="020B0604020202020204" pitchFamily="34" charset="0"/>
                <a:ea typeface="Bebas Neue"/>
                <a:cs typeface="Arial" panose="020B0604020202020204" pitchFamily="34" charset="0"/>
                <a:sym typeface="Bebas Neue"/>
              </a:rPr>
              <a:t>Tercer C</a:t>
            </a: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uatrimestre</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sp>
        <p:nvSpPr>
          <p:cNvPr id="7" name="CuadroTexto 6">
            <a:extLst>
              <a:ext uri="{FF2B5EF4-FFF2-40B4-BE49-F238E27FC236}">
                <a16:creationId xmlns:a16="http://schemas.microsoft.com/office/drawing/2014/main" id="{1C4F226B-4AE8-3D1C-FABE-2334E5CBA464}"/>
              </a:ext>
            </a:extLst>
          </p:cNvPr>
          <p:cNvSpPr txBox="1"/>
          <p:nvPr/>
        </p:nvSpPr>
        <p:spPr>
          <a:xfrm>
            <a:off x="727889" y="2559177"/>
            <a:ext cx="10776755" cy="1600438"/>
          </a:xfrm>
          <a:prstGeom prst="rect">
            <a:avLst/>
          </a:prstGeom>
          <a:noFill/>
        </p:spPr>
        <p:txBody>
          <a:bodyPr wrap="square" rtlCol="0">
            <a:spAutoFit/>
          </a:bodyPr>
          <a:lstStyle/>
          <a:p>
            <a:pPr lvl="0" algn="just">
              <a:buClrTx/>
              <a:defRPr/>
            </a:pPr>
            <a:r>
              <a:rPr lang="es-MX" kern="1200" dirty="0">
                <a:solidFill>
                  <a:srgbClr val="004C83"/>
                </a:solidFill>
                <a:latin typeface="+mj-lt"/>
                <a:cs typeface="Arial" panose="020B0604020202020204" pitchFamily="34" charset="0"/>
              </a:rPr>
              <a:t>Para el pago de la nómina de salarios del personal, el presupuesto vigente es de Q. 104,475,997.00 del cual al Tercer Cuatrimestre se ejecutó la cantidad de Q. 103,166,891.61 que equivale a un 97.15 % del presupuesto vigente, quedando un saldo por ejecutar de Q. 1,309,105.39</a:t>
            </a:r>
          </a:p>
          <a:p>
            <a:pPr lvl="0" algn="just">
              <a:buClrTx/>
              <a:defRPr/>
            </a:pPr>
            <a:endParaRPr lang="es-MX" kern="1200" dirty="0">
              <a:solidFill>
                <a:srgbClr val="004C83"/>
              </a:solidFill>
              <a:latin typeface="+mj-lt"/>
              <a:cs typeface="Arial" panose="020B0604020202020204" pitchFamily="34" charset="0"/>
            </a:endParaRPr>
          </a:p>
          <a:p>
            <a:pPr lvl="0" algn="just">
              <a:buClrTx/>
              <a:defRPr/>
            </a:pPr>
            <a:r>
              <a:rPr lang="es-MX" kern="1200" dirty="0">
                <a:solidFill>
                  <a:srgbClr val="004C83"/>
                </a:solidFill>
                <a:latin typeface="+mj-lt"/>
                <a:cs typeface="Arial" panose="020B0604020202020204" pitchFamily="34" charset="0"/>
              </a:rPr>
              <a:t>De un total de 1,228 plazas en los diferentes renglones presupuestarios, se realiza la gestión de las mismas con 912 plazas ocupadas, equivalentes al 78% del total de la nómina; mientras que las plazas vacantes representan el 22% con un total de 262 vacantes.</a:t>
            </a:r>
          </a:p>
        </p:txBody>
      </p:sp>
      <p:graphicFrame>
        <p:nvGraphicFramePr>
          <p:cNvPr id="6" name="Tabla 5"/>
          <p:cNvGraphicFramePr>
            <a:graphicFrameLocks noGrp="1"/>
          </p:cNvGraphicFramePr>
          <p:nvPr>
            <p:extLst>
              <p:ext uri="{D42A27DB-BD31-4B8C-83A1-F6EECF244321}">
                <p14:modId xmlns:p14="http://schemas.microsoft.com/office/powerpoint/2010/main" val="275011351"/>
              </p:ext>
            </p:extLst>
          </p:nvPr>
        </p:nvGraphicFramePr>
        <p:xfrm>
          <a:off x="2124361" y="4286866"/>
          <a:ext cx="7762572" cy="1795571"/>
        </p:xfrm>
        <a:graphic>
          <a:graphicData uri="http://schemas.openxmlformats.org/drawingml/2006/table">
            <a:tbl>
              <a:tblPr firstRow="1" firstCol="1" bandRow="1"/>
              <a:tblGrid>
                <a:gridCol w="2484023">
                  <a:extLst>
                    <a:ext uri="{9D8B030D-6E8A-4147-A177-3AD203B41FA5}">
                      <a16:colId xmlns:a16="http://schemas.microsoft.com/office/drawing/2014/main" val="3779687962"/>
                    </a:ext>
                  </a:extLst>
                </a:gridCol>
                <a:gridCol w="776257">
                  <a:extLst>
                    <a:ext uri="{9D8B030D-6E8A-4147-A177-3AD203B41FA5}">
                      <a16:colId xmlns:a16="http://schemas.microsoft.com/office/drawing/2014/main" val="3453029686"/>
                    </a:ext>
                  </a:extLst>
                </a:gridCol>
                <a:gridCol w="776257">
                  <a:extLst>
                    <a:ext uri="{9D8B030D-6E8A-4147-A177-3AD203B41FA5}">
                      <a16:colId xmlns:a16="http://schemas.microsoft.com/office/drawing/2014/main" val="2895742083"/>
                    </a:ext>
                  </a:extLst>
                </a:gridCol>
                <a:gridCol w="776257">
                  <a:extLst>
                    <a:ext uri="{9D8B030D-6E8A-4147-A177-3AD203B41FA5}">
                      <a16:colId xmlns:a16="http://schemas.microsoft.com/office/drawing/2014/main" val="2991755821"/>
                    </a:ext>
                  </a:extLst>
                </a:gridCol>
                <a:gridCol w="1179912">
                  <a:extLst>
                    <a:ext uri="{9D8B030D-6E8A-4147-A177-3AD203B41FA5}">
                      <a16:colId xmlns:a16="http://schemas.microsoft.com/office/drawing/2014/main" val="1488249027"/>
                    </a:ext>
                  </a:extLst>
                </a:gridCol>
                <a:gridCol w="1769866">
                  <a:extLst>
                    <a:ext uri="{9D8B030D-6E8A-4147-A177-3AD203B41FA5}">
                      <a16:colId xmlns:a16="http://schemas.microsoft.com/office/drawing/2014/main" val="2906772493"/>
                    </a:ext>
                  </a:extLst>
                </a:gridCol>
              </a:tblGrid>
              <a:tr h="564323">
                <a:tc rowSpan="2">
                  <a:txBody>
                    <a:bodyPr/>
                    <a:lstStyle/>
                    <a:p>
                      <a:pPr algn="ctr" rtl="0" fontAlgn="ctr"/>
                      <a:r>
                        <a:rPr lang="es-GT" sz="1600" b="1" i="0" u="none" strike="noStrike" dirty="0">
                          <a:solidFill>
                            <a:schemeClr val="bg1"/>
                          </a:solidFill>
                          <a:effectLst/>
                          <a:latin typeface="+mj-lt"/>
                        </a:rPr>
                        <a:t>DESCRIPCIÓN</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gridSpan="3">
                  <a:txBody>
                    <a:bodyPr/>
                    <a:lstStyle/>
                    <a:p>
                      <a:pPr algn="ctr" rtl="0" fontAlgn="ctr"/>
                      <a:r>
                        <a:rPr lang="es-GT" sz="1600" b="1" i="0" u="none" strike="noStrike">
                          <a:solidFill>
                            <a:schemeClr val="bg1"/>
                          </a:solidFill>
                          <a:effectLst/>
                          <a:latin typeface="+mj-lt"/>
                        </a:rPr>
                        <a:t>RENGLONES PRESUPUESTARIOS</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00BEFE"/>
                    </a:solidFill>
                  </a:tcPr>
                </a:tc>
                <a:tc hMerge="1">
                  <a:txBody>
                    <a:bodyPr/>
                    <a:lstStyle/>
                    <a:p>
                      <a:endParaRPr lang="es-GT"/>
                    </a:p>
                  </a:txBody>
                  <a:tcPr/>
                </a:tc>
                <a:tc hMerge="1">
                  <a:txBody>
                    <a:bodyPr/>
                    <a:lstStyle/>
                    <a:p>
                      <a:endParaRPr lang="es-GT"/>
                    </a:p>
                  </a:txBody>
                  <a:tcPr/>
                </a:tc>
                <a:tc rowSpan="2">
                  <a:txBody>
                    <a:bodyPr/>
                    <a:lstStyle/>
                    <a:p>
                      <a:pPr algn="ctr" rtl="0" fontAlgn="ctr"/>
                      <a:r>
                        <a:rPr lang="es-GT" sz="1600" b="1" i="0" u="none" strike="noStrike">
                          <a:solidFill>
                            <a:schemeClr val="bg1"/>
                          </a:solidFill>
                          <a:effectLst/>
                          <a:latin typeface="+mj-lt"/>
                        </a:rPr>
                        <a:t>TOTALES</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rowSpan="2">
                  <a:txBody>
                    <a:bodyPr/>
                    <a:lstStyle/>
                    <a:p>
                      <a:pPr algn="ctr" rtl="0" fontAlgn="ctr"/>
                      <a:r>
                        <a:rPr lang="es-GT" sz="1600" b="1" i="0" u="none" strike="noStrike" dirty="0">
                          <a:solidFill>
                            <a:schemeClr val="bg1"/>
                          </a:solidFill>
                          <a:effectLst/>
                          <a:latin typeface="+mj-lt"/>
                        </a:rPr>
                        <a:t>%NÓMINA</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extLst>
                  <a:ext uri="{0D108BD9-81ED-4DB2-BD59-A6C34878D82A}">
                    <a16:rowId xmlns:a16="http://schemas.microsoft.com/office/drawing/2014/main" val="1435650596"/>
                  </a:ext>
                </a:extLst>
              </a:tr>
              <a:tr h="307812">
                <a:tc vMerge="1">
                  <a:txBody>
                    <a:bodyPr/>
                    <a:lstStyle/>
                    <a:p>
                      <a:endParaRPr lang="es-GT"/>
                    </a:p>
                  </a:txBody>
                  <a:tcPr/>
                </a:tc>
                <a:tc>
                  <a:txBody>
                    <a:bodyPr/>
                    <a:lstStyle/>
                    <a:p>
                      <a:pPr algn="ctr" rtl="0" fontAlgn="ctr"/>
                      <a:r>
                        <a:rPr lang="es-GT" sz="1600" b="1" i="0" u="none" strike="noStrike" dirty="0">
                          <a:solidFill>
                            <a:schemeClr val="bg1"/>
                          </a:solidFill>
                          <a:effectLst/>
                          <a:latin typeface="+mj-lt"/>
                        </a:rPr>
                        <a:t>011</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a:txBody>
                    <a:bodyPr/>
                    <a:lstStyle/>
                    <a:p>
                      <a:pPr algn="ctr" rtl="0" fontAlgn="ctr"/>
                      <a:r>
                        <a:rPr lang="es-GT" sz="1600" b="1" i="0" u="none" strike="noStrike" dirty="0">
                          <a:solidFill>
                            <a:schemeClr val="bg1"/>
                          </a:solidFill>
                          <a:effectLst/>
                          <a:latin typeface="+mj-lt"/>
                        </a:rPr>
                        <a:t>031</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a:txBody>
                    <a:bodyPr/>
                    <a:lstStyle/>
                    <a:p>
                      <a:pPr algn="ctr" rtl="0" fontAlgn="ctr"/>
                      <a:r>
                        <a:rPr lang="es-GT" sz="1600" b="1" i="0" u="none" strike="noStrike" dirty="0">
                          <a:solidFill>
                            <a:schemeClr val="bg1"/>
                          </a:solidFill>
                          <a:effectLst/>
                          <a:latin typeface="+mj-lt"/>
                        </a:rPr>
                        <a:t>029</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EFE"/>
                    </a:solidFill>
                  </a:tcPr>
                </a:tc>
                <a:tc vMerge="1">
                  <a:txBody>
                    <a:bodyPr/>
                    <a:lstStyle/>
                    <a:p>
                      <a:endParaRPr lang="es-GT"/>
                    </a:p>
                  </a:txBody>
                  <a:tcPr/>
                </a:tc>
                <a:tc vMerge="1">
                  <a:txBody>
                    <a:bodyPr/>
                    <a:lstStyle/>
                    <a:p>
                      <a:endParaRPr lang="es-GT"/>
                    </a:p>
                  </a:txBody>
                  <a:tcPr/>
                </a:tc>
                <a:extLst>
                  <a:ext uri="{0D108BD9-81ED-4DB2-BD59-A6C34878D82A}">
                    <a16:rowId xmlns:a16="http://schemas.microsoft.com/office/drawing/2014/main" val="3539400994"/>
                  </a:ext>
                </a:extLst>
              </a:tr>
              <a:tr h="307812">
                <a:tc>
                  <a:txBody>
                    <a:bodyPr/>
                    <a:lstStyle/>
                    <a:p>
                      <a:pPr algn="l" rtl="0" fontAlgn="ctr"/>
                      <a:r>
                        <a:rPr lang="es-GT" sz="1600" b="0" i="0" u="none" strike="noStrike" dirty="0">
                          <a:solidFill>
                            <a:srgbClr val="004C83"/>
                          </a:solidFill>
                          <a:effectLst/>
                          <a:latin typeface="+mj-lt"/>
                        </a:rPr>
                        <a:t>PUESTOS ACTIVOS</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912</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39</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4</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955</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78%</a:t>
                      </a:r>
                    </a:p>
                  </a:txBody>
                  <a:tcPr marL="12826" marR="12826" marT="12826"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039702866"/>
                  </a:ext>
                </a:extLst>
              </a:tr>
              <a:tr h="307812">
                <a:tc>
                  <a:txBody>
                    <a:bodyPr/>
                    <a:lstStyle/>
                    <a:p>
                      <a:pPr algn="l" rtl="0" fontAlgn="ctr"/>
                      <a:r>
                        <a:rPr lang="es-GT" sz="1600" b="0" i="0" u="none" strike="noStrike">
                          <a:solidFill>
                            <a:srgbClr val="004C83"/>
                          </a:solidFill>
                          <a:effectLst/>
                          <a:latin typeface="+mj-lt"/>
                        </a:rPr>
                        <a:t>PUESTOS VACANTES</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262</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11</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0</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273</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0" i="0" u="none" strike="noStrike" dirty="0">
                          <a:solidFill>
                            <a:srgbClr val="004C83"/>
                          </a:solidFill>
                          <a:effectLst/>
                          <a:latin typeface="+mj-lt"/>
                        </a:rPr>
                        <a:t>22%</a:t>
                      </a:r>
                    </a:p>
                  </a:txBody>
                  <a:tcPr marL="12826" marR="12826" marT="12826"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50366467"/>
                  </a:ext>
                </a:extLst>
              </a:tr>
              <a:tr h="307812">
                <a:tc>
                  <a:txBody>
                    <a:bodyPr/>
                    <a:lstStyle/>
                    <a:p>
                      <a:pPr algn="ctr" rtl="0" fontAlgn="ctr"/>
                      <a:r>
                        <a:rPr lang="es-GT" sz="1600" b="1" i="0" u="none" strike="noStrike">
                          <a:solidFill>
                            <a:srgbClr val="004C83"/>
                          </a:solidFill>
                          <a:effectLst/>
                          <a:latin typeface="+mj-lt"/>
                        </a:rPr>
                        <a:t>TOTALES</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1" i="0" u="none" strike="noStrike">
                          <a:solidFill>
                            <a:srgbClr val="004C83"/>
                          </a:solidFill>
                          <a:effectLst/>
                          <a:latin typeface="+mj-lt"/>
                        </a:rPr>
                        <a:t>1,174</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1" i="0" u="none" strike="noStrike">
                          <a:solidFill>
                            <a:srgbClr val="004C83"/>
                          </a:solidFill>
                          <a:effectLst/>
                          <a:latin typeface="+mj-lt"/>
                        </a:rPr>
                        <a:t>50</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1" i="0" u="none" strike="noStrike">
                          <a:solidFill>
                            <a:srgbClr val="004C83"/>
                          </a:solidFill>
                          <a:effectLst/>
                          <a:latin typeface="+mj-lt"/>
                        </a:rPr>
                        <a:t>4</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1" i="0" u="none" strike="noStrike">
                          <a:solidFill>
                            <a:srgbClr val="004C83"/>
                          </a:solidFill>
                          <a:effectLst/>
                          <a:latin typeface="+mj-lt"/>
                        </a:rPr>
                        <a:t>1,228</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ctr"/>
                      <a:r>
                        <a:rPr lang="es-GT" sz="1600" b="1" i="0" u="none" strike="noStrike" dirty="0">
                          <a:solidFill>
                            <a:srgbClr val="004C83"/>
                          </a:solidFill>
                          <a:effectLst/>
                          <a:latin typeface="+mj-lt"/>
                        </a:rPr>
                        <a:t>100%</a:t>
                      </a:r>
                    </a:p>
                  </a:txBody>
                  <a:tcPr marL="12826" marR="12826" marT="12826"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6518379"/>
                  </a:ext>
                </a:extLst>
              </a:tr>
            </a:tbl>
          </a:graphicData>
        </a:graphic>
      </p:graphicFrame>
    </p:spTree>
    <p:extLst>
      <p:ext uri="{BB962C8B-B14F-4D97-AF65-F5344CB8AC3E}">
        <p14:creationId xmlns:p14="http://schemas.microsoft.com/office/powerpoint/2010/main" val="413038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cxnSp>
        <p:nvCxnSpPr>
          <p:cNvPr id="7" name="Conector recto 6"/>
          <p:cNvCxnSpPr/>
          <p:nvPr/>
        </p:nvCxnSpPr>
        <p:spPr>
          <a:xfrm>
            <a:off x="2451798" y="2684209"/>
            <a:ext cx="4833903"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5048863" y="4163963"/>
            <a:ext cx="4677941"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920179" y="3033168"/>
            <a:ext cx="6351641" cy="830997"/>
          </a:xfrm>
          <a:prstGeom prst="rect">
            <a:avLst/>
          </a:prstGeom>
        </p:spPr>
        <p:txBody>
          <a:bodyPr wrap="square">
            <a:spAutoFit/>
          </a:bodyPr>
          <a:lstStyle/>
          <a:p>
            <a:pPr algn="ctr">
              <a:buClr>
                <a:prstClr val="black"/>
              </a:buClr>
              <a:defRPr/>
            </a:pPr>
            <a:r>
              <a:rPr lang="es-GT" sz="2400" b="1" dirty="0">
                <a:solidFill>
                  <a:schemeClr val="bg1"/>
                </a:solidFill>
                <a:ea typeface="Vollkorn Medium"/>
                <a:cs typeface="Vollkorn Medium"/>
              </a:rPr>
              <a:t>RESULTADOS ESPECÍFICOS</a:t>
            </a:r>
          </a:p>
          <a:p>
            <a:pPr algn="ctr">
              <a:buClr>
                <a:prstClr val="black"/>
              </a:buClr>
              <a:defRPr/>
            </a:pPr>
            <a:r>
              <a:rPr lang="es-MX" sz="2400" b="1" dirty="0">
                <a:solidFill>
                  <a:schemeClr val="bg1"/>
                </a:solidFill>
                <a:ea typeface="Vollkorn Medium"/>
                <a:cs typeface="Vollkorn Medium"/>
              </a:rPr>
              <a:t>PRINCIPALES AVANCES Y RESULTADOS</a:t>
            </a:r>
            <a:endParaRPr lang="es-GT" sz="2400" b="1" dirty="0">
              <a:solidFill>
                <a:schemeClr val="bg1"/>
              </a:solidFill>
              <a:ea typeface="Vollkorn Medium"/>
              <a:cs typeface="Vollkorn Medium"/>
            </a:endParaRPr>
          </a:p>
        </p:txBody>
      </p:sp>
    </p:spTree>
    <p:extLst>
      <p:ext uri="{BB962C8B-B14F-4D97-AF65-F5344CB8AC3E}">
        <p14:creationId xmlns:p14="http://schemas.microsoft.com/office/powerpoint/2010/main" val="3557807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727891" y="685390"/>
            <a:ext cx="6054746"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a:solidFill>
                  <a:srgbClr val="004C82"/>
                </a:solidFill>
                <a:latin typeface="+mj-lt"/>
                <a:ea typeface="Bebas Neue"/>
                <a:cs typeface="Bebas Neue"/>
                <a:sym typeface="Bebas Neue"/>
              </a:rPr>
              <a:t>RESULTADOS ESPECÍFICOS  </a:t>
            </a:r>
            <a:endParaRPr lang="es-GT" b="1" dirty="0">
              <a:solidFill>
                <a:srgbClr val="004C82"/>
              </a:solidFill>
              <a:latin typeface="+mj-lt"/>
              <a:ea typeface="Vollkorn Medium"/>
              <a:cs typeface="Vollkorn Medium"/>
            </a:endParaRPr>
          </a:p>
          <a:p>
            <a:pPr>
              <a:buClr>
                <a:prstClr val="black"/>
              </a:buClr>
              <a:defRPr/>
            </a:pPr>
            <a:r>
              <a:rPr lang="es-GT" sz="1800" dirty="0">
                <a:solidFill>
                  <a:srgbClr val="004C82"/>
                </a:solidFill>
                <a:latin typeface="+mj-lt"/>
              </a:rPr>
              <a:t>PRINCIPALES AVANCES Y RESULTADOS</a:t>
            </a:r>
          </a:p>
          <a:p>
            <a:pPr marL="0" marR="0" lvl="0" indent="0" algn="l" rtl="0">
              <a:spcBef>
                <a:spcPts val="0"/>
              </a:spcBef>
              <a:spcAft>
                <a:spcPts val="0"/>
              </a:spcAft>
              <a:buNone/>
            </a:pPr>
            <a:r>
              <a:rPr lang="es-MX" dirty="0">
                <a:latin typeface="+mj-lt"/>
              </a:rPr>
              <a:t>  </a:t>
            </a:r>
            <a:endParaRPr dirty="0">
              <a:latin typeface="+mj-lt"/>
            </a:endParaRPr>
          </a:p>
        </p:txBody>
      </p:sp>
      <p:sp>
        <p:nvSpPr>
          <p:cNvPr id="6" name="Google Shape;94;g1e0bd25976b_0_142"/>
          <p:cNvSpPr txBox="1"/>
          <p:nvPr/>
        </p:nvSpPr>
        <p:spPr>
          <a:xfrm>
            <a:off x="5120555" y="2615380"/>
            <a:ext cx="4721535" cy="892512"/>
          </a:xfrm>
          <a:prstGeom prst="rect">
            <a:avLst/>
          </a:prstGeom>
          <a:noFill/>
          <a:ln>
            <a:noFill/>
          </a:ln>
        </p:spPr>
        <p:txBody>
          <a:bodyPr spcFirstLastPara="1" wrap="square" lIns="91425" tIns="45700" rIns="91425" bIns="45700" anchor="t" anchorCtr="0">
            <a:spAutoFit/>
          </a:bodyPr>
          <a:lstStyle/>
          <a:p>
            <a:r>
              <a:rPr lang="es-GT" sz="2000" spc="300" dirty="0">
                <a:solidFill>
                  <a:srgbClr val="002060"/>
                </a:solidFill>
                <a:latin typeface="+mj-lt"/>
                <a:ea typeface="Montserrat"/>
                <a:cs typeface="Montserrat"/>
                <a:sym typeface="Montserrat"/>
              </a:rPr>
              <a:t>Trabajos en Sub-Jefatura de Servicios</a:t>
            </a:r>
            <a:endParaRPr lang="es-GT" sz="2000" spc="300" dirty="0">
              <a:solidFill>
                <a:srgbClr val="002060"/>
              </a:solidFill>
              <a:latin typeface="+mj-lt"/>
              <a:ea typeface="Montserrat"/>
              <a:cs typeface="Montserrat"/>
            </a:endParaRPr>
          </a:p>
          <a:p>
            <a:pPr marL="0" marR="0" lvl="0" indent="0" algn="l" rtl="0">
              <a:spcBef>
                <a:spcPts val="0"/>
              </a:spcBef>
              <a:spcAft>
                <a:spcPts val="0"/>
              </a:spcAft>
              <a:buNone/>
            </a:pPr>
            <a:r>
              <a:rPr lang="es-GT" sz="1200" spc="300" dirty="0">
                <a:solidFill>
                  <a:srgbClr val="002060"/>
                </a:solidFill>
                <a:latin typeface="+mj-lt"/>
                <a:ea typeface="Montserrat"/>
                <a:cs typeface="Montserrat"/>
                <a:sym typeface="Montserrat"/>
              </a:rPr>
              <a:t>MANTENIMIENTO DE EDIFICIOS</a:t>
            </a:r>
            <a:endParaRPr sz="1200" spc="300" dirty="0">
              <a:solidFill>
                <a:srgbClr val="002060"/>
              </a:solidFill>
              <a:latin typeface="+mj-lt"/>
            </a:endParaRPr>
          </a:p>
        </p:txBody>
      </p:sp>
      <p:sp>
        <p:nvSpPr>
          <p:cNvPr id="7" name="Google Shape;95;g1e0bd25976b_0_142"/>
          <p:cNvSpPr txBox="1"/>
          <p:nvPr/>
        </p:nvSpPr>
        <p:spPr>
          <a:xfrm>
            <a:off x="5120556" y="3925347"/>
            <a:ext cx="6120000" cy="954067"/>
          </a:xfrm>
          <a:prstGeom prst="rect">
            <a:avLst/>
          </a:prstGeom>
          <a:noFill/>
          <a:ln>
            <a:noFill/>
          </a:ln>
        </p:spPr>
        <p:txBody>
          <a:bodyPr spcFirstLastPara="1" wrap="square" lIns="91425" tIns="45700" rIns="91425" bIns="45700" anchor="t" anchorCtr="0">
            <a:spAutoFit/>
          </a:bodyPr>
          <a:lstStyle/>
          <a:p>
            <a:pPr algn="just"/>
            <a:r>
              <a:rPr lang="es-MX" dirty="0">
                <a:latin typeface="+mj-lt"/>
              </a:rPr>
              <a:t>Con la intervención de los distintos talleres del Departamento de Mantenimiento de Edificios, se realizó el resanado de muros, fabricación e instalación de mobiliario para el resguardo de libros de control y aplicación de pintura general. </a:t>
            </a:r>
            <a:endParaRPr lang="es-GT" dirty="0">
              <a:latin typeface="+mj-lt"/>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78" y="2251587"/>
            <a:ext cx="4083664" cy="3062748"/>
          </a:xfrm>
          <a:prstGeom prst="rect">
            <a:avLst/>
          </a:prstGeom>
        </p:spPr>
      </p:pic>
    </p:spTree>
    <p:extLst>
      <p:ext uri="{BB962C8B-B14F-4D97-AF65-F5344CB8AC3E}">
        <p14:creationId xmlns:p14="http://schemas.microsoft.com/office/powerpoint/2010/main" val="304746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727891" y="685390"/>
            <a:ext cx="6054746"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a:solidFill>
                  <a:srgbClr val="004C82"/>
                </a:solidFill>
                <a:latin typeface="+mj-lt"/>
                <a:ea typeface="Bebas Neue"/>
                <a:cs typeface="Bebas Neue"/>
                <a:sym typeface="Bebas Neue"/>
              </a:rPr>
              <a:t>RESULTADOS ESPECÍFICOS  </a:t>
            </a:r>
            <a:endParaRPr lang="es-GT" b="1" dirty="0">
              <a:solidFill>
                <a:srgbClr val="004C82"/>
              </a:solidFill>
              <a:latin typeface="+mj-lt"/>
              <a:ea typeface="Vollkorn Medium"/>
              <a:cs typeface="Vollkorn Medium"/>
            </a:endParaRPr>
          </a:p>
          <a:p>
            <a:pPr>
              <a:buClr>
                <a:prstClr val="black"/>
              </a:buClr>
              <a:defRPr/>
            </a:pPr>
            <a:r>
              <a:rPr lang="es-GT" sz="1800" dirty="0">
                <a:solidFill>
                  <a:srgbClr val="004C82"/>
                </a:solidFill>
                <a:latin typeface="+mj-lt"/>
              </a:rPr>
              <a:t>PRINCIPALES AVANCES Y RESULTADOS</a:t>
            </a:r>
          </a:p>
          <a:p>
            <a:pPr marL="0" marR="0" lvl="0" indent="0" algn="l" rtl="0">
              <a:spcBef>
                <a:spcPts val="0"/>
              </a:spcBef>
              <a:spcAft>
                <a:spcPts val="0"/>
              </a:spcAft>
              <a:buNone/>
            </a:pPr>
            <a:r>
              <a:rPr lang="es-MX" dirty="0">
                <a:latin typeface="+mj-lt"/>
              </a:rPr>
              <a:t>  </a:t>
            </a:r>
            <a:endParaRPr dirty="0">
              <a:latin typeface="+mj-lt"/>
            </a:endParaRPr>
          </a:p>
        </p:txBody>
      </p:sp>
      <p:sp>
        <p:nvSpPr>
          <p:cNvPr id="6" name="Google Shape;94;g1e0bd25976b_0_142"/>
          <p:cNvSpPr txBox="1"/>
          <p:nvPr/>
        </p:nvSpPr>
        <p:spPr>
          <a:xfrm>
            <a:off x="5120555" y="2615380"/>
            <a:ext cx="4721535" cy="892512"/>
          </a:xfrm>
          <a:prstGeom prst="rect">
            <a:avLst/>
          </a:prstGeom>
          <a:noFill/>
          <a:ln>
            <a:noFill/>
          </a:ln>
        </p:spPr>
        <p:txBody>
          <a:bodyPr spcFirstLastPara="1" wrap="square" lIns="91425" tIns="45700" rIns="91425" bIns="45700" anchor="t" anchorCtr="0">
            <a:spAutoFit/>
          </a:bodyPr>
          <a:lstStyle/>
          <a:p>
            <a:r>
              <a:rPr lang="es-GT" sz="2000" spc="300" dirty="0">
                <a:solidFill>
                  <a:srgbClr val="002060"/>
                </a:solidFill>
                <a:latin typeface="+mj-lt"/>
                <a:ea typeface="Montserrat"/>
                <a:cs typeface="Montserrat"/>
                <a:sym typeface="Montserrat"/>
              </a:rPr>
              <a:t>R</a:t>
            </a:r>
            <a:r>
              <a:rPr lang="es-GT" sz="2000" spc="300" dirty="0">
                <a:solidFill>
                  <a:srgbClr val="002060"/>
                </a:solidFill>
                <a:latin typeface="+mj-lt"/>
                <a:ea typeface="Montserrat"/>
                <a:cs typeface="Montserrat"/>
              </a:rPr>
              <a:t>emozamiento de la cuadra de Mantenimiento de Edificios </a:t>
            </a:r>
          </a:p>
          <a:p>
            <a:pPr marL="0" marR="0" lvl="0" indent="0" algn="l" rtl="0">
              <a:spcBef>
                <a:spcPts val="0"/>
              </a:spcBef>
              <a:spcAft>
                <a:spcPts val="0"/>
              </a:spcAft>
              <a:buNone/>
            </a:pPr>
            <a:r>
              <a:rPr lang="es-GT" sz="1200" spc="300" dirty="0">
                <a:solidFill>
                  <a:srgbClr val="002060"/>
                </a:solidFill>
                <a:latin typeface="+mj-lt"/>
                <a:ea typeface="Montserrat"/>
                <a:cs typeface="Montserrat"/>
                <a:sym typeface="Montserrat"/>
              </a:rPr>
              <a:t>MANTENIMIENTO DE EDIFICIOS</a:t>
            </a:r>
            <a:endParaRPr sz="1200" spc="300" dirty="0">
              <a:solidFill>
                <a:srgbClr val="002060"/>
              </a:solidFill>
              <a:latin typeface="+mj-lt"/>
            </a:endParaRPr>
          </a:p>
        </p:txBody>
      </p:sp>
      <p:sp>
        <p:nvSpPr>
          <p:cNvPr id="7" name="Google Shape;95;g1e0bd25976b_0_142"/>
          <p:cNvSpPr txBox="1"/>
          <p:nvPr/>
        </p:nvSpPr>
        <p:spPr>
          <a:xfrm>
            <a:off x="5120556" y="3925347"/>
            <a:ext cx="6120000" cy="738623"/>
          </a:xfrm>
          <a:prstGeom prst="rect">
            <a:avLst/>
          </a:prstGeom>
          <a:noFill/>
          <a:ln>
            <a:noFill/>
          </a:ln>
        </p:spPr>
        <p:txBody>
          <a:bodyPr spcFirstLastPara="1" wrap="square" lIns="91425" tIns="45700" rIns="91425" bIns="45700" anchor="t" anchorCtr="0">
            <a:spAutoFit/>
          </a:bodyPr>
          <a:lstStyle/>
          <a:p>
            <a:pPr algn="just"/>
            <a:r>
              <a:rPr lang="es-MX" dirty="0">
                <a:latin typeface="+mj-lt"/>
              </a:rPr>
              <a:t>Con la intervención del personal de tabicación, electricistas, albañiles, pintores y tapiceros, se realizó la mejora en la cuadra que ocupa el personal de turno del Departamento de Edificios. </a:t>
            </a:r>
            <a:r>
              <a:rPr lang="es-GT" dirty="0">
                <a:latin typeface="+mj-lt"/>
              </a:rPr>
              <a:t> </a:t>
            </a: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81" y="2231922"/>
            <a:ext cx="3940398" cy="2955298"/>
          </a:xfrm>
          <a:prstGeom prst="rect">
            <a:avLst/>
          </a:prstGeom>
        </p:spPr>
      </p:pic>
    </p:spTree>
    <p:extLst>
      <p:ext uri="{BB962C8B-B14F-4D97-AF65-F5344CB8AC3E}">
        <p14:creationId xmlns:p14="http://schemas.microsoft.com/office/powerpoint/2010/main" val="2545272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727891" y="685390"/>
            <a:ext cx="6054746"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a:solidFill>
                  <a:srgbClr val="004C82"/>
                </a:solidFill>
                <a:latin typeface="+mj-lt"/>
                <a:ea typeface="Bebas Neue"/>
                <a:cs typeface="Bebas Neue"/>
                <a:sym typeface="Bebas Neue"/>
              </a:rPr>
              <a:t>RESULTADOS ESPECÍFICOS  </a:t>
            </a:r>
            <a:endParaRPr lang="es-GT" b="1" dirty="0">
              <a:solidFill>
                <a:srgbClr val="004C82"/>
              </a:solidFill>
              <a:latin typeface="+mj-lt"/>
              <a:ea typeface="Vollkorn Medium"/>
              <a:cs typeface="Vollkorn Medium"/>
            </a:endParaRPr>
          </a:p>
          <a:p>
            <a:pPr>
              <a:buClr>
                <a:prstClr val="black"/>
              </a:buClr>
              <a:defRPr/>
            </a:pPr>
            <a:r>
              <a:rPr lang="es-GT" sz="1800" dirty="0">
                <a:solidFill>
                  <a:srgbClr val="004C82"/>
                </a:solidFill>
                <a:latin typeface="+mj-lt"/>
              </a:rPr>
              <a:t>PRINCIPALES AVANCES Y RESULTADOS</a:t>
            </a:r>
          </a:p>
          <a:p>
            <a:pPr marL="0" marR="0" lvl="0" indent="0" algn="l" rtl="0">
              <a:spcBef>
                <a:spcPts val="0"/>
              </a:spcBef>
              <a:spcAft>
                <a:spcPts val="0"/>
              </a:spcAft>
              <a:buNone/>
            </a:pPr>
            <a:r>
              <a:rPr lang="es-MX" dirty="0">
                <a:latin typeface="+mj-lt"/>
              </a:rPr>
              <a:t>  </a:t>
            </a:r>
            <a:endParaRPr dirty="0">
              <a:latin typeface="+mj-lt"/>
            </a:endParaRPr>
          </a:p>
        </p:txBody>
      </p:sp>
      <p:sp>
        <p:nvSpPr>
          <p:cNvPr id="6" name="Google Shape;94;g1e0bd25976b_0_142"/>
          <p:cNvSpPr txBox="1"/>
          <p:nvPr/>
        </p:nvSpPr>
        <p:spPr>
          <a:xfrm>
            <a:off x="5120555" y="2615380"/>
            <a:ext cx="4338077" cy="892512"/>
          </a:xfrm>
          <a:prstGeom prst="rect">
            <a:avLst/>
          </a:prstGeom>
          <a:noFill/>
          <a:ln>
            <a:noFill/>
          </a:ln>
        </p:spPr>
        <p:txBody>
          <a:bodyPr spcFirstLastPara="1" wrap="square" lIns="91425" tIns="45700" rIns="91425" bIns="45700" anchor="t" anchorCtr="0">
            <a:spAutoFit/>
          </a:bodyPr>
          <a:lstStyle/>
          <a:p>
            <a:r>
              <a:rPr lang="es-GT" sz="2000" spc="300" dirty="0">
                <a:solidFill>
                  <a:srgbClr val="002060"/>
                </a:solidFill>
                <a:latin typeface="+mj-lt"/>
                <a:ea typeface="Montserrat"/>
                <a:cs typeface="Montserrat"/>
                <a:sym typeface="Montserrat"/>
              </a:rPr>
              <a:t>R</a:t>
            </a:r>
            <a:r>
              <a:rPr lang="es-GT" sz="2000" spc="300" dirty="0">
                <a:solidFill>
                  <a:srgbClr val="002060"/>
                </a:solidFill>
                <a:latin typeface="+mj-lt"/>
                <a:ea typeface="Montserrat"/>
                <a:cs typeface="Montserrat"/>
              </a:rPr>
              <a:t>emozamiento de la Fuente de la SAAS</a:t>
            </a:r>
          </a:p>
          <a:p>
            <a:pPr marL="0" marR="0" lvl="0" indent="0" algn="l" rtl="0">
              <a:spcBef>
                <a:spcPts val="0"/>
              </a:spcBef>
              <a:spcAft>
                <a:spcPts val="0"/>
              </a:spcAft>
              <a:buNone/>
            </a:pPr>
            <a:r>
              <a:rPr lang="es-GT" sz="1200" spc="300" dirty="0">
                <a:solidFill>
                  <a:srgbClr val="002060"/>
                </a:solidFill>
                <a:latin typeface="+mj-lt"/>
                <a:ea typeface="Montserrat"/>
                <a:cs typeface="Montserrat"/>
                <a:sym typeface="Montserrat"/>
              </a:rPr>
              <a:t>MANTENIMIENTO DE EDIFICIOS</a:t>
            </a:r>
            <a:endParaRPr sz="1200" spc="300" dirty="0">
              <a:solidFill>
                <a:srgbClr val="002060"/>
              </a:solidFill>
              <a:latin typeface="+mj-lt"/>
            </a:endParaRPr>
          </a:p>
        </p:txBody>
      </p:sp>
      <p:sp>
        <p:nvSpPr>
          <p:cNvPr id="7" name="Google Shape;95;g1e0bd25976b_0_142"/>
          <p:cNvSpPr txBox="1"/>
          <p:nvPr/>
        </p:nvSpPr>
        <p:spPr>
          <a:xfrm>
            <a:off x="5120556" y="3925347"/>
            <a:ext cx="6120000" cy="1169511"/>
          </a:xfrm>
          <a:prstGeom prst="rect">
            <a:avLst/>
          </a:prstGeom>
          <a:noFill/>
          <a:ln>
            <a:noFill/>
          </a:ln>
        </p:spPr>
        <p:txBody>
          <a:bodyPr spcFirstLastPara="1" wrap="square" lIns="91425" tIns="45700" rIns="91425" bIns="45700" anchor="t" anchorCtr="0">
            <a:spAutoFit/>
          </a:bodyPr>
          <a:lstStyle/>
          <a:p>
            <a:pPr algn="just"/>
            <a:r>
              <a:rPr lang="es-MX" dirty="0">
                <a:latin typeface="+mj-lt"/>
              </a:rPr>
              <a:t>Con el apoyo de los talleres de albañilería, plomería, pintura y electricidad, se procedió a efectuar el remozamiento de la Fuente que se encuentra a un costado del Callejón del Manchén; asimismo, se instaló el Logo que identifica a esta Secretaría, el cual fue fundido en bronce y que tuvo a su cargo el Servicio de Material de Guerra del Ejército.</a:t>
            </a:r>
            <a:endParaRPr lang="es-GT" dirty="0">
              <a:latin typeface="+mj-lt"/>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84" y="2173206"/>
            <a:ext cx="4387239" cy="3290429"/>
          </a:xfrm>
          <a:prstGeom prst="rect">
            <a:avLst/>
          </a:prstGeom>
        </p:spPr>
      </p:pic>
    </p:spTree>
    <p:extLst>
      <p:ext uri="{BB962C8B-B14F-4D97-AF65-F5344CB8AC3E}">
        <p14:creationId xmlns:p14="http://schemas.microsoft.com/office/powerpoint/2010/main" val="261021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727891" y="685390"/>
            <a:ext cx="6054746"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a:solidFill>
                  <a:srgbClr val="004C82"/>
                </a:solidFill>
                <a:latin typeface="+mj-lt"/>
                <a:ea typeface="Bebas Neue"/>
                <a:cs typeface="Bebas Neue"/>
                <a:sym typeface="Bebas Neue"/>
              </a:rPr>
              <a:t>RESULTADOS ESPECÍFICOS  </a:t>
            </a:r>
            <a:endParaRPr lang="es-GT" b="1" dirty="0">
              <a:solidFill>
                <a:srgbClr val="004C82"/>
              </a:solidFill>
              <a:latin typeface="+mj-lt"/>
              <a:ea typeface="Vollkorn Medium"/>
              <a:cs typeface="Vollkorn Medium"/>
            </a:endParaRPr>
          </a:p>
          <a:p>
            <a:pPr>
              <a:buClr>
                <a:prstClr val="black"/>
              </a:buClr>
              <a:defRPr/>
            </a:pPr>
            <a:r>
              <a:rPr lang="es-GT" sz="1800" dirty="0">
                <a:solidFill>
                  <a:srgbClr val="004C82"/>
                </a:solidFill>
                <a:latin typeface="+mj-lt"/>
              </a:rPr>
              <a:t>PRINCIPALES AVANCES Y RESULTADOS</a:t>
            </a:r>
          </a:p>
          <a:p>
            <a:pPr marL="0" marR="0" lvl="0" indent="0" algn="l" rtl="0">
              <a:spcBef>
                <a:spcPts val="0"/>
              </a:spcBef>
              <a:spcAft>
                <a:spcPts val="0"/>
              </a:spcAft>
              <a:buNone/>
            </a:pPr>
            <a:r>
              <a:rPr lang="es-MX" dirty="0">
                <a:latin typeface="+mj-lt"/>
              </a:rPr>
              <a:t>  </a:t>
            </a:r>
            <a:endParaRPr dirty="0">
              <a:latin typeface="+mj-lt"/>
            </a:endParaRPr>
          </a:p>
        </p:txBody>
      </p:sp>
      <p:sp>
        <p:nvSpPr>
          <p:cNvPr id="6" name="Google Shape;94;g1e0bd25976b_0_142"/>
          <p:cNvSpPr txBox="1"/>
          <p:nvPr/>
        </p:nvSpPr>
        <p:spPr>
          <a:xfrm>
            <a:off x="5120555" y="2231922"/>
            <a:ext cx="5158909" cy="923289"/>
          </a:xfrm>
          <a:prstGeom prst="rect">
            <a:avLst/>
          </a:prstGeom>
          <a:noFill/>
          <a:ln>
            <a:noFill/>
          </a:ln>
        </p:spPr>
        <p:txBody>
          <a:bodyPr spcFirstLastPara="1" wrap="square" lIns="91425" tIns="45700" rIns="91425" bIns="45700" anchor="t" anchorCtr="0">
            <a:spAutoFit/>
          </a:bodyPr>
          <a:lstStyle/>
          <a:p>
            <a:r>
              <a:rPr lang="es-GT" sz="2000" spc="300" dirty="0">
                <a:solidFill>
                  <a:srgbClr val="002060"/>
                </a:solidFill>
                <a:latin typeface="+mj-lt"/>
                <a:ea typeface="Montserrat"/>
                <a:cs typeface="Montserrat"/>
                <a:sym typeface="Montserrat"/>
              </a:rPr>
              <a:t>R</a:t>
            </a:r>
            <a:r>
              <a:rPr lang="es-GT" sz="2000" spc="300" dirty="0">
                <a:solidFill>
                  <a:srgbClr val="002060"/>
                </a:solidFill>
                <a:latin typeface="+mj-lt"/>
                <a:ea typeface="Montserrat"/>
                <a:cs typeface="Montserrat"/>
              </a:rPr>
              <a:t>emozamiento en la recepción de la SAAS</a:t>
            </a:r>
          </a:p>
          <a:p>
            <a:pPr marL="0" marR="0" lvl="0" indent="0" algn="l" rtl="0">
              <a:spcBef>
                <a:spcPts val="0"/>
              </a:spcBef>
              <a:spcAft>
                <a:spcPts val="0"/>
              </a:spcAft>
              <a:buNone/>
            </a:pPr>
            <a:r>
              <a:rPr lang="es-GT" sz="1200" spc="300" dirty="0">
                <a:solidFill>
                  <a:srgbClr val="002060"/>
                </a:solidFill>
                <a:latin typeface="+mj-lt"/>
                <a:ea typeface="Montserrat"/>
                <a:cs typeface="Montserrat"/>
                <a:sym typeface="Montserrat"/>
              </a:rPr>
              <a:t>MANTENIMIENTO DE EDIFICIOS</a:t>
            </a:r>
            <a:endParaRPr sz="1200" spc="300" dirty="0">
              <a:solidFill>
                <a:srgbClr val="002060"/>
              </a:solidFill>
              <a:latin typeface="+mj-lt"/>
            </a:endParaRPr>
          </a:p>
        </p:txBody>
      </p:sp>
      <p:sp>
        <p:nvSpPr>
          <p:cNvPr id="7" name="Google Shape;95;g1e0bd25976b_0_142"/>
          <p:cNvSpPr txBox="1"/>
          <p:nvPr/>
        </p:nvSpPr>
        <p:spPr>
          <a:xfrm>
            <a:off x="5120556" y="3541889"/>
            <a:ext cx="6120000" cy="1600398"/>
          </a:xfrm>
          <a:prstGeom prst="rect">
            <a:avLst/>
          </a:prstGeom>
          <a:noFill/>
          <a:ln>
            <a:noFill/>
          </a:ln>
        </p:spPr>
        <p:txBody>
          <a:bodyPr spcFirstLastPara="1" wrap="square" lIns="91425" tIns="45700" rIns="91425" bIns="45700" anchor="t" anchorCtr="0">
            <a:spAutoFit/>
          </a:bodyPr>
          <a:lstStyle/>
          <a:p>
            <a:pPr algn="just"/>
            <a:r>
              <a:rPr lang="es-MX" dirty="0">
                <a:latin typeface="+mj-lt"/>
              </a:rPr>
              <a:t>Con la intervención de los distintos talleres del Departamento de Mantenimiento de Edificios, se procedió a realizar trabajos de remozamiento en el ingreso peatonal principal a la Secretaría, lo que conllevó a efectuar el cambio de piso, alisado de muros, mejoramiento en la red de distribución de iluminación y fuerza, aplicación de pintura general, fabricación e instalación de mobiliario de madera, mantenimiento de las puertas de metal, cambio de artefactos sanitario, entre otros. </a:t>
            </a:r>
            <a:endParaRPr lang="es-GT" dirty="0">
              <a:latin typeface="+mj-l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6256" y="2305263"/>
            <a:ext cx="4464666" cy="3348499"/>
          </a:xfrm>
          <a:prstGeom prst="rect">
            <a:avLst/>
          </a:prstGeom>
        </p:spPr>
      </p:pic>
    </p:spTree>
    <p:extLst>
      <p:ext uri="{BB962C8B-B14F-4D97-AF65-F5344CB8AC3E}">
        <p14:creationId xmlns:p14="http://schemas.microsoft.com/office/powerpoint/2010/main" val="368879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2"/>
          <p:cNvSpPr txBox="1"/>
          <p:nvPr/>
        </p:nvSpPr>
        <p:spPr>
          <a:xfrm>
            <a:off x="847724" y="198912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dirty="0">
                <a:solidFill>
                  <a:srgbClr val="002060"/>
                </a:solidFill>
                <a:latin typeface="+mj-lt"/>
                <a:ea typeface="Bebas Neue"/>
                <a:cs typeface="Bebas Neue"/>
                <a:sym typeface="Bebas Neue"/>
              </a:rPr>
              <a:t>Tercer</a:t>
            </a:r>
            <a:r>
              <a:rPr lang="es-MX" sz="1400" dirty="0">
                <a:solidFill>
                  <a:srgbClr val="002060"/>
                </a:solidFill>
                <a:latin typeface="+mj-lt"/>
                <a:ea typeface="Bebas Neue"/>
                <a:cs typeface="Bebas Neue"/>
                <a:sym typeface="Bebas Neue"/>
              </a:rPr>
              <a:t> </a:t>
            </a:r>
            <a:r>
              <a:rPr lang="es-MX" dirty="0">
                <a:solidFill>
                  <a:srgbClr val="002060"/>
                </a:solidFill>
                <a:latin typeface="+mj-lt"/>
                <a:ea typeface="Bebas Neue"/>
                <a:cs typeface="Bebas Neue"/>
                <a:sym typeface="Bebas Neue"/>
              </a:rPr>
              <a:t>C</a:t>
            </a:r>
            <a:r>
              <a:rPr lang="es-MX" sz="1400" dirty="0">
                <a:solidFill>
                  <a:srgbClr val="002060"/>
                </a:solidFill>
                <a:latin typeface="+mj-lt"/>
                <a:ea typeface="Bebas Neue"/>
                <a:cs typeface="Bebas Neue"/>
                <a:sym typeface="Bebas Neue"/>
              </a:rPr>
              <a:t>uatrimestre del Ejercicio </a:t>
            </a:r>
            <a:r>
              <a:rPr lang="es-MX" dirty="0">
                <a:solidFill>
                  <a:srgbClr val="002060"/>
                </a:solidFill>
                <a:latin typeface="+mj-lt"/>
                <a:ea typeface="Bebas Neue"/>
                <a:cs typeface="Bebas Neue"/>
                <a:sym typeface="Bebas Neue"/>
              </a:rPr>
              <a:t>F</a:t>
            </a:r>
            <a:r>
              <a:rPr lang="es-MX" sz="1400" dirty="0">
                <a:solidFill>
                  <a:srgbClr val="002060"/>
                </a:solidFill>
                <a:latin typeface="+mj-lt"/>
                <a:ea typeface="Bebas Neue"/>
                <a:cs typeface="Bebas Neue"/>
                <a:sym typeface="Bebas Neue"/>
              </a:rPr>
              <a:t>iscal 2023</a:t>
            </a:r>
            <a:endParaRPr lang="es-MX" dirty="0">
              <a:solidFill>
                <a:srgbClr val="002060"/>
              </a:solidFill>
              <a:latin typeface="+mj-lt"/>
            </a:endParaRPr>
          </a:p>
          <a:p>
            <a:pPr marL="0" marR="0" lvl="0" indent="0" algn="l" rtl="0">
              <a:spcBef>
                <a:spcPts val="0"/>
              </a:spcBef>
              <a:spcAft>
                <a:spcPts val="0"/>
              </a:spcAft>
              <a:buNone/>
            </a:pPr>
            <a:r>
              <a:rPr lang="es-MX" sz="1400" dirty="0">
                <a:solidFill>
                  <a:srgbClr val="002060"/>
                </a:solidFill>
                <a:latin typeface="+mj-lt"/>
                <a:ea typeface="Bebas Neue"/>
                <a:cs typeface="Bebas Neue"/>
                <a:sym typeface="Bebas Neue"/>
              </a:rPr>
              <a:t>(montos en millones de quetzales)</a:t>
            </a:r>
            <a:endParaRPr lang="es-MX" dirty="0">
              <a:solidFill>
                <a:srgbClr val="002060"/>
              </a:solidFill>
              <a:latin typeface="+mj-lt"/>
            </a:endParaRPr>
          </a:p>
        </p:txBody>
      </p:sp>
      <p:sp>
        <p:nvSpPr>
          <p:cNvPr id="10" name="Google Shape;56;g1e0bd25976b_0_37"/>
          <p:cNvSpPr txBox="1"/>
          <p:nvPr/>
        </p:nvSpPr>
        <p:spPr>
          <a:xfrm>
            <a:off x="847724" y="696408"/>
            <a:ext cx="7943850" cy="1200288"/>
          </a:xfrm>
          <a:prstGeom prst="rect">
            <a:avLst/>
          </a:prstGeom>
          <a:noFill/>
          <a:ln>
            <a:noFill/>
          </a:ln>
        </p:spPr>
        <p:txBody>
          <a:bodyPr spcFirstLastPara="1" wrap="square" lIns="91425" tIns="45700" rIns="91425" bIns="45700" anchor="t" anchorCtr="0">
            <a:spAutoFit/>
          </a:bodyPr>
          <a:lstStyle/>
          <a:p>
            <a:pPr algn="just">
              <a:buClr>
                <a:prstClr val="black"/>
              </a:buClr>
              <a:defRPr/>
            </a:pPr>
            <a:r>
              <a:rPr lang="es-GT" sz="2400" b="1" dirty="0">
                <a:solidFill>
                  <a:srgbClr val="002060"/>
                </a:solidFill>
                <a:latin typeface="+mj-lt"/>
                <a:ea typeface="Vollkorn Medium"/>
                <a:cs typeface="Vollkorn Medium"/>
              </a:rPr>
              <a:t>PRINCIPALES FUNCIONES DE LA SECRETARÍA DE ASUNTOS ADMINISTRATIVOS Y DE SEGURIDAD DE LA PRESIDENCIA DE LA REPÚBLICA</a:t>
            </a:r>
          </a:p>
        </p:txBody>
      </p:sp>
      <p:sp>
        <p:nvSpPr>
          <p:cNvPr id="3" name="Rectángulo 2"/>
          <p:cNvSpPr/>
          <p:nvPr/>
        </p:nvSpPr>
        <p:spPr>
          <a:xfrm>
            <a:off x="847724" y="3080947"/>
            <a:ext cx="10344151" cy="1477328"/>
          </a:xfrm>
          <a:prstGeom prst="rect">
            <a:avLst/>
          </a:prstGeom>
        </p:spPr>
        <p:txBody>
          <a:bodyPr wrap="square">
            <a:spAutoFit/>
          </a:bodyPr>
          <a:lstStyle/>
          <a:p>
            <a:pPr lvl="1" algn="just">
              <a:lnSpc>
                <a:spcPct val="150000"/>
              </a:lnSpc>
            </a:pPr>
            <a:r>
              <a:rPr lang="es-GT" sz="1200" dirty="0">
                <a:latin typeface="+mj-lt"/>
                <a:cs typeface="Arial" panose="020B0604020202020204" pitchFamily="34" charset="0"/>
              </a:rPr>
              <a:t>Para el cumplimiento de sus funciones y en fortalecimiento al régimen democrático, </a:t>
            </a:r>
            <a:r>
              <a:rPr lang="es-GT" sz="1200" dirty="0">
                <a:solidFill>
                  <a:prstClr val="black"/>
                </a:solidFill>
                <a:latin typeface="+mj-lt"/>
                <a:cs typeface="Arial" panose="020B0604020202020204" pitchFamily="34" charset="0"/>
              </a:rPr>
              <a:t>La Secretaría de Asuntos Administrativos y de Seguridad de la Presidencia de la República</a:t>
            </a:r>
            <a:r>
              <a:rPr lang="es-GT" sz="1200" dirty="0">
                <a:latin typeface="+mj-lt"/>
                <a:cs typeface="Arial" panose="020B0604020202020204" pitchFamily="34" charset="0"/>
              </a:rPr>
              <a:t> debe cumplir con los siguientes </a:t>
            </a:r>
            <a:r>
              <a:rPr lang="es-GT" sz="1200" b="1" dirty="0">
                <a:solidFill>
                  <a:srgbClr val="002060"/>
                </a:solidFill>
                <a:latin typeface="+mj-lt"/>
                <a:cs typeface="Arial" panose="020B0604020202020204" pitchFamily="34" charset="0"/>
              </a:rPr>
              <a:t>objetivos</a:t>
            </a:r>
            <a:r>
              <a:rPr lang="es-GT" sz="1200" dirty="0">
                <a:solidFill>
                  <a:srgbClr val="002060"/>
                </a:solidFill>
                <a:latin typeface="+mj-lt"/>
                <a:cs typeface="Arial" panose="020B0604020202020204" pitchFamily="34" charset="0"/>
              </a:rPr>
              <a:t>:</a:t>
            </a:r>
          </a:p>
          <a:p>
            <a:pPr marL="457200" lvl="1" algn="just">
              <a:lnSpc>
                <a:spcPct val="150000"/>
              </a:lnSpc>
              <a:buClrTx/>
              <a:defRPr/>
            </a:pPr>
            <a:endParaRPr lang="es-GT" sz="1200" kern="1200" dirty="0">
              <a:solidFill>
                <a:prstClr val="black"/>
              </a:solidFill>
              <a:latin typeface="+mj-lt"/>
              <a:cs typeface="Arial" panose="020B0604020202020204" pitchFamily="34" charset="0"/>
            </a:endParaRPr>
          </a:p>
          <a:p>
            <a:pPr marL="712788" lvl="1" indent="-255588" algn="just">
              <a:lnSpc>
                <a:spcPct val="150000"/>
              </a:lnSpc>
              <a:buClr>
                <a:srgbClr val="0070C0"/>
              </a:buClr>
              <a:buFont typeface="Wingdings" panose="05000000000000000000" pitchFamily="2" charset="2"/>
              <a:buChar char="§"/>
              <a:defRPr/>
            </a:pPr>
            <a:r>
              <a:rPr lang="es-GT" sz="1200" kern="1200" dirty="0">
                <a:solidFill>
                  <a:prstClr val="black"/>
                </a:solidFill>
                <a:latin typeface="+mj-lt"/>
                <a:cs typeface="Arial" panose="020B0604020202020204" pitchFamily="34" charset="0"/>
              </a:rPr>
              <a:t>Garantizar permanentemente la seguridad, integridad física y la vida del Señor Presidente, Vicepresidente</a:t>
            </a:r>
            <a:r>
              <a:rPr lang="es-GT" sz="1200" dirty="0">
                <a:solidFill>
                  <a:prstClr val="black"/>
                </a:solidFill>
                <a:latin typeface="+mj-lt"/>
                <a:cs typeface="Arial" panose="020B0604020202020204" pitchFamily="34" charset="0"/>
              </a:rPr>
              <a:t> y sus respectivas </a:t>
            </a:r>
            <a:r>
              <a:rPr lang="es-GT" sz="1200" kern="1200" dirty="0">
                <a:solidFill>
                  <a:prstClr val="black"/>
                </a:solidFill>
                <a:latin typeface="+mj-lt"/>
                <a:cs typeface="Arial" panose="020B0604020202020204" pitchFamily="34" charset="0"/>
              </a:rPr>
              <a:t>familias.</a:t>
            </a:r>
          </a:p>
          <a:p>
            <a:pPr marL="712788" lvl="1" indent="-255588" algn="just">
              <a:lnSpc>
                <a:spcPct val="150000"/>
              </a:lnSpc>
              <a:buClr>
                <a:srgbClr val="0070C0"/>
              </a:buClr>
              <a:buFont typeface="Wingdings" panose="05000000000000000000" pitchFamily="2" charset="2"/>
              <a:buChar char="§"/>
              <a:defRPr/>
            </a:pPr>
            <a:r>
              <a:rPr lang="es-GT" sz="1200" kern="1200" dirty="0">
                <a:solidFill>
                  <a:prstClr val="black"/>
                </a:solidFill>
                <a:latin typeface="+mj-lt"/>
                <a:cs typeface="Arial" panose="020B0604020202020204" pitchFamily="34" charset="0"/>
              </a:rPr>
              <a:t>Brindar apoyo administrativo y logístico</a:t>
            </a:r>
            <a:r>
              <a:rPr lang="es-GT" sz="1200" dirty="0">
                <a:solidFill>
                  <a:prstClr val="black"/>
                </a:solidFill>
                <a:latin typeface="+mj-lt"/>
                <a:cs typeface="Arial" panose="020B0604020202020204" pitchFamily="34" charset="0"/>
              </a:rPr>
              <a:t> en actividades oficiales y personales dentro del territorio nacional y en el extranjero.</a:t>
            </a:r>
            <a:endParaRPr lang="es-GT" sz="1200" u="sng" kern="12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09213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p:nvPr/>
        </p:nvSpPr>
        <p:spPr>
          <a:xfrm>
            <a:off x="727891" y="685390"/>
            <a:ext cx="6054746"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a:solidFill>
                  <a:srgbClr val="004C82"/>
                </a:solidFill>
                <a:latin typeface="+mj-lt"/>
                <a:ea typeface="Bebas Neue"/>
                <a:cs typeface="Bebas Neue"/>
                <a:sym typeface="Bebas Neue"/>
              </a:rPr>
              <a:t>RESULTADOS ESPECÍFICOS  </a:t>
            </a:r>
            <a:endParaRPr lang="es-GT" b="1" dirty="0">
              <a:solidFill>
                <a:srgbClr val="004C82"/>
              </a:solidFill>
              <a:latin typeface="+mj-lt"/>
              <a:ea typeface="Vollkorn Medium"/>
              <a:cs typeface="Vollkorn Medium"/>
            </a:endParaRPr>
          </a:p>
          <a:p>
            <a:pPr>
              <a:buClr>
                <a:prstClr val="black"/>
              </a:buClr>
              <a:defRPr/>
            </a:pPr>
            <a:r>
              <a:rPr lang="es-GT" sz="1800" dirty="0">
                <a:solidFill>
                  <a:srgbClr val="004C82"/>
                </a:solidFill>
                <a:latin typeface="+mj-lt"/>
              </a:rPr>
              <a:t>PRINCIPALES AVANCES Y RESULTADOS</a:t>
            </a:r>
          </a:p>
          <a:p>
            <a:pPr marL="0" marR="0" lvl="0" indent="0" algn="l" rtl="0">
              <a:spcBef>
                <a:spcPts val="0"/>
              </a:spcBef>
              <a:spcAft>
                <a:spcPts val="0"/>
              </a:spcAft>
              <a:buNone/>
            </a:pPr>
            <a:r>
              <a:rPr lang="es-MX" dirty="0">
                <a:latin typeface="+mj-lt"/>
              </a:rPr>
              <a:t>  </a:t>
            </a:r>
            <a:endParaRPr dirty="0">
              <a:latin typeface="+mj-lt"/>
            </a:endParaRPr>
          </a:p>
        </p:txBody>
      </p:sp>
      <p:sp>
        <p:nvSpPr>
          <p:cNvPr id="6" name="Google Shape;94;g1e0bd25976b_0_142"/>
          <p:cNvSpPr txBox="1"/>
          <p:nvPr/>
        </p:nvSpPr>
        <p:spPr>
          <a:xfrm>
            <a:off x="5120555" y="2615380"/>
            <a:ext cx="4721535" cy="892512"/>
          </a:xfrm>
          <a:prstGeom prst="rect">
            <a:avLst/>
          </a:prstGeom>
          <a:noFill/>
          <a:ln>
            <a:noFill/>
          </a:ln>
        </p:spPr>
        <p:txBody>
          <a:bodyPr spcFirstLastPara="1" wrap="square" lIns="91425" tIns="45700" rIns="91425" bIns="45700" anchor="t" anchorCtr="0">
            <a:spAutoFit/>
          </a:bodyPr>
          <a:lstStyle/>
          <a:p>
            <a:r>
              <a:rPr lang="es-GT" sz="2000" spc="300" dirty="0">
                <a:solidFill>
                  <a:srgbClr val="002060"/>
                </a:solidFill>
                <a:latin typeface="+mj-lt"/>
                <a:ea typeface="Montserrat"/>
                <a:cs typeface="Montserrat"/>
                <a:sym typeface="Montserrat"/>
              </a:rPr>
              <a:t>Mantenimiento de pintura </a:t>
            </a:r>
            <a:r>
              <a:rPr lang="es-GT" sz="2000" spc="300" dirty="0">
                <a:solidFill>
                  <a:srgbClr val="002060"/>
                </a:solidFill>
                <a:latin typeface="+mj-lt"/>
                <a:ea typeface="Montserrat"/>
                <a:cs typeface="Montserrat"/>
              </a:rPr>
              <a:t>en el área de los parqueos</a:t>
            </a:r>
          </a:p>
          <a:p>
            <a:pPr marL="0" marR="0" lvl="0" indent="0" algn="l" rtl="0">
              <a:spcBef>
                <a:spcPts val="0"/>
              </a:spcBef>
              <a:spcAft>
                <a:spcPts val="0"/>
              </a:spcAft>
              <a:buNone/>
            </a:pPr>
            <a:r>
              <a:rPr lang="es-GT" sz="1200" spc="300" dirty="0">
                <a:solidFill>
                  <a:srgbClr val="002060"/>
                </a:solidFill>
                <a:latin typeface="+mj-lt"/>
                <a:ea typeface="Montserrat"/>
                <a:cs typeface="Montserrat"/>
                <a:sym typeface="Montserrat"/>
              </a:rPr>
              <a:t>MANTENIMIENTO DE EDIFICIOS</a:t>
            </a:r>
            <a:endParaRPr sz="1200" spc="300" dirty="0">
              <a:solidFill>
                <a:srgbClr val="002060"/>
              </a:solidFill>
              <a:latin typeface="+mj-lt"/>
            </a:endParaRPr>
          </a:p>
        </p:txBody>
      </p:sp>
      <p:sp>
        <p:nvSpPr>
          <p:cNvPr id="7" name="Google Shape;95;g1e0bd25976b_0_142"/>
          <p:cNvSpPr txBox="1"/>
          <p:nvPr/>
        </p:nvSpPr>
        <p:spPr>
          <a:xfrm>
            <a:off x="5120556" y="3925347"/>
            <a:ext cx="6120000" cy="738623"/>
          </a:xfrm>
          <a:prstGeom prst="rect">
            <a:avLst/>
          </a:prstGeom>
          <a:noFill/>
          <a:ln>
            <a:noFill/>
          </a:ln>
        </p:spPr>
        <p:txBody>
          <a:bodyPr spcFirstLastPara="1" wrap="square" lIns="91425" tIns="45700" rIns="91425" bIns="45700" anchor="t" anchorCtr="0">
            <a:spAutoFit/>
          </a:bodyPr>
          <a:lstStyle/>
          <a:p>
            <a:pPr algn="just"/>
            <a:r>
              <a:rPr lang="es-MX" dirty="0">
                <a:latin typeface="+mj-lt"/>
              </a:rPr>
              <a:t>Personal Técnico del taller de pintura efectuó la aplicación de pintura general en muros en el área del parqueo subterráneo y señalización de paso peatonal en el parqueo principal de la secretaría. </a:t>
            </a:r>
            <a:endParaRPr lang="es-GT" dirty="0">
              <a:latin typeface="+mj-l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381" y="2231921"/>
            <a:ext cx="3940398" cy="2955299"/>
          </a:xfrm>
          <a:prstGeom prst="rect">
            <a:avLst/>
          </a:prstGeom>
        </p:spPr>
      </p:pic>
    </p:spTree>
    <p:extLst>
      <p:ext uri="{BB962C8B-B14F-4D97-AF65-F5344CB8AC3E}">
        <p14:creationId xmlns:p14="http://schemas.microsoft.com/office/powerpoint/2010/main" val="65040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8" name="Google Shape;95;g1e0bd25976b_0_142"/>
          <p:cNvSpPr txBox="1"/>
          <p:nvPr/>
        </p:nvSpPr>
        <p:spPr>
          <a:xfrm>
            <a:off x="1145339" y="1919441"/>
            <a:ext cx="9726387" cy="1077178"/>
          </a:xfrm>
          <a:prstGeom prst="rect">
            <a:avLst/>
          </a:prstGeom>
          <a:noFill/>
          <a:ln>
            <a:noFill/>
          </a:ln>
        </p:spPr>
        <p:txBody>
          <a:bodyPr spcFirstLastPara="1" wrap="square" lIns="91425" tIns="45700" rIns="91425" bIns="45700" anchor="t" anchorCtr="0">
            <a:spAutoFit/>
          </a:bodyPr>
          <a:lstStyle/>
          <a:p>
            <a:pPr algn="just"/>
            <a:r>
              <a:rPr lang="es-GT" sz="1200" dirty="0">
                <a:latin typeface="+mj-lt"/>
                <a:cs typeface="Arial" panose="020B0604020202020204" pitchFamily="34" charset="0"/>
              </a:rPr>
              <a:t>Los trabajos que se realizan en el taller de mecánica van desde servicio menor/mayor de motor, servicios de frenos, hasta reparación total de motor, tren delantero, diagnósticos con escáner, enderezado y pintura, instalaciones de luces, neblineras, sirenas, tamaleras y todo trabajo electromecánico, así como revisión, reparación y mantenimiento de sistema de aire acondicionado vehicular. En el siguiente cuadro se presentan los trabajos realizados durante el primer cuatrimestre. </a:t>
            </a:r>
          </a:p>
          <a:p>
            <a:pPr algn="just"/>
            <a:r>
              <a:rPr lang="es-GT" sz="1600" dirty="0">
                <a:latin typeface="Montserrat" panose="00000500000000000000" pitchFamily="2" charset="0"/>
              </a:rPr>
              <a:t> </a:t>
            </a:r>
          </a:p>
        </p:txBody>
      </p:sp>
      <p:sp>
        <p:nvSpPr>
          <p:cNvPr id="9" name="Google Shape;94;g1e0bd25976b_0_142"/>
          <p:cNvSpPr txBox="1"/>
          <p:nvPr/>
        </p:nvSpPr>
        <p:spPr>
          <a:xfrm>
            <a:off x="2998838" y="6759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GT" spc="300" dirty="0">
                <a:solidFill>
                  <a:srgbClr val="004C82"/>
                </a:solidFill>
                <a:latin typeface="+mj-lt"/>
                <a:ea typeface="Montserrat"/>
                <a:cs typeface="Montserrat"/>
                <a:sym typeface="Montserrat"/>
              </a:rPr>
              <a:t>MANTENIMIENTO VEHICULAR</a:t>
            </a:r>
            <a:endParaRPr spc="300" dirty="0">
              <a:solidFill>
                <a:srgbClr val="004C82"/>
              </a:solidFill>
              <a:latin typeface="+mj-lt"/>
            </a:endParaRPr>
          </a:p>
        </p:txBody>
      </p:sp>
      <p:graphicFrame>
        <p:nvGraphicFramePr>
          <p:cNvPr id="10" name="Tabla 9"/>
          <p:cNvGraphicFramePr>
            <a:graphicFrameLocks noGrp="1"/>
          </p:cNvGraphicFramePr>
          <p:nvPr>
            <p:extLst>
              <p:ext uri="{D42A27DB-BD31-4B8C-83A1-F6EECF244321}">
                <p14:modId xmlns:p14="http://schemas.microsoft.com/office/powerpoint/2010/main" val="2649640019"/>
              </p:ext>
            </p:extLst>
          </p:nvPr>
        </p:nvGraphicFramePr>
        <p:xfrm>
          <a:off x="1939960" y="3110125"/>
          <a:ext cx="8137146" cy="2769997"/>
        </p:xfrm>
        <a:graphic>
          <a:graphicData uri="http://schemas.openxmlformats.org/drawingml/2006/table">
            <a:tbl>
              <a:tblPr firstRow="1" firstCol="1" bandRow="1"/>
              <a:tblGrid>
                <a:gridCol w="875721">
                  <a:extLst>
                    <a:ext uri="{9D8B030D-6E8A-4147-A177-3AD203B41FA5}">
                      <a16:colId xmlns:a16="http://schemas.microsoft.com/office/drawing/2014/main" val="2486815581"/>
                    </a:ext>
                  </a:extLst>
                </a:gridCol>
                <a:gridCol w="5573898">
                  <a:extLst>
                    <a:ext uri="{9D8B030D-6E8A-4147-A177-3AD203B41FA5}">
                      <a16:colId xmlns:a16="http://schemas.microsoft.com/office/drawing/2014/main" val="3346682812"/>
                    </a:ext>
                  </a:extLst>
                </a:gridCol>
                <a:gridCol w="1687527">
                  <a:extLst>
                    <a:ext uri="{9D8B030D-6E8A-4147-A177-3AD203B41FA5}">
                      <a16:colId xmlns:a16="http://schemas.microsoft.com/office/drawing/2014/main" val="800149818"/>
                    </a:ext>
                  </a:extLst>
                </a:gridCol>
              </a:tblGrid>
              <a:tr h="272415">
                <a:tc>
                  <a:txBody>
                    <a:bodyPr/>
                    <a:lstStyle/>
                    <a:p>
                      <a:pPr>
                        <a:lnSpc>
                          <a:spcPct val="107000"/>
                        </a:lnSpc>
                      </a:pPr>
                      <a:endParaRPr lang="es-GT" sz="1600">
                        <a:effectLst/>
                        <a:latin typeface="Montserrat" panose="00000500000000000000" pitchFamily="2"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GT" sz="1600">
                        <a:effectLst/>
                        <a:latin typeface="Montserrat" panose="00000500000000000000" pitchFamily="2"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GT" sz="1600">
                          <a:effectLst/>
                          <a:latin typeface="Montserrat" panose="00000500000000000000" pitchFamily="2"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409039"/>
                  </a:ext>
                </a:extLst>
              </a:tr>
              <a:tr h="272415">
                <a:tc>
                  <a:txBody>
                    <a:bodyPr/>
                    <a:lstStyle/>
                    <a:p>
                      <a:pPr algn="ctr">
                        <a:lnSpc>
                          <a:spcPct val="107000"/>
                        </a:lnSpc>
                        <a:spcAft>
                          <a:spcPts val="0"/>
                        </a:spcAft>
                      </a:pPr>
                      <a:r>
                        <a:rPr lang="es-GT" sz="1800" b="1" dirty="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No.</a:t>
                      </a:r>
                      <a:endParaRPr lang="es-GT"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82"/>
                    </a:solidFill>
                  </a:tcPr>
                </a:tc>
                <a:tc>
                  <a:txBody>
                    <a:bodyPr/>
                    <a:lstStyle/>
                    <a:p>
                      <a:pPr algn="ctr">
                        <a:lnSpc>
                          <a:spcPct val="107000"/>
                        </a:lnSpc>
                        <a:spcAft>
                          <a:spcPts val="0"/>
                        </a:spcAft>
                      </a:pPr>
                      <a:r>
                        <a:rPr lang="es-GT" sz="1800" b="1" dirty="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TIPOS DE TRABAJO</a:t>
                      </a:r>
                      <a:endParaRPr lang="es-GT"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82"/>
                    </a:solidFill>
                  </a:tcPr>
                </a:tc>
                <a:tc>
                  <a:txBody>
                    <a:bodyPr/>
                    <a:lstStyle/>
                    <a:p>
                      <a:pPr algn="ctr">
                        <a:lnSpc>
                          <a:spcPct val="107000"/>
                        </a:lnSpc>
                        <a:spcAft>
                          <a:spcPts val="0"/>
                        </a:spcAft>
                      </a:pPr>
                      <a:r>
                        <a:rPr lang="es-GT" sz="1800" b="1" dirty="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3er. Cuatrimestre</a:t>
                      </a:r>
                      <a:endParaRPr lang="es-GT"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82"/>
                    </a:solidFill>
                  </a:tcPr>
                </a:tc>
                <a:extLst>
                  <a:ext uri="{0D108BD9-81ED-4DB2-BD59-A6C34878D82A}">
                    <a16:rowId xmlns:a16="http://schemas.microsoft.com/office/drawing/2014/main" val="2941344224"/>
                  </a:ext>
                </a:extLst>
              </a:tr>
              <a:tr h="272415">
                <a:tc>
                  <a:txBody>
                    <a:bodyPr/>
                    <a:lstStyle/>
                    <a:p>
                      <a:pPr algn="ct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1</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Trabajos mecánicos de tipo preventivo</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MX" sz="1800" b="1" dirty="0">
                          <a:solidFill>
                            <a:schemeClr val="tx1"/>
                          </a:solidFill>
                          <a:effectLst/>
                          <a:latin typeface="Montserrat" panose="00000500000000000000" pitchFamily="2" charset="0"/>
                          <a:ea typeface="Calibri" panose="020F0502020204030204" pitchFamily="34" charset="0"/>
                          <a:cs typeface="Calibri" panose="020F0502020204030204" pitchFamily="34" charset="0"/>
                        </a:rPr>
                        <a:t>225</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9316806"/>
                  </a:ext>
                </a:extLst>
              </a:tr>
              <a:tr h="272415">
                <a:tc>
                  <a:txBody>
                    <a:bodyPr/>
                    <a:lstStyle/>
                    <a:p>
                      <a:pPr algn="ctr">
                        <a:lnSpc>
                          <a:spcPct val="107000"/>
                        </a:lnSpc>
                        <a:spcAft>
                          <a:spcPts val="0"/>
                        </a:spcAft>
                      </a:pPr>
                      <a:r>
                        <a:rPr lang="es-GT" sz="1800" b="1">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2</a:t>
                      </a:r>
                      <a:endParaRPr lang="es-GT" sz="18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Trabajos mecánicos de tipo correctivo</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MX" sz="1800" b="1" dirty="0">
                          <a:solidFill>
                            <a:schemeClr val="tx1"/>
                          </a:solidFill>
                          <a:effectLst/>
                          <a:latin typeface="Montserrat" panose="00000500000000000000" pitchFamily="2" charset="0"/>
                          <a:ea typeface="Calibri" panose="020F0502020204030204" pitchFamily="34" charset="0"/>
                          <a:cs typeface="Calibri" panose="020F0502020204030204" pitchFamily="34" charset="0"/>
                        </a:rPr>
                        <a:t>123</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473841"/>
                  </a:ext>
                </a:extLst>
              </a:tr>
              <a:tr h="272415">
                <a:tc>
                  <a:txBody>
                    <a:bodyPr/>
                    <a:lstStyle/>
                    <a:p>
                      <a:pPr algn="ctr">
                        <a:lnSpc>
                          <a:spcPct val="107000"/>
                        </a:lnSpc>
                        <a:spcAft>
                          <a:spcPts val="0"/>
                        </a:spcAft>
                      </a:pPr>
                      <a:r>
                        <a:rPr lang="es-GT" sz="1800" b="1">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3</a:t>
                      </a:r>
                      <a:endParaRPr lang="es-GT" sz="18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Lavado de vehículos</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1,296</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935312"/>
                  </a:ext>
                </a:extLst>
              </a:tr>
              <a:tr h="272415">
                <a:tc>
                  <a:txBody>
                    <a:bodyPr/>
                    <a:lstStyle/>
                    <a:p>
                      <a:pPr algn="ctr">
                        <a:lnSpc>
                          <a:spcPct val="107000"/>
                        </a:lnSpc>
                        <a:spcAft>
                          <a:spcPts val="0"/>
                        </a:spcAft>
                      </a:pPr>
                      <a:r>
                        <a:rPr lang="es-GT" sz="1800" b="1">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4</a:t>
                      </a:r>
                      <a:endParaRPr lang="es-GT" sz="18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Pinchazos</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MX" sz="1800" b="1" dirty="0">
                          <a:solidFill>
                            <a:schemeClr val="tx1"/>
                          </a:solidFill>
                          <a:effectLst/>
                          <a:latin typeface="Montserrat" panose="00000500000000000000" pitchFamily="2" charset="0"/>
                          <a:ea typeface="Calibri" panose="020F0502020204030204" pitchFamily="34" charset="0"/>
                          <a:cs typeface="Calibri" panose="020F0502020204030204" pitchFamily="34" charset="0"/>
                        </a:rPr>
                        <a:t>18</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5516778"/>
                  </a:ext>
                </a:extLst>
              </a:tr>
              <a:tr h="534670">
                <a:tc>
                  <a:txBody>
                    <a:bodyPr/>
                    <a:lstStyle/>
                    <a:p>
                      <a:pPr algn="ctr">
                        <a:lnSpc>
                          <a:spcPct val="107000"/>
                        </a:lnSpc>
                        <a:spcAft>
                          <a:spcPts val="0"/>
                        </a:spcAft>
                      </a:pP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TOTAL DE ACCIONES</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1,662</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8932026"/>
                  </a:ext>
                </a:extLst>
              </a:tr>
              <a:tr h="201930">
                <a:tc>
                  <a:txBody>
                    <a:bodyPr/>
                    <a:lstStyle/>
                    <a:p>
                      <a:pPr>
                        <a:lnSpc>
                          <a:spcPct val="107000"/>
                        </a:lnSpc>
                      </a:pPr>
                      <a:endParaRPr lang="es-GT"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GT"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GT" sz="1100" dirty="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82371950"/>
                  </a:ext>
                </a:extLst>
              </a:tr>
            </a:tbl>
          </a:graphicData>
        </a:graphic>
      </p:graphicFrame>
    </p:spTree>
    <p:extLst>
      <p:ext uri="{BB962C8B-B14F-4D97-AF65-F5344CB8AC3E}">
        <p14:creationId xmlns:p14="http://schemas.microsoft.com/office/powerpoint/2010/main" val="1658624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GT" spc="300" dirty="0">
                <a:solidFill>
                  <a:srgbClr val="004C82"/>
                </a:solidFill>
                <a:latin typeface="+mj-lt"/>
                <a:ea typeface="Montserrat"/>
                <a:cs typeface="Montserrat"/>
                <a:sym typeface="Montserrat"/>
              </a:rPr>
              <a:t>MANTENIMIENTO VEHICULAR</a:t>
            </a:r>
            <a:endParaRPr spc="300" dirty="0">
              <a:solidFill>
                <a:srgbClr val="004C82"/>
              </a:solidFill>
              <a:latin typeface="+mj-lt"/>
            </a:endParaRPr>
          </a:p>
        </p:txBody>
      </p:sp>
      <p:sp>
        <p:nvSpPr>
          <p:cNvPr id="2" name="Rectángulo 1"/>
          <p:cNvSpPr/>
          <p:nvPr/>
        </p:nvSpPr>
        <p:spPr>
          <a:xfrm>
            <a:off x="1742731" y="1893012"/>
            <a:ext cx="8334375" cy="461665"/>
          </a:xfrm>
          <a:prstGeom prst="rect">
            <a:avLst/>
          </a:prstGeom>
        </p:spPr>
        <p:txBody>
          <a:bodyPr wrap="square">
            <a:spAutoFit/>
          </a:bodyPr>
          <a:lstStyle/>
          <a:p>
            <a:pPr algn="just"/>
            <a:r>
              <a:rPr lang="es-GT" sz="1200" dirty="0">
                <a:latin typeface="+mj-lt"/>
                <a:cs typeface="Arial" panose="020B0604020202020204" pitchFamily="34" charset="0"/>
              </a:rPr>
              <a:t>El Departamento de Mantenimiento Vehicular, tiene a su cargo el despacho de combustible gasolina súper y diésel, ya que la Secretaría cuenta con su propia gasolinera para dar cumplimiento de manera efectiva a su misión.</a:t>
            </a:r>
          </a:p>
        </p:txBody>
      </p:sp>
      <p:sp>
        <p:nvSpPr>
          <p:cNvPr id="6" name="Rectángulo 5"/>
          <p:cNvSpPr/>
          <p:nvPr/>
        </p:nvSpPr>
        <p:spPr>
          <a:xfrm>
            <a:off x="5147187" y="3635745"/>
            <a:ext cx="809837" cy="338554"/>
          </a:xfrm>
          <a:prstGeom prst="rect">
            <a:avLst/>
          </a:prstGeom>
        </p:spPr>
        <p:txBody>
          <a:bodyPr wrap="none">
            <a:spAutoFit/>
          </a:bodyPr>
          <a:lstStyle/>
          <a:p>
            <a:r>
              <a:rPr lang="es-GT" sz="1600" dirty="0">
                <a:latin typeface="+mj-lt"/>
                <a:cs typeface="Arial" panose="020B0604020202020204" pitchFamily="34" charset="0"/>
              </a:rPr>
              <a:t>Diésel.</a:t>
            </a:r>
            <a:endParaRPr lang="es-GT" sz="1600" dirty="0">
              <a:latin typeface="+mj-lt"/>
            </a:endParaRPr>
          </a:p>
        </p:txBody>
      </p:sp>
      <p:sp>
        <p:nvSpPr>
          <p:cNvPr id="7" name="Rectángulo 6"/>
          <p:cNvSpPr/>
          <p:nvPr/>
        </p:nvSpPr>
        <p:spPr>
          <a:xfrm>
            <a:off x="8758819" y="5026260"/>
            <a:ext cx="788999" cy="338554"/>
          </a:xfrm>
          <a:prstGeom prst="rect">
            <a:avLst/>
          </a:prstGeom>
        </p:spPr>
        <p:txBody>
          <a:bodyPr wrap="none">
            <a:spAutoFit/>
          </a:bodyPr>
          <a:lstStyle/>
          <a:p>
            <a:r>
              <a:rPr lang="es-GT" sz="1600" dirty="0">
                <a:latin typeface="+mj-lt"/>
                <a:cs typeface="Arial" panose="020B0604020202020204" pitchFamily="34" charset="0"/>
              </a:rPr>
              <a:t>Súper.</a:t>
            </a:r>
            <a:endParaRPr lang="es-GT" sz="1600" dirty="0">
              <a:latin typeface="+mj-lt"/>
            </a:endParaRPr>
          </a:p>
        </p:txBody>
      </p:sp>
      <p:sp>
        <p:nvSpPr>
          <p:cNvPr id="11" name="Elipse 10"/>
          <p:cNvSpPr/>
          <p:nvPr/>
        </p:nvSpPr>
        <p:spPr>
          <a:xfrm>
            <a:off x="3269226" y="3246621"/>
            <a:ext cx="1779639" cy="1779639"/>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2" name="Elipse 11"/>
          <p:cNvSpPr/>
          <p:nvPr/>
        </p:nvSpPr>
        <p:spPr>
          <a:xfrm>
            <a:off x="6861080" y="4305715"/>
            <a:ext cx="1779639" cy="1779639"/>
          </a:xfrm>
          <a:prstGeom prst="ellipse">
            <a:avLst/>
          </a:prstGeom>
          <a:solidFill>
            <a:srgbClr val="00B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3" name="Rectángulo 12"/>
          <p:cNvSpPr/>
          <p:nvPr/>
        </p:nvSpPr>
        <p:spPr>
          <a:xfrm>
            <a:off x="3355022" y="3720941"/>
            <a:ext cx="1608045" cy="830997"/>
          </a:xfrm>
          <a:prstGeom prst="rect">
            <a:avLst/>
          </a:prstGeom>
        </p:spPr>
        <p:txBody>
          <a:bodyPr wrap="square">
            <a:spAutoFit/>
          </a:bodyPr>
          <a:lstStyle/>
          <a:p>
            <a:pPr algn="ctr"/>
            <a:r>
              <a:rPr lang="es-GT" sz="2400" b="1" dirty="0">
                <a:solidFill>
                  <a:schemeClr val="bg1"/>
                </a:solidFill>
                <a:latin typeface="+mj-lt"/>
              </a:rPr>
              <a:t>9,613.24 </a:t>
            </a:r>
            <a:r>
              <a:rPr lang="es-GT" sz="2400" dirty="0">
                <a:solidFill>
                  <a:srgbClr val="FFFFFF"/>
                </a:solidFill>
                <a:latin typeface="+mj-lt"/>
                <a:cs typeface="Arial" panose="020B0604020202020204" pitchFamily="34" charset="0"/>
              </a:rPr>
              <a:t>galones</a:t>
            </a:r>
            <a:endParaRPr lang="es-GT" sz="2400" dirty="0">
              <a:solidFill>
                <a:srgbClr val="FFFFFF"/>
              </a:solidFill>
              <a:latin typeface="+mj-lt"/>
            </a:endParaRPr>
          </a:p>
        </p:txBody>
      </p:sp>
      <p:sp>
        <p:nvSpPr>
          <p:cNvPr id="14" name="Rectángulo 13"/>
          <p:cNvSpPr/>
          <p:nvPr/>
        </p:nvSpPr>
        <p:spPr>
          <a:xfrm>
            <a:off x="6946876" y="4780035"/>
            <a:ext cx="1608045" cy="830997"/>
          </a:xfrm>
          <a:prstGeom prst="rect">
            <a:avLst/>
          </a:prstGeom>
        </p:spPr>
        <p:txBody>
          <a:bodyPr wrap="square">
            <a:spAutoFit/>
          </a:bodyPr>
          <a:lstStyle/>
          <a:p>
            <a:pPr algn="ctr"/>
            <a:r>
              <a:rPr lang="es-GT" sz="2400" b="1" dirty="0">
                <a:solidFill>
                  <a:schemeClr val="bg1"/>
                </a:solidFill>
                <a:latin typeface="+mj-lt"/>
              </a:rPr>
              <a:t>3,738.91</a:t>
            </a:r>
          </a:p>
          <a:p>
            <a:pPr algn="ctr"/>
            <a:r>
              <a:rPr lang="es-GT" sz="2400" dirty="0">
                <a:solidFill>
                  <a:srgbClr val="FFFFFF"/>
                </a:solidFill>
                <a:latin typeface="+mj-lt"/>
                <a:cs typeface="Arial" panose="020B0604020202020204" pitchFamily="34" charset="0"/>
              </a:rPr>
              <a:t>galones</a:t>
            </a:r>
            <a:endParaRPr lang="es-GT" sz="2400" dirty="0">
              <a:solidFill>
                <a:srgbClr val="FFFFFF"/>
              </a:solidFill>
              <a:latin typeface="+mj-lt"/>
            </a:endParaRPr>
          </a:p>
        </p:txBody>
      </p:sp>
    </p:spTree>
    <p:extLst>
      <p:ext uri="{BB962C8B-B14F-4D97-AF65-F5344CB8AC3E}">
        <p14:creationId xmlns:p14="http://schemas.microsoft.com/office/powerpoint/2010/main" val="24105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GT" spc="300" dirty="0">
                <a:solidFill>
                  <a:srgbClr val="004C82"/>
                </a:solidFill>
                <a:latin typeface="+mj-lt"/>
                <a:ea typeface="Montserrat"/>
                <a:cs typeface="Montserrat"/>
                <a:sym typeface="Montserrat"/>
              </a:rPr>
              <a:t>MANTENIMIENTO VEHICULAR</a:t>
            </a:r>
            <a:endParaRPr spc="300" dirty="0">
              <a:solidFill>
                <a:srgbClr val="004C82"/>
              </a:solidFill>
              <a:latin typeface="+mj-lt"/>
            </a:endParaRPr>
          </a:p>
        </p:txBody>
      </p:sp>
      <p:sp>
        <p:nvSpPr>
          <p:cNvPr id="14" name="Rectángulo 13"/>
          <p:cNvSpPr/>
          <p:nvPr/>
        </p:nvSpPr>
        <p:spPr>
          <a:xfrm>
            <a:off x="6946876" y="4780035"/>
            <a:ext cx="1608045" cy="830997"/>
          </a:xfrm>
          <a:prstGeom prst="rect">
            <a:avLst/>
          </a:prstGeom>
        </p:spPr>
        <p:txBody>
          <a:bodyPr wrap="square">
            <a:spAutoFit/>
          </a:bodyPr>
          <a:lstStyle/>
          <a:p>
            <a:pPr algn="ctr"/>
            <a:r>
              <a:rPr lang="es-GT" sz="2400" b="1" dirty="0">
                <a:solidFill>
                  <a:schemeClr val="bg1"/>
                </a:solidFill>
                <a:latin typeface="+mj-lt"/>
              </a:rPr>
              <a:t>3,096.80</a:t>
            </a:r>
          </a:p>
          <a:p>
            <a:pPr algn="ctr"/>
            <a:r>
              <a:rPr lang="es-GT" sz="2400" dirty="0">
                <a:solidFill>
                  <a:srgbClr val="FFFFFF"/>
                </a:solidFill>
                <a:latin typeface="+mj-lt"/>
                <a:cs typeface="Arial" panose="020B0604020202020204" pitchFamily="34" charset="0"/>
              </a:rPr>
              <a:t>galones</a:t>
            </a:r>
            <a:endParaRPr lang="es-GT" sz="2400" dirty="0">
              <a:solidFill>
                <a:srgbClr val="FFFFFF"/>
              </a:solidFill>
              <a:latin typeface="+mj-lt"/>
            </a:endParaRPr>
          </a:p>
        </p:txBody>
      </p:sp>
      <p:pic>
        <p:nvPicPr>
          <p:cNvPr id="5" name="Imagen 4" descr="C:\Users\josue.calel\AppData\Local\Microsoft\Windows\INetCache\Content.Word\IMG_20230908_1315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510" y="2159838"/>
            <a:ext cx="3579561" cy="2381733"/>
          </a:xfrm>
          <a:prstGeom prst="rect">
            <a:avLst/>
          </a:prstGeom>
          <a:noFill/>
          <a:ln>
            <a:noFill/>
          </a:ln>
        </p:spPr>
      </p:pic>
      <p:sp>
        <p:nvSpPr>
          <p:cNvPr id="3" name="Rectángulo 2"/>
          <p:cNvSpPr/>
          <p:nvPr/>
        </p:nvSpPr>
        <p:spPr>
          <a:xfrm>
            <a:off x="640052" y="4623665"/>
            <a:ext cx="3286476" cy="644344"/>
          </a:xfrm>
          <a:prstGeom prst="rect">
            <a:avLst/>
          </a:prstGeom>
        </p:spPr>
        <p:txBody>
          <a:bodyPr wrap="non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MANTENIMIENTO DE TRANSMISIÓN</a:t>
            </a:r>
          </a:p>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 (caja de velocidades)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descr="C:\Users\josue.calel\AppData\Local\Microsoft\Windows\INetCache\Content.Word\IMG_20230919_16223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9097" y="2154315"/>
            <a:ext cx="3805084" cy="2381733"/>
          </a:xfrm>
          <a:prstGeom prst="rect">
            <a:avLst/>
          </a:prstGeom>
          <a:noFill/>
          <a:ln>
            <a:noFill/>
          </a:ln>
        </p:spPr>
      </p:pic>
      <p:sp>
        <p:nvSpPr>
          <p:cNvPr id="4" name="Rectángulo 3"/>
          <p:cNvSpPr/>
          <p:nvPr/>
        </p:nvSpPr>
        <p:spPr>
          <a:xfrm>
            <a:off x="4449097" y="4623665"/>
            <a:ext cx="3569109" cy="553357"/>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MANTENIMIENTO DE SISTEMA DE FRENOS A CAMIÓN</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descr="C:\Users\josue.calel\AppData\Local\Microsoft\Windows\INetCache\Content.Word\IMG_20230918_11274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0207" y="2154315"/>
            <a:ext cx="3113790" cy="2381733"/>
          </a:xfrm>
          <a:prstGeom prst="rect">
            <a:avLst/>
          </a:prstGeom>
          <a:noFill/>
          <a:ln>
            <a:noFill/>
          </a:ln>
        </p:spPr>
      </p:pic>
      <p:sp>
        <p:nvSpPr>
          <p:cNvPr id="6" name="Rectángulo 5"/>
          <p:cNvSpPr/>
          <p:nvPr/>
        </p:nvSpPr>
        <p:spPr>
          <a:xfrm>
            <a:off x="8798935" y="4623665"/>
            <a:ext cx="2945062" cy="553357"/>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MANTENIMIENTO A TRANSMISIÓN MECÁNICA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5433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GT" spc="300" dirty="0">
                <a:solidFill>
                  <a:srgbClr val="004C82"/>
                </a:solidFill>
                <a:latin typeface="+mj-lt"/>
                <a:ea typeface="Montserrat"/>
                <a:cs typeface="Montserrat"/>
                <a:sym typeface="Montserrat"/>
              </a:rPr>
              <a:t>MANTENIMIENTO VEHICULAR</a:t>
            </a:r>
            <a:endParaRPr spc="300" dirty="0">
              <a:solidFill>
                <a:srgbClr val="004C82"/>
              </a:solidFill>
              <a:latin typeface="+mj-lt"/>
            </a:endParaRPr>
          </a:p>
        </p:txBody>
      </p:sp>
      <p:pic>
        <p:nvPicPr>
          <p:cNvPr id="11" name="Imagen 10" descr="C:\Users\josue.calel\AppData\Local\Microsoft\Windows\INetCache\Content.Word\IMG_20231005_09455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7367" y="1955183"/>
            <a:ext cx="3438073" cy="2631535"/>
          </a:xfrm>
          <a:prstGeom prst="rect">
            <a:avLst/>
          </a:prstGeom>
          <a:noFill/>
          <a:ln>
            <a:noFill/>
          </a:ln>
        </p:spPr>
      </p:pic>
      <p:pic>
        <p:nvPicPr>
          <p:cNvPr id="12" name="Imagen 11" descr="C:\Users\josue.calel\AppData\Local\Microsoft\Windows\INetCache\Content.Word\IMG_20231004_10251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1254" y="1954824"/>
            <a:ext cx="3572778" cy="2637735"/>
          </a:xfrm>
          <a:prstGeom prst="rect">
            <a:avLst/>
          </a:prstGeom>
          <a:noFill/>
          <a:ln>
            <a:noFill/>
          </a:ln>
        </p:spPr>
      </p:pic>
      <p:pic>
        <p:nvPicPr>
          <p:cNvPr id="13" name="Imagen 12" descr="C:\Users\josue.calel\AppData\Local\Microsoft\Windows\INetCache\Content.Word\IMG_20231018_07195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13" y="1954824"/>
            <a:ext cx="4493040" cy="2635001"/>
          </a:xfrm>
          <a:prstGeom prst="rect">
            <a:avLst/>
          </a:prstGeom>
          <a:noFill/>
          <a:ln>
            <a:noFill/>
          </a:ln>
        </p:spPr>
      </p:pic>
      <p:sp>
        <p:nvSpPr>
          <p:cNvPr id="2" name="Rectángulo 1"/>
          <p:cNvSpPr/>
          <p:nvPr/>
        </p:nvSpPr>
        <p:spPr>
          <a:xfrm>
            <a:off x="4902745" y="4866047"/>
            <a:ext cx="3307316" cy="322845"/>
          </a:xfrm>
          <a:prstGeom prst="rect">
            <a:avLst/>
          </a:prstGeom>
        </p:spPr>
        <p:txBody>
          <a:bodyPr wrap="non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SERVICIO DE CAMBIO DE LLANTAS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8441255" y="4866047"/>
            <a:ext cx="3572778" cy="553357"/>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MANTENIMIENTO A TRACTOR CORTADOR DE GRAMA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14"/>
          <p:cNvSpPr/>
          <p:nvPr/>
        </p:nvSpPr>
        <p:spPr>
          <a:xfrm>
            <a:off x="836296" y="4866047"/>
            <a:ext cx="3177473" cy="322845"/>
          </a:xfrm>
          <a:prstGeom prst="rect">
            <a:avLst/>
          </a:prstGeom>
        </p:spPr>
        <p:txBody>
          <a:bodyPr wrap="non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REPARACIÓN DE MOTOCICLETAS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783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GT" spc="300" dirty="0">
                <a:solidFill>
                  <a:srgbClr val="004C82"/>
                </a:solidFill>
                <a:latin typeface="+mj-lt"/>
                <a:ea typeface="Montserrat"/>
                <a:cs typeface="Montserrat"/>
                <a:sym typeface="Montserrat"/>
              </a:rPr>
              <a:t>MANTENIMIENTO VEHICULAR</a:t>
            </a:r>
            <a:endParaRPr spc="300" dirty="0">
              <a:solidFill>
                <a:srgbClr val="004C82"/>
              </a:solidFill>
              <a:latin typeface="+mj-lt"/>
            </a:endParaRPr>
          </a:p>
        </p:txBody>
      </p:sp>
      <p:pic>
        <p:nvPicPr>
          <p:cNvPr id="10" name="Imagen 9" descr="C:\Users\josue.calel\AppData\Local\Microsoft\Windows\INetCache\Content.Word\IMG_20231027_0946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2056" y="1502833"/>
            <a:ext cx="3995115" cy="3686059"/>
          </a:xfrm>
          <a:prstGeom prst="rect">
            <a:avLst/>
          </a:prstGeom>
          <a:noFill/>
          <a:ln>
            <a:noFill/>
          </a:ln>
        </p:spPr>
      </p:pic>
      <p:pic>
        <p:nvPicPr>
          <p:cNvPr id="16" name="Imagen 15" descr="C:\Users\josue.calel\AppData\Local\Microsoft\Windows\INetCache\Content.Word\IMG_20231110_09125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3554" y="1510686"/>
            <a:ext cx="3620479" cy="3672491"/>
          </a:xfrm>
          <a:prstGeom prst="rect">
            <a:avLst/>
          </a:prstGeom>
          <a:noFill/>
          <a:ln>
            <a:noFill/>
          </a:ln>
        </p:spPr>
      </p:pic>
      <p:pic>
        <p:nvPicPr>
          <p:cNvPr id="17" name="Imagen 16" descr="C:\Users\josue.calel\AppData\Local\Microsoft\Windows\INetCache\Content.Word\IMG_20231110_08363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07" y="1500215"/>
            <a:ext cx="3568467" cy="3690582"/>
          </a:xfrm>
          <a:prstGeom prst="rect">
            <a:avLst/>
          </a:prstGeom>
          <a:noFill/>
          <a:ln>
            <a:noFill/>
          </a:ln>
        </p:spPr>
      </p:pic>
      <p:sp>
        <p:nvSpPr>
          <p:cNvPr id="3" name="Rectángulo 2"/>
          <p:cNvSpPr/>
          <p:nvPr/>
        </p:nvSpPr>
        <p:spPr>
          <a:xfrm>
            <a:off x="4042056" y="5346569"/>
            <a:ext cx="3995115" cy="553357"/>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MANTENIMIENTO A PUENTE ELEVADOR DE VEHÍCULOS</a:t>
            </a:r>
            <a:endParaRPr lang="es-GT"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8321934" y="5340854"/>
            <a:ext cx="3692100" cy="553357"/>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LIMPIEZA DE ÁREA DE TALLER MECÁNICO</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705854" y="5346569"/>
            <a:ext cx="2698175" cy="322845"/>
          </a:xfrm>
          <a:prstGeom prst="rect">
            <a:avLst/>
          </a:prstGeom>
        </p:spPr>
        <p:txBody>
          <a:bodyPr wrap="non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LIMPIEZA DE HERRAMIENTA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261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GT" spc="300" dirty="0">
                <a:solidFill>
                  <a:srgbClr val="004C82"/>
                </a:solidFill>
                <a:latin typeface="+mj-lt"/>
                <a:ea typeface="Montserrat"/>
                <a:cs typeface="Montserrat"/>
                <a:sym typeface="Montserrat"/>
              </a:rPr>
              <a:t>MANTENIMIENTO VEHICULAR</a:t>
            </a:r>
            <a:endParaRPr spc="300" dirty="0">
              <a:solidFill>
                <a:srgbClr val="004C82"/>
              </a:solidFill>
              <a:latin typeface="+mj-lt"/>
            </a:endParaRPr>
          </a:p>
        </p:txBody>
      </p:sp>
      <p:pic>
        <p:nvPicPr>
          <p:cNvPr id="11" name="Imagen 10" descr="C:\Users\josue.calel\AppData\Local\Microsoft\Windows\INetCache\Content.Word\IMG_20231123_10553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74" y="2332945"/>
            <a:ext cx="3410709" cy="2460280"/>
          </a:xfrm>
          <a:prstGeom prst="rect">
            <a:avLst/>
          </a:prstGeom>
          <a:noFill/>
          <a:ln>
            <a:noFill/>
          </a:ln>
        </p:spPr>
      </p:pic>
      <p:sp>
        <p:nvSpPr>
          <p:cNvPr id="2" name="Rectángulo 1"/>
          <p:cNvSpPr/>
          <p:nvPr/>
        </p:nvSpPr>
        <p:spPr>
          <a:xfrm>
            <a:off x="166077" y="5179431"/>
            <a:ext cx="3440206" cy="553357"/>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MANTENIMIENTO A GENERADORES DE ENERGÍA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descr="C:\Users\josue.calel\AppData\Local\Microsoft\Windows\INetCache\Content.Word\IMG_20231123_11040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7171" y="2306259"/>
            <a:ext cx="3889152" cy="2486966"/>
          </a:xfrm>
          <a:prstGeom prst="rect">
            <a:avLst/>
          </a:prstGeom>
          <a:noFill/>
          <a:ln>
            <a:noFill/>
          </a:ln>
        </p:spPr>
      </p:pic>
      <p:pic>
        <p:nvPicPr>
          <p:cNvPr id="13" name="Imagen 12" descr="C:\Users\josue.calel\AppData\Local\Microsoft\Windows\INetCache\Content.Word\IMG_20231114_07461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9493" y="2316025"/>
            <a:ext cx="3779797" cy="2482013"/>
          </a:xfrm>
          <a:prstGeom prst="rect">
            <a:avLst/>
          </a:prstGeom>
          <a:noFill/>
          <a:ln>
            <a:noFill/>
          </a:ln>
        </p:spPr>
      </p:pic>
      <p:sp>
        <p:nvSpPr>
          <p:cNvPr id="6" name="Rectángulo 5"/>
          <p:cNvSpPr/>
          <p:nvPr/>
        </p:nvSpPr>
        <p:spPr>
          <a:xfrm>
            <a:off x="3687097" y="5179431"/>
            <a:ext cx="4090219" cy="886461"/>
          </a:xfrm>
          <a:prstGeom prst="rect">
            <a:avLst/>
          </a:prstGeom>
        </p:spPr>
        <p:txBody>
          <a:bodyPr wrap="squar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TRASLADO DE LLANTAS EN MAL ESTADO HACIA LA ACADEMIA</a:t>
            </a:r>
            <a:endParaRPr lang="es-GT"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 </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8536713" y="5133264"/>
            <a:ext cx="2650084" cy="322845"/>
          </a:xfrm>
          <a:prstGeom prst="rect">
            <a:avLst/>
          </a:prstGeom>
        </p:spPr>
        <p:txBody>
          <a:bodyPr wrap="none">
            <a:spAutoFit/>
          </a:bodyPr>
          <a:lstStyle/>
          <a:p>
            <a:pPr algn="ctr">
              <a:lnSpc>
                <a:spcPct val="107000"/>
              </a:lnSpc>
              <a:spcAft>
                <a:spcPts val="800"/>
              </a:spcAft>
              <a:tabLst>
                <a:tab pos="1772920" algn="l"/>
              </a:tabLst>
            </a:pPr>
            <a:r>
              <a:rPr lang="es-GT" dirty="0">
                <a:latin typeface="Arial" panose="020B0604020202020204" pitchFamily="34" charset="0"/>
                <a:ea typeface="Calibri" panose="020F0502020204030204" pitchFamily="34" charset="0"/>
                <a:cs typeface="Times New Roman" panose="02020603050405020304" pitchFamily="18" charset="0"/>
              </a:rPr>
              <a:t>REPARACIÓN DE MOTORES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52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MX" dirty="0">
                <a:solidFill>
                  <a:srgbClr val="004C82"/>
                </a:solidFill>
                <a:latin typeface="+mj-lt"/>
                <a:ea typeface="Montserrat"/>
                <a:cs typeface="Montserrat"/>
                <a:sym typeface="Montserrat"/>
              </a:rPr>
              <a:t>EN LA DIRECCIÓN DE RECURSOS HUMANOS</a:t>
            </a:r>
            <a:endParaRPr lang="es-MX" dirty="0">
              <a:solidFill>
                <a:srgbClr val="004C82"/>
              </a:solidFill>
              <a:latin typeface="+mj-lt"/>
            </a:endParaRPr>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a:solidFill>
                  <a:srgbClr val="FFFFFF"/>
                </a:solidFill>
                <a:latin typeface="Montserrat"/>
                <a:sym typeface="Montserrat"/>
              </a:rPr>
              <a:t>PRSONAS CAPACITADAS</a:t>
            </a:r>
            <a:endParaRPr sz="1050" dirty="0">
              <a:solidFill>
                <a:srgbClr val="FFFFFF"/>
              </a:solidFill>
            </a:endParaRPr>
          </a:p>
        </p:txBody>
      </p:sp>
      <p:sp>
        <p:nvSpPr>
          <p:cNvPr id="6" name="CuadroTexto 9"/>
          <p:cNvSpPr txBox="1"/>
          <p:nvPr/>
        </p:nvSpPr>
        <p:spPr>
          <a:xfrm>
            <a:off x="1569170" y="5271574"/>
            <a:ext cx="4470160" cy="20169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GT" sz="1400" dirty="0">
                <a:latin typeface="+mj-lt"/>
              </a:rPr>
              <a:t>    PLAN</a:t>
            </a:r>
            <a:r>
              <a:rPr lang="es-GT" sz="1400" baseline="0" dirty="0">
                <a:latin typeface="+mj-lt"/>
              </a:rPr>
              <a:t> ANUAL</a:t>
            </a:r>
            <a:r>
              <a:rPr lang="es-GT" sz="1400" dirty="0">
                <a:latin typeface="+mj-lt"/>
              </a:rPr>
              <a:t>        EXTRAORDINARIAS</a:t>
            </a:r>
          </a:p>
        </p:txBody>
      </p:sp>
      <p:sp>
        <p:nvSpPr>
          <p:cNvPr id="7" name="CuadroTexto 9"/>
          <p:cNvSpPr txBox="1"/>
          <p:nvPr/>
        </p:nvSpPr>
        <p:spPr>
          <a:xfrm>
            <a:off x="2998838" y="5732815"/>
            <a:ext cx="1585384" cy="3269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MX" sz="1600" b="1" dirty="0">
                <a:solidFill>
                  <a:srgbClr val="002060"/>
                </a:solidFill>
                <a:latin typeface="+mj-lt"/>
              </a:rPr>
              <a:t>TOTAL:  </a:t>
            </a:r>
            <a:r>
              <a:rPr lang="es-MX" sz="2000" b="1" dirty="0">
                <a:solidFill>
                  <a:srgbClr val="002060"/>
                </a:solidFill>
                <a:latin typeface="+mj-lt"/>
              </a:rPr>
              <a:t>28</a:t>
            </a:r>
            <a:endParaRPr lang="es-GT" sz="1600" b="1" dirty="0">
              <a:solidFill>
                <a:srgbClr val="002060"/>
              </a:solidFill>
              <a:latin typeface="+mj-lt"/>
            </a:endParaRPr>
          </a:p>
        </p:txBody>
      </p:sp>
      <p:sp>
        <p:nvSpPr>
          <p:cNvPr id="8" name="Google Shape;103;g1e0bd25976b_0_105"/>
          <p:cNvSpPr/>
          <p:nvPr/>
        </p:nvSpPr>
        <p:spPr>
          <a:xfrm>
            <a:off x="5778580" y="3338477"/>
            <a:ext cx="5957700" cy="1428039"/>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5;g1e0bd25976b_0_105"/>
          <p:cNvSpPr txBox="1"/>
          <p:nvPr/>
        </p:nvSpPr>
        <p:spPr>
          <a:xfrm>
            <a:off x="6024037" y="3575127"/>
            <a:ext cx="5497286" cy="954067"/>
          </a:xfrm>
          <a:prstGeom prst="rect">
            <a:avLst/>
          </a:prstGeom>
          <a:noFill/>
          <a:ln>
            <a:noFill/>
          </a:ln>
        </p:spPr>
        <p:txBody>
          <a:bodyPr spcFirstLastPara="1" wrap="square" lIns="91425" tIns="45700" rIns="91425" bIns="45700" anchor="t" anchorCtr="0">
            <a:spAutoFit/>
          </a:bodyPr>
          <a:lstStyle/>
          <a:p>
            <a:pPr algn="just"/>
            <a:r>
              <a:rPr lang="es-ES" dirty="0">
                <a:solidFill>
                  <a:schemeClr val="bg1"/>
                </a:solidFill>
                <a:latin typeface="+mj-lt"/>
              </a:rPr>
              <a:t>Se han impartido </a:t>
            </a:r>
            <a:r>
              <a:rPr lang="es-ES" b="1" dirty="0">
                <a:solidFill>
                  <a:schemeClr val="bg1"/>
                </a:solidFill>
                <a:latin typeface="+mj-lt"/>
              </a:rPr>
              <a:t>28</a:t>
            </a:r>
            <a:r>
              <a:rPr lang="es-ES" dirty="0">
                <a:solidFill>
                  <a:schemeClr val="bg1"/>
                </a:solidFill>
                <a:latin typeface="+mj-lt"/>
              </a:rPr>
              <a:t> capacitaciones en el Tercer Cuatrimestre del año 2023, distribuidas de la siguiente manera </a:t>
            </a:r>
            <a:r>
              <a:rPr lang="es-ES" b="1" dirty="0">
                <a:solidFill>
                  <a:schemeClr val="bg1"/>
                </a:solidFill>
                <a:latin typeface="+mj-lt"/>
              </a:rPr>
              <a:t>18</a:t>
            </a:r>
            <a:r>
              <a:rPr lang="es-ES" dirty="0">
                <a:solidFill>
                  <a:schemeClr val="bg1"/>
                </a:solidFill>
                <a:latin typeface="+mj-lt"/>
              </a:rPr>
              <a:t> corresponden al </a:t>
            </a:r>
            <a:r>
              <a:rPr lang="es-ES" b="1" dirty="0">
                <a:solidFill>
                  <a:schemeClr val="bg1"/>
                </a:solidFill>
                <a:latin typeface="+mj-lt"/>
              </a:rPr>
              <a:t>Plan Anual de Capacitaciones </a:t>
            </a:r>
            <a:r>
              <a:rPr lang="es-ES" dirty="0">
                <a:solidFill>
                  <a:schemeClr val="bg1"/>
                </a:solidFill>
                <a:latin typeface="+mj-lt"/>
              </a:rPr>
              <a:t>y </a:t>
            </a:r>
            <a:r>
              <a:rPr lang="es-ES" b="1" dirty="0">
                <a:solidFill>
                  <a:schemeClr val="bg1"/>
                </a:solidFill>
                <a:latin typeface="+mj-lt"/>
              </a:rPr>
              <a:t>10</a:t>
            </a:r>
            <a:r>
              <a:rPr lang="es-ES" dirty="0">
                <a:solidFill>
                  <a:schemeClr val="bg1"/>
                </a:solidFill>
                <a:latin typeface="+mj-lt"/>
              </a:rPr>
              <a:t> han sido impartidas de </a:t>
            </a:r>
            <a:r>
              <a:rPr lang="es-ES" b="1" dirty="0">
                <a:solidFill>
                  <a:schemeClr val="bg1"/>
                </a:solidFill>
                <a:latin typeface="+mj-lt"/>
              </a:rPr>
              <a:t>manera extraordinaria</a:t>
            </a:r>
            <a:r>
              <a:rPr lang="es-ES" dirty="0">
                <a:solidFill>
                  <a:schemeClr val="bg1"/>
                </a:solidFill>
                <a:latin typeface="+mj-lt"/>
              </a:rPr>
              <a:t>. </a:t>
            </a:r>
            <a:endParaRPr lang="es-GT" dirty="0">
              <a:solidFill>
                <a:schemeClr val="bg1"/>
              </a:solidFill>
              <a:latin typeface="+mj-lt"/>
              <a:cs typeface="Arial" panose="020B0604020202020204" pitchFamily="34" charset="0"/>
            </a:endParaRPr>
          </a:p>
        </p:txBody>
      </p:sp>
      <p:graphicFrame>
        <p:nvGraphicFramePr>
          <p:cNvPr id="12" name="Gráfico 11"/>
          <p:cNvGraphicFramePr/>
          <p:nvPr>
            <p:extLst>
              <p:ext uri="{D42A27DB-BD31-4B8C-83A1-F6EECF244321}">
                <p14:modId xmlns:p14="http://schemas.microsoft.com/office/powerpoint/2010/main" val="2956323417"/>
              </p:ext>
            </p:extLst>
          </p:nvPr>
        </p:nvGraphicFramePr>
        <p:xfrm>
          <a:off x="0" y="1515167"/>
          <a:ext cx="6349530" cy="37564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09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MX" dirty="0">
                <a:solidFill>
                  <a:srgbClr val="004C82"/>
                </a:solidFill>
                <a:latin typeface="+mj-lt"/>
                <a:ea typeface="Montserrat"/>
                <a:cs typeface="Montserrat"/>
                <a:sym typeface="Montserrat"/>
              </a:rPr>
              <a:t>EN LA DIRECCIÓN DE RECURSOS HUMANOS</a:t>
            </a:r>
            <a:endParaRPr lang="es-MX" dirty="0">
              <a:solidFill>
                <a:srgbClr val="004C82"/>
              </a:solidFill>
              <a:latin typeface="+mj-lt"/>
            </a:endParaRPr>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a:solidFill>
                  <a:srgbClr val="FFFFFF"/>
                </a:solidFill>
                <a:latin typeface="Montserrat"/>
                <a:sym typeface="Montserrat"/>
              </a:rPr>
              <a:t>PRSONAS CAPACITADAS</a:t>
            </a:r>
            <a:endParaRPr sz="1050" dirty="0">
              <a:solidFill>
                <a:srgbClr val="FFFFFF"/>
              </a:solidFill>
            </a:endParaRPr>
          </a:p>
        </p:txBody>
      </p:sp>
      <p:sp>
        <p:nvSpPr>
          <p:cNvPr id="6" name="CuadroTexto 9"/>
          <p:cNvSpPr txBox="1"/>
          <p:nvPr/>
        </p:nvSpPr>
        <p:spPr>
          <a:xfrm>
            <a:off x="763757" y="4996285"/>
            <a:ext cx="4899623" cy="18531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GT" sz="1400" dirty="0">
                <a:latin typeface="+mj-lt"/>
              </a:rPr>
              <a:t>    PLAN</a:t>
            </a:r>
            <a:r>
              <a:rPr lang="es-GT" sz="1400" baseline="0" dirty="0">
                <a:latin typeface="+mj-lt"/>
              </a:rPr>
              <a:t> ANUAL</a:t>
            </a:r>
            <a:r>
              <a:rPr lang="es-GT" sz="1400" dirty="0">
                <a:latin typeface="+mj-lt"/>
              </a:rPr>
              <a:t>                            EXTRAORDINARIAS</a:t>
            </a:r>
          </a:p>
        </p:txBody>
      </p:sp>
      <p:sp>
        <p:nvSpPr>
          <p:cNvPr id="7" name="CuadroTexto 9"/>
          <p:cNvSpPr txBox="1"/>
          <p:nvPr/>
        </p:nvSpPr>
        <p:spPr>
          <a:xfrm>
            <a:off x="2998838" y="5732815"/>
            <a:ext cx="1585384" cy="3269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MX" sz="1600" b="1" dirty="0">
                <a:solidFill>
                  <a:srgbClr val="002060"/>
                </a:solidFill>
                <a:latin typeface="+mj-lt"/>
              </a:rPr>
              <a:t>TOTAL:  </a:t>
            </a:r>
            <a:r>
              <a:rPr lang="es-MX" sz="2000" b="1" dirty="0">
                <a:solidFill>
                  <a:srgbClr val="002060"/>
                </a:solidFill>
                <a:latin typeface="+mj-lt"/>
              </a:rPr>
              <a:t>639</a:t>
            </a:r>
            <a:endParaRPr lang="es-GT" sz="1600" b="1" dirty="0">
              <a:solidFill>
                <a:srgbClr val="002060"/>
              </a:solidFill>
              <a:latin typeface="+mj-lt"/>
            </a:endParaRPr>
          </a:p>
        </p:txBody>
      </p:sp>
      <p:sp>
        <p:nvSpPr>
          <p:cNvPr id="8" name="Google Shape;103;g1e0bd25976b_0_105"/>
          <p:cNvSpPr/>
          <p:nvPr/>
        </p:nvSpPr>
        <p:spPr>
          <a:xfrm>
            <a:off x="5778580" y="3338477"/>
            <a:ext cx="5957700" cy="1428039"/>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5;g1e0bd25976b_0_105"/>
          <p:cNvSpPr txBox="1"/>
          <p:nvPr/>
        </p:nvSpPr>
        <p:spPr>
          <a:xfrm>
            <a:off x="6006119" y="3467740"/>
            <a:ext cx="5497286" cy="1169511"/>
          </a:xfrm>
          <a:prstGeom prst="rect">
            <a:avLst/>
          </a:prstGeom>
          <a:noFill/>
          <a:ln>
            <a:noFill/>
          </a:ln>
        </p:spPr>
        <p:txBody>
          <a:bodyPr spcFirstLastPara="1" wrap="square" lIns="91425" tIns="45700" rIns="91425" bIns="45700" anchor="t" anchorCtr="0">
            <a:spAutoFit/>
          </a:bodyPr>
          <a:lstStyle/>
          <a:p>
            <a:pPr algn="just"/>
            <a:r>
              <a:rPr lang="es-ES" dirty="0">
                <a:solidFill>
                  <a:schemeClr val="bg1"/>
                </a:solidFill>
              </a:rPr>
              <a:t>En el período de septiembre a diciembre de 2023, han sido capacitadas 639 personas de la Secretaría, 413 personas han recibido capacitaciones del plan anual, de la misma manera 226 personas han recibido capacitaciones extraordinarias, en diferentes temas.</a:t>
            </a:r>
            <a:endParaRPr lang="es-GT" dirty="0">
              <a:solidFill>
                <a:schemeClr val="bg1"/>
              </a:solidFill>
            </a:endParaRPr>
          </a:p>
        </p:txBody>
      </p:sp>
      <p:graphicFrame>
        <p:nvGraphicFramePr>
          <p:cNvPr id="11" name="Gráfico 10"/>
          <p:cNvGraphicFramePr/>
          <p:nvPr>
            <p:extLst>
              <p:ext uri="{D42A27DB-BD31-4B8C-83A1-F6EECF244321}">
                <p14:modId xmlns:p14="http://schemas.microsoft.com/office/powerpoint/2010/main" val="1910714955"/>
              </p:ext>
            </p:extLst>
          </p:nvPr>
        </p:nvGraphicFramePr>
        <p:xfrm>
          <a:off x="176952" y="1613489"/>
          <a:ext cx="5601628" cy="32513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128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MX" dirty="0">
                <a:solidFill>
                  <a:srgbClr val="004C82"/>
                </a:solidFill>
                <a:latin typeface="+mj-lt"/>
                <a:ea typeface="Montserrat"/>
                <a:cs typeface="Montserrat"/>
                <a:sym typeface="Montserrat"/>
              </a:rPr>
              <a:t>EN LA ACADEMIA</a:t>
            </a:r>
            <a:endParaRPr lang="es-MX" dirty="0">
              <a:solidFill>
                <a:srgbClr val="004C82"/>
              </a:solidFill>
              <a:latin typeface="+mj-lt"/>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a:solidFill>
                  <a:srgbClr val="FFFFFF"/>
                </a:solidFill>
                <a:latin typeface="Montserrat"/>
                <a:sym typeface="Montserrat"/>
              </a:rPr>
              <a:t>PRSONAS CAPACITADAS</a:t>
            </a:r>
            <a:endParaRPr sz="1050" dirty="0">
              <a:solidFill>
                <a:srgbClr val="FFFFFF"/>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061441316"/>
              </p:ext>
            </p:extLst>
          </p:nvPr>
        </p:nvGraphicFramePr>
        <p:xfrm>
          <a:off x="1376437" y="2546555"/>
          <a:ext cx="8109560" cy="1756016"/>
        </p:xfrm>
        <a:graphic>
          <a:graphicData uri="http://schemas.openxmlformats.org/drawingml/2006/table">
            <a:tbl>
              <a:tblPr firstRow="1" firstCol="1" bandRow="1"/>
              <a:tblGrid>
                <a:gridCol w="589556">
                  <a:extLst>
                    <a:ext uri="{9D8B030D-6E8A-4147-A177-3AD203B41FA5}">
                      <a16:colId xmlns:a16="http://schemas.microsoft.com/office/drawing/2014/main" val="1118144701"/>
                    </a:ext>
                  </a:extLst>
                </a:gridCol>
                <a:gridCol w="3462621">
                  <a:extLst>
                    <a:ext uri="{9D8B030D-6E8A-4147-A177-3AD203B41FA5}">
                      <a16:colId xmlns:a16="http://schemas.microsoft.com/office/drawing/2014/main" val="2675907512"/>
                    </a:ext>
                  </a:extLst>
                </a:gridCol>
                <a:gridCol w="2262972">
                  <a:extLst>
                    <a:ext uri="{9D8B030D-6E8A-4147-A177-3AD203B41FA5}">
                      <a16:colId xmlns:a16="http://schemas.microsoft.com/office/drawing/2014/main" val="2693063832"/>
                    </a:ext>
                  </a:extLst>
                </a:gridCol>
                <a:gridCol w="584832">
                  <a:extLst>
                    <a:ext uri="{9D8B030D-6E8A-4147-A177-3AD203B41FA5}">
                      <a16:colId xmlns:a16="http://schemas.microsoft.com/office/drawing/2014/main" val="2711927665"/>
                    </a:ext>
                  </a:extLst>
                </a:gridCol>
                <a:gridCol w="1209579">
                  <a:extLst>
                    <a:ext uri="{9D8B030D-6E8A-4147-A177-3AD203B41FA5}">
                      <a16:colId xmlns:a16="http://schemas.microsoft.com/office/drawing/2014/main" val="199096695"/>
                    </a:ext>
                  </a:extLst>
                </a:gridCol>
              </a:tblGrid>
              <a:tr h="393811">
                <a:tc>
                  <a:txBody>
                    <a:bodyPr/>
                    <a:lstStyle/>
                    <a:p>
                      <a:pPr>
                        <a:lnSpc>
                          <a:spcPct val="115000"/>
                        </a:lnSpc>
                        <a:spcAft>
                          <a:spcPts val="0"/>
                        </a:spcAft>
                      </a:pPr>
                      <a:r>
                        <a:rPr lang="es-GT"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CURSOS</a:t>
                      </a:r>
                      <a:endParaRPr lang="es-GT"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FECHA</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2023</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CANTIDAD</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675742187"/>
                  </a:ext>
                </a:extLst>
              </a:tr>
              <a:tr h="393811">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15000"/>
                        </a:lnSpc>
                        <a:spcAft>
                          <a:spcPts val="0"/>
                        </a:spcAft>
                      </a:pPr>
                      <a:r>
                        <a:rPr lang="es-GT" sz="1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Reentreno para personal Seguridad</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 al 08 de octubre</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91191096"/>
                  </a:ext>
                </a:extLst>
              </a:tr>
              <a:tr h="574583">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lnSpc>
                          <a:spcPct val="115000"/>
                        </a:lnSpc>
                        <a:spcAft>
                          <a:spcPts val="0"/>
                        </a:spcAft>
                      </a:pPr>
                      <a:r>
                        <a:rPr lang="es-GT"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Reentreno para personal Administrativo</a:t>
                      </a:r>
                      <a:endParaRPr lang="es-GT"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 al 05 de noviembre</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al 12 de noviembre</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GT"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86985204"/>
                  </a:ext>
                </a:extLst>
              </a:tr>
              <a:tr h="393811">
                <a:tc>
                  <a:txBody>
                    <a:bodyPr/>
                    <a:lstStyle/>
                    <a:p>
                      <a:pPr algn="ctr">
                        <a:lnSpc>
                          <a:spcPct val="115000"/>
                        </a:lnSpc>
                        <a:spcAft>
                          <a:spcPts val="0"/>
                        </a:spcAft>
                      </a:pPr>
                      <a:r>
                        <a:rPr lang="es-GT"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just">
                        <a:lnSpc>
                          <a:spcPct val="115000"/>
                        </a:lnSpc>
                        <a:spcAft>
                          <a:spcPts val="0"/>
                        </a:spcAft>
                      </a:pPr>
                      <a:r>
                        <a:rPr lang="es-GT" sz="1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GT" sz="150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GT"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GT"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15000"/>
                        </a:lnSpc>
                        <a:spcAft>
                          <a:spcPts val="0"/>
                        </a:spcAft>
                      </a:pPr>
                      <a:r>
                        <a:rPr lang="es-GT"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GT"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15000"/>
                        </a:lnSpc>
                        <a:spcAft>
                          <a:spcPts val="0"/>
                        </a:spcAft>
                      </a:pPr>
                      <a:r>
                        <a:rPr lang="es-GT" sz="1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s-GT"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0720" marR="60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BF7"/>
                    </a:solidFill>
                  </a:tcPr>
                </a:tc>
                <a:extLst>
                  <a:ext uri="{0D108BD9-81ED-4DB2-BD59-A6C34878D82A}">
                    <a16:rowId xmlns:a16="http://schemas.microsoft.com/office/drawing/2014/main" val="613002586"/>
                  </a:ext>
                </a:extLst>
              </a:tr>
            </a:tbl>
          </a:graphicData>
        </a:graphic>
      </p:graphicFrame>
      <p:sp>
        <p:nvSpPr>
          <p:cNvPr id="5" name="Rectangle 2"/>
          <p:cNvSpPr>
            <a:spLocks noChangeArrowheads="1"/>
          </p:cNvSpPr>
          <p:nvPr/>
        </p:nvSpPr>
        <p:spPr bwMode="auto">
          <a:xfrm>
            <a:off x="1376437" y="1866551"/>
            <a:ext cx="4923143"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s-GT" altLang="ko-KR" sz="1300" b="0" i="0" u="none" strike="noStrike" cap="none" normalizeH="0" baseline="0" dirty="0">
                <a:ln>
                  <a:noFill/>
                </a:ln>
                <a:solidFill>
                  <a:srgbClr val="002060"/>
                </a:solidFill>
                <a:effectLst/>
                <a:latin typeface="Arial" panose="020B0604020202020204" pitchFamily="34" charset="0"/>
                <a:ea typeface="Batang" charset="-127"/>
                <a:cs typeface="Arial" panose="020B0604020202020204" pitchFamily="34" charset="0"/>
              </a:rPr>
              <a:t>CAPACITACIONES EN </a:t>
            </a:r>
            <a:r>
              <a:rPr lang="es-GT" altLang="ko-KR" sz="1300" dirty="0">
                <a:solidFill>
                  <a:srgbClr val="002060"/>
                </a:solidFill>
                <a:latin typeface="Arial" panose="020B0604020202020204" pitchFamily="34" charset="0"/>
                <a:ea typeface="Batang" charset="-127"/>
                <a:cs typeface="Arial" panose="020B0604020202020204" pitchFamily="34" charset="0"/>
              </a:rPr>
              <a:t>EL </a:t>
            </a:r>
            <a:r>
              <a:rPr kumimoji="0" lang="es-GT" altLang="ko-KR" sz="1300" b="0" i="0" u="none" strike="noStrike" cap="none" normalizeH="0" baseline="0" dirty="0">
                <a:ln>
                  <a:noFill/>
                </a:ln>
                <a:solidFill>
                  <a:srgbClr val="002060"/>
                </a:solidFill>
                <a:effectLst/>
                <a:latin typeface="Arial" panose="020B0604020202020204" pitchFamily="34" charset="0"/>
                <a:ea typeface="Batang" charset="-127"/>
                <a:cs typeface="Arial" panose="020B0604020202020204" pitchFamily="34" charset="0"/>
              </a:rPr>
              <a:t>TERCER CUATRIMESTRE DE 2023</a:t>
            </a:r>
            <a:endParaRPr kumimoji="0" lang="es-GT" altLang="ko-KR" sz="800" b="0" i="0" u="none" strike="noStrike" cap="none" normalizeH="0" baseline="0" dirty="0">
              <a:ln>
                <a:noFill/>
              </a:ln>
              <a:solidFill>
                <a:srgbClr val="00206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GT" altLang="ko-K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53387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2"/>
          <p:cNvSpPr txBox="1"/>
          <p:nvPr/>
        </p:nvSpPr>
        <p:spPr>
          <a:xfrm>
            <a:off x="805323" y="1832905"/>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a:solidFill>
                  <a:srgbClr val="002060"/>
                </a:solidFill>
                <a:latin typeface="+mj-lt"/>
                <a:ea typeface="Bebas Neue"/>
                <a:cs typeface="Bebas Neue"/>
                <a:sym typeface="Bebas Neue"/>
              </a:rPr>
              <a:t>Tercer</a:t>
            </a:r>
            <a:r>
              <a:rPr lang="es-GT" sz="1400" dirty="0">
                <a:solidFill>
                  <a:srgbClr val="002060"/>
                </a:solidFill>
                <a:latin typeface="+mj-lt"/>
                <a:ea typeface="Bebas Neue"/>
                <a:cs typeface="Bebas Neue"/>
                <a:sym typeface="Bebas Neue"/>
              </a:rPr>
              <a:t> </a:t>
            </a:r>
            <a:r>
              <a:rPr lang="es-GT" dirty="0">
                <a:solidFill>
                  <a:srgbClr val="002060"/>
                </a:solidFill>
                <a:latin typeface="+mj-lt"/>
                <a:ea typeface="Bebas Neue"/>
                <a:cs typeface="Bebas Neue"/>
                <a:sym typeface="Bebas Neue"/>
              </a:rPr>
              <a:t>C</a:t>
            </a:r>
            <a:r>
              <a:rPr lang="es-GT" sz="1400" dirty="0">
                <a:solidFill>
                  <a:srgbClr val="002060"/>
                </a:solidFill>
                <a:latin typeface="+mj-lt"/>
                <a:ea typeface="Bebas Neue"/>
                <a:cs typeface="Bebas Neue"/>
                <a:sym typeface="Bebas Neue"/>
              </a:rPr>
              <a:t>uatrimestre del Ejercicio </a:t>
            </a:r>
            <a:r>
              <a:rPr lang="es-GT" dirty="0">
                <a:solidFill>
                  <a:srgbClr val="002060"/>
                </a:solidFill>
                <a:latin typeface="+mj-lt"/>
                <a:ea typeface="Bebas Neue"/>
                <a:cs typeface="Bebas Neue"/>
                <a:sym typeface="Bebas Neue"/>
              </a:rPr>
              <a:t>F</a:t>
            </a:r>
            <a:r>
              <a:rPr lang="es-GT" sz="1400" dirty="0">
                <a:solidFill>
                  <a:srgbClr val="002060"/>
                </a:solidFill>
                <a:latin typeface="+mj-lt"/>
                <a:ea typeface="Bebas Neue"/>
                <a:cs typeface="Bebas Neue"/>
                <a:sym typeface="Bebas Neue"/>
              </a:rPr>
              <a:t>iscal 2023</a:t>
            </a:r>
            <a:endParaRPr dirty="0">
              <a:solidFill>
                <a:srgbClr val="002060"/>
              </a:solidFill>
              <a:latin typeface="+mj-lt"/>
            </a:endParaRPr>
          </a:p>
          <a:p>
            <a:pPr marL="0" marR="0" lvl="0" indent="0" algn="l" rtl="0">
              <a:spcBef>
                <a:spcPts val="0"/>
              </a:spcBef>
              <a:spcAft>
                <a:spcPts val="0"/>
              </a:spcAft>
              <a:buNone/>
            </a:pPr>
            <a:r>
              <a:rPr lang="es-GT" sz="1400" dirty="0">
                <a:solidFill>
                  <a:srgbClr val="002060"/>
                </a:solidFill>
                <a:latin typeface="+mj-lt"/>
                <a:ea typeface="Bebas Neue"/>
                <a:cs typeface="Bebas Neue"/>
                <a:sym typeface="Bebas Neue"/>
              </a:rPr>
              <a:t>(montos en millones de quetzales)</a:t>
            </a:r>
            <a:endParaRPr dirty="0">
              <a:solidFill>
                <a:srgbClr val="002060"/>
              </a:solidFill>
              <a:latin typeface="+mj-lt"/>
            </a:endParaRPr>
          </a:p>
        </p:txBody>
      </p:sp>
      <p:sp>
        <p:nvSpPr>
          <p:cNvPr id="10" name="Google Shape;56;g1e0bd25976b_0_37"/>
          <p:cNvSpPr txBox="1"/>
          <p:nvPr/>
        </p:nvSpPr>
        <p:spPr>
          <a:xfrm>
            <a:off x="805323" y="518395"/>
            <a:ext cx="7943850" cy="1200288"/>
          </a:xfrm>
          <a:prstGeom prst="rect">
            <a:avLst/>
          </a:prstGeom>
          <a:noFill/>
          <a:ln>
            <a:noFill/>
          </a:ln>
        </p:spPr>
        <p:txBody>
          <a:bodyPr spcFirstLastPara="1" wrap="square" lIns="91425" tIns="45700" rIns="91425" bIns="45700" anchor="t" anchorCtr="0">
            <a:spAutoFit/>
          </a:bodyPr>
          <a:lstStyle/>
          <a:p>
            <a:pPr algn="just">
              <a:buClr>
                <a:prstClr val="black"/>
              </a:buClr>
              <a:defRPr/>
            </a:pPr>
            <a:r>
              <a:rPr lang="es-GT" sz="2400" b="1" dirty="0">
                <a:solidFill>
                  <a:srgbClr val="002060"/>
                </a:solidFill>
                <a:latin typeface="+mj-lt"/>
                <a:ea typeface="Vollkorn Medium"/>
                <a:cs typeface="Vollkorn Medium"/>
              </a:rPr>
              <a:t>PRINCIPALES FUNCIONES DE LA SECRETARÍA DE ASUNTOS ADMINISTRATIVOS Y DE SEGURIDAD DE LA PRESIDENCIA DE LA REPÚBLICA</a:t>
            </a:r>
          </a:p>
        </p:txBody>
      </p:sp>
      <p:sp>
        <p:nvSpPr>
          <p:cNvPr id="3" name="Rectángulo 2"/>
          <p:cNvSpPr/>
          <p:nvPr/>
        </p:nvSpPr>
        <p:spPr>
          <a:xfrm>
            <a:off x="565966" y="2769080"/>
            <a:ext cx="8479711" cy="2031325"/>
          </a:xfrm>
          <a:prstGeom prst="rect">
            <a:avLst/>
          </a:prstGeom>
        </p:spPr>
        <p:txBody>
          <a:bodyPr wrap="square">
            <a:spAutoFit/>
          </a:bodyPr>
          <a:lstStyle/>
          <a:p>
            <a:pPr marL="457200" lvl="1" algn="just">
              <a:lnSpc>
                <a:spcPct val="150000"/>
              </a:lnSpc>
              <a:buClrTx/>
              <a:defRPr/>
            </a:pPr>
            <a:r>
              <a:rPr lang="es-GT" sz="1200" kern="1200" dirty="0">
                <a:solidFill>
                  <a:prstClr val="black"/>
                </a:solidFill>
                <a:latin typeface="+mj-lt"/>
                <a:cs typeface="Arial" panose="020B0604020202020204" pitchFamily="34" charset="0"/>
              </a:rPr>
              <a:t>De conformidad con las normas que regulan su funcionamiento, las </a:t>
            </a:r>
            <a:r>
              <a:rPr lang="es-GT" sz="1200" b="1" kern="1200" dirty="0">
                <a:solidFill>
                  <a:srgbClr val="002060"/>
                </a:solidFill>
                <a:latin typeface="+mj-lt"/>
                <a:cs typeface="Arial" panose="020B0604020202020204" pitchFamily="34" charset="0"/>
              </a:rPr>
              <a:t>principales </a:t>
            </a:r>
            <a:r>
              <a:rPr lang="es-GT" sz="1200" b="1" dirty="0">
                <a:solidFill>
                  <a:srgbClr val="002060"/>
                </a:solidFill>
                <a:latin typeface="+mj-lt"/>
                <a:cs typeface="Arial" panose="020B0604020202020204" pitchFamily="34" charset="0"/>
              </a:rPr>
              <a:t>atribuciones </a:t>
            </a:r>
          </a:p>
          <a:p>
            <a:pPr marL="457200" lvl="1" algn="just">
              <a:lnSpc>
                <a:spcPct val="150000"/>
              </a:lnSpc>
              <a:buClrTx/>
              <a:defRPr/>
            </a:pPr>
            <a:r>
              <a:rPr lang="es-GT" sz="1200" kern="1200" dirty="0">
                <a:solidFill>
                  <a:prstClr val="black"/>
                </a:solidFill>
                <a:latin typeface="+mj-lt"/>
                <a:cs typeface="Arial" panose="020B0604020202020204" pitchFamily="34" charset="0"/>
              </a:rPr>
              <a:t>de </a:t>
            </a:r>
            <a:r>
              <a:rPr lang="es-GT" sz="1200" dirty="0">
                <a:solidFill>
                  <a:prstClr val="black"/>
                </a:solidFill>
                <a:latin typeface="+mj-lt"/>
                <a:cs typeface="Arial" panose="020B0604020202020204" pitchFamily="34" charset="0"/>
              </a:rPr>
              <a:t>La</a:t>
            </a:r>
            <a:r>
              <a:rPr lang="es-GT" sz="1200" kern="1200" dirty="0">
                <a:solidFill>
                  <a:prstClr val="black"/>
                </a:solidFill>
                <a:latin typeface="+mj-lt"/>
                <a:cs typeface="Arial" panose="020B0604020202020204" pitchFamily="34" charset="0"/>
              </a:rPr>
              <a:t> Secretaría de Asuntos Administrativos y de Seguridad de la Presidencia de la República son:</a:t>
            </a:r>
          </a:p>
          <a:p>
            <a:pPr marL="742950" lvl="1" indent="-285750" algn="just">
              <a:lnSpc>
                <a:spcPct val="150000"/>
              </a:lnSpc>
              <a:buClr>
                <a:srgbClr val="0070C0"/>
              </a:buClr>
              <a:buFont typeface="Wingdings" panose="05000000000000000000" pitchFamily="2" charset="2"/>
              <a:buChar char="§"/>
              <a:defRPr/>
            </a:pPr>
            <a:r>
              <a:rPr lang="es-GT" sz="1200" dirty="0">
                <a:solidFill>
                  <a:prstClr val="black"/>
                </a:solidFill>
                <a:latin typeface="+mj-lt"/>
                <a:cs typeface="Arial" panose="020B0604020202020204" pitchFamily="34" charset="0"/>
              </a:rPr>
              <a:t>Creación de mecanismos para el resguardo, seguridad, integridad y vida del Presidente            </a:t>
            </a:r>
          </a:p>
          <a:p>
            <a:pPr marL="742950" lvl="1" indent="-285750" algn="just">
              <a:lnSpc>
                <a:spcPct val="150000"/>
              </a:lnSpc>
              <a:buClr>
                <a:srgbClr val="0070C0"/>
              </a:buClr>
              <a:defRPr/>
            </a:pPr>
            <a:r>
              <a:rPr lang="es-GT" sz="1200" dirty="0">
                <a:solidFill>
                  <a:prstClr val="black"/>
                </a:solidFill>
                <a:latin typeface="+mj-lt"/>
                <a:cs typeface="Arial" panose="020B0604020202020204" pitchFamily="34" charset="0"/>
              </a:rPr>
              <a:t>       y Vicepresidente de la República y sus respectivas familias. </a:t>
            </a:r>
            <a:endParaRPr lang="es-MX" sz="1200" dirty="0">
              <a:solidFill>
                <a:prstClr val="black"/>
              </a:solidFill>
              <a:latin typeface="+mj-lt"/>
              <a:cs typeface="Arial" panose="020B0604020202020204" pitchFamily="34" charset="0"/>
            </a:endParaRPr>
          </a:p>
          <a:p>
            <a:pPr marL="742950" lvl="1" indent="-285750" algn="just">
              <a:lnSpc>
                <a:spcPct val="150000"/>
              </a:lnSpc>
              <a:buClr>
                <a:srgbClr val="0070C0"/>
              </a:buClr>
              <a:buFont typeface="Wingdings" panose="05000000000000000000" pitchFamily="2" charset="2"/>
              <a:buChar char="§"/>
              <a:defRPr/>
            </a:pPr>
            <a:r>
              <a:rPr lang="es-MX" sz="1200" dirty="0">
                <a:solidFill>
                  <a:prstClr val="black"/>
                </a:solidFill>
                <a:latin typeface="+mj-lt"/>
                <a:cs typeface="Arial" panose="020B0604020202020204" pitchFamily="34" charset="0"/>
              </a:rPr>
              <a:t>Planificar y coordinar la movilización y estancia del Presidente de la República y sus respectivas familias.</a:t>
            </a:r>
          </a:p>
          <a:p>
            <a:pPr marL="742950" lvl="1" indent="-285750" algn="just">
              <a:lnSpc>
                <a:spcPct val="150000"/>
              </a:lnSpc>
              <a:buClr>
                <a:srgbClr val="0070C0"/>
              </a:buClr>
              <a:buFont typeface="Wingdings" panose="05000000000000000000" pitchFamily="2" charset="2"/>
              <a:buChar char="§"/>
              <a:defRPr/>
            </a:pPr>
            <a:r>
              <a:rPr lang="es-MX" sz="1200" dirty="0">
                <a:solidFill>
                  <a:prstClr val="black"/>
                </a:solidFill>
                <a:latin typeface="+mj-lt"/>
                <a:cs typeface="Arial" panose="020B0604020202020204" pitchFamily="34" charset="0"/>
              </a:rPr>
              <a:t>Analizar y evaluar las amenazas sobre funcionarios o personas a quienes se les brinda protección para adoptar medidas de prevención respectivas.</a:t>
            </a:r>
            <a:endParaRPr lang="es-GT" sz="12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4219836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677068"/>
          </a:xfrm>
          <a:prstGeom prst="rect">
            <a:avLst/>
          </a:prstGeom>
          <a:noFill/>
          <a:ln>
            <a:noFill/>
          </a:ln>
        </p:spPr>
        <p:txBody>
          <a:bodyPr spcFirstLastPara="1" wrap="square" lIns="91425" tIns="45700" rIns="91425" bIns="45700" anchor="t" anchorCtr="0">
            <a:spAutoFit/>
          </a:bodyPr>
          <a:lstStyle/>
          <a:p>
            <a:pPr lvl="0" algn="ctr"/>
            <a:r>
              <a:rPr lang="es-GT" sz="2400" dirty="0">
                <a:solidFill>
                  <a:srgbClr val="004C82"/>
                </a:solidFill>
                <a:latin typeface="+mj-lt"/>
                <a:ea typeface="Montserrat"/>
                <a:cs typeface="Montserrat"/>
              </a:rPr>
              <a:t>PRINCIPALES AVANCES</a:t>
            </a:r>
          </a:p>
          <a:p>
            <a:pPr lvl="0" algn="ctr"/>
            <a:r>
              <a:rPr lang="es-MX" dirty="0">
                <a:solidFill>
                  <a:srgbClr val="004C82"/>
                </a:solidFill>
                <a:latin typeface="+mj-lt"/>
                <a:ea typeface="Montserrat"/>
                <a:cs typeface="Montserrat"/>
                <a:sym typeface="Montserrat"/>
              </a:rPr>
              <a:t>EN LA ACADEMIA</a:t>
            </a:r>
            <a:endParaRPr lang="es-MX" dirty="0">
              <a:solidFill>
                <a:srgbClr val="004C82"/>
              </a:solidFill>
              <a:latin typeface="+mj-lt"/>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a:solidFill>
                  <a:srgbClr val="FFFFFF"/>
                </a:solidFill>
                <a:latin typeface="Montserrat"/>
                <a:sym typeface="Montserrat"/>
              </a:rPr>
              <a:t>PRSONAS CAPACITADAS</a:t>
            </a:r>
            <a:endParaRPr sz="1050" dirty="0">
              <a:solidFill>
                <a:srgbClr val="FFFFFF"/>
              </a:solidFill>
            </a:endParaRPr>
          </a:p>
        </p:txBody>
      </p:sp>
      <p:pic>
        <p:nvPicPr>
          <p:cNvPr id="8" name="Imagen 7" descr="C:\Users\nancy.anzueto\Downloads\WhatsApp Image 2023-12-19 at 3.40.00 PM.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8304" y="1357212"/>
            <a:ext cx="6180594" cy="4337502"/>
          </a:xfrm>
          <a:prstGeom prst="rect">
            <a:avLst/>
          </a:prstGeom>
          <a:noFill/>
          <a:ln>
            <a:noFill/>
          </a:ln>
        </p:spPr>
      </p:pic>
      <p:pic>
        <p:nvPicPr>
          <p:cNvPr id="10" name="Imagen 9" descr="C:\Users\nancy.anzueto\Downloads\WhatsApp Image 2023-12-19 at 3.46.41 PM.jpeg"/>
          <p:cNvPicPr/>
          <p:nvPr/>
        </p:nvPicPr>
        <p:blipFill rotWithShape="1">
          <a:blip r:embed="rId4">
            <a:extLst>
              <a:ext uri="{28A0092B-C50C-407E-A947-70E740481C1C}">
                <a14:useLocalDpi xmlns:a14="http://schemas.microsoft.com/office/drawing/2010/main" val="0"/>
              </a:ext>
            </a:extLst>
          </a:blip>
          <a:srcRect t="3135"/>
          <a:stretch/>
        </p:blipFill>
        <p:spPr bwMode="auto">
          <a:xfrm>
            <a:off x="711752" y="3517644"/>
            <a:ext cx="4459997" cy="2441829"/>
          </a:xfrm>
          <a:prstGeom prst="rect">
            <a:avLst/>
          </a:prstGeom>
          <a:noFill/>
          <a:ln>
            <a:noFill/>
          </a:ln>
        </p:spPr>
      </p:pic>
      <p:pic>
        <p:nvPicPr>
          <p:cNvPr id="11" name="Imagen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753" y="1357212"/>
            <a:ext cx="4459997" cy="2009976"/>
          </a:xfrm>
          <a:prstGeom prst="rect">
            <a:avLst/>
          </a:prstGeom>
          <a:noFill/>
          <a:ln>
            <a:noFill/>
          </a:ln>
        </p:spPr>
      </p:pic>
    </p:spTree>
    <p:extLst>
      <p:ext uri="{BB962C8B-B14F-4D97-AF65-F5344CB8AC3E}">
        <p14:creationId xmlns:p14="http://schemas.microsoft.com/office/powerpoint/2010/main" val="3919464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18902"/>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cxnSp>
        <p:nvCxnSpPr>
          <p:cNvPr id="7" name="Conector recto 6"/>
          <p:cNvCxnSpPr/>
          <p:nvPr/>
        </p:nvCxnSpPr>
        <p:spPr>
          <a:xfrm>
            <a:off x="3431456" y="2684209"/>
            <a:ext cx="3854245"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5048863" y="4163963"/>
            <a:ext cx="3854245" cy="0"/>
          </a:xfrm>
          <a:prstGeom prst="line">
            <a:avLst/>
          </a:prstGeom>
          <a:ln w="127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706759" y="3033168"/>
            <a:ext cx="4994787" cy="830997"/>
          </a:xfrm>
          <a:prstGeom prst="rect">
            <a:avLst/>
          </a:prstGeom>
        </p:spPr>
        <p:txBody>
          <a:bodyPr wrap="square">
            <a:spAutoFit/>
          </a:bodyPr>
          <a:lstStyle/>
          <a:p>
            <a:pPr algn="ctr">
              <a:buClr>
                <a:prstClr val="black"/>
              </a:buClr>
              <a:defRPr/>
            </a:pPr>
            <a:r>
              <a:rPr lang="es-GT" sz="2400" b="1" dirty="0">
                <a:solidFill>
                  <a:schemeClr val="bg1"/>
                </a:solidFill>
                <a:ea typeface="Vollkorn Medium"/>
                <a:cs typeface="Vollkorn Medium"/>
              </a:rPr>
              <a:t>PARTE GENERAL </a:t>
            </a:r>
          </a:p>
          <a:p>
            <a:pPr algn="ctr">
              <a:buClr>
                <a:prstClr val="black"/>
              </a:buClr>
              <a:defRPr/>
            </a:pPr>
            <a:r>
              <a:rPr lang="es-MX" sz="2400" b="1" dirty="0">
                <a:solidFill>
                  <a:schemeClr val="bg1"/>
                </a:solidFill>
                <a:ea typeface="Vollkorn Medium"/>
                <a:cs typeface="Vollkorn Medium"/>
              </a:rPr>
              <a:t>EJECUCIÓN PRESUPUESTARIA </a:t>
            </a:r>
            <a:endParaRPr lang="es-GT" sz="2400" b="1" dirty="0">
              <a:solidFill>
                <a:schemeClr val="bg1"/>
              </a:solidFill>
              <a:ea typeface="Vollkorn Medium"/>
              <a:cs typeface="Vollkorn Medium"/>
            </a:endParaRPr>
          </a:p>
        </p:txBody>
      </p:sp>
    </p:spTree>
    <p:extLst>
      <p:ext uri="{BB962C8B-B14F-4D97-AF65-F5344CB8AC3E}">
        <p14:creationId xmlns:p14="http://schemas.microsoft.com/office/powerpoint/2010/main" val="898430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6"/>
          <p:cNvSpPr txBox="1"/>
          <p:nvPr/>
        </p:nvSpPr>
        <p:spPr>
          <a:xfrm>
            <a:off x="727891" y="1071471"/>
            <a:ext cx="38084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dirty="0">
                <a:solidFill>
                  <a:srgbClr val="002060"/>
                </a:solidFill>
                <a:latin typeface="+mj-lt"/>
                <a:ea typeface="Bebas Neue"/>
                <a:cs typeface="Bebas Neue"/>
                <a:sym typeface="Bebas Neue"/>
              </a:rPr>
              <a:t>Tercer C</a:t>
            </a:r>
            <a:r>
              <a:rPr lang="es-MX" sz="1400" dirty="0">
                <a:solidFill>
                  <a:srgbClr val="002060"/>
                </a:solidFill>
                <a:latin typeface="+mj-lt"/>
                <a:ea typeface="Bebas Neue"/>
                <a:cs typeface="Bebas Neue"/>
                <a:sym typeface="Bebas Neue"/>
              </a:rPr>
              <a:t>uatrimestre del Ejercicio </a:t>
            </a:r>
            <a:r>
              <a:rPr lang="es-MX" dirty="0">
                <a:solidFill>
                  <a:srgbClr val="002060"/>
                </a:solidFill>
                <a:latin typeface="+mj-lt"/>
                <a:ea typeface="Bebas Neue"/>
                <a:cs typeface="Bebas Neue"/>
                <a:sym typeface="Bebas Neue"/>
              </a:rPr>
              <a:t>F</a:t>
            </a:r>
            <a:r>
              <a:rPr lang="es-MX" sz="1400" dirty="0">
                <a:solidFill>
                  <a:srgbClr val="002060"/>
                </a:solidFill>
                <a:latin typeface="+mj-lt"/>
                <a:ea typeface="Bebas Neue"/>
                <a:cs typeface="Bebas Neue"/>
                <a:sym typeface="Bebas Neue"/>
              </a:rPr>
              <a:t>iscal 2023</a:t>
            </a:r>
            <a:endParaRPr lang="es-MX" dirty="0">
              <a:solidFill>
                <a:srgbClr val="002060"/>
              </a:solidFill>
              <a:latin typeface="+mj-lt"/>
            </a:endParaRPr>
          </a:p>
          <a:p>
            <a:pPr marL="0" marR="0" lvl="0" indent="0" algn="l" rtl="0">
              <a:spcBef>
                <a:spcPts val="0"/>
              </a:spcBef>
              <a:spcAft>
                <a:spcPts val="0"/>
              </a:spcAft>
              <a:buNone/>
            </a:pPr>
            <a:r>
              <a:rPr lang="es-MX" sz="1400" dirty="0">
                <a:solidFill>
                  <a:srgbClr val="002060"/>
                </a:solidFill>
                <a:latin typeface="+mj-lt"/>
                <a:ea typeface="Bebas Neue"/>
                <a:cs typeface="Bebas Neue"/>
                <a:sym typeface="Bebas Neue"/>
              </a:rPr>
              <a:t>(montos en millones de quetzales)</a:t>
            </a:r>
            <a:endParaRPr lang="es-MX" dirty="0">
              <a:solidFill>
                <a:srgbClr val="002060"/>
              </a:solidFill>
              <a:latin typeface="+mj-lt"/>
            </a:endParaRPr>
          </a:p>
        </p:txBody>
      </p:sp>
      <p:sp>
        <p:nvSpPr>
          <p:cNvPr id="6" name="Google Shape;68;g1e0bd25976b_0_50"/>
          <p:cNvSpPr txBox="1"/>
          <p:nvPr/>
        </p:nvSpPr>
        <p:spPr>
          <a:xfrm>
            <a:off x="727890" y="609847"/>
            <a:ext cx="10156419" cy="461624"/>
          </a:xfrm>
          <a:prstGeom prst="rect">
            <a:avLst/>
          </a:prstGeom>
          <a:noFill/>
          <a:ln>
            <a:noFill/>
          </a:ln>
        </p:spPr>
        <p:txBody>
          <a:bodyPr spcFirstLastPara="1" wrap="square" lIns="91425" tIns="45700" rIns="91425" bIns="45700" anchor="t" anchorCtr="0">
            <a:spAutoFit/>
          </a:bodyPr>
          <a:lstStyle/>
          <a:p>
            <a:pPr lvl="0"/>
            <a:r>
              <a:rPr lang="es-GT" sz="2400" b="1" dirty="0">
                <a:solidFill>
                  <a:srgbClr val="002060"/>
                </a:solidFill>
                <a:latin typeface="+mj-lt"/>
                <a:ea typeface="Montserrat"/>
                <a:cs typeface="Montserrat"/>
                <a:sym typeface="Montserrat"/>
              </a:rPr>
              <a:t>LA IMPORTANCIA DEL PAGO DE SERVIDORES PÚBLICOS</a:t>
            </a:r>
            <a:endParaRPr lang="es-GT" sz="2400" b="1" dirty="0">
              <a:solidFill>
                <a:srgbClr val="002060"/>
              </a:solidFill>
              <a:latin typeface="+mj-lt"/>
            </a:endParaRPr>
          </a:p>
        </p:txBody>
      </p:sp>
      <p:sp>
        <p:nvSpPr>
          <p:cNvPr id="7" name="Rectángulo 6"/>
          <p:cNvSpPr/>
          <p:nvPr/>
        </p:nvSpPr>
        <p:spPr>
          <a:xfrm>
            <a:off x="397205" y="2214103"/>
            <a:ext cx="11582400" cy="1384995"/>
          </a:xfrm>
          <a:prstGeom prst="rect">
            <a:avLst/>
          </a:prstGeom>
        </p:spPr>
        <p:txBody>
          <a:bodyPr wrap="square">
            <a:spAutoFit/>
          </a:bodyPr>
          <a:lstStyle/>
          <a:p>
            <a:r>
              <a:rPr lang="es-GT" dirty="0"/>
              <a:t>Para el ejercicio fiscal 2023 a la SAAS le fueron asignados </a:t>
            </a:r>
            <a:r>
              <a:rPr lang="es-GT" b="1" dirty="0">
                <a:solidFill>
                  <a:srgbClr val="002060"/>
                </a:solidFill>
              </a:rPr>
              <a:t>Q.133,000,000.00,</a:t>
            </a:r>
            <a:r>
              <a:rPr lang="es-GT" dirty="0"/>
              <a:t> </a:t>
            </a:r>
            <a:r>
              <a:rPr lang="es-GT" dirty="0">
                <a:solidFill>
                  <a:srgbClr val="FF0000"/>
                </a:solidFill>
              </a:rPr>
              <a:t>durante el transcurso del ejercicio se generó</a:t>
            </a:r>
            <a:r>
              <a:rPr lang="es-GT" dirty="0"/>
              <a:t> presupuesto vigente de </a:t>
            </a:r>
            <a:r>
              <a:rPr lang="es-GT" b="1" dirty="0">
                <a:solidFill>
                  <a:srgbClr val="002060"/>
                </a:solidFill>
              </a:rPr>
              <a:t>Q.137,200,000.00,</a:t>
            </a:r>
            <a:r>
              <a:rPr lang="es-GT" dirty="0"/>
              <a:t> de los cuales durante el Tercer Cuatrimestre fueron ejecutados un total de </a:t>
            </a:r>
            <a:r>
              <a:rPr lang="es-GT" b="1" dirty="0">
                <a:solidFill>
                  <a:srgbClr val="002060"/>
                </a:solidFill>
              </a:rPr>
              <a:t>Q.134,782,821.63, </a:t>
            </a:r>
            <a:r>
              <a:rPr lang="es-GT" dirty="0"/>
              <a:t>lo cual representa un </a:t>
            </a:r>
            <a:r>
              <a:rPr lang="es-GT" b="1" dirty="0">
                <a:solidFill>
                  <a:srgbClr val="FF0000"/>
                </a:solidFill>
              </a:rPr>
              <a:t>98.24%</a:t>
            </a:r>
            <a:r>
              <a:rPr lang="es-GT" dirty="0"/>
              <a:t> del presupuesto vigente, quedando un saldo por ejecutar de </a:t>
            </a:r>
            <a:r>
              <a:rPr lang="es-GT" b="1" dirty="0">
                <a:solidFill>
                  <a:srgbClr val="002060"/>
                </a:solidFill>
              </a:rPr>
              <a:t>Q.2,417,178.37. </a:t>
            </a:r>
            <a:r>
              <a:rPr lang="es-GT" dirty="0"/>
              <a:t>El presupuesto está distribuido en 5 grupos de gasto que coadyuvan al cumplimiento del objeto y atribuciones institucionales; los gastos más relevantes son: los salarios, pago de servicios básicos, arrendamiento, viáticos, materiales y suministros para mantenimiento de edificios y oficinas, repuestos, combustible y el pago de prestaciones laborales, tal y como se muestra en el cuadro a continuación. </a:t>
            </a:r>
          </a:p>
        </p:txBody>
      </p:sp>
      <p:graphicFrame>
        <p:nvGraphicFramePr>
          <p:cNvPr id="4" name="Tabla 3"/>
          <p:cNvGraphicFramePr>
            <a:graphicFrameLocks noGrp="1"/>
          </p:cNvGraphicFramePr>
          <p:nvPr/>
        </p:nvGraphicFramePr>
        <p:xfrm>
          <a:off x="705002" y="3905330"/>
          <a:ext cx="10966805" cy="1672800"/>
        </p:xfrm>
        <a:graphic>
          <a:graphicData uri="http://schemas.openxmlformats.org/drawingml/2006/table">
            <a:tbl>
              <a:tblPr firstRow="1" firstCol="1" bandRow="1"/>
              <a:tblGrid>
                <a:gridCol w="633882">
                  <a:extLst>
                    <a:ext uri="{9D8B030D-6E8A-4147-A177-3AD203B41FA5}">
                      <a16:colId xmlns:a16="http://schemas.microsoft.com/office/drawing/2014/main" val="2410222557"/>
                    </a:ext>
                  </a:extLst>
                </a:gridCol>
                <a:gridCol w="5088597">
                  <a:extLst>
                    <a:ext uri="{9D8B030D-6E8A-4147-A177-3AD203B41FA5}">
                      <a16:colId xmlns:a16="http://schemas.microsoft.com/office/drawing/2014/main" val="360388885"/>
                    </a:ext>
                  </a:extLst>
                </a:gridCol>
                <a:gridCol w="1787589">
                  <a:extLst>
                    <a:ext uri="{9D8B030D-6E8A-4147-A177-3AD203B41FA5}">
                      <a16:colId xmlns:a16="http://schemas.microsoft.com/office/drawing/2014/main" val="2125491458"/>
                    </a:ext>
                  </a:extLst>
                </a:gridCol>
                <a:gridCol w="2031052">
                  <a:extLst>
                    <a:ext uri="{9D8B030D-6E8A-4147-A177-3AD203B41FA5}">
                      <a16:colId xmlns:a16="http://schemas.microsoft.com/office/drawing/2014/main" val="1501786877"/>
                    </a:ext>
                  </a:extLst>
                </a:gridCol>
                <a:gridCol w="1425685">
                  <a:extLst>
                    <a:ext uri="{9D8B030D-6E8A-4147-A177-3AD203B41FA5}">
                      <a16:colId xmlns:a16="http://schemas.microsoft.com/office/drawing/2014/main" val="1200431276"/>
                    </a:ext>
                  </a:extLst>
                </a:gridCol>
              </a:tblGrid>
              <a:tr h="418200">
                <a:tc>
                  <a:txBody>
                    <a:bodyPr/>
                    <a:lstStyle/>
                    <a:p>
                      <a:pPr algn="ctr">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GRP</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DESCRIPCIÓN</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VIGENTE</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EJECUTADO ACUMULADO 3er CUATRI.</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 EJECUCIÓN</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707830"/>
                  </a:ext>
                </a:extLst>
              </a:tr>
              <a:tr h="209100">
                <a:tc>
                  <a:txBody>
                    <a:bodyPr/>
                    <a:lstStyle/>
                    <a:p>
                      <a:pPr algn="ct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000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just">
                        <a:spcAft>
                          <a:spcPts val="0"/>
                        </a:spcAft>
                      </a:pPr>
                      <a:r>
                        <a:rPr lang="es-GT" sz="1200" kern="100">
                          <a:effectLst/>
                          <a:latin typeface="Arial" panose="020B0604020202020204" pitchFamily="34" charset="0"/>
                          <a:ea typeface="Calibri" panose="020F0502020204030204" pitchFamily="34" charset="0"/>
                          <a:cs typeface="Times New Roman" panose="02020603050405020304" pitchFamily="18" charset="0"/>
                        </a:rPr>
                        <a:t>SERVICIOS PERSONALES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104,475,997.00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 103,216,253.17</a:t>
                      </a: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98.79%</a:t>
                      </a: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3916146915"/>
                  </a:ext>
                </a:extLst>
              </a:tr>
              <a:tr h="209100">
                <a:tc>
                  <a:txBody>
                    <a:bodyPr/>
                    <a:lstStyle/>
                    <a:p>
                      <a:pPr algn="ct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s-GT" sz="1200" kern="100">
                          <a:effectLst/>
                          <a:latin typeface="Arial" panose="020B0604020202020204" pitchFamily="34" charset="0"/>
                          <a:ea typeface="Calibri" panose="020F0502020204030204" pitchFamily="34" charset="0"/>
                          <a:cs typeface="Times New Roman" panose="02020603050405020304" pitchFamily="18" charset="0"/>
                        </a:rPr>
                        <a:t>SERVICIOS NO PERSONALES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 8,583,403.00 </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 8,245,512.70 </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96.06%</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05267385"/>
                  </a:ext>
                </a:extLst>
              </a:tr>
              <a:tr h="209100">
                <a:tc>
                  <a:txBody>
                    <a:bodyPr/>
                    <a:lstStyle/>
                    <a:p>
                      <a:pPr algn="ct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200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just">
                        <a:spcAft>
                          <a:spcPts val="0"/>
                        </a:spcAft>
                      </a:pPr>
                      <a:r>
                        <a:rPr lang="es-GT" sz="1200" kern="100">
                          <a:effectLst/>
                          <a:latin typeface="Arial" panose="020B0604020202020204" pitchFamily="34" charset="0"/>
                          <a:ea typeface="Calibri" panose="020F0502020204030204" pitchFamily="34" charset="0"/>
                          <a:cs typeface="Times New Roman" panose="02020603050405020304" pitchFamily="18" charset="0"/>
                        </a:rPr>
                        <a:t>MATERIALES Y SUMINISTROS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 18,417,925.20 </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 17,762,805.82 </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96.44%</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253904941"/>
                  </a:ext>
                </a:extLst>
              </a:tr>
              <a:tr h="209100">
                <a:tc>
                  <a:txBody>
                    <a:bodyPr/>
                    <a:lstStyle/>
                    <a:p>
                      <a:pPr algn="ct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300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s-GT" sz="1200" kern="100">
                          <a:effectLst/>
                          <a:latin typeface="Arial" panose="020B0604020202020204" pitchFamily="34" charset="0"/>
                          <a:ea typeface="Calibri" panose="020F0502020204030204" pitchFamily="34" charset="0"/>
                          <a:cs typeface="Times New Roman" panose="02020603050405020304" pitchFamily="18" charset="0"/>
                        </a:rPr>
                        <a:t>PROPIEDAD, PLANTA, EQUIPO E INTANGIBLES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448,224.80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444,966.39</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99.27%</a:t>
                      </a: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70642478"/>
                  </a:ext>
                </a:extLst>
              </a:tr>
              <a:tr h="209100">
                <a:tc>
                  <a:txBody>
                    <a:bodyPr/>
                    <a:lstStyle/>
                    <a:p>
                      <a:pPr algn="ct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400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es-GT" sz="1200" kern="100">
                          <a:effectLst/>
                          <a:latin typeface="Arial" panose="020B0604020202020204" pitchFamily="34" charset="0"/>
                          <a:ea typeface="Calibri" panose="020F0502020204030204" pitchFamily="34" charset="0"/>
                          <a:cs typeface="Times New Roman" panose="02020603050405020304" pitchFamily="18" charset="0"/>
                        </a:rPr>
                        <a:t>TRANSFERENCIAS CORRIENTES</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5,274,450.00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es-GT" sz="1200" kern="100">
                          <a:effectLst/>
                          <a:latin typeface="Arial" panose="020B0604020202020204" pitchFamily="34" charset="0"/>
                          <a:ea typeface="Calibri" panose="020F0502020204030204" pitchFamily="34" charset="0"/>
                          <a:cs typeface="Times New Roman" panose="02020603050405020304" pitchFamily="18" charset="0"/>
                        </a:rPr>
                        <a:t>5,113,283.55</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es-GT" sz="1200" kern="100" dirty="0">
                          <a:effectLst/>
                          <a:latin typeface="Arial" panose="020B0604020202020204" pitchFamily="34" charset="0"/>
                          <a:ea typeface="Calibri" panose="020F0502020204030204" pitchFamily="34" charset="0"/>
                          <a:cs typeface="Times New Roman" panose="02020603050405020304" pitchFamily="18" charset="0"/>
                        </a:rPr>
                        <a:t>96.94%</a:t>
                      </a: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70533667"/>
                  </a:ext>
                </a:extLst>
              </a:tr>
              <a:tr h="209100">
                <a:tc>
                  <a:txBody>
                    <a:bodyPr/>
                    <a:lstStyle/>
                    <a:p>
                      <a:pPr algn="just">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 </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just">
                        <a:spcAft>
                          <a:spcPts val="0"/>
                        </a:spcAft>
                      </a:pPr>
                      <a:r>
                        <a:rPr lang="es-GT" sz="1200" b="1" kern="100">
                          <a:effectLst/>
                          <a:latin typeface="Arial" panose="020B0604020202020204" pitchFamily="34" charset="0"/>
                          <a:ea typeface="Calibri" panose="020F0502020204030204" pitchFamily="34" charset="0"/>
                          <a:cs typeface="Times New Roman" panose="02020603050405020304" pitchFamily="18" charset="0"/>
                        </a:rPr>
                        <a:t>TOTAL</a:t>
                      </a:r>
                      <a:endParaRPr lang="es-GT"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r">
                        <a:spcAft>
                          <a:spcPts val="0"/>
                        </a:spcAft>
                      </a:pPr>
                      <a:r>
                        <a:rPr lang="es-GT" sz="1200" b="1" kern="100" dirty="0">
                          <a:effectLst/>
                          <a:latin typeface="Arial" panose="020B0604020202020204" pitchFamily="34" charset="0"/>
                          <a:ea typeface="Calibri" panose="020F0502020204030204" pitchFamily="34" charset="0"/>
                          <a:cs typeface="Times New Roman" panose="02020603050405020304" pitchFamily="18" charset="0"/>
                        </a:rPr>
                        <a:t>  137,200,000.00</a:t>
                      </a:r>
                      <a:endParaRPr lang="es-GT"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r">
                        <a:spcAft>
                          <a:spcPts val="0"/>
                        </a:spcAft>
                      </a:pPr>
                      <a:r>
                        <a:rPr lang="es-GT" sz="1200" b="1" kern="100" dirty="0">
                          <a:effectLst/>
                          <a:latin typeface="Arial" panose="020B0604020202020204" pitchFamily="34" charset="0"/>
                          <a:ea typeface="Calibri" panose="020F0502020204030204" pitchFamily="34" charset="0"/>
                          <a:cs typeface="Times New Roman" panose="02020603050405020304" pitchFamily="18" charset="0"/>
                        </a:rPr>
                        <a:t>         134,782,821.63 </a:t>
                      </a: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r">
                        <a:spcAft>
                          <a:spcPts val="0"/>
                        </a:spcAft>
                      </a:pPr>
                      <a:r>
                        <a:rPr lang="es-GT" sz="1200" b="1" kern="100" dirty="0">
                          <a:effectLst/>
                          <a:latin typeface="Arial" panose="020B0604020202020204" pitchFamily="34" charset="0"/>
                          <a:ea typeface="Calibri" panose="020F0502020204030204" pitchFamily="34" charset="0"/>
                          <a:cs typeface="Times New Roman" panose="02020603050405020304" pitchFamily="18" charset="0"/>
                        </a:rPr>
                        <a:t>98.24%</a:t>
                      </a: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715381700"/>
                  </a:ext>
                </a:extLst>
              </a:tr>
            </a:tbl>
          </a:graphicData>
        </a:graphic>
      </p:graphicFrame>
    </p:spTree>
    <p:extLst>
      <p:ext uri="{BB962C8B-B14F-4D97-AF65-F5344CB8AC3E}">
        <p14:creationId xmlns:p14="http://schemas.microsoft.com/office/powerpoint/2010/main" val="93817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Imagen 1" descr="Forma&#10;&#10;Descripción generada automáticamente">
            <a:extLst>
              <a:ext uri="{FF2B5EF4-FFF2-40B4-BE49-F238E27FC236}">
                <a16:creationId xmlns:a16="http://schemas.microsoft.com/office/drawing/2014/main" id="{81E53A0A-E307-2989-06C0-0904973B80B2}"/>
              </a:ext>
            </a:extLst>
          </p:cNvPr>
          <p:cNvPicPr>
            <a:picLocks noChangeAspect="1"/>
          </p:cNvPicPr>
          <p:nvPr/>
        </p:nvPicPr>
        <p:blipFill>
          <a:blip r:embed="rId3"/>
          <a:stretch>
            <a:fillRect/>
          </a:stretch>
        </p:blipFill>
        <p:spPr>
          <a:xfrm>
            <a:off x="1019863" y="2732809"/>
            <a:ext cx="3294444" cy="2577132"/>
          </a:xfrm>
          <a:prstGeom prst="rect">
            <a:avLst/>
          </a:prstGeom>
        </p:spPr>
      </p:pic>
      <p:sp>
        <p:nvSpPr>
          <p:cNvPr id="4" name="Google Shape;92;p2">
            <a:extLst>
              <a:ext uri="{FF2B5EF4-FFF2-40B4-BE49-F238E27FC236}">
                <a16:creationId xmlns:a16="http://schemas.microsoft.com/office/drawing/2014/main" id="{0650A847-E6DB-4A96-F576-BAFCBD66B9EA}"/>
              </a:ext>
            </a:extLst>
          </p:cNvPr>
          <p:cNvSpPr/>
          <p:nvPr/>
        </p:nvSpPr>
        <p:spPr>
          <a:xfrm>
            <a:off x="727890" y="6034131"/>
            <a:ext cx="3407691"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 Sistema de Contabilidad Integrada (Sicoin). Datos al </a:t>
            </a:r>
            <a:r>
              <a:rPr lang="es-GT" sz="600" b="1" dirty="0">
                <a:solidFill>
                  <a:schemeClr val="tx2">
                    <a:lumMod val="50000"/>
                  </a:schemeClr>
                </a:solidFill>
              </a:rPr>
              <a:t>29</a:t>
            </a:r>
            <a:r>
              <a:rPr lang="es-GT" sz="600" b="1" dirty="0">
                <a:solidFill>
                  <a:schemeClr val="tx2">
                    <a:lumMod val="50000"/>
                  </a:schemeClr>
                </a:solidFill>
                <a:latin typeface="Arial"/>
                <a:ea typeface="Arial"/>
                <a:cs typeface="Arial"/>
                <a:sym typeface="Arial"/>
              </a:rPr>
              <a:t> de </a:t>
            </a:r>
            <a:r>
              <a:rPr lang="es-GT" sz="600" b="1" dirty="0">
                <a:solidFill>
                  <a:schemeClr val="tx2">
                    <a:lumMod val="50000"/>
                  </a:schemeClr>
                </a:solidFill>
              </a:rPr>
              <a:t>diciembre</a:t>
            </a:r>
            <a:r>
              <a:rPr lang="es-GT" sz="600" b="1" dirty="0">
                <a:solidFill>
                  <a:schemeClr val="tx2">
                    <a:lumMod val="50000"/>
                  </a:schemeClr>
                </a:solidFill>
                <a:latin typeface="Arial"/>
                <a:ea typeface="Arial"/>
                <a:cs typeface="Arial"/>
                <a:sym typeface="Arial"/>
              </a:rPr>
              <a:t> de 2023</a:t>
            </a:r>
          </a:p>
          <a:p>
            <a:pPr marL="0" marR="0" lvl="0" indent="0" rtl="0">
              <a:spcBef>
                <a:spcPts val="0"/>
              </a:spcBef>
              <a:spcAft>
                <a:spcPts val="0"/>
              </a:spcAft>
              <a:buNone/>
            </a:pPr>
            <a:endParaRPr lang="es-GT" sz="600" b="1" dirty="0">
              <a:solidFill>
                <a:schemeClr val="tx2">
                  <a:lumMod val="50000"/>
                </a:schemeClr>
              </a:solidFill>
              <a:latin typeface="Arial"/>
              <a:ea typeface="Arial"/>
              <a:cs typeface="Arial"/>
              <a:sym typeface="Arial"/>
            </a:endParaRPr>
          </a:p>
        </p:txBody>
      </p:sp>
      <p:sp>
        <p:nvSpPr>
          <p:cNvPr id="9" name="CuadroTexto 8">
            <a:extLst>
              <a:ext uri="{FF2B5EF4-FFF2-40B4-BE49-F238E27FC236}">
                <a16:creationId xmlns:a16="http://schemas.microsoft.com/office/drawing/2014/main" id="{8F845884-3D8F-A480-2D3D-8A4C883E3FB1}"/>
              </a:ext>
            </a:extLst>
          </p:cNvPr>
          <p:cNvSpPr txBox="1"/>
          <p:nvPr/>
        </p:nvSpPr>
        <p:spPr>
          <a:xfrm>
            <a:off x="1198482" y="3207657"/>
            <a:ext cx="2937099"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b="0" i="0" u="none" strike="noStrike" kern="1200" cap="none" spc="0" normalizeH="0" baseline="0" noProof="0" dirty="0">
                <a:ln>
                  <a:noFill/>
                </a:ln>
                <a:solidFill>
                  <a:srgbClr val="033964"/>
                </a:solidFill>
                <a:effectLst/>
                <a:uLnTx/>
                <a:uFillTx/>
                <a:latin typeface="+mj-lt"/>
                <a:cs typeface="Arial" panose="020B0604020202020204" pitchFamily="34" charset="0"/>
              </a:rPr>
              <a:t>El porcentaje de ejecución por Grupo de Gasto</a:t>
            </a:r>
            <a:r>
              <a:rPr kumimoji="0" lang="es-MX" b="0" i="0" u="none" strike="noStrike" kern="1200" cap="none" spc="0" normalizeH="0" noProof="0" dirty="0">
                <a:ln>
                  <a:noFill/>
                </a:ln>
                <a:solidFill>
                  <a:srgbClr val="033964"/>
                </a:solidFill>
                <a:effectLst/>
                <a:uLnTx/>
                <a:uFillTx/>
                <a:latin typeface="+mj-lt"/>
                <a:cs typeface="Arial" panose="020B0604020202020204" pitchFamily="34" charset="0"/>
              </a:rPr>
              <a:t> es de </a:t>
            </a:r>
          </a:p>
          <a:p>
            <a:pPr marL="0" marR="0" lvl="0" indent="0" defTabSz="91440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033964"/>
                </a:solidFill>
                <a:effectLst/>
                <a:uLnTx/>
                <a:uFillTx/>
                <a:latin typeface="+mj-lt"/>
                <a:cs typeface="Arial" panose="020B0604020202020204" pitchFamily="34" charset="0"/>
              </a:rPr>
              <a:t>98.72% Servicios Personales</a:t>
            </a:r>
          </a:p>
          <a:p>
            <a:pPr marL="0" marR="0" lvl="0" indent="0" defTabSz="914400" eaLnBrk="1" fontAlgn="auto" latinLnBrk="0" hangingPunct="1">
              <a:lnSpc>
                <a:spcPct val="100000"/>
              </a:lnSpc>
              <a:spcBef>
                <a:spcPts val="0"/>
              </a:spcBef>
              <a:spcAft>
                <a:spcPts val="0"/>
              </a:spcAft>
              <a:buClrTx/>
              <a:buSzTx/>
              <a:buFontTx/>
              <a:buNone/>
              <a:tabLst/>
              <a:defRPr/>
            </a:pPr>
            <a:r>
              <a:rPr lang="es-MX" b="1" kern="1200" dirty="0">
                <a:solidFill>
                  <a:srgbClr val="033964"/>
                </a:solidFill>
                <a:latin typeface="+mj-lt"/>
                <a:cs typeface="Arial" panose="020B0604020202020204" pitchFamily="34" charset="0"/>
              </a:rPr>
              <a:t>89.98% Servicios No Personales</a:t>
            </a:r>
          </a:p>
          <a:p>
            <a:pPr marL="0" marR="0" lvl="0" indent="0" defTabSz="914400" eaLnBrk="1" fontAlgn="auto" latinLnBrk="0" hangingPunct="1">
              <a:lnSpc>
                <a:spcPct val="100000"/>
              </a:lnSpc>
              <a:spcBef>
                <a:spcPts val="0"/>
              </a:spcBef>
              <a:spcAft>
                <a:spcPts val="0"/>
              </a:spcAft>
              <a:buClrTx/>
              <a:buSzTx/>
              <a:buFontTx/>
              <a:buNone/>
              <a:tabLst/>
              <a:defRPr/>
            </a:pPr>
            <a:r>
              <a:rPr lang="es-MX" b="1" kern="1200" dirty="0">
                <a:solidFill>
                  <a:srgbClr val="033964"/>
                </a:solidFill>
                <a:latin typeface="+mj-lt"/>
                <a:cs typeface="Arial" panose="020B0604020202020204" pitchFamily="34" charset="0"/>
              </a:rPr>
              <a:t>91.32</a:t>
            </a:r>
            <a:r>
              <a:rPr kumimoji="0" lang="es-MX" b="1" i="0" u="none" strike="noStrike" kern="1200" cap="none" spc="0" normalizeH="0" baseline="0" noProof="0" dirty="0">
                <a:ln>
                  <a:noFill/>
                </a:ln>
                <a:solidFill>
                  <a:srgbClr val="033964"/>
                </a:solidFill>
                <a:effectLst/>
                <a:uLnTx/>
                <a:uFillTx/>
                <a:latin typeface="+mj-lt"/>
                <a:cs typeface="Arial" panose="020B0604020202020204" pitchFamily="34" charset="0"/>
              </a:rPr>
              <a:t>% Materiales y Suministros</a:t>
            </a:r>
          </a:p>
          <a:p>
            <a:pPr marL="0" marR="0" lvl="0" indent="0" defTabSz="914400" eaLnBrk="1" fontAlgn="auto" latinLnBrk="0" hangingPunct="1">
              <a:lnSpc>
                <a:spcPct val="100000"/>
              </a:lnSpc>
              <a:spcBef>
                <a:spcPts val="0"/>
              </a:spcBef>
              <a:spcAft>
                <a:spcPts val="0"/>
              </a:spcAft>
              <a:buClrTx/>
              <a:buSzTx/>
              <a:buFontTx/>
              <a:buNone/>
              <a:tabLst/>
              <a:defRPr/>
            </a:pPr>
            <a:r>
              <a:rPr lang="es-MX" b="1" kern="1200" dirty="0">
                <a:solidFill>
                  <a:srgbClr val="033964"/>
                </a:solidFill>
                <a:latin typeface="+mj-lt"/>
                <a:cs typeface="Arial" panose="020B0604020202020204" pitchFamily="34" charset="0"/>
              </a:rPr>
              <a:t>94.50% Propiedad, Planta, Equipo e Intangibles</a:t>
            </a:r>
          </a:p>
          <a:p>
            <a:pPr marL="0" marR="0" lvl="0" indent="0" defTabSz="91440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033964"/>
                </a:solidFill>
                <a:effectLst/>
                <a:uLnTx/>
                <a:uFillTx/>
                <a:latin typeface="+mj-lt"/>
                <a:cs typeface="Arial" panose="020B0604020202020204" pitchFamily="34" charset="0"/>
              </a:rPr>
              <a:t>96.94% Transferencias Corrientes.</a:t>
            </a:r>
          </a:p>
        </p:txBody>
      </p:sp>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717150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Ejecución del Presupuesto </a:t>
            </a:r>
          </a:p>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General del Estado</a:t>
            </a:r>
          </a:p>
          <a:p>
            <a:pPr marL="0" marR="0" lvl="0" indent="0" algn="l" rtl="0">
              <a:spcBef>
                <a:spcPts val="0"/>
              </a:spcBef>
              <a:spcAft>
                <a:spcPts val="0"/>
              </a:spcAft>
              <a:buNone/>
            </a:pPr>
            <a:endParaRPr lang="es-GT" sz="1200" b="1"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Porcentaje de Ejecución Presupuestaria por Grupo de Gasto</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8" name="Gráfico 7"/>
          <p:cNvGraphicFramePr>
            <a:graphicFrameLocks/>
          </p:cNvGraphicFramePr>
          <p:nvPr/>
        </p:nvGraphicFramePr>
        <p:xfrm>
          <a:off x="4313644" y="1984663"/>
          <a:ext cx="7134225" cy="33252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452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descr="Forma&#10;&#10;Descripción generada automáticamente">
            <a:extLst>
              <a:ext uri="{FF2B5EF4-FFF2-40B4-BE49-F238E27FC236}">
                <a16:creationId xmlns:a16="http://schemas.microsoft.com/office/drawing/2014/main" id="{BF6235FA-D294-B16A-B0F5-DF3781606D02}"/>
              </a:ext>
            </a:extLst>
          </p:cNvPr>
          <p:cNvPicPr>
            <a:picLocks noChangeAspect="1"/>
          </p:cNvPicPr>
          <p:nvPr/>
        </p:nvPicPr>
        <p:blipFill>
          <a:blip r:embed="rId3"/>
          <a:stretch>
            <a:fillRect/>
          </a:stretch>
        </p:blipFill>
        <p:spPr>
          <a:xfrm>
            <a:off x="7525773" y="2467929"/>
            <a:ext cx="3732270" cy="2161221"/>
          </a:xfrm>
          <a:prstGeom prst="rect">
            <a:avLst/>
          </a:prstGeom>
        </p:spPr>
      </p:pic>
      <p:sp>
        <p:nvSpPr>
          <p:cNvPr id="2" name="Google Shape;90;p2">
            <a:extLst>
              <a:ext uri="{FF2B5EF4-FFF2-40B4-BE49-F238E27FC236}">
                <a16:creationId xmlns:a16="http://schemas.microsoft.com/office/drawing/2014/main" id="{619F04E6-ABF4-F8A7-04CC-04CC8F49368B}"/>
              </a:ext>
            </a:extLst>
          </p:cNvPr>
          <p:cNvSpPr txBox="1"/>
          <p:nvPr/>
        </p:nvSpPr>
        <p:spPr>
          <a:xfrm>
            <a:off x="727890" y="685390"/>
            <a:ext cx="717150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Ejecución del Presupuesto </a:t>
            </a:r>
          </a:p>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General del Estado</a:t>
            </a:r>
          </a:p>
          <a:p>
            <a:pPr marL="0" marR="0" lvl="0" indent="0" algn="l" rtl="0">
              <a:spcBef>
                <a:spcPts val="0"/>
              </a:spcBef>
              <a:spcAft>
                <a:spcPts val="0"/>
              </a:spcAft>
              <a:buNone/>
            </a:pPr>
            <a:endParaRPr lang="es-GT" sz="1200" u="none" strike="noStrike" cap="none" dirty="0">
              <a:solidFill>
                <a:srgbClr val="002060"/>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02060"/>
                </a:solidFill>
                <a:latin typeface="Arial" panose="020B0604020202020204" pitchFamily="34" charset="0"/>
                <a:ea typeface="Bebas Neue"/>
                <a:cs typeface="Arial" panose="020B0604020202020204" pitchFamily="34" charset="0"/>
                <a:sym typeface="Bebas Neue"/>
              </a:rPr>
              <a:t>Porcentaje de Ejecución Presupuestaria</a:t>
            </a:r>
          </a:p>
          <a:p>
            <a:pPr marL="0" marR="0" lvl="0" indent="0" algn="l" rtl="0">
              <a:spcBef>
                <a:spcPts val="0"/>
              </a:spcBef>
              <a:spcAft>
                <a:spcPts val="0"/>
              </a:spcAft>
              <a:buNone/>
            </a:pPr>
            <a:r>
              <a:rPr lang="es-GT" sz="1200" u="none" strike="noStrike" cap="none" dirty="0">
                <a:solidFill>
                  <a:srgbClr val="002060"/>
                </a:solidFill>
                <a:latin typeface="Arial" panose="020B0604020202020204" pitchFamily="34" charset="0"/>
                <a:ea typeface="Bebas Neue"/>
                <a:cs typeface="Arial" panose="020B0604020202020204" pitchFamily="34" charset="0"/>
                <a:sym typeface="Bebas Neue"/>
              </a:rPr>
              <a:t>Al </a:t>
            </a:r>
            <a:r>
              <a:rPr lang="es-GT" sz="1200" dirty="0">
                <a:solidFill>
                  <a:srgbClr val="002060"/>
                </a:solidFill>
                <a:latin typeface="Arial" panose="020B0604020202020204" pitchFamily="34" charset="0"/>
                <a:ea typeface="Bebas Neue"/>
                <a:cs typeface="Arial" panose="020B0604020202020204" pitchFamily="34" charset="0"/>
                <a:sym typeface="Bebas Neue"/>
              </a:rPr>
              <a:t>Tercer</a:t>
            </a:r>
            <a:r>
              <a:rPr lang="es-GT" sz="1200" u="none" strike="noStrike" cap="none" dirty="0">
                <a:solidFill>
                  <a:srgbClr val="002060"/>
                </a:solidFill>
                <a:latin typeface="Arial" panose="020B0604020202020204" pitchFamily="34" charset="0"/>
                <a:ea typeface="Bebas Neue"/>
                <a:cs typeface="Arial" panose="020B0604020202020204" pitchFamily="34" charset="0"/>
                <a:sym typeface="Bebas Neue"/>
              </a:rPr>
              <a:t> </a:t>
            </a:r>
            <a:r>
              <a:rPr lang="es-GT" sz="1200" dirty="0">
                <a:solidFill>
                  <a:srgbClr val="002060"/>
                </a:solidFill>
                <a:latin typeface="Arial" panose="020B0604020202020204" pitchFamily="34" charset="0"/>
                <a:ea typeface="Bebas Neue"/>
                <a:cs typeface="Arial" panose="020B0604020202020204" pitchFamily="34" charset="0"/>
                <a:sym typeface="Bebas Neue"/>
              </a:rPr>
              <a:t>C</a:t>
            </a:r>
            <a:r>
              <a:rPr lang="es-GT" sz="1200" u="none" strike="noStrike" cap="none" dirty="0">
                <a:solidFill>
                  <a:srgbClr val="002060"/>
                </a:solidFill>
                <a:latin typeface="Arial" panose="020B0604020202020204" pitchFamily="34" charset="0"/>
                <a:ea typeface="Bebas Neue"/>
                <a:cs typeface="Arial" panose="020B0604020202020204" pitchFamily="34" charset="0"/>
                <a:sym typeface="Bebas Neue"/>
              </a:rPr>
              <a:t>uatrimestre</a:t>
            </a:r>
          </a:p>
          <a:p>
            <a:pPr marL="0" marR="0" lvl="0" indent="0" algn="l" rtl="0">
              <a:spcBef>
                <a:spcPts val="0"/>
              </a:spcBef>
              <a:spcAft>
                <a:spcPts val="0"/>
              </a:spcAft>
              <a:buNone/>
            </a:pPr>
            <a:r>
              <a:rPr lang="es-GT" sz="1200" u="none" strike="noStrike" cap="none" dirty="0">
                <a:solidFill>
                  <a:srgbClr val="002060"/>
                </a:solidFill>
                <a:latin typeface="Arial" panose="020B0604020202020204" pitchFamily="34" charset="0"/>
                <a:ea typeface="Bebas Neue"/>
                <a:cs typeface="Arial" panose="020B0604020202020204" pitchFamily="34" charset="0"/>
                <a:sym typeface="Bebas Neue"/>
              </a:rPr>
              <a:t>Ejercicio Fiscal 2023</a:t>
            </a:r>
          </a:p>
        </p:txBody>
      </p:sp>
      <p:sp>
        <p:nvSpPr>
          <p:cNvPr id="11" name="CuadroTexto 10">
            <a:extLst>
              <a:ext uri="{FF2B5EF4-FFF2-40B4-BE49-F238E27FC236}">
                <a16:creationId xmlns:a16="http://schemas.microsoft.com/office/drawing/2014/main" id="{8A91886E-AE59-71F0-44EE-4186B7BAB495}"/>
              </a:ext>
            </a:extLst>
          </p:cNvPr>
          <p:cNvSpPr txBox="1"/>
          <p:nvPr/>
        </p:nvSpPr>
        <p:spPr>
          <a:xfrm>
            <a:off x="7648729" y="3035349"/>
            <a:ext cx="351457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rPr>
              <a:t>Se ejecutaron</a:t>
            </a:r>
          </a:p>
          <a:p>
            <a:pPr lvl="0">
              <a:buClrTx/>
              <a:defRPr/>
            </a:pPr>
            <a:r>
              <a:rPr kumimoji="0" lang="es-MX" sz="1800" b="0" i="0" u="none" strike="noStrike" kern="1200" cap="none" spc="0" normalizeH="0" baseline="0" noProof="0" dirty="0">
                <a:ln>
                  <a:noFill/>
                </a:ln>
                <a:solidFill>
                  <a:srgbClr val="033964"/>
                </a:solidFill>
                <a:effectLst/>
                <a:uLnTx/>
                <a:uFillTx/>
                <a:latin typeface="+mj-lt"/>
                <a:cs typeface="Arial" panose="020B0604020202020204" pitchFamily="34" charset="0"/>
              </a:rPr>
              <a:t> </a:t>
            </a:r>
            <a:r>
              <a:rPr kumimoji="0" lang="es-MX" sz="1800" b="1" i="0" u="none" strike="noStrike" kern="1200" cap="none" spc="0" normalizeH="0" baseline="0" noProof="0" dirty="0">
                <a:ln>
                  <a:noFill/>
                </a:ln>
                <a:solidFill>
                  <a:srgbClr val="033964"/>
                </a:solidFill>
                <a:effectLst/>
                <a:uLnTx/>
                <a:uFillTx/>
                <a:latin typeface="+mj-lt"/>
                <a:cs typeface="Arial" panose="020B0604020202020204" pitchFamily="34" charset="0"/>
              </a:rPr>
              <a:t>Q</a:t>
            </a:r>
            <a:r>
              <a:rPr lang="es-GT" sz="1800" b="1" kern="1200" dirty="0">
                <a:solidFill>
                  <a:srgbClr val="033964"/>
                </a:solidFill>
                <a:latin typeface="+mj-lt"/>
                <a:cs typeface="Arial" panose="020B0604020202020204" pitchFamily="34" charset="0"/>
              </a:rPr>
              <a:t> 134,782,821.63 </a:t>
            </a:r>
            <a:r>
              <a:rPr kumimoji="0" lang="es-GT" sz="1800" b="1" i="0" u="none" strike="noStrike" kern="1200" cap="none" spc="0" normalizeH="0" baseline="0" noProof="0" dirty="0">
                <a:ln>
                  <a:noFill/>
                </a:ln>
                <a:solidFill>
                  <a:srgbClr val="033964"/>
                </a:solidFill>
                <a:effectLst/>
                <a:uLnTx/>
                <a:uFillTx/>
                <a:latin typeface="+mj-lt"/>
                <a:cs typeface="Arial" panose="020B0604020202020204" pitchFamily="34" charset="0"/>
              </a:rPr>
              <a:t> millones </a:t>
            </a:r>
            <a:r>
              <a:rPr kumimoji="0" lang="es-GT" sz="1800" b="0" i="0" u="none" strike="noStrike" kern="1200" cap="none" spc="0" normalizeH="0" baseline="0" noProof="0" dirty="0">
                <a:ln>
                  <a:noFill/>
                </a:ln>
                <a:solidFill>
                  <a:srgbClr val="033964"/>
                </a:solidFill>
                <a:effectLst/>
                <a:uLnTx/>
                <a:uFillTx/>
                <a:latin typeface="+mj-lt"/>
                <a:cs typeface="Arial" panose="020B0604020202020204" pitchFamily="34" charset="0"/>
              </a:rPr>
              <a:t>quedando pendiente de ejecutar</a:t>
            </a:r>
          </a:p>
          <a:p>
            <a:pPr lvl="0">
              <a:buClrTx/>
              <a:defRPr/>
            </a:pPr>
            <a:r>
              <a:rPr kumimoji="0" lang="es-GT" sz="1800" b="1" i="0" u="none" strike="noStrike" kern="1200" cap="none" spc="0" normalizeH="0" baseline="0" noProof="0" dirty="0">
                <a:ln>
                  <a:noFill/>
                </a:ln>
                <a:solidFill>
                  <a:srgbClr val="033964"/>
                </a:solidFill>
                <a:effectLst/>
                <a:uLnTx/>
                <a:uFillTx/>
                <a:latin typeface="+mj-lt"/>
                <a:cs typeface="Arial" panose="020B0604020202020204" pitchFamily="34" charset="0"/>
              </a:rPr>
              <a:t>Q     </a:t>
            </a:r>
            <a:r>
              <a:rPr lang="es-GT" sz="1800" b="1" kern="1200" dirty="0">
                <a:solidFill>
                  <a:srgbClr val="033964"/>
                </a:solidFill>
                <a:latin typeface="+mj-lt"/>
                <a:cs typeface="Arial" panose="020B0604020202020204" pitchFamily="34" charset="0"/>
              </a:rPr>
              <a:t> 2,417,178.37 </a:t>
            </a:r>
            <a:r>
              <a:rPr kumimoji="0" lang="es-GT" sz="1800" b="1" i="0" u="none" strike="noStrike" kern="1200" cap="none" spc="0" normalizeH="0" baseline="0" noProof="0" dirty="0">
                <a:ln>
                  <a:noFill/>
                </a:ln>
                <a:solidFill>
                  <a:srgbClr val="033964"/>
                </a:solidFill>
                <a:effectLst/>
                <a:uLnTx/>
                <a:uFillTx/>
                <a:latin typeface="+mj-lt"/>
                <a:cs typeface="Arial" panose="020B0604020202020204" pitchFamily="34" charset="0"/>
              </a:rPr>
              <a:t> millones</a:t>
            </a:r>
            <a:endParaRPr kumimoji="0" lang="es-MX" sz="1800" b="1" i="0" u="none" strike="noStrike" kern="1200" cap="none" spc="0" normalizeH="0" baseline="0" noProof="0" dirty="0">
              <a:ln>
                <a:noFill/>
              </a:ln>
              <a:solidFill>
                <a:srgbClr val="033964"/>
              </a:solidFill>
              <a:effectLst/>
              <a:uLnTx/>
              <a:uFillTx/>
              <a:latin typeface="+mj-lt"/>
              <a:cs typeface="Arial" panose="020B0604020202020204" pitchFamily="34" charset="0"/>
            </a:endParaRPr>
          </a:p>
        </p:txBody>
      </p:sp>
      <p:graphicFrame>
        <p:nvGraphicFramePr>
          <p:cNvPr id="7" name="Gráfico 6"/>
          <p:cNvGraphicFramePr>
            <a:graphicFrameLocks/>
          </p:cNvGraphicFramePr>
          <p:nvPr/>
        </p:nvGraphicFramePr>
        <p:xfrm>
          <a:off x="826319" y="1871622"/>
          <a:ext cx="6699454" cy="3791130"/>
        </p:xfrm>
        <a:graphic>
          <a:graphicData uri="http://schemas.openxmlformats.org/drawingml/2006/chart">
            <c:chart xmlns:c="http://schemas.openxmlformats.org/drawingml/2006/chart" xmlns:r="http://schemas.openxmlformats.org/officeDocument/2006/relationships" r:id="rId4"/>
          </a:graphicData>
        </a:graphic>
      </p:graphicFrame>
      <p:sp>
        <p:nvSpPr>
          <p:cNvPr id="9" name="Google Shape;92;p2">
            <a:extLst>
              <a:ext uri="{FF2B5EF4-FFF2-40B4-BE49-F238E27FC236}">
                <a16:creationId xmlns:a16="http://schemas.microsoft.com/office/drawing/2014/main" id="{7DA8EC63-B75E-D793-CAA5-283EB424240A}"/>
              </a:ext>
            </a:extLst>
          </p:cNvPr>
          <p:cNvSpPr/>
          <p:nvPr/>
        </p:nvSpPr>
        <p:spPr>
          <a:xfrm>
            <a:off x="727891" y="6100766"/>
            <a:ext cx="5456600"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 Sistema de Contabilidad Integrada (Sicoin). Datos al 29 de diciembre de 2023</a:t>
            </a:r>
          </a:p>
          <a:p>
            <a:pPr marL="0" marR="0" lvl="0" indent="0" rtl="0">
              <a:spcBef>
                <a:spcPts val="0"/>
              </a:spcBef>
              <a:spcAft>
                <a:spcPts val="0"/>
              </a:spcAft>
              <a:buNone/>
            </a:pPr>
            <a:endParaRPr lang="es-GT" sz="600" b="1" dirty="0">
              <a:solidFill>
                <a:schemeClr val="tx2">
                  <a:lumMod val="50000"/>
                </a:schemeClr>
              </a:solidFill>
              <a:latin typeface="Arial"/>
              <a:ea typeface="Arial"/>
              <a:cs typeface="Arial"/>
              <a:sym typeface="Arial"/>
            </a:endParaRPr>
          </a:p>
        </p:txBody>
      </p:sp>
    </p:spTree>
    <p:extLst>
      <p:ext uri="{BB962C8B-B14F-4D97-AF65-F5344CB8AC3E}">
        <p14:creationId xmlns:p14="http://schemas.microsoft.com/office/powerpoint/2010/main" val="3171882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2" name="Imagen 1" descr="Forma&#10;&#10;Descripción generada automáticamente">
            <a:extLst>
              <a:ext uri="{FF2B5EF4-FFF2-40B4-BE49-F238E27FC236}">
                <a16:creationId xmlns:a16="http://schemas.microsoft.com/office/drawing/2014/main" id="{81E53A0A-E307-2989-06C0-0904973B80B2}"/>
              </a:ext>
            </a:extLst>
          </p:cNvPr>
          <p:cNvPicPr>
            <a:picLocks noChangeAspect="1"/>
          </p:cNvPicPr>
          <p:nvPr/>
        </p:nvPicPr>
        <p:blipFill>
          <a:blip r:embed="rId3"/>
          <a:stretch>
            <a:fillRect/>
          </a:stretch>
        </p:blipFill>
        <p:spPr>
          <a:xfrm>
            <a:off x="1019863" y="2937941"/>
            <a:ext cx="3294444" cy="2372000"/>
          </a:xfrm>
          <a:prstGeom prst="rect">
            <a:avLst/>
          </a:prstGeom>
        </p:spPr>
      </p:pic>
      <p:sp>
        <p:nvSpPr>
          <p:cNvPr id="4" name="Google Shape;92;p2">
            <a:extLst>
              <a:ext uri="{FF2B5EF4-FFF2-40B4-BE49-F238E27FC236}">
                <a16:creationId xmlns:a16="http://schemas.microsoft.com/office/drawing/2014/main" id="{0650A847-E6DB-4A96-F576-BAFCBD66B9EA}"/>
              </a:ext>
            </a:extLst>
          </p:cNvPr>
          <p:cNvSpPr/>
          <p:nvPr/>
        </p:nvSpPr>
        <p:spPr>
          <a:xfrm>
            <a:off x="727890" y="6034131"/>
            <a:ext cx="3396435"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 Sistema de Contabilidad Integrada (Sicoin). Datos al </a:t>
            </a:r>
            <a:r>
              <a:rPr lang="es-GT" sz="600" b="1" dirty="0">
                <a:solidFill>
                  <a:schemeClr val="tx2">
                    <a:lumMod val="50000"/>
                  </a:schemeClr>
                </a:solidFill>
              </a:rPr>
              <a:t>29</a:t>
            </a:r>
            <a:r>
              <a:rPr lang="es-GT" sz="600" b="1" dirty="0">
                <a:solidFill>
                  <a:schemeClr val="tx2">
                    <a:lumMod val="50000"/>
                  </a:schemeClr>
                </a:solidFill>
                <a:latin typeface="Arial"/>
                <a:ea typeface="Arial"/>
                <a:cs typeface="Arial"/>
                <a:sym typeface="Arial"/>
              </a:rPr>
              <a:t> de </a:t>
            </a:r>
            <a:r>
              <a:rPr lang="es-GT" sz="600" b="1" dirty="0">
                <a:solidFill>
                  <a:schemeClr val="tx2">
                    <a:lumMod val="50000"/>
                  </a:schemeClr>
                </a:solidFill>
              </a:rPr>
              <a:t>diciembre</a:t>
            </a:r>
            <a:r>
              <a:rPr lang="es-GT" sz="600" b="1" dirty="0">
                <a:solidFill>
                  <a:schemeClr val="tx2">
                    <a:lumMod val="50000"/>
                  </a:schemeClr>
                </a:solidFill>
                <a:latin typeface="Arial"/>
                <a:ea typeface="Arial"/>
                <a:cs typeface="Arial"/>
                <a:sym typeface="Arial"/>
              </a:rPr>
              <a:t> de 2023</a:t>
            </a:r>
          </a:p>
          <a:p>
            <a:pPr marL="0" marR="0" lvl="0" indent="0" rtl="0">
              <a:spcBef>
                <a:spcPts val="0"/>
              </a:spcBef>
              <a:spcAft>
                <a:spcPts val="0"/>
              </a:spcAft>
              <a:buNone/>
            </a:pPr>
            <a:endParaRPr lang="es-GT" sz="600" b="1" dirty="0">
              <a:solidFill>
                <a:schemeClr val="tx2">
                  <a:lumMod val="50000"/>
                </a:schemeClr>
              </a:solidFill>
              <a:latin typeface="Arial"/>
              <a:ea typeface="Arial"/>
              <a:cs typeface="Arial"/>
              <a:sym typeface="Arial"/>
            </a:endParaRPr>
          </a:p>
        </p:txBody>
      </p:sp>
      <p:sp>
        <p:nvSpPr>
          <p:cNvPr id="9" name="CuadroTexto 8">
            <a:extLst>
              <a:ext uri="{FF2B5EF4-FFF2-40B4-BE49-F238E27FC236}">
                <a16:creationId xmlns:a16="http://schemas.microsoft.com/office/drawing/2014/main" id="{8F845884-3D8F-A480-2D3D-8A4C883E3FB1}"/>
              </a:ext>
            </a:extLst>
          </p:cNvPr>
          <p:cNvSpPr txBox="1"/>
          <p:nvPr/>
        </p:nvSpPr>
        <p:spPr>
          <a:xfrm>
            <a:off x="1312784" y="3581731"/>
            <a:ext cx="2651378"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El porcentaje de ejecución de </a:t>
            </a:r>
            <a:r>
              <a:rPr kumimoji="0" lang="es-MX" sz="1600" b="1" i="0" u="none" strike="noStrike" kern="1200" cap="none" spc="0" normalizeH="0" baseline="0" noProof="0" dirty="0">
                <a:ln>
                  <a:noFill/>
                </a:ln>
                <a:solidFill>
                  <a:srgbClr val="033964"/>
                </a:solidFill>
                <a:effectLst/>
                <a:uLnTx/>
                <a:uFillTx/>
                <a:latin typeface="+mj-lt"/>
                <a:cs typeface="Arial" panose="020B0604020202020204" pitchFamily="34" charset="0"/>
              </a:rPr>
              <a:t>Funcionamiento</a:t>
            </a: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 es de</a:t>
            </a:r>
          </a:p>
          <a:p>
            <a:pPr marL="0" marR="0" lvl="0" indent="0" defTabSz="914400" eaLnBrk="1" fontAlgn="auto" latinLnBrk="0" hangingPunct="1">
              <a:lnSpc>
                <a:spcPct val="100000"/>
              </a:lnSpc>
              <a:spcBef>
                <a:spcPts val="0"/>
              </a:spcBef>
              <a:spcAft>
                <a:spcPts val="0"/>
              </a:spcAft>
              <a:buClrTx/>
              <a:buSzTx/>
              <a:buFontTx/>
              <a:buNone/>
              <a:tabLst/>
              <a:defRPr/>
            </a:pPr>
            <a:r>
              <a:rPr lang="es-MX" sz="1600" b="1" kern="1200" dirty="0">
                <a:solidFill>
                  <a:srgbClr val="033964"/>
                </a:solidFill>
                <a:latin typeface="+mj-lt"/>
                <a:cs typeface="Arial" panose="020B0604020202020204" pitchFamily="34" charset="0"/>
              </a:rPr>
              <a:t>97</a:t>
            </a:r>
            <a:r>
              <a:rPr kumimoji="0" lang="es-MX" sz="1600" b="1" i="0" u="none" strike="noStrike" kern="1200" cap="none" spc="0" normalizeH="0" baseline="0" noProof="0" dirty="0">
                <a:ln>
                  <a:noFill/>
                </a:ln>
                <a:solidFill>
                  <a:srgbClr val="033964"/>
                </a:solidFill>
                <a:effectLst/>
                <a:uLnTx/>
                <a:uFillTx/>
                <a:latin typeface="+mj-lt"/>
                <a:cs typeface="Arial" panose="020B0604020202020204" pitchFamily="34" charset="0"/>
              </a:rPr>
              <a:t>.15%, Inversión 94.50% </a:t>
            </a: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y un </a:t>
            </a:r>
            <a:r>
              <a:rPr kumimoji="0" lang="es-MX" sz="1600" b="1" i="0" u="none" strike="noStrike" kern="1200" cap="none" spc="0" normalizeH="0" baseline="0" noProof="0" dirty="0">
                <a:ln>
                  <a:noFill/>
                </a:ln>
                <a:solidFill>
                  <a:srgbClr val="033964"/>
                </a:solidFill>
                <a:effectLst/>
                <a:uLnTx/>
                <a:uFillTx/>
                <a:latin typeface="+mj-lt"/>
                <a:cs typeface="Arial" panose="020B0604020202020204" pitchFamily="34" charset="0"/>
              </a:rPr>
              <a:t>0.00% </a:t>
            </a:r>
            <a:r>
              <a:rPr kumimoji="0" lang="es-MX" sz="1600" b="0" i="0" u="none" strike="noStrike" kern="1200" cap="none" spc="0" normalizeH="0" baseline="0" noProof="0" dirty="0">
                <a:ln>
                  <a:noFill/>
                </a:ln>
                <a:solidFill>
                  <a:srgbClr val="033964"/>
                </a:solidFill>
                <a:effectLst/>
                <a:uLnTx/>
                <a:uFillTx/>
                <a:latin typeface="+mj-lt"/>
                <a:cs typeface="Arial" panose="020B0604020202020204" pitchFamily="34" charset="0"/>
              </a:rPr>
              <a:t>en </a:t>
            </a:r>
            <a:r>
              <a:rPr kumimoji="0" lang="es-MX" sz="1600" b="1" i="0" u="none" strike="noStrike" kern="1200" cap="none" spc="0" normalizeH="0" baseline="0" noProof="0" dirty="0">
                <a:ln>
                  <a:noFill/>
                </a:ln>
                <a:solidFill>
                  <a:srgbClr val="033964"/>
                </a:solidFill>
                <a:effectLst/>
                <a:uLnTx/>
                <a:uFillTx/>
                <a:latin typeface="+mj-lt"/>
                <a:cs typeface="Arial" panose="020B0604020202020204" pitchFamily="34" charset="0"/>
              </a:rPr>
              <a:t>Deuda Pública.</a:t>
            </a:r>
          </a:p>
        </p:txBody>
      </p:sp>
      <p:sp>
        <p:nvSpPr>
          <p:cNvPr id="10" name="Google Shape;90;p2">
            <a:extLst>
              <a:ext uri="{FF2B5EF4-FFF2-40B4-BE49-F238E27FC236}">
                <a16:creationId xmlns:a16="http://schemas.microsoft.com/office/drawing/2014/main" id="{12788EAE-2F12-7D81-8420-2FBC48D8D96D}"/>
              </a:ext>
            </a:extLst>
          </p:cNvPr>
          <p:cNvSpPr txBox="1"/>
          <p:nvPr/>
        </p:nvSpPr>
        <p:spPr>
          <a:xfrm>
            <a:off x="727890" y="685390"/>
            <a:ext cx="717150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Ejecución del Presupuesto </a:t>
            </a:r>
          </a:p>
          <a:p>
            <a:pPr marL="0" marR="0" lvl="0" indent="0" algn="l" rtl="0">
              <a:spcBef>
                <a:spcPts val="0"/>
              </a:spcBef>
              <a:spcAft>
                <a:spcPts val="0"/>
              </a:spcAft>
              <a:buNone/>
            </a:pPr>
            <a:r>
              <a:rPr lang="es-GT" sz="2400" b="1" u="none" strike="noStrike" cap="none" dirty="0">
                <a:solidFill>
                  <a:srgbClr val="033964"/>
                </a:solidFill>
                <a:latin typeface="Arial" panose="020B0604020202020204" pitchFamily="34" charset="0"/>
                <a:ea typeface="Bebas Neue"/>
                <a:cs typeface="Arial" panose="020B0604020202020204" pitchFamily="34" charset="0"/>
                <a:sym typeface="Bebas Neue"/>
              </a:rPr>
              <a:t>General del Estado</a:t>
            </a:r>
          </a:p>
          <a:p>
            <a:pPr marL="0" marR="0" lvl="0" indent="0" algn="l" rtl="0">
              <a:spcBef>
                <a:spcPts val="0"/>
              </a:spcBef>
              <a:spcAft>
                <a:spcPts val="0"/>
              </a:spcAft>
              <a:buNone/>
            </a:pPr>
            <a:endPar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endParaRP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Porcentaje de Ejecución Presupuestaria por Tipo de Gasto</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Al Tercer cuatrimestre</a:t>
            </a:r>
          </a:p>
          <a:p>
            <a:pPr marL="0" marR="0" lvl="0" indent="0" algn="l" rtl="0">
              <a:spcBef>
                <a:spcPts val="0"/>
              </a:spcBef>
              <a:spcAft>
                <a:spcPts val="0"/>
              </a:spcAft>
              <a:buNone/>
            </a:pPr>
            <a:r>
              <a:rPr lang="es-GT" sz="1200" u="none" strike="noStrike" cap="none" dirty="0">
                <a:solidFill>
                  <a:srgbClr val="033964"/>
                </a:solidFill>
                <a:latin typeface="Arial" panose="020B0604020202020204" pitchFamily="34" charset="0"/>
                <a:ea typeface="Bebas Neue"/>
                <a:cs typeface="Arial" panose="020B0604020202020204" pitchFamily="34" charset="0"/>
                <a:sym typeface="Bebas Neue"/>
              </a:rPr>
              <a:t>Ejercicio Fiscal 2023</a:t>
            </a:r>
          </a:p>
        </p:txBody>
      </p:sp>
      <p:graphicFrame>
        <p:nvGraphicFramePr>
          <p:cNvPr id="7" name="Gráfico 6"/>
          <p:cNvGraphicFramePr>
            <a:graphicFrameLocks/>
          </p:cNvGraphicFramePr>
          <p:nvPr/>
        </p:nvGraphicFramePr>
        <p:xfrm>
          <a:off x="4257083" y="1716417"/>
          <a:ext cx="6832800" cy="3906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0303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6"/>
          <p:cNvSpPr txBox="1"/>
          <p:nvPr/>
        </p:nvSpPr>
        <p:spPr>
          <a:xfrm>
            <a:off x="868795" y="1606952"/>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a:solidFill>
                  <a:srgbClr val="002060"/>
                </a:solidFill>
                <a:latin typeface="+mj-lt"/>
                <a:ea typeface="Bebas Neue"/>
                <a:cs typeface="Bebas Neue"/>
                <a:sym typeface="Bebas Neue"/>
              </a:rPr>
              <a:t>Tercer Cuatrimestre</a:t>
            </a:r>
            <a:r>
              <a:rPr lang="es-GT" sz="1400" dirty="0">
                <a:solidFill>
                  <a:srgbClr val="002060"/>
                </a:solidFill>
                <a:latin typeface="+mj-lt"/>
                <a:ea typeface="Bebas Neue"/>
                <a:cs typeface="Bebas Neue"/>
                <a:sym typeface="Bebas Neue"/>
              </a:rPr>
              <a:t> del Ejercicio </a:t>
            </a:r>
            <a:r>
              <a:rPr lang="es-GT" dirty="0">
                <a:solidFill>
                  <a:srgbClr val="002060"/>
                </a:solidFill>
                <a:latin typeface="+mj-lt"/>
                <a:ea typeface="Bebas Neue"/>
                <a:cs typeface="Bebas Neue"/>
                <a:sym typeface="Bebas Neue"/>
              </a:rPr>
              <a:t>F</a:t>
            </a:r>
            <a:r>
              <a:rPr lang="es-GT" sz="1400" dirty="0">
                <a:solidFill>
                  <a:srgbClr val="002060"/>
                </a:solidFill>
                <a:latin typeface="+mj-lt"/>
                <a:ea typeface="Bebas Neue"/>
                <a:cs typeface="Bebas Neue"/>
                <a:sym typeface="Bebas Neue"/>
              </a:rPr>
              <a:t>iscal 2023</a:t>
            </a:r>
            <a:endParaRPr dirty="0">
              <a:solidFill>
                <a:srgbClr val="002060"/>
              </a:solidFill>
              <a:latin typeface="+mj-lt"/>
            </a:endParaRPr>
          </a:p>
          <a:p>
            <a:pPr marL="0" marR="0" lvl="0" indent="0" algn="l" rtl="0">
              <a:spcBef>
                <a:spcPts val="0"/>
              </a:spcBef>
              <a:spcAft>
                <a:spcPts val="0"/>
              </a:spcAft>
              <a:buNone/>
            </a:pPr>
            <a:r>
              <a:rPr lang="es-GT" sz="1400" dirty="0">
                <a:solidFill>
                  <a:srgbClr val="002060"/>
                </a:solidFill>
                <a:latin typeface="+mj-lt"/>
                <a:ea typeface="Bebas Neue"/>
                <a:cs typeface="Bebas Neue"/>
                <a:sym typeface="Bebas Neue"/>
              </a:rPr>
              <a:t>(montos en millones de </a:t>
            </a:r>
            <a:r>
              <a:rPr lang="es-GT" dirty="0">
                <a:solidFill>
                  <a:srgbClr val="002060"/>
                </a:solidFill>
                <a:latin typeface="+mj-lt"/>
                <a:ea typeface="Bebas Neue"/>
                <a:cs typeface="Bebas Neue"/>
                <a:sym typeface="Bebas Neue"/>
              </a:rPr>
              <a:t>q</a:t>
            </a:r>
            <a:r>
              <a:rPr lang="es-GT" sz="1400" dirty="0">
                <a:solidFill>
                  <a:srgbClr val="002060"/>
                </a:solidFill>
                <a:latin typeface="+mj-lt"/>
                <a:ea typeface="Bebas Neue"/>
                <a:cs typeface="Bebas Neue"/>
                <a:sym typeface="Bebas Neue"/>
              </a:rPr>
              <a:t>uetzales)</a:t>
            </a:r>
            <a:endParaRPr dirty="0">
              <a:solidFill>
                <a:srgbClr val="002060"/>
              </a:solidFill>
              <a:latin typeface="+mj-lt"/>
            </a:endParaRPr>
          </a:p>
        </p:txBody>
      </p:sp>
      <p:sp>
        <p:nvSpPr>
          <p:cNvPr id="6" name="CuadroTexto 5">
            <a:extLst>
              <a:ext uri="{FF2B5EF4-FFF2-40B4-BE49-F238E27FC236}">
                <a16:creationId xmlns:a16="http://schemas.microsoft.com/office/drawing/2014/main" id="{29113240-27C0-863D-852C-585C6CC40BD8}"/>
              </a:ext>
            </a:extLst>
          </p:cNvPr>
          <p:cNvSpPr txBox="1"/>
          <p:nvPr/>
        </p:nvSpPr>
        <p:spPr>
          <a:xfrm>
            <a:off x="868795" y="3467497"/>
            <a:ext cx="8320220" cy="1200329"/>
          </a:xfrm>
          <a:prstGeom prst="rect">
            <a:avLst/>
          </a:prstGeom>
          <a:noFill/>
        </p:spPr>
        <p:txBody>
          <a:bodyPr wrap="square" rtlCol="0">
            <a:spAutoFit/>
          </a:bodyPr>
          <a:lstStyle/>
          <a:p>
            <a:pPr algn="just">
              <a:lnSpc>
                <a:spcPct val="150000"/>
              </a:lnSpc>
            </a:pPr>
            <a:r>
              <a:rPr lang="es-GT" sz="1200" dirty="0">
                <a:latin typeface="+mj-lt"/>
                <a:cs typeface="Arial" panose="020B0604020202020204" pitchFamily="34" charset="0"/>
              </a:rPr>
              <a:t>El dinero se utiliza en la adquisición de diferentes bienes o servicios y en transferencias que son necesarias para cumplir con las finalidades de la institución.</a:t>
            </a:r>
          </a:p>
          <a:p>
            <a:pPr algn="just">
              <a:lnSpc>
                <a:spcPct val="150000"/>
              </a:lnSpc>
            </a:pPr>
            <a:r>
              <a:rPr lang="es-GT" sz="1200" dirty="0">
                <a:latin typeface="+mj-lt"/>
                <a:cs typeface="Arial" panose="020B0604020202020204" pitchFamily="34" charset="0"/>
              </a:rPr>
              <a:t>Para mostrar de forma ordenada a la población en qué se utiliza el dinero, el gasto del sector público se muestra por </a:t>
            </a:r>
            <a:r>
              <a:rPr lang="es-GT" sz="1200" dirty="0">
                <a:solidFill>
                  <a:srgbClr val="002060"/>
                </a:solidFill>
                <a:latin typeface="+mj-lt"/>
                <a:cs typeface="Arial" panose="020B0604020202020204" pitchFamily="34" charset="0"/>
              </a:rPr>
              <a:t>grupos de gasto.</a:t>
            </a:r>
          </a:p>
        </p:txBody>
      </p:sp>
      <p:sp>
        <p:nvSpPr>
          <p:cNvPr id="8" name="Título 1">
            <a:extLst>
              <a:ext uri="{FF2B5EF4-FFF2-40B4-BE49-F238E27FC236}">
                <a16:creationId xmlns:a16="http://schemas.microsoft.com/office/drawing/2014/main" id="{8B631EF4-41E9-2AE1-3FB7-6CA2FCA861A9}"/>
              </a:ext>
            </a:extLst>
          </p:cNvPr>
          <p:cNvSpPr txBox="1">
            <a:spLocks/>
          </p:cNvSpPr>
          <p:nvPr/>
        </p:nvSpPr>
        <p:spPr>
          <a:xfrm>
            <a:off x="9710338" y="3467497"/>
            <a:ext cx="1826912" cy="921736"/>
          </a:xfrm>
          <a:prstGeom prst="rect">
            <a:avLst/>
          </a:prstGeom>
          <a:solidFill>
            <a:srgbClr val="004C82"/>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GT" sz="1400" dirty="0">
                <a:solidFill>
                  <a:schemeClr val="bg1"/>
                </a:solidFill>
                <a:latin typeface="+mj-lt"/>
                <a:cs typeface="Arial" panose="020B0604020202020204" pitchFamily="34" charset="0"/>
              </a:rPr>
              <a:t>El gasto se divide en 5 grupos</a:t>
            </a:r>
          </a:p>
        </p:txBody>
      </p:sp>
      <p:sp>
        <p:nvSpPr>
          <p:cNvPr id="2" name="Rectángulo 1"/>
          <p:cNvSpPr/>
          <p:nvPr/>
        </p:nvSpPr>
        <p:spPr>
          <a:xfrm>
            <a:off x="868795" y="715748"/>
            <a:ext cx="11215050" cy="830997"/>
          </a:xfrm>
          <a:prstGeom prst="rect">
            <a:avLst/>
          </a:prstGeom>
        </p:spPr>
        <p:txBody>
          <a:bodyPr wrap="square">
            <a:spAutoFit/>
          </a:bodyPr>
          <a:lstStyle/>
          <a:p>
            <a:pPr lvl="0"/>
            <a:r>
              <a:rPr lang="es-MX" sz="2400" b="1" dirty="0">
                <a:solidFill>
                  <a:srgbClr val="002060"/>
                </a:solidFill>
                <a:latin typeface="+mj-lt"/>
                <a:ea typeface="Montserrat"/>
                <a:cs typeface="Montserrat"/>
                <a:sym typeface="Montserrat"/>
              </a:rPr>
              <a:t>¿EN QUÉ UTILIZA EL DINERO LA SECRETARÍA DE ASUNTOS ADMINISTRATIVOS Y DE SEGURIDAD DE LA PRESIDENCIA?</a:t>
            </a:r>
            <a:endParaRPr lang="es-MX" sz="2400" b="1" dirty="0">
              <a:solidFill>
                <a:srgbClr val="002060"/>
              </a:solidFill>
              <a:latin typeface="+mj-lt"/>
            </a:endParaRPr>
          </a:p>
        </p:txBody>
      </p:sp>
    </p:spTree>
    <p:extLst>
      <p:ext uri="{BB962C8B-B14F-4D97-AF65-F5344CB8AC3E}">
        <p14:creationId xmlns:p14="http://schemas.microsoft.com/office/powerpoint/2010/main" val="2214805489"/>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2281</TotalTime>
  <Words>2292</Words>
  <Application>Microsoft Office PowerPoint</Application>
  <PresentationFormat>Panorámica</PresentationFormat>
  <Paragraphs>344</Paragraphs>
  <Slides>31</Slides>
  <Notes>29</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Bebas Neue</vt:lpstr>
      <vt:lpstr>Arial</vt:lpstr>
      <vt:lpstr>Batang</vt:lpstr>
      <vt:lpstr>Times New Roman</vt:lpstr>
      <vt:lpstr>Calibri</vt:lpstr>
      <vt:lpstr>Wingdings</vt:lpstr>
      <vt:lpstr>Vollkorn Medium</vt:lpstr>
      <vt:lpstr>Montserrat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Karoll E. Alfaro Jacome</cp:lastModifiedBy>
  <cp:revision>75</cp:revision>
  <dcterms:created xsi:type="dcterms:W3CDTF">2023-08-16T22:07:49Z</dcterms:created>
  <dcterms:modified xsi:type="dcterms:W3CDTF">2024-01-03T16:18:32Z</dcterms:modified>
</cp:coreProperties>
</file>