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Bebas Neue" panose="00000500000000000000" pitchFamily="50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DEGVw+lPcHaTD66o9bjm5XB2F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VIGENTE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Hoja1!$B$4</c:f>
              <c:numCache>
                <c:formatCode>#,##0.00</c:formatCode>
                <c:ptCount val="1"/>
                <c:pt idx="0">
                  <c:v>37903000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E2-4A89-8DB8-6895EF5271B3}"/>
            </c:ext>
          </c:extLst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EJECUTADO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Hoja1!$C$4</c:f>
              <c:numCache>
                <c:formatCode>#,##0.00</c:formatCode>
                <c:ptCount val="1"/>
                <c:pt idx="0">
                  <c:v>25459435.16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E2-4A89-8DB8-6895EF5271B3}"/>
            </c:ext>
          </c:extLst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PENDIENTE DE EJECUTAR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Hoja1!$D$4</c:f>
              <c:numCache>
                <c:formatCode>#,##0.00</c:formatCode>
                <c:ptCount val="1"/>
                <c:pt idx="0">
                  <c:v>12443564.84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E2-4A89-8DB8-6895EF5271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3686000"/>
        <c:axId val="233687800"/>
      </c:barChart>
      <c:catAx>
        <c:axId val="23368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33687800"/>
        <c:crosses val="autoZero"/>
        <c:auto val="1"/>
        <c:lblAlgn val="ctr"/>
        <c:lblOffset val="100"/>
        <c:noMultiLvlLbl val="0"/>
      </c:catAx>
      <c:valAx>
        <c:axId val="233687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3368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25290737646514"/>
          <c:y val="0.91835793303897251"/>
          <c:w val="0.78371185826253265"/>
          <c:h val="5.932484849478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Hoja1!$B$19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Hoja1!$A$20:$A$23</c:f>
              <c:strCache>
                <c:ptCount val="4"/>
                <c:pt idx="0">
                  <c:v>DIRECCIÓN Y COORDINACIÓN</c:v>
                </c:pt>
                <c:pt idx="1">
                  <c:v>ESCUELAS DOTADAS CON EQUIPO TECNOLÓGICO</c:v>
                </c:pt>
                <c:pt idx="2">
                  <c:v>FORMACIÓN POLÍTICA EN LOS DERECHOS DE LOS PUEBLOS INDÍGENAS</c:v>
                </c:pt>
                <c:pt idx="3">
                  <c:v>GESTIÓN DEL DESARROLLO INDÍGENA</c:v>
                </c:pt>
              </c:strCache>
            </c:strRef>
          </c:cat>
          <c:val>
            <c:numRef>
              <c:f>Hoja1!$B$20:$B$23</c:f>
              <c:numCache>
                <c:formatCode>#,##0.00</c:formatCode>
                <c:ptCount val="4"/>
                <c:pt idx="0">
                  <c:v>12365390.279999999</c:v>
                </c:pt>
                <c:pt idx="1">
                  <c:v>2290092</c:v>
                </c:pt>
                <c:pt idx="2">
                  <c:v>334450</c:v>
                </c:pt>
                <c:pt idx="3">
                  <c:v>10469502.880000001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4-4486-AB12-B924D2497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574269608"/>
        <c:axId val="574275008"/>
      </c:barChart>
      <c:catAx>
        <c:axId val="574269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74275008"/>
        <c:crosses val="autoZero"/>
        <c:auto val="1"/>
        <c:lblAlgn val="ctr"/>
        <c:lblOffset val="100"/>
        <c:noMultiLvlLbl val="0"/>
      </c:catAx>
      <c:valAx>
        <c:axId val="57427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7426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Hoja1!$B$34</c:f>
              <c:strCache>
                <c:ptCount val="1"/>
                <c:pt idx="0">
                  <c:v>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Hoja1!$A$35:$A$38</c:f>
              <c:strCache>
                <c:ptCount val="4"/>
                <c:pt idx="0">
                  <c:v>DIRECCIÓN Y COORDINACIÓN</c:v>
                </c:pt>
                <c:pt idx="1">
                  <c:v>ESCUELAS DOTADAS CON EQUIPO TECNOLÓGICO</c:v>
                </c:pt>
                <c:pt idx="2">
                  <c:v>FORMACIÓN POLÍTICA EN LOS DERECHOS DE LOS PUEBLOS INDÍGENAS</c:v>
                </c:pt>
                <c:pt idx="3">
                  <c:v>GESTIÓN DEL DESARROLLO INDÍGENA</c:v>
                </c:pt>
              </c:strCache>
            </c:strRef>
          </c:cat>
          <c:val>
            <c:numRef>
              <c:f>Hoja1!$B$35:$B$38</c:f>
              <c:numCache>
                <c:formatCode>#,##0.00</c:formatCode>
                <c:ptCount val="4"/>
                <c:pt idx="0">
                  <c:v>18103000</c:v>
                </c:pt>
                <c:pt idx="1">
                  <c:v>8208270</c:v>
                </c:pt>
                <c:pt idx="2">
                  <c:v>716378</c:v>
                </c:pt>
                <c:pt idx="3">
                  <c:v>10875352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F-49F0-A820-1D82B271819C}"/>
            </c:ext>
          </c:extLst>
        </c:ser>
        <c:ser>
          <c:idx val="1"/>
          <c:order val="1"/>
          <c:tx>
            <c:strRef>
              <c:f>Hoja1!$C$34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Hoja1!$A$35:$A$38</c:f>
              <c:strCache>
                <c:ptCount val="4"/>
                <c:pt idx="0">
                  <c:v>DIRECCIÓN Y COORDINACIÓN</c:v>
                </c:pt>
                <c:pt idx="1">
                  <c:v>ESCUELAS DOTADAS CON EQUIPO TECNOLÓGICO</c:v>
                </c:pt>
                <c:pt idx="2">
                  <c:v>FORMACIÓN POLÍTICA EN LOS DERECHOS DE LOS PUEBLOS INDÍGENAS</c:v>
                </c:pt>
                <c:pt idx="3">
                  <c:v>GESTIÓN DEL DESARROLLO INDÍGENA</c:v>
                </c:pt>
              </c:strCache>
            </c:strRef>
          </c:cat>
          <c:val>
            <c:numRef>
              <c:f>Hoja1!$C$35:$C$38</c:f>
              <c:numCache>
                <c:formatCode>#,##0.00</c:formatCode>
                <c:ptCount val="4"/>
                <c:pt idx="0">
                  <c:v>12365390.279999999</c:v>
                </c:pt>
                <c:pt idx="1">
                  <c:v>2290092</c:v>
                </c:pt>
                <c:pt idx="2">
                  <c:v>334450</c:v>
                </c:pt>
                <c:pt idx="3">
                  <c:v>10469502.880000001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4F-49F0-A820-1D82B271819C}"/>
            </c:ext>
          </c:extLst>
        </c:ser>
        <c:ser>
          <c:idx val="2"/>
          <c:order val="2"/>
          <c:tx>
            <c:strRef>
              <c:f>Hoja1!$D$34</c:f>
              <c:strCache>
                <c:ptCount val="1"/>
                <c:pt idx="0">
                  <c:v>PENDIENTE DE EJECUTAR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Hoja1!$A$35:$A$38</c:f>
              <c:strCache>
                <c:ptCount val="4"/>
                <c:pt idx="0">
                  <c:v>DIRECCIÓN Y COORDINACIÓN</c:v>
                </c:pt>
                <c:pt idx="1">
                  <c:v>ESCUELAS DOTADAS CON EQUIPO TECNOLÓGICO</c:v>
                </c:pt>
                <c:pt idx="2">
                  <c:v>FORMACIÓN POLÍTICA EN LOS DERECHOS DE LOS PUEBLOS INDÍGENAS</c:v>
                </c:pt>
                <c:pt idx="3">
                  <c:v>GESTIÓN DEL DESARROLLO INDÍGENA</c:v>
                </c:pt>
              </c:strCache>
            </c:strRef>
          </c:cat>
          <c:val>
            <c:numRef>
              <c:f>Hoja1!$D$35:$D$38</c:f>
              <c:numCache>
                <c:formatCode>#,##0.00</c:formatCode>
                <c:ptCount val="4"/>
                <c:pt idx="0">
                  <c:v>5737609.7200000007</c:v>
                </c:pt>
                <c:pt idx="1">
                  <c:v>5918178</c:v>
                </c:pt>
                <c:pt idx="2">
                  <c:v>381928</c:v>
                </c:pt>
                <c:pt idx="3">
                  <c:v>405849.11999999918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4F-49F0-A820-1D82B27181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3682040"/>
        <c:axId val="233682760"/>
      </c:barChart>
      <c:catAx>
        <c:axId val="23368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33682760"/>
        <c:crosses val="autoZero"/>
        <c:auto val="1"/>
        <c:lblAlgn val="ctr"/>
        <c:lblOffset val="100"/>
        <c:noMultiLvlLbl val="0"/>
      </c:catAx>
      <c:valAx>
        <c:axId val="233682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3368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2E-4C03-BFC9-E57EF9550FAE}"/>
              </c:ext>
            </c:extLst>
          </c:dPt>
          <c:dPt>
            <c:idx val="1"/>
            <c:bubble3D val="0"/>
            <c:explosion val="7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2E-4C03-BFC9-E57EF9550FAE}"/>
              </c:ext>
            </c:extLst>
          </c:dPt>
          <c:dLbls>
            <c:dLbl>
              <c:idx val="0"/>
              <c:layout>
                <c:manualLayout>
                  <c:x val="8.5833177284882309E-2"/>
                  <c:y val="1.77554172898897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2E-4C03-BFC9-E57EF9550FAE}"/>
                </c:ext>
              </c:extLst>
            </c:dLbl>
            <c:dLbl>
              <c:idx val="1"/>
              <c:layout>
                <c:manualLayout>
                  <c:x val="-4.1542004194895774E-2"/>
                  <c:y val="-5.6122872701464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2E-4C03-BFC9-E57EF9550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Hoja1!$C$48:$D$48</c:f>
              <c:strCache>
                <c:ptCount val="2"/>
                <c:pt idx="0">
                  <c:v>EJECUTADO</c:v>
                </c:pt>
                <c:pt idx="1">
                  <c:v>PENDIENTE DE EJECUTAR</c:v>
                </c:pt>
              </c:strCache>
            </c:strRef>
          </c:cat>
          <c:val>
            <c:numRef>
              <c:f>Hoja1!$C$49:$D$49</c:f>
              <c:numCache>
                <c:formatCode>#,##0.00</c:formatCode>
                <c:ptCount val="2"/>
                <c:pt idx="0">
                  <c:v>25459435.16</c:v>
                </c:pt>
                <c:pt idx="1">
                  <c:v>12443564.84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2E-4C03-BFC9-E57EF9550FA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5FF72-CCA0-4751-9E05-35CD3DE22A97}" type="doc">
      <dgm:prSet loTypeId="urn:microsoft.com/office/officeart/2005/8/layout/p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GT"/>
        </a:p>
      </dgm:t>
    </dgm:pt>
    <dgm:pt modelId="{3FBD1D73-5DBC-4B43-9B5E-4EF752829E07}">
      <dgm:prSet phldrT="[Texto]"/>
      <dgm:spPr/>
      <dgm:t>
        <a:bodyPr/>
        <a:lstStyle/>
        <a:p>
          <a:r>
            <a:rPr lang="es-GT" dirty="0"/>
            <a:t>Mujeres y hombres capacitados en el ejercicio pleno de sus derechos</a:t>
          </a:r>
        </a:p>
      </dgm:t>
    </dgm:pt>
    <dgm:pt modelId="{6067C186-936B-41E7-B824-7FE7AEC3EBF1}" type="parTrans" cxnId="{A17E01BD-7B68-401F-A034-9F26BAC60546}">
      <dgm:prSet/>
      <dgm:spPr/>
      <dgm:t>
        <a:bodyPr/>
        <a:lstStyle/>
        <a:p>
          <a:endParaRPr lang="es-GT"/>
        </a:p>
      </dgm:t>
    </dgm:pt>
    <dgm:pt modelId="{413D5192-1704-451D-8D4A-31865053979C}" type="sibTrans" cxnId="{A17E01BD-7B68-401F-A034-9F26BAC60546}">
      <dgm:prSet/>
      <dgm:spPr/>
      <dgm:t>
        <a:bodyPr/>
        <a:lstStyle/>
        <a:p>
          <a:endParaRPr lang="es-GT"/>
        </a:p>
      </dgm:t>
    </dgm:pt>
    <dgm:pt modelId="{3DAE81A3-18F8-4FFB-A1E3-D668581D5D11}">
      <dgm:prSet phldrT="[Texto]"/>
      <dgm:spPr/>
      <dgm:t>
        <a:bodyPr/>
        <a:lstStyle/>
        <a:p>
          <a:r>
            <a:rPr lang="es-GT" dirty="0"/>
            <a:t>Autoridades indígenas y ancestrales capacitados en el ejercicio pleno de sus derechos</a:t>
          </a:r>
        </a:p>
      </dgm:t>
    </dgm:pt>
    <dgm:pt modelId="{3EE00EF3-38A0-47A4-9918-4B061E4A4D3F}" type="parTrans" cxnId="{CAB340B0-A70D-46AC-AA3C-D77DCABBE497}">
      <dgm:prSet/>
      <dgm:spPr/>
      <dgm:t>
        <a:bodyPr/>
        <a:lstStyle/>
        <a:p>
          <a:endParaRPr lang="es-GT"/>
        </a:p>
      </dgm:t>
    </dgm:pt>
    <dgm:pt modelId="{F69C8DEA-2F16-449C-A532-4848CD81984F}" type="sibTrans" cxnId="{CAB340B0-A70D-46AC-AA3C-D77DCABBE497}">
      <dgm:prSet/>
      <dgm:spPr/>
      <dgm:t>
        <a:bodyPr/>
        <a:lstStyle/>
        <a:p>
          <a:endParaRPr lang="es-GT"/>
        </a:p>
      </dgm:t>
    </dgm:pt>
    <dgm:pt modelId="{2F6FF315-3CC3-47B6-9EC7-3D3203247EC1}">
      <dgm:prSet phldrT="[Texto]"/>
      <dgm:spPr/>
      <dgm:t>
        <a:bodyPr/>
        <a:lstStyle/>
        <a:p>
          <a:r>
            <a:rPr lang="es-GT" dirty="0"/>
            <a:t>Jóvenes indígenas que reciben formación, capacitación y dotación para su desarrollo económico, social y cultural</a:t>
          </a:r>
        </a:p>
      </dgm:t>
    </dgm:pt>
    <dgm:pt modelId="{58D841FB-D39B-436A-AA66-BFBD1D479125}" type="parTrans" cxnId="{13838DA4-313F-4451-8C4C-008F7A4CE249}">
      <dgm:prSet/>
      <dgm:spPr/>
      <dgm:t>
        <a:bodyPr/>
        <a:lstStyle/>
        <a:p>
          <a:endParaRPr lang="es-GT"/>
        </a:p>
      </dgm:t>
    </dgm:pt>
    <dgm:pt modelId="{329A9722-CA4F-4A3E-AC53-DF2A00D3F655}" type="sibTrans" cxnId="{13838DA4-313F-4451-8C4C-008F7A4CE249}">
      <dgm:prSet/>
      <dgm:spPr/>
      <dgm:t>
        <a:bodyPr/>
        <a:lstStyle/>
        <a:p>
          <a:endParaRPr lang="es-GT"/>
        </a:p>
      </dgm:t>
    </dgm:pt>
    <dgm:pt modelId="{ADC6B029-A29E-467D-A22E-379E61C10F6F}">
      <dgm:prSet/>
      <dgm:spPr/>
      <dgm:t>
        <a:bodyPr/>
        <a:lstStyle/>
        <a:p>
          <a:r>
            <a:rPr lang="es-GT" dirty="0"/>
            <a:t>Personas indígenas beneficiadas con la sistematización de conocimientos ancestrales desde su cosmovisión</a:t>
          </a:r>
        </a:p>
      </dgm:t>
    </dgm:pt>
    <dgm:pt modelId="{2972BF19-918C-4A24-9D6F-C85A7EF79C49}" type="parTrans" cxnId="{F0C5A96A-F281-432A-8EFF-3D0AA311767C}">
      <dgm:prSet/>
      <dgm:spPr/>
      <dgm:t>
        <a:bodyPr/>
        <a:lstStyle/>
        <a:p>
          <a:endParaRPr lang="es-GT"/>
        </a:p>
      </dgm:t>
    </dgm:pt>
    <dgm:pt modelId="{E1507788-F94E-4C6C-847C-8CA83902B446}" type="sibTrans" cxnId="{F0C5A96A-F281-432A-8EFF-3D0AA311767C}">
      <dgm:prSet/>
      <dgm:spPr/>
      <dgm:t>
        <a:bodyPr/>
        <a:lstStyle/>
        <a:p>
          <a:endParaRPr lang="es-GT"/>
        </a:p>
      </dgm:t>
    </dgm:pt>
    <dgm:pt modelId="{D42BFECB-5495-4E3C-9226-D350E6335B01}">
      <dgm:prSet/>
      <dgm:spPr/>
      <dgm:t>
        <a:bodyPr/>
        <a:lstStyle/>
        <a:p>
          <a:r>
            <a:rPr lang="es-GT" dirty="0"/>
            <a:t>Personas indígenas dotadas de insumos para su desarrollo económico, social y cultural</a:t>
          </a:r>
        </a:p>
      </dgm:t>
    </dgm:pt>
    <dgm:pt modelId="{A169525B-DE0F-4C53-8800-46EB9D9C417F}" type="parTrans" cxnId="{A8B685A1-EC96-4CC1-910D-CD5D73CA674B}">
      <dgm:prSet/>
      <dgm:spPr/>
      <dgm:t>
        <a:bodyPr/>
        <a:lstStyle/>
        <a:p>
          <a:endParaRPr lang="es-GT"/>
        </a:p>
      </dgm:t>
    </dgm:pt>
    <dgm:pt modelId="{460B0DE9-F612-4F71-9E58-9ECB210D1049}" type="sibTrans" cxnId="{A8B685A1-EC96-4CC1-910D-CD5D73CA674B}">
      <dgm:prSet/>
      <dgm:spPr/>
      <dgm:t>
        <a:bodyPr/>
        <a:lstStyle/>
        <a:p>
          <a:endParaRPr lang="es-GT"/>
        </a:p>
      </dgm:t>
    </dgm:pt>
    <dgm:pt modelId="{E7D64F97-463F-47EC-ACB8-CAE0EF2F5FE5}">
      <dgm:prSet/>
      <dgm:spPr/>
      <dgm:t>
        <a:bodyPr/>
        <a:lstStyle/>
        <a:p>
          <a:r>
            <a:rPr lang="es-GT" dirty="0"/>
            <a:t>Autoridades indígenas dotadas de insumos para su ejercicio en la gobernabilidad, justicia y salud</a:t>
          </a:r>
        </a:p>
      </dgm:t>
    </dgm:pt>
    <dgm:pt modelId="{BE271E14-30B3-49A9-BB40-C6B23D8AB0BD}" type="parTrans" cxnId="{2389A271-BEC4-4EAE-A589-3ECC286FBD17}">
      <dgm:prSet/>
      <dgm:spPr/>
      <dgm:t>
        <a:bodyPr/>
        <a:lstStyle/>
        <a:p>
          <a:endParaRPr lang="es-GT"/>
        </a:p>
      </dgm:t>
    </dgm:pt>
    <dgm:pt modelId="{2856F0BC-D5B7-4C78-BF07-8C4BF100A78B}" type="sibTrans" cxnId="{2389A271-BEC4-4EAE-A589-3ECC286FBD17}">
      <dgm:prSet/>
      <dgm:spPr/>
      <dgm:t>
        <a:bodyPr/>
        <a:lstStyle/>
        <a:p>
          <a:endParaRPr lang="es-GT"/>
        </a:p>
      </dgm:t>
    </dgm:pt>
    <dgm:pt modelId="{CB59068B-2F8C-43C0-B993-B90803AB9179}">
      <dgm:prSet/>
      <dgm:spPr/>
      <dgm:t>
        <a:bodyPr/>
        <a:lstStyle/>
        <a:p>
          <a:r>
            <a:rPr lang="es-GT" dirty="0"/>
            <a:t>Mujeres indígenas que reciben dotación, formación y capacitación para su desarrollo económico, social y cultural</a:t>
          </a:r>
        </a:p>
      </dgm:t>
    </dgm:pt>
    <dgm:pt modelId="{29457A2E-6945-46C8-B6E0-83FB5513D85E}" type="parTrans" cxnId="{89407E99-4783-4312-A473-F97094CF333E}">
      <dgm:prSet/>
      <dgm:spPr/>
      <dgm:t>
        <a:bodyPr/>
        <a:lstStyle/>
        <a:p>
          <a:endParaRPr lang="es-GT"/>
        </a:p>
      </dgm:t>
    </dgm:pt>
    <dgm:pt modelId="{278E679C-DDEE-4FAA-ABE2-51C3526535B0}" type="sibTrans" cxnId="{89407E99-4783-4312-A473-F97094CF333E}">
      <dgm:prSet/>
      <dgm:spPr/>
      <dgm:t>
        <a:bodyPr/>
        <a:lstStyle/>
        <a:p>
          <a:endParaRPr lang="es-GT"/>
        </a:p>
      </dgm:t>
    </dgm:pt>
    <dgm:pt modelId="{30765AF3-E4EE-42AD-AF2D-BE4465A2ABAA}" type="pres">
      <dgm:prSet presAssocID="{5535FF72-CCA0-4751-9E05-35CD3DE22A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003261-4D6F-4BAB-A1C2-8DB0DAD00FCA}" type="pres">
      <dgm:prSet presAssocID="{5535FF72-CCA0-4751-9E05-35CD3DE22A97}" presName="bkgdShp" presStyleLbl="alignAccFollowNode1" presStyleIdx="0" presStyleCnt="1" custScaleY="104744" custLinFactNeighborX="485" custLinFactNeighborY="0"/>
      <dgm:spPr/>
    </dgm:pt>
    <dgm:pt modelId="{B3B2B8EB-C553-4E7A-B95B-11479342C1C6}" type="pres">
      <dgm:prSet presAssocID="{5535FF72-CCA0-4751-9E05-35CD3DE22A97}" presName="linComp" presStyleCnt="0"/>
      <dgm:spPr/>
    </dgm:pt>
    <dgm:pt modelId="{C8AE812F-8760-4EF4-9485-8C90B3ADB078}" type="pres">
      <dgm:prSet presAssocID="{3FBD1D73-5DBC-4B43-9B5E-4EF752829E07}" presName="compNode" presStyleCnt="0"/>
      <dgm:spPr/>
    </dgm:pt>
    <dgm:pt modelId="{2C462A76-0182-40E5-BEDE-F4AED730459C}" type="pres">
      <dgm:prSet presAssocID="{3FBD1D73-5DBC-4B43-9B5E-4EF752829E0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25CF74-BBF0-4D47-A0C9-E74911A42FCD}" type="pres">
      <dgm:prSet presAssocID="{3FBD1D73-5DBC-4B43-9B5E-4EF752829E07}" presName="invisiNode" presStyleLbl="node1" presStyleIdx="0" presStyleCnt="7"/>
      <dgm:spPr/>
    </dgm:pt>
    <dgm:pt modelId="{8FDDEB12-A7FE-4BC5-8377-302333DB59EB}" type="pres">
      <dgm:prSet presAssocID="{3FBD1D73-5DBC-4B43-9B5E-4EF752829E07}" presName="imagNode" presStyleLbl="fgImgPlace1" presStyleIdx="0" presStyleCnt="7"/>
      <dgm:spPr/>
    </dgm:pt>
    <dgm:pt modelId="{9DECB5FA-C3BA-47B8-8302-2BC44CE71AF3}" type="pres">
      <dgm:prSet presAssocID="{413D5192-1704-451D-8D4A-31865053979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4C2950A-F777-42F5-B2CF-D28BD64567B8}" type="pres">
      <dgm:prSet presAssocID="{3DAE81A3-18F8-4FFB-A1E3-D668581D5D11}" presName="compNode" presStyleCnt="0"/>
      <dgm:spPr/>
    </dgm:pt>
    <dgm:pt modelId="{577D5B1F-63DF-4C51-9A82-C5ADB431DBEC}" type="pres">
      <dgm:prSet presAssocID="{3DAE81A3-18F8-4FFB-A1E3-D668581D5D1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A32817-146E-4E89-808D-53AF930B7099}" type="pres">
      <dgm:prSet presAssocID="{3DAE81A3-18F8-4FFB-A1E3-D668581D5D11}" presName="invisiNode" presStyleLbl="node1" presStyleIdx="1" presStyleCnt="7"/>
      <dgm:spPr/>
    </dgm:pt>
    <dgm:pt modelId="{1D3598D5-5420-43D8-A17C-D6F2F6CF0AB0}" type="pres">
      <dgm:prSet presAssocID="{3DAE81A3-18F8-4FFB-A1E3-D668581D5D11}" presName="imagNode" presStyleLbl="fgImgPlace1" presStyleIdx="1" presStyleCnt="7"/>
      <dgm:spPr/>
    </dgm:pt>
    <dgm:pt modelId="{14D20ED2-892A-4701-978B-2EAB205629A1}" type="pres">
      <dgm:prSet presAssocID="{F69C8DEA-2F16-449C-A532-4848CD81984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6E47D09-73D1-4B04-863D-56FF8B17EDFA}" type="pres">
      <dgm:prSet presAssocID="{2F6FF315-3CC3-47B6-9EC7-3D3203247EC1}" presName="compNode" presStyleCnt="0"/>
      <dgm:spPr/>
    </dgm:pt>
    <dgm:pt modelId="{CD1AB8E2-0FFA-46BB-B972-D96C7ABB7E99}" type="pres">
      <dgm:prSet presAssocID="{2F6FF315-3CC3-47B6-9EC7-3D3203247EC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DF2109-DEDA-428E-A0A0-AF1D24C9D684}" type="pres">
      <dgm:prSet presAssocID="{2F6FF315-3CC3-47B6-9EC7-3D3203247EC1}" presName="invisiNode" presStyleLbl="node1" presStyleIdx="2" presStyleCnt="7"/>
      <dgm:spPr/>
    </dgm:pt>
    <dgm:pt modelId="{CF996644-C3C1-456B-9427-AD55AEDE5FB9}" type="pres">
      <dgm:prSet presAssocID="{2F6FF315-3CC3-47B6-9EC7-3D3203247EC1}" presName="imagNode" presStyleLbl="fgImgPlace1" presStyleIdx="2" presStyleCnt="7"/>
      <dgm:spPr/>
    </dgm:pt>
    <dgm:pt modelId="{EF3AAC19-61EE-4C4F-8D56-355BC15775BC}" type="pres">
      <dgm:prSet presAssocID="{329A9722-CA4F-4A3E-AC53-DF2A00D3F65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7F354D1-C6BF-461D-9190-B76C92A39DDD}" type="pres">
      <dgm:prSet presAssocID="{ADC6B029-A29E-467D-A22E-379E61C10F6F}" presName="compNode" presStyleCnt="0"/>
      <dgm:spPr/>
    </dgm:pt>
    <dgm:pt modelId="{C8A1DFA2-77C3-4817-B2C8-305F4473B770}" type="pres">
      <dgm:prSet presAssocID="{ADC6B029-A29E-467D-A22E-379E61C10F6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DC1093-BA20-4223-887B-BB1798F2935F}" type="pres">
      <dgm:prSet presAssocID="{ADC6B029-A29E-467D-A22E-379E61C10F6F}" presName="invisiNode" presStyleLbl="node1" presStyleIdx="3" presStyleCnt="7"/>
      <dgm:spPr/>
    </dgm:pt>
    <dgm:pt modelId="{9E6FFE7A-E2D9-4601-82DA-E0A71FBDE390}" type="pres">
      <dgm:prSet presAssocID="{ADC6B029-A29E-467D-A22E-379E61C10F6F}" presName="imagNode" presStyleLbl="fgImgPlace1" presStyleIdx="3" presStyleCnt="7"/>
      <dgm:spPr/>
    </dgm:pt>
    <dgm:pt modelId="{3810B58F-8E62-464B-949B-69798DAA96A4}" type="pres">
      <dgm:prSet presAssocID="{E1507788-F94E-4C6C-847C-8CA83902B44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6C08B4C-5088-4F83-AB5C-C2B84523CA3F}" type="pres">
      <dgm:prSet presAssocID="{D42BFECB-5495-4E3C-9226-D350E6335B01}" presName="compNode" presStyleCnt="0"/>
      <dgm:spPr/>
    </dgm:pt>
    <dgm:pt modelId="{518D8F08-BC70-4E0E-AC17-923D79D5C0D4}" type="pres">
      <dgm:prSet presAssocID="{D42BFECB-5495-4E3C-9226-D350E6335B0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B23666-B4DD-4991-840B-0831BF15BF9C}" type="pres">
      <dgm:prSet presAssocID="{D42BFECB-5495-4E3C-9226-D350E6335B01}" presName="invisiNode" presStyleLbl="node1" presStyleIdx="4" presStyleCnt="7"/>
      <dgm:spPr/>
    </dgm:pt>
    <dgm:pt modelId="{DB670E65-CAE3-4F73-A9A7-AF7DAEB91DCD}" type="pres">
      <dgm:prSet presAssocID="{D42BFECB-5495-4E3C-9226-D350E6335B01}" presName="imagNode" presStyleLbl="fgImgPlace1" presStyleIdx="4" presStyleCnt="7"/>
      <dgm:spPr/>
    </dgm:pt>
    <dgm:pt modelId="{54E4F458-9C61-4020-8054-B7EB572004A7}" type="pres">
      <dgm:prSet presAssocID="{460B0DE9-F612-4F71-9E58-9ECB210D104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5E8C44D-5ED9-4285-B3EF-760A2BD2E725}" type="pres">
      <dgm:prSet presAssocID="{E7D64F97-463F-47EC-ACB8-CAE0EF2F5FE5}" presName="compNode" presStyleCnt="0"/>
      <dgm:spPr/>
    </dgm:pt>
    <dgm:pt modelId="{6436A1AA-BAF5-4AAF-8EE0-7D4DB04C35B6}" type="pres">
      <dgm:prSet presAssocID="{E7D64F97-463F-47EC-ACB8-CAE0EF2F5FE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039448-CEA4-4FE6-962C-A5574F9B1CAC}" type="pres">
      <dgm:prSet presAssocID="{E7D64F97-463F-47EC-ACB8-CAE0EF2F5FE5}" presName="invisiNode" presStyleLbl="node1" presStyleIdx="5" presStyleCnt="7"/>
      <dgm:spPr/>
    </dgm:pt>
    <dgm:pt modelId="{00D56925-B454-466A-B1E0-B52AAFC4BCD3}" type="pres">
      <dgm:prSet presAssocID="{E7D64F97-463F-47EC-ACB8-CAE0EF2F5FE5}" presName="imagNode" presStyleLbl="fgImgPlace1" presStyleIdx="5" presStyleCnt="7"/>
      <dgm:spPr/>
    </dgm:pt>
    <dgm:pt modelId="{31C61984-CE33-4D73-AED5-16C1CEBD2D1D}" type="pres">
      <dgm:prSet presAssocID="{2856F0BC-D5B7-4C78-BF07-8C4BF100A78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D0CAE27-336A-4D37-AD0B-61E152F80D3C}" type="pres">
      <dgm:prSet presAssocID="{CB59068B-2F8C-43C0-B993-B90803AB9179}" presName="compNode" presStyleCnt="0"/>
      <dgm:spPr/>
    </dgm:pt>
    <dgm:pt modelId="{A679553B-CE21-4C5C-ACE0-CA6D792BFD3D}" type="pres">
      <dgm:prSet presAssocID="{CB59068B-2F8C-43C0-B993-B90803AB917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D22546-418B-43EE-87BC-434814EFC254}" type="pres">
      <dgm:prSet presAssocID="{CB59068B-2F8C-43C0-B993-B90803AB9179}" presName="invisiNode" presStyleLbl="node1" presStyleIdx="6" presStyleCnt="7"/>
      <dgm:spPr/>
    </dgm:pt>
    <dgm:pt modelId="{0F9E2A0A-324C-4FAB-A1BE-891076B66D17}" type="pres">
      <dgm:prSet presAssocID="{CB59068B-2F8C-43C0-B993-B90803AB9179}" presName="imagNode" presStyleLbl="fgImgPlace1" presStyleIdx="6" presStyleCnt="7"/>
      <dgm:spPr/>
    </dgm:pt>
  </dgm:ptLst>
  <dgm:cxnLst>
    <dgm:cxn modelId="{4E348FE2-548A-4DBF-A993-837181BE34AE}" type="presOf" srcId="{2856F0BC-D5B7-4C78-BF07-8C4BF100A78B}" destId="{31C61984-CE33-4D73-AED5-16C1CEBD2D1D}" srcOrd="0" destOrd="0" presId="urn:microsoft.com/office/officeart/2005/8/layout/pList2"/>
    <dgm:cxn modelId="{56B3F03B-3E0F-4FED-9117-417457230E9F}" type="presOf" srcId="{3DAE81A3-18F8-4FFB-A1E3-D668581D5D11}" destId="{577D5B1F-63DF-4C51-9A82-C5ADB431DBEC}" srcOrd="0" destOrd="0" presId="urn:microsoft.com/office/officeart/2005/8/layout/pList2"/>
    <dgm:cxn modelId="{E01158F1-D353-404F-9864-CE369420D80A}" type="presOf" srcId="{5535FF72-CCA0-4751-9E05-35CD3DE22A97}" destId="{30765AF3-E4EE-42AD-AF2D-BE4465A2ABAA}" srcOrd="0" destOrd="0" presId="urn:microsoft.com/office/officeart/2005/8/layout/pList2"/>
    <dgm:cxn modelId="{54B8DDF8-E948-4DB5-AECF-5BB77AD0AF38}" type="presOf" srcId="{E7D64F97-463F-47EC-ACB8-CAE0EF2F5FE5}" destId="{6436A1AA-BAF5-4AAF-8EE0-7D4DB04C35B6}" srcOrd="0" destOrd="0" presId="urn:microsoft.com/office/officeart/2005/8/layout/pList2"/>
    <dgm:cxn modelId="{977D6DCA-E7A5-414F-9547-26E18905B6E7}" type="presOf" srcId="{2F6FF315-3CC3-47B6-9EC7-3D3203247EC1}" destId="{CD1AB8E2-0FFA-46BB-B972-D96C7ABB7E99}" srcOrd="0" destOrd="0" presId="urn:microsoft.com/office/officeart/2005/8/layout/pList2"/>
    <dgm:cxn modelId="{918CD45D-195D-451E-838E-FEB75A1E65E5}" type="presOf" srcId="{329A9722-CA4F-4A3E-AC53-DF2A00D3F655}" destId="{EF3AAC19-61EE-4C4F-8D56-355BC15775BC}" srcOrd="0" destOrd="0" presId="urn:microsoft.com/office/officeart/2005/8/layout/pList2"/>
    <dgm:cxn modelId="{2389A271-BEC4-4EAE-A589-3ECC286FBD17}" srcId="{5535FF72-CCA0-4751-9E05-35CD3DE22A97}" destId="{E7D64F97-463F-47EC-ACB8-CAE0EF2F5FE5}" srcOrd="5" destOrd="0" parTransId="{BE271E14-30B3-49A9-BB40-C6B23D8AB0BD}" sibTransId="{2856F0BC-D5B7-4C78-BF07-8C4BF100A78B}"/>
    <dgm:cxn modelId="{13838DA4-313F-4451-8C4C-008F7A4CE249}" srcId="{5535FF72-CCA0-4751-9E05-35CD3DE22A97}" destId="{2F6FF315-3CC3-47B6-9EC7-3D3203247EC1}" srcOrd="2" destOrd="0" parTransId="{58D841FB-D39B-436A-AA66-BFBD1D479125}" sibTransId="{329A9722-CA4F-4A3E-AC53-DF2A00D3F655}"/>
    <dgm:cxn modelId="{99714972-339F-4E9E-A197-489DABF35CD7}" type="presOf" srcId="{3FBD1D73-5DBC-4B43-9B5E-4EF752829E07}" destId="{2C462A76-0182-40E5-BEDE-F4AED730459C}" srcOrd="0" destOrd="0" presId="urn:microsoft.com/office/officeart/2005/8/layout/pList2"/>
    <dgm:cxn modelId="{DD9EFCE3-F4FC-4CD3-A31D-5884E5490889}" type="presOf" srcId="{413D5192-1704-451D-8D4A-31865053979C}" destId="{9DECB5FA-C3BA-47B8-8302-2BC44CE71AF3}" srcOrd="0" destOrd="0" presId="urn:microsoft.com/office/officeart/2005/8/layout/pList2"/>
    <dgm:cxn modelId="{89407E99-4783-4312-A473-F97094CF333E}" srcId="{5535FF72-CCA0-4751-9E05-35CD3DE22A97}" destId="{CB59068B-2F8C-43C0-B993-B90803AB9179}" srcOrd="6" destOrd="0" parTransId="{29457A2E-6945-46C8-B6E0-83FB5513D85E}" sibTransId="{278E679C-DDEE-4FAA-ABE2-51C3526535B0}"/>
    <dgm:cxn modelId="{D5B5CB63-AF71-4E15-B6AC-5636BC03A47A}" type="presOf" srcId="{ADC6B029-A29E-467D-A22E-379E61C10F6F}" destId="{C8A1DFA2-77C3-4817-B2C8-305F4473B770}" srcOrd="0" destOrd="0" presId="urn:microsoft.com/office/officeart/2005/8/layout/pList2"/>
    <dgm:cxn modelId="{7EFA3BB0-D776-446F-97A8-A2570E6064D7}" type="presOf" srcId="{D42BFECB-5495-4E3C-9226-D350E6335B01}" destId="{518D8F08-BC70-4E0E-AC17-923D79D5C0D4}" srcOrd="0" destOrd="0" presId="urn:microsoft.com/office/officeart/2005/8/layout/pList2"/>
    <dgm:cxn modelId="{8C43E1A2-92DD-4E21-A4CA-9161CC91F276}" type="presOf" srcId="{F69C8DEA-2F16-449C-A532-4848CD81984F}" destId="{14D20ED2-892A-4701-978B-2EAB205629A1}" srcOrd="0" destOrd="0" presId="urn:microsoft.com/office/officeart/2005/8/layout/pList2"/>
    <dgm:cxn modelId="{B27831A2-0BF1-4542-B66C-3A66716ECF6D}" type="presOf" srcId="{CB59068B-2F8C-43C0-B993-B90803AB9179}" destId="{A679553B-CE21-4C5C-ACE0-CA6D792BFD3D}" srcOrd="0" destOrd="0" presId="urn:microsoft.com/office/officeart/2005/8/layout/pList2"/>
    <dgm:cxn modelId="{1EADD0BF-5A7F-4108-A1F2-7BFE8DE62404}" type="presOf" srcId="{460B0DE9-F612-4F71-9E58-9ECB210D1049}" destId="{54E4F458-9C61-4020-8054-B7EB572004A7}" srcOrd="0" destOrd="0" presId="urn:microsoft.com/office/officeart/2005/8/layout/pList2"/>
    <dgm:cxn modelId="{F0C5A96A-F281-432A-8EFF-3D0AA311767C}" srcId="{5535FF72-CCA0-4751-9E05-35CD3DE22A97}" destId="{ADC6B029-A29E-467D-A22E-379E61C10F6F}" srcOrd="3" destOrd="0" parTransId="{2972BF19-918C-4A24-9D6F-C85A7EF79C49}" sibTransId="{E1507788-F94E-4C6C-847C-8CA83902B446}"/>
    <dgm:cxn modelId="{CAB340B0-A70D-46AC-AA3C-D77DCABBE497}" srcId="{5535FF72-CCA0-4751-9E05-35CD3DE22A97}" destId="{3DAE81A3-18F8-4FFB-A1E3-D668581D5D11}" srcOrd="1" destOrd="0" parTransId="{3EE00EF3-38A0-47A4-9918-4B061E4A4D3F}" sibTransId="{F69C8DEA-2F16-449C-A532-4848CD81984F}"/>
    <dgm:cxn modelId="{A17E01BD-7B68-401F-A034-9F26BAC60546}" srcId="{5535FF72-CCA0-4751-9E05-35CD3DE22A97}" destId="{3FBD1D73-5DBC-4B43-9B5E-4EF752829E07}" srcOrd="0" destOrd="0" parTransId="{6067C186-936B-41E7-B824-7FE7AEC3EBF1}" sibTransId="{413D5192-1704-451D-8D4A-31865053979C}"/>
    <dgm:cxn modelId="{C91C02F6-B5F7-4678-AE7A-6350A2703634}" type="presOf" srcId="{E1507788-F94E-4C6C-847C-8CA83902B446}" destId="{3810B58F-8E62-464B-949B-69798DAA96A4}" srcOrd="0" destOrd="0" presId="urn:microsoft.com/office/officeart/2005/8/layout/pList2"/>
    <dgm:cxn modelId="{A8B685A1-EC96-4CC1-910D-CD5D73CA674B}" srcId="{5535FF72-CCA0-4751-9E05-35CD3DE22A97}" destId="{D42BFECB-5495-4E3C-9226-D350E6335B01}" srcOrd="4" destOrd="0" parTransId="{A169525B-DE0F-4C53-8800-46EB9D9C417F}" sibTransId="{460B0DE9-F612-4F71-9E58-9ECB210D1049}"/>
    <dgm:cxn modelId="{AE3C3766-6A0A-4B96-A200-26F824A3F19F}" type="presParOf" srcId="{30765AF3-E4EE-42AD-AF2D-BE4465A2ABAA}" destId="{68003261-4D6F-4BAB-A1C2-8DB0DAD00FCA}" srcOrd="0" destOrd="0" presId="urn:microsoft.com/office/officeart/2005/8/layout/pList2"/>
    <dgm:cxn modelId="{6A304A4D-7A14-4A13-8B33-A7DA2A06CD06}" type="presParOf" srcId="{30765AF3-E4EE-42AD-AF2D-BE4465A2ABAA}" destId="{B3B2B8EB-C553-4E7A-B95B-11479342C1C6}" srcOrd="1" destOrd="0" presId="urn:microsoft.com/office/officeart/2005/8/layout/pList2"/>
    <dgm:cxn modelId="{6F80855B-A826-4FC8-BAFD-6B636C250AD7}" type="presParOf" srcId="{B3B2B8EB-C553-4E7A-B95B-11479342C1C6}" destId="{C8AE812F-8760-4EF4-9485-8C90B3ADB078}" srcOrd="0" destOrd="0" presId="urn:microsoft.com/office/officeart/2005/8/layout/pList2"/>
    <dgm:cxn modelId="{C3296A86-175C-4DE6-B913-283CC36E26AF}" type="presParOf" srcId="{C8AE812F-8760-4EF4-9485-8C90B3ADB078}" destId="{2C462A76-0182-40E5-BEDE-F4AED730459C}" srcOrd="0" destOrd="0" presId="urn:microsoft.com/office/officeart/2005/8/layout/pList2"/>
    <dgm:cxn modelId="{E1ACBDBC-F6E9-4FC7-9C45-058BAEA46221}" type="presParOf" srcId="{C8AE812F-8760-4EF4-9485-8C90B3ADB078}" destId="{6625CF74-BBF0-4D47-A0C9-E74911A42FCD}" srcOrd="1" destOrd="0" presId="urn:microsoft.com/office/officeart/2005/8/layout/pList2"/>
    <dgm:cxn modelId="{1834788B-3AC4-48F4-91DA-A18F2BD4DE46}" type="presParOf" srcId="{C8AE812F-8760-4EF4-9485-8C90B3ADB078}" destId="{8FDDEB12-A7FE-4BC5-8377-302333DB59EB}" srcOrd="2" destOrd="0" presId="urn:microsoft.com/office/officeart/2005/8/layout/pList2"/>
    <dgm:cxn modelId="{A3273B2C-FD99-4A21-910A-D4DA7F304F6B}" type="presParOf" srcId="{B3B2B8EB-C553-4E7A-B95B-11479342C1C6}" destId="{9DECB5FA-C3BA-47B8-8302-2BC44CE71AF3}" srcOrd="1" destOrd="0" presId="urn:microsoft.com/office/officeart/2005/8/layout/pList2"/>
    <dgm:cxn modelId="{938A434D-E7F3-4779-8443-9994434E642F}" type="presParOf" srcId="{B3B2B8EB-C553-4E7A-B95B-11479342C1C6}" destId="{84C2950A-F777-42F5-B2CF-D28BD64567B8}" srcOrd="2" destOrd="0" presId="urn:microsoft.com/office/officeart/2005/8/layout/pList2"/>
    <dgm:cxn modelId="{B9FC5E97-D777-4454-BEC5-A8CFFC17644E}" type="presParOf" srcId="{84C2950A-F777-42F5-B2CF-D28BD64567B8}" destId="{577D5B1F-63DF-4C51-9A82-C5ADB431DBEC}" srcOrd="0" destOrd="0" presId="urn:microsoft.com/office/officeart/2005/8/layout/pList2"/>
    <dgm:cxn modelId="{591E10A4-CA27-45D2-8958-3553DE29B3E6}" type="presParOf" srcId="{84C2950A-F777-42F5-B2CF-D28BD64567B8}" destId="{44A32817-146E-4E89-808D-53AF930B7099}" srcOrd="1" destOrd="0" presId="urn:microsoft.com/office/officeart/2005/8/layout/pList2"/>
    <dgm:cxn modelId="{CA099150-96F4-4E9B-BFD8-963904093871}" type="presParOf" srcId="{84C2950A-F777-42F5-B2CF-D28BD64567B8}" destId="{1D3598D5-5420-43D8-A17C-D6F2F6CF0AB0}" srcOrd="2" destOrd="0" presId="urn:microsoft.com/office/officeart/2005/8/layout/pList2"/>
    <dgm:cxn modelId="{29D40169-C148-4307-894C-1AC0D3C90B99}" type="presParOf" srcId="{B3B2B8EB-C553-4E7A-B95B-11479342C1C6}" destId="{14D20ED2-892A-4701-978B-2EAB205629A1}" srcOrd="3" destOrd="0" presId="urn:microsoft.com/office/officeart/2005/8/layout/pList2"/>
    <dgm:cxn modelId="{48E8F7DD-EC60-43FC-AD60-A96AA296C791}" type="presParOf" srcId="{B3B2B8EB-C553-4E7A-B95B-11479342C1C6}" destId="{B6E47D09-73D1-4B04-863D-56FF8B17EDFA}" srcOrd="4" destOrd="0" presId="urn:microsoft.com/office/officeart/2005/8/layout/pList2"/>
    <dgm:cxn modelId="{759D0338-16A5-4D45-985A-AECB71CDAC51}" type="presParOf" srcId="{B6E47D09-73D1-4B04-863D-56FF8B17EDFA}" destId="{CD1AB8E2-0FFA-46BB-B972-D96C7ABB7E99}" srcOrd="0" destOrd="0" presId="urn:microsoft.com/office/officeart/2005/8/layout/pList2"/>
    <dgm:cxn modelId="{FC4D3E2A-3EA6-4F4F-9DE2-9509AEAE0BF9}" type="presParOf" srcId="{B6E47D09-73D1-4B04-863D-56FF8B17EDFA}" destId="{0ADF2109-DEDA-428E-A0A0-AF1D24C9D684}" srcOrd="1" destOrd="0" presId="urn:microsoft.com/office/officeart/2005/8/layout/pList2"/>
    <dgm:cxn modelId="{55D9F721-A50F-4D2C-8900-5523F16B15F8}" type="presParOf" srcId="{B6E47D09-73D1-4B04-863D-56FF8B17EDFA}" destId="{CF996644-C3C1-456B-9427-AD55AEDE5FB9}" srcOrd="2" destOrd="0" presId="urn:microsoft.com/office/officeart/2005/8/layout/pList2"/>
    <dgm:cxn modelId="{D6C4F1D1-9ACB-4380-B8DD-5F1332F74DA8}" type="presParOf" srcId="{B3B2B8EB-C553-4E7A-B95B-11479342C1C6}" destId="{EF3AAC19-61EE-4C4F-8D56-355BC15775BC}" srcOrd="5" destOrd="0" presId="urn:microsoft.com/office/officeart/2005/8/layout/pList2"/>
    <dgm:cxn modelId="{946EFFCE-C43C-4E78-ABE7-72D009A3CBF7}" type="presParOf" srcId="{B3B2B8EB-C553-4E7A-B95B-11479342C1C6}" destId="{87F354D1-C6BF-461D-9190-B76C92A39DDD}" srcOrd="6" destOrd="0" presId="urn:microsoft.com/office/officeart/2005/8/layout/pList2"/>
    <dgm:cxn modelId="{BDA81E57-B1CA-4BF4-B61C-CFF0824CA49E}" type="presParOf" srcId="{87F354D1-C6BF-461D-9190-B76C92A39DDD}" destId="{C8A1DFA2-77C3-4817-B2C8-305F4473B770}" srcOrd="0" destOrd="0" presId="urn:microsoft.com/office/officeart/2005/8/layout/pList2"/>
    <dgm:cxn modelId="{76C217CD-1D71-414A-A35F-E529B449B587}" type="presParOf" srcId="{87F354D1-C6BF-461D-9190-B76C92A39DDD}" destId="{C2DC1093-BA20-4223-887B-BB1798F2935F}" srcOrd="1" destOrd="0" presId="urn:microsoft.com/office/officeart/2005/8/layout/pList2"/>
    <dgm:cxn modelId="{793BD797-993B-449F-8692-79C9111868F4}" type="presParOf" srcId="{87F354D1-C6BF-461D-9190-B76C92A39DDD}" destId="{9E6FFE7A-E2D9-4601-82DA-E0A71FBDE390}" srcOrd="2" destOrd="0" presId="urn:microsoft.com/office/officeart/2005/8/layout/pList2"/>
    <dgm:cxn modelId="{FEAE46C2-83AC-4E8F-AF66-A3EAD4FD9AB9}" type="presParOf" srcId="{B3B2B8EB-C553-4E7A-B95B-11479342C1C6}" destId="{3810B58F-8E62-464B-949B-69798DAA96A4}" srcOrd="7" destOrd="0" presId="urn:microsoft.com/office/officeart/2005/8/layout/pList2"/>
    <dgm:cxn modelId="{2D6DC86F-142D-4325-BF90-F8A270B93DC8}" type="presParOf" srcId="{B3B2B8EB-C553-4E7A-B95B-11479342C1C6}" destId="{36C08B4C-5088-4F83-AB5C-C2B84523CA3F}" srcOrd="8" destOrd="0" presId="urn:microsoft.com/office/officeart/2005/8/layout/pList2"/>
    <dgm:cxn modelId="{5C9AF4FD-AA49-4235-B744-7557625C8499}" type="presParOf" srcId="{36C08B4C-5088-4F83-AB5C-C2B84523CA3F}" destId="{518D8F08-BC70-4E0E-AC17-923D79D5C0D4}" srcOrd="0" destOrd="0" presId="urn:microsoft.com/office/officeart/2005/8/layout/pList2"/>
    <dgm:cxn modelId="{8CB5392A-35CF-4CB6-B9AF-E1B5B2CAEAD0}" type="presParOf" srcId="{36C08B4C-5088-4F83-AB5C-C2B84523CA3F}" destId="{9BB23666-B4DD-4991-840B-0831BF15BF9C}" srcOrd="1" destOrd="0" presId="urn:microsoft.com/office/officeart/2005/8/layout/pList2"/>
    <dgm:cxn modelId="{3C0FE577-6161-4C92-ABD3-B77CDE91DA27}" type="presParOf" srcId="{36C08B4C-5088-4F83-AB5C-C2B84523CA3F}" destId="{DB670E65-CAE3-4F73-A9A7-AF7DAEB91DCD}" srcOrd="2" destOrd="0" presId="urn:microsoft.com/office/officeart/2005/8/layout/pList2"/>
    <dgm:cxn modelId="{5C2F6003-E714-4B47-86D1-9E677853F486}" type="presParOf" srcId="{B3B2B8EB-C553-4E7A-B95B-11479342C1C6}" destId="{54E4F458-9C61-4020-8054-B7EB572004A7}" srcOrd="9" destOrd="0" presId="urn:microsoft.com/office/officeart/2005/8/layout/pList2"/>
    <dgm:cxn modelId="{5B086F35-8CF7-44C0-B86F-9DF391566319}" type="presParOf" srcId="{B3B2B8EB-C553-4E7A-B95B-11479342C1C6}" destId="{55E8C44D-5ED9-4285-B3EF-760A2BD2E725}" srcOrd="10" destOrd="0" presId="urn:microsoft.com/office/officeart/2005/8/layout/pList2"/>
    <dgm:cxn modelId="{519BE6B1-C328-409E-B898-12CF0924E0A0}" type="presParOf" srcId="{55E8C44D-5ED9-4285-B3EF-760A2BD2E725}" destId="{6436A1AA-BAF5-4AAF-8EE0-7D4DB04C35B6}" srcOrd="0" destOrd="0" presId="urn:microsoft.com/office/officeart/2005/8/layout/pList2"/>
    <dgm:cxn modelId="{0EC19DF2-B6FA-41CD-A785-F223EDF75EFB}" type="presParOf" srcId="{55E8C44D-5ED9-4285-B3EF-760A2BD2E725}" destId="{95039448-CEA4-4FE6-962C-A5574F9B1CAC}" srcOrd="1" destOrd="0" presId="urn:microsoft.com/office/officeart/2005/8/layout/pList2"/>
    <dgm:cxn modelId="{16DA3825-E86F-446D-820B-D04461CE270D}" type="presParOf" srcId="{55E8C44D-5ED9-4285-B3EF-760A2BD2E725}" destId="{00D56925-B454-466A-B1E0-B52AAFC4BCD3}" srcOrd="2" destOrd="0" presId="urn:microsoft.com/office/officeart/2005/8/layout/pList2"/>
    <dgm:cxn modelId="{51BA45E2-D2D3-4F44-A7D0-C7D4C443AD44}" type="presParOf" srcId="{B3B2B8EB-C553-4E7A-B95B-11479342C1C6}" destId="{31C61984-CE33-4D73-AED5-16C1CEBD2D1D}" srcOrd="11" destOrd="0" presId="urn:microsoft.com/office/officeart/2005/8/layout/pList2"/>
    <dgm:cxn modelId="{21F93C1A-93ED-4E8C-B24D-DF621A76DC6A}" type="presParOf" srcId="{B3B2B8EB-C553-4E7A-B95B-11479342C1C6}" destId="{AD0CAE27-336A-4D37-AD0B-61E152F80D3C}" srcOrd="12" destOrd="0" presId="urn:microsoft.com/office/officeart/2005/8/layout/pList2"/>
    <dgm:cxn modelId="{4F2EB7E3-5B20-4B98-B2ED-C1F6C082C6E7}" type="presParOf" srcId="{AD0CAE27-336A-4D37-AD0B-61E152F80D3C}" destId="{A679553B-CE21-4C5C-ACE0-CA6D792BFD3D}" srcOrd="0" destOrd="0" presId="urn:microsoft.com/office/officeart/2005/8/layout/pList2"/>
    <dgm:cxn modelId="{BCA2BEA6-1D8C-42FF-AA7C-F529762E2F5C}" type="presParOf" srcId="{AD0CAE27-336A-4D37-AD0B-61E152F80D3C}" destId="{D7D22546-418B-43EE-87BC-434814EFC254}" srcOrd="1" destOrd="0" presId="urn:microsoft.com/office/officeart/2005/8/layout/pList2"/>
    <dgm:cxn modelId="{95D04EE3-E38C-4A0E-A10E-6C3549D14624}" type="presParOf" srcId="{AD0CAE27-336A-4D37-AD0B-61E152F80D3C}" destId="{0F9E2A0A-324C-4FAB-A1BE-891076B66D1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03261-4D6F-4BAB-A1C2-8DB0DAD00FCA}">
      <dsp:nvSpPr>
        <dsp:cNvPr id="0" name=""/>
        <dsp:cNvSpPr/>
      </dsp:nvSpPr>
      <dsp:spPr>
        <a:xfrm>
          <a:off x="0" y="-17507"/>
          <a:ext cx="9974014" cy="154620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DEB12-A7FE-4BC5-8377-302333DB59EB}">
      <dsp:nvSpPr>
        <dsp:cNvPr id="0" name=""/>
        <dsp:cNvSpPr/>
      </dsp:nvSpPr>
      <dsp:spPr>
        <a:xfrm>
          <a:off x="307460" y="214331"/>
          <a:ext cx="1231459" cy="108253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62A76-0182-40E5-BEDE-F4AED730459C}">
      <dsp:nvSpPr>
        <dsp:cNvPr id="0" name=""/>
        <dsp:cNvSpPr/>
      </dsp:nvSpPr>
      <dsp:spPr>
        <a:xfrm rot="10800000">
          <a:off x="307460" y="1493687"/>
          <a:ext cx="1231459" cy="18042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kern="1200" dirty="0"/>
            <a:t>Mujeres y hombres capacitados en el ejercicio pleno de sus derechos</a:t>
          </a:r>
        </a:p>
      </dsp:txBody>
      <dsp:txXfrm rot="10800000">
        <a:off x="345332" y="1493687"/>
        <a:ext cx="1155715" cy="1766348"/>
      </dsp:txXfrm>
    </dsp:sp>
    <dsp:sp modelId="{1D3598D5-5420-43D8-A17C-D6F2F6CF0AB0}">
      <dsp:nvSpPr>
        <dsp:cNvPr id="0" name=""/>
        <dsp:cNvSpPr/>
      </dsp:nvSpPr>
      <dsp:spPr>
        <a:xfrm>
          <a:off x="1662066" y="214331"/>
          <a:ext cx="1231459" cy="108253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12056"/>
            <a:satOff val="-463"/>
            <a:lumOff val="1628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D5B1F-63DF-4C51-9A82-C5ADB431DBEC}">
      <dsp:nvSpPr>
        <dsp:cNvPr id="0" name=""/>
        <dsp:cNvSpPr/>
      </dsp:nvSpPr>
      <dsp:spPr>
        <a:xfrm rot="10800000">
          <a:off x="1662066" y="1493687"/>
          <a:ext cx="1231459" cy="18042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kern="1200" dirty="0"/>
            <a:t>Autoridades indígenas y ancestrales capacitados en el ejercicio pleno de sus derechos</a:t>
          </a:r>
        </a:p>
      </dsp:txBody>
      <dsp:txXfrm rot="10800000">
        <a:off x="1699938" y="1493687"/>
        <a:ext cx="1155715" cy="1766348"/>
      </dsp:txXfrm>
    </dsp:sp>
    <dsp:sp modelId="{CF996644-C3C1-456B-9427-AD55AEDE5FB9}">
      <dsp:nvSpPr>
        <dsp:cNvPr id="0" name=""/>
        <dsp:cNvSpPr/>
      </dsp:nvSpPr>
      <dsp:spPr>
        <a:xfrm>
          <a:off x="3016671" y="214331"/>
          <a:ext cx="1231459" cy="108253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24112"/>
            <a:satOff val="-927"/>
            <a:lumOff val="3257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AB8E2-0FFA-46BB-B972-D96C7ABB7E99}">
      <dsp:nvSpPr>
        <dsp:cNvPr id="0" name=""/>
        <dsp:cNvSpPr/>
      </dsp:nvSpPr>
      <dsp:spPr>
        <a:xfrm rot="10800000">
          <a:off x="3016671" y="1493687"/>
          <a:ext cx="1231459" cy="18042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kern="1200" dirty="0"/>
            <a:t>Jóvenes indígenas que reciben formación, capacitación y dotación para su desarrollo económico, social y cultural</a:t>
          </a:r>
        </a:p>
      </dsp:txBody>
      <dsp:txXfrm rot="10800000">
        <a:off x="3054543" y="1493687"/>
        <a:ext cx="1155715" cy="1766348"/>
      </dsp:txXfrm>
    </dsp:sp>
    <dsp:sp modelId="{9E6FFE7A-E2D9-4601-82DA-E0A71FBDE390}">
      <dsp:nvSpPr>
        <dsp:cNvPr id="0" name=""/>
        <dsp:cNvSpPr/>
      </dsp:nvSpPr>
      <dsp:spPr>
        <a:xfrm>
          <a:off x="4371277" y="214331"/>
          <a:ext cx="1231459" cy="108253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36168"/>
            <a:satOff val="-1390"/>
            <a:lumOff val="4885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1DFA2-77C3-4817-B2C8-305F4473B770}">
      <dsp:nvSpPr>
        <dsp:cNvPr id="0" name=""/>
        <dsp:cNvSpPr/>
      </dsp:nvSpPr>
      <dsp:spPr>
        <a:xfrm rot="10800000">
          <a:off x="4371277" y="1493687"/>
          <a:ext cx="1231459" cy="18042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kern="1200" dirty="0"/>
            <a:t>Personas indígenas beneficiadas con la sistematización de conocimientos ancestrales desde su cosmovisión</a:t>
          </a:r>
        </a:p>
      </dsp:txBody>
      <dsp:txXfrm rot="10800000">
        <a:off x="4409149" y="1493687"/>
        <a:ext cx="1155715" cy="1766348"/>
      </dsp:txXfrm>
    </dsp:sp>
    <dsp:sp modelId="{DB670E65-CAE3-4F73-A9A7-AF7DAEB91DCD}">
      <dsp:nvSpPr>
        <dsp:cNvPr id="0" name=""/>
        <dsp:cNvSpPr/>
      </dsp:nvSpPr>
      <dsp:spPr>
        <a:xfrm>
          <a:off x="5725882" y="214331"/>
          <a:ext cx="1231459" cy="108253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48224"/>
            <a:satOff val="-1853"/>
            <a:lumOff val="6513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D8F08-BC70-4E0E-AC17-923D79D5C0D4}">
      <dsp:nvSpPr>
        <dsp:cNvPr id="0" name=""/>
        <dsp:cNvSpPr/>
      </dsp:nvSpPr>
      <dsp:spPr>
        <a:xfrm rot="10800000">
          <a:off x="5725882" y="1493687"/>
          <a:ext cx="1231459" cy="18042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kern="1200" dirty="0"/>
            <a:t>Personas indígenas dotadas de insumos para su desarrollo económico, social y cultural</a:t>
          </a:r>
        </a:p>
      </dsp:txBody>
      <dsp:txXfrm rot="10800000">
        <a:off x="5763754" y="1493687"/>
        <a:ext cx="1155715" cy="1766348"/>
      </dsp:txXfrm>
    </dsp:sp>
    <dsp:sp modelId="{00D56925-B454-466A-B1E0-B52AAFC4BCD3}">
      <dsp:nvSpPr>
        <dsp:cNvPr id="0" name=""/>
        <dsp:cNvSpPr/>
      </dsp:nvSpPr>
      <dsp:spPr>
        <a:xfrm>
          <a:off x="7080488" y="214331"/>
          <a:ext cx="1231459" cy="108253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60281"/>
            <a:satOff val="-2317"/>
            <a:lumOff val="8142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6A1AA-BAF5-4AAF-8EE0-7D4DB04C35B6}">
      <dsp:nvSpPr>
        <dsp:cNvPr id="0" name=""/>
        <dsp:cNvSpPr/>
      </dsp:nvSpPr>
      <dsp:spPr>
        <a:xfrm rot="10800000">
          <a:off x="7080488" y="1493687"/>
          <a:ext cx="1231459" cy="18042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kern="1200" dirty="0"/>
            <a:t>Autoridades indígenas dotadas de insumos para su ejercicio en la gobernabilidad, justicia y salud</a:t>
          </a:r>
        </a:p>
      </dsp:txBody>
      <dsp:txXfrm rot="10800000">
        <a:off x="7118360" y="1493687"/>
        <a:ext cx="1155715" cy="1766348"/>
      </dsp:txXfrm>
    </dsp:sp>
    <dsp:sp modelId="{0F9E2A0A-324C-4FAB-A1BE-891076B66D17}">
      <dsp:nvSpPr>
        <dsp:cNvPr id="0" name=""/>
        <dsp:cNvSpPr/>
      </dsp:nvSpPr>
      <dsp:spPr>
        <a:xfrm>
          <a:off x="8435093" y="214331"/>
          <a:ext cx="1231459" cy="108253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72337"/>
            <a:satOff val="-2780"/>
            <a:lumOff val="977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9553B-CE21-4C5C-ACE0-CA6D792BFD3D}">
      <dsp:nvSpPr>
        <dsp:cNvPr id="0" name=""/>
        <dsp:cNvSpPr/>
      </dsp:nvSpPr>
      <dsp:spPr>
        <a:xfrm rot="10800000">
          <a:off x="8435093" y="1493687"/>
          <a:ext cx="1231459" cy="18042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kern="1200" dirty="0"/>
            <a:t>Mujeres indígenas que reciben dotación, formación y capacitación para su desarrollo económico, social y cultural</a:t>
          </a:r>
        </a:p>
      </dsp:txBody>
      <dsp:txXfrm rot="10800000">
        <a:off x="8472965" y="1493687"/>
        <a:ext cx="1155715" cy="1766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573907" y="6228920"/>
            <a:ext cx="1044186" cy="449150"/>
          </a:xfrm>
          <a:prstGeom prst="roundRect">
            <a:avLst>
              <a:gd name="adj" fmla="val 85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t="248" b="238"/>
          <a:stretch/>
        </p:blipFill>
        <p:spPr>
          <a:xfrm>
            <a:off x="5726838" y="6284612"/>
            <a:ext cx="746674" cy="3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727891" y="685390"/>
            <a:ext cx="7679262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100" b="0" i="0" u="none" strike="noStrike" cap="none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EJECUCIÓN DEL PRESUPUESTO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FONDO DE DESARROLLO INDÍGENA GUATEMALTECO –FODIGUA-</a:t>
            </a:r>
            <a:endParaRPr dirty="0"/>
          </a:p>
        </p:txBody>
      </p:sp>
      <p:sp>
        <p:nvSpPr>
          <p:cNvPr id="91" name="Google Shape;91;p2"/>
          <p:cNvSpPr txBox="1"/>
          <p:nvPr/>
        </p:nvSpPr>
        <p:spPr>
          <a:xfrm>
            <a:off x="727891" y="1725767"/>
            <a:ext cx="380848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SEGUNDO cuatrimestre del ejercicio fiscal 2023</a:t>
            </a:r>
            <a:endParaRPr dirty="0"/>
          </a:p>
        </p:txBody>
      </p:sp>
      <p:sp>
        <p:nvSpPr>
          <p:cNvPr id="92" name="Google Shape;92;p2"/>
          <p:cNvSpPr/>
          <p:nvPr/>
        </p:nvSpPr>
        <p:spPr>
          <a:xfrm>
            <a:off x="603604" y="5987964"/>
            <a:ext cx="28895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r>
              <a:rPr lang="es-GT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Sistema de Contabilidad Integrada (</a:t>
            </a:r>
            <a:r>
              <a:rPr lang="es-GT" sz="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Sicoin</a:t>
            </a:r>
            <a:r>
              <a:rPr lang="es-GT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consultado el 1 de septiembre de 2023.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D85D5D4-CE33-F725-3A8B-08E85F1900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702138"/>
              </p:ext>
            </p:extLst>
          </p:nvPr>
        </p:nvGraphicFramePr>
        <p:xfrm>
          <a:off x="4438835" y="1725767"/>
          <a:ext cx="6516209" cy="37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727891" y="685390"/>
            <a:ext cx="8176412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EJECUCIÓN DEL PRESUPUESTO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FONDO DE DESARROLLO INDÍGENA GUATEMALTECO –FODIGUA-</a:t>
            </a:r>
            <a:endParaRPr dirty="0"/>
          </a:p>
        </p:txBody>
      </p:sp>
      <p:sp>
        <p:nvSpPr>
          <p:cNvPr id="99" name="Google Shape;99;p3"/>
          <p:cNvSpPr txBox="1"/>
          <p:nvPr/>
        </p:nvSpPr>
        <p:spPr>
          <a:xfrm>
            <a:off x="727891" y="1725767"/>
            <a:ext cx="380848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SEGUNDO cuatrimestre del ejercicio fiscal 2023</a:t>
            </a:r>
            <a:endParaRPr dirty="0"/>
          </a:p>
        </p:txBody>
      </p:sp>
      <p:sp>
        <p:nvSpPr>
          <p:cNvPr id="100" name="Google Shape;100;p3"/>
          <p:cNvSpPr/>
          <p:nvPr/>
        </p:nvSpPr>
        <p:spPr>
          <a:xfrm>
            <a:off x="594725" y="5993306"/>
            <a:ext cx="288958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r>
              <a:rPr lang="es-GT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Sistema de Contabilidad Integrada (</a:t>
            </a:r>
            <a:r>
              <a:rPr lang="es-GT" sz="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Sicoin</a:t>
            </a:r>
            <a:r>
              <a:rPr lang="es-GT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consultado el 1 de septiembre de 2023.</a:t>
            </a:r>
            <a:endParaRPr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4F10A64-2204-65A4-B63F-337EBE34C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859624"/>
              </p:ext>
            </p:extLst>
          </p:nvPr>
        </p:nvGraphicFramePr>
        <p:xfrm>
          <a:off x="4394447" y="2033503"/>
          <a:ext cx="6977849" cy="357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/>
        </p:nvSpPr>
        <p:spPr>
          <a:xfrm>
            <a:off x="727891" y="685390"/>
            <a:ext cx="8016614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EJECUCIÓN DEL PRESUPUESTO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FONDO DE DESARROLLO INDÍGENA GUATEMALTECO –FODIGUA-</a:t>
            </a:r>
            <a:endParaRPr dirty="0"/>
          </a:p>
        </p:txBody>
      </p:sp>
      <p:sp>
        <p:nvSpPr>
          <p:cNvPr id="107" name="Google Shape;107;p4"/>
          <p:cNvSpPr txBox="1"/>
          <p:nvPr/>
        </p:nvSpPr>
        <p:spPr>
          <a:xfrm>
            <a:off x="727891" y="1725767"/>
            <a:ext cx="380848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SEGUNDO cuatrimestre del ejercicio fiscal 2023</a:t>
            </a:r>
            <a:endParaRPr dirty="0"/>
          </a:p>
        </p:txBody>
      </p:sp>
      <p:sp>
        <p:nvSpPr>
          <p:cNvPr id="108" name="Google Shape;108;p4"/>
          <p:cNvSpPr/>
          <p:nvPr/>
        </p:nvSpPr>
        <p:spPr>
          <a:xfrm>
            <a:off x="559216" y="6011311"/>
            <a:ext cx="288958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r>
              <a:rPr lang="es-GT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Sistema de Contabilidad Integrada (</a:t>
            </a:r>
            <a:r>
              <a:rPr lang="es-GT" sz="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Sicoin</a:t>
            </a:r>
            <a:r>
              <a:rPr lang="es-GT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consultado el 1 de septiembre de 2023.</a:t>
            </a:r>
            <a:endParaRPr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747FE10-A75E-D829-8820-DFDC2E8ECA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798167"/>
              </p:ext>
            </p:extLst>
          </p:nvPr>
        </p:nvGraphicFramePr>
        <p:xfrm>
          <a:off x="3448804" y="1722268"/>
          <a:ext cx="7853001" cy="423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727891" y="685390"/>
            <a:ext cx="795447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EJECUCIÓN DEL PRESUPUESTO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FONDO DE DESARROLLO INDÍGENA GUATEMALTECO –FODIGUA-</a:t>
            </a:r>
            <a:endParaRPr dirty="0"/>
          </a:p>
        </p:txBody>
      </p:sp>
      <p:sp>
        <p:nvSpPr>
          <p:cNvPr id="115" name="Google Shape;115;p5"/>
          <p:cNvSpPr txBox="1"/>
          <p:nvPr/>
        </p:nvSpPr>
        <p:spPr>
          <a:xfrm>
            <a:off x="727891" y="1725767"/>
            <a:ext cx="380848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SEGUNDO cuatrimestre del ejercicio fiscal 2023</a:t>
            </a:r>
            <a:endParaRPr dirty="0"/>
          </a:p>
        </p:txBody>
      </p:sp>
      <p:sp>
        <p:nvSpPr>
          <p:cNvPr id="116" name="Google Shape;116;p5"/>
          <p:cNvSpPr/>
          <p:nvPr/>
        </p:nvSpPr>
        <p:spPr>
          <a:xfrm>
            <a:off x="568093" y="6034130"/>
            <a:ext cx="288958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r>
              <a:rPr lang="es-GT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Sistema de Contabilidad Integrada (</a:t>
            </a:r>
            <a:r>
              <a:rPr lang="es-GT" sz="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Sicoin</a:t>
            </a:r>
            <a:r>
              <a:rPr lang="es-GT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consultado el 5 de septiembre de 2023.</a:t>
            </a:r>
            <a:endParaRPr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97AC3D7-139E-AA33-BC54-4F8254EBB6B6}"/>
              </a:ext>
            </a:extLst>
          </p:cNvPr>
          <p:cNvGrpSpPr/>
          <p:nvPr/>
        </p:nvGrpSpPr>
        <p:grpSpPr>
          <a:xfrm>
            <a:off x="989908" y="2292219"/>
            <a:ext cx="9974014" cy="3280400"/>
            <a:chOff x="1300627" y="2336607"/>
            <a:chExt cx="9824573" cy="3092706"/>
          </a:xfrm>
        </p:grpSpPr>
        <p:graphicFrame>
          <p:nvGraphicFramePr>
            <p:cNvPr id="2" name="Diagrama 1">
              <a:extLst>
                <a:ext uri="{FF2B5EF4-FFF2-40B4-BE49-F238E27FC236}">
                  <a16:creationId xmlns:a16="http://schemas.microsoft.com/office/drawing/2014/main" id="{6472B9FE-D630-0F6D-2B46-CC8128D837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46834686"/>
                </p:ext>
              </p:extLst>
            </p:nvPr>
          </p:nvGraphicFramePr>
          <p:xfrm>
            <a:off x="1300627" y="2336607"/>
            <a:ext cx="9824573" cy="30927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21E91720-CC7B-AA72-E0F2-B5A4ED4614BD}"/>
                </a:ext>
              </a:extLst>
            </p:cNvPr>
            <p:cNvSpPr/>
            <p:nvPr/>
          </p:nvSpPr>
          <p:spPr>
            <a:xfrm>
              <a:off x="1592488" y="2485260"/>
              <a:ext cx="1236393" cy="11073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bg2">
                      <a:lumMod val="75000"/>
                    </a:schemeClr>
                  </a:solidFill>
                </a:rPr>
                <a:t>150 personas beneficiadas</a:t>
              </a:r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EFF376CC-4EA4-55FA-1A0E-B836F05A1CF0}"/>
                </a:ext>
              </a:extLst>
            </p:cNvPr>
            <p:cNvSpPr/>
            <p:nvPr/>
          </p:nvSpPr>
          <p:spPr>
            <a:xfrm>
              <a:off x="2914072" y="2485260"/>
              <a:ext cx="1236393" cy="11073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bg2">
                      <a:lumMod val="75000"/>
                    </a:schemeClr>
                  </a:solidFill>
                </a:rPr>
                <a:t>150 personas beneficiadas</a:t>
              </a: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ECF65C9B-BFC6-4931-0915-F5B79F978733}"/>
                </a:ext>
              </a:extLst>
            </p:cNvPr>
            <p:cNvSpPr/>
            <p:nvPr/>
          </p:nvSpPr>
          <p:spPr>
            <a:xfrm>
              <a:off x="4273132" y="2498233"/>
              <a:ext cx="1236393" cy="11073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bg2">
                      <a:lumMod val="75000"/>
                    </a:schemeClr>
                  </a:solidFill>
                </a:rPr>
                <a:t>1,000 jóvenes beneficiados</a:t>
              </a: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FF5B6EC-ED59-1C80-01C9-FF789933441F}"/>
                </a:ext>
              </a:extLst>
            </p:cNvPr>
            <p:cNvSpPr/>
            <p:nvPr/>
          </p:nvSpPr>
          <p:spPr>
            <a:xfrm>
              <a:off x="5594716" y="2496509"/>
              <a:ext cx="1236393" cy="11073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/>
              <a:r>
                <a:rPr lang="es-GT" sz="1200" dirty="0">
                  <a:solidFill>
                    <a:schemeClr val="bg2">
                      <a:lumMod val="75000"/>
                    </a:schemeClr>
                  </a:solidFill>
                </a:rPr>
                <a:t>01 documento generado</a:t>
              </a: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45C7BD5C-BA49-5622-5FAD-07D09B1D6D11}"/>
                </a:ext>
              </a:extLst>
            </p:cNvPr>
            <p:cNvSpPr/>
            <p:nvPr/>
          </p:nvSpPr>
          <p:spPr>
            <a:xfrm>
              <a:off x="6916300" y="2496509"/>
              <a:ext cx="1236393" cy="11073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bg2">
                      <a:lumMod val="75000"/>
                    </a:schemeClr>
                  </a:solidFill>
                </a:rPr>
                <a:t>3,000 personas beneficiadas</a:t>
              </a: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F57B9B92-65CA-B4C9-A81D-E31A591E639B}"/>
                </a:ext>
              </a:extLst>
            </p:cNvPr>
            <p:cNvSpPr/>
            <p:nvPr/>
          </p:nvSpPr>
          <p:spPr>
            <a:xfrm>
              <a:off x="8275360" y="2496509"/>
              <a:ext cx="1236393" cy="11073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bg2">
                      <a:lumMod val="75000"/>
                    </a:schemeClr>
                  </a:solidFill>
                </a:rPr>
                <a:t>450 personas beneficiadas</a:t>
              </a: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FEC04CB0-19A7-817C-CD98-583FE595AE6F}"/>
                </a:ext>
              </a:extLst>
            </p:cNvPr>
            <p:cNvSpPr/>
            <p:nvPr/>
          </p:nvSpPr>
          <p:spPr>
            <a:xfrm>
              <a:off x="9591569" y="2485260"/>
              <a:ext cx="1236393" cy="11073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bg2">
                      <a:lumMod val="75000"/>
                    </a:schemeClr>
                  </a:solidFill>
                </a:rPr>
                <a:t>2,000 mujeres beneficiadas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/>
        </p:nvSpPr>
        <p:spPr>
          <a:xfrm>
            <a:off x="727891" y="685390"/>
            <a:ext cx="8380598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EJECUCIÓN DEL PRESUPUESTO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FONDO DE DESARROLLO INDÍGENA GUATEMALTECO –FODIGUA-</a:t>
            </a:r>
            <a:endParaRPr dirty="0"/>
          </a:p>
        </p:txBody>
      </p:sp>
      <p:sp>
        <p:nvSpPr>
          <p:cNvPr id="123" name="Google Shape;123;p6"/>
          <p:cNvSpPr txBox="1"/>
          <p:nvPr/>
        </p:nvSpPr>
        <p:spPr>
          <a:xfrm>
            <a:off x="727891" y="1725767"/>
            <a:ext cx="380848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SEGUNDO cuatrimestre del ejercicio fiscal 2023</a:t>
            </a:r>
            <a:endParaRPr dirty="0"/>
          </a:p>
        </p:txBody>
      </p:sp>
      <p:sp>
        <p:nvSpPr>
          <p:cNvPr id="124" name="Google Shape;124;p6"/>
          <p:cNvSpPr/>
          <p:nvPr/>
        </p:nvSpPr>
        <p:spPr>
          <a:xfrm>
            <a:off x="647992" y="6034130"/>
            <a:ext cx="288958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r>
              <a:rPr lang="es-GT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Sistema de Contabilidad Integrada (</a:t>
            </a:r>
            <a:r>
              <a:rPr lang="es-GT" sz="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Sicoin</a:t>
            </a:r>
            <a:r>
              <a:rPr lang="es-GT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consultado el 1 de </a:t>
            </a:r>
            <a:r>
              <a:rPr lang="es-GT" sz="600" dirty="0">
                <a:solidFill>
                  <a:schemeClr val="dk1"/>
                </a:solidFill>
              </a:rPr>
              <a:t>septiembre</a:t>
            </a:r>
            <a:r>
              <a:rPr lang="es-GT" sz="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2023.</a:t>
            </a:r>
            <a:endParaRPr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B85F174-4124-9E35-5DE9-C4AF28042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060432"/>
              </p:ext>
            </p:extLst>
          </p:nvPr>
        </p:nvGraphicFramePr>
        <p:xfrm>
          <a:off x="4759910" y="2003924"/>
          <a:ext cx="6381565" cy="355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E6A0111-FAB3-5859-8DE4-BF81D60DA630}"/>
              </a:ext>
            </a:extLst>
          </p:cNvPr>
          <p:cNvSpPr txBox="1"/>
          <p:nvPr/>
        </p:nvSpPr>
        <p:spPr>
          <a:xfrm>
            <a:off x="1429305" y="2734328"/>
            <a:ext cx="2108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Se ejecutaron </a:t>
            </a:r>
          </a:p>
          <a:p>
            <a:endParaRPr lang="es-GT" dirty="0"/>
          </a:p>
          <a:p>
            <a:r>
              <a:rPr lang="es-GT" dirty="0"/>
              <a:t>Q 25,459,435.16 </a:t>
            </a:r>
          </a:p>
          <a:p>
            <a:endParaRPr lang="es-GT" dirty="0"/>
          </a:p>
          <a:p>
            <a:r>
              <a:rPr lang="es-GT" dirty="0"/>
              <a:t>y quedan pendientes de ejecutar </a:t>
            </a:r>
          </a:p>
          <a:p>
            <a:endParaRPr lang="es-GT" dirty="0"/>
          </a:p>
          <a:p>
            <a:r>
              <a:rPr lang="es-GT" dirty="0"/>
              <a:t>Q 12,443,564.84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/>
          <p:nvPr/>
        </p:nvSpPr>
        <p:spPr>
          <a:xfrm>
            <a:off x="5573907" y="6228920"/>
            <a:ext cx="1044186" cy="449150"/>
          </a:xfrm>
          <a:prstGeom prst="roundRect">
            <a:avLst>
              <a:gd name="adj" fmla="val 85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t="248" b="238"/>
          <a:stretch/>
        </p:blipFill>
        <p:spPr>
          <a:xfrm>
            <a:off x="5726838" y="6284612"/>
            <a:ext cx="746674" cy="3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296</Words>
  <Application>Microsoft Office PowerPoint</Application>
  <PresentationFormat>Panorámica</PresentationFormat>
  <Paragraphs>43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</vt:lpstr>
      <vt:lpstr>Bebas Neue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 SCSP</dc:creator>
  <cp:lastModifiedBy>Karina Rodríguez López</cp:lastModifiedBy>
  <cp:revision>6</cp:revision>
  <dcterms:created xsi:type="dcterms:W3CDTF">2023-08-16T22:07:49Z</dcterms:created>
  <dcterms:modified xsi:type="dcterms:W3CDTF">2023-09-05T20:14:36Z</dcterms:modified>
</cp:coreProperties>
</file>