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5" r:id="rId4"/>
    <p:sldId id="258" r:id="rId5"/>
    <p:sldId id="263" r:id="rId6"/>
    <p:sldId id="266" r:id="rId7"/>
    <p:sldId id="267" r:id="rId8"/>
    <p:sldId id="274" r:id="rId9"/>
    <p:sldId id="275" r:id="rId10"/>
    <p:sldId id="277" r:id="rId11"/>
    <p:sldId id="278" r:id="rId12"/>
    <p:sldId id="280" r:id="rId13"/>
    <p:sldId id="262" r:id="rId14"/>
  </p:sldIdLst>
  <p:sldSz cx="12192000" cy="6858000"/>
  <p:notesSz cx="6858000" cy="9144000"/>
  <p:embeddedFontLst>
    <p:embeddedFont>
      <p:font typeface="Bebas Neue" panose="020B0606020202050201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FE"/>
    <a:srgbClr val="00BEFE"/>
    <a:srgbClr val="004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.velasquez\Downloads\excel%20rendici&#243;n%20de%20cuenta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ONAP%202023\RENDICI&#211;N%20DE%20CUENTA%202DO%20INFORME\excel%20rendici&#243;n%20de%20cuen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ONAP%202023\RENDICI&#211;N%20DE%20CUENTA%202DO%20INFORME\excel%20rendici&#243;n%20de%20cuen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ONAP%202023\RENDICI&#211;N%20DE%20CUENTA%202DO%20INFORME\excel%20rendici&#243;n%20de%20cuent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ONAP%202023\RENDICI&#211;N%20DE%20CUENTA%202DO%20INFORME\excel%20rendici&#243;n%20de%20cuent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ONAP%202023\RENDICI&#211;N%20DE%20CUENTA%202DO%20INFORME\excel%20rendici&#243;n%20de%20cuent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4C8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0422960725075503E-3"/>
                  <c:y val="-3.141361256544499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fld id="{9AD9C3BE-F4C9-4E30-A8CB-2D9163089D54}" type="VALUE">
                      <a:rPr lang="en-US" sz="1100"/>
                      <a:pPr/>
                      <a:t>[VALOR]</a:t>
                    </a:fld>
                    <a:endParaRPr lang="es-GT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rgbClr val="004C8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-20332"/>
                        <a:gd name="adj2" fmla="val 89838"/>
                        <a:gd name="adj3" fmla="val 16667"/>
                      </a:avLst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B27-4FE5-8E88-F88E6FC5554E}"/>
                </c:ext>
              </c:extLst>
            </c:dLbl>
            <c:dLbl>
              <c:idx val="1"/>
              <c:layout>
                <c:manualLayout>
                  <c:x val="6.0422960725075503E-3"/>
                  <c:y val="-4.188481675392669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fld id="{0DB1EB87-32BF-48C5-8F14-395931BE6773}" type="VALUE">
                      <a:rPr lang="en-US" sz="1100"/>
                      <a:pPr/>
                      <a:t>[VALOR]</a:t>
                    </a:fld>
                    <a:endParaRPr lang="es-GT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rgbClr val="004C8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-19364"/>
                        <a:gd name="adj2" fmla="val 116293"/>
                        <a:gd name="adj3" fmla="val 16667"/>
                      </a:avLst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B27-4FE5-8E88-F88E6FC5554E}"/>
                </c:ext>
              </c:extLst>
            </c:dLbl>
            <c:dLbl>
              <c:idx val="2"/>
              <c:layout>
                <c:manualLayout>
                  <c:x val="0"/>
                  <c:y val="-3.4904013961605598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fld id="{0B9A2325-58DA-4CE6-A5E1-E08B6A513B62}" type="VALUE">
                      <a:rPr lang="en-US" sz="1100"/>
                      <a:pPr/>
                      <a:t>[VALOR]</a:t>
                    </a:fld>
                    <a:endParaRPr lang="es-GT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rgbClr val="004C8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-20501"/>
                        <a:gd name="adj2" fmla="val 105777"/>
                        <a:gd name="adj3" fmla="val 16667"/>
                      </a:avLst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B27-4FE5-8E88-F88E6FC5554E}"/>
                </c:ext>
              </c:extLst>
            </c:dLbl>
            <c:dLbl>
              <c:idx val="3"/>
              <c:layout>
                <c:manualLayout>
                  <c:x val="6.0422960725074098E-3"/>
                  <c:y val="-2.094240837696340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fld id="{BD0E8492-D052-410D-BA48-559C91ABCBB1}" type="VALUE">
                      <a:rPr lang="en-US" sz="1100"/>
                      <a:pPr/>
                      <a:t>[VALOR]</a:t>
                    </a:fld>
                    <a:endParaRPr lang="es-GT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rgbClr val="004C8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-19863"/>
                        <a:gd name="adj2" fmla="val 92950"/>
                        <a:gd name="adj3" fmla="val 16667"/>
                      </a:avLst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B27-4FE5-8E88-F88E6FC5554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s-MX"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rendición de cuentas.xlsx]UDAF (2)'!$B$1:$E$1</c:f>
              <c:strCache>
                <c:ptCount val="4"/>
                <c:pt idx="0">
                  <c:v>ASIGNADO (Q)</c:v>
                </c:pt>
                <c:pt idx="1">
                  <c:v>VIGENTE (Q)</c:v>
                </c:pt>
                <c:pt idx="2">
                  <c:v>EJECUTADO (Q)</c:v>
                </c:pt>
                <c:pt idx="3">
                  <c:v>SALDO (Q)</c:v>
                </c:pt>
              </c:strCache>
            </c:strRef>
          </c:cat>
          <c:val>
            <c:numRef>
              <c:f>'[excel rendición de cuentas.xlsx]UDAF (2)'!$B$2:$E$2</c:f>
              <c:numCache>
                <c:formatCode>#,##0.00</c:formatCode>
                <c:ptCount val="4"/>
                <c:pt idx="0">
                  <c:v>139328000</c:v>
                </c:pt>
                <c:pt idx="1">
                  <c:v>139328000</c:v>
                </c:pt>
                <c:pt idx="2">
                  <c:v>70682189.969999999</c:v>
                </c:pt>
                <c:pt idx="3">
                  <c:v>68645810.030000001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27-4FE5-8E88-F88E6FC555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6703551"/>
        <c:axId val="745783951"/>
      </c:barChart>
      <c:catAx>
        <c:axId val="796703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MX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GT"/>
          </a:p>
        </c:txPr>
        <c:crossAx val="745783951"/>
        <c:crosses val="autoZero"/>
        <c:auto val="1"/>
        <c:lblAlgn val="ctr"/>
        <c:lblOffset val="100"/>
        <c:noMultiLvlLbl val="0"/>
      </c:catAx>
      <c:valAx>
        <c:axId val="7457839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796703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lang="es-MX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41813201378497E-2"/>
          <c:y val="4.5195493704440003E-2"/>
          <c:w val="0.59959706636034305"/>
          <c:h val="0.899355864811133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BD9F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FC-4F30-BFA0-E77EF8AB502E}"/>
              </c:ext>
            </c:extLst>
          </c:dPt>
          <c:dPt>
            <c:idx val="1"/>
            <c:bubble3D val="0"/>
            <c:spPr>
              <a:solidFill>
                <a:srgbClr val="00BFF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FC-4F30-BFA0-E77EF8AB502E}"/>
              </c:ext>
            </c:extLst>
          </c:dPt>
          <c:dLbls>
            <c:dLbl>
              <c:idx val="0"/>
              <c:layout>
                <c:manualLayout>
                  <c:x val="-0.22997184965579001"/>
                  <c:y val="-6.500651675441269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defTabSz="914400">
                      <a:defRPr lang="es-MX" sz="900" b="0" i="0" u="none" strike="noStrike" kern="1200" baseline="0">
                        <a:solidFill>
                          <a:srgbClr val="458DC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Saldo </a:t>
                    </a:r>
                  </a:p>
                  <a:p>
                    <a:pPr defTabSz="914400">
                      <a:defRPr>
                        <a:solidFill>
                          <a:srgbClr val="458DCF"/>
                        </a:solidFill>
                      </a:defRPr>
                    </a:pPr>
                    <a:r>
                      <a:rPr lang="en-US" sz="10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43.10%</a:t>
                    </a:r>
                  </a:p>
                </c:rich>
              </c:tx>
              <c:spPr>
                <a:solidFill>
                  <a:srgbClr val="004C82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defTabSz="914400">
                    <a:defRPr lang="es-MX" sz="900" b="0" i="0" u="none" strike="noStrike" kern="1200" baseline="0">
                      <a:solidFill>
                        <a:srgbClr val="458DC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-27730"/>
                        <a:gd name="adj2" fmla="val 68285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551537070524399"/>
                      <c:h val="0.1220602526724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4FC-4F30-BFA0-E77EF8AB502E}"/>
                </c:ext>
              </c:extLst>
            </c:dLbl>
            <c:dLbl>
              <c:idx val="1"/>
              <c:layout>
                <c:manualLayout>
                  <c:x val="9.7304853036094902E-2"/>
                  <c:y val="5.415043856617039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defTabSz="914400">
                      <a:defRPr lang="es-MX" sz="900" b="0" i="0" u="none" strike="noStrike" kern="1200" baseline="0">
                        <a:solidFill>
                          <a:srgbClr val="458DC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Presupuesto ejecutado </a:t>
                    </a:r>
                  </a:p>
                  <a:p>
                    <a:pPr defTabSz="914400">
                      <a:defRPr>
                        <a:solidFill>
                          <a:srgbClr val="458DCF"/>
                        </a:solidFill>
                      </a:defRPr>
                    </a:pPr>
                    <a:r>
                      <a:rPr lang="en-US" sz="10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29.40%</a:t>
                    </a:r>
                  </a:p>
                </c:rich>
              </c:tx>
              <c:spPr>
                <a:solidFill>
                  <a:srgbClr val="004C82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defTabSz="914400">
                    <a:defRPr lang="es-MX" sz="900" b="0" i="0" u="none" strike="noStrike" kern="1200" baseline="0">
                      <a:solidFill>
                        <a:srgbClr val="458DC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>
                        <a:gd name="adj1" fmla="val 29036"/>
                        <a:gd name="adj2" fmla="val 74918"/>
                        <a:gd name="adj3" fmla="val 1666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493682310469299"/>
                      <c:h val="0.1728373398841900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4FC-4F30-BFA0-E77EF8AB502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s-MX" sz="900" b="0" i="0" u="none" strike="noStrike" kern="1200" baseline="0">
                    <a:solidFill>
                      <a:srgbClr val="458DCF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'[excel rendición de cuentas.xlsx]UDAF'!$J$1:$K$1</c:f>
              <c:strCache>
                <c:ptCount val="2"/>
                <c:pt idx="0">
                  <c:v>Saldo</c:v>
                </c:pt>
                <c:pt idx="1">
                  <c:v>Presupuesto ejecutado</c:v>
                </c:pt>
              </c:strCache>
            </c:strRef>
          </c:cat>
          <c:val>
            <c:numRef>
              <c:f>'[excel rendición de cuentas.xlsx]UDAF'!$J$2:$K$2</c:f>
              <c:numCache>
                <c:formatCode>#,##0.00</c:formatCode>
                <c:ptCount val="2"/>
                <c:pt idx="0">
                  <c:v>43.1</c:v>
                </c:pt>
                <c:pt idx="1">
                  <c:v>29.4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FC-4F30-BFA0-E77EF8AB50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s-MX"/>
      </a:pPr>
      <a:endParaRPr lang="es-G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'[excel rendición de cuentas.xlsx]Hoja4'!$I$1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1C4A80"/>
            </a:solidFill>
            <a:ln>
              <a:noFill/>
            </a:ln>
            <a:effectLst/>
          </c:spPr>
          <c:invertIfNegative val="0"/>
          <c:dLbls>
            <c:spPr>
              <a:noFill/>
              <a:ln w="3175" cmpd="sng">
                <a:solidFill>
                  <a:srgbClr val="1C4A80"/>
                </a:solidFill>
                <a:prstDash val="solid"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MX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rendición de cuentas.xlsx]Hoja4'!$H$2:$H$6</c:f>
              <c:strCache>
                <c:ptCount val="5"/>
                <c:pt idx="0">
                  <c:v> 100</c:v>
                </c:pt>
                <c:pt idx="1">
                  <c:v> 200</c:v>
                </c:pt>
                <c:pt idx="2">
                  <c:v> 300</c:v>
                </c:pt>
                <c:pt idx="3">
                  <c:v> 400</c:v>
                </c:pt>
                <c:pt idx="4">
                  <c:v> 900</c:v>
                </c:pt>
              </c:strCache>
            </c:strRef>
          </c:cat>
          <c:val>
            <c:numRef>
              <c:f>'[excel rendición de cuentas.xlsx]Hoja4'!$I$2:$I$6</c:f>
              <c:numCache>
                <c:formatCode>0.00%</c:formatCode>
                <c:ptCount val="5"/>
                <c:pt idx="0">
                  <c:v>0.13554486862894799</c:v>
                </c:pt>
                <c:pt idx="1">
                  <c:v>8.9866370907568896E-2</c:v>
                </c:pt>
                <c:pt idx="2">
                  <c:v>0.16728439617865601</c:v>
                </c:pt>
                <c:pt idx="3">
                  <c:v>0.749532490873968</c:v>
                </c:pt>
                <c:pt idx="4">
                  <c:v>0.65443404776119396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4-4BCB-AFD9-3B0E3753BE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65085387"/>
        <c:axId val="471883257"/>
      </c:barChart>
      <c:catAx>
        <c:axId val="46508538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s-MX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es-GT"/>
          </a:p>
        </c:txPr>
        <c:crossAx val="471883257"/>
        <c:crosses val="autoZero"/>
        <c:auto val="1"/>
        <c:lblAlgn val="ctr"/>
        <c:lblOffset val="100"/>
        <c:noMultiLvlLbl val="0"/>
      </c:catAx>
      <c:valAx>
        <c:axId val="471883257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4650853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s-MX"/>
      </a:pPr>
      <a:endParaRPr lang="es-G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C4A80"/>
            </a:solidFill>
            <a:ln>
              <a:noFill/>
            </a:ln>
            <a:effectLst/>
          </c:spPr>
          <c:invertIfNegative val="0"/>
          <c:dLbls>
            <c:spPr>
              <a:noFill/>
              <a:ln w="3175" cmpd="sng">
                <a:solidFill>
                  <a:srgbClr val="1C4A80"/>
                </a:solidFill>
                <a:prstDash val="solid"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MX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rendición de cuentas.xlsx]Hoja4'!$C$24:$F$24</c:f>
              <c:strCache>
                <c:ptCount val="4"/>
                <c:pt idx="0">
                  <c:v>Asignado</c:v>
                </c:pt>
                <c:pt idx="1">
                  <c:v>Vigente</c:v>
                </c:pt>
                <c:pt idx="2">
                  <c:v>Ejecutado</c:v>
                </c:pt>
                <c:pt idx="3">
                  <c:v>Saldo</c:v>
                </c:pt>
              </c:strCache>
            </c:strRef>
          </c:cat>
          <c:val>
            <c:numRef>
              <c:f>'[excel rendición de cuentas.xlsx]Hoja4'!$C$25:$F$25</c:f>
              <c:numCache>
                <c:formatCode>#,##0.00</c:formatCode>
                <c:ptCount val="4"/>
                <c:pt idx="0">
                  <c:v>73999321</c:v>
                </c:pt>
                <c:pt idx="1">
                  <c:v>75399321</c:v>
                </c:pt>
                <c:pt idx="2">
                  <c:v>23763845.079999998</c:v>
                </c:pt>
                <c:pt idx="3">
                  <c:v>22319473.309999999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2C-4C7D-93A5-D9377111C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76444960"/>
        <c:axId val="973308603"/>
      </c:barChart>
      <c:catAx>
        <c:axId val="876444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s-MX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es-GT"/>
          </a:p>
        </c:txPr>
        <c:crossAx val="973308603"/>
        <c:crosses val="autoZero"/>
        <c:auto val="1"/>
        <c:lblAlgn val="ctr"/>
        <c:lblOffset val="100"/>
        <c:noMultiLvlLbl val="0"/>
      </c:catAx>
      <c:valAx>
        <c:axId val="973308603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87644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s-MX"/>
      </a:pPr>
      <a:endParaRPr lang="es-G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C4A8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6,123,500.00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83E-4E00-A30F-91CAB8DDF6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1,024,366.00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83E-4E00-A30F-91CAB8DDF6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5,036,962.21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83E-4E00-A30F-91CAB8DDF63E}"/>
                </c:ext>
              </c:extLst>
            </c:dLbl>
            <c:spPr>
              <a:noFill/>
              <a:ln w="3175" cmpd="sng">
                <a:solidFill>
                  <a:srgbClr val="1C4A80"/>
                </a:solidFill>
                <a:prstDash val="solid"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MX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rendición de cuentas.xlsx]Hoja5'!$B$30:$D$30</c:f>
              <c:strCache>
                <c:ptCount val="3"/>
                <c:pt idx="0">
                  <c:v>Vigente</c:v>
                </c:pt>
                <c:pt idx="1">
                  <c:v>Ejecutado</c:v>
                </c:pt>
                <c:pt idx="2">
                  <c:v>Saldo</c:v>
                </c:pt>
              </c:strCache>
            </c:strRef>
          </c:cat>
          <c:val>
            <c:numRef>
              <c:f>'[excel rendición de cuentas.xlsx]Hoja5'!$B$31:$D$31</c:f>
              <c:numCache>
                <c:formatCode>[$Q-100A]#,##0.00_);[Red]\([$Q-100A]#,##0.00\)</c:formatCode>
                <c:ptCount val="3"/>
                <c:pt idx="0">
                  <c:v>6123500</c:v>
                </c:pt>
                <c:pt idx="1">
                  <c:v>1024366</c:v>
                </c:pt>
                <c:pt idx="2">
                  <c:v>5036962.21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3E-4E00-A30F-91CAB8DDF6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51222006"/>
        <c:axId val="273999553"/>
      </c:barChart>
      <c:catAx>
        <c:axId val="65122200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s-MX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es-GT"/>
          </a:p>
        </c:txPr>
        <c:crossAx val="273999553"/>
        <c:crosses val="autoZero"/>
        <c:auto val="1"/>
        <c:lblAlgn val="ctr"/>
        <c:lblOffset val="100"/>
        <c:noMultiLvlLbl val="0"/>
      </c:catAx>
      <c:valAx>
        <c:axId val="273999553"/>
        <c:scaling>
          <c:orientation val="minMax"/>
        </c:scaling>
        <c:delete val="1"/>
        <c:axPos val="l"/>
        <c:numFmt formatCode="[$Q-100A]#,##0.00_);[Red]\([$Q-100A]#,##0.00\)" sourceLinked="1"/>
        <c:majorTickMark val="none"/>
        <c:minorTickMark val="none"/>
        <c:tickLblPos val="nextTo"/>
        <c:crossAx val="65122200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s-MX"/>
      </a:pPr>
      <a:endParaRPr lang="es-G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C4A8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9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139,328,000.00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1A4-4F40-A17B-A2BAD4DDFE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9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40,966,684.42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1A4-4F40-A17B-A2BAD4DDFE4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9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60,054,522.21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1A4-4F40-A17B-A2BAD4DDFE48}"/>
                </c:ext>
              </c:extLst>
            </c:dLbl>
            <c:spPr>
              <a:noFill/>
              <a:ln w="3175" cmpd="sng">
                <a:solidFill>
                  <a:srgbClr val="1C4A80"/>
                </a:solidFill>
                <a:prstDash val="solid"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MX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rendición de cuentas.xlsx]Hoja5'!$C$10:$E$10</c:f>
              <c:strCache>
                <c:ptCount val="3"/>
                <c:pt idx="0">
                  <c:v>Vigente</c:v>
                </c:pt>
                <c:pt idx="1">
                  <c:v>Ejecutado</c:v>
                </c:pt>
                <c:pt idx="2">
                  <c:v>Saldo</c:v>
                </c:pt>
              </c:strCache>
            </c:strRef>
          </c:cat>
          <c:val>
            <c:numRef>
              <c:f>'[excel rendición de cuentas.xlsx]Hoja5'!$C$11:$E$11</c:f>
              <c:numCache>
                <c:formatCode>[$Q-100A]#,##0.00_);[Red]\([$Q-100A]#,##0.00\)</c:formatCode>
                <c:ptCount val="3"/>
                <c:pt idx="0">
                  <c:v>139328000</c:v>
                </c:pt>
                <c:pt idx="1">
                  <c:v>40966684.420000002</c:v>
                </c:pt>
                <c:pt idx="2">
                  <c:v>60054522.210000001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A4-4F40-A17B-A2BAD4DDFE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33236755"/>
        <c:axId val="773643545"/>
      </c:barChart>
      <c:catAx>
        <c:axId val="63323675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s-MX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  <a:endParaRPr lang="es-GT"/>
          </a:p>
        </c:txPr>
        <c:crossAx val="773643545"/>
        <c:crosses val="autoZero"/>
        <c:auto val="1"/>
        <c:lblAlgn val="ctr"/>
        <c:lblOffset val="100"/>
        <c:noMultiLvlLbl val="0"/>
      </c:catAx>
      <c:valAx>
        <c:axId val="773643545"/>
        <c:scaling>
          <c:orientation val="minMax"/>
        </c:scaling>
        <c:delete val="1"/>
        <c:axPos val="l"/>
        <c:numFmt formatCode="[$Q-100A]#,##0.00_);[Red]\([$Q-100A]#,##0.00\)" sourceLinked="1"/>
        <c:majorTickMark val="none"/>
        <c:minorTickMark val="none"/>
        <c:tickLblPos val="nextTo"/>
        <c:crossAx val="6332367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s-MX"/>
      </a:pPr>
      <a:endParaRPr lang="es-G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 lang="es-GT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5573907" y="6228920"/>
            <a:ext cx="1044186" cy="449150"/>
          </a:xfrm>
          <a:prstGeom prst="roundRect">
            <a:avLst>
              <a:gd name="adj" fmla="val 855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/>
          <a:srcRect t="248" b="238"/>
          <a:stretch>
            <a:fillRect/>
          </a:stretch>
        </p:blipFill>
        <p:spPr>
          <a:xfrm>
            <a:off x="5726838" y="6284612"/>
            <a:ext cx="746674" cy="329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970" y="1394142"/>
            <a:ext cx="3732530" cy="4069715"/>
          </a:xfrm>
          <a:prstGeom prst="rect">
            <a:avLst/>
          </a:prstGeom>
        </p:spPr>
      </p:pic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Principales logros institucionales 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715" y="1700530"/>
            <a:ext cx="3808730" cy="37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Gestiones para el establecimiento de nuevas áreas protegidas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767715" y="2218690"/>
            <a:ext cx="7632700" cy="3412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S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e aprobaron 3 estudios técnicos y 3 propuestas de Iniciativas de Ley para la recategorización y categorización de áreas protegidas. Siendo estos: </a:t>
            </a:r>
          </a:p>
          <a:p>
            <a:pPr marL="0" indent="0" algn="just"/>
            <a:endParaRPr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(a) Estudio Técnico para el proceso de categorización de la Zona de Veda Definitiva Volcán Tacaná</a:t>
            </a:r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.</a:t>
            </a:r>
          </a:p>
          <a:p>
            <a:pPr marL="0" indent="0" algn="just"/>
            <a:endParaRPr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(b) Estudio Técnico para la categorización de la Zona de Veda Definitiva Volcán de Acatenango y propuesta de Iniciativa de Ley para la Declaratoria del Área Protegida “Área de Uso Múltiple Volcán Acatenango</a:t>
            </a:r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.</a:t>
            </a:r>
          </a:p>
          <a:p>
            <a:pPr marL="0" indent="0" algn="just"/>
            <a:endParaRPr lang="es-MX"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(c) Estudio Técnico para la categorización de la Zona de Veda Definitiva Volcán de Fuego, y propuesta de Iniciativa de Ley para la Declaratoria del Área Protegida “Área de Uso Múltiple Volcán de Fuego” </a:t>
            </a:r>
          </a:p>
          <a:p>
            <a:pPr marL="0" indent="0" algn="just"/>
            <a:endParaRPr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(d) Propuesta iniciativa de Ley para la Declaratoria del Área Protegida “Área de Uso Múltiple Marino Costera Tiquisate-Tejocate.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Principales logros institucionales 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715" y="1700530"/>
            <a:ext cx="3808730" cy="37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Concesiones forestales para el aprovechamiento integral y manejo de los Recursos Naturales Renovables. 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1487805" y="2420620"/>
            <a:ext cx="5460365" cy="1974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just"/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CONAP adjudico Concesiones para el Aprovechamiento Integral de los Recursos Naturales Renovables</a:t>
            </a:r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, siendo estas: </a:t>
            </a:r>
          </a:p>
          <a:p>
            <a:pPr marL="0" indent="0" algn="just"/>
            <a:endParaRPr lang="es-MX"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Unidad de Manejo de la Colorada-El Morgan de aproximadamente 36,772.24 hectáreas </a:t>
            </a:r>
          </a:p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Unidad de Manejo El Lechuga aproximadamente 24,640.17 hectáreas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Principales logros institucionales 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715" y="1700530"/>
            <a:ext cx="3808730" cy="37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OPERATIVOS Y Patrullajes de CONTROL Y vigilancia. 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911225" y="2277110"/>
            <a:ext cx="5460365" cy="1974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just"/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Para este cuatrimestre se realizaron</a:t>
            </a:r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 se realizaron 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  <a:sym typeface="+mn-ea"/>
              </a:rPr>
              <a:t>3,669 eventos</a:t>
            </a:r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  <a:sym typeface="+mn-ea"/>
              </a:rPr>
              <a:t> de operativos y patrullajes para el control y vigilancia. Estos eventos se desglosan de la siguiente manera: </a:t>
            </a:r>
          </a:p>
          <a:p>
            <a:pPr marL="0" indent="0" algn="just"/>
            <a:endParaRPr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3,433 patrullajes, </a:t>
            </a:r>
          </a:p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197 operativos y </a:t>
            </a:r>
          </a:p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39 puestos de control</a:t>
            </a:r>
          </a:p>
        </p:txBody>
      </p:sp>
      <p:pic>
        <p:nvPicPr>
          <p:cNvPr id="2123363898" name="image9.png"/>
          <p:cNvPicPr preferRelativeResize="0"/>
          <p:nvPr/>
        </p:nvPicPr>
        <p:blipFill>
          <a:blip r:embed="rId4"/>
          <a:srcRect l="20115" t="1699" r="23851" b="616"/>
          <a:stretch>
            <a:fillRect/>
          </a:stretch>
        </p:blipFill>
        <p:spPr>
          <a:xfrm>
            <a:off x="6887845" y="908685"/>
            <a:ext cx="4371340" cy="42887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/>
          <p:nvPr/>
        </p:nvSpPr>
        <p:spPr>
          <a:xfrm>
            <a:off x="5573907" y="6228920"/>
            <a:ext cx="1044186" cy="449150"/>
          </a:xfrm>
          <a:prstGeom prst="roundRect">
            <a:avLst>
              <a:gd name="adj" fmla="val 855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4"/>
          <a:srcRect t="248" b="238"/>
          <a:stretch>
            <a:fillRect/>
          </a:stretch>
        </p:blipFill>
        <p:spPr>
          <a:xfrm>
            <a:off x="5726838" y="6284612"/>
            <a:ext cx="746674" cy="329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727891" y="685390"/>
            <a:ext cx="4105366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100" b="0" i="0" u="none" strike="noStrike" cap="none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EJECUCIÓN DEL PRESUPUESTO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GENERAL DEL ESTADO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27891" y="1725767"/>
            <a:ext cx="3808483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altLang="es-GT" sz="14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Segundo</a:t>
            </a:r>
            <a:r>
              <a:rPr lang="es-GT" sz="14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 cuatrimestre del ejercicio fiscal 2023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4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(Montos en Quetzales)</a:t>
            </a:r>
          </a:p>
        </p:txBody>
      </p:sp>
      <p:graphicFrame>
        <p:nvGraphicFramePr>
          <p:cNvPr id="3" name="Gráfico 0"/>
          <p:cNvGraphicFramePr/>
          <p:nvPr>
            <p:extLst>
              <p:ext uri="{D42A27DB-BD31-4B8C-83A1-F6EECF244321}">
                <p14:modId xmlns:p14="http://schemas.microsoft.com/office/powerpoint/2010/main" val="2066883349"/>
              </p:ext>
            </p:extLst>
          </p:nvPr>
        </p:nvGraphicFramePr>
        <p:xfrm>
          <a:off x="4295775" y="1628775"/>
          <a:ext cx="7381875" cy="4186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Llamada rectangular redondeada 1"/>
          <p:cNvSpPr/>
          <p:nvPr/>
        </p:nvSpPr>
        <p:spPr>
          <a:xfrm>
            <a:off x="8904605" y="908685"/>
            <a:ext cx="2160270" cy="1151890"/>
          </a:xfrm>
          <a:prstGeom prst="wedgeRoundRectCallout">
            <a:avLst/>
          </a:prstGeom>
          <a:solidFill>
            <a:srgbClr val="00BEFE"/>
          </a:solidFill>
          <a:ln>
            <a:solidFill>
              <a:srgbClr val="00B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en-US" sz="2000" dirty="0"/>
              <a:t>Ejecutado acumulado </a:t>
            </a:r>
          </a:p>
          <a:p>
            <a:pPr algn="ctr"/>
            <a:r>
              <a:rPr lang="es-MX" altLang="en-US" sz="2000" b="1" dirty="0"/>
              <a:t>50.73%. </a:t>
            </a:r>
            <a:r>
              <a:rPr lang="es-MX" altLang="en-US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727891" y="685390"/>
            <a:ext cx="4105366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100" b="0" i="0" u="none" strike="noStrike" cap="none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EJECUCIÓN DEL PRESUPUESTO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GENERAL DEL ESTADO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27891" y="1725767"/>
            <a:ext cx="3808483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altLang="es-GT" sz="14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Segundo</a:t>
            </a:r>
            <a:r>
              <a:rPr lang="es-GT" sz="14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 cuatrimestre del ejercicio fiscal 2023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4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(Montos en Quetzales)</a:t>
            </a:r>
          </a:p>
        </p:txBody>
      </p:sp>
      <p:graphicFrame>
        <p:nvGraphicFramePr>
          <p:cNvPr id="15" name="Gráfico 2"/>
          <p:cNvGraphicFramePr/>
          <p:nvPr/>
        </p:nvGraphicFramePr>
        <p:xfrm>
          <a:off x="4079875" y="1268730"/>
          <a:ext cx="7186295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Llamada rectangular redondeada 2"/>
          <p:cNvSpPr/>
          <p:nvPr/>
        </p:nvSpPr>
        <p:spPr>
          <a:xfrm>
            <a:off x="8688705" y="4364990"/>
            <a:ext cx="2580640" cy="144272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BF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MX" altLang="en-US">
                <a:solidFill>
                  <a:schemeClr val="tx1"/>
                </a:solidFill>
              </a:rPr>
              <a:t>Ejecutado Q. 40,966,684.42</a:t>
            </a:r>
          </a:p>
          <a:p>
            <a:pPr algn="l"/>
            <a:r>
              <a:rPr lang="es-MX" altLang="en-US" sz="1000">
                <a:solidFill>
                  <a:schemeClr val="tx1"/>
                </a:solidFill>
              </a:rPr>
              <a:t>Saldo por ejecutar de Q. 60,054,522.21  (43.10%)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EJECUCIÓN DEL PRESUPUESTO</a:t>
            </a:r>
          </a:p>
          <a:p>
            <a:pPr marL="0" indent="0">
              <a:buNone/>
            </a:pPr>
            <a:r>
              <a:rPr lang="es-MX" alt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Por grupo de gasto</a:t>
            </a:r>
          </a:p>
        </p:txBody>
      </p:sp>
      <p:graphicFrame>
        <p:nvGraphicFramePr>
          <p:cNvPr id="16" name="Gráfico 1"/>
          <p:cNvGraphicFramePr/>
          <p:nvPr/>
        </p:nvGraphicFramePr>
        <p:xfrm>
          <a:off x="4714240" y="1349375"/>
          <a:ext cx="7273290" cy="449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" name="Google Shape;91;p2"/>
          <p:cNvSpPr txBox="1"/>
          <p:nvPr/>
        </p:nvSpPr>
        <p:spPr>
          <a:xfrm>
            <a:off x="767896" y="1700367"/>
            <a:ext cx="3808483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MX" alt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Segundo</a:t>
            </a: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 cuatrimestre del ejercicio fiscal 2023</a:t>
            </a:r>
          </a:p>
          <a:p>
            <a:pPr marL="0" indent="0">
              <a:buNone/>
            </a:pP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(Montos en Quetzales)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240" y="1197610"/>
            <a:ext cx="5583555" cy="14814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EJECUCIÓN DEL PRESUPUESTO</a:t>
            </a:r>
          </a:p>
          <a:p>
            <a:pPr marL="0" indent="0">
              <a:buNone/>
            </a:pPr>
            <a:r>
              <a:rPr lang="es-MX" alt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Para grupo 0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896" y="1700367"/>
            <a:ext cx="3808483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MX" alt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Segundo</a:t>
            </a: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 cuatrimestre del ejercicio fiscal 2023</a:t>
            </a:r>
          </a:p>
          <a:p>
            <a:pPr marL="0" indent="0">
              <a:buNone/>
            </a:pP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(Montos en Quetzales)</a:t>
            </a:r>
          </a:p>
        </p:txBody>
      </p:sp>
      <p:graphicFrame>
        <p:nvGraphicFramePr>
          <p:cNvPr id="4" name="Gráfico 3"/>
          <p:cNvGraphicFramePr/>
          <p:nvPr/>
        </p:nvGraphicFramePr>
        <p:xfrm>
          <a:off x="5078730" y="1430655"/>
          <a:ext cx="6607810" cy="44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Llamada rectangular redondeada 1"/>
          <p:cNvSpPr/>
          <p:nvPr/>
        </p:nvSpPr>
        <p:spPr>
          <a:xfrm>
            <a:off x="9076690" y="755650"/>
            <a:ext cx="2564130" cy="1304925"/>
          </a:xfrm>
          <a:prstGeom prst="wedgeRoundRectCallout">
            <a:avLst/>
          </a:prstGeom>
          <a:solidFill>
            <a:srgbClr val="00BEFE"/>
          </a:solidFill>
          <a:ln>
            <a:solidFill>
              <a:srgbClr val="00B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en-US"/>
              <a:t>913 personas laboran en el CONAP, ejecutando un 31.52% del presupuesto para el grupo 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EJECUCIÓN DEL PRESUPUESTO</a:t>
            </a:r>
          </a:p>
          <a:p>
            <a:pPr marL="0" indent="0">
              <a:buNone/>
            </a:pPr>
            <a:r>
              <a:rPr lang="es-MX" alt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Inversión general 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896" y="1700367"/>
            <a:ext cx="3808483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MX" alt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Segundo</a:t>
            </a: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 cuatrimestre del ejercicio fiscal 2023</a:t>
            </a:r>
          </a:p>
          <a:p>
            <a:pPr marL="0" indent="0">
              <a:buNone/>
            </a:pP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(Montos en Quetzales)</a:t>
            </a:r>
          </a:p>
        </p:txBody>
      </p:sp>
      <p:graphicFrame>
        <p:nvGraphicFramePr>
          <p:cNvPr id="23" name="Gráfico 3"/>
          <p:cNvGraphicFramePr/>
          <p:nvPr/>
        </p:nvGraphicFramePr>
        <p:xfrm>
          <a:off x="4689475" y="1691640"/>
          <a:ext cx="6951345" cy="4153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Llamada rectangular redondeada 1"/>
          <p:cNvSpPr/>
          <p:nvPr/>
        </p:nvSpPr>
        <p:spPr>
          <a:xfrm>
            <a:off x="8040370" y="692785"/>
            <a:ext cx="2564130" cy="1304925"/>
          </a:xfrm>
          <a:prstGeom prst="wedgeRoundRectCallout">
            <a:avLst/>
          </a:prstGeom>
          <a:solidFill>
            <a:srgbClr val="00BEFE"/>
          </a:solidFill>
          <a:ln>
            <a:solidFill>
              <a:srgbClr val="00B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en-US"/>
              <a:t>Se ha ejecutado </a:t>
            </a:r>
          </a:p>
          <a:p>
            <a:pPr algn="ctr"/>
            <a:r>
              <a:rPr lang="es-MX" altLang="en-US"/>
              <a:t>Q. 1,024,366.00 </a:t>
            </a:r>
          </a:p>
          <a:p>
            <a:pPr algn="ctr"/>
            <a:r>
              <a:rPr lang="es-MX" altLang="en-US"/>
              <a:t>(16.73%)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EJECUCIÓN DEL PRESUPUESTO</a:t>
            </a:r>
          </a:p>
          <a:p>
            <a:pPr marL="0" indent="0">
              <a:buNone/>
            </a:pPr>
            <a:r>
              <a:rPr lang="es-MX" alt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Por finalidad 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896" y="1700367"/>
            <a:ext cx="3808483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MX" alt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Segundo</a:t>
            </a: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 cuatrimestre del ejercicio fiscal 2023</a:t>
            </a:r>
          </a:p>
          <a:p>
            <a:pPr marL="0" indent="0">
              <a:buNone/>
            </a:pPr>
            <a:r>
              <a:rPr lang="es-GT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(Montos en Quetzales)</a:t>
            </a:r>
          </a:p>
        </p:txBody>
      </p:sp>
      <p:graphicFrame>
        <p:nvGraphicFramePr>
          <p:cNvPr id="22" name="Gráfico 2"/>
          <p:cNvGraphicFramePr/>
          <p:nvPr/>
        </p:nvGraphicFramePr>
        <p:xfrm>
          <a:off x="4965700" y="1878330"/>
          <a:ext cx="6386195" cy="421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Llamada rectangular redondeada 1"/>
          <p:cNvSpPr/>
          <p:nvPr/>
        </p:nvSpPr>
        <p:spPr>
          <a:xfrm>
            <a:off x="9048750" y="836295"/>
            <a:ext cx="2564130" cy="1304925"/>
          </a:xfrm>
          <a:prstGeom prst="wedgeRoundRectCallout">
            <a:avLst/>
          </a:prstGeom>
          <a:solidFill>
            <a:srgbClr val="00BEFE"/>
          </a:solidFill>
          <a:ln>
            <a:solidFill>
              <a:srgbClr val="00BEF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en-US"/>
              <a:t>Se ha ejecutado </a:t>
            </a:r>
          </a:p>
          <a:p>
            <a:pPr algn="ctr"/>
            <a:r>
              <a:rPr lang="es-MX" altLang="en-US"/>
              <a:t>Q40, 966.684.42 </a:t>
            </a:r>
          </a:p>
          <a:p>
            <a:pPr algn="ctr"/>
            <a:r>
              <a:rPr lang="es-MX" altLang="en-US"/>
              <a:t>(29.40%)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Principales logros institucionales 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715" y="1700530"/>
            <a:ext cx="3808730" cy="37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Prevención de incendios forestales dentro de Áreas Protegidas</a:t>
            </a:r>
          </a:p>
        </p:txBody>
      </p:sp>
      <p:sp>
        <p:nvSpPr>
          <p:cNvPr id="2" name="Cuadro de texto 1"/>
          <p:cNvSpPr txBox="1"/>
          <p:nvPr/>
        </p:nvSpPr>
        <p:spPr>
          <a:xfrm>
            <a:off x="767715" y="2362200"/>
            <a:ext cx="6520815" cy="2230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just"/>
            <a:r>
              <a:rPr lang="es-MX" altLang="en-US" sz="1600">
                <a:latin typeface="Acumin Variable Concept" panose="020B0304020202020204" charset="0"/>
                <a:cs typeface="Arial" panose="020B0604020202020204" pitchFamily="34" charset="0"/>
              </a:rPr>
              <a:t>*Se</a:t>
            </a:r>
            <a:r>
              <a:rPr lang="en-US" sz="1600">
                <a:latin typeface="Acumin Variable Concept" panose="020B0304020202020204" charset="0"/>
                <a:cs typeface="Arial" panose="020B0604020202020204" pitchFamily="34" charset="0"/>
              </a:rPr>
              <a:t> capacitaron 771 personas entre ellos guardarecuros, bomberos, agentes de la policía entre otros.</a:t>
            </a:r>
          </a:p>
          <a:p>
            <a:pPr marL="0" indent="0" algn="just"/>
            <a:r>
              <a:rPr lang="en-US" sz="1600">
                <a:latin typeface="Acumin Variable Concept" panose="020B0304020202020204" charset="0"/>
                <a:cs typeface="Arial" panose="020B0604020202020204" pitchFamily="34" charset="0"/>
              </a:rPr>
              <a:t> </a:t>
            </a:r>
          </a:p>
          <a:p>
            <a:pPr marL="0" indent="0" algn="just"/>
            <a:r>
              <a:rPr lang="es-MX" altLang="en-US" sz="1600">
                <a:latin typeface="Acumin Variable Concept" panose="020B0304020202020204" charset="0"/>
                <a:cs typeface="Arial" panose="020B0604020202020204" pitchFamily="34" charset="0"/>
              </a:rPr>
              <a:t>*</a:t>
            </a:r>
            <a:r>
              <a:rPr lang="en-US" sz="1600">
                <a:latin typeface="Acumin Variable Concept" panose="020B0304020202020204" charset="0"/>
                <a:cs typeface="Arial" panose="020B0604020202020204" pitchFamily="34" charset="0"/>
              </a:rPr>
              <a:t>Se realizaron 842 eventos de mantenimiento y limpieza de brechas cortafuego. </a:t>
            </a:r>
          </a:p>
          <a:p>
            <a:pPr marL="0" indent="0" algn="just"/>
            <a:endParaRPr lang="en-US"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lang="es-MX" altLang="en-US" sz="1600">
                <a:latin typeface="Acumin Variable Concept" panose="020B0304020202020204" charset="0"/>
                <a:cs typeface="Arial" panose="020B0604020202020204" pitchFamily="34" charset="0"/>
              </a:rPr>
              <a:t>*S</a:t>
            </a:r>
            <a:r>
              <a:rPr lang="en-US" sz="1600">
                <a:latin typeface="Acumin Variable Concept" panose="020B0304020202020204" charset="0"/>
                <a:cs typeface="Arial" panose="020B0604020202020204" pitchFamily="34" charset="0"/>
              </a:rPr>
              <a:t>e realizó una campaña de prevención de incendios por medio de 5 estaciones radiales y se tuvo un alcance de audiencia de 2,800,000.00.</a:t>
            </a:r>
            <a:endParaRPr lang="en-US" altLang="en-US" sz="1600">
              <a:latin typeface="Acumin Variable Concept" panose="020B0304020202020204" charset="0"/>
              <a:cs typeface="Arial" panose="020B0604020202020204" pitchFamily="34" charset="0"/>
            </a:endParaRPr>
          </a:p>
        </p:txBody>
      </p:sp>
      <p:pic>
        <p:nvPicPr>
          <p:cNvPr id="4" name="Imagen 3" descr="_MG_23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565" y="3727450"/>
            <a:ext cx="2723515" cy="1816100"/>
          </a:xfrm>
          <a:prstGeom prst="rect">
            <a:avLst/>
          </a:prstGeom>
        </p:spPr>
      </p:pic>
      <p:pic>
        <p:nvPicPr>
          <p:cNvPr id="5" name="Imagen 4" descr="_DAS58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0" y="1987550"/>
            <a:ext cx="2717800" cy="1811655"/>
          </a:xfrm>
          <a:prstGeom prst="rect">
            <a:avLst/>
          </a:prstGeom>
        </p:spPr>
      </p:pic>
      <p:pic>
        <p:nvPicPr>
          <p:cNvPr id="6" name="SPOT 5 20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7485" y="4958715"/>
            <a:ext cx="619125" cy="619125"/>
          </a:xfrm>
          <a:prstGeom prst="rect">
            <a:avLst/>
          </a:prstGeom>
        </p:spPr>
      </p:pic>
      <p:pic>
        <p:nvPicPr>
          <p:cNvPr id="7" name="Imagen 6" descr="Prevencion de incendios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1025" y="0"/>
            <a:ext cx="2726055" cy="204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727891" y="685390"/>
            <a:ext cx="4105366" cy="104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s-GT" sz="3100"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Principales logros institucionales </a:t>
            </a:r>
          </a:p>
        </p:txBody>
      </p:sp>
      <p:sp>
        <p:nvSpPr>
          <p:cNvPr id="91" name="Google Shape;91;p2"/>
          <p:cNvSpPr txBox="1"/>
          <p:nvPr/>
        </p:nvSpPr>
        <p:spPr>
          <a:xfrm>
            <a:off x="767715" y="1700530"/>
            <a:ext cx="3808730" cy="37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>
                <a:solidFill>
                  <a:srgbClr val="004C82"/>
                </a:solidFill>
                <a:latin typeface="Bebas Neue" panose="00000500000000000000"/>
                <a:ea typeface="Bebas Neue" panose="00000500000000000000"/>
                <a:cs typeface="Bebas Neue" panose="00000500000000000000"/>
                <a:sym typeface="Bebas Neue" panose="00000500000000000000"/>
              </a:rPr>
              <a:t>Programa de Fomentando la Transición Ecológica del Petén</a:t>
            </a:r>
          </a:p>
        </p:txBody>
      </p:sp>
      <p:sp>
        <p:nvSpPr>
          <p:cNvPr id="4" name="Cuadro de texto 3"/>
          <p:cNvSpPr txBox="1"/>
          <p:nvPr/>
        </p:nvSpPr>
        <p:spPr>
          <a:xfrm>
            <a:off x="767715" y="2362200"/>
            <a:ext cx="6520815" cy="2230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Se suscribió el Convenio de Financiación NDICI LA-60635</a:t>
            </a:r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 entre la Unión Europea y La Republica de Guatemala. </a:t>
            </a:r>
          </a:p>
          <a:p>
            <a:pPr marL="0" indent="0" algn="just"/>
            <a:endParaRPr lang="es-MX"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*Para que CONAP lideré el “Programa de Fomentando la Transición Ecológica del Petén”, el cual tiene por Objetivo General: Contribuir a vincular el desarrollo socioeconómico de Petén con la protección del medio ambiente y el uso sostenible de los recursos naturales.</a:t>
            </a:r>
          </a:p>
          <a:p>
            <a:pPr marL="0" indent="0" algn="just"/>
            <a:endParaRPr lang="es-MX" sz="1600">
              <a:latin typeface="Acumin Variable Concept" panose="020B0304020202020204" charset="0"/>
              <a:cs typeface="Arial" panose="020B0604020202020204" pitchFamily="34" charset="0"/>
            </a:endParaRPr>
          </a:p>
          <a:p>
            <a:pPr marL="0" indent="0" algn="just"/>
            <a:r>
              <a:rPr lang="es-MX" sz="1600">
                <a:latin typeface="Acumin Variable Concept" panose="020B0304020202020204" charset="0"/>
                <a:cs typeface="Arial" panose="020B0604020202020204" pitchFamily="34" charset="0"/>
              </a:rPr>
              <a:t>*E</a:t>
            </a:r>
            <a:r>
              <a:rPr sz="1600">
                <a:latin typeface="Acumin Variable Concept" panose="020B0304020202020204" charset="0"/>
                <a:cs typeface="Arial" panose="020B0604020202020204" pitchFamily="34" charset="0"/>
              </a:rPr>
              <a:t>s una cooperación internacional no reembolsable por un monto de 40 millones de euros. </a:t>
            </a:r>
          </a:p>
        </p:txBody>
      </p:sp>
      <p:pic>
        <p:nvPicPr>
          <p:cNvPr id="2" name="Imagen 1" descr="WhatsApp Image 2023-09-05 at 10.29.19 AM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640" y="3193960"/>
            <a:ext cx="3456940" cy="2467610"/>
          </a:xfrm>
          <a:prstGeom prst="rect">
            <a:avLst/>
          </a:prstGeom>
        </p:spPr>
      </p:pic>
      <p:pic>
        <p:nvPicPr>
          <p:cNvPr id="3" name="Imagen 2" descr="WhatsApp Image 2023-09-05 at 10.29.19 A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640" y="685390"/>
            <a:ext cx="3456940" cy="24682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592</Words>
  <Application>Microsoft Office PowerPoint</Application>
  <PresentationFormat>Panorámica</PresentationFormat>
  <Paragraphs>87</Paragraphs>
  <Slides>13</Slides>
  <Notes>13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Bebas Neue</vt:lpstr>
      <vt:lpstr>Calibri</vt:lpstr>
      <vt:lpstr>Arial</vt:lpstr>
      <vt:lpstr>Acumin Variable Concept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 SCSP</dc:creator>
  <cp:lastModifiedBy>Juan Carlos Mayorga CONAP</cp:lastModifiedBy>
  <cp:revision>5</cp:revision>
  <dcterms:created xsi:type="dcterms:W3CDTF">2023-09-04T16:10:00Z</dcterms:created>
  <dcterms:modified xsi:type="dcterms:W3CDTF">2023-09-05T19:41:55Z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FC5780FF13024C6E8F69F108A45A6DCD_13</vt:lpwstr>
  </property>
  <property fmtid="{D5CDD505-2E9C-101B-9397-08002B2CF9AE}" pid="3" name="KSOProductBuildVer">
    <vt:lpwstr>2058-12.2.0.13201</vt:lpwstr>
  </property>
</Properties>
</file>