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63" r:id="rId4"/>
    <p:sldId id="282" r:id="rId5"/>
    <p:sldId id="264" r:id="rId6"/>
    <p:sldId id="265" r:id="rId7"/>
    <p:sldId id="266" r:id="rId8"/>
    <p:sldId id="268"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6" r:id="rId23"/>
    <p:sldId id="281" r:id="rId24"/>
    <p:sldId id="283" r:id="rId25"/>
    <p:sldId id="284" r:id="rId26"/>
    <p:sldId id="285" r:id="rId27"/>
    <p:sldId id="262" r:id="rId28"/>
  </p:sldIdLst>
  <p:sldSz cx="12192000" cy="6858000"/>
  <p:notesSz cx="6858000" cy="9144000"/>
  <p:embeddedFontLst>
    <p:embeddedFont>
      <p:font typeface="Bebas Neue" charset="0"/>
      <p:regular r:id="rId30"/>
    </p:embeddedFont>
    <p:embeddedFont>
      <p:font typeface="Calibri" pitchFamily="34" charset="0"/>
      <p:regular r:id="rId31"/>
      <p:bold r:id="rId32"/>
      <p:italic r:id="rId33"/>
      <p:boldItalic r:id="rId34"/>
    </p:embeddedFont>
    <p:embeddedFont>
      <p:font typeface="Montserrat ExtraBold" charset="0"/>
      <p:bold r:id="rId35"/>
      <p:italic r:id="rId36"/>
      <p:boldItalic r:id="rId37"/>
    </p:embeddedFont>
    <p:embeddedFont>
      <p:font typeface="Montserrat"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DEGVw+lPcHaTD66o9bjm5XB2Fd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10" d="100"/>
          <a:sy n="110" d="100"/>
        </p:scale>
        <p:origin x="-55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489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1109124" y="491578"/>
            <a:ext cx="7075107" cy="569346"/>
          </a:xfrm>
          <a:prstGeom prst="rect">
            <a:avLst/>
          </a:prstGeom>
          <a:noFill/>
          <a:ln>
            <a:noFill/>
          </a:ln>
        </p:spPr>
        <p:txBody>
          <a:bodyPr spcFirstLastPara="1" wrap="square" lIns="91425" tIns="45700" rIns="91425" bIns="45700" anchor="t" anchorCtr="0">
            <a:spAutoFit/>
          </a:bodyPr>
          <a:lstStyle/>
          <a:p>
            <a:pPr lvl="0"/>
            <a:r>
              <a:rPr lang="es-GT" sz="3100" dirty="0">
                <a:solidFill>
                  <a:srgbClr val="004C82"/>
                </a:solidFill>
                <a:latin typeface="Bebas Neue"/>
                <a:ea typeface="Bebas Neue"/>
                <a:cs typeface="Bebas Neue"/>
              </a:rPr>
              <a:t>PAGO DE SALARIOS A SERVIDORES PÚBLICOS A LA FECHA</a:t>
            </a:r>
          </a:p>
        </p:txBody>
      </p:sp>
      <p:sp>
        <p:nvSpPr>
          <p:cNvPr id="7" name="Google Shape;92;p2"/>
          <p:cNvSpPr/>
          <p:nvPr/>
        </p:nvSpPr>
        <p:spPr>
          <a:xfrm>
            <a:off x="623392" y="1958320"/>
            <a:ext cx="7833816" cy="3173136"/>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2000" dirty="0">
                <a:solidFill>
                  <a:schemeClr val="dk1"/>
                </a:solidFill>
              </a:rPr>
              <a:t>Presupuesto vigente total para el pago de servidores públicos</a:t>
            </a:r>
          </a:p>
          <a:p>
            <a:pPr marL="457200" lvl="1" algn="just">
              <a:lnSpc>
                <a:spcPct val="110000"/>
              </a:lnSpc>
              <a:buSzPts val="2600"/>
            </a:pPr>
            <a:r>
              <a:rPr lang="es-GT" sz="3400" b="1" dirty="0">
                <a:solidFill>
                  <a:schemeClr val="tx1"/>
                </a:solidFill>
                <a:latin typeface="Arial" pitchFamily="34" charset="0"/>
                <a:cs typeface="Arial" pitchFamily="34" charset="0"/>
              </a:rPr>
              <a:t>Q. </a:t>
            </a:r>
            <a:r>
              <a:rPr lang="es-GT" sz="3400" b="1" dirty="0" smtClean="0">
                <a:solidFill>
                  <a:schemeClr val="tx1"/>
                </a:solidFill>
                <a:latin typeface="Arial" pitchFamily="34" charset="0"/>
                <a:cs typeface="Arial" pitchFamily="34" charset="0"/>
              </a:rPr>
              <a:t>185,840,418.00</a:t>
            </a:r>
            <a:endParaRPr lang="es-GT" sz="3400" b="1" dirty="0">
              <a:solidFill>
                <a:schemeClr val="tx1"/>
              </a:solidFill>
              <a:latin typeface="Arial" pitchFamily="34" charset="0"/>
              <a:cs typeface="Arial" pitchFamily="34" charset="0"/>
            </a:endParaRPr>
          </a:p>
          <a:p>
            <a:pPr marL="457200" lvl="1" algn="just">
              <a:lnSpc>
                <a:spcPct val="110000"/>
              </a:lnSpc>
              <a:buSzPts val="2600"/>
            </a:pPr>
            <a:r>
              <a:rPr lang="es-GT" sz="2000" dirty="0">
                <a:solidFill>
                  <a:schemeClr val="dk1"/>
                </a:solidFill>
              </a:rPr>
              <a:t>Presupuesto utilizado al </a:t>
            </a:r>
            <a:r>
              <a:rPr lang="es-GT" sz="2000" b="1" u="sng" dirty="0" smtClean="0">
                <a:solidFill>
                  <a:schemeClr val="dk1"/>
                </a:solidFill>
              </a:rPr>
              <a:t>segundo cuatrimestre </a:t>
            </a:r>
            <a:r>
              <a:rPr lang="es-GT" sz="2000" b="1" u="sng" dirty="0">
                <a:solidFill>
                  <a:schemeClr val="dk1"/>
                </a:solidFill>
              </a:rPr>
              <a:t>2023 </a:t>
            </a:r>
            <a:r>
              <a:rPr lang="es-GT" sz="2000" dirty="0">
                <a:solidFill>
                  <a:schemeClr val="dk1"/>
                </a:solidFill>
              </a:rPr>
              <a:t>para el pago de servidores públicos</a:t>
            </a:r>
          </a:p>
          <a:p>
            <a:pPr marL="457200" lvl="1" algn="just">
              <a:lnSpc>
                <a:spcPct val="110000"/>
              </a:lnSpc>
              <a:buSzPts val="2600"/>
            </a:pPr>
            <a:r>
              <a:rPr lang="es-GT" sz="3400" b="1" dirty="0">
                <a:solidFill>
                  <a:schemeClr val="tx1"/>
                </a:solidFill>
                <a:latin typeface="Arial" pitchFamily="34" charset="0"/>
                <a:cs typeface="Arial" pitchFamily="34" charset="0"/>
              </a:rPr>
              <a:t>Q. </a:t>
            </a:r>
            <a:r>
              <a:rPr lang="es-GT" sz="3400" b="1" dirty="0" smtClean="0">
                <a:solidFill>
                  <a:schemeClr val="tx1"/>
                </a:solidFill>
                <a:latin typeface="Arial" pitchFamily="34" charset="0"/>
                <a:cs typeface="Arial" pitchFamily="34" charset="0"/>
              </a:rPr>
              <a:t>109,065,013.39</a:t>
            </a:r>
            <a:endParaRPr lang="es-GT" sz="3400" b="1" dirty="0">
              <a:solidFill>
                <a:schemeClr val="tx1"/>
              </a:solidFill>
              <a:latin typeface="Arial" pitchFamily="34" charset="0"/>
              <a:cs typeface="Arial" pitchFamily="34" charset="0"/>
            </a:endParaRPr>
          </a:p>
          <a:p>
            <a:pPr marL="457200" lvl="1" algn="just">
              <a:lnSpc>
                <a:spcPct val="110000"/>
              </a:lnSpc>
              <a:buSzPts val="2600"/>
            </a:pPr>
            <a:r>
              <a:rPr lang="es-GT" sz="2000" dirty="0">
                <a:solidFill>
                  <a:schemeClr val="dk1"/>
                </a:solidFill>
              </a:rPr>
              <a:t>Saldo para el pago de servidores públicos</a:t>
            </a:r>
          </a:p>
          <a:p>
            <a:pPr marL="457200" lvl="1" algn="just">
              <a:lnSpc>
                <a:spcPct val="110000"/>
              </a:lnSpc>
              <a:buSzPts val="2600"/>
            </a:pPr>
            <a:r>
              <a:rPr lang="es-GT" sz="3400" b="1" dirty="0">
                <a:solidFill>
                  <a:schemeClr val="tx1"/>
                </a:solidFill>
                <a:latin typeface="Arial" pitchFamily="34" charset="0"/>
                <a:cs typeface="Arial" pitchFamily="34" charset="0"/>
              </a:rPr>
              <a:t>Q. </a:t>
            </a:r>
            <a:r>
              <a:rPr lang="es-GT" sz="3400" b="1" dirty="0" smtClean="0">
                <a:solidFill>
                  <a:schemeClr val="tx1"/>
                </a:solidFill>
                <a:latin typeface="Arial" pitchFamily="34" charset="0"/>
                <a:cs typeface="Arial" pitchFamily="34" charset="0"/>
              </a:rPr>
              <a:t>76,775,404.61</a:t>
            </a:r>
            <a:endParaRPr lang="es-GT" sz="3400" b="1" dirty="0">
              <a:solidFill>
                <a:schemeClr val="tx1"/>
              </a:solidFill>
              <a:latin typeface="Arial" pitchFamily="34" charset="0"/>
              <a:cs typeface="Arial" pitchFamily="34" charset="0"/>
            </a:endParaRPr>
          </a:p>
        </p:txBody>
      </p:sp>
      <p:sp>
        <p:nvSpPr>
          <p:cNvPr id="5" name="Título 1">
            <a:extLst>
              <a:ext uri="{FF2B5EF4-FFF2-40B4-BE49-F238E27FC236}">
                <a16:creationId xmlns:a16="http://schemas.microsoft.com/office/drawing/2014/main" xmlns="" id="{FBF987D7-F6EB-4E22-809F-6134B7E9C344}"/>
              </a:ext>
            </a:extLst>
          </p:cNvPr>
          <p:cNvSpPr txBox="1">
            <a:spLocks/>
          </p:cNvSpPr>
          <p:nvPr/>
        </p:nvSpPr>
        <p:spPr>
          <a:xfrm>
            <a:off x="8547100" y="2132856"/>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Montserrat" charset="0"/>
                <a:cs typeface="Arial" panose="020B0604020202020204" pitchFamily="34" charset="0"/>
              </a:rPr>
              <a:t/>
            </a:r>
            <a:br>
              <a:rPr lang="es-GT" sz="2000" b="0" dirty="0">
                <a:latin typeface="Montserrat" charset="0"/>
                <a:cs typeface="Arial" panose="020B0604020202020204" pitchFamily="34" charset="0"/>
              </a:rPr>
            </a:br>
            <a:r>
              <a:rPr lang="es-GT" sz="2200" b="0" dirty="0">
                <a:solidFill>
                  <a:schemeClr val="tx1"/>
                </a:solidFill>
                <a:latin typeface="Arial" pitchFamily="34" charset="0"/>
                <a:cs typeface="Arial" pitchFamily="34" charset="0"/>
              </a:rPr>
              <a:t>Este rubro constituye el </a:t>
            </a:r>
            <a:r>
              <a:rPr lang="es-GT" sz="2200" dirty="0" smtClean="0">
                <a:solidFill>
                  <a:schemeClr val="tx1"/>
                </a:solidFill>
                <a:latin typeface="Arial" pitchFamily="34" charset="0"/>
                <a:cs typeface="Arial" pitchFamily="34" charset="0"/>
              </a:rPr>
              <a:t>6</a:t>
            </a:r>
            <a:r>
              <a:rPr lang="es-GT" sz="2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0.93%</a:t>
            </a:r>
            <a:r>
              <a:rPr lang="es-GT" sz="2200" b="0" dirty="0" smtClean="0">
                <a:latin typeface="Arial" pitchFamily="34" charset="0"/>
                <a:cs typeface="Arial" pitchFamily="34" charset="0"/>
              </a:rPr>
              <a:t> </a:t>
            </a:r>
            <a:r>
              <a:rPr lang="es-GT" sz="2200" b="0" dirty="0">
                <a:solidFill>
                  <a:schemeClr val="tx1"/>
                </a:solidFill>
                <a:latin typeface="Arial" pitchFamily="34" charset="0"/>
                <a:cs typeface="Arial" pitchFamily="34" charset="0"/>
              </a:rPr>
              <a:t>del total del presupuesto de </a:t>
            </a:r>
            <a:r>
              <a:rPr lang="es-GT" sz="2200" b="0" u="sng" dirty="0">
                <a:solidFill>
                  <a:schemeClr val="tx1"/>
                </a:solidFill>
                <a:latin typeface="Arial" pitchFamily="34" charset="0"/>
                <a:cs typeface="Arial" pitchFamily="34" charset="0"/>
              </a:rPr>
              <a:t>“la institución”</a:t>
            </a:r>
            <a:r>
              <a:rPr lang="es-GT" sz="2000" b="0" dirty="0">
                <a:solidFill>
                  <a:schemeClr val="accent1">
                    <a:lumMod val="50000"/>
                  </a:schemeClr>
                </a:solidFill>
                <a:latin typeface="Montserrat" charset="0"/>
                <a:cs typeface="Arial" panose="020B0604020202020204" pitchFamily="34" charset="0"/>
              </a:rPr>
              <a:t/>
            </a:r>
            <a:br>
              <a:rPr lang="es-GT" sz="2000" b="0" dirty="0">
                <a:solidFill>
                  <a:schemeClr val="accent1">
                    <a:lumMod val="50000"/>
                  </a:schemeClr>
                </a:solidFill>
                <a:latin typeface="Montserrat" charset="0"/>
                <a:cs typeface="Arial" panose="020B0604020202020204" pitchFamily="34" charset="0"/>
              </a:rPr>
            </a:br>
            <a:endParaRPr lang="es-GT" sz="2000" b="0" dirty="0">
              <a:solidFill>
                <a:schemeClr val="accent1">
                  <a:lumMod val="50000"/>
                </a:schemeClr>
              </a:solidFill>
              <a:latin typeface="Montserrat" charset="0"/>
              <a:cs typeface="Arial" panose="020B0604020202020204" pitchFamily="34" charset="0"/>
            </a:endParaRPr>
          </a:p>
        </p:txBody>
      </p:sp>
    </p:spTree>
    <p:extLst>
      <p:ext uri="{BB962C8B-B14F-4D97-AF65-F5344CB8AC3E}">
        <p14:creationId xmlns:p14="http://schemas.microsoft.com/office/powerpoint/2010/main" val="59214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4" y="588092"/>
            <a:ext cx="10803803" cy="1046400"/>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rPr>
              <a:t>¿EN QUÉ INVIERTE LA SECRETARÍA DE BIENESTAR SOCIAL DE LA PRESIDENCIA DE LA REPÚBLICA?</a:t>
            </a:r>
          </a:p>
        </p:txBody>
      </p:sp>
      <p:sp>
        <p:nvSpPr>
          <p:cNvPr id="7" name="Google Shape;92;p2"/>
          <p:cNvSpPr/>
          <p:nvPr/>
        </p:nvSpPr>
        <p:spPr>
          <a:xfrm>
            <a:off x="4439816" y="1995576"/>
            <a:ext cx="7344816" cy="3071570"/>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La Secretaría de Bienestar Social de la Presidencia de la República, invierte el presupuesto asignado principalmente en la adquisición de alimentación servida que se brinda a los niños, niñas y adolescentes atendidos en los diferentes Programas a cargo de la Institución, arrendamiento de inmuebles para uso de Centros de Atención Integral, Hogares de Protección y Abrigo, Programas que brindan beneficios económicos a través de un subsidio como lo son Familias Sustitutas y Subsidios Familiares para niñez con discapacidad, de igual manera se adquieren medicamentos, prendas de vestir para la población atendida, así mismo se proyecta invertir en la adecuación de las instalaciones de los inmuebles que ocupan los diferentes Programas a nivel nacional.</a:t>
            </a:r>
          </a:p>
        </p:txBody>
      </p:sp>
      <p:sp>
        <p:nvSpPr>
          <p:cNvPr id="8" name="Google Shape;85;g1e0bd25976b_0_84"/>
          <p:cNvSpPr txBox="1"/>
          <p:nvPr/>
        </p:nvSpPr>
        <p:spPr>
          <a:xfrm>
            <a:off x="1055440" y="2204864"/>
            <a:ext cx="2520280" cy="2585283"/>
          </a:xfrm>
          <a:prstGeom prst="rect">
            <a:avLst/>
          </a:prstGeom>
          <a:noFill/>
          <a:ln>
            <a:noFill/>
          </a:ln>
        </p:spPr>
        <p:txBody>
          <a:bodyPr spcFirstLastPara="1" wrap="square" lIns="91425" tIns="45700" rIns="91425" bIns="45700" anchor="t" anchorCtr="0">
            <a:spAutoFit/>
          </a:bodyPr>
          <a:lstStyle/>
          <a:p>
            <a:pPr algn="ctr">
              <a:buSzPct val="100000"/>
            </a:pPr>
            <a:r>
              <a:rPr lang="es-GT" sz="1600" dirty="0">
                <a:solidFill>
                  <a:schemeClr val="dk1"/>
                </a:solidFill>
              </a:rPr>
              <a:t>La inversión se divide principalmente en </a:t>
            </a:r>
            <a:r>
              <a:rPr lang="es-GT" sz="1600" b="1" dirty="0">
                <a:solidFill>
                  <a:schemeClr val="dk1"/>
                </a:solidFill>
              </a:rPr>
              <a:t>servicio de alimentación, arrendamiento de bienes inmuebles </a:t>
            </a:r>
            <a:r>
              <a:rPr lang="es-GT" sz="1600" dirty="0">
                <a:solidFill>
                  <a:schemeClr val="dk1"/>
                </a:solidFill>
              </a:rPr>
              <a:t>y en los Programas de Subsidios Familiares y Familias Sustitutas</a:t>
            </a:r>
          </a:p>
          <a:p>
            <a:pPr algn="ctr">
              <a:buSzPct val="100000"/>
            </a:pPr>
            <a:endParaRPr lang="es-GT" sz="1800" dirty="0">
              <a:solidFill>
                <a:schemeClr val="dk1"/>
              </a:solidFill>
            </a:endParaRPr>
          </a:p>
        </p:txBody>
      </p:sp>
    </p:spTree>
    <p:extLst>
      <p:ext uri="{BB962C8B-B14F-4D97-AF65-F5344CB8AC3E}">
        <p14:creationId xmlns:p14="http://schemas.microsoft.com/office/powerpoint/2010/main" val="137988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1109125" y="620688"/>
            <a:ext cx="5472608" cy="569346"/>
          </a:xfrm>
          <a:prstGeom prst="rect">
            <a:avLst/>
          </a:prstGeom>
          <a:noFill/>
          <a:ln>
            <a:noFill/>
          </a:ln>
        </p:spPr>
        <p:txBody>
          <a:bodyPr spcFirstLastPara="1" wrap="square" lIns="91425" tIns="45700" rIns="91425" bIns="45700" anchor="t" anchorCtr="0">
            <a:spAutoFit/>
          </a:bodyPr>
          <a:lstStyle/>
          <a:p>
            <a:pPr lvl="0"/>
            <a:r>
              <a:rPr lang="es-GT" sz="3100" dirty="0">
                <a:solidFill>
                  <a:srgbClr val="004C82"/>
                </a:solidFill>
                <a:latin typeface="Bebas Neue"/>
                <a:ea typeface="Bebas Neue"/>
                <a:cs typeface="Bebas Neue"/>
              </a:rPr>
              <a:t>MONTO UTILIZADO EN INVERSIÓN A LA FECHA</a:t>
            </a:r>
          </a:p>
        </p:txBody>
      </p:sp>
      <p:sp>
        <p:nvSpPr>
          <p:cNvPr id="7" name="Google Shape;92;p2"/>
          <p:cNvSpPr/>
          <p:nvPr/>
        </p:nvSpPr>
        <p:spPr>
          <a:xfrm>
            <a:off x="623392" y="1958320"/>
            <a:ext cx="7833816" cy="3173136"/>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2000" dirty="0">
                <a:solidFill>
                  <a:schemeClr val="dk1"/>
                </a:solidFill>
              </a:rPr>
              <a:t>Presupuesto vigente total para la inversión</a:t>
            </a:r>
          </a:p>
          <a:p>
            <a:pPr marL="457200" lvl="1" algn="just">
              <a:lnSpc>
                <a:spcPct val="110000"/>
              </a:lnSpc>
              <a:buSzPts val="2600"/>
            </a:pPr>
            <a:r>
              <a:rPr lang="es-GT" sz="3400" b="1" dirty="0" smtClean="0">
                <a:solidFill>
                  <a:schemeClr val="tx1"/>
                </a:solidFill>
                <a:latin typeface="Arial" pitchFamily="34" charset="0"/>
                <a:cs typeface="Arial" pitchFamily="34" charset="0"/>
              </a:rPr>
              <a:t>Q</a:t>
            </a:r>
            <a:r>
              <a:rPr lang="es-GT" sz="3400" b="1" dirty="0">
                <a:solidFill>
                  <a:schemeClr val="tx1"/>
                </a:solidFill>
                <a:latin typeface="Arial" pitchFamily="34" charset="0"/>
                <a:cs typeface="Arial" pitchFamily="34" charset="0"/>
              </a:rPr>
              <a:t>. </a:t>
            </a:r>
            <a:r>
              <a:rPr lang="es-GT" sz="3400" b="1" dirty="0" smtClean="0">
                <a:solidFill>
                  <a:schemeClr val="tx1"/>
                </a:solidFill>
                <a:latin typeface="Arial" pitchFamily="34" charset="0"/>
                <a:cs typeface="Arial" pitchFamily="34" charset="0"/>
              </a:rPr>
              <a:t>3,156,805.00</a:t>
            </a:r>
            <a:endParaRPr lang="es-GT" sz="3400" b="1" dirty="0">
              <a:solidFill>
                <a:schemeClr val="tx1"/>
              </a:solidFill>
              <a:latin typeface="Arial" pitchFamily="34" charset="0"/>
              <a:cs typeface="Arial" pitchFamily="34" charset="0"/>
            </a:endParaRPr>
          </a:p>
          <a:p>
            <a:pPr marL="457200" lvl="1" algn="just">
              <a:lnSpc>
                <a:spcPct val="110000"/>
              </a:lnSpc>
              <a:buSzPts val="2600"/>
            </a:pPr>
            <a:r>
              <a:rPr lang="es-GT" sz="2000" dirty="0">
                <a:solidFill>
                  <a:schemeClr val="dk1"/>
                </a:solidFill>
              </a:rPr>
              <a:t>Presupuesto utilizado al </a:t>
            </a:r>
            <a:r>
              <a:rPr lang="es-GT" sz="2000" b="1" u="sng" dirty="0" smtClean="0">
                <a:solidFill>
                  <a:schemeClr val="dk1"/>
                </a:solidFill>
              </a:rPr>
              <a:t>segundo cuatrimestre </a:t>
            </a:r>
            <a:r>
              <a:rPr lang="es-GT" sz="2000" b="1" u="sng" dirty="0">
                <a:solidFill>
                  <a:schemeClr val="dk1"/>
                </a:solidFill>
              </a:rPr>
              <a:t>2023 </a:t>
            </a:r>
            <a:r>
              <a:rPr lang="es-GT" sz="2000" dirty="0">
                <a:solidFill>
                  <a:schemeClr val="dk1"/>
                </a:solidFill>
              </a:rPr>
              <a:t>para la inversión</a:t>
            </a:r>
          </a:p>
          <a:p>
            <a:pPr marL="457200" lvl="1" algn="just">
              <a:lnSpc>
                <a:spcPct val="110000"/>
              </a:lnSpc>
              <a:buSzPts val="2600"/>
            </a:pPr>
            <a:r>
              <a:rPr lang="es-GT" sz="3400" b="1" dirty="0" smtClean="0">
                <a:solidFill>
                  <a:schemeClr val="tx1"/>
                </a:solidFill>
                <a:latin typeface="Arial" pitchFamily="34" charset="0"/>
                <a:cs typeface="Arial" pitchFamily="34" charset="0"/>
              </a:rPr>
              <a:t>Q</a:t>
            </a:r>
            <a:r>
              <a:rPr lang="es-GT" sz="3400" b="1" dirty="0">
                <a:solidFill>
                  <a:schemeClr val="tx1"/>
                </a:solidFill>
                <a:latin typeface="Arial" pitchFamily="34" charset="0"/>
                <a:cs typeface="Arial" pitchFamily="34" charset="0"/>
              </a:rPr>
              <a:t>. </a:t>
            </a:r>
            <a:r>
              <a:rPr lang="es-GT" sz="3400" b="1" dirty="0" smtClean="0">
                <a:solidFill>
                  <a:schemeClr val="tx1"/>
                </a:solidFill>
                <a:latin typeface="Arial" pitchFamily="34" charset="0"/>
                <a:cs typeface="Arial" pitchFamily="34" charset="0"/>
              </a:rPr>
              <a:t>3,113,570.81</a:t>
            </a:r>
            <a:endParaRPr lang="es-GT" sz="3400" b="1" dirty="0">
              <a:solidFill>
                <a:schemeClr val="tx1"/>
              </a:solidFill>
              <a:latin typeface="Arial" pitchFamily="34" charset="0"/>
              <a:cs typeface="Arial" pitchFamily="34" charset="0"/>
            </a:endParaRPr>
          </a:p>
          <a:p>
            <a:pPr marL="457200" lvl="1" algn="just">
              <a:lnSpc>
                <a:spcPct val="110000"/>
              </a:lnSpc>
              <a:buSzPts val="2600"/>
            </a:pPr>
            <a:r>
              <a:rPr lang="es-GT" sz="2000" dirty="0">
                <a:solidFill>
                  <a:schemeClr val="dk1"/>
                </a:solidFill>
              </a:rPr>
              <a:t>Saldo para la inversión</a:t>
            </a:r>
          </a:p>
          <a:p>
            <a:pPr marL="457200" lvl="1" algn="just">
              <a:lnSpc>
                <a:spcPct val="110000"/>
              </a:lnSpc>
              <a:buSzPts val="2600"/>
            </a:pPr>
            <a:r>
              <a:rPr lang="es-GT" sz="3400" b="1" dirty="0" smtClean="0">
                <a:solidFill>
                  <a:schemeClr val="tx1"/>
                </a:solidFill>
                <a:latin typeface="Arial" pitchFamily="34" charset="0"/>
                <a:cs typeface="Arial" pitchFamily="34" charset="0"/>
              </a:rPr>
              <a:t>Q</a:t>
            </a:r>
            <a:r>
              <a:rPr lang="es-GT" sz="3400" b="1" dirty="0">
                <a:solidFill>
                  <a:schemeClr val="tx1"/>
                </a:solidFill>
                <a:latin typeface="Arial" pitchFamily="34" charset="0"/>
                <a:cs typeface="Arial" pitchFamily="34" charset="0"/>
              </a:rPr>
              <a:t>. </a:t>
            </a:r>
            <a:r>
              <a:rPr lang="es-GT" sz="3400" b="1" dirty="0" smtClean="0">
                <a:solidFill>
                  <a:schemeClr val="tx1"/>
                </a:solidFill>
                <a:latin typeface="Arial" pitchFamily="34" charset="0"/>
                <a:cs typeface="Arial" pitchFamily="34" charset="0"/>
              </a:rPr>
              <a:t>43,234.19</a:t>
            </a:r>
            <a:endParaRPr lang="es-GT" sz="3400" b="1" dirty="0">
              <a:solidFill>
                <a:schemeClr val="tx1"/>
              </a:solidFill>
              <a:latin typeface="Arial" pitchFamily="34" charset="0"/>
              <a:cs typeface="Arial" pitchFamily="34" charset="0"/>
            </a:endParaRPr>
          </a:p>
        </p:txBody>
      </p:sp>
      <p:sp>
        <p:nvSpPr>
          <p:cNvPr id="5" name="Título 1">
            <a:extLst>
              <a:ext uri="{FF2B5EF4-FFF2-40B4-BE49-F238E27FC236}">
                <a16:creationId xmlns:a16="http://schemas.microsoft.com/office/drawing/2014/main" xmlns="" id="{FBF987D7-F6EB-4E22-809F-6134B7E9C344}"/>
              </a:ext>
            </a:extLst>
          </p:cNvPr>
          <p:cNvSpPr txBox="1">
            <a:spLocks/>
          </p:cNvSpPr>
          <p:nvPr/>
        </p:nvSpPr>
        <p:spPr>
          <a:xfrm>
            <a:off x="8547100" y="2132856"/>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Montserrat" charset="0"/>
                <a:cs typeface="Arial" panose="020B0604020202020204" pitchFamily="34" charset="0"/>
              </a:rPr>
              <a:t/>
            </a:r>
            <a:br>
              <a:rPr lang="es-GT" sz="2000" b="0" dirty="0">
                <a:latin typeface="Montserrat" charset="0"/>
                <a:cs typeface="Arial" panose="020B0604020202020204" pitchFamily="34" charset="0"/>
              </a:rPr>
            </a:br>
            <a:r>
              <a:rPr lang="es-GT" sz="2200" b="0" dirty="0">
                <a:solidFill>
                  <a:schemeClr val="tx1"/>
                </a:solidFill>
                <a:latin typeface="Arial" pitchFamily="34" charset="0"/>
                <a:cs typeface="Arial" pitchFamily="34" charset="0"/>
              </a:rPr>
              <a:t>Este rubro constituye el </a:t>
            </a:r>
            <a:r>
              <a:rPr lang="es-GT" sz="2200" dirty="0" smtClean="0">
                <a:solidFill>
                  <a:schemeClr val="tx1"/>
                </a:solidFill>
                <a:latin typeface="Arial" pitchFamily="34" charset="0"/>
                <a:cs typeface="Arial" pitchFamily="34" charset="0"/>
              </a:rPr>
              <a:t>1</a:t>
            </a:r>
            <a:r>
              <a:rPr lang="es-GT" sz="2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.03%</a:t>
            </a:r>
            <a:r>
              <a:rPr lang="es-GT" sz="2200" b="0" dirty="0" smtClean="0">
                <a:latin typeface="Arial" pitchFamily="34" charset="0"/>
                <a:cs typeface="Arial" pitchFamily="34" charset="0"/>
              </a:rPr>
              <a:t> </a:t>
            </a:r>
            <a:r>
              <a:rPr lang="es-GT" sz="2200" b="0" dirty="0">
                <a:solidFill>
                  <a:schemeClr val="tx1"/>
                </a:solidFill>
                <a:latin typeface="Arial" pitchFamily="34" charset="0"/>
                <a:cs typeface="Arial" pitchFamily="34" charset="0"/>
              </a:rPr>
              <a:t>del total del presupuesto de </a:t>
            </a:r>
            <a:r>
              <a:rPr lang="es-GT" sz="2200" b="0" u="sng" dirty="0">
                <a:solidFill>
                  <a:schemeClr val="tx1"/>
                </a:solidFill>
                <a:latin typeface="Arial" pitchFamily="34" charset="0"/>
                <a:cs typeface="Arial" pitchFamily="34" charset="0"/>
              </a:rPr>
              <a:t>“la institución”</a:t>
            </a:r>
            <a:r>
              <a:rPr lang="es-GT" sz="2000" b="0" dirty="0">
                <a:solidFill>
                  <a:schemeClr val="accent1">
                    <a:lumMod val="50000"/>
                  </a:schemeClr>
                </a:solidFill>
                <a:latin typeface="Montserrat" charset="0"/>
                <a:cs typeface="Arial" panose="020B0604020202020204" pitchFamily="34" charset="0"/>
              </a:rPr>
              <a:t/>
            </a:r>
            <a:br>
              <a:rPr lang="es-GT" sz="2000" b="0" dirty="0">
                <a:solidFill>
                  <a:schemeClr val="accent1">
                    <a:lumMod val="50000"/>
                  </a:schemeClr>
                </a:solidFill>
                <a:latin typeface="Montserrat" charset="0"/>
                <a:cs typeface="Arial" panose="020B0604020202020204" pitchFamily="34" charset="0"/>
              </a:rPr>
            </a:br>
            <a:endParaRPr lang="es-GT" sz="2000" b="0" dirty="0">
              <a:solidFill>
                <a:schemeClr val="accent1">
                  <a:lumMod val="50000"/>
                </a:schemeClr>
              </a:solidFill>
              <a:latin typeface="Montserrat" charset="0"/>
              <a:cs typeface="Arial" panose="020B0604020202020204" pitchFamily="34" charset="0"/>
            </a:endParaRPr>
          </a:p>
        </p:txBody>
      </p:sp>
    </p:spTree>
    <p:extLst>
      <p:ext uri="{BB962C8B-B14F-4D97-AF65-F5344CB8AC3E}">
        <p14:creationId xmlns:p14="http://schemas.microsoft.com/office/powerpoint/2010/main" val="190296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4" y="588092"/>
            <a:ext cx="10587779" cy="1046400"/>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rPr>
              <a:t>¿QUÉ FINALIDADES ATIENDE “LA SECRETARÍA DE BIENESTAR SOCIAL DE LA PRESIDENCIA DE LA REPÚBLICA?</a:t>
            </a:r>
          </a:p>
        </p:txBody>
      </p:sp>
      <p:sp>
        <p:nvSpPr>
          <p:cNvPr id="7" name="Google Shape;92;p2"/>
          <p:cNvSpPr/>
          <p:nvPr/>
        </p:nvSpPr>
        <p:spPr>
          <a:xfrm>
            <a:off x="551384" y="2276872"/>
            <a:ext cx="7344816" cy="2259040"/>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Los recursos públicos se utilizan con fines específicos para el cumplimiento de los objetivos sociales y económicos del Estado que impactan directamente en la niñez y adolescencia.</a:t>
            </a:r>
          </a:p>
          <a:p>
            <a:pPr marL="457200" lvl="1" algn="just">
              <a:lnSpc>
                <a:spcPct val="110000"/>
              </a:lnSpc>
              <a:buSzPts val="2600"/>
            </a:pPr>
            <a:endParaRPr lang="es-GT" sz="1600" dirty="0">
              <a:solidFill>
                <a:schemeClr val="dk1"/>
              </a:solidFill>
            </a:endParaRPr>
          </a:p>
          <a:p>
            <a:pPr marL="457200" lvl="1" algn="just">
              <a:lnSpc>
                <a:spcPct val="110000"/>
              </a:lnSpc>
              <a:buSzPts val="2600"/>
            </a:pPr>
            <a:r>
              <a:rPr lang="es-GT" sz="1600" dirty="0">
                <a:solidFill>
                  <a:schemeClr val="dk1"/>
                </a:solidFill>
              </a:rPr>
              <a:t>Cada entidad atiende y prioriza las finalidades que le corresponden de conformidad con la ley. En el caso de Secretaría de Bienestar Social de la Presidencia de la República, destina su presupuesto a las finalidades: </a:t>
            </a:r>
            <a:r>
              <a:rPr lang="es-GT" sz="1600" b="1" dirty="0">
                <a:solidFill>
                  <a:schemeClr val="dk1"/>
                </a:solidFill>
              </a:rPr>
              <a:t>Protección Social y Servicios Públicos. </a:t>
            </a:r>
          </a:p>
        </p:txBody>
      </p:sp>
      <p:sp>
        <p:nvSpPr>
          <p:cNvPr id="8" name="Google Shape;85;g1e0bd25976b_0_84"/>
          <p:cNvSpPr txBox="1"/>
          <p:nvPr/>
        </p:nvSpPr>
        <p:spPr>
          <a:xfrm>
            <a:off x="9428869" y="2490165"/>
            <a:ext cx="2160240" cy="1846619"/>
          </a:xfrm>
          <a:prstGeom prst="rect">
            <a:avLst/>
          </a:prstGeom>
          <a:noFill/>
          <a:ln>
            <a:noFill/>
          </a:ln>
        </p:spPr>
        <p:txBody>
          <a:bodyPr spcFirstLastPara="1" wrap="square" lIns="91425" tIns="45700" rIns="91425" bIns="45700" anchor="t" anchorCtr="0">
            <a:spAutoFit/>
          </a:bodyPr>
          <a:lstStyle/>
          <a:p>
            <a:pPr algn="ctr">
              <a:buSzPct val="100000"/>
            </a:pPr>
            <a:r>
              <a:rPr lang="es-GT" sz="1600" dirty="0">
                <a:solidFill>
                  <a:schemeClr val="dk1"/>
                </a:solidFill>
              </a:rPr>
              <a:t>La principal finalidad que se atiende es “Protección Social</a:t>
            </a:r>
            <a:r>
              <a:rPr lang="es-GT" sz="1600" dirty="0" smtClean="0">
                <a:solidFill>
                  <a:schemeClr val="dk1"/>
                </a:solidFill>
              </a:rPr>
              <a:t>” </a:t>
            </a:r>
            <a:r>
              <a:rPr lang="es-GT" sz="1600" dirty="0">
                <a:solidFill>
                  <a:schemeClr val="dk1"/>
                </a:solidFill>
              </a:rPr>
              <a:t>con un </a:t>
            </a:r>
            <a:r>
              <a:rPr lang="es-GT" sz="1600" b="1" dirty="0" smtClean="0">
                <a:solidFill>
                  <a:schemeClr val="tx1"/>
                </a:solidFill>
              </a:rPr>
              <a:t>99.93%</a:t>
            </a:r>
            <a:r>
              <a:rPr lang="es-GT" sz="1600" dirty="0" smtClean="0">
                <a:solidFill>
                  <a:schemeClr val="dk1"/>
                </a:solidFill>
              </a:rPr>
              <a:t> </a:t>
            </a:r>
            <a:r>
              <a:rPr lang="es-GT" sz="1600" dirty="0">
                <a:solidFill>
                  <a:schemeClr val="dk1"/>
                </a:solidFill>
              </a:rPr>
              <a:t>del presupuesto total de </a:t>
            </a:r>
            <a:r>
              <a:rPr lang="es-GT" sz="1600" u="sng" dirty="0">
                <a:solidFill>
                  <a:schemeClr val="dk1"/>
                </a:solidFill>
              </a:rPr>
              <a:t>“la institución”.</a:t>
            </a:r>
          </a:p>
          <a:p>
            <a:pPr algn="ctr">
              <a:buSzPct val="100000"/>
            </a:pPr>
            <a:endParaRPr lang="es-GT" sz="1800" dirty="0">
              <a:solidFill>
                <a:schemeClr val="dk1"/>
              </a:solidFill>
            </a:endParaRPr>
          </a:p>
        </p:txBody>
      </p:sp>
    </p:spTree>
    <p:extLst>
      <p:ext uri="{BB962C8B-B14F-4D97-AF65-F5344CB8AC3E}">
        <p14:creationId xmlns:p14="http://schemas.microsoft.com/office/powerpoint/2010/main" val="27536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5" y="588092"/>
            <a:ext cx="10731796" cy="569346"/>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EJECUCIÓN PRESUPUESTARIA POR FINALIDAD AL SEGUNDO CUATRIMESTRE </a:t>
            </a:r>
            <a:r>
              <a:rPr lang="es-GT" sz="3100" dirty="0" smtClean="0">
                <a:solidFill>
                  <a:srgbClr val="004C82"/>
                </a:solidFill>
                <a:latin typeface="Bebas Neue"/>
                <a:ea typeface="Bebas Neue"/>
                <a:cs typeface="Bebas Neue"/>
              </a:rPr>
              <a:t>2023</a:t>
            </a:r>
            <a:endParaRPr lang="es-GT" sz="3100" dirty="0">
              <a:solidFill>
                <a:srgbClr val="004C82"/>
              </a:solidFill>
              <a:latin typeface="Bebas Neue"/>
              <a:ea typeface="Bebas Neue"/>
              <a:cs typeface="Bebas Neue"/>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1340768"/>
            <a:ext cx="9289032" cy="456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56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837194" y="646435"/>
            <a:ext cx="10875429" cy="1046400"/>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RENDICIÓN DE CUENTAS</a:t>
            </a:r>
            <a:br>
              <a:rPr lang="es-GT" sz="3100" dirty="0">
                <a:solidFill>
                  <a:srgbClr val="004C82"/>
                </a:solidFill>
                <a:latin typeface="Bebas Neue"/>
                <a:ea typeface="Bebas Neue"/>
                <a:cs typeface="Bebas Neue"/>
              </a:rPr>
            </a:b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sp>
        <p:nvSpPr>
          <p:cNvPr id="3" name="CuadroTexto 13">
            <a:extLst>
              <a:ext uri="{FF2B5EF4-FFF2-40B4-BE49-F238E27FC236}">
                <a16:creationId xmlns:a16="http://schemas.microsoft.com/office/drawing/2014/main" xmlns="" id="{57146A67-C081-2534-FEB1-BC7819A31A7A}"/>
              </a:ext>
            </a:extLst>
          </p:cNvPr>
          <p:cNvSpPr txBox="1"/>
          <p:nvPr/>
        </p:nvSpPr>
        <p:spPr>
          <a:xfrm>
            <a:off x="4439816" y="3573016"/>
            <a:ext cx="7460901" cy="1380378"/>
          </a:xfrm>
          <a:prstGeom prst="rect">
            <a:avLst/>
          </a:prstGeom>
          <a:noFill/>
        </p:spPr>
        <p:txBody>
          <a:bodyPr wrap="square" rtlCol="0">
            <a:spAutoFit/>
          </a:bodyPr>
          <a:lstStyle/>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PARTE ESPECÍFICA </a:t>
            </a:r>
          </a:p>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PRINCIPALES AVANCES Y RESULTADOS</a:t>
            </a:r>
          </a:p>
        </p:txBody>
      </p:sp>
      <p:grpSp>
        <p:nvGrpSpPr>
          <p:cNvPr id="2" name="1 Grupo"/>
          <p:cNvGrpSpPr/>
          <p:nvPr/>
        </p:nvGrpSpPr>
        <p:grpSpPr>
          <a:xfrm>
            <a:off x="655457" y="2956448"/>
            <a:ext cx="1803636" cy="1803636"/>
            <a:chOff x="263352" y="3429000"/>
            <a:chExt cx="1803636" cy="1803636"/>
          </a:xfrm>
        </p:grpSpPr>
        <p:pic>
          <p:nvPicPr>
            <p:cNvPr id="4" name="Imagen 1">
              <a:extLst>
                <a:ext uri="{FF2B5EF4-FFF2-40B4-BE49-F238E27FC236}">
                  <a16:creationId xmlns:a16="http://schemas.microsoft.com/office/drawing/2014/main" xmlns="" id="{46154C09-83FC-01EB-F7E3-848712AE6317}"/>
                </a:ext>
              </a:extLst>
            </p:cNvPr>
            <p:cNvPicPr>
              <a:picLocks noChangeAspect="1"/>
            </p:cNvPicPr>
            <p:nvPr/>
          </p:nvPicPr>
          <p:blipFill>
            <a:blip r:embed="rId4">
              <a:duotone>
                <a:schemeClr val="accent5">
                  <a:shade val="45000"/>
                  <a:satMod val="135000"/>
                </a:schemeClr>
                <a:prstClr val="white"/>
              </a:duotone>
            </a:blip>
            <a:stretch>
              <a:fillRect/>
            </a:stretch>
          </p:blipFill>
          <p:spPr>
            <a:xfrm>
              <a:off x="263352" y="3429000"/>
              <a:ext cx="1803636" cy="1803636"/>
            </a:xfrm>
            <a:prstGeom prst="rect">
              <a:avLst/>
            </a:prstGeom>
          </p:spPr>
        </p:pic>
        <p:sp>
          <p:nvSpPr>
            <p:cNvPr id="5" name="4 Rectángulo"/>
            <p:cNvSpPr/>
            <p:nvPr/>
          </p:nvSpPr>
          <p:spPr>
            <a:xfrm>
              <a:off x="837195" y="3749988"/>
              <a:ext cx="655950" cy="1107996"/>
            </a:xfrm>
            <a:prstGeom prst="rect">
              <a:avLst/>
            </a:prstGeom>
          </p:spPr>
          <p:txBody>
            <a:bodyPr wrap="none">
              <a:spAutoFit/>
            </a:bodyPr>
            <a:lstStyle/>
            <a:p>
              <a:pPr lvl="0" algn="ctr">
                <a:buClrTx/>
                <a:defRPr/>
              </a:pPr>
              <a:r>
                <a:rPr lang="es-GT" sz="6600" b="1" kern="1200" dirty="0">
                  <a:solidFill>
                    <a:schemeClr val="tx1"/>
                  </a:solidFill>
                  <a:latin typeface="Montserrat ExtraBold" pitchFamily="2" charset="77"/>
                </a:rPr>
                <a:t>2</a:t>
              </a:r>
            </a:p>
          </p:txBody>
        </p:sp>
      </p:grpSp>
    </p:spTree>
    <p:extLst>
      <p:ext uri="{BB962C8B-B14F-4D97-AF65-F5344CB8AC3E}">
        <p14:creationId xmlns:p14="http://schemas.microsoft.com/office/powerpoint/2010/main" val="244396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7408" y="476672"/>
            <a:ext cx="11046002" cy="846345"/>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SUBSECRETARIA DE PRESERVACIÓN FAMILIAR, FORTALECIMIENTO Y APOYO COMUNITARIO</a:t>
            </a:r>
            <a:br>
              <a:rPr lang="es-GT" sz="3100" dirty="0">
                <a:solidFill>
                  <a:srgbClr val="004C82"/>
                </a:solidFill>
                <a:latin typeface="Bebas Neue"/>
                <a:ea typeface="Bebas Neue"/>
                <a:cs typeface="Bebas Neue"/>
              </a:rPr>
            </a:br>
            <a:r>
              <a:rPr lang="es-GT" sz="1800" dirty="0">
                <a:solidFill>
                  <a:srgbClr val="004C82"/>
                </a:solidFill>
                <a:latin typeface="Bebas Neue"/>
                <a:ea typeface="Bebas Neue"/>
                <a:cs typeface="Bebas Neue"/>
              </a:rPr>
              <a:t>PRINCIPALES RESULTADOS Y AVANCES</a:t>
            </a:r>
          </a:p>
        </p:txBody>
      </p:sp>
      <p:sp>
        <p:nvSpPr>
          <p:cNvPr id="7" name="Google Shape;92;p2"/>
          <p:cNvSpPr/>
          <p:nvPr/>
        </p:nvSpPr>
        <p:spPr>
          <a:xfrm>
            <a:off x="335360" y="2060848"/>
            <a:ext cx="11305256" cy="904823"/>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Atención a </a:t>
            </a:r>
            <a:r>
              <a:rPr lang="es-ES" sz="1600" b="1" dirty="0">
                <a:solidFill>
                  <a:schemeClr val="tx1"/>
                </a:solidFill>
              </a:rPr>
              <a:t>5,118 NNA, 2,768 familias y 249 </a:t>
            </a:r>
            <a:r>
              <a:rPr lang="es-GT" sz="1600" dirty="0" smtClean="0">
                <a:solidFill>
                  <a:schemeClr val="dk1"/>
                </a:solidFill>
              </a:rPr>
              <a:t>entidades</a:t>
            </a:r>
            <a:r>
              <a:rPr lang="es-GT" sz="1600" dirty="0">
                <a:solidFill>
                  <a:schemeClr val="dk1"/>
                </a:solidFill>
              </a:rPr>
              <a:t>; como población atendida en los diferentes programas y servicios dirigidos al fortalecimiento de las familias y la comunidad en el cumplimiento de sus responsabilidades de cuidado, atención, educación y protección de las niñas, niños y/o adolescentes. (NNA=Niños, niñas y adolescentes)</a:t>
            </a:r>
          </a:p>
        </p:txBody>
      </p:sp>
      <p:sp>
        <p:nvSpPr>
          <p:cNvPr id="5" name="Marcador de contenido 6">
            <a:extLst>
              <a:ext uri="{FF2B5EF4-FFF2-40B4-BE49-F238E27FC236}">
                <a16:creationId xmlns:a16="http://schemas.microsoft.com/office/drawing/2014/main" xmlns="" id="{6C4E45C0-3BC3-B04E-8D94-7E4D5575A785}"/>
              </a:ext>
            </a:extLst>
          </p:cNvPr>
          <p:cNvSpPr txBox="1">
            <a:spLocks/>
          </p:cNvSpPr>
          <p:nvPr/>
        </p:nvSpPr>
        <p:spPr>
          <a:xfrm>
            <a:off x="5945681" y="2947825"/>
            <a:ext cx="5733271" cy="1849327"/>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ontserrat" charset="0"/>
              <a:cs typeface="Arial" panose="020B0604020202020204" pitchFamily="34" charset="0"/>
            </a:endParaRPr>
          </a:p>
          <a:p>
            <a:pPr marL="0" indent="0">
              <a:buNone/>
            </a:pPr>
            <a:r>
              <a:rPr lang="es-GT" sz="1800" b="1" dirty="0">
                <a:latin typeface="Arial" pitchFamily="34" charset="0"/>
                <a:cs typeface="Arial" pitchFamily="34" charset="0"/>
              </a:rPr>
              <a:t>Aspectos presupuestarios</a:t>
            </a:r>
          </a:p>
          <a:p>
            <a:pPr marL="0" lvl="1" indent="-342900" algn="just">
              <a:lnSpc>
                <a:spcPct val="130000"/>
              </a:lnSpc>
              <a:spcBef>
                <a:spcPct val="0"/>
              </a:spcBef>
              <a:buAutoNum type="alphaLcPeriod"/>
            </a:pPr>
            <a:r>
              <a:rPr lang="es-GT" sz="1800" dirty="0">
                <a:latin typeface="Arial" pitchFamily="34" charset="0"/>
                <a:cs typeface="Arial" pitchFamily="34" charset="0"/>
              </a:rPr>
              <a:t>Presupuesto vigente:     </a:t>
            </a:r>
            <a:r>
              <a:rPr lang="es-GT" sz="1800" b="1" dirty="0">
                <a:latin typeface="Arial" pitchFamily="34" charset="0"/>
                <a:cs typeface="Arial" pitchFamily="34" charset="0"/>
              </a:rPr>
              <a:t>Q. </a:t>
            </a:r>
            <a:r>
              <a:rPr lang="es-GT" sz="1800" b="1" dirty="0" smtClean="0">
                <a:latin typeface="Arial" pitchFamily="34" charset="0"/>
                <a:cs typeface="Arial" pitchFamily="34" charset="0"/>
              </a:rPr>
              <a:t>59,166,204.00</a:t>
            </a:r>
          </a:p>
          <a:p>
            <a:pPr marL="0" lvl="1" indent="-342900" algn="just">
              <a:lnSpc>
                <a:spcPct val="130000"/>
              </a:lnSpc>
              <a:spcBef>
                <a:spcPct val="0"/>
              </a:spcBef>
              <a:buAutoNum type="alphaLcPeriod"/>
            </a:pPr>
            <a:r>
              <a:rPr lang="es-GT" sz="1800" dirty="0" smtClean="0">
                <a:latin typeface="Arial" pitchFamily="34" charset="0"/>
                <a:cs typeface="Arial" pitchFamily="34" charset="0"/>
              </a:rPr>
              <a:t>Presupuesto </a:t>
            </a:r>
            <a:r>
              <a:rPr lang="es-GT" sz="1800" dirty="0">
                <a:latin typeface="Arial" pitchFamily="34" charset="0"/>
                <a:cs typeface="Arial" pitchFamily="34" charset="0"/>
              </a:rPr>
              <a:t>ejecutado (utilizado):   </a:t>
            </a:r>
            <a:r>
              <a:rPr lang="es-GT" sz="1800" b="1" dirty="0">
                <a:latin typeface="Arial" pitchFamily="34" charset="0"/>
                <a:cs typeface="Arial" pitchFamily="34" charset="0"/>
              </a:rPr>
              <a:t>Q. </a:t>
            </a:r>
            <a:r>
              <a:rPr lang="es-GT" sz="1800" b="1" dirty="0" smtClean="0">
                <a:latin typeface="Arial" pitchFamily="34" charset="0"/>
                <a:cs typeface="Arial" pitchFamily="34" charset="0"/>
              </a:rPr>
              <a:t>36,848,963.05</a:t>
            </a:r>
          </a:p>
          <a:p>
            <a:pPr marL="0" lvl="1" indent="-342900" algn="just">
              <a:lnSpc>
                <a:spcPct val="130000"/>
              </a:lnSpc>
              <a:spcBef>
                <a:spcPct val="0"/>
              </a:spcBef>
              <a:buAutoNum type="alphaLcPeriod"/>
            </a:pPr>
            <a:r>
              <a:rPr lang="es-GT" sz="1800" dirty="0" smtClean="0">
                <a:latin typeface="Arial" pitchFamily="34" charset="0"/>
                <a:cs typeface="Arial" pitchFamily="34" charset="0"/>
              </a:rPr>
              <a:t>Fuente </a:t>
            </a:r>
            <a:r>
              <a:rPr lang="es-GT" sz="1800" dirty="0">
                <a:latin typeface="Arial" pitchFamily="34" charset="0"/>
                <a:cs typeface="Arial" pitchFamily="34" charset="0"/>
              </a:rPr>
              <a:t>de financiamiento:     </a:t>
            </a:r>
            <a:r>
              <a:rPr lang="es-GT" sz="1800" b="1" dirty="0">
                <a:latin typeface="Arial" pitchFamily="34" charset="0"/>
                <a:cs typeface="Arial" pitchFamily="34" charset="0"/>
              </a:rPr>
              <a:t>11</a:t>
            </a:r>
          </a:p>
          <a:p>
            <a:pPr marL="0" indent="0">
              <a:buNone/>
            </a:pPr>
            <a:endParaRPr lang="es-GT" sz="1800" b="1" dirty="0">
              <a:solidFill>
                <a:srgbClr val="0070C0"/>
              </a:solidFill>
              <a:latin typeface="Arial" pitchFamily="34" charset="0"/>
              <a:cs typeface="Arial" pitchFamily="34" charset="0"/>
            </a:endParaRPr>
          </a:p>
          <a:p>
            <a:pPr marL="0" indent="0">
              <a:buNone/>
            </a:pPr>
            <a:r>
              <a:rPr lang="es-GT" sz="1800" b="1" dirty="0">
                <a:latin typeface="Arial" pitchFamily="34" charset="0"/>
                <a:cs typeface="Arial" pitchFamily="34" charset="0"/>
              </a:rPr>
              <a:t>Aspectos de planificación estatal</a:t>
            </a:r>
          </a:p>
          <a:p>
            <a:pPr marL="0" indent="0">
              <a:buNone/>
            </a:pPr>
            <a:endParaRPr lang="es-GT" sz="1800" b="1" dirty="0">
              <a:latin typeface="Montserrat"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4725144"/>
            <a:ext cx="6484938" cy="128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52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839416" y="476672"/>
            <a:ext cx="10973994" cy="1323399"/>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SUBSECRETARIA DE REINSERCIÓN Y RESOCIALIZACIÓN DE ADOLESCENTES EN CONFLICTO CON LA LEY PENAL</a:t>
            </a:r>
            <a:br>
              <a:rPr lang="es-GT" sz="3100" dirty="0">
                <a:solidFill>
                  <a:srgbClr val="004C82"/>
                </a:solidFill>
                <a:latin typeface="Bebas Neue"/>
                <a:ea typeface="Bebas Neue"/>
                <a:cs typeface="Bebas Neue"/>
              </a:rPr>
            </a:br>
            <a:r>
              <a:rPr lang="es-GT" sz="1800" dirty="0" smtClean="0">
                <a:solidFill>
                  <a:srgbClr val="004C82"/>
                </a:solidFill>
                <a:latin typeface="Bebas Neue"/>
                <a:ea typeface="Bebas Neue"/>
                <a:cs typeface="Bebas Neue"/>
              </a:rPr>
              <a:t>PRINCIPALES </a:t>
            </a:r>
            <a:r>
              <a:rPr lang="es-GT" sz="1800" dirty="0">
                <a:solidFill>
                  <a:srgbClr val="004C82"/>
                </a:solidFill>
                <a:latin typeface="Bebas Neue"/>
                <a:ea typeface="Bebas Neue"/>
                <a:cs typeface="Bebas Neue"/>
              </a:rPr>
              <a:t>RESULTADOS Y AVANCES</a:t>
            </a:r>
          </a:p>
        </p:txBody>
      </p:sp>
      <p:sp>
        <p:nvSpPr>
          <p:cNvPr id="7" name="Google Shape;92;p2"/>
          <p:cNvSpPr/>
          <p:nvPr/>
        </p:nvSpPr>
        <p:spPr>
          <a:xfrm>
            <a:off x="335360" y="2060848"/>
            <a:ext cx="11305256" cy="904823"/>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Atención a </a:t>
            </a:r>
            <a:r>
              <a:rPr lang="es-GT" sz="1600" b="1" dirty="0" smtClean="0">
                <a:solidFill>
                  <a:schemeClr val="tx1"/>
                </a:solidFill>
              </a:rPr>
              <a:t>2,062</a:t>
            </a:r>
            <a:r>
              <a:rPr lang="es-GT" sz="1600" dirty="0" smtClean="0">
                <a:solidFill>
                  <a:schemeClr val="dk1"/>
                </a:solidFill>
              </a:rPr>
              <a:t> </a:t>
            </a:r>
            <a:r>
              <a:rPr lang="es-GT" sz="1600" dirty="0">
                <a:solidFill>
                  <a:schemeClr val="dk1"/>
                </a:solidFill>
              </a:rPr>
              <a:t>adolescentes en los programas de orientación y capacitación para reinserción y resocialización de adolescentes que mediante orden judicial, han sido sujetos a una medida de coerción o sanción por la infracción a la ley penal.</a:t>
            </a:r>
          </a:p>
        </p:txBody>
      </p:sp>
      <p:sp>
        <p:nvSpPr>
          <p:cNvPr id="8" name="Marcador de contenido 6">
            <a:extLst>
              <a:ext uri="{FF2B5EF4-FFF2-40B4-BE49-F238E27FC236}">
                <a16:creationId xmlns:a16="http://schemas.microsoft.com/office/drawing/2014/main" xmlns="" id="{9188A564-3C71-7C4F-9D2D-C37A6786CB29}"/>
              </a:ext>
            </a:extLst>
          </p:cNvPr>
          <p:cNvSpPr txBox="1">
            <a:spLocks/>
          </p:cNvSpPr>
          <p:nvPr/>
        </p:nvSpPr>
        <p:spPr>
          <a:xfrm>
            <a:off x="5987988" y="2636912"/>
            <a:ext cx="5825422" cy="241954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Montserrat" charset="0"/>
              <a:cs typeface="Arial" panose="020B0604020202020204" pitchFamily="34" charset="0"/>
            </a:endParaRPr>
          </a:p>
          <a:p>
            <a:pPr marL="0" indent="0">
              <a:buNone/>
            </a:pPr>
            <a:r>
              <a:rPr lang="es-GT" sz="1500" b="1" dirty="0">
                <a:latin typeface="Arial" pitchFamily="34" charset="0"/>
                <a:cs typeface="Arial" pitchFamily="34" charset="0"/>
              </a:rPr>
              <a:t>Aspectos presupuestarios</a:t>
            </a:r>
          </a:p>
          <a:p>
            <a:pPr marL="342900" lvl="1" indent="-342900">
              <a:spcBef>
                <a:spcPts val="1000"/>
              </a:spcBef>
              <a:buFont typeface="Arial" panose="020B0604020202020204" pitchFamily="34" charset="0"/>
              <a:buAutoNum type="alphaLcPeriod"/>
            </a:pPr>
            <a:r>
              <a:rPr lang="es-GT" sz="1500" dirty="0">
                <a:latin typeface="Arial" pitchFamily="34" charset="0"/>
                <a:cs typeface="Arial" pitchFamily="34" charset="0"/>
              </a:rPr>
              <a:t>Presupuesto vigente:     </a:t>
            </a:r>
            <a:r>
              <a:rPr lang="es-GT" sz="1500" b="1" dirty="0">
                <a:latin typeface="Arial" pitchFamily="34" charset="0"/>
                <a:cs typeface="Arial" pitchFamily="34" charset="0"/>
              </a:rPr>
              <a:t>Q. </a:t>
            </a:r>
            <a:r>
              <a:rPr lang="es-GT" sz="1500" b="1" dirty="0" smtClean="0">
                <a:latin typeface="Arial" pitchFamily="34" charset="0"/>
                <a:cs typeface="Arial" pitchFamily="34" charset="0"/>
              </a:rPr>
              <a:t>87,068,546.00</a:t>
            </a:r>
            <a:endParaRPr lang="es-GT" sz="1500" b="1" dirty="0">
              <a:latin typeface="Arial" pitchFamily="34" charset="0"/>
              <a:cs typeface="Arial" pitchFamily="34" charset="0"/>
            </a:endParaRPr>
          </a:p>
          <a:p>
            <a:pPr marL="0" lvl="1" indent="-342900" algn="just">
              <a:lnSpc>
                <a:spcPct val="130000"/>
              </a:lnSpc>
              <a:spcBef>
                <a:spcPct val="0"/>
              </a:spcBef>
              <a:buAutoNum type="alphaLcPeriod"/>
            </a:pPr>
            <a:r>
              <a:rPr lang="es-GT" sz="1500" dirty="0" smtClean="0">
                <a:latin typeface="Arial" pitchFamily="34" charset="0"/>
                <a:cs typeface="Arial" pitchFamily="34" charset="0"/>
              </a:rPr>
              <a:t>Presupuesto </a:t>
            </a:r>
            <a:r>
              <a:rPr lang="es-GT" sz="1500" dirty="0">
                <a:latin typeface="Arial" pitchFamily="34" charset="0"/>
                <a:cs typeface="Arial" pitchFamily="34" charset="0"/>
              </a:rPr>
              <a:t>ejecutado (utilizado):</a:t>
            </a:r>
            <a:r>
              <a:rPr lang="es-GT" sz="1500" b="1" dirty="0">
                <a:latin typeface="Arial" pitchFamily="34" charset="0"/>
                <a:cs typeface="Arial" pitchFamily="34" charset="0"/>
              </a:rPr>
              <a:t>   Q. </a:t>
            </a:r>
            <a:r>
              <a:rPr lang="es-GT" sz="1500" b="1" dirty="0" smtClean="0">
                <a:latin typeface="Arial" pitchFamily="34" charset="0"/>
                <a:cs typeface="Arial" pitchFamily="34" charset="0"/>
              </a:rPr>
              <a:t>60,674,661.28 </a:t>
            </a:r>
            <a:endParaRPr lang="es-GT" sz="1500" b="1" dirty="0">
              <a:latin typeface="Arial" pitchFamily="34" charset="0"/>
              <a:cs typeface="Arial" pitchFamily="34" charset="0"/>
            </a:endParaRPr>
          </a:p>
          <a:p>
            <a:pPr marL="342900" indent="-342900">
              <a:buAutoNum type="alphaLcPeriod"/>
            </a:pPr>
            <a:r>
              <a:rPr lang="es-GT" sz="1500" dirty="0">
                <a:latin typeface="Arial" pitchFamily="34" charset="0"/>
                <a:cs typeface="Arial" pitchFamily="34" charset="0"/>
              </a:rPr>
              <a:t>Fuente de financiamiento:     </a:t>
            </a:r>
            <a:r>
              <a:rPr lang="es-GT" sz="1500" b="1" dirty="0">
                <a:latin typeface="Arial" pitchFamily="34" charset="0"/>
                <a:cs typeface="Arial" pitchFamily="34" charset="0"/>
              </a:rPr>
              <a:t>11</a:t>
            </a:r>
          </a:p>
          <a:p>
            <a:pPr marL="0" indent="0">
              <a:buNone/>
            </a:pPr>
            <a:endParaRPr lang="es-GT" sz="1500" b="1" dirty="0">
              <a:latin typeface="Arial" pitchFamily="34" charset="0"/>
              <a:cs typeface="Arial" pitchFamily="34" charset="0"/>
            </a:endParaRPr>
          </a:p>
          <a:p>
            <a:pPr marL="0" indent="0">
              <a:buNone/>
            </a:pPr>
            <a:r>
              <a:rPr lang="es-GT" sz="1500" b="1" dirty="0">
                <a:latin typeface="Arial" pitchFamily="34" charset="0"/>
                <a:cs typeface="Arial" pitchFamily="34" charset="0"/>
              </a:rPr>
              <a:t>Aspectos de planificación estatal</a:t>
            </a:r>
          </a:p>
          <a:p>
            <a:pPr marL="0" indent="0">
              <a:buNone/>
            </a:pPr>
            <a:endParaRPr lang="es-GT" sz="1800" b="1" dirty="0">
              <a:latin typeface="Montserrat"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4797150"/>
            <a:ext cx="66373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61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623392" y="476672"/>
            <a:ext cx="10945216" cy="846345"/>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SUBSECRETARIA DE PROTECCIÓN Y </a:t>
            </a:r>
            <a:r>
              <a:rPr lang="es-GT" sz="3100" dirty="0" smtClean="0">
                <a:solidFill>
                  <a:srgbClr val="004C82"/>
                </a:solidFill>
                <a:latin typeface="Bebas Neue"/>
                <a:ea typeface="Bebas Neue"/>
                <a:cs typeface="Bebas Neue"/>
              </a:rPr>
              <a:t>ACOGIMIENTO A </a:t>
            </a:r>
            <a:r>
              <a:rPr lang="es-GT" sz="3100" dirty="0">
                <a:solidFill>
                  <a:srgbClr val="004C82"/>
                </a:solidFill>
                <a:latin typeface="Bebas Neue"/>
                <a:ea typeface="Bebas Neue"/>
                <a:cs typeface="Bebas Neue"/>
              </a:rPr>
              <a:t>LA NIÑEZ Y ADOLESCENCIA</a:t>
            </a:r>
            <a:br>
              <a:rPr lang="es-GT" sz="3100" dirty="0">
                <a:solidFill>
                  <a:srgbClr val="004C82"/>
                </a:solidFill>
                <a:latin typeface="Bebas Neue"/>
                <a:ea typeface="Bebas Neue"/>
                <a:cs typeface="Bebas Neue"/>
              </a:rPr>
            </a:br>
            <a:r>
              <a:rPr lang="es-GT" sz="1800" dirty="0">
                <a:solidFill>
                  <a:srgbClr val="004C82"/>
                </a:solidFill>
                <a:latin typeface="Bebas Neue"/>
                <a:ea typeface="Bebas Neue"/>
                <a:cs typeface="Bebas Neue"/>
              </a:rPr>
              <a:t>PRINCIPALES RESULTADOS Y AVANCES</a:t>
            </a:r>
          </a:p>
        </p:txBody>
      </p:sp>
      <p:sp>
        <p:nvSpPr>
          <p:cNvPr id="7" name="Google Shape;92;p2"/>
          <p:cNvSpPr/>
          <p:nvPr/>
        </p:nvSpPr>
        <p:spPr>
          <a:xfrm>
            <a:off x="263352" y="1800071"/>
            <a:ext cx="11305256" cy="904823"/>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Atención a </a:t>
            </a:r>
            <a:r>
              <a:rPr lang="es-GT" sz="1600" b="1" dirty="0" smtClean="0">
                <a:solidFill>
                  <a:schemeClr val="dk1"/>
                </a:solidFill>
              </a:rPr>
              <a:t>11,229</a:t>
            </a:r>
            <a:r>
              <a:rPr lang="es-GT" sz="1600" dirty="0" smtClean="0">
                <a:solidFill>
                  <a:schemeClr val="dk1"/>
                </a:solidFill>
              </a:rPr>
              <a:t> </a:t>
            </a:r>
            <a:r>
              <a:rPr lang="es-GT" sz="1600" dirty="0">
                <a:solidFill>
                  <a:schemeClr val="dk1"/>
                </a:solidFill>
              </a:rPr>
              <a:t>niños, niñas y adolescentes mediante los programas y acciones que brindan alternativas de acogimiento familiar temporal, protección y abrigo residencial y no residencial que por orden de autoridad judicial competente son separados de su familia o que no cuentan con ella.</a:t>
            </a:r>
          </a:p>
        </p:txBody>
      </p:sp>
      <p:sp>
        <p:nvSpPr>
          <p:cNvPr id="6" name="Marcador de contenido 6">
            <a:extLst>
              <a:ext uri="{FF2B5EF4-FFF2-40B4-BE49-F238E27FC236}">
                <a16:creationId xmlns:a16="http://schemas.microsoft.com/office/drawing/2014/main" xmlns="" id="{C585C493-CF98-A94E-9550-C6EB1C981441}"/>
              </a:ext>
            </a:extLst>
          </p:cNvPr>
          <p:cNvSpPr txBox="1">
            <a:spLocks/>
          </p:cNvSpPr>
          <p:nvPr/>
        </p:nvSpPr>
        <p:spPr>
          <a:xfrm>
            <a:off x="793988" y="2730747"/>
            <a:ext cx="5096243" cy="172819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200" b="1" dirty="0">
              <a:latin typeface="Montserrat" charset="0"/>
              <a:cs typeface="Arial" panose="020B0604020202020204" pitchFamily="34" charset="0"/>
            </a:endParaRPr>
          </a:p>
          <a:p>
            <a:pPr marL="0" indent="0">
              <a:buNone/>
            </a:pPr>
            <a:r>
              <a:rPr lang="es-GT" sz="1500" b="1" dirty="0">
                <a:latin typeface="Montserrat" charset="0"/>
                <a:cs typeface="Arial" panose="020B0604020202020204" pitchFamily="34" charset="0"/>
              </a:rPr>
              <a:t>Aspectos presupuestarios</a:t>
            </a:r>
          </a:p>
          <a:p>
            <a:pPr marL="0" lvl="1" indent="-342900" algn="just">
              <a:lnSpc>
                <a:spcPct val="130000"/>
              </a:lnSpc>
              <a:spcBef>
                <a:spcPct val="0"/>
              </a:spcBef>
              <a:buAutoNum type="alphaLcPeriod"/>
            </a:pPr>
            <a:r>
              <a:rPr lang="es-GT" sz="1500" dirty="0">
                <a:latin typeface="Montserrat" charset="0"/>
                <a:cs typeface="Arial" panose="020B0604020202020204" pitchFamily="34" charset="0"/>
              </a:rPr>
              <a:t>Presupuesto vigente:     </a:t>
            </a:r>
            <a:r>
              <a:rPr lang="es-GT" sz="1500" b="1" dirty="0">
                <a:latin typeface="Montserrat" charset="0"/>
                <a:cs typeface="Arial" panose="020B0604020202020204" pitchFamily="34" charset="0"/>
              </a:rPr>
              <a:t>Q. </a:t>
            </a:r>
            <a:r>
              <a:rPr lang="es-GT" sz="1500" b="1" dirty="0" smtClean="0">
                <a:latin typeface="Montserrat" charset="0"/>
                <a:cs typeface="Arial" panose="020B0604020202020204" pitchFamily="34" charset="0"/>
              </a:rPr>
              <a:t>88,845,220.00</a:t>
            </a:r>
          </a:p>
          <a:p>
            <a:pPr marL="0" lvl="1" indent="-342900" algn="just">
              <a:lnSpc>
                <a:spcPct val="130000"/>
              </a:lnSpc>
              <a:spcBef>
                <a:spcPct val="0"/>
              </a:spcBef>
              <a:buAutoNum type="alphaLcPeriod"/>
            </a:pPr>
            <a:r>
              <a:rPr lang="es-GT" sz="1500" dirty="0" smtClean="0">
                <a:latin typeface="Montserrat" charset="0"/>
                <a:cs typeface="Arial" panose="020B0604020202020204" pitchFamily="34" charset="0"/>
              </a:rPr>
              <a:t>Presupuesto </a:t>
            </a:r>
            <a:r>
              <a:rPr lang="es-GT" sz="1500" dirty="0">
                <a:latin typeface="Montserrat" charset="0"/>
                <a:cs typeface="Arial" panose="020B0604020202020204" pitchFamily="34" charset="0"/>
              </a:rPr>
              <a:t>ejecutado (utilizado):   </a:t>
            </a:r>
            <a:r>
              <a:rPr lang="es-GT" sz="1500" b="1" dirty="0">
                <a:latin typeface="Montserrat" charset="0"/>
                <a:cs typeface="Arial" panose="020B0604020202020204" pitchFamily="34" charset="0"/>
              </a:rPr>
              <a:t>Q. </a:t>
            </a:r>
            <a:r>
              <a:rPr lang="es-GT" sz="1500" b="1" dirty="0" smtClean="0">
                <a:latin typeface="Montserrat" charset="0"/>
                <a:cs typeface="Arial" panose="020B0604020202020204" pitchFamily="34" charset="0"/>
              </a:rPr>
              <a:t>61,249,370.31</a:t>
            </a:r>
            <a:endParaRPr lang="es-GT" sz="1500" b="1" dirty="0">
              <a:latin typeface="Montserrat" charset="0"/>
              <a:cs typeface="Arial" panose="020B0604020202020204" pitchFamily="34" charset="0"/>
            </a:endParaRPr>
          </a:p>
          <a:p>
            <a:pPr marL="342900" indent="-342900">
              <a:buAutoNum type="alphaLcPeriod"/>
            </a:pPr>
            <a:r>
              <a:rPr lang="es-GT" sz="1500" dirty="0">
                <a:latin typeface="Montserrat" charset="0"/>
                <a:cs typeface="Arial" panose="020B0604020202020204" pitchFamily="34" charset="0"/>
              </a:rPr>
              <a:t>Fuente de financiamiento:     </a:t>
            </a:r>
            <a:r>
              <a:rPr lang="es-GT" sz="1500" b="1" dirty="0">
                <a:latin typeface="Montserrat" charset="0"/>
                <a:cs typeface="Arial" panose="020B0604020202020204" pitchFamily="34" charset="0"/>
              </a:rPr>
              <a:t>11</a:t>
            </a:r>
          </a:p>
          <a:p>
            <a:pPr marL="0" indent="0">
              <a:buNone/>
            </a:pPr>
            <a:endParaRPr lang="es-GT" sz="1500" b="1" dirty="0">
              <a:latin typeface="Montserrat" charset="0"/>
              <a:cs typeface="Arial" panose="020B0604020202020204" pitchFamily="34" charset="0"/>
            </a:endParaRPr>
          </a:p>
          <a:p>
            <a:pPr marL="0" indent="0">
              <a:buNone/>
            </a:pPr>
            <a:r>
              <a:rPr lang="es-GT" sz="1500" b="1" dirty="0">
                <a:latin typeface="Montserrat" charset="0"/>
                <a:cs typeface="Arial" panose="020B0604020202020204" pitchFamily="34" charset="0"/>
              </a:rPr>
              <a:t>Aspectos de planificación </a:t>
            </a:r>
            <a:r>
              <a:rPr lang="es-GT" sz="1500" b="1" dirty="0" smtClean="0">
                <a:latin typeface="Montserrat" charset="0"/>
                <a:cs typeface="Arial" panose="020B0604020202020204" pitchFamily="34" charset="0"/>
              </a:rPr>
              <a:t>estatal</a:t>
            </a:r>
            <a:endParaRPr lang="es-GT" sz="1500" b="1" dirty="0">
              <a:latin typeface="Montserrat" charset="0"/>
              <a:cs typeface="Arial" panose="020B06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4869160"/>
            <a:ext cx="8054975" cy="128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1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623392" y="476672"/>
            <a:ext cx="8136904"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¿QUÉ RESULTADOS SE OBTUVIERON EN EL MARCO DE LA PGG?</a:t>
            </a:r>
          </a:p>
        </p:txBody>
      </p:sp>
      <p:sp>
        <p:nvSpPr>
          <p:cNvPr id="8" name="Título 1">
            <a:extLst>
              <a:ext uri="{FF2B5EF4-FFF2-40B4-BE49-F238E27FC236}">
                <a16:creationId xmlns:a16="http://schemas.microsoft.com/office/drawing/2014/main" xmlns="" id="{98796864-5FD5-F94B-BBB5-6EBF2817A87E}"/>
              </a:ext>
            </a:extLst>
          </p:cNvPr>
          <p:cNvSpPr txBox="1">
            <a:spLocks/>
          </p:cNvSpPr>
          <p:nvPr/>
        </p:nvSpPr>
        <p:spPr>
          <a:xfrm>
            <a:off x="854051" y="1412776"/>
            <a:ext cx="9965452" cy="4648264"/>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14000"/>
              </a:lnSpc>
            </a:pPr>
            <a:r>
              <a:rPr lang="es-GT" sz="1400" b="0" dirty="0">
                <a:solidFill>
                  <a:schemeClr val="tx1"/>
                </a:solidFill>
                <a:latin typeface="Arial" pitchFamily="34" charset="0"/>
                <a:cs typeface="Arial" pitchFamily="34" charset="0"/>
              </a:rPr>
              <a:t>La </a:t>
            </a:r>
            <a:r>
              <a:rPr lang="es-GT" sz="1400" dirty="0">
                <a:solidFill>
                  <a:schemeClr val="tx1"/>
                </a:solidFill>
                <a:latin typeface="Arial" pitchFamily="34" charset="0"/>
                <a:cs typeface="Arial" pitchFamily="34" charset="0"/>
              </a:rPr>
              <a:t>Política General de Gobierno </a:t>
            </a:r>
            <a:r>
              <a:rPr lang="es-GT" sz="1400" b="0" dirty="0">
                <a:solidFill>
                  <a:schemeClr val="tx1"/>
                </a:solidFill>
                <a:latin typeface="Arial" pitchFamily="34" charset="0"/>
                <a:cs typeface="Arial" pitchFamily="34" charset="0"/>
              </a:rPr>
              <a:t>(</a:t>
            </a:r>
            <a:r>
              <a:rPr lang="es-GT" sz="1400" b="0" dirty="0" err="1">
                <a:solidFill>
                  <a:schemeClr val="tx1"/>
                </a:solidFill>
                <a:latin typeface="Arial" pitchFamily="34" charset="0"/>
                <a:cs typeface="Arial" pitchFamily="34" charset="0"/>
              </a:rPr>
              <a:t>PGG</a:t>
            </a:r>
            <a:r>
              <a:rPr lang="es-GT" sz="1400" b="0" dirty="0">
                <a:solidFill>
                  <a:schemeClr val="tx1"/>
                </a:solidFill>
                <a:latin typeface="Arial" pitchFamily="34" charset="0"/>
                <a:cs typeface="Arial" pitchFamily="34" charset="0"/>
              </a:rPr>
              <a:t>) es el plan de acción del Gobierno de Guatemala, en donde se plasman los objetivos estratégicos y los lineamientos de las políticas públicas.</a:t>
            </a:r>
          </a:p>
          <a:p>
            <a:pPr algn="just">
              <a:lnSpc>
                <a:spcPct val="114000"/>
              </a:lnSpc>
            </a:pPr>
            <a:endParaRPr lang="es-GT" sz="1400" b="0" dirty="0">
              <a:solidFill>
                <a:schemeClr val="tx1"/>
              </a:solidFill>
              <a:latin typeface="Arial" pitchFamily="34" charset="0"/>
              <a:cs typeface="Arial" pitchFamily="34" charset="0"/>
            </a:endParaRPr>
          </a:p>
          <a:p>
            <a:pPr algn="just">
              <a:lnSpc>
                <a:spcPct val="114000"/>
              </a:lnSpc>
            </a:pPr>
            <a:r>
              <a:rPr lang="es-GT" sz="1400" b="0" dirty="0">
                <a:solidFill>
                  <a:schemeClr val="tx1"/>
                </a:solidFill>
                <a:latin typeface="Arial" pitchFamily="34" charset="0"/>
                <a:cs typeface="Arial" pitchFamily="34" charset="0"/>
              </a:rPr>
              <a:t>La Secretaría de Bienestar Social de la Presidencia de la República durante el </a:t>
            </a:r>
            <a:r>
              <a:rPr lang="es-GT" sz="1400" b="0" dirty="0" smtClean="0">
                <a:solidFill>
                  <a:schemeClr val="tx1"/>
                </a:solidFill>
                <a:latin typeface="Arial" pitchFamily="34" charset="0"/>
                <a:cs typeface="Arial" pitchFamily="34" charset="0"/>
              </a:rPr>
              <a:t>primer </a:t>
            </a:r>
            <a:r>
              <a:rPr lang="es-GT" sz="1400" b="0" dirty="0">
                <a:solidFill>
                  <a:schemeClr val="tx1"/>
                </a:solidFill>
                <a:latin typeface="Arial" pitchFamily="34" charset="0"/>
                <a:cs typeface="Arial" pitchFamily="34" charset="0"/>
              </a:rPr>
              <a:t>cuatrimestre reportado, destaca los siguientes resultados:</a:t>
            </a:r>
          </a:p>
          <a:p>
            <a:pPr marL="285750" indent="-285750" algn="just">
              <a:lnSpc>
                <a:spcPct val="114000"/>
              </a:lnSpc>
              <a:buFont typeface="Arial" pitchFamily="34" charset="0"/>
              <a:buChar char="•"/>
            </a:pPr>
            <a:r>
              <a:rPr lang="es-ES" sz="1400" b="0" dirty="0">
                <a:solidFill>
                  <a:schemeClr val="tx1"/>
                </a:solidFill>
                <a:latin typeface="Arial" pitchFamily="34" charset="0"/>
                <a:cs typeface="Arial" pitchFamily="34" charset="0"/>
              </a:rPr>
              <a:t>Atención a </a:t>
            </a:r>
            <a:r>
              <a:rPr lang="es-ES" sz="1400" dirty="0">
                <a:solidFill>
                  <a:schemeClr val="tx1"/>
                </a:solidFill>
                <a:latin typeface="Arial" pitchFamily="34" charset="0"/>
                <a:cs typeface="Arial" pitchFamily="34" charset="0"/>
              </a:rPr>
              <a:t>5,118 NNA</a:t>
            </a:r>
            <a:r>
              <a:rPr lang="es-ES" sz="1400" b="0" dirty="0">
                <a:solidFill>
                  <a:schemeClr val="tx1"/>
                </a:solidFill>
                <a:latin typeface="Arial" pitchFamily="34" charset="0"/>
                <a:cs typeface="Arial" pitchFamily="34" charset="0"/>
              </a:rPr>
              <a:t>, </a:t>
            </a:r>
            <a:r>
              <a:rPr lang="es-ES" sz="1400" dirty="0">
                <a:solidFill>
                  <a:schemeClr val="tx1"/>
                </a:solidFill>
                <a:latin typeface="Arial" pitchFamily="34" charset="0"/>
                <a:cs typeface="Arial" pitchFamily="34" charset="0"/>
              </a:rPr>
              <a:t>2,768 familias </a:t>
            </a:r>
            <a:r>
              <a:rPr lang="es-ES" sz="1400" b="0" dirty="0">
                <a:solidFill>
                  <a:schemeClr val="tx1"/>
                </a:solidFill>
                <a:latin typeface="Arial" pitchFamily="34" charset="0"/>
                <a:cs typeface="Arial" pitchFamily="34" charset="0"/>
              </a:rPr>
              <a:t>y </a:t>
            </a:r>
            <a:r>
              <a:rPr lang="es-ES" sz="1400" dirty="0">
                <a:solidFill>
                  <a:schemeClr val="tx1"/>
                </a:solidFill>
                <a:latin typeface="Arial" pitchFamily="34" charset="0"/>
                <a:cs typeface="Arial" pitchFamily="34" charset="0"/>
              </a:rPr>
              <a:t>249 entidades</a:t>
            </a:r>
            <a:r>
              <a:rPr lang="es-ES" sz="1400" b="0" dirty="0">
                <a:solidFill>
                  <a:schemeClr val="tx1"/>
                </a:solidFill>
                <a:latin typeface="Arial" pitchFamily="34" charset="0"/>
                <a:cs typeface="Arial" pitchFamily="34" charset="0"/>
              </a:rPr>
              <a:t>; como población atendida en los diferentes programas y servicios dirigidos al fortalecimiento de las familias y la comunidad en el cumplimiento de sus responsabilidades de cuidado, atención, educación y protección de las niñas, niños y/o adolescentes)</a:t>
            </a:r>
          </a:p>
          <a:p>
            <a:pPr marL="285750" indent="-285750" algn="just">
              <a:lnSpc>
                <a:spcPct val="114000"/>
              </a:lnSpc>
              <a:buFont typeface="Arial" pitchFamily="34" charset="0"/>
              <a:buChar char="•"/>
            </a:pPr>
            <a:r>
              <a:rPr lang="es-ES" sz="1400" b="0" dirty="0">
                <a:solidFill>
                  <a:schemeClr val="tx1"/>
                </a:solidFill>
                <a:latin typeface="Arial" pitchFamily="34" charset="0"/>
                <a:cs typeface="Arial" pitchFamily="34" charset="0"/>
              </a:rPr>
              <a:t>Atención a </a:t>
            </a:r>
            <a:r>
              <a:rPr lang="es-ES" sz="1400" dirty="0">
                <a:solidFill>
                  <a:schemeClr val="tx1"/>
                </a:solidFill>
                <a:latin typeface="Arial" pitchFamily="34" charset="0"/>
                <a:cs typeface="Arial" pitchFamily="34" charset="0"/>
              </a:rPr>
              <a:t>11,229</a:t>
            </a:r>
            <a:r>
              <a:rPr lang="es-ES" sz="1400" b="0" dirty="0">
                <a:solidFill>
                  <a:schemeClr val="tx1"/>
                </a:solidFill>
                <a:latin typeface="Arial" pitchFamily="34" charset="0"/>
                <a:cs typeface="Arial" pitchFamily="34" charset="0"/>
              </a:rPr>
              <a:t> niños, niñas y adolescentes mediante los programas y acciones que brindan alternativas de acogimiento familiar temporal, protección y abrigo residencial y no residencial que por orden de autoridad judicial competente son separados de su familia o que no cuentan con ella.</a:t>
            </a:r>
          </a:p>
          <a:p>
            <a:pPr marL="285750" indent="-285750" algn="just">
              <a:lnSpc>
                <a:spcPct val="114000"/>
              </a:lnSpc>
              <a:buFont typeface="Arial" pitchFamily="34" charset="0"/>
              <a:buChar char="•"/>
            </a:pPr>
            <a:r>
              <a:rPr lang="es-ES" sz="1400" b="0" dirty="0">
                <a:solidFill>
                  <a:schemeClr val="tx1"/>
                </a:solidFill>
                <a:latin typeface="Arial" pitchFamily="34" charset="0"/>
                <a:cs typeface="Arial" pitchFamily="34" charset="0"/>
              </a:rPr>
              <a:t>Atención a </a:t>
            </a:r>
            <a:r>
              <a:rPr lang="es-ES" sz="1400" dirty="0">
                <a:solidFill>
                  <a:schemeClr val="tx1"/>
                </a:solidFill>
                <a:latin typeface="Arial" pitchFamily="34" charset="0"/>
                <a:cs typeface="Arial" pitchFamily="34" charset="0"/>
              </a:rPr>
              <a:t>2,062</a:t>
            </a:r>
            <a:r>
              <a:rPr lang="es-GT" sz="1400" b="0" dirty="0" smtClean="0">
                <a:solidFill>
                  <a:schemeClr val="tx1"/>
                </a:solidFill>
                <a:latin typeface="Arial" pitchFamily="34" charset="0"/>
                <a:cs typeface="Arial" pitchFamily="34" charset="0"/>
              </a:rPr>
              <a:t> </a:t>
            </a:r>
            <a:r>
              <a:rPr lang="es-GT" sz="1400" b="0" dirty="0">
                <a:solidFill>
                  <a:schemeClr val="tx1"/>
                </a:solidFill>
                <a:latin typeface="Arial" pitchFamily="34" charset="0"/>
                <a:cs typeface="Arial" pitchFamily="34" charset="0"/>
              </a:rPr>
              <a:t>adolescentes en los programas de orientación y capacitación para reinserción y resocialización de adolescentes que mediante orden judicial, han sido sujetos a una medida de coerción o sanción por la infracción a la ley penal.</a:t>
            </a:r>
          </a:p>
          <a:p>
            <a:pPr algn="just">
              <a:lnSpc>
                <a:spcPct val="114000"/>
              </a:lnSpc>
            </a:pPr>
            <a:endParaRPr lang="es-GT" sz="1400" b="0" dirty="0">
              <a:solidFill>
                <a:schemeClr val="tx1"/>
              </a:solidFill>
              <a:latin typeface="Arial" pitchFamily="34" charset="0"/>
              <a:cs typeface="Arial" pitchFamily="34" charset="0"/>
            </a:endParaRPr>
          </a:p>
          <a:p>
            <a:pPr algn="just">
              <a:lnSpc>
                <a:spcPct val="114000"/>
              </a:lnSpc>
            </a:pPr>
            <a:r>
              <a:rPr lang="es-GT" sz="1400" b="0" dirty="0">
                <a:solidFill>
                  <a:schemeClr val="tx1"/>
                </a:solidFill>
                <a:latin typeface="Arial" pitchFamily="34" charset="0"/>
                <a:cs typeface="Arial" pitchFamily="34" charset="0"/>
              </a:rPr>
              <a:t>Contribuyendo indirectamente en los siguientes pilares de la </a:t>
            </a:r>
            <a:r>
              <a:rPr lang="es-GT" sz="1400" b="0" dirty="0" err="1">
                <a:solidFill>
                  <a:schemeClr val="tx1"/>
                </a:solidFill>
                <a:latin typeface="Arial" pitchFamily="34" charset="0"/>
                <a:cs typeface="Arial" pitchFamily="34" charset="0"/>
              </a:rPr>
              <a:t>PGG</a:t>
            </a:r>
            <a:r>
              <a:rPr lang="es-GT" sz="1400" b="0" dirty="0">
                <a:solidFill>
                  <a:schemeClr val="tx1"/>
                </a:solidFill>
                <a:latin typeface="Arial" pitchFamily="34" charset="0"/>
                <a:cs typeface="Arial" pitchFamily="34" charset="0"/>
              </a:rPr>
              <a:t>:</a:t>
            </a:r>
          </a:p>
          <a:p>
            <a:pPr marL="285750" indent="-285750" algn="just">
              <a:lnSpc>
                <a:spcPct val="114000"/>
              </a:lnSpc>
              <a:buFont typeface="Arial" pitchFamily="34" charset="0"/>
              <a:buChar char="•"/>
            </a:pPr>
            <a:r>
              <a:rPr lang="es-GT" sz="1400" dirty="0">
                <a:solidFill>
                  <a:schemeClr val="tx1"/>
                </a:solidFill>
                <a:latin typeface="Arial" pitchFamily="34" charset="0"/>
                <a:cs typeface="Arial" pitchFamily="34" charset="0"/>
              </a:rPr>
              <a:t>Pilar Desarrollo Social.</a:t>
            </a:r>
            <a:endParaRPr lang="es-GT" sz="1400" b="0" dirty="0">
              <a:solidFill>
                <a:schemeClr val="tx1"/>
              </a:solidFill>
              <a:latin typeface="Arial" pitchFamily="34" charset="0"/>
              <a:cs typeface="Arial" pitchFamily="34" charset="0"/>
            </a:endParaRPr>
          </a:p>
          <a:p>
            <a:pPr marL="285750" indent="-285750" algn="just">
              <a:lnSpc>
                <a:spcPct val="114000"/>
              </a:lnSpc>
              <a:buFont typeface="Arial" pitchFamily="34" charset="0"/>
              <a:buChar char="•"/>
            </a:pPr>
            <a:r>
              <a:rPr lang="es-GT" sz="1400" dirty="0">
                <a:solidFill>
                  <a:schemeClr val="tx1"/>
                </a:solidFill>
                <a:latin typeface="Arial" pitchFamily="34" charset="0"/>
                <a:cs typeface="Arial" pitchFamily="34" charset="0"/>
              </a:rPr>
              <a:t>Pilar Gobernabilidad y Seguridad en Desarrollo</a:t>
            </a:r>
            <a:r>
              <a:rPr lang="es-GT" sz="1400" b="0" dirty="0">
                <a:solidFill>
                  <a:schemeClr val="tx1"/>
                </a:solidFill>
                <a:latin typeface="Arial" pitchFamily="34" charset="0"/>
                <a:cs typeface="Arial" pitchFamily="34" charset="0"/>
              </a:rPr>
              <a:t>.</a:t>
            </a:r>
          </a:p>
          <a:p>
            <a:pPr algn="just">
              <a:lnSpc>
                <a:spcPct val="114000"/>
              </a:lnSpc>
            </a:pPr>
            <a:endParaRPr lang="es-GT" sz="1400" b="0" dirty="0">
              <a:solidFill>
                <a:schemeClr val="accent1">
                  <a:lumMod val="50000"/>
                </a:schemeClr>
              </a:solidFill>
              <a:latin typeface="Montserrat" charset="0"/>
              <a:cs typeface="Arial" panose="020B0604020202020204" pitchFamily="34" charset="0"/>
            </a:endParaRPr>
          </a:p>
          <a:p>
            <a:pPr algn="just">
              <a:lnSpc>
                <a:spcPct val="114000"/>
              </a:lnSpc>
            </a:pPr>
            <a:endParaRPr lang="es-GT" sz="1400" b="0" dirty="0">
              <a:solidFill>
                <a:schemeClr val="accent1">
                  <a:lumMod val="50000"/>
                </a:schemeClr>
              </a:solidFill>
              <a:latin typeface="Montserrat" charset="0"/>
              <a:cs typeface="Arial" panose="020B0604020202020204" pitchFamily="34" charset="0"/>
            </a:endParaRPr>
          </a:p>
          <a:p>
            <a:pPr algn="just">
              <a:lnSpc>
                <a:spcPct val="114000"/>
              </a:lnSpc>
            </a:pPr>
            <a:r>
              <a:rPr lang="es-GT" sz="1400" b="0" dirty="0">
                <a:solidFill>
                  <a:schemeClr val="accent1">
                    <a:lumMod val="50000"/>
                  </a:schemeClr>
                </a:solidFill>
                <a:latin typeface="Montserrat" charset="0"/>
                <a:cs typeface="Arial" panose="020B0604020202020204" pitchFamily="34" charset="0"/>
              </a:rPr>
              <a:t/>
            </a:r>
            <a:br>
              <a:rPr lang="es-GT" sz="1400" b="0" dirty="0">
                <a:solidFill>
                  <a:schemeClr val="accent1">
                    <a:lumMod val="50000"/>
                  </a:schemeClr>
                </a:solidFill>
                <a:latin typeface="Montserrat" charset="0"/>
                <a:cs typeface="Arial" panose="020B0604020202020204" pitchFamily="34" charset="0"/>
              </a:rPr>
            </a:br>
            <a:endParaRPr lang="es-GT" sz="1400" b="0" dirty="0">
              <a:solidFill>
                <a:schemeClr val="accent1">
                  <a:lumMod val="50000"/>
                </a:schemeClr>
              </a:solidFill>
              <a:latin typeface="Montserrat" charset="0"/>
              <a:cs typeface="Arial" panose="020B0604020202020204" pitchFamily="34" charset="0"/>
            </a:endParaRPr>
          </a:p>
        </p:txBody>
      </p:sp>
    </p:spTree>
    <p:extLst>
      <p:ext uri="{BB962C8B-B14F-4D97-AF65-F5344CB8AC3E}">
        <p14:creationId xmlns:p14="http://schemas.microsoft.com/office/powerpoint/2010/main" val="381166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551384" y="332656"/>
            <a:ext cx="10300968" cy="1046400"/>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sym typeface="Bebas Neue"/>
              </a:rPr>
              <a:t>PRINCIPALES FUNCIONES DE LA SECRETARÍA DE BIENESTAR SOCIAL DE LA PRESIDENCIA DE LA REPÚBLICA</a:t>
            </a:r>
          </a:p>
        </p:txBody>
      </p:sp>
      <p:sp>
        <p:nvSpPr>
          <p:cNvPr id="92" name="Google Shape;92;p2"/>
          <p:cNvSpPr/>
          <p:nvPr/>
        </p:nvSpPr>
        <p:spPr>
          <a:xfrm>
            <a:off x="1199456" y="2060848"/>
            <a:ext cx="9652896" cy="3647112"/>
          </a:xfrm>
          <a:prstGeom prst="rect">
            <a:avLst/>
          </a:prstGeom>
          <a:noFill/>
          <a:ln>
            <a:noFill/>
          </a:ln>
        </p:spPr>
        <p:txBody>
          <a:bodyPr spcFirstLastPara="1" wrap="square" lIns="91425" tIns="45700" rIns="91425" bIns="45700" anchor="t" anchorCtr="0">
            <a:spAutoFit/>
          </a:bodyPr>
          <a:lstStyle/>
          <a:p>
            <a:pPr marL="269875" lvl="1" algn="just">
              <a:lnSpc>
                <a:spcPct val="150000"/>
              </a:lnSpc>
            </a:pPr>
            <a:r>
              <a:rPr lang="es-GT" sz="1200" dirty="0">
                <a:solidFill>
                  <a:schemeClr val="dk1"/>
                </a:solidFill>
              </a:rPr>
              <a:t>De conformidad con las normas que regulan su funcionamiento, </a:t>
            </a:r>
            <a:r>
              <a:rPr lang="es-GT" sz="1200" b="1" dirty="0">
                <a:solidFill>
                  <a:schemeClr val="dk1"/>
                </a:solidFill>
              </a:rPr>
              <a:t>las principales funciones </a:t>
            </a:r>
            <a:r>
              <a:rPr lang="es-GT" sz="1200" dirty="0">
                <a:solidFill>
                  <a:schemeClr val="dk1"/>
                </a:solidFill>
              </a:rPr>
              <a:t>de la institución están dirigidas por sus tres ejes principales los cuales son:</a:t>
            </a:r>
          </a:p>
          <a:p>
            <a:pPr marL="93663" lvl="1" algn="just">
              <a:lnSpc>
                <a:spcPct val="150000"/>
              </a:lnSpc>
            </a:pPr>
            <a:r>
              <a:rPr lang="es-GT" sz="1000" b="1" dirty="0">
                <a:latin typeface="Montserrat" charset="0"/>
              </a:rPr>
              <a:t>     </a:t>
            </a:r>
            <a:r>
              <a:rPr lang="es-GT" dirty="0">
                <a:solidFill>
                  <a:srgbClr val="004C82"/>
                </a:solidFill>
                <a:latin typeface="Bebas Neue"/>
                <a:ea typeface="Bebas Neue"/>
                <a:cs typeface="Bebas Neue"/>
              </a:rPr>
              <a:t>SUBSECRETARIO DE PRESERVACIÓN FAMILIAR, FORTALECIMIENTO Y APOYO COMUNITARIO.</a:t>
            </a:r>
          </a:p>
          <a:p>
            <a:pPr marL="269875" lvl="1" algn="just">
              <a:lnSpc>
                <a:spcPct val="150000"/>
              </a:lnSpc>
            </a:pPr>
            <a:r>
              <a:rPr lang="es-GT" sz="1050" dirty="0">
                <a:solidFill>
                  <a:schemeClr val="dk1"/>
                </a:solidFill>
              </a:rPr>
              <a:t>Se encarga del desarrollar programas y servicios dirigidos al fortalecimiento de las familias y la comunidad en el cumplimiento de sus responsabilidades de cuidado, atención, educación y protección de las niñas, niños y/o adolescentes bajo su responsabilidad, teniendo como objetivo la prevención y recuperación de los espacios perdidos para que los padres asuman actitudes responsables en el cuidado de sus hijas e hijos.</a:t>
            </a:r>
          </a:p>
          <a:p>
            <a:pPr marL="93663" lvl="1" algn="just">
              <a:lnSpc>
                <a:spcPct val="150000"/>
              </a:lnSpc>
            </a:pPr>
            <a:r>
              <a:rPr lang="es-GT" sz="1000" b="1" dirty="0">
                <a:latin typeface="Montserrat" charset="0"/>
              </a:rPr>
              <a:t>    </a:t>
            </a:r>
            <a:r>
              <a:rPr lang="es-GT" dirty="0">
                <a:solidFill>
                  <a:srgbClr val="004C82"/>
                </a:solidFill>
                <a:latin typeface="Bebas Neue"/>
                <a:ea typeface="Bebas Neue"/>
                <a:cs typeface="Bebas Neue"/>
              </a:rPr>
              <a:t>SUBSECRETARIO DE PROTECCIÓN Y ACOGIMIENTO A LA NIÑEZ Y ADOLESCENCIA.</a:t>
            </a:r>
          </a:p>
          <a:p>
            <a:pPr marL="269875" lvl="1" algn="just">
              <a:lnSpc>
                <a:spcPct val="150000"/>
              </a:lnSpc>
            </a:pPr>
            <a:r>
              <a:rPr lang="es-GT" sz="1050" dirty="0">
                <a:solidFill>
                  <a:schemeClr val="dk1"/>
                </a:solidFill>
              </a:rPr>
              <a:t>Es el responsable de planificar, organizar, aprobar, dirigir, supervisar y evaluar los programas y acciones que brinden alternativas de acogimiento familiar temporal, protección y abrigo residencial y no residencial a las niñas, niños o adolescentes que por orden de autoridad judicial competente son separados de su familia o que no cuentan con ella.</a:t>
            </a:r>
          </a:p>
          <a:p>
            <a:pPr marL="93663" lvl="1" indent="-368300" algn="just">
              <a:lnSpc>
                <a:spcPct val="150000"/>
              </a:lnSpc>
            </a:pPr>
            <a:r>
              <a:rPr lang="es-GT" dirty="0" smtClean="0">
                <a:solidFill>
                  <a:srgbClr val="004C82"/>
                </a:solidFill>
                <a:latin typeface="Bebas Neue"/>
                <a:ea typeface="Bebas Neue"/>
                <a:cs typeface="Bebas Neue"/>
              </a:rPr>
              <a:t>         SUBSECRETARIO </a:t>
            </a:r>
            <a:r>
              <a:rPr lang="es-GT" dirty="0">
                <a:solidFill>
                  <a:srgbClr val="004C82"/>
                </a:solidFill>
                <a:latin typeface="Bebas Neue"/>
                <a:ea typeface="Bebas Neue"/>
                <a:cs typeface="Bebas Neue"/>
              </a:rPr>
              <a:t>DE REINSERCIÓN y RESOCIALIZACIÓN DE ADOLESCENTES EN CONFLICTO CON LA LEY PENAL.</a:t>
            </a:r>
          </a:p>
          <a:p>
            <a:pPr marL="269875" lvl="1" algn="just">
              <a:lnSpc>
                <a:spcPct val="150000"/>
              </a:lnSpc>
            </a:pPr>
            <a:r>
              <a:rPr lang="es-GT" sz="1050" dirty="0">
                <a:solidFill>
                  <a:schemeClr val="dk1"/>
                </a:solidFill>
              </a:rPr>
              <a:t>Promover a través de la orientación y capacitación la efectiva reinserción y resocialización de aquellos adolescentes que mediante orden judicial, han sido sujetos a una medida de coerción o sanción por la infracción a la Ley Penal.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837194" y="646435"/>
            <a:ext cx="10659405" cy="1046400"/>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RENDICIÓN DE CUENTAS</a:t>
            </a:r>
            <a:br>
              <a:rPr lang="es-GT" sz="3100" dirty="0">
                <a:solidFill>
                  <a:srgbClr val="004C82"/>
                </a:solidFill>
                <a:latin typeface="Bebas Neue"/>
                <a:ea typeface="Bebas Neue"/>
                <a:cs typeface="Bebas Neue"/>
              </a:rPr>
            </a:b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sp>
        <p:nvSpPr>
          <p:cNvPr id="3" name="CuadroTexto 13">
            <a:extLst>
              <a:ext uri="{FF2B5EF4-FFF2-40B4-BE49-F238E27FC236}">
                <a16:creationId xmlns:a16="http://schemas.microsoft.com/office/drawing/2014/main" xmlns="" id="{57146A67-C081-2534-FEB1-BC7819A31A7A}"/>
              </a:ext>
            </a:extLst>
          </p:cNvPr>
          <p:cNvSpPr txBox="1"/>
          <p:nvPr/>
        </p:nvSpPr>
        <p:spPr>
          <a:xfrm>
            <a:off x="4151784" y="3453335"/>
            <a:ext cx="7460901" cy="951030"/>
          </a:xfrm>
          <a:prstGeom prst="rect">
            <a:avLst/>
          </a:prstGeom>
          <a:noFill/>
        </p:spPr>
        <p:txBody>
          <a:bodyPr wrap="square" rtlCol="0">
            <a:spAutoFit/>
          </a:bodyPr>
          <a:lstStyle/>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CONSOLIDADO DE LOGROS INSTITUCIONALES</a:t>
            </a:r>
          </a:p>
        </p:txBody>
      </p:sp>
      <p:grpSp>
        <p:nvGrpSpPr>
          <p:cNvPr id="2" name="1 Grupo"/>
          <p:cNvGrpSpPr/>
          <p:nvPr/>
        </p:nvGrpSpPr>
        <p:grpSpPr>
          <a:xfrm>
            <a:off x="655457" y="2956448"/>
            <a:ext cx="1803636" cy="1803636"/>
            <a:chOff x="263352" y="3429000"/>
            <a:chExt cx="1803636" cy="1803636"/>
          </a:xfrm>
        </p:grpSpPr>
        <p:pic>
          <p:nvPicPr>
            <p:cNvPr id="4" name="Imagen 1">
              <a:extLst>
                <a:ext uri="{FF2B5EF4-FFF2-40B4-BE49-F238E27FC236}">
                  <a16:creationId xmlns:a16="http://schemas.microsoft.com/office/drawing/2014/main" xmlns="" id="{46154C09-83FC-01EB-F7E3-848712AE6317}"/>
                </a:ext>
              </a:extLst>
            </p:cNvPr>
            <p:cNvPicPr>
              <a:picLocks noChangeAspect="1"/>
            </p:cNvPicPr>
            <p:nvPr/>
          </p:nvPicPr>
          <p:blipFill>
            <a:blip r:embed="rId4">
              <a:duotone>
                <a:schemeClr val="accent5">
                  <a:shade val="45000"/>
                  <a:satMod val="135000"/>
                </a:schemeClr>
                <a:prstClr val="white"/>
              </a:duotone>
            </a:blip>
            <a:stretch>
              <a:fillRect/>
            </a:stretch>
          </p:blipFill>
          <p:spPr>
            <a:xfrm>
              <a:off x="263352" y="3429000"/>
              <a:ext cx="1803636" cy="1803636"/>
            </a:xfrm>
            <a:prstGeom prst="rect">
              <a:avLst/>
            </a:prstGeom>
          </p:spPr>
        </p:pic>
        <p:sp>
          <p:nvSpPr>
            <p:cNvPr id="5" name="4 Rectángulo"/>
            <p:cNvSpPr/>
            <p:nvPr/>
          </p:nvSpPr>
          <p:spPr>
            <a:xfrm>
              <a:off x="837196" y="3749988"/>
              <a:ext cx="655949" cy="1107996"/>
            </a:xfrm>
            <a:prstGeom prst="rect">
              <a:avLst/>
            </a:prstGeom>
          </p:spPr>
          <p:txBody>
            <a:bodyPr wrap="none">
              <a:spAutoFit/>
            </a:bodyPr>
            <a:lstStyle/>
            <a:p>
              <a:pPr lvl="0" algn="ctr">
                <a:buClrTx/>
                <a:defRPr/>
              </a:pPr>
              <a:r>
                <a:rPr lang="es-GT" sz="6600" b="1" kern="1200" dirty="0">
                  <a:solidFill>
                    <a:schemeClr val="tx1"/>
                  </a:solidFill>
                  <a:latin typeface="Montserrat ExtraBold" pitchFamily="2" charset="77"/>
                </a:rPr>
                <a:t>3</a:t>
              </a:r>
            </a:p>
          </p:txBody>
        </p:sp>
      </p:grpSp>
    </p:spTree>
    <p:extLst>
      <p:ext uri="{BB962C8B-B14F-4D97-AF65-F5344CB8AC3E}">
        <p14:creationId xmlns:p14="http://schemas.microsoft.com/office/powerpoint/2010/main" val="93158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5" y="588092"/>
            <a:ext cx="8136904"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LOGROS INSTITUCIONALES</a:t>
            </a:r>
          </a:p>
        </p:txBody>
      </p:sp>
      <p:graphicFrame>
        <p:nvGraphicFramePr>
          <p:cNvPr id="2" name="1 Tabla"/>
          <p:cNvGraphicFramePr>
            <a:graphicFrameLocks noGrp="1"/>
          </p:cNvGraphicFramePr>
          <p:nvPr>
            <p:extLst>
              <p:ext uri="{D42A27DB-BD31-4B8C-83A1-F6EECF244321}">
                <p14:modId xmlns:p14="http://schemas.microsoft.com/office/powerpoint/2010/main" val="1192765997"/>
              </p:ext>
            </p:extLst>
          </p:nvPr>
        </p:nvGraphicFramePr>
        <p:xfrm>
          <a:off x="4367808" y="843024"/>
          <a:ext cx="5701030" cy="4460367"/>
        </p:xfrm>
        <a:graphic>
          <a:graphicData uri="http://schemas.openxmlformats.org/drawingml/2006/table">
            <a:tbl>
              <a:tblPr firstRow="1" firstCol="1" bandRow="1">
                <a:tableStyleId>{5C22544A-7EE6-4342-B048-85BDC9FD1C3A}</a:tableStyleId>
              </a:tblPr>
              <a:tblGrid>
                <a:gridCol w="339090"/>
                <a:gridCol w="5361940"/>
              </a:tblGrid>
              <a:tr h="266700">
                <a:tc>
                  <a:txBody>
                    <a:bodyPr/>
                    <a:lstStyle/>
                    <a:p>
                      <a:pPr algn="ctr">
                        <a:lnSpc>
                          <a:spcPct val="150000"/>
                        </a:lnSpc>
                        <a:spcBef>
                          <a:spcPts val="1200"/>
                        </a:spcBef>
                        <a:spcAft>
                          <a:spcPts val="0"/>
                        </a:spcAft>
                      </a:pPr>
                      <a:r>
                        <a:rPr lang="es-MX" sz="1000" dirty="0">
                          <a:effectLst/>
                        </a:rPr>
                        <a:t>NO</a:t>
                      </a:r>
                      <a:endParaRPr lang="es-GT" sz="1100" dirty="0">
                        <a:effectLst/>
                        <a:latin typeface="Calibri"/>
                        <a:ea typeface="Calibri"/>
                        <a:cs typeface="Times New Roman"/>
                      </a:endParaRPr>
                    </a:p>
                  </a:txBody>
                  <a:tcPr marL="68580" marR="68580" marT="0" marB="0">
                    <a:solidFill>
                      <a:srgbClr val="002060"/>
                    </a:solidFill>
                  </a:tcPr>
                </a:tc>
                <a:tc>
                  <a:txBody>
                    <a:bodyPr/>
                    <a:lstStyle/>
                    <a:p>
                      <a:pPr algn="ctr">
                        <a:lnSpc>
                          <a:spcPct val="150000"/>
                        </a:lnSpc>
                        <a:spcBef>
                          <a:spcPts val="1200"/>
                        </a:spcBef>
                        <a:spcAft>
                          <a:spcPts val="0"/>
                        </a:spcAft>
                      </a:pPr>
                      <a:r>
                        <a:rPr lang="es-MX" sz="1000" dirty="0">
                          <a:effectLst/>
                        </a:rPr>
                        <a:t>LOGROS INSTITUCIONALES</a:t>
                      </a:r>
                      <a:endParaRPr lang="es-GT" sz="1100" dirty="0">
                        <a:effectLst/>
                        <a:latin typeface="Calibri"/>
                        <a:ea typeface="Calibri"/>
                        <a:cs typeface="Times New Roman"/>
                      </a:endParaRPr>
                    </a:p>
                  </a:txBody>
                  <a:tcPr marL="68580" marR="68580" marT="0" marB="0">
                    <a:solidFill>
                      <a:srgbClr val="002060"/>
                    </a:solidFill>
                  </a:tcPr>
                </a:tc>
              </a:tr>
              <a:tr h="0">
                <a:tc>
                  <a:txBody>
                    <a:bodyPr/>
                    <a:lstStyle/>
                    <a:p>
                      <a:pPr>
                        <a:lnSpc>
                          <a:spcPct val="115000"/>
                        </a:lnSpc>
                        <a:spcAft>
                          <a:spcPts val="0"/>
                        </a:spcAft>
                      </a:pPr>
                      <a:r>
                        <a:rPr lang="es-MX" sz="1150" dirty="0">
                          <a:effectLst/>
                        </a:rPr>
                        <a:t>1</a:t>
                      </a:r>
                      <a:endParaRPr lang="es-GT" sz="1100" dirty="0">
                        <a:effectLst/>
                        <a:latin typeface="Calibri"/>
                        <a:ea typeface="Calibri"/>
                        <a:cs typeface="Times New Roman"/>
                      </a:endParaRPr>
                    </a:p>
                  </a:txBody>
                  <a:tcPr marL="68580" marR="68580" marT="0" marB="0">
                    <a:solidFill>
                      <a:srgbClr val="002060"/>
                    </a:solidFill>
                  </a:tcPr>
                </a:tc>
                <a:tc>
                  <a:txBody>
                    <a:bodyPr/>
                    <a:lstStyle/>
                    <a:p>
                      <a:pPr algn="just">
                        <a:lnSpc>
                          <a:spcPct val="115000"/>
                        </a:lnSpc>
                        <a:spcAft>
                          <a:spcPts val="0"/>
                        </a:spcAft>
                      </a:pPr>
                      <a:r>
                        <a:rPr lang="es-MX" sz="1150">
                          <a:effectLst/>
                        </a:rPr>
                        <a:t>Gestión de Acreditación con la Asociación Americana de Correccionales  -ACA- para el Modelo de Gestión Juvenil Casa Intermedia -CI-, en el cual se obtendrán los más altos niveles de calidad, implementando mejoras continuas en protocolos para actividades, seguridad, administrativas y técnicas garantizando la protección de los derechos de los jóvenes con un nivel óptimo de excelencia en nuestros procesos.</a:t>
                      </a:r>
                      <a:endParaRPr lang="es-GT" sz="1200">
                        <a:effectLst/>
                        <a:latin typeface="Calibri"/>
                        <a:ea typeface="Calibri"/>
                        <a:cs typeface="Times New Roman"/>
                      </a:endParaRPr>
                    </a:p>
                  </a:txBody>
                  <a:tcPr marL="68580" marR="68580" marT="0" marB="0"/>
                </a:tc>
              </a:tr>
              <a:tr h="0">
                <a:tc>
                  <a:txBody>
                    <a:bodyPr/>
                    <a:lstStyle/>
                    <a:p>
                      <a:pPr>
                        <a:lnSpc>
                          <a:spcPct val="115000"/>
                        </a:lnSpc>
                        <a:spcAft>
                          <a:spcPts val="0"/>
                        </a:spcAft>
                      </a:pPr>
                      <a:r>
                        <a:rPr lang="es-MX" sz="1150" dirty="0">
                          <a:effectLst/>
                        </a:rPr>
                        <a:t>2</a:t>
                      </a:r>
                      <a:endParaRPr lang="es-GT" sz="1100" dirty="0">
                        <a:effectLst/>
                        <a:latin typeface="Calibri"/>
                        <a:ea typeface="Calibri"/>
                        <a:cs typeface="Times New Roman"/>
                      </a:endParaRPr>
                    </a:p>
                  </a:txBody>
                  <a:tcPr marL="68580" marR="68580" marT="0" marB="0">
                    <a:solidFill>
                      <a:srgbClr val="002060"/>
                    </a:solidFill>
                  </a:tcPr>
                </a:tc>
                <a:tc>
                  <a:txBody>
                    <a:bodyPr/>
                    <a:lstStyle/>
                    <a:p>
                      <a:pPr algn="just">
                        <a:lnSpc>
                          <a:spcPct val="115000"/>
                        </a:lnSpc>
                        <a:spcAft>
                          <a:spcPts val="0"/>
                        </a:spcAft>
                      </a:pPr>
                      <a:r>
                        <a:rPr lang="es-MX" sz="1150" dirty="0">
                          <a:effectLst/>
                        </a:rPr>
                        <a:t>469,401 raciones alimentarias, servidas en la atención a los niños y niñas que asisten a los cuarenta (40) Centros de Atención Integral, incluidos los niños y niñas de las edades de 7 a 12 años que asisten al programa  Reforzamiento Escolar y Prevención de la </a:t>
                      </a:r>
                      <a:r>
                        <a:rPr lang="es-MX" sz="1150" dirty="0" err="1">
                          <a:effectLst/>
                        </a:rPr>
                        <a:t>Callejización</a:t>
                      </a:r>
                      <a:r>
                        <a:rPr lang="es-MX" sz="1150" dirty="0">
                          <a:effectLst/>
                        </a:rPr>
                        <a:t> –REPREDEC-, brindándoles dos (2) tiempos de alimentación.</a:t>
                      </a:r>
                      <a:endParaRPr lang="es-GT" sz="12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MX" sz="1150" dirty="0">
                          <a:effectLst/>
                        </a:rPr>
                        <a:t>3</a:t>
                      </a:r>
                      <a:endParaRPr lang="es-GT" sz="1100" dirty="0">
                        <a:effectLst/>
                        <a:latin typeface="Calibri"/>
                        <a:ea typeface="Calibri"/>
                        <a:cs typeface="Times New Roman"/>
                      </a:endParaRPr>
                    </a:p>
                  </a:txBody>
                  <a:tcPr marL="68580" marR="68580" marT="0" marB="0">
                    <a:solidFill>
                      <a:srgbClr val="002060"/>
                    </a:solidFill>
                  </a:tcPr>
                </a:tc>
                <a:tc>
                  <a:txBody>
                    <a:bodyPr/>
                    <a:lstStyle/>
                    <a:p>
                      <a:pPr algn="just">
                        <a:lnSpc>
                          <a:spcPct val="115000"/>
                        </a:lnSpc>
                        <a:spcAft>
                          <a:spcPts val="0"/>
                        </a:spcAft>
                      </a:pPr>
                      <a:r>
                        <a:rPr lang="es-MX" sz="1150" dirty="0">
                          <a:effectLst/>
                        </a:rPr>
                        <a:t>Para la atención especial de los niños, niñas y adolescentes Migrantes no Acompañados se ha realizado los remozamientos necesarios en Casa Nuestras Raíces Guatemala para lograr espacios lúdicos más amplios, lo cual tiene como objeto que se lleve a cabo la reunificación familiar, además que se cuenta ahora con espacios adecuados para la atención de NNA con discapacidad); incluyendo la creación de la caja de herramientas creada como estrategia para el abordaje de las experiencias vividas por los niños, niñas y adolescentes migrantes no acompañados, utilizando las herramientas los equipos multidisciplinarios como Operadores de Protección Infantil –OPI-, brindando con ello una atención  especializada, lúdica y psicosocial.</a:t>
                      </a:r>
                      <a:endParaRPr lang="es-GT"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2741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5" y="588092"/>
            <a:ext cx="8136904"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LOGROS INSTITUCIONALES</a:t>
            </a:r>
          </a:p>
        </p:txBody>
      </p:sp>
      <p:graphicFrame>
        <p:nvGraphicFramePr>
          <p:cNvPr id="2" name="1 Tabla"/>
          <p:cNvGraphicFramePr>
            <a:graphicFrameLocks noGrp="1"/>
          </p:cNvGraphicFramePr>
          <p:nvPr>
            <p:extLst>
              <p:ext uri="{D42A27DB-BD31-4B8C-83A1-F6EECF244321}">
                <p14:modId xmlns:p14="http://schemas.microsoft.com/office/powerpoint/2010/main" val="1852308329"/>
              </p:ext>
            </p:extLst>
          </p:nvPr>
        </p:nvGraphicFramePr>
        <p:xfrm>
          <a:off x="4295800" y="1268760"/>
          <a:ext cx="5701030" cy="3402838"/>
        </p:xfrm>
        <a:graphic>
          <a:graphicData uri="http://schemas.openxmlformats.org/drawingml/2006/table">
            <a:tbl>
              <a:tblPr firstRow="1" firstCol="1" bandRow="1">
                <a:tableStyleId>{5C22544A-7EE6-4342-B048-85BDC9FD1C3A}</a:tableStyleId>
              </a:tblPr>
              <a:tblGrid>
                <a:gridCol w="339090"/>
                <a:gridCol w="5361940"/>
              </a:tblGrid>
              <a:tr h="0">
                <a:tc>
                  <a:txBody>
                    <a:bodyPr/>
                    <a:lstStyle/>
                    <a:p>
                      <a:pPr algn="ctr">
                        <a:lnSpc>
                          <a:spcPct val="150000"/>
                        </a:lnSpc>
                        <a:spcBef>
                          <a:spcPts val="1200"/>
                        </a:spcBef>
                        <a:spcAft>
                          <a:spcPts val="0"/>
                        </a:spcAft>
                      </a:pPr>
                      <a:r>
                        <a:rPr lang="es-MX" sz="1000" dirty="0">
                          <a:effectLst/>
                        </a:rPr>
                        <a:t> </a:t>
                      </a:r>
                      <a:endParaRPr lang="es-GT" sz="1100" dirty="0">
                        <a:effectLst/>
                        <a:latin typeface="Calibri"/>
                        <a:ea typeface="Calibri"/>
                        <a:cs typeface="Times New Roman"/>
                      </a:endParaRPr>
                    </a:p>
                  </a:txBody>
                  <a:tcPr marL="68580" marR="68580" marT="0" marB="0">
                    <a:solidFill>
                      <a:srgbClr val="002060"/>
                    </a:solidFill>
                  </a:tcPr>
                </a:tc>
                <a:tc>
                  <a:txBody>
                    <a:bodyPr/>
                    <a:lstStyle/>
                    <a:p>
                      <a:pPr algn="ctr">
                        <a:lnSpc>
                          <a:spcPct val="150000"/>
                        </a:lnSpc>
                        <a:spcBef>
                          <a:spcPts val="1200"/>
                        </a:spcBef>
                        <a:spcAft>
                          <a:spcPts val="0"/>
                        </a:spcAft>
                      </a:pPr>
                      <a:r>
                        <a:rPr lang="es-MX" sz="1000" dirty="0">
                          <a:effectLst/>
                        </a:rPr>
                        <a:t>LOGROS INSTITUCIONALES</a:t>
                      </a:r>
                      <a:endParaRPr lang="es-GT" sz="1100" dirty="0">
                        <a:effectLst/>
                        <a:latin typeface="Calibri"/>
                        <a:ea typeface="Calibri"/>
                        <a:cs typeface="Times New Roman"/>
                      </a:endParaRPr>
                    </a:p>
                  </a:txBody>
                  <a:tcPr marL="68580" marR="68580" marT="0" marB="0">
                    <a:solidFill>
                      <a:srgbClr val="002060"/>
                    </a:solidFill>
                  </a:tcPr>
                </a:tc>
              </a:tr>
              <a:tr h="0">
                <a:tc>
                  <a:txBody>
                    <a:bodyPr/>
                    <a:lstStyle/>
                    <a:p>
                      <a:pPr>
                        <a:lnSpc>
                          <a:spcPct val="115000"/>
                        </a:lnSpc>
                        <a:spcAft>
                          <a:spcPts val="0"/>
                        </a:spcAft>
                      </a:pPr>
                      <a:r>
                        <a:rPr lang="es-MX" sz="1150" dirty="0">
                          <a:effectLst/>
                        </a:rPr>
                        <a:t>4</a:t>
                      </a:r>
                      <a:endParaRPr lang="es-GT" sz="1100" dirty="0">
                        <a:effectLst/>
                        <a:latin typeface="Calibri"/>
                        <a:ea typeface="Calibri"/>
                        <a:cs typeface="Times New Roman"/>
                      </a:endParaRPr>
                    </a:p>
                  </a:txBody>
                  <a:tcPr marL="68580" marR="68580" marT="0" marB="0">
                    <a:solidFill>
                      <a:srgbClr val="002060"/>
                    </a:solidFill>
                  </a:tcPr>
                </a:tc>
                <a:tc>
                  <a:txBody>
                    <a:bodyPr/>
                    <a:lstStyle/>
                    <a:p>
                      <a:pPr algn="just">
                        <a:lnSpc>
                          <a:spcPct val="115000"/>
                        </a:lnSpc>
                        <a:spcAft>
                          <a:spcPts val="0"/>
                        </a:spcAft>
                      </a:pPr>
                      <a:r>
                        <a:rPr lang="es-MX" sz="1150">
                          <a:effectLst/>
                        </a:rPr>
                        <a:t>A través de las 16 Sedes Departamentales, atención especializada, ambulatoria, a nivel nacional, en la búsqueda de la restitución de derechos de niños, niñas, adolescentes y sus familias, usuarios de los programas que desconcentran como: Subsidios Familiares, NNA Migrante No Acompañada, Medidas Socioeducativas y casos derivados por orden judicial. Así como a NNA víctimas de la tragedia ocurrida en el Hogar Seguro Virgen de la Asunción con medida cautelar, brindando durante el período de mayo a agosto  2023 7,850 seguimientos a niños, niñas y adolescentes de manera ambulatoria.</a:t>
                      </a:r>
                      <a:endParaRPr lang="es-GT"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MX" sz="1150" dirty="0">
                          <a:effectLst/>
                        </a:rPr>
                        <a:t>5</a:t>
                      </a:r>
                      <a:endParaRPr lang="es-GT" sz="1100" dirty="0">
                        <a:effectLst/>
                        <a:latin typeface="Calibri"/>
                        <a:ea typeface="Calibri"/>
                        <a:cs typeface="Times New Roman"/>
                      </a:endParaRPr>
                    </a:p>
                  </a:txBody>
                  <a:tcPr marL="68580" marR="68580" marT="0" marB="0">
                    <a:solidFill>
                      <a:srgbClr val="002060"/>
                    </a:solidFill>
                  </a:tcPr>
                </a:tc>
                <a:tc>
                  <a:txBody>
                    <a:bodyPr/>
                    <a:lstStyle/>
                    <a:p>
                      <a:pPr algn="just">
                        <a:lnSpc>
                          <a:spcPct val="115000"/>
                        </a:lnSpc>
                        <a:spcAft>
                          <a:spcPts val="0"/>
                        </a:spcAft>
                      </a:pPr>
                      <a:r>
                        <a:rPr lang="es-MX" sz="1150" dirty="0">
                          <a:effectLst/>
                        </a:rPr>
                        <a:t>En siete Sedes Departamentales (Alta Verapaz, Huehuetenango, Jutiapa, Petén, Quetzaltenango, Quiché y Sololá),  se ha ejecutado el proyecto “Protagonismo Juvenil, en la Prevención de la Violencia hacia la niñez y adolescencia en condiciones de vulnerabilidad”, desarrollando 472 talleres en temas de Prevención de Violencia y Prevención de Embarazos en adolescentes, impartidos por 51 jóvenes Servidores Cívicos a la comunidad educativa de centros públicos y privados, informando aproximadamente a 11,077 niños, niñas, adolescentes, padres, cuidadores y docentes.</a:t>
                      </a:r>
                      <a:endParaRPr lang="es-GT"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504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837194" y="646435"/>
            <a:ext cx="10659405" cy="1046400"/>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RENDICIÓN DE CUENTAS</a:t>
            </a:r>
            <a:br>
              <a:rPr lang="es-GT" sz="3100" dirty="0">
                <a:solidFill>
                  <a:srgbClr val="004C82"/>
                </a:solidFill>
                <a:latin typeface="Bebas Neue"/>
                <a:ea typeface="Bebas Neue"/>
                <a:cs typeface="Bebas Neue"/>
              </a:rPr>
            </a:b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sp>
        <p:nvSpPr>
          <p:cNvPr id="3" name="CuadroTexto 13">
            <a:extLst>
              <a:ext uri="{FF2B5EF4-FFF2-40B4-BE49-F238E27FC236}">
                <a16:creationId xmlns:a16="http://schemas.microsoft.com/office/drawing/2014/main" xmlns="" id="{57146A67-C081-2534-FEB1-BC7819A31A7A}"/>
              </a:ext>
            </a:extLst>
          </p:cNvPr>
          <p:cNvSpPr txBox="1"/>
          <p:nvPr/>
        </p:nvSpPr>
        <p:spPr>
          <a:xfrm>
            <a:off x="4439816" y="3573016"/>
            <a:ext cx="7460901" cy="521681"/>
          </a:xfrm>
          <a:prstGeom prst="rect">
            <a:avLst/>
          </a:prstGeom>
          <a:noFill/>
        </p:spPr>
        <p:txBody>
          <a:bodyPr wrap="square" rtlCol="0">
            <a:spAutoFit/>
          </a:bodyPr>
          <a:lstStyle/>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CONCLUSIONES</a:t>
            </a:r>
          </a:p>
        </p:txBody>
      </p:sp>
      <p:grpSp>
        <p:nvGrpSpPr>
          <p:cNvPr id="2" name="1 Grupo"/>
          <p:cNvGrpSpPr/>
          <p:nvPr/>
        </p:nvGrpSpPr>
        <p:grpSpPr>
          <a:xfrm>
            <a:off x="655457" y="2956448"/>
            <a:ext cx="1803636" cy="1803636"/>
            <a:chOff x="263352" y="3429000"/>
            <a:chExt cx="1803636" cy="1803636"/>
          </a:xfrm>
        </p:grpSpPr>
        <p:pic>
          <p:nvPicPr>
            <p:cNvPr id="4" name="Imagen 1">
              <a:extLst>
                <a:ext uri="{FF2B5EF4-FFF2-40B4-BE49-F238E27FC236}">
                  <a16:creationId xmlns:a16="http://schemas.microsoft.com/office/drawing/2014/main" xmlns="" id="{46154C09-83FC-01EB-F7E3-848712AE6317}"/>
                </a:ext>
              </a:extLst>
            </p:cNvPr>
            <p:cNvPicPr>
              <a:picLocks noChangeAspect="1"/>
            </p:cNvPicPr>
            <p:nvPr/>
          </p:nvPicPr>
          <p:blipFill>
            <a:blip r:embed="rId4">
              <a:duotone>
                <a:schemeClr val="accent5">
                  <a:shade val="45000"/>
                  <a:satMod val="135000"/>
                </a:schemeClr>
                <a:prstClr val="white"/>
              </a:duotone>
            </a:blip>
            <a:stretch>
              <a:fillRect/>
            </a:stretch>
          </p:blipFill>
          <p:spPr>
            <a:xfrm>
              <a:off x="263352" y="3429000"/>
              <a:ext cx="1803636" cy="1803636"/>
            </a:xfrm>
            <a:prstGeom prst="rect">
              <a:avLst/>
            </a:prstGeom>
          </p:spPr>
        </p:pic>
        <p:sp>
          <p:nvSpPr>
            <p:cNvPr id="5" name="4 Rectángulo"/>
            <p:cNvSpPr/>
            <p:nvPr/>
          </p:nvSpPr>
          <p:spPr>
            <a:xfrm>
              <a:off x="837196" y="3749988"/>
              <a:ext cx="655949" cy="1107996"/>
            </a:xfrm>
            <a:prstGeom prst="rect">
              <a:avLst/>
            </a:prstGeom>
          </p:spPr>
          <p:txBody>
            <a:bodyPr wrap="none">
              <a:spAutoFit/>
            </a:bodyPr>
            <a:lstStyle/>
            <a:p>
              <a:pPr lvl="0" algn="ctr">
                <a:buClrTx/>
                <a:defRPr/>
              </a:pPr>
              <a:r>
                <a:rPr lang="es-GT" sz="6600" b="1" kern="1200" dirty="0" smtClean="0">
                  <a:solidFill>
                    <a:schemeClr val="tx1"/>
                  </a:solidFill>
                  <a:latin typeface="Montserrat ExtraBold" pitchFamily="2" charset="77"/>
                </a:rPr>
                <a:t>4</a:t>
              </a:r>
              <a:endParaRPr lang="es-GT" sz="6600" b="1" kern="1200" dirty="0">
                <a:solidFill>
                  <a:schemeClr val="tx1"/>
                </a:solidFill>
                <a:latin typeface="Montserrat ExtraBold" pitchFamily="2" charset="77"/>
              </a:endParaRPr>
            </a:p>
          </p:txBody>
        </p:sp>
      </p:grpSp>
    </p:spTree>
    <p:extLst>
      <p:ext uri="{BB962C8B-B14F-4D97-AF65-F5344CB8AC3E}">
        <p14:creationId xmlns:p14="http://schemas.microsoft.com/office/powerpoint/2010/main" val="377693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7408" y="476672"/>
            <a:ext cx="10513168" cy="569346"/>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¿QUÉ TENDENCIA MUESTRA EL USO DE </a:t>
            </a:r>
            <a:r>
              <a:rPr lang="es-GT" sz="3100" dirty="0" smtClean="0">
                <a:solidFill>
                  <a:srgbClr val="004C82"/>
                </a:solidFill>
                <a:latin typeface="Bebas Neue"/>
                <a:ea typeface="Bebas Neue"/>
                <a:cs typeface="Bebas Neue"/>
              </a:rPr>
              <a:t>LOS RECURSOS </a:t>
            </a:r>
            <a:r>
              <a:rPr lang="es-GT" sz="3100" dirty="0">
                <a:solidFill>
                  <a:srgbClr val="004C82"/>
                </a:solidFill>
                <a:latin typeface="Bebas Neue"/>
                <a:ea typeface="Bebas Neue"/>
                <a:cs typeface="Bebas Neue"/>
              </a:rPr>
              <a:t>PÚBLICOS?</a:t>
            </a:r>
          </a:p>
        </p:txBody>
      </p:sp>
      <p:sp>
        <p:nvSpPr>
          <p:cNvPr id="7" name="Google Shape;92;p2"/>
          <p:cNvSpPr/>
          <p:nvPr/>
        </p:nvSpPr>
        <p:spPr>
          <a:xfrm>
            <a:off x="263352" y="1894750"/>
            <a:ext cx="7608168" cy="1717353"/>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Los datos obtenidos durante el periodo reportado permiten establecer que la ejecución del presupuesto se caracterizó principalmente por mantener un crecimiento en la ejecución correspondiente a la Protección Social brindando los servicios de atención integral, protección especial a la niñez y adolescencia así como la reinserción de la adolescencia en conflicto con la ley penal a través de sus programas y servicios,  en los grupos de gasto:</a:t>
            </a:r>
          </a:p>
        </p:txBody>
      </p:sp>
      <p:sp>
        <p:nvSpPr>
          <p:cNvPr id="8" name="Google Shape;265;p43"/>
          <p:cNvSpPr txBox="1"/>
          <p:nvPr/>
        </p:nvSpPr>
        <p:spPr>
          <a:xfrm>
            <a:off x="7838957" y="3693337"/>
            <a:ext cx="3009962" cy="2520998"/>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a:bodyPr>
          <a:lstStyle/>
          <a:p>
            <a:pPr marL="0" marR="0" lvl="0" indent="0" algn="just" rtl="0">
              <a:lnSpc>
                <a:spcPct val="150000"/>
              </a:lnSpc>
              <a:spcBef>
                <a:spcPts val="0"/>
              </a:spcBef>
              <a:spcAft>
                <a:spcPts val="0"/>
              </a:spcAft>
              <a:buClr>
                <a:srgbClr val="000000"/>
              </a:buClr>
              <a:buSzPct val="100000"/>
              <a:buFont typeface="Arial"/>
              <a:buNone/>
            </a:pPr>
            <a:r>
              <a:rPr lang="es-GT" sz="1600" dirty="0">
                <a:solidFill>
                  <a:schemeClr val="dk1"/>
                </a:solidFill>
              </a:rPr>
              <a:t>La Secretaría de Bienestar Social de la Presidencia de la República, espera alcanzar en el ejercicio fiscal </a:t>
            </a:r>
            <a:r>
              <a:rPr lang="es-GT" sz="1600" dirty="0" smtClean="0">
                <a:solidFill>
                  <a:schemeClr val="dk1"/>
                </a:solidFill>
              </a:rPr>
              <a:t>2023 </a:t>
            </a:r>
            <a:r>
              <a:rPr lang="es-GT" sz="1600" dirty="0">
                <a:solidFill>
                  <a:schemeClr val="dk1"/>
                </a:solidFill>
              </a:rPr>
              <a:t>una ejecución del </a:t>
            </a:r>
            <a:r>
              <a:rPr lang="es-GT" sz="1600" b="1" dirty="0">
                <a:solidFill>
                  <a:schemeClr val="tx1"/>
                </a:solidFill>
              </a:rPr>
              <a:t>99%</a:t>
            </a:r>
            <a:r>
              <a:rPr lang="es-GT" sz="1600" dirty="0">
                <a:solidFill>
                  <a:schemeClr val="tx1"/>
                </a:solidFill>
              </a:rPr>
              <a:t> </a:t>
            </a:r>
            <a:r>
              <a:rPr lang="es-GT" sz="1600" dirty="0">
                <a:solidFill>
                  <a:schemeClr val="dk1"/>
                </a:solidFill>
              </a:rPr>
              <a:t>con calidad del gasto.</a:t>
            </a:r>
            <a:endParaRPr sz="1600" dirty="0">
              <a:solidFill>
                <a:schemeClr val="dk1"/>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3514417850"/>
              </p:ext>
            </p:extLst>
          </p:nvPr>
        </p:nvGraphicFramePr>
        <p:xfrm>
          <a:off x="1703512" y="4129741"/>
          <a:ext cx="4909280" cy="1695579"/>
        </p:xfrm>
        <a:graphic>
          <a:graphicData uri="http://schemas.openxmlformats.org/drawingml/2006/table">
            <a:tbl>
              <a:tblPr>
                <a:tableStyleId>{BC89EF96-8CEA-46FF-86C4-4CE0E7609802}</a:tableStyleId>
              </a:tblPr>
              <a:tblGrid>
                <a:gridCol w="2792614"/>
                <a:gridCol w="2116666"/>
              </a:tblGrid>
              <a:tr h="339740">
                <a:tc>
                  <a:txBody>
                    <a:bodyPr/>
                    <a:lstStyle/>
                    <a:p>
                      <a:pPr algn="ctr" fontAlgn="b"/>
                      <a:r>
                        <a:rPr lang="en-US" sz="1000" b="1" u="none" strike="noStrike" dirty="0" smtClean="0">
                          <a:solidFill>
                            <a:schemeClr val="bg1"/>
                          </a:solidFill>
                          <a:effectLst/>
                        </a:rPr>
                        <a:t>Grupo De Gasto </a:t>
                      </a:r>
                      <a:endParaRPr lang="en-US" sz="1000" b="1" i="0" u="none" strike="noStrike" dirty="0">
                        <a:solidFill>
                          <a:schemeClr val="bg1"/>
                        </a:solidFill>
                        <a:effectLst/>
                        <a:latin typeface="Times New Roman" pitchFamily="18" charset="0"/>
                        <a:cs typeface="Times New Roman" pitchFamily="18" charset="0"/>
                      </a:endParaRPr>
                    </a:p>
                  </a:txBody>
                  <a:tcPr marL="9525" marR="9525" marT="9525" marB="0" anchor="ctr">
                    <a:solidFill>
                      <a:srgbClr val="002060"/>
                    </a:solidFill>
                  </a:tcPr>
                </a:tc>
                <a:tc>
                  <a:txBody>
                    <a:bodyPr/>
                    <a:lstStyle/>
                    <a:p>
                      <a:pPr algn="ctr" fontAlgn="b"/>
                      <a:r>
                        <a:rPr lang="en-US" sz="1000" b="1" u="none" strike="noStrike" dirty="0" smtClean="0">
                          <a:solidFill>
                            <a:schemeClr val="bg1"/>
                          </a:solidFill>
                          <a:effectLst/>
                        </a:rPr>
                        <a:t>% De Ejecución</a:t>
                      </a:r>
                      <a:endParaRPr lang="en-US" sz="1000" b="1" i="0" u="none" strike="noStrike" dirty="0">
                        <a:solidFill>
                          <a:schemeClr val="bg1"/>
                        </a:solidFill>
                        <a:effectLst/>
                        <a:latin typeface="Times New Roman" pitchFamily="18" charset="0"/>
                        <a:cs typeface="Times New Roman" pitchFamily="18" charset="0"/>
                      </a:endParaRPr>
                    </a:p>
                  </a:txBody>
                  <a:tcPr marL="9525" marR="9525" marT="9525" marB="0" anchor="ctr">
                    <a:solidFill>
                      <a:srgbClr val="002060"/>
                    </a:solidFill>
                  </a:tcPr>
                </a:tc>
              </a:tr>
              <a:tr h="217571">
                <a:tc>
                  <a:txBody>
                    <a:bodyPr/>
                    <a:lstStyle/>
                    <a:p>
                      <a:pPr algn="l" fontAlgn="b"/>
                      <a:r>
                        <a:rPr lang="en-US" sz="1000" u="none" strike="noStrike" dirty="0" smtClean="0">
                          <a:effectLst/>
                        </a:rPr>
                        <a:t>000- Servicios Personales</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58.69</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r h="262466">
                <a:tc>
                  <a:txBody>
                    <a:bodyPr/>
                    <a:lstStyle/>
                    <a:p>
                      <a:pPr algn="l" fontAlgn="b"/>
                      <a:r>
                        <a:rPr lang="en-US" sz="1000" u="none" strike="noStrike" dirty="0" smtClean="0">
                          <a:effectLst/>
                        </a:rPr>
                        <a:t>100- Servicios No Personales</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59.51</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r h="239743">
                <a:tc>
                  <a:txBody>
                    <a:bodyPr/>
                    <a:lstStyle/>
                    <a:p>
                      <a:pPr algn="l" fontAlgn="b"/>
                      <a:r>
                        <a:rPr lang="en-US" sz="1000" u="none" strike="noStrike" dirty="0" smtClean="0">
                          <a:effectLst/>
                        </a:rPr>
                        <a:t>200- Materiales y Suministros</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88.53</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r h="228600">
                <a:tc>
                  <a:txBody>
                    <a:bodyPr/>
                    <a:lstStyle/>
                    <a:p>
                      <a:pPr algn="l" fontAlgn="b"/>
                      <a:r>
                        <a:rPr lang="es-GT" sz="1000" u="none" strike="noStrike" dirty="0" smtClean="0">
                          <a:effectLst/>
                        </a:rPr>
                        <a:t>300- Propiedad, Planta, Equipo e Intangibles</a:t>
                      </a:r>
                      <a:endParaRPr lang="es-GT"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98.63</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r h="211667">
                <a:tc>
                  <a:txBody>
                    <a:bodyPr/>
                    <a:lstStyle/>
                    <a:p>
                      <a:pPr algn="l" fontAlgn="b"/>
                      <a:r>
                        <a:rPr lang="en-US" sz="1000" u="none" strike="noStrike" dirty="0" smtClean="0">
                          <a:effectLst/>
                        </a:rPr>
                        <a:t>400- Transferencias Corrientes</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86.88</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r h="195792">
                <a:tc>
                  <a:txBody>
                    <a:bodyPr/>
                    <a:lstStyle/>
                    <a:p>
                      <a:pPr algn="l" fontAlgn="b"/>
                      <a:r>
                        <a:rPr lang="en-US" sz="1000" u="none" strike="noStrike" dirty="0" smtClean="0">
                          <a:effectLst/>
                        </a:rPr>
                        <a:t>900- Asignaciones Globales</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00" u="none" strike="noStrike" dirty="0" smtClean="0">
                          <a:effectLst/>
                        </a:rPr>
                        <a:t>99.26</a:t>
                      </a:r>
                      <a:endParaRPr lang="en-US" sz="1000" b="1" i="1" u="none" strike="noStrike" dirty="0">
                        <a:solidFill>
                          <a:srgbClr val="FF0000"/>
                        </a:solidFill>
                        <a:effectLst/>
                        <a:latin typeface="Times New Roman" pitchFamily="18" charset="0"/>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213101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983432" y="476672"/>
            <a:ext cx="8568952"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 QUÉ MEDIDAS DE TRANSPARENCIA SE HAN APLICADO?</a:t>
            </a:r>
          </a:p>
        </p:txBody>
      </p:sp>
      <p:sp>
        <p:nvSpPr>
          <p:cNvPr id="8" name="Google Shape;265;p43"/>
          <p:cNvSpPr txBox="1"/>
          <p:nvPr/>
        </p:nvSpPr>
        <p:spPr>
          <a:xfrm>
            <a:off x="7896201" y="3429000"/>
            <a:ext cx="3528392" cy="2520998"/>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lnSpcReduction="10000"/>
          </a:bodyPr>
          <a:lstStyle/>
          <a:p>
            <a:pPr lvl="0" algn="just">
              <a:lnSpc>
                <a:spcPct val="150000"/>
              </a:lnSpc>
              <a:buSzPct val="100000"/>
            </a:pPr>
            <a:r>
              <a:rPr lang="es-GT" sz="1600" dirty="0">
                <a:solidFill>
                  <a:schemeClr val="dk1"/>
                </a:solidFill>
              </a:rPr>
              <a:t>La Secretaría de Bienestar Social de la Presidencia de la República ha aplicado y seguirá aplicando las Leyes inherentes y normativas internas con el objetivo de fortalecer la transparencia del uso de los recursos financieros. </a:t>
            </a:r>
            <a:endParaRPr sz="1600" dirty="0">
              <a:solidFill>
                <a:schemeClr val="dk1"/>
              </a:solidFill>
            </a:endParaRPr>
          </a:p>
        </p:txBody>
      </p:sp>
      <p:sp>
        <p:nvSpPr>
          <p:cNvPr id="10" name="Google Shape;283;p45"/>
          <p:cNvSpPr txBox="1"/>
          <p:nvPr/>
        </p:nvSpPr>
        <p:spPr>
          <a:xfrm>
            <a:off x="767408" y="1340768"/>
            <a:ext cx="6640273" cy="3853542"/>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s-GT" sz="1600" dirty="0">
                <a:solidFill>
                  <a:schemeClr val="dk1"/>
                </a:solidFill>
              </a:rPr>
              <a:t>Para garantizar el uso adecuado del dinero público y el avance en el cumplimiento de los objetivos de Estado, la Secretaría de Bienestar Social de la Presidencia de la República ha adoptado como medidas de transparencia: Implementación  de Normativas Internas (Manuales y Reglamentos) en los cuales se da a conocer la metodología de ejecución de los Recursos Financieros asignados, así como capacitaciones en el manejo y transparencia del presupuesto vigente.</a:t>
            </a:r>
            <a:endParaRPr sz="1600" dirty="0">
              <a:solidFill>
                <a:schemeClr val="dk1"/>
              </a:solidFill>
            </a:endParaRPr>
          </a:p>
        </p:txBody>
      </p:sp>
    </p:spTree>
    <p:extLst>
      <p:ext uri="{BB962C8B-B14F-4D97-AF65-F5344CB8AC3E}">
        <p14:creationId xmlns:p14="http://schemas.microsoft.com/office/powerpoint/2010/main" val="2858194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983432" y="620688"/>
            <a:ext cx="8568952"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¿QUÉ DESAFÍOS INSTITUCIONALES SE ESPERAN DURANTE 2023?</a:t>
            </a:r>
          </a:p>
        </p:txBody>
      </p:sp>
      <p:sp>
        <p:nvSpPr>
          <p:cNvPr id="5" name="Título 1">
            <a:extLst>
              <a:ext uri="{FF2B5EF4-FFF2-40B4-BE49-F238E27FC236}">
                <a16:creationId xmlns:a16="http://schemas.microsoft.com/office/drawing/2014/main" xmlns="" id="{08CA26F1-63C3-1546-9281-C76803D67E19}"/>
              </a:ext>
            </a:extLst>
          </p:cNvPr>
          <p:cNvSpPr txBox="1">
            <a:spLocks/>
          </p:cNvSpPr>
          <p:nvPr/>
        </p:nvSpPr>
        <p:spPr>
          <a:xfrm>
            <a:off x="695400" y="1700808"/>
            <a:ext cx="10465485" cy="4150387"/>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14000"/>
              </a:lnSpc>
            </a:pPr>
            <a:r>
              <a:rPr lang="es-GT" sz="1600" b="0" dirty="0">
                <a:solidFill>
                  <a:schemeClr val="dk1"/>
                </a:solidFill>
                <a:latin typeface="Arial"/>
                <a:ea typeface="Arial"/>
                <a:cs typeface="Arial"/>
              </a:rPr>
              <a:t>Los </a:t>
            </a:r>
            <a:r>
              <a:rPr lang="es-GT" sz="1600" dirty="0">
                <a:solidFill>
                  <a:schemeClr val="dk1"/>
                </a:solidFill>
                <a:latin typeface="Arial"/>
                <a:ea typeface="Arial"/>
                <a:cs typeface="Arial"/>
              </a:rPr>
              <a:t>principales desafíos </a:t>
            </a:r>
            <a:r>
              <a:rPr lang="es-GT" sz="1600" b="0" dirty="0">
                <a:solidFill>
                  <a:schemeClr val="dk1"/>
                </a:solidFill>
                <a:latin typeface="Arial"/>
                <a:ea typeface="Arial"/>
                <a:cs typeface="Arial"/>
              </a:rPr>
              <a:t>de la Secretaría de Bienestar Social en cuanto al uso de los recursos públicos y el cumplimiento de los planes nacionales son:</a:t>
            </a:r>
          </a:p>
          <a:p>
            <a:pPr algn="just">
              <a:lnSpc>
                <a:spcPct val="114000"/>
              </a:lnSpc>
            </a:pPr>
            <a:endParaRPr lang="es-GT" sz="1600" b="0" dirty="0">
              <a:solidFill>
                <a:schemeClr val="dk1"/>
              </a:solidFill>
              <a:latin typeface="Arial"/>
              <a:ea typeface="Arial"/>
              <a:cs typeface="Arial"/>
            </a:endParaRPr>
          </a:p>
          <a:p>
            <a:pPr marL="285750" indent="-285750" algn="just">
              <a:lnSpc>
                <a:spcPct val="114000"/>
              </a:lnSpc>
              <a:buFont typeface="Arial" pitchFamily="34" charset="0"/>
              <a:buChar char="•"/>
            </a:pPr>
            <a:r>
              <a:rPr lang="es-GT" sz="1600" b="0" dirty="0">
                <a:solidFill>
                  <a:schemeClr val="dk1"/>
                </a:solidFill>
                <a:latin typeface="Arial"/>
                <a:ea typeface="Arial"/>
                <a:cs typeface="Arial"/>
              </a:rPr>
              <a:t>Continuidad de la prestación de los servicios presenciales de atención integral, protección especial, reinserción de los adolescentes en conflicto con la Ley Penal y desconcentración de servicios en el Marco de la  Pandemia </a:t>
            </a:r>
            <a:r>
              <a:rPr lang="es-GT" sz="1600" b="0" dirty="0" err="1">
                <a:solidFill>
                  <a:schemeClr val="dk1"/>
                </a:solidFill>
                <a:latin typeface="Arial"/>
                <a:ea typeface="Arial"/>
                <a:cs typeface="Arial"/>
              </a:rPr>
              <a:t>COVID</a:t>
            </a:r>
            <a:r>
              <a:rPr lang="es-GT" sz="1600" b="0" dirty="0">
                <a:solidFill>
                  <a:schemeClr val="dk1"/>
                </a:solidFill>
                <a:latin typeface="Arial"/>
                <a:ea typeface="Arial"/>
                <a:cs typeface="Arial"/>
              </a:rPr>
              <a:t>-19.</a:t>
            </a:r>
          </a:p>
          <a:p>
            <a:pPr algn="just">
              <a:lnSpc>
                <a:spcPct val="114000"/>
              </a:lnSpc>
            </a:pPr>
            <a:endParaRPr lang="es-GT" sz="1600" b="0" dirty="0">
              <a:solidFill>
                <a:schemeClr val="dk1"/>
              </a:solidFill>
              <a:latin typeface="Arial"/>
              <a:ea typeface="Arial"/>
              <a:cs typeface="Arial"/>
            </a:endParaRPr>
          </a:p>
          <a:p>
            <a:pPr marL="285750" indent="-285750" algn="just">
              <a:lnSpc>
                <a:spcPct val="114000"/>
              </a:lnSpc>
              <a:buFont typeface="Arial" pitchFamily="34" charset="0"/>
              <a:buChar char="•"/>
            </a:pPr>
            <a:r>
              <a:rPr lang="es-GT" sz="1600" b="0" dirty="0">
                <a:solidFill>
                  <a:schemeClr val="dk1"/>
                </a:solidFill>
                <a:latin typeface="Arial"/>
                <a:ea typeface="Arial"/>
                <a:cs typeface="Arial"/>
              </a:rPr>
              <a:t>Optimización de los recursos institucionales ante el incremento de niñez y adolescencia bajo una medida de protección, reinserción, migrante no acompañada y en tránsito.</a:t>
            </a:r>
          </a:p>
          <a:p>
            <a:pPr algn="just">
              <a:lnSpc>
                <a:spcPct val="114000"/>
              </a:lnSpc>
            </a:pPr>
            <a:endParaRPr lang="es-GT" sz="1600" b="0" dirty="0">
              <a:solidFill>
                <a:schemeClr val="dk1"/>
              </a:solidFill>
              <a:latin typeface="Arial"/>
              <a:ea typeface="Arial"/>
              <a:cs typeface="Arial"/>
            </a:endParaRPr>
          </a:p>
          <a:p>
            <a:pPr marL="285750" indent="-285750" algn="just">
              <a:lnSpc>
                <a:spcPct val="114000"/>
              </a:lnSpc>
              <a:buFont typeface="Arial" pitchFamily="34" charset="0"/>
              <a:buChar char="•"/>
            </a:pPr>
            <a:r>
              <a:rPr lang="es-GT" sz="1600" b="0" dirty="0">
                <a:solidFill>
                  <a:schemeClr val="dk1"/>
                </a:solidFill>
                <a:latin typeface="Arial"/>
                <a:ea typeface="Arial"/>
                <a:cs typeface="Arial"/>
              </a:rPr>
              <a:t>Contribuyendo al Plan Nacional de Desarrollo </a:t>
            </a:r>
            <a:r>
              <a:rPr lang="es-GT" sz="1600" b="0" dirty="0" err="1">
                <a:solidFill>
                  <a:schemeClr val="dk1"/>
                </a:solidFill>
                <a:latin typeface="Arial"/>
                <a:ea typeface="Arial"/>
                <a:cs typeface="Arial"/>
              </a:rPr>
              <a:t>K’atun</a:t>
            </a:r>
            <a:r>
              <a:rPr lang="es-GT" sz="1600" b="0" dirty="0">
                <a:solidFill>
                  <a:schemeClr val="dk1"/>
                </a:solidFill>
                <a:latin typeface="Arial"/>
                <a:ea typeface="Arial"/>
                <a:cs typeface="Arial"/>
              </a:rPr>
              <a:t>: nuestra Guatemala 2032; Ejes: Estado como garante de los Derechos Humanos y conductor del Desarrollo y Bienestar para la Gente.</a:t>
            </a:r>
          </a:p>
        </p:txBody>
      </p:sp>
    </p:spTree>
    <p:extLst>
      <p:ext uri="{BB962C8B-B14F-4D97-AF65-F5344CB8AC3E}">
        <p14:creationId xmlns:p14="http://schemas.microsoft.com/office/powerpoint/2010/main" val="280137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p:nvPr/>
        </p:nvSpPr>
        <p:spPr>
          <a:xfrm>
            <a:off x="727891" y="685390"/>
            <a:ext cx="4105366" cy="3539390"/>
          </a:xfrm>
          <a:prstGeom prst="rect">
            <a:avLst/>
          </a:prstGeom>
          <a:noFill/>
          <a:ln>
            <a:noFill/>
          </a:ln>
        </p:spPr>
        <p:txBody>
          <a:bodyPr spcFirstLastPara="1" wrap="square" lIns="91425" tIns="45700" rIns="91425" bIns="45700" anchor="t" anchorCtr="0">
            <a:spAutoFit/>
          </a:bodyPr>
          <a:lstStyle/>
          <a:p>
            <a:r>
              <a:rPr lang="es-GT" sz="3200" b="1" dirty="0">
                <a:solidFill>
                  <a:schemeClr val="bg1"/>
                </a:solidFill>
                <a:latin typeface="Montserrat" charset="0"/>
                <a:cs typeface="Arial" panose="020B0604020202020204" pitchFamily="34" charset="0"/>
              </a:rPr>
              <a:t>PRINCIPALES FUNCIONES DE LA SECRETARÍA DE BIENESTAR SOCIAL DE LA PRESIDENCIA DE LA REPÚBLICA</a:t>
            </a:r>
          </a:p>
        </p:txBody>
      </p:sp>
      <p:sp>
        <p:nvSpPr>
          <p:cNvPr id="91" name="Google Shape;91;p2"/>
          <p:cNvSpPr txBox="1"/>
          <p:nvPr/>
        </p:nvSpPr>
        <p:spPr>
          <a:xfrm>
            <a:off x="764804" y="588092"/>
            <a:ext cx="10731795" cy="1046400"/>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PRINCIPAL OBJETIVO DE LA SECRETARÍA DE BIENESTAR SOCIAL DE LA PRESIDENCIA DE LA REPÚBLICA</a:t>
            </a:r>
          </a:p>
        </p:txBody>
      </p:sp>
      <p:sp>
        <p:nvSpPr>
          <p:cNvPr id="92" name="Google Shape;92;p2"/>
          <p:cNvSpPr/>
          <p:nvPr/>
        </p:nvSpPr>
        <p:spPr>
          <a:xfrm>
            <a:off x="1193586" y="2439716"/>
            <a:ext cx="9652896" cy="1785064"/>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2000" dirty="0">
                <a:solidFill>
                  <a:schemeClr val="dk1"/>
                </a:solidFill>
              </a:rPr>
              <a:t>La Secretaría de Bienestar Social de la Presidencia de la República, tiene como finalidad coadyuvar en la protección integral y especial de la niñez y adolescencia en su entorno familiar, mediante la restitución y el goce de sus derechos, asimismo contribuye en la reinserción de los adolescentes en conflicto con la Ley Penal, a través de sus programas y servicios.</a:t>
            </a:r>
          </a:p>
        </p:txBody>
      </p:sp>
    </p:spTree>
    <p:extLst>
      <p:ext uri="{BB962C8B-B14F-4D97-AF65-F5344CB8AC3E}">
        <p14:creationId xmlns:p14="http://schemas.microsoft.com/office/powerpoint/2010/main" val="13513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837194" y="646435"/>
            <a:ext cx="10587397" cy="1046400"/>
          </a:xfrm>
          <a:prstGeom prst="rect">
            <a:avLst/>
          </a:prstGeom>
          <a:noFill/>
          <a:ln>
            <a:noFill/>
          </a:ln>
        </p:spPr>
        <p:txBody>
          <a:bodyPr spcFirstLastPara="1" wrap="square" lIns="91425" tIns="45700" rIns="91425" bIns="45700" anchor="t" anchorCtr="0">
            <a:spAutoFit/>
          </a:bodyPr>
          <a:lstStyle/>
          <a:p>
            <a:pPr algn="ctr"/>
            <a:r>
              <a:rPr lang="es-GT" sz="3100" dirty="0">
                <a:solidFill>
                  <a:srgbClr val="004C82"/>
                </a:solidFill>
                <a:latin typeface="Bebas Neue"/>
                <a:ea typeface="Bebas Neue"/>
                <a:cs typeface="Bebas Neue"/>
              </a:rPr>
              <a:t>RENDICIÓN DE CUENTAS</a:t>
            </a:r>
            <a:br>
              <a:rPr lang="es-GT" sz="3100" dirty="0">
                <a:solidFill>
                  <a:srgbClr val="004C82"/>
                </a:solidFill>
                <a:latin typeface="Bebas Neue"/>
                <a:ea typeface="Bebas Neue"/>
                <a:cs typeface="Bebas Neue"/>
              </a:rPr>
            </a:b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sp>
        <p:nvSpPr>
          <p:cNvPr id="3" name="CuadroTexto 13">
            <a:extLst>
              <a:ext uri="{FF2B5EF4-FFF2-40B4-BE49-F238E27FC236}">
                <a16:creationId xmlns:a16="http://schemas.microsoft.com/office/drawing/2014/main" xmlns="" id="{57146A67-C081-2534-FEB1-BC7819A31A7A}"/>
              </a:ext>
            </a:extLst>
          </p:cNvPr>
          <p:cNvSpPr txBox="1"/>
          <p:nvPr/>
        </p:nvSpPr>
        <p:spPr>
          <a:xfrm>
            <a:off x="4439816" y="3573016"/>
            <a:ext cx="7460901" cy="951030"/>
          </a:xfrm>
          <a:prstGeom prst="rect">
            <a:avLst/>
          </a:prstGeom>
          <a:noFill/>
        </p:spPr>
        <p:txBody>
          <a:bodyPr wrap="square" rtlCol="0">
            <a:spAutoFit/>
          </a:bodyPr>
          <a:lstStyle/>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PARTE GENERAL </a:t>
            </a:r>
          </a:p>
          <a:p>
            <a:pPr lvl="0" algn="ctr">
              <a:lnSpc>
                <a:spcPct val="90000"/>
              </a:lnSpc>
              <a:spcBef>
                <a:spcPct val="0"/>
              </a:spcBef>
              <a:defRPr/>
            </a:pPr>
            <a:r>
              <a:rPr lang="es-GT" sz="3100" b="1" dirty="0">
                <a:solidFill>
                  <a:srgbClr val="004C82"/>
                </a:solidFill>
                <a:latin typeface="Arial" pitchFamily="34" charset="0"/>
                <a:ea typeface="Bebas Neue"/>
                <a:cs typeface="Arial" pitchFamily="34" charset="0"/>
              </a:rPr>
              <a:t>EJECUCIÓN PRESUPUESTARIA</a:t>
            </a:r>
          </a:p>
        </p:txBody>
      </p:sp>
      <p:grpSp>
        <p:nvGrpSpPr>
          <p:cNvPr id="2" name="1 Grupo"/>
          <p:cNvGrpSpPr/>
          <p:nvPr/>
        </p:nvGrpSpPr>
        <p:grpSpPr>
          <a:xfrm>
            <a:off x="655457" y="2956448"/>
            <a:ext cx="1803636" cy="1803636"/>
            <a:chOff x="263352" y="3429000"/>
            <a:chExt cx="1803636" cy="1803636"/>
          </a:xfrm>
        </p:grpSpPr>
        <p:pic>
          <p:nvPicPr>
            <p:cNvPr id="4" name="Imagen 1">
              <a:extLst>
                <a:ext uri="{FF2B5EF4-FFF2-40B4-BE49-F238E27FC236}">
                  <a16:creationId xmlns:a16="http://schemas.microsoft.com/office/drawing/2014/main" xmlns="" id="{46154C09-83FC-01EB-F7E3-848712AE6317}"/>
                </a:ext>
              </a:extLst>
            </p:cNvPr>
            <p:cNvPicPr>
              <a:picLocks noChangeAspect="1"/>
            </p:cNvPicPr>
            <p:nvPr/>
          </p:nvPicPr>
          <p:blipFill>
            <a:blip r:embed="rId4">
              <a:duotone>
                <a:schemeClr val="accent5">
                  <a:shade val="45000"/>
                  <a:satMod val="135000"/>
                </a:schemeClr>
                <a:prstClr val="white"/>
              </a:duotone>
            </a:blip>
            <a:stretch>
              <a:fillRect/>
            </a:stretch>
          </p:blipFill>
          <p:spPr>
            <a:xfrm>
              <a:off x="263352" y="3429000"/>
              <a:ext cx="1803636" cy="1803636"/>
            </a:xfrm>
            <a:prstGeom prst="rect">
              <a:avLst/>
            </a:prstGeom>
          </p:spPr>
        </p:pic>
        <p:sp>
          <p:nvSpPr>
            <p:cNvPr id="5" name="4 Rectángulo"/>
            <p:cNvSpPr/>
            <p:nvPr/>
          </p:nvSpPr>
          <p:spPr>
            <a:xfrm>
              <a:off x="837196" y="3749988"/>
              <a:ext cx="655949" cy="1107996"/>
            </a:xfrm>
            <a:prstGeom prst="rect">
              <a:avLst/>
            </a:prstGeom>
          </p:spPr>
          <p:txBody>
            <a:bodyPr wrap="none">
              <a:spAutoFit/>
            </a:bodyPr>
            <a:lstStyle/>
            <a:p>
              <a:pPr lvl="0" algn="ctr">
                <a:buClrTx/>
                <a:defRPr/>
              </a:pPr>
              <a:r>
                <a:rPr lang="es-GT" sz="6600" b="1" kern="1200" dirty="0">
                  <a:solidFill>
                    <a:schemeClr val="tx1"/>
                  </a:solidFill>
                  <a:latin typeface="Montserrat ExtraBold" pitchFamily="2" charset="77"/>
                </a:rPr>
                <a:t>1</a:t>
              </a:r>
            </a:p>
          </p:txBody>
        </p:sp>
      </p:grpSp>
    </p:spTree>
    <p:extLst>
      <p:ext uri="{BB962C8B-B14F-4D97-AF65-F5344CB8AC3E}">
        <p14:creationId xmlns:p14="http://schemas.microsoft.com/office/powerpoint/2010/main" val="23120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p:nvPr/>
        </p:nvSpPr>
        <p:spPr>
          <a:xfrm>
            <a:off x="727891" y="685390"/>
            <a:ext cx="4105366" cy="3539390"/>
          </a:xfrm>
          <a:prstGeom prst="rect">
            <a:avLst/>
          </a:prstGeom>
          <a:noFill/>
          <a:ln>
            <a:noFill/>
          </a:ln>
        </p:spPr>
        <p:txBody>
          <a:bodyPr spcFirstLastPara="1" wrap="square" lIns="91425" tIns="45700" rIns="91425" bIns="45700" anchor="t" anchorCtr="0">
            <a:spAutoFit/>
          </a:bodyPr>
          <a:lstStyle/>
          <a:p>
            <a:r>
              <a:rPr lang="es-GT" sz="3200" b="1" dirty="0">
                <a:solidFill>
                  <a:schemeClr val="bg1"/>
                </a:solidFill>
                <a:latin typeface="Montserrat" charset="0"/>
                <a:cs typeface="Arial" panose="020B0604020202020204" pitchFamily="34" charset="0"/>
              </a:rPr>
              <a:t>PRINCIPALES FUNCIONES DE LA SECRETARÍA DE BIENESTAR SOCIAL DE LA PRESIDENCIA DE LA REPÚBLICA</a:t>
            </a:r>
          </a:p>
        </p:txBody>
      </p:sp>
      <p:sp>
        <p:nvSpPr>
          <p:cNvPr id="91" name="Google Shape;91;p2"/>
          <p:cNvSpPr txBox="1"/>
          <p:nvPr/>
        </p:nvSpPr>
        <p:spPr>
          <a:xfrm>
            <a:off x="764804" y="588092"/>
            <a:ext cx="10588245" cy="569346"/>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rPr>
              <a:t>CIFRAS GENERALES DEL PRESUPUESTO AL </a:t>
            </a:r>
            <a:r>
              <a:rPr lang="es-GT" sz="3100" dirty="0" smtClean="0">
                <a:solidFill>
                  <a:srgbClr val="004C82"/>
                </a:solidFill>
                <a:latin typeface="Bebas Neue"/>
                <a:ea typeface="Bebas Neue"/>
                <a:cs typeface="Bebas Neue"/>
              </a:rPr>
              <a:t>segundo </a:t>
            </a:r>
            <a:r>
              <a:rPr lang="es-GT" sz="3100" dirty="0">
                <a:solidFill>
                  <a:srgbClr val="004C82"/>
                </a:solidFill>
                <a:latin typeface="Bebas Neue"/>
                <a:ea typeface="Bebas Neue"/>
                <a:cs typeface="Bebas Neue"/>
              </a:rPr>
              <a:t>CUATRIMESTRE 2023</a:t>
            </a:r>
          </a:p>
        </p:txBody>
      </p:sp>
      <p:sp>
        <p:nvSpPr>
          <p:cNvPr id="5" name="Marcador de contenido 6">
            <a:extLst>
              <a:ext uri="{FF2B5EF4-FFF2-40B4-BE49-F238E27FC236}">
                <a16:creationId xmlns:a16="http://schemas.microsoft.com/office/drawing/2014/main" xmlns="" id="{4494D895-1387-4596-8B78-1E300AFED7EB}"/>
              </a:ext>
            </a:extLst>
          </p:cNvPr>
          <p:cNvSpPr txBox="1">
            <a:spLocks/>
          </p:cNvSpPr>
          <p:nvPr/>
        </p:nvSpPr>
        <p:spPr>
          <a:xfrm>
            <a:off x="911424" y="1986047"/>
            <a:ext cx="4183869" cy="4146461"/>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Montserrat" charset="0"/>
              <a:cs typeface="Arial" panose="020B0604020202020204" pitchFamily="34" charset="0"/>
            </a:endParaRPr>
          </a:p>
          <a:p>
            <a:pPr marL="457200" lvl="1" indent="0">
              <a:buFont typeface="Arial"/>
              <a:buNone/>
            </a:pPr>
            <a:r>
              <a:rPr lang="es-GT" dirty="0">
                <a:latin typeface="Arial" pitchFamily="34" charset="0"/>
                <a:cs typeface="Arial" pitchFamily="34" charset="0"/>
              </a:rPr>
              <a:t>Presupuesto vigente </a:t>
            </a:r>
            <a:r>
              <a:rPr lang="es-GT" b="1" dirty="0">
                <a:latin typeface="Arial" pitchFamily="34" charset="0"/>
                <a:cs typeface="Arial" pitchFamily="34" charset="0"/>
              </a:rPr>
              <a:t>total:</a:t>
            </a:r>
          </a:p>
          <a:p>
            <a:pPr marL="457200" lvl="1" indent="0">
              <a:buFont typeface="Arial"/>
              <a:buNone/>
            </a:pPr>
            <a:endParaRPr lang="es-GT" b="1" dirty="0">
              <a:latin typeface="Arial" pitchFamily="34" charset="0"/>
              <a:cs typeface="Arial" pitchFamily="34" charset="0"/>
            </a:endParaRPr>
          </a:p>
          <a:p>
            <a:pPr marL="457200" lvl="1" indent="0">
              <a:buFont typeface="Arial"/>
              <a:buNone/>
            </a:pPr>
            <a:r>
              <a:rPr lang="es-GT" b="1" dirty="0">
                <a:latin typeface="Arial" pitchFamily="34" charset="0"/>
                <a:cs typeface="Arial" pitchFamily="34" charset="0"/>
              </a:rPr>
              <a:t> </a:t>
            </a:r>
          </a:p>
          <a:p>
            <a:pPr marL="457200" lvl="1" indent="0">
              <a:buFont typeface="Arial"/>
              <a:buNone/>
            </a:pPr>
            <a:endParaRPr lang="es-GT" dirty="0">
              <a:latin typeface="Arial" pitchFamily="34" charset="0"/>
              <a:cs typeface="Arial" pitchFamily="34" charset="0"/>
            </a:endParaRPr>
          </a:p>
          <a:p>
            <a:pPr marL="457200" lvl="1" indent="0">
              <a:buFont typeface="Arial"/>
              <a:buNone/>
            </a:pPr>
            <a:r>
              <a:rPr lang="es-GT" dirty="0">
                <a:latin typeface="Arial" pitchFamily="34" charset="0"/>
                <a:cs typeface="Arial" pitchFamily="34" charset="0"/>
              </a:rPr>
              <a:t>Presupuesto </a:t>
            </a:r>
            <a:r>
              <a:rPr lang="es-GT" b="1" dirty="0">
                <a:latin typeface="Arial" pitchFamily="34" charset="0"/>
                <a:cs typeface="Arial" pitchFamily="34" charset="0"/>
              </a:rPr>
              <a:t>ejecutado</a:t>
            </a:r>
            <a:r>
              <a:rPr lang="es-GT" dirty="0">
                <a:latin typeface="Arial" pitchFamily="34" charset="0"/>
                <a:cs typeface="Arial" pitchFamily="34" charset="0"/>
              </a:rPr>
              <a:t> (utilizado):</a:t>
            </a:r>
            <a:br>
              <a:rPr lang="es-GT" dirty="0">
                <a:latin typeface="Arial" pitchFamily="34" charset="0"/>
                <a:cs typeface="Arial" pitchFamily="34" charset="0"/>
              </a:rPr>
            </a:br>
            <a:endParaRPr lang="es-GT" dirty="0">
              <a:latin typeface="Arial" pitchFamily="34" charset="0"/>
              <a:cs typeface="Arial" pitchFamily="34" charset="0"/>
            </a:endParaRPr>
          </a:p>
          <a:p>
            <a:pPr marL="457200" lvl="1" indent="0">
              <a:buFont typeface="Arial"/>
              <a:buNone/>
            </a:pPr>
            <a:endParaRPr lang="es-GT" dirty="0">
              <a:latin typeface="Arial" pitchFamily="34" charset="0"/>
              <a:cs typeface="Arial" pitchFamily="34" charset="0"/>
            </a:endParaRPr>
          </a:p>
          <a:p>
            <a:pPr marL="457200" lvl="1" indent="0">
              <a:buFont typeface="Arial"/>
              <a:buNone/>
            </a:pPr>
            <a:endParaRPr lang="es-GT" dirty="0">
              <a:latin typeface="Arial" pitchFamily="34" charset="0"/>
              <a:cs typeface="Arial" pitchFamily="34" charset="0"/>
            </a:endParaRPr>
          </a:p>
          <a:p>
            <a:pPr marL="457200" lvl="1" indent="0">
              <a:buFont typeface="Arial"/>
              <a:buNone/>
            </a:pPr>
            <a:r>
              <a:rPr lang="es-GT" b="1" dirty="0">
                <a:latin typeface="Arial" pitchFamily="34" charset="0"/>
                <a:cs typeface="Arial" pitchFamily="34" charset="0"/>
              </a:rPr>
              <a:t>Saldo:</a:t>
            </a:r>
            <a:r>
              <a:rPr lang="es-GT" dirty="0">
                <a:latin typeface="Montserrat" charset="0"/>
                <a:cs typeface="Arial" panose="020B0604020202020204" pitchFamily="34" charset="0"/>
              </a:rPr>
              <a:t/>
            </a:r>
            <a:br>
              <a:rPr lang="es-GT" dirty="0">
                <a:latin typeface="Montserrat" charset="0"/>
                <a:cs typeface="Arial" panose="020B0604020202020204" pitchFamily="34" charset="0"/>
              </a:rPr>
            </a:br>
            <a:endParaRPr lang="es-GT" sz="4000" b="1" dirty="0">
              <a:solidFill>
                <a:srgbClr val="0070C0"/>
              </a:solidFill>
              <a:latin typeface="Montserrat" charset="0"/>
              <a:cs typeface="Arial" panose="020B0604020202020204" pitchFamily="34" charset="0"/>
            </a:endParaRPr>
          </a:p>
          <a:p>
            <a:pPr lvl="1"/>
            <a:endParaRPr lang="es-GT" dirty="0">
              <a:latin typeface="Montserrat"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671E5F0B-CDE1-4E29-A47F-6A625B3383F5}"/>
              </a:ext>
            </a:extLst>
          </p:cNvPr>
          <p:cNvSpPr txBox="1">
            <a:spLocks/>
          </p:cNvSpPr>
          <p:nvPr/>
        </p:nvSpPr>
        <p:spPr>
          <a:xfrm>
            <a:off x="5383324" y="2065071"/>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200" b="1" dirty="0">
              <a:latin typeface="Montserrat" charset="0"/>
              <a:cs typeface="Arial" panose="020B0604020202020204" pitchFamily="34" charset="0"/>
            </a:endParaRPr>
          </a:p>
          <a:p>
            <a:pPr marL="457200" lvl="1" indent="0" algn="r">
              <a:buNone/>
            </a:pPr>
            <a:r>
              <a:rPr lang="es-GT" sz="3100" b="1" dirty="0">
                <a:latin typeface="Arial" pitchFamily="34" charset="0"/>
                <a:ea typeface="Bebas Neue"/>
                <a:cs typeface="Arial" pitchFamily="34" charset="0"/>
              </a:rPr>
              <a:t>Q. 305,000,000.00</a:t>
            </a:r>
          </a:p>
          <a:p>
            <a:pPr marL="457200" lvl="1" indent="0" algn="r">
              <a:buNone/>
            </a:pPr>
            <a:endParaRPr lang="es-GT" sz="3200" b="1" dirty="0">
              <a:solidFill>
                <a:srgbClr val="0070C0"/>
              </a:solidFill>
              <a:latin typeface="Montserrat" charset="0"/>
              <a:cs typeface="Arial" panose="020B0604020202020204" pitchFamily="34" charset="0"/>
            </a:endParaRPr>
          </a:p>
          <a:p>
            <a:pPr marL="457200" lvl="1" indent="0" algn="r">
              <a:buNone/>
            </a:pPr>
            <a:endParaRPr lang="es-GT" sz="3200" b="1" dirty="0">
              <a:solidFill>
                <a:srgbClr val="0070C0"/>
              </a:solidFill>
              <a:latin typeface="Montserrat"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5C479DD9-E667-44DA-B53F-6615FA324465}"/>
              </a:ext>
            </a:extLst>
          </p:cNvPr>
          <p:cNvSpPr txBox="1">
            <a:spLocks/>
          </p:cNvSpPr>
          <p:nvPr/>
        </p:nvSpPr>
        <p:spPr>
          <a:xfrm>
            <a:off x="5345193" y="321471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200" b="1" dirty="0">
              <a:latin typeface="Montserrat" charset="0"/>
              <a:cs typeface="Arial" panose="020B0604020202020204" pitchFamily="34" charset="0"/>
            </a:endParaRPr>
          </a:p>
          <a:p>
            <a:pPr marL="457200" lvl="1" indent="0" algn="r">
              <a:buNone/>
            </a:pPr>
            <a:r>
              <a:rPr lang="es-GT" sz="3100" b="1" dirty="0">
                <a:latin typeface="Arial" pitchFamily="34" charset="0"/>
                <a:ea typeface="Bebas Neue"/>
                <a:cs typeface="Arial" pitchFamily="34" charset="0"/>
              </a:rPr>
              <a:t>Q. </a:t>
            </a:r>
            <a:r>
              <a:rPr lang="es-GT" sz="3100" b="1" dirty="0" smtClean="0">
                <a:latin typeface="Arial" pitchFamily="34" charset="0"/>
                <a:ea typeface="Bebas Neue"/>
                <a:cs typeface="Arial" pitchFamily="34" charset="0"/>
              </a:rPr>
              <a:t>205,411,046.86</a:t>
            </a:r>
            <a:endParaRPr lang="es-GT" sz="3100" b="1" dirty="0">
              <a:latin typeface="Arial" pitchFamily="34" charset="0"/>
              <a:ea typeface="Bebas Neue"/>
              <a:cs typeface="Arial" pitchFamily="34" charset="0"/>
            </a:endParaRPr>
          </a:p>
          <a:p>
            <a:pPr marL="457200" lvl="1" indent="0" algn="r">
              <a:buNone/>
            </a:pPr>
            <a:endParaRPr lang="es-GT" sz="3200" b="1" dirty="0">
              <a:solidFill>
                <a:srgbClr val="0070C0"/>
              </a:solidFill>
              <a:latin typeface="Montserrat"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D99DEB15-D84F-4BFA-877B-FF6DB097DB72}"/>
              </a:ext>
            </a:extLst>
          </p:cNvPr>
          <p:cNvSpPr txBox="1">
            <a:spLocks/>
          </p:cNvSpPr>
          <p:nvPr/>
        </p:nvSpPr>
        <p:spPr>
          <a:xfrm>
            <a:off x="5345193" y="4581236"/>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200" b="1" dirty="0">
              <a:latin typeface="Montserrat" charset="0"/>
              <a:cs typeface="Arial" panose="020B0604020202020204" pitchFamily="34" charset="0"/>
            </a:endParaRPr>
          </a:p>
          <a:p>
            <a:pPr marL="457200" lvl="1" indent="0" algn="r">
              <a:buNone/>
            </a:pPr>
            <a:r>
              <a:rPr lang="es-GT" sz="3100" b="1" dirty="0">
                <a:latin typeface="Arial" pitchFamily="34" charset="0"/>
                <a:ea typeface="Bebas Neue"/>
                <a:cs typeface="Arial" pitchFamily="34" charset="0"/>
              </a:rPr>
              <a:t>Q. </a:t>
            </a:r>
            <a:r>
              <a:rPr lang="es-GT" sz="3100" b="1" dirty="0" smtClean="0">
                <a:latin typeface="Arial" pitchFamily="34" charset="0"/>
                <a:ea typeface="Bebas Neue"/>
                <a:cs typeface="Arial" pitchFamily="34" charset="0"/>
              </a:rPr>
              <a:t>99,588,953.14</a:t>
            </a:r>
            <a:endParaRPr lang="es-GT" sz="3100" b="1" dirty="0">
              <a:latin typeface="Arial" pitchFamily="34" charset="0"/>
              <a:ea typeface="Bebas Neue"/>
              <a:cs typeface="Arial" pitchFamily="34" charset="0"/>
            </a:endParaRPr>
          </a:p>
          <a:p>
            <a:pPr marL="457200" lvl="1" indent="0" algn="r">
              <a:buNone/>
            </a:pPr>
            <a:endParaRPr lang="es-GT" sz="3200" b="1" dirty="0">
              <a:solidFill>
                <a:srgbClr val="0070C0"/>
              </a:solidFill>
              <a:latin typeface="Montserrat" charset="0"/>
              <a:cs typeface="Arial" panose="020B0604020202020204" pitchFamily="34" charset="0"/>
            </a:endParaRPr>
          </a:p>
        </p:txBody>
      </p:sp>
    </p:spTree>
    <p:extLst>
      <p:ext uri="{BB962C8B-B14F-4D97-AF65-F5344CB8AC3E}">
        <p14:creationId xmlns:p14="http://schemas.microsoft.com/office/powerpoint/2010/main" val="418129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4" y="588092"/>
            <a:ext cx="10875812" cy="569346"/>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rPr>
              <a:t>CIFRAS GENERALES DEL PRESUPUESTO AL </a:t>
            </a: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sp>
        <p:nvSpPr>
          <p:cNvPr id="9" name="Google Shape;85;g1e0bd25976b_0_84"/>
          <p:cNvSpPr txBox="1"/>
          <p:nvPr/>
        </p:nvSpPr>
        <p:spPr>
          <a:xfrm>
            <a:off x="3863752" y="2482967"/>
            <a:ext cx="4896544" cy="430847"/>
          </a:xfrm>
          <a:prstGeom prst="rect">
            <a:avLst/>
          </a:prstGeom>
          <a:noFill/>
          <a:ln>
            <a:noFill/>
          </a:ln>
        </p:spPr>
        <p:txBody>
          <a:bodyPr spcFirstLastPara="1" wrap="square" lIns="91425" tIns="45700" rIns="91425" bIns="45700" anchor="t" anchorCtr="0">
            <a:spAutoFit/>
          </a:bodyPr>
          <a:lstStyle/>
          <a:p>
            <a:pPr marL="457200" lvl="1"/>
            <a:r>
              <a:rPr lang="es-GT" sz="2200" dirty="0">
                <a:solidFill>
                  <a:schemeClr val="dk1"/>
                </a:solidFill>
                <a:latin typeface="Arial" pitchFamily="34" charset="0"/>
                <a:ea typeface="Calibri"/>
                <a:cs typeface="Arial" pitchFamily="34" charset="0"/>
                <a:sym typeface="Calibri"/>
              </a:rPr>
              <a:t>Porcentaje de ejecución:</a:t>
            </a:r>
          </a:p>
        </p:txBody>
      </p:sp>
      <p:sp>
        <p:nvSpPr>
          <p:cNvPr id="10" name="Google Shape;85;g1e0bd25976b_0_84"/>
          <p:cNvSpPr txBox="1"/>
          <p:nvPr/>
        </p:nvSpPr>
        <p:spPr>
          <a:xfrm>
            <a:off x="4807500" y="3356992"/>
            <a:ext cx="2577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b="1" dirty="0" smtClean="0">
                <a:solidFill>
                  <a:schemeClr val="tx1"/>
                </a:solidFill>
                <a:latin typeface="Arial" pitchFamily="34" charset="0"/>
                <a:ea typeface="Montserrat"/>
                <a:cs typeface="Arial" pitchFamily="34" charset="0"/>
                <a:sym typeface="Montserrat"/>
              </a:rPr>
              <a:t>67.35%</a:t>
            </a:r>
            <a:endParaRPr sz="4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903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4" y="588092"/>
            <a:ext cx="10803803" cy="1046400"/>
          </a:xfrm>
          <a:prstGeom prst="rect">
            <a:avLst/>
          </a:prstGeom>
          <a:noFill/>
          <a:ln>
            <a:noFill/>
          </a:ln>
        </p:spPr>
        <p:txBody>
          <a:bodyPr spcFirstLastPara="1" wrap="square" lIns="91425" tIns="45700" rIns="91425" bIns="45700" anchor="t" anchorCtr="0">
            <a:spAutoFit/>
          </a:bodyPr>
          <a:lstStyle/>
          <a:p>
            <a:pPr lvl="0" algn="ctr"/>
            <a:r>
              <a:rPr lang="es-GT" sz="3100" dirty="0">
                <a:solidFill>
                  <a:srgbClr val="004C82"/>
                </a:solidFill>
                <a:latin typeface="Bebas Neue"/>
                <a:ea typeface="Bebas Neue"/>
                <a:cs typeface="Bebas Neue"/>
              </a:rPr>
              <a:t>¿EN QUÉ UTILIZA EL DINERO LA SECRETARÍA DE BIENESTAR SOCIAL DE LA PRESIDENCIA DE LA REPÚBLICA?</a:t>
            </a:r>
          </a:p>
        </p:txBody>
      </p:sp>
      <p:sp>
        <p:nvSpPr>
          <p:cNvPr id="5" name="Google Shape;92;p2"/>
          <p:cNvSpPr/>
          <p:nvPr/>
        </p:nvSpPr>
        <p:spPr>
          <a:xfrm>
            <a:off x="764805" y="2060848"/>
            <a:ext cx="7401433" cy="3323946"/>
          </a:xfrm>
          <a:prstGeom prst="rect">
            <a:avLst/>
          </a:prstGeom>
          <a:noFill/>
          <a:ln>
            <a:noFill/>
          </a:ln>
        </p:spPr>
        <p:txBody>
          <a:bodyPr spcFirstLastPara="1" wrap="square" lIns="91425" tIns="45700" rIns="91425" bIns="45700" anchor="t" anchorCtr="0">
            <a:spAutoFit/>
          </a:bodyPr>
          <a:lstStyle/>
          <a:p>
            <a:pPr algn="just">
              <a:lnSpc>
                <a:spcPct val="150000"/>
              </a:lnSpc>
            </a:pPr>
            <a:r>
              <a:rPr lang="es-GT" sz="2000" dirty="0">
                <a:solidFill>
                  <a:schemeClr val="dk1"/>
                </a:solidFill>
              </a:rPr>
              <a:t>El dinero se utiliza en la adquisición de diferentes bienes o servicios y en transferencias que son necesarias para cumplir con las finalidades de la institución.</a:t>
            </a:r>
          </a:p>
          <a:p>
            <a:pPr algn="just">
              <a:lnSpc>
                <a:spcPct val="150000"/>
              </a:lnSpc>
            </a:pPr>
            <a:endParaRPr lang="es-GT" sz="2000" dirty="0">
              <a:solidFill>
                <a:schemeClr val="dk1"/>
              </a:solidFill>
            </a:endParaRPr>
          </a:p>
          <a:p>
            <a:pPr algn="just">
              <a:lnSpc>
                <a:spcPct val="150000"/>
              </a:lnSpc>
            </a:pPr>
            <a:r>
              <a:rPr lang="es-GT" sz="2000" dirty="0">
                <a:solidFill>
                  <a:schemeClr val="dk1"/>
                </a:solidFill>
              </a:rPr>
              <a:t>Para mostrar de forma ordenada a la población en qué se utiliza el dinero, el gasto del sector público se muestra por </a:t>
            </a:r>
            <a:r>
              <a:rPr lang="es-GT" sz="2000" dirty="0">
                <a:solidFill>
                  <a:srgbClr val="002060"/>
                </a:solidFill>
              </a:rPr>
              <a:t>grupos de gasto.</a:t>
            </a:r>
          </a:p>
        </p:txBody>
      </p:sp>
      <p:sp>
        <p:nvSpPr>
          <p:cNvPr id="6" name="Título 1">
            <a:extLst>
              <a:ext uri="{FF2B5EF4-FFF2-40B4-BE49-F238E27FC236}">
                <a16:creationId xmlns:a16="http://schemas.microsoft.com/office/drawing/2014/main" xmlns="" id="{288062A7-1417-48DD-8EA7-816FDCB1DFD0}"/>
              </a:ext>
            </a:extLst>
          </p:cNvPr>
          <p:cNvSpPr txBox="1">
            <a:spLocks/>
          </p:cNvSpPr>
          <p:nvPr/>
        </p:nvSpPr>
        <p:spPr>
          <a:xfrm>
            <a:off x="8855482" y="2420888"/>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400" b="0" dirty="0">
                <a:latin typeface="Arial" panose="020B0604020202020204" pitchFamily="34" charset="0"/>
                <a:cs typeface="Arial" panose="020B0604020202020204" pitchFamily="34" charset="0"/>
              </a:rPr>
              <a:t/>
            </a:r>
            <a:br>
              <a:rPr lang="es-GT" sz="2400" b="0" dirty="0">
                <a:latin typeface="Arial" panose="020B0604020202020204" pitchFamily="34" charset="0"/>
                <a:cs typeface="Arial" panose="020B0604020202020204" pitchFamily="34" charset="0"/>
              </a:rPr>
            </a:br>
            <a:r>
              <a:rPr lang="es-GT" sz="2400" dirty="0">
                <a:solidFill>
                  <a:srgbClr val="002060"/>
                </a:solidFill>
                <a:latin typeface="Arial" panose="020B0604020202020204" pitchFamily="34" charset="0"/>
                <a:cs typeface="Arial" panose="020B0604020202020204" pitchFamily="34" charset="0"/>
              </a:rPr>
              <a:t>El gasto se divide </a:t>
            </a:r>
          </a:p>
          <a:p>
            <a:pPr>
              <a:lnSpc>
                <a:spcPct val="150000"/>
              </a:lnSpc>
            </a:pPr>
            <a:r>
              <a:rPr lang="es-GT" sz="2400" dirty="0">
                <a:solidFill>
                  <a:srgbClr val="002060"/>
                </a:solidFill>
                <a:latin typeface="Arial" panose="020B0604020202020204" pitchFamily="34" charset="0"/>
                <a:cs typeface="Arial" panose="020B0604020202020204" pitchFamily="34" charset="0"/>
              </a:rPr>
              <a:t>en</a:t>
            </a:r>
            <a:r>
              <a:rPr lang="es-GT" sz="2400" dirty="0">
                <a:solidFill>
                  <a:srgbClr val="197BB4"/>
                </a:solidFill>
                <a:latin typeface="Arial" panose="020B0604020202020204" pitchFamily="34" charset="0"/>
                <a:cs typeface="Arial" panose="020B0604020202020204" pitchFamily="34" charset="0"/>
              </a:rPr>
              <a:t> </a:t>
            </a:r>
            <a:r>
              <a:rPr lang="es-GT" sz="2400" dirty="0">
                <a:solidFill>
                  <a:srgbClr val="002060"/>
                </a:solidFill>
                <a:latin typeface="Arial" panose="020B0604020202020204" pitchFamily="34" charset="0"/>
                <a:cs typeface="Arial" panose="020B0604020202020204" pitchFamily="34" charset="0"/>
              </a:rPr>
              <a:t>6</a:t>
            </a:r>
            <a:r>
              <a:rPr lang="es-GT" sz="2400" dirty="0">
                <a:solidFill>
                  <a:srgbClr val="197BB4"/>
                </a:solidFill>
                <a:latin typeface="Arial" panose="020B0604020202020204" pitchFamily="34" charset="0"/>
                <a:cs typeface="Arial" panose="020B0604020202020204" pitchFamily="34" charset="0"/>
              </a:rPr>
              <a:t> </a:t>
            </a:r>
            <a:r>
              <a:rPr lang="es-GT" sz="2400" dirty="0">
                <a:solidFill>
                  <a:srgbClr val="002060"/>
                </a:solidFill>
                <a:latin typeface="Arial" panose="020B0604020202020204" pitchFamily="34" charset="0"/>
                <a:cs typeface="Arial" panose="020B0604020202020204" pitchFamily="34" charset="0"/>
              </a:rPr>
              <a:t>grupos</a:t>
            </a:r>
            <a:r>
              <a:rPr lang="es-GT" sz="2400" dirty="0">
                <a:solidFill>
                  <a:srgbClr val="197BB4"/>
                </a:solidFill>
                <a:latin typeface="Arial" panose="020B0604020202020204" pitchFamily="34" charset="0"/>
                <a:cs typeface="Arial" panose="020B0604020202020204" pitchFamily="34" charset="0"/>
              </a:rPr>
              <a:t/>
            </a:r>
            <a:br>
              <a:rPr lang="es-GT" sz="2400" dirty="0">
                <a:solidFill>
                  <a:srgbClr val="197BB4"/>
                </a:solidFill>
                <a:latin typeface="Arial" panose="020B0604020202020204" pitchFamily="34" charset="0"/>
                <a:cs typeface="Arial" panose="020B0604020202020204" pitchFamily="34" charset="0"/>
              </a:rPr>
            </a:br>
            <a:endParaRPr lang="es-GT" sz="2400" dirty="0">
              <a:solidFill>
                <a:srgbClr val="197BB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28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764804" y="588092"/>
            <a:ext cx="10947820" cy="569346"/>
          </a:xfrm>
          <a:prstGeom prst="rect">
            <a:avLst/>
          </a:prstGeom>
          <a:noFill/>
          <a:ln>
            <a:noFill/>
          </a:ln>
        </p:spPr>
        <p:txBody>
          <a:bodyPr spcFirstLastPara="1" wrap="square" lIns="91425" tIns="45700" rIns="91425" bIns="45700" anchor="t" anchorCtr="0">
            <a:spAutoFit/>
          </a:bodyPr>
          <a:lstStyle/>
          <a:p>
            <a:r>
              <a:rPr lang="es-GT" sz="3100" dirty="0">
                <a:solidFill>
                  <a:srgbClr val="004C82"/>
                </a:solidFill>
                <a:latin typeface="Bebas Neue"/>
                <a:ea typeface="Bebas Neue"/>
                <a:cs typeface="Bebas Neue"/>
              </a:rPr>
              <a:t>EJECUCIÓN PRESUPUESTARIA POR GRUPO DE GASTO AL </a:t>
            </a:r>
            <a:r>
              <a:rPr lang="es-GT" sz="3100" dirty="0" smtClean="0">
                <a:solidFill>
                  <a:srgbClr val="004C82"/>
                </a:solidFill>
                <a:latin typeface="Bebas Neue"/>
                <a:ea typeface="Bebas Neue"/>
                <a:cs typeface="Bebas Neue"/>
              </a:rPr>
              <a:t>segundo CUATRIMESTRE </a:t>
            </a:r>
            <a:r>
              <a:rPr lang="es-GT" sz="3100" dirty="0">
                <a:solidFill>
                  <a:srgbClr val="004C82"/>
                </a:solidFill>
                <a:latin typeface="Bebas Neue"/>
                <a:ea typeface="Bebas Neue"/>
                <a:cs typeface="Bebas Neue"/>
              </a:rPr>
              <a:t>2023</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389063"/>
            <a:ext cx="9433047" cy="427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41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2"/>
          <p:cNvSpPr txBox="1"/>
          <p:nvPr/>
        </p:nvSpPr>
        <p:spPr>
          <a:xfrm>
            <a:off x="911424" y="764704"/>
            <a:ext cx="8136904" cy="569346"/>
          </a:xfrm>
          <a:prstGeom prst="rect">
            <a:avLst/>
          </a:prstGeom>
          <a:noFill/>
          <a:ln>
            <a:noFill/>
          </a:ln>
        </p:spPr>
        <p:txBody>
          <a:bodyPr spcFirstLastPara="1" wrap="square" lIns="91425" tIns="45700" rIns="91425" bIns="45700" anchor="t" anchorCtr="0">
            <a:spAutoFit/>
          </a:bodyPr>
          <a:lstStyle/>
          <a:p>
            <a:pPr lvl="0"/>
            <a:r>
              <a:rPr lang="es-GT" sz="3100" dirty="0">
                <a:solidFill>
                  <a:srgbClr val="004C82"/>
                </a:solidFill>
                <a:latin typeface="Bebas Neue"/>
                <a:ea typeface="Bebas Neue"/>
                <a:cs typeface="Bebas Neue"/>
              </a:rPr>
              <a:t>¿CUÁL ES LA IMPORTANCIA DEL PAGO DE SERVIDORES PÚBLICOS?</a:t>
            </a:r>
          </a:p>
        </p:txBody>
      </p:sp>
      <p:sp>
        <p:nvSpPr>
          <p:cNvPr id="7" name="Google Shape;92;p2"/>
          <p:cNvSpPr/>
          <p:nvPr/>
        </p:nvSpPr>
        <p:spPr>
          <a:xfrm>
            <a:off x="623392" y="1958320"/>
            <a:ext cx="7833816" cy="3884100"/>
          </a:xfrm>
          <a:prstGeom prst="rect">
            <a:avLst/>
          </a:prstGeom>
          <a:noFill/>
          <a:ln>
            <a:noFill/>
          </a:ln>
        </p:spPr>
        <p:txBody>
          <a:bodyPr spcFirstLastPara="1" wrap="square" lIns="91425" tIns="45700" rIns="91425" bIns="45700" anchor="t" anchorCtr="0">
            <a:spAutoFit/>
          </a:bodyPr>
          <a:lstStyle/>
          <a:p>
            <a:pPr marL="457200" lvl="1" algn="just">
              <a:lnSpc>
                <a:spcPct val="110000"/>
              </a:lnSpc>
              <a:buSzPts val="2600"/>
            </a:pPr>
            <a:r>
              <a:rPr lang="es-GT" sz="1600" dirty="0">
                <a:solidFill>
                  <a:schemeClr val="dk1"/>
                </a:solidFill>
              </a:rPr>
              <a:t>El dinero utilizado en el pago de servidores públicos (</a:t>
            </a:r>
            <a:r>
              <a:rPr lang="es-GT" sz="1600" b="1" dirty="0">
                <a:solidFill>
                  <a:schemeClr val="dk1"/>
                </a:solidFill>
              </a:rPr>
              <a:t>grupo 0</a:t>
            </a:r>
            <a:r>
              <a:rPr lang="es-GT" sz="1600" dirty="0">
                <a:solidFill>
                  <a:schemeClr val="dk1"/>
                </a:solidFill>
              </a:rPr>
              <a:t>), aunque se clasifica como un gasto de funcionamiento, en realidad, constituye el medio para prestar servicios o entregar bienes a la población beneficiaria, y con ello, satisfacer las necesidades sociales; a través de la contratación de </a:t>
            </a:r>
            <a:r>
              <a:rPr lang="es-GT" sz="1600" dirty="0" smtClean="0">
                <a:solidFill>
                  <a:schemeClr val="dk1"/>
                </a:solidFill>
              </a:rPr>
              <a:t>337</a:t>
            </a:r>
            <a:r>
              <a:rPr lang="es-GT" sz="1600" b="1" dirty="0" smtClean="0">
                <a:solidFill>
                  <a:srgbClr val="FF0000"/>
                </a:solidFill>
              </a:rPr>
              <a:t> </a:t>
            </a:r>
            <a:r>
              <a:rPr lang="es-GT" sz="1600" b="1" dirty="0">
                <a:solidFill>
                  <a:schemeClr val="tx1"/>
                </a:solidFill>
              </a:rPr>
              <a:t>Profesionales, </a:t>
            </a:r>
            <a:r>
              <a:rPr lang="es-GT" sz="1600" b="1" dirty="0" smtClean="0">
                <a:solidFill>
                  <a:schemeClr val="tx1"/>
                </a:solidFill>
              </a:rPr>
              <a:t>1,396 </a:t>
            </a:r>
            <a:r>
              <a:rPr lang="es-GT" sz="1600" b="1" dirty="0">
                <a:solidFill>
                  <a:schemeClr val="tx1"/>
                </a:solidFill>
              </a:rPr>
              <a:t>Operativos y Técnicos, y </a:t>
            </a:r>
            <a:r>
              <a:rPr lang="es-GT" sz="1600" b="1" dirty="0" smtClean="0">
                <a:solidFill>
                  <a:schemeClr val="tx1"/>
                </a:solidFill>
              </a:rPr>
              <a:t>204 </a:t>
            </a:r>
            <a:r>
              <a:rPr lang="es-GT" sz="1600" b="1" dirty="0">
                <a:solidFill>
                  <a:schemeClr val="tx1"/>
                </a:solidFill>
              </a:rPr>
              <a:t>personal administrativo </a:t>
            </a:r>
            <a:r>
              <a:rPr lang="es-GT" sz="1600" dirty="0" smtClean="0">
                <a:solidFill>
                  <a:schemeClr val="dk1"/>
                </a:solidFill>
              </a:rPr>
              <a:t>les</a:t>
            </a:r>
            <a:r>
              <a:rPr lang="es-GT" sz="1600" dirty="0">
                <a:solidFill>
                  <a:schemeClr val="dk1"/>
                </a:solidFill>
              </a:rPr>
              <a:t>; a través de la contratación de </a:t>
            </a:r>
            <a:r>
              <a:rPr lang="es-GT" sz="1600" dirty="0" smtClean="0">
                <a:solidFill>
                  <a:schemeClr val="dk1"/>
                </a:solidFill>
              </a:rPr>
              <a:t>que </a:t>
            </a:r>
            <a:r>
              <a:rPr lang="es-GT" sz="1600" dirty="0">
                <a:solidFill>
                  <a:schemeClr val="dk1"/>
                </a:solidFill>
              </a:rPr>
              <a:t>brindan los servicios Institucionales, el Estado deberá promover y adoptar las medidas necesarias para el efectivo cumplimiento del interés superior del niño, que es una garantía que se aplicará en toda decisión que se adopte por la prevención y protección integral de la niñez y adolescencia, apoyando y fortaleciendo a la familia como núcleo de la sociedad, procurando además la reinserción y resocialización de los adolescentes en conflicto con la Ley Penal”, en atención al Interés Superior del Niño (Artículo 5, Decreto 27-2003 del Congreso de la República), en atención a la niñez y adolescencia.</a:t>
            </a:r>
          </a:p>
        </p:txBody>
      </p:sp>
      <p:sp>
        <p:nvSpPr>
          <p:cNvPr id="8" name="Google Shape;85;g1e0bd25976b_0_84"/>
          <p:cNvSpPr txBox="1"/>
          <p:nvPr/>
        </p:nvSpPr>
        <p:spPr>
          <a:xfrm>
            <a:off x="9192344" y="1958320"/>
            <a:ext cx="2520280" cy="3970277"/>
          </a:xfrm>
          <a:prstGeom prst="rect">
            <a:avLst/>
          </a:prstGeom>
          <a:noFill/>
          <a:ln>
            <a:noFill/>
          </a:ln>
        </p:spPr>
        <p:txBody>
          <a:bodyPr spcFirstLastPara="1" wrap="square" lIns="91425" tIns="45700" rIns="91425" bIns="45700" anchor="t" anchorCtr="0">
            <a:spAutoFit/>
          </a:bodyPr>
          <a:lstStyle/>
          <a:p>
            <a:pPr algn="ctr">
              <a:buSzPct val="100000"/>
            </a:pPr>
            <a:r>
              <a:rPr lang="es-GT" sz="1800" dirty="0">
                <a:solidFill>
                  <a:schemeClr val="dk1"/>
                </a:solidFill>
              </a:rPr>
              <a:t>Durante el cuatrimestre reportado, la Secretaría de Bienestar Social, atendió y dio cobertura a </a:t>
            </a:r>
            <a:endParaRPr lang="es-GT" sz="1800" dirty="0" smtClean="0">
              <a:solidFill>
                <a:schemeClr val="dk1"/>
              </a:solidFill>
            </a:endParaRPr>
          </a:p>
          <a:p>
            <a:pPr algn="ctr">
              <a:buSzPct val="100000"/>
            </a:pPr>
            <a:endParaRPr lang="es-GT" sz="1800" dirty="0">
              <a:solidFill>
                <a:schemeClr val="dk1"/>
              </a:solidFill>
            </a:endParaRPr>
          </a:p>
          <a:p>
            <a:pPr algn="ctr">
              <a:buSzPct val="100000"/>
            </a:pPr>
            <a:endParaRPr lang="es-MX" sz="1800" dirty="0" smtClean="0">
              <a:solidFill>
                <a:schemeClr val="dk1"/>
              </a:solidFill>
            </a:endParaRPr>
          </a:p>
          <a:p>
            <a:pPr algn="ctr">
              <a:buSzPct val="100000"/>
            </a:pPr>
            <a:endParaRPr lang="es-MX" sz="1800" dirty="0">
              <a:solidFill>
                <a:schemeClr val="dk1"/>
              </a:solidFill>
            </a:endParaRPr>
          </a:p>
          <a:p>
            <a:pPr algn="ctr">
              <a:buSzPct val="100000"/>
            </a:pPr>
            <a:endParaRPr lang="es-MX" sz="1800" dirty="0" smtClean="0">
              <a:solidFill>
                <a:schemeClr val="dk1"/>
              </a:solidFill>
            </a:endParaRPr>
          </a:p>
          <a:p>
            <a:pPr algn="ctr">
              <a:buSzPct val="100000"/>
            </a:pPr>
            <a:endParaRPr lang="es-MX" sz="1800" dirty="0">
              <a:solidFill>
                <a:schemeClr val="dk1"/>
              </a:solidFill>
            </a:endParaRPr>
          </a:p>
          <a:p>
            <a:pPr algn="ctr">
              <a:buSzPct val="100000"/>
            </a:pPr>
            <a:endParaRPr lang="es-GT" sz="1800" dirty="0">
              <a:solidFill>
                <a:schemeClr val="dk1"/>
              </a:solidFill>
            </a:endParaRPr>
          </a:p>
          <a:p>
            <a:pPr algn="ctr">
              <a:buSzPct val="100000"/>
            </a:pPr>
            <a:endParaRPr lang="es-GT" sz="1800" dirty="0">
              <a:solidFill>
                <a:schemeClr val="dk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143522326"/>
              </p:ext>
            </p:extLst>
          </p:nvPr>
        </p:nvGraphicFramePr>
        <p:xfrm>
          <a:off x="9217617" y="4221088"/>
          <a:ext cx="2426500" cy="1584177"/>
        </p:xfrm>
        <a:graphic>
          <a:graphicData uri="http://schemas.openxmlformats.org/drawingml/2006/table">
            <a:tbl>
              <a:tblPr firstRow="1" firstCol="1" bandRow="1">
                <a:tableStyleId>{5C22544A-7EE6-4342-B048-85BDC9FD1C3A}</a:tableStyleId>
              </a:tblPr>
              <a:tblGrid>
                <a:gridCol w="634789"/>
                <a:gridCol w="1677411"/>
                <a:gridCol w="114300"/>
              </a:tblGrid>
              <a:tr h="443973">
                <a:tc>
                  <a:txBody>
                    <a:bodyPr/>
                    <a:lstStyle/>
                    <a:p>
                      <a:pPr algn="ctr">
                        <a:spcAft>
                          <a:spcPts val="0"/>
                        </a:spcAft>
                      </a:pPr>
                      <a:r>
                        <a:rPr lang="es-GT" sz="1100" dirty="0">
                          <a:effectLst/>
                        </a:rPr>
                        <a:t>18,408</a:t>
                      </a:r>
                      <a:endParaRPr lang="es-GT" sz="1100" dirty="0">
                        <a:effectLst/>
                        <a:latin typeface="Calibri"/>
                        <a:ea typeface="Calibri"/>
                      </a:endParaRPr>
                    </a:p>
                  </a:txBody>
                  <a:tcPr marL="44450" marR="44450" marT="0" marB="0" anchor="b">
                    <a:solidFill>
                      <a:srgbClr val="002060"/>
                    </a:solidFill>
                  </a:tcPr>
                </a:tc>
                <a:tc gridSpan="2">
                  <a:txBody>
                    <a:bodyPr/>
                    <a:lstStyle/>
                    <a:p>
                      <a:pPr>
                        <a:spcAft>
                          <a:spcPts val="0"/>
                        </a:spcAft>
                      </a:pPr>
                      <a:r>
                        <a:rPr lang="es-GT" sz="1100" dirty="0">
                          <a:effectLst/>
                        </a:rPr>
                        <a:t>(Niños Niñas y Adolescentes)</a:t>
                      </a:r>
                      <a:endParaRPr lang="es-GT" sz="1100" dirty="0">
                        <a:effectLst/>
                        <a:latin typeface="Calibri"/>
                        <a:ea typeface="Calibri"/>
                      </a:endParaRPr>
                    </a:p>
                  </a:txBody>
                  <a:tcPr marL="44450" marR="44450" marT="0" marB="0" anchor="b">
                    <a:solidFill>
                      <a:srgbClr val="002060"/>
                    </a:solidFill>
                  </a:tcPr>
                </a:tc>
                <a:tc hMerge="1">
                  <a:txBody>
                    <a:bodyPr/>
                    <a:lstStyle/>
                    <a:p>
                      <a:endParaRPr lang="es-GT"/>
                    </a:p>
                  </a:txBody>
                  <a:tcPr/>
                </a:tc>
              </a:tr>
              <a:tr h="232077">
                <a:tc>
                  <a:txBody>
                    <a:bodyPr/>
                    <a:lstStyle/>
                    <a:p>
                      <a:pPr algn="ctr">
                        <a:spcAft>
                          <a:spcPts val="0"/>
                        </a:spcAft>
                      </a:pPr>
                      <a:r>
                        <a:rPr lang="es-GT" sz="1100" dirty="0">
                          <a:effectLst/>
                        </a:rPr>
                        <a:t>3,007</a:t>
                      </a:r>
                      <a:endParaRPr lang="es-GT" sz="1100" dirty="0">
                        <a:effectLst/>
                        <a:latin typeface="Calibri"/>
                        <a:ea typeface="Calibri"/>
                      </a:endParaRPr>
                    </a:p>
                  </a:txBody>
                  <a:tcPr marL="44450" marR="44450" marT="0" marB="0" anchor="b">
                    <a:solidFill>
                      <a:srgbClr val="002060"/>
                    </a:solidFill>
                  </a:tcPr>
                </a:tc>
                <a:tc>
                  <a:txBody>
                    <a:bodyPr/>
                    <a:lstStyle/>
                    <a:p>
                      <a:pPr>
                        <a:spcAft>
                          <a:spcPts val="0"/>
                        </a:spcAft>
                      </a:pPr>
                      <a:r>
                        <a:rPr lang="es-GT" sz="1100">
                          <a:effectLst/>
                        </a:rPr>
                        <a:t>(Familias)</a:t>
                      </a:r>
                      <a:endParaRPr lang="es-GT" sz="1100">
                        <a:effectLst/>
                        <a:latin typeface="Calibri"/>
                        <a:ea typeface="Calibri"/>
                      </a:endParaRPr>
                    </a:p>
                  </a:txBody>
                  <a:tcPr marL="44450" marR="44450" marT="0" marB="0" anchor="b"/>
                </a:tc>
                <a:tc>
                  <a:txBody>
                    <a:bodyPr/>
                    <a:lstStyle/>
                    <a:p>
                      <a:endParaRPr lang="es-GT" sz="1000">
                        <a:effectLst/>
                        <a:latin typeface="Times New Roman"/>
                      </a:endParaRPr>
                    </a:p>
                  </a:txBody>
                  <a:tcPr marL="44450" marR="44450" marT="0" marB="0" anchor="b"/>
                </a:tc>
              </a:tr>
              <a:tr h="232077">
                <a:tc>
                  <a:txBody>
                    <a:bodyPr/>
                    <a:lstStyle/>
                    <a:p>
                      <a:pPr algn="ctr">
                        <a:spcAft>
                          <a:spcPts val="0"/>
                        </a:spcAft>
                      </a:pPr>
                      <a:r>
                        <a:rPr lang="es-GT" sz="1100" dirty="0">
                          <a:effectLst/>
                        </a:rPr>
                        <a:t>249</a:t>
                      </a:r>
                      <a:endParaRPr lang="es-GT" sz="1100" dirty="0">
                        <a:effectLst/>
                        <a:latin typeface="Calibri"/>
                        <a:ea typeface="Calibri"/>
                      </a:endParaRPr>
                    </a:p>
                  </a:txBody>
                  <a:tcPr marL="44450" marR="44450" marT="0" marB="0" anchor="b">
                    <a:solidFill>
                      <a:srgbClr val="002060"/>
                    </a:solidFill>
                  </a:tcPr>
                </a:tc>
                <a:tc>
                  <a:txBody>
                    <a:bodyPr/>
                    <a:lstStyle/>
                    <a:p>
                      <a:pPr>
                        <a:spcAft>
                          <a:spcPts val="0"/>
                        </a:spcAft>
                      </a:pPr>
                      <a:r>
                        <a:rPr lang="es-GT" sz="1100" dirty="0">
                          <a:effectLst/>
                        </a:rPr>
                        <a:t>(Entidad)</a:t>
                      </a:r>
                      <a:endParaRPr lang="es-GT" sz="1100" dirty="0">
                        <a:effectLst/>
                        <a:latin typeface="Calibri"/>
                        <a:ea typeface="Calibri"/>
                      </a:endParaRPr>
                    </a:p>
                  </a:txBody>
                  <a:tcPr marL="44450" marR="44450" marT="0" marB="0" anchor="b"/>
                </a:tc>
                <a:tc>
                  <a:txBody>
                    <a:bodyPr/>
                    <a:lstStyle/>
                    <a:p>
                      <a:endParaRPr lang="es-GT" sz="1000">
                        <a:effectLst/>
                        <a:latin typeface="Times New Roman"/>
                      </a:endParaRPr>
                    </a:p>
                  </a:txBody>
                  <a:tcPr marL="44450" marR="44450" marT="0" marB="0" anchor="b"/>
                </a:tc>
              </a:tr>
              <a:tr h="232077">
                <a:tc>
                  <a:txBody>
                    <a:bodyPr/>
                    <a:lstStyle/>
                    <a:p>
                      <a:pPr algn="ctr">
                        <a:spcAft>
                          <a:spcPts val="0"/>
                        </a:spcAft>
                      </a:pPr>
                      <a:r>
                        <a:rPr lang="es-GT" sz="1100" dirty="0">
                          <a:effectLst/>
                        </a:rPr>
                        <a:t>14,669</a:t>
                      </a:r>
                      <a:endParaRPr lang="es-GT" sz="1100" dirty="0">
                        <a:effectLst/>
                        <a:latin typeface="Calibri"/>
                        <a:ea typeface="Calibri"/>
                      </a:endParaRPr>
                    </a:p>
                  </a:txBody>
                  <a:tcPr marL="44450" marR="44450" marT="0" marB="0" anchor="b">
                    <a:solidFill>
                      <a:srgbClr val="002060"/>
                    </a:solidFill>
                  </a:tcPr>
                </a:tc>
                <a:tc>
                  <a:txBody>
                    <a:bodyPr/>
                    <a:lstStyle/>
                    <a:p>
                      <a:pPr>
                        <a:spcAft>
                          <a:spcPts val="0"/>
                        </a:spcAft>
                      </a:pPr>
                      <a:r>
                        <a:rPr lang="es-GT" sz="1100">
                          <a:effectLst/>
                        </a:rPr>
                        <a:t>(Casos)</a:t>
                      </a:r>
                      <a:endParaRPr lang="es-GT" sz="1100">
                        <a:effectLst/>
                        <a:latin typeface="Calibri"/>
                        <a:ea typeface="Calibri"/>
                      </a:endParaRPr>
                    </a:p>
                  </a:txBody>
                  <a:tcPr marL="44450" marR="44450" marT="0" marB="0" anchor="b"/>
                </a:tc>
                <a:tc>
                  <a:txBody>
                    <a:bodyPr/>
                    <a:lstStyle/>
                    <a:p>
                      <a:endParaRPr lang="es-GT" sz="1000">
                        <a:effectLst/>
                        <a:latin typeface="Times New Roman"/>
                      </a:endParaRPr>
                    </a:p>
                  </a:txBody>
                  <a:tcPr marL="44450" marR="44450" marT="0" marB="0" anchor="b"/>
                </a:tc>
              </a:tr>
              <a:tr h="443973">
                <a:tc>
                  <a:txBody>
                    <a:bodyPr/>
                    <a:lstStyle/>
                    <a:p>
                      <a:pPr algn="ctr">
                        <a:spcAft>
                          <a:spcPts val="0"/>
                        </a:spcAft>
                      </a:pPr>
                      <a:r>
                        <a:rPr lang="es-GT" sz="1100" dirty="0">
                          <a:effectLst/>
                        </a:rPr>
                        <a:t>739</a:t>
                      </a:r>
                      <a:endParaRPr lang="es-GT" sz="1100" dirty="0">
                        <a:effectLst/>
                        <a:latin typeface="Calibri"/>
                        <a:ea typeface="Calibri"/>
                      </a:endParaRPr>
                    </a:p>
                  </a:txBody>
                  <a:tcPr marL="44450" marR="44450" marT="0" marB="0" anchor="b">
                    <a:solidFill>
                      <a:srgbClr val="002060"/>
                    </a:solidFill>
                  </a:tcPr>
                </a:tc>
                <a:tc gridSpan="2">
                  <a:txBody>
                    <a:bodyPr/>
                    <a:lstStyle/>
                    <a:p>
                      <a:pPr>
                        <a:spcAft>
                          <a:spcPts val="0"/>
                        </a:spcAft>
                      </a:pPr>
                      <a:r>
                        <a:rPr lang="es-GT" sz="1100" dirty="0">
                          <a:effectLst/>
                        </a:rPr>
                        <a:t>(Talleres con </a:t>
                      </a:r>
                      <a:r>
                        <a:rPr lang="es-GT" sz="1100" dirty="0" smtClean="0">
                          <a:effectLst/>
                        </a:rPr>
                        <a:t>18,389 </a:t>
                      </a:r>
                      <a:r>
                        <a:rPr lang="es-GT" sz="1100" dirty="0">
                          <a:effectLst/>
                        </a:rPr>
                        <a:t>beneficiarios)</a:t>
                      </a:r>
                      <a:endParaRPr lang="es-GT" sz="1100" dirty="0">
                        <a:effectLst/>
                        <a:latin typeface="Calibri"/>
                        <a:ea typeface="Calibri"/>
                      </a:endParaRPr>
                    </a:p>
                  </a:txBody>
                  <a:tcPr marL="44450" marR="44450" marT="0" marB="0" anchor="b"/>
                </a:tc>
                <a:tc hMerge="1">
                  <a:txBody>
                    <a:bodyPr/>
                    <a:lstStyle/>
                    <a:p>
                      <a:endParaRPr lang="es-GT"/>
                    </a:p>
                  </a:txBody>
                  <a:tcPr/>
                </a:tc>
              </a:tr>
            </a:tbl>
          </a:graphicData>
        </a:graphic>
      </p:graphicFrame>
    </p:spTree>
    <p:extLst>
      <p:ext uri="{BB962C8B-B14F-4D97-AF65-F5344CB8AC3E}">
        <p14:creationId xmlns:p14="http://schemas.microsoft.com/office/powerpoint/2010/main" val="125848031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2431</Words>
  <Application>Microsoft Office PowerPoint</Application>
  <PresentationFormat>Personalizado</PresentationFormat>
  <Paragraphs>180</Paragraphs>
  <Slides>27</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Bebas Neue</vt:lpstr>
      <vt:lpstr>Times New Roman</vt:lpstr>
      <vt:lpstr>Calibri</vt:lpstr>
      <vt:lpstr>Montserrat ExtraBold</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 SCSP</dc:creator>
  <cp:lastModifiedBy>Patricia Ayapan</cp:lastModifiedBy>
  <cp:revision>25</cp:revision>
  <dcterms:created xsi:type="dcterms:W3CDTF">2023-08-16T22:07:49Z</dcterms:created>
  <dcterms:modified xsi:type="dcterms:W3CDTF">2023-09-05T21:28:33Z</dcterms:modified>
</cp:coreProperties>
</file>