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85" r:id="rId3"/>
    <p:sldId id="275" r:id="rId4"/>
    <p:sldId id="276" r:id="rId5"/>
    <p:sldId id="277" r:id="rId6"/>
    <p:sldId id="278" r:id="rId7"/>
    <p:sldId id="279" r:id="rId8"/>
    <p:sldId id="280" r:id="rId9"/>
    <p:sldId id="281" r:id="rId10"/>
    <p:sldId id="282" r:id="rId11"/>
    <p:sldId id="283" r:id="rId12"/>
    <p:sldId id="284"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62" r:id="rId26"/>
  </p:sldIdLst>
  <p:sldSz cx="12192000" cy="6858000"/>
  <p:notesSz cx="6858000" cy="9144000"/>
  <p:embeddedFontLst>
    <p:embeddedFont>
      <p:font typeface="Vollkorn Black" panose="020B0604020202020204" charset="0"/>
      <p:bold r:id="rId28"/>
      <p:italic r:id="rId29"/>
      <p:boldItalic r:id="rId30"/>
    </p:embeddedFont>
    <p:embeddedFont>
      <p:font typeface="Acumin Variable Concept Medium" panose="020B0304020202020204"/>
      <p:regular r:id="rId31"/>
    </p:embeddedFont>
    <p:embeddedFont>
      <p:font typeface="Bebas Neue" panose="020B0604020202020204" charset="0"/>
      <p:regular r:id="rId32"/>
      <p:bold r:id="rId33"/>
    </p:embeddedFont>
    <p:embeddedFont>
      <p:font typeface="Bebas Neue Book" panose="020B0604020202020204" charset="0"/>
      <p:regular r:id="rId34"/>
    </p:embeddedFont>
    <p:embeddedFont>
      <p:font typeface="Calibri" panose="020F0502020204030204" pitchFamily="34" charset="0"/>
      <p:regular r:id="rId35"/>
      <p:bold r:id="rId36"/>
      <p:italic r:id="rId37"/>
      <p:boldItalic r:id="rId38"/>
    </p:embeddedFont>
    <p:embeddedFont>
      <p:font typeface="Acumin Variable Concept UltraBl" panose="020B0304020202020204"/>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EFE"/>
    <a:srgbClr val="004C82"/>
    <a:srgbClr val="004C83"/>
    <a:srgbClr val="029BDB"/>
    <a:srgbClr val="0F3554"/>
    <a:srgbClr val="78DBFB"/>
    <a:srgbClr val="5E6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8"/>
    <p:restoredTop sz="94674"/>
  </p:normalViewPr>
  <p:slideViewPr>
    <p:cSldViewPr snapToGrid="0">
      <p:cViewPr varScale="1">
        <p:scale>
          <a:sx n="109" d="100"/>
          <a:sy n="109" d="100"/>
        </p:scale>
        <p:origin x="7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638403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117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842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1669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7408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13</a:t>
            </a:fld>
            <a:endParaRPr/>
          </a:p>
        </p:txBody>
      </p:sp>
    </p:spTree>
    <p:extLst>
      <p:ext uri="{BB962C8B-B14F-4D97-AF65-F5344CB8AC3E}">
        <p14:creationId xmlns:p14="http://schemas.microsoft.com/office/powerpoint/2010/main" val="308803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14</a:t>
            </a:fld>
            <a:endParaRPr/>
          </a:p>
        </p:txBody>
      </p:sp>
    </p:spTree>
    <p:extLst>
      <p:ext uri="{BB962C8B-B14F-4D97-AF65-F5344CB8AC3E}">
        <p14:creationId xmlns:p14="http://schemas.microsoft.com/office/powerpoint/2010/main" val="118787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15</a:t>
            </a:fld>
            <a:endParaRPr/>
          </a:p>
        </p:txBody>
      </p:sp>
    </p:spTree>
    <p:extLst>
      <p:ext uri="{BB962C8B-B14F-4D97-AF65-F5344CB8AC3E}">
        <p14:creationId xmlns:p14="http://schemas.microsoft.com/office/powerpoint/2010/main" val="219364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16</a:t>
            </a:fld>
            <a:endParaRPr/>
          </a:p>
        </p:txBody>
      </p:sp>
    </p:spTree>
    <p:extLst>
      <p:ext uri="{BB962C8B-B14F-4D97-AF65-F5344CB8AC3E}">
        <p14:creationId xmlns:p14="http://schemas.microsoft.com/office/powerpoint/2010/main" val="4001626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17</a:t>
            </a:fld>
            <a:endParaRPr/>
          </a:p>
        </p:txBody>
      </p:sp>
    </p:spTree>
    <p:extLst>
      <p:ext uri="{BB962C8B-B14F-4D97-AF65-F5344CB8AC3E}">
        <p14:creationId xmlns:p14="http://schemas.microsoft.com/office/powerpoint/2010/main" val="1207260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18</a:t>
            </a:fld>
            <a:endParaRPr/>
          </a:p>
        </p:txBody>
      </p:sp>
    </p:spTree>
    <p:extLst>
      <p:ext uri="{BB962C8B-B14F-4D97-AF65-F5344CB8AC3E}">
        <p14:creationId xmlns:p14="http://schemas.microsoft.com/office/powerpoint/2010/main" val="1015251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81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a:t>
            </a:fld>
            <a:endParaRPr/>
          </a:p>
        </p:txBody>
      </p:sp>
    </p:spTree>
    <p:extLst>
      <p:ext uri="{BB962C8B-B14F-4D97-AF65-F5344CB8AC3E}">
        <p14:creationId xmlns:p14="http://schemas.microsoft.com/office/powerpoint/2010/main" val="3704651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20</a:t>
            </a:fld>
            <a:endParaRPr/>
          </a:p>
        </p:txBody>
      </p:sp>
    </p:spTree>
    <p:extLst>
      <p:ext uri="{BB962C8B-B14F-4D97-AF65-F5344CB8AC3E}">
        <p14:creationId xmlns:p14="http://schemas.microsoft.com/office/powerpoint/2010/main" val="238616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050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591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489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590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554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43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9801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01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884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853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71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211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type="obj">
  <p:cSld name="1_Título y objetos">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extLst>
      <p:ext uri="{BB962C8B-B14F-4D97-AF65-F5344CB8AC3E}">
        <p14:creationId xmlns:p14="http://schemas.microsoft.com/office/powerpoint/2010/main" val="1411308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cabezado de sección" type="secHead">
  <p:cSld name="1_Encabezado de sección">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234174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n con título" type="picTx">
  <p:cSld name="1_Imagen con título">
    <p:spTree>
      <p:nvGrpSpPr>
        <p:cNvPr id="1" name="Shape 20"/>
        <p:cNvGrpSpPr/>
        <p:nvPr/>
      </p:nvGrpSpPr>
      <p:grpSpPr>
        <a:xfrm>
          <a:off x="0" y="0"/>
          <a:ext cx="0" cy="0"/>
          <a:chOff x="0" y="0"/>
          <a:chExt cx="0" cy="0"/>
        </a:xfrm>
      </p:grpSpPr>
      <p:pic>
        <p:nvPicPr>
          <p:cNvPr id="21" name="Google Shape;21;p18"/>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2" name="Google Shape;22;p18"/>
          <p:cNvSpPr/>
          <p:nvPr/>
        </p:nvSpPr>
        <p:spPr>
          <a:xfrm>
            <a:off x="505325" y="6166975"/>
            <a:ext cx="3661200" cy="690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8"/>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24" name="Google Shape;24;p18"/>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extLst>
      <p:ext uri="{BB962C8B-B14F-4D97-AF65-F5344CB8AC3E}">
        <p14:creationId xmlns:p14="http://schemas.microsoft.com/office/powerpoint/2010/main" val="130304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4" name="CuadroTexto 3">
            <a:extLst>
              <a:ext uri="{FF2B5EF4-FFF2-40B4-BE49-F238E27FC236}">
                <a16:creationId xmlns:a16="http://schemas.microsoft.com/office/drawing/2014/main" xmlns="" id="{2AEF6E20-C014-B3C9-F71D-49CCCD61F819}"/>
              </a:ext>
            </a:extLst>
          </p:cNvPr>
          <p:cNvSpPr txBox="1"/>
          <p:nvPr/>
        </p:nvSpPr>
        <p:spPr>
          <a:xfrm>
            <a:off x="634195" y="1365630"/>
            <a:ext cx="10956679" cy="4170372"/>
          </a:xfrm>
          <a:prstGeom prst="rect">
            <a:avLst/>
          </a:prstGeom>
          <a:noFill/>
        </p:spPr>
        <p:txBody>
          <a:bodyPr wrap="square" rtlCol="0">
            <a:spAutoFit/>
          </a:bodyPr>
          <a:lstStyle>
            <a:defPPr marR="0" lvl="0" algn="l" rtl="0">
              <a:lnSpc>
                <a:spcPct val="100000"/>
              </a:lnSpc>
              <a:spcBef>
                <a:spcPts val="0"/>
              </a:spcBef>
              <a:spcAft>
                <a:spcPts val="0"/>
              </a:spcAft>
            </a:defPPr>
            <a:lvl1pPr algn="just">
              <a:lnSpc>
                <a:spcPct val="150000"/>
              </a:lnSpc>
              <a:defRPr sz="2000">
                <a:solidFill>
                  <a:schemeClr val="tx1"/>
                </a:solidFill>
                <a:latin typeface="Bebas Neue" pitchFamily="2" charset="0"/>
                <a:cs typeface="Arial" panose="020B0604020202020204" pitchFamily="34" charset="0"/>
              </a:defRPr>
            </a:lvl1pPr>
          </a:lstStyle>
          <a:p>
            <a:pPr algn="just">
              <a:lnSpc>
                <a:spcPct val="150000"/>
              </a:lnSpc>
            </a:pPr>
            <a:r>
              <a:rPr lang="es-GT" dirty="0">
                <a:solidFill>
                  <a:srgbClr val="004C82"/>
                </a:solidFill>
                <a:latin typeface="Acumin Variable Concept Medium" panose="020B0304020202020204" pitchFamily="34" charset="77"/>
              </a:rPr>
              <a:t>Presupuesto vigente total para la inversión</a:t>
            </a:r>
          </a:p>
          <a:p>
            <a:pPr marL="0" lvl="1" algn="just">
              <a:lnSpc>
                <a:spcPct val="150000"/>
              </a:lnSpc>
              <a:spcBef>
                <a:spcPct val="0"/>
              </a:spcBef>
            </a:pPr>
            <a:r>
              <a:rPr lang="es-GT" sz="4000" b="1" dirty="0">
                <a:solidFill>
                  <a:srgbClr val="5BB8E8"/>
                </a:solidFill>
                <a:latin typeface="Bebas Neue" pitchFamily="2" charset="0"/>
                <a:cs typeface="Arial" panose="020B0604020202020204" pitchFamily="34" charset="0"/>
              </a:rPr>
              <a:t>Q. 6,271,820.00</a:t>
            </a:r>
          </a:p>
          <a:p>
            <a:pPr algn="just">
              <a:lnSpc>
                <a:spcPct val="150000"/>
              </a:lnSpc>
            </a:pPr>
            <a:r>
              <a:rPr lang="es-GT" dirty="0">
                <a:solidFill>
                  <a:srgbClr val="004C82"/>
                </a:solidFill>
                <a:latin typeface="Acumin Variable Concept Medium" panose="020B0304020202020204" pitchFamily="34" charset="77"/>
              </a:rPr>
              <a:t>Presupuesto utilizado al para la inversión del </a:t>
            </a:r>
            <a:r>
              <a:rPr lang="es-GT" u="sng" dirty="0">
                <a:solidFill>
                  <a:srgbClr val="004C82"/>
                </a:solidFill>
                <a:latin typeface="Acumin Variable Concept Medium" panose="020B0304020202020204" pitchFamily="34" charset="77"/>
              </a:rPr>
              <a:t>segundo cuatrimestre de 2023 </a:t>
            </a:r>
          </a:p>
          <a:p>
            <a:pPr marL="0" lvl="1" algn="just">
              <a:lnSpc>
                <a:spcPct val="150000"/>
              </a:lnSpc>
              <a:spcBef>
                <a:spcPct val="0"/>
              </a:spcBef>
            </a:pPr>
            <a:r>
              <a:rPr lang="es-GT" sz="4000" b="1" dirty="0">
                <a:solidFill>
                  <a:srgbClr val="5BB8E8"/>
                </a:solidFill>
                <a:latin typeface="Bebas Neue" pitchFamily="2" charset="0"/>
                <a:cs typeface="Arial" panose="020B0604020202020204" pitchFamily="34" charset="0"/>
              </a:rPr>
              <a:t>Q. 4,113,523.00</a:t>
            </a:r>
            <a:endParaRPr lang="es-GT" sz="1800" b="0" dirty="0">
              <a:solidFill>
                <a:srgbClr val="5BB8E8"/>
              </a:solidFill>
              <a:latin typeface="Bebas Neue" pitchFamily="2" charset="0"/>
              <a:cs typeface="Arial" panose="020B0604020202020204" pitchFamily="34" charset="0"/>
            </a:endParaRPr>
          </a:p>
          <a:p>
            <a:pPr algn="just">
              <a:lnSpc>
                <a:spcPct val="150000"/>
              </a:lnSpc>
            </a:pPr>
            <a:r>
              <a:rPr lang="es-GT" dirty="0">
                <a:solidFill>
                  <a:srgbClr val="004C82"/>
                </a:solidFill>
                <a:latin typeface="Acumin Variable Concept Medium" panose="020B0304020202020204" pitchFamily="34" charset="77"/>
              </a:rPr>
              <a:t>Saldo para la inversión</a:t>
            </a:r>
          </a:p>
          <a:p>
            <a:pPr marL="0" lvl="1" algn="just">
              <a:lnSpc>
                <a:spcPct val="150000"/>
              </a:lnSpc>
              <a:spcBef>
                <a:spcPct val="0"/>
              </a:spcBef>
            </a:pPr>
            <a:r>
              <a:rPr lang="es-GT" sz="4000" b="1" dirty="0">
                <a:solidFill>
                  <a:srgbClr val="5BB8E8"/>
                </a:solidFill>
                <a:latin typeface="Bebas Neue" pitchFamily="2" charset="0"/>
                <a:cs typeface="Arial" panose="020B0604020202020204" pitchFamily="34" charset="0"/>
              </a:rPr>
              <a:t>Q. 2,158,297.00</a:t>
            </a:r>
          </a:p>
        </p:txBody>
      </p:sp>
      <p:sp>
        <p:nvSpPr>
          <p:cNvPr id="3" name="Google Shape;47;p2">
            <a:extLst>
              <a:ext uri="{FF2B5EF4-FFF2-40B4-BE49-F238E27FC236}">
                <a16:creationId xmlns:a16="http://schemas.microsoft.com/office/drawing/2014/main" xmlns="" id="{5563D398-9161-CC1D-35A1-4EC0E7B8CD6F}"/>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p2">
            <a:extLst>
              <a:ext uri="{FF2B5EF4-FFF2-40B4-BE49-F238E27FC236}">
                <a16:creationId xmlns:a16="http://schemas.microsoft.com/office/drawing/2014/main" xmlns="" id="{C40BCF83-8439-EF38-4CB7-86F41F5FF9A3}"/>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7;p2">
            <a:extLst>
              <a:ext uri="{FF2B5EF4-FFF2-40B4-BE49-F238E27FC236}">
                <a16:creationId xmlns:a16="http://schemas.microsoft.com/office/drawing/2014/main" xmlns="" id="{4E3BCDBB-D14C-4B36-FC5F-B61EE924A81D}"/>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ítulo 1">
            <a:extLst>
              <a:ext uri="{FF2B5EF4-FFF2-40B4-BE49-F238E27FC236}">
                <a16:creationId xmlns:a16="http://schemas.microsoft.com/office/drawing/2014/main" xmlns="" id="{0F2D9CC7-7C69-CC8F-EE31-3A3FF8F3C8FB}"/>
              </a:ext>
            </a:extLst>
          </p:cNvPr>
          <p:cNvSpPr txBox="1">
            <a:spLocks/>
          </p:cNvSpPr>
          <p:nvPr/>
        </p:nvSpPr>
        <p:spPr>
          <a:xfrm>
            <a:off x="533890" y="5902607"/>
            <a:ext cx="11023915" cy="72304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kumimoji="0" lang="es-GT" sz="3600" u="none" strike="noStrike" kern="1200" cap="none" spc="0" normalizeH="0" baseline="0" noProof="0" dirty="0">
                <a:ln>
                  <a:noFill/>
                </a:ln>
                <a:solidFill>
                  <a:srgbClr val="004C82"/>
                </a:solidFill>
                <a:effectLst/>
                <a:uLnTx/>
                <a:uFillTx/>
                <a:latin typeface="Bebas Neue" pitchFamily="2" charset="0"/>
                <a:cs typeface="Arial" panose="020B0604020202020204" pitchFamily="34" charset="0"/>
                <a:sym typeface="Arial"/>
              </a:rPr>
              <a:t>Este rubro constituye el </a:t>
            </a:r>
            <a:r>
              <a:rPr kumimoji="0" lang="es-GT" sz="3600" u="none" strike="noStrike" kern="1200" cap="none" spc="0" normalizeH="0" baseline="0" noProof="0" dirty="0">
                <a:ln>
                  <a:noFill/>
                </a:ln>
                <a:solidFill>
                  <a:srgbClr val="5BB8E8"/>
                </a:solidFill>
                <a:effectLst/>
                <a:uLnTx/>
                <a:uFillTx/>
                <a:latin typeface="Bebas Neue" pitchFamily="2" charset="0"/>
                <a:cs typeface="Arial" panose="020B0604020202020204" pitchFamily="34" charset="0"/>
                <a:sym typeface="Arial"/>
              </a:rPr>
              <a:t>3.12 % </a:t>
            </a:r>
            <a:r>
              <a:rPr kumimoji="0" lang="es-GT" sz="3600" u="none" strike="noStrike" kern="1200" cap="none" spc="0" normalizeH="0" baseline="0" noProof="0" dirty="0">
                <a:ln>
                  <a:noFill/>
                </a:ln>
                <a:solidFill>
                  <a:srgbClr val="004C82"/>
                </a:solidFill>
                <a:effectLst/>
                <a:uLnTx/>
                <a:uFillTx/>
                <a:latin typeface="Bebas Neue" pitchFamily="2" charset="0"/>
                <a:cs typeface="Arial" panose="020B0604020202020204" pitchFamily="34" charset="0"/>
                <a:sym typeface="Arial"/>
              </a:rPr>
              <a:t>del total del presupuesto de la SOSEP</a:t>
            </a:r>
          </a:p>
        </p:txBody>
      </p:sp>
      <p:sp>
        <p:nvSpPr>
          <p:cNvPr id="9" name="Google Shape;68;g1e0bd25976b_0_50">
            <a:extLst>
              <a:ext uri="{FF2B5EF4-FFF2-40B4-BE49-F238E27FC236}">
                <a16:creationId xmlns:a16="http://schemas.microsoft.com/office/drawing/2014/main" xmlns="" id="{5DC133EB-7FE3-1386-C8EE-4B58CEA31A26}"/>
              </a:ext>
            </a:extLst>
          </p:cNvPr>
          <p:cNvSpPr txBox="1"/>
          <p:nvPr/>
        </p:nvSpPr>
        <p:spPr>
          <a:xfrm>
            <a:off x="1373532" y="500633"/>
            <a:ext cx="2049290" cy="707846"/>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sym typeface="Montserrat"/>
              </a:rPr>
              <a:t>MONTO UTILIZADO EN INVERSIÓN A LA FECHA</a:t>
            </a:r>
            <a:endParaRPr lang="es-GT" sz="2000" b="1" dirty="0">
              <a:solidFill>
                <a:srgbClr val="004C82"/>
              </a:solidFill>
              <a:latin typeface="Bebas Neue" pitchFamily="2" charset="0"/>
              <a:ea typeface="Montserrat"/>
              <a:cs typeface="Montserrat"/>
              <a:sym typeface="Montserrat"/>
            </a:endParaRPr>
          </a:p>
        </p:txBody>
      </p:sp>
      <p:sp>
        <p:nvSpPr>
          <p:cNvPr id="10" name="Google Shape;69;g1e0bd25976b_0_50">
            <a:extLst>
              <a:ext uri="{FF2B5EF4-FFF2-40B4-BE49-F238E27FC236}">
                <a16:creationId xmlns:a16="http://schemas.microsoft.com/office/drawing/2014/main" xmlns="" id="{ED1314C7-DCB9-3A6D-CDCB-16D60596B812}"/>
              </a:ext>
            </a:extLst>
          </p:cNvPr>
          <p:cNvSpPr txBox="1"/>
          <p:nvPr/>
        </p:nvSpPr>
        <p:spPr>
          <a:xfrm>
            <a:off x="333864" y="350008"/>
            <a:ext cx="1039668"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1.6</a:t>
            </a:r>
            <a:endParaRPr sz="6000" b="1" dirty="0">
              <a:solidFill>
                <a:srgbClr val="004C82"/>
              </a:solidFill>
              <a:latin typeface="Bebas Neue" pitchFamily="2" charset="0"/>
              <a:ea typeface="Vollkorn ExtraBold"/>
              <a:cs typeface="Vollkorn ExtraBold"/>
              <a:sym typeface="Vollkorn ExtraBold"/>
            </a:endParaRPr>
          </a:p>
        </p:txBody>
      </p:sp>
      <p:pic>
        <p:nvPicPr>
          <p:cNvPr id="2" name="Imagen 1">
            <a:extLst>
              <a:ext uri="{FF2B5EF4-FFF2-40B4-BE49-F238E27FC236}">
                <a16:creationId xmlns:a16="http://schemas.microsoft.com/office/drawing/2014/main" xmlns="" id="{9122C47B-1465-348F-45A9-DEC4EB61DD98}"/>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3045351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4" name="CuadroTexto 3">
            <a:extLst>
              <a:ext uri="{FF2B5EF4-FFF2-40B4-BE49-F238E27FC236}">
                <a16:creationId xmlns:a16="http://schemas.microsoft.com/office/drawing/2014/main" xmlns="" id="{2AEF6E20-C014-B3C9-F71D-49CCCD61F819}"/>
              </a:ext>
            </a:extLst>
          </p:cNvPr>
          <p:cNvSpPr txBox="1"/>
          <p:nvPr/>
        </p:nvSpPr>
        <p:spPr>
          <a:xfrm>
            <a:off x="510390" y="2101687"/>
            <a:ext cx="11047415" cy="2347566"/>
          </a:xfrm>
          <a:prstGeom prst="rect">
            <a:avLst/>
          </a:prstGeom>
          <a:noFill/>
        </p:spPr>
        <p:txBody>
          <a:bodyPr wrap="square" rtlCol="0">
            <a:spAutoFit/>
          </a:bodyPr>
          <a:lstStyle>
            <a:defPPr marR="0" lvl="0" algn="l" rtl="0">
              <a:lnSpc>
                <a:spcPct val="100000"/>
              </a:lnSpc>
              <a:spcBef>
                <a:spcPts val="0"/>
              </a:spcBef>
              <a:spcAft>
                <a:spcPts val="0"/>
              </a:spcAft>
            </a:defPPr>
            <a:lvl1pPr algn="just">
              <a:lnSpc>
                <a:spcPct val="150000"/>
              </a:lnSpc>
              <a:defRPr sz="2000">
                <a:solidFill>
                  <a:schemeClr val="tx1"/>
                </a:solidFill>
                <a:latin typeface="Bebas Neue" pitchFamily="2" charset="0"/>
                <a:cs typeface="Arial" panose="020B0604020202020204" pitchFamily="34" charset="0"/>
              </a:defRPr>
            </a:lvl1pPr>
          </a:lstStyle>
          <a:p>
            <a:pPr algn="just">
              <a:lnSpc>
                <a:spcPct val="150000"/>
              </a:lnSpc>
            </a:pPr>
            <a:r>
              <a:rPr lang="es-GT" sz="2000" dirty="0">
                <a:solidFill>
                  <a:srgbClr val="004C82"/>
                </a:solidFill>
                <a:latin typeface="Acumin Variable Concept Medium" panose="020B0304020202020204" pitchFamily="34" charset="77"/>
              </a:rPr>
              <a:t>Los recursos públicos se utilizan con fines específicos para el cumplimiento de los objetivos sociales y económicos del Estado que impactan directamente en la población. </a:t>
            </a:r>
          </a:p>
          <a:p>
            <a:pPr algn="just">
              <a:lnSpc>
                <a:spcPct val="150000"/>
              </a:lnSpc>
            </a:pPr>
            <a:r>
              <a:rPr lang="es-GT" sz="2000" dirty="0">
                <a:solidFill>
                  <a:srgbClr val="004C82"/>
                </a:solidFill>
                <a:latin typeface="Acumin Variable Concept Medium" panose="020B0304020202020204" pitchFamily="34" charset="77"/>
              </a:rPr>
              <a:t>Esta Secretaría atiende y prioriza las finalidades que le corresponden de conformidad con la ley. En el caso de la SOSEP, destina su presupuesto a Asuntos Económicos, Protección Social y Atención a Desastres y Gestión de Riegos.</a:t>
            </a:r>
          </a:p>
        </p:txBody>
      </p:sp>
      <p:sp>
        <p:nvSpPr>
          <p:cNvPr id="3" name="Google Shape;47;p2">
            <a:extLst>
              <a:ext uri="{FF2B5EF4-FFF2-40B4-BE49-F238E27FC236}">
                <a16:creationId xmlns:a16="http://schemas.microsoft.com/office/drawing/2014/main" xmlns="" id="{23A932E6-F958-F5C9-F335-06A074DE3DE0}"/>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p2">
            <a:extLst>
              <a:ext uri="{FF2B5EF4-FFF2-40B4-BE49-F238E27FC236}">
                <a16:creationId xmlns:a16="http://schemas.microsoft.com/office/drawing/2014/main" xmlns="" id="{3633DA9D-A423-7C77-1E9F-0E6B3B199840}"/>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7;p2">
            <a:extLst>
              <a:ext uri="{FF2B5EF4-FFF2-40B4-BE49-F238E27FC236}">
                <a16:creationId xmlns:a16="http://schemas.microsoft.com/office/drawing/2014/main" xmlns="" id="{149721BA-5D3D-326D-A7DC-4ECF1F88E3F4}"/>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ítulo 1">
            <a:extLst>
              <a:ext uri="{FF2B5EF4-FFF2-40B4-BE49-F238E27FC236}">
                <a16:creationId xmlns:a16="http://schemas.microsoft.com/office/drawing/2014/main" xmlns="" id="{4685AE90-2D8D-9E52-A21D-E1FB3559F502}"/>
              </a:ext>
            </a:extLst>
          </p:cNvPr>
          <p:cNvSpPr txBox="1">
            <a:spLocks/>
          </p:cNvSpPr>
          <p:nvPr/>
        </p:nvSpPr>
        <p:spPr>
          <a:xfrm>
            <a:off x="685745" y="5656866"/>
            <a:ext cx="10820510" cy="72304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r>
              <a:rPr kumimoji="0" lang="es-GT" sz="3600" u="none" strike="noStrike" kern="1200" cap="none" spc="0" normalizeH="0" baseline="0" noProof="0" dirty="0">
                <a:ln>
                  <a:noFill/>
                </a:ln>
                <a:solidFill>
                  <a:srgbClr val="004C82"/>
                </a:solidFill>
                <a:effectLst/>
                <a:uLnTx/>
                <a:uFillTx/>
                <a:latin typeface="Bebas Neue" pitchFamily="2" charset="0"/>
                <a:cs typeface="Arial" panose="020B0604020202020204" pitchFamily="34" charset="0"/>
                <a:sym typeface="Arial"/>
              </a:rPr>
              <a:t>La principal finalidad que se atiende es Protección Social con un </a:t>
            </a:r>
            <a:r>
              <a:rPr kumimoji="0" lang="es-GT" sz="3600" u="none" strike="noStrike" kern="1200" cap="none" spc="0" normalizeH="0" baseline="0" noProof="0" dirty="0">
                <a:ln>
                  <a:noFill/>
                </a:ln>
                <a:solidFill>
                  <a:srgbClr val="5BB8E8"/>
                </a:solidFill>
                <a:effectLst/>
                <a:uLnTx/>
                <a:uFillTx/>
                <a:latin typeface="Bebas Neue" pitchFamily="2" charset="0"/>
                <a:cs typeface="Arial" panose="020B0604020202020204" pitchFamily="34" charset="0"/>
                <a:sym typeface="Arial"/>
              </a:rPr>
              <a:t>94.05 % </a:t>
            </a:r>
            <a:r>
              <a:rPr kumimoji="0" lang="es-GT" sz="3600" u="none" strike="noStrike" kern="1200" cap="none" spc="0" normalizeH="0" baseline="0" noProof="0" dirty="0">
                <a:ln>
                  <a:noFill/>
                </a:ln>
                <a:solidFill>
                  <a:srgbClr val="004C82"/>
                </a:solidFill>
                <a:effectLst/>
                <a:uLnTx/>
                <a:uFillTx/>
                <a:latin typeface="Bebas Neue" pitchFamily="2" charset="0"/>
                <a:cs typeface="Arial" panose="020B0604020202020204" pitchFamily="34" charset="0"/>
                <a:sym typeface="Arial"/>
              </a:rPr>
              <a:t>del presupuesto total de la SOSEP</a:t>
            </a:r>
          </a:p>
        </p:txBody>
      </p:sp>
      <p:sp>
        <p:nvSpPr>
          <p:cNvPr id="9" name="Google Shape;68;g1e0bd25976b_0_50">
            <a:extLst>
              <a:ext uri="{FF2B5EF4-FFF2-40B4-BE49-F238E27FC236}">
                <a16:creationId xmlns:a16="http://schemas.microsoft.com/office/drawing/2014/main" xmlns="" id="{4345B3CF-4ACB-342A-8087-57C6C0600185}"/>
              </a:ext>
            </a:extLst>
          </p:cNvPr>
          <p:cNvSpPr txBox="1"/>
          <p:nvPr/>
        </p:nvSpPr>
        <p:spPr>
          <a:xfrm>
            <a:off x="1373532" y="500633"/>
            <a:ext cx="3396176" cy="1015622"/>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sym typeface="Montserrat"/>
              </a:rPr>
              <a:t>FINALIDADES QUE ATIENDE LA SECRETARÍA DE OBRAS SOCIALES DE LA ESPOSA DEL PRESIDENTE DE LA REPÚBLICA</a:t>
            </a:r>
            <a:endParaRPr lang="es-GT" sz="2000" b="1" dirty="0">
              <a:solidFill>
                <a:srgbClr val="004C82"/>
              </a:solidFill>
              <a:latin typeface="Bebas Neue" pitchFamily="2" charset="0"/>
              <a:ea typeface="Montserrat"/>
              <a:cs typeface="Montserrat"/>
              <a:sym typeface="Montserrat"/>
            </a:endParaRPr>
          </a:p>
        </p:txBody>
      </p:sp>
      <p:sp>
        <p:nvSpPr>
          <p:cNvPr id="10" name="Google Shape;69;g1e0bd25976b_0_50">
            <a:extLst>
              <a:ext uri="{FF2B5EF4-FFF2-40B4-BE49-F238E27FC236}">
                <a16:creationId xmlns:a16="http://schemas.microsoft.com/office/drawing/2014/main" xmlns="" id="{1585C2AD-F0D6-66BB-2E2E-A3AC2278317D}"/>
              </a:ext>
            </a:extLst>
          </p:cNvPr>
          <p:cNvSpPr txBox="1"/>
          <p:nvPr/>
        </p:nvSpPr>
        <p:spPr>
          <a:xfrm>
            <a:off x="333864" y="350008"/>
            <a:ext cx="1039668"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1.7</a:t>
            </a:r>
            <a:endParaRPr sz="6000" b="1" dirty="0">
              <a:solidFill>
                <a:srgbClr val="004C82"/>
              </a:solidFill>
              <a:latin typeface="Bebas Neue" pitchFamily="2" charset="0"/>
              <a:ea typeface="Vollkorn ExtraBold"/>
              <a:cs typeface="Vollkorn ExtraBold"/>
              <a:sym typeface="Vollkorn ExtraBold"/>
            </a:endParaRPr>
          </a:p>
        </p:txBody>
      </p:sp>
      <p:pic>
        <p:nvPicPr>
          <p:cNvPr id="2" name="Imagen 1">
            <a:extLst>
              <a:ext uri="{FF2B5EF4-FFF2-40B4-BE49-F238E27FC236}">
                <a16:creationId xmlns:a16="http://schemas.microsoft.com/office/drawing/2014/main" xmlns="" id="{3C6B967A-1A1F-D523-DF3F-DDDFFB2D0E85}"/>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295955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p:nvPr/>
        </p:nvSpPr>
        <p:spPr>
          <a:xfrm>
            <a:off x="367107" y="497378"/>
            <a:ext cx="3808483" cy="152345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None/>
              <a:defRPr sz="3100">
                <a:solidFill>
                  <a:srgbClr val="004C82"/>
                </a:solidFill>
                <a:latin typeface="Bebas Neue"/>
                <a:ea typeface="Bebas Neue"/>
                <a:cs typeface="Bebas Neue"/>
              </a:defRPr>
            </a:lvl1pPr>
          </a:lstStyle>
          <a:p>
            <a:r>
              <a:rPr lang="es-GT" b="1" dirty="0">
                <a:latin typeface="Bebas Neue" pitchFamily="2" charset="0"/>
                <a:sym typeface="Montserrat"/>
              </a:rPr>
              <a:t>EJECUCIÓN PRESUPUESTARIA POR FINALIDAD AL SEGUNDO CUATRIMESTRE DE 2023</a:t>
            </a:r>
          </a:p>
        </p:txBody>
      </p:sp>
      <p:sp>
        <p:nvSpPr>
          <p:cNvPr id="107" name="Google Shape;107;p4"/>
          <p:cNvSpPr txBox="1"/>
          <p:nvPr/>
        </p:nvSpPr>
        <p:spPr>
          <a:xfrm>
            <a:off x="367107" y="2020832"/>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Quetzales)</a:t>
            </a:r>
            <a:endParaRPr dirty="0"/>
          </a:p>
        </p:txBody>
      </p:sp>
      <p:pic>
        <p:nvPicPr>
          <p:cNvPr id="3" name="Imagen 2">
            <a:extLst>
              <a:ext uri="{FF2B5EF4-FFF2-40B4-BE49-F238E27FC236}">
                <a16:creationId xmlns:a16="http://schemas.microsoft.com/office/drawing/2014/main" xmlns="" id="{3C1A4292-4796-81CD-9A7A-0C1D7B9ECF46}"/>
              </a:ext>
            </a:extLst>
          </p:cNvPr>
          <p:cNvPicPr>
            <a:picLocks noChangeAspect="1"/>
          </p:cNvPicPr>
          <p:nvPr/>
        </p:nvPicPr>
        <p:blipFill>
          <a:blip r:embed="rId3"/>
          <a:stretch>
            <a:fillRect/>
          </a:stretch>
        </p:blipFill>
        <p:spPr>
          <a:xfrm>
            <a:off x="4838400" y="381122"/>
            <a:ext cx="6476878" cy="6476878"/>
          </a:xfrm>
          <a:prstGeom prst="rect">
            <a:avLst/>
          </a:prstGeom>
        </p:spPr>
      </p:pic>
      <p:sp>
        <p:nvSpPr>
          <p:cNvPr id="4" name="Google Shape;92;p2">
            <a:extLst>
              <a:ext uri="{FF2B5EF4-FFF2-40B4-BE49-F238E27FC236}">
                <a16:creationId xmlns:a16="http://schemas.microsoft.com/office/drawing/2014/main" xmlns="" id="{2CDEC885-44DF-0673-A900-79DBBFFA7D77}"/>
              </a:ext>
            </a:extLst>
          </p:cNvPr>
          <p:cNvSpPr/>
          <p:nvPr/>
        </p:nvSpPr>
        <p:spPr>
          <a:xfrm>
            <a:off x="367107" y="5984597"/>
            <a:ext cx="2889588" cy="376025"/>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es-MX" sz="1100" dirty="0">
                <a:solidFill>
                  <a:srgbClr val="004C82"/>
                </a:solidFill>
                <a:effectLst/>
                <a:latin typeface="+mj-lt"/>
                <a:ea typeface="Times New Roman" panose="02020603050405020304" pitchFamily="18" charset="0"/>
                <a:cs typeface="Times New Roman" panose="02020603050405020304" pitchFamily="18" charset="0"/>
              </a:rPr>
              <a:t>Fuente: SICOIN al mes de agosto de 2023.</a:t>
            </a:r>
            <a:endParaRPr lang="es-GT" sz="1100" dirty="0">
              <a:solidFill>
                <a:srgbClr val="004C82"/>
              </a:solidFill>
              <a:effectLst/>
              <a:latin typeface="+mj-lt"/>
              <a:ea typeface="Calibri" panose="020F0502020204030204" pitchFamily="34" charset="0"/>
              <a:cs typeface="Times New Roman" panose="02020603050405020304" pitchFamily="18" charset="0"/>
            </a:endParaRPr>
          </a:p>
        </p:txBody>
      </p:sp>
      <p:sp>
        <p:nvSpPr>
          <p:cNvPr id="5" name="Google Shape;47;p2">
            <a:extLst>
              <a:ext uri="{FF2B5EF4-FFF2-40B4-BE49-F238E27FC236}">
                <a16:creationId xmlns:a16="http://schemas.microsoft.com/office/drawing/2014/main" xmlns="" id="{67EDA7D5-D9D1-355D-93BD-A2CDFFB03F32}"/>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p2">
            <a:extLst>
              <a:ext uri="{FF2B5EF4-FFF2-40B4-BE49-F238E27FC236}">
                <a16:creationId xmlns:a16="http://schemas.microsoft.com/office/drawing/2014/main" xmlns="" id="{B6F24749-5D5D-87AC-8939-4CEAA924222B}"/>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xmlns="" id="{D080D15B-FCBE-C2F7-4B44-527EF7534D5B}"/>
              </a:ext>
            </a:extLst>
          </p:cNvPr>
          <p:cNvPicPr>
            <a:picLocks noChangeAspect="1"/>
          </p:cNvPicPr>
          <p:nvPr/>
        </p:nvPicPr>
        <p:blipFill>
          <a:blip r:embed="rId4"/>
          <a:stretch>
            <a:fillRect/>
          </a:stretch>
        </p:blipFill>
        <p:spPr>
          <a:xfrm>
            <a:off x="9732084" y="3989"/>
            <a:ext cx="2459916" cy="7118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 name="Imagen 3">
            <a:extLst>
              <a:ext uri="{FF2B5EF4-FFF2-40B4-BE49-F238E27FC236}">
                <a16:creationId xmlns:a16="http://schemas.microsoft.com/office/drawing/2014/main" xmlns="" id="{98415C52-C4D6-C4D7-FB74-F74EB2C60DF9}"/>
              </a:ext>
            </a:extLst>
          </p:cNvPr>
          <p:cNvPicPr>
            <a:picLocks noChangeAspect="1"/>
          </p:cNvPicPr>
          <p:nvPr/>
        </p:nvPicPr>
        <p:blipFill rotWithShape="1">
          <a:blip r:embed="rId3"/>
          <a:srcRect l="827" t="16289" r="-1"/>
          <a:stretch/>
        </p:blipFill>
        <p:spPr>
          <a:xfrm flipH="1">
            <a:off x="0" y="0"/>
            <a:ext cx="12192000" cy="6858000"/>
          </a:xfrm>
          <a:prstGeom prst="rect">
            <a:avLst/>
          </a:prstGeom>
        </p:spPr>
      </p:pic>
      <p:sp>
        <p:nvSpPr>
          <p:cNvPr id="47" name="Google Shape;47;p2"/>
          <p:cNvSpPr/>
          <p:nvPr/>
        </p:nvSpPr>
        <p:spPr>
          <a:xfrm>
            <a:off x="7009054" y="4536999"/>
            <a:ext cx="1237200"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82600" y="3213600"/>
            <a:ext cx="6490108" cy="1323399"/>
          </a:xfrm>
          <a:prstGeom prst="rect">
            <a:avLst/>
          </a:prstGeom>
          <a:noFill/>
          <a:ln>
            <a:noFill/>
          </a:ln>
        </p:spPr>
        <p:txBody>
          <a:bodyPr spcFirstLastPara="1" wrap="square" lIns="91425" tIns="45700" rIns="91425" bIns="45700" anchor="t" anchorCtr="0">
            <a:spAutoFit/>
          </a:bodyPr>
          <a:lstStyle/>
          <a:p>
            <a:pPr lvl="0" algn="ctr"/>
            <a:r>
              <a:rPr lang="es-GT" sz="4000" b="1" dirty="0">
                <a:solidFill>
                  <a:schemeClr val="bg1"/>
                </a:solidFill>
                <a:latin typeface="Bebas Neue" pitchFamily="2" charset="0"/>
                <a:ea typeface="Vollkorn Medium"/>
                <a:cs typeface="Vollkorn Medium"/>
                <a:sym typeface="Vollkorn Medium"/>
              </a:rPr>
              <a:t>RESULTADOS ESPECÍFICOS</a:t>
            </a:r>
          </a:p>
          <a:p>
            <a:pPr lvl="0" algn="ctr"/>
            <a:r>
              <a:rPr lang="es-GT" sz="4000" b="1" dirty="0">
                <a:solidFill>
                  <a:schemeClr val="bg1"/>
                </a:solidFill>
                <a:latin typeface="Bebas Neue" pitchFamily="2" charset="0"/>
                <a:ea typeface="Vollkorn Medium"/>
                <a:cs typeface="Vollkorn Medium"/>
                <a:sym typeface="Vollkorn Medium"/>
              </a:rPr>
              <a:t>PRINCIPALES AVANCES Y RESULTADOS</a:t>
            </a:r>
          </a:p>
        </p:txBody>
      </p:sp>
      <p:sp>
        <p:nvSpPr>
          <p:cNvPr id="49" name="Google Shape;49;p2"/>
          <p:cNvSpPr txBox="1"/>
          <p:nvPr/>
        </p:nvSpPr>
        <p:spPr>
          <a:xfrm>
            <a:off x="7300257" y="4730484"/>
            <a:ext cx="654793"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b="1" dirty="0">
                <a:solidFill>
                  <a:schemeClr val="lt1"/>
                </a:solidFill>
                <a:latin typeface="Bebas Neue" pitchFamily="2" charset="0"/>
                <a:ea typeface="Vollkorn ExtraBold"/>
                <a:cs typeface="Vollkorn ExtraBold"/>
                <a:sym typeface="Vollkorn ExtraBold"/>
              </a:rPr>
              <a:t>2</a:t>
            </a:r>
            <a:endParaRPr sz="9000" b="1" dirty="0">
              <a:solidFill>
                <a:schemeClr val="lt1"/>
              </a:solidFill>
              <a:latin typeface="Bebas Neue" pitchFamily="2" charset="0"/>
              <a:ea typeface="Vollkorn ExtraBold"/>
              <a:cs typeface="Vollkorn ExtraBold"/>
              <a:sym typeface="Vollkorn ExtraBold"/>
            </a:endParaRPr>
          </a:p>
        </p:txBody>
      </p:sp>
    </p:spTree>
    <p:extLst>
      <p:ext uri="{BB962C8B-B14F-4D97-AF65-F5344CB8AC3E}">
        <p14:creationId xmlns:p14="http://schemas.microsoft.com/office/powerpoint/2010/main" val="2698317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6" name="Rectángulo 5">
            <a:extLst>
              <a:ext uri="{FF2B5EF4-FFF2-40B4-BE49-F238E27FC236}">
                <a16:creationId xmlns:a16="http://schemas.microsoft.com/office/drawing/2014/main" xmlns="" id="{4195C470-F07C-3CAF-E2C9-8B4E7DB01F59}"/>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5" name="Imagen 4">
            <a:extLst>
              <a:ext uri="{FF2B5EF4-FFF2-40B4-BE49-F238E27FC236}">
                <a16:creationId xmlns:a16="http://schemas.microsoft.com/office/drawing/2014/main" xmlns="" id="{5F2D4656-9D51-A035-A40B-EFC86992CB50}"/>
              </a:ext>
            </a:extLst>
          </p:cNvPr>
          <p:cNvPicPr>
            <a:picLocks noChangeAspect="1"/>
          </p:cNvPicPr>
          <p:nvPr/>
        </p:nvPicPr>
        <p:blipFill rotWithShape="1">
          <a:blip r:embed="rId3">
            <a:alphaModFix amt="44000"/>
          </a:blip>
          <a:srcRect l="827" t="16289" r="-1"/>
          <a:stretch/>
        </p:blipFill>
        <p:spPr>
          <a:xfrm flipH="1">
            <a:off x="0" y="0"/>
            <a:ext cx="12192000" cy="6858000"/>
          </a:xfrm>
          <a:prstGeom prst="rect">
            <a:avLst/>
          </a:prstGeom>
        </p:spPr>
      </p:pic>
      <p:sp>
        <p:nvSpPr>
          <p:cNvPr id="103" name="Google Shape;103;g1e0bd25976b_0_105"/>
          <p:cNvSpPr/>
          <p:nvPr/>
        </p:nvSpPr>
        <p:spPr>
          <a:xfrm>
            <a:off x="6249550" y="1650050"/>
            <a:ext cx="5942450" cy="3588900"/>
          </a:xfrm>
          <a:prstGeom prst="rect">
            <a:avLst/>
          </a:prstGeom>
          <a:solidFill>
            <a:srgbClr val="029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g1e0bd25976b_0_105"/>
          <p:cNvSpPr txBox="1"/>
          <p:nvPr/>
        </p:nvSpPr>
        <p:spPr>
          <a:xfrm>
            <a:off x="1999530" y="683662"/>
            <a:ext cx="9025932" cy="861734"/>
          </a:xfrm>
          <a:prstGeom prst="rect">
            <a:avLst/>
          </a:prstGeom>
          <a:noFill/>
          <a:ln>
            <a:noFill/>
          </a:ln>
        </p:spPr>
        <p:txBody>
          <a:bodyPr spcFirstLastPara="1" wrap="square" lIns="91425" tIns="45700" rIns="91425" bIns="45700" anchor="t" anchorCtr="0">
            <a:spAutoFit/>
          </a:bodyPr>
          <a:lstStyle/>
          <a:p>
            <a:pPr lvl="0" algn="ctr"/>
            <a:r>
              <a:rPr lang="es-GT" sz="5000" b="1" spc="300" dirty="0">
                <a:solidFill>
                  <a:schemeClr val="bg1"/>
                </a:solidFill>
                <a:latin typeface="Bebas Neue" pitchFamily="2" charset="0"/>
                <a:ea typeface="Montserrat"/>
                <a:cs typeface="Montserrat"/>
                <a:sym typeface="Montserrat"/>
              </a:rPr>
              <a:t>PRINCIPALES RESULTADOS Y AVANCES</a:t>
            </a:r>
          </a:p>
        </p:txBody>
      </p:sp>
      <p:sp>
        <p:nvSpPr>
          <p:cNvPr id="105" name="Google Shape;105;g1e0bd25976b_0_105"/>
          <p:cNvSpPr txBox="1"/>
          <p:nvPr/>
        </p:nvSpPr>
        <p:spPr>
          <a:xfrm>
            <a:off x="6512496" y="1813193"/>
            <a:ext cx="5431808" cy="3231614"/>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b="1" spc="300" dirty="0">
                <a:solidFill>
                  <a:schemeClr val="lt1"/>
                </a:solidFill>
                <a:latin typeface="Bebas Neue" pitchFamily="2" charset="0"/>
                <a:ea typeface="Montserrat"/>
                <a:cs typeface="Montserrat"/>
                <a:sym typeface="Montserrat"/>
              </a:rPr>
              <a:t>Aspectos presupuestarios</a:t>
            </a:r>
          </a:p>
          <a:p>
            <a:pPr lvl="0" algn="just">
              <a:lnSpc>
                <a:spcPct val="150000"/>
              </a:lnSpc>
            </a:pPr>
            <a:r>
              <a:rPr lang="es-GT" sz="1200" spc="300" dirty="0">
                <a:solidFill>
                  <a:schemeClr val="lt1"/>
                </a:solidFill>
                <a:latin typeface="Bebas Neue Book" pitchFamily="2" charset="0"/>
                <a:ea typeface="Montserrat"/>
                <a:cs typeface="Montserrat"/>
                <a:sym typeface="Montserrat"/>
              </a:rPr>
              <a:t>Presupuesto vigente: </a:t>
            </a:r>
            <a:r>
              <a:rPr lang="es-GT" sz="1200" b="1" spc="300" dirty="0">
                <a:solidFill>
                  <a:schemeClr val="bg1"/>
                </a:solidFill>
                <a:latin typeface="Bebas Neue" pitchFamily="2" charset="0"/>
                <a:ea typeface="Montserrat"/>
                <a:cs typeface="Montserrat"/>
                <a:sym typeface="Montserrat"/>
              </a:rPr>
              <a:t>Q. 100,777,300.00</a:t>
            </a:r>
          </a:p>
          <a:p>
            <a:pPr lvl="0" algn="just">
              <a:lnSpc>
                <a:spcPct val="150000"/>
              </a:lnSpc>
            </a:pPr>
            <a:r>
              <a:rPr lang="es-GT" sz="1200" spc="300" dirty="0">
                <a:solidFill>
                  <a:schemeClr val="lt1"/>
                </a:solidFill>
                <a:latin typeface="Bebas Neue Book" pitchFamily="2" charset="0"/>
                <a:ea typeface="Montserrat"/>
                <a:cs typeface="Montserrat"/>
                <a:sym typeface="Montserrat"/>
              </a:rPr>
              <a:t>Presupuesto ejecutado (utilizado): </a:t>
            </a:r>
            <a:r>
              <a:rPr lang="es-GT" sz="1200" b="1" spc="300" dirty="0">
                <a:solidFill>
                  <a:schemeClr val="bg1"/>
                </a:solidFill>
                <a:latin typeface="Bebas Neue" pitchFamily="2" charset="0"/>
                <a:ea typeface="Montserrat"/>
                <a:cs typeface="Montserrat"/>
                <a:sym typeface="Montserrat"/>
              </a:rPr>
              <a:t>Q. 72,568,643.53  </a:t>
            </a:r>
          </a:p>
          <a:p>
            <a:pPr lvl="0" algn="just">
              <a:lnSpc>
                <a:spcPct val="150000"/>
              </a:lnSpc>
            </a:pPr>
            <a:r>
              <a:rPr lang="es-GT" sz="1200" spc="300" dirty="0">
                <a:solidFill>
                  <a:schemeClr val="lt1"/>
                </a:solidFill>
                <a:latin typeface="Bebas Neue Book" pitchFamily="2" charset="0"/>
                <a:ea typeface="Montserrat"/>
                <a:cs typeface="Montserrat"/>
                <a:sym typeface="Montserrat"/>
              </a:rPr>
              <a:t>Fuente de financiamiento: </a:t>
            </a:r>
            <a:r>
              <a:rPr lang="es-GT" sz="1200" b="1" spc="300" dirty="0">
                <a:solidFill>
                  <a:schemeClr val="bg1"/>
                </a:solidFill>
                <a:latin typeface="Bebas Neue" pitchFamily="2" charset="0"/>
                <a:ea typeface="Montserrat"/>
                <a:cs typeface="Montserrat"/>
                <a:sym typeface="Montserrat"/>
              </a:rPr>
              <a:t>21</a:t>
            </a:r>
          </a:p>
          <a:p>
            <a:pPr lvl="0" algn="just">
              <a:lnSpc>
                <a:spcPct val="150000"/>
              </a:lnSpc>
            </a:pPr>
            <a:endParaRPr lang="es-GT" sz="1200" spc="300" dirty="0">
              <a:solidFill>
                <a:schemeClr val="lt1"/>
              </a:solidFill>
              <a:latin typeface="Bebas Neue Book" pitchFamily="2" charset="0"/>
              <a:ea typeface="Montserrat"/>
              <a:cs typeface="Montserrat"/>
              <a:sym typeface="Montserrat"/>
            </a:endParaRPr>
          </a:p>
          <a:p>
            <a:pPr lvl="0" algn="just">
              <a:lnSpc>
                <a:spcPct val="150000"/>
              </a:lnSpc>
            </a:pPr>
            <a:r>
              <a:rPr lang="es-GT" b="1" spc="300" dirty="0">
                <a:solidFill>
                  <a:schemeClr val="lt1"/>
                </a:solidFill>
                <a:latin typeface="Bebas Neue" pitchFamily="2" charset="0"/>
                <a:ea typeface="Montserrat"/>
                <a:cs typeface="Montserrat"/>
                <a:sym typeface="Montserrat"/>
              </a:rPr>
              <a:t>Aspectos de planificación estatal</a:t>
            </a:r>
          </a:p>
          <a:p>
            <a:pPr lvl="0" algn="just">
              <a:lnSpc>
                <a:spcPct val="150000"/>
              </a:lnSpc>
            </a:pPr>
            <a:r>
              <a:rPr lang="es-GT" sz="1200" spc="300" dirty="0">
                <a:solidFill>
                  <a:schemeClr val="lt1"/>
                </a:solidFill>
                <a:latin typeface="Bebas Neue Book" pitchFamily="2" charset="0"/>
                <a:ea typeface="Montserrat"/>
                <a:cs typeface="Montserrat"/>
                <a:sym typeface="Montserrat"/>
              </a:rPr>
              <a:t>Programa: </a:t>
            </a:r>
            <a:r>
              <a:rPr lang="es-GT" sz="1200" b="1" spc="300" dirty="0">
                <a:solidFill>
                  <a:srgbClr val="002060"/>
                </a:solidFill>
                <a:latin typeface="Bebas Neue" pitchFamily="2" charset="0"/>
                <a:ea typeface="Montserrat"/>
                <a:cs typeface="Montserrat"/>
                <a:sym typeface="Montserrat"/>
              </a:rPr>
              <a:t>Dirección de Hogares Comunitarios</a:t>
            </a:r>
          </a:p>
          <a:p>
            <a:pPr lvl="0" algn="just">
              <a:lnSpc>
                <a:spcPct val="150000"/>
              </a:lnSpc>
            </a:pPr>
            <a:r>
              <a:rPr lang="es-GT" sz="1200" spc="300" dirty="0">
                <a:solidFill>
                  <a:schemeClr val="lt1"/>
                </a:solidFill>
                <a:latin typeface="Bebas Neue Book" pitchFamily="2" charset="0"/>
                <a:ea typeface="Montserrat"/>
                <a:cs typeface="Montserrat"/>
                <a:sym typeface="Montserrat"/>
              </a:rPr>
              <a:t>Meta: </a:t>
            </a:r>
            <a:r>
              <a:rPr lang="es-GT" sz="1200" b="1" spc="300" dirty="0">
                <a:solidFill>
                  <a:srgbClr val="002060"/>
                </a:solidFill>
                <a:latin typeface="Bebas Neue" pitchFamily="2" charset="0"/>
                <a:ea typeface="Montserrat"/>
                <a:cs typeface="Montserrat"/>
                <a:sym typeface="Montserrat"/>
              </a:rPr>
              <a:t>17,365 niños y niñas</a:t>
            </a:r>
          </a:p>
          <a:p>
            <a:pPr lvl="0" algn="just">
              <a:lnSpc>
                <a:spcPct val="150000"/>
              </a:lnSpc>
            </a:pPr>
            <a:r>
              <a:rPr lang="es-GT" sz="1200" spc="300" dirty="0">
                <a:solidFill>
                  <a:schemeClr val="lt1"/>
                </a:solidFill>
                <a:latin typeface="Bebas Neue Book" pitchFamily="2" charset="0"/>
                <a:ea typeface="Montserrat"/>
                <a:cs typeface="Montserrat"/>
                <a:sym typeface="Montserrat"/>
              </a:rPr>
              <a:t>Población beneficiada: </a:t>
            </a:r>
            <a:r>
              <a:rPr lang="es-GT" sz="1200" b="1" spc="300" dirty="0">
                <a:solidFill>
                  <a:srgbClr val="002060"/>
                </a:solidFill>
                <a:latin typeface="Bebas Neue" pitchFamily="2" charset="0"/>
                <a:ea typeface="Montserrat"/>
                <a:cs typeface="Montserrat"/>
                <a:sym typeface="Montserrat"/>
              </a:rPr>
              <a:t>15,866 niños y niñas</a:t>
            </a:r>
          </a:p>
          <a:p>
            <a:pPr lvl="0" algn="just">
              <a:lnSpc>
                <a:spcPct val="150000"/>
              </a:lnSpc>
            </a:pPr>
            <a:r>
              <a:rPr lang="es-GT" sz="1200" spc="300" dirty="0">
                <a:solidFill>
                  <a:schemeClr val="lt1"/>
                </a:solidFill>
                <a:latin typeface="Bebas Neue Book" pitchFamily="2" charset="0"/>
                <a:ea typeface="Montserrat"/>
                <a:cs typeface="Montserrat"/>
                <a:sym typeface="Montserrat"/>
              </a:rPr>
              <a:t>Ubicación geográfica: </a:t>
            </a:r>
            <a:r>
              <a:rPr lang="es-GT" sz="1200" b="1" spc="300" dirty="0">
                <a:solidFill>
                  <a:srgbClr val="002060"/>
                </a:solidFill>
                <a:latin typeface="Bebas Neue" pitchFamily="2" charset="0"/>
                <a:ea typeface="Montserrat"/>
                <a:cs typeface="Montserrat"/>
                <a:sym typeface="Montserrat"/>
              </a:rPr>
              <a:t>22 departamentos</a:t>
            </a:r>
          </a:p>
          <a:p>
            <a:pPr lvl="0" algn="just">
              <a:lnSpc>
                <a:spcPct val="150000"/>
              </a:lnSpc>
            </a:pPr>
            <a:r>
              <a:rPr lang="es-GT" sz="1200" spc="300" dirty="0">
                <a:solidFill>
                  <a:schemeClr val="lt1"/>
                </a:solidFill>
                <a:latin typeface="Bebas Neue Book" pitchFamily="2" charset="0"/>
                <a:ea typeface="Montserrat"/>
                <a:cs typeface="Montserrat"/>
                <a:sym typeface="Montserrat"/>
              </a:rPr>
              <a:t>Plazo de ejecución: </a:t>
            </a:r>
            <a:r>
              <a:rPr lang="es-GT" sz="1200" b="1" spc="300" dirty="0">
                <a:solidFill>
                  <a:srgbClr val="002060"/>
                </a:solidFill>
                <a:latin typeface="Bebas Neue" pitchFamily="2" charset="0"/>
                <a:ea typeface="Montserrat"/>
                <a:cs typeface="Montserrat"/>
                <a:sym typeface="Montserrat"/>
              </a:rPr>
              <a:t>enero – agosto de 2023</a:t>
            </a:r>
          </a:p>
        </p:txBody>
      </p:sp>
      <p:sp>
        <p:nvSpPr>
          <p:cNvPr id="4" name="Rectángulo 3"/>
          <p:cNvSpPr/>
          <p:nvPr/>
        </p:nvSpPr>
        <p:spPr>
          <a:xfrm>
            <a:off x="1994463" y="5412788"/>
            <a:ext cx="8203074" cy="400110"/>
          </a:xfrm>
          <a:prstGeom prst="rect">
            <a:avLst/>
          </a:prstGeom>
        </p:spPr>
        <p:txBody>
          <a:bodyPr wrap="square">
            <a:spAutoFit/>
          </a:bodyPr>
          <a:lstStyle/>
          <a:p>
            <a:pPr marL="0" indent="0">
              <a:buNone/>
            </a:pPr>
            <a:r>
              <a:rPr lang="es-GT" sz="2000" b="1" dirty="0">
                <a:solidFill>
                  <a:schemeClr val="bg1"/>
                </a:solidFill>
                <a:latin typeface="Bebas Neue" pitchFamily="2" charset="0"/>
                <a:cs typeface="Arial" panose="020B0604020202020204" pitchFamily="34" charset="0"/>
              </a:rPr>
              <a:t>15,866 niñas y niños atendidos </a:t>
            </a:r>
            <a:r>
              <a:rPr lang="es-GT" sz="2000" dirty="0">
                <a:solidFill>
                  <a:schemeClr val="bg1"/>
                </a:solidFill>
                <a:latin typeface="Bebas Neue Book" pitchFamily="2" charset="0"/>
                <a:cs typeface="Arial" panose="020B0604020202020204" pitchFamily="34" charset="0"/>
              </a:rPr>
              <a:t>con educación inicial, preprimaria y alimentación complementaria.</a:t>
            </a:r>
          </a:p>
        </p:txBody>
      </p:sp>
      <p:pic>
        <p:nvPicPr>
          <p:cNvPr id="10" name="Imagen 9">
            <a:extLst>
              <a:ext uri="{FF2B5EF4-FFF2-40B4-BE49-F238E27FC236}">
                <a16:creationId xmlns:a16="http://schemas.microsoft.com/office/drawing/2014/main" xmlns="" id="{29C49470-73D1-960E-714C-36F00A2CE2E4}"/>
              </a:ext>
            </a:extLst>
          </p:cNvPr>
          <p:cNvPicPr>
            <a:picLocks noChangeAspect="1"/>
          </p:cNvPicPr>
          <p:nvPr/>
        </p:nvPicPr>
        <p:blipFill>
          <a:blip r:embed="rId4"/>
          <a:stretch>
            <a:fillRect/>
          </a:stretch>
        </p:blipFill>
        <p:spPr>
          <a:xfrm>
            <a:off x="630195" y="1555345"/>
            <a:ext cx="5619355" cy="3747310"/>
          </a:xfrm>
          <a:prstGeom prst="rect">
            <a:avLst/>
          </a:prstGeom>
        </p:spPr>
      </p:pic>
      <p:pic>
        <p:nvPicPr>
          <p:cNvPr id="3" name="Imagen 2">
            <a:extLst>
              <a:ext uri="{FF2B5EF4-FFF2-40B4-BE49-F238E27FC236}">
                <a16:creationId xmlns:a16="http://schemas.microsoft.com/office/drawing/2014/main" xmlns="" id="{6F8EE53C-4795-53ED-F021-302359D665B1}"/>
              </a:ext>
            </a:extLst>
          </p:cNvPr>
          <p:cNvPicPr>
            <a:picLocks noChangeAspect="1"/>
          </p:cNvPicPr>
          <p:nvPr/>
        </p:nvPicPr>
        <p:blipFill>
          <a:blip r:embed="rId5"/>
          <a:stretch>
            <a:fillRect/>
          </a:stretch>
        </p:blipFill>
        <p:spPr>
          <a:xfrm>
            <a:off x="10114029" y="6071686"/>
            <a:ext cx="1822865" cy="527526"/>
          </a:xfrm>
          <a:prstGeom prst="rect">
            <a:avLst/>
          </a:prstGeom>
        </p:spPr>
      </p:pic>
    </p:spTree>
    <p:extLst>
      <p:ext uri="{BB962C8B-B14F-4D97-AF65-F5344CB8AC3E}">
        <p14:creationId xmlns:p14="http://schemas.microsoft.com/office/powerpoint/2010/main" val="1343953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Rectángulo 1">
            <a:extLst>
              <a:ext uri="{FF2B5EF4-FFF2-40B4-BE49-F238E27FC236}">
                <a16:creationId xmlns:a16="http://schemas.microsoft.com/office/drawing/2014/main" xmlns="" id="{C0A0CB7B-136A-7E03-1662-B6DB8CA676C2}"/>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5" name="Imagen 4">
            <a:extLst>
              <a:ext uri="{FF2B5EF4-FFF2-40B4-BE49-F238E27FC236}">
                <a16:creationId xmlns:a16="http://schemas.microsoft.com/office/drawing/2014/main" xmlns="" id="{0C49829B-553B-CDC0-6162-E89B54A525AC}"/>
              </a:ext>
            </a:extLst>
          </p:cNvPr>
          <p:cNvPicPr>
            <a:picLocks noChangeAspect="1"/>
          </p:cNvPicPr>
          <p:nvPr/>
        </p:nvPicPr>
        <p:blipFill rotWithShape="1">
          <a:blip r:embed="rId3">
            <a:alphaModFix amt="44000"/>
          </a:blip>
          <a:srcRect l="827" t="16289" r="-1"/>
          <a:stretch/>
        </p:blipFill>
        <p:spPr>
          <a:xfrm flipH="1">
            <a:off x="0" y="0"/>
            <a:ext cx="12192000" cy="6858000"/>
          </a:xfrm>
          <a:prstGeom prst="rect">
            <a:avLst/>
          </a:prstGeom>
        </p:spPr>
      </p:pic>
      <p:sp>
        <p:nvSpPr>
          <p:cNvPr id="6" name="Google Shape;103;g1e0bd25976b_0_105">
            <a:extLst>
              <a:ext uri="{FF2B5EF4-FFF2-40B4-BE49-F238E27FC236}">
                <a16:creationId xmlns:a16="http://schemas.microsoft.com/office/drawing/2014/main" xmlns="" id="{82282013-58D0-1C50-9B2E-8796400EBCCB}"/>
              </a:ext>
            </a:extLst>
          </p:cNvPr>
          <p:cNvSpPr/>
          <p:nvPr/>
        </p:nvSpPr>
        <p:spPr>
          <a:xfrm>
            <a:off x="0" y="1650050"/>
            <a:ext cx="5957700" cy="3588900"/>
          </a:xfrm>
          <a:prstGeom prst="rect">
            <a:avLst/>
          </a:prstGeom>
          <a:solidFill>
            <a:srgbClr val="029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5;g1e0bd25976b_0_105"/>
          <p:cNvSpPr txBox="1"/>
          <p:nvPr/>
        </p:nvSpPr>
        <p:spPr>
          <a:xfrm>
            <a:off x="293336" y="1859358"/>
            <a:ext cx="5431808" cy="3231614"/>
          </a:xfrm>
          <a:prstGeom prst="rect">
            <a:avLst/>
          </a:prstGeom>
          <a:noFill/>
          <a:ln>
            <a:noFill/>
          </a:ln>
        </p:spPr>
        <p:txBody>
          <a:bodyPr spcFirstLastPara="1" wrap="square" lIns="91425" tIns="45700" rIns="91425" bIns="45700" anchor="t" anchorCtr="0">
            <a:spAutoFit/>
          </a:bodyPr>
          <a:lstStyle/>
          <a:p>
            <a:pPr lvl="0">
              <a:lnSpc>
                <a:spcPct val="150000"/>
              </a:lnSpc>
            </a:pPr>
            <a:r>
              <a:rPr lang="es-GT" b="1" spc="300" dirty="0">
                <a:solidFill>
                  <a:schemeClr val="lt1"/>
                </a:solidFill>
                <a:latin typeface="Bebas Neue" pitchFamily="2" charset="0"/>
                <a:ea typeface="Montserrat"/>
                <a:cs typeface="Montserrat"/>
                <a:sym typeface="Montserrat"/>
              </a:rPr>
              <a:t>Aspectos presupuestarios</a:t>
            </a:r>
          </a:p>
          <a:p>
            <a:pPr lvl="0">
              <a:lnSpc>
                <a:spcPct val="150000"/>
              </a:lnSpc>
            </a:pPr>
            <a:r>
              <a:rPr lang="es-GT" sz="1200" spc="300" dirty="0">
                <a:solidFill>
                  <a:schemeClr val="lt1"/>
                </a:solidFill>
                <a:latin typeface="Bebas Neue Book" pitchFamily="2" charset="0"/>
                <a:ea typeface="Montserrat"/>
                <a:cs typeface="Montserrat"/>
                <a:sym typeface="Montserrat"/>
              </a:rPr>
              <a:t>Presupuesto vigente: </a:t>
            </a:r>
            <a:r>
              <a:rPr lang="es-GT" sz="1200" b="1" spc="300" dirty="0">
                <a:solidFill>
                  <a:schemeClr val="bg1"/>
                </a:solidFill>
                <a:latin typeface="Bebas Neue" pitchFamily="2" charset="0"/>
                <a:ea typeface="Montserrat"/>
                <a:cs typeface="Montserrat"/>
                <a:sym typeface="Montserrat"/>
              </a:rPr>
              <a:t>Q. 8,747,424.00</a:t>
            </a:r>
          </a:p>
          <a:p>
            <a:pPr lvl="0">
              <a:lnSpc>
                <a:spcPct val="150000"/>
              </a:lnSpc>
            </a:pPr>
            <a:r>
              <a:rPr lang="es-GT" sz="1200" spc="300" dirty="0">
                <a:solidFill>
                  <a:schemeClr val="lt1"/>
                </a:solidFill>
                <a:latin typeface="Bebas Neue Book" pitchFamily="2" charset="0"/>
                <a:ea typeface="Montserrat"/>
                <a:cs typeface="Montserrat"/>
                <a:sym typeface="Montserrat"/>
              </a:rPr>
              <a:t>Presupuesto ejecutado (utilizado): </a:t>
            </a:r>
            <a:r>
              <a:rPr lang="es-GT" sz="1200" b="1" spc="300" dirty="0">
                <a:solidFill>
                  <a:schemeClr val="bg1"/>
                </a:solidFill>
                <a:latin typeface="Bebas Neue" pitchFamily="2" charset="0"/>
                <a:ea typeface="Montserrat"/>
                <a:cs typeface="Montserrat"/>
                <a:sym typeface="Montserrat"/>
              </a:rPr>
              <a:t>Q. 5,220,658.41</a:t>
            </a:r>
            <a:r>
              <a:rPr lang="es-GT" sz="1200" spc="300" dirty="0">
                <a:solidFill>
                  <a:srgbClr val="002060"/>
                </a:solidFill>
                <a:latin typeface="Bebas Neue Book" pitchFamily="2" charset="0"/>
                <a:ea typeface="Montserrat"/>
                <a:cs typeface="Montserrat"/>
                <a:sym typeface="Montserrat"/>
              </a:rPr>
              <a:t> </a:t>
            </a:r>
          </a:p>
          <a:p>
            <a:pPr lvl="0">
              <a:lnSpc>
                <a:spcPct val="150000"/>
              </a:lnSpc>
            </a:pPr>
            <a:r>
              <a:rPr lang="es-GT" sz="1200" spc="300" dirty="0">
                <a:solidFill>
                  <a:schemeClr val="lt1"/>
                </a:solidFill>
                <a:latin typeface="Bebas Neue Book" pitchFamily="2" charset="0"/>
                <a:ea typeface="Montserrat"/>
                <a:cs typeface="Montserrat"/>
                <a:sym typeface="Montserrat"/>
              </a:rPr>
              <a:t>Fuente de financiamiento: </a:t>
            </a:r>
            <a:r>
              <a:rPr lang="es-GT" sz="1200" b="1" spc="300" dirty="0">
                <a:solidFill>
                  <a:schemeClr val="bg1"/>
                </a:solidFill>
                <a:latin typeface="Bebas Neue" pitchFamily="2" charset="0"/>
                <a:ea typeface="Montserrat"/>
                <a:cs typeface="Montserrat"/>
                <a:sym typeface="Montserrat"/>
              </a:rPr>
              <a:t>11</a:t>
            </a:r>
          </a:p>
          <a:p>
            <a:pPr lvl="0">
              <a:lnSpc>
                <a:spcPct val="150000"/>
              </a:lnSpc>
            </a:pPr>
            <a:endParaRPr lang="es-GT" sz="1200" spc="300" dirty="0">
              <a:solidFill>
                <a:schemeClr val="lt1"/>
              </a:solidFill>
              <a:latin typeface="Bebas Neue Book" pitchFamily="2" charset="0"/>
              <a:ea typeface="Montserrat"/>
              <a:cs typeface="Montserrat"/>
              <a:sym typeface="Montserrat"/>
            </a:endParaRPr>
          </a:p>
          <a:p>
            <a:pPr lvl="0">
              <a:lnSpc>
                <a:spcPct val="150000"/>
              </a:lnSpc>
            </a:pPr>
            <a:r>
              <a:rPr lang="es-GT" b="1" spc="300" dirty="0">
                <a:solidFill>
                  <a:schemeClr val="lt1"/>
                </a:solidFill>
                <a:latin typeface="Bebas Neue" pitchFamily="2" charset="0"/>
                <a:ea typeface="Montserrat"/>
                <a:cs typeface="Montserrat"/>
                <a:sym typeface="Montserrat"/>
              </a:rPr>
              <a:t>Aspectos de planificación estatal</a:t>
            </a:r>
          </a:p>
          <a:p>
            <a:pPr lvl="0">
              <a:lnSpc>
                <a:spcPct val="150000"/>
              </a:lnSpc>
            </a:pPr>
            <a:r>
              <a:rPr lang="es-GT" sz="1200" spc="300" dirty="0">
                <a:solidFill>
                  <a:schemeClr val="lt1"/>
                </a:solidFill>
                <a:latin typeface="Bebas Neue Book" pitchFamily="2" charset="0"/>
                <a:ea typeface="Montserrat"/>
                <a:cs typeface="Montserrat"/>
                <a:sym typeface="Montserrat"/>
              </a:rPr>
              <a:t>Programa: </a:t>
            </a:r>
            <a:r>
              <a:rPr lang="es-GT" sz="1200" b="1" spc="300" dirty="0">
                <a:solidFill>
                  <a:srgbClr val="002060"/>
                </a:solidFill>
                <a:latin typeface="Bebas Neue" pitchFamily="2" charset="0"/>
                <a:ea typeface="Montserrat"/>
                <a:cs typeface="Montserrat"/>
                <a:sym typeface="Montserrat"/>
              </a:rPr>
              <a:t>Dirección de Servicio Social</a:t>
            </a:r>
          </a:p>
          <a:p>
            <a:pPr lvl="0">
              <a:lnSpc>
                <a:spcPct val="150000"/>
              </a:lnSpc>
            </a:pPr>
            <a:r>
              <a:rPr lang="es-GT" sz="1200" spc="300" dirty="0">
                <a:solidFill>
                  <a:schemeClr val="lt1"/>
                </a:solidFill>
                <a:latin typeface="Bebas Neue Book" pitchFamily="2" charset="0"/>
                <a:ea typeface="Montserrat"/>
                <a:cs typeface="Montserrat"/>
                <a:sym typeface="Montserrat"/>
              </a:rPr>
              <a:t>Meta: </a:t>
            </a:r>
            <a:r>
              <a:rPr lang="es-GT" sz="1200" b="1" spc="300" dirty="0">
                <a:solidFill>
                  <a:srgbClr val="002060"/>
                </a:solidFill>
                <a:latin typeface="Bebas Neue" pitchFamily="2" charset="0"/>
                <a:ea typeface="Montserrat"/>
                <a:cs typeface="Montserrat"/>
                <a:sym typeface="Montserrat"/>
              </a:rPr>
              <a:t>13,836 personas</a:t>
            </a:r>
          </a:p>
          <a:p>
            <a:pPr lvl="0">
              <a:lnSpc>
                <a:spcPct val="150000"/>
              </a:lnSpc>
            </a:pPr>
            <a:r>
              <a:rPr lang="es-GT" sz="1200" spc="300" dirty="0">
                <a:solidFill>
                  <a:schemeClr val="lt1"/>
                </a:solidFill>
                <a:latin typeface="Bebas Neue Book" pitchFamily="2" charset="0"/>
                <a:ea typeface="Montserrat"/>
                <a:cs typeface="Montserrat"/>
                <a:sym typeface="Montserrat"/>
              </a:rPr>
              <a:t>Población beneficiada: </a:t>
            </a:r>
            <a:r>
              <a:rPr lang="es-GT" sz="1200" b="1" spc="300" dirty="0">
                <a:solidFill>
                  <a:srgbClr val="002060"/>
                </a:solidFill>
                <a:latin typeface="Bebas Neue" pitchFamily="2" charset="0"/>
                <a:ea typeface="Montserrat"/>
                <a:cs typeface="Montserrat"/>
                <a:sym typeface="Montserrat"/>
              </a:rPr>
              <a:t>7,538 personas</a:t>
            </a:r>
          </a:p>
          <a:p>
            <a:pPr lvl="0">
              <a:lnSpc>
                <a:spcPct val="150000"/>
              </a:lnSpc>
            </a:pPr>
            <a:r>
              <a:rPr lang="es-GT" sz="1200" spc="300" dirty="0">
                <a:solidFill>
                  <a:schemeClr val="lt1"/>
                </a:solidFill>
                <a:latin typeface="Bebas Neue Book" pitchFamily="2" charset="0"/>
                <a:ea typeface="Montserrat"/>
                <a:cs typeface="Montserrat"/>
                <a:sym typeface="Montserrat"/>
              </a:rPr>
              <a:t>Ubicación geográfica: </a:t>
            </a:r>
            <a:r>
              <a:rPr lang="es-GT" sz="1200" b="1" spc="300" dirty="0">
                <a:solidFill>
                  <a:srgbClr val="002060"/>
                </a:solidFill>
                <a:latin typeface="Bebas Neue" pitchFamily="2" charset="0"/>
                <a:ea typeface="Montserrat"/>
                <a:cs typeface="Montserrat"/>
                <a:sym typeface="Montserrat"/>
              </a:rPr>
              <a:t>22 departamentos</a:t>
            </a:r>
          </a:p>
          <a:p>
            <a:pPr lvl="0">
              <a:lnSpc>
                <a:spcPct val="150000"/>
              </a:lnSpc>
            </a:pPr>
            <a:r>
              <a:rPr lang="es-GT" sz="1200" spc="300" dirty="0">
                <a:solidFill>
                  <a:schemeClr val="lt1"/>
                </a:solidFill>
                <a:latin typeface="Bebas Neue Book" pitchFamily="2" charset="0"/>
                <a:ea typeface="Montserrat"/>
                <a:cs typeface="Montserrat"/>
                <a:sym typeface="Montserrat"/>
              </a:rPr>
              <a:t>Plazo de ejecución: </a:t>
            </a:r>
            <a:r>
              <a:rPr lang="es-GT" sz="1200" b="1" spc="300" dirty="0">
                <a:solidFill>
                  <a:srgbClr val="002060"/>
                </a:solidFill>
                <a:latin typeface="Bebas Neue" pitchFamily="2" charset="0"/>
                <a:ea typeface="Montserrat"/>
                <a:cs typeface="Montserrat"/>
                <a:sym typeface="Montserrat"/>
              </a:rPr>
              <a:t>enero – agosto 2023</a:t>
            </a:r>
          </a:p>
        </p:txBody>
      </p:sp>
      <p:sp>
        <p:nvSpPr>
          <p:cNvPr id="4" name="Rectángulo 3"/>
          <p:cNvSpPr/>
          <p:nvPr/>
        </p:nvSpPr>
        <p:spPr>
          <a:xfrm>
            <a:off x="2743200" y="5532126"/>
            <a:ext cx="6705600" cy="400110"/>
          </a:xfrm>
          <a:prstGeom prst="rect">
            <a:avLst/>
          </a:prstGeom>
        </p:spPr>
        <p:txBody>
          <a:bodyPr wrap="square">
            <a:spAutoFit/>
          </a:bodyPr>
          <a:lstStyle/>
          <a:p>
            <a:pPr marL="0" indent="0">
              <a:buNone/>
            </a:pPr>
            <a:r>
              <a:rPr lang="es-GT" sz="2000" b="1" dirty="0">
                <a:solidFill>
                  <a:schemeClr val="bg1"/>
                </a:solidFill>
                <a:latin typeface="Bebas Neue" pitchFamily="2" charset="0"/>
                <a:cs typeface="Arial" panose="020B0604020202020204" pitchFamily="34" charset="0"/>
              </a:rPr>
              <a:t>7,538 personas </a:t>
            </a:r>
            <a:r>
              <a:rPr lang="es-GT" sz="2000" dirty="0">
                <a:solidFill>
                  <a:schemeClr val="bg1"/>
                </a:solidFill>
                <a:latin typeface="Bebas Neue Book" pitchFamily="2" charset="0"/>
                <a:cs typeface="Arial" panose="020B0604020202020204" pitchFamily="34" charset="0"/>
              </a:rPr>
              <a:t>en pobreza y pobreza extrema atendidas en protección social.</a:t>
            </a:r>
          </a:p>
        </p:txBody>
      </p:sp>
      <p:sp>
        <p:nvSpPr>
          <p:cNvPr id="7" name="Google Shape;104;g1e0bd25976b_0_105">
            <a:extLst>
              <a:ext uri="{FF2B5EF4-FFF2-40B4-BE49-F238E27FC236}">
                <a16:creationId xmlns:a16="http://schemas.microsoft.com/office/drawing/2014/main" xmlns="" id="{D47C5E2F-F2F4-4FA6-C4B9-7441A7052F65}"/>
              </a:ext>
            </a:extLst>
          </p:cNvPr>
          <p:cNvSpPr txBox="1"/>
          <p:nvPr/>
        </p:nvSpPr>
        <p:spPr>
          <a:xfrm>
            <a:off x="1999530" y="683662"/>
            <a:ext cx="9025932" cy="861734"/>
          </a:xfrm>
          <a:prstGeom prst="rect">
            <a:avLst/>
          </a:prstGeom>
          <a:noFill/>
          <a:ln>
            <a:noFill/>
          </a:ln>
        </p:spPr>
        <p:txBody>
          <a:bodyPr spcFirstLastPara="1" wrap="square" lIns="91425" tIns="45700" rIns="91425" bIns="45700" anchor="t" anchorCtr="0">
            <a:spAutoFit/>
          </a:bodyPr>
          <a:lstStyle/>
          <a:p>
            <a:pPr lvl="0" algn="ctr"/>
            <a:r>
              <a:rPr lang="es-GT" sz="5000" b="1" spc="300" dirty="0">
                <a:solidFill>
                  <a:schemeClr val="bg1"/>
                </a:solidFill>
                <a:latin typeface="Bebas Neue" pitchFamily="2" charset="0"/>
                <a:ea typeface="Montserrat"/>
                <a:cs typeface="Montserrat"/>
                <a:sym typeface="Montserrat"/>
              </a:rPr>
              <a:t>PRINCIPALES RESULTADOS Y AVANCES</a:t>
            </a:r>
          </a:p>
        </p:txBody>
      </p:sp>
      <p:pic>
        <p:nvPicPr>
          <p:cNvPr id="9" name="Imagen 8">
            <a:extLst>
              <a:ext uri="{FF2B5EF4-FFF2-40B4-BE49-F238E27FC236}">
                <a16:creationId xmlns:a16="http://schemas.microsoft.com/office/drawing/2014/main" xmlns="" id="{6BE1A77B-1A1C-D067-6F6E-0FD582DEAFD9}"/>
              </a:ext>
            </a:extLst>
          </p:cNvPr>
          <p:cNvPicPr>
            <a:picLocks noChangeAspect="1"/>
          </p:cNvPicPr>
          <p:nvPr/>
        </p:nvPicPr>
        <p:blipFill>
          <a:blip r:embed="rId4"/>
          <a:stretch>
            <a:fillRect/>
          </a:stretch>
        </p:blipFill>
        <p:spPr>
          <a:xfrm>
            <a:off x="5957700" y="1455672"/>
            <a:ext cx="5957700" cy="3971800"/>
          </a:xfrm>
          <a:prstGeom prst="rect">
            <a:avLst/>
          </a:prstGeom>
        </p:spPr>
      </p:pic>
      <p:pic>
        <p:nvPicPr>
          <p:cNvPr id="3" name="Imagen 2">
            <a:extLst>
              <a:ext uri="{FF2B5EF4-FFF2-40B4-BE49-F238E27FC236}">
                <a16:creationId xmlns:a16="http://schemas.microsoft.com/office/drawing/2014/main" xmlns="" id="{13ED2AAB-BAF5-7D9C-72DC-91DCF15D413B}"/>
              </a:ext>
            </a:extLst>
          </p:cNvPr>
          <p:cNvPicPr>
            <a:picLocks noChangeAspect="1"/>
          </p:cNvPicPr>
          <p:nvPr/>
        </p:nvPicPr>
        <p:blipFill>
          <a:blip r:embed="rId5"/>
          <a:stretch>
            <a:fillRect/>
          </a:stretch>
        </p:blipFill>
        <p:spPr>
          <a:xfrm>
            <a:off x="10114029" y="6071686"/>
            <a:ext cx="1822865" cy="527526"/>
          </a:xfrm>
          <a:prstGeom prst="rect">
            <a:avLst/>
          </a:prstGeom>
        </p:spPr>
      </p:pic>
    </p:spTree>
    <p:extLst>
      <p:ext uri="{BB962C8B-B14F-4D97-AF65-F5344CB8AC3E}">
        <p14:creationId xmlns:p14="http://schemas.microsoft.com/office/powerpoint/2010/main" val="1723024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5" name="Rectángulo 4">
            <a:extLst>
              <a:ext uri="{FF2B5EF4-FFF2-40B4-BE49-F238E27FC236}">
                <a16:creationId xmlns:a16="http://schemas.microsoft.com/office/drawing/2014/main" xmlns="" id="{8E8E5837-2FAF-9368-46DB-1EF70B196AF7}"/>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6" name="Imagen 5">
            <a:extLst>
              <a:ext uri="{FF2B5EF4-FFF2-40B4-BE49-F238E27FC236}">
                <a16:creationId xmlns:a16="http://schemas.microsoft.com/office/drawing/2014/main" xmlns="" id="{AD350B8C-1FD2-D260-76A3-326F4BEFD516}"/>
              </a:ext>
            </a:extLst>
          </p:cNvPr>
          <p:cNvPicPr>
            <a:picLocks noChangeAspect="1"/>
          </p:cNvPicPr>
          <p:nvPr/>
        </p:nvPicPr>
        <p:blipFill rotWithShape="1">
          <a:blip r:embed="rId3">
            <a:alphaModFix amt="44000"/>
          </a:blip>
          <a:srcRect l="827" t="16289" r="-1"/>
          <a:stretch/>
        </p:blipFill>
        <p:spPr>
          <a:xfrm flipH="1">
            <a:off x="0" y="0"/>
            <a:ext cx="12192000" cy="6858000"/>
          </a:xfrm>
          <a:prstGeom prst="rect">
            <a:avLst/>
          </a:prstGeom>
        </p:spPr>
      </p:pic>
      <p:sp>
        <p:nvSpPr>
          <p:cNvPr id="7" name="Google Shape;103;g1e0bd25976b_0_105">
            <a:extLst>
              <a:ext uri="{FF2B5EF4-FFF2-40B4-BE49-F238E27FC236}">
                <a16:creationId xmlns:a16="http://schemas.microsoft.com/office/drawing/2014/main" xmlns="" id="{76D4D5E7-E052-E3D1-26AB-FD0CA5DFF9D5}"/>
              </a:ext>
            </a:extLst>
          </p:cNvPr>
          <p:cNvSpPr/>
          <p:nvPr/>
        </p:nvSpPr>
        <p:spPr>
          <a:xfrm>
            <a:off x="6249550" y="1650050"/>
            <a:ext cx="5957700" cy="3588900"/>
          </a:xfrm>
          <a:prstGeom prst="rect">
            <a:avLst/>
          </a:prstGeom>
          <a:solidFill>
            <a:srgbClr val="029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04;g1e0bd25976b_0_105">
            <a:extLst>
              <a:ext uri="{FF2B5EF4-FFF2-40B4-BE49-F238E27FC236}">
                <a16:creationId xmlns:a16="http://schemas.microsoft.com/office/drawing/2014/main" xmlns="" id="{D7481D71-746C-B519-83FE-FB62E8C7120D}"/>
              </a:ext>
            </a:extLst>
          </p:cNvPr>
          <p:cNvSpPr txBox="1"/>
          <p:nvPr/>
        </p:nvSpPr>
        <p:spPr>
          <a:xfrm>
            <a:off x="1999530" y="683662"/>
            <a:ext cx="9025932" cy="861734"/>
          </a:xfrm>
          <a:prstGeom prst="rect">
            <a:avLst/>
          </a:prstGeom>
          <a:noFill/>
          <a:ln>
            <a:noFill/>
          </a:ln>
        </p:spPr>
        <p:txBody>
          <a:bodyPr spcFirstLastPara="1" wrap="square" lIns="91425" tIns="45700" rIns="91425" bIns="45700" anchor="t" anchorCtr="0">
            <a:spAutoFit/>
          </a:bodyPr>
          <a:lstStyle/>
          <a:p>
            <a:pPr lvl="0" algn="ctr"/>
            <a:r>
              <a:rPr lang="es-GT" sz="5000" b="1" spc="300" dirty="0">
                <a:solidFill>
                  <a:schemeClr val="bg1"/>
                </a:solidFill>
                <a:latin typeface="Bebas Neue" pitchFamily="2" charset="0"/>
                <a:ea typeface="Montserrat"/>
                <a:cs typeface="Montserrat"/>
                <a:sym typeface="Montserrat"/>
              </a:rPr>
              <a:t>PRINCIPALES RESULTADOS Y AVANCES</a:t>
            </a:r>
          </a:p>
        </p:txBody>
      </p:sp>
      <p:sp>
        <p:nvSpPr>
          <p:cNvPr id="105" name="Google Shape;105;g1e0bd25976b_0_105"/>
          <p:cNvSpPr txBox="1"/>
          <p:nvPr/>
        </p:nvSpPr>
        <p:spPr>
          <a:xfrm>
            <a:off x="6432244" y="1683554"/>
            <a:ext cx="5431808" cy="3508612"/>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b="1" spc="300" dirty="0">
                <a:solidFill>
                  <a:schemeClr val="lt1"/>
                </a:solidFill>
                <a:latin typeface="Bebas Neue" pitchFamily="2" charset="0"/>
                <a:ea typeface="Montserrat"/>
                <a:cs typeface="Montserrat"/>
                <a:sym typeface="Montserrat"/>
              </a:rPr>
              <a:t>Aspectos presupuestarios</a:t>
            </a:r>
          </a:p>
          <a:p>
            <a:pPr lvl="0" algn="just">
              <a:lnSpc>
                <a:spcPct val="150000"/>
              </a:lnSpc>
            </a:pPr>
            <a:r>
              <a:rPr lang="es-GT" sz="1200" spc="300" dirty="0">
                <a:solidFill>
                  <a:schemeClr val="lt1"/>
                </a:solidFill>
                <a:latin typeface="Bebas Neue Book" pitchFamily="2" charset="0"/>
                <a:ea typeface="Montserrat"/>
                <a:cs typeface="Montserrat"/>
                <a:sym typeface="Montserrat"/>
              </a:rPr>
              <a:t>Presupuesto </a:t>
            </a:r>
            <a:r>
              <a:rPr lang="es-GT" sz="1200" spc="300" dirty="0">
                <a:solidFill>
                  <a:schemeClr val="bg1"/>
                </a:solidFill>
                <a:latin typeface="Bebas Neue Book" pitchFamily="2" charset="0"/>
                <a:ea typeface="Montserrat"/>
                <a:cs typeface="Montserrat"/>
                <a:sym typeface="Montserrat"/>
              </a:rPr>
              <a:t>vigente: </a:t>
            </a:r>
            <a:r>
              <a:rPr lang="es-GT" sz="1200" b="1" spc="300" dirty="0">
                <a:solidFill>
                  <a:schemeClr val="bg1"/>
                </a:solidFill>
                <a:latin typeface="Bebas Neue" pitchFamily="2" charset="0"/>
                <a:ea typeface="Montserrat"/>
                <a:cs typeface="Montserrat"/>
                <a:sym typeface="Montserrat"/>
              </a:rPr>
              <a:t>Q 11,960,108.00</a:t>
            </a:r>
          </a:p>
          <a:p>
            <a:pPr lvl="0" algn="just">
              <a:lnSpc>
                <a:spcPct val="150000"/>
              </a:lnSpc>
            </a:pPr>
            <a:r>
              <a:rPr lang="es-GT" sz="1200" spc="300" dirty="0">
                <a:solidFill>
                  <a:schemeClr val="bg1"/>
                </a:solidFill>
                <a:latin typeface="Bebas Neue Book" pitchFamily="2" charset="0"/>
                <a:ea typeface="Montserrat"/>
                <a:cs typeface="Montserrat"/>
                <a:sym typeface="Montserrat"/>
              </a:rPr>
              <a:t>Presupuesto ejecutado (utilizado): </a:t>
            </a:r>
            <a:r>
              <a:rPr lang="es-GT" sz="1200" b="1" spc="300" dirty="0">
                <a:solidFill>
                  <a:schemeClr val="bg1"/>
                </a:solidFill>
                <a:latin typeface="Bebas Neue" pitchFamily="2" charset="0"/>
                <a:ea typeface="Montserrat"/>
                <a:cs typeface="Montserrat"/>
                <a:sym typeface="Montserrat"/>
              </a:rPr>
              <a:t>Q. 6,204,325.27 </a:t>
            </a:r>
          </a:p>
          <a:p>
            <a:pPr lvl="0" algn="just">
              <a:lnSpc>
                <a:spcPct val="150000"/>
              </a:lnSpc>
            </a:pPr>
            <a:r>
              <a:rPr lang="es-GT" sz="1200" spc="300" dirty="0">
                <a:solidFill>
                  <a:schemeClr val="bg1"/>
                </a:solidFill>
                <a:latin typeface="Bebas Neue Book" pitchFamily="2" charset="0"/>
                <a:ea typeface="Montserrat"/>
                <a:cs typeface="Montserrat"/>
                <a:sym typeface="Montserrat"/>
              </a:rPr>
              <a:t>Fuente de financiamiento: </a:t>
            </a:r>
            <a:r>
              <a:rPr lang="es-GT" sz="1200" b="1" spc="300" dirty="0">
                <a:solidFill>
                  <a:schemeClr val="bg1"/>
                </a:solidFill>
                <a:latin typeface="Bebas Neue" pitchFamily="2" charset="0"/>
                <a:ea typeface="Montserrat"/>
                <a:cs typeface="Montserrat"/>
                <a:sym typeface="Montserrat"/>
              </a:rPr>
              <a:t>11</a:t>
            </a:r>
          </a:p>
          <a:p>
            <a:pPr lvl="0" algn="just">
              <a:lnSpc>
                <a:spcPct val="150000"/>
              </a:lnSpc>
            </a:pPr>
            <a:endParaRPr lang="es-GT" sz="1200" spc="300" dirty="0">
              <a:solidFill>
                <a:schemeClr val="lt1"/>
              </a:solidFill>
              <a:latin typeface="Bebas Neue Book" pitchFamily="2" charset="0"/>
              <a:ea typeface="Montserrat"/>
              <a:cs typeface="Montserrat"/>
              <a:sym typeface="Montserrat"/>
            </a:endParaRPr>
          </a:p>
          <a:p>
            <a:pPr lvl="0" algn="just">
              <a:lnSpc>
                <a:spcPct val="150000"/>
              </a:lnSpc>
            </a:pPr>
            <a:r>
              <a:rPr lang="es-GT" b="1" spc="300" dirty="0">
                <a:solidFill>
                  <a:schemeClr val="lt1"/>
                </a:solidFill>
                <a:latin typeface="Bebas Neue" pitchFamily="2" charset="0"/>
                <a:ea typeface="Montserrat"/>
                <a:cs typeface="Montserrat"/>
                <a:sym typeface="Montserrat"/>
              </a:rPr>
              <a:t>Aspectos de planificación estatal</a:t>
            </a:r>
          </a:p>
          <a:p>
            <a:pPr lvl="0" algn="just">
              <a:lnSpc>
                <a:spcPct val="150000"/>
              </a:lnSpc>
            </a:pPr>
            <a:r>
              <a:rPr lang="es-GT" sz="1200" spc="300" dirty="0">
                <a:solidFill>
                  <a:schemeClr val="lt1"/>
                </a:solidFill>
                <a:latin typeface="Bebas Neue Book" pitchFamily="2" charset="0"/>
                <a:ea typeface="Montserrat"/>
                <a:cs typeface="Montserrat"/>
                <a:sym typeface="Montserrat"/>
              </a:rPr>
              <a:t>Programa: </a:t>
            </a:r>
            <a:r>
              <a:rPr lang="es-GT" sz="1200" b="1" spc="300" dirty="0">
                <a:solidFill>
                  <a:srgbClr val="002060"/>
                </a:solidFill>
                <a:latin typeface="Bebas Neue" pitchFamily="2" charset="0"/>
                <a:ea typeface="Montserrat"/>
                <a:cs typeface="Montserrat"/>
                <a:sym typeface="Montserrat"/>
              </a:rPr>
              <a:t>Dirección de Mejoramiento de las Condiciones Socioeconómicas de la Mujer</a:t>
            </a:r>
          </a:p>
          <a:p>
            <a:pPr lvl="0" algn="just">
              <a:lnSpc>
                <a:spcPct val="150000"/>
              </a:lnSpc>
            </a:pPr>
            <a:r>
              <a:rPr lang="es-GT" sz="1200" spc="300" dirty="0">
                <a:solidFill>
                  <a:schemeClr val="lt1"/>
                </a:solidFill>
                <a:latin typeface="Bebas Neue Book" pitchFamily="2" charset="0"/>
                <a:ea typeface="Montserrat"/>
                <a:cs typeface="Montserrat"/>
                <a:sym typeface="Montserrat"/>
              </a:rPr>
              <a:t>Meta: </a:t>
            </a:r>
            <a:r>
              <a:rPr lang="es-GT" sz="1200" b="1" spc="300" dirty="0">
                <a:solidFill>
                  <a:srgbClr val="002060"/>
                </a:solidFill>
                <a:latin typeface="Bebas Neue" pitchFamily="2" charset="0"/>
                <a:ea typeface="Montserrat"/>
                <a:cs typeface="Montserrat"/>
                <a:sym typeface="Montserrat"/>
              </a:rPr>
              <a:t>31,515 mujeres</a:t>
            </a:r>
          </a:p>
          <a:p>
            <a:pPr lvl="0" algn="just">
              <a:lnSpc>
                <a:spcPct val="150000"/>
              </a:lnSpc>
            </a:pPr>
            <a:r>
              <a:rPr lang="es-GT" sz="1200" spc="300" dirty="0">
                <a:solidFill>
                  <a:schemeClr val="lt1"/>
                </a:solidFill>
                <a:latin typeface="Bebas Neue Book" pitchFamily="2" charset="0"/>
                <a:ea typeface="Montserrat"/>
                <a:cs typeface="Montserrat"/>
                <a:sym typeface="Montserrat"/>
              </a:rPr>
              <a:t>Población beneficiada: </a:t>
            </a:r>
            <a:r>
              <a:rPr lang="es-GT" sz="1200" b="1" spc="300" dirty="0">
                <a:solidFill>
                  <a:srgbClr val="002060"/>
                </a:solidFill>
                <a:latin typeface="Bebas Neue" pitchFamily="2" charset="0"/>
                <a:ea typeface="Montserrat"/>
                <a:cs typeface="Montserrat"/>
                <a:sym typeface="Montserrat"/>
              </a:rPr>
              <a:t>20,437 mujeres</a:t>
            </a:r>
          </a:p>
          <a:p>
            <a:pPr lvl="0" algn="just">
              <a:lnSpc>
                <a:spcPct val="150000"/>
              </a:lnSpc>
            </a:pPr>
            <a:r>
              <a:rPr lang="es-GT" sz="1200" spc="300" dirty="0">
                <a:solidFill>
                  <a:schemeClr val="lt1"/>
                </a:solidFill>
                <a:latin typeface="Bebas Neue Book" pitchFamily="2" charset="0"/>
                <a:ea typeface="Montserrat"/>
                <a:cs typeface="Montserrat"/>
                <a:sym typeface="Montserrat"/>
              </a:rPr>
              <a:t>Ubicación geográfica: </a:t>
            </a:r>
            <a:r>
              <a:rPr lang="es-GT" sz="1200" b="1" spc="300" dirty="0">
                <a:solidFill>
                  <a:srgbClr val="002060"/>
                </a:solidFill>
                <a:latin typeface="Bebas Neue" pitchFamily="2" charset="0"/>
                <a:ea typeface="Montserrat"/>
                <a:cs typeface="Montserrat"/>
                <a:sym typeface="Montserrat"/>
              </a:rPr>
              <a:t>22 departamentos </a:t>
            </a:r>
          </a:p>
          <a:p>
            <a:pPr lvl="0" algn="just">
              <a:lnSpc>
                <a:spcPct val="150000"/>
              </a:lnSpc>
            </a:pPr>
            <a:r>
              <a:rPr lang="es-GT" sz="1200" spc="300" dirty="0">
                <a:solidFill>
                  <a:schemeClr val="lt1"/>
                </a:solidFill>
                <a:latin typeface="Bebas Neue Book" pitchFamily="2" charset="0"/>
                <a:ea typeface="Montserrat"/>
                <a:cs typeface="Montserrat"/>
                <a:sym typeface="Montserrat"/>
              </a:rPr>
              <a:t>Plazo de ejecución: </a:t>
            </a:r>
            <a:r>
              <a:rPr lang="es-GT" sz="1200" b="1" spc="300" dirty="0">
                <a:solidFill>
                  <a:srgbClr val="002060"/>
                </a:solidFill>
                <a:latin typeface="Bebas Neue" pitchFamily="2" charset="0"/>
                <a:ea typeface="Montserrat"/>
                <a:cs typeface="Montserrat"/>
                <a:sym typeface="Montserrat"/>
              </a:rPr>
              <a:t>enero – agosto 2023</a:t>
            </a:r>
          </a:p>
        </p:txBody>
      </p:sp>
      <p:sp>
        <p:nvSpPr>
          <p:cNvPr id="4" name="Rectángulo 3"/>
          <p:cNvSpPr/>
          <p:nvPr/>
        </p:nvSpPr>
        <p:spPr>
          <a:xfrm>
            <a:off x="1599956" y="5536285"/>
            <a:ext cx="8992087" cy="400110"/>
          </a:xfrm>
          <a:prstGeom prst="rect">
            <a:avLst/>
          </a:prstGeom>
        </p:spPr>
        <p:txBody>
          <a:bodyPr wrap="square">
            <a:spAutoFit/>
          </a:bodyPr>
          <a:lstStyle/>
          <a:p>
            <a:r>
              <a:rPr lang="es-GT" sz="2000" b="1" dirty="0">
                <a:solidFill>
                  <a:schemeClr val="bg1"/>
                </a:solidFill>
                <a:latin typeface="Bebas Neue" pitchFamily="2" charset="0"/>
                <a:cs typeface="Arial" panose="020B0604020202020204" pitchFamily="34" charset="0"/>
              </a:rPr>
              <a:t>20,437 mujeres</a:t>
            </a:r>
            <a:r>
              <a:rPr lang="es-GT" sz="2000" b="1" dirty="0">
                <a:solidFill>
                  <a:schemeClr val="bg1"/>
                </a:solidFill>
                <a:latin typeface="Bebas Neue Book" pitchFamily="2" charset="0"/>
                <a:cs typeface="Arial" panose="020B0604020202020204" pitchFamily="34" charset="0"/>
              </a:rPr>
              <a:t>  </a:t>
            </a:r>
            <a:r>
              <a:rPr lang="es-GT" sz="2000" dirty="0">
                <a:solidFill>
                  <a:schemeClr val="bg1"/>
                </a:solidFill>
                <a:latin typeface="Bebas Neue Book" pitchFamily="2" charset="0"/>
                <a:cs typeface="Arial" panose="020B0604020202020204" pitchFamily="34" charset="0"/>
              </a:rPr>
              <a:t>atendidas con capacitación y asistencia técnica en la comercialización de sus productos.</a:t>
            </a:r>
          </a:p>
        </p:txBody>
      </p:sp>
      <p:pic>
        <p:nvPicPr>
          <p:cNvPr id="10" name="Imagen 9">
            <a:extLst>
              <a:ext uri="{FF2B5EF4-FFF2-40B4-BE49-F238E27FC236}">
                <a16:creationId xmlns:a16="http://schemas.microsoft.com/office/drawing/2014/main" xmlns="" id="{561B6D2C-F662-A7B5-6D08-0AEB4EA5ED0C}"/>
              </a:ext>
            </a:extLst>
          </p:cNvPr>
          <p:cNvPicPr>
            <a:picLocks noChangeAspect="1"/>
          </p:cNvPicPr>
          <p:nvPr/>
        </p:nvPicPr>
        <p:blipFill>
          <a:blip r:embed="rId4"/>
          <a:stretch>
            <a:fillRect/>
          </a:stretch>
        </p:blipFill>
        <p:spPr>
          <a:xfrm>
            <a:off x="291850" y="1443100"/>
            <a:ext cx="5957700" cy="3971800"/>
          </a:xfrm>
          <a:prstGeom prst="rect">
            <a:avLst/>
          </a:prstGeom>
        </p:spPr>
      </p:pic>
      <p:pic>
        <p:nvPicPr>
          <p:cNvPr id="2" name="Imagen 1">
            <a:extLst>
              <a:ext uri="{FF2B5EF4-FFF2-40B4-BE49-F238E27FC236}">
                <a16:creationId xmlns:a16="http://schemas.microsoft.com/office/drawing/2014/main" xmlns="" id="{5A1BD0D0-1B63-C388-F37B-D7DBE7B0DBF6}"/>
              </a:ext>
            </a:extLst>
          </p:cNvPr>
          <p:cNvPicPr>
            <a:picLocks noChangeAspect="1"/>
          </p:cNvPicPr>
          <p:nvPr/>
        </p:nvPicPr>
        <p:blipFill>
          <a:blip r:embed="rId5"/>
          <a:stretch>
            <a:fillRect/>
          </a:stretch>
        </p:blipFill>
        <p:spPr>
          <a:xfrm>
            <a:off x="10114029" y="6071686"/>
            <a:ext cx="1822865" cy="527526"/>
          </a:xfrm>
          <a:prstGeom prst="rect">
            <a:avLst/>
          </a:prstGeom>
        </p:spPr>
      </p:pic>
    </p:spTree>
    <p:extLst>
      <p:ext uri="{BB962C8B-B14F-4D97-AF65-F5344CB8AC3E}">
        <p14:creationId xmlns:p14="http://schemas.microsoft.com/office/powerpoint/2010/main" val="133128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Rectángulo 1">
            <a:extLst>
              <a:ext uri="{FF2B5EF4-FFF2-40B4-BE49-F238E27FC236}">
                <a16:creationId xmlns:a16="http://schemas.microsoft.com/office/drawing/2014/main" xmlns="" id="{8F41F27F-331B-47B0-4A83-833D6C0B4CD9}"/>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5" name="Imagen 4">
            <a:extLst>
              <a:ext uri="{FF2B5EF4-FFF2-40B4-BE49-F238E27FC236}">
                <a16:creationId xmlns:a16="http://schemas.microsoft.com/office/drawing/2014/main" xmlns="" id="{9391ABDE-5E17-4F4F-8AF9-2035F33BE9AB}"/>
              </a:ext>
            </a:extLst>
          </p:cNvPr>
          <p:cNvPicPr>
            <a:picLocks noChangeAspect="1"/>
          </p:cNvPicPr>
          <p:nvPr/>
        </p:nvPicPr>
        <p:blipFill rotWithShape="1">
          <a:blip r:embed="rId3">
            <a:alphaModFix amt="44000"/>
          </a:blip>
          <a:srcRect l="827" t="16289" r="-1"/>
          <a:stretch/>
        </p:blipFill>
        <p:spPr>
          <a:xfrm flipH="1">
            <a:off x="0" y="0"/>
            <a:ext cx="12192000" cy="6858000"/>
          </a:xfrm>
          <a:prstGeom prst="rect">
            <a:avLst/>
          </a:prstGeom>
        </p:spPr>
      </p:pic>
      <p:sp>
        <p:nvSpPr>
          <p:cNvPr id="6" name="Google Shape;103;g1e0bd25976b_0_105">
            <a:extLst>
              <a:ext uri="{FF2B5EF4-FFF2-40B4-BE49-F238E27FC236}">
                <a16:creationId xmlns:a16="http://schemas.microsoft.com/office/drawing/2014/main" xmlns="" id="{9E0BCB2F-EE20-681D-C680-73ADC3EB9080}"/>
              </a:ext>
            </a:extLst>
          </p:cNvPr>
          <p:cNvSpPr/>
          <p:nvPr/>
        </p:nvSpPr>
        <p:spPr>
          <a:xfrm>
            <a:off x="0" y="1650050"/>
            <a:ext cx="5957700" cy="3588900"/>
          </a:xfrm>
          <a:prstGeom prst="rect">
            <a:avLst/>
          </a:prstGeom>
          <a:solidFill>
            <a:srgbClr val="029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04;g1e0bd25976b_0_105">
            <a:extLst>
              <a:ext uri="{FF2B5EF4-FFF2-40B4-BE49-F238E27FC236}">
                <a16:creationId xmlns:a16="http://schemas.microsoft.com/office/drawing/2014/main" xmlns="" id="{E0453807-25C0-A712-1839-B51DE38CDBDE}"/>
              </a:ext>
            </a:extLst>
          </p:cNvPr>
          <p:cNvSpPr txBox="1"/>
          <p:nvPr/>
        </p:nvSpPr>
        <p:spPr>
          <a:xfrm>
            <a:off x="1999530" y="683662"/>
            <a:ext cx="9025932" cy="861734"/>
          </a:xfrm>
          <a:prstGeom prst="rect">
            <a:avLst/>
          </a:prstGeom>
          <a:noFill/>
          <a:ln>
            <a:noFill/>
          </a:ln>
        </p:spPr>
        <p:txBody>
          <a:bodyPr spcFirstLastPara="1" wrap="square" lIns="91425" tIns="45700" rIns="91425" bIns="45700" anchor="t" anchorCtr="0">
            <a:spAutoFit/>
          </a:bodyPr>
          <a:lstStyle/>
          <a:p>
            <a:pPr lvl="0" algn="ctr"/>
            <a:r>
              <a:rPr lang="es-GT" sz="5000" b="1" spc="300" dirty="0">
                <a:solidFill>
                  <a:schemeClr val="bg1"/>
                </a:solidFill>
                <a:latin typeface="Bebas Neue" pitchFamily="2" charset="0"/>
                <a:ea typeface="Montserrat"/>
                <a:cs typeface="Montserrat"/>
                <a:sym typeface="Montserrat"/>
              </a:rPr>
              <a:t>PRINCIPALES RESULTADOS Y AVANCES</a:t>
            </a:r>
          </a:p>
        </p:txBody>
      </p:sp>
      <p:sp>
        <p:nvSpPr>
          <p:cNvPr id="105" name="Google Shape;105;g1e0bd25976b_0_105"/>
          <p:cNvSpPr txBox="1"/>
          <p:nvPr/>
        </p:nvSpPr>
        <p:spPr>
          <a:xfrm>
            <a:off x="137225" y="1813193"/>
            <a:ext cx="4886112" cy="3231614"/>
          </a:xfrm>
          <a:prstGeom prst="rect">
            <a:avLst/>
          </a:prstGeom>
          <a:noFill/>
          <a:ln>
            <a:noFill/>
          </a:ln>
        </p:spPr>
        <p:txBody>
          <a:bodyPr spcFirstLastPara="1" wrap="square" lIns="91425" tIns="45700" rIns="91425" bIns="45700" anchor="t" anchorCtr="0">
            <a:spAutoFit/>
          </a:bodyPr>
          <a:lstStyle/>
          <a:p>
            <a:pPr lvl="0">
              <a:lnSpc>
                <a:spcPct val="150000"/>
              </a:lnSpc>
            </a:pPr>
            <a:r>
              <a:rPr lang="es-GT" b="1" spc="300" dirty="0">
                <a:solidFill>
                  <a:schemeClr val="lt1"/>
                </a:solidFill>
                <a:latin typeface="Bebas Neue" pitchFamily="2" charset="0"/>
                <a:ea typeface="Montserrat"/>
                <a:cs typeface="Montserrat"/>
                <a:sym typeface="Montserrat"/>
              </a:rPr>
              <a:t>Aspectos presupuestarios</a:t>
            </a:r>
          </a:p>
          <a:p>
            <a:pPr lvl="0">
              <a:lnSpc>
                <a:spcPct val="150000"/>
              </a:lnSpc>
            </a:pPr>
            <a:r>
              <a:rPr lang="es-GT" sz="1200" spc="300" dirty="0">
                <a:solidFill>
                  <a:schemeClr val="lt1"/>
                </a:solidFill>
                <a:latin typeface="Bebas Neue Book" pitchFamily="2" charset="0"/>
                <a:ea typeface="Montserrat"/>
                <a:cs typeface="Montserrat"/>
                <a:sym typeface="Montserrat"/>
              </a:rPr>
              <a:t>Presupuesto </a:t>
            </a:r>
            <a:r>
              <a:rPr lang="es-GT" sz="1200" spc="300" dirty="0">
                <a:solidFill>
                  <a:schemeClr val="bg1"/>
                </a:solidFill>
                <a:latin typeface="Bebas Neue Book" pitchFamily="2" charset="0"/>
                <a:ea typeface="Montserrat"/>
                <a:cs typeface="Montserrat"/>
                <a:sym typeface="Montserrat"/>
              </a:rPr>
              <a:t>vigente: </a:t>
            </a:r>
            <a:r>
              <a:rPr lang="es-GT" sz="1200" b="1" spc="300" dirty="0">
                <a:solidFill>
                  <a:schemeClr val="bg1"/>
                </a:solidFill>
                <a:latin typeface="Bebas Neue" pitchFamily="2" charset="0"/>
                <a:ea typeface="Montserrat"/>
                <a:cs typeface="Montserrat"/>
                <a:sym typeface="Montserrat"/>
              </a:rPr>
              <a:t>Q. 41,633,990.00</a:t>
            </a:r>
          </a:p>
          <a:p>
            <a:pPr lvl="0">
              <a:lnSpc>
                <a:spcPct val="150000"/>
              </a:lnSpc>
            </a:pPr>
            <a:r>
              <a:rPr lang="es-GT" sz="1200" spc="300" dirty="0">
                <a:solidFill>
                  <a:schemeClr val="bg1"/>
                </a:solidFill>
                <a:latin typeface="Bebas Neue Book" pitchFamily="2" charset="0"/>
                <a:ea typeface="Montserrat"/>
                <a:cs typeface="Montserrat"/>
                <a:sym typeface="Montserrat"/>
              </a:rPr>
              <a:t>Presupuesto ejecutado (utilizado): </a:t>
            </a:r>
            <a:r>
              <a:rPr lang="es-GT" sz="1200" b="1" spc="300" dirty="0">
                <a:solidFill>
                  <a:schemeClr val="bg1"/>
                </a:solidFill>
                <a:latin typeface="Bebas Neue" pitchFamily="2" charset="0"/>
                <a:ea typeface="Montserrat"/>
                <a:cs typeface="Montserrat"/>
                <a:sym typeface="Montserrat"/>
              </a:rPr>
              <a:t>Q. 31,854,014.57</a:t>
            </a:r>
          </a:p>
          <a:p>
            <a:pPr lvl="0">
              <a:lnSpc>
                <a:spcPct val="150000"/>
              </a:lnSpc>
            </a:pPr>
            <a:r>
              <a:rPr lang="es-GT" sz="1200" spc="300" dirty="0">
                <a:solidFill>
                  <a:schemeClr val="bg1"/>
                </a:solidFill>
                <a:latin typeface="Bebas Neue Book" pitchFamily="2" charset="0"/>
                <a:ea typeface="Montserrat"/>
                <a:cs typeface="Montserrat"/>
                <a:sym typeface="Montserrat"/>
              </a:rPr>
              <a:t>Fuente de financiamiento: </a:t>
            </a:r>
            <a:r>
              <a:rPr lang="es-GT" sz="1200" b="1" spc="300" dirty="0">
                <a:solidFill>
                  <a:schemeClr val="bg1"/>
                </a:solidFill>
                <a:latin typeface="Bebas Neue" pitchFamily="2" charset="0"/>
                <a:ea typeface="Montserrat"/>
                <a:cs typeface="Montserrat"/>
                <a:sym typeface="Montserrat"/>
              </a:rPr>
              <a:t>11</a:t>
            </a:r>
          </a:p>
          <a:p>
            <a:pPr lvl="0">
              <a:lnSpc>
                <a:spcPct val="150000"/>
              </a:lnSpc>
            </a:pPr>
            <a:endParaRPr lang="es-GT" sz="1200" spc="300" dirty="0">
              <a:solidFill>
                <a:schemeClr val="lt1"/>
              </a:solidFill>
              <a:latin typeface="Bebas Neue Book" pitchFamily="2" charset="0"/>
              <a:ea typeface="Montserrat"/>
              <a:cs typeface="Montserrat"/>
              <a:sym typeface="Montserrat"/>
            </a:endParaRPr>
          </a:p>
          <a:p>
            <a:pPr lvl="0">
              <a:lnSpc>
                <a:spcPct val="150000"/>
              </a:lnSpc>
            </a:pPr>
            <a:r>
              <a:rPr lang="es-GT" b="1" spc="300" dirty="0">
                <a:solidFill>
                  <a:schemeClr val="lt1"/>
                </a:solidFill>
                <a:latin typeface="Bebas Neue" pitchFamily="2" charset="0"/>
                <a:ea typeface="Montserrat"/>
                <a:cs typeface="Montserrat"/>
                <a:sym typeface="Montserrat"/>
              </a:rPr>
              <a:t>Aspectos de planificación estatal</a:t>
            </a:r>
          </a:p>
          <a:p>
            <a:pPr lvl="0">
              <a:lnSpc>
                <a:spcPct val="150000"/>
              </a:lnSpc>
            </a:pPr>
            <a:r>
              <a:rPr lang="es-GT" sz="1200" spc="300" dirty="0">
                <a:solidFill>
                  <a:schemeClr val="lt1"/>
                </a:solidFill>
                <a:latin typeface="Bebas Neue Book" pitchFamily="2" charset="0"/>
                <a:ea typeface="Montserrat"/>
                <a:cs typeface="Montserrat"/>
                <a:sym typeface="Montserrat"/>
              </a:rPr>
              <a:t>Programa: </a:t>
            </a:r>
            <a:r>
              <a:rPr lang="es-GT" sz="1200" b="1" spc="300" dirty="0">
                <a:solidFill>
                  <a:srgbClr val="002060"/>
                </a:solidFill>
                <a:latin typeface="Bebas Neue" pitchFamily="2" charset="0"/>
                <a:ea typeface="Montserrat"/>
                <a:cs typeface="Montserrat"/>
                <a:sym typeface="Montserrat"/>
              </a:rPr>
              <a:t>Dirección de Mis Años Dorados</a:t>
            </a:r>
          </a:p>
          <a:p>
            <a:pPr lvl="0">
              <a:lnSpc>
                <a:spcPct val="150000"/>
              </a:lnSpc>
            </a:pPr>
            <a:r>
              <a:rPr lang="es-GT" sz="1200" spc="300" dirty="0">
                <a:solidFill>
                  <a:schemeClr val="lt1"/>
                </a:solidFill>
                <a:latin typeface="Bebas Neue Book" pitchFamily="2" charset="0"/>
                <a:ea typeface="Montserrat"/>
                <a:cs typeface="Montserrat"/>
                <a:sym typeface="Montserrat"/>
              </a:rPr>
              <a:t>Meta: </a:t>
            </a:r>
            <a:r>
              <a:rPr lang="es-GT" sz="1200" b="1" spc="300" dirty="0">
                <a:solidFill>
                  <a:srgbClr val="002060"/>
                </a:solidFill>
                <a:latin typeface="Bebas Neue" pitchFamily="2" charset="0"/>
                <a:ea typeface="Montserrat"/>
                <a:cs typeface="Montserrat"/>
                <a:sym typeface="Montserrat"/>
              </a:rPr>
              <a:t>5,050 adultos mayores</a:t>
            </a:r>
          </a:p>
          <a:p>
            <a:pPr lvl="0">
              <a:lnSpc>
                <a:spcPct val="150000"/>
              </a:lnSpc>
            </a:pPr>
            <a:r>
              <a:rPr lang="es-GT" sz="1200" spc="300" dirty="0">
                <a:solidFill>
                  <a:schemeClr val="lt1"/>
                </a:solidFill>
                <a:latin typeface="Bebas Neue Book" pitchFamily="2" charset="0"/>
                <a:ea typeface="Montserrat"/>
                <a:cs typeface="Montserrat"/>
                <a:sym typeface="Montserrat"/>
              </a:rPr>
              <a:t>Población beneficiada: </a:t>
            </a:r>
            <a:r>
              <a:rPr lang="es-GT" sz="1200" b="1" spc="300" dirty="0">
                <a:solidFill>
                  <a:srgbClr val="002060"/>
                </a:solidFill>
                <a:latin typeface="Bebas Neue" pitchFamily="2" charset="0"/>
                <a:ea typeface="Montserrat"/>
                <a:cs typeface="Montserrat"/>
                <a:sym typeface="Montserrat"/>
              </a:rPr>
              <a:t>3,300 adultos mayores</a:t>
            </a:r>
            <a:endParaRPr lang="es-GT" sz="1200" b="1" spc="300" dirty="0">
              <a:solidFill>
                <a:schemeClr val="lt1"/>
              </a:solidFill>
              <a:latin typeface="Bebas Neue" pitchFamily="2" charset="0"/>
              <a:ea typeface="Montserrat"/>
              <a:cs typeface="Montserrat"/>
              <a:sym typeface="Montserrat"/>
            </a:endParaRPr>
          </a:p>
          <a:p>
            <a:pPr lvl="0">
              <a:lnSpc>
                <a:spcPct val="150000"/>
              </a:lnSpc>
            </a:pPr>
            <a:r>
              <a:rPr lang="es-GT" sz="1200" spc="300" dirty="0">
                <a:solidFill>
                  <a:schemeClr val="lt1"/>
                </a:solidFill>
                <a:latin typeface="Bebas Neue Book" pitchFamily="2" charset="0"/>
                <a:ea typeface="Montserrat"/>
                <a:cs typeface="Montserrat"/>
                <a:sym typeface="Montserrat"/>
              </a:rPr>
              <a:t>Ubicación geográfica: </a:t>
            </a:r>
            <a:r>
              <a:rPr lang="es-GT" sz="1200" b="1" spc="300" dirty="0">
                <a:solidFill>
                  <a:srgbClr val="002060"/>
                </a:solidFill>
                <a:latin typeface="Bebas Neue" pitchFamily="2" charset="0"/>
                <a:ea typeface="Montserrat"/>
                <a:cs typeface="Montserrat"/>
                <a:sym typeface="Montserrat"/>
              </a:rPr>
              <a:t>19 departamentos</a:t>
            </a:r>
          </a:p>
          <a:p>
            <a:pPr lvl="0">
              <a:lnSpc>
                <a:spcPct val="150000"/>
              </a:lnSpc>
            </a:pPr>
            <a:r>
              <a:rPr lang="es-GT" sz="1200" spc="300" dirty="0">
                <a:solidFill>
                  <a:schemeClr val="lt1"/>
                </a:solidFill>
                <a:latin typeface="Bebas Neue Book" pitchFamily="2" charset="0"/>
                <a:ea typeface="Montserrat"/>
                <a:cs typeface="Montserrat"/>
                <a:sym typeface="Montserrat"/>
              </a:rPr>
              <a:t>Plazo de ejecución: </a:t>
            </a:r>
            <a:r>
              <a:rPr lang="es-GT" sz="1200" b="1" spc="300" dirty="0">
                <a:solidFill>
                  <a:srgbClr val="002060"/>
                </a:solidFill>
                <a:latin typeface="Bebas Neue" pitchFamily="2" charset="0"/>
                <a:ea typeface="Montserrat"/>
                <a:cs typeface="Montserrat"/>
                <a:sym typeface="Montserrat"/>
              </a:rPr>
              <a:t>enero – agosto 2023</a:t>
            </a:r>
          </a:p>
        </p:txBody>
      </p:sp>
      <p:sp>
        <p:nvSpPr>
          <p:cNvPr id="4" name="Rectángulo 3"/>
          <p:cNvSpPr/>
          <p:nvPr/>
        </p:nvSpPr>
        <p:spPr>
          <a:xfrm>
            <a:off x="1785235" y="5560847"/>
            <a:ext cx="8344930" cy="400110"/>
          </a:xfrm>
          <a:prstGeom prst="rect">
            <a:avLst/>
          </a:prstGeom>
        </p:spPr>
        <p:txBody>
          <a:bodyPr wrap="square">
            <a:spAutoFit/>
          </a:bodyPr>
          <a:lstStyle/>
          <a:p>
            <a:pPr marL="0" indent="0">
              <a:buNone/>
            </a:pPr>
            <a:r>
              <a:rPr lang="es-GT" sz="2000" b="1" dirty="0">
                <a:solidFill>
                  <a:schemeClr val="bg1"/>
                </a:solidFill>
                <a:latin typeface="Bebas Neue" pitchFamily="2" charset="0"/>
                <a:cs typeface="Arial" panose="020B0604020202020204" pitchFamily="34" charset="0"/>
              </a:rPr>
              <a:t>3,300 adultos mayores </a:t>
            </a:r>
            <a:r>
              <a:rPr lang="es-GT" sz="2000" dirty="0">
                <a:solidFill>
                  <a:schemeClr val="bg1"/>
                </a:solidFill>
                <a:latin typeface="Bebas Neue Book" pitchFamily="2" charset="0"/>
                <a:cs typeface="Arial" panose="020B0604020202020204" pitchFamily="34" charset="0"/>
              </a:rPr>
              <a:t>atendidos de manera integral en Centros de Atención Diurna y Permanente.</a:t>
            </a:r>
          </a:p>
        </p:txBody>
      </p:sp>
      <p:pic>
        <p:nvPicPr>
          <p:cNvPr id="10" name="Imagen 9">
            <a:extLst>
              <a:ext uri="{FF2B5EF4-FFF2-40B4-BE49-F238E27FC236}">
                <a16:creationId xmlns:a16="http://schemas.microsoft.com/office/drawing/2014/main" xmlns="" id="{A0440958-5C4E-608F-E969-954C1089857E}"/>
              </a:ext>
            </a:extLst>
          </p:cNvPr>
          <p:cNvPicPr>
            <a:picLocks noChangeAspect="1"/>
          </p:cNvPicPr>
          <p:nvPr/>
        </p:nvPicPr>
        <p:blipFill>
          <a:blip r:embed="rId4"/>
          <a:stretch>
            <a:fillRect/>
          </a:stretch>
        </p:blipFill>
        <p:spPr>
          <a:xfrm>
            <a:off x="5957701" y="1460295"/>
            <a:ext cx="5249878" cy="3937409"/>
          </a:xfrm>
          <a:prstGeom prst="rect">
            <a:avLst/>
          </a:prstGeom>
        </p:spPr>
      </p:pic>
      <p:pic>
        <p:nvPicPr>
          <p:cNvPr id="3" name="Imagen 2">
            <a:extLst>
              <a:ext uri="{FF2B5EF4-FFF2-40B4-BE49-F238E27FC236}">
                <a16:creationId xmlns:a16="http://schemas.microsoft.com/office/drawing/2014/main" xmlns="" id="{B30EC418-D69A-22B4-91A1-05E6D444C4E5}"/>
              </a:ext>
            </a:extLst>
          </p:cNvPr>
          <p:cNvPicPr>
            <a:picLocks noChangeAspect="1"/>
          </p:cNvPicPr>
          <p:nvPr/>
        </p:nvPicPr>
        <p:blipFill>
          <a:blip r:embed="rId5"/>
          <a:stretch>
            <a:fillRect/>
          </a:stretch>
        </p:blipFill>
        <p:spPr>
          <a:xfrm>
            <a:off x="10114029" y="6071686"/>
            <a:ext cx="1822865" cy="527526"/>
          </a:xfrm>
          <a:prstGeom prst="rect">
            <a:avLst/>
          </a:prstGeom>
        </p:spPr>
      </p:pic>
    </p:spTree>
    <p:extLst>
      <p:ext uri="{BB962C8B-B14F-4D97-AF65-F5344CB8AC3E}">
        <p14:creationId xmlns:p14="http://schemas.microsoft.com/office/powerpoint/2010/main" val="131873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3" name="Imagen 2">
            <a:extLst>
              <a:ext uri="{FF2B5EF4-FFF2-40B4-BE49-F238E27FC236}">
                <a16:creationId xmlns:a16="http://schemas.microsoft.com/office/drawing/2014/main" xmlns="" id="{BCAE99F8-A1FD-29D4-E8FB-5EF30ECD19EB}"/>
              </a:ext>
            </a:extLst>
          </p:cNvPr>
          <p:cNvPicPr>
            <a:picLocks noChangeAspect="1"/>
          </p:cNvPicPr>
          <p:nvPr/>
        </p:nvPicPr>
        <p:blipFill rotWithShape="1">
          <a:blip r:embed="rId3">
            <a:alphaModFix/>
          </a:blip>
          <a:srcRect l="827" t="16289" r="-1"/>
          <a:stretch/>
        </p:blipFill>
        <p:spPr>
          <a:xfrm flipH="1">
            <a:off x="0" y="0"/>
            <a:ext cx="12192000" cy="6858000"/>
          </a:xfrm>
          <a:prstGeom prst="rect">
            <a:avLst/>
          </a:prstGeom>
        </p:spPr>
      </p:pic>
      <p:sp>
        <p:nvSpPr>
          <p:cNvPr id="7" name="Google Shape;48;p2">
            <a:extLst>
              <a:ext uri="{FF2B5EF4-FFF2-40B4-BE49-F238E27FC236}">
                <a16:creationId xmlns:a16="http://schemas.microsoft.com/office/drawing/2014/main" xmlns="" id="{E6AE35CC-9398-5C12-640E-FCE0BE90EACC}"/>
              </a:ext>
            </a:extLst>
          </p:cNvPr>
          <p:cNvSpPr txBox="1"/>
          <p:nvPr/>
        </p:nvSpPr>
        <p:spPr>
          <a:xfrm>
            <a:off x="4382600" y="3213600"/>
            <a:ext cx="6490108" cy="1323399"/>
          </a:xfrm>
          <a:prstGeom prst="rect">
            <a:avLst/>
          </a:prstGeom>
          <a:noFill/>
          <a:ln>
            <a:noFill/>
          </a:ln>
        </p:spPr>
        <p:txBody>
          <a:bodyPr spcFirstLastPara="1" wrap="square" lIns="91425" tIns="45700" rIns="91425" bIns="45700" anchor="t" anchorCtr="0">
            <a:spAutoFit/>
          </a:bodyPr>
          <a:lstStyle/>
          <a:p>
            <a:pPr lvl="0" algn="ctr"/>
            <a:r>
              <a:rPr lang="es-GT" sz="4000" b="1" dirty="0">
                <a:solidFill>
                  <a:schemeClr val="bg1"/>
                </a:solidFill>
                <a:latin typeface="Bebas Neue" pitchFamily="2" charset="0"/>
                <a:ea typeface="Vollkorn Medium"/>
                <a:cs typeface="Vollkorn Medium"/>
                <a:sym typeface="Vollkorn Medium"/>
              </a:rPr>
              <a:t>CONSOLIDADO </a:t>
            </a:r>
            <a:br>
              <a:rPr lang="es-GT" sz="4000" b="1" dirty="0">
                <a:solidFill>
                  <a:schemeClr val="bg1"/>
                </a:solidFill>
                <a:latin typeface="Bebas Neue" pitchFamily="2" charset="0"/>
                <a:ea typeface="Vollkorn Medium"/>
                <a:cs typeface="Vollkorn Medium"/>
                <a:sym typeface="Vollkorn Medium"/>
              </a:rPr>
            </a:br>
            <a:r>
              <a:rPr lang="es-GT" sz="4000" b="1" dirty="0">
                <a:solidFill>
                  <a:schemeClr val="bg1"/>
                </a:solidFill>
                <a:latin typeface="Bebas Neue" pitchFamily="2" charset="0"/>
                <a:ea typeface="Vollkorn Medium"/>
                <a:cs typeface="Vollkorn Medium"/>
                <a:sym typeface="Vollkorn Medium"/>
              </a:rPr>
              <a:t>LOGROS INSTITUCIONALES</a:t>
            </a:r>
          </a:p>
        </p:txBody>
      </p:sp>
      <p:sp>
        <p:nvSpPr>
          <p:cNvPr id="8" name="Google Shape;49;p2">
            <a:extLst>
              <a:ext uri="{FF2B5EF4-FFF2-40B4-BE49-F238E27FC236}">
                <a16:creationId xmlns:a16="http://schemas.microsoft.com/office/drawing/2014/main" xmlns="" id="{BDE14719-8A20-1708-09B3-936273BDE871}"/>
              </a:ext>
            </a:extLst>
          </p:cNvPr>
          <p:cNvSpPr txBox="1"/>
          <p:nvPr/>
        </p:nvSpPr>
        <p:spPr>
          <a:xfrm>
            <a:off x="7300257" y="4730484"/>
            <a:ext cx="654793"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b="1" dirty="0">
                <a:solidFill>
                  <a:schemeClr val="lt1"/>
                </a:solidFill>
                <a:latin typeface="Bebas Neue" pitchFamily="2" charset="0"/>
                <a:ea typeface="Vollkorn ExtraBold"/>
                <a:cs typeface="Vollkorn ExtraBold"/>
                <a:sym typeface="Vollkorn ExtraBold"/>
              </a:rPr>
              <a:t>3</a:t>
            </a:r>
            <a:endParaRPr sz="9000" b="1" dirty="0">
              <a:solidFill>
                <a:schemeClr val="lt1"/>
              </a:solidFill>
              <a:latin typeface="Bebas Neue" pitchFamily="2" charset="0"/>
              <a:ea typeface="Vollkorn ExtraBold"/>
              <a:cs typeface="Vollkorn ExtraBold"/>
              <a:sym typeface="Vollkorn ExtraBold"/>
            </a:endParaRPr>
          </a:p>
        </p:txBody>
      </p:sp>
      <p:sp>
        <p:nvSpPr>
          <p:cNvPr id="9" name="Google Shape;47;p2">
            <a:extLst>
              <a:ext uri="{FF2B5EF4-FFF2-40B4-BE49-F238E27FC236}">
                <a16:creationId xmlns:a16="http://schemas.microsoft.com/office/drawing/2014/main" xmlns="" id="{F778AB77-AD91-7D48-731B-B2C4C2BC8614}"/>
              </a:ext>
            </a:extLst>
          </p:cNvPr>
          <p:cNvSpPr/>
          <p:nvPr/>
        </p:nvSpPr>
        <p:spPr>
          <a:xfrm>
            <a:off x="7009054" y="4536999"/>
            <a:ext cx="1237200"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792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30019B85-2D4F-3F0F-FE13-7AF43C1B5731}"/>
              </a:ext>
            </a:extLst>
          </p:cNvPr>
          <p:cNvSpPr/>
          <p:nvPr/>
        </p:nvSpPr>
        <p:spPr>
          <a:xfrm>
            <a:off x="8348870" y="4923182"/>
            <a:ext cx="3843130" cy="1934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2" name="Imagen 1">
            <a:extLst>
              <a:ext uri="{FF2B5EF4-FFF2-40B4-BE49-F238E27FC236}">
                <a16:creationId xmlns:a16="http://schemas.microsoft.com/office/drawing/2014/main" xmlns="" id="{BE798EAD-DDEE-5F4C-74A6-27F61EEDBE29}"/>
              </a:ext>
            </a:extLst>
          </p:cNvPr>
          <p:cNvPicPr>
            <a:picLocks noChangeAspect="1"/>
          </p:cNvPicPr>
          <p:nvPr/>
        </p:nvPicPr>
        <p:blipFill rotWithShape="1">
          <a:blip r:embed="rId3">
            <a:alphaModFix/>
          </a:blip>
          <a:srcRect l="43623" t="16289"/>
          <a:stretch/>
        </p:blipFill>
        <p:spPr>
          <a:xfrm flipH="1">
            <a:off x="-1" y="0"/>
            <a:ext cx="6930887" cy="6858000"/>
          </a:xfrm>
          <a:prstGeom prst="rect">
            <a:avLst/>
          </a:prstGeom>
        </p:spPr>
      </p:pic>
      <p:pic>
        <p:nvPicPr>
          <p:cNvPr id="4" name="Imagen 3">
            <a:extLst>
              <a:ext uri="{FF2B5EF4-FFF2-40B4-BE49-F238E27FC236}">
                <a16:creationId xmlns:a16="http://schemas.microsoft.com/office/drawing/2014/main" xmlns="" id="{A4F007E3-8A7A-9C4C-06B4-C4054CB53FA2}"/>
              </a:ext>
            </a:extLst>
          </p:cNvPr>
          <p:cNvPicPr>
            <a:picLocks noChangeAspect="1"/>
          </p:cNvPicPr>
          <p:nvPr/>
        </p:nvPicPr>
        <p:blipFill>
          <a:blip r:embed="rId4"/>
          <a:stretch>
            <a:fillRect/>
          </a:stretch>
        </p:blipFill>
        <p:spPr>
          <a:xfrm>
            <a:off x="7235687" y="296728"/>
            <a:ext cx="4850806" cy="6264544"/>
          </a:xfrm>
          <a:prstGeom prst="rect">
            <a:avLst/>
          </a:prstGeom>
        </p:spPr>
      </p:pic>
    </p:spTree>
    <p:extLst>
      <p:ext uri="{BB962C8B-B14F-4D97-AF65-F5344CB8AC3E}">
        <p14:creationId xmlns:p14="http://schemas.microsoft.com/office/powerpoint/2010/main" val="364272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 name="Imagen 3">
            <a:extLst>
              <a:ext uri="{FF2B5EF4-FFF2-40B4-BE49-F238E27FC236}">
                <a16:creationId xmlns:a16="http://schemas.microsoft.com/office/drawing/2014/main" xmlns="" id="{98415C52-C4D6-C4D7-FB74-F74EB2C60DF9}"/>
              </a:ext>
            </a:extLst>
          </p:cNvPr>
          <p:cNvPicPr>
            <a:picLocks noChangeAspect="1"/>
          </p:cNvPicPr>
          <p:nvPr/>
        </p:nvPicPr>
        <p:blipFill rotWithShape="1">
          <a:blip r:embed="rId3"/>
          <a:srcRect l="827" t="16289" r="-1"/>
          <a:stretch/>
        </p:blipFill>
        <p:spPr>
          <a:xfrm flipH="1">
            <a:off x="0" y="0"/>
            <a:ext cx="12192000" cy="6858000"/>
          </a:xfrm>
          <a:prstGeom prst="rect">
            <a:avLst/>
          </a:prstGeom>
        </p:spPr>
      </p:pic>
      <p:sp>
        <p:nvSpPr>
          <p:cNvPr id="47" name="Google Shape;47;p2"/>
          <p:cNvSpPr/>
          <p:nvPr/>
        </p:nvSpPr>
        <p:spPr>
          <a:xfrm>
            <a:off x="7009054" y="4536999"/>
            <a:ext cx="1237200"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82600" y="3726545"/>
            <a:ext cx="6490108" cy="707846"/>
          </a:xfrm>
          <a:prstGeom prst="rect">
            <a:avLst/>
          </a:prstGeom>
          <a:noFill/>
          <a:ln>
            <a:noFill/>
          </a:ln>
        </p:spPr>
        <p:txBody>
          <a:bodyPr spcFirstLastPara="1" wrap="square" lIns="91425" tIns="45700" rIns="91425" bIns="45700" anchor="t" anchorCtr="0">
            <a:spAutoFit/>
          </a:bodyPr>
          <a:lstStyle/>
          <a:p>
            <a:pPr lvl="0" algn="ctr"/>
            <a:r>
              <a:rPr lang="es-GT" sz="4000" b="1" dirty="0">
                <a:solidFill>
                  <a:schemeClr val="bg1"/>
                </a:solidFill>
                <a:latin typeface="Bebas Neue" pitchFamily="2" charset="0"/>
                <a:ea typeface="Vollkorn Medium"/>
                <a:cs typeface="Vollkorn Medium"/>
                <a:sym typeface="Vollkorn Medium"/>
              </a:rPr>
              <a:t>Ejecución presupuestaria</a:t>
            </a:r>
          </a:p>
        </p:txBody>
      </p:sp>
      <p:sp>
        <p:nvSpPr>
          <p:cNvPr id="49" name="Google Shape;49;p2"/>
          <p:cNvSpPr txBox="1"/>
          <p:nvPr/>
        </p:nvSpPr>
        <p:spPr>
          <a:xfrm>
            <a:off x="7300257" y="4730484"/>
            <a:ext cx="654793"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b="1" dirty="0">
                <a:solidFill>
                  <a:schemeClr val="lt1"/>
                </a:solidFill>
                <a:latin typeface="Bebas Neue" pitchFamily="2" charset="0"/>
                <a:ea typeface="Vollkorn ExtraBold"/>
                <a:cs typeface="Vollkorn ExtraBold"/>
                <a:sym typeface="Vollkorn ExtraBold"/>
              </a:rPr>
              <a:t>1</a:t>
            </a:r>
            <a:endParaRPr sz="9000" b="1" dirty="0">
              <a:solidFill>
                <a:schemeClr val="lt1"/>
              </a:solidFill>
              <a:latin typeface="Bebas Neue" pitchFamily="2" charset="0"/>
              <a:ea typeface="Vollkorn ExtraBold"/>
              <a:cs typeface="Vollkorn ExtraBold"/>
              <a:sym typeface="Vollkorn ExtraBold"/>
            </a:endParaRPr>
          </a:p>
        </p:txBody>
      </p:sp>
    </p:spTree>
    <p:extLst>
      <p:ext uri="{BB962C8B-B14F-4D97-AF65-F5344CB8AC3E}">
        <p14:creationId xmlns:p14="http://schemas.microsoft.com/office/powerpoint/2010/main" val="394901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2" name="Imagen 1">
            <a:extLst>
              <a:ext uri="{FF2B5EF4-FFF2-40B4-BE49-F238E27FC236}">
                <a16:creationId xmlns:a16="http://schemas.microsoft.com/office/drawing/2014/main" xmlns="" id="{FFEEAD41-8762-D5AD-2DB7-BAC836BA0C55}"/>
              </a:ext>
            </a:extLst>
          </p:cNvPr>
          <p:cNvPicPr>
            <a:picLocks noChangeAspect="1"/>
          </p:cNvPicPr>
          <p:nvPr/>
        </p:nvPicPr>
        <p:blipFill rotWithShape="1">
          <a:blip r:embed="rId3">
            <a:alphaModFix/>
          </a:blip>
          <a:srcRect l="827" t="16289" r="-1"/>
          <a:stretch/>
        </p:blipFill>
        <p:spPr>
          <a:xfrm flipH="1">
            <a:off x="0" y="0"/>
            <a:ext cx="12192000" cy="6858000"/>
          </a:xfrm>
          <a:prstGeom prst="rect">
            <a:avLst/>
          </a:prstGeom>
        </p:spPr>
      </p:pic>
      <p:sp>
        <p:nvSpPr>
          <p:cNvPr id="3" name="Google Shape;48;p2">
            <a:extLst>
              <a:ext uri="{FF2B5EF4-FFF2-40B4-BE49-F238E27FC236}">
                <a16:creationId xmlns:a16="http://schemas.microsoft.com/office/drawing/2014/main" xmlns="" id="{CEF65172-3F0F-D731-D568-28CCE7BE8EE7}"/>
              </a:ext>
            </a:extLst>
          </p:cNvPr>
          <p:cNvSpPr txBox="1"/>
          <p:nvPr/>
        </p:nvSpPr>
        <p:spPr>
          <a:xfrm>
            <a:off x="4382600" y="3213600"/>
            <a:ext cx="6490108" cy="707846"/>
          </a:xfrm>
          <a:prstGeom prst="rect">
            <a:avLst/>
          </a:prstGeom>
          <a:noFill/>
          <a:ln>
            <a:noFill/>
          </a:ln>
        </p:spPr>
        <p:txBody>
          <a:bodyPr spcFirstLastPara="1" wrap="square" lIns="91425" tIns="45700" rIns="91425" bIns="45700" anchor="t" anchorCtr="0">
            <a:spAutoFit/>
          </a:bodyPr>
          <a:lstStyle/>
          <a:p>
            <a:pPr lvl="0" algn="ctr"/>
            <a:r>
              <a:rPr lang="es-GT" sz="4000" b="1" dirty="0">
                <a:solidFill>
                  <a:schemeClr val="bg1"/>
                </a:solidFill>
                <a:latin typeface="Bebas Neue" pitchFamily="2" charset="0"/>
                <a:ea typeface="Vollkorn Medium"/>
                <a:cs typeface="Vollkorn Medium"/>
                <a:sym typeface="Vollkorn Medium"/>
              </a:rPr>
              <a:t>conclusiones</a:t>
            </a:r>
          </a:p>
        </p:txBody>
      </p:sp>
      <p:sp>
        <p:nvSpPr>
          <p:cNvPr id="4" name="Google Shape;49;p2">
            <a:extLst>
              <a:ext uri="{FF2B5EF4-FFF2-40B4-BE49-F238E27FC236}">
                <a16:creationId xmlns:a16="http://schemas.microsoft.com/office/drawing/2014/main" xmlns="" id="{0453A88F-0A4D-A3C1-750D-7D019532B3BA}"/>
              </a:ext>
            </a:extLst>
          </p:cNvPr>
          <p:cNvSpPr txBox="1"/>
          <p:nvPr/>
        </p:nvSpPr>
        <p:spPr>
          <a:xfrm>
            <a:off x="7300257" y="4114931"/>
            <a:ext cx="654793"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b="1" dirty="0">
                <a:solidFill>
                  <a:schemeClr val="lt1"/>
                </a:solidFill>
                <a:latin typeface="Bebas Neue" pitchFamily="2" charset="0"/>
                <a:ea typeface="Vollkorn ExtraBold"/>
                <a:cs typeface="Vollkorn ExtraBold"/>
                <a:sym typeface="Vollkorn ExtraBold"/>
              </a:rPr>
              <a:t>4</a:t>
            </a:r>
            <a:endParaRPr sz="9000" b="1" dirty="0">
              <a:solidFill>
                <a:schemeClr val="lt1"/>
              </a:solidFill>
              <a:latin typeface="Bebas Neue" pitchFamily="2" charset="0"/>
              <a:ea typeface="Vollkorn ExtraBold"/>
              <a:cs typeface="Vollkorn ExtraBold"/>
              <a:sym typeface="Vollkorn ExtraBold"/>
            </a:endParaRPr>
          </a:p>
        </p:txBody>
      </p:sp>
      <p:sp>
        <p:nvSpPr>
          <p:cNvPr id="5" name="Google Shape;47;p2">
            <a:extLst>
              <a:ext uri="{FF2B5EF4-FFF2-40B4-BE49-F238E27FC236}">
                <a16:creationId xmlns:a16="http://schemas.microsoft.com/office/drawing/2014/main" xmlns="" id="{22801DD2-0C5A-54DB-FE1E-02B782D9A273}"/>
              </a:ext>
            </a:extLst>
          </p:cNvPr>
          <p:cNvSpPr/>
          <p:nvPr/>
        </p:nvSpPr>
        <p:spPr>
          <a:xfrm>
            <a:off x="7009054" y="3921446"/>
            <a:ext cx="1237200"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14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B031A69B-416A-FAE1-57F7-0DD5601A5C04}"/>
              </a:ext>
            </a:extLst>
          </p:cNvPr>
          <p:cNvSpPr txBox="1">
            <a:spLocks/>
          </p:cNvSpPr>
          <p:nvPr/>
        </p:nvSpPr>
        <p:spPr>
          <a:xfrm>
            <a:off x="949649" y="1564100"/>
            <a:ext cx="10218660" cy="424770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lvl="0" algn="just">
              <a:lnSpc>
                <a:spcPct val="150000"/>
              </a:lnSpc>
              <a:spcBef>
                <a:spcPts val="0"/>
              </a:spcBef>
              <a:buClr>
                <a:schemeClr val="dk1"/>
              </a:buClr>
              <a:buSzPts val="2000"/>
            </a:pPr>
            <a:r>
              <a:rPr lang="es-ES" sz="2000" b="0" dirty="0">
                <a:solidFill>
                  <a:srgbClr val="004C82"/>
                </a:solidFill>
                <a:latin typeface="Acumin Variable Concept Medium" panose="020B0304020202020204" pitchFamily="34" charset="77"/>
                <a:ea typeface="Arial"/>
                <a:cs typeface="Arial"/>
              </a:rPr>
              <a:t>Los datos obtenidos durante el </a:t>
            </a:r>
            <a:r>
              <a:rPr lang="es-ES" sz="2000" b="0" dirty="0">
                <a:solidFill>
                  <a:srgbClr val="029BDB"/>
                </a:solidFill>
                <a:latin typeface="Acumin Variable Concept Medium" panose="020B0304020202020204" pitchFamily="34" charset="77"/>
                <a:ea typeface="Arial"/>
                <a:cs typeface="Arial"/>
              </a:rPr>
              <a:t>cuatrimestre reportado </a:t>
            </a:r>
            <a:r>
              <a:rPr lang="es-ES" sz="2000" b="0" dirty="0">
                <a:solidFill>
                  <a:srgbClr val="004C82"/>
                </a:solidFill>
                <a:latin typeface="Acumin Variable Concept Medium" panose="020B0304020202020204" pitchFamily="34" charset="77"/>
                <a:ea typeface="Arial"/>
                <a:cs typeface="Arial"/>
              </a:rPr>
              <a:t>permiten establecer que la ejecución del presupuesto se caracterizó principalmente para la protección social, por medio de la ejecución presupuestaria en los cuatro órganos técnicos sustantivos: Dirección de Hogares Comunitarios, Dirección de Servicio Social, Dirección de Mejoramiento de las Condiciones Socioeconómicas de la Mujer y la Dirección de Mis Años Dorados.</a:t>
            </a:r>
          </a:p>
          <a:p>
            <a:endParaRPr lang="es-GT" sz="2000" b="0" dirty="0">
              <a:solidFill>
                <a:srgbClr val="004C82"/>
              </a:solidFill>
              <a:latin typeface="Acumin Variable Concept Medium" panose="020B0304020202020204" pitchFamily="34" charset="77"/>
              <a:cs typeface="Arial" panose="020B0604020202020204" pitchFamily="34" charset="0"/>
            </a:endParaRPr>
          </a:p>
        </p:txBody>
      </p:sp>
      <p:sp>
        <p:nvSpPr>
          <p:cNvPr id="8" name="Google Shape;68;g1e0bd25976b_0_50"/>
          <p:cNvSpPr txBox="1"/>
          <p:nvPr/>
        </p:nvSpPr>
        <p:spPr>
          <a:xfrm>
            <a:off x="1448665" y="464525"/>
            <a:ext cx="2914614" cy="707846"/>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ea typeface="Montserrat"/>
                <a:cs typeface="Montserrat"/>
                <a:sym typeface="Montserrat"/>
              </a:rPr>
              <a:t>¿QUÉ TENDENCIA MUESTRA EL USO DE LOS RECURSOS PÚBLICOS?</a:t>
            </a:r>
          </a:p>
        </p:txBody>
      </p:sp>
      <p:sp>
        <p:nvSpPr>
          <p:cNvPr id="9" name="Google Shape;69;g1e0bd25976b_0_50"/>
          <p:cNvSpPr txBox="1"/>
          <p:nvPr/>
        </p:nvSpPr>
        <p:spPr>
          <a:xfrm>
            <a:off x="333863" y="296396"/>
            <a:ext cx="1231573"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4.1</a:t>
            </a:r>
            <a:endParaRPr sz="6000" b="1" dirty="0">
              <a:solidFill>
                <a:srgbClr val="004C82"/>
              </a:solidFill>
              <a:latin typeface="Bebas Neue" pitchFamily="2" charset="0"/>
              <a:ea typeface="Vollkorn ExtraBold"/>
              <a:cs typeface="Vollkorn ExtraBold"/>
              <a:sym typeface="Vollkorn ExtraBold"/>
            </a:endParaRPr>
          </a:p>
        </p:txBody>
      </p:sp>
      <p:sp>
        <p:nvSpPr>
          <p:cNvPr id="3" name="Google Shape;47;p2">
            <a:extLst>
              <a:ext uri="{FF2B5EF4-FFF2-40B4-BE49-F238E27FC236}">
                <a16:creationId xmlns:a16="http://schemas.microsoft.com/office/drawing/2014/main" xmlns="" id="{724C526D-321C-CA84-8171-37CA55D60ADE}"/>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7;p2">
            <a:extLst>
              <a:ext uri="{FF2B5EF4-FFF2-40B4-BE49-F238E27FC236}">
                <a16:creationId xmlns:a16="http://schemas.microsoft.com/office/drawing/2014/main" xmlns="" id="{EA922644-75D0-0C2B-B5A0-141DCE5C1EC0}"/>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7;p2">
            <a:extLst>
              <a:ext uri="{FF2B5EF4-FFF2-40B4-BE49-F238E27FC236}">
                <a16:creationId xmlns:a16="http://schemas.microsoft.com/office/drawing/2014/main" xmlns="" id="{15FF55D2-A461-1063-2754-724B55FAE414}"/>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xmlns="" id="{0FB52368-9C9D-CF17-7B90-F965A0EE7B48}"/>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3834043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AFD5BCD3-A00A-5516-14C3-9AF060070F89}"/>
              </a:ext>
            </a:extLst>
          </p:cNvPr>
          <p:cNvSpPr txBox="1">
            <a:spLocks/>
          </p:cNvSpPr>
          <p:nvPr/>
        </p:nvSpPr>
        <p:spPr>
          <a:xfrm>
            <a:off x="333863" y="1260081"/>
            <a:ext cx="11524273" cy="422344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600" b="0" dirty="0">
                <a:solidFill>
                  <a:srgbClr val="004C82"/>
                </a:solidFill>
                <a:latin typeface="Acumin Variable Concept Medium" panose="020B0304020202020204" pitchFamily="34" charset="77"/>
                <a:cs typeface="Arial" panose="020B0604020202020204" pitchFamily="34" charset="0"/>
              </a:rPr>
              <a:t>La </a:t>
            </a:r>
            <a:r>
              <a:rPr lang="es-GT" sz="1600" b="0" dirty="0">
                <a:solidFill>
                  <a:srgbClr val="05BEFE"/>
                </a:solidFill>
                <a:latin typeface="Acumin Variable Concept Medium" panose="020B0304020202020204" pitchFamily="34" charset="77"/>
                <a:cs typeface="Arial" panose="020B0604020202020204" pitchFamily="34" charset="0"/>
              </a:rPr>
              <a:t>Política General de Gobierno (PGG) </a:t>
            </a:r>
            <a:r>
              <a:rPr lang="es-GT" sz="1600" b="0" dirty="0">
                <a:solidFill>
                  <a:srgbClr val="004C82"/>
                </a:solidFill>
                <a:latin typeface="Acumin Variable Concept Medium" panose="020B0304020202020204" pitchFamily="34" charset="77"/>
                <a:cs typeface="Arial" panose="020B0604020202020204" pitchFamily="34" charset="0"/>
              </a:rPr>
              <a:t>es el Plan de Acción del Gobierno de Guatemala, en donde se plasman los objetivos estratégicos y los lineamientos de las políticas públicas.</a:t>
            </a:r>
          </a:p>
          <a:p>
            <a:pPr algn="just">
              <a:lnSpc>
                <a:spcPct val="100000"/>
              </a:lnSpc>
            </a:pPr>
            <a:endParaRPr lang="es-GT" sz="1600" b="0" dirty="0">
              <a:solidFill>
                <a:srgbClr val="004C82"/>
              </a:solidFill>
              <a:latin typeface="Acumin Variable Concept Medium" panose="020B0304020202020204" pitchFamily="34" charset="77"/>
              <a:cs typeface="Arial" panose="020B0604020202020204" pitchFamily="34" charset="0"/>
            </a:endParaRPr>
          </a:p>
          <a:p>
            <a:pPr algn="just">
              <a:lnSpc>
                <a:spcPct val="100000"/>
              </a:lnSpc>
            </a:pPr>
            <a:r>
              <a:rPr lang="es-GT" sz="1600" b="0" dirty="0">
                <a:solidFill>
                  <a:srgbClr val="004C82"/>
                </a:solidFill>
                <a:latin typeface="Acumin Variable Concept Medium" panose="020B0304020202020204" pitchFamily="34" charset="77"/>
                <a:cs typeface="Arial" panose="020B0604020202020204" pitchFamily="34" charset="0"/>
              </a:rPr>
              <a:t>La SOSEP, durante el segundo cuatrimestre reportado colaboró con el cumplimiento de la PGG mediante los Órganos Técnicos sustantivos, promoviendo para este ejercicio fiscal la igualdad de oportunidades, brindando atención integral a personas en situación de pobreza y pobreza extrema, entregando educación de calidad, alimentación complementaria y contribuyendo a la seguridad alimentaria y nutricional. </a:t>
            </a:r>
          </a:p>
          <a:p>
            <a:pPr algn="just">
              <a:lnSpc>
                <a:spcPct val="100000"/>
              </a:lnSpc>
            </a:pPr>
            <a:endParaRPr lang="es-GT" sz="1600" b="0" dirty="0">
              <a:solidFill>
                <a:srgbClr val="004C82"/>
              </a:solidFill>
              <a:latin typeface="Acumin Variable Concept Medium" panose="020B0304020202020204" pitchFamily="34" charset="77"/>
              <a:cs typeface="Arial" panose="020B0604020202020204" pitchFamily="34" charset="0"/>
            </a:endParaRPr>
          </a:p>
          <a:p>
            <a:pPr algn="just">
              <a:lnSpc>
                <a:spcPct val="100000"/>
              </a:lnSpc>
            </a:pPr>
            <a:r>
              <a:rPr lang="es-GT" sz="1600" b="0" dirty="0">
                <a:solidFill>
                  <a:srgbClr val="004C82"/>
                </a:solidFill>
                <a:latin typeface="Acumin Variable Concept Medium" panose="020B0304020202020204" pitchFamily="34" charset="77"/>
                <a:cs typeface="Arial" panose="020B0604020202020204" pitchFamily="34" charset="0"/>
              </a:rPr>
              <a:t>A corto plazo, para el segundo cuatrimestre del ejercicio fiscal 2023, se atendieron a 13,551 personas en situación de pobreza y pobreza extrema.</a:t>
            </a:r>
          </a:p>
          <a:p>
            <a:pPr algn="just">
              <a:lnSpc>
                <a:spcPct val="100000"/>
              </a:lnSpc>
            </a:pPr>
            <a:endParaRPr lang="es-GT" sz="1600" b="0" dirty="0">
              <a:solidFill>
                <a:srgbClr val="004C82"/>
              </a:solidFill>
              <a:latin typeface="Acumin Variable Concept Medium" panose="020B0304020202020204" pitchFamily="34" charset="77"/>
              <a:cs typeface="Arial" panose="020B0604020202020204" pitchFamily="34" charset="0"/>
            </a:endParaRPr>
          </a:p>
          <a:p>
            <a:pPr algn="just">
              <a:lnSpc>
                <a:spcPct val="100000"/>
              </a:lnSpc>
            </a:pPr>
            <a:r>
              <a:rPr lang="es-GT" sz="1600" b="0" dirty="0">
                <a:solidFill>
                  <a:srgbClr val="004C82"/>
                </a:solidFill>
                <a:latin typeface="Acumin Variable Concept Medium" panose="020B0304020202020204" pitchFamily="34" charset="77"/>
                <a:cs typeface="Arial" panose="020B0604020202020204" pitchFamily="34" charset="0"/>
              </a:rPr>
              <a:t>A largo plazo, se brinda atención durante el ejercicio fiscal 2023 al pilar II Desarrollo Social, en materia de protección social a 47,141 personas en situación de pobreza y pobreza extrema; alcanzando hasta al mes de agosto una meta del 69.56 % sobre lo planificado para el presente ejercicio fiscal.</a:t>
            </a:r>
            <a:endParaRPr lang="es-MX" sz="1600" b="0" dirty="0">
              <a:solidFill>
                <a:srgbClr val="004C82"/>
              </a:solidFill>
              <a:latin typeface="Acumin Variable Concept Medium" panose="020B0304020202020204" pitchFamily="34" charset="77"/>
              <a:cs typeface="Arial" panose="020B0604020202020204" pitchFamily="34" charset="0"/>
            </a:endParaRPr>
          </a:p>
        </p:txBody>
      </p:sp>
      <p:sp>
        <p:nvSpPr>
          <p:cNvPr id="10" name="Google Shape;68;g1e0bd25976b_0_50"/>
          <p:cNvSpPr txBox="1"/>
          <p:nvPr/>
        </p:nvSpPr>
        <p:spPr>
          <a:xfrm>
            <a:off x="1364411" y="451418"/>
            <a:ext cx="3238154" cy="707846"/>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ea typeface="Montserrat"/>
                <a:cs typeface="Montserrat"/>
                <a:sym typeface="Montserrat"/>
              </a:rPr>
              <a:t>¿QUÉ RESULTADOS SE OBTUVIERON EN EL MARCO DE LA PGG?</a:t>
            </a:r>
          </a:p>
        </p:txBody>
      </p:sp>
      <p:sp>
        <p:nvSpPr>
          <p:cNvPr id="11" name="Google Shape;69;g1e0bd25976b_0_50"/>
          <p:cNvSpPr txBox="1"/>
          <p:nvPr/>
        </p:nvSpPr>
        <p:spPr>
          <a:xfrm>
            <a:off x="333863" y="297530"/>
            <a:ext cx="1269835"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4.2</a:t>
            </a:r>
            <a:endParaRPr sz="6000" b="1" dirty="0">
              <a:solidFill>
                <a:srgbClr val="004C82"/>
              </a:solidFill>
              <a:latin typeface="Bebas Neue" pitchFamily="2" charset="0"/>
              <a:ea typeface="Vollkorn ExtraBold"/>
              <a:cs typeface="Vollkorn ExtraBold"/>
              <a:sym typeface="Vollkorn ExtraBold"/>
            </a:endParaRPr>
          </a:p>
        </p:txBody>
      </p:sp>
      <p:sp>
        <p:nvSpPr>
          <p:cNvPr id="2" name="Google Shape;47;p2">
            <a:extLst>
              <a:ext uri="{FF2B5EF4-FFF2-40B4-BE49-F238E27FC236}">
                <a16:creationId xmlns:a16="http://schemas.microsoft.com/office/drawing/2014/main" xmlns="" id="{A3E8A52B-5868-3663-696F-D1DFDC087D37}"/>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7;p2">
            <a:extLst>
              <a:ext uri="{FF2B5EF4-FFF2-40B4-BE49-F238E27FC236}">
                <a16:creationId xmlns:a16="http://schemas.microsoft.com/office/drawing/2014/main" xmlns="" id="{FF1ED2DD-E2D5-371A-1022-A116470ADE19}"/>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p2">
            <a:extLst>
              <a:ext uri="{FF2B5EF4-FFF2-40B4-BE49-F238E27FC236}">
                <a16:creationId xmlns:a16="http://schemas.microsoft.com/office/drawing/2014/main" xmlns="" id="{C08E7A45-83FF-9B45-A3C0-B1E5B489D676}"/>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ítulo 1">
            <a:extLst>
              <a:ext uri="{FF2B5EF4-FFF2-40B4-BE49-F238E27FC236}">
                <a16:creationId xmlns:a16="http://schemas.microsoft.com/office/drawing/2014/main" xmlns="" id="{58D5EC4C-958B-DD3E-EC47-679EB5C84FE3}"/>
              </a:ext>
            </a:extLst>
          </p:cNvPr>
          <p:cNvSpPr txBox="1">
            <a:spLocks/>
          </p:cNvSpPr>
          <p:nvPr/>
        </p:nvSpPr>
        <p:spPr>
          <a:xfrm>
            <a:off x="533890" y="5902607"/>
            <a:ext cx="11023915" cy="72304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3600" dirty="0">
                <a:solidFill>
                  <a:srgbClr val="004C82"/>
                </a:solidFill>
                <a:latin typeface="Bebas Neue" pitchFamily="2" charset="0"/>
                <a:cs typeface="Arial" panose="020B0604020202020204" pitchFamily="34" charset="0"/>
              </a:rPr>
              <a:t>Se contribuyó con el pilar II Desarrollo Social</a:t>
            </a:r>
          </a:p>
        </p:txBody>
      </p:sp>
      <p:pic>
        <p:nvPicPr>
          <p:cNvPr id="5" name="Imagen 4">
            <a:extLst>
              <a:ext uri="{FF2B5EF4-FFF2-40B4-BE49-F238E27FC236}">
                <a16:creationId xmlns:a16="http://schemas.microsoft.com/office/drawing/2014/main" xmlns="" id="{8F56CB47-B68B-BCDD-2A35-FD20592062BB}"/>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660989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96D71E51-9CAC-AAA5-9C83-7A246A10029D}"/>
              </a:ext>
            </a:extLst>
          </p:cNvPr>
          <p:cNvSpPr txBox="1">
            <a:spLocks/>
          </p:cNvSpPr>
          <p:nvPr/>
        </p:nvSpPr>
        <p:spPr>
          <a:xfrm>
            <a:off x="1249047" y="1467040"/>
            <a:ext cx="9451588" cy="42122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ES" sz="2000" b="0" dirty="0">
                <a:solidFill>
                  <a:srgbClr val="004C82"/>
                </a:solidFill>
                <a:latin typeface="Acumin Variable Concept Medium" panose="020B0304020202020204" pitchFamily="34" charset="77"/>
                <a:cs typeface="Arial" panose="020B0604020202020204" pitchFamily="34" charset="0"/>
              </a:rPr>
              <a:t>Para transparentar la utilización de los recursos financieros utilizados por esta Secretaría, se adoptaron medidas dentro de las que se mencionan a continuación: </a:t>
            </a:r>
          </a:p>
          <a:p>
            <a:pPr marL="457200" indent="-457200" algn="just">
              <a:lnSpc>
                <a:spcPct val="150000"/>
              </a:lnSpc>
              <a:buClr>
                <a:srgbClr val="004C82"/>
              </a:buClr>
              <a:buAutoNum type="alphaLcPeriod"/>
            </a:pPr>
            <a:r>
              <a:rPr lang="es-ES" sz="2000" b="0" dirty="0">
                <a:solidFill>
                  <a:srgbClr val="004C82"/>
                </a:solidFill>
                <a:latin typeface="Acumin Variable Concept Medium" panose="020B0304020202020204" pitchFamily="34" charset="77"/>
                <a:cs typeface="Arial" panose="020B0604020202020204" pitchFamily="34" charset="0"/>
              </a:rPr>
              <a:t>Utilización correcta de la Ley Orgánica de Presupuesto y su Reglamento.</a:t>
            </a:r>
          </a:p>
          <a:p>
            <a:pPr marL="457200" indent="-457200" algn="just">
              <a:lnSpc>
                <a:spcPct val="150000"/>
              </a:lnSpc>
              <a:buClr>
                <a:srgbClr val="004C82"/>
              </a:buClr>
              <a:buAutoNum type="alphaLcPeriod"/>
            </a:pPr>
            <a:r>
              <a:rPr lang="es-ES" sz="2000" b="0" dirty="0">
                <a:solidFill>
                  <a:srgbClr val="004C82"/>
                </a:solidFill>
                <a:latin typeface="Acumin Variable Concept Medium" panose="020B0304020202020204" pitchFamily="34" charset="77"/>
                <a:cs typeface="Arial" panose="020B0604020202020204" pitchFamily="34" charset="0"/>
              </a:rPr>
              <a:t>Aplicación del Manual de Clasificaciones Presupuestarias para el Sector Público de Guatemala.</a:t>
            </a:r>
          </a:p>
          <a:p>
            <a:pPr marL="457200" indent="-457200" algn="just">
              <a:lnSpc>
                <a:spcPct val="150000"/>
              </a:lnSpc>
              <a:buClr>
                <a:srgbClr val="004C82"/>
              </a:buClr>
              <a:buAutoNum type="alphaLcPeriod"/>
            </a:pPr>
            <a:r>
              <a:rPr lang="es-ES" sz="2000" b="0" dirty="0">
                <a:solidFill>
                  <a:srgbClr val="004C82"/>
                </a:solidFill>
                <a:latin typeface="Acumin Variable Concept Medium" panose="020B0304020202020204" pitchFamily="34" charset="77"/>
                <a:cs typeface="Arial" panose="020B0604020202020204" pitchFamily="34" charset="0"/>
              </a:rPr>
              <a:t>Uso de la Ley de Contrataciones del Estado y su Reglamento.</a:t>
            </a:r>
            <a:endParaRPr lang="es-GT" sz="2000" b="0" dirty="0">
              <a:solidFill>
                <a:srgbClr val="004C82"/>
              </a:solidFill>
              <a:latin typeface="Acumin Variable Concept Medium" panose="020B0304020202020204" pitchFamily="34" charset="77"/>
              <a:cs typeface="Arial" panose="020B0604020202020204" pitchFamily="34" charset="0"/>
            </a:endParaRPr>
          </a:p>
        </p:txBody>
      </p:sp>
      <p:sp>
        <p:nvSpPr>
          <p:cNvPr id="6" name="Google Shape;68;g1e0bd25976b_0_50"/>
          <p:cNvSpPr txBox="1"/>
          <p:nvPr/>
        </p:nvSpPr>
        <p:spPr>
          <a:xfrm>
            <a:off x="1249047" y="451418"/>
            <a:ext cx="2952605" cy="707846"/>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ea typeface="Montserrat"/>
                <a:cs typeface="Montserrat"/>
                <a:sym typeface="Montserrat"/>
              </a:rPr>
              <a:t>¿QUÉ MEDIDAS DE TRANSPARENCIA SE HAN APLICADO?</a:t>
            </a:r>
          </a:p>
        </p:txBody>
      </p:sp>
      <p:sp>
        <p:nvSpPr>
          <p:cNvPr id="7" name="Google Shape;69;g1e0bd25976b_0_50"/>
          <p:cNvSpPr txBox="1"/>
          <p:nvPr/>
        </p:nvSpPr>
        <p:spPr>
          <a:xfrm>
            <a:off x="333863" y="297530"/>
            <a:ext cx="123162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4.3</a:t>
            </a:r>
            <a:endParaRPr sz="6000" b="1" dirty="0">
              <a:solidFill>
                <a:srgbClr val="004C82"/>
              </a:solidFill>
              <a:latin typeface="Bebas Neue" pitchFamily="2" charset="0"/>
              <a:ea typeface="Vollkorn ExtraBold"/>
              <a:cs typeface="Vollkorn ExtraBold"/>
              <a:sym typeface="Vollkorn ExtraBold"/>
            </a:endParaRPr>
          </a:p>
        </p:txBody>
      </p:sp>
      <p:sp>
        <p:nvSpPr>
          <p:cNvPr id="2" name="Google Shape;47;p2">
            <a:extLst>
              <a:ext uri="{FF2B5EF4-FFF2-40B4-BE49-F238E27FC236}">
                <a16:creationId xmlns:a16="http://schemas.microsoft.com/office/drawing/2014/main" xmlns="" id="{BED706F9-9657-BAAB-C29D-47BFDEE8574C}"/>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p2">
            <a:extLst>
              <a:ext uri="{FF2B5EF4-FFF2-40B4-BE49-F238E27FC236}">
                <a16:creationId xmlns:a16="http://schemas.microsoft.com/office/drawing/2014/main" xmlns="" id="{38B1ADB9-2DD0-4775-7D55-B9599998E597}"/>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p2">
            <a:extLst>
              <a:ext uri="{FF2B5EF4-FFF2-40B4-BE49-F238E27FC236}">
                <a16:creationId xmlns:a16="http://schemas.microsoft.com/office/drawing/2014/main" xmlns="" id="{3AA73207-1292-DBF4-4BFD-C5336E090CD8}"/>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n 4">
            <a:extLst>
              <a:ext uri="{FF2B5EF4-FFF2-40B4-BE49-F238E27FC236}">
                <a16:creationId xmlns:a16="http://schemas.microsoft.com/office/drawing/2014/main" xmlns="" id="{70C54BE0-C567-56DE-A724-77503A28315E}"/>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2545388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35B18D17-F3AB-114C-A558-89BD1583719C}"/>
              </a:ext>
            </a:extLst>
          </p:cNvPr>
          <p:cNvSpPr txBox="1">
            <a:spLocks/>
          </p:cNvSpPr>
          <p:nvPr/>
        </p:nvSpPr>
        <p:spPr>
          <a:xfrm>
            <a:off x="681868" y="2202636"/>
            <a:ext cx="10828264" cy="245272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rgbClr val="004C82"/>
                </a:solidFill>
                <a:latin typeface="Acumin Variable Concept Medium" panose="020B0304020202020204" pitchFamily="34" charset="77"/>
                <a:cs typeface="Arial" panose="020B0604020202020204" pitchFamily="34" charset="0"/>
              </a:rPr>
              <a:t>Los </a:t>
            </a:r>
            <a:r>
              <a:rPr lang="es-GT" sz="1600" b="0" dirty="0">
                <a:solidFill>
                  <a:srgbClr val="05BEFE"/>
                </a:solidFill>
                <a:latin typeface="Acumin Variable Concept Medium" panose="020B0304020202020204" pitchFamily="34" charset="77"/>
                <a:cs typeface="Arial" panose="020B0604020202020204" pitchFamily="34" charset="0"/>
              </a:rPr>
              <a:t>principales desafíos </a:t>
            </a:r>
            <a:r>
              <a:rPr lang="es-GT" sz="1600" b="0" dirty="0">
                <a:solidFill>
                  <a:srgbClr val="004C82"/>
                </a:solidFill>
                <a:latin typeface="Acumin Variable Concept Medium" panose="020B0304020202020204" pitchFamily="34" charset="77"/>
                <a:cs typeface="Arial" panose="020B0604020202020204" pitchFamily="34" charset="0"/>
              </a:rPr>
              <a:t>de la SOSEP en cuanto al uso de los recursos públicos y el cumplimiento de los planes nacionales son: </a:t>
            </a:r>
            <a:r>
              <a:rPr lang="es-CR" sz="1600" b="0" dirty="0">
                <a:solidFill>
                  <a:srgbClr val="004C82"/>
                </a:solidFill>
                <a:latin typeface="Acumin Variable Concept Medium" panose="020B0304020202020204" pitchFamily="34" charset="77"/>
                <a:cs typeface="Arial" panose="020B0604020202020204" pitchFamily="34" charset="0"/>
              </a:rPr>
              <a:t>alcanzar la meta anual de beneficiarios planificada a nivel nacional, esperando ejecutar el presupuesto asignado en su totalidad para el alcance de la meta; seguimiento a la gestión interinstitucional y de gobiernos locales, como apoyo para la ampliación de cobertura, implementación de mecanismos tecnológicos para obtener procesos más eficientes y eficaces en la SOSEP; y seguir contribuyendo en mejorar la calidad de vida de los guatemaltecos y guatemaltecas en situación de pobreza y extrema pobreza.</a:t>
            </a:r>
            <a:endParaRPr lang="es-GT" sz="1600" b="0" dirty="0">
              <a:solidFill>
                <a:srgbClr val="004C82"/>
              </a:solidFill>
              <a:latin typeface="Acumin Variable Concept Medium" panose="020B0304020202020204" pitchFamily="34" charset="77"/>
              <a:cs typeface="Arial" panose="020B0604020202020204" pitchFamily="34" charset="0"/>
            </a:endParaRPr>
          </a:p>
        </p:txBody>
      </p:sp>
      <p:sp>
        <p:nvSpPr>
          <p:cNvPr id="8" name="Google Shape;68;g1e0bd25976b_0_50"/>
          <p:cNvSpPr txBox="1"/>
          <p:nvPr/>
        </p:nvSpPr>
        <p:spPr>
          <a:xfrm>
            <a:off x="1448664" y="540152"/>
            <a:ext cx="2914615" cy="707846"/>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ea typeface="Montserrat"/>
                <a:cs typeface="Montserrat"/>
                <a:sym typeface="Montserrat"/>
              </a:rPr>
              <a:t>¿QUÉ DESAFÍOS INSTITUCIONALES SE ESPERAN DURANTE 2023?</a:t>
            </a:r>
          </a:p>
        </p:txBody>
      </p:sp>
      <p:sp>
        <p:nvSpPr>
          <p:cNvPr id="2" name="Google Shape;47;p2">
            <a:extLst>
              <a:ext uri="{FF2B5EF4-FFF2-40B4-BE49-F238E27FC236}">
                <a16:creationId xmlns:a16="http://schemas.microsoft.com/office/drawing/2014/main" xmlns="" id="{6651EBB2-5C27-91B0-85AC-882018EF0349}"/>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7;p2">
            <a:extLst>
              <a:ext uri="{FF2B5EF4-FFF2-40B4-BE49-F238E27FC236}">
                <a16:creationId xmlns:a16="http://schemas.microsoft.com/office/drawing/2014/main" xmlns="" id="{BD7A1A24-94CE-0C86-4D86-381F9EE87E77}"/>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p2">
            <a:extLst>
              <a:ext uri="{FF2B5EF4-FFF2-40B4-BE49-F238E27FC236}">
                <a16:creationId xmlns:a16="http://schemas.microsoft.com/office/drawing/2014/main" xmlns="" id="{043EDB53-7211-938A-A239-51E128983654}"/>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g1e0bd25976b_0_50">
            <a:extLst>
              <a:ext uri="{FF2B5EF4-FFF2-40B4-BE49-F238E27FC236}">
                <a16:creationId xmlns:a16="http://schemas.microsoft.com/office/drawing/2014/main" xmlns="" id="{E04F6456-F28F-9A58-7AA3-2DD0283C9D38}"/>
              </a:ext>
            </a:extLst>
          </p:cNvPr>
          <p:cNvSpPr txBox="1"/>
          <p:nvPr/>
        </p:nvSpPr>
        <p:spPr>
          <a:xfrm>
            <a:off x="333863" y="386264"/>
            <a:ext cx="1231573"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4.4</a:t>
            </a:r>
            <a:endParaRPr sz="6000" b="1" dirty="0">
              <a:solidFill>
                <a:srgbClr val="004C82"/>
              </a:solidFill>
              <a:latin typeface="Bebas Neue" pitchFamily="2" charset="0"/>
              <a:ea typeface="Vollkorn ExtraBold"/>
              <a:cs typeface="Vollkorn ExtraBold"/>
              <a:sym typeface="Vollkorn ExtraBold"/>
            </a:endParaRPr>
          </a:p>
        </p:txBody>
      </p:sp>
      <p:sp>
        <p:nvSpPr>
          <p:cNvPr id="15" name="Título 1">
            <a:extLst>
              <a:ext uri="{FF2B5EF4-FFF2-40B4-BE49-F238E27FC236}">
                <a16:creationId xmlns:a16="http://schemas.microsoft.com/office/drawing/2014/main" xmlns="" id="{D6DF8995-2A3C-48A5-AC12-D316068746AD}"/>
              </a:ext>
            </a:extLst>
          </p:cNvPr>
          <p:cNvSpPr txBox="1">
            <a:spLocks/>
          </p:cNvSpPr>
          <p:nvPr/>
        </p:nvSpPr>
        <p:spPr>
          <a:xfrm>
            <a:off x="1877786" y="5481743"/>
            <a:ext cx="8436428" cy="101565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r>
              <a:rPr lang="es-GT" sz="3600" dirty="0">
                <a:solidFill>
                  <a:srgbClr val="004C82"/>
                </a:solidFill>
                <a:latin typeface="Bebas Neue" pitchFamily="2" charset="0"/>
                <a:cs typeface="Arial" panose="020B0604020202020204" pitchFamily="34" charset="0"/>
              </a:rPr>
              <a:t>Las acciones  a seguir son: planificación, seguimiento de metas y gestión interinstitucional</a:t>
            </a:r>
          </a:p>
        </p:txBody>
      </p:sp>
      <p:pic>
        <p:nvPicPr>
          <p:cNvPr id="6" name="Imagen 5">
            <a:extLst>
              <a:ext uri="{FF2B5EF4-FFF2-40B4-BE49-F238E27FC236}">
                <a16:creationId xmlns:a16="http://schemas.microsoft.com/office/drawing/2014/main" xmlns="" id="{5BF3A8BE-B1D4-CBB4-5419-5F4A70BAFD82}"/>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2272083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Marcador de contenido 6">
            <a:extLst>
              <a:ext uri="{FF2B5EF4-FFF2-40B4-BE49-F238E27FC236}">
                <a16:creationId xmlns:a16="http://schemas.microsoft.com/office/drawing/2014/main" xmlns="" id="{B516F909-0DEA-718E-3CA3-999A8A68E3B3}"/>
              </a:ext>
            </a:extLst>
          </p:cNvPr>
          <p:cNvSpPr txBox="1">
            <a:spLocks/>
          </p:cNvSpPr>
          <p:nvPr/>
        </p:nvSpPr>
        <p:spPr>
          <a:xfrm>
            <a:off x="541517" y="1863831"/>
            <a:ext cx="5554483" cy="461417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dirty="0">
              <a:solidFill>
                <a:srgbClr val="004C82"/>
              </a:solidFill>
              <a:latin typeface="Acumin Variable Concept Medium" panose="020B0304020202020204" pitchFamily="34" charset="77"/>
              <a:cs typeface="Arial" panose="020B0604020202020204" pitchFamily="34" charset="0"/>
            </a:endParaRPr>
          </a:p>
          <a:p>
            <a:pPr marL="457200" lvl="1" indent="0">
              <a:buFont typeface="Arial"/>
              <a:buNone/>
            </a:pPr>
            <a:r>
              <a:rPr lang="es-GT" dirty="0">
                <a:solidFill>
                  <a:srgbClr val="004C82"/>
                </a:solidFill>
                <a:latin typeface="Acumin Variable Concept Medium" panose="020B0304020202020204" pitchFamily="34" charset="77"/>
                <a:cs typeface="Arial" panose="020B0604020202020204" pitchFamily="34" charset="0"/>
              </a:rPr>
              <a:t>Presupuesto vigente </a:t>
            </a:r>
            <a:r>
              <a:rPr lang="es-GT" b="1" dirty="0">
                <a:solidFill>
                  <a:srgbClr val="004C82"/>
                </a:solidFill>
                <a:latin typeface="Acumin Variable Concept UltraBl" panose="020B0304020202020204" pitchFamily="34" charset="77"/>
                <a:cs typeface="Arial" panose="020B0604020202020204" pitchFamily="34" charset="0"/>
              </a:rPr>
              <a:t>total:</a:t>
            </a:r>
          </a:p>
          <a:p>
            <a:pPr marL="457200" lvl="1" indent="0">
              <a:buFont typeface="Arial"/>
              <a:buNone/>
            </a:pPr>
            <a:endParaRPr lang="es-GT" dirty="0">
              <a:solidFill>
                <a:srgbClr val="004C82"/>
              </a:solidFill>
              <a:latin typeface="Acumin Variable Concept Medium" panose="020B0304020202020204" pitchFamily="34" charset="77"/>
              <a:cs typeface="Arial" panose="020B0604020202020204" pitchFamily="34" charset="0"/>
            </a:endParaRPr>
          </a:p>
          <a:p>
            <a:pPr marL="457200" lvl="1" indent="0">
              <a:buFont typeface="Arial"/>
              <a:buNone/>
            </a:pPr>
            <a:r>
              <a:rPr lang="es-GT" dirty="0">
                <a:solidFill>
                  <a:srgbClr val="004C82"/>
                </a:solidFill>
                <a:latin typeface="Acumin Variable Concept Medium" panose="020B0304020202020204" pitchFamily="34" charset="77"/>
                <a:cs typeface="Arial" panose="020B0604020202020204" pitchFamily="34" charset="0"/>
              </a:rPr>
              <a:t> </a:t>
            </a:r>
          </a:p>
          <a:p>
            <a:pPr marL="457200" lvl="1" indent="0">
              <a:buFont typeface="Arial"/>
              <a:buNone/>
            </a:pPr>
            <a:endParaRPr lang="es-GT" dirty="0">
              <a:solidFill>
                <a:srgbClr val="004C82"/>
              </a:solidFill>
              <a:latin typeface="Acumin Variable Concept Medium" panose="020B0304020202020204" pitchFamily="34" charset="77"/>
              <a:cs typeface="Arial" panose="020B0604020202020204" pitchFamily="34" charset="0"/>
            </a:endParaRPr>
          </a:p>
          <a:p>
            <a:pPr marL="457200" lvl="1" indent="0">
              <a:buFont typeface="Arial"/>
              <a:buNone/>
            </a:pPr>
            <a:r>
              <a:rPr lang="es-GT" dirty="0">
                <a:solidFill>
                  <a:srgbClr val="004C82"/>
                </a:solidFill>
                <a:latin typeface="Acumin Variable Concept Medium" panose="020B0304020202020204" pitchFamily="34" charset="77"/>
                <a:cs typeface="Arial" panose="020B0604020202020204" pitchFamily="34" charset="0"/>
              </a:rPr>
              <a:t>Presupuesto </a:t>
            </a:r>
            <a:r>
              <a:rPr lang="es-GT" b="1" dirty="0">
                <a:solidFill>
                  <a:srgbClr val="004C82"/>
                </a:solidFill>
                <a:latin typeface="Acumin Variable Concept UltraBl" panose="020B0304020202020204" pitchFamily="34" charset="77"/>
                <a:cs typeface="Arial" panose="020B0604020202020204" pitchFamily="34" charset="0"/>
              </a:rPr>
              <a:t>ejecutado</a:t>
            </a:r>
            <a:r>
              <a:rPr lang="es-GT" dirty="0">
                <a:solidFill>
                  <a:srgbClr val="004C82"/>
                </a:solidFill>
                <a:latin typeface="Acumin Variable Concept Medium" panose="020B0304020202020204" pitchFamily="34" charset="77"/>
                <a:cs typeface="Arial" panose="020B0604020202020204" pitchFamily="34" charset="0"/>
              </a:rPr>
              <a:t> (utilizado):</a:t>
            </a:r>
            <a:br>
              <a:rPr lang="es-GT" dirty="0">
                <a:solidFill>
                  <a:srgbClr val="004C82"/>
                </a:solidFill>
                <a:latin typeface="Acumin Variable Concept Medium" panose="020B0304020202020204" pitchFamily="34" charset="77"/>
                <a:cs typeface="Arial" panose="020B0604020202020204" pitchFamily="34" charset="0"/>
              </a:rPr>
            </a:br>
            <a:endParaRPr lang="es-GT" dirty="0">
              <a:solidFill>
                <a:srgbClr val="004C82"/>
              </a:solidFill>
              <a:latin typeface="Acumin Variable Concept Medium" panose="020B0304020202020204" pitchFamily="34" charset="77"/>
              <a:cs typeface="Arial" panose="020B0604020202020204" pitchFamily="34" charset="0"/>
            </a:endParaRPr>
          </a:p>
          <a:p>
            <a:pPr marL="457200" lvl="1" indent="0">
              <a:buFont typeface="Arial"/>
              <a:buNone/>
            </a:pPr>
            <a:endParaRPr lang="es-GT" dirty="0">
              <a:solidFill>
                <a:srgbClr val="004C82"/>
              </a:solidFill>
              <a:latin typeface="Acumin Variable Concept Medium" panose="020B0304020202020204" pitchFamily="34" charset="77"/>
              <a:cs typeface="Arial" panose="020B0604020202020204" pitchFamily="34" charset="0"/>
            </a:endParaRPr>
          </a:p>
          <a:p>
            <a:pPr marL="457200" lvl="1" indent="0">
              <a:buFont typeface="Arial"/>
              <a:buNone/>
            </a:pPr>
            <a:endParaRPr lang="es-GT" dirty="0">
              <a:solidFill>
                <a:srgbClr val="004C82"/>
              </a:solidFill>
              <a:latin typeface="Acumin Variable Concept Medium" panose="020B0304020202020204" pitchFamily="34" charset="77"/>
              <a:cs typeface="Arial" panose="020B0604020202020204" pitchFamily="34" charset="0"/>
            </a:endParaRPr>
          </a:p>
          <a:p>
            <a:pPr marL="457200" lvl="1" indent="0">
              <a:buFont typeface="Arial"/>
              <a:buNone/>
            </a:pPr>
            <a:r>
              <a:rPr lang="es-GT" dirty="0">
                <a:solidFill>
                  <a:srgbClr val="004C82"/>
                </a:solidFill>
                <a:latin typeface="Acumin Variable Concept Medium" panose="020B0304020202020204" pitchFamily="34" charset="77"/>
                <a:cs typeface="Arial" panose="020B0604020202020204" pitchFamily="34" charset="0"/>
              </a:rPr>
              <a:t>Saldo:</a:t>
            </a:r>
            <a:br>
              <a:rPr lang="es-GT" dirty="0">
                <a:solidFill>
                  <a:srgbClr val="004C82"/>
                </a:solidFill>
                <a:latin typeface="Acumin Variable Concept Medium" panose="020B0304020202020204" pitchFamily="34" charset="77"/>
                <a:cs typeface="Arial" panose="020B0604020202020204" pitchFamily="34" charset="0"/>
              </a:rPr>
            </a:br>
            <a:endParaRPr lang="es-GT" sz="4000" dirty="0">
              <a:solidFill>
                <a:srgbClr val="004C82"/>
              </a:solidFill>
              <a:latin typeface="Acumin Variable Concept Medium" panose="020B0304020202020204" pitchFamily="34" charset="77"/>
              <a:cs typeface="Arial" panose="020B0604020202020204" pitchFamily="34" charset="0"/>
            </a:endParaRPr>
          </a:p>
          <a:p>
            <a:pPr lvl="1"/>
            <a:endParaRPr lang="es-GT" dirty="0">
              <a:solidFill>
                <a:srgbClr val="004C82"/>
              </a:solidFill>
              <a:latin typeface="Acumin Variable Concept Medium" panose="020B0304020202020204" pitchFamily="34" charset="77"/>
              <a:cs typeface="Arial" panose="020B0604020202020204" pitchFamily="34" charset="0"/>
            </a:endParaRPr>
          </a:p>
        </p:txBody>
      </p:sp>
      <p:sp>
        <p:nvSpPr>
          <p:cNvPr id="4" name="Marcador de contenido 6">
            <a:extLst>
              <a:ext uri="{FF2B5EF4-FFF2-40B4-BE49-F238E27FC236}">
                <a16:creationId xmlns:a16="http://schemas.microsoft.com/office/drawing/2014/main" xmlns="" id="{86C52836-4166-BEF8-9582-112C548AC141}"/>
              </a:ext>
            </a:extLst>
          </p:cNvPr>
          <p:cNvSpPr txBox="1">
            <a:spLocks/>
          </p:cNvSpPr>
          <p:nvPr/>
        </p:nvSpPr>
        <p:spPr>
          <a:xfrm>
            <a:off x="4533268" y="1762672"/>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solidFill>
                <a:srgbClr val="5BB8E8"/>
              </a:solidFill>
              <a:latin typeface="Bebas Neue" pitchFamily="2" charset="0"/>
              <a:cs typeface="Arial" panose="020B0604020202020204" pitchFamily="34" charset="0"/>
            </a:endParaRPr>
          </a:p>
          <a:p>
            <a:pPr marL="457200" lvl="1" indent="0" algn="r">
              <a:buNone/>
            </a:pPr>
            <a:r>
              <a:rPr lang="es-GT" sz="4500" b="1" dirty="0">
                <a:solidFill>
                  <a:srgbClr val="5BB8E8"/>
                </a:solidFill>
                <a:latin typeface="Bebas Neue" pitchFamily="2" charset="0"/>
                <a:cs typeface="Arial" panose="020B0604020202020204" pitchFamily="34" charset="0"/>
              </a:rPr>
              <a:t>Q.200, 974,100.00</a:t>
            </a:r>
            <a:endParaRPr lang="es-GT" sz="4000" b="1" dirty="0">
              <a:solidFill>
                <a:srgbClr val="5BB8E8"/>
              </a:solidFill>
              <a:latin typeface="Bebas Neue" pitchFamily="2" charset="0"/>
              <a:cs typeface="Arial" panose="020B0604020202020204" pitchFamily="34" charset="0"/>
            </a:endParaRPr>
          </a:p>
          <a:p>
            <a:pPr marL="457200" lvl="1" indent="0" algn="r">
              <a:buNone/>
            </a:pPr>
            <a:endParaRPr lang="es-GT" sz="4000" b="1" dirty="0">
              <a:solidFill>
                <a:srgbClr val="5BB8E8"/>
              </a:solidFill>
              <a:latin typeface="Bebas Neue" pitchFamily="2" charset="0"/>
              <a:cs typeface="Arial" panose="020B0604020202020204" pitchFamily="34" charset="0"/>
            </a:endParaRPr>
          </a:p>
        </p:txBody>
      </p:sp>
      <p:sp>
        <p:nvSpPr>
          <p:cNvPr id="5" name="Marcador de contenido 6">
            <a:extLst>
              <a:ext uri="{FF2B5EF4-FFF2-40B4-BE49-F238E27FC236}">
                <a16:creationId xmlns:a16="http://schemas.microsoft.com/office/drawing/2014/main" xmlns="" id="{F2C77623-D998-A54A-1A6F-16E27E965909}"/>
              </a:ext>
            </a:extLst>
          </p:cNvPr>
          <p:cNvSpPr txBox="1">
            <a:spLocks/>
          </p:cNvSpPr>
          <p:nvPr/>
        </p:nvSpPr>
        <p:spPr>
          <a:xfrm>
            <a:off x="4533268" y="3159302"/>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solidFill>
                <a:srgbClr val="5BB8E8"/>
              </a:solidFill>
              <a:latin typeface="Bebas Neue" pitchFamily="2" charset="0"/>
              <a:cs typeface="Arial" panose="020B0604020202020204" pitchFamily="34" charset="0"/>
            </a:endParaRPr>
          </a:p>
          <a:p>
            <a:pPr marL="457200" lvl="1" indent="0" algn="r">
              <a:buNone/>
            </a:pPr>
            <a:r>
              <a:rPr lang="es-GT" sz="4500" b="1" dirty="0">
                <a:solidFill>
                  <a:srgbClr val="5BB8E8"/>
                </a:solidFill>
                <a:latin typeface="Bebas Neue" pitchFamily="2" charset="0"/>
                <a:cs typeface="Arial" panose="020B0604020202020204" pitchFamily="34" charset="0"/>
              </a:rPr>
              <a:t>Q.140, 690,843.70</a:t>
            </a:r>
            <a:endParaRPr lang="es-GT" sz="4000" b="1" dirty="0">
              <a:solidFill>
                <a:srgbClr val="5BB8E8"/>
              </a:solidFill>
              <a:latin typeface="Bebas Neue" pitchFamily="2" charset="0"/>
              <a:cs typeface="Arial" panose="020B0604020202020204" pitchFamily="34" charset="0"/>
            </a:endParaRPr>
          </a:p>
          <a:p>
            <a:pPr marL="457200" lvl="1" indent="0" algn="r">
              <a:buNone/>
            </a:pPr>
            <a:endParaRPr lang="es-GT" sz="4000" b="1" dirty="0">
              <a:solidFill>
                <a:srgbClr val="5BB8E8"/>
              </a:solidFill>
              <a:latin typeface="Bebas Neue" pitchFamily="2" charset="0"/>
              <a:cs typeface="Arial" panose="020B0604020202020204" pitchFamily="34" charset="0"/>
            </a:endParaRPr>
          </a:p>
        </p:txBody>
      </p:sp>
      <p:sp>
        <p:nvSpPr>
          <p:cNvPr id="8" name="Marcador de contenido 6">
            <a:extLst>
              <a:ext uri="{FF2B5EF4-FFF2-40B4-BE49-F238E27FC236}">
                <a16:creationId xmlns:a16="http://schemas.microsoft.com/office/drawing/2014/main" xmlns="" id="{F616A41A-2A59-AD4F-D53F-C9F8384DBD12}"/>
              </a:ext>
            </a:extLst>
          </p:cNvPr>
          <p:cNvSpPr txBox="1">
            <a:spLocks/>
          </p:cNvSpPr>
          <p:nvPr/>
        </p:nvSpPr>
        <p:spPr>
          <a:xfrm>
            <a:off x="6697362" y="4600709"/>
            <a:ext cx="3805632"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solidFill>
                <a:srgbClr val="5BB8E8"/>
              </a:solidFill>
              <a:latin typeface="Bebas Neue" pitchFamily="2" charset="0"/>
              <a:cs typeface="Arial" panose="020B0604020202020204" pitchFamily="34" charset="0"/>
            </a:endParaRPr>
          </a:p>
          <a:p>
            <a:pPr marL="457200" lvl="1" indent="0" algn="r">
              <a:buNone/>
            </a:pPr>
            <a:r>
              <a:rPr lang="es-GT" sz="4500" b="1" dirty="0">
                <a:solidFill>
                  <a:srgbClr val="5BB8E8"/>
                </a:solidFill>
                <a:latin typeface="Bebas Neue" pitchFamily="2" charset="0"/>
                <a:cs typeface="Arial" panose="020B0604020202020204" pitchFamily="34" charset="0"/>
              </a:rPr>
              <a:t>Q.60, 283,256.30</a:t>
            </a:r>
            <a:endParaRPr lang="es-GT" sz="4000" b="1" dirty="0">
              <a:solidFill>
                <a:srgbClr val="5BB8E8"/>
              </a:solidFill>
              <a:latin typeface="Bebas Neue" pitchFamily="2" charset="0"/>
              <a:cs typeface="Arial" panose="020B0604020202020204" pitchFamily="34" charset="0"/>
            </a:endParaRPr>
          </a:p>
          <a:p>
            <a:pPr marL="457200" lvl="1" indent="0" algn="r">
              <a:buNone/>
            </a:pPr>
            <a:endParaRPr lang="es-GT" sz="4000" b="1" dirty="0">
              <a:solidFill>
                <a:srgbClr val="5BB8E8"/>
              </a:solidFill>
              <a:latin typeface="Bebas Neue" pitchFamily="2" charset="0"/>
              <a:cs typeface="Arial" panose="020B0604020202020204" pitchFamily="34" charset="0"/>
            </a:endParaRPr>
          </a:p>
        </p:txBody>
      </p:sp>
      <p:sp>
        <p:nvSpPr>
          <p:cNvPr id="6" name="Google Shape;47;p2">
            <a:extLst>
              <a:ext uri="{FF2B5EF4-FFF2-40B4-BE49-F238E27FC236}">
                <a16:creationId xmlns:a16="http://schemas.microsoft.com/office/drawing/2014/main" xmlns="" id="{38E863BA-6D72-DC34-94C2-029A9340EAC1}"/>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7;p2">
            <a:extLst>
              <a:ext uri="{FF2B5EF4-FFF2-40B4-BE49-F238E27FC236}">
                <a16:creationId xmlns:a16="http://schemas.microsoft.com/office/drawing/2014/main" xmlns="" id="{BEF657BA-3987-772D-48EE-4E29671218F5}"/>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7;p2">
            <a:extLst>
              <a:ext uri="{FF2B5EF4-FFF2-40B4-BE49-F238E27FC236}">
                <a16:creationId xmlns:a16="http://schemas.microsoft.com/office/drawing/2014/main" xmlns="" id="{D54F9136-550F-3F3E-5C0A-8EFBE91660AA}"/>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g1e0bd25976b_0_50">
            <a:extLst>
              <a:ext uri="{FF2B5EF4-FFF2-40B4-BE49-F238E27FC236}">
                <a16:creationId xmlns:a16="http://schemas.microsoft.com/office/drawing/2014/main" xmlns="" id="{A5CB5547-C77A-DBE9-81DA-4D72F2CE2E5D}"/>
              </a:ext>
            </a:extLst>
          </p:cNvPr>
          <p:cNvSpPr txBox="1"/>
          <p:nvPr/>
        </p:nvSpPr>
        <p:spPr>
          <a:xfrm>
            <a:off x="1448665" y="350008"/>
            <a:ext cx="2221292" cy="1015622"/>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sym typeface="Montserrat"/>
              </a:rPr>
              <a:t>CIFRAS GENERALES DEL PRESUPUESTO AL SEGUNDO CUATRIMESTRE 2023</a:t>
            </a:r>
            <a:endParaRPr lang="es-GT" sz="2000" b="1" dirty="0">
              <a:solidFill>
                <a:srgbClr val="004C82"/>
              </a:solidFill>
              <a:latin typeface="Bebas Neue" pitchFamily="2" charset="0"/>
              <a:ea typeface="Montserrat"/>
              <a:cs typeface="Montserrat"/>
              <a:sym typeface="Montserrat"/>
            </a:endParaRPr>
          </a:p>
        </p:txBody>
      </p:sp>
      <p:sp>
        <p:nvSpPr>
          <p:cNvPr id="11" name="Google Shape;69;g1e0bd25976b_0_50">
            <a:extLst>
              <a:ext uri="{FF2B5EF4-FFF2-40B4-BE49-F238E27FC236}">
                <a16:creationId xmlns:a16="http://schemas.microsoft.com/office/drawing/2014/main" xmlns="" id="{834BC2C3-F9D5-EEA6-0308-5DCEFC29EACB}"/>
              </a:ext>
            </a:extLst>
          </p:cNvPr>
          <p:cNvSpPr txBox="1"/>
          <p:nvPr/>
        </p:nvSpPr>
        <p:spPr>
          <a:xfrm>
            <a:off x="333863" y="350008"/>
            <a:ext cx="1231573"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1.1</a:t>
            </a:r>
            <a:endParaRPr sz="6000" b="1" dirty="0">
              <a:solidFill>
                <a:srgbClr val="004C82"/>
              </a:solidFill>
              <a:latin typeface="Bebas Neue" pitchFamily="2" charset="0"/>
              <a:ea typeface="Vollkorn ExtraBold"/>
              <a:cs typeface="Vollkorn ExtraBold"/>
              <a:sym typeface="Vollkorn ExtraBold"/>
            </a:endParaRPr>
          </a:p>
        </p:txBody>
      </p:sp>
      <p:pic>
        <p:nvPicPr>
          <p:cNvPr id="12" name="Imagen 11">
            <a:extLst>
              <a:ext uri="{FF2B5EF4-FFF2-40B4-BE49-F238E27FC236}">
                <a16:creationId xmlns:a16="http://schemas.microsoft.com/office/drawing/2014/main" xmlns="" id="{9299E136-631D-A9AD-AD0F-AC507A813D50}"/>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45857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369544" y="360692"/>
            <a:ext cx="3797775" cy="1523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1" u="none" strike="noStrike" cap="none" dirty="0">
                <a:solidFill>
                  <a:srgbClr val="004C82"/>
                </a:solidFill>
                <a:latin typeface="Bebas Neue" pitchFamily="2" charset="0"/>
                <a:ea typeface="Bebas Neue"/>
                <a:cs typeface="Bebas Neue"/>
                <a:sym typeface="Bebas Neue"/>
              </a:rPr>
              <a:t>CIFRAS GENERALES DEL PRESUPUESTO AL SEGUNDO CUATRIMESTRE 2023</a:t>
            </a:r>
          </a:p>
        </p:txBody>
      </p:sp>
      <p:sp>
        <p:nvSpPr>
          <p:cNvPr id="91" name="Google Shape;91;p2"/>
          <p:cNvSpPr txBox="1"/>
          <p:nvPr/>
        </p:nvSpPr>
        <p:spPr>
          <a:xfrm>
            <a:off x="358837" y="1747911"/>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Quetzales)</a:t>
            </a:r>
            <a:endParaRPr dirty="0"/>
          </a:p>
        </p:txBody>
      </p:sp>
      <p:sp>
        <p:nvSpPr>
          <p:cNvPr id="92" name="Google Shape;92;p2"/>
          <p:cNvSpPr/>
          <p:nvPr/>
        </p:nvSpPr>
        <p:spPr>
          <a:xfrm>
            <a:off x="692927" y="5984597"/>
            <a:ext cx="2889588" cy="376025"/>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es-MX" sz="1100" dirty="0">
                <a:solidFill>
                  <a:srgbClr val="004C82"/>
                </a:solidFill>
                <a:effectLst/>
                <a:latin typeface="+mj-lt"/>
                <a:ea typeface="Times New Roman" panose="02020603050405020304" pitchFamily="18" charset="0"/>
                <a:cs typeface="Times New Roman" panose="02020603050405020304" pitchFamily="18" charset="0"/>
              </a:rPr>
              <a:t>Fuente: SICOIN al mes de agosto de 2023.</a:t>
            </a:r>
            <a:endParaRPr lang="es-GT" sz="1100" dirty="0">
              <a:solidFill>
                <a:srgbClr val="004C82"/>
              </a:solidFill>
              <a:effectLst/>
              <a:latin typeface="+mj-lt"/>
              <a:ea typeface="Calibri" panose="020F0502020204030204" pitchFamily="34" charset="0"/>
              <a:cs typeface="Times New Roman" panose="02020603050405020304" pitchFamily="18" charset="0"/>
            </a:endParaRPr>
          </a:p>
        </p:txBody>
      </p:sp>
      <p:sp>
        <p:nvSpPr>
          <p:cNvPr id="2" name="Marcador de contenido 6">
            <a:extLst>
              <a:ext uri="{FF2B5EF4-FFF2-40B4-BE49-F238E27FC236}">
                <a16:creationId xmlns:a16="http://schemas.microsoft.com/office/drawing/2014/main" xmlns="" id="{4AA2DD67-ED7A-725C-7FCA-D9B338384E6E}"/>
              </a:ext>
            </a:extLst>
          </p:cNvPr>
          <p:cNvSpPr txBox="1">
            <a:spLocks/>
          </p:cNvSpPr>
          <p:nvPr/>
        </p:nvSpPr>
        <p:spPr>
          <a:xfrm>
            <a:off x="583200" y="3368544"/>
            <a:ext cx="2368800" cy="7954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s-GT" sz="5000" b="1" dirty="0">
                <a:solidFill>
                  <a:srgbClr val="5BB8E8"/>
                </a:solidFill>
                <a:latin typeface="Bebas Neue" pitchFamily="2" charset="0"/>
                <a:cs typeface="Arial" panose="020B0604020202020204" pitchFamily="34" charset="0"/>
              </a:rPr>
              <a:t>70.00 %</a:t>
            </a:r>
          </a:p>
        </p:txBody>
      </p:sp>
      <p:pic>
        <p:nvPicPr>
          <p:cNvPr id="3" name="Imagen 2">
            <a:extLst>
              <a:ext uri="{FF2B5EF4-FFF2-40B4-BE49-F238E27FC236}">
                <a16:creationId xmlns:a16="http://schemas.microsoft.com/office/drawing/2014/main" xmlns="" id="{B6AC791D-13AD-A3A9-2254-50EB3D8F3187}"/>
              </a:ext>
            </a:extLst>
          </p:cNvPr>
          <p:cNvPicPr>
            <a:picLocks noChangeAspect="1"/>
          </p:cNvPicPr>
          <p:nvPr/>
        </p:nvPicPr>
        <p:blipFill>
          <a:blip r:embed="rId3"/>
          <a:stretch>
            <a:fillRect/>
          </a:stretch>
        </p:blipFill>
        <p:spPr>
          <a:xfrm>
            <a:off x="3906095" y="-819408"/>
            <a:ext cx="8285905" cy="8285905"/>
          </a:xfrm>
          <a:prstGeom prst="rect">
            <a:avLst/>
          </a:prstGeom>
        </p:spPr>
      </p:pic>
      <p:sp>
        <p:nvSpPr>
          <p:cNvPr id="5" name="Google Shape;47;p2">
            <a:extLst>
              <a:ext uri="{FF2B5EF4-FFF2-40B4-BE49-F238E27FC236}">
                <a16:creationId xmlns:a16="http://schemas.microsoft.com/office/drawing/2014/main" xmlns="" id="{EF1E0840-05D4-AAC2-A8A2-0424F3F5664E}"/>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p2">
            <a:extLst>
              <a:ext uri="{FF2B5EF4-FFF2-40B4-BE49-F238E27FC236}">
                <a16:creationId xmlns:a16="http://schemas.microsoft.com/office/drawing/2014/main" xmlns="" id="{140E334F-44CC-9700-69E7-F327C3CC68B8}"/>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a:extLst>
              <a:ext uri="{FF2B5EF4-FFF2-40B4-BE49-F238E27FC236}">
                <a16:creationId xmlns:a16="http://schemas.microsoft.com/office/drawing/2014/main" xmlns="" id="{916B97A3-BDF0-794F-05D2-CA8A3F326CEA}"/>
              </a:ext>
            </a:extLst>
          </p:cNvPr>
          <p:cNvPicPr>
            <a:picLocks noChangeAspect="1"/>
          </p:cNvPicPr>
          <p:nvPr/>
        </p:nvPicPr>
        <p:blipFill>
          <a:blip r:embed="rId4"/>
          <a:stretch>
            <a:fillRect/>
          </a:stretch>
        </p:blipFill>
        <p:spPr>
          <a:xfrm>
            <a:off x="9732084" y="3989"/>
            <a:ext cx="2459916" cy="7118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4" name="CuadroTexto 3">
            <a:extLst>
              <a:ext uri="{FF2B5EF4-FFF2-40B4-BE49-F238E27FC236}">
                <a16:creationId xmlns:a16="http://schemas.microsoft.com/office/drawing/2014/main" xmlns="" id="{4C2720E8-9250-4B0B-6A9F-71D315F4589B}"/>
              </a:ext>
            </a:extLst>
          </p:cNvPr>
          <p:cNvSpPr txBox="1"/>
          <p:nvPr/>
        </p:nvSpPr>
        <p:spPr>
          <a:xfrm>
            <a:off x="569153" y="2126022"/>
            <a:ext cx="11083269" cy="2349169"/>
          </a:xfrm>
          <a:prstGeom prst="rect">
            <a:avLst/>
          </a:prstGeom>
          <a:noFill/>
        </p:spPr>
        <p:txBody>
          <a:bodyPr wrap="square" rtlCol="0">
            <a:spAutoFit/>
          </a:bodyPr>
          <a:lstStyle/>
          <a:p>
            <a:pPr algn="just">
              <a:lnSpc>
                <a:spcPct val="150000"/>
              </a:lnSpc>
            </a:pPr>
            <a:r>
              <a:rPr lang="es-GT" sz="2000" dirty="0">
                <a:solidFill>
                  <a:srgbClr val="004C82"/>
                </a:solidFill>
                <a:latin typeface="Acumin Variable Concept Medium" panose="020B0304020202020204" pitchFamily="34" charset="77"/>
                <a:cs typeface="Arial" panose="020B0604020202020204" pitchFamily="34" charset="0"/>
              </a:rPr>
              <a:t>El dinero se utiliza en la adquisición de diferentes bienes o servicios y en transferencias que son necesarias para cumplir con las finalidades de la institución.</a:t>
            </a:r>
          </a:p>
          <a:p>
            <a:pPr algn="just">
              <a:lnSpc>
                <a:spcPct val="150000"/>
              </a:lnSpc>
            </a:pPr>
            <a:endParaRPr lang="es-GT" sz="2000" dirty="0">
              <a:solidFill>
                <a:srgbClr val="004C82"/>
              </a:solidFill>
              <a:latin typeface="Acumin Variable Concept Medium" panose="020B0304020202020204" pitchFamily="34" charset="77"/>
              <a:cs typeface="Arial" panose="020B0604020202020204" pitchFamily="34" charset="0"/>
            </a:endParaRPr>
          </a:p>
          <a:p>
            <a:pPr algn="just">
              <a:lnSpc>
                <a:spcPct val="150000"/>
              </a:lnSpc>
            </a:pPr>
            <a:r>
              <a:rPr lang="es-GT" sz="2000" dirty="0">
                <a:solidFill>
                  <a:srgbClr val="004C82"/>
                </a:solidFill>
                <a:latin typeface="Acumin Variable Concept Medium" panose="020B0304020202020204" pitchFamily="34" charset="77"/>
                <a:cs typeface="Arial" panose="020B0604020202020204" pitchFamily="34" charset="0"/>
              </a:rPr>
              <a:t>Para mostrar de forma ordenada a la población en qué se utiliza el dinero, el gasto del sector público se muestra por </a:t>
            </a:r>
            <a:r>
              <a:rPr lang="es-GT" sz="2000" dirty="0">
                <a:solidFill>
                  <a:srgbClr val="5BB8E8"/>
                </a:solidFill>
                <a:latin typeface="Acumin Variable Concept UltraBl" panose="020B0304020202020204" pitchFamily="34" charset="77"/>
                <a:cs typeface="Arial" panose="020B0604020202020204" pitchFamily="34" charset="0"/>
              </a:rPr>
              <a:t>grupos de gasto</a:t>
            </a:r>
            <a:r>
              <a:rPr lang="es-GT" sz="2000" dirty="0">
                <a:solidFill>
                  <a:srgbClr val="004C82"/>
                </a:solidFill>
                <a:latin typeface="Acumin Variable Concept Medium" panose="020B0304020202020204" pitchFamily="34" charset="77"/>
                <a:cs typeface="Arial" panose="020B0604020202020204" pitchFamily="34" charset="0"/>
              </a:rPr>
              <a:t>.</a:t>
            </a:r>
          </a:p>
        </p:txBody>
      </p:sp>
      <p:sp>
        <p:nvSpPr>
          <p:cNvPr id="5" name="Título 1">
            <a:extLst>
              <a:ext uri="{FF2B5EF4-FFF2-40B4-BE49-F238E27FC236}">
                <a16:creationId xmlns:a16="http://schemas.microsoft.com/office/drawing/2014/main" xmlns="" id="{047B3F9C-0DF9-A8B3-E8EE-7AD601D32FB5}"/>
              </a:ext>
            </a:extLst>
          </p:cNvPr>
          <p:cNvSpPr txBox="1">
            <a:spLocks/>
          </p:cNvSpPr>
          <p:nvPr/>
        </p:nvSpPr>
        <p:spPr>
          <a:xfrm>
            <a:off x="6586152" y="5516600"/>
            <a:ext cx="5333258" cy="97253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r">
              <a:lnSpc>
                <a:spcPct val="150000"/>
              </a:lnSpc>
            </a:pPr>
            <a:r>
              <a:rPr lang="es-GT" sz="3600" dirty="0">
                <a:solidFill>
                  <a:srgbClr val="004C82"/>
                </a:solidFill>
                <a:latin typeface="Bebas Neue" pitchFamily="2" charset="0"/>
                <a:cs typeface="Arial" panose="020B0604020202020204" pitchFamily="34" charset="0"/>
              </a:rPr>
              <a:t>El gasto se divide en </a:t>
            </a:r>
            <a:r>
              <a:rPr lang="es-GT" sz="3600" dirty="0">
                <a:solidFill>
                  <a:srgbClr val="05BEFE"/>
                </a:solidFill>
                <a:latin typeface="Bebas Neue" pitchFamily="2" charset="0"/>
                <a:cs typeface="Arial" panose="020B0604020202020204" pitchFamily="34" charset="0"/>
              </a:rPr>
              <a:t>06</a:t>
            </a:r>
            <a:r>
              <a:rPr lang="es-GT" sz="3600" dirty="0">
                <a:solidFill>
                  <a:srgbClr val="004C82"/>
                </a:solidFill>
                <a:latin typeface="Bebas Neue" pitchFamily="2" charset="0"/>
                <a:cs typeface="Arial" panose="020B0604020202020204" pitchFamily="34" charset="0"/>
              </a:rPr>
              <a:t> grupos</a:t>
            </a:r>
          </a:p>
        </p:txBody>
      </p:sp>
      <p:sp>
        <p:nvSpPr>
          <p:cNvPr id="2" name="Google Shape;47;p2">
            <a:extLst>
              <a:ext uri="{FF2B5EF4-FFF2-40B4-BE49-F238E27FC236}">
                <a16:creationId xmlns:a16="http://schemas.microsoft.com/office/drawing/2014/main" xmlns="" id="{42CB6431-0E01-015A-A51D-62001A53B57E}"/>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7;p2">
            <a:extLst>
              <a:ext uri="{FF2B5EF4-FFF2-40B4-BE49-F238E27FC236}">
                <a16:creationId xmlns:a16="http://schemas.microsoft.com/office/drawing/2014/main" xmlns="" id="{7DEBA96A-B1C8-0FFD-72FA-8A00E76EBFA6}"/>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p2">
            <a:extLst>
              <a:ext uri="{FF2B5EF4-FFF2-40B4-BE49-F238E27FC236}">
                <a16:creationId xmlns:a16="http://schemas.microsoft.com/office/drawing/2014/main" xmlns="" id="{08C637B7-BF1F-2D2D-476A-14F2395976C8}"/>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g1e0bd25976b_0_50">
            <a:extLst>
              <a:ext uri="{FF2B5EF4-FFF2-40B4-BE49-F238E27FC236}">
                <a16:creationId xmlns:a16="http://schemas.microsoft.com/office/drawing/2014/main" xmlns="" id="{E5A22387-7105-02CA-908A-2E57F4C0F8F3}"/>
              </a:ext>
            </a:extLst>
          </p:cNvPr>
          <p:cNvSpPr txBox="1"/>
          <p:nvPr/>
        </p:nvSpPr>
        <p:spPr>
          <a:xfrm>
            <a:off x="1448664" y="350008"/>
            <a:ext cx="2802059" cy="1323399"/>
          </a:xfrm>
          <a:prstGeom prst="rect">
            <a:avLst/>
          </a:prstGeom>
          <a:noFill/>
          <a:ln>
            <a:noFill/>
          </a:ln>
        </p:spPr>
        <p:txBody>
          <a:bodyPr spcFirstLastPara="1" wrap="square" lIns="91425" tIns="45700" rIns="91425" bIns="45700" anchor="t" anchorCtr="0">
            <a:spAutoFit/>
          </a:bodyPr>
          <a:lstStyle/>
          <a:p>
            <a:pPr lvl="0"/>
            <a:r>
              <a:rPr lang="es-GT" sz="2000" b="1" u="none" strike="noStrike" cap="none" dirty="0">
                <a:solidFill>
                  <a:srgbClr val="004C82"/>
                </a:solidFill>
                <a:latin typeface="Bebas Neue" pitchFamily="2" charset="0"/>
                <a:ea typeface="Bebas Neue"/>
                <a:cs typeface="Bebas Neue"/>
                <a:sym typeface="Bebas Neue"/>
              </a:rPr>
              <a:t>¿EN QUÉ UTILIZA EL DINERO LA SECRETARÍA DE OBRAS SOCIALES DE LA ESPOSA DEL PRESIDENTE DE LA REPÚBLICA?</a:t>
            </a:r>
            <a:endParaRPr lang="es-GT" sz="2000" b="1" dirty="0">
              <a:solidFill>
                <a:srgbClr val="004C82"/>
              </a:solidFill>
              <a:latin typeface="Bebas Neue" pitchFamily="2" charset="0"/>
              <a:ea typeface="Montserrat"/>
              <a:cs typeface="Montserrat"/>
              <a:sym typeface="Montserrat"/>
            </a:endParaRPr>
          </a:p>
        </p:txBody>
      </p:sp>
      <p:sp>
        <p:nvSpPr>
          <p:cNvPr id="10" name="Google Shape;69;g1e0bd25976b_0_50">
            <a:extLst>
              <a:ext uri="{FF2B5EF4-FFF2-40B4-BE49-F238E27FC236}">
                <a16:creationId xmlns:a16="http://schemas.microsoft.com/office/drawing/2014/main" xmlns="" id="{0463BE4A-CA50-B38F-D862-71BC88C13A26}"/>
              </a:ext>
            </a:extLst>
          </p:cNvPr>
          <p:cNvSpPr txBox="1"/>
          <p:nvPr/>
        </p:nvSpPr>
        <p:spPr>
          <a:xfrm>
            <a:off x="333863" y="350008"/>
            <a:ext cx="1231573"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1.2</a:t>
            </a:r>
            <a:endParaRPr sz="6000" b="1" dirty="0">
              <a:solidFill>
                <a:srgbClr val="004C82"/>
              </a:solidFill>
              <a:latin typeface="Bebas Neue" pitchFamily="2" charset="0"/>
              <a:ea typeface="Vollkorn ExtraBold"/>
              <a:cs typeface="Vollkorn ExtraBold"/>
              <a:sym typeface="Vollkorn ExtraBold"/>
            </a:endParaRPr>
          </a:p>
        </p:txBody>
      </p:sp>
      <p:pic>
        <p:nvPicPr>
          <p:cNvPr id="7" name="Imagen 6">
            <a:extLst>
              <a:ext uri="{FF2B5EF4-FFF2-40B4-BE49-F238E27FC236}">
                <a16:creationId xmlns:a16="http://schemas.microsoft.com/office/drawing/2014/main" xmlns="" id="{3392C2FE-40C3-9240-9282-BB88EF43DBC7}"/>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3385959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3"/>
          <p:cNvSpPr txBox="1"/>
          <p:nvPr/>
        </p:nvSpPr>
        <p:spPr>
          <a:xfrm>
            <a:off x="367107" y="1344279"/>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Quetzales)</a:t>
            </a:r>
            <a:endParaRPr dirty="0"/>
          </a:p>
        </p:txBody>
      </p:sp>
      <p:sp>
        <p:nvSpPr>
          <p:cNvPr id="2" name="Google Shape;92;p2">
            <a:extLst>
              <a:ext uri="{FF2B5EF4-FFF2-40B4-BE49-F238E27FC236}">
                <a16:creationId xmlns:a16="http://schemas.microsoft.com/office/drawing/2014/main" xmlns="" id="{3BD314EB-7795-9C06-5053-779F0F8E442E}"/>
              </a:ext>
            </a:extLst>
          </p:cNvPr>
          <p:cNvSpPr/>
          <p:nvPr/>
        </p:nvSpPr>
        <p:spPr>
          <a:xfrm>
            <a:off x="367107" y="5984597"/>
            <a:ext cx="2889588" cy="376025"/>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es-MX" sz="1100" dirty="0">
                <a:solidFill>
                  <a:srgbClr val="004C82"/>
                </a:solidFill>
                <a:effectLst/>
                <a:latin typeface="+mj-lt"/>
                <a:ea typeface="Times New Roman" panose="02020603050405020304" pitchFamily="18" charset="0"/>
                <a:cs typeface="Times New Roman" panose="02020603050405020304" pitchFamily="18" charset="0"/>
              </a:rPr>
              <a:t>Fuente: SICOIN al mes de agosto de 2023.</a:t>
            </a:r>
            <a:endParaRPr lang="es-GT" sz="1100" dirty="0">
              <a:solidFill>
                <a:srgbClr val="004C82"/>
              </a:solidFill>
              <a:effectLst/>
              <a:latin typeface="+mj-l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xmlns="" id="{D470C4EF-1852-8CBC-2EB5-A26FEB979279}"/>
              </a:ext>
            </a:extLst>
          </p:cNvPr>
          <p:cNvPicPr>
            <a:picLocks noChangeAspect="1"/>
          </p:cNvPicPr>
          <p:nvPr/>
        </p:nvPicPr>
        <p:blipFill>
          <a:blip r:embed="rId3"/>
          <a:stretch>
            <a:fillRect/>
          </a:stretch>
        </p:blipFill>
        <p:spPr>
          <a:xfrm>
            <a:off x="3822346" y="-945135"/>
            <a:ext cx="8748269" cy="8748269"/>
          </a:xfrm>
          <a:prstGeom prst="rect">
            <a:avLst/>
          </a:prstGeom>
        </p:spPr>
      </p:pic>
      <p:sp>
        <p:nvSpPr>
          <p:cNvPr id="4" name="Google Shape;47;p2">
            <a:extLst>
              <a:ext uri="{FF2B5EF4-FFF2-40B4-BE49-F238E27FC236}">
                <a16:creationId xmlns:a16="http://schemas.microsoft.com/office/drawing/2014/main" xmlns="" id="{16138425-267D-616C-7B68-F056B3CAD065}"/>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p2">
            <a:extLst>
              <a:ext uri="{FF2B5EF4-FFF2-40B4-BE49-F238E27FC236}">
                <a16:creationId xmlns:a16="http://schemas.microsoft.com/office/drawing/2014/main" xmlns="" id="{2AC543CB-4F99-B692-6AF3-3328CBC3C05B}"/>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g1e0bd25976b_0_50">
            <a:extLst>
              <a:ext uri="{FF2B5EF4-FFF2-40B4-BE49-F238E27FC236}">
                <a16:creationId xmlns:a16="http://schemas.microsoft.com/office/drawing/2014/main" xmlns="" id="{B0BD5945-0BEE-E67D-A9BA-8E7F2029EF13}"/>
              </a:ext>
            </a:extLst>
          </p:cNvPr>
          <p:cNvSpPr txBox="1"/>
          <p:nvPr/>
        </p:nvSpPr>
        <p:spPr>
          <a:xfrm>
            <a:off x="1373532" y="350008"/>
            <a:ext cx="2802059" cy="1015622"/>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ea typeface="Bebas Neue"/>
                <a:cs typeface="Bebas Neue"/>
                <a:sym typeface="Bebas Neue"/>
              </a:rPr>
              <a:t>EJECUCIÓN PRESUPUESTARIA POR GRUPO DE GASTO SEGUndO CUATRIMESTRE 2023</a:t>
            </a:r>
            <a:endParaRPr lang="es-GT" sz="2000" b="1" dirty="0">
              <a:solidFill>
                <a:srgbClr val="004C82"/>
              </a:solidFill>
              <a:latin typeface="Bebas Neue" pitchFamily="2" charset="0"/>
              <a:ea typeface="Montserrat"/>
              <a:cs typeface="Montserrat"/>
              <a:sym typeface="Montserrat"/>
            </a:endParaRPr>
          </a:p>
        </p:txBody>
      </p:sp>
      <p:sp>
        <p:nvSpPr>
          <p:cNvPr id="10" name="Google Shape;69;g1e0bd25976b_0_50">
            <a:extLst>
              <a:ext uri="{FF2B5EF4-FFF2-40B4-BE49-F238E27FC236}">
                <a16:creationId xmlns:a16="http://schemas.microsoft.com/office/drawing/2014/main" xmlns="" id="{DC2F7D66-229B-766E-257A-9CB2C62445E6}"/>
              </a:ext>
            </a:extLst>
          </p:cNvPr>
          <p:cNvSpPr txBox="1"/>
          <p:nvPr/>
        </p:nvSpPr>
        <p:spPr>
          <a:xfrm>
            <a:off x="333864" y="350008"/>
            <a:ext cx="1039668"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1.3</a:t>
            </a:r>
            <a:endParaRPr sz="6000" b="1" dirty="0">
              <a:solidFill>
                <a:srgbClr val="004C82"/>
              </a:solidFill>
              <a:latin typeface="Bebas Neue" pitchFamily="2" charset="0"/>
              <a:ea typeface="Vollkorn ExtraBold"/>
              <a:cs typeface="Vollkorn ExtraBold"/>
              <a:sym typeface="Vollkorn ExtraBold"/>
            </a:endParaRPr>
          </a:p>
        </p:txBody>
      </p:sp>
      <p:pic>
        <p:nvPicPr>
          <p:cNvPr id="3" name="Imagen 2">
            <a:extLst>
              <a:ext uri="{FF2B5EF4-FFF2-40B4-BE49-F238E27FC236}">
                <a16:creationId xmlns:a16="http://schemas.microsoft.com/office/drawing/2014/main" xmlns="" id="{ED39E82C-43B0-4497-5147-4B3EE263F1BE}"/>
              </a:ext>
            </a:extLst>
          </p:cNvPr>
          <p:cNvPicPr>
            <a:picLocks noChangeAspect="1"/>
          </p:cNvPicPr>
          <p:nvPr/>
        </p:nvPicPr>
        <p:blipFill>
          <a:blip r:embed="rId4"/>
          <a:stretch>
            <a:fillRect/>
          </a:stretch>
        </p:blipFill>
        <p:spPr>
          <a:xfrm>
            <a:off x="9732084" y="3989"/>
            <a:ext cx="2459916" cy="7118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6" name="CuadroTexto 5">
            <a:extLst>
              <a:ext uri="{FF2B5EF4-FFF2-40B4-BE49-F238E27FC236}">
                <a16:creationId xmlns:a16="http://schemas.microsoft.com/office/drawing/2014/main" xmlns="" id="{1A56958E-0BA8-87D2-99F1-5E36FF33DF7A}"/>
              </a:ext>
            </a:extLst>
          </p:cNvPr>
          <p:cNvSpPr txBox="1"/>
          <p:nvPr/>
        </p:nvSpPr>
        <p:spPr>
          <a:xfrm>
            <a:off x="745917" y="2031554"/>
            <a:ext cx="10770579" cy="2347566"/>
          </a:xfrm>
          <a:prstGeom prst="rect">
            <a:avLst/>
          </a:prstGeom>
          <a:noFill/>
        </p:spPr>
        <p:txBody>
          <a:bodyPr wrap="square" rtlCol="0">
            <a:spAutoFit/>
          </a:bodyPr>
          <a:lstStyle>
            <a:defPPr marR="0" lvl="0" algn="l" rtl="0">
              <a:lnSpc>
                <a:spcPct val="100000"/>
              </a:lnSpc>
              <a:spcBef>
                <a:spcPts val="0"/>
              </a:spcBef>
              <a:spcAft>
                <a:spcPts val="0"/>
              </a:spcAft>
            </a:defPPr>
            <a:lvl1pPr algn="just">
              <a:lnSpc>
                <a:spcPct val="150000"/>
              </a:lnSpc>
              <a:defRPr sz="2000">
                <a:solidFill>
                  <a:schemeClr val="tx1"/>
                </a:solidFill>
                <a:latin typeface="Bebas Neue" pitchFamily="2" charset="0"/>
                <a:cs typeface="Arial" panose="020B0604020202020204" pitchFamily="34" charset="0"/>
              </a:defRPr>
            </a:lvl1pPr>
          </a:lstStyle>
          <a:p>
            <a:r>
              <a:rPr lang="es-GT" dirty="0">
                <a:solidFill>
                  <a:srgbClr val="004C82"/>
                </a:solidFill>
                <a:latin typeface="Acumin Variable Concept Medium" panose="020B0304020202020204" pitchFamily="34" charset="77"/>
              </a:rPr>
              <a:t>El dinero utilizado en el pago de servidores públicos, aunque se clasifica como un gasto de funcionamiento, en realidad, constituye el medio para prestar servicios o entregar bienes a la población beneficiaria, y con ello, satisfacer las necesidades sociales; a través de la contratación de servicios profesionales, servicios técnicos, y personal administrativo que brinda los servicios de protección social y atención a la población.</a:t>
            </a:r>
          </a:p>
        </p:txBody>
      </p:sp>
      <p:sp>
        <p:nvSpPr>
          <p:cNvPr id="2" name="Google Shape;47;p2">
            <a:extLst>
              <a:ext uri="{FF2B5EF4-FFF2-40B4-BE49-F238E27FC236}">
                <a16:creationId xmlns:a16="http://schemas.microsoft.com/office/drawing/2014/main" xmlns="" id="{5FCDCC28-4A0F-DBE3-622E-EA2EF179C21B}"/>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p2">
            <a:extLst>
              <a:ext uri="{FF2B5EF4-FFF2-40B4-BE49-F238E27FC236}">
                <a16:creationId xmlns:a16="http://schemas.microsoft.com/office/drawing/2014/main" xmlns="" id="{6A274CBB-4746-96FD-5F3E-A10999999FB2}"/>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p2">
            <a:extLst>
              <a:ext uri="{FF2B5EF4-FFF2-40B4-BE49-F238E27FC236}">
                <a16:creationId xmlns:a16="http://schemas.microsoft.com/office/drawing/2014/main" xmlns="" id="{A7A92571-0551-8190-6F11-EF8F87019BC1}"/>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g1e0bd25976b_0_50">
            <a:extLst>
              <a:ext uri="{FF2B5EF4-FFF2-40B4-BE49-F238E27FC236}">
                <a16:creationId xmlns:a16="http://schemas.microsoft.com/office/drawing/2014/main" xmlns="" id="{3B7D9B78-69ED-980F-4131-0C9560549043}"/>
              </a:ext>
            </a:extLst>
          </p:cNvPr>
          <p:cNvSpPr txBox="1"/>
          <p:nvPr/>
        </p:nvSpPr>
        <p:spPr>
          <a:xfrm>
            <a:off x="558978" y="350008"/>
            <a:ext cx="3531108" cy="1015622"/>
          </a:xfrm>
          <a:prstGeom prst="rect">
            <a:avLst/>
          </a:prstGeom>
          <a:noFill/>
          <a:ln>
            <a:noFill/>
          </a:ln>
        </p:spPr>
        <p:txBody>
          <a:bodyPr spcFirstLastPara="1" wrap="square" lIns="91425" tIns="45700" rIns="91425" bIns="45700" anchor="t" anchorCtr="0">
            <a:spAutoFit/>
          </a:bodyPr>
          <a:lstStyle/>
          <a:p>
            <a:pPr lvl="0"/>
            <a:r>
              <a:rPr lang="es-GT" sz="2000" b="1" u="none" strike="noStrike" cap="none" dirty="0">
                <a:solidFill>
                  <a:srgbClr val="004C82"/>
                </a:solidFill>
                <a:latin typeface="Bebas Neue" pitchFamily="2" charset="0"/>
                <a:ea typeface="Bebas Neue"/>
                <a:cs typeface="Bebas Neue"/>
                <a:sym typeface="Bebas Neue"/>
              </a:rPr>
              <a:t>¿EN QUÉ UTILIZA EL DINERO LA SECRETARÍA DE OBRAS SOCIALES DE LA ESPOSA DEL PRESIDENTE DE LA REPÚBLICA?</a:t>
            </a:r>
            <a:endParaRPr lang="es-GT" sz="2000" b="1" dirty="0">
              <a:solidFill>
                <a:srgbClr val="004C82"/>
              </a:solidFill>
              <a:latin typeface="Bebas Neue" pitchFamily="2" charset="0"/>
              <a:ea typeface="Montserrat"/>
              <a:cs typeface="Montserrat"/>
              <a:sym typeface="Montserrat"/>
            </a:endParaRPr>
          </a:p>
        </p:txBody>
      </p:sp>
      <p:sp>
        <p:nvSpPr>
          <p:cNvPr id="11" name="Título 1">
            <a:extLst>
              <a:ext uri="{FF2B5EF4-FFF2-40B4-BE49-F238E27FC236}">
                <a16:creationId xmlns:a16="http://schemas.microsoft.com/office/drawing/2014/main" xmlns="" id="{67605669-F7E1-717F-B8C4-EDE60C54B75B}"/>
              </a:ext>
            </a:extLst>
          </p:cNvPr>
          <p:cNvSpPr txBox="1">
            <a:spLocks/>
          </p:cNvSpPr>
          <p:nvPr/>
        </p:nvSpPr>
        <p:spPr>
          <a:xfrm>
            <a:off x="1402862" y="5516600"/>
            <a:ext cx="9386275" cy="97253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r>
              <a:rPr lang="es-GT" sz="3600" dirty="0">
                <a:solidFill>
                  <a:srgbClr val="004C82"/>
                </a:solidFill>
                <a:latin typeface="Bebas Neue" pitchFamily="2" charset="0"/>
              </a:rPr>
              <a:t>Durante el periodo reportado, la SOSEP atendió y dio cobertura a </a:t>
            </a:r>
            <a:r>
              <a:rPr lang="es-GT" sz="3600" dirty="0" smtClean="0">
                <a:solidFill>
                  <a:srgbClr val="5BB8E8"/>
                </a:solidFill>
                <a:latin typeface="Bebas Neue" pitchFamily="2" charset="0"/>
              </a:rPr>
              <a:t>47,141 </a:t>
            </a:r>
            <a:r>
              <a:rPr lang="es-GT" sz="3600" dirty="0" smtClean="0">
                <a:latin typeface="Bebas Neue" pitchFamily="2" charset="0"/>
              </a:rPr>
              <a:t> </a:t>
            </a:r>
            <a:r>
              <a:rPr lang="es-GT" sz="3600" dirty="0">
                <a:solidFill>
                  <a:srgbClr val="5BB8E8"/>
                </a:solidFill>
                <a:latin typeface="Bebas Neue" pitchFamily="2" charset="0"/>
              </a:rPr>
              <a:t>guatemaltecos</a:t>
            </a:r>
          </a:p>
        </p:txBody>
      </p:sp>
      <p:pic>
        <p:nvPicPr>
          <p:cNvPr id="3" name="Imagen 2">
            <a:extLst>
              <a:ext uri="{FF2B5EF4-FFF2-40B4-BE49-F238E27FC236}">
                <a16:creationId xmlns:a16="http://schemas.microsoft.com/office/drawing/2014/main" xmlns="" id="{D80DA120-3371-3484-5E97-41497E653E15}"/>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142417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6" name="CuadroTexto 5">
            <a:extLst>
              <a:ext uri="{FF2B5EF4-FFF2-40B4-BE49-F238E27FC236}">
                <a16:creationId xmlns:a16="http://schemas.microsoft.com/office/drawing/2014/main" xmlns="" id="{1A56958E-0BA8-87D2-99F1-5E36FF33DF7A}"/>
              </a:ext>
            </a:extLst>
          </p:cNvPr>
          <p:cNvSpPr txBox="1"/>
          <p:nvPr/>
        </p:nvSpPr>
        <p:spPr>
          <a:xfrm>
            <a:off x="820832" y="1568168"/>
            <a:ext cx="10450030" cy="3762568"/>
          </a:xfrm>
          <a:prstGeom prst="rect">
            <a:avLst/>
          </a:prstGeom>
          <a:noFill/>
        </p:spPr>
        <p:txBody>
          <a:bodyPr wrap="square" rtlCol="0">
            <a:spAutoFit/>
          </a:bodyPr>
          <a:lstStyle>
            <a:defPPr marR="0" lvl="0" algn="l" rtl="0">
              <a:lnSpc>
                <a:spcPct val="100000"/>
              </a:lnSpc>
              <a:spcBef>
                <a:spcPts val="0"/>
              </a:spcBef>
              <a:spcAft>
                <a:spcPts val="0"/>
              </a:spcAft>
            </a:defPPr>
            <a:lvl1pPr algn="just">
              <a:lnSpc>
                <a:spcPct val="150000"/>
              </a:lnSpc>
              <a:defRPr sz="2000">
                <a:solidFill>
                  <a:schemeClr val="tx1"/>
                </a:solidFill>
                <a:latin typeface="Bebas Neue" pitchFamily="2" charset="0"/>
                <a:cs typeface="Arial" panose="020B0604020202020204" pitchFamily="34" charset="0"/>
              </a:defRPr>
            </a:lvl1pPr>
          </a:lstStyle>
          <a:p>
            <a:pPr algn="just">
              <a:lnSpc>
                <a:spcPct val="150000"/>
              </a:lnSpc>
            </a:pPr>
            <a:r>
              <a:rPr lang="es-GT" sz="1800" dirty="0">
                <a:solidFill>
                  <a:srgbClr val="004C82"/>
                </a:solidFill>
                <a:latin typeface="Acumin Variable Concept Medium" panose="020B0304020202020204" pitchFamily="34" charset="77"/>
              </a:rPr>
              <a:t>Presupuesto vigente total para el pago de servidores públicos</a:t>
            </a:r>
          </a:p>
          <a:p>
            <a:pPr marL="0" lvl="1" algn="just">
              <a:lnSpc>
                <a:spcPct val="150000"/>
              </a:lnSpc>
              <a:spcBef>
                <a:spcPct val="0"/>
              </a:spcBef>
            </a:pPr>
            <a:r>
              <a:rPr lang="es-GT" sz="3600" b="1" dirty="0">
                <a:solidFill>
                  <a:srgbClr val="5BB8E8"/>
                </a:solidFill>
                <a:latin typeface="Bebas Neue" pitchFamily="2" charset="0"/>
                <a:cs typeface="Arial" panose="020B0604020202020204" pitchFamily="34" charset="0"/>
              </a:rPr>
              <a:t>Q. 69,015,979.00</a:t>
            </a:r>
          </a:p>
          <a:p>
            <a:pPr algn="just">
              <a:lnSpc>
                <a:spcPct val="150000"/>
              </a:lnSpc>
            </a:pPr>
            <a:r>
              <a:rPr lang="es-GT" sz="1800" dirty="0">
                <a:solidFill>
                  <a:srgbClr val="004C82"/>
                </a:solidFill>
                <a:latin typeface="Acumin Variable Concept Medium" panose="020B0304020202020204" pitchFamily="34" charset="77"/>
              </a:rPr>
              <a:t>Presupuesto utilizado al </a:t>
            </a:r>
            <a:r>
              <a:rPr lang="es-GT" sz="1800" u="sng" dirty="0">
                <a:solidFill>
                  <a:srgbClr val="004C82"/>
                </a:solidFill>
                <a:latin typeface="Acumin Variable Concept Medium" panose="020B0304020202020204" pitchFamily="34" charset="77"/>
              </a:rPr>
              <a:t>segundo cuatrimestre de 2023</a:t>
            </a:r>
            <a:r>
              <a:rPr lang="es-GT" sz="1800" dirty="0">
                <a:solidFill>
                  <a:srgbClr val="004C82"/>
                </a:solidFill>
                <a:latin typeface="Acumin Variable Concept Medium" panose="020B0304020202020204" pitchFamily="34" charset="77"/>
              </a:rPr>
              <a:t> para el pago de servidores públicos</a:t>
            </a:r>
          </a:p>
          <a:p>
            <a:pPr marL="0" lvl="1" algn="just">
              <a:lnSpc>
                <a:spcPct val="150000"/>
              </a:lnSpc>
              <a:spcBef>
                <a:spcPct val="0"/>
              </a:spcBef>
            </a:pPr>
            <a:r>
              <a:rPr lang="es-GT" sz="3600" b="1" dirty="0">
                <a:solidFill>
                  <a:srgbClr val="5BB8E8"/>
                </a:solidFill>
                <a:latin typeface="Bebas Neue" pitchFamily="2" charset="0"/>
                <a:cs typeface="Arial" panose="020B0604020202020204" pitchFamily="34" charset="0"/>
              </a:rPr>
              <a:t>38,547,652.71</a:t>
            </a:r>
          </a:p>
          <a:p>
            <a:pPr algn="just">
              <a:lnSpc>
                <a:spcPct val="150000"/>
              </a:lnSpc>
            </a:pPr>
            <a:r>
              <a:rPr lang="es-GT" sz="1800" dirty="0">
                <a:solidFill>
                  <a:srgbClr val="004C82"/>
                </a:solidFill>
                <a:latin typeface="Acumin Variable Concept Medium" panose="020B0304020202020204" pitchFamily="34" charset="77"/>
              </a:rPr>
              <a:t>Saldo para el pago de servidores públicos</a:t>
            </a:r>
          </a:p>
          <a:p>
            <a:pPr marL="0" lvl="1" algn="just">
              <a:lnSpc>
                <a:spcPct val="150000"/>
              </a:lnSpc>
              <a:spcBef>
                <a:spcPct val="0"/>
              </a:spcBef>
            </a:pPr>
            <a:r>
              <a:rPr lang="es-GT" sz="3600" b="1" dirty="0">
                <a:solidFill>
                  <a:srgbClr val="5BB8E8"/>
                </a:solidFill>
                <a:latin typeface="Bebas Neue" pitchFamily="2" charset="0"/>
                <a:cs typeface="Arial" panose="020B0604020202020204" pitchFamily="34" charset="0"/>
              </a:rPr>
              <a:t>30,468,326.29</a:t>
            </a:r>
          </a:p>
        </p:txBody>
      </p:sp>
      <p:sp>
        <p:nvSpPr>
          <p:cNvPr id="2" name="Google Shape;47;p2">
            <a:extLst>
              <a:ext uri="{FF2B5EF4-FFF2-40B4-BE49-F238E27FC236}">
                <a16:creationId xmlns:a16="http://schemas.microsoft.com/office/drawing/2014/main" xmlns="" id="{231910B6-971A-D7F1-636B-71703B524DC1}"/>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p2">
            <a:extLst>
              <a:ext uri="{FF2B5EF4-FFF2-40B4-BE49-F238E27FC236}">
                <a16:creationId xmlns:a16="http://schemas.microsoft.com/office/drawing/2014/main" xmlns="" id="{324916EA-1DF0-0F75-BABE-F3BD01837316}"/>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p2">
            <a:extLst>
              <a:ext uri="{FF2B5EF4-FFF2-40B4-BE49-F238E27FC236}">
                <a16:creationId xmlns:a16="http://schemas.microsoft.com/office/drawing/2014/main" xmlns="" id="{4B0D1DAB-D532-FF5B-0ACA-6C83D1E9E510}"/>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ítulo 1">
            <a:extLst>
              <a:ext uri="{FF2B5EF4-FFF2-40B4-BE49-F238E27FC236}">
                <a16:creationId xmlns:a16="http://schemas.microsoft.com/office/drawing/2014/main" xmlns="" id="{4D68AB12-93CD-06B2-F72F-F815E73A9F25}"/>
              </a:ext>
            </a:extLst>
          </p:cNvPr>
          <p:cNvSpPr txBox="1">
            <a:spLocks/>
          </p:cNvSpPr>
          <p:nvPr/>
        </p:nvSpPr>
        <p:spPr>
          <a:xfrm>
            <a:off x="484029" y="5902607"/>
            <a:ext cx="11223941" cy="72304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r>
              <a:rPr lang="es-GT" sz="3600" dirty="0">
                <a:solidFill>
                  <a:srgbClr val="004C82"/>
                </a:solidFill>
                <a:latin typeface="Bebas Neue" pitchFamily="2" charset="0"/>
              </a:rPr>
              <a:t>Este rubro constituye el </a:t>
            </a:r>
            <a:r>
              <a:rPr lang="es-GT" sz="3600" dirty="0">
                <a:solidFill>
                  <a:srgbClr val="5BB8E8"/>
                </a:solidFill>
                <a:latin typeface="Bebas Neue" pitchFamily="2" charset="0"/>
              </a:rPr>
              <a:t>34.34 % </a:t>
            </a:r>
            <a:r>
              <a:rPr lang="es-GT" sz="3600" dirty="0">
                <a:solidFill>
                  <a:srgbClr val="004C82"/>
                </a:solidFill>
                <a:latin typeface="Bebas Neue" pitchFamily="2" charset="0"/>
              </a:rPr>
              <a:t>del total del presupuesto de la SOSEP</a:t>
            </a:r>
            <a:endParaRPr lang="es-GT" sz="1200" dirty="0">
              <a:solidFill>
                <a:srgbClr val="004C82"/>
              </a:solidFill>
              <a:latin typeface="Bebas Neue" pitchFamily="2" charset="0"/>
            </a:endParaRPr>
          </a:p>
        </p:txBody>
      </p:sp>
      <p:sp>
        <p:nvSpPr>
          <p:cNvPr id="13" name="Google Shape;68;g1e0bd25976b_0_50">
            <a:extLst>
              <a:ext uri="{FF2B5EF4-FFF2-40B4-BE49-F238E27FC236}">
                <a16:creationId xmlns:a16="http://schemas.microsoft.com/office/drawing/2014/main" xmlns="" id="{E41DD4AF-C948-ECFB-86DF-CF3595D6C194}"/>
              </a:ext>
            </a:extLst>
          </p:cNvPr>
          <p:cNvSpPr txBox="1"/>
          <p:nvPr/>
        </p:nvSpPr>
        <p:spPr>
          <a:xfrm>
            <a:off x="1373532" y="350008"/>
            <a:ext cx="1826868" cy="1015622"/>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sym typeface="Montserrat"/>
              </a:rPr>
              <a:t>PAGO DE SALARIOS A SERVIDORES PÚBLICOS A LA FECHA</a:t>
            </a:r>
            <a:endParaRPr lang="es-GT" sz="2000" b="1" dirty="0">
              <a:solidFill>
                <a:srgbClr val="004C82"/>
              </a:solidFill>
              <a:latin typeface="Bebas Neue" pitchFamily="2" charset="0"/>
              <a:ea typeface="Montserrat"/>
              <a:cs typeface="Montserrat"/>
              <a:sym typeface="Montserrat"/>
            </a:endParaRPr>
          </a:p>
        </p:txBody>
      </p:sp>
      <p:sp>
        <p:nvSpPr>
          <p:cNvPr id="14" name="Google Shape;69;g1e0bd25976b_0_50">
            <a:extLst>
              <a:ext uri="{FF2B5EF4-FFF2-40B4-BE49-F238E27FC236}">
                <a16:creationId xmlns:a16="http://schemas.microsoft.com/office/drawing/2014/main" xmlns="" id="{ADC03D3D-BBDB-D7F1-3652-4BC8DBEDE027}"/>
              </a:ext>
            </a:extLst>
          </p:cNvPr>
          <p:cNvSpPr txBox="1"/>
          <p:nvPr/>
        </p:nvSpPr>
        <p:spPr>
          <a:xfrm>
            <a:off x="333864" y="350008"/>
            <a:ext cx="1039668"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1.4</a:t>
            </a:r>
            <a:endParaRPr sz="6000" b="1" dirty="0">
              <a:solidFill>
                <a:srgbClr val="004C82"/>
              </a:solidFill>
              <a:latin typeface="Bebas Neue" pitchFamily="2" charset="0"/>
              <a:ea typeface="Vollkorn ExtraBold"/>
              <a:cs typeface="Vollkorn ExtraBold"/>
              <a:sym typeface="Vollkorn ExtraBold"/>
            </a:endParaRPr>
          </a:p>
        </p:txBody>
      </p:sp>
      <p:pic>
        <p:nvPicPr>
          <p:cNvPr id="3" name="Imagen 2">
            <a:extLst>
              <a:ext uri="{FF2B5EF4-FFF2-40B4-BE49-F238E27FC236}">
                <a16:creationId xmlns:a16="http://schemas.microsoft.com/office/drawing/2014/main" xmlns="" id="{F7EC3AF8-DABC-BE21-65E1-E2943C047CF9}"/>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393729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4" name="CuadroTexto 3">
            <a:extLst>
              <a:ext uri="{FF2B5EF4-FFF2-40B4-BE49-F238E27FC236}">
                <a16:creationId xmlns:a16="http://schemas.microsoft.com/office/drawing/2014/main" xmlns="" id="{2AEF6E20-C014-B3C9-F71D-49CCCD61F819}"/>
              </a:ext>
            </a:extLst>
          </p:cNvPr>
          <p:cNvSpPr txBox="1"/>
          <p:nvPr/>
        </p:nvSpPr>
        <p:spPr>
          <a:xfrm>
            <a:off x="551521" y="1993725"/>
            <a:ext cx="10988652" cy="2809231"/>
          </a:xfrm>
          <a:prstGeom prst="rect">
            <a:avLst/>
          </a:prstGeom>
          <a:noFill/>
        </p:spPr>
        <p:txBody>
          <a:bodyPr wrap="square" rtlCol="0">
            <a:spAutoFit/>
          </a:bodyPr>
          <a:lstStyle>
            <a:defPPr marR="0" lvl="0" algn="l" rtl="0">
              <a:lnSpc>
                <a:spcPct val="100000"/>
              </a:lnSpc>
              <a:spcBef>
                <a:spcPts val="0"/>
              </a:spcBef>
              <a:spcAft>
                <a:spcPts val="0"/>
              </a:spcAft>
            </a:defPPr>
            <a:lvl1pPr algn="just">
              <a:lnSpc>
                <a:spcPct val="150000"/>
              </a:lnSpc>
              <a:defRPr sz="2000">
                <a:solidFill>
                  <a:schemeClr val="tx1"/>
                </a:solidFill>
                <a:latin typeface="Bebas Neue" pitchFamily="2" charset="0"/>
                <a:cs typeface="Arial" panose="020B0604020202020204" pitchFamily="34" charset="0"/>
              </a:defRPr>
            </a:lvl1pPr>
          </a:lstStyle>
          <a:p>
            <a:r>
              <a:rPr lang="es-GT" dirty="0">
                <a:solidFill>
                  <a:srgbClr val="004C82"/>
                </a:solidFill>
                <a:latin typeface="Acumin Variable Concept Medium" panose="020B0304020202020204" pitchFamily="34" charset="77"/>
              </a:rPr>
              <a:t>Es importante mencionar que la erogación de recursos en inversión que se suscitaron en esta Secretaría durante el presente ejercicio fiscal se derivó de la adquisición de equipo de cómputo, para proveer del mismo al personal de oficinas centrales y sedes departamentales quienes se encargan de la verificación de futuros beneficiarios a los diferentes programas, así como de la verificación de todas y cada uno de los lineamientos establecidos para la atención de adultos mayores y niños (as) beneficiarios.</a:t>
            </a:r>
          </a:p>
        </p:txBody>
      </p:sp>
      <p:sp>
        <p:nvSpPr>
          <p:cNvPr id="3" name="Google Shape;47;p2">
            <a:extLst>
              <a:ext uri="{FF2B5EF4-FFF2-40B4-BE49-F238E27FC236}">
                <a16:creationId xmlns:a16="http://schemas.microsoft.com/office/drawing/2014/main" xmlns="" id="{1548D99A-6DA5-E195-7BFF-9D3CF0AD5561}"/>
              </a:ext>
            </a:extLst>
          </p:cNvPr>
          <p:cNvSpPr/>
          <p:nvPr/>
        </p:nvSpPr>
        <p:spPr>
          <a:xfrm>
            <a:off x="4992914" y="716607"/>
            <a:ext cx="7199086" cy="177468"/>
          </a:xfrm>
          <a:prstGeom prst="rect">
            <a:avLst/>
          </a:prstGeom>
          <a:solidFill>
            <a:srgbClr val="78D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p2">
            <a:extLst>
              <a:ext uri="{FF2B5EF4-FFF2-40B4-BE49-F238E27FC236}">
                <a16:creationId xmlns:a16="http://schemas.microsoft.com/office/drawing/2014/main" xmlns="" id="{738C8270-3846-3824-0ADB-E4684AD0D9BC}"/>
              </a:ext>
            </a:extLst>
          </p:cNvPr>
          <p:cNvSpPr/>
          <p:nvPr/>
        </p:nvSpPr>
        <p:spPr>
          <a:xfrm>
            <a:off x="10182809" y="6625656"/>
            <a:ext cx="2009192" cy="123486"/>
          </a:xfrm>
          <a:prstGeom prst="rect">
            <a:avLst/>
          </a:prstGeom>
          <a:solidFill>
            <a:srgbClr val="05B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7;p2">
            <a:extLst>
              <a:ext uri="{FF2B5EF4-FFF2-40B4-BE49-F238E27FC236}">
                <a16:creationId xmlns:a16="http://schemas.microsoft.com/office/drawing/2014/main" xmlns="" id="{9C96C474-C78A-EF98-C476-1C7E99C9FB52}"/>
              </a:ext>
            </a:extLst>
          </p:cNvPr>
          <p:cNvSpPr/>
          <p:nvPr/>
        </p:nvSpPr>
        <p:spPr>
          <a:xfrm>
            <a:off x="0" y="6625656"/>
            <a:ext cx="10189030" cy="123486"/>
          </a:xfrm>
          <a:prstGeom prst="rect">
            <a:avLst/>
          </a:prstGeom>
          <a:solidFill>
            <a:srgbClr val="004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g1e0bd25976b_0_50">
            <a:extLst>
              <a:ext uri="{FF2B5EF4-FFF2-40B4-BE49-F238E27FC236}">
                <a16:creationId xmlns:a16="http://schemas.microsoft.com/office/drawing/2014/main" xmlns="" id="{9C281F5C-2084-D45E-F3FE-1691F018CC00}"/>
              </a:ext>
            </a:extLst>
          </p:cNvPr>
          <p:cNvSpPr txBox="1"/>
          <p:nvPr/>
        </p:nvSpPr>
        <p:spPr>
          <a:xfrm>
            <a:off x="1373532" y="350008"/>
            <a:ext cx="3334392" cy="1015622"/>
          </a:xfrm>
          <a:prstGeom prst="rect">
            <a:avLst/>
          </a:prstGeom>
          <a:noFill/>
          <a:ln>
            <a:noFill/>
          </a:ln>
        </p:spPr>
        <p:txBody>
          <a:bodyPr spcFirstLastPara="1" wrap="square" lIns="91425" tIns="45700" rIns="91425" bIns="45700" anchor="t" anchorCtr="0">
            <a:spAutoFit/>
          </a:bodyPr>
          <a:lstStyle/>
          <a:p>
            <a:pPr lvl="0"/>
            <a:r>
              <a:rPr lang="es-GT" sz="2000" b="1" dirty="0">
                <a:solidFill>
                  <a:srgbClr val="004C82"/>
                </a:solidFill>
                <a:latin typeface="Bebas Neue" pitchFamily="2" charset="0"/>
                <a:sym typeface="Montserrat"/>
              </a:rPr>
              <a:t>¿EN QUÉ INVIERTE DINERO LA SECRETARÍA DE OBRAS SOCIALES DE LA ESPOSA DEL PRESIDENTE DE LA REPÚBLICA?</a:t>
            </a:r>
            <a:endParaRPr lang="es-GT" sz="2000" b="1" dirty="0">
              <a:solidFill>
                <a:srgbClr val="004C82"/>
              </a:solidFill>
              <a:latin typeface="Bebas Neue" pitchFamily="2" charset="0"/>
              <a:ea typeface="Montserrat"/>
              <a:cs typeface="Montserrat"/>
              <a:sym typeface="Montserrat"/>
            </a:endParaRPr>
          </a:p>
        </p:txBody>
      </p:sp>
      <p:sp>
        <p:nvSpPr>
          <p:cNvPr id="9" name="Google Shape;69;g1e0bd25976b_0_50">
            <a:extLst>
              <a:ext uri="{FF2B5EF4-FFF2-40B4-BE49-F238E27FC236}">
                <a16:creationId xmlns:a16="http://schemas.microsoft.com/office/drawing/2014/main" xmlns="" id="{FBE17795-0D78-EA0A-CBCD-FB390C7189E3}"/>
              </a:ext>
            </a:extLst>
          </p:cNvPr>
          <p:cNvSpPr txBox="1"/>
          <p:nvPr/>
        </p:nvSpPr>
        <p:spPr>
          <a:xfrm>
            <a:off x="333864" y="350008"/>
            <a:ext cx="1039668"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b="1" dirty="0">
                <a:solidFill>
                  <a:srgbClr val="004C82"/>
                </a:solidFill>
                <a:latin typeface="Bebas Neue" pitchFamily="2" charset="0"/>
                <a:ea typeface="Vollkorn ExtraBold"/>
                <a:cs typeface="Vollkorn ExtraBold"/>
                <a:sym typeface="Vollkorn ExtraBold"/>
              </a:rPr>
              <a:t>1.5</a:t>
            </a:r>
            <a:endParaRPr sz="6000" b="1" dirty="0">
              <a:solidFill>
                <a:srgbClr val="004C82"/>
              </a:solidFill>
              <a:latin typeface="Bebas Neue" pitchFamily="2" charset="0"/>
              <a:ea typeface="Vollkorn ExtraBold"/>
              <a:cs typeface="Vollkorn ExtraBold"/>
              <a:sym typeface="Vollkorn ExtraBold"/>
            </a:endParaRPr>
          </a:p>
        </p:txBody>
      </p:sp>
      <p:sp>
        <p:nvSpPr>
          <p:cNvPr id="10" name="Título 1">
            <a:extLst>
              <a:ext uri="{FF2B5EF4-FFF2-40B4-BE49-F238E27FC236}">
                <a16:creationId xmlns:a16="http://schemas.microsoft.com/office/drawing/2014/main" xmlns="" id="{468E558C-8535-079D-B2B6-0D09B64A4162}"/>
              </a:ext>
            </a:extLst>
          </p:cNvPr>
          <p:cNvSpPr txBox="1">
            <a:spLocks/>
          </p:cNvSpPr>
          <p:nvPr/>
        </p:nvSpPr>
        <p:spPr>
          <a:xfrm>
            <a:off x="533890" y="5902607"/>
            <a:ext cx="11023915" cy="72304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r>
              <a:rPr lang="es-GT" sz="3600" dirty="0">
                <a:solidFill>
                  <a:srgbClr val="004C82"/>
                </a:solidFill>
                <a:latin typeface="Bebas Neue" pitchFamily="2" charset="0"/>
                <a:cs typeface="Arial" panose="020B0604020202020204" pitchFamily="34" charset="0"/>
              </a:rPr>
              <a:t>La inversión se divide principalmente en adquisición de equipo.</a:t>
            </a:r>
            <a:endParaRPr lang="es-GT" sz="1200" dirty="0">
              <a:solidFill>
                <a:srgbClr val="004C82"/>
              </a:solidFill>
              <a:latin typeface="Bebas Neue" pitchFamily="2" charset="0"/>
            </a:endParaRPr>
          </a:p>
        </p:txBody>
      </p:sp>
      <p:pic>
        <p:nvPicPr>
          <p:cNvPr id="2" name="Imagen 1">
            <a:extLst>
              <a:ext uri="{FF2B5EF4-FFF2-40B4-BE49-F238E27FC236}">
                <a16:creationId xmlns:a16="http://schemas.microsoft.com/office/drawing/2014/main" xmlns="" id="{7E820CCD-1874-1C3C-D900-B3B8DE1E04F9}"/>
              </a:ext>
            </a:extLst>
          </p:cNvPr>
          <p:cNvPicPr>
            <a:picLocks noChangeAspect="1"/>
          </p:cNvPicPr>
          <p:nvPr/>
        </p:nvPicPr>
        <p:blipFill>
          <a:blip r:embed="rId3"/>
          <a:stretch>
            <a:fillRect/>
          </a:stretch>
        </p:blipFill>
        <p:spPr>
          <a:xfrm>
            <a:off x="9732084" y="3989"/>
            <a:ext cx="2459916" cy="711885"/>
          </a:xfrm>
          <a:prstGeom prst="rect">
            <a:avLst/>
          </a:prstGeom>
        </p:spPr>
      </p:pic>
    </p:spTree>
    <p:extLst>
      <p:ext uri="{BB962C8B-B14F-4D97-AF65-F5344CB8AC3E}">
        <p14:creationId xmlns:p14="http://schemas.microsoft.com/office/powerpoint/2010/main" val="181676763"/>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1415</Words>
  <Application>Microsoft Office PowerPoint</Application>
  <PresentationFormat>Panorámica</PresentationFormat>
  <Paragraphs>161</Paragraphs>
  <Slides>25</Slides>
  <Notes>25</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25</vt:i4>
      </vt:variant>
    </vt:vector>
  </HeadingPairs>
  <TitlesOfParts>
    <vt:vector size="37" baseType="lpstr">
      <vt:lpstr>Arial</vt:lpstr>
      <vt:lpstr>Vollkorn Black</vt:lpstr>
      <vt:lpstr>Times New Roman</vt:lpstr>
      <vt:lpstr>Montserrat</vt:lpstr>
      <vt:lpstr>Acumin Variable Concept Medium</vt:lpstr>
      <vt:lpstr>Bebas Neue</vt:lpstr>
      <vt:lpstr>Vollkorn Medium</vt:lpstr>
      <vt:lpstr>Bebas Neue Book</vt:lpstr>
      <vt:lpstr>Vollkorn ExtraBold</vt:lpstr>
      <vt:lpstr>Calibri</vt:lpstr>
      <vt:lpstr>Acumin Variable Concept UltraBl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Jackelynne Alejandra Jacinto Sacche</cp:lastModifiedBy>
  <cp:revision>13</cp:revision>
  <dcterms:created xsi:type="dcterms:W3CDTF">2023-08-16T22:07:49Z</dcterms:created>
  <dcterms:modified xsi:type="dcterms:W3CDTF">2023-09-06T22:47:45Z</dcterms:modified>
</cp:coreProperties>
</file>