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8"/>
  </p:notesMasterIdLst>
  <p:sldIdLst>
    <p:sldId id="256" r:id="rId2"/>
    <p:sldId id="257" r:id="rId3"/>
    <p:sldId id="258" r:id="rId4"/>
    <p:sldId id="286" r:id="rId5"/>
    <p:sldId id="275" r:id="rId6"/>
    <p:sldId id="260" r:id="rId7"/>
    <p:sldId id="261" r:id="rId8"/>
    <p:sldId id="263" r:id="rId9"/>
    <p:sldId id="265" r:id="rId10"/>
    <p:sldId id="266" r:id="rId11"/>
    <p:sldId id="267" r:id="rId12"/>
    <p:sldId id="268" r:id="rId13"/>
    <p:sldId id="269" r:id="rId14"/>
    <p:sldId id="270" r:id="rId15"/>
    <p:sldId id="271" r:id="rId16"/>
    <p:sldId id="276" r:id="rId17"/>
    <p:sldId id="272" r:id="rId18"/>
    <p:sldId id="264" r:id="rId19"/>
    <p:sldId id="277" r:id="rId20"/>
    <p:sldId id="284" r:id="rId21"/>
    <p:sldId id="278" r:id="rId22"/>
    <p:sldId id="280" r:id="rId23"/>
    <p:sldId id="282" r:id="rId24"/>
    <p:sldId id="283" r:id="rId25"/>
    <p:sldId id="281" r:id="rId26"/>
    <p:sldId id="262" r:id="rId27"/>
  </p:sldIdLst>
  <p:sldSz cx="12192000" cy="6858000"/>
  <p:notesSz cx="6858000" cy="9144000"/>
  <p:embeddedFontLst>
    <p:embeddedFont>
      <p:font typeface="Bebas Neue Book" pitchFamily="2" charset="0"/>
      <p:regular r:id="rId29"/>
    </p:embeddedFont>
    <p:embeddedFont>
      <p:font typeface="Calibri" panose="020F0502020204030204" pitchFamily="34" charset="0"/>
      <p:regular r:id="rId30"/>
      <p:bold r:id="rId31"/>
      <p:italic r:id="rId32"/>
      <p:boldItalic r:id="rId33"/>
    </p:embeddedFont>
    <p:embeddedFont>
      <p:font typeface="Montserrat"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3"/>
    <a:srgbClr val="87D9FB"/>
    <a:srgbClr val="00B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p:restoredTop sz="94671"/>
  </p:normalViewPr>
  <p:slideViewPr>
    <p:cSldViewPr snapToGrid="0">
      <p:cViewPr varScale="1">
        <p:scale>
          <a:sx n="130" d="100"/>
          <a:sy n="130" d="100"/>
        </p:scale>
        <p:origin x="192" y="1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68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38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5687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075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00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392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961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8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81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15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844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1000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10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718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2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8460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036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72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6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531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2" name="Picture 2" descr="Desarrollando capacidades de ciencia de datos en Directivos Públicos">
            <a:extLst>
              <a:ext uri="{FF2B5EF4-FFF2-40B4-BE49-F238E27FC236}">
                <a16:creationId xmlns:a16="http://schemas.microsoft.com/office/drawing/2014/main" id="{78FC78C7-660C-4A74-8A51-0BFE24CF350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68862" y="2008632"/>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2903401-15D6-4D21-B8DF-BCF66FE4ABA0}"/>
              </a:ext>
            </a:extLst>
          </p:cNvPr>
          <p:cNvSpPr txBox="1"/>
          <p:nvPr/>
        </p:nvSpPr>
        <p:spPr>
          <a:xfrm>
            <a:off x="464649" y="566667"/>
            <a:ext cx="9685537"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¿CUÁL ES LA IMPORTANCIA DEL PAGO</a:t>
            </a:r>
          </a:p>
          <a:p>
            <a:pPr lvl="0"/>
            <a:r>
              <a:rPr lang="es-GT" sz="3600" b="1" dirty="0">
                <a:solidFill>
                  <a:srgbClr val="004B83"/>
                </a:solidFill>
                <a:latin typeface="Bebas Neue Book" pitchFamily="2" charset="0"/>
                <a:cs typeface="Arial" panose="020B0604020202020204" pitchFamily="34" charset="0"/>
              </a:rPr>
              <a:t>DE SERVIDORES PÚBLICOS?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5" name="Título 1">
            <a:extLst>
              <a:ext uri="{FF2B5EF4-FFF2-40B4-BE49-F238E27FC236}">
                <a16:creationId xmlns:a16="http://schemas.microsoft.com/office/drawing/2014/main" id="{F01A16EB-8409-455E-83A3-94C08564143B}"/>
              </a:ext>
            </a:extLst>
          </p:cNvPr>
          <p:cNvSpPr txBox="1">
            <a:spLocks/>
          </p:cNvSpPr>
          <p:nvPr/>
        </p:nvSpPr>
        <p:spPr>
          <a:xfrm>
            <a:off x="505252" y="3952153"/>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br>
              <a:rPr lang="es-GT" sz="1400" b="0" dirty="0">
                <a:latin typeface="Arial" panose="020B0604020202020204" pitchFamily="34" charset="0"/>
                <a:cs typeface="Arial" panose="020B0604020202020204" pitchFamily="34" charset="0"/>
              </a:rPr>
            </a:br>
            <a:r>
              <a:rPr lang="es-GT" sz="1400" b="0" dirty="0">
                <a:solidFill>
                  <a:schemeClr val="tx1"/>
                </a:solidFill>
                <a:latin typeface="Arial" panose="020B0604020202020204" pitchFamily="34" charset="0"/>
                <a:cs typeface="Arial" panose="020B0604020202020204" pitchFamily="34" charset="0"/>
              </a:rPr>
              <a:t>Durante el periodo reportado, </a:t>
            </a:r>
          </a:p>
          <a:p>
            <a:pPr algn="l">
              <a:lnSpc>
                <a:spcPct val="150000"/>
              </a:lnSpc>
            </a:pPr>
            <a:r>
              <a:rPr lang="es-GT" sz="1400" b="0" u="sng" dirty="0">
                <a:solidFill>
                  <a:schemeClr val="tx1"/>
                </a:solidFill>
                <a:latin typeface="Arial" panose="020B0604020202020204" pitchFamily="34" charset="0"/>
                <a:cs typeface="Arial" panose="020B0604020202020204" pitchFamily="34" charset="0"/>
              </a:rPr>
              <a:t>la institución</a:t>
            </a:r>
            <a:r>
              <a:rPr lang="es-GT" sz="1400" b="0" dirty="0">
                <a:solidFill>
                  <a:schemeClr val="tx1"/>
                </a:solidFill>
                <a:latin typeface="Arial" panose="020B0604020202020204" pitchFamily="34" charset="0"/>
                <a:cs typeface="Arial" panose="020B0604020202020204" pitchFamily="34" charset="0"/>
              </a:rPr>
              <a:t> atendió y dio cobertura a </a:t>
            </a:r>
            <a:r>
              <a:rPr kumimoji="0" lang="es-GT" sz="2100"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868,872</a:t>
            </a:r>
            <a:r>
              <a:rPr lang="es-GT" sz="2100" dirty="0">
                <a:solidFill>
                  <a:srgbClr val="00BDFF"/>
                </a:solidFill>
                <a:latin typeface="Arial" panose="020B0604020202020204" pitchFamily="34" charset="0"/>
                <a:cs typeface="Arial" panose="020B0604020202020204" pitchFamily="34" charset="0"/>
              </a:rPr>
              <a:t> guatemaltecos</a:t>
            </a:r>
            <a:endParaRPr lang="es-GT" sz="2100" b="0" dirty="0">
              <a:solidFill>
                <a:srgbClr val="00BDFF"/>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5D7FDC29-7EF5-4968-A85D-E54856A2E6B6}"/>
              </a:ext>
            </a:extLst>
          </p:cNvPr>
          <p:cNvSpPr txBox="1">
            <a:spLocks/>
          </p:cNvSpPr>
          <p:nvPr/>
        </p:nvSpPr>
        <p:spPr>
          <a:xfrm>
            <a:off x="3502176" y="1649191"/>
            <a:ext cx="8107118" cy="460592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Arial" panose="020B0604020202020204" pitchFamily="34" charset="0"/>
                <a:cs typeface="Arial" panose="020B0604020202020204" pitchFamily="34" charset="0"/>
              </a:rPr>
              <a:t>Los recursos financieros utilizados en el grupo “0” corresponden al pago de nómina del personal, lo cual permite al Ministerio de Relaciones Exteriores atender las funciones específicas que por ley le competen, a través de las 89 misiones diplomáticas y consulares acreditadas en el exterior y las diferentes unidades administrativas en oficinas centrales. </a:t>
            </a:r>
            <a:r>
              <a:rPr lang="es-GT" sz="2400" dirty="0">
                <a:solidFill>
                  <a:schemeClr val="tx1"/>
                </a:solidFill>
                <a:latin typeface="Arial" panose="020B0604020202020204" pitchFamily="34" charset="0"/>
                <a:cs typeface="Arial" panose="020B0604020202020204" pitchFamily="34" charset="0"/>
              </a:rPr>
              <a:t>El recurso humano con el que cuenta el Ministerio corresponde a 1,604 personas: 707 servidores públicos nombrados en el renglón permanente y temporal (011 y 022), 146 contrataciones por jornal (031), 130 contrataciones (029) y 621 contratos locales en el Servicio Exterior.</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94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2" name="Picture 2" descr="Desarrollando capacidades de ciencia de datos en Directivos Públicos">
            <a:extLst>
              <a:ext uri="{FF2B5EF4-FFF2-40B4-BE49-F238E27FC236}">
                <a16:creationId xmlns:a16="http://schemas.microsoft.com/office/drawing/2014/main" id="{267A1745-9A86-4657-B665-8EDFB4A4B2C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00553" y="2249137"/>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FF9BDFB-699C-4CFD-9BE6-11F71C26E1B0}"/>
              </a:ext>
            </a:extLst>
          </p:cNvPr>
          <p:cNvSpPr txBox="1"/>
          <p:nvPr/>
        </p:nvSpPr>
        <p:spPr>
          <a:xfrm>
            <a:off x="528032" y="545799"/>
            <a:ext cx="9685537"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PAGO DE SALARIOS A SERVIDORES PÚBLICOS </a:t>
            </a:r>
          </a:p>
          <a:p>
            <a:pPr lvl="0"/>
            <a:r>
              <a:rPr lang="es-GT" sz="3600" b="1" dirty="0">
                <a:solidFill>
                  <a:srgbClr val="004B83"/>
                </a:solidFill>
                <a:latin typeface="Bebas Neue Book" pitchFamily="2" charset="0"/>
                <a:cs typeface="Arial" panose="020B0604020202020204" pitchFamily="34" charset="0"/>
              </a:rPr>
              <a:t>AL SEGUNDO CUATRIMESTRE 2023</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4" name="Título 1">
            <a:extLst>
              <a:ext uri="{FF2B5EF4-FFF2-40B4-BE49-F238E27FC236}">
                <a16:creationId xmlns:a16="http://schemas.microsoft.com/office/drawing/2014/main" id="{CAC76804-E823-4F36-8A04-56D4351B109B}"/>
              </a:ext>
            </a:extLst>
          </p:cNvPr>
          <p:cNvSpPr txBox="1">
            <a:spLocks/>
          </p:cNvSpPr>
          <p:nvPr/>
        </p:nvSpPr>
        <p:spPr>
          <a:xfrm>
            <a:off x="3580481" y="2200716"/>
            <a:ext cx="7406641" cy="402633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rgbClr val="000000"/>
                </a:solidFill>
                <a:latin typeface="Arial" panose="020B0604020202020204" pitchFamily="34" charset="0"/>
                <a:cs typeface="Arial" panose="020B0604020202020204" pitchFamily="34" charset="0"/>
              </a:rPr>
              <a:t>Presupuesto vigente total para el pago de servidores públicos</a:t>
            </a:r>
          </a:p>
          <a:p>
            <a:pPr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290,753,477.00</a:t>
            </a:r>
          </a:p>
          <a:p>
            <a:pPr algn="just">
              <a:lnSpc>
                <a:spcPct val="150000"/>
              </a:lnSpc>
            </a:pPr>
            <a:endParaRPr lang="es-GT" sz="24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2700" b="0" dirty="0">
                <a:solidFill>
                  <a:srgbClr val="000000"/>
                </a:solidFill>
                <a:latin typeface="Arial" panose="020B0604020202020204" pitchFamily="34" charset="0"/>
                <a:cs typeface="Arial" panose="020B0604020202020204" pitchFamily="34" charset="0"/>
              </a:rPr>
              <a:t>Presupuesto utilizado al </a:t>
            </a:r>
            <a:r>
              <a:rPr lang="es-GT" sz="2700" u="sng" dirty="0">
                <a:solidFill>
                  <a:srgbClr val="000000"/>
                </a:solidFill>
                <a:latin typeface="Arial" panose="020B0604020202020204" pitchFamily="34" charset="0"/>
                <a:cs typeface="Arial" panose="020B0604020202020204" pitchFamily="34" charset="0"/>
              </a:rPr>
              <a:t>segundo cuatrimestre 2023</a:t>
            </a:r>
            <a:r>
              <a:rPr lang="es-GT" sz="2700" dirty="0">
                <a:solidFill>
                  <a:srgbClr val="000000"/>
                </a:solidFill>
                <a:latin typeface="Arial" panose="020B0604020202020204" pitchFamily="34" charset="0"/>
                <a:cs typeface="Arial" panose="020B0604020202020204" pitchFamily="34" charset="0"/>
              </a:rPr>
              <a:t> </a:t>
            </a:r>
            <a:r>
              <a:rPr lang="es-GT" sz="2700" b="0" dirty="0">
                <a:solidFill>
                  <a:srgbClr val="000000"/>
                </a:solidFill>
                <a:latin typeface="Arial" panose="020B0604020202020204" pitchFamily="34" charset="0"/>
                <a:cs typeface="Arial" panose="020B0604020202020204" pitchFamily="34" charset="0"/>
              </a:rPr>
              <a:t>para </a:t>
            </a:r>
          </a:p>
          <a:p>
            <a:pPr algn="just">
              <a:lnSpc>
                <a:spcPct val="150000"/>
              </a:lnSpc>
            </a:pPr>
            <a:r>
              <a:rPr lang="es-GT" sz="2700" b="0" dirty="0">
                <a:solidFill>
                  <a:srgbClr val="000000"/>
                </a:solidFill>
                <a:latin typeface="Arial" panose="020B0604020202020204" pitchFamily="34" charset="0"/>
                <a:cs typeface="Arial" panose="020B0604020202020204" pitchFamily="34" charset="0"/>
              </a:rPr>
              <a:t>el pago de servidores públicos</a:t>
            </a:r>
          </a:p>
          <a:p>
            <a:pPr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204,590,204.70</a:t>
            </a:r>
          </a:p>
          <a:p>
            <a:pPr algn="just">
              <a:lnSpc>
                <a:spcPct val="150000"/>
              </a:lnSpc>
            </a:pPr>
            <a:endParaRPr lang="es-GT" sz="24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2700" b="0" dirty="0">
                <a:solidFill>
                  <a:srgbClr val="000000"/>
                </a:solidFill>
                <a:latin typeface="Arial" panose="020B0604020202020204" pitchFamily="34" charset="0"/>
                <a:cs typeface="Arial" panose="020B0604020202020204" pitchFamily="34" charset="0"/>
              </a:rPr>
              <a:t>Saldo para el pago de servidores públicos</a:t>
            </a:r>
          </a:p>
          <a:p>
            <a:pPr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86,163,272.30</a:t>
            </a:r>
          </a:p>
          <a:p>
            <a:pPr algn="just">
              <a:lnSpc>
                <a:spcPct val="150000"/>
              </a:lnSpc>
            </a:pPr>
            <a:endParaRPr lang="es-GT" sz="2000" b="0" dirty="0">
              <a:solidFill>
                <a:srgbClr val="4472C4">
                  <a:lumMod val="50000"/>
                </a:srgb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16C45185-CEDC-4B54-8BAD-4477C053460E}"/>
              </a:ext>
            </a:extLst>
          </p:cNvPr>
          <p:cNvSpPr txBox="1">
            <a:spLocks/>
          </p:cNvSpPr>
          <p:nvPr/>
        </p:nvSpPr>
        <p:spPr>
          <a:xfrm>
            <a:off x="545451" y="4310032"/>
            <a:ext cx="2543887"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br>
              <a:rPr lang="es-GT" sz="1400" b="0" dirty="0">
                <a:latin typeface="Arial" panose="020B0604020202020204" pitchFamily="34" charset="0"/>
                <a:cs typeface="Arial" panose="020B0604020202020204" pitchFamily="34" charset="0"/>
              </a:rPr>
            </a:br>
            <a:r>
              <a:rPr lang="es-GT" sz="1400" b="0" dirty="0">
                <a:solidFill>
                  <a:schemeClr val="tx1"/>
                </a:solidFill>
                <a:latin typeface="Arial" panose="020B0604020202020204" pitchFamily="34" charset="0"/>
                <a:cs typeface="Arial" panose="020B0604020202020204" pitchFamily="34" charset="0"/>
              </a:rPr>
              <a:t>Este rubro constituye </a:t>
            </a:r>
          </a:p>
          <a:p>
            <a:pPr algn="l">
              <a:lnSpc>
                <a:spcPct val="150000"/>
              </a:lnSpc>
            </a:pPr>
            <a:r>
              <a:rPr lang="es-GT" sz="1400" b="0" dirty="0">
                <a:solidFill>
                  <a:schemeClr val="tx1"/>
                </a:solidFill>
                <a:latin typeface="Arial" panose="020B0604020202020204" pitchFamily="34" charset="0"/>
                <a:cs typeface="Arial" panose="020B0604020202020204" pitchFamily="34" charset="0"/>
              </a:rPr>
              <a:t>el </a:t>
            </a:r>
            <a:r>
              <a:rPr lang="es-GT" sz="1400" dirty="0">
                <a:solidFill>
                  <a:srgbClr val="00BDFF"/>
                </a:solidFill>
                <a:latin typeface="Arial" panose="020B0604020202020204" pitchFamily="34" charset="0"/>
                <a:cs typeface="Arial" panose="020B0604020202020204" pitchFamily="34" charset="0"/>
              </a:rPr>
              <a:t>39.3%</a:t>
            </a:r>
            <a:r>
              <a:rPr lang="es-GT" sz="1400" b="0" dirty="0">
                <a:solidFill>
                  <a:srgbClr val="00BDFF"/>
                </a:solidFill>
                <a:latin typeface="Arial" panose="020B0604020202020204" pitchFamily="34" charset="0"/>
                <a:cs typeface="Arial" panose="020B0604020202020204" pitchFamily="34" charset="0"/>
              </a:rPr>
              <a:t> </a:t>
            </a:r>
            <a:r>
              <a:rPr lang="es-GT" sz="1400" b="0" dirty="0">
                <a:solidFill>
                  <a:schemeClr val="tx1"/>
                </a:solidFill>
                <a:latin typeface="Arial" panose="020B0604020202020204" pitchFamily="34" charset="0"/>
                <a:cs typeface="Arial" panose="020B0604020202020204" pitchFamily="34" charset="0"/>
              </a:rPr>
              <a:t>del total del presupuesto de </a:t>
            </a:r>
          </a:p>
          <a:p>
            <a:pPr algn="l">
              <a:lnSpc>
                <a:spcPct val="150000"/>
              </a:lnSpc>
            </a:pPr>
            <a:r>
              <a:rPr lang="es-GT" sz="1400" b="0" u="sng" dirty="0">
                <a:solidFill>
                  <a:schemeClr val="tx1"/>
                </a:solidFill>
                <a:latin typeface="Arial" panose="020B0604020202020204" pitchFamily="34" charset="0"/>
                <a:cs typeface="Arial" panose="020B0604020202020204" pitchFamily="34" charset="0"/>
              </a:rPr>
              <a:t>la institución</a:t>
            </a:r>
            <a:br>
              <a:rPr lang="es-GT" sz="1400" b="0" dirty="0">
                <a:solidFill>
                  <a:schemeClr val="accent1">
                    <a:lumMod val="50000"/>
                  </a:schemeClr>
                </a:solidFill>
                <a:latin typeface="Arial" panose="020B0604020202020204" pitchFamily="34" charset="0"/>
                <a:cs typeface="Arial" panose="020B0604020202020204" pitchFamily="34" charset="0"/>
              </a:rPr>
            </a:br>
            <a:endParaRPr lang="es-GT" sz="14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14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5E2E98AC-6386-284F-A3B6-B97A06C98973}"/>
              </a:ext>
            </a:extLst>
          </p:cNvPr>
          <p:cNvSpPr/>
          <p:nvPr/>
        </p:nvSpPr>
        <p:spPr>
          <a:xfrm>
            <a:off x="7921128" y="4583017"/>
            <a:ext cx="3216924" cy="1178805"/>
          </a:xfrm>
          <a:prstGeom prst="roundRect">
            <a:avLst/>
          </a:prstGeom>
          <a:solidFill>
            <a:srgbClr val="87D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3" name="Picture 4" descr="Edificio - Iconos gratis de edificios">
            <a:extLst>
              <a:ext uri="{FF2B5EF4-FFF2-40B4-BE49-F238E27FC236}">
                <a16:creationId xmlns:a16="http://schemas.microsoft.com/office/drawing/2014/main" id="{25AAD133-56FD-4823-8F1D-8D6681F28A5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049949" y="2352206"/>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5C132C1-BFA8-47D8-9AD9-1C01B6F502FE}"/>
              </a:ext>
            </a:extLst>
          </p:cNvPr>
          <p:cNvSpPr txBox="1"/>
          <p:nvPr/>
        </p:nvSpPr>
        <p:spPr>
          <a:xfrm>
            <a:off x="551853" y="765853"/>
            <a:ext cx="9685537" cy="1200329"/>
          </a:xfrm>
          <a:prstGeom prst="rect">
            <a:avLst/>
          </a:prstGeom>
          <a:noFill/>
        </p:spPr>
        <p:txBody>
          <a:bodyPr wrap="square" rtlCol="0">
            <a:spAutoFit/>
          </a:bodyPr>
          <a:lstStyle/>
          <a:p>
            <a:pPr lvl="0"/>
            <a:r>
              <a:rPr lang="es-GT" sz="3600" dirty="0">
                <a:solidFill>
                  <a:srgbClr val="004B83"/>
                </a:solidFill>
                <a:latin typeface="Bebas Neue Book" pitchFamily="2" charset="0"/>
                <a:cs typeface="Arial" panose="020B0604020202020204" pitchFamily="34" charset="0"/>
              </a:rPr>
              <a:t>¿</a:t>
            </a:r>
            <a:r>
              <a:rPr lang="es-GT" sz="3600" b="1" dirty="0">
                <a:solidFill>
                  <a:srgbClr val="004B83"/>
                </a:solidFill>
                <a:latin typeface="Bebas Neue Book" pitchFamily="2" charset="0"/>
                <a:cs typeface="Arial" panose="020B0604020202020204" pitchFamily="34" charset="0"/>
              </a:rPr>
              <a:t>EN QUÉ INVIERTE EL MINISTERIO </a:t>
            </a:r>
          </a:p>
          <a:p>
            <a:pPr lvl="0"/>
            <a:r>
              <a:rPr lang="es-GT" sz="3600" b="1" dirty="0">
                <a:solidFill>
                  <a:srgbClr val="004B83"/>
                </a:solidFill>
                <a:latin typeface="Bebas Neue Book" pitchFamily="2" charset="0"/>
                <a:cs typeface="Arial" panose="020B0604020202020204" pitchFamily="34" charset="0"/>
              </a:rPr>
              <a:t>DE RELACIONES EXTERIORES?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6" name="Título 1">
            <a:extLst>
              <a:ext uri="{FF2B5EF4-FFF2-40B4-BE49-F238E27FC236}">
                <a16:creationId xmlns:a16="http://schemas.microsoft.com/office/drawing/2014/main" id="{597FCBC4-2399-470C-93EB-D99B09198D30}"/>
              </a:ext>
            </a:extLst>
          </p:cNvPr>
          <p:cNvSpPr txBox="1">
            <a:spLocks/>
          </p:cNvSpPr>
          <p:nvPr/>
        </p:nvSpPr>
        <p:spPr>
          <a:xfrm>
            <a:off x="3580481" y="2159306"/>
            <a:ext cx="8075365" cy="317836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b="0" dirty="0">
                <a:solidFill>
                  <a:schemeClr val="tx1"/>
                </a:solidFill>
                <a:latin typeface="Arial" panose="020B0604020202020204" pitchFamily="34" charset="0"/>
                <a:cs typeface="Arial" panose="020B0604020202020204" pitchFamily="34" charset="0"/>
              </a:rPr>
              <a:t>El Ministerio de Relaciones Exteriores invierte en mobiliario y equipo para el fortalecimiento institucional en oficinas centrales, así como en equipo de impresión de pasaportes para los guatemaltecos en el exterior, además de maquinaria para el mantenimiento y demarcación de los límites fronterizos del país.</a:t>
            </a: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E8DB871-3F66-4285-9F9E-DFAE16B9C117}"/>
              </a:ext>
            </a:extLst>
          </p:cNvPr>
          <p:cNvSpPr txBox="1">
            <a:spLocks/>
          </p:cNvSpPr>
          <p:nvPr/>
        </p:nvSpPr>
        <p:spPr>
          <a:xfrm>
            <a:off x="8114451" y="4029133"/>
            <a:ext cx="3023601" cy="218988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200" b="0" dirty="0">
                <a:solidFill>
                  <a:schemeClr val="tx1"/>
                </a:solidFill>
                <a:latin typeface="Arial" panose="020B0604020202020204" pitchFamily="34" charset="0"/>
                <a:cs typeface="Arial" panose="020B0604020202020204" pitchFamily="34" charset="0"/>
              </a:rPr>
              <a:t>La inversión se destina principalmente </a:t>
            </a:r>
          </a:p>
          <a:p>
            <a:pPr algn="l">
              <a:lnSpc>
                <a:spcPct val="150000"/>
              </a:lnSpc>
            </a:pPr>
            <a:r>
              <a:rPr lang="es-GT" sz="1200" b="0" dirty="0">
                <a:solidFill>
                  <a:schemeClr val="tx1"/>
                </a:solidFill>
                <a:latin typeface="Arial" panose="020B0604020202020204" pitchFamily="34" charset="0"/>
                <a:cs typeface="Arial" panose="020B0604020202020204" pitchFamily="34" charset="0"/>
              </a:rPr>
              <a:t>en adquisición de mobiliario, maquinaria </a:t>
            </a:r>
          </a:p>
          <a:p>
            <a:pPr algn="l">
              <a:lnSpc>
                <a:spcPct val="150000"/>
              </a:lnSpc>
            </a:pPr>
            <a:r>
              <a:rPr lang="es-GT" sz="1200" b="0" dirty="0">
                <a:solidFill>
                  <a:schemeClr val="tx1"/>
                </a:solidFill>
                <a:latin typeface="Arial" panose="020B0604020202020204" pitchFamily="34" charset="0"/>
                <a:cs typeface="Arial" panose="020B0604020202020204" pitchFamily="34" charset="0"/>
              </a:rPr>
              <a:t>y equipo.</a:t>
            </a:r>
          </a:p>
        </p:txBody>
      </p:sp>
    </p:spTree>
    <p:extLst>
      <p:ext uri="{BB962C8B-B14F-4D97-AF65-F5344CB8AC3E}">
        <p14:creationId xmlns:p14="http://schemas.microsoft.com/office/powerpoint/2010/main" val="3794673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2" name="Picture 4" descr="Edificio - Iconos gratis de edificios">
            <a:extLst>
              <a:ext uri="{FF2B5EF4-FFF2-40B4-BE49-F238E27FC236}">
                <a16:creationId xmlns:a16="http://schemas.microsoft.com/office/drawing/2014/main" id="{A1AD68D7-D839-41BA-BBB1-8D4DF4E976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033274" y="2287223"/>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B95AF53-0FE3-4CB1-A8F3-E775E8EBEEE4}"/>
              </a:ext>
            </a:extLst>
          </p:cNvPr>
          <p:cNvSpPr txBox="1"/>
          <p:nvPr/>
        </p:nvSpPr>
        <p:spPr>
          <a:xfrm>
            <a:off x="551853" y="628060"/>
            <a:ext cx="96855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MONTO UTILIZADO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INVERSIÓN A LA FECHA</a:t>
            </a:r>
          </a:p>
        </p:txBody>
      </p:sp>
      <p:sp>
        <p:nvSpPr>
          <p:cNvPr id="5" name="Título 1">
            <a:extLst>
              <a:ext uri="{FF2B5EF4-FFF2-40B4-BE49-F238E27FC236}">
                <a16:creationId xmlns:a16="http://schemas.microsoft.com/office/drawing/2014/main" id="{E89365DB-4C25-4E0A-9A11-D6B7EC6E71B8}"/>
              </a:ext>
            </a:extLst>
          </p:cNvPr>
          <p:cNvSpPr txBox="1">
            <a:spLocks/>
          </p:cNvSpPr>
          <p:nvPr/>
        </p:nvSpPr>
        <p:spPr>
          <a:xfrm>
            <a:off x="3481644" y="1966209"/>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15,830,783.00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a:t>
            </a:r>
            <a:r>
              <a:rPr lang="es-GT" sz="2700" u="sng" dirty="0">
                <a:solidFill>
                  <a:schemeClr val="tx1"/>
                </a:solidFill>
                <a:latin typeface="Arial" panose="020B0604020202020204" pitchFamily="34" charset="0"/>
                <a:cs typeface="Arial" panose="020B0604020202020204" pitchFamily="34" charset="0"/>
              </a:rPr>
              <a:t> segundo cuatrimestre 2023</a:t>
            </a:r>
            <a:r>
              <a:rPr lang="es-GT" sz="2700" dirty="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4,680,194.01</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11,150,588.99</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EC4AC174-8097-4764-BE38-FE058083B8F6}"/>
              </a:ext>
            </a:extLst>
          </p:cNvPr>
          <p:cNvSpPr txBox="1">
            <a:spLocks/>
          </p:cNvSpPr>
          <p:nvPr/>
        </p:nvSpPr>
        <p:spPr>
          <a:xfrm>
            <a:off x="551853" y="4663531"/>
            <a:ext cx="2574218"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200" b="0" dirty="0">
                <a:solidFill>
                  <a:schemeClr val="tx1"/>
                </a:solidFill>
                <a:latin typeface="Arial" panose="020B0604020202020204" pitchFamily="34" charset="0"/>
                <a:cs typeface="Arial" panose="020B0604020202020204" pitchFamily="34" charset="0"/>
              </a:rPr>
              <a:t>Este rubro constituye el </a:t>
            </a:r>
            <a:r>
              <a:rPr lang="es-GT" sz="1200" dirty="0">
                <a:solidFill>
                  <a:srgbClr val="00BDFF"/>
                </a:solidFill>
                <a:latin typeface="Arial" panose="020B0604020202020204" pitchFamily="34" charset="0"/>
                <a:cs typeface="Arial" panose="020B0604020202020204" pitchFamily="34" charset="0"/>
              </a:rPr>
              <a:t>2.1%</a:t>
            </a:r>
            <a:r>
              <a:rPr lang="es-GT" sz="1200" b="0" dirty="0">
                <a:solidFill>
                  <a:srgbClr val="00BDFF"/>
                </a:solidFill>
                <a:latin typeface="Arial" panose="020B0604020202020204" pitchFamily="34" charset="0"/>
                <a:cs typeface="Arial" panose="020B0604020202020204" pitchFamily="34" charset="0"/>
              </a:rPr>
              <a:t> </a:t>
            </a:r>
            <a:r>
              <a:rPr lang="es-GT" sz="1200" b="0" dirty="0">
                <a:solidFill>
                  <a:schemeClr val="tx1"/>
                </a:solidFill>
                <a:latin typeface="Arial" panose="020B0604020202020204" pitchFamily="34" charset="0"/>
                <a:cs typeface="Arial" panose="020B0604020202020204" pitchFamily="34" charset="0"/>
              </a:rPr>
              <a:t>del total del presupuesto de MINEX</a:t>
            </a:r>
            <a:br>
              <a:rPr lang="es-GT" sz="1200" b="0" dirty="0">
                <a:solidFill>
                  <a:schemeClr val="accent1">
                    <a:lumMod val="50000"/>
                  </a:schemeClr>
                </a:solidFill>
                <a:latin typeface="Arial" panose="020B0604020202020204" pitchFamily="34" charset="0"/>
                <a:cs typeface="Arial" panose="020B0604020202020204" pitchFamily="34" charset="0"/>
              </a:rPr>
            </a:br>
            <a:endParaRPr lang="es-GT" sz="12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87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2" name="Picture 2" descr="Target arm | Icono Gratis">
            <a:extLst>
              <a:ext uri="{FF2B5EF4-FFF2-40B4-BE49-F238E27FC236}">
                <a16:creationId xmlns:a16="http://schemas.microsoft.com/office/drawing/2014/main" id="{ADFD8D55-C3A2-4619-8DCA-4BB09CF2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694" y="2101564"/>
            <a:ext cx="1477870" cy="147787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ABB3771-86E0-4E92-AA4A-A492AE771938}"/>
              </a:ext>
            </a:extLst>
          </p:cNvPr>
          <p:cNvSpPr txBox="1"/>
          <p:nvPr/>
        </p:nvSpPr>
        <p:spPr>
          <a:xfrm>
            <a:off x="551853" y="578409"/>
            <a:ext cx="9408895"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¿QUÉ FINALIDADES ATIENDE</a:t>
            </a:r>
          </a:p>
          <a:p>
            <a:pPr lvl="0"/>
            <a:r>
              <a:rPr lang="es-GT" sz="3600" b="1" dirty="0">
                <a:solidFill>
                  <a:srgbClr val="004B83"/>
                </a:solidFill>
                <a:latin typeface="Bebas Neue Book" pitchFamily="2" charset="0"/>
                <a:cs typeface="Arial" panose="020B0604020202020204" pitchFamily="34" charset="0"/>
              </a:rPr>
              <a:t>LA INSTITUCIÓN?</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5" name="Título 1">
            <a:extLst>
              <a:ext uri="{FF2B5EF4-FFF2-40B4-BE49-F238E27FC236}">
                <a16:creationId xmlns:a16="http://schemas.microsoft.com/office/drawing/2014/main" id="{90E0891C-7FF1-44BB-A980-D417A3B0E571}"/>
              </a:ext>
            </a:extLst>
          </p:cNvPr>
          <p:cNvSpPr txBox="1">
            <a:spLocks/>
          </p:cNvSpPr>
          <p:nvPr/>
        </p:nvSpPr>
        <p:spPr>
          <a:xfrm>
            <a:off x="3580481" y="1619250"/>
            <a:ext cx="8042314"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Los recursos públicos se utilizan con fines específicos para el cumplimiento de los objetivos sociales y económicos del Estado, que impactan directamente en la población. </a:t>
            </a: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800" b="0" dirty="0">
                <a:solidFill>
                  <a:schemeClr val="tx1"/>
                </a:solidFill>
                <a:latin typeface="Arial" panose="020B0604020202020204" pitchFamily="34" charset="0"/>
                <a:cs typeface="Arial" panose="020B0604020202020204" pitchFamily="34" charset="0"/>
              </a:rPr>
              <a:t>El presupuesto del Ministerio de Relaciones Exteriores está destinado para brindar </a:t>
            </a:r>
            <a:r>
              <a:rPr lang="es-GT" sz="1800" dirty="0">
                <a:solidFill>
                  <a:schemeClr val="tx1"/>
                </a:solidFill>
                <a:latin typeface="Arial" panose="020B0604020202020204" pitchFamily="34" charset="0"/>
                <a:cs typeface="Arial" panose="020B0604020202020204" pitchFamily="34" charset="0"/>
              </a:rPr>
              <a:t>“Servicios Públicos Generales”</a:t>
            </a:r>
            <a:r>
              <a:rPr lang="es-GT" sz="1800" b="0" dirty="0">
                <a:solidFill>
                  <a:schemeClr val="tx1"/>
                </a:solidFill>
                <a:latin typeface="Arial" panose="020B0604020202020204" pitchFamily="34" charset="0"/>
                <a:cs typeface="Arial" panose="020B0604020202020204" pitchFamily="34" charset="0"/>
              </a:rPr>
              <a:t>, principalmente los servicios de documentación, asistencia, atención y protección consular; la representación del Estado de Guatemala en el ámbito internacional; y la conservación de los límites terrestres y fluviales entre Guatemala y los países vecinos. </a:t>
            </a: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278B822B-C825-4384-B656-16BBC07F7743}"/>
              </a:ext>
            </a:extLst>
          </p:cNvPr>
          <p:cNvSpPr txBox="1">
            <a:spLocks/>
          </p:cNvSpPr>
          <p:nvPr/>
        </p:nvSpPr>
        <p:spPr>
          <a:xfrm>
            <a:off x="551853" y="4085953"/>
            <a:ext cx="280910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200" b="0" dirty="0">
                <a:solidFill>
                  <a:schemeClr val="tx1"/>
                </a:solidFill>
                <a:latin typeface="Arial" panose="020B0604020202020204" pitchFamily="34" charset="0"/>
                <a:cs typeface="Arial" panose="020B0604020202020204" pitchFamily="34" charset="0"/>
              </a:rPr>
              <a:t>Conforme los objetivos del sector público, el presupuesto del Ministerio de Relaciones Exteriores se orienta en un 100% a la prestación de servicios públicos generales</a:t>
            </a:r>
          </a:p>
        </p:txBody>
      </p:sp>
    </p:spTree>
    <p:extLst>
      <p:ext uri="{BB962C8B-B14F-4D97-AF65-F5344CB8AC3E}">
        <p14:creationId xmlns:p14="http://schemas.microsoft.com/office/powerpoint/2010/main" val="2668585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2" name="CuadroTexto 1">
            <a:extLst>
              <a:ext uri="{FF2B5EF4-FFF2-40B4-BE49-F238E27FC236}">
                <a16:creationId xmlns:a16="http://schemas.microsoft.com/office/drawing/2014/main" id="{D0A45597-E872-494E-A0FE-26D05C8D228D}"/>
              </a:ext>
            </a:extLst>
          </p:cNvPr>
          <p:cNvSpPr txBox="1"/>
          <p:nvPr/>
        </p:nvSpPr>
        <p:spPr>
          <a:xfrm>
            <a:off x="582481" y="559246"/>
            <a:ext cx="10535732" cy="2031325"/>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EJECUCIÓN PRESUPUESTARIA </a:t>
            </a:r>
          </a:p>
          <a:p>
            <a:pPr lvl="0"/>
            <a:r>
              <a:rPr lang="es-GT" sz="3600" b="1" dirty="0">
                <a:solidFill>
                  <a:srgbClr val="004B83"/>
                </a:solidFill>
                <a:latin typeface="Bebas Neue Book" pitchFamily="2" charset="0"/>
                <a:cs typeface="Arial" panose="020B0604020202020204" pitchFamily="34" charset="0"/>
              </a:rPr>
              <a:t>POR FINALIDAD AL SEGUNDO </a:t>
            </a:r>
          </a:p>
          <a:p>
            <a:pPr lvl="0"/>
            <a:r>
              <a:rPr lang="es-GT" sz="3600" b="1" dirty="0">
                <a:solidFill>
                  <a:srgbClr val="004B83"/>
                </a:solidFill>
                <a:latin typeface="Bebas Neue Book" pitchFamily="2" charset="0"/>
                <a:cs typeface="Arial" panose="020B0604020202020204" pitchFamily="34" charset="0"/>
              </a:rPr>
              <a:t>CUATRIMESTRE 2023</a:t>
            </a:r>
          </a:p>
          <a:p>
            <a:pPr lvl="0"/>
            <a:r>
              <a:rPr kumimoji="0" lang="es-GT" sz="18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(cifras expresadas en millones de quetzales)</a:t>
            </a:r>
          </a:p>
        </p:txBody>
      </p:sp>
      <p:pic>
        <p:nvPicPr>
          <p:cNvPr id="6" name="Imagen 5">
            <a:extLst>
              <a:ext uri="{FF2B5EF4-FFF2-40B4-BE49-F238E27FC236}">
                <a16:creationId xmlns:a16="http://schemas.microsoft.com/office/drawing/2014/main" id="{B37E52C7-7E38-7B48-9CFF-546CA8E00A2E}"/>
              </a:ext>
            </a:extLst>
          </p:cNvPr>
          <p:cNvPicPr>
            <a:picLocks noChangeAspect="1"/>
          </p:cNvPicPr>
          <p:nvPr/>
        </p:nvPicPr>
        <p:blipFill>
          <a:blip r:embed="rId4"/>
          <a:stretch>
            <a:fillRect/>
          </a:stretch>
        </p:blipFill>
        <p:spPr>
          <a:xfrm>
            <a:off x="4173794" y="58993"/>
            <a:ext cx="8236974" cy="6284983"/>
          </a:xfrm>
          <a:prstGeom prst="rect">
            <a:avLst/>
          </a:prstGeom>
        </p:spPr>
      </p:pic>
    </p:spTree>
    <p:extLst>
      <p:ext uri="{BB962C8B-B14F-4D97-AF65-F5344CB8AC3E}">
        <p14:creationId xmlns:p14="http://schemas.microsoft.com/office/powerpoint/2010/main" val="3509602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2017915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2" name="CuadroTexto 1">
            <a:extLst>
              <a:ext uri="{FF2B5EF4-FFF2-40B4-BE49-F238E27FC236}">
                <a16:creationId xmlns:a16="http://schemas.microsoft.com/office/drawing/2014/main" id="{7B1B7AA1-3690-4324-B38D-1530AD00096F}"/>
              </a:ext>
            </a:extLst>
          </p:cNvPr>
          <p:cNvSpPr txBox="1"/>
          <p:nvPr/>
        </p:nvSpPr>
        <p:spPr>
          <a:xfrm>
            <a:off x="551854" y="486493"/>
            <a:ext cx="109497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RESULTADOS Y AVANCES: GUATEMALTECOS BENEFICIADOS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CON SERVICIOS DE DOCUMENTACIÓN, ASISTENCIA, ATENCIÓN Y PROTECCIÓN CONSULAR</a:t>
            </a:r>
          </a:p>
        </p:txBody>
      </p:sp>
      <p:sp>
        <p:nvSpPr>
          <p:cNvPr id="3" name="Marcador de contenido 6">
            <a:extLst>
              <a:ext uri="{FF2B5EF4-FFF2-40B4-BE49-F238E27FC236}">
                <a16:creationId xmlns:a16="http://schemas.microsoft.com/office/drawing/2014/main" id="{C1A29FDF-5BAE-48AE-BFEA-B2799F84A560}"/>
              </a:ext>
            </a:extLst>
          </p:cNvPr>
          <p:cNvSpPr txBox="1">
            <a:spLocks/>
          </p:cNvSpPr>
          <p:nvPr/>
        </p:nvSpPr>
        <p:spPr>
          <a:xfrm>
            <a:off x="551853" y="1869758"/>
            <a:ext cx="7112011" cy="40456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solidFill>
                  <a:srgbClr val="00BDFF"/>
                </a:solidFill>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  Presupuesto vigente: Q286,045,833.00</a:t>
            </a:r>
          </a:p>
          <a:p>
            <a:pPr marL="342900" indent="-342900">
              <a:buAutoNum type="alphaLcPeriod"/>
            </a:pPr>
            <a:r>
              <a:rPr lang="es-GT" sz="1800" dirty="0">
                <a:latin typeface="Arial" panose="020B0604020202020204" pitchFamily="34" charset="0"/>
                <a:cs typeface="Arial" panose="020B0604020202020204" pitchFamily="34" charset="0"/>
              </a:rPr>
              <a:t>  Presupuesto ejecutado (utilizado): Q175,023,607.11</a:t>
            </a:r>
          </a:p>
          <a:p>
            <a:pPr marL="342900" indent="-342900">
              <a:buAutoNum type="alphaLcPeriod"/>
            </a:pPr>
            <a:r>
              <a:rPr lang="es-GT" sz="1800" dirty="0">
                <a:latin typeface="Arial" panose="020B0604020202020204" pitchFamily="34" charset="0"/>
                <a:cs typeface="Arial" panose="020B0604020202020204" pitchFamily="34" charset="0"/>
              </a:rPr>
              <a:t>  Fuente de financiamiento: ingresos corrientes/ingresos propios</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solidFill>
                  <a:srgbClr val="00BDFF"/>
                </a:solidFill>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Servicios consulares y de atención al migrante</a:t>
            </a:r>
          </a:p>
          <a:p>
            <a:pPr marL="457200" indent="-457200">
              <a:buAutoNum type="alphaLcPeriod"/>
            </a:pPr>
            <a:r>
              <a:rPr lang="es-GT" sz="1800" dirty="0">
                <a:latin typeface="Arial" panose="020B0604020202020204" pitchFamily="34" charset="0"/>
                <a:cs typeface="Arial" panose="020B0604020202020204" pitchFamily="34" charset="0"/>
              </a:rPr>
              <a:t>Meta: </a:t>
            </a:r>
            <a:r>
              <a:rPr kumimoji="0" lang="es-GT"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1,760,913</a:t>
            </a:r>
            <a:endParaRPr lang="es-GT" sz="1800" dirty="0">
              <a:latin typeface="Arial" panose="020B0604020202020204" pitchFamily="34" charset="0"/>
              <a:cs typeface="Arial" panose="020B0604020202020204" pitchFamily="34" charset="0"/>
            </a:endParaRPr>
          </a:p>
          <a:p>
            <a:pPr marL="457200" indent="-457200">
              <a:buAutoNum type="alphaLcPeriod"/>
            </a:pPr>
            <a:r>
              <a:rPr lang="es-GT" sz="1800" dirty="0">
                <a:latin typeface="Arial" panose="020B0604020202020204" pitchFamily="34" charset="0"/>
                <a:cs typeface="Arial" panose="020B0604020202020204" pitchFamily="34" charset="0"/>
              </a:rPr>
              <a:t>Población beneficiada: </a:t>
            </a:r>
            <a:r>
              <a:rPr kumimoji="0" lang="es-GT"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868,872</a:t>
            </a:r>
            <a:endParaRPr lang="es-GT" sz="1800" dirty="0">
              <a:latin typeface="Arial" panose="020B0604020202020204" pitchFamily="34" charset="0"/>
              <a:cs typeface="Arial" panose="020B0604020202020204" pitchFamily="34" charset="0"/>
            </a:endParaRPr>
          </a:p>
          <a:p>
            <a:pPr marL="457200" indent="-457200">
              <a:buAutoNum type="alphaLcPeriod"/>
            </a:pPr>
            <a:r>
              <a:rPr lang="es-GT" sz="1800" dirty="0">
                <a:latin typeface="Arial" panose="020B0604020202020204" pitchFamily="34" charset="0"/>
                <a:cs typeface="Arial" panose="020B0604020202020204" pitchFamily="34" charset="0"/>
              </a:rPr>
              <a:t>Ubicación geográfica: 3800/0101</a:t>
            </a:r>
          </a:p>
          <a:p>
            <a:pPr marL="457200" indent="-457200">
              <a:buAutoNum type="alphaLcPeriod"/>
            </a:pPr>
            <a:r>
              <a:rPr lang="es-GT" sz="1800" dirty="0">
                <a:latin typeface="Arial" panose="020B0604020202020204" pitchFamily="34" charset="0"/>
                <a:cs typeface="Arial" panose="020B0604020202020204" pitchFamily="34" charset="0"/>
              </a:rPr>
              <a:t>Plazo de ejecución: del 1 de enero al 31 de agosto de 2023</a:t>
            </a:r>
          </a:p>
        </p:txBody>
      </p:sp>
      <p:pic>
        <p:nvPicPr>
          <p:cNvPr id="7" name="Imagen 6">
            <a:extLst>
              <a:ext uri="{FF2B5EF4-FFF2-40B4-BE49-F238E27FC236}">
                <a16:creationId xmlns:a16="http://schemas.microsoft.com/office/drawing/2014/main" id="{F73232A6-3562-194A-8F36-4DE209AEC1E9}"/>
              </a:ext>
            </a:extLst>
          </p:cNvPr>
          <p:cNvPicPr>
            <a:picLocks noChangeAspect="1"/>
          </p:cNvPicPr>
          <p:nvPr/>
        </p:nvPicPr>
        <p:blipFill>
          <a:blip r:embed="rId4"/>
          <a:stretch>
            <a:fillRect/>
          </a:stretch>
        </p:blipFill>
        <p:spPr>
          <a:xfrm>
            <a:off x="7910988" y="1715521"/>
            <a:ext cx="3266393" cy="2175831"/>
          </a:xfrm>
          <a:prstGeom prst="rect">
            <a:avLst/>
          </a:prstGeom>
        </p:spPr>
      </p:pic>
      <p:pic>
        <p:nvPicPr>
          <p:cNvPr id="9" name="Imagen 8">
            <a:extLst>
              <a:ext uri="{FF2B5EF4-FFF2-40B4-BE49-F238E27FC236}">
                <a16:creationId xmlns:a16="http://schemas.microsoft.com/office/drawing/2014/main" id="{D00E947D-A803-8244-A56F-2D07B7E72266}"/>
              </a:ext>
            </a:extLst>
          </p:cNvPr>
          <p:cNvPicPr>
            <a:picLocks noChangeAspect="1"/>
          </p:cNvPicPr>
          <p:nvPr/>
        </p:nvPicPr>
        <p:blipFill>
          <a:blip r:embed="rId5"/>
          <a:stretch>
            <a:fillRect/>
          </a:stretch>
        </p:blipFill>
        <p:spPr>
          <a:xfrm>
            <a:off x="7910987" y="3999120"/>
            <a:ext cx="3266393" cy="2175831"/>
          </a:xfrm>
          <a:prstGeom prst="rect">
            <a:avLst/>
          </a:prstGeom>
        </p:spPr>
      </p:pic>
    </p:spTree>
    <p:extLst>
      <p:ext uri="{BB962C8B-B14F-4D97-AF65-F5344CB8AC3E}">
        <p14:creationId xmlns:p14="http://schemas.microsoft.com/office/powerpoint/2010/main" val="205884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2" name="CuadroTexto 1">
            <a:extLst>
              <a:ext uri="{FF2B5EF4-FFF2-40B4-BE49-F238E27FC236}">
                <a16:creationId xmlns:a16="http://schemas.microsoft.com/office/drawing/2014/main" id="{3D5B346B-FFE3-4553-995B-8E149561BE44}"/>
              </a:ext>
            </a:extLst>
          </p:cNvPr>
          <p:cNvSpPr txBox="1"/>
          <p:nvPr/>
        </p:nvSpPr>
        <p:spPr>
          <a:xfrm>
            <a:off x="511544" y="453583"/>
            <a:ext cx="1094539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RESULTADOS Y AVANCES EN EL FORTALECIMIENTO DE LAS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RELACIONES INTERNACIONALES BILATERALES, MULTILATERALES Y REGIONALES</a:t>
            </a:r>
          </a:p>
        </p:txBody>
      </p:sp>
      <p:sp>
        <p:nvSpPr>
          <p:cNvPr id="3" name="Marcador de contenido 6">
            <a:extLst>
              <a:ext uri="{FF2B5EF4-FFF2-40B4-BE49-F238E27FC236}">
                <a16:creationId xmlns:a16="http://schemas.microsoft.com/office/drawing/2014/main" id="{6ADFDF8D-401C-4854-91B0-CAC63E6540CA}"/>
              </a:ext>
            </a:extLst>
          </p:cNvPr>
          <p:cNvSpPr txBox="1">
            <a:spLocks/>
          </p:cNvSpPr>
          <p:nvPr/>
        </p:nvSpPr>
        <p:spPr>
          <a:xfrm>
            <a:off x="592163" y="257378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s-GT"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presupuestarios</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vigente: Q233,155,322.00</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ejecutado (utilizado): Q168,111,857.58</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Fuente de financiamiento: ingresos corrientes</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de planificación estatal</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Programa: Servicios de Política Exterior</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Meta: 11,435</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Ubicación geográfica: 3800/0101</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Plazo de ejecución: d</a:t>
            </a:r>
            <a:r>
              <a:rPr lang="es-GT" sz="1800" dirty="0">
                <a:latin typeface="Arial" panose="020B0604020202020204" pitchFamily="34" charset="0"/>
                <a:cs typeface="Arial" panose="020B0604020202020204" pitchFamily="34" charset="0"/>
              </a:rPr>
              <a:t>el 1 de enero al 31 de agosto de 2023</a:t>
            </a:r>
            <a:endPar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Google Shape;254;p17">
            <a:extLst>
              <a:ext uri="{FF2B5EF4-FFF2-40B4-BE49-F238E27FC236}">
                <a16:creationId xmlns:a16="http://schemas.microsoft.com/office/drawing/2014/main" id="{BA0C6BF8-7339-409C-B0F4-641934F2B1E8}"/>
              </a:ext>
            </a:extLst>
          </p:cNvPr>
          <p:cNvSpPr txBox="1"/>
          <p:nvPr/>
        </p:nvSpPr>
        <p:spPr>
          <a:xfrm>
            <a:off x="592163" y="1606488"/>
            <a:ext cx="10169973" cy="770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BDFF"/>
                </a:solidFill>
                <a:latin typeface="Arial" panose="020B0604020202020204" pitchFamily="34" charset="0"/>
                <a:ea typeface="Montserrat"/>
                <a:cs typeface="Arial" panose="020B0604020202020204" pitchFamily="34" charset="0"/>
                <a:sym typeface="Montserrat"/>
              </a:rPr>
              <a:t>8,985 acciones estratégicas </a:t>
            </a: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en el marco de la representación </a:t>
            </a:r>
          </a:p>
          <a:p>
            <a:pPr marL="0" marR="0" lvl="0" indent="0" algn="just" rtl="0">
              <a:lnSpc>
                <a:spcPct val="100000"/>
              </a:lnSpc>
              <a:spcBef>
                <a:spcPts val="0"/>
              </a:spcBef>
              <a:spcAft>
                <a:spcPts val="0"/>
              </a:spcAft>
              <a:buClr>
                <a:srgbClr val="000000"/>
              </a:buClr>
              <a:buSzPts val="1600"/>
              <a:buFont typeface="Arial"/>
              <a:buNone/>
            </a:pP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del Estado de Guatemala en el ámbito internacional.                                                                                                                                                                                                                          </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8" name="Imagen 7">
            <a:extLst>
              <a:ext uri="{FF2B5EF4-FFF2-40B4-BE49-F238E27FC236}">
                <a16:creationId xmlns:a16="http://schemas.microsoft.com/office/drawing/2014/main" id="{0A6143A6-79D7-8E41-9D8A-EE7AD650E39F}"/>
              </a:ext>
            </a:extLst>
          </p:cNvPr>
          <p:cNvPicPr>
            <a:picLocks noChangeAspect="1"/>
          </p:cNvPicPr>
          <p:nvPr/>
        </p:nvPicPr>
        <p:blipFill>
          <a:blip r:embed="rId4"/>
          <a:stretch>
            <a:fillRect/>
          </a:stretch>
        </p:blipFill>
        <p:spPr>
          <a:xfrm>
            <a:off x="7858410" y="1603727"/>
            <a:ext cx="3345216" cy="2230144"/>
          </a:xfrm>
          <a:prstGeom prst="rect">
            <a:avLst/>
          </a:prstGeom>
        </p:spPr>
      </p:pic>
      <p:pic>
        <p:nvPicPr>
          <p:cNvPr id="10" name="Imagen 9">
            <a:extLst>
              <a:ext uri="{FF2B5EF4-FFF2-40B4-BE49-F238E27FC236}">
                <a16:creationId xmlns:a16="http://schemas.microsoft.com/office/drawing/2014/main" id="{0D29FEA1-4C43-E14A-A67E-EDF0B79FC813}"/>
              </a:ext>
            </a:extLst>
          </p:cNvPr>
          <p:cNvPicPr>
            <a:picLocks noChangeAspect="1"/>
          </p:cNvPicPr>
          <p:nvPr/>
        </p:nvPicPr>
        <p:blipFill>
          <a:blip r:embed="rId5"/>
          <a:stretch>
            <a:fillRect/>
          </a:stretch>
        </p:blipFill>
        <p:spPr>
          <a:xfrm>
            <a:off x="7858410" y="3944364"/>
            <a:ext cx="3345216" cy="2225081"/>
          </a:xfrm>
          <a:prstGeom prst="rect">
            <a:avLst/>
          </a:prstGeom>
        </p:spPr>
      </p:pic>
    </p:spTree>
    <p:extLst>
      <p:ext uri="{BB962C8B-B14F-4D97-AF65-F5344CB8AC3E}">
        <p14:creationId xmlns:p14="http://schemas.microsoft.com/office/powerpoint/2010/main" val="3611075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2" name="CuadroTexto 1">
            <a:extLst>
              <a:ext uri="{FF2B5EF4-FFF2-40B4-BE49-F238E27FC236}">
                <a16:creationId xmlns:a16="http://schemas.microsoft.com/office/drawing/2014/main" id="{8777DA15-D9FF-422E-82A7-779BEF969C38}"/>
              </a:ext>
            </a:extLst>
          </p:cNvPr>
          <p:cNvSpPr txBox="1"/>
          <p:nvPr/>
        </p:nvSpPr>
        <p:spPr>
          <a:xfrm>
            <a:off x="453204" y="454594"/>
            <a:ext cx="1053573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RESULTADOS Y AVANCES EN LA CONSERVACIÓN Y DEMARCACIÓN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LOS LÍMITES TERRESTRES, FLUVIALES Y LACUSTRES DEL TERRITORIO NACIONAL</a:t>
            </a:r>
          </a:p>
        </p:txBody>
      </p:sp>
      <p:sp>
        <p:nvSpPr>
          <p:cNvPr id="3" name="Marcador de contenido 6">
            <a:extLst>
              <a:ext uri="{FF2B5EF4-FFF2-40B4-BE49-F238E27FC236}">
                <a16:creationId xmlns:a16="http://schemas.microsoft.com/office/drawing/2014/main" id="{761B8371-2267-489C-AB91-842F06638AEB}"/>
              </a:ext>
            </a:extLst>
          </p:cNvPr>
          <p:cNvSpPr txBox="1">
            <a:spLocks/>
          </p:cNvSpPr>
          <p:nvPr/>
        </p:nvSpPr>
        <p:spPr>
          <a:xfrm>
            <a:off x="551853" y="2465722"/>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s-GT"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presupuestarios</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vigente: Q28,663,421.00</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ejecutado (utilizado): Q9,910,137.63</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Fuente de financiamiento: ingresos corrientes</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de planificación estatal</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Programa:</a:t>
            </a:r>
            <a:r>
              <a:rPr lang="es-GT" sz="1800" b="0" i="0" u="none" strike="noStrike" cap="none" dirty="0">
                <a:solidFill>
                  <a:srgbClr val="000000"/>
                </a:solidFill>
                <a:latin typeface="Montserrat"/>
                <a:ea typeface="Montserrat"/>
                <a:cs typeface="Montserrat"/>
                <a:sym typeface="Montserrat"/>
              </a:rPr>
              <a:t> </a:t>
            </a:r>
            <a:r>
              <a:rPr lang="es-GT" sz="1800" b="0" i="0" u="none" strike="noStrike" cap="none" dirty="0">
                <a:solidFill>
                  <a:srgbClr val="000000"/>
                </a:solidFill>
                <a:latin typeface="+mj-lt"/>
                <a:ea typeface="Montserrat"/>
                <a:cs typeface="Montserrat"/>
                <a:sym typeface="Montserrat"/>
              </a:rPr>
              <a:t>Conservación y Demarcación de Límites Internacionales del Territorio Nacional </a:t>
            </a: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Meta: 448 km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Ubicación geográfica: 0101</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Plazo de ejecución: d</a:t>
            </a:r>
            <a:r>
              <a:rPr lang="es-GT" sz="1800" dirty="0">
                <a:latin typeface="Arial" panose="020B0604020202020204" pitchFamily="34" charset="0"/>
                <a:cs typeface="Arial" panose="020B0604020202020204" pitchFamily="34" charset="0"/>
              </a:rPr>
              <a:t>el 1 de enero al 31 de agosto de 2023</a:t>
            </a:r>
            <a:endPar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Google Shape;265;p18">
            <a:extLst>
              <a:ext uri="{FF2B5EF4-FFF2-40B4-BE49-F238E27FC236}">
                <a16:creationId xmlns:a16="http://schemas.microsoft.com/office/drawing/2014/main" id="{FB24430B-D296-4276-AFE6-FCC92476486B}"/>
              </a:ext>
            </a:extLst>
          </p:cNvPr>
          <p:cNvSpPr txBox="1"/>
          <p:nvPr/>
        </p:nvSpPr>
        <p:spPr>
          <a:xfrm>
            <a:off x="551853" y="1762779"/>
            <a:ext cx="9923416" cy="770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BDFF"/>
                </a:solidFill>
                <a:latin typeface="Arial" panose="020B0604020202020204" pitchFamily="34" charset="0"/>
                <a:ea typeface="Montserrat"/>
                <a:cs typeface="Arial" panose="020B0604020202020204" pitchFamily="34" charset="0"/>
                <a:sym typeface="Montserrat"/>
              </a:rPr>
              <a:t>284 kilómetros </a:t>
            </a: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de conservación de los límites terrestres </a:t>
            </a:r>
          </a:p>
          <a:p>
            <a:pPr marL="0" marR="0" lvl="0" indent="0" algn="just" rtl="0">
              <a:lnSpc>
                <a:spcPct val="100000"/>
              </a:lnSpc>
              <a:spcBef>
                <a:spcPts val="0"/>
              </a:spcBef>
              <a:spcAft>
                <a:spcPts val="0"/>
              </a:spcAft>
              <a:buClr>
                <a:srgbClr val="000000"/>
              </a:buClr>
              <a:buSzPts val="1600"/>
              <a:buFont typeface="Arial"/>
              <a:buNone/>
            </a:pP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y fluviales entre Guatemala y los países vecinos.                                                                                                                                                                                                                          </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8" name="Imagen 7">
            <a:extLst>
              <a:ext uri="{FF2B5EF4-FFF2-40B4-BE49-F238E27FC236}">
                <a16:creationId xmlns:a16="http://schemas.microsoft.com/office/drawing/2014/main" id="{D2A88F46-7346-274B-8E21-BB388A0BA476}"/>
              </a:ext>
            </a:extLst>
          </p:cNvPr>
          <p:cNvPicPr>
            <a:picLocks noChangeAspect="1"/>
          </p:cNvPicPr>
          <p:nvPr/>
        </p:nvPicPr>
        <p:blipFill>
          <a:blip r:embed="rId4"/>
          <a:stretch>
            <a:fillRect/>
          </a:stretch>
        </p:blipFill>
        <p:spPr>
          <a:xfrm>
            <a:off x="7844701" y="1663548"/>
            <a:ext cx="3256426" cy="2170950"/>
          </a:xfrm>
          <a:prstGeom prst="rect">
            <a:avLst/>
          </a:prstGeom>
        </p:spPr>
      </p:pic>
      <p:pic>
        <p:nvPicPr>
          <p:cNvPr id="10" name="Imagen 9">
            <a:extLst>
              <a:ext uri="{FF2B5EF4-FFF2-40B4-BE49-F238E27FC236}">
                <a16:creationId xmlns:a16="http://schemas.microsoft.com/office/drawing/2014/main" id="{BD32F49F-3922-4647-8FA1-8A1C460336A6}"/>
              </a:ext>
            </a:extLst>
          </p:cNvPr>
          <p:cNvPicPr>
            <a:picLocks noChangeAspect="1"/>
          </p:cNvPicPr>
          <p:nvPr/>
        </p:nvPicPr>
        <p:blipFill>
          <a:blip r:embed="rId5"/>
          <a:stretch>
            <a:fillRect/>
          </a:stretch>
        </p:blipFill>
        <p:spPr>
          <a:xfrm>
            <a:off x="7845762" y="3977249"/>
            <a:ext cx="3255365" cy="2170243"/>
          </a:xfrm>
          <a:prstGeom prst="rect">
            <a:avLst/>
          </a:prstGeom>
        </p:spPr>
      </p:pic>
    </p:spTree>
    <p:extLst>
      <p:ext uri="{BB962C8B-B14F-4D97-AF65-F5344CB8AC3E}">
        <p14:creationId xmlns:p14="http://schemas.microsoft.com/office/powerpoint/2010/main" val="2672238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CuadroTexto 5">
            <a:extLst>
              <a:ext uri="{FF2B5EF4-FFF2-40B4-BE49-F238E27FC236}">
                <a16:creationId xmlns:a16="http://schemas.microsoft.com/office/drawing/2014/main" id="{F5E0BDA4-5FC0-477D-82D2-74C81CBD9F0F}"/>
              </a:ext>
            </a:extLst>
          </p:cNvPr>
          <p:cNvSpPr txBox="1"/>
          <p:nvPr/>
        </p:nvSpPr>
        <p:spPr>
          <a:xfrm>
            <a:off x="553690" y="608472"/>
            <a:ext cx="5079111" cy="1200329"/>
          </a:xfrm>
          <a:prstGeom prst="rect">
            <a:avLst/>
          </a:prstGeom>
          <a:noFill/>
        </p:spPr>
        <p:txBody>
          <a:bodyPr wrap="square" rtlCol="0">
            <a:spAutoFit/>
          </a:bodyPr>
          <a:lstStyle/>
          <a:p>
            <a:r>
              <a:rPr lang="es-GT" sz="3600" b="1" dirty="0">
                <a:solidFill>
                  <a:srgbClr val="004B83"/>
                </a:solidFill>
                <a:latin typeface="Bebas Neue Book" pitchFamily="2" charset="0"/>
                <a:cs typeface="Arial" panose="020B0604020202020204" pitchFamily="34" charset="0"/>
              </a:rPr>
              <a:t>PRINCIPALES FUNCIONES</a:t>
            </a:r>
          </a:p>
          <a:p>
            <a:r>
              <a:rPr lang="es-GT" sz="3600" b="1" dirty="0">
                <a:solidFill>
                  <a:srgbClr val="004B83"/>
                </a:solidFill>
                <a:latin typeface="Bebas Neue Book" pitchFamily="2" charset="0"/>
                <a:cs typeface="Arial" panose="020B0604020202020204" pitchFamily="34" charset="0"/>
              </a:rPr>
              <a:t>DE LA INSTITUCIÓN</a:t>
            </a:r>
          </a:p>
        </p:txBody>
      </p:sp>
      <p:sp>
        <p:nvSpPr>
          <p:cNvPr id="4" name="Google Shape;96;p2">
            <a:extLst>
              <a:ext uri="{FF2B5EF4-FFF2-40B4-BE49-F238E27FC236}">
                <a16:creationId xmlns:a16="http://schemas.microsoft.com/office/drawing/2014/main" id="{EA8DF7D1-7401-E946-9831-9FA4D3D8935C}"/>
              </a:ext>
            </a:extLst>
          </p:cNvPr>
          <p:cNvSpPr/>
          <p:nvPr/>
        </p:nvSpPr>
        <p:spPr>
          <a:xfrm>
            <a:off x="3580481" y="2931371"/>
            <a:ext cx="7250370" cy="291422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dirty="0">
                <a:solidFill>
                  <a:srgbClr val="000000"/>
                </a:solidFill>
                <a:latin typeface="Arial"/>
                <a:ea typeface="Arial"/>
                <a:cs typeface="Arial"/>
                <a:sym typeface="Arial"/>
              </a:rPr>
              <a:t>Formular las políticas y la aplicación del régimen jurídico relativo a las relaciones del Estado de Guatemala con otros Estados y personas o instituciones jurídicas de derecho internacional</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dirty="0">
                <a:solidFill>
                  <a:srgbClr val="000000"/>
                </a:solidFill>
                <a:latin typeface="Arial"/>
                <a:ea typeface="Arial"/>
                <a:cs typeface="Arial"/>
                <a:sym typeface="Arial"/>
              </a:rPr>
              <a:t>Representación diplomática del Estado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dirty="0">
                <a:solidFill>
                  <a:srgbClr val="000000"/>
                </a:solidFill>
                <a:latin typeface="Arial"/>
                <a:ea typeface="Arial"/>
                <a:cs typeface="Arial"/>
                <a:sym typeface="Arial"/>
              </a:rPr>
              <a:t>Otorgar la nacionalidad guatemalteca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dirty="0">
                <a:solidFill>
                  <a:srgbClr val="000000"/>
                </a:solidFill>
                <a:latin typeface="Arial"/>
                <a:ea typeface="Arial"/>
                <a:cs typeface="Arial"/>
                <a:sym typeface="Arial"/>
              </a:rPr>
              <a:t>Velar por la demarcación y preservación del territorio nacional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dirty="0">
                <a:solidFill>
                  <a:srgbClr val="000000"/>
                </a:solidFill>
                <a:latin typeface="Arial"/>
                <a:ea typeface="Arial"/>
                <a:cs typeface="Arial"/>
                <a:sym typeface="Arial"/>
              </a:rPr>
              <a:t>Negociar y resguardar los tratados y convenios internacionales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GT"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s-GT" sz="1400" b="0" i="0" u="none" strike="noStrike" cap="none" dirty="0">
                <a:solidFill>
                  <a:srgbClr val="000000"/>
                </a:solidFill>
                <a:latin typeface="Arial"/>
                <a:ea typeface="Arial"/>
                <a:cs typeface="Arial"/>
                <a:sym typeface="Arial"/>
              </a:rPr>
              <a:t>Analizar, apoyar y dar seguimiento a asuntos diplomáticos y consulares</a:t>
            </a:r>
            <a:endParaRPr sz="1400" b="0" i="0" u="none" strike="noStrike" cap="none" dirty="0">
              <a:solidFill>
                <a:srgbClr val="000000"/>
              </a:solidFill>
              <a:latin typeface="Arial"/>
              <a:ea typeface="Arial"/>
              <a:cs typeface="Arial"/>
              <a:sym typeface="Arial"/>
            </a:endParaRPr>
          </a:p>
        </p:txBody>
      </p:sp>
      <p:sp>
        <p:nvSpPr>
          <p:cNvPr id="5" name="Google Shape;98;p2">
            <a:extLst>
              <a:ext uri="{FF2B5EF4-FFF2-40B4-BE49-F238E27FC236}">
                <a16:creationId xmlns:a16="http://schemas.microsoft.com/office/drawing/2014/main" id="{DC4137E5-656B-944F-BD49-0D0E6FE0EC89}"/>
              </a:ext>
            </a:extLst>
          </p:cNvPr>
          <p:cNvSpPr txBox="1"/>
          <p:nvPr/>
        </p:nvSpPr>
        <p:spPr>
          <a:xfrm>
            <a:off x="3580481" y="2132671"/>
            <a:ext cx="7825345" cy="585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4B83"/>
                </a:solidFill>
                <a:latin typeface="Montserrat"/>
                <a:ea typeface="Montserrat"/>
                <a:cs typeface="Montserrat"/>
                <a:sym typeface="Montserrat"/>
              </a:rPr>
              <a:t>De conformidad con las normas que regulan su funcionamiento, las principales funciones del Ministerio de Relaciones Exteriores son:</a:t>
            </a:r>
            <a:endParaRPr sz="1400" b="0" i="0" u="none" strike="noStrike" cap="none" dirty="0">
              <a:solidFill>
                <a:srgbClr val="004B83"/>
              </a:solidFil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3411571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4" name="CuadroTexto 3">
            <a:extLst>
              <a:ext uri="{FF2B5EF4-FFF2-40B4-BE49-F238E27FC236}">
                <a16:creationId xmlns:a16="http://schemas.microsoft.com/office/drawing/2014/main" id="{225A5897-092F-4889-BFA2-B8F6E1D06C4F}"/>
              </a:ext>
            </a:extLst>
          </p:cNvPr>
          <p:cNvSpPr txBox="1"/>
          <p:nvPr/>
        </p:nvSpPr>
        <p:spPr>
          <a:xfrm>
            <a:off x="551853" y="409027"/>
            <a:ext cx="9408895" cy="646331"/>
          </a:xfrm>
          <a:prstGeom prst="rect">
            <a:avLst/>
          </a:prstGeom>
          <a:noFill/>
        </p:spPr>
        <p:txBody>
          <a:bodyPr wrap="square" rtlCol="0">
            <a:spAutoFit/>
          </a:bodyPr>
          <a:lstStyle/>
          <a:p>
            <a:r>
              <a:rPr lang="es-MX" sz="3600" b="1" dirty="0">
                <a:solidFill>
                  <a:srgbClr val="004B83"/>
                </a:solidFill>
                <a:latin typeface="Bebas Neue Book" pitchFamily="2" charset="0"/>
                <a:cs typeface="Arial" panose="020B0604020202020204" pitchFamily="34" charset="0"/>
              </a:rPr>
              <a:t>CONSOLIDADO DE LOGROS INSTITUCIONALES</a:t>
            </a:r>
            <a:endParaRPr lang="es-GT" sz="3600" b="1" dirty="0">
              <a:solidFill>
                <a:srgbClr val="004B83"/>
              </a:solidFill>
              <a:latin typeface="Bebas Neue Book" pitchFamily="2" charset="0"/>
              <a:cs typeface="Arial" panose="020B0604020202020204" pitchFamily="34" charset="0"/>
            </a:endParaRPr>
          </a:p>
        </p:txBody>
      </p:sp>
      <p:graphicFrame>
        <p:nvGraphicFramePr>
          <p:cNvPr id="7" name="Google Shape;281;p23">
            <a:extLst>
              <a:ext uri="{FF2B5EF4-FFF2-40B4-BE49-F238E27FC236}">
                <a16:creationId xmlns:a16="http://schemas.microsoft.com/office/drawing/2014/main" id="{1FF48F82-E991-4F52-AA7E-6BE8B89B3DD1}"/>
              </a:ext>
            </a:extLst>
          </p:cNvPr>
          <p:cNvGraphicFramePr/>
          <p:nvPr>
            <p:extLst>
              <p:ext uri="{D42A27DB-BD31-4B8C-83A1-F6EECF244321}">
                <p14:modId xmlns:p14="http://schemas.microsoft.com/office/powerpoint/2010/main" val="4112222863"/>
              </p:ext>
            </p:extLst>
          </p:nvPr>
        </p:nvGraphicFramePr>
        <p:xfrm>
          <a:off x="1156030" y="1501256"/>
          <a:ext cx="9775042" cy="4152583"/>
        </p:xfrm>
        <a:graphic>
          <a:graphicData uri="http://schemas.openxmlformats.org/drawingml/2006/table">
            <a:tbl>
              <a:tblPr firstRow="1" bandRow="1">
                <a:noFill/>
              </a:tblPr>
              <a:tblGrid>
                <a:gridCol w="9775042">
                  <a:extLst>
                    <a:ext uri="{9D8B030D-6E8A-4147-A177-3AD203B41FA5}">
                      <a16:colId xmlns:a16="http://schemas.microsoft.com/office/drawing/2014/main" val="20000"/>
                    </a:ext>
                  </a:extLst>
                </a:gridCol>
              </a:tblGrid>
              <a:tr h="716563">
                <a:tc>
                  <a:txBody>
                    <a:bodyPr/>
                    <a:lstStyle/>
                    <a:p>
                      <a:pPr marL="0" marR="0" lvl="0" indent="0" algn="ctr" rtl="0">
                        <a:lnSpc>
                          <a:spcPct val="100000"/>
                        </a:lnSpc>
                        <a:spcBef>
                          <a:spcPts val="0"/>
                        </a:spcBef>
                        <a:spcAft>
                          <a:spcPts val="0"/>
                        </a:spcAft>
                        <a:buClr>
                          <a:srgbClr val="000000"/>
                        </a:buClr>
                        <a:buSzPts val="1700"/>
                        <a:buFont typeface="Arial"/>
                        <a:buNone/>
                      </a:pPr>
                      <a:r>
                        <a:rPr lang="es-GT" sz="2800" b="1" u="none" strike="noStrike" cap="none" dirty="0">
                          <a:solidFill>
                            <a:srgbClr val="87D9FB"/>
                          </a:solidFill>
                          <a:latin typeface="Arial"/>
                          <a:ea typeface="Arial"/>
                          <a:cs typeface="Arial"/>
                          <a:sym typeface="Arial"/>
                        </a:rPr>
                        <a:t>Logros institucionales</a:t>
                      </a:r>
                      <a:endParaRPr sz="2800" b="1" u="none" strike="noStrike" cap="none" dirty="0">
                        <a:solidFill>
                          <a:srgbClr val="87D9FB"/>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716563">
                <a:tc>
                  <a:txBody>
                    <a:bodyPr/>
                    <a:lstStyle/>
                    <a:p>
                      <a:pPr marL="0" marR="0" lvl="0" indent="0" algn="l" rtl="0">
                        <a:lnSpc>
                          <a:spcPct val="100000"/>
                        </a:lnSpc>
                        <a:spcBef>
                          <a:spcPts val="0"/>
                        </a:spcBef>
                        <a:spcAft>
                          <a:spcPts val="0"/>
                        </a:spcAft>
                        <a:buClr>
                          <a:srgbClr val="000000"/>
                        </a:buClr>
                        <a:buSzPts val="1800"/>
                        <a:buFont typeface="Arial"/>
                        <a:buNone/>
                      </a:pPr>
                      <a:r>
                        <a:rPr lang="es-GT" sz="1600" i="0" u="none" strike="noStrike" cap="none" dirty="0"/>
                        <a:t>  </a:t>
                      </a:r>
                      <a:r>
                        <a:rPr lang="es-GT" sz="1600" b="0" i="0" u="none" strike="noStrike" cap="none" dirty="0">
                          <a:solidFill>
                            <a:schemeClr val="tx1"/>
                          </a:solidFill>
                          <a:effectLst/>
                          <a:latin typeface="+mn-lt"/>
                          <a:ea typeface="+mn-ea"/>
                          <a:cs typeface="+mn-cs"/>
                          <a:sym typeface="Arial"/>
                        </a:rPr>
                        <a:t>Avance del 60% en la apertura de centro de impresión de pasaportes en Los Estados Unidos </a:t>
                      </a:r>
                    </a:p>
                    <a:p>
                      <a:pPr marL="0" marR="0" lvl="0" indent="0" algn="l" rtl="0">
                        <a:lnSpc>
                          <a:spcPct val="100000"/>
                        </a:lnSpc>
                        <a:spcBef>
                          <a:spcPts val="0"/>
                        </a:spcBef>
                        <a:spcAft>
                          <a:spcPts val="0"/>
                        </a:spcAft>
                        <a:buClr>
                          <a:srgbClr val="000000"/>
                        </a:buClr>
                        <a:buSzPts val="1800"/>
                        <a:buFont typeface="Arial"/>
                        <a:buNone/>
                      </a:pPr>
                      <a:r>
                        <a:rPr lang="es-GT" sz="1600" b="0" i="0" u="none" strike="noStrike" cap="none" dirty="0">
                          <a:solidFill>
                            <a:schemeClr val="tx1"/>
                          </a:solidFill>
                          <a:effectLst/>
                          <a:latin typeface="+mn-lt"/>
                          <a:ea typeface="+mn-ea"/>
                          <a:cs typeface="+mn-cs"/>
                          <a:sym typeface="Arial"/>
                        </a:rPr>
                        <a:t>  de América (San Francisco, California).</a:t>
                      </a:r>
                      <a:endParaRPr sz="1600" i="0" u="sng" strike="noStrike" cap="none" dirty="0">
                        <a:solidFill>
                          <a:srgbClr val="FF0000"/>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1890">
                <a:tc>
                  <a:txBody>
                    <a:bodyPr/>
                    <a:lstStyle/>
                    <a:p>
                      <a:pPr marL="0" marR="0" lvl="0" indent="0" algn="l" rtl="0">
                        <a:lnSpc>
                          <a:spcPct val="100000"/>
                        </a:lnSpc>
                        <a:spcBef>
                          <a:spcPts val="0"/>
                        </a:spcBef>
                        <a:spcAft>
                          <a:spcPts val="0"/>
                        </a:spcAft>
                        <a:buClr>
                          <a:srgbClr val="000000"/>
                        </a:buClr>
                        <a:buSzPts val="1800"/>
                        <a:buFont typeface="Arial"/>
                        <a:buNone/>
                      </a:pPr>
                      <a:r>
                        <a:rPr lang="es-GT" sz="1600" i="0" u="none" strike="noStrike" cap="none" dirty="0"/>
                        <a:t>  </a:t>
                      </a:r>
                      <a:r>
                        <a:rPr lang="es-GT" sz="1600" b="0" i="0" u="none" strike="noStrike" cap="none" dirty="0">
                          <a:solidFill>
                            <a:schemeClr val="tx1"/>
                          </a:solidFill>
                          <a:effectLst/>
                          <a:latin typeface="+mn-lt"/>
                          <a:ea typeface="+mn-ea"/>
                          <a:cs typeface="+mn-cs"/>
                          <a:sym typeface="Arial"/>
                        </a:rPr>
                        <a:t>Avance del 70% en la ampliación de la red consular en los Estados Unidos de América, </a:t>
                      </a:r>
                    </a:p>
                    <a:p>
                      <a:pPr marL="0" marR="0" lvl="0" indent="0" algn="l" rtl="0">
                        <a:lnSpc>
                          <a:spcPct val="100000"/>
                        </a:lnSpc>
                        <a:spcBef>
                          <a:spcPts val="0"/>
                        </a:spcBef>
                        <a:spcAft>
                          <a:spcPts val="0"/>
                        </a:spcAft>
                        <a:buClr>
                          <a:srgbClr val="000000"/>
                        </a:buClr>
                        <a:buSzPts val="1800"/>
                        <a:buFont typeface="Arial"/>
                        <a:buNone/>
                      </a:pPr>
                      <a:r>
                        <a:rPr lang="es-GT" sz="1600" b="0" i="0" u="none" strike="noStrike" cap="none" dirty="0">
                          <a:solidFill>
                            <a:schemeClr val="tx1"/>
                          </a:solidFill>
                          <a:effectLst/>
                          <a:latin typeface="+mn-lt"/>
                          <a:ea typeface="+mn-ea"/>
                          <a:cs typeface="+mn-cs"/>
                          <a:sym typeface="Arial"/>
                        </a:rPr>
                        <a:t>  Estados Unidos Mexicanos y Canadá (Nashville, Tennessee; Omaha, Nebraska). </a:t>
                      </a:r>
                      <a:endParaRPr sz="1600" i="0" u="none" strike="noStrike" cap="none" dirty="0"/>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98025">
                <a:tc>
                  <a:txBody>
                    <a:bodyPr/>
                    <a:lstStyle/>
                    <a:p>
                      <a:pPr marL="0" marR="0" lvl="0" indent="0" algn="l" rtl="0">
                        <a:lnSpc>
                          <a:spcPct val="100000"/>
                        </a:lnSpc>
                        <a:spcBef>
                          <a:spcPts val="0"/>
                        </a:spcBef>
                        <a:spcAft>
                          <a:spcPts val="0"/>
                        </a:spcAft>
                        <a:buClr>
                          <a:srgbClr val="000000"/>
                        </a:buClr>
                        <a:buSzPts val="1800"/>
                        <a:buFont typeface="Arial"/>
                        <a:buNone/>
                      </a:pPr>
                      <a:r>
                        <a:rPr lang="es-MX" sz="1600" i="0" u="none" strike="noStrike" cap="none" dirty="0"/>
                        <a:t>  </a:t>
                      </a:r>
                      <a:r>
                        <a:rPr lang="es-GT" sz="1600" b="0" i="0" u="none" strike="noStrike" cap="none" dirty="0">
                          <a:solidFill>
                            <a:schemeClr val="tx1"/>
                          </a:solidFill>
                          <a:effectLst/>
                          <a:latin typeface="+mn-lt"/>
                          <a:ea typeface="+mn-ea"/>
                          <a:cs typeface="+mn-cs"/>
                          <a:sym typeface="Arial"/>
                        </a:rPr>
                        <a:t>Avance del 70% en la apertura de la Embajada de Guatemala en Catar, en el marco del fortalecimiento </a:t>
                      </a:r>
                    </a:p>
                    <a:p>
                      <a:pPr marL="0" marR="0" lvl="0" indent="0" algn="l" rtl="0">
                        <a:lnSpc>
                          <a:spcPct val="100000"/>
                        </a:lnSpc>
                        <a:spcBef>
                          <a:spcPts val="0"/>
                        </a:spcBef>
                        <a:spcAft>
                          <a:spcPts val="0"/>
                        </a:spcAft>
                        <a:buClr>
                          <a:srgbClr val="000000"/>
                        </a:buClr>
                        <a:buSzPts val="1800"/>
                        <a:buFont typeface="Arial"/>
                        <a:buNone/>
                      </a:pPr>
                      <a:r>
                        <a:rPr lang="es-GT" sz="1600" b="0" i="0" u="none" strike="noStrike" cap="none" dirty="0">
                          <a:solidFill>
                            <a:schemeClr val="tx1"/>
                          </a:solidFill>
                          <a:effectLst/>
                          <a:latin typeface="+mn-lt"/>
                          <a:ea typeface="+mn-ea"/>
                          <a:cs typeface="+mn-cs"/>
                          <a:sym typeface="Arial"/>
                        </a:rPr>
                        <a:t>  de la representación diplomática de Guatemala en el exterior. </a:t>
                      </a:r>
                      <a:endParaRPr sz="1600" i="0" u="none" strike="noStrike" cap="none" dirty="0">
                        <a:solidFill>
                          <a:srgbClr val="000000"/>
                        </a:solidFill>
                        <a:latin typeface="Calibri"/>
                        <a:ea typeface="Calibri"/>
                        <a:cs typeface="Calibri"/>
                        <a:sym typeface="Calibri"/>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63677">
                <a:tc>
                  <a:txBody>
                    <a:bodyPr/>
                    <a:lstStyle/>
                    <a:p>
                      <a:pPr marL="0" marR="0" lvl="0" indent="0" algn="l" rtl="0">
                        <a:lnSpc>
                          <a:spcPct val="100000"/>
                        </a:lnSpc>
                        <a:spcBef>
                          <a:spcPts val="0"/>
                        </a:spcBef>
                        <a:spcAft>
                          <a:spcPts val="0"/>
                        </a:spcAft>
                        <a:buClr>
                          <a:srgbClr val="000000"/>
                        </a:buClr>
                        <a:buSzPts val="1800"/>
                        <a:buFont typeface="Arial"/>
                        <a:buNone/>
                      </a:pPr>
                      <a:r>
                        <a:rPr lang="es-GT" sz="1600" b="0" i="0" u="none" strike="noStrike" cap="none" dirty="0">
                          <a:solidFill>
                            <a:schemeClr val="tx1"/>
                          </a:solidFill>
                          <a:latin typeface="+mn-lt"/>
                          <a:ea typeface="+mn-ea"/>
                          <a:cs typeface="+mn-cs"/>
                          <a:sym typeface="Arial"/>
                        </a:rPr>
                        <a:t> </a:t>
                      </a:r>
                      <a:r>
                        <a:rPr lang="es-GT" sz="1600" b="0" i="0" u="none" strike="noStrike" cap="none" dirty="0">
                          <a:solidFill>
                            <a:schemeClr val="tx1"/>
                          </a:solidFill>
                          <a:effectLst/>
                          <a:latin typeface="+mn-lt"/>
                          <a:ea typeface="+mn-ea"/>
                          <a:cs typeface="+mn-cs"/>
                          <a:sym typeface="Arial"/>
                        </a:rPr>
                        <a:t>Apertura de la Embajada de Guatemala en Polonia, en el marco del fortalecimiento de la representación </a:t>
                      </a:r>
                    </a:p>
                    <a:p>
                      <a:pPr marL="0" marR="0" lvl="0" indent="0" algn="l" rtl="0">
                        <a:lnSpc>
                          <a:spcPct val="100000"/>
                        </a:lnSpc>
                        <a:spcBef>
                          <a:spcPts val="0"/>
                        </a:spcBef>
                        <a:spcAft>
                          <a:spcPts val="0"/>
                        </a:spcAft>
                        <a:buClr>
                          <a:srgbClr val="000000"/>
                        </a:buClr>
                        <a:buSzPts val="1800"/>
                        <a:buFont typeface="Arial"/>
                        <a:buNone/>
                      </a:pPr>
                      <a:r>
                        <a:rPr lang="es-GT" sz="1600" b="0" i="0" u="none" strike="noStrike" cap="none" dirty="0">
                          <a:solidFill>
                            <a:schemeClr val="tx1"/>
                          </a:solidFill>
                          <a:effectLst/>
                          <a:latin typeface="+mn-lt"/>
                          <a:ea typeface="+mn-ea"/>
                          <a:cs typeface="+mn-cs"/>
                          <a:sym typeface="Arial"/>
                        </a:rPr>
                        <a:t> diplomática de Guatemala en el exterior. </a:t>
                      </a:r>
                      <a:endParaRPr sz="1600" b="0" i="0" u="none" strike="noStrike" cap="none" dirty="0">
                        <a:solidFill>
                          <a:schemeClr val="tx1"/>
                        </a:solidFill>
                        <a:latin typeface="+mn-lt"/>
                        <a:ea typeface="+mn-ea"/>
                        <a:cs typeface="+mn-cs"/>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45865">
                <a:tc>
                  <a:txBody>
                    <a:bodyPr/>
                    <a:lstStyle/>
                    <a:p>
                      <a:pPr marL="0" marR="0" lvl="0" indent="0" algn="l" rtl="0">
                        <a:lnSpc>
                          <a:spcPct val="100000"/>
                        </a:lnSpc>
                        <a:spcBef>
                          <a:spcPts val="0"/>
                        </a:spcBef>
                        <a:spcAft>
                          <a:spcPts val="0"/>
                        </a:spcAft>
                        <a:buClr>
                          <a:srgbClr val="000000"/>
                        </a:buClr>
                        <a:buSzPts val="1800"/>
                        <a:buFont typeface="Arial"/>
                        <a:buNone/>
                      </a:pPr>
                      <a:r>
                        <a:rPr lang="es-MX" sz="1600" i="0" u="none" strike="noStrike" cap="none" dirty="0"/>
                        <a:t> </a:t>
                      </a:r>
                      <a:r>
                        <a:rPr lang="es-GT" sz="1600" b="0" i="0" u="none" strike="noStrike" cap="none" dirty="0">
                          <a:solidFill>
                            <a:schemeClr val="tx1"/>
                          </a:solidFill>
                          <a:effectLst/>
                          <a:latin typeface="+mn-lt"/>
                          <a:ea typeface="+mn-ea"/>
                          <a:cs typeface="+mn-cs"/>
                          <a:sym typeface="Arial"/>
                        </a:rPr>
                        <a:t>Realización de la IX Cumbre de jefes de Estado y/o de Gobierno de la Asociación de Estados </a:t>
                      </a:r>
                    </a:p>
                    <a:p>
                      <a:pPr marL="0" marR="0" lvl="0" indent="0" algn="l" rtl="0">
                        <a:lnSpc>
                          <a:spcPct val="100000"/>
                        </a:lnSpc>
                        <a:spcBef>
                          <a:spcPts val="0"/>
                        </a:spcBef>
                        <a:spcAft>
                          <a:spcPts val="0"/>
                        </a:spcAft>
                        <a:buClr>
                          <a:srgbClr val="000000"/>
                        </a:buClr>
                        <a:buSzPts val="1800"/>
                        <a:buFont typeface="Arial"/>
                        <a:buNone/>
                      </a:pPr>
                      <a:r>
                        <a:rPr lang="es-GT" sz="1600" b="0" i="0" u="none" strike="noStrike" cap="none" dirty="0">
                          <a:solidFill>
                            <a:schemeClr val="tx1"/>
                          </a:solidFill>
                          <a:effectLst/>
                          <a:latin typeface="+mn-lt"/>
                          <a:ea typeface="+mn-ea"/>
                          <a:cs typeface="+mn-cs"/>
                          <a:sym typeface="Arial"/>
                        </a:rPr>
                        <a:t> del Caribe -AEC-. </a:t>
                      </a:r>
                      <a:endParaRPr sz="1600" i="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94846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4" name="Picture 2" descr="7 TENDENCIAS TECNOLÓGICAS PARA EL EL 2021 | MQA">
            <a:extLst>
              <a:ext uri="{FF2B5EF4-FFF2-40B4-BE49-F238E27FC236}">
                <a16:creationId xmlns:a16="http://schemas.microsoft.com/office/drawing/2014/main" id="{B604DD9C-159F-4D8D-9736-276C8D4E7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943" y="1956981"/>
            <a:ext cx="2044538" cy="153411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B624372-FD38-465D-8915-28714A0CBCE3}"/>
              </a:ext>
            </a:extLst>
          </p:cNvPr>
          <p:cNvSpPr txBox="1"/>
          <p:nvPr/>
        </p:nvSpPr>
        <p:spPr>
          <a:xfrm>
            <a:off x="551852" y="431850"/>
            <a:ext cx="8023441" cy="1200329"/>
          </a:xfrm>
          <a:prstGeom prst="rect">
            <a:avLst/>
          </a:prstGeom>
          <a:noFill/>
        </p:spPr>
        <p:txBody>
          <a:bodyPr wrap="square" rtlCol="0">
            <a:spAutoFit/>
          </a:bodyPr>
          <a:lstStyle/>
          <a:p>
            <a:r>
              <a:rPr lang="es-GT" sz="3600" b="1" dirty="0">
                <a:solidFill>
                  <a:srgbClr val="004B83"/>
                </a:solidFill>
                <a:latin typeface="Bebas Neue Book" pitchFamily="2" charset="0"/>
                <a:cs typeface="Arial" panose="020B0604020202020204" pitchFamily="34" charset="0"/>
              </a:rPr>
              <a:t>¿QUÉ TENDENCIA MUESTRA EL USO </a:t>
            </a:r>
          </a:p>
          <a:p>
            <a:r>
              <a:rPr lang="es-GT" sz="3600" b="1" dirty="0">
                <a:solidFill>
                  <a:srgbClr val="004B83"/>
                </a:solidFill>
                <a:latin typeface="Bebas Neue Book" pitchFamily="2" charset="0"/>
                <a:cs typeface="Arial" panose="020B0604020202020204" pitchFamily="34" charset="0"/>
              </a:rPr>
              <a:t>DE LOS RECURSOS PÚBLICOS?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6" name="Título 1">
            <a:extLst>
              <a:ext uri="{FF2B5EF4-FFF2-40B4-BE49-F238E27FC236}">
                <a16:creationId xmlns:a16="http://schemas.microsoft.com/office/drawing/2014/main" id="{9D305DA7-6198-4AE8-98FC-5A819FF39837}"/>
              </a:ext>
            </a:extLst>
          </p:cNvPr>
          <p:cNvSpPr txBox="1">
            <a:spLocks/>
          </p:cNvSpPr>
          <p:nvPr/>
        </p:nvSpPr>
        <p:spPr>
          <a:xfrm>
            <a:off x="3580481" y="1523710"/>
            <a:ext cx="8023441" cy="553046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Los datos obtenidos al segundo cuatrimestre del año 2023 permiten establecer que la ejecución del presupuesto se destinó principalmente para:</a:t>
            </a: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1800" b="0" dirty="0">
                <a:solidFill>
                  <a:schemeClr val="tx1"/>
                </a:solidFill>
                <a:latin typeface="Arial" panose="020B0604020202020204" pitchFamily="34" charset="0"/>
                <a:cs typeface="Arial" panose="020B0604020202020204" pitchFamily="34" charset="0"/>
              </a:rPr>
              <a:t>Atender los servicios de asistencia, atención, protección y documentación consular a los guatemaltecos en el exterior.</a:t>
            </a:r>
          </a:p>
          <a:p>
            <a:pPr algn="just">
              <a:lnSpc>
                <a:spcPct val="150000"/>
              </a:lnSpc>
            </a:pPr>
            <a:endParaRPr lang="es-MX" sz="18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1800" b="0" dirty="0">
                <a:solidFill>
                  <a:schemeClr val="tx1"/>
                </a:solidFill>
                <a:latin typeface="Arial" panose="020B0604020202020204" pitchFamily="34" charset="0"/>
                <a:cs typeface="Arial" panose="020B0604020202020204" pitchFamily="34" charset="0"/>
              </a:rPr>
              <a:t>La representación del Estado de Guatemala en el ámbito internacional.</a:t>
            </a:r>
          </a:p>
          <a:p>
            <a:pPr algn="just">
              <a:lnSpc>
                <a:spcPct val="150000"/>
              </a:lnSpc>
            </a:pPr>
            <a:endParaRPr lang="es-MX" sz="18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1800" b="0" dirty="0">
                <a:solidFill>
                  <a:schemeClr val="tx1"/>
                </a:solidFill>
                <a:latin typeface="Arial" panose="020B0604020202020204" pitchFamily="34" charset="0"/>
                <a:cs typeface="Arial" panose="020B0604020202020204" pitchFamily="34" charset="0"/>
              </a:rPr>
              <a:t>La conservación, demarcación y estabilización de los límites terrestres, fluviales y lacustres del territorio nacional con los países vecinos. </a:t>
            </a:r>
            <a:endParaRPr lang="es-GT" sz="1800" b="0" dirty="0">
              <a:solidFill>
                <a:schemeClr val="tx1"/>
              </a:solidFill>
              <a:latin typeface="Arial" panose="020B0604020202020204" pitchFamily="34" charset="0"/>
              <a:cs typeface="Arial" panose="020B0604020202020204" pitchFamily="34" charset="0"/>
            </a:endParaRPr>
          </a:p>
          <a:p>
            <a:endParaRPr lang="es-GT" sz="1800" b="0" dirty="0">
              <a:solidFill>
                <a:schemeClr val="accent1">
                  <a:lumMod val="50000"/>
                </a:schemeClr>
              </a:solidFill>
              <a:latin typeface="Arial" panose="020B0604020202020204" pitchFamily="34" charset="0"/>
              <a:cs typeface="Arial" panose="020B0604020202020204" pitchFamily="34" charset="0"/>
            </a:endParaRPr>
          </a:p>
          <a:p>
            <a:br>
              <a:rPr lang="es-GT" sz="1800" b="0" dirty="0">
                <a:solidFill>
                  <a:schemeClr val="accent1">
                    <a:lumMod val="50000"/>
                  </a:schemeClr>
                </a:solidFill>
                <a:latin typeface="Arial" panose="020B0604020202020204" pitchFamily="34" charset="0"/>
                <a:cs typeface="Arial" panose="020B0604020202020204" pitchFamily="34" charset="0"/>
              </a:rPr>
            </a:br>
            <a:endParaRPr lang="es-GT" sz="1800" b="0" dirty="0">
              <a:solidFill>
                <a:schemeClr val="accent1">
                  <a:lumMod val="50000"/>
                </a:schemeClr>
              </a:solidFill>
              <a:latin typeface="Arial" panose="020B0604020202020204" pitchFamily="34" charset="0"/>
              <a:cs typeface="Arial" panose="020B0604020202020204" pitchFamily="34" charset="0"/>
            </a:endParaRPr>
          </a:p>
        </p:txBody>
      </p:sp>
      <p:sp>
        <p:nvSpPr>
          <p:cNvPr id="7" name="Google Shape;109;p3">
            <a:extLst>
              <a:ext uri="{FF2B5EF4-FFF2-40B4-BE49-F238E27FC236}">
                <a16:creationId xmlns:a16="http://schemas.microsoft.com/office/drawing/2014/main" id="{AD3615B6-78C1-6741-822E-928D728F4EFF}"/>
              </a:ext>
            </a:extLst>
          </p:cNvPr>
          <p:cNvSpPr/>
          <p:nvPr/>
        </p:nvSpPr>
        <p:spPr>
          <a:xfrm>
            <a:off x="3411323" y="3251535"/>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 name="Google Shape;109;p3">
            <a:extLst>
              <a:ext uri="{FF2B5EF4-FFF2-40B4-BE49-F238E27FC236}">
                <a16:creationId xmlns:a16="http://schemas.microsoft.com/office/drawing/2014/main" id="{A62B580B-26F5-2D40-9FDF-55154FAB114A}"/>
              </a:ext>
            </a:extLst>
          </p:cNvPr>
          <p:cNvSpPr/>
          <p:nvPr/>
        </p:nvSpPr>
        <p:spPr>
          <a:xfrm>
            <a:off x="3411322" y="4494813"/>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 name="Google Shape;109;p3">
            <a:extLst>
              <a:ext uri="{FF2B5EF4-FFF2-40B4-BE49-F238E27FC236}">
                <a16:creationId xmlns:a16="http://schemas.microsoft.com/office/drawing/2014/main" id="{C8B5428C-FD8F-B04F-8D44-111CF8F5F8E4}"/>
              </a:ext>
            </a:extLst>
          </p:cNvPr>
          <p:cNvSpPr/>
          <p:nvPr/>
        </p:nvSpPr>
        <p:spPr>
          <a:xfrm>
            <a:off x="3411321" y="5292555"/>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98093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4" name="Picture 6" descr="Noticias de Canción de Abril - TuneCore">
            <a:extLst>
              <a:ext uri="{FF2B5EF4-FFF2-40B4-BE49-F238E27FC236}">
                <a16:creationId xmlns:a16="http://schemas.microsoft.com/office/drawing/2014/main" id="{06D7C936-B525-4043-994B-F4686394C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017" y="2226308"/>
            <a:ext cx="1482929" cy="147586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F2867EC-ABB9-45AD-9750-EEE0FF13F9E8}"/>
              </a:ext>
            </a:extLst>
          </p:cNvPr>
          <p:cNvSpPr txBox="1"/>
          <p:nvPr/>
        </p:nvSpPr>
        <p:spPr>
          <a:xfrm>
            <a:off x="551852" y="604299"/>
            <a:ext cx="10062526" cy="1200329"/>
          </a:xfrm>
          <a:prstGeom prst="rect">
            <a:avLst/>
          </a:prstGeom>
          <a:noFill/>
        </p:spPr>
        <p:txBody>
          <a:bodyPr wrap="square" rtlCol="0">
            <a:spAutoFit/>
          </a:bodyPr>
          <a:lstStyle/>
          <a:p>
            <a:r>
              <a:rPr lang="es-GT" sz="3600" dirty="0">
                <a:solidFill>
                  <a:srgbClr val="004B83"/>
                </a:solidFill>
                <a:latin typeface="Bebas Neue Book" pitchFamily="2" charset="0"/>
                <a:cs typeface="Arial" panose="020B0604020202020204" pitchFamily="34" charset="0"/>
              </a:rPr>
              <a:t>¿</a:t>
            </a:r>
            <a:r>
              <a:rPr lang="es-GT" sz="3600" b="1" dirty="0">
                <a:solidFill>
                  <a:srgbClr val="004B83"/>
                </a:solidFill>
                <a:latin typeface="Bebas Neue Book" pitchFamily="2" charset="0"/>
                <a:cs typeface="Arial" panose="020B0604020202020204" pitchFamily="34" charset="0"/>
              </a:rPr>
              <a:t>QUÉ RESULTADOS SE OBTUVIERON</a:t>
            </a:r>
          </a:p>
          <a:p>
            <a:r>
              <a:rPr lang="es-GT" sz="3600" b="1" dirty="0">
                <a:solidFill>
                  <a:srgbClr val="004B83"/>
                </a:solidFill>
                <a:latin typeface="Bebas Neue Book" pitchFamily="2" charset="0"/>
                <a:cs typeface="Arial" panose="020B0604020202020204" pitchFamily="34" charset="0"/>
              </a:rPr>
              <a:t>EN EL MARCO DE LA PGG?</a:t>
            </a:r>
          </a:p>
        </p:txBody>
      </p:sp>
      <p:sp>
        <p:nvSpPr>
          <p:cNvPr id="6" name="Título 1">
            <a:extLst>
              <a:ext uri="{FF2B5EF4-FFF2-40B4-BE49-F238E27FC236}">
                <a16:creationId xmlns:a16="http://schemas.microsoft.com/office/drawing/2014/main" id="{A425049F-C868-4E9E-A06D-C2E7AA5C88BC}"/>
              </a:ext>
            </a:extLst>
          </p:cNvPr>
          <p:cNvSpPr txBox="1">
            <a:spLocks/>
          </p:cNvSpPr>
          <p:nvPr/>
        </p:nvSpPr>
        <p:spPr>
          <a:xfrm>
            <a:off x="3580481" y="1562952"/>
            <a:ext cx="811943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endParaRPr lang="es-GT" sz="18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1800" b="0" dirty="0">
                <a:solidFill>
                  <a:srgbClr val="000000"/>
                </a:solidFill>
                <a:latin typeface="Arial" panose="020B0604020202020204" pitchFamily="34" charset="0"/>
                <a:cs typeface="Arial" panose="020B0604020202020204" pitchFamily="34" charset="0"/>
              </a:rPr>
              <a:t>La </a:t>
            </a:r>
            <a:r>
              <a:rPr lang="es-GT" sz="1800" b="0" dirty="0">
                <a:solidFill>
                  <a:schemeClr val="tx1"/>
                </a:solidFill>
                <a:latin typeface="Arial" panose="020B0604020202020204" pitchFamily="34" charset="0"/>
                <a:cs typeface="Arial" panose="020B0604020202020204" pitchFamily="34" charset="0"/>
              </a:rPr>
              <a:t>Política General de Gobierno (PGG) es el plan de acción en la cual </a:t>
            </a:r>
            <a:r>
              <a:rPr lang="es-GT" sz="1800" b="0" dirty="0">
                <a:solidFill>
                  <a:srgbClr val="000000"/>
                </a:solidFill>
                <a:latin typeface="Arial" panose="020B0604020202020204" pitchFamily="34" charset="0"/>
                <a:cs typeface="Arial" panose="020B0604020202020204" pitchFamily="34" charset="0"/>
              </a:rPr>
              <a:t>se plasman los objetivos estratégicos y los lineamientos de las políticas públicas.</a:t>
            </a:r>
          </a:p>
          <a:p>
            <a:pPr algn="just">
              <a:lnSpc>
                <a:spcPct val="150000"/>
              </a:lnSpc>
            </a:pPr>
            <a:endParaRPr lang="es-GT" sz="18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1800" b="0" dirty="0">
                <a:solidFill>
                  <a:srgbClr val="000000"/>
                </a:solidFill>
                <a:latin typeface="Arial" panose="020B0604020202020204" pitchFamily="34" charset="0"/>
                <a:cs typeface="Arial" panose="020B0604020202020204" pitchFamily="34" charset="0"/>
              </a:rPr>
              <a:t>En cumplimiento a las metas definidas en dicha política y para ampliar la red consular, así como facilitar la atención de los guatemaltecos en el exterior, se encuentra en proceso el establecimiento de nuevas sedes consulares en los Estados Unidos (Nashville, Tennessee; y Omaha, Nebraska), Canadá (Toronto), además de la apertura del centro de impresión de pasaportes en San Francisco, California, Estados Unidos.</a:t>
            </a:r>
          </a:p>
          <a:p>
            <a:endParaRPr lang="es-GT" sz="1800" b="0" dirty="0">
              <a:solidFill>
                <a:srgbClr val="4472C4">
                  <a:lumMod val="50000"/>
                </a:srgbClr>
              </a:solidFill>
              <a:latin typeface="Arial" panose="020B0604020202020204" pitchFamily="34" charset="0"/>
              <a:cs typeface="Arial" panose="020B0604020202020204" pitchFamily="34" charset="0"/>
            </a:endParaRPr>
          </a:p>
          <a:p>
            <a:br>
              <a:rPr lang="es-GT" sz="1800" b="0" dirty="0">
                <a:solidFill>
                  <a:srgbClr val="4472C4">
                    <a:lumMod val="50000"/>
                  </a:srgbClr>
                </a:solidFill>
                <a:latin typeface="Arial" panose="020B0604020202020204" pitchFamily="34" charset="0"/>
                <a:cs typeface="Arial" panose="020B0604020202020204" pitchFamily="34" charset="0"/>
              </a:rPr>
            </a:br>
            <a:endParaRPr lang="es-GT" sz="1800" b="0" dirty="0">
              <a:solidFill>
                <a:srgbClr val="4472C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70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4" name="Picture 10" descr="Iconos de Transparencia - 450 iconos vectoriales gratis">
            <a:extLst>
              <a:ext uri="{FF2B5EF4-FFF2-40B4-BE49-F238E27FC236}">
                <a16:creationId xmlns:a16="http://schemas.microsoft.com/office/drawing/2014/main" id="{52B7084A-9D8F-4F5A-9019-322CA4A5C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190" y="2079495"/>
            <a:ext cx="1110021" cy="111002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42D7FBD-67C9-4CDC-82AE-7D0D728B7497}"/>
              </a:ext>
            </a:extLst>
          </p:cNvPr>
          <p:cNvSpPr txBox="1"/>
          <p:nvPr/>
        </p:nvSpPr>
        <p:spPr>
          <a:xfrm>
            <a:off x="551853" y="549658"/>
            <a:ext cx="97645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0"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t>
            </a: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QUÉ MEDIDAS DE TRANSPARENCIA SE HAN APLICADO?</a:t>
            </a:r>
          </a:p>
        </p:txBody>
      </p:sp>
      <p:sp>
        <p:nvSpPr>
          <p:cNvPr id="6" name="Título 1">
            <a:extLst>
              <a:ext uri="{FF2B5EF4-FFF2-40B4-BE49-F238E27FC236}">
                <a16:creationId xmlns:a16="http://schemas.microsoft.com/office/drawing/2014/main" id="{88124F23-B491-42DE-8140-B42CA465F674}"/>
              </a:ext>
            </a:extLst>
          </p:cNvPr>
          <p:cNvSpPr txBox="1">
            <a:spLocks/>
          </p:cNvSpPr>
          <p:nvPr/>
        </p:nvSpPr>
        <p:spPr>
          <a:xfrm>
            <a:off x="3580481" y="1676520"/>
            <a:ext cx="8076734"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Para garantizar el uso adecuado del dinero público y el avance de los objetivos de Estado, el Ministerio de Relaciones Exteriores cumple con la normativa vigente para todos los procesos de ejecución presupuestaria.</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Asimismo, cuenta con la Unidad de Control Interno para la implementación de las diferentes auditorias de gabinete y de campo. </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También capacita permanentemente a los funcionarios en temas financieros y administrativos; y promueve los valores institucionales planteados en el Código de Ética con el objetivo de estimular en los servidores públicos actos de probidad y ética.</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DB3064AA-BD33-418B-A550-2F117480DC50}"/>
              </a:ext>
            </a:extLst>
          </p:cNvPr>
          <p:cNvSpPr txBox="1">
            <a:spLocks/>
          </p:cNvSpPr>
          <p:nvPr/>
        </p:nvSpPr>
        <p:spPr>
          <a:xfrm>
            <a:off x="551853" y="3993213"/>
            <a:ext cx="267608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400" b="0" dirty="0">
                <a:solidFill>
                  <a:schemeClr val="tx1"/>
                </a:solidFill>
                <a:latin typeface="Arial" panose="020B0604020202020204" pitchFamily="34" charset="0"/>
                <a:cs typeface="Arial" panose="020B0604020202020204" pitchFamily="34" charset="0"/>
              </a:rPr>
              <a:t>Se continuará con las medidas de transparencia como la permanente rendición de cuentas y control de la calidad del gasto público.</a:t>
            </a:r>
          </a:p>
        </p:txBody>
      </p:sp>
    </p:spTree>
    <p:extLst>
      <p:ext uri="{BB962C8B-B14F-4D97-AF65-F5344CB8AC3E}">
        <p14:creationId xmlns:p14="http://schemas.microsoft.com/office/powerpoint/2010/main" val="454419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4" name="Picture 2" descr="Icono-Comprensión-Desafio Neurolectura | Desafío Neurolectura">
            <a:extLst>
              <a:ext uri="{FF2B5EF4-FFF2-40B4-BE49-F238E27FC236}">
                <a16:creationId xmlns:a16="http://schemas.microsoft.com/office/drawing/2014/main" id="{4EB7FCEB-0864-4953-B036-1D14567A4483}"/>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2254086" y="2120503"/>
            <a:ext cx="1124520" cy="113571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E33B4A0B-DFB5-414D-A8F2-8289EE508B4E}"/>
              </a:ext>
            </a:extLst>
          </p:cNvPr>
          <p:cNvSpPr txBox="1"/>
          <p:nvPr/>
        </p:nvSpPr>
        <p:spPr>
          <a:xfrm>
            <a:off x="551852" y="388899"/>
            <a:ext cx="94210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0"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t>
            </a: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QUÉ </a:t>
            </a:r>
            <a:r>
              <a:rPr lang="es-GT" sz="3600" b="1" dirty="0">
                <a:solidFill>
                  <a:srgbClr val="004B83"/>
                </a:solidFill>
                <a:latin typeface="Bebas Neue Book" pitchFamily="2" charset="0"/>
                <a:cs typeface="Arial" panose="020B0604020202020204" pitchFamily="34" charset="0"/>
              </a:rPr>
              <a:t>DESAFÍOS INSTITUCIONALES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GT" sz="3600" b="1" dirty="0">
                <a:solidFill>
                  <a:srgbClr val="004B83"/>
                </a:solidFill>
                <a:latin typeface="Bebas Neue Book" pitchFamily="2" charset="0"/>
                <a:cs typeface="Arial" panose="020B0604020202020204" pitchFamily="34" charset="0"/>
              </a:rPr>
              <a:t>SE ESPERAN DURANTE 2023</a:t>
            </a: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t>
            </a:r>
          </a:p>
        </p:txBody>
      </p:sp>
      <p:sp>
        <p:nvSpPr>
          <p:cNvPr id="6" name="Título 1">
            <a:extLst>
              <a:ext uri="{FF2B5EF4-FFF2-40B4-BE49-F238E27FC236}">
                <a16:creationId xmlns:a16="http://schemas.microsoft.com/office/drawing/2014/main" id="{786FD5FD-621B-49AB-B003-E47980EDAE80}"/>
              </a:ext>
            </a:extLst>
          </p:cNvPr>
          <p:cNvSpPr txBox="1">
            <a:spLocks/>
          </p:cNvSpPr>
          <p:nvPr/>
        </p:nvSpPr>
        <p:spPr>
          <a:xfrm>
            <a:off x="3580481" y="1372432"/>
            <a:ext cx="8083677"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Los principales desafíos del Ministerio de Relaciones Exteriores en cuanto al uso de los recursos públicos y el cumplimiento de los planes nacionales son:</a:t>
            </a: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s-GT" sz="1800" b="0" dirty="0">
                <a:solidFill>
                  <a:schemeClr val="tx1"/>
                </a:solidFill>
                <a:latin typeface="Arial" panose="020B0604020202020204" pitchFamily="34" charset="0"/>
                <a:cs typeface="Arial" panose="020B0604020202020204" pitchFamily="34" charset="0"/>
              </a:rPr>
              <a:t>Alcanzar las metas de ejecución con el presupuesto asignado, tomando en cuenta el incremento del costo de vida en los países sede de las misiones diplomáticas y consulares.</a:t>
            </a:r>
          </a:p>
          <a:p>
            <a:pPr marL="342900" indent="-342900" algn="just">
              <a:lnSpc>
                <a:spcPct val="150000"/>
              </a:lnSpc>
              <a:buFont typeface="Arial" panose="020B0604020202020204" pitchFamily="34" charset="0"/>
              <a:buChar char="•"/>
            </a:pPr>
            <a:r>
              <a:rPr lang="es-GT" sz="1800" b="0" dirty="0">
                <a:solidFill>
                  <a:schemeClr val="tx1"/>
                </a:solidFill>
                <a:latin typeface="Arial" panose="020B0604020202020204" pitchFamily="34" charset="0"/>
                <a:cs typeface="Arial" panose="020B0604020202020204" pitchFamily="34" charset="0"/>
              </a:rPr>
              <a:t>Lograr reducir los tiempos externos en los procesos de aperturas de nuevas sedes consulares.</a:t>
            </a:r>
          </a:p>
          <a:p>
            <a:br>
              <a:rPr lang="es-GT" sz="1800" b="0" dirty="0">
                <a:solidFill>
                  <a:schemeClr val="accent1">
                    <a:lumMod val="50000"/>
                  </a:schemeClr>
                </a:solidFill>
                <a:latin typeface="Arial" panose="020B0604020202020204" pitchFamily="34" charset="0"/>
                <a:cs typeface="Arial" panose="020B0604020202020204" pitchFamily="34" charset="0"/>
              </a:rPr>
            </a:br>
            <a:endParaRPr lang="es-GT" sz="1800" b="0" dirty="0">
              <a:solidFill>
                <a:schemeClr val="accent1">
                  <a:lumMod val="50000"/>
                </a:schemeClr>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99EC7408-B00C-4321-9519-40A6783C416E}"/>
              </a:ext>
            </a:extLst>
          </p:cNvPr>
          <p:cNvSpPr txBox="1">
            <a:spLocks/>
          </p:cNvSpPr>
          <p:nvPr/>
        </p:nvSpPr>
        <p:spPr>
          <a:xfrm>
            <a:off x="327126" y="3671083"/>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br>
              <a:rPr lang="es-GT" sz="1800" b="0" dirty="0">
                <a:solidFill>
                  <a:schemeClr val="tx1"/>
                </a:solidFill>
                <a:latin typeface="Arial" panose="020B0604020202020204" pitchFamily="34" charset="0"/>
                <a:cs typeface="Arial" panose="020B0604020202020204" pitchFamily="34" charset="0"/>
              </a:rPr>
            </a:br>
            <a:r>
              <a:rPr lang="es-GT" sz="1800" b="0" dirty="0">
                <a:solidFill>
                  <a:schemeClr val="tx1"/>
                </a:solidFill>
                <a:latin typeface="Arial" panose="020B0604020202020204" pitchFamily="34" charset="0"/>
                <a:cs typeface="Arial" panose="020B0604020202020204" pitchFamily="34" charset="0"/>
              </a:rPr>
              <a:t>Las acciones inmediatas a seguir son:</a:t>
            </a:r>
          </a:p>
          <a:p>
            <a:pPr marL="285750" indent="-285750" algn="l">
              <a:lnSpc>
                <a:spcPct val="150000"/>
              </a:lnSpc>
              <a:buFont typeface="Wingdings" panose="05000000000000000000" pitchFamily="2" charset="2"/>
              <a:buChar char="ü"/>
            </a:pPr>
            <a:r>
              <a:rPr lang="es-GT" sz="1800" b="0" dirty="0">
                <a:solidFill>
                  <a:schemeClr val="tx1"/>
                </a:solidFill>
                <a:latin typeface="Arial" panose="020B0604020202020204" pitchFamily="34" charset="0"/>
                <a:cs typeface="Arial" panose="020B0604020202020204" pitchFamily="34" charset="0"/>
              </a:rPr>
              <a:t>Planificación y adecuada programación para priorizar los recursos presupuestarios.</a:t>
            </a:r>
          </a:p>
          <a:p>
            <a:pPr marL="285750" indent="-285750" algn="l">
              <a:lnSpc>
                <a:spcPct val="150000"/>
              </a:lnSpc>
              <a:buFont typeface="Wingdings" panose="05000000000000000000" pitchFamily="2" charset="2"/>
              <a:buChar char="ü"/>
            </a:pPr>
            <a:r>
              <a:rPr lang="es-GT" sz="1800" b="0" dirty="0">
                <a:solidFill>
                  <a:schemeClr val="tx1"/>
                </a:solidFill>
                <a:latin typeface="Arial" panose="020B0604020202020204" pitchFamily="34" charset="0"/>
                <a:cs typeface="Arial" panose="020B0604020202020204" pitchFamily="34" charset="0"/>
              </a:rPr>
              <a:t>Atender las normas de contención del gasto público.</a:t>
            </a:r>
          </a:p>
          <a:p>
            <a:pPr marL="285750" indent="-285750" algn="l">
              <a:lnSpc>
                <a:spcPct val="150000"/>
              </a:lnSpc>
              <a:buFont typeface="Wingdings" panose="05000000000000000000" pitchFamily="2" charset="2"/>
              <a:buChar char="ü"/>
            </a:pPr>
            <a:r>
              <a:rPr lang="es-GT" sz="1800" b="0" dirty="0">
                <a:solidFill>
                  <a:schemeClr val="tx1"/>
                </a:solidFill>
                <a:latin typeface="Arial" panose="020B0604020202020204" pitchFamily="34" charset="0"/>
                <a:cs typeface="Arial" panose="020B0604020202020204" pitchFamily="34" charset="0"/>
              </a:rPr>
              <a:t>Seguimiento constante a las gestiones de aperturas de nuevas sedes.</a:t>
            </a:r>
          </a:p>
          <a:p>
            <a:pPr marL="285750" indent="-285750" algn="l">
              <a:lnSpc>
                <a:spcPct val="150000"/>
              </a:lnSpc>
              <a:buFont typeface="Wingdings" panose="05000000000000000000" pitchFamily="2" charset="2"/>
              <a:buChar char="ü"/>
            </a:pPr>
            <a:r>
              <a:rPr lang="es-GT" sz="1800" b="0" dirty="0">
                <a:solidFill>
                  <a:schemeClr val="tx1"/>
                </a:solidFill>
                <a:latin typeface="Arial" panose="020B0604020202020204" pitchFamily="34" charset="0"/>
                <a:cs typeface="Arial" panose="020B0604020202020204" pitchFamily="34" charset="0"/>
              </a:rPr>
              <a:t>Efectuar las gestiones necesarias para obtener un incremento en el presupuesto asignado a la institución.</a:t>
            </a:r>
          </a:p>
        </p:txBody>
      </p:sp>
    </p:spTree>
    <p:extLst>
      <p:ext uri="{BB962C8B-B14F-4D97-AF65-F5344CB8AC3E}">
        <p14:creationId xmlns:p14="http://schemas.microsoft.com/office/powerpoint/2010/main" val="266385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7" name="CuadroTexto 6">
            <a:extLst>
              <a:ext uri="{FF2B5EF4-FFF2-40B4-BE49-F238E27FC236}">
                <a16:creationId xmlns:a16="http://schemas.microsoft.com/office/drawing/2014/main" id="{34E65BF1-D9AD-4201-8A21-65C4744ECABA}"/>
              </a:ext>
            </a:extLst>
          </p:cNvPr>
          <p:cNvSpPr txBox="1"/>
          <p:nvPr/>
        </p:nvSpPr>
        <p:spPr>
          <a:xfrm>
            <a:off x="572840" y="673458"/>
            <a:ext cx="9969622" cy="1200329"/>
          </a:xfrm>
          <a:prstGeom prst="rect">
            <a:avLst/>
          </a:prstGeom>
          <a:noFill/>
        </p:spPr>
        <p:txBody>
          <a:bodyPr wrap="square" rtlCol="0">
            <a:spAutoFit/>
          </a:bodyPr>
          <a:lstStyle/>
          <a:p>
            <a:pPr lvl="0"/>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a:t>
            </a:r>
            <a:r>
              <a:rPr lang="es-GT" sz="3600" b="1" dirty="0">
                <a:solidFill>
                  <a:srgbClr val="004B83"/>
                </a:solidFill>
                <a:latin typeface="Bebas Neue Book" pitchFamily="2" charset="0"/>
                <a:cs typeface="Arial" panose="020B0604020202020204" pitchFamily="34" charset="0"/>
              </a:rPr>
              <a:t>OBJETIVOS</a:t>
            </a:r>
            <a:endPar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a:p>
            <a:pPr lvl="0"/>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LA INSTITUCIÓN</a:t>
            </a:r>
          </a:p>
        </p:txBody>
      </p:sp>
      <p:sp>
        <p:nvSpPr>
          <p:cNvPr id="3" name="Google Shape;106;p3">
            <a:extLst>
              <a:ext uri="{FF2B5EF4-FFF2-40B4-BE49-F238E27FC236}">
                <a16:creationId xmlns:a16="http://schemas.microsoft.com/office/drawing/2014/main" id="{7C0FE94E-FAB4-2B4B-A5E1-131ADED501EA}"/>
              </a:ext>
            </a:extLst>
          </p:cNvPr>
          <p:cNvSpPr txBox="1"/>
          <p:nvPr/>
        </p:nvSpPr>
        <p:spPr>
          <a:xfrm>
            <a:off x="3095740" y="1873787"/>
            <a:ext cx="8387811" cy="1200288"/>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000000"/>
              </a:buClr>
              <a:buSzPts val="1600"/>
              <a:buFont typeface="Arial"/>
              <a:buNone/>
            </a:pPr>
            <a:r>
              <a:rPr lang="es-GT" sz="1600" b="1" i="0" u="none" strike="noStrike" cap="none" dirty="0">
                <a:solidFill>
                  <a:srgbClr val="004B83"/>
                </a:solidFill>
                <a:latin typeface="Montserrat"/>
                <a:ea typeface="Montserrat"/>
                <a:cs typeface="Montserrat"/>
                <a:sym typeface="Montserrat"/>
              </a:rPr>
              <a:t>Para el cumplimiento de sus funciones y satisfacer las necesidades de la población, el Ministerio de Relaciones Exteriores debe cumplir con los siguientes objetivos:</a:t>
            </a:r>
            <a:endParaRPr sz="1400" b="0" i="0" u="none" strike="noStrike" cap="none" dirty="0">
              <a:solidFill>
                <a:srgbClr val="004B83"/>
              </a:solidFill>
              <a:sym typeface="Arial"/>
            </a:endParaRPr>
          </a:p>
        </p:txBody>
      </p:sp>
      <p:sp>
        <p:nvSpPr>
          <p:cNvPr id="4" name="Google Shape;107;p3">
            <a:extLst>
              <a:ext uri="{FF2B5EF4-FFF2-40B4-BE49-F238E27FC236}">
                <a16:creationId xmlns:a16="http://schemas.microsoft.com/office/drawing/2014/main" id="{3383C482-4662-214F-AB09-C7E5E74A2B67}"/>
              </a:ext>
            </a:extLst>
          </p:cNvPr>
          <p:cNvSpPr txBox="1"/>
          <p:nvPr/>
        </p:nvSpPr>
        <p:spPr>
          <a:xfrm>
            <a:off x="949337" y="3201639"/>
            <a:ext cx="4979100" cy="235445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es-GT" sz="1400" b="1" i="0" u="none" strike="noStrike" cap="none" dirty="0">
                <a:solidFill>
                  <a:srgbClr val="000000"/>
                </a:solidFill>
                <a:latin typeface="Montserrat"/>
                <a:ea typeface="Montserrat"/>
                <a:cs typeface="Montserrat"/>
                <a:sym typeface="Montserrat"/>
              </a:rPr>
              <a:t>Objetivo estratégico</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Ejecutar efectivamente la Política Exterior del Estado de Guatemala, a través de diálogos políticos, negociaciones y alianzas estratégicas con otros Estados, misiones, organismos internacionales, oficinas consulares y migratorias, así como con otras instancias con las que se discutan temas de interés nacional en materia política, económica, social y ambiental.</a:t>
            </a:r>
            <a:endParaRPr sz="1400" b="0" i="0" u="none" strike="noStrike" cap="none" dirty="0">
              <a:solidFill>
                <a:srgbClr val="000000"/>
              </a:solidFill>
              <a:latin typeface="Arial"/>
              <a:ea typeface="Arial"/>
              <a:cs typeface="Arial"/>
              <a:sym typeface="Arial"/>
            </a:endParaRPr>
          </a:p>
        </p:txBody>
      </p:sp>
      <p:sp>
        <p:nvSpPr>
          <p:cNvPr id="5" name="Google Shape;108;p3">
            <a:extLst>
              <a:ext uri="{FF2B5EF4-FFF2-40B4-BE49-F238E27FC236}">
                <a16:creationId xmlns:a16="http://schemas.microsoft.com/office/drawing/2014/main" id="{E49945A7-8B01-A747-B582-2F8386CFB78F}"/>
              </a:ext>
            </a:extLst>
          </p:cNvPr>
          <p:cNvSpPr txBox="1"/>
          <p:nvPr/>
        </p:nvSpPr>
        <p:spPr>
          <a:xfrm>
            <a:off x="6744495" y="3292550"/>
            <a:ext cx="4979100" cy="15234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es-GT" sz="1400" b="1" i="0" u="none" strike="noStrike" cap="none" dirty="0">
                <a:solidFill>
                  <a:srgbClr val="000000"/>
                </a:solidFill>
                <a:latin typeface="Montserrat"/>
                <a:ea typeface="Montserrat"/>
                <a:cs typeface="Montserrat"/>
                <a:sym typeface="Montserrat"/>
              </a:rPr>
              <a:t>Objetivo institucional</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Posicionar la Política Exterior del Estado de Guatemala mediante la gestión institucional del Ministerio de Relaciones Exteriores.</a:t>
            </a:r>
            <a:endParaRPr sz="1400" b="0" i="0" u="none" strike="noStrike" cap="none" dirty="0">
              <a:solidFill>
                <a:srgbClr val="000000"/>
              </a:solidFill>
              <a:latin typeface="Arial"/>
              <a:ea typeface="Arial"/>
              <a:cs typeface="Arial"/>
              <a:sym typeface="Arial"/>
            </a:endParaRPr>
          </a:p>
        </p:txBody>
      </p:sp>
      <p:sp>
        <p:nvSpPr>
          <p:cNvPr id="6" name="Google Shape;109;p3">
            <a:extLst>
              <a:ext uri="{FF2B5EF4-FFF2-40B4-BE49-F238E27FC236}">
                <a16:creationId xmlns:a16="http://schemas.microsoft.com/office/drawing/2014/main" id="{C2162551-5CA3-834E-8CCE-AAE689B2999D}"/>
              </a:ext>
            </a:extLst>
          </p:cNvPr>
          <p:cNvSpPr/>
          <p:nvPr/>
        </p:nvSpPr>
        <p:spPr>
          <a:xfrm>
            <a:off x="572840" y="3292550"/>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 name="Google Shape;110;p3">
            <a:extLst>
              <a:ext uri="{FF2B5EF4-FFF2-40B4-BE49-F238E27FC236}">
                <a16:creationId xmlns:a16="http://schemas.microsoft.com/office/drawing/2014/main" id="{6B300DD9-2525-EC4C-A256-08D543784DB9}"/>
              </a:ext>
            </a:extLst>
          </p:cNvPr>
          <p:cNvSpPr/>
          <p:nvPr/>
        </p:nvSpPr>
        <p:spPr>
          <a:xfrm>
            <a:off x="6362154" y="3363803"/>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7" name="CuadroTexto 6">
            <a:extLst>
              <a:ext uri="{FF2B5EF4-FFF2-40B4-BE49-F238E27FC236}">
                <a16:creationId xmlns:a16="http://schemas.microsoft.com/office/drawing/2014/main" id="{34E65BF1-D9AD-4201-8A21-65C4744ECABA}"/>
              </a:ext>
            </a:extLst>
          </p:cNvPr>
          <p:cNvSpPr txBox="1"/>
          <p:nvPr/>
        </p:nvSpPr>
        <p:spPr>
          <a:xfrm>
            <a:off x="551853" y="639565"/>
            <a:ext cx="9969622" cy="1200329"/>
          </a:xfrm>
          <a:prstGeom prst="rect">
            <a:avLst/>
          </a:prstGeom>
          <a:noFill/>
        </p:spPr>
        <p:txBody>
          <a:bodyPr wrap="square" rtlCol="0">
            <a:spAutoFit/>
          </a:bodyPr>
          <a:lstStyle/>
          <a:p>
            <a:pPr lvl="0"/>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a:t>
            </a:r>
            <a:r>
              <a:rPr lang="es-GT" sz="3600" b="1" dirty="0">
                <a:solidFill>
                  <a:srgbClr val="004B83"/>
                </a:solidFill>
                <a:latin typeface="Bebas Neue Book" pitchFamily="2" charset="0"/>
                <a:cs typeface="Arial" panose="020B0604020202020204" pitchFamily="34" charset="0"/>
              </a:rPr>
              <a:t>OBJETIVOS</a:t>
            </a:r>
            <a:endPar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a:p>
            <a:pPr lvl="0"/>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LA INSTITUCIÓN</a:t>
            </a:r>
          </a:p>
        </p:txBody>
      </p:sp>
      <p:sp>
        <p:nvSpPr>
          <p:cNvPr id="9" name="Google Shape;119;g1b7eaa03b0a_0_21">
            <a:extLst>
              <a:ext uri="{FF2B5EF4-FFF2-40B4-BE49-F238E27FC236}">
                <a16:creationId xmlns:a16="http://schemas.microsoft.com/office/drawing/2014/main" id="{7FA4574A-A59D-9D4A-A725-CBC4283D7BE3}"/>
              </a:ext>
            </a:extLst>
          </p:cNvPr>
          <p:cNvSpPr txBox="1"/>
          <p:nvPr/>
        </p:nvSpPr>
        <p:spPr>
          <a:xfrm>
            <a:off x="3073706" y="1816373"/>
            <a:ext cx="8316796" cy="1200288"/>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000000"/>
              </a:buClr>
              <a:buSzPts val="1600"/>
              <a:buFont typeface="Arial"/>
              <a:buNone/>
            </a:pPr>
            <a:r>
              <a:rPr lang="es-GT" sz="1600" b="1" i="0" u="none" strike="noStrike" cap="none" dirty="0">
                <a:solidFill>
                  <a:srgbClr val="004B83"/>
                </a:solidFill>
                <a:latin typeface="Montserrat"/>
                <a:ea typeface="Montserrat"/>
                <a:cs typeface="Montserrat"/>
                <a:sym typeface="Montserrat"/>
              </a:rPr>
              <a:t>Para el cumplimiento de sus funciones y satisfacer las necesidades de la población, el Ministerio de Relaciones Exteriores debe cumplir con los siguientes objetivos:</a:t>
            </a:r>
            <a:endParaRPr sz="1400" b="0" i="0" u="none" strike="noStrike" cap="none" dirty="0">
              <a:solidFill>
                <a:srgbClr val="004B83"/>
              </a:solidFill>
              <a:sym typeface="Arial"/>
            </a:endParaRPr>
          </a:p>
        </p:txBody>
      </p:sp>
      <p:sp>
        <p:nvSpPr>
          <p:cNvPr id="10" name="Google Shape;120;g1b7eaa03b0a_0_21">
            <a:extLst>
              <a:ext uri="{FF2B5EF4-FFF2-40B4-BE49-F238E27FC236}">
                <a16:creationId xmlns:a16="http://schemas.microsoft.com/office/drawing/2014/main" id="{2266E679-0111-E049-91B0-E9F492AACB39}"/>
              </a:ext>
            </a:extLst>
          </p:cNvPr>
          <p:cNvSpPr txBox="1"/>
          <p:nvPr/>
        </p:nvSpPr>
        <p:spPr>
          <a:xfrm>
            <a:off x="785305" y="4720753"/>
            <a:ext cx="4979100" cy="11082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Impulsar, coordinar y dar seguimiento a las acciones de promoción para la integración económica, el comercio exterior, el turismo, así como el intercambio académico y cultural en el marco de la Política Exterior del Estado de Guatemala.</a:t>
            </a:r>
            <a:endParaRPr sz="1200" b="0" i="0" u="none" strike="noStrike" cap="none" dirty="0">
              <a:solidFill>
                <a:srgbClr val="000000"/>
              </a:solidFill>
              <a:latin typeface="Montserrat"/>
              <a:ea typeface="Montserrat"/>
              <a:cs typeface="Montserrat"/>
              <a:sym typeface="Montserrat"/>
            </a:endParaRPr>
          </a:p>
        </p:txBody>
      </p:sp>
      <p:sp>
        <p:nvSpPr>
          <p:cNvPr id="11" name="Google Shape;121;g1b7eaa03b0a_0_21">
            <a:extLst>
              <a:ext uri="{FF2B5EF4-FFF2-40B4-BE49-F238E27FC236}">
                <a16:creationId xmlns:a16="http://schemas.microsoft.com/office/drawing/2014/main" id="{CDB97110-0324-2B44-B8A9-4FB51BB50668}"/>
              </a:ext>
            </a:extLst>
          </p:cNvPr>
          <p:cNvSpPr txBox="1"/>
          <p:nvPr/>
        </p:nvSpPr>
        <p:spPr>
          <a:xfrm>
            <a:off x="6575843" y="4964768"/>
            <a:ext cx="4979100" cy="8310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a:solidFill>
                  <a:srgbClr val="000000"/>
                </a:solidFill>
                <a:latin typeface="Montserrat"/>
                <a:ea typeface="Montserrat"/>
                <a:cs typeface="Montserrat"/>
                <a:sym typeface="Montserrat"/>
              </a:rPr>
              <a:t>Conservar y demarcar los límites internacionales del territorio nacional, sobre los cuales Guatemala ejerce plena soberanía y dominio.</a:t>
            </a:r>
            <a:endParaRPr sz="1400" b="0" i="0" u="none" strike="noStrike" cap="none">
              <a:solidFill>
                <a:srgbClr val="000000"/>
              </a:solidFill>
              <a:latin typeface="Arial"/>
              <a:ea typeface="Arial"/>
              <a:cs typeface="Arial"/>
              <a:sym typeface="Arial"/>
            </a:endParaRPr>
          </a:p>
        </p:txBody>
      </p:sp>
      <p:sp>
        <p:nvSpPr>
          <p:cNvPr id="12" name="Google Shape;122;g1b7eaa03b0a_0_21">
            <a:extLst>
              <a:ext uri="{FF2B5EF4-FFF2-40B4-BE49-F238E27FC236}">
                <a16:creationId xmlns:a16="http://schemas.microsoft.com/office/drawing/2014/main" id="{2631BAB4-282C-5B43-BFD0-1D54293331F1}"/>
              </a:ext>
            </a:extLst>
          </p:cNvPr>
          <p:cNvSpPr/>
          <p:nvPr/>
        </p:nvSpPr>
        <p:spPr>
          <a:xfrm>
            <a:off x="479807" y="4781992"/>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13" name="Google Shape;123;g1b7eaa03b0a_0_21">
            <a:extLst>
              <a:ext uri="{FF2B5EF4-FFF2-40B4-BE49-F238E27FC236}">
                <a16:creationId xmlns:a16="http://schemas.microsoft.com/office/drawing/2014/main" id="{4BCCACB4-22A8-8547-800D-3DEE6FF397C8}"/>
              </a:ext>
            </a:extLst>
          </p:cNvPr>
          <p:cNvSpPr/>
          <p:nvPr/>
        </p:nvSpPr>
        <p:spPr>
          <a:xfrm>
            <a:off x="6258815" y="5052904"/>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14" name="Google Shape;125;g1b7eaa03b0a_0_21">
            <a:extLst>
              <a:ext uri="{FF2B5EF4-FFF2-40B4-BE49-F238E27FC236}">
                <a16:creationId xmlns:a16="http://schemas.microsoft.com/office/drawing/2014/main" id="{9588C514-3D04-6946-9D3C-C7A6D5B3ED67}"/>
              </a:ext>
            </a:extLst>
          </p:cNvPr>
          <p:cNvSpPr txBox="1"/>
          <p:nvPr/>
        </p:nvSpPr>
        <p:spPr>
          <a:xfrm>
            <a:off x="785305" y="3230332"/>
            <a:ext cx="5043000" cy="11082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Administrar los recursos del Ministerio de Relaciones Exteriores, a través de mecanismos de información, seguimiento y control para una gestión eficiente que permita una adecuada y oportuna rendición de cuentas.</a:t>
            </a:r>
            <a:endParaRPr sz="1400" b="0" i="0" u="none" strike="noStrike" cap="none" dirty="0">
              <a:solidFill>
                <a:srgbClr val="000000"/>
              </a:solidFill>
              <a:latin typeface="Arial"/>
              <a:ea typeface="Arial"/>
              <a:cs typeface="Arial"/>
              <a:sym typeface="Arial"/>
            </a:endParaRPr>
          </a:p>
        </p:txBody>
      </p:sp>
      <p:sp>
        <p:nvSpPr>
          <p:cNvPr id="15" name="Google Shape;126;g1b7eaa03b0a_0_21">
            <a:extLst>
              <a:ext uri="{FF2B5EF4-FFF2-40B4-BE49-F238E27FC236}">
                <a16:creationId xmlns:a16="http://schemas.microsoft.com/office/drawing/2014/main" id="{126B27DA-D55B-9845-9DB7-D269811DCF00}"/>
              </a:ext>
            </a:extLst>
          </p:cNvPr>
          <p:cNvSpPr/>
          <p:nvPr/>
        </p:nvSpPr>
        <p:spPr>
          <a:xfrm>
            <a:off x="479807" y="3314552"/>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16" name="Google Shape;127;g1b7eaa03b0a_0_21">
            <a:extLst>
              <a:ext uri="{FF2B5EF4-FFF2-40B4-BE49-F238E27FC236}">
                <a16:creationId xmlns:a16="http://schemas.microsoft.com/office/drawing/2014/main" id="{91B8113B-B5F3-DE4A-8172-2AD33FA391EE}"/>
              </a:ext>
            </a:extLst>
          </p:cNvPr>
          <p:cNvSpPr txBox="1"/>
          <p:nvPr/>
        </p:nvSpPr>
        <p:spPr>
          <a:xfrm>
            <a:off x="6607594" y="3240699"/>
            <a:ext cx="4979100" cy="14772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Ampliar la cobertura de los servicios de documentación, asistencia, atención y protección consular para los guatemaltecos en el exterior y en Guatemala, con el fin de que se garantice el respeto de sus derechos y el goce de sus libertades.</a:t>
            </a:r>
            <a:endParaRPr sz="1400" b="0" i="0" u="none" strike="noStrike" cap="none" dirty="0">
              <a:solidFill>
                <a:srgbClr val="000000"/>
              </a:solidFill>
              <a:latin typeface="Arial"/>
              <a:ea typeface="Arial"/>
              <a:cs typeface="Arial"/>
              <a:sym typeface="Arial"/>
            </a:endParaRPr>
          </a:p>
        </p:txBody>
      </p:sp>
      <p:sp>
        <p:nvSpPr>
          <p:cNvPr id="17" name="Google Shape;128;g1b7eaa03b0a_0_21">
            <a:extLst>
              <a:ext uri="{FF2B5EF4-FFF2-40B4-BE49-F238E27FC236}">
                <a16:creationId xmlns:a16="http://schemas.microsoft.com/office/drawing/2014/main" id="{4D8C7EF2-C701-634D-85FC-1B9B08A7AA5F}"/>
              </a:ext>
            </a:extLst>
          </p:cNvPr>
          <p:cNvSpPr/>
          <p:nvPr/>
        </p:nvSpPr>
        <p:spPr>
          <a:xfrm>
            <a:off x="6292343" y="3322085"/>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Tree>
    <p:extLst>
      <p:ext uri="{BB962C8B-B14F-4D97-AF65-F5344CB8AC3E}">
        <p14:creationId xmlns:p14="http://schemas.microsoft.com/office/powerpoint/2010/main" val="80692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595567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6" name="CuadroTexto 5">
            <a:extLst>
              <a:ext uri="{FF2B5EF4-FFF2-40B4-BE49-F238E27FC236}">
                <a16:creationId xmlns:a16="http://schemas.microsoft.com/office/drawing/2014/main" id="{9391A891-5699-4171-AA6F-03746B17E943}"/>
              </a:ext>
            </a:extLst>
          </p:cNvPr>
          <p:cNvSpPr txBox="1"/>
          <p:nvPr/>
        </p:nvSpPr>
        <p:spPr>
          <a:xfrm>
            <a:off x="896993" y="608437"/>
            <a:ext cx="9969622" cy="2862322"/>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CIFRAS GENERALES </a:t>
            </a:r>
          </a:p>
          <a:p>
            <a:pPr lvl="0"/>
            <a:r>
              <a:rPr lang="es-GT" sz="3600" b="1" dirty="0">
                <a:solidFill>
                  <a:srgbClr val="004B83"/>
                </a:solidFill>
                <a:latin typeface="Bebas Neue Book" pitchFamily="2" charset="0"/>
                <a:cs typeface="Arial" panose="020B0604020202020204" pitchFamily="34" charset="0"/>
              </a:rPr>
              <a:t>DEL PRESUPUESTO </a:t>
            </a:r>
          </a:p>
          <a:p>
            <a:pPr lvl="0"/>
            <a:r>
              <a:rPr lang="es-GT" sz="3600" b="1" dirty="0">
                <a:solidFill>
                  <a:srgbClr val="004B83"/>
                </a:solidFill>
                <a:latin typeface="Bebas Neue Book" pitchFamily="2" charset="0"/>
                <a:cs typeface="Arial" panose="020B0604020202020204" pitchFamily="34" charset="0"/>
              </a:rPr>
              <a:t>AL SEGUNDO </a:t>
            </a:r>
          </a:p>
          <a:p>
            <a:pPr lvl="0"/>
            <a:r>
              <a:rPr lang="es-GT" sz="3600" b="1" dirty="0">
                <a:solidFill>
                  <a:srgbClr val="004B83"/>
                </a:solidFill>
                <a:latin typeface="Bebas Neue Book" pitchFamily="2" charset="0"/>
                <a:cs typeface="Arial" panose="020B0604020202020204" pitchFamily="34" charset="0"/>
              </a:rPr>
              <a:t>CUATRIMESTRE 2023</a:t>
            </a:r>
          </a:p>
          <a:p>
            <a:pPr lvl="0"/>
            <a:r>
              <a:rPr lang="es-GT" sz="1800" b="1" dirty="0">
                <a:solidFill>
                  <a:srgbClr val="004B83"/>
                </a:solidFill>
                <a:latin typeface="Bebas Neue Book" pitchFamily="2" charset="0"/>
                <a:cs typeface="Arial" panose="020B0604020202020204" pitchFamily="34" charset="0"/>
              </a:rPr>
              <a:t>(Cifras expresadas </a:t>
            </a:r>
          </a:p>
          <a:p>
            <a:pPr lvl="0"/>
            <a:r>
              <a:rPr lang="es-GT" sz="1800" b="1" dirty="0">
                <a:solidFill>
                  <a:srgbClr val="004B83"/>
                </a:solidFill>
                <a:latin typeface="Bebas Neue Book" pitchFamily="2" charset="0"/>
                <a:cs typeface="Arial" panose="020B0604020202020204" pitchFamily="34" charset="0"/>
              </a:rPr>
              <a:t>en millones de quetzales)</a:t>
            </a:r>
            <a:endParaRPr kumimoji="0" lang="es-GT" sz="18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pic>
        <p:nvPicPr>
          <p:cNvPr id="3" name="Imagen 2">
            <a:extLst>
              <a:ext uri="{FF2B5EF4-FFF2-40B4-BE49-F238E27FC236}">
                <a16:creationId xmlns:a16="http://schemas.microsoft.com/office/drawing/2014/main" id="{351EE4FF-1F70-1847-82FF-2F8243EC8414}"/>
              </a:ext>
            </a:extLst>
          </p:cNvPr>
          <p:cNvPicPr>
            <a:picLocks noChangeAspect="1"/>
          </p:cNvPicPr>
          <p:nvPr/>
        </p:nvPicPr>
        <p:blipFill>
          <a:blip r:embed="rId4"/>
          <a:stretch>
            <a:fillRect/>
          </a:stretch>
        </p:blipFill>
        <p:spPr>
          <a:xfrm>
            <a:off x="3695277" y="0"/>
            <a:ext cx="8496723" cy="64831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8" name="CuadroTexto 7">
            <a:extLst>
              <a:ext uri="{FF2B5EF4-FFF2-40B4-BE49-F238E27FC236}">
                <a16:creationId xmlns:a16="http://schemas.microsoft.com/office/drawing/2014/main" id="{25DA087F-B9DC-4460-944C-C180C6F05B22}"/>
              </a:ext>
            </a:extLst>
          </p:cNvPr>
          <p:cNvSpPr txBox="1"/>
          <p:nvPr/>
        </p:nvSpPr>
        <p:spPr>
          <a:xfrm>
            <a:off x="551853" y="693814"/>
            <a:ext cx="108019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CIFRAS GENERALES DEL PRESUPUESTO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AL SEGUNDO CUATRIMESTRE 2023</a:t>
            </a:r>
          </a:p>
        </p:txBody>
      </p:sp>
      <p:pic>
        <p:nvPicPr>
          <p:cNvPr id="3" name="Imagen 2">
            <a:extLst>
              <a:ext uri="{FF2B5EF4-FFF2-40B4-BE49-F238E27FC236}">
                <a16:creationId xmlns:a16="http://schemas.microsoft.com/office/drawing/2014/main" id="{75B4CEB4-8EEC-8744-8C20-281EDAF2D7D9}"/>
              </a:ext>
            </a:extLst>
          </p:cNvPr>
          <p:cNvPicPr>
            <a:picLocks noChangeAspect="1"/>
          </p:cNvPicPr>
          <p:nvPr/>
        </p:nvPicPr>
        <p:blipFill>
          <a:blip r:embed="rId4"/>
          <a:stretch>
            <a:fillRect/>
          </a:stretch>
        </p:blipFill>
        <p:spPr>
          <a:xfrm>
            <a:off x="3555421" y="951270"/>
            <a:ext cx="8145394" cy="58403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43BC2AF6-37F2-0346-814C-C6C6E4733437}"/>
              </a:ext>
            </a:extLst>
          </p:cNvPr>
          <p:cNvSpPr/>
          <p:nvPr/>
        </p:nvSpPr>
        <p:spPr>
          <a:xfrm>
            <a:off x="7614825" y="4813188"/>
            <a:ext cx="3216924" cy="1178805"/>
          </a:xfrm>
          <a:prstGeom prst="roundRect">
            <a:avLst/>
          </a:prstGeom>
          <a:solidFill>
            <a:srgbClr val="87D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CuadroTexto 1">
            <a:extLst>
              <a:ext uri="{FF2B5EF4-FFF2-40B4-BE49-F238E27FC236}">
                <a16:creationId xmlns:a16="http://schemas.microsoft.com/office/drawing/2014/main" id="{4CAE3BCD-2B15-4ADA-8F17-EF3D065CCF02}"/>
              </a:ext>
            </a:extLst>
          </p:cNvPr>
          <p:cNvSpPr txBox="1"/>
          <p:nvPr/>
        </p:nvSpPr>
        <p:spPr>
          <a:xfrm>
            <a:off x="551853" y="731395"/>
            <a:ext cx="10377995" cy="1200329"/>
          </a:xfrm>
          <a:prstGeom prst="rect">
            <a:avLst/>
          </a:prstGeom>
          <a:noFill/>
        </p:spPr>
        <p:txBody>
          <a:bodyPr wrap="square" rtlCol="0">
            <a:spAutoFit/>
          </a:bodyPr>
          <a:lstStyle/>
          <a:p>
            <a:pPr lvl="0"/>
            <a:r>
              <a:rPr lang="es-GT" sz="3600" dirty="0">
                <a:solidFill>
                  <a:srgbClr val="004B83"/>
                </a:solidFill>
                <a:latin typeface="Bebas Neue Book" pitchFamily="2" charset="0"/>
                <a:cs typeface="Arial" panose="020B0604020202020204" pitchFamily="34" charset="0"/>
              </a:rPr>
              <a:t>¿</a:t>
            </a:r>
            <a:r>
              <a:rPr lang="es-GT" sz="3600" b="1" dirty="0">
                <a:solidFill>
                  <a:srgbClr val="004B83"/>
                </a:solidFill>
                <a:latin typeface="Bebas Neue Book" pitchFamily="2" charset="0"/>
                <a:cs typeface="Arial" panose="020B0604020202020204" pitchFamily="34" charset="0"/>
              </a:rPr>
              <a:t>EN QUÉ UTILIZA EL DINERO EL MINISTERIO</a:t>
            </a:r>
          </a:p>
          <a:p>
            <a:pPr lvl="0"/>
            <a:r>
              <a:rPr lang="es-GT" sz="3600" b="1" dirty="0">
                <a:solidFill>
                  <a:srgbClr val="004B83"/>
                </a:solidFill>
                <a:latin typeface="Bebas Neue Book" pitchFamily="2" charset="0"/>
                <a:cs typeface="Arial" panose="020B0604020202020204" pitchFamily="34" charset="0"/>
              </a:rPr>
              <a:t>DE RELACIONES EXTERIORES?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3" name="Título 1">
            <a:extLst>
              <a:ext uri="{FF2B5EF4-FFF2-40B4-BE49-F238E27FC236}">
                <a16:creationId xmlns:a16="http://schemas.microsoft.com/office/drawing/2014/main" id="{282633C5-3F47-40D4-9AED-54872DFFB350}"/>
              </a:ext>
            </a:extLst>
          </p:cNvPr>
          <p:cNvSpPr txBox="1">
            <a:spLocks/>
          </p:cNvSpPr>
          <p:nvPr/>
        </p:nvSpPr>
        <p:spPr>
          <a:xfrm>
            <a:off x="3580481" y="1727381"/>
            <a:ext cx="6830459" cy="37920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El dinero se destina a la adquisición de diferentes bienes, servicios, suministros y aportes a organizaciones  internacionales, para cumplir con la finalidad de la institución.</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Para mostrar de forma ordenada a la población en qué se utiliza el dinero, el gasto del sector público se muestra por </a:t>
            </a:r>
            <a:r>
              <a:rPr lang="es-GT" sz="1600" dirty="0">
                <a:solidFill>
                  <a:srgbClr val="197BB4"/>
                </a:solidFill>
                <a:latin typeface="Arial" panose="020B0604020202020204" pitchFamily="34" charset="0"/>
                <a:cs typeface="Arial" panose="020B0604020202020204" pitchFamily="34" charset="0"/>
              </a:rPr>
              <a:t>grupos de gasto</a:t>
            </a:r>
            <a:r>
              <a:rPr lang="es-GT" sz="1600" b="0" dirty="0">
                <a:solidFill>
                  <a:schemeClr val="tx1"/>
                </a:solidFill>
                <a:latin typeface="Arial" panose="020B0604020202020204" pitchFamily="34" charset="0"/>
                <a:cs typeface="Arial" panose="020B0604020202020204" pitchFamily="34" charset="0"/>
              </a:rPr>
              <a:t>.</a:t>
            </a:r>
          </a:p>
          <a:p>
            <a:endParaRPr lang="es-GT" sz="1600" b="0" dirty="0">
              <a:solidFill>
                <a:schemeClr val="accent1">
                  <a:lumMod val="50000"/>
                </a:schemeClr>
              </a:solidFill>
              <a:latin typeface="Arial" panose="020B0604020202020204" pitchFamily="34" charset="0"/>
              <a:cs typeface="Arial" panose="020B0604020202020204" pitchFamily="34" charset="0"/>
            </a:endParaRPr>
          </a:p>
          <a:p>
            <a:br>
              <a:rPr lang="es-GT" sz="1600" b="0" dirty="0">
                <a:solidFill>
                  <a:schemeClr val="accent1">
                    <a:lumMod val="50000"/>
                  </a:schemeClr>
                </a:solidFill>
                <a:latin typeface="Arial" panose="020B0604020202020204" pitchFamily="34" charset="0"/>
                <a:cs typeface="Arial" panose="020B0604020202020204" pitchFamily="34" charset="0"/>
              </a:rPr>
            </a:br>
            <a:endParaRPr lang="es-GT" sz="1600" b="0" dirty="0">
              <a:solidFill>
                <a:schemeClr val="accent1">
                  <a:lumMod val="50000"/>
                </a:schemeClr>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1E72AFB1-118A-445F-BEA8-DF5BD94D5F1E}"/>
              </a:ext>
            </a:extLst>
          </p:cNvPr>
          <p:cNvSpPr txBox="1">
            <a:spLocks/>
          </p:cNvSpPr>
          <p:nvPr/>
        </p:nvSpPr>
        <p:spPr>
          <a:xfrm>
            <a:off x="7559677" y="4550894"/>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600" b="0" dirty="0">
                <a:latin typeface="Arial" panose="020B0604020202020204" pitchFamily="34" charset="0"/>
                <a:cs typeface="Arial" panose="020B0604020202020204" pitchFamily="34" charset="0"/>
              </a:rPr>
              <a:t>El gasto se divide </a:t>
            </a:r>
          </a:p>
          <a:p>
            <a:pPr>
              <a:lnSpc>
                <a:spcPct val="150000"/>
              </a:lnSpc>
            </a:pPr>
            <a:r>
              <a:rPr lang="es-GT" sz="1600" b="0" dirty="0">
                <a:latin typeface="Arial" panose="020B0604020202020204" pitchFamily="34" charset="0"/>
                <a:cs typeface="Arial" panose="020B0604020202020204" pitchFamily="34" charset="0"/>
              </a:rPr>
              <a:t>en </a:t>
            </a:r>
            <a:r>
              <a:rPr lang="es-GT" sz="1600" b="0" dirty="0">
                <a:solidFill>
                  <a:srgbClr val="004B83"/>
                </a:solidFill>
                <a:latin typeface="Arial" panose="020B0604020202020204" pitchFamily="34" charset="0"/>
                <a:cs typeface="Arial" panose="020B0604020202020204" pitchFamily="34" charset="0"/>
              </a:rPr>
              <a:t>6</a:t>
            </a:r>
            <a:r>
              <a:rPr lang="es-GT" sz="1600" dirty="0">
                <a:solidFill>
                  <a:srgbClr val="FF0000"/>
                </a:solidFill>
                <a:latin typeface="Arial" panose="020B0604020202020204" pitchFamily="34" charset="0"/>
                <a:cs typeface="Arial" panose="020B0604020202020204" pitchFamily="34" charset="0"/>
              </a:rPr>
              <a:t> </a:t>
            </a:r>
            <a:r>
              <a:rPr lang="es-GT" sz="1600" b="0" dirty="0">
                <a:latin typeface="Arial" panose="020B0604020202020204" pitchFamily="34" charset="0"/>
                <a:cs typeface="Arial" panose="020B0604020202020204" pitchFamily="34" charset="0"/>
              </a:rPr>
              <a:t>grupos</a:t>
            </a:r>
            <a:br>
              <a:rPr lang="es-GT" sz="1600" b="0" dirty="0">
                <a:solidFill>
                  <a:schemeClr val="accent1">
                    <a:lumMod val="50000"/>
                  </a:schemeClr>
                </a:solidFill>
                <a:latin typeface="Arial" panose="020B0604020202020204" pitchFamily="34" charset="0"/>
                <a:cs typeface="Arial" panose="020B0604020202020204" pitchFamily="34" charset="0"/>
              </a:rPr>
            </a:br>
            <a:endParaRPr lang="es-GT" sz="16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8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2" name="CuadroTexto 1">
            <a:extLst>
              <a:ext uri="{FF2B5EF4-FFF2-40B4-BE49-F238E27FC236}">
                <a16:creationId xmlns:a16="http://schemas.microsoft.com/office/drawing/2014/main" id="{860C2987-A5EA-4E0D-84EA-A7000CADA265}"/>
              </a:ext>
            </a:extLst>
          </p:cNvPr>
          <p:cNvSpPr txBox="1"/>
          <p:nvPr/>
        </p:nvSpPr>
        <p:spPr>
          <a:xfrm>
            <a:off x="521643" y="407661"/>
            <a:ext cx="10377995" cy="1477328"/>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EJECUCIÓN PRESUPUESTARIA POR GRUPO</a:t>
            </a:r>
          </a:p>
          <a:p>
            <a:pPr lvl="0"/>
            <a:r>
              <a:rPr lang="es-GT" sz="3600" b="1" dirty="0">
                <a:solidFill>
                  <a:srgbClr val="004B83"/>
                </a:solidFill>
                <a:latin typeface="Bebas Neue Book" pitchFamily="2" charset="0"/>
                <a:cs typeface="Arial" panose="020B0604020202020204" pitchFamily="34" charset="0"/>
              </a:rPr>
              <a:t>DE GASTO AL SEGUNDO CUATRIMESTRE 2023</a:t>
            </a:r>
          </a:p>
          <a:p>
            <a:pPr lvl="0"/>
            <a:r>
              <a:rPr lang="es-GT" sz="1800" b="1" dirty="0">
                <a:solidFill>
                  <a:srgbClr val="004B83"/>
                </a:solidFill>
                <a:latin typeface="Bebas Neue Book" pitchFamily="2" charset="0"/>
                <a:cs typeface="Arial" panose="020B0604020202020204" pitchFamily="34" charset="0"/>
              </a:rPr>
              <a:t>(Cifras expresadas en millones de quetzales)</a:t>
            </a:r>
          </a:p>
        </p:txBody>
      </p:sp>
      <p:pic>
        <p:nvPicPr>
          <p:cNvPr id="5" name="Imagen 4">
            <a:extLst>
              <a:ext uri="{FF2B5EF4-FFF2-40B4-BE49-F238E27FC236}">
                <a16:creationId xmlns:a16="http://schemas.microsoft.com/office/drawing/2014/main" id="{5EEBD782-22D1-2A4E-BAB5-F5FDB3E145F3}"/>
              </a:ext>
            </a:extLst>
          </p:cNvPr>
          <p:cNvPicPr>
            <a:picLocks noChangeAspect="1"/>
          </p:cNvPicPr>
          <p:nvPr/>
        </p:nvPicPr>
        <p:blipFill>
          <a:blip r:embed="rId4"/>
          <a:stretch>
            <a:fillRect/>
          </a:stretch>
        </p:blipFill>
        <p:spPr>
          <a:xfrm>
            <a:off x="1272481" y="1600199"/>
            <a:ext cx="9627157" cy="4764792"/>
          </a:xfrm>
          <a:prstGeom prst="rect">
            <a:avLst/>
          </a:prstGeom>
        </p:spPr>
      </p:pic>
    </p:spTree>
    <p:extLst>
      <p:ext uri="{BB962C8B-B14F-4D97-AF65-F5344CB8AC3E}">
        <p14:creationId xmlns:p14="http://schemas.microsoft.com/office/powerpoint/2010/main" val="421229047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1668</Words>
  <Application>Microsoft Macintosh PowerPoint</Application>
  <PresentationFormat>Panorámica</PresentationFormat>
  <Paragraphs>201</Paragraphs>
  <Slides>26</Slides>
  <Notes>26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Montserrat</vt:lpstr>
      <vt:lpstr>Calibri</vt:lpstr>
      <vt:lpstr>Arial</vt:lpstr>
      <vt:lpstr>Wingdings</vt:lpstr>
      <vt:lpstr>Noto Sans Symbols</vt:lpstr>
      <vt:lpstr>Bebas Neue Book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Jorge Leonel Ramirez Orozco</cp:lastModifiedBy>
  <cp:revision>37</cp:revision>
  <dcterms:created xsi:type="dcterms:W3CDTF">2023-08-16T22:07:49Z</dcterms:created>
  <dcterms:modified xsi:type="dcterms:W3CDTF">2023-09-07T01:40:58Z</dcterms:modified>
</cp:coreProperties>
</file>