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63" r:id="rId4"/>
    <p:sldId id="264" r:id="rId5"/>
    <p:sldId id="265" r:id="rId6"/>
    <p:sldId id="266" r:id="rId7"/>
    <p:sldId id="258" r:id="rId8"/>
    <p:sldId id="267" r:id="rId9"/>
    <p:sldId id="270" r:id="rId10"/>
    <p:sldId id="271" r:id="rId11"/>
    <p:sldId id="272" r:id="rId12"/>
    <p:sldId id="273" r:id="rId13"/>
    <p:sldId id="274" r:id="rId14"/>
    <p:sldId id="275" r:id="rId15"/>
    <p:sldId id="262" r:id="rId16"/>
  </p:sldIdLst>
  <p:sldSz cx="12192000" cy="6858000"/>
  <p:notesSz cx="6858000" cy="9144000"/>
  <p:embeddedFontLst>
    <p:embeddedFont>
      <p:font typeface="Aptos" panose="020B0004020202020204" pitchFamily="34" charset="0"/>
      <p:regular r:id="rId18"/>
      <p:bold r:id="rId19"/>
      <p:italic r:id="rId20"/>
      <p:boldItalic r:id="rId21"/>
    </p:embeddedFont>
    <p:embeddedFont>
      <p:font typeface="Calibri" panose="020F0502020204030204"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hDEGVw+lPcHaTD66o9bjm5XB2F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financiero.AMSCLAE\Desktop\informes%20de%20rendicion%20de%20cuenta%20primer%20cuatrimestre%202023\segundo%20cuatrimestre\rendicion%20de%20cuentas%20al%2031%20de%20agosto%20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financiero.AMSCLAE\Desktop\informes%20de%20rendicion%20de%20cuenta%20primer%20cuatrimestre%202023\segundo%20cuatrimestre\rendicion%20de%20cuentas%20al%2031%20de%20agosto%20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financiero.AMSCLAE\Desktop\informes%20de%20rendicion%20de%20cuenta%20primer%20cuatrimestre%202023\segundo%20cuatrimestre\rendicion%20de%20cuentas%20al%2031%20de%20agosto%202023.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GT"/>
              <a:t>PRESUPUESTO</a:t>
            </a:r>
            <a:r>
              <a:rPr lang="es-GT" baseline="0"/>
              <a:t> 2023</a:t>
            </a:r>
            <a:endParaRPr lang="es-GT"/>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GT"/>
        </a:p>
      </c:txPr>
    </c:title>
    <c:autoTitleDeleted val="0"/>
    <c:plotArea>
      <c:layout>
        <c:manualLayout>
          <c:layoutTarget val="inner"/>
          <c:xMode val="edge"/>
          <c:yMode val="edge"/>
          <c:x val="3.2173232688861846E-2"/>
          <c:y val="0.15192895490228123"/>
          <c:w val="0.94555299083423383"/>
          <c:h val="0.65878349342387987"/>
        </c:manualLayout>
      </c:layout>
      <c:barChart>
        <c:barDir val="col"/>
        <c:grouping val="clustered"/>
        <c:varyColors val="0"/>
        <c:ser>
          <c:idx val="0"/>
          <c:order val="0"/>
          <c:tx>
            <c:strRef>
              <c:f>' Grafica de presupuesto gENERAL'!$C$7</c:f>
              <c:strCache>
                <c:ptCount val="1"/>
                <c:pt idx="0">
                  <c:v>Presupuesto vigente total</c:v>
                </c:pt>
              </c:strCache>
            </c:strRef>
          </c:tx>
          <c:spPr>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 Grafica de presupuesto gENERAL'!$D$7</c:f>
              <c:numCache>
                <c:formatCode>_(* #,##0.00_);_(* \(#,##0.00\);_(* "-"??_);_(@_)</c:formatCode>
                <c:ptCount val="1"/>
                <c:pt idx="0">
                  <c:v>10500000</c:v>
                </c:pt>
              </c:numCache>
            </c:numRef>
          </c:val>
          <c:extLst>
            <c:ext xmlns:c16="http://schemas.microsoft.com/office/drawing/2014/chart" uri="{C3380CC4-5D6E-409C-BE32-E72D297353CC}">
              <c16:uniqueId val="{00000000-70A5-4B65-921B-048F0B5A4C9A}"/>
            </c:ext>
          </c:extLst>
        </c:ser>
        <c:ser>
          <c:idx val="1"/>
          <c:order val="1"/>
          <c:tx>
            <c:strRef>
              <c:f>' Grafica de presupuesto gENERAL'!$C$8</c:f>
              <c:strCache>
                <c:ptCount val="1"/>
                <c:pt idx="0">
                  <c:v>Presupuesto ejecutado (utilizado) :</c:v>
                </c:pt>
              </c:strCache>
            </c:strRef>
          </c:tx>
          <c:spPr>
            <a:solidFill>
              <a:schemeClr val="accent5">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chemeClr val="tx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2-70A5-4B65-921B-048F0B5A4C9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 Grafica de presupuesto gENERAL'!$D$8</c:f>
              <c:numCache>
                <c:formatCode>_(* #,##0.00_);_(* \(#,##0.00\);_(* "-"??_);_(@_)</c:formatCode>
                <c:ptCount val="1"/>
                <c:pt idx="0">
                  <c:v>7038693.71</c:v>
                </c:pt>
              </c:numCache>
            </c:numRef>
          </c:val>
          <c:extLst>
            <c:ext xmlns:c16="http://schemas.microsoft.com/office/drawing/2014/chart" uri="{C3380CC4-5D6E-409C-BE32-E72D297353CC}">
              <c16:uniqueId val="{00000003-70A5-4B65-921B-048F0B5A4C9A}"/>
            </c:ext>
          </c:extLst>
        </c:ser>
        <c:ser>
          <c:idx val="2"/>
          <c:order val="2"/>
          <c:tx>
            <c:strRef>
              <c:f>' Grafica de presupuesto gENERAL'!$C$9</c:f>
              <c:strCache>
                <c:ptCount val="1"/>
                <c:pt idx="0">
                  <c:v>Saldo por ejecutar (por utilizar):</c:v>
                </c:pt>
              </c:strCache>
            </c:strRef>
          </c:tx>
          <c:spPr>
            <a:solidFill>
              <a:schemeClr val="bg2">
                <a:lumMod val="9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 Grafica de presupuesto gENERAL'!$D$9</c:f>
              <c:numCache>
                <c:formatCode>_(* #,##0.00_);_(* \(#,##0.00\);_(* "-"??_);_(@_)</c:formatCode>
                <c:ptCount val="1"/>
                <c:pt idx="0">
                  <c:v>3461306.29</c:v>
                </c:pt>
              </c:numCache>
            </c:numRef>
          </c:val>
          <c:extLst>
            <c:ext xmlns:c16="http://schemas.microsoft.com/office/drawing/2014/chart" uri="{C3380CC4-5D6E-409C-BE32-E72D297353CC}">
              <c16:uniqueId val="{00000004-70A5-4B65-921B-048F0B5A4C9A}"/>
            </c:ext>
          </c:extLst>
        </c:ser>
        <c:dLbls>
          <c:dLblPos val="outEnd"/>
          <c:showLegendKey val="0"/>
          <c:showVal val="1"/>
          <c:showCatName val="0"/>
          <c:showSerName val="0"/>
          <c:showPercent val="0"/>
          <c:showBubbleSize val="0"/>
        </c:dLbls>
        <c:gapWidth val="100"/>
        <c:overlap val="-24"/>
        <c:axId val="207362216"/>
        <c:axId val="207360648"/>
      </c:barChart>
      <c:catAx>
        <c:axId val="207362216"/>
        <c:scaling>
          <c:orientation val="minMax"/>
        </c:scaling>
        <c:delete val="1"/>
        <c:axPos val="b"/>
        <c:majorTickMark val="out"/>
        <c:minorTickMark val="none"/>
        <c:tickLblPos val="nextTo"/>
        <c:crossAx val="207360648"/>
        <c:crosses val="autoZero"/>
        <c:auto val="1"/>
        <c:lblAlgn val="ctr"/>
        <c:lblOffset val="100"/>
        <c:noMultiLvlLbl val="0"/>
      </c:catAx>
      <c:valAx>
        <c:axId val="207360648"/>
        <c:scaling>
          <c:orientation val="minMax"/>
        </c:scaling>
        <c:delete val="1"/>
        <c:axPos val="l"/>
        <c:majorGridlines>
          <c:spPr>
            <a:ln w="9525" cap="flat" cmpd="sng" algn="ctr">
              <a:solidFill>
                <a:schemeClr val="tx1">
                  <a:lumMod val="15000"/>
                  <a:lumOff val="85000"/>
                </a:schemeClr>
              </a:solidFill>
              <a:round/>
            </a:ln>
            <a:effectLst/>
          </c:spPr>
        </c:majorGridlines>
        <c:numFmt formatCode="_(* #,##0.00_);_(* \(#,##0.00\);_(* &quot;-&quot;??_);_(@_)" sourceLinked="1"/>
        <c:majorTickMark val="out"/>
        <c:minorTickMark val="none"/>
        <c:tickLblPos val="nextTo"/>
        <c:crossAx val="207362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legend>
    <c:plotVisOnly val="1"/>
    <c:dispBlanksAs val="gap"/>
    <c:showDLblsOverMax val="0"/>
  </c:chart>
  <c:spPr>
    <a:noFill/>
    <a:ln w="9525" cap="flat" cmpd="sng" algn="ctr">
      <a:noFill/>
      <a:round/>
    </a:ln>
    <a:effectLst/>
  </c:spPr>
  <c:txPr>
    <a:bodyPr/>
    <a:lstStyle/>
    <a:p>
      <a:pPr>
        <a:defRPr/>
      </a:pPr>
      <a:endParaRPr lang="es-G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GT"/>
              <a:t>PRESUPUESTO</a:t>
            </a:r>
            <a:r>
              <a:rPr lang="es-GT" baseline="0"/>
              <a:t> 2023</a:t>
            </a:r>
            <a:endParaRPr lang="es-GT"/>
          </a:p>
        </c:rich>
      </c:tx>
      <c:layout>
        <c:manualLayout>
          <c:xMode val="edge"/>
          <c:yMode val="edge"/>
          <c:x val="0.32481674800914723"/>
          <c:y val="2.3060301781272129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GT"/>
        </a:p>
      </c:txPr>
    </c:title>
    <c:autoTitleDeleted val="0"/>
    <c:plotArea>
      <c:layout>
        <c:manualLayout>
          <c:layoutTarget val="inner"/>
          <c:xMode val="edge"/>
          <c:yMode val="edge"/>
          <c:x val="4.3262720725511662E-2"/>
          <c:y val="0.13655542038143315"/>
          <c:w val="0.9471233413354857"/>
          <c:h val="0.67607871975983391"/>
        </c:manualLayout>
      </c:layout>
      <c:barChart>
        <c:barDir val="col"/>
        <c:grouping val="clustered"/>
        <c:varyColors val="0"/>
        <c:ser>
          <c:idx val="0"/>
          <c:order val="0"/>
          <c:tx>
            <c:strRef>
              <c:f>'4'!$B$3</c:f>
              <c:strCache>
                <c:ptCount val="1"/>
                <c:pt idx="0">
                  <c:v> PRESUPUESTO VIGENTE 2023 </c:v>
                </c:pt>
              </c:strCache>
            </c:strRef>
          </c:tx>
          <c:spPr>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3"/>
              <c:layout>
                <c:manualLayout>
                  <c:x val="2.2273776476904265E-2"/>
                  <c:y val="-6.5337521713604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712-49B3-A378-790D7DC325D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'4'!$B$4</c:f>
              <c:numCache>
                <c:formatCode>_(* #,##0.00_);_(* \(#,##0.00\);_(* "-"??_);_(@_)</c:formatCode>
                <c:ptCount val="1"/>
                <c:pt idx="0">
                  <c:v>283772</c:v>
                </c:pt>
              </c:numCache>
            </c:numRef>
          </c:val>
          <c:extLst>
            <c:ext xmlns:c16="http://schemas.microsoft.com/office/drawing/2014/chart" uri="{C3380CC4-5D6E-409C-BE32-E72D297353CC}">
              <c16:uniqueId val="{00000001-4712-49B3-A378-790D7DC325D2}"/>
            </c:ext>
          </c:extLst>
        </c:ser>
        <c:ser>
          <c:idx val="1"/>
          <c:order val="1"/>
          <c:tx>
            <c:strRef>
              <c:f>'4'!$C$3</c:f>
              <c:strCache>
                <c:ptCount val="1"/>
                <c:pt idx="0">
                  <c:v>EJECUTADO</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'4'!$C$4</c:f>
              <c:numCache>
                <c:formatCode>_(* #,##0.00_);_(* \(#,##0.00\);_(* "-"??_);_(@_)</c:formatCode>
                <c:ptCount val="1"/>
                <c:pt idx="0">
                  <c:v>232707.25</c:v>
                </c:pt>
              </c:numCache>
            </c:numRef>
          </c:val>
          <c:extLst>
            <c:ext xmlns:c16="http://schemas.microsoft.com/office/drawing/2014/chart" uri="{C3380CC4-5D6E-409C-BE32-E72D297353CC}">
              <c16:uniqueId val="{00000002-4712-49B3-A378-790D7DC325D2}"/>
            </c:ext>
          </c:extLst>
        </c:ser>
        <c:ser>
          <c:idx val="2"/>
          <c:order val="2"/>
          <c:tx>
            <c:strRef>
              <c:f>'4'!$D$3</c:f>
              <c:strCache>
                <c:ptCount val="1"/>
                <c:pt idx="0">
                  <c:v> SALDO POR EJECUTAR </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'4'!$D$4</c:f>
              <c:numCache>
                <c:formatCode>_(* #,##0.00_);_(* \(#,##0.00\);_(* "-"??_);_(@_)</c:formatCode>
                <c:ptCount val="1"/>
                <c:pt idx="0">
                  <c:v>51064.75</c:v>
                </c:pt>
              </c:numCache>
            </c:numRef>
          </c:val>
          <c:extLst>
            <c:ext xmlns:c16="http://schemas.microsoft.com/office/drawing/2014/chart" uri="{C3380CC4-5D6E-409C-BE32-E72D297353CC}">
              <c16:uniqueId val="{00000003-4712-49B3-A378-790D7DC325D2}"/>
            </c:ext>
          </c:extLst>
        </c:ser>
        <c:ser>
          <c:idx val="3"/>
          <c:order val="3"/>
          <c:tx>
            <c:strRef>
              <c:f>'4'!$E$3</c:f>
              <c:strCache>
                <c:ptCount val="1"/>
                <c:pt idx="0">
                  <c:v> % 
EJECUTADO </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'4'!$E$4</c:f>
              <c:numCache>
                <c:formatCode>0.00%</c:formatCode>
                <c:ptCount val="1"/>
                <c:pt idx="0">
                  <c:v>0.82005007541265518</c:v>
                </c:pt>
              </c:numCache>
            </c:numRef>
          </c:val>
          <c:extLst>
            <c:ext xmlns:c16="http://schemas.microsoft.com/office/drawing/2014/chart" uri="{C3380CC4-5D6E-409C-BE32-E72D297353CC}">
              <c16:uniqueId val="{00000004-4712-49B3-A378-790D7DC325D2}"/>
            </c:ext>
          </c:extLst>
        </c:ser>
        <c:dLbls>
          <c:dLblPos val="outEnd"/>
          <c:showLegendKey val="0"/>
          <c:showVal val="1"/>
          <c:showCatName val="0"/>
          <c:showSerName val="0"/>
          <c:showPercent val="0"/>
          <c:showBubbleSize val="0"/>
        </c:dLbls>
        <c:gapWidth val="100"/>
        <c:axId val="207362216"/>
        <c:axId val="207360648"/>
      </c:barChart>
      <c:catAx>
        <c:axId val="207362216"/>
        <c:scaling>
          <c:orientation val="minMax"/>
        </c:scaling>
        <c:delete val="1"/>
        <c:axPos val="b"/>
        <c:numFmt formatCode="General" sourceLinked="1"/>
        <c:majorTickMark val="out"/>
        <c:minorTickMark val="none"/>
        <c:tickLblPos val="nextTo"/>
        <c:crossAx val="207360648"/>
        <c:crosses val="autoZero"/>
        <c:auto val="1"/>
        <c:lblAlgn val="ctr"/>
        <c:lblOffset val="100"/>
        <c:noMultiLvlLbl val="0"/>
      </c:catAx>
      <c:valAx>
        <c:axId val="207360648"/>
        <c:scaling>
          <c:orientation val="minMax"/>
        </c:scaling>
        <c:delete val="1"/>
        <c:axPos val="l"/>
        <c:majorGridlines>
          <c:spPr>
            <a:ln w="9525" cap="flat" cmpd="sng" algn="ctr">
              <a:solidFill>
                <a:schemeClr val="tx1">
                  <a:lumMod val="15000"/>
                  <a:lumOff val="85000"/>
                </a:schemeClr>
              </a:solidFill>
              <a:round/>
            </a:ln>
            <a:effectLst/>
          </c:spPr>
        </c:majorGridlines>
        <c:numFmt formatCode="_(* #,##0.00_);_(* \(#,##0.00\);_(* &quot;-&quot;??_);_(@_)" sourceLinked="1"/>
        <c:majorTickMark val="out"/>
        <c:minorTickMark val="none"/>
        <c:tickLblPos val="nextTo"/>
        <c:crossAx val="207362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legend>
    <c:plotVisOnly val="1"/>
    <c:dispBlanksAs val="gap"/>
    <c:showDLblsOverMax val="0"/>
  </c:chart>
  <c:spPr>
    <a:noFill/>
    <a:ln w="9525" cap="flat" cmpd="sng" algn="ctr">
      <a:noFill/>
      <a:round/>
    </a:ln>
    <a:effectLst/>
  </c:spPr>
  <c:txPr>
    <a:bodyPr/>
    <a:lstStyle/>
    <a:p>
      <a:pPr>
        <a:defRPr/>
      </a:pPr>
      <a:endParaRPr lang="es-G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65406788400685"/>
          <c:y val="4.7299330962298283E-2"/>
          <c:w val="0.73151890364849437"/>
          <c:h val="0.95014443370017343"/>
        </c:manualLayout>
      </c:layout>
      <c:barChart>
        <c:barDir val="bar"/>
        <c:grouping val="clustered"/>
        <c:varyColors val="0"/>
        <c:ser>
          <c:idx val="0"/>
          <c:order val="0"/>
          <c:tx>
            <c:strRef>
              <c:f>'5'!$C$3</c:f>
              <c:strCache>
                <c:ptCount val="1"/>
                <c:pt idx="0">
                  <c:v> PRESUPUESTO VIGENTE 2023 </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G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'5'!$B$4</c:f>
              <c:strCache>
                <c:ptCount val="1"/>
                <c:pt idx="0">
                  <c:v>Reducción de la Contaminación</c:v>
                </c:pt>
              </c:strCache>
            </c:strRef>
          </c:cat>
          <c:val>
            <c:numRef>
              <c:f>'5'!$C$4</c:f>
              <c:numCache>
                <c:formatCode>_(* #,##0.00_);_(* \(#,##0.00\);_(* "-"??_);_(@_)</c:formatCode>
                <c:ptCount val="1"/>
                <c:pt idx="0">
                  <c:v>10500000</c:v>
                </c:pt>
              </c:numCache>
            </c:numRef>
          </c:val>
          <c:extLst>
            <c:ext xmlns:c16="http://schemas.microsoft.com/office/drawing/2014/chart" uri="{C3380CC4-5D6E-409C-BE32-E72D297353CC}">
              <c16:uniqueId val="{00000000-E844-4BE5-B308-AB9DCE9AB32D}"/>
            </c:ext>
          </c:extLst>
        </c:ser>
        <c:ser>
          <c:idx val="1"/>
          <c:order val="1"/>
          <c:tx>
            <c:strRef>
              <c:f>'5'!$D$3</c:f>
              <c:strCache>
                <c:ptCount val="1"/>
                <c:pt idx="0">
                  <c:v>EJECUTADO</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G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'5'!$B$4</c:f>
              <c:strCache>
                <c:ptCount val="1"/>
                <c:pt idx="0">
                  <c:v>Reducción de la Contaminación</c:v>
                </c:pt>
              </c:strCache>
            </c:strRef>
          </c:cat>
          <c:val>
            <c:numRef>
              <c:f>'5'!$D$4</c:f>
              <c:numCache>
                <c:formatCode>_(* #,##0.00_);_(* \(#,##0.00\);_(* "-"??_);_(@_)</c:formatCode>
                <c:ptCount val="1"/>
                <c:pt idx="0">
                  <c:v>7038693.71</c:v>
                </c:pt>
              </c:numCache>
            </c:numRef>
          </c:val>
          <c:extLst>
            <c:ext xmlns:c16="http://schemas.microsoft.com/office/drawing/2014/chart" uri="{C3380CC4-5D6E-409C-BE32-E72D297353CC}">
              <c16:uniqueId val="{00000001-E844-4BE5-B308-AB9DCE9AB32D}"/>
            </c:ext>
          </c:extLst>
        </c:ser>
        <c:ser>
          <c:idx val="2"/>
          <c:order val="2"/>
          <c:tx>
            <c:strRef>
              <c:f>'5'!$E$3</c:f>
              <c:strCache>
                <c:ptCount val="1"/>
                <c:pt idx="0">
                  <c:v>SALDO</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G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'5'!$B$4</c:f>
              <c:strCache>
                <c:ptCount val="1"/>
                <c:pt idx="0">
                  <c:v>Reducción de la Contaminación</c:v>
                </c:pt>
              </c:strCache>
            </c:strRef>
          </c:cat>
          <c:val>
            <c:numRef>
              <c:f>'5'!$E$4</c:f>
              <c:numCache>
                <c:formatCode>_(* #,##0.00_);_(* \(#,##0.00\);_(* "-"??_);_(@_)</c:formatCode>
                <c:ptCount val="1"/>
                <c:pt idx="0">
                  <c:v>3461306.29</c:v>
                </c:pt>
              </c:numCache>
            </c:numRef>
          </c:val>
          <c:extLst>
            <c:ext xmlns:c16="http://schemas.microsoft.com/office/drawing/2014/chart" uri="{C3380CC4-5D6E-409C-BE32-E72D297353CC}">
              <c16:uniqueId val="{00000002-E844-4BE5-B308-AB9DCE9AB32D}"/>
            </c:ext>
          </c:extLst>
        </c:ser>
        <c:dLbls>
          <c:dLblPos val="outEnd"/>
          <c:showLegendKey val="0"/>
          <c:showVal val="1"/>
          <c:showCatName val="0"/>
          <c:showSerName val="0"/>
          <c:showPercent val="0"/>
          <c:showBubbleSize val="0"/>
        </c:dLbls>
        <c:gapWidth val="128"/>
        <c:axId val="422634024"/>
        <c:axId val="422634416"/>
      </c:barChart>
      <c:catAx>
        <c:axId val="422634024"/>
        <c:scaling>
          <c:orientation val="minMax"/>
        </c:scaling>
        <c:delete val="1"/>
        <c:axPos val="l"/>
        <c:numFmt formatCode="General" sourceLinked="1"/>
        <c:majorTickMark val="none"/>
        <c:minorTickMark val="none"/>
        <c:tickLblPos val="nextTo"/>
        <c:crossAx val="422634416"/>
        <c:crosses val="autoZero"/>
        <c:auto val="1"/>
        <c:lblAlgn val="ctr"/>
        <c:lblOffset val="100"/>
        <c:noMultiLvlLbl val="0"/>
      </c:catAx>
      <c:valAx>
        <c:axId val="422634416"/>
        <c:scaling>
          <c:orientation val="minMax"/>
        </c:scaling>
        <c:delete val="1"/>
        <c:axPos val="b"/>
        <c:numFmt formatCode="_(* #,##0.00_);_(* \(#,##0.00\);_(* &quot;-&quot;??_);_(@_)" sourceLinked="1"/>
        <c:majorTickMark val="none"/>
        <c:minorTickMark val="none"/>
        <c:tickLblPos val="nextTo"/>
        <c:crossAx val="422634024"/>
        <c:crosses val="autoZero"/>
        <c:crossBetween val="between"/>
      </c:valAx>
      <c:spPr>
        <a:noFill/>
        <a:ln w="25400">
          <a:noFill/>
        </a:ln>
        <a:effectLst/>
      </c:spPr>
    </c:plotArea>
    <c:legend>
      <c:legendPos val="b"/>
      <c:layout>
        <c:manualLayout>
          <c:xMode val="edge"/>
          <c:yMode val="edge"/>
          <c:x val="0.30326343900889935"/>
          <c:y val="0.87974903821953765"/>
          <c:w val="0.69673656177593191"/>
          <c:h val="0.10156683539557555"/>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GT"/>
        </a:p>
      </c:txPr>
    </c:legend>
    <c:plotVisOnly val="1"/>
    <c:dispBlanksAs val="gap"/>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s-G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072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0886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5211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5998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1493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9530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7312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0289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0861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8889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608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7"/>
          <p:cNvSpPr>
            <a:spLocks noGrp="1"/>
          </p:cNvSpPr>
          <p:nvPr>
            <p:ph type="pic" idx="2"/>
          </p:nvPr>
        </p:nvSpPr>
        <p:spPr>
          <a:xfrm>
            <a:off x="5183188" y="987425"/>
            <a:ext cx="6172200" cy="4873625"/>
          </a:xfrm>
          <a:prstGeom prst="rect">
            <a:avLst/>
          </a:prstGeom>
          <a:noFill/>
          <a:ln>
            <a:noFill/>
          </a:ln>
        </p:spPr>
      </p:sp>
      <p:sp>
        <p:nvSpPr>
          <p:cNvPr id="64" name="Google Shape;64;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p3"/>
          <p:cNvSpPr txBox="1"/>
          <p:nvPr/>
        </p:nvSpPr>
        <p:spPr>
          <a:xfrm>
            <a:off x="601504" y="244005"/>
            <a:ext cx="10254434"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dirty="0">
                <a:solidFill>
                  <a:srgbClr val="004C82"/>
                </a:solidFill>
                <a:latin typeface="Aptos" panose="020B0004020202020204" pitchFamily="34" charset="0"/>
                <a:ea typeface="Bebas Neue"/>
                <a:cs typeface="Bebas Neue"/>
                <a:sym typeface="Bebas Neue"/>
              </a:rPr>
              <a:t>Principales logros institucionales</a:t>
            </a:r>
            <a:endParaRPr dirty="0">
              <a:latin typeface="Aptos" panose="020B0004020202020204" pitchFamily="34" charset="0"/>
            </a:endParaRPr>
          </a:p>
        </p:txBody>
      </p:sp>
      <p:sp>
        <p:nvSpPr>
          <p:cNvPr id="100" name="Google Shape;100;p3"/>
          <p:cNvSpPr/>
          <p:nvPr/>
        </p:nvSpPr>
        <p:spPr>
          <a:xfrm>
            <a:off x="601504" y="676350"/>
            <a:ext cx="11185117" cy="2606827"/>
          </a:xfrm>
          <a:prstGeom prst="rect">
            <a:avLst/>
          </a:prstGeom>
          <a:noFill/>
          <a:ln>
            <a:noFill/>
          </a:ln>
        </p:spPr>
        <p:txBody>
          <a:bodyPr spcFirstLastPara="1" wrap="square" lIns="91425" tIns="45700" rIns="91425" bIns="45700" anchor="t" anchorCtr="0">
            <a:spAutoFit/>
          </a:bodyPr>
          <a:lstStyle/>
          <a:p>
            <a:pPr>
              <a:lnSpc>
                <a:spcPct val="115000"/>
              </a:lnSpc>
              <a:spcBef>
                <a:spcPts val="1400"/>
              </a:spcBef>
              <a:spcAft>
                <a:spcPts val="1400"/>
              </a:spcAft>
            </a:pPr>
            <a:r>
              <a:rPr lang="es-GT" sz="1800" b="1" kern="100" dirty="0">
                <a:solidFill>
                  <a:srgbClr val="00B0F0"/>
                </a:solidFill>
                <a:effectLst/>
                <a:latin typeface="Aptos" panose="020B0004020202020204" pitchFamily="34" charset="0"/>
                <a:ea typeface="Times New Roman" panose="02020603050405020304" pitchFamily="18" charset="0"/>
                <a:cs typeface="Times New Roman" panose="02020603050405020304" pitchFamily="18" charset="0"/>
              </a:rPr>
              <a:t>Componente Agua: Gestión Integral del Recurso Hídrico.</a:t>
            </a:r>
            <a:endParaRPr lang="es-GT" sz="1800" kern="100" dirty="0">
              <a:effectLst/>
              <a:latin typeface="Aptos" panose="020B0004020202020204" pitchFamily="34" charset="0"/>
              <a:ea typeface="Calibri" panose="020F0502020204030204" pitchFamily="34" charset="0"/>
              <a:cs typeface="Times New Roman" panose="02020603050405020304" pitchFamily="18" charset="0"/>
            </a:endParaRPr>
          </a:p>
          <a:p>
            <a:pPr marL="449580"/>
            <a:r>
              <a:rPr lang="es-GT" sz="1800" b="1" kern="100" dirty="0">
                <a:effectLst/>
                <a:latin typeface="Aptos" panose="020B0004020202020204" pitchFamily="34" charset="0"/>
                <a:ea typeface="Calibri" panose="020F0502020204030204" pitchFamily="34" charset="0"/>
                <a:cs typeface="Times New Roman" panose="02020603050405020304" pitchFamily="18" charset="0"/>
              </a:rPr>
              <a:t>Inicia construcción del Sistema de Tratamiento de Aguas Residuales en </a:t>
            </a:r>
            <a:r>
              <a:rPr lang="es-GT" sz="1800" b="1" kern="100" dirty="0" err="1">
                <a:effectLst/>
                <a:latin typeface="Aptos" panose="020B0004020202020204" pitchFamily="34" charset="0"/>
                <a:ea typeface="Calibri" panose="020F0502020204030204" pitchFamily="34" charset="0"/>
                <a:cs typeface="Times New Roman" panose="02020603050405020304" pitchFamily="18" charset="0"/>
              </a:rPr>
              <a:t>Tzanjuyú</a:t>
            </a:r>
            <a:r>
              <a:rPr lang="es-GT" sz="1800" b="1" kern="100" dirty="0">
                <a:effectLst/>
                <a:latin typeface="Aptos" panose="020B0004020202020204" pitchFamily="34" charset="0"/>
                <a:ea typeface="Calibri" panose="020F0502020204030204" pitchFamily="34" charset="0"/>
                <a:cs typeface="Times New Roman" panose="02020603050405020304" pitchFamily="18" charset="0"/>
              </a:rPr>
              <a:t>, Panajachel</a:t>
            </a:r>
            <a:endParaRPr lang="es-GT" sz="1800" kern="100" dirty="0">
              <a:effectLst/>
              <a:latin typeface="Aptos" panose="020B0004020202020204" pitchFamily="34" charset="0"/>
              <a:ea typeface="Calibri" panose="020F0502020204030204" pitchFamily="34" charset="0"/>
              <a:cs typeface="Times New Roman" panose="02020603050405020304" pitchFamily="18" charset="0"/>
            </a:endParaRPr>
          </a:p>
          <a:p>
            <a:pPr marL="457200" algn="just">
              <a:lnSpc>
                <a:spcPct val="115000"/>
              </a:lnSpc>
            </a:pPr>
            <a:r>
              <a:rPr lang="es-GT" sz="1800" b="1" kern="100" dirty="0">
                <a:solidFill>
                  <a:srgbClr val="050505"/>
                </a:solidFill>
                <a:effectLst/>
                <a:highlight>
                  <a:srgbClr val="FFFFFF"/>
                </a:highlight>
                <a:latin typeface="Aptos" panose="020B0004020202020204" pitchFamily="34" charset="0"/>
                <a:ea typeface="Times New Roman" panose="02020603050405020304" pitchFamily="18" charset="0"/>
                <a:cs typeface="Times New Roman" panose="02020603050405020304" pitchFamily="18" charset="0"/>
              </a:rPr>
              <a:t> </a:t>
            </a:r>
            <a:endParaRPr lang="es-GT" sz="1800" kern="100" dirty="0">
              <a:effectLst/>
              <a:latin typeface="Aptos" panose="020B000402020202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pPr>
            <a:r>
              <a:rPr lang="es-GT" sz="12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Ubicación geográfica:</a:t>
            </a:r>
            <a:r>
              <a:rPr lang="es-GT" sz="1200"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 Panajachel.</a:t>
            </a:r>
            <a:endParaRPr lang="es-GT" sz="1200" kern="100" dirty="0">
              <a:effectLst/>
              <a:latin typeface="Aptos" panose="020B0004020202020204" pitchFamily="34" charset="0"/>
              <a:ea typeface="Noto Sans Symbols"/>
              <a:cs typeface="Noto Sans Symbols"/>
            </a:endParaRPr>
          </a:p>
          <a:p>
            <a:pPr marL="342900" lvl="0" indent="-342900" algn="just">
              <a:lnSpc>
                <a:spcPct val="115000"/>
              </a:lnSpc>
              <a:buFont typeface="Arial" panose="020B0604020202020204" pitchFamily="34" charset="0"/>
              <a:buChar char="●"/>
            </a:pPr>
            <a:r>
              <a:rPr lang="es-GT" sz="12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Población beneficiaria:</a:t>
            </a:r>
            <a:r>
              <a:rPr lang="es-GT" sz="1200"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 6,000 habitantes del municipio.</a:t>
            </a:r>
            <a:endParaRPr lang="es-GT" sz="1200" kern="100" dirty="0">
              <a:effectLst/>
              <a:latin typeface="Aptos" panose="020B0004020202020204" pitchFamily="34" charset="0"/>
              <a:ea typeface="Noto Sans Symbols"/>
              <a:cs typeface="Noto Sans Symbols"/>
            </a:endParaRPr>
          </a:p>
          <a:p>
            <a:pPr marL="342900" lvl="0" indent="-342900" algn="just">
              <a:lnSpc>
                <a:spcPct val="115000"/>
              </a:lnSpc>
              <a:spcAft>
                <a:spcPts val="1400"/>
              </a:spcAft>
              <a:buFont typeface="Arial" panose="020B0604020202020204" pitchFamily="34" charset="0"/>
              <a:buChar char="●"/>
            </a:pPr>
            <a:r>
              <a:rPr lang="es-GT" sz="12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Acciones estratégicas: </a:t>
            </a:r>
            <a:r>
              <a:rPr lang="es-GT" sz="1200" kern="100" dirty="0">
                <a:solidFill>
                  <a:srgbClr val="000000"/>
                </a:solidFill>
                <a:effectLst/>
                <a:latin typeface="Aptos" panose="020B0004020202020204" pitchFamily="34" charset="0"/>
                <a:ea typeface="Times New Roman" panose="02020603050405020304" pitchFamily="18" charset="0"/>
                <a:cs typeface="Noto Sans Symbols"/>
              </a:rPr>
              <a:t>Se inició el proyecto de construcción de la fase final del sistema de tratamiento de Aguas Residuales de Panajachel, en el desembarcadero de </a:t>
            </a:r>
            <a:r>
              <a:rPr lang="es-GT" sz="1200" kern="100" dirty="0" err="1">
                <a:solidFill>
                  <a:srgbClr val="000000"/>
                </a:solidFill>
                <a:effectLst/>
                <a:latin typeface="Aptos" panose="020B0004020202020204" pitchFamily="34" charset="0"/>
                <a:ea typeface="Times New Roman" panose="02020603050405020304" pitchFamily="18" charset="0"/>
                <a:cs typeface="Noto Sans Symbols"/>
              </a:rPr>
              <a:t>Tzanjuyú</a:t>
            </a:r>
            <a:r>
              <a:rPr lang="es-GT" sz="1200" kern="100" dirty="0">
                <a:solidFill>
                  <a:srgbClr val="000000"/>
                </a:solidFill>
                <a:effectLst/>
                <a:latin typeface="Aptos" panose="020B0004020202020204" pitchFamily="34" charset="0"/>
                <a:ea typeface="Times New Roman" panose="02020603050405020304" pitchFamily="18" charset="0"/>
                <a:cs typeface="Noto Sans Symbols"/>
              </a:rPr>
              <a:t>,</a:t>
            </a:r>
            <a:r>
              <a:rPr lang="es-GT" sz="1200" kern="100" dirty="0">
                <a:effectLst/>
                <a:latin typeface="Aptos" panose="020B0004020202020204" pitchFamily="34" charset="0"/>
                <a:ea typeface="Noto Sans Symbols"/>
                <a:cs typeface="Noto Sans Symbols"/>
              </a:rPr>
              <a:t> el cual tratará por completo el caudal que desfoga en el área, mejorando la salud de la población en cumplimiento del Reglamento de Descarga de Aguas Residuales en la Cuenca</a:t>
            </a:r>
          </a:p>
        </p:txBody>
      </p:sp>
      <p:pic>
        <p:nvPicPr>
          <p:cNvPr id="4" name="Imagen 3">
            <a:extLst>
              <a:ext uri="{FF2B5EF4-FFF2-40B4-BE49-F238E27FC236}">
                <a16:creationId xmlns:a16="http://schemas.microsoft.com/office/drawing/2014/main" id="{D0976EA7-ED3F-7517-A923-1F8D8C783632}"/>
              </a:ext>
            </a:extLst>
          </p:cNvPr>
          <p:cNvPicPr>
            <a:picLocks noChangeAspect="1"/>
          </p:cNvPicPr>
          <p:nvPr/>
        </p:nvPicPr>
        <p:blipFill>
          <a:blip r:embed="rId4"/>
          <a:stretch>
            <a:fillRect/>
          </a:stretch>
        </p:blipFill>
        <p:spPr>
          <a:xfrm>
            <a:off x="1144380" y="3482714"/>
            <a:ext cx="8942596" cy="2140157"/>
          </a:xfrm>
          <a:prstGeom prst="rect">
            <a:avLst/>
          </a:prstGeom>
        </p:spPr>
      </p:pic>
    </p:spTree>
    <p:extLst>
      <p:ext uri="{BB962C8B-B14F-4D97-AF65-F5344CB8AC3E}">
        <p14:creationId xmlns:p14="http://schemas.microsoft.com/office/powerpoint/2010/main" val="3964135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p3"/>
          <p:cNvSpPr txBox="1"/>
          <p:nvPr/>
        </p:nvSpPr>
        <p:spPr>
          <a:xfrm>
            <a:off x="601504" y="244005"/>
            <a:ext cx="10254434"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dirty="0">
                <a:solidFill>
                  <a:srgbClr val="004C82"/>
                </a:solidFill>
                <a:latin typeface="Aptos" panose="020B0004020202020204" pitchFamily="34" charset="0"/>
                <a:ea typeface="Bebas Neue"/>
                <a:cs typeface="Bebas Neue"/>
                <a:sym typeface="Bebas Neue"/>
              </a:rPr>
              <a:t>Principales logros institucionales</a:t>
            </a:r>
            <a:endParaRPr dirty="0">
              <a:latin typeface="Aptos" panose="020B0004020202020204" pitchFamily="34" charset="0"/>
            </a:endParaRPr>
          </a:p>
        </p:txBody>
      </p:sp>
      <p:sp>
        <p:nvSpPr>
          <p:cNvPr id="100" name="Google Shape;100;p3"/>
          <p:cNvSpPr/>
          <p:nvPr/>
        </p:nvSpPr>
        <p:spPr>
          <a:xfrm>
            <a:off x="601504" y="676350"/>
            <a:ext cx="11185117" cy="2434985"/>
          </a:xfrm>
          <a:prstGeom prst="rect">
            <a:avLst/>
          </a:prstGeom>
          <a:noFill/>
          <a:ln>
            <a:noFill/>
          </a:ln>
        </p:spPr>
        <p:txBody>
          <a:bodyPr spcFirstLastPara="1" wrap="square" lIns="91425" tIns="45700" rIns="91425" bIns="45700" anchor="t" anchorCtr="0">
            <a:spAutoFit/>
          </a:bodyPr>
          <a:lstStyle/>
          <a:p>
            <a:pPr>
              <a:lnSpc>
                <a:spcPct val="115000"/>
              </a:lnSpc>
              <a:spcBef>
                <a:spcPts val="1400"/>
              </a:spcBef>
              <a:spcAft>
                <a:spcPts val="1400"/>
              </a:spcAft>
            </a:pPr>
            <a:r>
              <a:rPr lang="es-GT" sz="1800" b="1" kern="100" dirty="0">
                <a:solidFill>
                  <a:srgbClr val="00B0F0"/>
                </a:solidFill>
                <a:effectLst/>
                <a:latin typeface="Aptos" panose="020B0004020202020204" pitchFamily="34" charset="0"/>
                <a:ea typeface="Times New Roman" panose="02020603050405020304" pitchFamily="18" charset="0"/>
                <a:cs typeface="Times New Roman" panose="02020603050405020304" pitchFamily="18" charset="0"/>
              </a:rPr>
              <a:t>Componente Agua: Gestión Integral del Recurso Hídrico.</a:t>
            </a:r>
            <a:endParaRPr lang="es-GT" sz="1800" kern="100" dirty="0">
              <a:effectLst/>
              <a:latin typeface="Aptos" panose="020B0004020202020204" pitchFamily="34" charset="0"/>
              <a:ea typeface="Calibri" panose="020F0502020204030204" pitchFamily="34" charset="0"/>
              <a:cs typeface="Times New Roman" panose="02020603050405020304" pitchFamily="18" charset="0"/>
            </a:endParaRPr>
          </a:p>
          <a:p>
            <a:pPr algn="ctr">
              <a:spcBef>
                <a:spcPts val="1400"/>
              </a:spcBef>
              <a:spcAft>
                <a:spcPts val="1400"/>
              </a:spcAft>
            </a:pPr>
            <a:r>
              <a:rPr lang="es-GT" sz="1800" b="1" kern="100" dirty="0">
                <a:effectLst/>
                <a:latin typeface="Aptos" panose="020B0004020202020204" pitchFamily="34" charset="0"/>
                <a:ea typeface="Calibri" panose="020F0502020204030204" pitchFamily="34" charset="0"/>
                <a:cs typeface="Times New Roman" panose="02020603050405020304" pitchFamily="18" charset="0"/>
              </a:rPr>
              <a:t>Construcción de dos centros de acopio para la ciudadanía responsable </a:t>
            </a:r>
            <a:endParaRPr lang="es-GT" sz="1800" kern="100" dirty="0">
              <a:effectLst/>
              <a:latin typeface="Aptos" panose="020B000402020202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pPr>
            <a:r>
              <a:rPr lang="es-GT" sz="12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Ubicación geográfica:</a:t>
            </a:r>
            <a:r>
              <a:rPr lang="es-GT" sz="1200"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 Panajachel y Sololá</a:t>
            </a:r>
            <a:endParaRPr lang="es-GT" sz="1200" kern="100" dirty="0">
              <a:effectLst/>
              <a:latin typeface="Aptos" panose="020B0004020202020204" pitchFamily="34" charset="0"/>
              <a:ea typeface="Noto Sans Symbols"/>
              <a:cs typeface="Noto Sans Symbols"/>
            </a:endParaRPr>
          </a:p>
          <a:p>
            <a:pPr marL="342900" lvl="0" indent="-342900" algn="just">
              <a:lnSpc>
                <a:spcPct val="115000"/>
              </a:lnSpc>
              <a:buFont typeface="Arial" panose="020B0604020202020204" pitchFamily="34" charset="0"/>
              <a:buChar char="●"/>
            </a:pPr>
            <a:r>
              <a:rPr lang="es-GT" sz="12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Población beneficiaria:</a:t>
            </a:r>
            <a:r>
              <a:rPr lang="es-GT" sz="1200"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 </a:t>
            </a:r>
            <a:r>
              <a:rPr lang="es-GT" sz="1200" kern="100" dirty="0">
                <a:solidFill>
                  <a:srgbClr val="050505"/>
                </a:solidFill>
                <a:effectLst/>
                <a:latin typeface="Aptos" panose="020B0004020202020204" pitchFamily="34" charset="0"/>
                <a:ea typeface="Times New Roman" panose="02020603050405020304" pitchFamily="18" charset="0"/>
                <a:cs typeface="Noto Sans Symbols"/>
              </a:rPr>
              <a:t>comercios, vecinos, escuelas.</a:t>
            </a:r>
            <a:endParaRPr lang="es-GT" sz="1200" kern="100" dirty="0">
              <a:effectLst/>
              <a:latin typeface="Aptos" panose="020B0004020202020204" pitchFamily="34" charset="0"/>
              <a:ea typeface="Noto Sans Symbols"/>
              <a:cs typeface="Noto Sans Symbols"/>
            </a:endParaRPr>
          </a:p>
          <a:p>
            <a:pPr marL="342900" lvl="0" indent="-342900" algn="just">
              <a:lnSpc>
                <a:spcPct val="115000"/>
              </a:lnSpc>
              <a:spcAft>
                <a:spcPts val="1400"/>
              </a:spcAft>
              <a:buFont typeface="Arial" panose="020B0604020202020204" pitchFamily="34" charset="0"/>
              <a:buChar char="●"/>
            </a:pPr>
            <a:r>
              <a:rPr lang="es-GT" sz="12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Acciones estratégicas: </a:t>
            </a:r>
            <a:r>
              <a:rPr lang="es-GT" sz="1200" kern="100" dirty="0">
                <a:solidFill>
                  <a:srgbClr val="000000"/>
                </a:solidFill>
                <a:effectLst/>
                <a:latin typeface="Aptos" panose="020B0004020202020204" pitchFamily="34" charset="0"/>
                <a:ea typeface="Times New Roman" panose="02020603050405020304" pitchFamily="18" charset="0"/>
                <a:cs typeface="Noto Sans Symbols"/>
              </a:rPr>
              <a:t>Se ejecuta la construcción de dos centros de transferencia los cuales </a:t>
            </a:r>
            <a:r>
              <a:rPr lang="es-GT" sz="1200" kern="100" dirty="0">
                <a:effectLst/>
                <a:latin typeface="Aptos" panose="020B0004020202020204" pitchFamily="34" charset="0"/>
                <a:ea typeface="Noto Sans Symbols"/>
                <a:cs typeface="Noto Sans Symbols"/>
              </a:rPr>
              <a:t>permitirán la separación y reciclaje del material valorizable de la cuenca del lago Atitlán, fortaleciendo así la economía circular.</a:t>
            </a:r>
          </a:p>
        </p:txBody>
      </p:sp>
      <p:pic>
        <p:nvPicPr>
          <p:cNvPr id="3" name="Imagen 2">
            <a:extLst>
              <a:ext uri="{FF2B5EF4-FFF2-40B4-BE49-F238E27FC236}">
                <a16:creationId xmlns:a16="http://schemas.microsoft.com/office/drawing/2014/main" id="{393370C1-04FB-C89C-7489-906141404D8F}"/>
              </a:ext>
            </a:extLst>
          </p:cNvPr>
          <p:cNvPicPr>
            <a:picLocks noChangeAspect="1"/>
          </p:cNvPicPr>
          <p:nvPr/>
        </p:nvPicPr>
        <p:blipFill>
          <a:blip r:embed="rId4"/>
          <a:stretch>
            <a:fillRect/>
          </a:stretch>
        </p:blipFill>
        <p:spPr>
          <a:xfrm>
            <a:off x="1236299" y="3309760"/>
            <a:ext cx="9915525" cy="2386615"/>
          </a:xfrm>
          <a:prstGeom prst="rect">
            <a:avLst/>
          </a:prstGeom>
        </p:spPr>
      </p:pic>
    </p:spTree>
    <p:extLst>
      <p:ext uri="{BB962C8B-B14F-4D97-AF65-F5344CB8AC3E}">
        <p14:creationId xmlns:p14="http://schemas.microsoft.com/office/powerpoint/2010/main" val="513650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p3"/>
          <p:cNvSpPr txBox="1"/>
          <p:nvPr/>
        </p:nvSpPr>
        <p:spPr>
          <a:xfrm>
            <a:off x="601504" y="244005"/>
            <a:ext cx="10254434"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dirty="0">
                <a:solidFill>
                  <a:srgbClr val="004C82"/>
                </a:solidFill>
                <a:latin typeface="Aptos" panose="020B0004020202020204" pitchFamily="34" charset="0"/>
                <a:ea typeface="Bebas Neue"/>
                <a:cs typeface="Bebas Neue"/>
                <a:sym typeface="Bebas Neue"/>
              </a:rPr>
              <a:t>Principales logros institucionales</a:t>
            </a:r>
            <a:endParaRPr dirty="0">
              <a:latin typeface="Aptos" panose="020B0004020202020204" pitchFamily="34" charset="0"/>
            </a:endParaRPr>
          </a:p>
        </p:txBody>
      </p:sp>
      <p:sp>
        <p:nvSpPr>
          <p:cNvPr id="100" name="Google Shape;100;p3"/>
          <p:cNvSpPr/>
          <p:nvPr/>
        </p:nvSpPr>
        <p:spPr>
          <a:xfrm>
            <a:off x="601504" y="676350"/>
            <a:ext cx="11185117" cy="3040279"/>
          </a:xfrm>
          <a:prstGeom prst="rect">
            <a:avLst/>
          </a:prstGeom>
          <a:noFill/>
          <a:ln>
            <a:noFill/>
          </a:ln>
        </p:spPr>
        <p:txBody>
          <a:bodyPr spcFirstLastPara="1" wrap="square" lIns="91425" tIns="45700" rIns="91425" bIns="45700" anchor="t" anchorCtr="0">
            <a:spAutoFit/>
          </a:bodyPr>
          <a:lstStyle/>
          <a:p>
            <a:pPr>
              <a:lnSpc>
                <a:spcPct val="115000"/>
              </a:lnSpc>
              <a:spcBef>
                <a:spcPts val="1400"/>
              </a:spcBef>
              <a:spcAft>
                <a:spcPts val="1400"/>
              </a:spcAft>
            </a:pPr>
            <a:r>
              <a:rPr lang="es-GT" sz="1800" b="1" kern="100" dirty="0">
                <a:solidFill>
                  <a:srgbClr val="00B0F0"/>
                </a:solidFill>
                <a:effectLst/>
                <a:latin typeface="Aptos" panose="020B0004020202020204" pitchFamily="34" charset="0"/>
                <a:ea typeface="Times New Roman" panose="02020603050405020304" pitchFamily="18" charset="0"/>
                <a:cs typeface="Times New Roman" panose="02020603050405020304" pitchFamily="18" charset="0"/>
              </a:rPr>
              <a:t>Componente Suelo: Conservación de Suelos y Fomento Económico</a:t>
            </a:r>
            <a:endParaRPr lang="es-GT" sz="1800" kern="100" dirty="0">
              <a:effectLst/>
              <a:latin typeface="Aptos" panose="020B0004020202020204" pitchFamily="34" charset="0"/>
              <a:ea typeface="Calibri" panose="020F0502020204030204" pitchFamily="34" charset="0"/>
              <a:cs typeface="Times New Roman" panose="02020603050405020304" pitchFamily="18" charset="0"/>
            </a:endParaRPr>
          </a:p>
          <a:p>
            <a:pPr marL="457200" algn="just">
              <a:lnSpc>
                <a:spcPct val="115000"/>
              </a:lnSpc>
              <a:spcBef>
                <a:spcPts val="1400"/>
              </a:spcBef>
              <a:spcAft>
                <a:spcPts val="0"/>
              </a:spcAft>
            </a:pPr>
            <a:r>
              <a:rPr lang="es-GT" sz="1800"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Proyecto de energías renovables es implementada en sistema de tratamiento de Aguas Residuales de Santa Catarina </a:t>
            </a:r>
            <a:r>
              <a:rPr lang="es-GT" sz="1800" b="1"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Palopó</a:t>
            </a:r>
            <a:endParaRPr lang="es-GT" sz="1800" kern="100" dirty="0">
              <a:effectLst/>
              <a:latin typeface="Aptos" panose="020B0004020202020204" pitchFamily="34" charset="0"/>
              <a:ea typeface="Calibri" panose="020F0502020204030204" pitchFamily="34" charset="0"/>
              <a:cs typeface="Times New Roman" panose="02020603050405020304" pitchFamily="18" charset="0"/>
            </a:endParaRPr>
          </a:p>
          <a:p>
            <a:pPr marL="457200" algn="just">
              <a:lnSpc>
                <a:spcPct val="115000"/>
              </a:lnSpc>
            </a:pPr>
            <a:r>
              <a:rPr lang="es-GT" sz="1200" kern="100" dirty="0">
                <a:solidFill>
                  <a:srgbClr val="050505"/>
                </a:solidFill>
                <a:effectLst/>
                <a:highlight>
                  <a:srgbClr val="FFFFFF"/>
                </a:highlight>
                <a:latin typeface="Aptos" panose="020B0004020202020204" pitchFamily="34" charset="0"/>
                <a:ea typeface="Times New Roman" panose="02020603050405020304" pitchFamily="18" charset="0"/>
                <a:cs typeface="Times New Roman" panose="02020603050405020304" pitchFamily="18" charset="0"/>
              </a:rPr>
              <a:t> </a:t>
            </a:r>
            <a:endParaRPr lang="es-GT"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pPr>
            <a:r>
              <a:rPr lang="es-GT" sz="12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Ubicación geográfica:</a:t>
            </a:r>
            <a:r>
              <a:rPr lang="es-GT" sz="1200"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 Santa Catarina </a:t>
            </a:r>
            <a:r>
              <a:rPr lang="es-GT" sz="1200" kern="100" dirty="0" err="1">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Palopó</a:t>
            </a:r>
            <a:endParaRPr lang="es-GT" sz="1200" kern="100" dirty="0">
              <a:effectLst/>
              <a:latin typeface="Aptos" panose="020B0004020202020204" pitchFamily="34" charset="0"/>
              <a:ea typeface="Noto Sans Symbols"/>
              <a:cs typeface="Noto Sans Symbols"/>
            </a:endParaRPr>
          </a:p>
          <a:p>
            <a:pPr marL="342900" lvl="0" indent="-342900" algn="just">
              <a:lnSpc>
                <a:spcPct val="115000"/>
              </a:lnSpc>
              <a:buFont typeface="Arial" panose="020B0604020202020204" pitchFamily="34" charset="0"/>
              <a:buChar char="●"/>
            </a:pPr>
            <a:r>
              <a:rPr lang="es-GT" sz="12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Población beneficiaria:</a:t>
            </a:r>
            <a:r>
              <a:rPr lang="es-GT" sz="1200"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 vecinos del municipio, comercios y escuelas, (población en general)</a:t>
            </a:r>
            <a:endParaRPr lang="es-GT" sz="1200" kern="100" dirty="0">
              <a:effectLst/>
              <a:latin typeface="Aptos" panose="020B0004020202020204" pitchFamily="34" charset="0"/>
              <a:ea typeface="Noto Sans Symbols"/>
              <a:cs typeface="Noto Sans Symbols"/>
            </a:endParaRPr>
          </a:p>
          <a:p>
            <a:pPr marL="342900" lvl="0" indent="-342900" algn="just">
              <a:lnSpc>
                <a:spcPct val="115000"/>
              </a:lnSpc>
              <a:spcAft>
                <a:spcPts val="1400"/>
              </a:spcAft>
              <a:buFont typeface="Arial" panose="020B0604020202020204" pitchFamily="34" charset="0"/>
              <a:buChar char="●"/>
            </a:pPr>
            <a:r>
              <a:rPr lang="es-GT" sz="12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Acciones estratégicas: </a:t>
            </a:r>
            <a:r>
              <a:rPr lang="es-GT" sz="1200" kern="100" dirty="0">
                <a:solidFill>
                  <a:srgbClr val="000000"/>
                </a:solidFill>
                <a:effectLst/>
                <a:latin typeface="Aptos" panose="020B0004020202020204" pitchFamily="34" charset="0"/>
                <a:ea typeface="Times New Roman" panose="02020603050405020304" pitchFamily="18" charset="0"/>
                <a:cs typeface="Noto Sans Symbols"/>
              </a:rPr>
              <a:t>el proyecto busca asegurar el funcionamiento adecuado del sistema de tratamiento de Aguas Residuales al utilizar un sistema fotovoltaico que integra 31 paneles solares, los cuales generan energías renovables para respaldar los equipos electromecánicos generando economía para la sostenibilidad, de esa manera lograr un tratamiento efectivo de las aguas residuales</a:t>
            </a:r>
            <a:r>
              <a:rPr lang="es-GT" sz="1200"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a:t>
            </a:r>
            <a:endParaRPr lang="es-GT" sz="1200" kern="100" dirty="0">
              <a:effectLst/>
              <a:latin typeface="Aptos" panose="020B0004020202020204" pitchFamily="34" charset="0"/>
              <a:ea typeface="Noto Sans Symbols"/>
              <a:cs typeface="Noto Sans Symbols"/>
            </a:endParaRPr>
          </a:p>
        </p:txBody>
      </p:sp>
      <p:pic>
        <p:nvPicPr>
          <p:cNvPr id="4" name="Imagen 3">
            <a:extLst>
              <a:ext uri="{FF2B5EF4-FFF2-40B4-BE49-F238E27FC236}">
                <a16:creationId xmlns:a16="http://schemas.microsoft.com/office/drawing/2014/main" id="{8E279F00-6C99-A262-5443-2F9CADADE3DB}"/>
              </a:ext>
            </a:extLst>
          </p:cNvPr>
          <p:cNvPicPr>
            <a:picLocks noChangeAspect="1"/>
          </p:cNvPicPr>
          <p:nvPr/>
        </p:nvPicPr>
        <p:blipFill>
          <a:blip r:embed="rId4"/>
          <a:stretch>
            <a:fillRect/>
          </a:stretch>
        </p:blipFill>
        <p:spPr>
          <a:xfrm>
            <a:off x="1262002" y="3716629"/>
            <a:ext cx="9864120" cy="2255024"/>
          </a:xfrm>
          <a:prstGeom prst="rect">
            <a:avLst/>
          </a:prstGeom>
        </p:spPr>
      </p:pic>
    </p:spTree>
    <p:extLst>
      <p:ext uri="{BB962C8B-B14F-4D97-AF65-F5344CB8AC3E}">
        <p14:creationId xmlns:p14="http://schemas.microsoft.com/office/powerpoint/2010/main" val="422836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p3"/>
          <p:cNvSpPr txBox="1"/>
          <p:nvPr/>
        </p:nvSpPr>
        <p:spPr>
          <a:xfrm>
            <a:off x="601504" y="244005"/>
            <a:ext cx="10254434"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dirty="0">
                <a:solidFill>
                  <a:srgbClr val="004C82"/>
                </a:solidFill>
                <a:latin typeface="Aptos" panose="020B0004020202020204" pitchFamily="34" charset="0"/>
                <a:ea typeface="Bebas Neue"/>
                <a:cs typeface="Bebas Neue"/>
                <a:sym typeface="Bebas Neue"/>
              </a:rPr>
              <a:t>Principales logros institucionales</a:t>
            </a:r>
            <a:endParaRPr dirty="0">
              <a:latin typeface="Aptos" panose="020B0004020202020204" pitchFamily="34" charset="0"/>
            </a:endParaRPr>
          </a:p>
        </p:txBody>
      </p:sp>
      <p:sp>
        <p:nvSpPr>
          <p:cNvPr id="100" name="Google Shape;100;p3"/>
          <p:cNvSpPr/>
          <p:nvPr/>
        </p:nvSpPr>
        <p:spPr>
          <a:xfrm>
            <a:off x="601504" y="676350"/>
            <a:ext cx="11185117" cy="2648377"/>
          </a:xfrm>
          <a:prstGeom prst="rect">
            <a:avLst/>
          </a:prstGeom>
          <a:noFill/>
          <a:ln>
            <a:noFill/>
          </a:ln>
        </p:spPr>
        <p:txBody>
          <a:bodyPr spcFirstLastPara="1" wrap="square" lIns="91425" tIns="45700" rIns="91425" bIns="45700" anchor="t" anchorCtr="0">
            <a:spAutoFit/>
          </a:bodyPr>
          <a:lstStyle/>
          <a:p>
            <a:pPr>
              <a:lnSpc>
                <a:spcPct val="115000"/>
              </a:lnSpc>
              <a:spcBef>
                <a:spcPts val="1400"/>
              </a:spcBef>
              <a:spcAft>
                <a:spcPts val="1400"/>
              </a:spcAft>
            </a:pPr>
            <a:r>
              <a:rPr lang="es-GT" sz="1800" b="1" kern="100" dirty="0">
                <a:solidFill>
                  <a:srgbClr val="00B0F0"/>
                </a:solidFill>
                <a:effectLst/>
                <a:latin typeface="Aptos" panose="020B0004020202020204" pitchFamily="34" charset="0"/>
                <a:ea typeface="Times New Roman" panose="02020603050405020304" pitchFamily="18" charset="0"/>
                <a:cs typeface="Times New Roman" panose="02020603050405020304" pitchFamily="18" charset="0"/>
              </a:rPr>
              <a:t>Componente Suelo: Conservación de Suelos y Fomento Económico</a:t>
            </a:r>
            <a:endParaRPr lang="es-GT" sz="1800" kern="100" dirty="0">
              <a:effectLst/>
              <a:latin typeface="Aptos" panose="020B0004020202020204" pitchFamily="34" charset="0"/>
              <a:ea typeface="Calibri" panose="020F0502020204030204" pitchFamily="34" charset="0"/>
              <a:cs typeface="Times New Roman" panose="02020603050405020304" pitchFamily="18" charset="0"/>
            </a:endParaRPr>
          </a:p>
          <a:p>
            <a:pPr marL="457200" algn="just">
              <a:lnSpc>
                <a:spcPct val="115000"/>
              </a:lnSpc>
            </a:pPr>
            <a:r>
              <a:rPr lang="es-GT" sz="1800" b="1" kern="100" dirty="0">
                <a:effectLst/>
                <a:latin typeface="Aptos" panose="020B0004020202020204" pitchFamily="34" charset="0"/>
                <a:ea typeface="Calibri" panose="020F0502020204030204" pitchFamily="34" charset="0"/>
                <a:cs typeface="Times New Roman" panose="02020603050405020304" pitchFamily="18" charset="0"/>
              </a:rPr>
              <a:t>Implementación de viveros contribuirá a la conservación del suelo en la cuenca del lago Atitlán</a:t>
            </a:r>
            <a:endParaRPr lang="es-GT" sz="1800" kern="100" dirty="0">
              <a:effectLst/>
              <a:latin typeface="Aptos" panose="020B0004020202020204" pitchFamily="34" charset="0"/>
              <a:ea typeface="Calibri" panose="020F0502020204030204" pitchFamily="34" charset="0"/>
              <a:cs typeface="Times New Roman" panose="02020603050405020304" pitchFamily="18" charset="0"/>
            </a:endParaRPr>
          </a:p>
          <a:p>
            <a:pPr marL="457200" algn="just">
              <a:lnSpc>
                <a:spcPct val="115000"/>
              </a:lnSpc>
            </a:pPr>
            <a:r>
              <a:rPr lang="es-GT" sz="1800" kern="100" dirty="0">
                <a:solidFill>
                  <a:srgbClr val="050505"/>
                </a:solidFill>
                <a:effectLst/>
                <a:highlight>
                  <a:srgbClr val="FFFFFF"/>
                </a:highlight>
                <a:latin typeface="Aptos" panose="020B0004020202020204" pitchFamily="34" charset="0"/>
                <a:ea typeface="Times New Roman" panose="02020603050405020304" pitchFamily="18" charset="0"/>
                <a:cs typeface="Times New Roman" panose="02020603050405020304" pitchFamily="18" charset="0"/>
              </a:rPr>
              <a:t> </a:t>
            </a:r>
            <a:endParaRPr lang="es-GT" sz="1800" kern="100" dirty="0">
              <a:effectLst/>
              <a:latin typeface="Aptos" panose="020B000402020202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pPr>
            <a:r>
              <a:rPr lang="es-GT" sz="12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Ubicación geográfica:</a:t>
            </a:r>
            <a:r>
              <a:rPr lang="es-GT" sz="1200"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 15 municipios de la Cuenca del Lago Atitlán</a:t>
            </a:r>
            <a:endParaRPr lang="es-GT" sz="1200" kern="100" dirty="0">
              <a:effectLst/>
              <a:latin typeface="Aptos" panose="020B0004020202020204" pitchFamily="34" charset="0"/>
              <a:ea typeface="Noto Sans Symbols"/>
              <a:cs typeface="Noto Sans Symbols"/>
            </a:endParaRPr>
          </a:p>
          <a:p>
            <a:pPr marL="342900" lvl="0" indent="-342900" algn="just">
              <a:lnSpc>
                <a:spcPct val="115000"/>
              </a:lnSpc>
              <a:buFont typeface="Arial" panose="020B0604020202020204" pitchFamily="34" charset="0"/>
              <a:buChar char="●"/>
            </a:pPr>
            <a:r>
              <a:rPr lang="es-GT" sz="12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Población beneficiaria:</a:t>
            </a:r>
            <a:r>
              <a:rPr lang="es-GT" sz="1200"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 </a:t>
            </a:r>
            <a:r>
              <a:rPr lang="es-GT" sz="1200" kern="100" dirty="0">
                <a:solidFill>
                  <a:srgbClr val="050505"/>
                </a:solidFill>
                <a:effectLst/>
                <a:latin typeface="Aptos" panose="020B0004020202020204" pitchFamily="34" charset="0"/>
                <a:ea typeface="Times New Roman" panose="02020603050405020304" pitchFamily="18" charset="0"/>
                <a:cs typeface="Noto Sans Symbols"/>
              </a:rPr>
              <a:t>agricultores y población de </a:t>
            </a:r>
            <a:r>
              <a:rPr lang="es-GT" sz="1200" kern="100" dirty="0">
                <a:effectLst/>
                <a:latin typeface="Aptos" panose="020B0004020202020204" pitchFamily="34" charset="0"/>
                <a:ea typeface="Noto Sans Symbols"/>
                <a:cs typeface="Noto Sans Symbols"/>
              </a:rPr>
              <a:t>San Marcos La Laguna, San Lucas Tolimán, San Pablo La Laguna, Santa Cruz La Laguna y Santiago Atitlán.</a:t>
            </a:r>
          </a:p>
          <a:p>
            <a:pPr marL="342900" lvl="0" indent="-342900" algn="just">
              <a:lnSpc>
                <a:spcPct val="115000"/>
              </a:lnSpc>
              <a:spcAft>
                <a:spcPts val="1400"/>
              </a:spcAft>
              <a:buFont typeface="Arial" panose="020B0604020202020204" pitchFamily="34" charset="0"/>
              <a:buChar char="●"/>
            </a:pPr>
            <a:r>
              <a:rPr lang="es-GT" sz="12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Acciones estratégicas: </a:t>
            </a:r>
            <a:r>
              <a:rPr lang="es-GT" sz="1200" kern="100" dirty="0">
                <a:effectLst/>
                <a:latin typeface="Aptos" panose="020B0004020202020204" pitchFamily="34" charset="0"/>
                <a:ea typeface="Noto Sans Symbols"/>
                <a:cs typeface="Noto Sans Symbols"/>
              </a:rPr>
              <a:t>Bajo el plan de trabajo con el MAGA, se ha implementado la estrategia para la renovación de cafetales por medio de plántulas más productivas, esencialmente en la lucha contra la erosión y la preservación de los suelos de la Cuenca, así como la implementación de barreras vivas en cultivos  de la Cuenca del Lago de Atitlán. </a:t>
            </a:r>
          </a:p>
        </p:txBody>
      </p:sp>
      <p:pic>
        <p:nvPicPr>
          <p:cNvPr id="3" name="Imagen 2">
            <a:extLst>
              <a:ext uri="{FF2B5EF4-FFF2-40B4-BE49-F238E27FC236}">
                <a16:creationId xmlns:a16="http://schemas.microsoft.com/office/drawing/2014/main" id="{BE73AF0C-EF9F-9220-C9FF-311D327E97B9}"/>
              </a:ext>
            </a:extLst>
          </p:cNvPr>
          <p:cNvPicPr>
            <a:picLocks noChangeAspect="1"/>
          </p:cNvPicPr>
          <p:nvPr/>
        </p:nvPicPr>
        <p:blipFill rotWithShape="1">
          <a:blip r:embed="rId4"/>
          <a:srcRect b="51009"/>
          <a:stretch/>
        </p:blipFill>
        <p:spPr>
          <a:xfrm>
            <a:off x="1007392" y="3924300"/>
            <a:ext cx="5088608" cy="1419225"/>
          </a:xfrm>
          <a:prstGeom prst="rect">
            <a:avLst/>
          </a:prstGeom>
        </p:spPr>
      </p:pic>
      <p:pic>
        <p:nvPicPr>
          <p:cNvPr id="6" name="Imagen 5">
            <a:extLst>
              <a:ext uri="{FF2B5EF4-FFF2-40B4-BE49-F238E27FC236}">
                <a16:creationId xmlns:a16="http://schemas.microsoft.com/office/drawing/2014/main" id="{5C78F6F4-94AE-8C1F-BB58-5E2361EF07C7}"/>
              </a:ext>
            </a:extLst>
          </p:cNvPr>
          <p:cNvPicPr>
            <a:picLocks noChangeAspect="1"/>
          </p:cNvPicPr>
          <p:nvPr/>
        </p:nvPicPr>
        <p:blipFill rotWithShape="1">
          <a:blip r:embed="rId4"/>
          <a:srcRect t="50000"/>
          <a:stretch/>
        </p:blipFill>
        <p:spPr>
          <a:xfrm>
            <a:off x="6096000" y="3924300"/>
            <a:ext cx="5269583" cy="1499956"/>
          </a:xfrm>
          <a:prstGeom prst="rect">
            <a:avLst/>
          </a:prstGeom>
        </p:spPr>
      </p:pic>
    </p:spTree>
    <p:extLst>
      <p:ext uri="{BB962C8B-B14F-4D97-AF65-F5344CB8AC3E}">
        <p14:creationId xmlns:p14="http://schemas.microsoft.com/office/powerpoint/2010/main" val="1316091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p3"/>
          <p:cNvSpPr txBox="1"/>
          <p:nvPr/>
        </p:nvSpPr>
        <p:spPr>
          <a:xfrm>
            <a:off x="601504" y="244005"/>
            <a:ext cx="10254434"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dirty="0">
                <a:solidFill>
                  <a:srgbClr val="004C82"/>
                </a:solidFill>
                <a:latin typeface="Aptos" panose="020B0004020202020204" pitchFamily="34" charset="0"/>
                <a:ea typeface="Bebas Neue"/>
                <a:cs typeface="Bebas Neue"/>
                <a:sym typeface="Bebas Neue"/>
              </a:rPr>
              <a:t>Principales logros institucionales</a:t>
            </a:r>
            <a:endParaRPr dirty="0">
              <a:latin typeface="Aptos" panose="020B0004020202020204" pitchFamily="34" charset="0"/>
            </a:endParaRPr>
          </a:p>
        </p:txBody>
      </p:sp>
      <p:sp>
        <p:nvSpPr>
          <p:cNvPr id="100" name="Google Shape;100;p3"/>
          <p:cNvSpPr/>
          <p:nvPr/>
        </p:nvSpPr>
        <p:spPr>
          <a:xfrm>
            <a:off x="601504" y="676350"/>
            <a:ext cx="11185117" cy="2883826"/>
          </a:xfrm>
          <a:prstGeom prst="rect">
            <a:avLst/>
          </a:prstGeom>
          <a:noFill/>
          <a:ln>
            <a:noFill/>
          </a:ln>
        </p:spPr>
        <p:txBody>
          <a:bodyPr spcFirstLastPara="1" wrap="square" lIns="91425" tIns="45700" rIns="91425" bIns="45700" anchor="t" anchorCtr="0">
            <a:spAutoFit/>
          </a:bodyPr>
          <a:lstStyle/>
          <a:p>
            <a:pPr>
              <a:lnSpc>
                <a:spcPct val="115000"/>
              </a:lnSpc>
              <a:spcBef>
                <a:spcPts val="1400"/>
              </a:spcBef>
              <a:spcAft>
                <a:spcPts val="1400"/>
              </a:spcAft>
            </a:pPr>
            <a:r>
              <a:rPr lang="es-GT" sz="1800" b="1" kern="100" dirty="0">
                <a:solidFill>
                  <a:srgbClr val="00B0F0"/>
                </a:solidFill>
                <a:effectLst/>
                <a:latin typeface="Aptos" panose="020B0004020202020204" pitchFamily="34" charset="0"/>
                <a:ea typeface="Times New Roman" panose="02020603050405020304" pitchFamily="18" charset="0"/>
                <a:cs typeface="Times New Roman" panose="02020603050405020304" pitchFamily="18" charset="0"/>
              </a:rPr>
              <a:t>Institución y participación ciudadana: la Gobernanza Local, Investigación, Innovación y educación ambiental </a:t>
            </a:r>
            <a:r>
              <a:rPr lang="es-GT" sz="1800" kern="0" dirty="0">
                <a:solidFill>
                  <a:srgbClr val="1C4A80"/>
                </a:solidFill>
                <a:effectLst/>
                <a:latin typeface="Aptos" panose="020B0004020202020204" pitchFamily="34" charset="0"/>
                <a:ea typeface="Calibri" panose="020F0502020204030204" pitchFamily="34" charset="0"/>
                <a:cs typeface="Times New Roman" panose="02020603050405020304" pitchFamily="18" charset="0"/>
              </a:rPr>
              <a:t> </a:t>
            </a:r>
            <a:endParaRPr lang="es-GT" sz="1800" kern="100" dirty="0">
              <a:effectLst/>
              <a:latin typeface="Aptos" panose="020B0004020202020204" pitchFamily="34" charset="0"/>
              <a:ea typeface="Calibri" panose="020F0502020204030204" pitchFamily="34" charset="0"/>
              <a:cs typeface="Times New Roman" panose="02020603050405020304" pitchFamily="18" charset="0"/>
            </a:endParaRPr>
          </a:p>
          <a:p>
            <a:pPr indent="228600"/>
            <a:r>
              <a:rPr lang="es-GT" sz="1800" b="1" kern="100" dirty="0">
                <a:effectLst/>
                <a:latin typeface="Aptos" panose="020B0004020202020204" pitchFamily="34" charset="0"/>
                <a:ea typeface="Calibri" panose="020F0502020204030204" pitchFamily="34" charset="0"/>
                <a:cs typeface="Times New Roman" panose="02020603050405020304" pitchFamily="18" charset="0"/>
              </a:rPr>
              <a:t>Avanzando hacia una gestión sostenible del agua</a:t>
            </a:r>
            <a:r>
              <a:rPr lang="es-GT" sz="1800" kern="0" dirty="0">
                <a:solidFill>
                  <a:srgbClr val="1C4A80"/>
                </a:solidFill>
                <a:effectLst/>
                <a:latin typeface="Aptos" panose="020B0004020202020204" pitchFamily="34" charset="0"/>
                <a:ea typeface="Calibri" panose="020F0502020204030204" pitchFamily="34" charset="0"/>
                <a:cs typeface="Times New Roman" panose="02020603050405020304" pitchFamily="18" charset="0"/>
              </a:rPr>
              <a:t> </a:t>
            </a:r>
            <a:endParaRPr lang="es-GT" sz="1800" kern="100" dirty="0">
              <a:effectLst/>
              <a:latin typeface="Aptos" panose="020B0004020202020204" pitchFamily="34" charset="0"/>
              <a:ea typeface="Calibri" panose="020F0502020204030204" pitchFamily="34" charset="0"/>
              <a:cs typeface="Times New Roman" panose="02020603050405020304" pitchFamily="18" charset="0"/>
            </a:endParaRPr>
          </a:p>
          <a:p>
            <a:r>
              <a:rPr lang="es-GT" sz="1800" kern="0" dirty="0">
                <a:solidFill>
                  <a:srgbClr val="1C4A80"/>
                </a:solidFill>
                <a:effectLst/>
                <a:latin typeface="Aptos" panose="020B0004020202020204" pitchFamily="34" charset="0"/>
                <a:ea typeface="Calibri" panose="020F0502020204030204" pitchFamily="34" charset="0"/>
                <a:cs typeface="Times New Roman" panose="02020603050405020304" pitchFamily="18" charset="0"/>
              </a:rPr>
              <a:t> </a:t>
            </a:r>
            <a:endParaRPr lang="es-GT" sz="1500" kern="100" dirty="0">
              <a:effectLst/>
              <a:latin typeface="Aptos" panose="020B000402020202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pPr>
            <a:r>
              <a:rPr lang="es-GT" sz="15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Ubicación geográfica:</a:t>
            </a:r>
            <a:r>
              <a:rPr lang="es-GT" sz="1500"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 15 municipios de la Cuenca del lago Atitlán. </a:t>
            </a:r>
            <a:endParaRPr lang="es-GT" sz="1500" kern="100" dirty="0">
              <a:effectLst/>
              <a:latin typeface="Aptos" panose="020B0004020202020204" pitchFamily="34" charset="0"/>
              <a:ea typeface="Noto Sans Symbols"/>
              <a:cs typeface="Noto Sans Symbols"/>
            </a:endParaRPr>
          </a:p>
          <a:p>
            <a:pPr marL="342900" lvl="0" indent="-342900" algn="just">
              <a:lnSpc>
                <a:spcPct val="115000"/>
              </a:lnSpc>
              <a:buFont typeface="Arial" panose="020B0604020202020204" pitchFamily="34" charset="0"/>
              <a:buChar char="●"/>
            </a:pPr>
            <a:r>
              <a:rPr lang="es-GT" sz="15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Población beneficiaria:</a:t>
            </a:r>
            <a:r>
              <a:rPr lang="es-GT" sz="1500"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 </a:t>
            </a:r>
            <a:r>
              <a:rPr lang="es-GT" sz="1500" kern="100" dirty="0">
                <a:solidFill>
                  <a:srgbClr val="050505"/>
                </a:solidFill>
                <a:effectLst/>
                <a:latin typeface="Aptos" panose="020B0004020202020204" pitchFamily="34" charset="0"/>
                <a:ea typeface="Times New Roman" panose="02020603050405020304" pitchFamily="18" charset="0"/>
                <a:cs typeface="Noto Sans Symbols"/>
              </a:rPr>
              <a:t>240 personas representantes de </a:t>
            </a:r>
            <a:r>
              <a:rPr lang="es-GT" sz="1500" kern="100" dirty="0">
                <a:effectLst/>
                <a:latin typeface="Aptos" panose="020B0004020202020204" pitchFamily="34" charset="0"/>
                <a:ea typeface="Noto Sans Symbols"/>
                <a:cs typeface="Noto Sans Symbols"/>
              </a:rPr>
              <a:t>la sociedad y representantes de organizaciones</a:t>
            </a:r>
          </a:p>
          <a:p>
            <a:pPr marL="342900" lvl="0" indent="-342900" algn="just">
              <a:lnSpc>
                <a:spcPct val="115000"/>
              </a:lnSpc>
              <a:spcAft>
                <a:spcPts val="1400"/>
              </a:spcAft>
              <a:buFont typeface="Arial" panose="020B0604020202020204" pitchFamily="34" charset="0"/>
              <a:buChar char="●"/>
            </a:pPr>
            <a:r>
              <a:rPr lang="es-GT" sz="15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Acciones estratégicas: </a:t>
            </a:r>
            <a:r>
              <a:rPr lang="es-GT" sz="1500" kern="100" dirty="0">
                <a:solidFill>
                  <a:srgbClr val="050505"/>
                </a:solidFill>
                <a:effectLst/>
                <a:latin typeface="Aptos" panose="020B0004020202020204" pitchFamily="34" charset="0"/>
                <a:ea typeface="Times New Roman" panose="02020603050405020304" pitchFamily="18" charset="0"/>
                <a:cs typeface="Noto Sans Symbols"/>
              </a:rPr>
              <a:t>P</a:t>
            </a:r>
            <a:r>
              <a:rPr lang="es-GT" sz="1500" kern="100" dirty="0">
                <a:effectLst/>
                <a:latin typeface="Aptos" panose="020B0004020202020204" pitchFamily="34" charset="0"/>
                <a:ea typeface="Noto Sans Symbols"/>
                <a:cs typeface="Noto Sans Symbols"/>
              </a:rPr>
              <a:t>ropuestas y acciones estratégicas para enfrentar los desafíos en materia de agua en el departamento, a través de diálogos constructivos para las propuestas de solución a la problemática de manera dinámica.</a:t>
            </a:r>
          </a:p>
        </p:txBody>
      </p:sp>
      <p:pic>
        <p:nvPicPr>
          <p:cNvPr id="4" name="Imagen 3">
            <a:extLst>
              <a:ext uri="{FF2B5EF4-FFF2-40B4-BE49-F238E27FC236}">
                <a16:creationId xmlns:a16="http://schemas.microsoft.com/office/drawing/2014/main" id="{F1978A35-D316-5BA7-7C3F-3FBE551E5AFC}"/>
              </a:ext>
            </a:extLst>
          </p:cNvPr>
          <p:cNvPicPr>
            <a:picLocks noChangeAspect="1"/>
          </p:cNvPicPr>
          <p:nvPr/>
        </p:nvPicPr>
        <p:blipFill>
          <a:blip r:embed="rId4"/>
          <a:stretch>
            <a:fillRect/>
          </a:stretch>
        </p:blipFill>
        <p:spPr>
          <a:xfrm>
            <a:off x="1118947" y="3560176"/>
            <a:ext cx="9954106" cy="2408141"/>
          </a:xfrm>
          <a:prstGeom prst="rect">
            <a:avLst/>
          </a:prstGeom>
        </p:spPr>
      </p:pic>
    </p:spTree>
    <p:extLst>
      <p:ext uri="{BB962C8B-B14F-4D97-AF65-F5344CB8AC3E}">
        <p14:creationId xmlns:p14="http://schemas.microsoft.com/office/powerpoint/2010/main" val="1363569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
        <p:nvSpPr>
          <p:cNvPr id="130" name="Google Shape;130;p7"/>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1" name="Google Shape;131;p7"/>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606458" y="289648"/>
            <a:ext cx="1090518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b="0" i="0" u="none" strike="noStrike" cap="none" dirty="0">
                <a:solidFill>
                  <a:srgbClr val="004C82"/>
                </a:solidFill>
                <a:latin typeface="Aptos" panose="020B0004020202020204" pitchFamily="34" charset="0"/>
                <a:ea typeface="Bebas Neue"/>
                <a:cs typeface="Bebas Neue"/>
                <a:sym typeface="Bebas Neue"/>
              </a:rPr>
              <a:t>Descripción del presupuesto asignado, vigente, ejecutado y saldo de la entidad</a:t>
            </a:r>
            <a:endParaRPr lang="es-GT" dirty="0">
              <a:latin typeface="Aptos" panose="020B0004020202020204" pitchFamily="34" charset="0"/>
            </a:endParaRPr>
          </a:p>
        </p:txBody>
      </p:sp>
      <p:sp>
        <p:nvSpPr>
          <p:cNvPr id="92" name="Google Shape;92;p2"/>
          <p:cNvSpPr/>
          <p:nvPr/>
        </p:nvSpPr>
        <p:spPr>
          <a:xfrm>
            <a:off x="407850" y="5593762"/>
            <a:ext cx="6556829" cy="18462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GT" sz="600" b="1" dirty="0">
                <a:solidFill>
                  <a:schemeClr val="dk1"/>
                </a:solidFill>
                <a:latin typeface="Aptos" panose="020B0004020202020204" pitchFamily="34" charset="0"/>
                <a:sym typeface="Arial"/>
              </a:rPr>
              <a:t>Fuente</a:t>
            </a:r>
            <a:r>
              <a:rPr lang="es-GT" sz="600" dirty="0">
                <a:solidFill>
                  <a:schemeClr val="dk1"/>
                </a:solidFill>
                <a:latin typeface="Aptos" panose="020B0004020202020204" pitchFamily="34" charset="0"/>
                <a:sym typeface="Arial"/>
              </a:rPr>
              <a:t>: Sistema de Contabilidad Integrada (</a:t>
            </a:r>
            <a:r>
              <a:rPr lang="es-GT" sz="600" dirty="0" err="1">
                <a:solidFill>
                  <a:schemeClr val="dk1"/>
                </a:solidFill>
                <a:latin typeface="Aptos" panose="020B0004020202020204" pitchFamily="34" charset="0"/>
                <a:sym typeface="Arial"/>
              </a:rPr>
              <a:t>Sicoin</a:t>
            </a:r>
            <a:r>
              <a:rPr lang="es-GT" sz="600" dirty="0">
                <a:solidFill>
                  <a:schemeClr val="dk1"/>
                </a:solidFill>
                <a:latin typeface="Aptos" panose="020B0004020202020204" pitchFamily="34" charset="0"/>
                <a:sym typeface="Arial"/>
              </a:rPr>
              <a:t>),  y Departamento Financiero de la Subdirección Administrativa Financiera de AMSCLAE.</a:t>
            </a:r>
            <a:endParaRPr sz="600" dirty="0">
              <a:solidFill>
                <a:schemeClr val="dk1"/>
              </a:solidFill>
              <a:latin typeface="Aptos" panose="020B0004020202020204" pitchFamily="34" charset="0"/>
              <a:sym typeface="Arial"/>
            </a:endParaRPr>
          </a:p>
        </p:txBody>
      </p:sp>
      <p:graphicFrame>
        <p:nvGraphicFramePr>
          <p:cNvPr id="2" name="Tabla 1">
            <a:extLst>
              <a:ext uri="{FF2B5EF4-FFF2-40B4-BE49-F238E27FC236}">
                <a16:creationId xmlns:a16="http://schemas.microsoft.com/office/drawing/2014/main" id="{B25E0E8B-ABF8-FC48-FB92-9662E7666921}"/>
              </a:ext>
            </a:extLst>
          </p:cNvPr>
          <p:cNvGraphicFramePr>
            <a:graphicFrameLocks noGrp="1"/>
          </p:cNvGraphicFramePr>
          <p:nvPr>
            <p:extLst>
              <p:ext uri="{D42A27DB-BD31-4B8C-83A1-F6EECF244321}">
                <p14:modId xmlns:p14="http://schemas.microsoft.com/office/powerpoint/2010/main" val="4025051392"/>
              </p:ext>
            </p:extLst>
          </p:nvPr>
        </p:nvGraphicFramePr>
        <p:xfrm>
          <a:off x="680356" y="2083724"/>
          <a:ext cx="4617507" cy="2469421"/>
        </p:xfrm>
        <a:graphic>
          <a:graphicData uri="http://schemas.openxmlformats.org/drawingml/2006/table">
            <a:tbl>
              <a:tblPr firstRow="1" firstCol="1" bandRow="1">
                <a:tableStyleId>{5C22544A-7EE6-4342-B048-85BDC9FD1C3A}</a:tableStyleId>
              </a:tblPr>
              <a:tblGrid>
                <a:gridCol w="395383">
                  <a:extLst>
                    <a:ext uri="{9D8B030D-6E8A-4147-A177-3AD203B41FA5}">
                      <a16:colId xmlns:a16="http://schemas.microsoft.com/office/drawing/2014/main" val="226543768"/>
                    </a:ext>
                  </a:extLst>
                </a:gridCol>
                <a:gridCol w="2697076">
                  <a:extLst>
                    <a:ext uri="{9D8B030D-6E8A-4147-A177-3AD203B41FA5}">
                      <a16:colId xmlns:a16="http://schemas.microsoft.com/office/drawing/2014/main" val="548346164"/>
                    </a:ext>
                  </a:extLst>
                </a:gridCol>
                <a:gridCol w="1525048">
                  <a:extLst>
                    <a:ext uri="{9D8B030D-6E8A-4147-A177-3AD203B41FA5}">
                      <a16:colId xmlns:a16="http://schemas.microsoft.com/office/drawing/2014/main" val="414788108"/>
                    </a:ext>
                  </a:extLst>
                </a:gridCol>
              </a:tblGrid>
              <a:tr h="692067">
                <a:tc>
                  <a:txBody>
                    <a:bodyPr/>
                    <a:lstStyle/>
                    <a:p>
                      <a:pPr algn="r"/>
                      <a:r>
                        <a:rPr lang="es-GT" sz="1100" kern="0">
                          <a:effectLst/>
                        </a:rPr>
                        <a:t>1</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r>
                        <a:rPr lang="es-GT" sz="1100" kern="0" dirty="0">
                          <a:effectLst/>
                        </a:rPr>
                        <a:t>Presupuesto vigente total</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r>
                        <a:rPr lang="es-GT" sz="1100" kern="0">
                          <a:effectLst/>
                        </a:rPr>
                        <a:t>          10,500,000.00 </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523141669"/>
                  </a:ext>
                </a:extLst>
              </a:tr>
              <a:tr h="692067">
                <a:tc>
                  <a:txBody>
                    <a:bodyPr/>
                    <a:lstStyle/>
                    <a:p>
                      <a:pPr algn="r"/>
                      <a:r>
                        <a:rPr lang="es-GT" sz="1100" kern="0">
                          <a:effectLst/>
                        </a:rPr>
                        <a:t>2</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r>
                        <a:rPr lang="es-GT" sz="1100" kern="0" dirty="0">
                          <a:effectLst/>
                        </a:rPr>
                        <a:t>Presupuesto ejecutado (utilizado) :</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r>
                        <a:rPr lang="es-GT" sz="1100" kern="0" dirty="0">
                          <a:effectLst/>
                        </a:rPr>
                        <a:t>            7,038,693.71 </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212726938"/>
                  </a:ext>
                </a:extLst>
              </a:tr>
              <a:tr h="692067">
                <a:tc>
                  <a:txBody>
                    <a:bodyPr/>
                    <a:lstStyle/>
                    <a:p>
                      <a:pPr algn="r"/>
                      <a:r>
                        <a:rPr lang="es-GT" sz="1100" kern="0">
                          <a:effectLst/>
                        </a:rPr>
                        <a:t>3</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r>
                        <a:rPr lang="es-GT" sz="1100" kern="0">
                          <a:effectLst/>
                        </a:rPr>
                        <a:t>Saldo por ejecutar (por utilizar):</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r>
                        <a:rPr lang="es-GT" sz="1100" kern="0">
                          <a:effectLst/>
                        </a:rPr>
                        <a:t>            3,461,306.29 </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798561759"/>
                  </a:ext>
                </a:extLst>
              </a:tr>
              <a:tr h="393220">
                <a:tc>
                  <a:txBody>
                    <a:bodyPr/>
                    <a:lstStyle/>
                    <a:p>
                      <a:r>
                        <a:rPr lang="es-GT" sz="1100" kern="0">
                          <a:effectLst/>
                        </a:rPr>
                        <a:t> </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r>
                        <a:rPr lang="es-GT" sz="1100" kern="0" dirty="0">
                          <a:effectLst/>
                        </a:rPr>
                        <a:t>Porcentaje de ejecución</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r>
                        <a:rPr lang="es-GT" sz="1000" kern="0" dirty="0">
                          <a:effectLst/>
                        </a:rPr>
                        <a:t>67.04%</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890538007"/>
                  </a:ext>
                </a:extLst>
              </a:tr>
            </a:tbl>
          </a:graphicData>
        </a:graphic>
      </p:graphicFrame>
      <p:graphicFrame>
        <p:nvGraphicFramePr>
          <p:cNvPr id="3" name="Gráfico 2">
            <a:extLst>
              <a:ext uri="{FF2B5EF4-FFF2-40B4-BE49-F238E27FC236}">
                <a16:creationId xmlns:a16="http://schemas.microsoft.com/office/drawing/2014/main" id="{10210E8B-1092-4668-B0A3-A6EEC38DBABD}"/>
              </a:ext>
            </a:extLst>
          </p:cNvPr>
          <p:cNvGraphicFramePr/>
          <p:nvPr>
            <p:extLst>
              <p:ext uri="{D42A27DB-BD31-4B8C-83A1-F6EECF244321}">
                <p14:modId xmlns:p14="http://schemas.microsoft.com/office/powerpoint/2010/main" val="4135706707"/>
              </p:ext>
            </p:extLst>
          </p:nvPr>
        </p:nvGraphicFramePr>
        <p:xfrm>
          <a:off x="5542960" y="1852380"/>
          <a:ext cx="6042582" cy="2700765"/>
        </p:xfrm>
        <a:graphic>
          <a:graphicData uri="http://schemas.openxmlformats.org/drawingml/2006/chart">
            <c:chart xmlns:c="http://schemas.openxmlformats.org/drawingml/2006/chart" xmlns:r="http://schemas.openxmlformats.org/officeDocument/2006/relationships" r:id="rId4"/>
          </a:graphicData>
        </a:graphic>
      </p:graphicFrame>
      <p:sp>
        <p:nvSpPr>
          <p:cNvPr id="4" name="Google Shape;99;p3">
            <a:extLst>
              <a:ext uri="{FF2B5EF4-FFF2-40B4-BE49-F238E27FC236}">
                <a16:creationId xmlns:a16="http://schemas.microsoft.com/office/drawing/2014/main" id="{5D093FD9-89BB-B431-124A-E2721BA2AA56}"/>
              </a:ext>
            </a:extLst>
          </p:cNvPr>
          <p:cNvSpPr txBox="1"/>
          <p:nvPr/>
        </p:nvSpPr>
        <p:spPr>
          <a:xfrm>
            <a:off x="680356" y="1248765"/>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Aptos" panose="020B0004020202020204" pitchFamily="34" charset="0"/>
                <a:ea typeface="Bebas Neue"/>
                <a:cs typeface="Bebas Neue"/>
                <a:sym typeface="Bebas Neue"/>
              </a:rPr>
              <a:t>Segundo cuatrimestre del ejercicio fiscal 2023</a:t>
            </a:r>
            <a:endParaRPr dirty="0">
              <a:latin typeface="Aptos" panose="020B00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680356" y="270412"/>
            <a:ext cx="1090518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b="0" i="0" u="none" strike="noStrike" cap="none" dirty="0">
                <a:solidFill>
                  <a:srgbClr val="004C82"/>
                </a:solidFill>
                <a:latin typeface="Aptos" panose="020B0004020202020204" pitchFamily="34" charset="0"/>
                <a:ea typeface="Bebas Neue"/>
                <a:cs typeface="Bebas Neue"/>
                <a:sym typeface="Bebas Neue"/>
              </a:rPr>
              <a:t>Descripción del presupuesto asignado, vigente, ejecutado y saldo </a:t>
            </a:r>
            <a:r>
              <a:rPr lang="es-GT" sz="3100" dirty="0">
                <a:solidFill>
                  <a:srgbClr val="004C82"/>
                </a:solidFill>
                <a:latin typeface="Aptos" panose="020B0004020202020204" pitchFamily="34" charset="0"/>
                <a:ea typeface="Bebas Neue"/>
                <a:cs typeface="Bebas Neue"/>
                <a:sym typeface="Bebas Neue"/>
              </a:rPr>
              <a:t>por grupo de gasto</a:t>
            </a:r>
            <a:endParaRPr lang="es-GT" dirty="0">
              <a:latin typeface="Aptos" panose="020B0004020202020204" pitchFamily="34" charset="0"/>
            </a:endParaRPr>
          </a:p>
        </p:txBody>
      </p:sp>
      <p:sp>
        <p:nvSpPr>
          <p:cNvPr id="92" name="Google Shape;92;p2"/>
          <p:cNvSpPr/>
          <p:nvPr/>
        </p:nvSpPr>
        <p:spPr>
          <a:xfrm>
            <a:off x="407850" y="5593762"/>
            <a:ext cx="6556829" cy="18462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GT" sz="600" b="1" dirty="0">
                <a:solidFill>
                  <a:schemeClr val="dk1"/>
                </a:solidFill>
                <a:latin typeface="Aptos" panose="020B0004020202020204" pitchFamily="34" charset="0"/>
                <a:sym typeface="Arial"/>
              </a:rPr>
              <a:t>Fuente</a:t>
            </a:r>
            <a:r>
              <a:rPr lang="es-GT" sz="600" dirty="0">
                <a:solidFill>
                  <a:schemeClr val="dk1"/>
                </a:solidFill>
                <a:latin typeface="Aptos" panose="020B0004020202020204" pitchFamily="34" charset="0"/>
                <a:sym typeface="Arial"/>
              </a:rPr>
              <a:t>: Sistema de Contabilidad Integrada (</a:t>
            </a:r>
            <a:r>
              <a:rPr lang="es-GT" sz="600" dirty="0" err="1">
                <a:solidFill>
                  <a:schemeClr val="dk1"/>
                </a:solidFill>
                <a:latin typeface="Aptos" panose="020B0004020202020204" pitchFamily="34" charset="0"/>
                <a:sym typeface="Arial"/>
              </a:rPr>
              <a:t>Sicoin</a:t>
            </a:r>
            <a:r>
              <a:rPr lang="es-GT" sz="600" dirty="0">
                <a:solidFill>
                  <a:schemeClr val="dk1"/>
                </a:solidFill>
                <a:latin typeface="Aptos" panose="020B0004020202020204" pitchFamily="34" charset="0"/>
                <a:sym typeface="Arial"/>
              </a:rPr>
              <a:t>),  y Departamento Financiero de la Subdirección Administrativa Financiera de AMSCLAE.</a:t>
            </a:r>
            <a:endParaRPr sz="600" dirty="0">
              <a:solidFill>
                <a:schemeClr val="dk1"/>
              </a:solidFill>
              <a:latin typeface="Aptos" panose="020B0004020202020204" pitchFamily="34" charset="0"/>
              <a:sym typeface="Arial"/>
            </a:endParaRPr>
          </a:p>
        </p:txBody>
      </p:sp>
      <p:sp>
        <p:nvSpPr>
          <p:cNvPr id="4" name="Google Shape;99;p3">
            <a:extLst>
              <a:ext uri="{FF2B5EF4-FFF2-40B4-BE49-F238E27FC236}">
                <a16:creationId xmlns:a16="http://schemas.microsoft.com/office/drawing/2014/main" id="{5D093FD9-89BB-B431-124A-E2721BA2AA56}"/>
              </a:ext>
            </a:extLst>
          </p:cNvPr>
          <p:cNvSpPr txBox="1"/>
          <p:nvPr/>
        </p:nvSpPr>
        <p:spPr>
          <a:xfrm>
            <a:off x="680356" y="1199698"/>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Aptos" panose="020B0004020202020204" pitchFamily="34" charset="0"/>
                <a:ea typeface="Bebas Neue"/>
                <a:cs typeface="Bebas Neue"/>
                <a:sym typeface="Bebas Neue"/>
              </a:rPr>
              <a:t>Segundo cuatrimestre del ejercicio fiscal 2023</a:t>
            </a:r>
            <a:endParaRPr dirty="0">
              <a:latin typeface="Aptos" panose="020B0004020202020204" pitchFamily="34" charset="0"/>
            </a:endParaRPr>
          </a:p>
        </p:txBody>
      </p:sp>
      <p:graphicFrame>
        <p:nvGraphicFramePr>
          <p:cNvPr id="5" name="Tabla 4">
            <a:extLst>
              <a:ext uri="{FF2B5EF4-FFF2-40B4-BE49-F238E27FC236}">
                <a16:creationId xmlns:a16="http://schemas.microsoft.com/office/drawing/2014/main" id="{4D358C3B-E8BA-8295-1D27-2A0CBB6D3010}"/>
              </a:ext>
            </a:extLst>
          </p:cNvPr>
          <p:cNvGraphicFramePr>
            <a:graphicFrameLocks noGrp="1"/>
          </p:cNvGraphicFramePr>
          <p:nvPr>
            <p:extLst>
              <p:ext uri="{D42A27DB-BD31-4B8C-83A1-F6EECF244321}">
                <p14:modId xmlns:p14="http://schemas.microsoft.com/office/powerpoint/2010/main" val="461424806"/>
              </p:ext>
            </p:extLst>
          </p:nvPr>
        </p:nvGraphicFramePr>
        <p:xfrm>
          <a:off x="680356" y="1777748"/>
          <a:ext cx="10515599" cy="3612160"/>
        </p:xfrm>
        <a:graphic>
          <a:graphicData uri="http://schemas.openxmlformats.org/drawingml/2006/table">
            <a:tbl>
              <a:tblPr firstRow="1" firstCol="1" bandRow="1">
                <a:tableStyleId>{5C22544A-7EE6-4342-B048-85BDC9FD1C3A}</a:tableStyleId>
              </a:tblPr>
              <a:tblGrid>
                <a:gridCol w="1089416">
                  <a:extLst>
                    <a:ext uri="{9D8B030D-6E8A-4147-A177-3AD203B41FA5}">
                      <a16:colId xmlns:a16="http://schemas.microsoft.com/office/drawing/2014/main" val="3489555103"/>
                    </a:ext>
                  </a:extLst>
                </a:gridCol>
                <a:gridCol w="2271369">
                  <a:extLst>
                    <a:ext uri="{9D8B030D-6E8A-4147-A177-3AD203B41FA5}">
                      <a16:colId xmlns:a16="http://schemas.microsoft.com/office/drawing/2014/main" val="3618315823"/>
                    </a:ext>
                  </a:extLst>
                </a:gridCol>
                <a:gridCol w="2071573">
                  <a:extLst>
                    <a:ext uri="{9D8B030D-6E8A-4147-A177-3AD203B41FA5}">
                      <a16:colId xmlns:a16="http://schemas.microsoft.com/office/drawing/2014/main" val="2950539112"/>
                    </a:ext>
                  </a:extLst>
                </a:gridCol>
                <a:gridCol w="1905427">
                  <a:extLst>
                    <a:ext uri="{9D8B030D-6E8A-4147-A177-3AD203B41FA5}">
                      <a16:colId xmlns:a16="http://schemas.microsoft.com/office/drawing/2014/main" val="302743105"/>
                    </a:ext>
                  </a:extLst>
                </a:gridCol>
                <a:gridCol w="1974830">
                  <a:extLst>
                    <a:ext uri="{9D8B030D-6E8A-4147-A177-3AD203B41FA5}">
                      <a16:colId xmlns:a16="http://schemas.microsoft.com/office/drawing/2014/main" val="2845311550"/>
                    </a:ext>
                  </a:extLst>
                </a:gridCol>
                <a:gridCol w="1202984">
                  <a:extLst>
                    <a:ext uri="{9D8B030D-6E8A-4147-A177-3AD203B41FA5}">
                      <a16:colId xmlns:a16="http://schemas.microsoft.com/office/drawing/2014/main" val="53471749"/>
                    </a:ext>
                  </a:extLst>
                </a:gridCol>
              </a:tblGrid>
              <a:tr h="816273">
                <a:tc>
                  <a:txBody>
                    <a:bodyPr/>
                    <a:lstStyle/>
                    <a:p>
                      <a:pPr algn="ctr"/>
                      <a:r>
                        <a:rPr lang="es-GT" sz="1100" kern="0" dirty="0">
                          <a:effectLst/>
                        </a:rPr>
                        <a:t>GRUPO</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pPr algn="ctr"/>
                      <a:r>
                        <a:rPr lang="es-GT" sz="1100" kern="0">
                          <a:effectLst/>
                        </a:rPr>
                        <a:t>DESCRIPCIÓN</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pPr algn="ctr"/>
                      <a:r>
                        <a:rPr lang="es-GT" sz="1100" kern="0">
                          <a:effectLst/>
                        </a:rPr>
                        <a:t> PRESUPUESTO VIGENTE 2023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pPr algn="ctr"/>
                      <a:r>
                        <a:rPr lang="es-GT" sz="1100" kern="0">
                          <a:effectLst/>
                        </a:rPr>
                        <a:t>EJECUTADO</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pPr algn="ctr"/>
                      <a:r>
                        <a:rPr lang="es-GT" sz="1100" kern="0">
                          <a:effectLst/>
                        </a:rPr>
                        <a:t>SALDO</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pPr algn="ctr"/>
                      <a:r>
                        <a:rPr lang="es-GT" sz="800" kern="0">
                          <a:effectLst/>
                        </a:rPr>
                        <a:t>% </a:t>
                      </a:r>
                      <a:br>
                        <a:rPr lang="es-GT" sz="800" kern="0">
                          <a:effectLst/>
                        </a:rPr>
                      </a:br>
                      <a:r>
                        <a:rPr lang="es-GT" sz="800" kern="0">
                          <a:effectLst/>
                        </a:rPr>
                        <a:t>EJECUTADO</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extLst>
                  <a:ext uri="{0D108BD9-81ED-4DB2-BD59-A6C34878D82A}">
                    <a16:rowId xmlns:a16="http://schemas.microsoft.com/office/drawing/2014/main" val="3175288621"/>
                  </a:ext>
                </a:extLst>
              </a:tr>
              <a:tr h="388183">
                <a:tc>
                  <a:txBody>
                    <a:bodyPr/>
                    <a:lstStyle/>
                    <a:p>
                      <a:pPr algn="ctr"/>
                      <a:r>
                        <a:rPr lang="es-GT" sz="1000" kern="0">
                          <a:effectLst/>
                        </a:rPr>
                        <a:t>000</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r>
                        <a:rPr lang="es-GT" sz="1000" kern="0">
                          <a:effectLst/>
                        </a:rPr>
                        <a:t>SERVICIOS PERSONALES</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r>
                        <a:rPr lang="es-GT" sz="1000" kern="0">
                          <a:effectLst/>
                        </a:rPr>
                        <a:t> Q   7,361,035.00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r>
                        <a:rPr lang="es-GT" sz="1000" kern="0">
                          <a:effectLst/>
                        </a:rPr>
                        <a:t> Q4,715,386.76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r>
                        <a:rPr lang="es-GT" sz="1000" kern="0">
                          <a:effectLst/>
                        </a:rPr>
                        <a:t> Q 2,645,648.24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pPr algn="r"/>
                      <a:r>
                        <a:rPr lang="es-GT" sz="1000" kern="0">
                          <a:effectLst/>
                        </a:rPr>
                        <a:t>64.06%</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extLst>
                  <a:ext uri="{0D108BD9-81ED-4DB2-BD59-A6C34878D82A}">
                    <a16:rowId xmlns:a16="http://schemas.microsoft.com/office/drawing/2014/main" val="1036913396"/>
                  </a:ext>
                </a:extLst>
              </a:tr>
              <a:tr h="388183">
                <a:tc>
                  <a:txBody>
                    <a:bodyPr/>
                    <a:lstStyle/>
                    <a:p>
                      <a:pPr algn="ctr"/>
                      <a:r>
                        <a:rPr lang="es-GT" sz="1000" kern="0">
                          <a:effectLst/>
                        </a:rPr>
                        <a:t>100</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r>
                        <a:rPr lang="es-GT" sz="1000" kern="0">
                          <a:effectLst/>
                        </a:rPr>
                        <a:t>SERVICIOS NO PERSONALES</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r>
                        <a:rPr lang="es-GT" sz="1000" kern="0">
                          <a:effectLst/>
                        </a:rPr>
                        <a:t> Q   1,241,974.00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r>
                        <a:rPr lang="es-GT" sz="1000" kern="0">
                          <a:effectLst/>
                        </a:rPr>
                        <a:t> Q   804,025.86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r>
                        <a:rPr lang="es-GT" sz="1000" kern="0">
                          <a:effectLst/>
                        </a:rPr>
                        <a:t> Q    437,948.14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pPr algn="r"/>
                      <a:r>
                        <a:rPr lang="es-GT" sz="1000" kern="0">
                          <a:effectLst/>
                        </a:rPr>
                        <a:t>64.74%</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extLst>
                  <a:ext uri="{0D108BD9-81ED-4DB2-BD59-A6C34878D82A}">
                    <a16:rowId xmlns:a16="http://schemas.microsoft.com/office/drawing/2014/main" val="3061892343"/>
                  </a:ext>
                </a:extLst>
              </a:tr>
              <a:tr h="388183">
                <a:tc>
                  <a:txBody>
                    <a:bodyPr/>
                    <a:lstStyle/>
                    <a:p>
                      <a:pPr algn="ctr"/>
                      <a:r>
                        <a:rPr lang="es-GT" sz="1000" kern="0">
                          <a:effectLst/>
                        </a:rPr>
                        <a:t>200</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r>
                        <a:rPr lang="es-GT" sz="1000" kern="0" dirty="0">
                          <a:effectLst/>
                        </a:rPr>
                        <a:t>MATERIALES Y SUMINISTROS</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r>
                        <a:rPr lang="es-GT" sz="1000" kern="0">
                          <a:effectLst/>
                        </a:rPr>
                        <a:t> Q   1,524,254.00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r>
                        <a:rPr lang="es-GT" sz="1000" kern="0">
                          <a:effectLst/>
                        </a:rPr>
                        <a:t> Q1,198,461.30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r>
                        <a:rPr lang="es-GT" sz="1000" kern="0">
                          <a:effectLst/>
                        </a:rPr>
                        <a:t> Q    325,792.70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pPr algn="r"/>
                      <a:r>
                        <a:rPr lang="es-GT" sz="1000" kern="0">
                          <a:effectLst/>
                        </a:rPr>
                        <a:t>78.63%</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extLst>
                  <a:ext uri="{0D108BD9-81ED-4DB2-BD59-A6C34878D82A}">
                    <a16:rowId xmlns:a16="http://schemas.microsoft.com/office/drawing/2014/main" val="2841144513"/>
                  </a:ext>
                </a:extLst>
              </a:tr>
              <a:tr h="611903">
                <a:tc>
                  <a:txBody>
                    <a:bodyPr/>
                    <a:lstStyle/>
                    <a:p>
                      <a:pPr algn="ctr"/>
                      <a:r>
                        <a:rPr lang="es-GT" sz="1000" kern="0">
                          <a:effectLst/>
                        </a:rPr>
                        <a:t>300</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r>
                        <a:rPr lang="es-GT" sz="1000" kern="0">
                          <a:effectLst/>
                        </a:rPr>
                        <a:t>PROPIEDAD, PLANTA, EQUIPO E INTANGIBLES</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r>
                        <a:rPr lang="es-GT" sz="1000" kern="0" dirty="0">
                          <a:effectLst/>
                        </a:rPr>
                        <a:t> Q      283,772.00 </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r>
                        <a:rPr lang="es-GT" sz="1000" kern="0">
                          <a:effectLst/>
                        </a:rPr>
                        <a:t> Q   232,707.25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r>
                        <a:rPr lang="es-GT" sz="1000" kern="0">
                          <a:effectLst/>
                        </a:rPr>
                        <a:t> Q      51,064.75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pPr algn="r"/>
                      <a:r>
                        <a:rPr lang="es-GT" sz="1000" kern="0">
                          <a:effectLst/>
                        </a:rPr>
                        <a:t>82.01%</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extLst>
                  <a:ext uri="{0D108BD9-81ED-4DB2-BD59-A6C34878D82A}">
                    <a16:rowId xmlns:a16="http://schemas.microsoft.com/office/drawing/2014/main" val="1120554648"/>
                  </a:ext>
                </a:extLst>
              </a:tr>
              <a:tr h="611903">
                <a:tc>
                  <a:txBody>
                    <a:bodyPr/>
                    <a:lstStyle/>
                    <a:p>
                      <a:pPr algn="ctr"/>
                      <a:r>
                        <a:rPr lang="es-GT" sz="1000" kern="0">
                          <a:effectLst/>
                        </a:rPr>
                        <a:t>400</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r>
                        <a:rPr lang="es-GT" sz="1000" kern="0">
                          <a:effectLst/>
                        </a:rPr>
                        <a:t>TRANSFERENCIAS CORRIENTES</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r>
                        <a:rPr lang="es-GT" sz="1000" kern="0">
                          <a:effectLst/>
                        </a:rPr>
                        <a:t> Q        88,965.00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r>
                        <a:rPr lang="es-GT" sz="1000" kern="0">
                          <a:effectLst/>
                        </a:rPr>
                        <a:t> Q     88,112.54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r>
                        <a:rPr lang="es-GT" sz="1000" kern="0">
                          <a:effectLst/>
                        </a:rPr>
                        <a:t> Q            852.46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pPr algn="r"/>
                      <a:r>
                        <a:rPr lang="es-GT" sz="1000" kern="0">
                          <a:effectLst/>
                        </a:rPr>
                        <a:t>99.04%</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extLst>
                  <a:ext uri="{0D108BD9-81ED-4DB2-BD59-A6C34878D82A}">
                    <a16:rowId xmlns:a16="http://schemas.microsoft.com/office/drawing/2014/main" val="2520422441"/>
                  </a:ext>
                </a:extLst>
              </a:tr>
              <a:tr h="203766">
                <a:tc>
                  <a:txBody>
                    <a:bodyPr/>
                    <a:lstStyle/>
                    <a:p>
                      <a:r>
                        <a:rPr lang="es-GT" sz="1100" kern="0">
                          <a:effectLst/>
                        </a:rPr>
                        <a:t>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b"/>
                </a:tc>
                <a:tc>
                  <a:txBody>
                    <a:bodyPr/>
                    <a:lstStyle/>
                    <a:p>
                      <a:pPr algn="ctr"/>
                      <a:r>
                        <a:rPr lang="es-GT" sz="1100" kern="0">
                          <a:effectLst/>
                        </a:rPr>
                        <a:t>Total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ctr"/>
                </a:tc>
                <a:tc>
                  <a:txBody>
                    <a:bodyPr/>
                    <a:lstStyle/>
                    <a:p>
                      <a:r>
                        <a:rPr lang="es-GT" sz="1100" kern="0">
                          <a:effectLst/>
                        </a:rPr>
                        <a:t> Q10,500,000.00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b"/>
                </a:tc>
                <a:tc>
                  <a:txBody>
                    <a:bodyPr/>
                    <a:lstStyle/>
                    <a:p>
                      <a:r>
                        <a:rPr lang="es-GT" sz="1100" kern="0">
                          <a:effectLst/>
                        </a:rPr>
                        <a:t> Q7,038,693.71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b"/>
                </a:tc>
                <a:tc>
                  <a:txBody>
                    <a:bodyPr/>
                    <a:lstStyle/>
                    <a:p>
                      <a:r>
                        <a:rPr lang="es-GT" sz="1100" kern="0">
                          <a:effectLst/>
                        </a:rPr>
                        <a:t> Q 3,461,306.29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b"/>
                </a:tc>
                <a:tc>
                  <a:txBody>
                    <a:bodyPr/>
                    <a:lstStyle/>
                    <a:p>
                      <a:pPr algn="r"/>
                      <a:r>
                        <a:rPr lang="es-GT" sz="900" kern="0">
                          <a:effectLst/>
                        </a:rPr>
                        <a:t>67.04%</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b"/>
                </a:tc>
                <a:extLst>
                  <a:ext uri="{0D108BD9-81ED-4DB2-BD59-A6C34878D82A}">
                    <a16:rowId xmlns:a16="http://schemas.microsoft.com/office/drawing/2014/main" val="2195491296"/>
                  </a:ext>
                </a:extLst>
              </a:tr>
              <a:tr h="203766">
                <a:tc>
                  <a:txBody>
                    <a:bodyPr/>
                    <a:lstStyle/>
                    <a:p>
                      <a:endParaRPr lang="es-GT" sz="1100" kern="100">
                        <a:effectLst/>
                        <a:latin typeface="Calibri" panose="020F0502020204030204" pitchFamily="34" charset="0"/>
                        <a:cs typeface="Times New Roman" panose="02020603050405020304" pitchFamily="18" charset="0"/>
                      </a:endParaRPr>
                    </a:p>
                  </a:txBody>
                  <a:tcPr marL="42325" marR="42325" marT="0" marB="0" anchor="b"/>
                </a:tc>
                <a:tc gridSpan="3">
                  <a:txBody>
                    <a:bodyPr/>
                    <a:lstStyle/>
                    <a:p>
                      <a:r>
                        <a:rPr lang="es-GT" sz="1100" kern="0" dirty="0">
                          <a:effectLst/>
                        </a:rPr>
                        <a:t>FUENTE: https://sicoin.minfin.gob.gt</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25" marR="42325" marT="0" marB="0" anchor="b"/>
                </a:tc>
                <a:tc hMerge="1">
                  <a:txBody>
                    <a:bodyPr/>
                    <a:lstStyle/>
                    <a:p>
                      <a:endParaRPr lang="es-GT"/>
                    </a:p>
                  </a:txBody>
                  <a:tcPr/>
                </a:tc>
                <a:tc hMerge="1">
                  <a:txBody>
                    <a:bodyPr/>
                    <a:lstStyle/>
                    <a:p>
                      <a:endParaRPr lang="es-GT"/>
                    </a:p>
                  </a:txBody>
                  <a:tcPr/>
                </a:tc>
                <a:tc>
                  <a:txBody>
                    <a:bodyPr/>
                    <a:lstStyle/>
                    <a:p>
                      <a:endParaRPr lang="es-GT" sz="1100" kern="100">
                        <a:effectLst/>
                        <a:latin typeface="Calibri" panose="020F0502020204030204" pitchFamily="34" charset="0"/>
                        <a:cs typeface="Times New Roman" panose="02020603050405020304" pitchFamily="18" charset="0"/>
                      </a:endParaRPr>
                    </a:p>
                  </a:txBody>
                  <a:tcPr marL="42325" marR="42325" marT="0" marB="0" anchor="b"/>
                </a:tc>
                <a:tc>
                  <a:txBody>
                    <a:bodyPr/>
                    <a:lstStyle/>
                    <a:p>
                      <a:endParaRPr lang="es-GT" sz="1100" kern="100" dirty="0">
                        <a:effectLst/>
                        <a:latin typeface="Calibri" panose="020F0502020204030204" pitchFamily="34" charset="0"/>
                        <a:cs typeface="Times New Roman" panose="02020603050405020304" pitchFamily="18" charset="0"/>
                      </a:endParaRPr>
                    </a:p>
                  </a:txBody>
                  <a:tcPr marL="42325" marR="42325" marT="0" marB="0" anchor="ctr"/>
                </a:tc>
                <a:extLst>
                  <a:ext uri="{0D108BD9-81ED-4DB2-BD59-A6C34878D82A}">
                    <a16:rowId xmlns:a16="http://schemas.microsoft.com/office/drawing/2014/main" val="2147475365"/>
                  </a:ext>
                </a:extLst>
              </a:tr>
            </a:tbl>
          </a:graphicData>
        </a:graphic>
      </p:graphicFrame>
    </p:spTree>
    <p:extLst>
      <p:ext uri="{BB962C8B-B14F-4D97-AF65-F5344CB8AC3E}">
        <p14:creationId xmlns:p14="http://schemas.microsoft.com/office/powerpoint/2010/main" val="2568811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680356" y="270412"/>
            <a:ext cx="1090518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b="0" i="0" u="none" strike="noStrike" cap="none" dirty="0">
                <a:solidFill>
                  <a:srgbClr val="004C82"/>
                </a:solidFill>
                <a:latin typeface="Aptos" panose="020B0004020202020204" pitchFamily="34" charset="0"/>
                <a:ea typeface="Bebas Neue"/>
                <a:cs typeface="Bebas Neue"/>
                <a:sym typeface="Bebas Neue"/>
              </a:rPr>
              <a:t>Descripción del presupuesto asignado, vigente, ejecutado y saldo de la inversión en general </a:t>
            </a:r>
            <a:endParaRPr lang="es-GT" dirty="0">
              <a:latin typeface="Aptos" panose="020B0004020202020204" pitchFamily="34" charset="0"/>
            </a:endParaRPr>
          </a:p>
        </p:txBody>
      </p:sp>
      <p:sp>
        <p:nvSpPr>
          <p:cNvPr id="92" name="Google Shape;92;p2"/>
          <p:cNvSpPr/>
          <p:nvPr/>
        </p:nvSpPr>
        <p:spPr>
          <a:xfrm>
            <a:off x="407850" y="5593762"/>
            <a:ext cx="6556829" cy="18462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GT" sz="600" b="1" dirty="0">
                <a:solidFill>
                  <a:schemeClr val="dk1"/>
                </a:solidFill>
                <a:latin typeface="Aptos" panose="020B0004020202020204" pitchFamily="34" charset="0"/>
                <a:sym typeface="Arial"/>
              </a:rPr>
              <a:t>Fuente</a:t>
            </a:r>
            <a:r>
              <a:rPr lang="es-GT" sz="600" dirty="0">
                <a:solidFill>
                  <a:schemeClr val="dk1"/>
                </a:solidFill>
                <a:latin typeface="Aptos" panose="020B0004020202020204" pitchFamily="34" charset="0"/>
                <a:sym typeface="Arial"/>
              </a:rPr>
              <a:t>: Sistema de Contabilidad Integrada (</a:t>
            </a:r>
            <a:r>
              <a:rPr lang="es-GT" sz="600" dirty="0" err="1">
                <a:solidFill>
                  <a:schemeClr val="dk1"/>
                </a:solidFill>
                <a:latin typeface="Aptos" panose="020B0004020202020204" pitchFamily="34" charset="0"/>
                <a:sym typeface="Arial"/>
              </a:rPr>
              <a:t>Sicoin</a:t>
            </a:r>
            <a:r>
              <a:rPr lang="es-GT" sz="600" dirty="0">
                <a:solidFill>
                  <a:schemeClr val="dk1"/>
                </a:solidFill>
                <a:latin typeface="Aptos" panose="020B0004020202020204" pitchFamily="34" charset="0"/>
                <a:sym typeface="Arial"/>
              </a:rPr>
              <a:t>),  y Departamento Financiero de la Subdirección Administrativa Financiera de AMSCLAE.</a:t>
            </a:r>
            <a:endParaRPr sz="600" dirty="0">
              <a:solidFill>
                <a:schemeClr val="dk1"/>
              </a:solidFill>
              <a:latin typeface="Aptos" panose="020B0004020202020204" pitchFamily="34" charset="0"/>
              <a:sym typeface="Arial"/>
            </a:endParaRPr>
          </a:p>
        </p:txBody>
      </p:sp>
      <p:sp>
        <p:nvSpPr>
          <p:cNvPr id="4" name="Google Shape;99;p3">
            <a:extLst>
              <a:ext uri="{FF2B5EF4-FFF2-40B4-BE49-F238E27FC236}">
                <a16:creationId xmlns:a16="http://schemas.microsoft.com/office/drawing/2014/main" id="{5D093FD9-89BB-B431-124A-E2721BA2AA56}"/>
              </a:ext>
            </a:extLst>
          </p:cNvPr>
          <p:cNvSpPr txBox="1"/>
          <p:nvPr/>
        </p:nvSpPr>
        <p:spPr>
          <a:xfrm>
            <a:off x="680356" y="1218451"/>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Aptos" panose="020B0004020202020204" pitchFamily="34" charset="0"/>
                <a:ea typeface="Bebas Neue"/>
                <a:cs typeface="Bebas Neue"/>
                <a:sym typeface="Bebas Neue"/>
              </a:rPr>
              <a:t>Segundo cuatrimestre del ejercicio fiscal 2023</a:t>
            </a:r>
            <a:endParaRPr dirty="0">
              <a:latin typeface="Aptos" panose="020B0004020202020204" pitchFamily="34" charset="0"/>
            </a:endParaRPr>
          </a:p>
        </p:txBody>
      </p:sp>
      <p:graphicFrame>
        <p:nvGraphicFramePr>
          <p:cNvPr id="2" name="Tabla 1">
            <a:extLst>
              <a:ext uri="{FF2B5EF4-FFF2-40B4-BE49-F238E27FC236}">
                <a16:creationId xmlns:a16="http://schemas.microsoft.com/office/drawing/2014/main" id="{C2FA7CF4-4B6F-380F-E1CB-3A384934F8FC}"/>
              </a:ext>
            </a:extLst>
          </p:cNvPr>
          <p:cNvGraphicFramePr>
            <a:graphicFrameLocks noGrp="1"/>
          </p:cNvGraphicFramePr>
          <p:nvPr>
            <p:extLst>
              <p:ext uri="{D42A27DB-BD31-4B8C-83A1-F6EECF244321}">
                <p14:modId xmlns:p14="http://schemas.microsoft.com/office/powerpoint/2010/main" val="1133638007"/>
              </p:ext>
            </p:extLst>
          </p:nvPr>
        </p:nvGraphicFramePr>
        <p:xfrm>
          <a:off x="499382" y="2145915"/>
          <a:ext cx="4977494" cy="2721360"/>
        </p:xfrm>
        <a:graphic>
          <a:graphicData uri="http://schemas.openxmlformats.org/drawingml/2006/table">
            <a:tbl>
              <a:tblPr firstRow="1" firstCol="1" bandRow="1">
                <a:tableStyleId>{5C22544A-7EE6-4342-B048-85BDC9FD1C3A}</a:tableStyleId>
              </a:tblPr>
              <a:tblGrid>
                <a:gridCol w="1068384">
                  <a:extLst>
                    <a:ext uri="{9D8B030D-6E8A-4147-A177-3AD203B41FA5}">
                      <a16:colId xmlns:a16="http://schemas.microsoft.com/office/drawing/2014/main" val="1717229606"/>
                    </a:ext>
                  </a:extLst>
                </a:gridCol>
                <a:gridCol w="1102238">
                  <a:extLst>
                    <a:ext uri="{9D8B030D-6E8A-4147-A177-3AD203B41FA5}">
                      <a16:colId xmlns:a16="http://schemas.microsoft.com/office/drawing/2014/main" val="2282226969"/>
                    </a:ext>
                  </a:extLst>
                </a:gridCol>
                <a:gridCol w="946909">
                  <a:extLst>
                    <a:ext uri="{9D8B030D-6E8A-4147-A177-3AD203B41FA5}">
                      <a16:colId xmlns:a16="http://schemas.microsoft.com/office/drawing/2014/main" val="2297966012"/>
                    </a:ext>
                  </a:extLst>
                </a:gridCol>
                <a:gridCol w="902102">
                  <a:extLst>
                    <a:ext uri="{9D8B030D-6E8A-4147-A177-3AD203B41FA5}">
                      <a16:colId xmlns:a16="http://schemas.microsoft.com/office/drawing/2014/main" val="3877960453"/>
                    </a:ext>
                  </a:extLst>
                </a:gridCol>
                <a:gridCol w="957861">
                  <a:extLst>
                    <a:ext uri="{9D8B030D-6E8A-4147-A177-3AD203B41FA5}">
                      <a16:colId xmlns:a16="http://schemas.microsoft.com/office/drawing/2014/main" val="4173335768"/>
                    </a:ext>
                  </a:extLst>
                </a:gridCol>
              </a:tblGrid>
              <a:tr h="965028">
                <a:tc>
                  <a:txBody>
                    <a:bodyPr/>
                    <a:lstStyle/>
                    <a:p>
                      <a:pPr algn="ctr"/>
                      <a:r>
                        <a:rPr lang="es-GT" sz="1100" kern="0">
                          <a:effectLst/>
                        </a:rPr>
                        <a:t>GRUPO DE GASTO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1112" marR="41112" marT="0" marB="0" anchor="b"/>
                </a:tc>
                <a:tc>
                  <a:txBody>
                    <a:bodyPr/>
                    <a:lstStyle/>
                    <a:p>
                      <a:pPr algn="ctr"/>
                      <a:r>
                        <a:rPr lang="es-GT" sz="1100" kern="0" dirty="0">
                          <a:effectLst/>
                        </a:rPr>
                        <a:t> PRESUPUESTO VIGENTE 2023 </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1112" marR="41112" marT="0" marB="0" anchor="b"/>
                </a:tc>
                <a:tc>
                  <a:txBody>
                    <a:bodyPr/>
                    <a:lstStyle/>
                    <a:p>
                      <a:pPr algn="ctr"/>
                      <a:endParaRPr lang="es-GT" sz="1100" kern="0" dirty="0">
                        <a:effectLst/>
                      </a:endParaRPr>
                    </a:p>
                    <a:p>
                      <a:pPr algn="ctr"/>
                      <a:r>
                        <a:rPr lang="es-GT" sz="1100" kern="0" dirty="0">
                          <a:effectLst/>
                        </a:rPr>
                        <a:t>EJECUTADO</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1112" marR="41112" marT="0" marB="0" anchor="ctr"/>
                </a:tc>
                <a:tc>
                  <a:txBody>
                    <a:bodyPr/>
                    <a:lstStyle/>
                    <a:p>
                      <a:pPr algn="ctr"/>
                      <a:r>
                        <a:rPr lang="es-GT" sz="1100" kern="0">
                          <a:effectLst/>
                        </a:rPr>
                        <a:t> SALDO POR EJECUTAR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1112" marR="41112" marT="0" marB="0" anchor="b"/>
                </a:tc>
                <a:tc>
                  <a:txBody>
                    <a:bodyPr/>
                    <a:lstStyle/>
                    <a:p>
                      <a:pPr algn="ctr"/>
                      <a:r>
                        <a:rPr lang="es-GT" sz="1100" kern="0">
                          <a:effectLst/>
                        </a:rPr>
                        <a:t> % </a:t>
                      </a:r>
                      <a:br>
                        <a:rPr lang="es-GT" sz="1100" kern="0">
                          <a:effectLst/>
                        </a:rPr>
                      </a:br>
                      <a:r>
                        <a:rPr lang="es-GT" sz="1100" kern="0">
                          <a:effectLst/>
                        </a:rPr>
                        <a:t>EJECUTADO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1112" marR="41112" marT="0" marB="0" anchor="b"/>
                </a:tc>
                <a:extLst>
                  <a:ext uri="{0D108BD9-81ED-4DB2-BD59-A6C34878D82A}">
                    <a16:rowId xmlns:a16="http://schemas.microsoft.com/office/drawing/2014/main" val="3259737948"/>
                  </a:ext>
                </a:extLst>
              </a:tr>
              <a:tr h="1756332">
                <a:tc>
                  <a:txBody>
                    <a:bodyPr/>
                    <a:lstStyle/>
                    <a:p>
                      <a:pPr algn="ctr"/>
                      <a:r>
                        <a:rPr lang="es-GT" sz="1100" kern="0" dirty="0">
                          <a:effectLst/>
                        </a:rPr>
                        <a:t>300  PROPIEDAD, PLANTA, EQUIPO E INTANGIBLES</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1112" marR="41112" marT="0" marB="0" anchor="b"/>
                </a:tc>
                <a:tc>
                  <a:txBody>
                    <a:bodyPr/>
                    <a:lstStyle/>
                    <a:p>
                      <a:r>
                        <a:rPr lang="es-GT" sz="1100" kern="0">
                          <a:effectLst/>
                        </a:rPr>
                        <a:t>          283,772.00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1112" marR="41112" marT="0" marB="0" anchor="ctr"/>
                </a:tc>
                <a:tc>
                  <a:txBody>
                    <a:bodyPr/>
                    <a:lstStyle/>
                    <a:p>
                      <a:r>
                        <a:rPr lang="es-GT" sz="1100" kern="0">
                          <a:effectLst/>
                        </a:rPr>
                        <a:t>      232,707.25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1112" marR="41112" marT="0" marB="0" anchor="ctr"/>
                </a:tc>
                <a:tc>
                  <a:txBody>
                    <a:bodyPr/>
                    <a:lstStyle/>
                    <a:p>
                      <a:r>
                        <a:rPr lang="es-GT" sz="1100" kern="0">
                          <a:effectLst/>
                        </a:rPr>
                        <a:t>      51,064.75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1112" marR="41112" marT="0" marB="0" anchor="ctr"/>
                </a:tc>
                <a:tc>
                  <a:txBody>
                    <a:bodyPr/>
                    <a:lstStyle/>
                    <a:p>
                      <a:pPr algn="ctr"/>
                      <a:r>
                        <a:rPr lang="es-GT" sz="800" kern="0" dirty="0">
                          <a:effectLst/>
                        </a:rPr>
                        <a:t>82.01%</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1112" marR="41112" marT="0" marB="0" anchor="ctr"/>
                </a:tc>
                <a:extLst>
                  <a:ext uri="{0D108BD9-81ED-4DB2-BD59-A6C34878D82A}">
                    <a16:rowId xmlns:a16="http://schemas.microsoft.com/office/drawing/2014/main" val="3063438775"/>
                  </a:ext>
                </a:extLst>
              </a:tr>
            </a:tbl>
          </a:graphicData>
        </a:graphic>
      </p:graphicFrame>
      <p:graphicFrame>
        <p:nvGraphicFramePr>
          <p:cNvPr id="3" name="Gráfico 2">
            <a:extLst>
              <a:ext uri="{FF2B5EF4-FFF2-40B4-BE49-F238E27FC236}">
                <a16:creationId xmlns:a16="http://schemas.microsoft.com/office/drawing/2014/main" id="{0AF09E99-4D67-4720-8532-3E3FEE04B208}"/>
              </a:ext>
            </a:extLst>
          </p:cNvPr>
          <p:cNvGraphicFramePr/>
          <p:nvPr>
            <p:extLst>
              <p:ext uri="{D42A27DB-BD31-4B8C-83A1-F6EECF244321}">
                <p14:modId xmlns:p14="http://schemas.microsoft.com/office/powerpoint/2010/main" val="2268909492"/>
              </p:ext>
            </p:extLst>
          </p:nvPr>
        </p:nvGraphicFramePr>
        <p:xfrm>
          <a:off x="5972175" y="2054281"/>
          <a:ext cx="5229226" cy="281299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95213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680356" y="270412"/>
            <a:ext cx="1090518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b="0" i="0" u="none" strike="noStrike" cap="none" dirty="0">
                <a:solidFill>
                  <a:srgbClr val="004C82"/>
                </a:solidFill>
                <a:latin typeface="Aptos" panose="020B0004020202020204" pitchFamily="34" charset="0"/>
                <a:ea typeface="Bebas Neue"/>
                <a:cs typeface="Bebas Neue"/>
                <a:sym typeface="Bebas Neue"/>
              </a:rPr>
              <a:t>Descripción del presupuesto asignado, vigente, ejecutado y saldo por finalidad</a:t>
            </a:r>
            <a:endParaRPr lang="es-GT" dirty="0">
              <a:latin typeface="Aptos" panose="020B0004020202020204" pitchFamily="34" charset="0"/>
            </a:endParaRPr>
          </a:p>
        </p:txBody>
      </p:sp>
      <p:sp>
        <p:nvSpPr>
          <p:cNvPr id="92" name="Google Shape;92;p2"/>
          <p:cNvSpPr/>
          <p:nvPr/>
        </p:nvSpPr>
        <p:spPr>
          <a:xfrm>
            <a:off x="407851" y="5209042"/>
            <a:ext cx="6556829" cy="18462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GT" sz="600" b="1" dirty="0">
                <a:solidFill>
                  <a:schemeClr val="dk1"/>
                </a:solidFill>
                <a:latin typeface="Aptos" panose="020B0004020202020204" pitchFamily="34" charset="0"/>
                <a:sym typeface="Arial"/>
              </a:rPr>
              <a:t>Fuente</a:t>
            </a:r>
            <a:r>
              <a:rPr lang="es-GT" sz="600" dirty="0">
                <a:solidFill>
                  <a:schemeClr val="dk1"/>
                </a:solidFill>
                <a:latin typeface="Aptos" panose="020B0004020202020204" pitchFamily="34" charset="0"/>
                <a:sym typeface="Arial"/>
              </a:rPr>
              <a:t>: Sistema de Contabilidad Integrada (</a:t>
            </a:r>
            <a:r>
              <a:rPr lang="es-GT" sz="600" dirty="0" err="1">
                <a:solidFill>
                  <a:schemeClr val="dk1"/>
                </a:solidFill>
                <a:latin typeface="Aptos" panose="020B0004020202020204" pitchFamily="34" charset="0"/>
                <a:sym typeface="Arial"/>
              </a:rPr>
              <a:t>Sicoin</a:t>
            </a:r>
            <a:r>
              <a:rPr lang="es-GT" sz="600" dirty="0">
                <a:solidFill>
                  <a:schemeClr val="dk1"/>
                </a:solidFill>
                <a:latin typeface="Aptos" panose="020B0004020202020204" pitchFamily="34" charset="0"/>
                <a:sym typeface="Arial"/>
              </a:rPr>
              <a:t>),  y Departamento Financiero de la Subdirección Administrativa Financiera de AMSCLAE.</a:t>
            </a:r>
            <a:endParaRPr sz="600" dirty="0">
              <a:solidFill>
                <a:schemeClr val="dk1"/>
              </a:solidFill>
              <a:latin typeface="Aptos" panose="020B0004020202020204" pitchFamily="34" charset="0"/>
              <a:sym typeface="Arial"/>
            </a:endParaRPr>
          </a:p>
        </p:txBody>
      </p:sp>
      <p:sp>
        <p:nvSpPr>
          <p:cNvPr id="4" name="Google Shape;99;p3">
            <a:extLst>
              <a:ext uri="{FF2B5EF4-FFF2-40B4-BE49-F238E27FC236}">
                <a16:creationId xmlns:a16="http://schemas.microsoft.com/office/drawing/2014/main" id="{5D093FD9-89BB-B431-124A-E2721BA2AA56}"/>
              </a:ext>
            </a:extLst>
          </p:cNvPr>
          <p:cNvSpPr txBox="1"/>
          <p:nvPr/>
        </p:nvSpPr>
        <p:spPr>
          <a:xfrm>
            <a:off x="680356" y="1196304"/>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Aptos" panose="020B0004020202020204" pitchFamily="34" charset="0"/>
                <a:ea typeface="Bebas Neue"/>
                <a:cs typeface="Bebas Neue"/>
                <a:sym typeface="Bebas Neue"/>
              </a:rPr>
              <a:t>Segundo cuatrimestre del ejercicio fiscal 2023</a:t>
            </a:r>
            <a:endParaRPr dirty="0">
              <a:latin typeface="Aptos" panose="020B0004020202020204" pitchFamily="34" charset="0"/>
            </a:endParaRPr>
          </a:p>
        </p:txBody>
      </p:sp>
      <p:graphicFrame>
        <p:nvGraphicFramePr>
          <p:cNvPr id="5" name="Tabla 4">
            <a:extLst>
              <a:ext uri="{FF2B5EF4-FFF2-40B4-BE49-F238E27FC236}">
                <a16:creationId xmlns:a16="http://schemas.microsoft.com/office/drawing/2014/main" id="{B3784227-BF03-0C8B-9FDC-96CD0010DB76}"/>
              </a:ext>
            </a:extLst>
          </p:cNvPr>
          <p:cNvGraphicFramePr>
            <a:graphicFrameLocks noGrp="1"/>
          </p:cNvGraphicFramePr>
          <p:nvPr>
            <p:extLst>
              <p:ext uri="{D42A27DB-BD31-4B8C-83A1-F6EECF244321}">
                <p14:modId xmlns:p14="http://schemas.microsoft.com/office/powerpoint/2010/main" val="2881195986"/>
              </p:ext>
            </p:extLst>
          </p:nvPr>
        </p:nvGraphicFramePr>
        <p:xfrm>
          <a:off x="822960" y="2102982"/>
          <a:ext cx="6141720" cy="2507118"/>
        </p:xfrm>
        <a:graphic>
          <a:graphicData uri="http://schemas.openxmlformats.org/drawingml/2006/table">
            <a:tbl>
              <a:tblPr firstRow="1" firstCol="1" bandRow="1">
                <a:tableStyleId>{5C22544A-7EE6-4342-B048-85BDC9FD1C3A}</a:tableStyleId>
              </a:tblPr>
              <a:tblGrid>
                <a:gridCol w="687703">
                  <a:extLst>
                    <a:ext uri="{9D8B030D-6E8A-4147-A177-3AD203B41FA5}">
                      <a16:colId xmlns:a16="http://schemas.microsoft.com/office/drawing/2014/main" val="2787246722"/>
                    </a:ext>
                  </a:extLst>
                </a:gridCol>
                <a:gridCol w="1418263">
                  <a:extLst>
                    <a:ext uri="{9D8B030D-6E8A-4147-A177-3AD203B41FA5}">
                      <a16:colId xmlns:a16="http://schemas.microsoft.com/office/drawing/2014/main" val="1287118240"/>
                    </a:ext>
                  </a:extLst>
                </a:gridCol>
                <a:gridCol w="1068710">
                  <a:extLst>
                    <a:ext uri="{9D8B030D-6E8A-4147-A177-3AD203B41FA5}">
                      <a16:colId xmlns:a16="http://schemas.microsoft.com/office/drawing/2014/main" val="1353679515"/>
                    </a:ext>
                  </a:extLst>
                </a:gridCol>
                <a:gridCol w="1110906">
                  <a:extLst>
                    <a:ext uri="{9D8B030D-6E8A-4147-A177-3AD203B41FA5}">
                      <a16:colId xmlns:a16="http://schemas.microsoft.com/office/drawing/2014/main" val="2348248453"/>
                    </a:ext>
                  </a:extLst>
                </a:gridCol>
                <a:gridCol w="1110906">
                  <a:extLst>
                    <a:ext uri="{9D8B030D-6E8A-4147-A177-3AD203B41FA5}">
                      <a16:colId xmlns:a16="http://schemas.microsoft.com/office/drawing/2014/main" val="212005937"/>
                    </a:ext>
                  </a:extLst>
                </a:gridCol>
                <a:gridCol w="745232">
                  <a:extLst>
                    <a:ext uri="{9D8B030D-6E8A-4147-A177-3AD203B41FA5}">
                      <a16:colId xmlns:a16="http://schemas.microsoft.com/office/drawing/2014/main" val="1714231156"/>
                    </a:ext>
                  </a:extLst>
                </a:gridCol>
              </a:tblGrid>
              <a:tr h="881171">
                <a:tc>
                  <a:txBody>
                    <a:bodyPr/>
                    <a:lstStyle/>
                    <a:p>
                      <a:pPr algn="ctr"/>
                      <a:r>
                        <a:rPr lang="es-GT" sz="1200" kern="0">
                          <a:effectLst/>
                        </a:rPr>
                        <a:t>COD.</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r>
                        <a:rPr lang="es-GT" sz="1200" kern="0">
                          <a:effectLst/>
                        </a:rPr>
                        <a:t>DESCRIPCIÓN</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r>
                        <a:rPr lang="es-GT" sz="1200" kern="0">
                          <a:effectLst/>
                        </a:rPr>
                        <a:t> PRESUPUESTO VIGENTE 2023 </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r>
                        <a:rPr lang="es-GT" sz="1200" kern="0">
                          <a:effectLst/>
                        </a:rPr>
                        <a:t>EJECUTADO</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r>
                        <a:rPr lang="es-GT" sz="1200" kern="0">
                          <a:effectLst/>
                        </a:rPr>
                        <a:t>SALDO</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r>
                        <a:rPr lang="es-GT" sz="800" kern="0">
                          <a:effectLst/>
                        </a:rPr>
                        <a:t>% </a:t>
                      </a:r>
                      <a:br>
                        <a:rPr lang="es-GT" sz="800" kern="0">
                          <a:effectLst/>
                        </a:rPr>
                      </a:br>
                      <a:r>
                        <a:rPr lang="es-GT" sz="800" kern="0">
                          <a:effectLst/>
                        </a:rPr>
                        <a:t>EJECUTADO</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54730986"/>
                  </a:ext>
                </a:extLst>
              </a:tr>
              <a:tr h="1625947">
                <a:tc>
                  <a:txBody>
                    <a:bodyPr/>
                    <a:lstStyle/>
                    <a:p>
                      <a:pPr algn="ctr"/>
                      <a:r>
                        <a:rPr lang="es-GT" sz="1200" kern="0">
                          <a:effectLst/>
                        </a:rPr>
                        <a:t>060301</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r>
                        <a:rPr lang="es-GT" sz="1200" kern="0" dirty="0">
                          <a:effectLst/>
                        </a:rPr>
                        <a:t>Reducción de la Contaminación</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r>
                        <a:rPr lang="es-GT" sz="1200" kern="0">
                          <a:effectLst/>
                        </a:rPr>
                        <a:t>    10,500,000.00 </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r>
                        <a:rPr lang="es-GT" sz="1200" kern="0">
                          <a:effectLst/>
                        </a:rPr>
                        <a:t>  7,038,693.71 </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r>
                        <a:rPr lang="es-GT" sz="1200" kern="0">
                          <a:effectLst/>
                        </a:rPr>
                        <a:t>  3,461,306.29 </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r>
                        <a:rPr lang="es-GT" sz="900" kern="0" dirty="0">
                          <a:effectLst/>
                        </a:rPr>
                        <a:t>67.04%</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25684382"/>
                  </a:ext>
                </a:extLst>
              </a:tr>
            </a:tbl>
          </a:graphicData>
        </a:graphic>
      </p:graphicFrame>
      <p:graphicFrame>
        <p:nvGraphicFramePr>
          <p:cNvPr id="6" name="Gráfico 5">
            <a:extLst>
              <a:ext uri="{FF2B5EF4-FFF2-40B4-BE49-F238E27FC236}">
                <a16:creationId xmlns:a16="http://schemas.microsoft.com/office/drawing/2014/main" id="{A9A587EA-4827-4D6F-93BE-85BB974B72BA}"/>
              </a:ext>
            </a:extLst>
          </p:cNvPr>
          <p:cNvGraphicFramePr/>
          <p:nvPr>
            <p:extLst>
              <p:ext uri="{D42A27DB-BD31-4B8C-83A1-F6EECF244321}">
                <p14:modId xmlns:p14="http://schemas.microsoft.com/office/powerpoint/2010/main" val="923473450"/>
              </p:ext>
            </p:extLst>
          </p:nvPr>
        </p:nvGraphicFramePr>
        <p:xfrm>
          <a:off x="7200900" y="2102982"/>
          <a:ext cx="4254817" cy="250711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64003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606458" y="542381"/>
            <a:ext cx="10905186"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b="0" i="0" u="none" strike="noStrike" cap="none" dirty="0">
                <a:solidFill>
                  <a:srgbClr val="004C82"/>
                </a:solidFill>
                <a:latin typeface="Aptos" panose="020B0004020202020204" pitchFamily="34" charset="0"/>
                <a:ea typeface="Bebas Neue"/>
                <a:cs typeface="Bebas Neue"/>
                <a:sym typeface="Bebas Neue"/>
              </a:rPr>
              <a:t>Logros institucionales</a:t>
            </a:r>
            <a:endParaRPr lang="es-GT" dirty="0">
              <a:latin typeface="Aptos" panose="020B0004020202020204" pitchFamily="34" charset="0"/>
            </a:endParaRPr>
          </a:p>
        </p:txBody>
      </p:sp>
      <p:sp>
        <p:nvSpPr>
          <p:cNvPr id="4" name="Google Shape;99;p3">
            <a:extLst>
              <a:ext uri="{FF2B5EF4-FFF2-40B4-BE49-F238E27FC236}">
                <a16:creationId xmlns:a16="http://schemas.microsoft.com/office/drawing/2014/main" id="{5D093FD9-89BB-B431-124A-E2721BA2AA56}"/>
              </a:ext>
            </a:extLst>
          </p:cNvPr>
          <p:cNvSpPr txBox="1"/>
          <p:nvPr/>
        </p:nvSpPr>
        <p:spPr>
          <a:xfrm>
            <a:off x="680356" y="1009798"/>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Aptos" panose="020B0004020202020204" pitchFamily="34" charset="0"/>
                <a:ea typeface="Bebas Neue"/>
                <a:cs typeface="Bebas Neue"/>
                <a:sym typeface="Bebas Neue"/>
              </a:rPr>
              <a:t>Segundo cuatrimestre del ejercicio fiscal 2023</a:t>
            </a:r>
            <a:endParaRPr dirty="0">
              <a:latin typeface="Aptos" panose="020B0004020202020204" pitchFamily="34" charset="0"/>
            </a:endParaRPr>
          </a:p>
        </p:txBody>
      </p:sp>
      <p:pic>
        <p:nvPicPr>
          <p:cNvPr id="9" name="Imagen 8">
            <a:extLst>
              <a:ext uri="{FF2B5EF4-FFF2-40B4-BE49-F238E27FC236}">
                <a16:creationId xmlns:a16="http://schemas.microsoft.com/office/drawing/2014/main" id="{3D8B38E4-9BE9-74D8-6F8E-1BD864BA44DB}"/>
              </a:ext>
            </a:extLst>
          </p:cNvPr>
          <p:cNvPicPr>
            <a:picLocks noChangeAspect="1"/>
          </p:cNvPicPr>
          <p:nvPr/>
        </p:nvPicPr>
        <p:blipFill>
          <a:blip r:embed="rId4"/>
          <a:stretch>
            <a:fillRect/>
          </a:stretch>
        </p:blipFill>
        <p:spPr>
          <a:xfrm>
            <a:off x="680356" y="1462102"/>
            <a:ext cx="10300851" cy="4170492"/>
          </a:xfrm>
          <a:prstGeom prst="rect">
            <a:avLst/>
          </a:prstGeom>
        </p:spPr>
      </p:pic>
    </p:spTree>
    <p:extLst>
      <p:ext uri="{BB962C8B-B14F-4D97-AF65-F5344CB8AC3E}">
        <p14:creationId xmlns:p14="http://schemas.microsoft.com/office/powerpoint/2010/main" val="3442401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p3"/>
          <p:cNvSpPr txBox="1"/>
          <p:nvPr/>
        </p:nvSpPr>
        <p:spPr>
          <a:xfrm>
            <a:off x="601504" y="244005"/>
            <a:ext cx="10254434"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dirty="0">
                <a:solidFill>
                  <a:srgbClr val="004C82"/>
                </a:solidFill>
                <a:latin typeface="Aptos" panose="020B0004020202020204" pitchFamily="34" charset="0"/>
                <a:ea typeface="Bebas Neue"/>
                <a:cs typeface="Bebas Neue"/>
                <a:sym typeface="Bebas Neue"/>
              </a:rPr>
              <a:t>Principales logros institucionales</a:t>
            </a:r>
            <a:endParaRPr dirty="0">
              <a:latin typeface="Aptos" panose="020B0004020202020204" pitchFamily="34" charset="0"/>
            </a:endParaRPr>
          </a:p>
        </p:txBody>
      </p:sp>
      <p:sp>
        <p:nvSpPr>
          <p:cNvPr id="100" name="Google Shape;100;p3"/>
          <p:cNvSpPr/>
          <p:nvPr/>
        </p:nvSpPr>
        <p:spPr>
          <a:xfrm>
            <a:off x="601504" y="904950"/>
            <a:ext cx="11185117" cy="2868437"/>
          </a:xfrm>
          <a:prstGeom prst="rect">
            <a:avLst/>
          </a:prstGeom>
          <a:noFill/>
          <a:ln>
            <a:noFill/>
          </a:ln>
        </p:spPr>
        <p:txBody>
          <a:bodyPr spcFirstLastPara="1" wrap="square" lIns="91425" tIns="45700" rIns="91425" bIns="45700" anchor="t" anchorCtr="0">
            <a:spAutoFit/>
          </a:bodyPr>
          <a:lstStyle/>
          <a:p>
            <a:pPr marL="228600" algn="just">
              <a:lnSpc>
                <a:spcPct val="115000"/>
              </a:lnSpc>
              <a:spcBef>
                <a:spcPts val="1400"/>
              </a:spcBef>
              <a:spcAft>
                <a:spcPts val="1400"/>
              </a:spcAft>
            </a:pPr>
            <a:r>
              <a:rPr lang="es-GT" sz="1800" b="1" kern="100" dirty="0">
                <a:solidFill>
                  <a:srgbClr val="00B0F0"/>
                </a:solidFill>
                <a:effectLst/>
                <a:latin typeface="Aptos" panose="020B0004020202020204" pitchFamily="34" charset="0"/>
                <a:ea typeface="Times New Roman" panose="02020603050405020304" pitchFamily="18" charset="0"/>
                <a:cs typeface="Times New Roman" panose="02020603050405020304" pitchFamily="18" charset="0"/>
              </a:rPr>
              <a:t>Componente Bosque: La conservación, restauración y recuperación del bosque y biodiversidad.</a:t>
            </a:r>
            <a:endParaRPr lang="es-GT" sz="1800" kern="100" dirty="0">
              <a:effectLst/>
              <a:latin typeface="Aptos" panose="020B0004020202020204" pitchFamily="34" charset="0"/>
              <a:ea typeface="Calibri" panose="020F0502020204030204" pitchFamily="34" charset="0"/>
              <a:cs typeface="Times New Roman" panose="02020603050405020304" pitchFamily="18" charset="0"/>
            </a:endParaRPr>
          </a:p>
          <a:p>
            <a:pPr marL="457200" algn="just">
              <a:lnSpc>
                <a:spcPct val="115000"/>
              </a:lnSpc>
              <a:spcBef>
                <a:spcPts val="1400"/>
              </a:spcBef>
              <a:spcAft>
                <a:spcPts val="1400"/>
              </a:spcAft>
            </a:pPr>
            <a:r>
              <a:rPr lang="es-GT" sz="1800" b="1" kern="100" dirty="0">
                <a:effectLst/>
                <a:latin typeface="Aptos" panose="020B0004020202020204" pitchFamily="34" charset="0"/>
                <a:ea typeface="Calibri" panose="020F0502020204030204" pitchFamily="34" charset="0"/>
                <a:cs typeface="Times New Roman" panose="02020603050405020304" pitchFamily="18" charset="0"/>
              </a:rPr>
              <a:t>AMSCLAE entrega de </a:t>
            </a:r>
            <a:r>
              <a:rPr lang="es-GT" sz="1800" b="1" kern="100" dirty="0">
                <a:latin typeface="Aptos" panose="020B0004020202020204" pitchFamily="34" charset="0"/>
                <a:ea typeface="Calibri" panose="020F0502020204030204" pitchFamily="34" charset="0"/>
                <a:cs typeface="Times New Roman" panose="02020603050405020304" pitchFamily="18" charset="0"/>
              </a:rPr>
              <a:t>25,020</a:t>
            </a:r>
            <a:r>
              <a:rPr lang="es-GT" sz="1800" b="1" kern="100" dirty="0">
                <a:effectLst/>
                <a:latin typeface="Aptos" panose="020B0004020202020204" pitchFamily="34" charset="0"/>
                <a:ea typeface="Calibri" panose="020F0502020204030204" pitchFamily="34" charset="0"/>
                <a:cs typeface="Times New Roman" panose="02020603050405020304" pitchFamily="18" charset="0"/>
              </a:rPr>
              <a:t> plántulas a beneficiarios de la cuenca del lago Atitlán</a:t>
            </a:r>
            <a:endParaRPr lang="es-GT" sz="1800" kern="100" dirty="0">
              <a:effectLst/>
              <a:latin typeface="Aptos" panose="020B0004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1400"/>
              </a:spcBef>
              <a:spcAft>
                <a:spcPts val="0"/>
              </a:spcAft>
              <a:buFont typeface="Arial" panose="020B0604020202020204" pitchFamily="34" charset="0"/>
              <a:buChar char="●"/>
            </a:pPr>
            <a:r>
              <a:rPr lang="es-GT" sz="12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Ubicación geográfica:</a:t>
            </a:r>
            <a:r>
              <a:rPr lang="es-GT" sz="1200"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 15 municipios que integran la Cuenca del lago Atitlán.</a:t>
            </a:r>
            <a:endParaRPr lang="es-GT" sz="1200" kern="100" dirty="0">
              <a:effectLst/>
              <a:latin typeface="Aptos" panose="020B0004020202020204" pitchFamily="34" charset="0"/>
              <a:ea typeface="Noto Sans Symbols"/>
              <a:cs typeface="Noto Sans Symbols"/>
            </a:endParaRPr>
          </a:p>
          <a:p>
            <a:pPr marL="342900" lvl="0" indent="-342900" algn="just">
              <a:lnSpc>
                <a:spcPct val="115000"/>
              </a:lnSpc>
              <a:buFont typeface="Arial" panose="020B0604020202020204" pitchFamily="34" charset="0"/>
              <a:buChar char="●"/>
            </a:pPr>
            <a:r>
              <a:rPr lang="es-GT" sz="12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Población beneficiaria:</a:t>
            </a:r>
            <a:r>
              <a:rPr lang="es-GT" sz="1200"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 Municipalidades, organizaciones, comités comunitarios, agricultores, grupos apícolas.</a:t>
            </a:r>
            <a:endParaRPr lang="es-GT" sz="1200" kern="100" dirty="0">
              <a:effectLst/>
              <a:latin typeface="Aptos" panose="020B0004020202020204" pitchFamily="34" charset="0"/>
              <a:ea typeface="Noto Sans Symbols"/>
              <a:cs typeface="Noto Sans Symbols"/>
            </a:endParaRPr>
          </a:p>
          <a:p>
            <a:pPr marL="342900" lvl="0" indent="-342900" algn="just">
              <a:lnSpc>
                <a:spcPct val="115000"/>
              </a:lnSpc>
              <a:spcAft>
                <a:spcPts val="1400"/>
              </a:spcAft>
              <a:buFont typeface="Arial" panose="020B0604020202020204" pitchFamily="34" charset="0"/>
              <a:buChar char="●"/>
            </a:pPr>
            <a:r>
              <a:rPr lang="es-GT" sz="12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Acciones estratégicas:</a:t>
            </a:r>
            <a:r>
              <a:rPr lang="es-GT" sz="1200"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 Conservación y aumento de la cobertura forestal en las zonas de recarga hídrica, reforestación en áreas con alta influencia hidrológica y fuentes de abastecimiento de agua para consumo humano, prácticas de conservación de suelos en el establecimiento de los sistemas agroforestales renovación de plantaciones de café con prácticas de conservación de suelos, viveros comunitarios, prácticas de conservación de suelos con insumos apícolas.</a:t>
            </a:r>
            <a:endParaRPr lang="es-GT" sz="1200" kern="100" dirty="0">
              <a:effectLst/>
              <a:latin typeface="Aptos" panose="020B0004020202020204" pitchFamily="34" charset="0"/>
              <a:ea typeface="Noto Sans Symbols"/>
              <a:cs typeface="Noto Sans Symbols"/>
            </a:endParaRPr>
          </a:p>
        </p:txBody>
      </p:sp>
      <p:pic>
        <p:nvPicPr>
          <p:cNvPr id="3" name="Imagen 2">
            <a:extLst>
              <a:ext uri="{FF2B5EF4-FFF2-40B4-BE49-F238E27FC236}">
                <a16:creationId xmlns:a16="http://schemas.microsoft.com/office/drawing/2014/main" id="{61874016-B493-B4F4-6653-B319D847E987}"/>
              </a:ext>
            </a:extLst>
          </p:cNvPr>
          <p:cNvPicPr>
            <a:picLocks noChangeAspect="1"/>
          </p:cNvPicPr>
          <p:nvPr/>
        </p:nvPicPr>
        <p:blipFill rotWithShape="1">
          <a:blip r:embed="rId4"/>
          <a:srcRect b="53971"/>
          <a:stretch/>
        </p:blipFill>
        <p:spPr>
          <a:xfrm>
            <a:off x="2420779" y="4170899"/>
            <a:ext cx="7076522" cy="14885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p3"/>
          <p:cNvSpPr txBox="1"/>
          <p:nvPr/>
        </p:nvSpPr>
        <p:spPr>
          <a:xfrm>
            <a:off x="601504" y="244005"/>
            <a:ext cx="10254434"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dirty="0">
                <a:solidFill>
                  <a:srgbClr val="004C82"/>
                </a:solidFill>
                <a:latin typeface="Aptos" panose="020B0004020202020204" pitchFamily="34" charset="0"/>
                <a:ea typeface="Bebas Neue"/>
                <a:cs typeface="Bebas Neue"/>
                <a:sym typeface="Bebas Neue"/>
              </a:rPr>
              <a:t>Principales logros institucionales</a:t>
            </a:r>
            <a:endParaRPr dirty="0">
              <a:latin typeface="Aptos" panose="020B0004020202020204" pitchFamily="34" charset="0"/>
            </a:endParaRPr>
          </a:p>
        </p:txBody>
      </p:sp>
      <p:sp>
        <p:nvSpPr>
          <p:cNvPr id="100" name="Google Shape;100;p3"/>
          <p:cNvSpPr/>
          <p:nvPr/>
        </p:nvSpPr>
        <p:spPr>
          <a:xfrm>
            <a:off x="601504" y="676350"/>
            <a:ext cx="11185117" cy="3007450"/>
          </a:xfrm>
          <a:prstGeom prst="rect">
            <a:avLst/>
          </a:prstGeom>
          <a:noFill/>
          <a:ln>
            <a:noFill/>
          </a:ln>
        </p:spPr>
        <p:txBody>
          <a:bodyPr spcFirstLastPara="1" wrap="square" lIns="91425" tIns="45700" rIns="91425" bIns="45700" anchor="t" anchorCtr="0">
            <a:spAutoFit/>
          </a:bodyPr>
          <a:lstStyle/>
          <a:p>
            <a:pPr>
              <a:lnSpc>
                <a:spcPct val="115000"/>
              </a:lnSpc>
              <a:spcBef>
                <a:spcPts val="1400"/>
              </a:spcBef>
              <a:spcAft>
                <a:spcPts val="1400"/>
              </a:spcAft>
            </a:pPr>
            <a:r>
              <a:rPr lang="es-GT" sz="1800" b="1" kern="100" dirty="0">
                <a:solidFill>
                  <a:srgbClr val="00B0F0"/>
                </a:solidFill>
                <a:effectLst/>
                <a:latin typeface="Aptos" panose="020B0004020202020204" pitchFamily="34" charset="0"/>
                <a:ea typeface="Times New Roman" panose="02020603050405020304" pitchFamily="18" charset="0"/>
                <a:cs typeface="Times New Roman" panose="02020603050405020304" pitchFamily="18" charset="0"/>
              </a:rPr>
              <a:t>Componente Agua: Gestión Integral del Recurso Hídrico.</a:t>
            </a:r>
            <a:endParaRPr lang="es-GT" sz="1800" kern="100" dirty="0">
              <a:effectLst/>
              <a:latin typeface="Aptos" panose="020B0004020202020204" pitchFamily="34" charset="0"/>
              <a:ea typeface="Calibri" panose="020F0502020204030204" pitchFamily="34" charset="0"/>
              <a:cs typeface="Times New Roman" panose="02020603050405020304" pitchFamily="18" charset="0"/>
            </a:endParaRPr>
          </a:p>
          <a:p>
            <a:pPr marL="457200">
              <a:lnSpc>
                <a:spcPct val="115000"/>
              </a:lnSpc>
              <a:spcBef>
                <a:spcPts val="1400"/>
              </a:spcBef>
              <a:spcAft>
                <a:spcPts val="1400"/>
              </a:spcAft>
            </a:pPr>
            <a:r>
              <a:rPr lang="es-GT" sz="1800" b="1" kern="100" dirty="0">
                <a:effectLst/>
                <a:latin typeface="Aptos" panose="020B0004020202020204" pitchFamily="34" charset="0"/>
                <a:ea typeface="Calibri" panose="020F0502020204030204" pitchFamily="34" charset="0"/>
                <a:cs typeface="Times New Roman" panose="02020603050405020304" pitchFamily="18" charset="0"/>
              </a:rPr>
              <a:t>Inicio de operaciones de sistema de tratamiento en San Lucas Tolimán contribuirá con la Gestión Integral de los Desechos Sólidos</a:t>
            </a:r>
            <a:endParaRPr lang="es-GT" sz="1800" kern="100" dirty="0">
              <a:effectLst/>
              <a:latin typeface="Aptos" panose="020B0004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1400"/>
              </a:spcBef>
              <a:spcAft>
                <a:spcPts val="0"/>
              </a:spcAft>
              <a:buFont typeface="Arial" panose="020B0604020202020204" pitchFamily="34" charset="0"/>
              <a:buChar char="●"/>
            </a:pPr>
            <a:r>
              <a:rPr lang="es-GT" sz="12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Ubicación geográfica:</a:t>
            </a:r>
            <a:r>
              <a:rPr lang="es-GT" sz="1200"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 San Lucas Tolimán</a:t>
            </a:r>
            <a:endParaRPr lang="es-GT" sz="1200" kern="100" dirty="0">
              <a:effectLst/>
              <a:latin typeface="Aptos" panose="020B0004020202020204" pitchFamily="34" charset="0"/>
              <a:ea typeface="Noto Sans Symbols"/>
              <a:cs typeface="Noto Sans Symbols"/>
            </a:endParaRPr>
          </a:p>
          <a:p>
            <a:pPr marL="342900" lvl="0" indent="-342900" algn="just">
              <a:lnSpc>
                <a:spcPct val="115000"/>
              </a:lnSpc>
              <a:buFont typeface="Arial" panose="020B0604020202020204" pitchFamily="34" charset="0"/>
              <a:buChar char="●"/>
            </a:pPr>
            <a:r>
              <a:rPr lang="es-GT" sz="12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Población beneficiaria:</a:t>
            </a:r>
            <a:r>
              <a:rPr lang="es-GT" sz="1200"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 vecinos del municipio, comercios, escuelas y comunidades.</a:t>
            </a:r>
            <a:endParaRPr lang="es-GT" sz="1200" kern="100" dirty="0">
              <a:effectLst/>
              <a:latin typeface="Aptos" panose="020B0004020202020204" pitchFamily="34" charset="0"/>
              <a:ea typeface="Noto Sans Symbols"/>
              <a:cs typeface="Noto Sans Symbols"/>
            </a:endParaRPr>
          </a:p>
          <a:p>
            <a:pPr marL="342900" lvl="0" indent="-342900" algn="just">
              <a:lnSpc>
                <a:spcPct val="115000"/>
              </a:lnSpc>
              <a:buFont typeface="Arial" panose="020B0604020202020204" pitchFamily="34" charset="0"/>
              <a:buChar char="●"/>
            </a:pPr>
            <a:r>
              <a:rPr lang="es-GT" sz="12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Acciones estratégicas:</a:t>
            </a:r>
            <a:r>
              <a:rPr lang="es-GT" sz="1200"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 </a:t>
            </a:r>
            <a:r>
              <a:rPr lang="es-GT" sz="1200" kern="100" dirty="0">
                <a:solidFill>
                  <a:srgbClr val="000000"/>
                </a:solidFill>
                <a:effectLst/>
                <a:latin typeface="Aptos" panose="020B0004020202020204" pitchFamily="34" charset="0"/>
                <a:ea typeface="Times New Roman" panose="02020603050405020304" pitchFamily="18" charset="0"/>
                <a:cs typeface="Noto Sans Symbols"/>
              </a:rPr>
              <a:t>asistencia técnica para la producción de abono orgánico, asesoría jurídica para la formulación de ordenanza municipal, asesoría técnica para la mejora de las áreas de compostaje, campañas intensivas de educación ambiental, sensibilización y difusión de jornadas de perifoneo, asistencia técnica en inversiones.</a:t>
            </a:r>
            <a:endParaRPr lang="es-GT" sz="1200" kern="100" dirty="0">
              <a:effectLst/>
              <a:latin typeface="Aptos" panose="020B0004020202020204" pitchFamily="34" charset="0"/>
              <a:ea typeface="Noto Sans Symbols"/>
              <a:cs typeface="Noto Sans Symbols"/>
            </a:endParaRPr>
          </a:p>
        </p:txBody>
      </p:sp>
      <p:pic>
        <p:nvPicPr>
          <p:cNvPr id="4" name="Imagen 3">
            <a:extLst>
              <a:ext uri="{FF2B5EF4-FFF2-40B4-BE49-F238E27FC236}">
                <a16:creationId xmlns:a16="http://schemas.microsoft.com/office/drawing/2014/main" id="{6874FF2A-5557-F487-8FC5-26F8D1057D0C}"/>
              </a:ext>
            </a:extLst>
          </p:cNvPr>
          <p:cNvPicPr>
            <a:picLocks noChangeAspect="1"/>
          </p:cNvPicPr>
          <p:nvPr/>
        </p:nvPicPr>
        <p:blipFill>
          <a:blip r:embed="rId4"/>
          <a:stretch>
            <a:fillRect/>
          </a:stretch>
        </p:blipFill>
        <p:spPr>
          <a:xfrm>
            <a:off x="1450400" y="3983133"/>
            <a:ext cx="9291199" cy="1916758"/>
          </a:xfrm>
          <a:prstGeom prst="rect">
            <a:avLst/>
          </a:prstGeom>
        </p:spPr>
      </p:pic>
    </p:spTree>
    <p:extLst>
      <p:ext uri="{BB962C8B-B14F-4D97-AF65-F5344CB8AC3E}">
        <p14:creationId xmlns:p14="http://schemas.microsoft.com/office/powerpoint/2010/main" val="250521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p3"/>
          <p:cNvSpPr txBox="1"/>
          <p:nvPr/>
        </p:nvSpPr>
        <p:spPr>
          <a:xfrm>
            <a:off x="601504" y="244005"/>
            <a:ext cx="10254434"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dirty="0">
                <a:solidFill>
                  <a:srgbClr val="004C82"/>
                </a:solidFill>
                <a:latin typeface="Aptos" panose="020B0004020202020204" pitchFamily="34" charset="0"/>
                <a:ea typeface="Bebas Neue"/>
                <a:cs typeface="Bebas Neue"/>
                <a:sym typeface="Bebas Neue"/>
              </a:rPr>
              <a:t>Principales logros institucionales</a:t>
            </a:r>
            <a:endParaRPr dirty="0">
              <a:latin typeface="Aptos" panose="020B0004020202020204" pitchFamily="34" charset="0"/>
            </a:endParaRPr>
          </a:p>
        </p:txBody>
      </p:sp>
      <p:sp>
        <p:nvSpPr>
          <p:cNvPr id="100" name="Google Shape;100;p3"/>
          <p:cNvSpPr/>
          <p:nvPr/>
        </p:nvSpPr>
        <p:spPr>
          <a:xfrm>
            <a:off x="601504" y="676350"/>
            <a:ext cx="11185117" cy="2966926"/>
          </a:xfrm>
          <a:prstGeom prst="rect">
            <a:avLst/>
          </a:prstGeom>
          <a:noFill/>
          <a:ln>
            <a:noFill/>
          </a:ln>
        </p:spPr>
        <p:txBody>
          <a:bodyPr spcFirstLastPara="1" wrap="square" lIns="91425" tIns="45700" rIns="91425" bIns="45700" anchor="t" anchorCtr="0">
            <a:spAutoFit/>
          </a:bodyPr>
          <a:lstStyle/>
          <a:p>
            <a:pPr>
              <a:lnSpc>
                <a:spcPct val="115000"/>
              </a:lnSpc>
              <a:spcBef>
                <a:spcPts val="1400"/>
              </a:spcBef>
              <a:spcAft>
                <a:spcPts val="1400"/>
              </a:spcAft>
            </a:pPr>
            <a:r>
              <a:rPr lang="es-GT" sz="1800" b="1" kern="100" dirty="0">
                <a:solidFill>
                  <a:srgbClr val="00B0F0"/>
                </a:solidFill>
                <a:effectLst/>
                <a:latin typeface="Aptos" panose="020B0004020202020204" pitchFamily="34" charset="0"/>
                <a:ea typeface="Times New Roman" panose="02020603050405020304" pitchFamily="18" charset="0"/>
                <a:cs typeface="Times New Roman" panose="02020603050405020304" pitchFamily="18" charset="0"/>
              </a:rPr>
              <a:t>Componente Agua: Gestión Integral del Recurso Hídrico.</a:t>
            </a:r>
            <a:endParaRPr lang="es-GT" sz="1800" kern="100" dirty="0">
              <a:effectLst/>
              <a:latin typeface="Aptos" panose="020B0004020202020204" pitchFamily="34" charset="0"/>
              <a:ea typeface="Calibri" panose="020F0502020204030204" pitchFamily="34" charset="0"/>
              <a:cs typeface="Times New Roman" panose="02020603050405020304" pitchFamily="18" charset="0"/>
            </a:endParaRPr>
          </a:p>
          <a:p>
            <a:pPr marL="457200" algn="just">
              <a:lnSpc>
                <a:spcPct val="115000"/>
              </a:lnSpc>
            </a:pPr>
            <a:r>
              <a:rPr lang="es-GT" sz="1800"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Mejoramiento a centro de transferencia contribuirá a la gestión integral de los desechos sólidos en San Jorge la Laguna</a:t>
            </a:r>
            <a:endParaRPr lang="es-GT" sz="1800" kern="100" dirty="0">
              <a:effectLst/>
              <a:latin typeface="Aptos" panose="020B0004020202020204" pitchFamily="34" charset="0"/>
              <a:ea typeface="Calibri" panose="020F0502020204030204" pitchFamily="34" charset="0"/>
              <a:cs typeface="Times New Roman" panose="02020603050405020304" pitchFamily="18" charset="0"/>
            </a:endParaRPr>
          </a:p>
          <a:p>
            <a:pPr marL="457200" algn="just">
              <a:lnSpc>
                <a:spcPct val="115000"/>
              </a:lnSpc>
            </a:pPr>
            <a:r>
              <a:rPr lang="es-GT" sz="1800" b="1" kern="100" dirty="0">
                <a:solidFill>
                  <a:srgbClr val="050505"/>
                </a:solidFill>
                <a:effectLst/>
                <a:highlight>
                  <a:srgbClr val="FFFFFF"/>
                </a:highlight>
                <a:latin typeface="Aptos" panose="020B0004020202020204" pitchFamily="34" charset="0"/>
                <a:ea typeface="Times New Roman" panose="02020603050405020304" pitchFamily="18" charset="0"/>
                <a:cs typeface="Times New Roman" panose="02020603050405020304" pitchFamily="18" charset="0"/>
              </a:rPr>
              <a:t> </a:t>
            </a:r>
            <a:endParaRPr lang="es-GT" sz="1800" kern="100" dirty="0">
              <a:effectLst/>
              <a:latin typeface="Aptos" panose="020B000402020202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pPr>
            <a:r>
              <a:rPr lang="es-GT" sz="12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Ubicación geográfica:</a:t>
            </a:r>
            <a:r>
              <a:rPr lang="es-GT" sz="1200"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 San Jorge la Laguna, Sololá</a:t>
            </a:r>
            <a:endParaRPr lang="es-GT" sz="1200" kern="100" dirty="0">
              <a:effectLst/>
              <a:latin typeface="Aptos" panose="020B0004020202020204" pitchFamily="34" charset="0"/>
              <a:ea typeface="Noto Sans Symbols"/>
              <a:cs typeface="Noto Sans Symbols"/>
            </a:endParaRPr>
          </a:p>
          <a:p>
            <a:pPr marL="342900" lvl="0" indent="-342900" algn="just">
              <a:lnSpc>
                <a:spcPct val="115000"/>
              </a:lnSpc>
              <a:buFont typeface="Arial" panose="020B0604020202020204" pitchFamily="34" charset="0"/>
              <a:buChar char="●"/>
            </a:pPr>
            <a:r>
              <a:rPr lang="es-GT" sz="12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Población beneficiaria:</a:t>
            </a:r>
            <a:r>
              <a:rPr lang="es-GT" sz="1200"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 población total de San Jorge la Laguna</a:t>
            </a:r>
            <a:endParaRPr lang="es-GT" sz="1200" kern="100" dirty="0">
              <a:effectLst/>
              <a:latin typeface="Aptos" panose="020B0004020202020204" pitchFamily="34" charset="0"/>
              <a:ea typeface="Noto Sans Symbols"/>
              <a:cs typeface="Noto Sans Symbols"/>
            </a:endParaRPr>
          </a:p>
          <a:p>
            <a:pPr marL="342900" lvl="0" indent="-342900" algn="just">
              <a:lnSpc>
                <a:spcPct val="115000"/>
              </a:lnSpc>
              <a:spcAft>
                <a:spcPts val="1400"/>
              </a:spcAft>
              <a:buFont typeface="Arial" panose="020B0604020202020204" pitchFamily="34" charset="0"/>
              <a:buChar char="●"/>
            </a:pPr>
            <a:r>
              <a:rPr lang="es-GT" sz="1200" b="1" kern="100" dirty="0">
                <a:solidFill>
                  <a:srgbClr val="050505"/>
                </a:solidFill>
                <a:effectLst/>
                <a:highlight>
                  <a:srgbClr val="FFFFFF"/>
                </a:highlight>
                <a:latin typeface="Aptos" panose="020B0004020202020204" pitchFamily="34" charset="0"/>
                <a:ea typeface="Times New Roman" panose="02020603050405020304" pitchFamily="18" charset="0"/>
                <a:cs typeface="Noto Sans Symbols"/>
              </a:rPr>
              <a:t>Acciones estratégicas: </a:t>
            </a:r>
            <a:r>
              <a:rPr lang="es-GT" sz="1200" kern="100" dirty="0">
                <a:solidFill>
                  <a:srgbClr val="000000"/>
                </a:solidFill>
                <a:effectLst/>
                <a:latin typeface="Aptos" panose="020B0004020202020204" pitchFamily="34" charset="0"/>
                <a:ea typeface="Times New Roman" panose="02020603050405020304" pitchFamily="18" charset="0"/>
                <a:cs typeface="Noto Sans Symbols"/>
              </a:rPr>
              <a:t>Se ejecutó el proyecto de mejora de la planta de tratamiento de residuos y desechos sólidos, el cual es de gran beneficio para procesar de manera adecuada los residuos que llegan diariamente, brindando asesoría técnica para el manejo adecuado de los desechos y residuos sólidos, abono orgánico, etc.</a:t>
            </a:r>
            <a:endParaRPr lang="es-GT" sz="1200" kern="100" dirty="0">
              <a:effectLst/>
              <a:latin typeface="Aptos" panose="020B0004020202020204" pitchFamily="34" charset="0"/>
              <a:ea typeface="Noto Sans Symbols"/>
              <a:cs typeface="Noto Sans Symbols"/>
            </a:endParaRPr>
          </a:p>
        </p:txBody>
      </p:sp>
      <p:pic>
        <p:nvPicPr>
          <p:cNvPr id="3" name="Imagen 2">
            <a:extLst>
              <a:ext uri="{FF2B5EF4-FFF2-40B4-BE49-F238E27FC236}">
                <a16:creationId xmlns:a16="http://schemas.microsoft.com/office/drawing/2014/main" id="{95135B3F-7D51-2A4A-6E13-93AFEC114CC4}"/>
              </a:ext>
            </a:extLst>
          </p:cNvPr>
          <p:cNvPicPr>
            <a:picLocks noChangeAspect="1"/>
          </p:cNvPicPr>
          <p:nvPr/>
        </p:nvPicPr>
        <p:blipFill>
          <a:blip r:embed="rId4"/>
          <a:stretch>
            <a:fillRect/>
          </a:stretch>
        </p:blipFill>
        <p:spPr>
          <a:xfrm>
            <a:off x="1036335" y="3728409"/>
            <a:ext cx="10119329" cy="2110416"/>
          </a:xfrm>
          <a:prstGeom prst="rect">
            <a:avLst/>
          </a:prstGeom>
        </p:spPr>
      </p:pic>
    </p:spTree>
    <p:extLst>
      <p:ext uri="{BB962C8B-B14F-4D97-AF65-F5344CB8AC3E}">
        <p14:creationId xmlns:p14="http://schemas.microsoft.com/office/powerpoint/2010/main" val="1279920606"/>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1200</Words>
  <Application>Microsoft Office PowerPoint</Application>
  <PresentationFormat>Panorámica</PresentationFormat>
  <Paragraphs>147</Paragraphs>
  <Slides>15</Slides>
  <Notes>15</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15</vt:i4>
      </vt:variant>
    </vt:vector>
  </HeadingPairs>
  <TitlesOfParts>
    <vt:vector size="19" baseType="lpstr">
      <vt:lpstr>Calibri</vt:lpstr>
      <vt:lpstr>Aptos</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Mac SCSP</dc:creator>
  <cp:lastModifiedBy>informatica</cp:lastModifiedBy>
  <cp:revision>4</cp:revision>
  <dcterms:created xsi:type="dcterms:W3CDTF">2023-08-16T22:07:49Z</dcterms:created>
  <dcterms:modified xsi:type="dcterms:W3CDTF">2023-09-06T22:59:38Z</dcterms:modified>
</cp:coreProperties>
</file>