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4"/>
  </p:notesMasterIdLst>
  <p:sldIdLst>
    <p:sldId id="256" r:id="rId2"/>
    <p:sldId id="257" r:id="rId3"/>
    <p:sldId id="258" r:id="rId4"/>
    <p:sldId id="259" r:id="rId5"/>
    <p:sldId id="260" r:id="rId6"/>
    <p:sldId id="261" r:id="rId7"/>
    <p:sldId id="265" r:id="rId8"/>
    <p:sldId id="266" r:id="rId9"/>
    <p:sldId id="267" r:id="rId10"/>
    <p:sldId id="268" r:id="rId11"/>
    <p:sldId id="269" r:id="rId12"/>
    <p:sldId id="270" r:id="rId13"/>
    <p:sldId id="274" r:id="rId14"/>
    <p:sldId id="272" r:id="rId15"/>
    <p:sldId id="273" r:id="rId16"/>
    <p:sldId id="275" r:id="rId17"/>
    <p:sldId id="276" r:id="rId18"/>
    <p:sldId id="277" r:id="rId19"/>
    <p:sldId id="278" r:id="rId20"/>
    <p:sldId id="279" r:id="rId21"/>
    <p:sldId id="280" r:id="rId22"/>
    <p:sldId id="262" r:id="rId23"/>
  </p:sldIdLst>
  <p:sldSz cx="12192000" cy="6858000"/>
  <p:notesSz cx="6858000" cy="9144000"/>
  <p:embeddedFontLst>
    <p:embeddedFont>
      <p:font typeface="Bebas Neue Book" panose="020B0604020202020204" charset="0"/>
      <p:regular r:id="rId25"/>
    </p:embeddedFont>
    <p:embeddedFont>
      <p:font typeface="Bebas Neue Regular" panose="020B0604020202020204" charset="0"/>
      <p:regular r:id="rId26"/>
    </p:embeddedFont>
    <p:embeddedFont>
      <p:font typeface="Calibri" panose="020F0502020204030204" pitchFamily="34" charset="0"/>
      <p:regular r:id="rId27"/>
      <p:bold r:id="rId28"/>
      <p:italic r:id="rId29"/>
      <p:boldItalic r:id="rId30"/>
    </p:embeddedFont>
    <p:embeddedFont>
      <p:font typeface="Montserrat" panose="00000500000000000000" pitchFamily="2" charset="0"/>
      <p:regular r:id="rId31"/>
      <p:bold r:id="rId32"/>
      <p:italic r:id="rId33"/>
      <p:boldItalic r:id="rId3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DEGVw+lPcHaTD66o9bjm5XB2Fd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C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812"/>
    <p:restoredTop sz="94626"/>
  </p:normalViewPr>
  <p:slideViewPr>
    <p:cSldViewPr snapToGrid="0">
      <p:cViewPr varScale="1">
        <p:scale>
          <a:sx n="101" d="100"/>
          <a:sy n="101" d="100"/>
        </p:scale>
        <p:origin x="636"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font" Target="fonts/font10.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37311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77384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53547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23169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38528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68520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694340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973135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07755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39025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8" name="Google Shape;88;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37597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91246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8" name="Google Shape;12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6" name="Google Shape;96;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4" name="Google Shape;104;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
        <p:nvSpPr>
          <p:cNvPr id="112" name="Google Shape;11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19464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647514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 name="Google Shape;120;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609863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1"/>
        <p:cNvGrpSpPr/>
        <p:nvPr/>
      </p:nvGrpSpPr>
      <p:grpSpPr>
        <a:xfrm>
          <a:off x="0" y="0"/>
          <a:ext cx="0" cy="0"/>
          <a:chOff x="0" y="0"/>
          <a:chExt cx="0" cy="0"/>
        </a:xfrm>
      </p:grpSpPr>
      <p:sp>
        <p:nvSpPr>
          <p:cNvPr id="12" name="Google Shape;12;p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74"/>
        <p:cNvGrpSpPr/>
        <p:nvPr/>
      </p:nvGrpSpPr>
      <p:grpSpPr>
        <a:xfrm>
          <a:off x="0" y="0"/>
          <a:ext cx="0" cy="0"/>
          <a:chOff x="0" y="0"/>
          <a:chExt cx="0" cy="0"/>
        </a:xfrm>
      </p:grpSpPr>
      <p:sp>
        <p:nvSpPr>
          <p:cNvPr id="75" name="Google Shape;75;p1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23"/>
        <p:cNvGrpSpPr/>
        <p:nvPr/>
      </p:nvGrpSpPr>
      <p:grpSpPr>
        <a:xfrm>
          <a:off x="0" y="0"/>
          <a:ext cx="0" cy="0"/>
          <a:chOff x="0" y="0"/>
          <a:chExt cx="0" cy="0"/>
        </a:xfrm>
      </p:grpSpPr>
      <p:sp>
        <p:nvSpPr>
          <p:cNvPr id="24" name="Google Shape;24;p1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29"/>
        <p:cNvGrpSpPr/>
        <p:nvPr/>
      </p:nvGrpSpPr>
      <p:grpSpPr>
        <a:xfrm>
          <a:off x="0" y="0"/>
          <a:ext cx="0" cy="0"/>
          <a:chOff x="0" y="0"/>
          <a:chExt cx="0" cy="0"/>
        </a:xfrm>
      </p:grpSpPr>
      <p:sp>
        <p:nvSpPr>
          <p:cNvPr id="30" name="Google Shape;30;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36"/>
        <p:cNvGrpSpPr/>
        <p:nvPr/>
      </p:nvGrpSpPr>
      <p:grpSpPr>
        <a:xfrm>
          <a:off x="0" y="0"/>
          <a:ext cx="0" cy="0"/>
          <a:chOff x="0" y="0"/>
          <a:chExt cx="0" cy="0"/>
        </a:xfrm>
      </p:grpSpPr>
      <p:sp>
        <p:nvSpPr>
          <p:cNvPr id="37" name="Google Shape;37;p1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olo el título" type="titleOnly">
  <p:cSld name="TITLE_ONLY">
    <p:spTree>
      <p:nvGrpSpPr>
        <p:cNvPr id="1" name="Shape 45"/>
        <p:cNvGrpSpPr/>
        <p:nvPr/>
      </p:nvGrpSpPr>
      <p:grpSpPr>
        <a:xfrm>
          <a:off x="0" y="0"/>
          <a:ext cx="0" cy="0"/>
          <a:chOff x="0" y="0"/>
          <a:chExt cx="0" cy="0"/>
        </a:xfrm>
      </p:grpSpPr>
      <p:sp>
        <p:nvSpPr>
          <p:cNvPr id="46" name="Google Shape;46;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50"/>
        <p:cNvGrpSpPr/>
        <p:nvPr/>
      </p:nvGrpSpPr>
      <p:grpSpPr>
        <a:xfrm>
          <a:off x="0" y="0"/>
          <a:ext cx="0" cy="0"/>
          <a:chOff x="0" y="0"/>
          <a:chExt cx="0" cy="0"/>
        </a:xfrm>
      </p:grpSpPr>
      <p:sp>
        <p:nvSpPr>
          <p:cNvPr id="51" name="Google Shape;5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54"/>
        <p:cNvGrpSpPr/>
        <p:nvPr/>
      </p:nvGrpSpPr>
      <p:grpSpPr>
        <a:xfrm>
          <a:off x="0" y="0"/>
          <a:ext cx="0" cy="0"/>
          <a:chOff x="0" y="0"/>
          <a:chExt cx="0" cy="0"/>
        </a:xfrm>
      </p:grpSpPr>
      <p:sp>
        <p:nvSpPr>
          <p:cNvPr id="55" name="Google Shape;55;p1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61"/>
        <p:cNvGrpSpPr/>
        <p:nvPr/>
      </p:nvGrpSpPr>
      <p:grpSpPr>
        <a:xfrm>
          <a:off x="0" y="0"/>
          <a:ext cx="0" cy="0"/>
          <a:chOff x="0" y="0"/>
          <a:chExt cx="0" cy="0"/>
        </a:xfrm>
      </p:grpSpPr>
      <p:sp>
        <p:nvSpPr>
          <p:cNvPr id="62" name="Google Shape;62;p1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7"/>
          <p:cNvSpPr>
            <a:spLocks noGrp="1"/>
          </p:cNvSpPr>
          <p:nvPr>
            <p:ph type="pic" idx="2"/>
          </p:nvPr>
        </p:nvSpPr>
        <p:spPr>
          <a:xfrm>
            <a:off x="5183188" y="987425"/>
            <a:ext cx="6172200" cy="4873625"/>
          </a:xfrm>
          <a:prstGeom prst="rect">
            <a:avLst/>
          </a:prstGeom>
          <a:noFill/>
          <a:ln>
            <a:noFill/>
          </a:ln>
        </p:spPr>
      </p:sp>
      <p:sp>
        <p:nvSpPr>
          <p:cNvPr id="64" name="Google Shape;64;p1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68"/>
        <p:cNvGrpSpPr/>
        <p:nvPr/>
      </p:nvGrpSpPr>
      <p:grpSpPr>
        <a:xfrm>
          <a:off x="0" y="0"/>
          <a:ext cx="0" cy="0"/>
          <a:chOff x="0" y="0"/>
          <a:chExt cx="0" cy="0"/>
        </a:xfrm>
      </p:grpSpPr>
      <p:sp>
        <p:nvSpPr>
          <p:cNvPr id="69" name="Google Shape;69;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GT"/>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GT"/>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2.jpg"/><Relationship Id="rId4" Type="http://schemas.openxmlformats.org/officeDocument/2006/relationships/image" Target="../media/image21.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6.JPG"/><Relationship Id="rId4" Type="http://schemas.openxmlformats.org/officeDocument/2006/relationships/image" Target="../media/image25.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3"/>
        <p:cNvGrpSpPr/>
        <p:nvPr/>
      </p:nvGrpSpPr>
      <p:grpSpPr>
        <a:xfrm>
          <a:off x="0" y="0"/>
          <a:ext cx="0" cy="0"/>
          <a:chOff x="0" y="0"/>
          <a:chExt cx="0" cy="0"/>
        </a:xfrm>
      </p:grpSpPr>
      <p:sp>
        <p:nvSpPr>
          <p:cNvPr id="84" name="Google Shape;84;p1"/>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85" name="Google Shape;85;p1"/>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6" name="Google Shape;92;p2">
            <a:extLst>
              <a:ext uri="{FF2B5EF4-FFF2-40B4-BE49-F238E27FC236}">
                <a16:creationId xmlns:a16="http://schemas.microsoft.com/office/drawing/2014/main" id="{9D767C4B-1170-F82B-1060-25236594FE76}"/>
              </a:ext>
            </a:extLst>
          </p:cNvPr>
          <p:cNvSpPr/>
          <p:nvPr/>
        </p:nvSpPr>
        <p:spPr>
          <a:xfrm>
            <a:off x="727892" y="2464390"/>
            <a:ext cx="3056318" cy="1361871"/>
          </a:xfrm>
          <a:prstGeom prst="rect">
            <a:avLst/>
          </a:prstGeom>
          <a:noFill/>
          <a:ln>
            <a:noFill/>
          </a:ln>
        </p:spPr>
        <p:txBody>
          <a:bodyPr spcFirstLastPara="1" wrap="square" lIns="91425" tIns="45700" rIns="91425" bIns="45700" anchor="t" anchorCtr="0">
            <a:spAutoFit/>
          </a:bodyPr>
          <a:lstStyle/>
          <a:p>
            <a:pPr algn="just">
              <a:lnSpc>
                <a:spcPct val="150000"/>
              </a:lnSpc>
            </a:pPr>
            <a:r>
              <a:rPr lang="es-ES_tradnl" sz="1100" dirty="0">
                <a:solidFill>
                  <a:srgbClr val="5B5753"/>
                </a:solidFill>
                <a:latin typeface="Arial" panose="020B0604020202020204" pitchFamily="34" charset="0"/>
                <a:ea typeface="Calibri" panose="020F0502020204030204" pitchFamily="34" charset="0"/>
              </a:rPr>
              <a:t>Se </a:t>
            </a:r>
            <a:r>
              <a:rPr lang="es-ES_tradnl" sz="1100" kern="0" dirty="0">
                <a:solidFill>
                  <a:srgbClr val="5B5753"/>
                </a:solidFill>
                <a:effectLst/>
                <a:latin typeface="Arial" panose="020B0604020202020204" pitchFamily="34" charset="0"/>
                <a:ea typeface="Calibri" panose="020F0502020204030204" pitchFamily="34" charset="0"/>
              </a:rPr>
              <a:t>cuentan con un universo de más de 5,4 millones de seguidores, entre Facebook, Twitter, Instagram, X y YouTube, a los que se difundieron más de 39 mil publicaciones de acciones del Gobierno de Guatemala. </a:t>
            </a:r>
            <a:r>
              <a:rPr lang="es-ES_tradnl" sz="1100" kern="0" dirty="0">
                <a:solidFill>
                  <a:srgbClr val="5B5753"/>
                </a:solidFill>
                <a:effectLst/>
                <a:latin typeface="Arial" panose="020B0604020202020204" pitchFamily="34" charset="0"/>
                <a:ea typeface="Calibri" panose="020F0502020204030204" pitchFamily="34" charset="0"/>
                <a:cs typeface="Times New Roman" panose="02020603050405020304" pitchFamily="18" charset="0"/>
              </a:rPr>
              <a:t> </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22;p6">
            <a:extLst>
              <a:ext uri="{FF2B5EF4-FFF2-40B4-BE49-F238E27FC236}">
                <a16:creationId xmlns:a16="http://schemas.microsoft.com/office/drawing/2014/main" id="{AB91D71A-7375-CCBD-8FED-C75BA53D3FC4}"/>
              </a:ext>
            </a:extLst>
          </p:cNvPr>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Regular"/>
                <a:ea typeface="Bebas Neue Regular"/>
                <a:cs typeface="Bebas Neue Regular"/>
                <a:sym typeface="Bebas Neue"/>
              </a:rPr>
              <a:t>PRINCIPALES LOGROS INSTITUCIONALES</a:t>
            </a:r>
            <a:endParaRPr dirty="0"/>
          </a:p>
        </p:txBody>
      </p:sp>
      <p:sp>
        <p:nvSpPr>
          <p:cNvPr id="3" name="Google Shape;123;p6">
            <a:extLst>
              <a:ext uri="{FF2B5EF4-FFF2-40B4-BE49-F238E27FC236}">
                <a16:creationId xmlns:a16="http://schemas.microsoft.com/office/drawing/2014/main" id="{CA9C7363-F3DC-C78D-9419-57A3FB64C7ED}"/>
              </a:ext>
            </a:extLst>
          </p:cNvPr>
          <p:cNvSpPr txBox="1"/>
          <p:nvPr/>
        </p:nvSpPr>
        <p:spPr>
          <a:xfrm>
            <a:off x="727891" y="1725767"/>
            <a:ext cx="380848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COMUNICACIÓN DIGITAL</a:t>
            </a:r>
          </a:p>
          <a:p>
            <a:pPr marL="0" marR="0" lvl="0" indent="0" algn="l" rtl="0">
              <a:spcBef>
                <a:spcPts val="0"/>
              </a:spcBef>
              <a:spcAft>
                <a:spcPts val="0"/>
              </a:spcAft>
              <a:buNone/>
            </a:pPr>
            <a:r>
              <a:rPr lang="es-MX" dirty="0">
                <a:solidFill>
                  <a:srgbClr val="004C82"/>
                </a:solidFill>
                <a:latin typeface="Bebas Neue Book" pitchFamily="2" charset="0"/>
                <a:ea typeface="Bebas Neue Regular"/>
                <a:cs typeface="Bebas Neue Regular"/>
                <a:sym typeface="Bebas Neue"/>
              </a:rPr>
              <a:t>(a agosto de 2023)</a:t>
            </a:r>
            <a:endParaRPr lang="es-MX" sz="1400" dirty="0">
              <a:solidFill>
                <a:srgbClr val="004C82"/>
              </a:solidFill>
              <a:latin typeface="Bebas Neue Book" pitchFamily="2" charset="0"/>
              <a:ea typeface="Bebas Neue Regular"/>
              <a:cs typeface="Bebas Neue Regular"/>
              <a:sym typeface="Bebas Neue"/>
            </a:endParaRPr>
          </a:p>
          <a:p>
            <a:pPr marL="0" marR="0" lvl="0" indent="0" algn="l" rtl="0">
              <a:spcBef>
                <a:spcPts val="0"/>
              </a:spcBef>
              <a:spcAft>
                <a:spcPts val="0"/>
              </a:spcAft>
              <a:buNone/>
            </a:pPr>
            <a:endParaRPr dirty="0"/>
          </a:p>
        </p:txBody>
      </p:sp>
      <p:pic>
        <p:nvPicPr>
          <p:cNvPr id="5" name="Imagen 4" descr="Captura de pantalla de computadora&#10;&#10;Descripción generada automáticamente">
            <a:extLst>
              <a:ext uri="{FF2B5EF4-FFF2-40B4-BE49-F238E27FC236}">
                <a16:creationId xmlns:a16="http://schemas.microsoft.com/office/drawing/2014/main" id="{A45F167A-A2D7-A1E6-3900-EAAA55D24ECA}"/>
              </a:ext>
            </a:extLst>
          </p:cNvPr>
          <p:cNvPicPr>
            <a:picLocks noChangeAspect="1"/>
          </p:cNvPicPr>
          <p:nvPr/>
        </p:nvPicPr>
        <p:blipFill>
          <a:blip r:embed="rId4"/>
          <a:stretch>
            <a:fillRect/>
          </a:stretch>
        </p:blipFill>
        <p:spPr>
          <a:xfrm>
            <a:off x="4431322" y="1002437"/>
            <a:ext cx="7110505" cy="2217955"/>
          </a:xfrm>
          <a:prstGeom prst="rect">
            <a:avLst/>
          </a:prstGeom>
        </p:spPr>
      </p:pic>
      <p:pic>
        <p:nvPicPr>
          <p:cNvPr id="9" name="Imagen 8">
            <a:extLst>
              <a:ext uri="{FF2B5EF4-FFF2-40B4-BE49-F238E27FC236}">
                <a16:creationId xmlns:a16="http://schemas.microsoft.com/office/drawing/2014/main" id="{4336B8E8-C940-2BFA-ABDD-FF5D3C4C2F1F}"/>
              </a:ext>
            </a:extLst>
          </p:cNvPr>
          <p:cNvPicPr>
            <a:picLocks noChangeAspect="1"/>
          </p:cNvPicPr>
          <p:nvPr/>
        </p:nvPicPr>
        <p:blipFill>
          <a:blip r:embed="rId5"/>
          <a:srcRect/>
          <a:stretch/>
        </p:blipFill>
        <p:spPr>
          <a:xfrm>
            <a:off x="4431323" y="3429000"/>
            <a:ext cx="7110502" cy="2217955"/>
          </a:xfrm>
          <a:prstGeom prst="rect">
            <a:avLst/>
          </a:prstGeom>
        </p:spPr>
      </p:pic>
    </p:spTree>
    <p:extLst>
      <p:ext uri="{BB962C8B-B14F-4D97-AF65-F5344CB8AC3E}">
        <p14:creationId xmlns:p14="http://schemas.microsoft.com/office/powerpoint/2010/main" val="12627888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6" name="Google Shape;92;p2">
            <a:extLst>
              <a:ext uri="{FF2B5EF4-FFF2-40B4-BE49-F238E27FC236}">
                <a16:creationId xmlns:a16="http://schemas.microsoft.com/office/drawing/2014/main" id="{9D767C4B-1170-F82B-1060-25236594FE76}"/>
              </a:ext>
            </a:extLst>
          </p:cNvPr>
          <p:cNvSpPr/>
          <p:nvPr/>
        </p:nvSpPr>
        <p:spPr>
          <a:xfrm>
            <a:off x="727891" y="2464390"/>
            <a:ext cx="3534620" cy="1869702"/>
          </a:xfrm>
          <a:prstGeom prst="rect">
            <a:avLst/>
          </a:prstGeom>
          <a:noFill/>
          <a:ln>
            <a:noFill/>
          </a:ln>
        </p:spPr>
        <p:txBody>
          <a:bodyPr spcFirstLastPara="1" wrap="square" lIns="91425" tIns="45700" rIns="91425" bIns="45700" anchor="t" anchorCtr="0">
            <a:spAutoFit/>
          </a:bodyPr>
          <a:lstStyle/>
          <a:p>
            <a:pPr algn="just">
              <a:lnSpc>
                <a:spcPct val="150000"/>
              </a:lnSpc>
            </a:pPr>
            <a:r>
              <a:rPr lang="es-ES_tradnl" sz="1100" dirty="0">
                <a:solidFill>
                  <a:srgbClr val="5B5753"/>
                </a:solidFill>
                <a:latin typeface="Arial" panose="020B0604020202020204" pitchFamily="34" charset="0"/>
                <a:ea typeface="Calibri" panose="020F0502020204030204" pitchFamily="34" charset="0"/>
                <a:cs typeface="Times New Roman" panose="02020603050405020304" pitchFamily="18" charset="0"/>
              </a:rPr>
              <a:t>S</a:t>
            </a:r>
            <a:r>
              <a:rPr lang="es-ES_tradnl" sz="1100" kern="0" dirty="0">
                <a:solidFill>
                  <a:srgbClr val="5B5753"/>
                </a:solidFill>
                <a:effectLst/>
                <a:latin typeface="Arial" panose="020B0604020202020204" pitchFamily="34" charset="0"/>
                <a:ea typeface="Calibri" panose="020F0502020204030204" pitchFamily="34" charset="0"/>
                <a:cs typeface="Times New Roman" panose="02020603050405020304" pitchFamily="18" charset="0"/>
              </a:rPr>
              <a:t>e proveo contenido relevante y estratégico de Guatemala y del quehacer del Organismo Ejecutivo en idioma inglés, a través de la divulgación de información desde GT News, lo que ha permitido la traducción de mil 206 materiales informativos y la divulgación de más de 2 mil 200 publicaciones desde sus redes sociales. </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22;p6">
            <a:extLst>
              <a:ext uri="{FF2B5EF4-FFF2-40B4-BE49-F238E27FC236}">
                <a16:creationId xmlns:a16="http://schemas.microsoft.com/office/drawing/2014/main" id="{64FC7599-685D-ED09-6FFD-1C0E77DB8E96}"/>
              </a:ext>
            </a:extLst>
          </p:cNvPr>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Regular"/>
                <a:ea typeface="Bebas Neue Regular"/>
                <a:cs typeface="Bebas Neue Regular"/>
                <a:sym typeface="Bebas Neue"/>
              </a:rPr>
              <a:t>PRINCIPALES LOGROS INSTITUCIONALES</a:t>
            </a:r>
            <a:endParaRPr dirty="0"/>
          </a:p>
        </p:txBody>
      </p:sp>
      <p:sp>
        <p:nvSpPr>
          <p:cNvPr id="3" name="Google Shape;123;p6">
            <a:extLst>
              <a:ext uri="{FF2B5EF4-FFF2-40B4-BE49-F238E27FC236}">
                <a16:creationId xmlns:a16="http://schemas.microsoft.com/office/drawing/2014/main" id="{86E22533-CB86-7AEF-4455-9A03169A0558}"/>
              </a:ext>
            </a:extLst>
          </p:cNvPr>
          <p:cNvSpPr txBox="1"/>
          <p:nvPr/>
        </p:nvSpPr>
        <p:spPr>
          <a:xfrm>
            <a:off x="727891" y="1725767"/>
            <a:ext cx="380848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GT NEWS</a:t>
            </a:r>
          </a:p>
          <a:p>
            <a:pPr marL="0" marR="0" lvl="0" indent="0" algn="l" rtl="0">
              <a:spcBef>
                <a:spcPts val="0"/>
              </a:spcBef>
              <a:spcAft>
                <a:spcPts val="0"/>
              </a:spcAft>
              <a:buNone/>
            </a:pPr>
            <a:r>
              <a:rPr lang="es-MX" dirty="0">
                <a:solidFill>
                  <a:srgbClr val="004C82"/>
                </a:solidFill>
                <a:latin typeface="Bebas Neue Book" pitchFamily="2" charset="0"/>
                <a:ea typeface="Bebas Neue Regular"/>
                <a:cs typeface="Bebas Neue Regular"/>
                <a:sym typeface="Bebas Neue"/>
              </a:rPr>
              <a:t>(a agosto de 2023)</a:t>
            </a:r>
            <a:endParaRPr lang="es-MX" sz="1400" dirty="0">
              <a:solidFill>
                <a:srgbClr val="004C82"/>
              </a:solidFill>
              <a:latin typeface="Bebas Neue Book" pitchFamily="2" charset="0"/>
              <a:ea typeface="Bebas Neue Regular"/>
              <a:cs typeface="Bebas Neue Regular"/>
              <a:sym typeface="Bebas Neue"/>
            </a:endParaRPr>
          </a:p>
          <a:p>
            <a:pPr marL="0" marR="0" lvl="0" indent="0" algn="l" rtl="0">
              <a:spcBef>
                <a:spcPts val="0"/>
              </a:spcBef>
              <a:spcAft>
                <a:spcPts val="0"/>
              </a:spcAft>
              <a:buNone/>
            </a:pPr>
            <a:endParaRPr dirty="0"/>
          </a:p>
        </p:txBody>
      </p:sp>
      <p:pic>
        <p:nvPicPr>
          <p:cNvPr id="4" name="Imagen 3" descr="Interfaz de usuario gráfica, Aplicación&#10;&#10;Descripción generada automáticamente">
            <a:extLst>
              <a:ext uri="{FF2B5EF4-FFF2-40B4-BE49-F238E27FC236}">
                <a16:creationId xmlns:a16="http://schemas.microsoft.com/office/drawing/2014/main" id="{BD630332-7990-E1B9-AFC2-A567F9B23B7B}"/>
              </a:ext>
            </a:extLst>
          </p:cNvPr>
          <p:cNvPicPr>
            <a:picLocks noChangeAspect="1"/>
          </p:cNvPicPr>
          <p:nvPr/>
        </p:nvPicPr>
        <p:blipFill>
          <a:blip r:embed="rId4"/>
          <a:stretch>
            <a:fillRect/>
          </a:stretch>
        </p:blipFill>
        <p:spPr>
          <a:xfrm>
            <a:off x="5192668" y="1725767"/>
            <a:ext cx="5716516" cy="3302876"/>
          </a:xfrm>
          <a:prstGeom prst="rect">
            <a:avLst/>
          </a:prstGeom>
        </p:spPr>
      </p:pic>
    </p:spTree>
    <p:extLst>
      <p:ext uri="{BB962C8B-B14F-4D97-AF65-F5344CB8AC3E}">
        <p14:creationId xmlns:p14="http://schemas.microsoft.com/office/powerpoint/2010/main" val="527020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6" name="Google Shape;92;p2">
            <a:extLst>
              <a:ext uri="{FF2B5EF4-FFF2-40B4-BE49-F238E27FC236}">
                <a16:creationId xmlns:a16="http://schemas.microsoft.com/office/drawing/2014/main" id="{9D767C4B-1170-F82B-1060-25236594FE76}"/>
              </a:ext>
            </a:extLst>
          </p:cNvPr>
          <p:cNvSpPr/>
          <p:nvPr/>
        </p:nvSpPr>
        <p:spPr>
          <a:xfrm>
            <a:off x="727891" y="2464390"/>
            <a:ext cx="3365807" cy="2036415"/>
          </a:xfrm>
          <a:prstGeom prst="rect">
            <a:avLst/>
          </a:prstGeom>
          <a:noFill/>
          <a:ln>
            <a:noFill/>
          </a:ln>
        </p:spPr>
        <p:txBody>
          <a:bodyPr spcFirstLastPara="1" wrap="square" lIns="91425" tIns="45700" rIns="91425" bIns="45700" anchor="t" anchorCtr="0">
            <a:spAutoFit/>
          </a:bodyPr>
          <a:lstStyle/>
          <a:p>
            <a:pPr marL="3810" indent="1270" algn="just">
              <a:lnSpc>
                <a:spcPct val="150000"/>
              </a:lnSpc>
              <a:spcAft>
                <a:spcPts val="1310"/>
              </a:spcAft>
            </a:pPr>
            <a:r>
              <a:rPr lang="es-ES_tradnl" sz="1100" dirty="0">
                <a:solidFill>
                  <a:srgbClr val="5B5753"/>
                </a:solidFill>
                <a:latin typeface="Arial" panose="020B0604020202020204" pitchFamily="34" charset="0"/>
                <a:ea typeface="Calibri" panose="020F0502020204030204" pitchFamily="34" charset="0"/>
                <a:cs typeface="Times New Roman" panose="02020603050405020304" pitchFamily="18" charset="0"/>
              </a:rPr>
              <a:t>S</a:t>
            </a:r>
            <a:r>
              <a:rPr lang="es-ES_tradnl" sz="1100" kern="0" dirty="0">
                <a:solidFill>
                  <a:srgbClr val="5B5753"/>
                </a:solidFill>
                <a:effectLst/>
                <a:latin typeface="Arial" panose="020B0604020202020204" pitchFamily="34" charset="0"/>
                <a:ea typeface="Calibri" panose="020F0502020204030204" pitchFamily="34" charset="0"/>
                <a:cs typeface="Times New Roman" panose="02020603050405020304" pitchFamily="18" charset="0"/>
              </a:rPr>
              <a:t>e ha dado cumplimiento al mandato legal mediante el pago de pauta publicitaria a través de medios de comunicación comerciales como televisión, radio, impresos, digitales y pantallas, entre otros, invirtiendo más de 13.2 millones de quetzales, lo que permitió llegar a más de 12.8 millones de guatemaltecos.</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22;p6">
            <a:extLst>
              <a:ext uri="{FF2B5EF4-FFF2-40B4-BE49-F238E27FC236}">
                <a16:creationId xmlns:a16="http://schemas.microsoft.com/office/drawing/2014/main" id="{26A123FB-AE7C-9E29-159B-F8FA3B03ED82}"/>
              </a:ext>
            </a:extLst>
          </p:cNvPr>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Regular"/>
                <a:ea typeface="Bebas Neue Regular"/>
                <a:cs typeface="Bebas Neue Regular"/>
                <a:sym typeface="Bebas Neue"/>
              </a:rPr>
              <a:t>PRINCIPALES LOGROS INSTITUCIONALES</a:t>
            </a:r>
            <a:endParaRPr dirty="0"/>
          </a:p>
        </p:txBody>
      </p:sp>
      <p:sp>
        <p:nvSpPr>
          <p:cNvPr id="3" name="Google Shape;123;p6">
            <a:extLst>
              <a:ext uri="{FF2B5EF4-FFF2-40B4-BE49-F238E27FC236}">
                <a16:creationId xmlns:a16="http://schemas.microsoft.com/office/drawing/2014/main" id="{FC9E596B-3751-51F5-63BE-DE5347D4B12F}"/>
              </a:ext>
            </a:extLst>
          </p:cNvPr>
          <p:cNvSpPr txBox="1"/>
          <p:nvPr/>
        </p:nvSpPr>
        <p:spPr>
          <a:xfrm>
            <a:off x="727891" y="1725767"/>
            <a:ext cx="380848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Pauta publicitaria</a:t>
            </a:r>
          </a:p>
          <a:p>
            <a:pPr marL="0" marR="0" lvl="0" indent="0" algn="l" rtl="0">
              <a:spcBef>
                <a:spcPts val="0"/>
              </a:spcBef>
              <a:spcAft>
                <a:spcPts val="0"/>
              </a:spcAft>
              <a:buNone/>
            </a:pPr>
            <a:r>
              <a:rPr lang="es-MX" dirty="0">
                <a:solidFill>
                  <a:srgbClr val="004C82"/>
                </a:solidFill>
                <a:latin typeface="Bebas Neue Book" pitchFamily="2" charset="0"/>
                <a:ea typeface="Bebas Neue Regular"/>
                <a:cs typeface="Bebas Neue Regular"/>
                <a:sym typeface="Bebas Neue"/>
              </a:rPr>
              <a:t>(a agosto de 2023)</a:t>
            </a:r>
            <a:endParaRPr lang="es-MX" sz="1400" dirty="0">
              <a:solidFill>
                <a:srgbClr val="004C82"/>
              </a:solidFill>
              <a:latin typeface="Bebas Neue Book" pitchFamily="2" charset="0"/>
              <a:ea typeface="Bebas Neue Regular"/>
              <a:cs typeface="Bebas Neue Regular"/>
              <a:sym typeface="Bebas Neue"/>
            </a:endParaRPr>
          </a:p>
          <a:p>
            <a:pPr marL="0" marR="0" lvl="0" indent="0" algn="l" rtl="0">
              <a:spcBef>
                <a:spcPts val="0"/>
              </a:spcBef>
              <a:spcAft>
                <a:spcPts val="0"/>
              </a:spcAft>
              <a:buNone/>
            </a:pPr>
            <a:endParaRPr dirty="0"/>
          </a:p>
        </p:txBody>
      </p:sp>
      <p:pic>
        <p:nvPicPr>
          <p:cNvPr id="4" name="Imagen 3" descr="Interfaz de usuario gráfica, Aplicación&#10;&#10;Descripción generada automáticamente">
            <a:extLst>
              <a:ext uri="{FF2B5EF4-FFF2-40B4-BE49-F238E27FC236}">
                <a16:creationId xmlns:a16="http://schemas.microsoft.com/office/drawing/2014/main" id="{E32997F2-D7C5-1B04-08E1-09E8ABA08307}"/>
              </a:ext>
            </a:extLst>
          </p:cNvPr>
          <p:cNvPicPr>
            <a:picLocks noChangeAspect="1"/>
          </p:cNvPicPr>
          <p:nvPr/>
        </p:nvPicPr>
        <p:blipFill>
          <a:blip r:embed="rId4"/>
          <a:stretch>
            <a:fillRect/>
          </a:stretch>
        </p:blipFill>
        <p:spPr>
          <a:xfrm>
            <a:off x="5287051" y="994277"/>
            <a:ext cx="5601895" cy="4277810"/>
          </a:xfrm>
          <a:prstGeom prst="rect">
            <a:avLst/>
          </a:prstGeom>
        </p:spPr>
      </p:pic>
    </p:spTree>
    <p:extLst>
      <p:ext uri="{BB962C8B-B14F-4D97-AF65-F5344CB8AC3E}">
        <p14:creationId xmlns:p14="http://schemas.microsoft.com/office/powerpoint/2010/main" val="42215461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6" name="Google Shape;92;p2">
            <a:extLst>
              <a:ext uri="{FF2B5EF4-FFF2-40B4-BE49-F238E27FC236}">
                <a16:creationId xmlns:a16="http://schemas.microsoft.com/office/drawing/2014/main" id="{9D767C4B-1170-F82B-1060-25236594FE76}"/>
              </a:ext>
            </a:extLst>
          </p:cNvPr>
          <p:cNvSpPr/>
          <p:nvPr/>
        </p:nvSpPr>
        <p:spPr>
          <a:xfrm>
            <a:off x="727891" y="2464390"/>
            <a:ext cx="3548687" cy="2036415"/>
          </a:xfrm>
          <a:prstGeom prst="rect">
            <a:avLst/>
          </a:prstGeom>
          <a:noFill/>
          <a:ln>
            <a:noFill/>
          </a:ln>
        </p:spPr>
        <p:txBody>
          <a:bodyPr spcFirstLastPara="1" wrap="square" lIns="91425" tIns="45700" rIns="91425" bIns="45700" anchor="t" anchorCtr="0">
            <a:spAutoFit/>
          </a:bodyPr>
          <a:lstStyle/>
          <a:p>
            <a:pPr marL="3810" indent="1270" algn="just">
              <a:lnSpc>
                <a:spcPct val="150000"/>
              </a:lnSpc>
              <a:spcAft>
                <a:spcPts val="1310"/>
              </a:spcAft>
            </a:pPr>
            <a:r>
              <a:rPr lang="es-ES_tradnl" sz="1100" kern="0" dirty="0">
                <a:solidFill>
                  <a:srgbClr val="5B5753"/>
                </a:solidFill>
                <a:effectLst/>
                <a:latin typeface="Arial" panose="020B0604020202020204" pitchFamily="34" charset="0"/>
                <a:ea typeface="Calibri" panose="020F0502020204030204" pitchFamily="34" charset="0"/>
              </a:rPr>
              <a:t>Se dio respuesta a 460 solicitudes de medios de comunicación, de las cuales 393 fueron de medios nacionales y 67 de medios extranjeros. Así mismo, se celebraron 41 conferencias de prensa, se concedieron 11 entrevistas a medios nacionales y extranjeros, y el Presidente de la República compareció ante los medios en 11 ocasiones.</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22;p6">
            <a:extLst>
              <a:ext uri="{FF2B5EF4-FFF2-40B4-BE49-F238E27FC236}">
                <a16:creationId xmlns:a16="http://schemas.microsoft.com/office/drawing/2014/main" id="{3B38C3CD-E3E2-F775-3578-D6375438290F}"/>
              </a:ext>
            </a:extLst>
          </p:cNvPr>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Regular"/>
                <a:ea typeface="Bebas Neue Regular"/>
                <a:cs typeface="Bebas Neue Regular"/>
                <a:sym typeface="Bebas Neue"/>
              </a:rPr>
              <a:t>PRINCIPALES LOGROS INSTITUCIONALES</a:t>
            </a:r>
            <a:endParaRPr dirty="0"/>
          </a:p>
        </p:txBody>
      </p:sp>
      <p:sp>
        <p:nvSpPr>
          <p:cNvPr id="3" name="Google Shape;123;p6">
            <a:extLst>
              <a:ext uri="{FF2B5EF4-FFF2-40B4-BE49-F238E27FC236}">
                <a16:creationId xmlns:a16="http://schemas.microsoft.com/office/drawing/2014/main" id="{8934560D-6273-46DE-BBD8-1EFB01616ADF}"/>
              </a:ext>
            </a:extLst>
          </p:cNvPr>
          <p:cNvSpPr txBox="1"/>
          <p:nvPr/>
        </p:nvSpPr>
        <p:spPr>
          <a:xfrm>
            <a:off x="727891" y="1725767"/>
            <a:ext cx="380848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Atención a medios de comunicación</a:t>
            </a:r>
          </a:p>
          <a:p>
            <a:pPr marL="0" marR="0" lvl="0" indent="0" algn="l" rtl="0">
              <a:spcBef>
                <a:spcPts val="0"/>
              </a:spcBef>
              <a:spcAft>
                <a:spcPts val="0"/>
              </a:spcAft>
              <a:buNone/>
            </a:pPr>
            <a:r>
              <a:rPr lang="es-MX" dirty="0">
                <a:solidFill>
                  <a:srgbClr val="004C82"/>
                </a:solidFill>
                <a:latin typeface="Bebas Neue Book" pitchFamily="2" charset="0"/>
                <a:ea typeface="Bebas Neue Regular"/>
                <a:cs typeface="Bebas Neue Regular"/>
                <a:sym typeface="Bebas Neue"/>
              </a:rPr>
              <a:t>(a agosto de 2023)</a:t>
            </a:r>
            <a:endParaRPr lang="es-MX" sz="1400" dirty="0">
              <a:solidFill>
                <a:srgbClr val="004C82"/>
              </a:solidFill>
              <a:latin typeface="Bebas Neue Book" pitchFamily="2" charset="0"/>
              <a:ea typeface="Bebas Neue Regular"/>
              <a:cs typeface="Bebas Neue Regular"/>
              <a:sym typeface="Bebas Neue"/>
            </a:endParaRPr>
          </a:p>
          <a:p>
            <a:pPr marL="0" marR="0" lvl="0" indent="0" algn="l" rtl="0">
              <a:spcBef>
                <a:spcPts val="0"/>
              </a:spcBef>
              <a:spcAft>
                <a:spcPts val="0"/>
              </a:spcAft>
              <a:buNone/>
            </a:pPr>
            <a:endParaRPr dirty="0"/>
          </a:p>
        </p:txBody>
      </p:sp>
      <p:pic>
        <p:nvPicPr>
          <p:cNvPr id="4" name="Imagen 3" descr="Interfaz de usuario gráfica, Aplicación&#10;&#10;Descripción generada automáticamente">
            <a:extLst>
              <a:ext uri="{FF2B5EF4-FFF2-40B4-BE49-F238E27FC236}">
                <a16:creationId xmlns:a16="http://schemas.microsoft.com/office/drawing/2014/main" id="{C1B939BB-95FF-5231-2CAC-170FB3438347}"/>
              </a:ext>
            </a:extLst>
          </p:cNvPr>
          <p:cNvPicPr>
            <a:picLocks noChangeAspect="1"/>
          </p:cNvPicPr>
          <p:nvPr/>
        </p:nvPicPr>
        <p:blipFill>
          <a:blip r:embed="rId4"/>
          <a:stretch>
            <a:fillRect/>
          </a:stretch>
        </p:blipFill>
        <p:spPr>
          <a:xfrm>
            <a:off x="4938089" y="1528762"/>
            <a:ext cx="6026842" cy="3500438"/>
          </a:xfrm>
          <a:prstGeom prst="rect">
            <a:avLst/>
          </a:prstGeom>
        </p:spPr>
      </p:pic>
    </p:spTree>
    <p:extLst>
      <p:ext uri="{BB962C8B-B14F-4D97-AF65-F5344CB8AC3E}">
        <p14:creationId xmlns:p14="http://schemas.microsoft.com/office/powerpoint/2010/main" val="4002011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6"/>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Regular"/>
                <a:ea typeface="Bebas Neue Regular"/>
                <a:cs typeface="Bebas Neue Regular"/>
                <a:sym typeface="Bebas Neue"/>
              </a:rPr>
              <a:t>PRINCIPALES LOGROS INSTITUCIONALES</a:t>
            </a:r>
            <a:endParaRPr dirty="0"/>
          </a:p>
        </p:txBody>
      </p:sp>
      <p:sp>
        <p:nvSpPr>
          <p:cNvPr id="123" name="Google Shape;123;p6"/>
          <p:cNvSpPr txBox="1"/>
          <p:nvPr/>
        </p:nvSpPr>
        <p:spPr>
          <a:xfrm>
            <a:off x="727891" y="1725767"/>
            <a:ext cx="380848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Sala de prensa</a:t>
            </a:r>
          </a:p>
          <a:p>
            <a:pPr marL="0" marR="0" lvl="0" indent="0" algn="l" rtl="0">
              <a:spcBef>
                <a:spcPts val="0"/>
              </a:spcBef>
              <a:spcAft>
                <a:spcPts val="0"/>
              </a:spcAft>
              <a:buNone/>
            </a:pPr>
            <a:r>
              <a:rPr lang="es-MX" dirty="0">
                <a:solidFill>
                  <a:srgbClr val="004C82"/>
                </a:solidFill>
                <a:latin typeface="Bebas Neue Book" pitchFamily="2" charset="0"/>
                <a:ea typeface="Bebas Neue Regular"/>
                <a:cs typeface="Bebas Neue Regular"/>
                <a:sym typeface="Bebas Neue"/>
              </a:rPr>
              <a:t>(a agosto de 2023)</a:t>
            </a:r>
            <a:endParaRPr lang="es-MX" sz="1400" dirty="0">
              <a:solidFill>
                <a:srgbClr val="004C82"/>
              </a:solidFill>
              <a:latin typeface="Bebas Neue Book" pitchFamily="2" charset="0"/>
              <a:ea typeface="Bebas Neue Regular"/>
              <a:cs typeface="Bebas Neue Regular"/>
              <a:sym typeface="Bebas Neue"/>
            </a:endParaRPr>
          </a:p>
          <a:p>
            <a:pPr marL="0" marR="0" lvl="0" indent="0" algn="l" rtl="0">
              <a:spcBef>
                <a:spcPts val="0"/>
              </a:spcBef>
              <a:spcAft>
                <a:spcPts val="0"/>
              </a:spcAft>
              <a:buNone/>
            </a:pPr>
            <a:endParaRPr dirty="0"/>
          </a:p>
        </p:txBody>
      </p:sp>
      <p:sp>
        <p:nvSpPr>
          <p:cNvPr id="6" name="Google Shape;92;p2">
            <a:extLst>
              <a:ext uri="{FF2B5EF4-FFF2-40B4-BE49-F238E27FC236}">
                <a16:creationId xmlns:a16="http://schemas.microsoft.com/office/drawing/2014/main" id="{9D767C4B-1170-F82B-1060-25236594FE76}"/>
              </a:ext>
            </a:extLst>
          </p:cNvPr>
          <p:cNvSpPr/>
          <p:nvPr/>
        </p:nvSpPr>
        <p:spPr>
          <a:xfrm>
            <a:off x="727891" y="2611112"/>
            <a:ext cx="3066187" cy="1782499"/>
          </a:xfrm>
          <a:prstGeom prst="rect">
            <a:avLst/>
          </a:prstGeom>
          <a:noFill/>
          <a:ln>
            <a:noFill/>
          </a:ln>
        </p:spPr>
        <p:txBody>
          <a:bodyPr spcFirstLastPara="1" wrap="square" lIns="91425" tIns="45700" rIns="91425" bIns="45700" anchor="t" anchorCtr="0">
            <a:spAutoFit/>
          </a:bodyPr>
          <a:lstStyle/>
          <a:p>
            <a:pPr marL="3810" indent="1270" algn="just">
              <a:lnSpc>
                <a:spcPct val="150000"/>
              </a:lnSpc>
              <a:spcAft>
                <a:spcPts val="1310"/>
              </a:spcAft>
            </a:pPr>
            <a:r>
              <a:rPr lang="es-ES_tradnl" sz="1100" kern="0" dirty="0">
                <a:solidFill>
                  <a:srgbClr val="5B5753"/>
                </a:solidFill>
                <a:effectLst/>
                <a:latin typeface="Arial" panose="020B0604020202020204" pitchFamily="34" charset="0"/>
                <a:ea typeface="Calibri" panose="020F0502020204030204" pitchFamily="34" charset="0"/>
              </a:rPr>
              <a:t>Sala de Prensa alberga información de 107 instituciones públicas y ha publicado 520 recursos periodísticos. Entre estos, se incluye publicaciones de convocatorias, comunicados y conferencias de prensa, logrando más de 1.4 visitas a la plataforma. </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descr="Imagen que contiene Gráfico&#10;&#10;Descripción generada automáticamente">
            <a:extLst>
              <a:ext uri="{FF2B5EF4-FFF2-40B4-BE49-F238E27FC236}">
                <a16:creationId xmlns:a16="http://schemas.microsoft.com/office/drawing/2014/main" id="{E490F002-9D7B-6A39-4EB8-883D04D29282}"/>
              </a:ext>
            </a:extLst>
          </p:cNvPr>
          <p:cNvPicPr>
            <a:picLocks noChangeAspect="1"/>
          </p:cNvPicPr>
          <p:nvPr/>
        </p:nvPicPr>
        <p:blipFill>
          <a:blip r:embed="rId4"/>
          <a:stretch>
            <a:fillRect/>
          </a:stretch>
        </p:blipFill>
        <p:spPr>
          <a:xfrm>
            <a:off x="4371829" y="2134979"/>
            <a:ext cx="6901221" cy="2739575"/>
          </a:xfrm>
          <a:prstGeom prst="rect">
            <a:avLst/>
          </a:prstGeom>
        </p:spPr>
      </p:pic>
    </p:spTree>
    <p:extLst>
      <p:ext uri="{BB962C8B-B14F-4D97-AF65-F5344CB8AC3E}">
        <p14:creationId xmlns:p14="http://schemas.microsoft.com/office/powerpoint/2010/main" val="3711199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6"/>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Regular"/>
                <a:ea typeface="Bebas Neue Regular"/>
                <a:cs typeface="Bebas Neue Regular"/>
                <a:sym typeface="Bebas Neue"/>
              </a:rPr>
              <a:t>PRINCIPALES LOGROS INSTITUCIONALES</a:t>
            </a:r>
            <a:endParaRPr dirty="0"/>
          </a:p>
        </p:txBody>
      </p:sp>
      <p:sp>
        <p:nvSpPr>
          <p:cNvPr id="123" name="Google Shape;123;p6"/>
          <p:cNvSpPr txBox="1"/>
          <p:nvPr/>
        </p:nvSpPr>
        <p:spPr>
          <a:xfrm>
            <a:off x="727891" y="1725767"/>
            <a:ext cx="380848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Apoyo interinstitucional </a:t>
            </a:r>
          </a:p>
          <a:p>
            <a:pPr marL="0" marR="0" lvl="0" indent="0" algn="l" rtl="0">
              <a:spcBef>
                <a:spcPts val="0"/>
              </a:spcBef>
              <a:spcAft>
                <a:spcPts val="0"/>
              </a:spcAft>
              <a:buNone/>
            </a:pPr>
            <a:r>
              <a:rPr lang="es-MX" dirty="0">
                <a:solidFill>
                  <a:srgbClr val="004C82"/>
                </a:solidFill>
                <a:latin typeface="Bebas Neue Book" pitchFamily="2" charset="0"/>
                <a:ea typeface="Bebas Neue Regular"/>
                <a:cs typeface="Bebas Neue Regular"/>
                <a:sym typeface="Bebas Neue"/>
              </a:rPr>
              <a:t>(a agosto de 2023)</a:t>
            </a:r>
            <a:endParaRPr lang="es-MX" sz="1400" dirty="0">
              <a:solidFill>
                <a:srgbClr val="004C82"/>
              </a:solidFill>
              <a:latin typeface="Bebas Neue Book" pitchFamily="2" charset="0"/>
              <a:ea typeface="Bebas Neue Regular"/>
              <a:cs typeface="Bebas Neue Regular"/>
              <a:sym typeface="Bebas Neue"/>
            </a:endParaRPr>
          </a:p>
          <a:p>
            <a:pPr marL="0" marR="0" lvl="0" indent="0" algn="l" rtl="0">
              <a:spcBef>
                <a:spcPts val="0"/>
              </a:spcBef>
              <a:spcAft>
                <a:spcPts val="0"/>
              </a:spcAft>
              <a:buNone/>
            </a:pPr>
            <a:endParaRPr dirty="0"/>
          </a:p>
        </p:txBody>
      </p:sp>
      <p:sp>
        <p:nvSpPr>
          <p:cNvPr id="6" name="Google Shape;92;p2">
            <a:extLst>
              <a:ext uri="{FF2B5EF4-FFF2-40B4-BE49-F238E27FC236}">
                <a16:creationId xmlns:a16="http://schemas.microsoft.com/office/drawing/2014/main" id="{9D767C4B-1170-F82B-1060-25236594FE76}"/>
              </a:ext>
            </a:extLst>
          </p:cNvPr>
          <p:cNvSpPr/>
          <p:nvPr/>
        </p:nvSpPr>
        <p:spPr>
          <a:xfrm>
            <a:off x="727891" y="2464389"/>
            <a:ext cx="3339142" cy="1725473"/>
          </a:xfrm>
          <a:prstGeom prst="rect">
            <a:avLst/>
          </a:prstGeom>
          <a:noFill/>
          <a:ln>
            <a:noFill/>
          </a:ln>
        </p:spPr>
        <p:txBody>
          <a:bodyPr spcFirstLastPara="1" wrap="square" lIns="91425" tIns="45700" rIns="91425" bIns="45700" anchor="t" anchorCtr="0">
            <a:spAutoFit/>
          </a:bodyPr>
          <a:lstStyle/>
          <a:p>
            <a:pPr marL="3810" indent="1270" algn="just">
              <a:lnSpc>
                <a:spcPct val="150000"/>
              </a:lnSpc>
              <a:spcAft>
                <a:spcPts val="1310"/>
              </a:spcAft>
            </a:pPr>
            <a:r>
              <a:rPr lang="es-ES_tradnl" sz="1100" dirty="0">
                <a:solidFill>
                  <a:srgbClr val="5B5753"/>
                </a:solidFill>
                <a:latin typeface="Arial" panose="020B0604020202020204" pitchFamily="34" charset="0"/>
                <a:ea typeface="Calibri" panose="020F0502020204030204" pitchFamily="34" charset="0"/>
              </a:rPr>
              <a:t>S</a:t>
            </a:r>
            <a:r>
              <a:rPr lang="es-ES_tradnl" sz="1100" kern="0" dirty="0">
                <a:solidFill>
                  <a:srgbClr val="5B5753"/>
                </a:solidFill>
                <a:effectLst/>
                <a:latin typeface="Arial" panose="020B0604020202020204" pitchFamily="34" charset="0"/>
                <a:ea typeface="Calibri" panose="020F0502020204030204" pitchFamily="34" charset="0"/>
              </a:rPr>
              <a:t>e brindó apoyo en 180 actividades de diferentes instituciones públicas. </a:t>
            </a:r>
          </a:p>
          <a:p>
            <a:pPr marL="3810" indent="1270" algn="just">
              <a:lnSpc>
                <a:spcPct val="150000"/>
              </a:lnSpc>
              <a:spcAft>
                <a:spcPts val="1310"/>
              </a:spcAft>
            </a:pPr>
            <a:r>
              <a:rPr lang="es-ES_tradnl" sz="1100" dirty="0">
                <a:solidFill>
                  <a:srgbClr val="5B5753"/>
                </a:solidFill>
                <a:latin typeface="Arial" panose="020B0604020202020204" pitchFamily="34" charset="0"/>
                <a:ea typeface="Calibri" panose="020F0502020204030204" pitchFamily="34" charset="0"/>
                <a:cs typeface="Times New Roman" panose="02020603050405020304" pitchFamily="18" charset="0"/>
              </a:rPr>
              <a:t>Se desarrollaron 25 eventos de capacitación para comunicadores, beneficiando a 509 personas en materia de gestión de gobierno. </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descr="Interfaz de usuario gráfica, Texto, Aplicación, Chat o mensaje de texto&#10;&#10;Descripción generada automáticamente">
            <a:extLst>
              <a:ext uri="{FF2B5EF4-FFF2-40B4-BE49-F238E27FC236}">
                <a16:creationId xmlns:a16="http://schemas.microsoft.com/office/drawing/2014/main" id="{F75DD106-CAAE-C129-0F9A-A0DDB614C455}"/>
              </a:ext>
            </a:extLst>
          </p:cNvPr>
          <p:cNvPicPr>
            <a:picLocks noChangeAspect="1"/>
          </p:cNvPicPr>
          <p:nvPr/>
        </p:nvPicPr>
        <p:blipFill>
          <a:blip r:embed="rId4"/>
          <a:stretch>
            <a:fillRect/>
          </a:stretch>
        </p:blipFill>
        <p:spPr>
          <a:xfrm>
            <a:off x="4833257" y="3689411"/>
            <a:ext cx="6393976" cy="923380"/>
          </a:xfrm>
          <a:prstGeom prst="rect">
            <a:avLst/>
          </a:prstGeom>
        </p:spPr>
      </p:pic>
      <p:pic>
        <p:nvPicPr>
          <p:cNvPr id="5" name="Imagen 4" descr="Interfaz de usuario gráfica, Texto, Aplicación, Chat o mensaje de texto&#10;&#10;Descripción generada automáticamente">
            <a:extLst>
              <a:ext uri="{FF2B5EF4-FFF2-40B4-BE49-F238E27FC236}">
                <a16:creationId xmlns:a16="http://schemas.microsoft.com/office/drawing/2014/main" id="{AAD47B36-BDBC-44C4-2612-B15619412281}"/>
              </a:ext>
            </a:extLst>
          </p:cNvPr>
          <p:cNvPicPr>
            <a:picLocks noChangeAspect="1"/>
          </p:cNvPicPr>
          <p:nvPr/>
        </p:nvPicPr>
        <p:blipFill>
          <a:blip r:embed="rId5"/>
          <a:stretch>
            <a:fillRect/>
          </a:stretch>
        </p:blipFill>
        <p:spPr>
          <a:xfrm>
            <a:off x="4833257" y="2067420"/>
            <a:ext cx="6393976" cy="1254404"/>
          </a:xfrm>
          <a:prstGeom prst="rect">
            <a:avLst/>
          </a:prstGeom>
        </p:spPr>
      </p:pic>
    </p:spTree>
    <p:extLst>
      <p:ext uri="{BB962C8B-B14F-4D97-AF65-F5344CB8AC3E}">
        <p14:creationId xmlns:p14="http://schemas.microsoft.com/office/powerpoint/2010/main" val="22869543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6"/>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Regular"/>
                <a:ea typeface="Bebas Neue Regular"/>
                <a:cs typeface="Bebas Neue Regular"/>
                <a:sym typeface="Bebas Neue"/>
              </a:rPr>
              <a:t>PRINCIPALES LOGROS INSTITUCIONALES</a:t>
            </a:r>
            <a:endParaRPr dirty="0"/>
          </a:p>
        </p:txBody>
      </p:sp>
      <p:sp>
        <p:nvSpPr>
          <p:cNvPr id="123" name="Google Shape;123;p6"/>
          <p:cNvSpPr txBox="1"/>
          <p:nvPr/>
        </p:nvSpPr>
        <p:spPr>
          <a:xfrm>
            <a:off x="727891" y="1725767"/>
            <a:ext cx="380848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Apoyo interinstitucional </a:t>
            </a:r>
          </a:p>
          <a:p>
            <a:pPr marL="0" marR="0" lvl="0" indent="0" algn="l" rtl="0">
              <a:spcBef>
                <a:spcPts val="0"/>
              </a:spcBef>
              <a:spcAft>
                <a:spcPts val="0"/>
              </a:spcAft>
              <a:buNone/>
            </a:pPr>
            <a:r>
              <a:rPr lang="es-MX" dirty="0">
                <a:solidFill>
                  <a:srgbClr val="004C82"/>
                </a:solidFill>
                <a:latin typeface="Bebas Neue Book" pitchFamily="2" charset="0"/>
                <a:ea typeface="Bebas Neue Regular"/>
                <a:cs typeface="Bebas Neue Regular"/>
                <a:sym typeface="Bebas Neue"/>
              </a:rPr>
              <a:t>(a agosto de 2023)</a:t>
            </a:r>
            <a:endParaRPr lang="es-MX" sz="1400" dirty="0">
              <a:solidFill>
                <a:srgbClr val="004C82"/>
              </a:solidFill>
              <a:latin typeface="Bebas Neue Book" pitchFamily="2" charset="0"/>
              <a:ea typeface="Bebas Neue Regular"/>
              <a:cs typeface="Bebas Neue Regular"/>
              <a:sym typeface="Bebas Neue"/>
            </a:endParaRPr>
          </a:p>
          <a:p>
            <a:pPr marL="0" marR="0" lvl="0" indent="0" algn="l" rtl="0">
              <a:spcBef>
                <a:spcPts val="0"/>
              </a:spcBef>
              <a:spcAft>
                <a:spcPts val="0"/>
              </a:spcAft>
              <a:buNone/>
            </a:pPr>
            <a:endParaRPr dirty="0"/>
          </a:p>
        </p:txBody>
      </p:sp>
      <p:sp>
        <p:nvSpPr>
          <p:cNvPr id="6" name="Google Shape;92;p2">
            <a:extLst>
              <a:ext uri="{FF2B5EF4-FFF2-40B4-BE49-F238E27FC236}">
                <a16:creationId xmlns:a16="http://schemas.microsoft.com/office/drawing/2014/main" id="{9D767C4B-1170-F82B-1060-25236594FE76}"/>
              </a:ext>
            </a:extLst>
          </p:cNvPr>
          <p:cNvSpPr/>
          <p:nvPr/>
        </p:nvSpPr>
        <p:spPr>
          <a:xfrm>
            <a:off x="727891" y="2772167"/>
            <a:ext cx="3434676" cy="2036415"/>
          </a:xfrm>
          <a:prstGeom prst="rect">
            <a:avLst/>
          </a:prstGeom>
          <a:noFill/>
          <a:ln>
            <a:noFill/>
          </a:ln>
        </p:spPr>
        <p:txBody>
          <a:bodyPr spcFirstLastPara="1" wrap="square" lIns="91425" tIns="45700" rIns="91425" bIns="45700" anchor="t" anchorCtr="0">
            <a:spAutoFit/>
          </a:bodyPr>
          <a:lstStyle/>
          <a:p>
            <a:pPr marL="3810" indent="1270" algn="just">
              <a:lnSpc>
                <a:spcPct val="150000"/>
              </a:lnSpc>
              <a:spcAft>
                <a:spcPts val="1310"/>
              </a:spcAft>
            </a:pPr>
            <a:r>
              <a:rPr lang="es-ES_tradnl" sz="1100" dirty="0">
                <a:solidFill>
                  <a:srgbClr val="5B5753"/>
                </a:solidFill>
                <a:latin typeface="Arial" panose="020B0604020202020204" pitchFamily="34" charset="0"/>
                <a:ea typeface="Calibri" panose="020F0502020204030204" pitchFamily="34" charset="0"/>
              </a:rPr>
              <a:t>La</a:t>
            </a:r>
            <a:r>
              <a:rPr lang="es-ES_tradnl" sz="1100" kern="0" dirty="0">
                <a:solidFill>
                  <a:srgbClr val="5B5753"/>
                </a:solidFill>
                <a:effectLst/>
                <a:latin typeface="Arial" panose="020B0604020202020204" pitchFamily="34" charset="0"/>
                <a:ea typeface="Calibri" panose="020F0502020204030204" pitchFamily="34" charset="0"/>
              </a:rPr>
              <a:t> SCSP brindó cobertura noticiosa, logística y mediática en la IX Cumbre de Jefes de Estado del Caribe (AEC) donde el Presidente de la República, Dr. Alejandro </a:t>
            </a:r>
            <a:r>
              <a:rPr lang="es-ES_tradnl" sz="1100" kern="0" dirty="0" err="1">
                <a:solidFill>
                  <a:srgbClr val="5B5753"/>
                </a:solidFill>
                <a:effectLst/>
                <a:latin typeface="Arial" panose="020B0604020202020204" pitchFamily="34" charset="0"/>
                <a:ea typeface="Calibri" panose="020F0502020204030204" pitchFamily="34" charset="0"/>
              </a:rPr>
              <a:t>Giammattei</a:t>
            </a:r>
            <a:r>
              <a:rPr lang="es-ES_tradnl" sz="1100" kern="0" dirty="0">
                <a:solidFill>
                  <a:srgbClr val="5B5753"/>
                </a:solidFill>
                <a:effectLst/>
                <a:latin typeface="Arial" panose="020B0604020202020204" pitchFamily="34" charset="0"/>
                <a:ea typeface="Calibri" panose="020F0502020204030204" pitchFamily="34" charset="0"/>
              </a:rPr>
              <a:t>, abordó los principales retos del Gran Caribe y el resto de la región, incluyendo reactivación económica, cambio climático, transporte, turismo y desarrollo sostenible</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266457E1-431B-4572-10A5-1B228DE83035}"/>
              </a:ext>
            </a:extLst>
          </p:cNvPr>
          <p:cNvPicPr>
            <a:picLocks noChangeAspect="1"/>
          </p:cNvPicPr>
          <p:nvPr/>
        </p:nvPicPr>
        <p:blipFill>
          <a:blip r:embed="rId4"/>
          <a:srcRect t="14085" b="14085"/>
          <a:stretch/>
        </p:blipFill>
        <p:spPr bwMode="auto">
          <a:xfrm>
            <a:off x="5176379" y="3501102"/>
            <a:ext cx="7013623" cy="3356898"/>
          </a:xfrm>
          <a:prstGeom prst="rect">
            <a:avLst/>
          </a:prstGeom>
          <a:noFill/>
          <a:ln>
            <a:noFill/>
          </a:ln>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18225963-938E-EF2D-777B-23CA45EECBE3}"/>
              </a:ext>
            </a:extLst>
          </p:cNvPr>
          <p:cNvPicPr>
            <a:picLocks noChangeAspect="1"/>
          </p:cNvPicPr>
          <p:nvPr/>
        </p:nvPicPr>
        <p:blipFill rotWithShape="1">
          <a:blip r:embed="rId5"/>
          <a:srcRect t="22114" b="3203"/>
          <a:stretch/>
        </p:blipFill>
        <p:spPr bwMode="auto">
          <a:xfrm>
            <a:off x="5189287" y="-17508"/>
            <a:ext cx="7002713" cy="348655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864874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6"/>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Regular"/>
                <a:ea typeface="Bebas Neue Regular"/>
                <a:cs typeface="Bebas Neue Regular"/>
                <a:sym typeface="Bebas Neue"/>
              </a:rPr>
              <a:t>PRINCIPALES LOGROS INSTITUCIONALES</a:t>
            </a:r>
            <a:endParaRPr dirty="0"/>
          </a:p>
        </p:txBody>
      </p:sp>
      <p:sp>
        <p:nvSpPr>
          <p:cNvPr id="123" name="Google Shape;123;p6"/>
          <p:cNvSpPr txBox="1"/>
          <p:nvPr/>
        </p:nvSpPr>
        <p:spPr>
          <a:xfrm>
            <a:off x="727891" y="1725767"/>
            <a:ext cx="380848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Apoyo interinstitucional </a:t>
            </a:r>
          </a:p>
          <a:p>
            <a:pPr marL="0" marR="0" lvl="0" indent="0" algn="l" rtl="0">
              <a:spcBef>
                <a:spcPts val="0"/>
              </a:spcBef>
              <a:spcAft>
                <a:spcPts val="0"/>
              </a:spcAft>
              <a:buNone/>
            </a:pPr>
            <a:r>
              <a:rPr lang="es-MX" dirty="0">
                <a:solidFill>
                  <a:srgbClr val="004C82"/>
                </a:solidFill>
                <a:latin typeface="Bebas Neue Book" pitchFamily="2" charset="0"/>
                <a:ea typeface="Bebas Neue Regular"/>
                <a:cs typeface="Bebas Neue Regular"/>
                <a:sym typeface="Bebas Neue"/>
              </a:rPr>
              <a:t>(a agosto de 2023)</a:t>
            </a:r>
            <a:endParaRPr lang="es-MX" sz="1400" dirty="0">
              <a:solidFill>
                <a:srgbClr val="004C82"/>
              </a:solidFill>
              <a:latin typeface="Bebas Neue Book" pitchFamily="2" charset="0"/>
              <a:ea typeface="Bebas Neue Regular"/>
              <a:cs typeface="Bebas Neue Regular"/>
              <a:sym typeface="Bebas Neue"/>
            </a:endParaRPr>
          </a:p>
          <a:p>
            <a:pPr marL="0" marR="0" lvl="0" indent="0" algn="l" rtl="0">
              <a:spcBef>
                <a:spcPts val="0"/>
              </a:spcBef>
              <a:spcAft>
                <a:spcPts val="0"/>
              </a:spcAft>
              <a:buNone/>
            </a:pPr>
            <a:endParaRPr dirty="0"/>
          </a:p>
        </p:txBody>
      </p:sp>
      <p:sp>
        <p:nvSpPr>
          <p:cNvPr id="6" name="Google Shape;92;p2">
            <a:extLst>
              <a:ext uri="{FF2B5EF4-FFF2-40B4-BE49-F238E27FC236}">
                <a16:creationId xmlns:a16="http://schemas.microsoft.com/office/drawing/2014/main" id="{9D767C4B-1170-F82B-1060-25236594FE76}"/>
              </a:ext>
            </a:extLst>
          </p:cNvPr>
          <p:cNvSpPr/>
          <p:nvPr/>
        </p:nvSpPr>
        <p:spPr>
          <a:xfrm>
            <a:off x="727891" y="2772167"/>
            <a:ext cx="3611027" cy="2036415"/>
          </a:xfrm>
          <a:prstGeom prst="rect">
            <a:avLst/>
          </a:prstGeom>
          <a:noFill/>
          <a:ln>
            <a:noFill/>
          </a:ln>
        </p:spPr>
        <p:txBody>
          <a:bodyPr spcFirstLastPara="1" wrap="square" lIns="91425" tIns="45700" rIns="91425" bIns="45700" anchor="t" anchorCtr="0">
            <a:spAutoFit/>
          </a:bodyPr>
          <a:lstStyle/>
          <a:p>
            <a:pPr marL="3810" indent="1270" algn="just">
              <a:lnSpc>
                <a:spcPct val="150000"/>
              </a:lnSpc>
              <a:spcAft>
                <a:spcPts val="1310"/>
              </a:spcAft>
            </a:pPr>
            <a:r>
              <a:rPr lang="es-ES_tradnl" sz="1100" kern="0" dirty="0">
                <a:solidFill>
                  <a:srgbClr val="5B5753"/>
                </a:solidFill>
                <a:effectLst/>
                <a:latin typeface="Arial" panose="020B0604020202020204" pitchFamily="34" charset="0"/>
                <a:ea typeface="Calibri" panose="020F0502020204030204" pitchFamily="34" charset="0"/>
              </a:rPr>
              <a:t>Se dio cobertura en los 22 departamentos de la República de Guatemala, en la gira Presidencial para la entrega de notificaciones del Programa de Aporte Económico del Adulto Mayor (PAM) en la que se destacó las acciones ejecutadas con apoyo del Ministerio de Trabajo y Previsión Social, beneficiando a 212 mil adultos mayores. </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descr="Un hombre con una raqueta en la mano&#10;&#10;Descripción generada automáticamente">
            <a:extLst>
              <a:ext uri="{FF2B5EF4-FFF2-40B4-BE49-F238E27FC236}">
                <a16:creationId xmlns:a16="http://schemas.microsoft.com/office/drawing/2014/main" id="{71926B5E-3640-7F65-6966-F1AC78FDAB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821" r="22747"/>
          <a:stretch/>
        </p:blipFill>
        <p:spPr bwMode="auto">
          <a:xfrm>
            <a:off x="4901601" y="1498883"/>
            <a:ext cx="3611027" cy="3853711"/>
          </a:xfrm>
          <a:prstGeom prst="rect">
            <a:avLst/>
          </a:prstGeom>
          <a:noFill/>
          <a:ln>
            <a:noFill/>
          </a:ln>
          <a:extLst>
            <a:ext uri="{53640926-AAD7-44D8-BBD7-CCE9431645EC}">
              <a14:shadowObscured xmlns:a14="http://schemas.microsoft.com/office/drawing/2010/main"/>
            </a:ext>
          </a:extLst>
        </p:spPr>
      </p:pic>
      <p:pic>
        <p:nvPicPr>
          <p:cNvPr id="3" name="Imagen 2" descr="Imagen que contiene hombre, sostener, raqueta, competencia de atletismo&#10;&#10;Descripción generada automáticamente">
            <a:extLst>
              <a:ext uri="{FF2B5EF4-FFF2-40B4-BE49-F238E27FC236}">
                <a16:creationId xmlns:a16="http://schemas.microsoft.com/office/drawing/2014/main" id="{164CC51A-9BDE-104C-44F9-8F16CE08A24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0199" r="11368"/>
          <a:stretch/>
        </p:blipFill>
        <p:spPr bwMode="auto">
          <a:xfrm>
            <a:off x="8580973" y="1498883"/>
            <a:ext cx="3611027" cy="38537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651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6"/>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Regular"/>
                <a:ea typeface="Bebas Neue Regular"/>
                <a:cs typeface="Bebas Neue Regular"/>
                <a:sym typeface="Bebas Neue"/>
              </a:rPr>
              <a:t>PRINCIPALES LOGROS INSTITUCIONALES</a:t>
            </a:r>
            <a:endParaRPr dirty="0"/>
          </a:p>
        </p:txBody>
      </p:sp>
      <p:sp>
        <p:nvSpPr>
          <p:cNvPr id="123" name="Google Shape;123;p6"/>
          <p:cNvSpPr txBox="1"/>
          <p:nvPr/>
        </p:nvSpPr>
        <p:spPr>
          <a:xfrm>
            <a:off x="727891" y="1725767"/>
            <a:ext cx="380848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Apoyo interinstitucional </a:t>
            </a:r>
          </a:p>
          <a:p>
            <a:pPr marL="0" marR="0" lvl="0" indent="0" algn="l" rtl="0">
              <a:spcBef>
                <a:spcPts val="0"/>
              </a:spcBef>
              <a:spcAft>
                <a:spcPts val="0"/>
              </a:spcAft>
              <a:buNone/>
            </a:pPr>
            <a:r>
              <a:rPr lang="es-MX" dirty="0">
                <a:solidFill>
                  <a:srgbClr val="004C82"/>
                </a:solidFill>
                <a:latin typeface="Bebas Neue Book" pitchFamily="2" charset="0"/>
                <a:ea typeface="Bebas Neue Regular"/>
                <a:cs typeface="Bebas Neue Regular"/>
                <a:sym typeface="Bebas Neue"/>
              </a:rPr>
              <a:t>(a agosto de 2023)</a:t>
            </a:r>
            <a:endParaRPr lang="es-MX" sz="1400" dirty="0">
              <a:solidFill>
                <a:srgbClr val="004C82"/>
              </a:solidFill>
              <a:latin typeface="Bebas Neue Book" pitchFamily="2" charset="0"/>
              <a:ea typeface="Bebas Neue Regular"/>
              <a:cs typeface="Bebas Neue Regular"/>
              <a:sym typeface="Bebas Neue"/>
            </a:endParaRPr>
          </a:p>
          <a:p>
            <a:pPr marL="0" marR="0" lvl="0" indent="0" algn="l" rtl="0">
              <a:spcBef>
                <a:spcPts val="0"/>
              </a:spcBef>
              <a:spcAft>
                <a:spcPts val="0"/>
              </a:spcAft>
              <a:buNone/>
            </a:pPr>
            <a:endParaRPr dirty="0"/>
          </a:p>
        </p:txBody>
      </p:sp>
      <p:sp>
        <p:nvSpPr>
          <p:cNvPr id="6" name="Google Shape;92;p2">
            <a:extLst>
              <a:ext uri="{FF2B5EF4-FFF2-40B4-BE49-F238E27FC236}">
                <a16:creationId xmlns:a16="http://schemas.microsoft.com/office/drawing/2014/main" id="{9D767C4B-1170-F82B-1060-25236594FE76}"/>
              </a:ext>
            </a:extLst>
          </p:cNvPr>
          <p:cNvSpPr/>
          <p:nvPr/>
        </p:nvSpPr>
        <p:spPr>
          <a:xfrm>
            <a:off x="727891" y="2867433"/>
            <a:ext cx="3126933" cy="1528583"/>
          </a:xfrm>
          <a:prstGeom prst="rect">
            <a:avLst/>
          </a:prstGeom>
          <a:noFill/>
          <a:ln>
            <a:noFill/>
          </a:ln>
        </p:spPr>
        <p:txBody>
          <a:bodyPr spcFirstLastPara="1" wrap="square" lIns="91425" tIns="45700" rIns="91425" bIns="45700" anchor="t" anchorCtr="0">
            <a:spAutoFit/>
          </a:bodyPr>
          <a:lstStyle/>
          <a:p>
            <a:pPr marL="3810" indent="1270" algn="just">
              <a:lnSpc>
                <a:spcPct val="150000"/>
              </a:lnSpc>
              <a:spcAft>
                <a:spcPts val="1310"/>
              </a:spcAft>
            </a:pPr>
            <a:r>
              <a:rPr lang="es-ES_tradnl" sz="1100" dirty="0">
                <a:solidFill>
                  <a:srgbClr val="5B5753"/>
                </a:solidFill>
                <a:latin typeface="Arial" panose="020B0604020202020204" pitchFamily="34" charset="0"/>
                <a:ea typeface="Calibri" panose="020F0502020204030204" pitchFamily="34" charset="0"/>
              </a:rPr>
              <a:t>Se dio cobertura a</a:t>
            </a:r>
            <a:r>
              <a:rPr lang="es-ES_tradnl" sz="1100" kern="0" dirty="0">
                <a:solidFill>
                  <a:srgbClr val="5B5753"/>
                </a:solidFill>
                <a:effectLst/>
                <a:latin typeface="Arial" panose="020B0604020202020204" pitchFamily="34" charset="0"/>
                <a:ea typeface="Calibri" panose="020F0502020204030204" pitchFamily="34" charset="0"/>
              </a:rPr>
              <a:t>l lanzamiento de la película “Sonido de Libertad” evento realizado en el Teatro Nacional del Centro Cultural Miguel Ángel Asturias, Gran Sala Efraín Recinos, con participación de más de 2 mil personas.</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a:extLst>
              <a:ext uri="{FF2B5EF4-FFF2-40B4-BE49-F238E27FC236}">
                <a16:creationId xmlns:a16="http://schemas.microsoft.com/office/drawing/2014/main" id="{A47202AC-497A-023C-8E4E-B09DE2BA9400}"/>
              </a:ext>
            </a:extLst>
          </p:cNvPr>
          <p:cNvPicPr>
            <a:picLocks noChangeAspect="1"/>
          </p:cNvPicPr>
          <p:nvPr/>
        </p:nvPicPr>
        <p:blipFill>
          <a:blip r:embed="rId4"/>
          <a:srcRect t="12118" b="12118"/>
          <a:stretch/>
        </p:blipFill>
        <p:spPr bwMode="auto">
          <a:xfrm>
            <a:off x="5580993" y="0"/>
            <a:ext cx="6611008" cy="3339196"/>
          </a:xfrm>
          <a:prstGeom prst="rect">
            <a:avLst/>
          </a:prstGeom>
          <a:noFill/>
          <a:ln>
            <a:noFill/>
          </a:ln>
          <a:extLst>
            <a:ext uri="{53640926-AAD7-44D8-BBD7-CCE9431645EC}">
              <a14:shadowObscured xmlns:a14="http://schemas.microsoft.com/office/drawing/2010/main"/>
            </a:ext>
          </a:extLst>
        </p:spPr>
      </p:pic>
      <p:pic>
        <p:nvPicPr>
          <p:cNvPr id="3" name="Imagen 2">
            <a:extLst>
              <a:ext uri="{FF2B5EF4-FFF2-40B4-BE49-F238E27FC236}">
                <a16:creationId xmlns:a16="http://schemas.microsoft.com/office/drawing/2014/main" id="{34A07098-B999-BBD8-3E9B-DF4980D9D56B}"/>
              </a:ext>
            </a:extLst>
          </p:cNvPr>
          <p:cNvPicPr>
            <a:picLocks noChangeAspect="1"/>
          </p:cNvPicPr>
          <p:nvPr/>
        </p:nvPicPr>
        <p:blipFill>
          <a:blip r:embed="rId5"/>
          <a:srcRect t="10461" b="10461"/>
          <a:stretch/>
        </p:blipFill>
        <p:spPr bwMode="auto">
          <a:xfrm>
            <a:off x="5580993" y="3375089"/>
            <a:ext cx="6611008" cy="3482911"/>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2262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6"/>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Regular"/>
                <a:ea typeface="Bebas Neue Regular"/>
                <a:cs typeface="Bebas Neue Regular"/>
                <a:sym typeface="Bebas Neue"/>
              </a:rPr>
              <a:t>PRINCIPALES LOGROS INSTITUCIONALES</a:t>
            </a:r>
            <a:endParaRPr dirty="0"/>
          </a:p>
        </p:txBody>
      </p:sp>
      <p:sp>
        <p:nvSpPr>
          <p:cNvPr id="123" name="Google Shape;123;p6"/>
          <p:cNvSpPr txBox="1"/>
          <p:nvPr/>
        </p:nvSpPr>
        <p:spPr>
          <a:xfrm>
            <a:off x="727891" y="1725767"/>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Campaña cumpliéndole a guate</a:t>
            </a:r>
          </a:p>
        </p:txBody>
      </p:sp>
      <p:sp>
        <p:nvSpPr>
          <p:cNvPr id="6" name="Google Shape;92;p2">
            <a:extLst>
              <a:ext uri="{FF2B5EF4-FFF2-40B4-BE49-F238E27FC236}">
                <a16:creationId xmlns:a16="http://schemas.microsoft.com/office/drawing/2014/main" id="{9D767C4B-1170-F82B-1060-25236594FE76}"/>
              </a:ext>
            </a:extLst>
          </p:cNvPr>
          <p:cNvSpPr/>
          <p:nvPr/>
        </p:nvSpPr>
        <p:spPr>
          <a:xfrm>
            <a:off x="727890" y="2219840"/>
            <a:ext cx="5481411" cy="854040"/>
          </a:xfrm>
          <a:prstGeom prst="rect">
            <a:avLst/>
          </a:prstGeom>
          <a:noFill/>
          <a:ln>
            <a:noFill/>
          </a:ln>
        </p:spPr>
        <p:txBody>
          <a:bodyPr spcFirstLastPara="1" wrap="square" lIns="91425" tIns="45700" rIns="91425" bIns="45700" anchor="t" anchorCtr="0">
            <a:spAutoFit/>
          </a:bodyPr>
          <a:lstStyle/>
          <a:p>
            <a:pPr algn="just">
              <a:lnSpc>
                <a:spcPct val="150000"/>
              </a:lnSpc>
            </a:pPr>
            <a:r>
              <a:rPr lang="es-ES_tradnl" sz="1100" kern="0" dirty="0">
                <a:solidFill>
                  <a:srgbClr val="5B5753"/>
                </a:solidFill>
                <a:effectLst/>
                <a:latin typeface="Arial" panose="020B0604020202020204" pitchFamily="34" charset="0"/>
                <a:ea typeface="Calibri" panose="020F0502020204030204" pitchFamily="34" charset="0"/>
                <a:cs typeface="Times New Roman" panose="02020603050405020304" pitchFamily="18" charset="0"/>
              </a:rPr>
              <a:t>Mostró los resultados de la gestión del presidente </a:t>
            </a:r>
            <a:r>
              <a:rPr lang="es-ES_tradnl" sz="1100" kern="0" dirty="0" err="1">
                <a:solidFill>
                  <a:srgbClr val="5B5753"/>
                </a:solidFill>
                <a:effectLst/>
                <a:latin typeface="Arial" panose="020B0604020202020204" pitchFamily="34" charset="0"/>
                <a:ea typeface="Calibri" panose="020F0502020204030204" pitchFamily="34" charset="0"/>
                <a:cs typeface="Times New Roman" panose="02020603050405020304" pitchFamily="18" charset="0"/>
              </a:rPr>
              <a:t>Giammattei</a:t>
            </a:r>
            <a:r>
              <a:rPr lang="es-ES_tradnl" sz="1100" kern="0" dirty="0">
                <a:solidFill>
                  <a:srgbClr val="5B5753"/>
                </a:solidFill>
                <a:effectLst/>
                <a:latin typeface="Arial" panose="020B0604020202020204" pitchFamily="34" charset="0"/>
                <a:ea typeface="Calibri" panose="020F0502020204030204" pitchFamily="34" charset="0"/>
                <a:cs typeface="Times New Roman" panose="02020603050405020304" pitchFamily="18" charset="0"/>
              </a:rPr>
              <a:t> durante los tres años de Gobierno que ha servido al pueblo. la campaña se realizó con comparativos para que la población tuviera conocimiento concreto de los avances logrados.</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descr="Interfaz de usuario gráfica, Sitio web&#10;&#10;Descripción generada automáticamente">
            <a:extLst>
              <a:ext uri="{FF2B5EF4-FFF2-40B4-BE49-F238E27FC236}">
                <a16:creationId xmlns:a16="http://schemas.microsoft.com/office/drawing/2014/main" id="{3A183CCC-FAB8-532D-5C7A-543FECE5ADC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83181" y="3260217"/>
            <a:ext cx="2637198" cy="2637198"/>
          </a:xfrm>
          <a:prstGeom prst="rect">
            <a:avLst/>
          </a:prstGeom>
          <a:noFill/>
          <a:ln w="3175">
            <a:solidFill>
              <a:srgbClr val="1C4A80"/>
            </a:solidFill>
          </a:ln>
        </p:spPr>
      </p:pic>
      <p:pic>
        <p:nvPicPr>
          <p:cNvPr id="3" name="Imagen 2" descr="Imagen de la pantalla de un video juego&#10;&#10;Descripción generada automáticamente con confianza baja">
            <a:extLst>
              <a:ext uri="{FF2B5EF4-FFF2-40B4-BE49-F238E27FC236}">
                <a16:creationId xmlns:a16="http://schemas.microsoft.com/office/drawing/2014/main" id="{E0902895-E74D-4FFA-218D-4C0F4332138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0601" y="3260217"/>
            <a:ext cx="2637198" cy="2637198"/>
          </a:xfrm>
          <a:prstGeom prst="rect">
            <a:avLst/>
          </a:prstGeom>
          <a:noFill/>
          <a:ln w="3175">
            <a:solidFill>
              <a:srgbClr val="1C4A80"/>
            </a:solidFill>
          </a:ln>
        </p:spPr>
      </p:pic>
      <p:pic>
        <p:nvPicPr>
          <p:cNvPr id="5" name="Imagen 4" descr="Interfaz de usuario gráfica, Aplicación&#10;&#10;Descripción generada automáticamente">
            <a:extLst>
              <a:ext uri="{FF2B5EF4-FFF2-40B4-BE49-F238E27FC236}">
                <a16:creationId xmlns:a16="http://schemas.microsoft.com/office/drawing/2014/main" id="{6EEABDE5-AAF9-A26C-F306-14B79A53CF47}"/>
              </a:ext>
            </a:extLst>
          </p:cNvPr>
          <p:cNvPicPr>
            <a:picLocks noChangeAspect="1"/>
          </p:cNvPicPr>
          <p:nvPr/>
        </p:nvPicPr>
        <p:blipFill>
          <a:blip r:embed="rId6"/>
          <a:stretch>
            <a:fillRect/>
          </a:stretch>
        </p:blipFill>
        <p:spPr>
          <a:xfrm>
            <a:off x="6666276" y="2839402"/>
            <a:ext cx="4797834" cy="3058013"/>
          </a:xfrm>
          <a:prstGeom prst="rect">
            <a:avLst/>
          </a:prstGeom>
        </p:spPr>
      </p:pic>
    </p:spTree>
    <p:extLst>
      <p:ext uri="{BB962C8B-B14F-4D97-AF65-F5344CB8AC3E}">
        <p14:creationId xmlns:p14="http://schemas.microsoft.com/office/powerpoint/2010/main" val="36987587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9"/>
        <p:cNvGrpSpPr/>
        <p:nvPr/>
      </p:nvGrpSpPr>
      <p:grpSpPr>
        <a:xfrm>
          <a:off x="0" y="0"/>
          <a:ext cx="0" cy="0"/>
          <a:chOff x="0" y="0"/>
          <a:chExt cx="0" cy="0"/>
        </a:xfrm>
      </p:grpSpPr>
      <p:sp>
        <p:nvSpPr>
          <p:cNvPr id="2" name="Google Shape;90;p2">
            <a:extLst>
              <a:ext uri="{FF2B5EF4-FFF2-40B4-BE49-F238E27FC236}">
                <a16:creationId xmlns:a16="http://schemas.microsoft.com/office/drawing/2014/main" id="{619F04E6-ABF4-F8A7-04CC-04CC8F49368B}"/>
              </a:ext>
            </a:extLst>
          </p:cNvPr>
          <p:cNvSpPr txBox="1"/>
          <p:nvPr/>
        </p:nvSpPr>
        <p:spPr>
          <a:xfrm>
            <a:off x="727891" y="685390"/>
            <a:ext cx="4105366" cy="56934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b="0" i="0" u="none" strike="noStrike" cap="none" dirty="0">
                <a:solidFill>
                  <a:srgbClr val="004C82"/>
                </a:solidFill>
                <a:latin typeface="Bebas Neue Regular"/>
                <a:ea typeface="Bebas Neue Regular"/>
                <a:cs typeface="Bebas Neue Regular"/>
                <a:sym typeface="Bebas Neue"/>
              </a:rPr>
              <a:t>EJECUCIÓN DEL PRESUPUESTO</a:t>
            </a:r>
            <a:endParaRPr dirty="0"/>
          </a:p>
        </p:txBody>
      </p:sp>
      <p:sp>
        <p:nvSpPr>
          <p:cNvPr id="3" name="Google Shape;91;p2">
            <a:extLst>
              <a:ext uri="{FF2B5EF4-FFF2-40B4-BE49-F238E27FC236}">
                <a16:creationId xmlns:a16="http://schemas.microsoft.com/office/drawing/2014/main" id="{C6CB6142-F95F-6EB1-9CDB-33CE0CAA5C68}"/>
              </a:ext>
            </a:extLst>
          </p:cNvPr>
          <p:cNvSpPr txBox="1"/>
          <p:nvPr/>
        </p:nvSpPr>
        <p:spPr>
          <a:xfrm>
            <a:off x="727891" y="1254736"/>
            <a:ext cx="380848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1400" dirty="0">
                <a:solidFill>
                  <a:srgbClr val="004C82"/>
                </a:solidFill>
                <a:latin typeface="Bebas Neue Regular"/>
                <a:ea typeface="Bebas Neue Regular"/>
                <a:cs typeface="Bebas Neue Regular"/>
                <a:sym typeface="Bebas Neue"/>
              </a:rPr>
              <a:t>A agosto del ejercicio fiscal 2023</a:t>
            </a:r>
            <a:endParaRPr dirty="0"/>
          </a:p>
          <a:p>
            <a:pPr marL="0" marR="0" lvl="0" indent="0" algn="l" rtl="0">
              <a:spcBef>
                <a:spcPts val="0"/>
              </a:spcBef>
              <a:spcAft>
                <a:spcPts val="0"/>
              </a:spcAft>
              <a:buNone/>
            </a:pPr>
            <a:r>
              <a:rPr lang="es-GT" sz="1400" dirty="0">
                <a:solidFill>
                  <a:srgbClr val="004C82"/>
                </a:solidFill>
                <a:latin typeface="Bebas Neue Book" pitchFamily="2" charset="0"/>
                <a:ea typeface="Bebas Neue Regular"/>
                <a:cs typeface="Bebas Neue Regular"/>
                <a:sym typeface="Bebas Neue"/>
              </a:rPr>
              <a:t>(Montos en millones de Quetzales)</a:t>
            </a:r>
          </a:p>
        </p:txBody>
      </p:sp>
      <p:sp>
        <p:nvSpPr>
          <p:cNvPr id="4" name="Google Shape;92;p2">
            <a:extLst>
              <a:ext uri="{FF2B5EF4-FFF2-40B4-BE49-F238E27FC236}">
                <a16:creationId xmlns:a16="http://schemas.microsoft.com/office/drawing/2014/main" id="{7DA8EC63-B75E-D793-CAA5-283EB424240A}"/>
              </a:ext>
            </a:extLst>
          </p:cNvPr>
          <p:cNvSpPr/>
          <p:nvPr/>
        </p:nvSpPr>
        <p:spPr>
          <a:xfrm>
            <a:off x="727891" y="6034130"/>
            <a:ext cx="2889588"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GT" sz="600" b="1" dirty="0">
                <a:solidFill>
                  <a:schemeClr val="tx2">
                    <a:lumMod val="50000"/>
                  </a:schemeClr>
                </a:solidFill>
                <a:latin typeface="Arial"/>
                <a:ea typeface="Arial"/>
                <a:cs typeface="Arial"/>
                <a:sym typeface="Arial"/>
              </a:rPr>
              <a:t>Fuente</a:t>
            </a:r>
            <a:r>
              <a:rPr lang="es-GT" sz="600" dirty="0">
                <a:solidFill>
                  <a:schemeClr val="tx2">
                    <a:lumMod val="50000"/>
                  </a:schemeClr>
                </a:solidFill>
                <a:latin typeface="Arial"/>
                <a:ea typeface="Arial"/>
                <a:cs typeface="Arial"/>
                <a:sym typeface="Arial"/>
              </a:rPr>
              <a:t>: Reportes de ejecución financiera del Sistema de Contabilidad Integrada (</a:t>
            </a:r>
            <a:r>
              <a:rPr lang="es-GT" sz="600" dirty="0" err="1">
                <a:solidFill>
                  <a:schemeClr val="tx2">
                    <a:lumMod val="50000"/>
                  </a:schemeClr>
                </a:solidFill>
                <a:latin typeface="Arial"/>
                <a:ea typeface="Arial"/>
                <a:cs typeface="Arial"/>
                <a:sym typeface="Arial"/>
              </a:rPr>
              <a:t>Sicoin</a:t>
            </a:r>
            <a:r>
              <a:rPr lang="es-GT" sz="600" dirty="0">
                <a:solidFill>
                  <a:schemeClr val="tx2">
                    <a:lumMod val="50000"/>
                  </a:schemeClr>
                </a:solidFill>
                <a:latin typeface="Arial"/>
                <a:ea typeface="Arial"/>
                <a:cs typeface="Arial"/>
                <a:sym typeface="Arial"/>
              </a:rPr>
              <a:t>), consultado el 31 de </a:t>
            </a:r>
            <a:r>
              <a:rPr lang="es-GT" sz="600" dirty="0">
                <a:solidFill>
                  <a:schemeClr val="tx2">
                    <a:lumMod val="50000"/>
                  </a:schemeClr>
                </a:solidFill>
              </a:rPr>
              <a:t>agosto de</a:t>
            </a:r>
            <a:r>
              <a:rPr lang="es-GT" sz="600" dirty="0">
                <a:solidFill>
                  <a:schemeClr val="tx2">
                    <a:lumMod val="50000"/>
                  </a:schemeClr>
                </a:solidFill>
                <a:latin typeface="Arial"/>
                <a:ea typeface="Arial"/>
                <a:cs typeface="Arial"/>
                <a:sym typeface="Arial"/>
              </a:rPr>
              <a:t> 2023.</a:t>
            </a:r>
            <a:endParaRPr dirty="0">
              <a:solidFill>
                <a:schemeClr val="tx2">
                  <a:lumMod val="50000"/>
                </a:schemeClr>
              </a:solidFill>
            </a:endParaRPr>
          </a:p>
        </p:txBody>
      </p:sp>
      <p:pic>
        <p:nvPicPr>
          <p:cNvPr id="7" name="Imagen 6" descr="Gráfico, Gráfico de barras&#10;&#10;Descripción generada automáticamente">
            <a:extLst>
              <a:ext uri="{FF2B5EF4-FFF2-40B4-BE49-F238E27FC236}">
                <a16:creationId xmlns:a16="http://schemas.microsoft.com/office/drawing/2014/main" id="{183F56A3-7B72-7AA7-C520-5E6DA87064ED}"/>
              </a:ext>
            </a:extLst>
          </p:cNvPr>
          <p:cNvPicPr>
            <a:picLocks noChangeAspect="1"/>
          </p:cNvPicPr>
          <p:nvPr/>
        </p:nvPicPr>
        <p:blipFill>
          <a:blip r:embed="rId4"/>
          <a:stretch>
            <a:fillRect/>
          </a:stretch>
        </p:blipFill>
        <p:spPr>
          <a:xfrm>
            <a:off x="3436883" y="1516326"/>
            <a:ext cx="7772400" cy="4236719"/>
          </a:xfrm>
          <a:prstGeom prst="rect">
            <a:avLst/>
          </a:prstGeom>
        </p:spPr>
      </p:pic>
      <p:sp>
        <p:nvSpPr>
          <p:cNvPr id="5" name="Rectángulo 4">
            <a:extLst>
              <a:ext uri="{FF2B5EF4-FFF2-40B4-BE49-F238E27FC236}">
                <a16:creationId xmlns:a16="http://schemas.microsoft.com/office/drawing/2014/main" id="{A18F4C26-9636-002F-2716-2DDC65906FA4}"/>
              </a:ext>
            </a:extLst>
          </p:cNvPr>
          <p:cNvSpPr/>
          <p:nvPr/>
        </p:nvSpPr>
        <p:spPr>
          <a:xfrm>
            <a:off x="7797456" y="2756136"/>
            <a:ext cx="914400" cy="569346"/>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s-GT" sz="1600" b="1" dirty="0">
                <a:solidFill>
                  <a:schemeClr val="tx2">
                    <a:lumMod val="50000"/>
                  </a:schemeClr>
                </a:solidFill>
                <a:latin typeface="Montserrat" panose="00000500000000000000" pitchFamily="2" charset="0"/>
              </a:rPr>
              <a:t>52 %</a:t>
            </a:r>
            <a:endParaRPr lang="es-GT" b="1" dirty="0">
              <a:solidFill>
                <a:schemeClr val="tx2">
                  <a:lumMod val="50000"/>
                </a:schemeClr>
              </a:solidFill>
              <a:latin typeface="Montserrat" panose="00000500000000000000" pitchFamily="2" charset="0"/>
            </a:endParaRPr>
          </a:p>
        </p:txBody>
      </p:sp>
      <p:sp>
        <p:nvSpPr>
          <p:cNvPr id="8" name="Rectángulo 7">
            <a:extLst>
              <a:ext uri="{FF2B5EF4-FFF2-40B4-BE49-F238E27FC236}">
                <a16:creationId xmlns:a16="http://schemas.microsoft.com/office/drawing/2014/main" id="{D2B889A3-B641-5614-70FB-6D9D9B6DD7D9}"/>
              </a:ext>
            </a:extLst>
          </p:cNvPr>
          <p:cNvSpPr/>
          <p:nvPr/>
        </p:nvSpPr>
        <p:spPr>
          <a:xfrm>
            <a:off x="9226566" y="2682810"/>
            <a:ext cx="914400" cy="569346"/>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s-GT" sz="1600" b="1" dirty="0">
                <a:solidFill>
                  <a:schemeClr val="tx2">
                    <a:lumMod val="50000"/>
                  </a:schemeClr>
                </a:solidFill>
                <a:latin typeface="Montserrat" panose="00000500000000000000" pitchFamily="2" charset="0"/>
              </a:rPr>
              <a:t>48 %</a:t>
            </a:r>
            <a:endParaRPr lang="es-GT" b="1" dirty="0">
              <a:solidFill>
                <a:schemeClr val="tx2">
                  <a:lumMod val="50000"/>
                </a:schemeClr>
              </a:solidFill>
              <a:latin typeface="Montserrat" panose="00000500000000000000" pitchFamily="2"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6"/>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Regular"/>
                <a:ea typeface="Bebas Neue Regular"/>
                <a:cs typeface="Bebas Neue Regular"/>
                <a:sym typeface="Bebas Neue"/>
              </a:rPr>
              <a:t>PRINCIPALES LOGROS INSTITUCIONALES</a:t>
            </a:r>
            <a:endParaRPr dirty="0"/>
          </a:p>
        </p:txBody>
      </p:sp>
      <p:sp>
        <p:nvSpPr>
          <p:cNvPr id="123" name="Google Shape;123;p6"/>
          <p:cNvSpPr txBox="1"/>
          <p:nvPr/>
        </p:nvSpPr>
        <p:spPr>
          <a:xfrm>
            <a:off x="727891" y="1725767"/>
            <a:ext cx="380848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CAMPAÑA INVIERTE EN GUATEMALA</a:t>
            </a:r>
          </a:p>
        </p:txBody>
      </p:sp>
      <p:sp>
        <p:nvSpPr>
          <p:cNvPr id="6" name="Google Shape;92;p2">
            <a:extLst>
              <a:ext uri="{FF2B5EF4-FFF2-40B4-BE49-F238E27FC236}">
                <a16:creationId xmlns:a16="http://schemas.microsoft.com/office/drawing/2014/main" id="{9D767C4B-1170-F82B-1060-25236594FE76}"/>
              </a:ext>
            </a:extLst>
          </p:cNvPr>
          <p:cNvSpPr/>
          <p:nvPr/>
        </p:nvSpPr>
        <p:spPr>
          <a:xfrm>
            <a:off x="727891" y="2170903"/>
            <a:ext cx="5175604" cy="766836"/>
          </a:xfrm>
          <a:prstGeom prst="rect">
            <a:avLst/>
          </a:prstGeom>
          <a:noFill/>
          <a:ln>
            <a:noFill/>
          </a:ln>
        </p:spPr>
        <p:txBody>
          <a:bodyPr spcFirstLastPara="1" wrap="square" lIns="91425" tIns="45700" rIns="91425" bIns="45700" anchor="t" anchorCtr="0">
            <a:spAutoFit/>
          </a:bodyPr>
          <a:lstStyle/>
          <a:p>
            <a:pPr marL="3810" indent="1270" algn="just">
              <a:lnSpc>
                <a:spcPct val="150000"/>
              </a:lnSpc>
              <a:spcAft>
                <a:spcPts val="1310"/>
              </a:spcAft>
            </a:pPr>
            <a:r>
              <a:rPr lang="es-ES_tradnl" sz="1100" kern="0" dirty="0">
                <a:solidFill>
                  <a:srgbClr val="5B5753"/>
                </a:solidFill>
                <a:effectLst/>
                <a:latin typeface="Arial" panose="020B0604020202020204" pitchFamily="34" charset="0"/>
                <a:ea typeface="Calibri" panose="020F0502020204030204" pitchFamily="34" charset="0"/>
              </a:rPr>
              <a:t>Posicionó a Guatemala como un destino de inversiones, y destacó las cualidades de Guatemala y su clima de negocios</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2" name="Imagen 1" descr="Imagen que contiene Sitio web&#10;&#10;Descripción generada automáticamente">
            <a:extLst>
              <a:ext uri="{FF2B5EF4-FFF2-40B4-BE49-F238E27FC236}">
                <a16:creationId xmlns:a16="http://schemas.microsoft.com/office/drawing/2014/main" id="{C67A4975-359D-6911-DF28-F87A0F906E9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7891" y="2937741"/>
            <a:ext cx="2738191" cy="2949714"/>
          </a:xfrm>
          <a:prstGeom prst="rect">
            <a:avLst/>
          </a:prstGeom>
          <a:noFill/>
          <a:ln>
            <a:noFill/>
          </a:ln>
        </p:spPr>
      </p:pic>
      <p:pic>
        <p:nvPicPr>
          <p:cNvPr id="3" name="Imagen 2" descr="Una captura de pantalla de un celular con texto e imágenes de una persona&#10;&#10;Descripción generada automáticamente con confianza media">
            <a:extLst>
              <a:ext uri="{FF2B5EF4-FFF2-40B4-BE49-F238E27FC236}">
                <a16:creationId xmlns:a16="http://schemas.microsoft.com/office/drawing/2014/main" id="{5D181DCB-D44C-385D-E6E4-3C4492F53E3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57373" y="2937740"/>
            <a:ext cx="3038708" cy="2949714"/>
          </a:xfrm>
          <a:prstGeom prst="rect">
            <a:avLst/>
          </a:prstGeom>
          <a:noFill/>
          <a:ln>
            <a:noFill/>
          </a:ln>
        </p:spPr>
      </p:pic>
      <p:pic>
        <p:nvPicPr>
          <p:cNvPr id="5" name="Imagen 4" descr="Patrón de fondo&#10;&#10;Descripción generada automáticamente">
            <a:extLst>
              <a:ext uri="{FF2B5EF4-FFF2-40B4-BE49-F238E27FC236}">
                <a16:creationId xmlns:a16="http://schemas.microsoft.com/office/drawing/2014/main" id="{1BC5DBBF-5FF1-523C-2167-A87FACDDABE8}"/>
              </a:ext>
            </a:extLst>
          </p:cNvPr>
          <p:cNvPicPr>
            <a:picLocks noChangeAspect="1"/>
          </p:cNvPicPr>
          <p:nvPr/>
        </p:nvPicPr>
        <p:blipFill>
          <a:blip r:embed="rId6"/>
          <a:stretch>
            <a:fillRect/>
          </a:stretch>
        </p:blipFill>
        <p:spPr>
          <a:xfrm>
            <a:off x="6809873" y="3733918"/>
            <a:ext cx="4868779" cy="1357357"/>
          </a:xfrm>
          <a:prstGeom prst="rect">
            <a:avLst/>
          </a:prstGeom>
        </p:spPr>
      </p:pic>
    </p:spTree>
    <p:extLst>
      <p:ext uri="{BB962C8B-B14F-4D97-AF65-F5344CB8AC3E}">
        <p14:creationId xmlns:p14="http://schemas.microsoft.com/office/powerpoint/2010/main" val="36300441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122" name="Google Shape;122;p6"/>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Regular"/>
                <a:ea typeface="Bebas Neue Regular"/>
                <a:cs typeface="Bebas Neue Regular"/>
                <a:sym typeface="Bebas Neue"/>
              </a:rPr>
              <a:t>CONSOLIDADO DE LOGROS INSTITUCIONALES</a:t>
            </a:r>
            <a:endParaRPr dirty="0"/>
          </a:p>
        </p:txBody>
      </p:sp>
      <p:graphicFrame>
        <p:nvGraphicFramePr>
          <p:cNvPr id="3" name="Tabla 2">
            <a:extLst>
              <a:ext uri="{FF2B5EF4-FFF2-40B4-BE49-F238E27FC236}">
                <a16:creationId xmlns:a16="http://schemas.microsoft.com/office/drawing/2014/main" id="{1DD71E22-E492-8667-4BDA-7352AE394624}"/>
              </a:ext>
            </a:extLst>
          </p:cNvPr>
          <p:cNvGraphicFramePr>
            <a:graphicFrameLocks noGrp="1"/>
          </p:cNvGraphicFramePr>
          <p:nvPr>
            <p:extLst>
              <p:ext uri="{D42A27DB-BD31-4B8C-83A1-F6EECF244321}">
                <p14:modId xmlns:p14="http://schemas.microsoft.com/office/powerpoint/2010/main" val="2276199020"/>
              </p:ext>
            </p:extLst>
          </p:nvPr>
        </p:nvGraphicFramePr>
        <p:xfrm>
          <a:off x="4833256" y="769552"/>
          <a:ext cx="5770575" cy="5403058"/>
        </p:xfrm>
        <a:graphic>
          <a:graphicData uri="http://schemas.openxmlformats.org/drawingml/2006/table">
            <a:tbl>
              <a:tblPr firstRow="1" firstCol="1" bandRow="1">
                <a:tableStyleId>{5C22544A-7EE6-4342-B048-85BDC9FD1C3A}</a:tableStyleId>
              </a:tblPr>
              <a:tblGrid>
                <a:gridCol w="1047062">
                  <a:extLst>
                    <a:ext uri="{9D8B030D-6E8A-4147-A177-3AD203B41FA5}">
                      <a16:colId xmlns:a16="http://schemas.microsoft.com/office/drawing/2014/main" val="2362932498"/>
                    </a:ext>
                  </a:extLst>
                </a:gridCol>
                <a:gridCol w="4723513">
                  <a:extLst>
                    <a:ext uri="{9D8B030D-6E8A-4147-A177-3AD203B41FA5}">
                      <a16:colId xmlns:a16="http://schemas.microsoft.com/office/drawing/2014/main" val="2495152866"/>
                    </a:ext>
                  </a:extLst>
                </a:gridCol>
              </a:tblGrid>
              <a:tr h="307532">
                <a:tc>
                  <a:txBody>
                    <a:bodyPr/>
                    <a:lstStyle/>
                    <a:p>
                      <a:pPr marR="21590" algn="ctr">
                        <a:lnSpc>
                          <a:spcPct val="107000"/>
                        </a:lnSpc>
                      </a:pPr>
                      <a:r>
                        <a:rPr lang="en-US" sz="900" kern="100">
                          <a:effectLst/>
                        </a:rPr>
                        <a:t>NO.</a:t>
                      </a:r>
                      <a:endParaRPr lang="es-GT"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160242" marR="138971" marT="0" marB="68067"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C83"/>
                    </a:solidFill>
                  </a:tcPr>
                </a:tc>
                <a:tc>
                  <a:txBody>
                    <a:bodyPr/>
                    <a:lstStyle/>
                    <a:p>
                      <a:pPr marR="26670" algn="ctr">
                        <a:lnSpc>
                          <a:spcPct val="107000"/>
                        </a:lnSpc>
                      </a:pPr>
                      <a:r>
                        <a:rPr lang="en-US" sz="900" kern="100" dirty="0">
                          <a:effectLst/>
                        </a:rPr>
                        <a:t>LOGRO INSTITUCIONAL</a:t>
                      </a:r>
                      <a:endParaRPr lang="es-GT"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60242" marR="138971" marT="0" marB="68067"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4C83"/>
                    </a:solidFill>
                  </a:tcPr>
                </a:tc>
                <a:extLst>
                  <a:ext uri="{0D108BD9-81ED-4DB2-BD59-A6C34878D82A}">
                    <a16:rowId xmlns:a16="http://schemas.microsoft.com/office/drawing/2014/main" val="4001527448"/>
                  </a:ext>
                </a:extLst>
              </a:tr>
              <a:tr h="1350578">
                <a:tc>
                  <a:txBody>
                    <a:bodyPr/>
                    <a:lstStyle/>
                    <a:p>
                      <a:pPr marR="10795" algn="ctr">
                        <a:lnSpc>
                          <a:spcPct val="107000"/>
                        </a:lnSpc>
                      </a:pPr>
                      <a:r>
                        <a:rPr lang="en-US" sz="1400" kern="100">
                          <a:effectLst/>
                        </a:rPr>
                        <a:t>1</a:t>
                      </a:r>
                      <a:endParaRPr lang="es-GT"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160242" marR="138971" marT="0" marB="68067"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04C83"/>
                    </a:solidFill>
                  </a:tcPr>
                </a:tc>
                <a:tc>
                  <a:txBody>
                    <a:bodyPr/>
                    <a:lstStyle/>
                    <a:p>
                      <a:pPr marR="26670" algn="just">
                        <a:lnSpc>
                          <a:spcPct val="107000"/>
                        </a:lnSpc>
                      </a:pPr>
                      <a:r>
                        <a:rPr lang="es-GT" sz="700" kern="100" dirty="0">
                          <a:solidFill>
                            <a:schemeClr val="tx2">
                              <a:lumMod val="50000"/>
                            </a:schemeClr>
                          </a:solidFill>
                          <a:effectLst/>
                        </a:rPr>
                        <a:t>Un logro que marcará un antes y un después para la Secretaría de Comunicación Social de la Presidencia es la reestructura institucional realizada en el año 2022, proceso que permitió plantear desafíos derivados de amplios diagnósticos internos, y que abrió puertas para continuar con retos como formular un organigrama capaz de cubrir todas las funciones, a través del análisis de situación actual para la actualización del Reglamento Orgánico Interno realizado en 2023, que ha permitido a la SCSP estructurar las bases para la formulación de una organización fortalecida con nuevos órganos administrativos y sustantivos. Este logro permitirá en un futuro dignificar y honrar la labor de la Secretaría a través del esfuerzo de sus trabajadores.</a:t>
                      </a:r>
                      <a:endParaRPr lang="es-GT" sz="1000" kern="1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60242" marR="138971" marT="0" marB="68067" anchor="ctr">
                    <a:lnL w="12700" cmpd="sng">
                      <a:noFill/>
                    </a:lnL>
                    <a:lnR w="12700" cmpd="sng">
                      <a:noFill/>
                    </a:lnR>
                    <a:lnT w="38100" cmpd="sng">
                      <a:noFill/>
                    </a:lnT>
                    <a:lnB w="6350" cap="flat" cmpd="sng" algn="ctr">
                      <a:solidFill>
                        <a:srgbClr val="00336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09987993"/>
                  </a:ext>
                </a:extLst>
              </a:tr>
              <a:tr h="1094437">
                <a:tc>
                  <a:txBody>
                    <a:bodyPr/>
                    <a:lstStyle/>
                    <a:p>
                      <a:pPr marR="10795" algn="ctr">
                        <a:lnSpc>
                          <a:spcPct val="107000"/>
                        </a:lnSpc>
                      </a:pPr>
                      <a:r>
                        <a:rPr lang="en-US" sz="1400" kern="100" dirty="0">
                          <a:effectLst/>
                        </a:rPr>
                        <a:t>2</a:t>
                      </a:r>
                      <a:endParaRPr lang="es-GT"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60242" marR="138971" marT="0" marB="6806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C83"/>
                    </a:solidFill>
                  </a:tcPr>
                </a:tc>
                <a:tc>
                  <a:txBody>
                    <a:bodyPr/>
                    <a:lstStyle/>
                    <a:p>
                      <a:pPr marR="26670" algn="just">
                        <a:lnSpc>
                          <a:spcPct val="107000"/>
                        </a:lnSpc>
                      </a:pPr>
                      <a:r>
                        <a:rPr lang="es-GT" sz="700" kern="100" dirty="0">
                          <a:solidFill>
                            <a:schemeClr val="tx2">
                              <a:lumMod val="50000"/>
                            </a:schemeClr>
                          </a:solidFill>
                          <a:effectLst/>
                        </a:rPr>
                        <a:t> </a:t>
                      </a:r>
                      <a:endParaRPr lang="es-GT" sz="1000" kern="100" dirty="0">
                        <a:solidFill>
                          <a:schemeClr val="tx2">
                            <a:lumMod val="50000"/>
                          </a:schemeClr>
                        </a:solidFill>
                        <a:effectLst/>
                      </a:endParaRPr>
                    </a:p>
                    <a:p>
                      <a:pPr marR="26670" algn="just">
                        <a:lnSpc>
                          <a:spcPct val="107000"/>
                        </a:lnSpc>
                      </a:pPr>
                      <a:r>
                        <a:rPr lang="es-GT" sz="700" kern="100" dirty="0">
                          <a:solidFill>
                            <a:schemeClr val="tx2">
                              <a:lumMod val="50000"/>
                            </a:schemeClr>
                          </a:solidFill>
                          <a:effectLst/>
                        </a:rPr>
                        <a:t>La formulación del Protocolo de Redacción y Estilo es un logro de la Secretaría de Comunicación Social de la Presidencia, dado que es un instrumento que guía a los medios de comunicación gubernamental en la redacción y estilo de información, ya que contiene los principios básicos tanto de índole ética como legal en el quehacer periodístico de quienes tienen el compromiso de informar, divulgar y orientar a un público desde el poder gubernamental, siendo éste la población guatemalteca que se beneficia al recibir información veraz y oportuna.  </a:t>
                      </a:r>
                      <a:endParaRPr lang="es-GT" sz="1000" kern="1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60242" marR="138971" marT="0" marB="68067" anchor="ctr">
                    <a:lnL w="12700" cmpd="sng">
                      <a:noFill/>
                    </a:lnL>
                    <a:lnR w="12700" cmpd="sng">
                      <a:noFill/>
                    </a:lnR>
                    <a:lnT w="6350" cap="flat" cmpd="sng" algn="ctr">
                      <a:solidFill>
                        <a:srgbClr val="003364"/>
                      </a:solidFill>
                      <a:prstDash val="solid"/>
                      <a:round/>
                      <a:headEnd type="none" w="med" len="med"/>
                      <a:tailEnd type="none" w="med" len="med"/>
                    </a:lnT>
                    <a:lnB w="6350" cap="flat" cmpd="sng" algn="ctr">
                      <a:solidFill>
                        <a:srgbClr val="00336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7619216"/>
                  </a:ext>
                </a:extLst>
              </a:tr>
              <a:tr h="898204">
                <a:tc>
                  <a:txBody>
                    <a:bodyPr/>
                    <a:lstStyle/>
                    <a:p>
                      <a:pPr marR="10795" algn="ctr">
                        <a:lnSpc>
                          <a:spcPct val="107000"/>
                        </a:lnSpc>
                      </a:pPr>
                      <a:r>
                        <a:rPr lang="en-US" sz="1400" kern="100">
                          <a:effectLst/>
                        </a:rPr>
                        <a:t>3</a:t>
                      </a:r>
                      <a:endParaRPr lang="es-GT"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160242" marR="138971" marT="0" marB="6806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C83"/>
                    </a:solidFill>
                  </a:tcPr>
                </a:tc>
                <a:tc>
                  <a:txBody>
                    <a:bodyPr/>
                    <a:lstStyle/>
                    <a:p>
                      <a:pPr marR="26670" algn="just">
                        <a:lnSpc>
                          <a:spcPct val="107000"/>
                        </a:lnSpc>
                      </a:pPr>
                      <a:r>
                        <a:rPr lang="es-GT" sz="700" kern="100" dirty="0">
                          <a:solidFill>
                            <a:schemeClr val="tx2">
                              <a:lumMod val="50000"/>
                            </a:schemeClr>
                          </a:solidFill>
                          <a:effectLst/>
                        </a:rPr>
                        <a:t>Apoyo interinstitucional brindado a ministerios y secretarías en la cobertura de 744 actividades oficiales, que incluyó apoyo logístico, soporte técnico, protocolo y montaje de eventos. En cuanto a gestión logística y de montaje, se logró cubrir 233 actividades con participación del Presidente Alejandro Giammattei en 145 eventos, lo cual representó un ahorro de Q.722,100.00 para el Organismo Ejecutivo, cubierto con recursos de la Secretaría de Comunicación Social de la Presidencia.</a:t>
                      </a:r>
                      <a:endParaRPr lang="es-GT" sz="1000" kern="1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60242" marR="138971" marT="0" marB="68067" anchor="ctr">
                    <a:lnL w="12700" cmpd="sng">
                      <a:noFill/>
                    </a:lnL>
                    <a:lnR w="12700" cmpd="sng">
                      <a:noFill/>
                    </a:lnR>
                    <a:lnT w="6350" cap="flat" cmpd="sng" algn="ctr">
                      <a:solidFill>
                        <a:srgbClr val="003364"/>
                      </a:solidFill>
                      <a:prstDash val="solid"/>
                      <a:round/>
                      <a:headEnd type="none" w="med" len="med"/>
                      <a:tailEnd type="none" w="med" len="med"/>
                    </a:lnT>
                    <a:lnB w="6350" cap="flat" cmpd="sng" algn="ctr">
                      <a:solidFill>
                        <a:srgbClr val="00336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20592390"/>
                  </a:ext>
                </a:extLst>
              </a:tr>
              <a:tr h="914012">
                <a:tc>
                  <a:txBody>
                    <a:bodyPr/>
                    <a:lstStyle/>
                    <a:p>
                      <a:pPr marR="10795" algn="ctr">
                        <a:lnSpc>
                          <a:spcPct val="107000"/>
                        </a:lnSpc>
                      </a:pPr>
                      <a:r>
                        <a:rPr lang="en-US" sz="1400" kern="100">
                          <a:effectLst/>
                        </a:rPr>
                        <a:t>4</a:t>
                      </a:r>
                      <a:endParaRPr lang="es-GT" sz="1000" kern="100">
                        <a:effectLst/>
                        <a:latin typeface="Calibri" panose="020F0502020204030204" pitchFamily="34" charset="0"/>
                        <a:ea typeface="Calibri" panose="020F0502020204030204" pitchFamily="34" charset="0"/>
                        <a:cs typeface="Times New Roman" panose="02020603050405020304" pitchFamily="18" charset="0"/>
                      </a:endParaRPr>
                    </a:p>
                  </a:txBody>
                  <a:tcPr marL="160242" marR="138971" marT="0" marB="6806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C83"/>
                    </a:solidFill>
                  </a:tcPr>
                </a:tc>
                <a:tc>
                  <a:txBody>
                    <a:bodyPr/>
                    <a:lstStyle/>
                    <a:p>
                      <a:r>
                        <a:rPr lang="es-GT" sz="700" kern="100" dirty="0">
                          <a:solidFill>
                            <a:schemeClr val="tx2">
                              <a:lumMod val="50000"/>
                            </a:schemeClr>
                          </a:solidFill>
                          <a:effectLst/>
                        </a:rPr>
                        <a:t> </a:t>
                      </a:r>
                      <a:endParaRPr lang="es-GT" sz="1000" kern="100" dirty="0">
                        <a:solidFill>
                          <a:schemeClr val="tx2">
                            <a:lumMod val="50000"/>
                          </a:schemeClr>
                        </a:solidFill>
                        <a:effectLst/>
                      </a:endParaRPr>
                    </a:p>
                    <a:p>
                      <a:pPr algn="just"/>
                      <a:r>
                        <a:rPr lang="es-GT" sz="700" kern="100" dirty="0">
                          <a:solidFill>
                            <a:schemeClr val="tx2">
                              <a:lumMod val="50000"/>
                            </a:schemeClr>
                          </a:solidFill>
                          <a:effectLst/>
                        </a:rPr>
                        <a:t>Adquisición de equipo de vanguardia en tecnología de video y audio tal como cámaras de video, switcher y convertidores de video, logro que permitirá cumplir con mayores coberturas de transmisión y así llegar a los estándares de calidad al poder transmitir contenido en directo desde cualquier parte del país y fuera de las fronteras, con el objetivo principal de informar a la población sobre las acciones que desarrolla el gobierno del presidente Alejandro Giammattei. </a:t>
                      </a:r>
                      <a:endParaRPr lang="es-GT" sz="1000" kern="1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60242" marR="138971" marT="0" marB="68067" anchor="ctr">
                    <a:lnL w="12700" cmpd="sng">
                      <a:noFill/>
                    </a:lnL>
                    <a:lnR w="12700" cmpd="sng">
                      <a:noFill/>
                    </a:lnR>
                    <a:lnT w="6350" cap="flat" cmpd="sng" algn="ctr">
                      <a:solidFill>
                        <a:srgbClr val="003364"/>
                      </a:solidFill>
                      <a:prstDash val="solid"/>
                      <a:round/>
                      <a:headEnd type="none" w="med" len="med"/>
                      <a:tailEnd type="none" w="med" len="med"/>
                    </a:lnT>
                    <a:lnB w="6350" cap="flat" cmpd="sng" algn="ctr">
                      <a:solidFill>
                        <a:srgbClr val="00336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48542994"/>
                  </a:ext>
                </a:extLst>
              </a:tr>
              <a:tr h="838295">
                <a:tc>
                  <a:txBody>
                    <a:bodyPr/>
                    <a:lstStyle/>
                    <a:p>
                      <a:pPr marR="10795" algn="ctr">
                        <a:lnSpc>
                          <a:spcPct val="107000"/>
                        </a:lnSpc>
                      </a:pPr>
                      <a:r>
                        <a:rPr lang="en-US" sz="1400" kern="100" dirty="0">
                          <a:effectLst/>
                        </a:rPr>
                        <a:t>5</a:t>
                      </a:r>
                      <a:endParaRPr lang="es-GT" sz="1000" kern="100" dirty="0">
                        <a:effectLst/>
                        <a:latin typeface="Calibri" panose="020F0502020204030204" pitchFamily="34" charset="0"/>
                        <a:ea typeface="Calibri" panose="020F0502020204030204" pitchFamily="34" charset="0"/>
                        <a:cs typeface="Times New Roman" panose="02020603050405020304" pitchFamily="18" charset="0"/>
                      </a:endParaRPr>
                    </a:p>
                  </a:txBody>
                  <a:tcPr marL="160242" marR="138971" marT="0" marB="68067"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4C83"/>
                    </a:solidFill>
                  </a:tcPr>
                </a:tc>
                <a:tc>
                  <a:txBody>
                    <a:bodyPr/>
                    <a:lstStyle/>
                    <a:p>
                      <a:pPr marR="26670" algn="just">
                        <a:lnSpc>
                          <a:spcPct val="107000"/>
                        </a:lnSpc>
                        <a:tabLst>
                          <a:tab pos="4429760" algn="l"/>
                        </a:tabLst>
                      </a:pPr>
                      <a:r>
                        <a:rPr lang="es-GT" sz="700" kern="100" dirty="0">
                          <a:solidFill>
                            <a:schemeClr val="tx2">
                              <a:lumMod val="50000"/>
                            </a:schemeClr>
                          </a:solidFill>
                          <a:effectLst/>
                        </a:rPr>
                        <a:t>La Secretaría de Comunicación Social de la Presidencia ha hecho esfuerzos que se ven reflejados en las más de 50 mil publicaciones orgánicas desde las redes sociales gubernamentales como Facebook, X, Instagram TikTok y Youtube, así como desde los diversos sitios web, logrando un acumulado de más de 5.4 millones de seguidores, que se benefician de la información recibida desde fuentes oficiales administradas por la SCSP.</a:t>
                      </a:r>
                      <a:endParaRPr lang="es-GT" sz="1000" kern="100" dirty="0">
                        <a:solidFill>
                          <a:schemeClr val="tx2">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160242" marR="138971" marT="0" marB="68067" anchor="ctr">
                    <a:lnL w="12700" cmpd="sng">
                      <a:noFill/>
                    </a:lnL>
                    <a:lnR w="12700" cmpd="sng">
                      <a:noFill/>
                    </a:lnR>
                    <a:lnT w="6350" cap="flat" cmpd="sng" algn="ctr">
                      <a:solidFill>
                        <a:srgbClr val="003364"/>
                      </a:solidFill>
                      <a:prstDash val="solid"/>
                      <a:round/>
                      <a:headEnd type="none" w="med" len="med"/>
                      <a:tailEnd type="none" w="med" len="med"/>
                    </a:lnT>
                    <a:lnB w="6350" cap="flat" cmpd="sng" algn="ctr">
                      <a:solidFill>
                        <a:srgbClr val="003364"/>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578283"/>
                  </a:ext>
                </a:extLst>
              </a:tr>
            </a:tbl>
          </a:graphicData>
        </a:graphic>
      </p:graphicFrame>
    </p:spTree>
    <p:extLst>
      <p:ext uri="{BB962C8B-B14F-4D97-AF65-F5344CB8AC3E}">
        <p14:creationId xmlns:p14="http://schemas.microsoft.com/office/powerpoint/2010/main" val="1177968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9"/>
        <p:cNvGrpSpPr/>
        <p:nvPr/>
      </p:nvGrpSpPr>
      <p:grpSpPr>
        <a:xfrm>
          <a:off x="0" y="0"/>
          <a:ext cx="0" cy="0"/>
          <a:chOff x="0" y="0"/>
          <a:chExt cx="0" cy="0"/>
        </a:xfrm>
      </p:grpSpPr>
      <p:sp>
        <p:nvSpPr>
          <p:cNvPr id="130" name="Google Shape;130;p7"/>
          <p:cNvSpPr/>
          <p:nvPr/>
        </p:nvSpPr>
        <p:spPr>
          <a:xfrm>
            <a:off x="5573907" y="6228920"/>
            <a:ext cx="1044186" cy="449150"/>
          </a:xfrm>
          <a:prstGeom prst="roundRect">
            <a:avLst>
              <a:gd name="adj" fmla="val 8556"/>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1" name="Google Shape;131;p7"/>
          <p:cNvPicPr preferRelativeResize="0"/>
          <p:nvPr/>
        </p:nvPicPr>
        <p:blipFill rotWithShape="1">
          <a:blip r:embed="rId4">
            <a:alphaModFix/>
          </a:blip>
          <a:srcRect t="248" b="238"/>
          <a:stretch/>
        </p:blipFill>
        <p:spPr>
          <a:xfrm>
            <a:off x="5726838" y="6284612"/>
            <a:ext cx="746674" cy="329414"/>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
        <p:cNvGrpSpPr/>
        <p:nvPr/>
      </p:nvGrpSpPr>
      <p:grpSpPr>
        <a:xfrm>
          <a:off x="0" y="0"/>
          <a:ext cx="0" cy="0"/>
          <a:chOff x="0" y="0"/>
          <a:chExt cx="0" cy="0"/>
        </a:xfrm>
      </p:grpSpPr>
      <p:sp>
        <p:nvSpPr>
          <p:cNvPr id="2" name="Google Shape;98;p3">
            <a:extLst>
              <a:ext uri="{FF2B5EF4-FFF2-40B4-BE49-F238E27FC236}">
                <a16:creationId xmlns:a16="http://schemas.microsoft.com/office/drawing/2014/main" id="{7A742D14-81D9-D348-3DB6-A89C248FFB51}"/>
              </a:ext>
            </a:extLst>
          </p:cNvPr>
          <p:cNvSpPr txBox="1"/>
          <p:nvPr/>
        </p:nvSpPr>
        <p:spPr>
          <a:xfrm>
            <a:off x="727891" y="685390"/>
            <a:ext cx="4105366" cy="10464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dirty="0">
                <a:solidFill>
                  <a:srgbClr val="004C82"/>
                </a:solidFill>
                <a:latin typeface="Bebas Neue Regular"/>
                <a:ea typeface="Bebas Neue Regular"/>
                <a:cs typeface="Bebas Neue Regular"/>
                <a:sym typeface="Bebas Neue"/>
              </a:rPr>
              <a:t>EJECUCIÓN DEL PRESUPUESTO</a:t>
            </a:r>
            <a:endParaRPr dirty="0"/>
          </a:p>
          <a:p>
            <a:pPr marL="0" marR="0" lvl="0" indent="0" algn="l" rtl="0">
              <a:spcBef>
                <a:spcPts val="0"/>
              </a:spcBef>
              <a:spcAft>
                <a:spcPts val="0"/>
              </a:spcAft>
              <a:buNone/>
            </a:pPr>
            <a:r>
              <a:rPr lang="es-GT" sz="3100" dirty="0">
                <a:solidFill>
                  <a:srgbClr val="004C82"/>
                </a:solidFill>
                <a:latin typeface="Bebas Neue Regular"/>
                <a:ea typeface="Bebas Neue Regular"/>
                <a:cs typeface="Bebas Neue Regular"/>
                <a:sym typeface="Bebas Neue"/>
              </a:rPr>
              <a:t>Por grupo de gasto</a:t>
            </a:r>
            <a:endParaRPr dirty="0"/>
          </a:p>
        </p:txBody>
      </p:sp>
      <p:sp>
        <p:nvSpPr>
          <p:cNvPr id="3" name="Google Shape;99;p3">
            <a:extLst>
              <a:ext uri="{FF2B5EF4-FFF2-40B4-BE49-F238E27FC236}">
                <a16:creationId xmlns:a16="http://schemas.microsoft.com/office/drawing/2014/main" id="{DFA1AA74-ACCF-61AE-AFE7-FB9975A0C549}"/>
              </a:ext>
            </a:extLst>
          </p:cNvPr>
          <p:cNvSpPr txBox="1"/>
          <p:nvPr/>
        </p:nvSpPr>
        <p:spPr>
          <a:xfrm>
            <a:off x="727891" y="1740055"/>
            <a:ext cx="1605406" cy="95406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A agosto del ejercicio fiscal 2023</a:t>
            </a:r>
            <a:endParaRPr lang="es-MX" dirty="0"/>
          </a:p>
          <a:p>
            <a:pPr marL="0" marR="0" lvl="0" indent="0" algn="l" rtl="0">
              <a:spcBef>
                <a:spcPts val="0"/>
              </a:spcBef>
              <a:spcAft>
                <a:spcPts val="0"/>
              </a:spcAft>
              <a:buNone/>
            </a:pPr>
            <a:r>
              <a:rPr lang="es-MX" sz="1400" dirty="0">
                <a:solidFill>
                  <a:srgbClr val="004C82"/>
                </a:solidFill>
                <a:latin typeface="Bebas Neue Book" pitchFamily="2" charset="0"/>
                <a:ea typeface="Bebas Neue Regular"/>
                <a:cs typeface="Bebas Neue Regular"/>
                <a:sym typeface="Bebas Neue"/>
              </a:rPr>
              <a:t>(Montos en millones </a:t>
            </a:r>
          </a:p>
          <a:p>
            <a:pPr marL="0" marR="0" lvl="0" indent="0" algn="l" rtl="0">
              <a:spcBef>
                <a:spcPts val="0"/>
              </a:spcBef>
              <a:spcAft>
                <a:spcPts val="0"/>
              </a:spcAft>
              <a:buNone/>
            </a:pPr>
            <a:r>
              <a:rPr lang="es-MX" sz="1400" dirty="0">
                <a:solidFill>
                  <a:srgbClr val="004C82"/>
                </a:solidFill>
                <a:latin typeface="Bebas Neue Book" pitchFamily="2" charset="0"/>
                <a:ea typeface="Bebas Neue Regular"/>
                <a:cs typeface="Bebas Neue Regular"/>
                <a:sym typeface="Bebas Neue"/>
              </a:rPr>
              <a:t>de Quetzales)</a:t>
            </a:r>
          </a:p>
        </p:txBody>
      </p:sp>
      <p:sp>
        <p:nvSpPr>
          <p:cNvPr id="4" name="Google Shape;92;p2">
            <a:extLst>
              <a:ext uri="{FF2B5EF4-FFF2-40B4-BE49-F238E27FC236}">
                <a16:creationId xmlns:a16="http://schemas.microsoft.com/office/drawing/2014/main" id="{0650A847-E6DB-4A96-F576-BAFCBD66B9EA}"/>
              </a:ext>
            </a:extLst>
          </p:cNvPr>
          <p:cNvSpPr/>
          <p:nvPr/>
        </p:nvSpPr>
        <p:spPr>
          <a:xfrm>
            <a:off x="727891" y="6034130"/>
            <a:ext cx="2889588"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GT" sz="600" b="1" dirty="0">
                <a:solidFill>
                  <a:schemeClr val="tx2">
                    <a:lumMod val="50000"/>
                  </a:schemeClr>
                </a:solidFill>
                <a:latin typeface="Arial"/>
                <a:ea typeface="Arial"/>
                <a:cs typeface="Arial"/>
                <a:sym typeface="Arial"/>
              </a:rPr>
              <a:t>Fuente</a:t>
            </a:r>
            <a:r>
              <a:rPr lang="es-GT" sz="600" dirty="0">
                <a:solidFill>
                  <a:schemeClr val="tx2">
                    <a:lumMod val="50000"/>
                  </a:schemeClr>
                </a:solidFill>
                <a:latin typeface="Arial"/>
                <a:ea typeface="Arial"/>
                <a:cs typeface="Arial"/>
                <a:sym typeface="Arial"/>
              </a:rPr>
              <a:t>: Reportes de ejecución financiera del Sistema de Contabilidad Integrada (</a:t>
            </a:r>
            <a:r>
              <a:rPr lang="es-GT" sz="600" dirty="0" err="1">
                <a:solidFill>
                  <a:schemeClr val="tx2">
                    <a:lumMod val="50000"/>
                  </a:schemeClr>
                </a:solidFill>
                <a:latin typeface="Arial"/>
                <a:ea typeface="Arial"/>
                <a:cs typeface="Arial"/>
                <a:sym typeface="Arial"/>
              </a:rPr>
              <a:t>Sicoin</a:t>
            </a:r>
            <a:r>
              <a:rPr lang="es-GT" sz="600" dirty="0">
                <a:solidFill>
                  <a:schemeClr val="tx2">
                    <a:lumMod val="50000"/>
                  </a:schemeClr>
                </a:solidFill>
                <a:latin typeface="Arial"/>
                <a:ea typeface="Arial"/>
                <a:cs typeface="Arial"/>
                <a:sym typeface="Arial"/>
              </a:rPr>
              <a:t>), consultado el 31 de </a:t>
            </a:r>
            <a:r>
              <a:rPr lang="es-GT" sz="600" dirty="0">
                <a:solidFill>
                  <a:schemeClr val="tx2">
                    <a:lumMod val="50000"/>
                  </a:schemeClr>
                </a:solidFill>
              </a:rPr>
              <a:t>agosto de</a:t>
            </a:r>
            <a:r>
              <a:rPr lang="es-GT" sz="600" dirty="0">
                <a:solidFill>
                  <a:schemeClr val="tx2">
                    <a:lumMod val="50000"/>
                  </a:schemeClr>
                </a:solidFill>
                <a:latin typeface="Arial"/>
                <a:ea typeface="Arial"/>
                <a:cs typeface="Arial"/>
                <a:sym typeface="Arial"/>
              </a:rPr>
              <a:t> 2023.</a:t>
            </a:r>
            <a:endParaRPr dirty="0">
              <a:solidFill>
                <a:schemeClr val="tx2">
                  <a:lumMod val="50000"/>
                </a:schemeClr>
              </a:solidFill>
            </a:endParaRPr>
          </a:p>
        </p:txBody>
      </p:sp>
      <p:pic>
        <p:nvPicPr>
          <p:cNvPr id="8" name="Imagen 7" descr="Interfaz de usuario gráfica&#10;&#10;Descripción generada automáticamente">
            <a:extLst>
              <a:ext uri="{FF2B5EF4-FFF2-40B4-BE49-F238E27FC236}">
                <a16:creationId xmlns:a16="http://schemas.microsoft.com/office/drawing/2014/main" id="{8C478C83-1982-D154-F2DF-58C4627A8901}"/>
              </a:ext>
            </a:extLst>
          </p:cNvPr>
          <p:cNvPicPr>
            <a:picLocks noChangeAspect="1"/>
          </p:cNvPicPr>
          <p:nvPr/>
        </p:nvPicPr>
        <p:blipFill>
          <a:blip r:embed="rId4"/>
          <a:stretch>
            <a:fillRect/>
          </a:stretch>
        </p:blipFill>
        <p:spPr>
          <a:xfrm>
            <a:off x="2249214" y="1758198"/>
            <a:ext cx="9342810" cy="4048551"/>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5"/>
        <p:cNvGrpSpPr/>
        <p:nvPr/>
      </p:nvGrpSpPr>
      <p:grpSpPr>
        <a:xfrm>
          <a:off x="0" y="0"/>
          <a:ext cx="0" cy="0"/>
          <a:chOff x="0" y="0"/>
          <a:chExt cx="0" cy="0"/>
        </a:xfrm>
      </p:grpSpPr>
      <p:sp>
        <p:nvSpPr>
          <p:cNvPr id="2" name="Google Shape;106;p4">
            <a:extLst>
              <a:ext uri="{FF2B5EF4-FFF2-40B4-BE49-F238E27FC236}">
                <a16:creationId xmlns:a16="http://schemas.microsoft.com/office/drawing/2014/main" id="{F33741FE-B325-B8B3-0D00-E3A85D019D22}"/>
              </a:ext>
            </a:extLst>
          </p:cNvPr>
          <p:cNvSpPr txBox="1"/>
          <p:nvPr/>
        </p:nvSpPr>
        <p:spPr>
          <a:xfrm>
            <a:off x="727891" y="685390"/>
            <a:ext cx="4105366" cy="10464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dirty="0">
                <a:solidFill>
                  <a:srgbClr val="004C82"/>
                </a:solidFill>
                <a:latin typeface="Bebas Neue Regular"/>
                <a:ea typeface="Bebas Neue Regular"/>
                <a:cs typeface="Bebas Neue Regular"/>
                <a:sym typeface="Bebas Neue"/>
              </a:rPr>
              <a:t>EJECUCIÓN DEL PRESUPUESTO</a:t>
            </a:r>
            <a:endParaRPr dirty="0"/>
          </a:p>
          <a:p>
            <a:pPr marL="0" marR="0" lvl="0" indent="0" algn="l" rtl="0">
              <a:spcBef>
                <a:spcPts val="0"/>
              </a:spcBef>
              <a:spcAft>
                <a:spcPts val="0"/>
              </a:spcAft>
              <a:buNone/>
            </a:pPr>
            <a:r>
              <a:rPr lang="es-GT" sz="3100" dirty="0">
                <a:solidFill>
                  <a:srgbClr val="004C82"/>
                </a:solidFill>
                <a:latin typeface="Bebas Neue Regular"/>
                <a:ea typeface="Bebas Neue Regular"/>
                <a:cs typeface="Bebas Neue Regular"/>
                <a:sym typeface="Bebas Neue"/>
              </a:rPr>
              <a:t>Servicios personales</a:t>
            </a:r>
            <a:endParaRPr dirty="0"/>
          </a:p>
        </p:txBody>
      </p:sp>
      <p:sp>
        <p:nvSpPr>
          <p:cNvPr id="3" name="Google Shape;99;p3">
            <a:extLst>
              <a:ext uri="{FF2B5EF4-FFF2-40B4-BE49-F238E27FC236}">
                <a16:creationId xmlns:a16="http://schemas.microsoft.com/office/drawing/2014/main" id="{EF964397-189F-E527-D0EE-1A00229BB7A7}"/>
              </a:ext>
            </a:extLst>
          </p:cNvPr>
          <p:cNvSpPr txBox="1"/>
          <p:nvPr/>
        </p:nvSpPr>
        <p:spPr>
          <a:xfrm>
            <a:off x="727891" y="1740055"/>
            <a:ext cx="380848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A agosto del ejercicio fiscal 2023</a:t>
            </a:r>
            <a:endParaRPr lang="es-MX" dirty="0"/>
          </a:p>
          <a:p>
            <a:pPr marL="0" marR="0" lvl="0" indent="0" algn="l" rtl="0">
              <a:spcBef>
                <a:spcPts val="0"/>
              </a:spcBef>
              <a:spcAft>
                <a:spcPts val="0"/>
              </a:spcAft>
              <a:buNone/>
            </a:pPr>
            <a:r>
              <a:rPr lang="es-MX" sz="1400" dirty="0">
                <a:solidFill>
                  <a:srgbClr val="004C82"/>
                </a:solidFill>
                <a:latin typeface="Bebas Neue Book" pitchFamily="2" charset="0"/>
                <a:ea typeface="Bebas Neue Regular"/>
                <a:cs typeface="Bebas Neue Regular"/>
                <a:sym typeface="Bebas Neue"/>
              </a:rPr>
              <a:t>(Montos en millones de Quetzales)</a:t>
            </a:r>
          </a:p>
        </p:txBody>
      </p:sp>
      <p:sp>
        <p:nvSpPr>
          <p:cNvPr id="5" name="Google Shape;92;p2">
            <a:extLst>
              <a:ext uri="{FF2B5EF4-FFF2-40B4-BE49-F238E27FC236}">
                <a16:creationId xmlns:a16="http://schemas.microsoft.com/office/drawing/2014/main" id="{74348A07-8293-4E05-B815-65CCC771B16A}"/>
              </a:ext>
            </a:extLst>
          </p:cNvPr>
          <p:cNvSpPr/>
          <p:nvPr/>
        </p:nvSpPr>
        <p:spPr>
          <a:xfrm>
            <a:off x="727891" y="6034130"/>
            <a:ext cx="2889588"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GT" sz="600" b="1" dirty="0">
                <a:solidFill>
                  <a:schemeClr val="tx2">
                    <a:lumMod val="50000"/>
                  </a:schemeClr>
                </a:solidFill>
                <a:latin typeface="Arial"/>
                <a:ea typeface="Arial"/>
                <a:cs typeface="Arial"/>
                <a:sym typeface="Arial"/>
              </a:rPr>
              <a:t>Fuente</a:t>
            </a:r>
            <a:r>
              <a:rPr lang="es-GT" sz="600" dirty="0">
                <a:solidFill>
                  <a:schemeClr val="tx2">
                    <a:lumMod val="50000"/>
                  </a:schemeClr>
                </a:solidFill>
                <a:latin typeface="Arial"/>
                <a:ea typeface="Arial"/>
                <a:cs typeface="Arial"/>
                <a:sym typeface="Arial"/>
              </a:rPr>
              <a:t>: Reportes de ejecución financiera del Sistema de Contabilidad Integrada (</a:t>
            </a:r>
            <a:r>
              <a:rPr lang="es-GT" sz="600" dirty="0" err="1">
                <a:solidFill>
                  <a:schemeClr val="tx2">
                    <a:lumMod val="50000"/>
                  </a:schemeClr>
                </a:solidFill>
                <a:latin typeface="Arial"/>
                <a:ea typeface="Arial"/>
                <a:cs typeface="Arial"/>
                <a:sym typeface="Arial"/>
              </a:rPr>
              <a:t>Sicoin</a:t>
            </a:r>
            <a:r>
              <a:rPr lang="es-GT" sz="600" dirty="0">
                <a:solidFill>
                  <a:schemeClr val="tx2">
                    <a:lumMod val="50000"/>
                  </a:schemeClr>
                </a:solidFill>
                <a:latin typeface="Arial"/>
                <a:ea typeface="Arial"/>
                <a:cs typeface="Arial"/>
                <a:sym typeface="Arial"/>
              </a:rPr>
              <a:t>), consultado el 31 de </a:t>
            </a:r>
            <a:r>
              <a:rPr lang="es-GT" sz="600" dirty="0">
                <a:solidFill>
                  <a:schemeClr val="tx2">
                    <a:lumMod val="50000"/>
                  </a:schemeClr>
                </a:solidFill>
              </a:rPr>
              <a:t>agosto de</a:t>
            </a:r>
            <a:r>
              <a:rPr lang="es-GT" sz="600" dirty="0">
                <a:solidFill>
                  <a:schemeClr val="tx2">
                    <a:lumMod val="50000"/>
                  </a:schemeClr>
                </a:solidFill>
                <a:latin typeface="Arial"/>
                <a:ea typeface="Arial"/>
                <a:cs typeface="Arial"/>
                <a:sym typeface="Arial"/>
              </a:rPr>
              <a:t> 2023.</a:t>
            </a:r>
            <a:endParaRPr dirty="0">
              <a:solidFill>
                <a:schemeClr val="tx2">
                  <a:lumMod val="50000"/>
                </a:schemeClr>
              </a:solidFill>
            </a:endParaRPr>
          </a:p>
        </p:txBody>
      </p:sp>
      <p:pic>
        <p:nvPicPr>
          <p:cNvPr id="9" name="Imagen 8" descr="Imagen que contiene Aplicación&#10;&#10;Descripción generada automáticamente">
            <a:extLst>
              <a:ext uri="{FF2B5EF4-FFF2-40B4-BE49-F238E27FC236}">
                <a16:creationId xmlns:a16="http://schemas.microsoft.com/office/drawing/2014/main" id="{A2282124-4E51-4923-07B8-9687666BA5A8}"/>
              </a:ext>
            </a:extLst>
          </p:cNvPr>
          <p:cNvPicPr>
            <a:picLocks noChangeAspect="1"/>
          </p:cNvPicPr>
          <p:nvPr/>
        </p:nvPicPr>
        <p:blipFill>
          <a:blip r:embed="rId4"/>
          <a:stretch>
            <a:fillRect/>
          </a:stretch>
        </p:blipFill>
        <p:spPr>
          <a:xfrm>
            <a:off x="3721738" y="1366344"/>
            <a:ext cx="7772400" cy="4392774"/>
          </a:xfrm>
          <a:prstGeom prst="rect">
            <a:avLst/>
          </a:prstGeom>
        </p:spPr>
      </p:pic>
      <p:sp>
        <p:nvSpPr>
          <p:cNvPr id="6" name="Rectángulo 5">
            <a:extLst>
              <a:ext uri="{FF2B5EF4-FFF2-40B4-BE49-F238E27FC236}">
                <a16:creationId xmlns:a16="http://schemas.microsoft.com/office/drawing/2014/main" id="{5C5EE533-D818-FC9C-B647-88678D007F72}"/>
              </a:ext>
            </a:extLst>
          </p:cNvPr>
          <p:cNvSpPr/>
          <p:nvPr/>
        </p:nvSpPr>
        <p:spPr>
          <a:xfrm>
            <a:off x="8056249" y="2600861"/>
            <a:ext cx="914400" cy="569346"/>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s-GT" sz="1600" b="1" dirty="0">
                <a:solidFill>
                  <a:schemeClr val="tx2">
                    <a:lumMod val="50000"/>
                  </a:schemeClr>
                </a:solidFill>
                <a:latin typeface="Montserrat" panose="00000500000000000000" pitchFamily="2" charset="0"/>
              </a:rPr>
              <a:t>54 %</a:t>
            </a:r>
            <a:endParaRPr lang="es-GT" b="1" dirty="0">
              <a:solidFill>
                <a:schemeClr val="tx2">
                  <a:lumMod val="50000"/>
                </a:schemeClr>
              </a:solidFill>
              <a:latin typeface="Montserrat" panose="00000500000000000000" pitchFamily="2" charset="0"/>
            </a:endParaRPr>
          </a:p>
        </p:txBody>
      </p:sp>
      <p:sp>
        <p:nvSpPr>
          <p:cNvPr id="7" name="Rectángulo 6">
            <a:extLst>
              <a:ext uri="{FF2B5EF4-FFF2-40B4-BE49-F238E27FC236}">
                <a16:creationId xmlns:a16="http://schemas.microsoft.com/office/drawing/2014/main" id="{2507DD73-66A8-74AF-030B-BE92D605EC0C}"/>
              </a:ext>
            </a:extLst>
          </p:cNvPr>
          <p:cNvSpPr/>
          <p:nvPr/>
        </p:nvSpPr>
        <p:spPr>
          <a:xfrm>
            <a:off x="9421511" y="2984736"/>
            <a:ext cx="914400" cy="569346"/>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s-GT" sz="1600" b="1" dirty="0">
                <a:solidFill>
                  <a:schemeClr val="tx2">
                    <a:lumMod val="50000"/>
                  </a:schemeClr>
                </a:solidFill>
                <a:latin typeface="Montserrat" panose="00000500000000000000" pitchFamily="2" charset="0"/>
              </a:rPr>
              <a:t>46 %</a:t>
            </a:r>
            <a:endParaRPr lang="es-GT" b="1" dirty="0">
              <a:solidFill>
                <a:schemeClr val="tx2">
                  <a:lumMod val="50000"/>
                </a:schemeClr>
              </a:solidFill>
              <a:latin typeface="Montserrat" panose="00000500000000000000" pitchFamily="2"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13"/>
        <p:cNvGrpSpPr/>
        <p:nvPr/>
      </p:nvGrpSpPr>
      <p:grpSpPr>
        <a:xfrm>
          <a:off x="0" y="0"/>
          <a:ext cx="0" cy="0"/>
          <a:chOff x="0" y="0"/>
          <a:chExt cx="0" cy="0"/>
        </a:xfrm>
      </p:grpSpPr>
      <p:sp>
        <p:nvSpPr>
          <p:cNvPr id="2" name="Google Shape;114;p5">
            <a:extLst>
              <a:ext uri="{FF2B5EF4-FFF2-40B4-BE49-F238E27FC236}">
                <a16:creationId xmlns:a16="http://schemas.microsoft.com/office/drawing/2014/main" id="{90FBAC33-F1D9-C3C7-5D99-01C8834F270B}"/>
              </a:ext>
            </a:extLst>
          </p:cNvPr>
          <p:cNvSpPr txBox="1"/>
          <p:nvPr/>
        </p:nvSpPr>
        <p:spPr>
          <a:xfrm>
            <a:off x="727891" y="685390"/>
            <a:ext cx="4105366" cy="104644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GT" sz="3100" dirty="0">
                <a:solidFill>
                  <a:srgbClr val="004C82"/>
                </a:solidFill>
                <a:latin typeface="Bebas Neue Regular"/>
                <a:ea typeface="Bebas Neue Regular"/>
                <a:cs typeface="Bebas Neue Regular"/>
                <a:sym typeface="Bebas Neue"/>
              </a:rPr>
              <a:t>EJECUCIÓN DEL PRESUPUESTO</a:t>
            </a:r>
            <a:endParaRPr dirty="0"/>
          </a:p>
          <a:p>
            <a:pPr marL="0" marR="0" lvl="0" indent="0" algn="l" rtl="0">
              <a:spcBef>
                <a:spcPts val="0"/>
              </a:spcBef>
              <a:spcAft>
                <a:spcPts val="0"/>
              </a:spcAft>
              <a:buNone/>
            </a:pPr>
            <a:r>
              <a:rPr lang="es-GT" sz="3100" dirty="0">
                <a:solidFill>
                  <a:srgbClr val="004C82"/>
                </a:solidFill>
                <a:latin typeface="Bebas Neue Regular"/>
                <a:ea typeface="Bebas Neue Regular"/>
                <a:cs typeface="Bebas Neue Regular"/>
                <a:sym typeface="Bebas Neue"/>
              </a:rPr>
              <a:t>inversión</a:t>
            </a:r>
            <a:endParaRPr dirty="0"/>
          </a:p>
        </p:txBody>
      </p:sp>
      <p:sp>
        <p:nvSpPr>
          <p:cNvPr id="3" name="Google Shape;99;p3">
            <a:extLst>
              <a:ext uri="{FF2B5EF4-FFF2-40B4-BE49-F238E27FC236}">
                <a16:creationId xmlns:a16="http://schemas.microsoft.com/office/drawing/2014/main" id="{7627011B-01BA-FC6C-7116-E0855F458C9D}"/>
              </a:ext>
            </a:extLst>
          </p:cNvPr>
          <p:cNvSpPr txBox="1"/>
          <p:nvPr/>
        </p:nvSpPr>
        <p:spPr>
          <a:xfrm>
            <a:off x="727891" y="1740055"/>
            <a:ext cx="3808483" cy="5231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A agosto del ejercicio fiscal 2023</a:t>
            </a:r>
            <a:endParaRPr lang="es-MX" dirty="0"/>
          </a:p>
          <a:p>
            <a:pPr marL="0" marR="0" lvl="0" indent="0" algn="l" rtl="0">
              <a:spcBef>
                <a:spcPts val="0"/>
              </a:spcBef>
              <a:spcAft>
                <a:spcPts val="0"/>
              </a:spcAft>
              <a:buNone/>
            </a:pPr>
            <a:r>
              <a:rPr lang="es-MX" sz="1400" dirty="0">
                <a:solidFill>
                  <a:srgbClr val="004C82"/>
                </a:solidFill>
                <a:latin typeface="Bebas Neue Book" pitchFamily="2" charset="0"/>
                <a:ea typeface="Bebas Neue Regular"/>
                <a:cs typeface="Bebas Neue Regular"/>
                <a:sym typeface="Bebas Neue"/>
              </a:rPr>
              <a:t>(Montos en millones de Quetzales)</a:t>
            </a:r>
          </a:p>
        </p:txBody>
      </p:sp>
      <p:sp>
        <p:nvSpPr>
          <p:cNvPr id="8" name="Google Shape;92;p2">
            <a:extLst>
              <a:ext uri="{FF2B5EF4-FFF2-40B4-BE49-F238E27FC236}">
                <a16:creationId xmlns:a16="http://schemas.microsoft.com/office/drawing/2014/main" id="{AAB7D369-3CEA-79EF-2055-42DC62ABBC54}"/>
              </a:ext>
            </a:extLst>
          </p:cNvPr>
          <p:cNvSpPr/>
          <p:nvPr/>
        </p:nvSpPr>
        <p:spPr>
          <a:xfrm>
            <a:off x="727891" y="6034130"/>
            <a:ext cx="2889588" cy="276959"/>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es-GT" sz="600" b="1" dirty="0">
                <a:solidFill>
                  <a:schemeClr val="tx2">
                    <a:lumMod val="50000"/>
                  </a:schemeClr>
                </a:solidFill>
                <a:latin typeface="Arial"/>
                <a:ea typeface="Arial"/>
                <a:cs typeface="Arial"/>
                <a:sym typeface="Arial"/>
              </a:rPr>
              <a:t>Fuente</a:t>
            </a:r>
            <a:r>
              <a:rPr lang="es-GT" sz="600" dirty="0">
                <a:solidFill>
                  <a:schemeClr val="tx2">
                    <a:lumMod val="50000"/>
                  </a:schemeClr>
                </a:solidFill>
                <a:latin typeface="Arial"/>
                <a:ea typeface="Arial"/>
                <a:cs typeface="Arial"/>
                <a:sym typeface="Arial"/>
              </a:rPr>
              <a:t>: Reportes de ejecución financiera del Sistema de Contabilidad Integrada (</a:t>
            </a:r>
            <a:r>
              <a:rPr lang="es-GT" sz="600" dirty="0" err="1">
                <a:solidFill>
                  <a:schemeClr val="tx2">
                    <a:lumMod val="50000"/>
                  </a:schemeClr>
                </a:solidFill>
                <a:latin typeface="Arial"/>
                <a:ea typeface="Arial"/>
                <a:cs typeface="Arial"/>
                <a:sym typeface="Arial"/>
              </a:rPr>
              <a:t>Sicoin</a:t>
            </a:r>
            <a:r>
              <a:rPr lang="es-GT" sz="600" dirty="0">
                <a:solidFill>
                  <a:schemeClr val="tx2">
                    <a:lumMod val="50000"/>
                  </a:schemeClr>
                </a:solidFill>
                <a:latin typeface="Arial"/>
                <a:ea typeface="Arial"/>
                <a:cs typeface="Arial"/>
                <a:sym typeface="Arial"/>
              </a:rPr>
              <a:t>), consultado el 31 de </a:t>
            </a:r>
            <a:r>
              <a:rPr lang="es-GT" sz="600" dirty="0">
                <a:solidFill>
                  <a:schemeClr val="tx2">
                    <a:lumMod val="50000"/>
                  </a:schemeClr>
                </a:solidFill>
              </a:rPr>
              <a:t>agosto de</a:t>
            </a:r>
            <a:r>
              <a:rPr lang="es-GT" sz="600" dirty="0">
                <a:solidFill>
                  <a:schemeClr val="tx2">
                    <a:lumMod val="50000"/>
                  </a:schemeClr>
                </a:solidFill>
                <a:latin typeface="Arial"/>
                <a:ea typeface="Arial"/>
                <a:cs typeface="Arial"/>
                <a:sym typeface="Arial"/>
              </a:rPr>
              <a:t> 2023.</a:t>
            </a:r>
            <a:endParaRPr dirty="0">
              <a:solidFill>
                <a:schemeClr val="tx2">
                  <a:lumMod val="50000"/>
                </a:schemeClr>
              </a:solidFill>
            </a:endParaRPr>
          </a:p>
        </p:txBody>
      </p:sp>
      <p:pic>
        <p:nvPicPr>
          <p:cNvPr id="10" name="Imagen 9" descr="Interfaz de usuario gráfica, Aplicación&#10;&#10;Descripción generada automáticamente">
            <a:extLst>
              <a:ext uri="{FF2B5EF4-FFF2-40B4-BE49-F238E27FC236}">
                <a16:creationId xmlns:a16="http://schemas.microsoft.com/office/drawing/2014/main" id="{9F2D39DC-D198-9789-F9CB-8ACEAC1518F6}"/>
              </a:ext>
            </a:extLst>
          </p:cNvPr>
          <p:cNvPicPr>
            <a:picLocks noChangeAspect="1"/>
          </p:cNvPicPr>
          <p:nvPr/>
        </p:nvPicPr>
        <p:blipFill>
          <a:blip r:embed="rId4"/>
          <a:stretch>
            <a:fillRect/>
          </a:stretch>
        </p:blipFill>
        <p:spPr>
          <a:xfrm>
            <a:off x="3472545" y="1208610"/>
            <a:ext cx="7772400" cy="4466652"/>
          </a:xfrm>
          <a:prstGeom prst="rect">
            <a:avLst/>
          </a:prstGeom>
        </p:spPr>
      </p:pic>
      <p:sp>
        <p:nvSpPr>
          <p:cNvPr id="6" name="Rectángulo 5">
            <a:extLst>
              <a:ext uri="{FF2B5EF4-FFF2-40B4-BE49-F238E27FC236}">
                <a16:creationId xmlns:a16="http://schemas.microsoft.com/office/drawing/2014/main" id="{76F8772D-DE6C-CEB1-9C91-A64649E59865}"/>
              </a:ext>
            </a:extLst>
          </p:cNvPr>
          <p:cNvSpPr/>
          <p:nvPr/>
        </p:nvSpPr>
        <p:spPr>
          <a:xfrm>
            <a:off x="7624928" y="3722295"/>
            <a:ext cx="914400" cy="569346"/>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s-GT" sz="1600" b="1" dirty="0">
                <a:solidFill>
                  <a:schemeClr val="tx2">
                    <a:lumMod val="50000"/>
                  </a:schemeClr>
                </a:solidFill>
                <a:latin typeface="Montserrat" panose="00000500000000000000" pitchFamily="2" charset="0"/>
              </a:rPr>
              <a:t>15 %</a:t>
            </a:r>
            <a:endParaRPr lang="es-GT" b="1" dirty="0">
              <a:solidFill>
                <a:schemeClr val="tx2">
                  <a:lumMod val="50000"/>
                </a:schemeClr>
              </a:solidFill>
              <a:latin typeface="Montserrat" panose="00000500000000000000" pitchFamily="2" charset="0"/>
            </a:endParaRPr>
          </a:p>
        </p:txBody>
      </p:sp>
      <p:sp>
        <p:nvSpPr>
          <p:cNvPr id="7" name="Rectángulo 6">
            <a:extLst>
              <a:ext uri="{FF2B5EF4-FFF2-40B4-BE49-F238E27FC236}">
                <a16:creationId xmlns:a16="http://schemas.microsoft.com/office/drawing/2014/main" id="{7A9C8EAA-5BD5-FCF8-3937-50A23C014F48}"/>
              </a:ext>
            </a:extLst>
          </p:cNvPr>
          <p:cNvSpPr/>
          <p:nvPr/>
        </p:nvSpPr>
        <p:spPr>
          <a:xfrm>
            <a:off x="8970650" y="2176970"/>
            <a:ext cx="914400" cy="569346"/>
          </a:xfrm>
          <a:prstGeom prst="rect">
            <a:avLst/>
          </a:prstGeom>
          <a:noFill/>
          <a:ln>
            <a:noFill/>
          </a:ln>
        </p:spPr>
        <p:style>
          <a:lnRef idx="0">
            <a:scrgbClr r="0" g="0" b="0"/>
          </a:lnRef>
          <a:fillRef idx="0">
            <a:scrgbClr r="0" g="0" b="0"/>
          </a:fillRef>
          <a:effectRef idx="0">
            <a:scrgbClr r="0" g="0" b="0"/>
          </a:effectRef>
          <a:fontRef idx="minor">
            <a:schemeClr val="accent1"/>
          </a:fontRef>
        </p:style>
        <p:txBody>
          <a:bodyPr rtlCol="0" anchor="ctr"/>
          <a:lstStyle/>
          <a:p>
            <a:pPr algn="ctr"/>
            <a:r>
              <a:rPr lang="es-GT" sz="1600" b="1" dirty="0">
                <a:solidFill>
                  <a:schemeClr val="tx2">
                    <a:lumMod val="50000"/>
                  </a:schemeClr>
                </a:solidFill>
                <a:latin typeface="Montserrat" panose="00000500000000000000" pitchFamily="2" charset="0"/>
              </a:rPr>
              <a:t>85 %</a:t>
            </a:r>
            <a:endParaRPr lang="es-GT" b="1" dirty="0">
              <a:solidFill>
                <a:schemeClr val="tx2">
                  <a:lumMod val="50000"/>
                </a:schemeClr>
              </a:solidFill>
              <a:latin typeface="Montserrat" panose="00000500000000000000" pitchFamily="2"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6" name="Google Shape;92;p2">
            <a:extLst>
              <a:ext uri="{FF2B5EF4-FFF2-40B4-BE49-F238E27FC236}">
                <a16:creationId xmlns:a16="http://schemas.microsoft.com/office/drawing/2014/main" id="{9D767C4B-1170-F82B-1060-25236594FE76}"/>
              </a:ext>
            </a:extLst>
          </p:cNvPr>
          <p:cNvSpPr/>
          <p:nvPr/>
        </p:nvSpPr>
        <p:spPr>
          <a:xfrm>
            <a:off x="727891" y="2772167"/>
            <a:ext cx="3253266" cy="1361871"/>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es-MX" sz="1100" dirty="0">
                <a:solidFill>
                  <a:srgbClr val="5B5753"/>
                </a:solidFill>
                <a:latin typeface="Arial" panose="020B0604020202020204" pitchFamily="34" charset="0"/>
                <a:cs typeface="Times New Roman" panose="02020603050405020304" pitchFamily="18" charset="0"/>
              </a:rPr>
              <a:t>La</a:t>
            </a:r>
            <a:r>
              <a:rPr lang="es-GT" sz="1100" dirty="0">
                <a:solidFill>
                  <a:srgbClr val="5B5753"/>
                </a:solidFill>
                <a:latin typeface="Arial" panose="020B0604020202020204" pitchFamily="34" charset="0"/>
                <a:cs typeface="Times New Roman" panose="02020603050405020304" pitchFamily="18" charset="0"/>
              </a:rPr>
              <a:t> Secretaría de Comunicación Social de la Presidencia dio cobertura a 744 actividades oficiales, que incluyó gestión, montaje, protocolo y logística,  de las cuales, en 86 tuvo participación el Presidente de la República. </a:t>
            </a:r>
            <a:endParaRPr sz="1100" dirty="0">
              <a:solidFill>
                <a:srgbClr val="5B5753"/>
              </a:solidFill>
              <a:latin typeface="Arial" panose="020B0604020202020204" pitchFamily="34" charset="0"/>
              <a:cs typeface="Times New Roman" panose="02020603050405020304" pitchFamily="18" charset="0"/>
            </a:endParaRPr>
          </a:p>
        </p:txBody>
      </p:sp>
      <p:pic>
        <p:nvPicPr>
          <p:cNvPr id="2" name="Imagen 1" descr="Patrón de fondo&#10;&#10;Descripción generada automáticamente">
            <a:extLst>
              <a:ext uri="{FF2B5EF4-FFF2-40B4-BE49-F238E27FC236}">
                <a16:creationId xmlns:a16="http://schemas.microsoft.com/office/drawing/2014/main" id="{A65F194D-8755-3A56-F090-9E1A070A097D}"/>
              </a:ext>
            </a:extLst>
          </p:cNvPr>
          <p:cNvPicPr>
            <a:picLocks noChangeAspect="1"/>
          </p:cNvPicPr>
          <p:nvPr/>
        </p:nvPicPr>
        <p:blipFill>
          <a:blip r:embed="rId4"/>
          <a:stretch>
            <a:fillRect/>
          </a:stretch>
        </p:blipFill>
        <p:spPr>
          <a:xfrm>
            <a:off x="4374899" y="2673224"/>
            <a:ext cx="6754054" cy="1511551"/>
          </a:xfrm>
          <a:prstGeom prst="rect">
            <a:avLst/>
          </a:prstGeom>
        </p:spPr>
      </p:pic>
      <p:sp>
        <p:nvSpPr>
          <p:cNvPr id="3" name="Google Shape;122;p6">
            <a:extLst>
              <a:ext uri="{FF2B5EF4-FFF2-40B4-BE49-F238E27FC236}">
                <a16:creationId xmlns:a16="http://schemas.microsoft.com/office/drawing/2014/main" id="{3EBCAD6D-912A-0128-D4FA-46C5FE2391E1}"/>
              </a:ext>
            </a:extLst>
          </p:cNvPr>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Regular"/>
                <a:ea typeface="Bebas Neue Regular"/>
                <a:cs typeface="Bebas Neue Regular"/>
                <a:sym typeface="Bebas Neue"/>
              </a:rPr>
              <a:t>PRINCIPALES LOGROS INSTITUCIONALES</a:t>
            </a:r>
            <a:endParaRPr dirty="0"/>
          </a:p>
        </p:txBody>
      </p:sp>
      <p:sp>
        <p:nvSpPr>
          <p:cNvPr id="4" name="Google Shape;123;p6">
            <a:extLst>
              <a:ext uri="{FF2B5EF4-FFF2-40B4-BE49-F238E27FC236}">
                <a16:creationId xmlns:a16="http://schemas.microsoft.com/office/drawing/2014/main" id="{3531B8DE-82DB-4FDB-3029-45427A3213DA}"/>
              </a:ext>
            </a:extLst>
          </p:cNvPr>
          <p:cNvSpPr txBox="1"/>
          <p:nvPr/>
        </p:nvSpPr>
        <p:spPr>
          <a:xfrm>
            <a:off x="727891" y="1725767"/>
            <a:ext cx="380848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COBERTURA DE ACTIVIDADES PRESIDENCIALES</a:t>
            </a:r>
          </a:p>
          <a:p>
            <a:pPr marL="0" marR="0" lvl="0" indent="0" algn="l" rtl="0">
              <a:spcBef>
                <a:spcPts val="0"/>
              </a:spcBef>
              <a:spcAft>
                <a:spcPts val="0"/>
              </a:spcAft>
              <a:buNone/>
            </a:pPr>
            <a:r>
              <a:rPr lang="es-MX" dirty="0">
                <a:solidFill>
                  <a:srgbClr val="004C82"/>
                </a:solidFill>
                <a:latin typeface="Bebas Neue Book" pitchFamily="2" charset="0"/>
                <a:ea typeface="Bebas Neue Regular"/>
                <a:cs typeface="Bebas Neue Regular"/>
                <a:sym typeface="Bebas Neue"/>
              </a:rPr>
              <a:t>(a agosto de 2023)</a:t>
            </a:r>
            <a:endParaRPr lang="es-MX" sz="1400" dirty="0">
              <a:solidFill>
                <a:srgbClr val="004C82"/>
              </a:solidFill>
              <a:latin typeface="Bebas Neue Book" pitchFamily="2" charset="0"/>
              <a:ea typeface="Bebas Neue Regular"/>
              <a:cs typeface="Bebas Neue Regular"/>
              <a:sym typeface="Bebas Neue"/>
            </a:endParaRPr>
          </a:p>
          <a:p>
            <a:pPr marL="0" marR="0" lvl="0" indent="0" algn="l" rtl="0">
              <a:spcBef>
                <a:spcPts val="0"/>
              </a:spcBef>
              <a:spcAft>
                <a:spcPts val="0"/>
              </a:spcAft>
              <a:buNone/>
            </a:pPr>
            <a:endParaRP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6" name="Google Shape;92;p2">
            <a:extLst>
              <a:ext uri="{FF2B5EF4-FFF2-40B4-BE49-F238E27FC236}">
                <a16:creationId xmlns:a16="http://schemas.microsoft.com/office/drawing/2014/main" id="{9D767C4B-1170-F82B-1060-25236594FE76}"/>
              </a:ext>
            </a:extLst>
          </p:cNvPr>
          <p:cNvSpPr/>
          <p:nvPr/>
        </p:nvSpPr>
        <p:spPr>
          <a:xfrm>
            <a:off x="727891" y="2464390"/>
            <a:ext cx="3808483" cy="2377534"/>
          </a:xfrm>
          <a:prstGeom prst="rect">
            <a:avLst/>
          </a:prstGeom>
          <a:noFill/>
          <a:ln>
            <a:noFill/>
          </a:ln>
        </p:spPr>
        <p:txBody>
          <a:bodyPr spcFirstLastPara="1" wrap="square" lIns="91425" tIns="45700" rIns="91425" bIns="45700" anchor="t" anchorCtr="0">
            <a:spAutoFit/>
          </a:bodyPr>
          <a:lstStyle/>
          <a:p>
            <a:pPr algn="just">
              <a:lnSpc>
                <a:spcPct val="150000"/>
              </a:lnSpc>
            </a:pPr>
            <a:r>
              <a:rPr lang="es-ES_tradnl" sz="1100" kern="0" dirty="0">
                <a:solidFill>
                  <a:srgbClr val="5B5753"/>
                </a:solidFill>
                <a:effectLst/>
                <a:latin typeface="+mj-lt"/>
                <a:ea typeface="Calibri" panose="020F0502020204030204" pitchFamily="34" charset="0"/>
                <a:cs typeface="Times New Roman" panose="02020603050405020304" pitchFamily="18" charset="0"/>
              </a:rPr>
              <a:t>En busca de cumplir con los objetivos establecidos en la planificación institucional, relacionados con generar constantemente material informativo de forma estratégica e inclusiva, esta Secretaría ha hecho esfuerzos que se ven reflejados en la producción de 7 mil 636 materiales audiovisuales durante el segundo cuatrimestre de 2023, logrando un acumulado de enero a agosto en la producción de 17 mil 232 materiales audiovisuales.</a:t>
            </a:r>
            <a:endParaRPr lang="es-GT" sz="1100" kern="100" dirty="0">
              <a:effectLst/>
              <a:latin typeface="+mj-lt"/>
              <a:ea typeface="Calibri" panose="020F0502020204030204" pitchFamily="34" charset="0"/>
              <a:cs typeface="Times New Roman" panose="02020603050405020304" pitchFamily="18" charset="0"/>
            </a:endParaRPr>
          </a:p>
          <a:p>
            <a:pPr algn="just">
              <a:lnSpc>
                <a:spcPct val="150000"/>
              </a:lnSpc>
            </a:pPr>
            <a:r>
              <a:rPr lang="es-ES_tradnl" sz="1100" kern="0" dirty="0">
                <a:solidFill>
                  <a:srgbClr val="5B5753"/>
                </a:solidFill>
                <a:effectLst/>
                <a:latin typeface="+mj-lt"/>
                <a:ea typeface="Calibri" panose="020F0502020204030204" pitchFamily="34" charset="0"/>
                <a:cs typeface="Times New Roman" panose="02020603050405020304" pitchFamily="18" charset="0"/>
              </a:rPr>
              <a:t> </a:t>
            </a:r>
            <a:endParaRPr lang="es-GT" sz="1100" kern="100" dirty="0">
              <a:effectLst/>
              <a:latin typeface="+mj-lt"/>
              <a:ea typeface="Calibri" panose="020F0502020204030204" pitchFamily="34" charset="0"/>
              <a:cs typeface="Times New Roman" panose="02020603050405020304" pitchFamily="18" charset="0"/>
            </a:endParaRPr>
          </a:p>
        </p:txBody>
      </p:sp>
      <p:sp>
        <p:nvSpPr>
          <p:cNvPr id="2" name="Google Shape;122;p6">
            <a:extLst>
              <a:ext uri="{FF2B5EF4-FFF2-40B4-BE49-F238E27FC236}">
                <a16:creationId xmlns:a16="http://schemas.microsoft.com/office/drawing/2014/main" id="{D282E780-42AB-FD1F-4DBE-A4D250BF828A}"/>
              </a:ext>
            </a:extLst>
          </p:cNvPr>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Regular"/>
                <a:ea typeface="Bebas Neue Regular"/>
                <a:cs typeface="Bebas Neue Regular"/>
                <a:sym typeface="Bebas Neue"/>
              </a:rPr>
              <a:t>PRINCIPALES LOGROS INSTITUCIONALES</a:t>
            </a:r>
            <a:endParaRPr dirty="0"/>
          </a:p>
        </p:txBody>
      </p:sp>
      <p:sp>
        <p:nvSpPr>
          <p:cNvPr id="3" name="Google Shape;123;p6">
            <a:extLst>
              <a:ext uri="{FF2B5EF4-FFF2-40B4-BE49-F238E27FC236}">
                <a16:creationId xmlns:a16="http://schemas.microsoft.com/office/drawing/2014/main" id="{7F13D008-215F-E716-868D-E8D0FF1E3A97}"/>
              </a:ext>
            </a:extLst>
          </p:cNvPr>
          <p:cNvSpPr txBox="1"/>
          <p:nvPr/>
        </p:nvSpPr>
        <p:spPr>
          <a:xfrm>
            <a:off x="727891" y="1725767"/>
            <a:ext cx="380848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PRODUCCIÓN DE CONTENIDO INFORMATIVO</a:t>
            </a:r>
          </a:p>
          <a:p>
            <a:pPr marL="0" marR="0" lvl="0" indent="0" algn="l" rtl="0">
              <a:spcBef>
                <a:spcPts val="0"/>
              </a:spcBef>
              <a:spcAft>
                <a:spcPts val="0"/>
              </a:spcAft>
              <a:buNone/>
            </a:pPr>
            <a:r>
              <a:rPr lang="es-MX" dirty="0">
                <a:solidFill>
                  <a:srgbClr val="004C82"/>
                </a:solidFill>
                <a:latin typeface="Bebas Neue Book" pitchFamily="2" charset="0"/>
                <a:ea typeface="Bebas Neue Regular"/>
                <a:cs typeface="Bebas Neue Regular"/>
                <a:sym typeface="Bebas Neue"/>
              </a:rPr>
              <a:t>(a agosto de 2023)</a:t>
            </a:r>
            <a:endParaRPr lang="es-MX" sz="1400" dirty="0">
              <a:solidFill>
                <a:srgbClr val="004C82"/>
              </a:solidFill>
              <a:latin typeface="Bebas Neue Book" pitchFamily="2" charset="0"/>
              <a:ea typeface="Bebas Neue Regular"/>
              <a:cs typeface="Bebas Neue Regular"/>
              <a:sym typeface="Bebas Neue"/>
            </a:endParaRPr>
          </a:p>
          <a:p>
            <a:pPr marL="0" marR="0" lvl="0" indent="0" algn="l" rtl="0">
              <a:spcBef>
                <a:spcPts val="0"/>
              </a:spcBef>
              <a:spcAft>
                <a:spcPts val="0"/>
              </a:spcAft>
              <a:buNone/>
            </a:pPr>
            <a:endParaRPr dirty="0"/>
          </a:p>
        </p:txBody>
      </p:sp>
      <p:pic>
        <p:nvPicPr>
          <p:cNvPr id="4" name="Imagen 3" descr="Tabla&#10;&#10;Descripción generada automáticamente con confianza media">
            <a:extLst>
              <a:ext uri="{FF2B5EF4-FFF2-40B4-BE49-F238E27FC236}">
                <a16:creationId xmlns:a16="http://schemas.microsoft.com/office/drawing/2014/main" id="{049D8E72-E9D7-7C35-CBD1-EA52AE4E2C9D}"/>
              </a:ext>
            </a:extLst>
          </p:cNvPr>
          <p:cNvPicPr>
            <a:picLocks noChangeAspect="1"/>
          </p:cNvPicPr>
          <p:nvPr/>
        </p:nvPicPr>
        <p:blipFill>
          <a:blip r:embed="rId4"/>
          <a:stretch>
            <a:fillRect/>
          </a:stretch>
        </p:blipFill>
        <p:spPr>
          <a:xfrm>
            <a:off x="5273346" y="1830466"/>
            <a:ext cx="6013375" cy="3197067"/>
          </a:xfrm>
          <a:prstGeom prst="rect">
            <a:avLst/>
          </a:prstGeom>
        </p:spPr>
      </p:pic>
    </p:spTree>
    <p:extLst>
      <p:ext uri="{BB962C8B-B14F-4D97-AF65-F5344CB8AC3E}">
        <p14:creationId xmlns:p14="http://schemas.microsoft.com/office/powerpoint/2010/main" val="2235415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6" name="Google Shape;92;p2">
            <a:extLst>
              <a:ext uri="{FF2B5EF4-FFF2-40B4-BE49-F238E27FC236}">
                <a16:creationId xmlns:a16="http://schemas.microsoft.com/office/drawing/2014/main" id="{9D767C4B-1170-F82B-1060-25236594FE76}"/>
              </a:ext>
            </a:extLst>
          </p:cNvPr>
          <p:cNvSpPr/>
          <p:nvPr/>
        </p:nvSpPr>
        <p:spPr>
          <a:xfrm>
            <a:off x="727892" y="2464389"/>
            <a:ext cx="3619026" cy="2631449"/>
          </a:xfrm>
          <a:prstGeom prst="rect">
            <a:avLst/>
          </a:prstGeom>
          <a:noFill/>
          <a:ln>
            <a:noFill/>
          </a:ln>
        </p:spPr>
        <p:txBody>
          <a:bodyPr spcFirstLastPara="1" wrap="square" lIns="91425" tIns="45700" rIns="91425" bIns="45700" anchor="t" anchorCtr="0">
            <a:spAutoFit/>
          </a:bodyPr>
          <a:lstStyle/>
          <a:p>
            <a:pPr algn="just">
              <a:lnSpc>
                <a:spcPct val="150000"/>
              </a:lnSpc>
            </a:pPr>
            <a:r>
              <a:rPr lang="es-ES_tradnl" sz="1100" kern="0" dirty="0">
                <a:solidFill>
                  <a:srgbClr val="5B5753"/>
                </a:solidFill>
                <a:effectLst/>
                <a:latin typeface="Arial" panose="020B0604020202020204" pitchFamily="34" charset="0"/>
                <a:ea typeface="Calibri" panose="020F0502020204030204" pitchFamily="34" charset="0"/>
                <a:cs typeface="Times New Roman" panose="02020603050405020304" pitchFamily="18" charset="0"/>
              </a:rPr>
              <a:t>Se han producido 29 cápsulas de “En consulta con el Dr. </a:t>
            </a:r>
            <a:r>
              <a:rPr lang="es-ES_tradnl" sz="1100" kern="0" dirty="0" err="1">
                <a:solidFill>
                  <a:srgbClr val="5B5753"/>
                </a:solidFill>
                <a:effectLst/>
                <a:latin typeface="Arial" panose="020B0604020202020204" pitchFamily="34" charset="0"/>
                <a:ea typeface="Calibri" panose="020F0502020204030204" pitchFamily="34" charset="0"/>
                <a:cs typeface="Times New Roman" panose="02020603050405020304" pitchFamily="18" charset="0"/>
              </a:rPr>
              <a:t>Giammattei</a:t>
            </a:r>
            <a:r>
              <a:rPr lang="es-ES_tradnl" sz="1100" kern="0" dirty="0">
                <a:solidFill>
                  <a:srgbClr val="5B5753"/>
                </a:solidFill>
                <a:effectLst/>
                <a:latin typeface="Arial" panose="020B0604020202020204" pitchFamily="34" charset="0"/>
                <a:ea typeface="Calibri" panose="020F0502020204030204" pitchFamily="34" charset="0"/>
                <a:cs typeface="Times New Roman" panose="02020603050405020304" pitchFamily="18" charset="0"/>
              </a:rPr>
              <a:t>, 189 “Protagonistas de Nuestro Tiempo” y 169 de “Reporte Nacional”, logrando un total de 387 producciones especiales. </a:t>
            </a:r>
          </a:p>
          <a:p>
            <a:pPr algn="just">
              <a:lnSpc>
                <a:spcPct val="150000"/>
              </a:lnSpc>
            </a:pPr>
            <a:r>
              <a:rPr lang="es-ES_tradnl" sz="1100" kern="0" dirty="0">
                <a:solidFill>
                  <a:srgbClr val="5B5753"/>
                </a:solidFill>
                <a:effectLst/>
                <a:latin typeface="Arial" panose="020B0604020202020204" pitchFamily="34" charset="0"/>
                <a:ea typeface="Calibri" panose="020F0502020204030204" pitchFamily="34" charset="0"/>
                <a:cs typeface="Times New Roman" panose="02020603050405020304" pitchFamily="18" charset="0"/>
              </a:rPr>
              <a:t>Las cápsulas Protagonistas de Nuestro Tiempo y En Consulta con el </a:t>
            </a:r>
            <a:r>
              <a:rPr lang="es-ES_tradnl" sz="1100" kern="0" dirty="0" err="1">
                <a:solidFill>
                  <a:srgbClr val="5B5753"/>
                </a:solidFill>
                <a:effectLst/>
                <a:latin typeface="Arial" panose="020B0604020202020204" pitchFamily="34" charset="0"/>
                <a:ea typeface="Calibri" panose="020F0502020204030204" pitchFamily="34" charset="0"/>
                <a:cs typeface="Times New Roman" panose="02020603050405020304" pitchFamily="18" charset="0"/>
              </a:rPr>
              <a:t>Dr</a:t>
            </a:r>
            <a:r>
              <a:rPr lang="es-ES_tradnl" sz="1100" kern="0" dirty="0">
                <a:solidFill>
                  <a:srgbClr val="5B5753"/>
                </a:solidFill>
                <a:effectLst/>
                <a:latin typeface="Arial" panose="020B0604020202020204" pitchFamily="34" charset="0"/>
                <a:ea typeface="Calibri" panose="020F0502020204030204" pitchFamily="34" charset="0"/>
                <a:cs typeface="Times New Roman" panose="02020603050405020304" pitchFamily="18" charset="0"/>
              </a:rPr>
              <a:t> </a:t>
            </a:r>
            <a:r>
              <a:rPr lang="es-ES_tradnl" sz="1100" kern="0" dirty="0" err="1">
                <a:solidFill>
                  <a:srgbClr val="5B5753"/>
                </a:solidFill>
                <a:effectLst/>
                <a:latin typeface="Arial" panose="020B0604020202020204" pitchFamily="34" charset="0"/>
                <a:ea typeface="Calibri" panose="020F0502020204030204" pitchFamily="34" charset="0"/>
                <a:cs typeface="Times New Roman" panose="02020603050405020304" pitchFamily="18" charset="0"/>
              </a:rPr>
              <a:t>Giammattei</a:t>
            </a:r>
            <a:r>
              <a:rPr lang="es-ES_tradnl" sz="1100" kern="0" dirty="0">
                <a:solidFill>
                  <a:srgbClr val="5B5753"/>
                </a:solidFill>
                <a:effectLst/>
                <a:latin typeface="Arial" panose="020B0604020202020204" pitchFamily="34" charset="0"/>
                <a:ea typeface="Calibri" panose="020F0502020204030204" pitchFamily="34" charset="0"/>
                <a:cs typeface="Times New Roman" panose="02020603050405020304" pitchFamily="18" charset="0"/>
              </a:rPr>
              <a:t> se transmiten en horario estelar en canal 3, 7, 11 y Canal Antigua a razón social, lo que significa un ahorro de más de 41 millones de quetzales para la Secretaría de Comunicación Social de la Presidencia. </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22;p6">
            <a:extLst>
              <a:ext uri="{FF2B5EF4-FFF2-40B4-BE49-F238E27FC236}">
                <a16:creationId xmlns:a16="http://schemas.microsoft.com/office/drawing/2014/main" id="{4C325FFF-AAB6-FBD3-E72B-81C254E0C634}"/>
              </a:ext>
            </a:extLst>
          </p:cNvPr>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Regular"/>
                <a:ea typeface="Bebas Neue Regular"/>
                <a:cs typeface="Bebas Neue Regular"/>
                <a:sym typeface="Bebas Neue"/>
              </a:rPr>
              <a:t>PRINCIPALES LOGROS INSTITUCIONALES</a:t>
            </a:r>
            <a:endParaRPr dirty="0"/>
          </a:p>
        </p:txBody>
      </p:sp>
      <p:sp>
        <p:nvSpPr>
          <p:cNvPr id="3" name="Google Shape;123;p6">
            <a:extLst>
              <a:ext uri="{FF2B5EF4-FFF2-40B4-BE49-F238E27FC236}">
                <a16:creationId xmlns:a16="http://schemas.microsoft.com/office/drawing/2014/main" id="{E6F077BC-E335-190F-8D6B-CE4671382A80}"/>
              </a:ext>
            </a:extLst>
          </p:cNvPr>
          <p:cNvSpPr txBox="1"/>
          <p:nvPr/>
        </p:nvSpPr>
        <p:spPr>
          <a:xfrm>
            <a:off x="727891" y="1725767"/>
            <a:ext cx="380848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PRODUCCIONES ESPECIALES</a:t>
            </a:r>
          </a:p>
          <a:p>
            <a:pPr marL="0" marR="0" lvl="0" indent="0" algn="l" rtl="0">
              <a:spcBef>
                <a:spcPts val="0"/>
              </a:spcBef>
              <a:spcAft>
                <a:spcPts val="0"/>
              </a:spcAft>
              <a:buNone/>
            </a:pPr>
            <a:r>
              <a:rPr lang="es-MX" dirty="0">
                <a:solidFill>
                  <a:srgbClr val="004C82"/>
                </a:solidFill>
                <a:latin typeface="Bebas Neue Book" pitchFamily="2" charset="0"/>
                <a:ea typeface="Bebas Neue Regular"/>
                <a:cs typeface="Bebas Neue Regular"/>
                <a:sym typeface="Bebas Neue"/>
              </a:rPr>
              <a:t>(a agosto de 2023)</a:t>
            </a:r>
            <a:endParaRPr lang="es-MX" sz="1400" dirty="0">
              <a:solidFill>
                <a:srgbClr val="004C82"/>
              </a:solidFill>
              <a:latin typeface="Bebas Neue Book" pitchFamily="2" charset="0"/>
              <a:ea typeface="Bebas Neue Regular"/>
              <a:cs typeface="Bebas Neue Regular"/>
              <a:sym typeface="Bebas Neue"/>
            </a:endParaRPr>
          </a:p>
          <a:p>
            <a:pPr marL="0" marR="0" lvl="0" indent="0" algn="l" rtl="0">
              <a:spcBef>
                <a:spcPts val="0"/>
              </a:spcBef>
              <a:spcAft>
                <a:spcPts val="0"/>
              </a:spcAft>
              <a:buNone/>
            </a:pPr>
            <a:endParaRPr dirty="0"/>
          </a:p>
        </p:txBody>
      </p:sp>
      <p:pic>
        <p:nvPicPr>
          <p:cNvPr id="4" name="Imagen 3" descr="Interfaz de usuario gráfica&#10;&#10;Descripción generada automáticamente con confianza baja">
            <a:extLst>
              <a:ext uri="{FF2B5EF4-FFF2-40B4-BE49-F238E27FC236}">
                <a16:creationId xmlns:a16="http://schemas.microsoft.com/office/drawing/2014/main" id="{77A4C325-33FF-DB5C-FA60-FE232D17FC1E}"/>
              </a:ext>
            </a:extLst>
          </p:cNvPr>
          <p:cNvPicPr>
            <a:picLocks noChangeAspect="1"/>
          </p:cNvPicPr>
          <p:nvPr/>
        </p:nvPicPr>
        <p:blipFill>
          <a:blip r:embed="rId4"/>
          <a:stretch>
            <a:fillRect/>
          </a:stretch>
        </p:blipFill>
        <p:spPr>
          <a:xfrm>
            <a:off x="4922717" y="2883994"/>
            <a:ext cx="6321454" cy="1414736"/>
          </a:xfrm>
          <a:prstGeom prst="rect">
            <a:avLst/>
          </a:prstGeom>
        </p:spPr>
      </p:pic>
    </p:spTree>
    <p:extLst>
      <p:ext uri="{BB962C8B-B14F-4D97-AF65-F5344CB8AC3E}">
        <p14:creationId xmlns:p14="http://schemas.microsoft.com/office/powerpoint/2010/main" val="3815970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21"/>
        <p:cNvGrpSpPr/>
        <p:nvPr/>
      </p:nvGrpSpPr>
      <p:grpSpPr>
        <a:xfrm>
          <a:off x="0" y="0"/>
          <a:ext cx="0" cy="0"/>
          <a:chOff x="0" y="0"/>
          <a:chExt cx="0" cy="0"/>
        </a:xfrm>
      </p:grpSpPr>
      <p:sp>
        <p:nvSpPr>
          <p:cNvPr id="6" name="Google Shape;92;p2">
            <a:extLst>
              <a:ext uri="{FF2B5EF4-FFF2-40B4-BE49-F238E27FC236}">
                <a16:creationId xmlns:a16="http://schemas.microsoft.com/office/drawing/2014/main" id="{9D767C4B-1170-F82B-1060-25236594FE76}"/>
              </a:ext>
            </a:extLst>
          </p:cNvPr>
          <p:cNvSpPr/>
          <p:nvPr/>
        </p:nvSpPr>
        <p:spPr>
          <a:xfrm>
            <a:off x="727891" y="2464390"/>
            <a:ext cx="3337672" cy="1107955"/>
          </a:xfrm>
          <a:prstGeom prst="rect">
            <a:avLst/>
          </a:prstGeom>
          <a:noFill/>
          <a:ln>
            <a:noFill/>
          </a:ln>
        </p:spPr>
        <p:txBody>
          <a:bodyPr spcFirstLastPara="1" wrap="square" lIns="91425" tIns="45700" rIns="91425" bIns="45700" anchor="t" anchorCtr="0">
            <a:spAutoFit/>
          </a:bodyPr>
          <a:lstStyle/>
          <a:p>
            <a:pPr algn="just">
              <a:lnSpc>
                <a:spcPct val="150000"/>
              </a:lnSpc>
            </a:pPr>
            <a:r>
              <a:rPr lang="es-ES_tradnl" sz="1100" kern="0" dirty="0">
                <a:solidFill>
                  <a:srgbClr val="5B5753"/>
                </a:solidFill>
                <a:effectLst/>
                <a:latin typeface="Arial" panose="020B0604020202020204" pitchFamily="34" charset="0"/>
                <a:ea typeface="Calibri" panose="020F0502020204030204" pitchFamily="34" charset="0"/>
                <a:cs typeface="Times New Roman" panose="02020603050405020304" pitchFamily="18" charset="0"/>
              </a:rPr>
              <a:t>Se logró la transmisión de 3 mil 79 transmisiones desde Canal de Gobierno, la publicación de 5 mil 848 notas periodísticas en AGN, 243 spot radiales desde TGW y 167 contraportadas de DCA.</a:t>
            </a:r>
            <a:endParaRPr lang="es-GT" sz="11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Google Shape;122;p6">
            <a:extLst>
              <a:ext uri="{FF2B5EF4-FFF2-40B4-BE49-F238E27FC236}">
                <a16:creationId xmlns:a16="http://schemas.microsoft.com/office/drawing/2014/main" id="{53BCAF52-9BC8-7EFC-94E5-F9BFBDFEED55}"/>
              </a:ext>
            </a:extLst>
          </p:cNvPr>
          <p:cNvSpPr txBox="1"/>
          <p:nvPr/>
        </p:nvSpPr>
        <p:spPr>
          <a:xfrm>
            <a:off x="727891" y="685390"/>
            <a:ext cx="4105366" cy="10464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3100" dirty="0">
                <a:solidFill>
                  <a:srgbClr val="004C82"/>
                </a:solidFill>
                <a:latin typeface="Bebas Neue Regular"/>
                <a:ea typeface="Bebas Neue Regular"/>
                <a:cs typeface="Bebas Neue Regular"/>
                <a:sym typeface="Bebas Neue"/>
              </a:rPr>
              <a:t>PRINCIPALES LOGROS INSTITUCIONALES</a:t>
            </a:r>
            <a:endParaRPr dirty="0"/>
          </a:p>
        </p:txBody>
      </p:sp>
      <p:sp>
        <p:nvSpPr>
          <p:cNvPr id="3" name="Google Shape;123;p6">
            <a:extLst>
              <a:ext uri="{FF2B5EF4-FFF2-40B4-BE49-F238E27FC236}">
                <a16:creationId xmlns:a16="http://schemas.microsoft.com/office/drawing/2014/main" id="{DE194CB1-44B0-BC3D-1FFA-18C2A31FF9AE}"/>
              </a:ext>
            </a:extLst>
          </p:cNvPr>
          <p:cNvSpPr txBox="1"/>
          <p:nvPr/>
        </p:nvSpPr>
        <p:spPr>
          <a:xfrm>
            <a:off x="727891" y="1725767"/>
            <a:ext cx="3808483" cy="7386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MX" sz="1400" dirty="0">
                <a:solidFill>
                  <a:srgbClr val="004C82"/>
                </a:solidFill>
                <a:latin typeface="Bebas Neue Regular"/>
                <a:ea typeface="Bebas Neue Regular"/>
                <a:cs typeface="Bebas Neue Regular"/>
                <a:sym typeface="Bebas Neue"/>
              </a:rPr>
              <a:t>Divulgación de información</a:t>
            </a:r>
          </a:p>
          <a:p>
            <a:pPr marL="0" marR="0" lvl="0" indent="0" algn="l" rtl="0">
              <a:spcBef>
                <a:spcPts val="0"/>
              </a:spcBef>
              <a:spcAft>
                <a:spcPts val="0"/>
              </a:spcAft>
              <a:buNone/>
            </a:pPr>
            <a:r>
              <a:rPr lang="es-MX" dirty="0">
                <a:solidFill>
                  <a:srgbClr val="004C82"/>
                </a:solidFill>
                <a:latin typeface="Bebas Neue Book" pitchFamily="2" charset="0"/>
                <a:ea typeface="Bebas Neue Regular"/>
                <a:cs typeface="Bebas Neue Regular"/>
                <a:sym typeface="Bebas Neue"/>
              </a:rPr>
              <a:t>(a agosto de 2023)</a:t>
            </a:r>
            <a:endParaRPr lang="es-MX" sz="1400" dirty="0">
              <a:solidFill>
                <a:srgbClr val="004C82"/>
              </a:solidFill>
              <a:latin typeface="Bebas Neue Book" pitchFamily="2" charset="0"/>
              <a:ea typeface="Bebas Neue Regular"/>
              <a:cs typeface="Bebas Neue Regular"/>
              <a:sym typeface="Bebas Neue"/>
            </a:endParaRPr>
          </a:p>
          <a:p>
            <a:pPr marL="0" marR="0" lvl="0" indent="0" algn="l" rtl="0">
              <a:spcBef>
                <a:spcPts val="0"/>
              </a:spcBef>
              <a:spcAft>
                <a:spcPts val="0"/>
              </a:spcAft>
              <a:buNone/>
            </a:pPr>
            <a:endParaRPr dirty="0"/>
          </a:p>
        </p:txBody>
      </p:sp>
      <p:pic>
        <p:nvPicPr>
          <p:cNvPr id="4" name="Imagen 3" descr="Interfaz de usuario gráfica, Aplicación&#10;&#10;Descripción generada automáticamente">
            <a:extLst>
              <a:ext uri="{FF2B5EF4-FFF2-40B4-BE49-F238E27FC236}">
                <a16:creationId xmlns:a16="http://schemas.microsoft.com/office/drawing/2014/main" id="{EE6983A4-C3D9-5664-E09E-2675849BBDAA}"/>
              </a:ext>
            </a:extLst>
          </p:cNvPr>
          <p:cNvPicPr>
            <a:picLocks noChangeAspect="1"/>
          </p:cNvPicPr>
          <p:nvPr/>
        </p:nvPicPr>
        <p:blipFill>
          <a:blip r:embed="rId4"/>
          <a:stretch>
            <a:fillRect/>
          </a:stretch>
        </p:blipFill>
        <p:spPr>
          <a:xfrm>
            <a:off x="5171092" y="972715"/>
            <a:ext cx="5906814" cy="1982874"/>
          </a:xfrm>
          <a:prstGeom prst="rect">
            <a:avLst/>
          </a:prstGeom>
        </p:spPr>
      </p:pic>
      <p:pic>
        <p:nvPicPr>
          <p:cNvPr id="5" name="Imagen 4" descr="Captura de pantalla de un celular&#10;&#10;Descripción generada automáticamente">
            <a:extLst>
              <a:ext uri="{FF2B5EF4-FFF2-40B4-BE49-F238E27FC236}">
                <a16:creationId xmlns:a16="http://schemas.microsoft.com/office/drawing/2014/main" id="{41D5328E-5B54-9E83-BEE1-71B0E6F4DDED}"/>
              </a:ext>
            </a:extLst>
          </p:cNvPr>
          <p:cNvPicPr>
            <a:picLocks noChangeAspect="1"/>
          </p:cNvPicPr>
          <p:nvPr/>
        </p:nvPicPr>
        <p:blipFill>
          <a:blip r:embed="rId5"/>
          <a:stretch>
            <a:fillRect/>
          </a:stretch>
        </p:blipFill>
        <p:spPr>
          <a:xfrm>
            <a:off x="5171092" y="3271345"/>
            <a:ext cx="5906814" cy="2335252"/>
          </a:xfrm>
          <a:prstGeom prst="rect">
            <a:avLst/>
          </a:prstGeom>
        </p:spPr>
      </p:pic>
    </p:spTree>
    <p:extLst>
      <p:ext uri="{BB962C8B-B14F-4D97-AF65-F5344CB8AC3E}">
        <p14:creationId xmlns:p14="http://schemas.microsoft.com/office/powerpoint/2010/main" val="1015727930"/>
      </p:ext>
    </p:extLst>
  </p:cSld>
  <p:clrMapOvr>
    <a:masterClrMapping/>
  </p:clrMapOvr>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179</TotalTime>
  <Words>1527</Words>
  <Application>Microsoft Office PowerPoint</Application>
  <PresentationFormat>Panorámica</PresentationFormat>
  <Paragraphs>102</Paragraphs>
  <Slides>22</Slides>
  <Notes>22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22</vt:i4>
      </vt:variant>
    </vt:vector>
  </HeadingPairs>
  <TitlesOfParts>
    <vt:vector size="28" baseType="lpstr">
      <vt:lpstr>Bebas Neue Book</vt:lpstr>
      <vt:lpstr>Bebas Neue Regular</vt:lpstr>
      <vt:lpstr>Montserrat</vt:lpstr>
      <vt:lpstr>Arial</vt:lpstr>
      <vt:lpstr>Calibri</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Mac SCSP</dc:creator>
  <cp:lastModifiedBy>Unidad Planificacion</cp:lastModifiedBy>
  <cp:revision>8</cp:revision>
  <dcterms:created xsi:type="dcterms:W3CDTF">2023-08-16T22:07:49Z</dcterms:created>
  <dcterms:modified xsi:type="dcterms:W3CDTF">2023-09-05T22:44:36Z</dcterms:modified>
</cp:coreProperties>
</file>