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9" r:id="rId4"/>
    <p:sldId id="263" r:id="rId5"/>
    <p:sldId id="265" r:id="rId6"/>
    <p:sldId id="266" r:id="rId7"/>
    <p:sldId id="260" r:id="rId8"/>
    <p:sldId id="267" r:id="rId9"/>
    <p:sldId id="262" r:id="rId10"/>
  </p:sldIdLst>
  <p:sldSz cx="12192000" cy="6858000"/>
  <p:notesSz cx="6858000" cy="9144000"/>
  <p:embeddedFontLst>
    <p:embeddedFont>
      <p:font typeface="Arial Black" panose="020B0A04020102020204" pitchFamily="34" charset="0"/>
      <p:bold r:id="rId12"/>
    </p:embeddedFont>
    <p:embeddedFont>
      <p:font typeface="Bebas Neue" panose="020B0606020202050201" pitchFamily="34" charset="0"/>
      <p:regular r:id="rId13"/>
    </p:embeddedFont>
    <p:embeddedFont>
      <p:font typeface="Calibri" panose="020F0502020204030204" pitchFamily="34" charset="0"/>
      <p:regular r:id="rId14"/>
      <p:bold r:id="rId15"/>
      <p:italic r:id="rId16"/>
      <p:boldItalic r:id="rId17"/>
    </p:embeddedFont>
    <p:embeddedFont>
      <p:font typeface="Montserrat" panose="000005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DEGVw+lPcHaTD66o9bjm5XB2F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oleObject" Target="file:///\\fs\useplan$\RENDICI&#211;N%20DE%20CUENTAS\RENDICION%20CUENTAS%202023\INFORME\Segundo%20Cuatrimestre\Rendicion%20Segundo%20Cuatrimestr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s\useplan$\RENDICI&#211;N%20DE%20CUENTAS\RENDICION%20CUENTAS%202023\INFORME\Segundo%20Cuatrimestre\Rendicion%20Segundo%20Cuatrimestr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fs\useplan$\RENDICI&#211;N%20DE%20CUENTAS\RENDICION%20CUENTAS%202023\INFORME\Segundo%20Cuatrimestre\Rendicion%20Segundo%20Cuatrimestre.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fs\useplan$\RENDICI&#211;N%20DE%20CUENTAS\RENDICION%20CUENTAS%202023\INFORME\Segundo%20Cuatrimestre\Rendicion%20Segundo%20Cuatrimestre.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s\useplan$\RENDICI&#211;N%20DE%20CUENTAS\RENDICION%20CUENTAS%202023\INFORME\Segundo%20Cuatrimestre\Rendicion%20Segundo%20Cuatrimestre.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b="1"/>
              <a:t>Presupuesto de la Entidad</a:t>
            </a:r>
          </a:p>
          <a:p>
            <a:pPr>
              <a:defRPr/>
            </a:pPr>
            <a:r>
              <a:rPr lang="es-GT" b="1"/>
              <a:t>(Cifras en millones de Q.)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spPr>
            <a:solidFill>
              <a:srgbClr val="00B0F0"/>
            </a:solidFill>
            <a:ln>
              <a:solidFill>
                <a:sysClr val="windowText" lastClr="000000"/>
              </a:solidFill>
            </a:ln>
            <a:effectLst/>
          </c:spPr>
          <c:invertIfNegative val="0"/>
          <c:dPt>
            <c:idx val="1"/>
            <c:invertIfNegative val="0"/>
            <c:bubble3D val="0"/>
            <c:spPr>
              <a:solidFill>
                <a:schemeClr val="accent1">
                  <a:lumMod val="50000"/>
                </a:schemeClr>
              </a:solidFill>
              <a:ln>
                <a:solidFill>
                  <a:sysClr val="windowText" lastClr="000000"/>
                </a:solidFill>
              </a:ln>
              <a:effectLst/>
            </c:spPr>
            <c:extLst>
              <c:ext xmlns:c16="http://schemas.microsoft.com/office/drawing/2014/chart" uri="{C3380CC4-5D6E-409C-BE32-E72D297353CC}">
                <c16:uniqueId val="{00000001-9614-4D6B-96D2-5011AEE54676}"/>
              </c:ext>
            </c:extLst>
          </c:dPt>
          <c:dPt>
            <c:idx val="2"/>
            <c:invertIfNegative val="0"/>
            <c:bubble3D val="0"/>
            <c:spPr>
              <a:solidFill>
                <a:schemeClr val="bg1">
                  <a:lumMod val="50000"/>
                </a:schemeClr>
              </a:solidFill>
              <a:ln>
                <a:solidFill>
                  <a:sysClr val="windowText" lastClr="000000"/>
                </a:solidFill>
              </a:ln>
              <a:effectLst/>
            </c:spPr>
            <c:extLst>
              <c:ext xmlns:c16="http://schemas.microsoft.com/office/drawing/2014/chart" uri="{C3380CC4-5D6E-409C-BE32-E72D297353CC}">
                <c16:uniqueId val="{00000003-9614-4D6B-96D2-5011AEE5467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G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Ejecucion!$B$3:$D$3</c:f>
              <c:strCache>
                <c:ptCount val="3"/>
                <c:pt idx="0">
                  <c:v>Presupuesto Vigente</c:v>
                </c:pt>
                <c:pt idx="1">
                  <c:v>Presupuesto Ejecutado</c:v>
                </c:pt>
                <c:pt idx="2">
                  <c:v>Saldo Por Ejecutar</c:v>
                </c:pt>
              </c:strCache>
            </c:strRef>
          </c:cat>
          <c:val>
            <c:numRef>
              <c:f>Ejecucion!$B$4:$D$4</c:f>
              <c:numCache>
                <c:formatCode>_("Q"* #,##0.00_);_("Q"* \(#,##0.00\);_("Q"* "-"??_);_(@_)</c:formatCode>
                <c:ptCount val="3"/>
                <c:pt idx="0">
                  <c:v>8122393167.3999996</c:v>
                </c:pt>
                <c:pt idx="1">
                  <c:v>6334074232.6199999</c:v>
                </c:pt>
                <c:pt idx="2">
                  <c:v>1788318934.7799997</c:v>
                </c:pt>
              </c:numCache>
            </c:numRef>
          </c:val>
          <c:extLst>
            <c:ext xmlns:c16="http://schemas.microsoft.com/office/drawing/2014/chart" uri="{C3380CC4-5D6E-409C-BE32-E72D297353CC}">
              <c16:uniqueId val="{00000004-9614-4D6B-96D2-5011AEE54676}"/>
            </c:ext>
          </c:extLst>
        </c:ser>
        <c:dLbls>
          <c:dLblPos val="outEnd"/>
          <c:showLegendKey val="0"/>
          <c:showVal val="1"/>
          <c:showCatName val="0"/>
          <c:showSerName val="0"/>
          <c:showPercent val="0"/>
          <c:showBubbleSize val="0"/>
        </c:dLbls>
        <c:gapWidth val="219"/>
        <c:overlap val="-27"/>
        <c:axId val="411292536"/>
        <c:axId val="411291552"/>
      </c:barChart>
      <c:catAx>
        <c:axId val="411292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411291552"/>
        <c:crosses val="autoZero"/>
        <c:auto val="1"/>
        <c:lblAlgn val="ctr"/>
        <c:lblOffset val="100"/>
        <c:noMultiLvlLbl val="0"/>
      </c:catAx>
      <c:valAx>
        <c:axId val="411291552"/>
        <c:scaling>
          <c:orientation val="minMax"/>
        </c:scaling>
        <c:delete val="0"/>
        <c:axPos val="l"/>
        <c:numFmt formatCode="_(&quot;Q&quot;* #,##0.00_);_(&quot;Q&quot;* \(#,##0.00\);_(&quot;Q&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41129253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G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b="1">
                <a:latin typeface="Arial Black" panose="020B0A04020102020204" pitchFamily="34" charset="0"/>
              </a:rPr>
              <a:t>Porcentaje de </a:t>
            </a:r>
          </a:p>
          <a:p>
            <a:pPr>
              <a:defRPr/>
            </a:pPr>
            <a:r>
              <a:rPr lang="es-GT" b="1">
                <a:latin typeface="Arial Black" panose="020B0A04020102020204" pitchFamily="34" charset="0"/>
              </a:rPr>
              <a:t>Ejecución</a:t>
            </a:r>
          </a:p>
          <a:p>
            <a:pPr>
              <a:defRPr/>
            </a:pPr>
            <a:r>
              <a:rPr lang="es-GT" b="1">
                <a:solidFill>
                  <a:schemeClr val="accent1">
                    <a:lumMod val="75000"/>
                  </a:schemeClr>
                </a:solidFill>
                <a:latin typeface="Arial Black" panose="020B0A04020102020204" pitchFamily="34" charset="0"/>
              </a:rPr>
              <a:t>77.98%</a:t>
            </a:r>
          </a:p>
        </c:rich>
      </c:tx>
      <c:layout>
        <c:manualLayout>
          <c:xMode val="edge"/>
          <c:yMode val="edge"/>
          <c:x val="5.2777777777777778E-2"/>
          <c:y val="0.375"/>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manualLayout>
          <c:layoutTarget val="inner"/>
          <c:xMode val="edge"/>
          <c:yMode val="edge"/>
          <c:x val="0.37659055118110235"/>
          <c:y val="0.19106481481481477"/>
          <c:w val="0.30793022747156606"/>
          <c:h val="0.5132170457859434"/>
        </c:manualLayout>
      </c:layout>
      <c:pieChart>
        <c:varyColors val="1"/>
        <c:ser>
          <c:idx val="0"/>
          <c:order val="0"/>
          <c:spPr>
            <a:ln>
              <a:solidFill>
                <a:sysClr val="windowText" lastClr="000000"/>
              </a:solidFill>
            </a:ln>
          </c:spPr>
          <c:dPt>
            <c:idx val="0"/>
            <c:bubble3D val="0"/>
            <c:explosion val="7"/>
            <c:spPr>
              <a:solidFill>
                <a:srgbClr val="002060"/>
              </a:solidFill>
              <a:ln w="19050">
                <a:solidFill>
                  <a:sysClr val="windowText" lastClr="000000"/>
                </a:solidFill>
              </a:ln>
              <a:effectLst/>
            </c:spPr>
            <c:extLst>
              <c:ext xmlns:c16="http://schemas.microsoft.com/office/drawing/2014/chart" uri="{C3380CC4-5D6E-409C-BE32-E72D297353CC}">
                <c16:uniqueId val="{00000001-346A-49A5-AB31-8C1E41D3464F}"/>
              </c:ext>
            </c:extLst>
          </c:dPt>
          <c:dPt>
            <c:idx val="1"/>
            <c:bubble3D val="0"/>
            <c:spPr>
              <a:solidFill>
                <a:schemeClr val="bg1">
                  <a:lumMod val="85000"/>
                </a:schemeClr>
              </a:solidFill>
              <a:ln w="19050">
                <a:solidFill>
                  <a:sysClr val="windowText" lastClr="000000"/>
                </a:solidFill>
              </a:ln>
              <a:effectLst/>
            </c:spPr>
            <c:extLst>
              <c:ext xmlns:c16="http://schemas.microsoft.com/office/drawing/2014/chart" uri="{C3380CC4-5D6E-409C-BE32-E72D297353CC}">
                <c16:uniqueId val="{00000003-346A-49A5-AB31-8C1E41D3464F}"/>
              </c:ext>
            </c:extLst>
          </c:dPt>
          <c:cat>
            <c:strRef>
              <c:f>Ejecucion!$C$3:$D$3</c:f>
              <c:strCache>
                <c:ptCount val="2"/>
                <c:pt idx="0">
                  <c:v>Presupuesto Ejecutado</c:v>
                </c:pt>
                <c:pt idx="1">
                  <c:v>Saldo Por Ejecutar</c:v>
                </c:pt>
              </c:strCache>
            </c:strRef>
          </c:cat>
          <c:val>
            <c:numRef>
              <c:f>Ejecucion!$C$4:$D$4</c:f>
              <c:numCache>
                <c:formatCode>_("Q"* #,##0.00_);_("Q"* \(#,##0.00\);_("Q"* "-"??_);_(@_)</c:formatCode>
                <c:ptCount val="2"/>
                <c:pt idx="0">
                  <c:v>6334074232.6199999</c:v>
                </c:pt>
                <c:pt idx="1">
                  <c:v>1788318934.7799997</c:v>
                </c:pt>
              </c:numCache>
            </c:numRef>
          </c:val>
          <c:extLst>
            <c:ext xmlns:c16="http://schemas.microsoft.com/office/drawing/2014/chart" uri="{C3380CC4-5D6E-409C-BE32-E72D297353CC}">
              <c16:uniqueId val="{00000004-346A-49A5-AB31-8C1E41D3464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bg1"/>
      </a:solidFill>
      <a:round/>
    </a:ln>
    <a:effectLst/>
  </c:spPr>
  <c:txPr>
    <a:bodyPr/>
    <a:lstStyle/>
    <a:p>
      <a:pPr>
        <a:defRPr/>
      </a:pPr>
      <a:endParaRPr lang="es-G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GT" sz="1800" b="1" i="0" baseline="0">
                <a:effectLst/>
              </a:rPr>
              <a:t>Ejecución Presupuestaria </a:t>
            </a:r>
            <a:endParaRPr lang="es-GT">
              <a:effectLst/>
            </a:endParaRPr>
          </a:p>
          <a:p>
            <a:pPr>
              <a:defRPr/>
            </a:pPr>
            <a:r>
              <a:rPr lang="es-GT" sz="1800" b="1" i="0" baseline="0">
                <a:effectLst/>
              </a:rPr>
              <a:t>Grupo de Gasto</a:t>
            </a:r>
            <a:endParaRPr lang="es-GT">
              <a:effectLst/>
            </a:endParaRPr>
          </a:p>
          <a:p>
            <a:pPr>
              <a:defRPr/>
            </a:pPr>
            <a:r>
              <a:rPr lang="es-GT" sz="1800" b="1" i="0" baseline="0">
                <a:effectLst/>
              </a:rPr>
              <a:t>(en millones de Quetzales</a:t>
            </a:r>
            <a:r>
              <a:rPr lang="es-GT" sz="1800" b="0" i="0" baseline="0">
                <a:effectLst/>
              </a:rPr>
              <a:t>)</a:t>
            </a:r>
            <a:endParaRPr lang="es-GT">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tx>
            <c:strRef>
              <c:f>'grupo de gasto'!$B$3</c:f>
              <c:strCache>
                <c:ptCount val="1"/>
                <c:pt idx="0">
                  <c:v>Vigente</c:v>
                </c:pt>
              </c:strCache>
            </c:strRef>
          </c:tx>
          <c:spPr>
            <a:solidFill>
              <a:srgbClr val="00B0F0"/>
            </a:solidFill>
            <a:ln>
              <a:noFill/>
            </a:ln>
            <a:effectLst/>
          </c:spPr>
          <c:invertIfNegative val="0"/>
          <c:cat>
            <c:strRef>
              <c:f>'grupo de gasto'!$A$4:$A$10</c:f>
              <c:strCache>
                <c:ptCount val="7"/>
                <c:pt idx="0">
                  <c:v>Grupo 0</c:v>
                </c:pt>
                <c:pt idx="1">
                  <c:v>Grupo 1</c:v>
                </c:pt>
                <c:pt idx="2">
                  <c:v>Grupo 2</c:v>
                </c:pt>
                <c:pt idx="3">
                  <c:v>Grupo 3</c:v>
                </c:pt>
                <c:pt idx="4">
                  <c:v>Grupo 4</c:v>
                </c:pt>
                <c:pt idx="5">
                  <c:v>Grupo 5</c:v>
                </c:pt>
                <c:pt idx="6">
                  <c:v>Grupo 9</c:v>
                </c:pt>
              </c:strCache>
            </c:strRef>
          </c:cat>
          <c:val>
            <c:numRef>
              <c:f>'grupo de gasto'!$B$4:$B$10</c:f>
              <c:numCache>
                <c:formatCode>_("Q"* #,##0_);_("Q"* \(#,##0\);_("Q"* "-"_);_(@_)</c:formatCode>
                <c:ptCount val="7"/>
                <c:pt idx="0">
                  <c:v>529560970</c:v>
                </c:pt>
                <c:pt idx="1">
                  <c:v>3528426946.0900002</c:v>
                </c:pt>
                <c:pt idx="2">
                  <c:v>221870307</c:v>
                </c:pt>
                <c:pt idx="3">
                  <c:v>3225290513.3099999</c:v>
                </c:pt>
                <c:pt idx="4">
                  <c:v>56165119</c:v>
                </c:pt>
                <c:pt idx="5">
                  <c:v>525865228</c:v>
                </c:pt>
                <c:pt idx="6">
                  <c:v>35214084</c:v>
                </c:pt>
              </c:numCache>
            </c:numRef>
          </c:val>
          <c:extLst>
            <c:ext xmlns:c16="http://schemas.microsoft.com/office/drawing/2014/chart" uri="{C3380CC4-5D6E-409C-BE32-E72D297353CC}">
              <c16:uniqueId val="{00000000-97BA-4218-BB10-221E8767789A}"/>
            </c:ext>
          </c:extLst>
        </c:ser>
        <c:ser>
          <c:idx val="1"/>
          <c:order val="1"/>
          <c:tx>
            <c:strRef>
              <c:f>'grupo de gasto'!$C$3</c:f>
              <c:strCache>
                <c:ptCount val="1"/>
                <c:pt idx="0">
                  <c:v>Ejecutado</c:v>
                </c:pt>
              </c:strCache>
            </c:strRef>
          </c:tx>
          <c:spPr>
            <a:solidFill>
              <a:schemeClr val="accent1"/>
            </a:solidFill>
            <a:ln>
              <a:noFill/>
            </a:ln>
            <a:effectLst/>
          </c:spPr>
          <c:invertIfNegative val="0"/>
          <c:cat>
            <c:strRef>
              <c:f>'grupo de gasto'!$A$4:$A$10</c:f>
              <c:strCache>
                <c:ptCount val="7"/>
                <c:pt idx="0">
                  <c:v>Grupo 0</c:v>
                </c:pt>
                <c:pt idx="1">
                  <c:v>Grupo 1</c:v>
                </c:pt>
                <c:pt idx="2">
                  <c:v>Grupo 2</c:v>
                </c:pt>
                <c:pt idx="3">
                  <c:v>Grupo 3</c:v>
                </c:pt>
                <c:pt idx="4">
                  <c:v>Grupo 4</c:v>
                </c:pt>
                <c:pt idx="5">
                  <c:v>Grupo 5</c:v>
                </c:pt>
                <c:pt idx="6">
                  <c:v>Grupo 9</c:v>
                </c:pt>
              </c:strCache>
            </c:strRef>
          </c:cat>
          <c:val>
            <c:numRef>
              <c:f>'grupo de gasto'!$C$4:$C$10</c:f>
              <c:numCache>
                <c:formatCode>_("Q"* #,##0.00_);_("Q"* \(#,##0.00\);_("Q"* "-"??_);_(@_)</c:formatCode>
                <c:ptCount val="7"/>
                <c:pt idx="0">
                  <c:v>314888305.18000001</c:v>
                </c:pt>
                <c:pt idx="1">
                  <c:v>3090752157.5300002</c:v>
                </c:pt>
                <c:pt idx="2">
                  <c:v>155426690.86000001</c:v>
                </c:pt>
                <c:pt idx="3">
                  <c:v>2322888014.5300002</c:v>
                </c:pt>
                <c:pt idx="4">
                  <c:v>39316488.32</c:v>
                </c:pt>
                <c:pt idx="5">
                  <c:v>386475850</c:v>
                </c:pt>
                <c:pt idx="6">
                  <c:v>24326726.199999999</c:v>
                </c:pt>
              </c:numCache>
            </c:numRef>
          </c:val>
          <c:extLst>
            <c:ext xmlns:c16="http://schemas.microsoft.com/office/drawing/2014/chart" uri="{C3380CC4-5D6E-409C-BE32-E72D297353CC}">
              <c16:uniqueId val="{00000001-97BA-4218-BB10-221E8767789A}"/>
            </c:ext>
          </c:extLst>
        </c:ser>
        <c:ser>
          <c:idx val="2"/>
          <c:order val="2"/>
          <c:tx>
            <c:strRef>
              <c:f>'grupo de gasto'!$D$3</c:f>
              <c:strCache>
                <c:ptCount val="1"/>
                <c:pt idx="0">
                  <c:v>Saldo por Ejecutar</c:v>
                </c:pt>
              </c:strCache>
            </c:strRef>
          </c:tx>
          <c:spPr>
            <a:solidFill>
              <a:schemeClr val="accent1">
                <a:tint val="65000"/>
              </a:schemeClr>
            </a:solidFill>
            <a:ln>
              <a:noFill/>
            </a:ln>
            <a:effectLst/>
          </c:spPr>
          <c:invertIfNegative val="0"/>
          <c:cat>
            <c:strRef>
              <c:f>'grupo de gasto'!$A$4:$A$10</c:f>
              <c:strCache>
                <c:ptCount val="7"/>
                <c:pt idx="0">
                  <c:v>Grupo 0</c:v>
                </c:pt>
                <c:pt idx="1">
                  <c:v>Grupo 1</c:v>
                </c:pt>
                <c:pt idx="2">
                  <c:v>Grupo 2</c:v>
                </c:pt>
                <c:pt idx="3">
                  <c:v>Grupo 3</c:v>
                </c:pt>
                <c:pt idx="4">
                  <c:v>Grupo 4</c:v>
                </c:pt>
                <c:pt idx="5">
                  <c:v>Grupo 5</c:v>
                </c:pt>
                <c:pt idx="6">
                  <c:v>Grupo 9</c:v>
                </c:pt>
              </c:strCache>
            </c:strRef>
          </c:cat>
          <c:val>
            <c:numRef>
              <c:f>'grupo de gasto'!$D$4:$D$10</c:f>
              <c:numCache>
                <c:formatCode>_("Q"* #,##0_);_("Q"* \(#,##0\);_("Q"* "-"_);_(@_)</c:formatCode>
                <c:ptCount val="7"/>
                <c:pt idx="0">
                  <c:v>214672664.81999999</c:v>
                </c:pt>
                <c:pt idx="1">
                  <c:v>437674788.55999994</c:v>
                </c:pt>
                <c:pt idx="2">
                  <c:v>66443616.139999986</c:v>
                </c:pt>
                <c:pt idx="3">
                  <c:v>902402498.77999973</c:v>
                </c:pt>
                <c:pt idx="4">
                  <c:v>16848630.68</c:v>
                </c:pt>
                <c:pt idx="5">
                  <c:v>139389378</c:v>
                </c:pt>
                <c:pt idx="6">
                  <c:v>10887357.800000001</c:v>
                </c:pt>
              </c:numCache>
            </c:numRef>
          </c:val>
          <c:extLst>
            <c:ext xmlns:c16="http://schemas.microsoft.com/office/drawing/2014/chart" uri="{C3380CC4-5D6E-409C-BE32-E72D297353CC}">
              <c16:uniqueId val="{00000002-97BA-4218-BB10-221E8767789A}"/>
            </c:ext>
          </c:extLst>
        </c:ser>
        <c:dLbls>
          <c:showLegendKey val="0"/>
          <c:showVal val="0"/>
          <c:showCatName val="0"/>
          <c:showSerName val="0"/>
          <c:showPercent val="0"/>
          <c:showBubbleSize val="0"/>
        </c:dLbls>
        <c:gapWidth val="219"/>
        <c:overlap val="-27"/>
        <c:axId val="1876502976"/>
        <c:axId val="1876503808"/>
      </c:barChart>
      <c:catAx>
        <c:axId val="1876502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876503808"/>
        <c:crosses val="autoZero"/>
        <c:auto val="1"/>
        <c:lblAlgn val="ctr"/>
        <c:lblOffset val="100"/>
        <c:noMultiLvlLbl val="0"/>
      </c:catAx>
      <c:valAx>
        <c:axId val="1876503808"/>
        <c:scaling>
          <c:orientation val="minMax"/>
        </c:scaling>
        <c:delete val="0"/>
        <c:axPos val="l"/>
        <c:majorGridlines>
          <c:spPr>
            <a:ln w="9525" cap="flat" cmpd="sng" algn="ctr">
              <a:solidFill>
                <a:schemeClr val="tx1">
                  <a:lumMod val="15000"/>
                  <a:lumOff val="85000"/>
                </a:schemeClr>
              </a:solidFill>
              <a:round/>
            </a:ln>
            <a:effectLst/>
          </c:spPr>
        </c:majorGridlines>
        <c:numFmt formatCode="_(&quot;Q&quot;* #,##0_);_(&quot;Q&quot;* \(#,##0\);_(&quot;Q&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8765029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legend>
    <c:plotVisOnly val="1"/>
    <c:dispBlanksAs val="gap"/>
    <c:showDLblsOverMax val="0"/>
  </c:chart>
  <c:spPr>
    <a:noFill/>
    <a:ln>
      <a:noFill/>
    </a:ln>
    <a:effectLst/>
  </c:spPr>
  <c:txPr>
    <a:bodyPr/>
    <a:lstStyle/>
    <a:p>
      <a:pPr>
        <a:defRPr/>
      </a:pPr>
      <a:endParaRPr lang="es-GT"/>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GT" b="1"/>
              <a:t>Presupuesto de Inversión</a:t>
            </a:r>
          </a:p>
          <a:p>
            <a:pPr>
              <a:defRPr b="1"/>
            </a:pPr>
            <a:r>
              <a:rPr lang="es-GT" b="1"/>
              <a:t>(cifras en millones de Q.)</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GT"/>
        </a:p>
      </c:txPr>
    </c:title>
    <c:autoTitleDeleted val="0"/>
    <c:plotArea>
      <c:layout/>
      <c:barChart>
        <c:barDir val="col"/>
        <c:grouping val="clustered"/>
        <c:varyColors val="0"/>
        <c:ser>
          <c:idx val="0"/>
          <c:order val="0"/>
          <c:spPr>
            <a:gradFill>
              <a:gsLst>
                <a:gs pos="0">
                  <a:schemeClr val="accent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invertIfNegative val="0"/>
          <c:dPt>
            <c:idx val="0"/>
            <c:invertIfNegative val="0"/>
            <c:bubble3D val="0"/>
            <c:spPr>
              <a:solidFill>
                <a:srgbClr val="00B0F0"/>
              </a:solidFill>
              <a:ln>
                <a:noFill/>
              </a:ln>
              <a:effectLst/>
            </c:spPr>
            <c:extLst>
              <c:ext xmlns:c16="http://schemas.microsoft.com/office/drawing/2014/chart" uri="{C3380CC4-5D6E-409C-BE32-E72D297353CC}">
                <c16:uniqueId val="{00000001-751C-44EC-A676-ECF304A5454A}"/>
              </c:ext>
            </c:extLst>
          </c:dPt>
          <c:dPt>
            <c:idx val="1"/>
            <c:invertIfNegative val="0"/>
            <c:bubble3D val="0"/>
            <c:spPr>
              <a:solidFill>
                <a:srgbClr val="002060"/>
              </a:solidFill>
              <a:ln>
                <a:noFill/>
              </a:ln>
              <a:effectLst/>
            </c:spPr>
            <c:extLst>
              <c:ext xmlns:c16="http://schemas.microsoft.com/office/drawing/2014/chart" uri="{C3380CC4-5D6E-409C-BE32-E72D297353CC}">
                <c16:uniqueId val="{00000003-751C-44EC-A676-ECF304A5454A}"/>
              </c:ext>
            </c:extLst>
          </c:dPt>
          <c:dPt>
            <c:idx val="2"/>
            <c:invertIfNegative val="0"/>
            <c:bubble3D val="0"/>
            <c:spPr>
              <a:solidFill>
                <a:schemeClr val="bg1">
                  <a:lumMod val="50000"/>
                </a:schemeClr>
              </a:solidFill>
              <a:ln>
                <a:noFill/>
              </a:ln>
              <a:effectLst/>
            </c:spPr>
            <c:extLst>
              <c:ext xmlns:c16="http://schemas.microsoft.com/office/drawing/2014/chart" uri="{C3380CC4-5D6E-409C-BE32-E72D297353CC}">
                <c16:uniqueId val="{00000005-751C-44EC-A676-ECF304A5454A}"/>
              </c:ext>
            </c:extLst>
          </c:dPt>
          <c:cat>
            <c:strRef>
              <c:f>'fun e inver'!$B$3:$D$3</c:f>
              <c:strCache>
                <c:ptCount val="3"/>
                <c:pt idx="0">
                  <c:v>Presupuesto Vigente</c:v>
                </c:pt>
                <c:pt idx="1">
                  <c:v>Presupuesto Ejecutado</c:v>
                </c:pt>
                <c:pt idx="2">
                  <c:v>Saldo Por Ejecutar</c:v>
                </c:pt>
              </c:strCache>
            </c:strRef>
          </c:cat>
          <c:val>
            <c:numRef>
              <c:f>'fun e inver'!$B$4:$D$4</c:f>
              <c:numCache>
                <c:formatCode>_("Q"* #,##0.00_);_("Q"* \(#,##0.00\);_("Q"* "-"??_);_(@_)</c:formatCode>
                <c:ptCount val="3"/>
                <c:pt idx="0">
                  <c:v>4055521646</c:v>
                </c:pt>
                <c:pt idx="1">
                  <c:v>2850817776.5700002</c:v>
                </c:pt>
                <c:pt idx="2">
                  <c:v>1204703869.4299998</c:v>
                </c:pt>
              </c:numCache>
            </c:numRef>
          </c:val>
          <c:extLst>
            <c:ext xmlns:c16="http://schemas.microsoft.com/office/drawing/2014/chart" uri="{C3380CC4-5D6E-409C-BE32-E72D297353CC}">
              <c16:uniqueId val="{00000006-751C-44EC-A676-ECF304A5454A}"/>
            </c:ext>
          </c:extLst>
        </c:ser>
        <c:dLbls>
          <c:showLegendKey val="0"/>
          <c:showVal val="0"/>
          <c:showCatName val="0"/>
          <c:showSerName val="0"/>
          <c:showPercent val="0"/>
          <c:showBubbleSize val="0"/>
        </c:dLbls>
        <c:gapWidth val="219"/>
        <c:overlap val="-27"/>
        <c:axId val="1869278432"/>
        <c:axId val="1869290496"/>
      </c:barChart>
      <c:catAx>
        <c:axId val="1869278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869290496"/>
        <c:crosses val="autoZero"/>
        <c:auto val="1"/>
        <c:lblAlgn val="ctr"/>
        <c:lblOffset val="100"/>
        <c:noMultiLvlLbl val="0"/>
      </c:catAx>
      <c:valAx>
        <c:axId val="1869290496"/>
        <c:scaling>
          <c:orientation val="minMax"/>
        </c:scaling>
        <c:delete val="0"/>
        <c:axPos val="l"/>
        <c:majorGridlines>
          <c:spPr>
            <a:ln w="9525" cap="flat" cmpd="sng" algn="ctr">
              <a:solidFill>
                <a:schemeClr val="tx1">
                  <a:lumMod val="15000"/>
                  <a:lumOff val="85000"/>
                </a:schemeClr>
              </a:solidFill>
              <a:round/>
            </a:ln>
            <a:effectLst/>
          </c:spPr>
        </c:majorGridlines>
        <c:numFmt formatCode="_(&quot;Q&quot;* #,##0.00_);_(&quot;Q&quot;* \(#,##0.00\);_(&quot;Q&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GT"/>
          </a:p>
        </c:txPr>
        <c:crossAx val="186927843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s-GT"/>
          </a:p>
        </c:txPr>
      </c:dTable>
      <c:spPr>
        <a:noFill/>
        <a:ln>
          <a:noFill/>
        </a:ln>
        <a:effectLst/>
      </c:spPr>
    </c:plotArea>
    <c:plotVisOnly val="1"/>
    <c:dispBlanksAs val="gap"/>
    <c:showDLblsOverMax val="0"/>
  </c:chart>
  <c:spPr>
    <a:noFill/>
    <a:ln>
      <a:noFill/>
    </a:ln>
    <a:effectLst/>
  </c:spPr>
  <c:txPr>
    <a:bodyPr/>
    <a:lstStyle/>
    <a:p>
      <a:pPr>
        <a:defRPr/>
      </a:pPr>
      <a:endParaRPr lang="es-G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s-GT"/>
              <a:t>PRESUPUESTO POR TIPO DE GASTO</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s-GT"/>
        </a:p>
      </c:txPr>
    </c:title>
    <c:autoTitleDeleted val="0"/>
    <c:plotArea>
      <c:layout/>
      <c:doughnutChart>
        <c:varyColors val="1"/>
        <c:ser>
          <c:idx val="0"/>
          <c:order val="0"/>
          <c:dPt>
            <c:idx val="0"/>
            <c:bubble3D val="0"/>
            <c:spPr>
              <a:solidFill>
                <a:schemeClr val="accent5">
                  <a:shade val="76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1C2F-4340-8CA9-B445B06A2177}"/>
              </c:ext>
            </c:extLst>
          </c:dPt>
          <c:dPt>
            <c:idx val="1"/>
            <c:bubble3D val="0"/>
            <c:spPr>
              <a:solidFill>
                <a:schemeClr val="accent5">
                  <a:tint val="77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1C2F-4340-8CA9-B445B06A2177}"/>
              </c:ext>
            </c:extLst>
          </c:dPt>
          <c:dLbls>
            <c:dLbl>
              <c:idx val="0"/>
              <c:layout>
                <c:manualLayout>
                  <c:x val="6.2499999999999944E-2"/>
                  <c:y val="0.1392235609103078"/>
                </c:manualLayout>
              </c:layout>
              <c:tx>
                <c:rich>
                  <a:bodyPr/>
                  <a:lstStyle/>
                  <a:p>
                    <a:fld id="{7777D2B0-7D44-4A25-9C70-CBC88680C874}" type="VALUE">
                      <a:rPr lang="en-US" b="1">
                        <a:solidFill>
                          <a:schemeClr val="bg1"/>
                        </a:solidFill>
                      </a:rPr>
                      <a:pPr/>
                      <a:t>[VALOR]</a:t>
                    </a:fld>
                    <a:endParaRPr lang="es-GT"/>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2F-4340-8CA9-B445B06A2177}"/>
                </c:ext>
              </c:extLst>
            </c:dLbl>
            <c:dLbl>
              <c:idx val="1"/>
              <c:layout>
                <c:manualLayout>
                  <c:x val="-1.488095238095238E-2"/>
                  <c:y val="-0.23025435073627851"/>
                </c:manualLayout>
              </c:layout>
              <c:tx>
                <c:rich>
                  <a:bodyPr/>
                  <a:lstStyle/>
                  <a:p>
                    <a:fld id="{A9A0F19A-DF20-432C-B20F-320F5DB41667}" type="VALUE">
                      <a:rPr lang="en-US" b="1"/>
                      <a:pPr/>
                      <a:t>[VALOR]</a:t>
                    </a:fld>
                    <a:endParaRPr lang="es-GT"/>
                  </a:p>
                </c:rich>
              </c:tx>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C2F-4340-8CA9-B445B06A2177}"/>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s-GT"/>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'fun e inver'!$B$28:$C$28</c:f>
              <c:strCache>
                <c:ptCount val="2"/>
                <c:pt idx="0">
                  <c:v>Presupuesto Invesión</c:v>
                </c:pt>
                <c:pt idx="1">
                  <c:v>Presupuesto Funcionamiento</c:v>
                </c:pt>
              </c:strCache>
            </c:strRef>
          </c:cat>
          <c:val>
            <c:numRef>
              <c:f>'fun e inver'!$B$29:$C$29</c:f>
              <c:numCache>
                <c:formatCode>0.00%</c:formatCode>
                <c:ptCount val="2"/>
                <c:pt idx="0">
                  <c:v>0.49930132196471644</c:v>
                </c:pt>
                <c:pt idx="1">
                  <c:v>0.50069867803528367</c:v>
                </c:pt>
              </c:numCache>
            </c:numRef>
          </c:val>
          <c:extLst>
            <c:ext xmlns:c16="http://schemas.microsoft.com/office/drawing/2014/chart" uri="{C3380CC4-5D6E-409C-BE32-E72D297353CC}">
              <c16:uniqueId val="{00000004-1C2F-4340-8CA9-B445B06A2177}"/>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G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s-G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6754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7169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4991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925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GT"/>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GT"/>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package" Target="../embeddings/Microsoft_Word_Document.docx"/><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85" name="Google Shape;85;p1"/>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sp>
        <p:nvSpPr>
          <p:cNvPr id="90" name="Google Shape;90;p2"/>
          <p:cNvSpPr txBox="1"/>
          <p:nvPr/>
        </p:nvSpPr>
        <p:spPr>
          <a:xfrm>
            <a:off x="727891" y="685390"/>
            <a:ext cx="4105366"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b="0" i="0" u="none" strike="noStrike" cap="none" dirty="0">
                <a:solidFill>
                  <a:srgbClr val="004C82"/>
                </a:solidFill>
                <a:latin typeface="Bebas Neue"/>
                <a:ea typeface="Bebas Neue"/>
                <a:cs typeface="Bebas Neue"/>
                <a:sym typeface="Bebas Neue"/>
              </a:rPr>
              <a:t>EJECUCIÓN DEL PRESUPUESTO</a:t>
            </a:r>
            <a:endParaRPr dirty="0"/>
          </a:p>
        </p:txBody>
      </p:sp>
      <p:sp>
        <p:nvSpPr>
          <p:cNvPr id="91" name="Google Shape;91;p2"/>
          <p:cNvSpPr txBox="1"/>
          <p:nvPr/>
        </p:nvSpPr>
        <p:spPr>
          <a:xfrm>
            <a:off x="727891" y="1725767"/>
            <a:ext cx="380848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400" dirty="0">
                <a:solidFill>
                  <a:srgbClr val="004C82"/>
                </a:solidFill>
                <a:latin typeface="Bebas Neue"/>
                <a:ea typeface="Bebas Neue"/>
                <a:cs typeface="Bebas Neue"/>
                <a:sym typeface="Bebas Neue"/>
              </a:rPr>
              <a:t>SEGUNDO cuatrimestre del ejercicio fiscal 2023</a:t>
            </a:r>
            <a:endParaRPr dirty="0"/>
          </a:p>
        </p:txBody>
      </p:sp>
      <p:graphicFrame>
        <p:nvGraphicFramePr>
          <p:cNvPr id="2" name="Gráfico 1">
            <a:extLst>
              <a:ext uri="{FF2B5EF4-FFF2-40B4-BE49-F238E27FC236}">
                <a16:creationId xmlns:a16="http://schemas.microsoft.com/office/drawing/2014/main" id="{0AD82DC5-A06C-D6C9-25FC-9071A4F93578}"/>
              </a:ext>
            </a:extLst>
          </p:cNvPr>
          <p:cNvGraphicFramePr/>
          <p:nvPr>
            <p:extLst>
              <p:ext uri="{D42A27DB-BD31-4B8C-83A1-F6EECF244321}">
                <p14:modId xmlns:p14="http://schemas.microsoft.com/office/powerpoint/2010/main" val="219511219"/>
              </p:ext>
            </p:extLst>
          </p:nvPr>
        </p:nvGraphicFramePr>
        <p:xfrm>
          <a:off x="4682220" y="558954"/>
          <a:ext cx="5353050" cy="2333625"/>
        </p:xfrm>
        <a:graphic>
          <a:graphicData uri="http://schemas.openxmlformats.org/drawingml/2006/chart">
            <c:chart xmlns:c="http://schemas.openxmlformats.org/drawingml/2006/chart" xmlns:r="http://schemas.openxmlformats.org/officeDocument/2006/relationships" r:id="rId4"/>
          </a:graphicData>
        </a:graphic>
      </p:graphicFrame>
      <p:sp>
        <p:nvSpPr>
          <p:cNvPr id="4" name="CuadroTexto 3">
            <a:extLst>
              <a:ext uri="{FF2B5EF4-FFF2-40B4-BE49-F238E27FC236}">
                <a16:creationId xmlns:a16="http://schemas.microsoft.com/office/drawing/2014/main" id="{6394020B-1D61-6166-160F-60831DF174E5}"/>
              </a:ext>
            </a:extLst>
          </p:cNvPr>
          <p:cNvSpPr txBox="1"/>
          <p:nvPr/>
        </p:nvSpPr>
        <p:spPr>
          <a:xfrm>
            <a:off x="4833257" y="2884629"/>
            <a:ext cx="6098344" cy="215444"/>
          </a:xfrm>
          <a:prstGeom prst="rect">
            <a:avLst/>
          </a:prstGeom>
          <a:noFill/>
        </p:spPr>
        <p:txBody>
          <a:bodyPr wrap="square">
            <a:spAutoFit/>
          </a:bodyPr>
          <a:lstStyle/>
          <a:p>
            <a:r>
              <a:rPr lang="es-GT" sz="800" b="1" kern="100" dirty="0">
                <a:effectLst/>
                <a:latin typeface="Montserrat" panose="00000500000000000000" pitchFamily="2" charset="0"/>
                <a:ea typeface="Montserrat" panose="00000500000000000000" pitchFamily="2" charset="0"/>
                <a:cs typeface="Times New Roman" panose="02020603050405020304" pitchFamily="18" charset="0"/>
              </a:rPr>
              <a:t>Fuente: Sistema de Contabilidad Integrada -</a:t>
            </a:r>
            <a:r>
              <a:rPr lang="es-GT" sz="800" b="1" kern="100" dirty="0" err="1">
                <a:effectLst/>
                <a:latin typeface="Montserrat" panose="00000500000000000000" pitchFamily="2" charset="0"/>
                <a:ea typeface="Montserrat" panose="00000500000000000000" pitchFamily="2" charset="0"/>
                <a:cs typeface="Times New Roman" panose="02020603050405020304" pitchFamily="18" charset="0"/>
              </a:rPr>
              <a:t>SICOIN</a:t>
            </a:r>
            <a:r>
              <a:rPr lang="es-GT" sz="800" b="1" kern="100" dirty="0">
                <a:effectLst/>
                <a:latin typeface="Montserrat" panose="00000500000000000000" pitchFamily="2" charset="0"/>
                <a:ea typeface="Montserrat" panose="00000500000000000000" pitchFamily="2" charset="0"/>
                <a:cs typeface="Times New Roman" panose="02020603050405020304" pitchFamily="18" charset="0"/>
              </a:rPr>
              <a:t>-. Datos al 31 de agosto de 2023.</a:t>
            </a:r>
            <a:endParaRPr lang="es-GT"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Gráfico 4">
            <a:extLst>
              <a:ext uri="{FF2B5EF4-FFF2-40B4-BE49-F238E27FC236}">
                <a16:creationId xmlns:a16="http://schemas.microsoft.com/office/drawing/2014/main" id="{DDF73B60-E764-7FBA-2707-558F44D9989C}"/>
              </a:ext>
            </a:extLst>
          </p:cNvPr>
          <p:cNvGraphicFramePr/>
          <p:nvPr>
            <p:extLst>
              <p:ext uri="{D42A27DB-BD31-4B8C-83A1-F6EECF244321}">
                <p14:modId xmlns:p14="http://schemas.microsoft.com/office/powerpoint/2010/main" val="65102577"/>
              </p:ext>
            </p:extLst>
          </p:nvPr>
        </p:nvGraphicFramePr>
        <p:xfrm>
          <a:off x="461011" y="3643425"/>
          <a:ext cx="4238625" cy="2114550"/>
        </p:xfrm>
        <a:graphic>
          <a:graphicData uri="http://schemas.openxmlformats.org/drawingml/2006/chart">
            <c:chart xmlns:c="http://schemas.openxmlformats.org/drawingml/2006/chart" xmlns:r="http://schemas.openxmlformats.org/officeDocument/2006/relationships" r:id="rId5"/>
          </a:graphicData>
        </a:graphic>
      </p:graphicFrame>
      <p:sp>
        <p:nvSpPr>
          <p:cNvPr id="7" name="CuadroTexto 6">
            <a:extLst>
              <a:ext uri="{FF2B5EF4-FFF2-40B4-BE49-F238E27FC236}">
                <a16:creationId xmlns:a16="http://schemas.microsoft.com/office/drawing/2014/main" id="{6C6D373E-773C-A7D7-6D4F-24BD68C04882}"/>
              </a:ext>
            </a:extLst>
          </p:cNvPr>
          <p:cNvSpPr txBox="1"/>
          <p:nvPr/>
        </p:nvSpPr>
        <p:spPr>
          <a:xfrm>
            <a:off x="727891" y="5650253"/>
            <a:ext cx="6098344" cy="215444"/>
          </a:xfrm>
          <a:prstGeom prst="rect">
            <a:avLst/>
          </a:prstGeom>
          <a:noFill/>
        </p:spPr>
        <p:txBody>
          <a:bodyPr wrap="square">
            <a:spAutoFit/>
          </a:bodyPr>
          <a:lstStyle/>
          <a:p>
            <a:r>
              <a:rPr lang="es-GT" sz="800" b="1" kern="100" dirty="0">
                <a:effectLst/>
                <a:latin typeface="Montserrat" panose="00000500000000000000" pitchFamily="2" charset="0"/>
                <a:ea typeface="Montserrat" panose="00000500000000000000" pitchFamily="2" charset="0"/>
                <a:cs typeface="Times New Roman" panose="02020603050405020304" pitchFamily="18" charset="0"/>
              </a:rPr>
              <a:t>Fuente: Sistema de Contabilidad Integrada -</a:t>
            </a:r>
            <a:r>
              <a:rPr lang="es-GT" sz="800" b="1" kern="100" dirty="0" err="1">
                <a:effectLst/>
                <a:latin typeface="Montserrat" panose="00000500000000000000" pitchFamily="2" charset="0"/>
                <a:ea typeface="Montserrat" panose="00000500000000000000" pitchFamily="2" charset="0"/>
                <a:cs typeface="Times New Roman" panose="02020603050405020304" pitchFamily="18" charset="0"/>
              </a:rPr>
              <a:t>SICOIN</a:t>
            </a:r>
            <a:r>
              <a:rPr lang="es-GT" sz="800" b="1" kern="100" dirty="0">
                <a:effectLst/>
                <a:latin typeface="Montserrat" panose="00000500000000000000" pitchFamily="2" charset="0"/>
                <a:ea typeface="Montserrat" panose="00000500000000000000" pitchFamily="2" charset="0"/>
                <a:cs typeface="Times New Roman" panose="02020603050405020304" pitchFamily="18" charset="0"/>
              </a:rPr>
              <a:t>-. Datos al 31 de agosto de 2023.</a:t>
            </a:r>
            <a:endParaRPr lang="es-GT"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7AB1E937-13D2-6F01-BAC0-1B4B0FDF5167}"/>
              </a:ext>
            </a:extLst>
          </p:cNvPr>
          <p:cNvSpPr txBox="1"/>
          <p:nvPr/>
        </p:nvSpPr>
        <p:spPr>
          <a:xfrm>
            <a:off x="5365765" y="3260816"/>
            <a:ext cx="6098344" cy="2348913"/>
          </a:xfrm>
          <a:prstGeom prst="rect">
            <a:avLst/>
          </a:prstGeom>
          <a:noFill/>
        </p:spPr>
        <p:txBody>
          <a:bodyPr wrap="square">
            <a:spAutoFit/>
          </a:bodyPr>
          <a:lstStyle/>
          <a:p>
            <a:pPr algn="just">
              <a:lnSpc>
                <a:spcPct val="150000"/>
              </a:lnSpc>
              <a:spcAft>
                <a:spcPts val="0"/>
              </a:spcAft>
            </a:pPr>
            <a:r>
              <a:rPr lang="es-GT" sz="1100" dirty="0">
                <a:solidFill>
                  <a:srgbClr val="5B5753"/>
                </a:solidFill>
                <a:effectLst/>
                <a:latin typeface="Montserrat" panose="00000500000000000000" pitchFamily="2" charset="0"/>
                <a:ea typeface="Calibri" panose="020F0502020204030204" pitchFamily="34" charset="0"/>
                <a:cs typeface="Montserrat" panose="00000500000000000000" pitchFamily="2" charset="0"/>
              </a:rPr>
              <a:t>El Ministerio de Comunicaciones, Infraestructura y Vivienda, para cumplir con sus funciones sustantivas y contribuir al logro de los objetivos nacionales, para el ejercicio fiscal 2023, tiene una asignación presupuestaria de Q5,791.63 millones, de acuerdo al presupuesto aprobado para el presente ejercicio fiscal, mediante el Decreto Número 54-2022 “LEY DEL PRESUPUESTO GENERAL DE INGRESOS Y EGRESOS DEL ESTADO PARA EL EJERCICIO FISCAL DOS MIL VEINTITRÉS”, el cual fue ampliado según Decreto Número 53-2023. Al mes de agosto, el presupuesto vigente asciende a Q8,122.39 millones, del cual se ejecutó un total de Q6,334.07 millones correspondiente al período de enero a agosto 2023.</a:t>
            </a:r>
            <a:endParaRPr lang="es-GT" sz="1200" dirty="0">
              <a:solidFill>
                <a:srgbClr val="5B5753"/>
              </a:solidFill>
              <a:effectLst/>
              <a:latin typeface="Montserrat" panose="00000500000000000000" pitchFamily="2" charset="0"/>
              <a:ea typeface="Calibri" panose="020F0502020204030204" pitchFamily="34" charset="0"/>
              <a:cs typeface="Montserrat" panose="00000500000000000000" pitchFamily="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4"/>
          <p:cNvSpPr txBox="1"/>
          <p:nvPr/>
        </p:nvSpPr>
        <p:spPr>
          <a:xfrm>
            <a:off x="727891" y="685390"/>
            <a:ext cx="4105366"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dirty="0">
                <a:solidFill>
                  <a:srgbClr val="004C82"/>
                </a:solidFill>
                <a:latin typeface="Bebas Neue"/>
                <a:ea typeface="Bebas Neue"/>
                <a:cs typeface="Bebas Neue"/>
                <a:sym typeface="Bebas Neue"/>
              </a:rPr>
              <a:t>EJECUCIÓN DEL PRESUPUESTO</a:t>
            </a:r>
            <a:endParaRPr dirty="0"/>
          </a:p>
        </p:txBody>
      </p:sp>
      <p:sp>
        <p:nvSpPr>
          <p:cNvPr id="107" name="Google Shape;107;p4"/>
          <p:cNvSpPr txBox="1"/>
          <p:nvPr/>
        </p:nvSpPr>
        <p:spPr>
          <a:xfrm>
            <a:off x="727891" y="1725767"/>
            <a:ext cx="380848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400" dirty="0">
                <a:solidFill>
                  <a:srgbClr val="004C82"/>
                </a:solidFill>
                <a:latin typeface="Bebas Neue"/>
                <a:ea typeface="Bebas Neue"/>
                <a:cs typeface="Bebas Neue"/>
                <a:sym typeface="Bebas Neue"/>
              </a:rPr>
              <a:t>segundo cuatrimestre del ejercicio fiscal 2023</a:t>
            </a:r>
            <a:endParaRPr dirty="0"/>
          </a:p>
        </p:txBody>
      </p:sp>
      <p:sp>
        <p:nvSpPr>
          <p:cNvPr id="3" name="CuadroTexto 2">
            <a:extLst>
              <a:ext uri="{FF2B5EF4-FFF2-40B4-BE49-F238E27FC236}">
                <a16:creationId xmlns:a16="http://schemas.microsoft.com/office/drawing/2014/main" id="{B4B98D4C-C066-862A-E293-000FB15EAF80}"/>
              </a:ext>
            </a:extLst>
          </p:cNvPr>
          <p:cNvSpPr txBox="1"/>
          <p:nvPr/>
        </p:nvSpPr>
        <p:spPr>
          <a:xfrm>
            <a:off x="727891" y="2033503"/>
            <a:ext cx="3576823" cy="2893100"/>
          </a:xfrm>
          <a:prstGeom prst="rect">
            <a:avLst/>
          </a:prstGeom>
          <a:noFill/>
        </p:spPr>
        <p:txBody>
          <a:bodyPr wrap="square">
            <a:spAutoFit/>
          </a:bodyPr>
          <a:lstStyle/>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El CIV emplea los recursos financieros disponibles en 7 grupos de gasto distintos, los cuales se detallan: Grupo 0. Servicios personales; Grupo 1. Servicios no personales; Grupo 2. Materiales y suministros; </a:t>
            </a:r>
          </a:p>
          <a:p>
            <a:pPr algn="just"/>
            <a:r>
              <a:rPr lang="es-ES" sz="1400" dirty="0">
                <a:effectLst/>
                <a:latin typeface="Calibri" panose="020F0502020204030204" pitchFamily="34" charset="0"/>
                <a:ea typeface="Calibri" panose="020F0502020204030204" pitchFamily="34" charset="0"/>
                <a:cs typeface="Times New Roman" panose="02020603050405020304" pitchFamily="18" charset="0"/>
              </a:rPr>
              <a:t>Grupo 3. Propiedad, planta, equipo e intangibles; Grupo 4. Transferencias corrientes; Grupo 5. Transferencias de capital; y, Grupo 9. Asignaciones globales. La mayor cantidad de recursos se concentra en los grupos de gasto 1 y 3, los cuales cuentan con el 43% y 40% de los recursos, respectivamente.</a:t>
            </a:r>
          </a:p>
        </p:txBody>
      </p:sp>
      <p:graphicFrame>
        <p:nvGraphicFramePr>
          <p:cNvPr id="4" name="Gráfico 3">
            <a:extLst>
              <a:ext uri="{FF2B5EF4-FFF2-40B4-BE49-F238E27FC236}">
                <a16:creationId xmlns:a16="http://schemas.microsoft.com/office/drawing/2014/main" id="{FDC0EFC7-8F23-5E5C-35F5-660366D25AA6}"/>
              </a:ext>
            </a:extLst>
          </p:cNvPr>
          <p:cNvGraphicFramePr/>
          <p:nvPr>
            <p:extLst>
              <p:ext uri="{D42A27DB-BD31-4B8C-83A1-F6EECF244321}">
                <p14:modId xmlns:p14="http://schemas.microsoft.com/office/powerpoint/2010/main" val="909518070"/>
              </p:ext>
            </p:extLst>
          </p:nvPr>
        </p:nvGraphicFramePr>
        <p:xfrm>
          <a:off x="5554834" y="433542"/>
          <a:ext cx="5612130" cy="2584450"/>
        </p:xfrm>
        <a:graphic>
          <a:graphicData uri="http://schemas.openxmlformats.org/drawingml/2006/chart">
            <c:chart xmlns:c="http://schemas.openxmlformats.org/drawingml/2006/chart" xmlns:r="http://schemas.openxmlformats.org/officeDocument/2006/relationships" r:id="rId4"/>
          </a:graphicData>
        </a:graphic>
      </p:graphicFrame>
      <p:sp>
        <p:nvSpPr>
          <p:cNvPr id="6" name="CuadroTexto 5">
            <a:extLst>
              <a:ext uri="{FF2B5EF4-FFF2-40B4-BE49-F238E27FC236}">
                <a16:creationId xmlns:a16="http://schemas.microsoft.com/office/drawing/2014/main" id="{20E85770-3E6F-6EAC-9963-077751BE34AB}"/>
              </a:ext>
            </a:extLst>
          </p:cNvPr>
          <p:cNvSpPr txBox="1"/>
          <p:nvPr/>
        </p:nvSpPr>
        <p:spPr>
          <a:xfrm>
            <a:off x="5554834" y="2889880"/>
            <a:ext cx="6098344" cy="256224"/>
          </a:xfrm>
          <a:prstGeom prst="rect">
            <a:avLst/>
          </a:prstGeom>
          <a:noFill/>
        </p:spPr>
        <p:txBody>
          <a:bodyPr wrap="square">
            <a:spAutoFit/>
          </a:bodyPr>
          <a:lstStyle/>
          <a:p>
            <a:pPr indent="180340" algn="just">
              <a:lnSpc>
                <a:spcPct val="150000"/>
              </a:lnSpc>
              <a:spcAft>
                <a:spcPts val="0"/>
              </a:spcAft>
            </a:pPr>
            <a:r>
              <a:rPr lang="es-ES_tradnl" sz="800" b="1" dirty="0">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Fuente: Sistema de Contabilidad Integrada -</a:t>
            </a:r>
            <a:r>
              <a:rPr lang="es-ES_tradnl" sz="800" b="1" dirty="0" err="1">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SICOIN</a:t>
            </a:r>
            <a:r>
              <a:rPr lang="es-ES_tradnl" sz="800" b="1" dirty="0">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 Datos al 31 de agosto de 2023.</a:t>
            </a:r>
            <a:endParaRPr lang="es-GT" sz="1600" dirty="0">
              <a:solidFill>
                <a:srgbClr val="5B5753"/>
              </a:solidFill>
              <a:effectLst/>
              <a:latin typeface="Montserrat" panose="00000500000000000000" pitchFamily="2" charset="0"/>
              <a:ea typeface="Calibri" panose="020F0502020204030204" pitchFamily="34" charset="0"/>
              <a:cs typeface="Montserrat" panose="00000500000000000000" pitchFamily="2" charset="0"/>
            </a:endParaRPr>
          </a:p>
        </p:txBody>
      </p:sp>
      <p:graphicFrame>
        <p:nvGraphicFramePr>
          <p:cNvPr id="8" name="Objeto 7">
            <a:extLst>
              <a:ext uri="{FF2B5EF4-FFF2-40B4-BE49-F238E27FC236}">
                <a16:creationId xmlns:a16="http://schemas.microsoft.com/office/drawing/2014/main" id="{368A76C2-5D4F-0167-1CF9-4499C5BBD61A}"/>
              </a:ext>
            </a:extLst>
          </p:cNvPr>
          <p:cNvGraphicFramePr>
            <a:graphicFrameLocks noChangeAspect="1"/>
          </p:cNvGraphicFramePr>
          <p:nvPr>
            <p:extLst>
              <p:ext uri="{D42A27DB-BD31-4B8C-83A1-F6EECF244321}">
                <p14:modId xmlns:p14="http://schemas.microsoft.com/office/powerpoint/2010/main" val="3686196220"/>
              </p:ext>
            </p:extLst>
          </p:nvPr>
        </p:nvGraphicFramePr>
        <p:xfrm>
          <a:off x="5432461" y="3429000"/>
          <a:ext cx="6266572" cy="2408308"/>
        </p:xfrm>
        <a:graphic>
          <a:graphicData uri="http://schemas.openxmlformats.org/presentationml/2006/ole">
            <mc:AlternateContent xmlns:mc="http://schemas.openxmlformats.org/markup-compatibility/2006">
              <mc:Choice xmlns:v="urn:schemas-microsoft-com:vml" Requires="v">
                <p:oleObj name="Document" r:id="rId5" imgW="5604957" imgH="2153640" progId="Word.Document.12">
                  <p:embed/>
                </p:oleObj>
              </mc:Choice>
              <mc:Fallback>
                <p:oleObj name="Document" r:id="rId5" imgW="5604957" imgH="2153640" progId="Word.Document.12">
                  <p:embed/>
                  <p:pic>
                    <p:nvPicPr>
                      <p:cNvPr id="0" name=""/>
                      <p:cNvPicPr/>
                      <p:nvPr/>
                    </p:nvPicPr>
                    <p:blipFill>
                      <a:blip r:embed="rId6"/>
                      <a:stretch>
                        <a:fillRect/>
                      </a:stretch>
                    </p:blipFill>
                    <p:spPr>
                      <a:xfrm>
                        <a:off x="5432461" y="3429000"/>
                        <a:ext cx="6266572" cy="2408308"/>
                      </a:xfrm>
                      <a:prstGeom prst="rect">
                        <a:avLst/>
                      </a:prstGeom>
                    </p:spPr>
                  </p:pic>
                </p:oleObj>
              </mc:Fallback>
            </mc:AlternateContent>
          </a:graphicData>
        </a:graphic>
      </p:graphicFrame>
      <p:sp>
        <p:nvSpPr>
          <p:cNvPr id="11" name="CuadroTexto 10">
            <a:extLst>
              <a:ext uri="{FF2B5EF4-FFF2-40B4-BE49-F238E27FC236}">
                <a16:creationId xmlns:a16="http://schemas.microsoft.com/office/drawing/2014/main" id="{3A2F4AD5-D116-9734-6491-B405EDF979A4}"/>
              </a:ext>
            </a:extLst>
          </p:cNvPr>
          <p:cNvSpPr txBox="1"/>
          <p:nvPr/>
        </p:nvSpPr>
        <p:spPr>
          <a:xfrm>
            <a:off x="5516575" y="5602442"/>
            <a:ext cx="6098344" cy="256224"/>
          </a:xfrm>
          <a:prstGeom prst="rect">
            <a:avLst/>
          </a:prstGeom>
          <a:noFill/>
        </p:spPr>
        <p:txBody>
          <a:bodyPr wrap="square">
            <a:spAutoFit/>
          </a:bodyPr>
          <a:lstStyle/>
          <a:p>
            <a:pPr indent="180340" algn="just">
              <a:lnSpc>
                <a:spcPct val="150000"/>
              </a:lnSpc>
              <a:spcAft>
                <a:spcPts val="0"/>
              </a:spcAft>
            </a:pPr>
            <a:r>
              <a:rPr lang="es-ES_tradnl" sz="800" b="1" dirty="0">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Fuente: Sistema de Contabilidad Integrada -</a:t>
            </a:r>
            <a:r>
              <a:rPr lang="es-ES_tradnl" sz="800" b="1" dirty="0" err="1">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SICOIN</a:t>
            </a:r>
            <a:r>
              <a:rPr lang="es-ES_tradnl" sz="800" b="1" dirty="0">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 Datos al 31 de agosto de 2023.</a:t>
            </a:r>
            <a:endParaRPr lang="es-GT" sz="1600" dirty="0">
              <a:solidFill>
                <a:srgbClr val="5B5753"/>
              </a:solidFill>
              <a:effectLst/>
              <a:latin typeface="Montserrat" panose="00000500000000000000" pitchFamily="2" charset="0"/>
              <a:ea typeface="Calibri" panose="020F0502020204030204" pitchFamily="34" charset="0"/>
              <a:cs typeface="Montserrat" panose="00000500000000000000" pitchFamily="2"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4"/>
          <p:cNvSpPr txBox="1"/>
          <p:nvPr/>
        </p:nvSpPr>
        <p:spPr>
          <a:xfrm>
            <a:off x="727891" y="685390"/>
            <a:ext cx="4105366"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dirty="0">
                <a:solidFill>
                  <a:srgbClr val="004C82"/>
                </a:solidFill>
                <a:latin typeface="Bebas Neue"/>
                <a:ea typeface="Bebas Neue"/>
                <a:cs typeface="Bebas Neue"/>
                <a:sym typeface="Bebas Neue"/>
              </a:rPr>
              <a:t>EJECUCIÓN DEL PRESUPUESTO</a:t>
            </a:r>
            <a:endParaRPr dirty="0"/>
          </a:p>
        </p:txBody>
      </p:sp>
      <p:sp>
        <p:nvSpPr>
          <p:cNvPr id="107" name="Google Shape;107;p4"/>
          <p:cNvSpPr txBox="1"/>
          <p:nvPr/>
        </p:nvSpPr>
        <p:spPr>
          <a:xfrm>
            <a:off x="727891" y="1725767"/>
            <a:ext cx="380848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400" dirty="0">
                <a:solidFill>
                  <a:srgbClr val="004C82"/>
                </a:solidFill>
                <a:latin typeface="Bebas Neue"/>
                <a:ea typeface="Bebas Neue"/>
                <a:cs typeface="Bebas Neue"/>
                <a:sym typeface="Bebas Neue"/>
              </a:rPr>
              <a:t>segundo cuatrimestre del ejercicio fiscal 2023</a:t>
            </a:r>
            <a:endParaRPr dirty="0"/>
          </a:p>
        </p:txBody>
      </p:sp>
      <p:sp>
        <p:nvSpPr>
          <p:cNvPr id="6" name="CuadroTexto 5">
            <a:extLst>
              <a:ext uri="{FF2B5EF4-FFF2-40B4-BE49-F238E27FC236}">
                <a16:creationId xmlns:a16="http://schemas.microsoft.com/office/drawing/2014/main" id="{20E85770-3E6F-6EAC-9963-077751BE34AB}"/>
              </a:ext>
            </a:extLst>
          </p:cNvPr>
          <p:cNvSpPr txBox="1"/>
          <p:nvPr/>
        </p:nvSpPr>
        <p:spPr>
          <a:xfrm>
            <a:off x="5836188" y="3337753"/>
            <a:ext cx="6098344" cy="256224"/>
          </a:xfrm>
          <a:prstGeom prst="rect">
            <a:avLst/>
          </a:prstGeom>
          <a:noFill/>
        </p:spPr>
        <p:txBody>
          <a:bodyPr wrap="square">
            <a:spAutoFit/>
          </a:bodyPr>
          <a:lstStyle/>
          <a:p>
            <a:pPr indent="180340" algn="just">
              <a:lnSpc>
                <a:spcPct val="150000"/>
              </a:lnSpc>
              <a:spcAft>
                <a:spcPts val="0"/>
              </a:spcAft>
            </a:pPr>
            <a:r>
              <a:rPr lang="es-ES_tradnl" sz="800" b="1" dirty="0">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Fuente: Sistema de Contabilidad Integrada -</a:t>
            </a:r>
            <a:r>
              <a:rPr lang="es-ES_tradnl" sz="800" b="1" dirty="0" err="1">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SICOIN</a:t>
            </a:r>
            <a:r>
              <a:rPr lang="es-ES_tradnl" sz="800" b="1" dirty="0">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 Datos al 31 de agosto de 2023.</a:t>
            </a:r>
            <a:endParaRPr lang="es-GT" sz="1600" dirty="0">
              <a:solidFill>
                <a:srgbClr val="5B5753"/>
              </a:solidFill>
              <a:effectLst/>
              <a:latin typeface="Montserrat" panose="00000500000000000000" pitchFamily="2" charset="0"/>
              <a:ea typeface="Calibri" panose="020F0502020204030204" pitchFamily="34" charset="0"/>
              <a:cs typeface="Montserrat" panose="00000500000000000000" pitchFamily="2" charset="0"/>
            </a:endParaRPr>
          </a:p>
        </p:txBody>
      </p:sp>
      <p:sp>
        <p:nvSpPr>
          <p:cNvPr id="5" name="CuadroTexto 4">
            <a:extLst>
              <a:ext uri="{FF2B5EF4-FFF2-40B4-BE49-F238E27FC236}">
                <a16:creationId xmlns:a16="http://schemas.microsoft.com/office/drawing/2014/main" id="{C5C6F5A6-72C7-D818-33BD-0B779F56E879}"/>
              </a:ext>
            </a:extLst>
          </p:cNvPr>
          <p:cNvSpPr txBox="1"/>
          <p:nvPr/>
        </p:nvSpPr>
        <p:spPr>
          <a:xfrm>
            <a:off x="727891" y="2268752"/>
            <a:ext cx="3534620" cy="2246769"/>
          </a:xfrm>
          <a:prstGeom prst="rect">
            <a:avLst/>
          </a:prstGeom>
          <a:noFill/>
        </p:spPr>
        <p:txBody>
          <a:bodyPr wrap="square">
            <a:spAutoFit/>
          </a:bodyPr>
          <a:lstStyle/>
          <a:p>
            <a:pPr algn="just"/>
            <a:r>
              <a:rPr lang="es-GT" sz="1400" dirty="0">
                <a:effectLst/>
                <a:latin typeface="Calibri" panose="020F0502020204030204" pitchFamily="34" charset="0"/>
                <a:ea typeface="Calibri" panose="020F0502020204030204" pitchFamily="34" charset="0"/>
                <a:cs typeface="Times New Roman" panose="02020603050405020304" pitchFamily="18" charset="0"/>
              </a:rPr>
              <a:t>En cuanto al Presupuesto de Inversión, siendo estos los programas de Desarrollo de la Infraestructura Vial, Construcción de Obra Pública, Atención por desastres naturales y calamidades públicas, estos son los proyectos de rubro con una proporción importante en la distribución del presupuesto institucional. El Ministerio cuenta con un monto vigente de Q.4,055.52 millones, el cual corresponde al 49.93% del presupuesto total del CIV.</a:t>
            </a:r>
            <a:endParaRPr lang="es-GT" dirty="0"/>
          </a:p>
        </p:txBody>
      </p:sp>
      <p:graphicFrame>
        <p:nvGraphicFramePr>
          <p:cNvPr id="7" name="Gráfico 6">
            <a:extLst>
              <a:ext uri="{FF2B5EF4-FFF2-40B4-BE49-F238E27FC236}">
                <a16:creationId xmlns:a16="http://schemas.microsoft.com/office/drawing/2014/main" id="{8C5BAB7D-7B60-1B81-9A28-C5EC4C23FF06}"/>
              </a:ext>
            </a:extLst>
          </p:cNvPr>
          <p:cNvGraphicFramePr/>
          <p:nvPr>
            <p:extLst>
              <p:ext uri="{D42A27DB-BD31-4B8C-83A1-F6EECF244321}">
                <p14:modId xmlns:p14="http://schemas.microsoft.com/office/powerpoint/2010/main" val="721670125"/>
              </p:ext>
            </p:extLst>
          </p:nvPr>
        </p:nvGraphicFramePr>
        <p:xfrm>
          <a:off x="6096000" y="534636"/>
          <a:ext cx="4552950" cy="2857500"/>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ángulo 7">
            <a:extLst>
              <a:ext uri="{FF2B5EF4-FFF2-40B4-BE49-F238E27FC236}">
                <a16:creationId xmlns:a16="http://schemas.microsoft.com/office/drawing/2014/main" id="{D6FC7957-21E7-C920-86F3-D17808B24D51}"/>
              </a:ext>
            </a:extLst>
          </p:cNvPr>
          <p:cNvSpPr/>
          <p:nvPr/>
        </p:nvSpPr>
        <p:spPr>
          <a:xfrm>
            <a:off x="6819459" y="3175435"/>
            <a:ext cx="438150" cy="1238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graphicFrame>
        <p:nvGraphicFramePr>
          <p:cNvPr id="9" name="Gráfico 8">
            <a:extLst>
              <a:ext uri="{FF2B5EF4-FFF2-40B4-BE49-F238E27FC236}">
                <a16:creationId xmlns:a16="http://schemas.microsoft.com/office/drawing/2014/main" id="{14385320-0211-391C-4934-CAE3B2C988FE}"/>
              </a:ext>
            </a:extLst>
          </p:cNvPr>
          <p:cNvGraphicFramePr/>
          <p:nvPr>
            <p:extLst>
              <p:ext uri="{D42A27DB-BD31-4B8C-83A1-F6EECF244321}">
                <p14:modId xmlns:p14="http://schemas.microsoft.com/office/powerpoint/2010/main" val="3286156234"/>
              </p:ext>
            </p:extLst>
          </p:nvPr>
        </p:nvGraphicFramePr>
        <p:xfrm>
          <a:off x="4536374" y="3867021"/>
          <a:ext cx="4267200" cy="2371725"/>
        </p:xfrm>
        <a:graphic>
          <a:graphicData uri="http://schemas.openxmlformats.org/drawingml/2006/chart">
            <c:chart xmlns:c="http://schemas.openxmlformats.org/drawingml/2006/chart" xmlns:r="http://schemas.openxmlformats.org/officeDocument/2006/relationships" r:id="rId5"/>
          </a:graphicData>
        </a:graphic>
      </p:graphicFrame>
      <p:sp>
        <p:nvSpPr>
          <p:cNvPr id="10" name="CuadroTexto 9">
            <a:extLst>
              <a:ext uri="{FF2B5EF4-FFF2-40B4-BE49-F238E27FC236}">
                <a16:creationId xmlns:a16="http://schemas.microsoft.com/office/drawing/2014/main" id="{647DE4C2-81E8-14B1-0CC2-4A780A922901}"/>
              </a:ext>
            </a:extLst>
          </p:cNvPr>
          <p:cNvSpPr txBox="1"/>
          <p:nvPr/>
        </p:nvSpPr>
        <p:spPr>
          <a:xfrm>
            <a:off x="4262511" y="6195252"/>
            <a:ext cx="6098344" cy="256224"/>
          </a:xfrm>
          <a:prstGeom prst="rect">
            <a:avLst/>
          </a:prstGeom>
          <a:noFill/>
        </p:spPr>
        <p:txBody>
          <a:bodyPr wrap="square">
            <a:spAutoFit/>
          </a:bodyPr>
          <a:lstStyle/>
          <a:p>
            <a:pPr indent="180340" algn="just">
              <a:lnSpc>
                <a:spcPct val="150000"/>
              </a:lnSpc>
              <a:spcAft>
                <a:spcPts val="0"/>
              </a:spcAft>
            </a:pPr>
            <a:r>
              <a:rPr lang="es-ES_tradnl" sz="800" b="1" dirty="0">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Fuente: Sistema de Contabilidad Integrada -</a:t>
            </a:r>
            <a:r>
              <a:rPr lang="es-ES_tradnl" sz="800" b="1" dirty="0" err="1">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SICOIN</a:t>
            </a:r>
            <a:r>
              <a:rPr lang="es-ES_tradnl" sz="800" b="1" dirty="0">
                <a:solidFill>
                  <a:srgbClr val="5B5753"/>
                </a:solidFill>
                <a:effectLst/>
                <a:latin typeface="Montserrat" panose="00000500000000000000" pitchFamily="2" charset="0"/>
                <a:ea typeface="Montserrat" panose="00000500000000000000" pitchFamily="2" charset="0"/>
                <a:cs typeface="Times New Roman" panose="02020603050405020304" pitchFamily="18" charset="0"/>
              </a:rPr>
              <a:t>-. Datos al 31 de agosto de 2023.</a:t>
            </a:r>
            <a:endParaRPr lang="es-GT" sz="1600" dirty="0">
              <a:solidFill>
                <a:srgbClr val="5B5753"/>
              </a:solidFill>
              <a:effectLst/>
              <a:latin typeface="Montserrat" panose="00000500000000000000" pitchFamily="2" charset="0"/>
              <a:ea typeface="Calibri" panose="020F0502020204030204" pitchFamily="34" charset="0"/>
              <a:cs typeface="Montserrat" panose="00000500000000000000" pitchFamily="2" charset="0"/>
            </a:endParaRPr>
          </a:p>
        </p:txBody>
      </p:sp>
    </p:spTree>
    <p:extLst>
      <p:ext uri="{BB962C8B-B14F-4D97-AF65-F5344CB8AC3E}">
        <p14:creationId xmlns:p14="http://schemas.microsoft.com/office/powerpoint/2010/main" val="35537124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4"/>
          <p:cNvSpPr txBox="1"/>
          <p:nvPr/>
        </p:nvSpPr>
        <p:spPr>
          <a:xfrm>
            <a:off x="727891" y="685390"/>
            <a:ext cx="4105366"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dirty="0">
                <a:solidFill>
                  <a:srgbClr val="004C82"/>
                </a:solidFill>
                <a:latin typeface="Bebas Neue"/>
                <a:ea typeface="Bebas Neue"/>
                <a:cs typeface="Bebas Neue"/>
                <a:sym typeface="Bebas Neue"/>
              </a:rPr>
              <a:t>LOGROS INSTITUCIONALES</a:t>
            </a:r>
            <a:endParaRPr dirty="0"/>
          </a:p>
        </p:txBody>
      </p:sp>
      <p:sp>
        <p:nvSpPr>
          <p:cNvPr id="107" name="Google Shape;107;p4"/>
          <p:cNvSpPr txBox="1"/>
          <p:nvPr/>
        </p:nvSpPr>
        <p:spPr>
          <a:xfrm>
            <a:off x="727891" y="1100868"/>
            <a:ext cx="380848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400" dirty="0">
                <a:solidFill>
                  <a:srgbClr val="004C82"/>
                </a:solidFill>
                <a:latin typeface="Bebas Neue"/>
                <a:ea typeface="Bebas Neue"/>
                <a:cs typeface="Bebas Neue"/>
                <a:sym typeface="Bebas Neue"/>
              </a:rPr>
              <a:t>segundo cuatrimestre del ejercicio fiscal 2023</a:t>
            </a:r>
            <a:endParaRPr dirty="0"/>
          </a:p>
        </p:txBody>
      </p:sp>
      <p:sp>
        <p:nvSpPr>
          <p:cNvPr id="8" name="Rectángulo 7">
            <a:extLst>
              <a:ext uri="{FF2B5EF4-FFF2-40B4-BE49-F238E27FC236}">
                <a16:creationId xmlns:a16="http://schemas.microsoft.com/office/drawing/2014/main" id="{D6FC7957-21E7-C920-86F3-D17808B24D51}"/>
              </a:ext>
            </a:extLst>
          </p:cNvPr>
          <p:cNvSpPr/>
          <p:nvPr/>
        </p:nvSpPr>
        <p:spPr>
          <a:xfrm>
            <a:off x="6819459" y="3175435"/>
            <a:ext cx="438150" cy="1238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3" name="CuadroTexto 2">
            <a:extLst>
              <a:ext uri="{FF2B5EF4-FFF2-40B4-BE49-F238E27FC236}">
                <a16:creationId xmlns:a16="http://schemas.microsoft.com/office/drawing/2014/main" id="{6FA4C4E3-D68A-755E-7BFE-D44DAF060068}"/>
              </a:ext>
            </a:extLst>
          </p:cNvPr>
          <p:cNvSpPr txBox="1"/>
          <p:nvPr/>
        </p:nvSpPr>
        <p:spPr>
          <a:xfrm>
            <a:off x="727891" y="1670214"/>
            <a:ext cx="2719884" cy="1800493"/>
          </a:xfrm>
          <a:prstGeom prst="rect">
            <a:avLst/>
          </a:prstGeom>
          <a:noFill/>
        </p:spPr>
        <p:txBody>
          <a:bodyPr wrap="square">
            <a:spAutoFit/>
          </a:bodyPr>
          <a:lstStyle/>
          <a:p>
            <a:pPr marL="342900" lvl="0" indent="-342900" algn="just">
              <a:buFont typeface="Wingdings" panose="05000000000000000000" pitchFamily="2" charset="2"/>
              <a:buChar char=""/>
            </a:pPr>
            <a:r>
              <a:rPr lang="es-GT" sz="1000" b="1" kern="100" dirty="0" err="1">
                <a:effectLst/>
                <a:latin typeface="Times New Roman" panose="02020603050405020304" pitchFamily="18" charset="0"/>
                <a:ea typeface="Calibri" panose="020F0502020204030204" pitchFamily="34" charset="0"/>
                <a:cs typeface="Times New Roman" panose="02020603050405020304" pitchFamily="18" charset="0"/>
              </a:rPr>
              <a:t>NOG</a:t>
            </a: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15602133</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err="1">
                <a:effectLst/>
                <a:latin typeface="Times New Roman" panose="02020603050405020304" pitchFamily="18" charset="0"/>
                <a:ea typeface="Calibri" panose="020F0502020204030204" pitchFamily="34" charset="0"/>
                <a:cs typeface="Times New Roman" panose="02020603050405020304" pitchFamily="18" charset="0"/>
              </a:rPr>
              <a:t>SNIP</a:t>
            </a: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279055</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Proyecto: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000" kern="100" dirty="0">
                <a:effectLst/>
                <a:latin typeface="Times New Roman" panose="02020603050405020304" pitchFamily="18" charset="0"/>
                <a:ea typeface="Calibri" panose="020F0502020204030204" pitchFamily="34" charset="0"/>
                <a:cs typeface="Times New Roman" panose="02020603050405020304" pitchFamily="18" charset="0"/>
              </a:rPr>
              <a:t>CONSTRUCCIÓN ESCUELA BICENTENARIO, PUEBLO NUEVO VIÑAS, SANTA ROSA.</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Avance Físico: 89.04</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Aspectos Presupuestarios</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Monto total del proyecto: Q.48,490,901.59</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s-ES" sz="1000" kern="100" dirty="0">
                <a:effectLst/>
                <a:latin typeface="Times New Roman" panose="02020603050405020304" pitchFamily="18" charset="0"/>
                <a:ea typeface="Calibri" panose="020F0502020204030204" pitchFamily="34" charset="0"/>
                <a:cs typeface="Times New Roman" panose="02020603050405020304" pitchFamily="18" charset="0"/>
              </a:rPr>
              <a:t>Plazo de ejecución: 365 días calendario.</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000" dirty="0">
                <a:effectLst/>
                <a:latin typeface="Times New Roman" panose="02020603050405020304" pitchFamily="18" charset="0"/>
                <a:ea typeface="Calibri" panose="020F0502020204030204" pitchFamily="34" charset="0"/>
              </a:rPr>
              <a:t>Población Beneficiada: 1,075 estudiantes</a:t>
            </a:r>
            <a:endParaRPr lang="es-GT" sz="1000" dirty="0"/>
          </a:p>
        </p:txBody>
      </p:sp>
      <p:pic>
        <p:nvPicPr>
          <p:cNvPr id="4" name="Imagen 3">
            <a:extLst>
              <a:ext uri="{FF2B5EF4-FFF2-40B4-BE49-F238E27FC236}">
                <a16:creationId xmlns:a16="http://schemas.microsoft.com/office/drawing/2014/main" id="{FDEA9025-FF3E-A267-9971-ADE246102501}"/>
              </a:ext>
            </a:extLst>
          </p:cNvPr>
          <p:cNvPicPr>
            <a:picLocks noChangeAspect="1"/>
          </p:cNvPicPr>
          <p:nvPr/>
        </p:nvPicPr>
        <p:blipFill>
          <a:blip r:embed="rId4"/>
          <a:stretch>
            <a:fillRect/>
          </a:stretch>
        </p:blipFill>
        <p:spPr>
          <a:xfrm>
            <a:off x="402899" y="3554505"/>
            <a:ext cx="3606393" cy="1967269"/>
          </a:xfrm>
          <a:prstGeom prst="rect">
            <a:avLst/>
          </a:prstGeom>
        </p:spPr>
      </p:pic>
      <p:sp>
        <p:nvSpPr>
          <p:cNvPr id="7" name="CuadroTexto 6">
            <a:extLst>
              <a:ext uri="{FF2B5EF4-FFF2-40B4-BE49-F238E27FC236}">
                <a16:creationId xmlns:a16="http://schemas.microsoft.com/office/drawing/2014/main" id="{D2A52C3E-A676-6AA9-9EAB-5D6AB8DE873A}"/>
              </a:ext>
            </a:extLst>
          </p:cNvPr>
          <p:cNvSpPr txBox="1"/>
          <p:nvPr/>
        </p:nvSpPr>
        <p:spPr>
          <a:xfrm>
            <a:off x="4279867" y="3864937"/>
            <a:ext cx="3770287" cy="1677382"/>
          </a:xfrm>
          <a:prstGeom prst="rect">
            <a:avLst/>
          </a:prstGeom>
          <a:noFill/>
        </p:spPr>
        <p:txBody>
          <a:bodyPr wrap="square">
            <a:spAutoFit/>
          </a:bodyPr>
          <a:lstStyle/>
          <a:p>
            <a:pPr marL="342900" lvl="0" indent="-342900" algn="just">
              <a:buFont typeface="Wingdings" panose="05000000000000000000" pitchFamily="2" charset="2"/>
              <a:buChar char=""/>
            </a:pPr>
            <a:r>
              <a:rPr lang="es-GT" sz="1000" b="1" kern="100" dirty="0" err="1">
                <a:effectLst/>
                <a:latin typeface="Times New Roman" panose="02020603050405020304" pitchFamily="18" charset="0"/>
                <a:ea typeface="Calibri" panose="020F0502020204030204" pitchFamily="34" charset="0"/>
                <a:cs typeface="Times New Roman" panose="02020603050405020304" pitchFamily="18" charset="0"/>
              </a:rPr>
              <a:t>NOG</a:t>
            </a: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15601668</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err="1">
                <a:effectLst/>
                <a:latin typeface="Times New Roman" panose="02020603050405020304" pitchFamily="18" charset="0"/>
                <a:ea typeface="Calibri" panose="020F0502020204030204" pitchFamily="34" charset="0"/>
                <a:cs typeface="Times New Roman" panose="02020603050405020304" pitchFamily="18" charset="0"/>
              </a:rPr>
              <a:t>SNIP</a:t>
            </a: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279061</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Proyecto: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000" kern="100" dirty="0">
                <a:effectLst/>
                <a:latin typeface="Times New Roman" panose="02020603050405020304" pitchFamily="18" charset="0"/>
                <a:ea typeface="Calibri" panose="020F0502020204030204" pitchFamily="34" charset="0"/>
                <a:cs typeface="Times New Roman" panose="02020603050405020304" pitchFamily="18" charset="0"/>
              </a:rPr>
              <a:t>CONSTRUCCIÓN ESCUELA BICENTENARIO, SAN ANTONIO LA PAZ, EL PROGRESO</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Avance Físico: 9</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0.00%</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Aspectos Presupuestarios</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Monto total del proyecto: Q.44,038,907.40</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s-ES" sz="1000" kern="100" dirty="0">
                <a:effectLst/>
                <a:latin typeface="Times New Roman" panose="02020603050405020304" pitchFamily="18" charset="0"/>
                <a:ea typeface="Calibri" panose="020F0502020204030204" pitchFamily="34" charset="0"/>
                <a:cs typeface="Times New Roman" panose="02020603050405020304" pitchFamily="18" charset="0"/>
              </a:rPr>
              <a:t>Plazo de ejecución: 180 días calendario.</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s-ES" sz="1000" kern="100" dirty="0">
                <a:effectLst/>
                <a:latin typeface="Times New Roman" panose="02020603050405020304" pitchFamily="18" charset="0"/>
                <a:ea typeface="Calibri" panose="020F0502020204030204" pitchFamily="34" charset="0"/>
                <a:cs typeface="Times New Roman" panose="02020603050405020304" pitchFamily="18" charset="0"/>
              </a:rPr>
              <a:t>Población Beneficiada: 1,227 estudiantes</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B3017DBF-F992-CA69-2B34-439C03B66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381" y="1889011"/>
            <a:ext cx="3738721" cy="1800494"/>
          </a:xfrm>
          <a:prstGeom prst="rect">
            <a:avLst/>
          </a:prstGeom>
        </p:spPr>
      </p:pic>
      <p:sp>
        <p:nvSpPr>
          <p:cNvPr id="12" name="CuadroTexto 11">
            <a:extLst>
              <a:ext uri="{FF2B5EF4-FFF2-40B4-BE49-F238E27FC236}">
                <a16:creationId xmlns:a16="http://schemas.microsoft.com/office/drawing/2014/main" id="{5D9FEDA1-11B1-D54D-3410-E42DAE33C47D}"/>
              </a:ext>
            </a:extLst>
          </p:cNvPr>
          <p:cNvSpPr txBox="1"/>
          <p:nvPr/>
        </p:nvSpPr>
        <p:spPr>
          <a:xfrm>
            <a:off x="8320729" y="1722643"/>
            <a:ext cx="3154680" cy="1938992"/>
          </a:xfrm>
          <a:prstGeom prst="rect">
            <a:avLst/>
          </a:prstGeom>
          <a:noFill/>
        </p:spPr>
        <p:txBody>
          <a:bodyPr wrap="square">
            <a:spAutoFit/>
          </a:bodyPr>
          <a:lstStyle/>
          <a:p>
            <a:pPr marL="342900" indent="-342900" algn="just">
              <a:buFont typeface="Wingdings" panose="05000000000000000000" pitchFamily="2" charset="2"/>
              <a:buChar char=""/>
            </a:pPr>
            <a:r>
              <a:rPr lang="es-GT" sz="1000" b="1" kern="100" dirty="0" err="1">
                <a:latin typeface="Times New Roman" panose="02020603050405020304" pitchFamily="18" charset="0"/>
                <a:cs typeface="Times New Roman" panose="02020603050405020304" pitchFamily="18" charset="0"/>
              </a:rPr>
              <a:t>NOG</a:t>
            </a:r>
            <a:r>
              <a:rPr lang="es-GT" sz="1000" b="1" kern="100" dirty="0">
                <a:latin typeface="Times New Roman" panose="02020603050405020304" pitchFamily="18" charset="0"/>
                <a:cs typeface="Times New Roman" panose="02020603050405020304" pitchFamily="18" charset="0"/>
              </a:rPr>
              <a:t>: </a:t>
            </a:r>
            <a:r>
              <a:rPr lang="es-GT" sz="1000" kern="100" dirty="0">
                <a:latin typeface="Times New Roman" panose="02020603050405020304" pitchFamily="18" charset="0"/>
                <a:cs typeface="Times New Roman" panose="02020603050405020304" pitchFamily="18" charset="0"/>
              </a:rPr>
              <a:t>16477502</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Programa: </a:t>
            </a:r>
            <a:r>
              <a:rPr lang="es-GT" sz="1000" kern="100" dirty="0">
                <a:latin typeface="Times New Roman" panose="02020603050405020304" pitchFamily="18" charset="0"/>
                <a:cs typeface="Times New Roman" panose="02020603050405020304" pitchFamily="18" charset="0"/>
              </a:rPr>
              <a:t>Programa 94 “Atención por Desastres Naturales y Calamidades Públicas”</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Proyecto: </a:t>
            </a:r>
            <a:r>
              <a:rPr lang="es-GT" sz="1000" kern="100" dirty="0">
                <a:latin typeface="Times New Roman" panose="02020603050405020304" pitchFamily="18" charset="0"/>
                <a:cs typeface="Times New Roman" panose="02020603050405020304" pitchFamily="18" charset="0"/>
              </a:rPr>
              <a:t>REMOZAMIENTO PUESTO DE SALUD UBICADO EN ALDEA </a:t>
            </a:r>
            <a:r>
              <a:rPr lang="es-GT" sz="1000" kern="100" dirty="0" err="1">
                <a:latin typeface="Times New Roman" panose="02020603050405020304" pitchFamily="18" charset="0"/>
                <a:cs typeface="Times New Roman" panose="02020603050405020304" pitchFamily="18" charset="0"/>
              </a:rPr>
              <a:t>IXCANAC</a:t>
            </a:r>
            <a:r>
              <a:rPr lang="es-GT" sz="1000" kern="100" dirty="0">
                <a:latin typeface="Times New Roman" panose="02020603050405020304" pitchFamily="18" charset="0"/>
                <a:cs typeface="Times New Roman" panose="02020603050405020304" pitchFamily="18" charset="0"/>
              </a:rPr>
              <a:t>, SAN RAFAEL LA INDEPENDENCIA</a:t>
            </a:r>
            <a:r>
              <a:rPr lang="es-GT" sz="1000" b="1" kern="100" dirty="0">
                <a:latin typeface="Times New Roman" panose="02020603050405020304" pitchFamily="18" charset="0"/>
                <a:cs typeface="Times New Roman" panose="02020603050405020304" pitchFamily="18" charset="0"/>
              </a:rPr>
              <a:t>, </a:t>
            </a:r>
            <a:r>
              <a:rPr lang="es-GT" sz="1000" kern="100" dirty="0">
                <a:latin typeface="Times New Roman" panose="02020603050405020304" pitchFamily="18" charset="0"/>
                <a:cs typeface="Times New Roman" panose="02020603050405020304" pitchFamily="18" charset="0"/>
              </a:rPr>
              <a:t>HUEHUETENANGO.</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Monto del proyecto: </a:t>
            </a:r>
            <a:r>
              <a:rPr lang="es-GT" sz="1000" kern="100" dirty="0">
                <a:latin typeface="Times New Roman" panose="02020603050405020304" pitchFamily="18" charset="0"/>
                <a:cs typeface="Times New Roman" panose="02020603050405020304" pitchFamily="18" charset="0"/>
              </a:rPr>
              <a:t>Q. 839,548.44</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Porcentaje de avance físico acumulado en el cuatrimestre: </a:t>
            </a:r>
            <a:r>
              <a:rPr lang="es-GT" sz="1000" kern="100" dirty="0">
                <a:latin typeface="Times New Roman" panose="02020603050405020304" pitchFamily="18" charset="0"/>
                <a:cs typeface="Times New Roman" panose="02020603050405020304" pitchFamily="18" charset="0"/>
              </a:rPr>
              <a:t>87%</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Población beneficiada: </a:t>
            </a:r>
            <a:r>
              <a:rPr lang="es-GT" sz="1000" kern="100" dirty="0">
                <a:latin typeface="Times New Roman" panose="02020603050405020304" pitchFamily="18" charset="0"/>
                <a:cs typeface="Times New Roman" panose="02020603050405020304" pitchFamily="18" charset="0"/>
              </a:rPr>
              <a:t>10,000habitantes</a:t>
            </a:r>
          </a:p>
        </p:txBody>
      </p:sp>
      <p:pic>
        <p:nvPicPr>
          <p:cNvPr id="13" name="Imagen 12">
            <a:extLst>
              <a:ext uri="{FF2B5EF4-FFF2-40B4-BE49-F238E27FC236}">
                <a16:creationId xmlns:a16="http://schemas.microsoft.com/office/drawing/2014/main" id="{C2DE7D6A-2AFE-04DD-EB0D-C8D82859BA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0729" y="3734132"/>
            <a:ext cx="3790498" cy="1938992"/>
          </a:xfrm>
          <a:prstGeom prst="rect">
            <a:avLst/>
          </a:prstGeom>
        </p:spPr>
      </p:pic>
    </p:spTree>
    <p:extLst>
      <p:ext uri="{BB962C8B-B14F-4D97-AF65-F5344CB8AC3E}">
        <p14:creationId xmlns:p14="http://schemas.microsoft.com/office/powerpoint/2010/main" val="389949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sp>
        <p:nvSpPr>
          <p:cNvPr id="106" name="Google Shape;106;p4"/>
          <p:cNvSpPr txBox="1"/>
          <p:nvPr/>
        </p:nvSpPr>
        <p:spPr>
          <a:xfrm>
            <a:off x="727891" y="685390"/>
            <a:ext cx="4105366" cy="56934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3100" dirty="0">
                <a:solidFill>
                  <a:srgbClr val="004C82"/>
                </a:solidFill>
                <a:latin typeface="Bebas Neue"/>
                <a:ea typeface="Bebas Neue"/>
                <a:cs typeface="Bebas Neue"/>
                <a:sym typeface="Bebas Neue"/>
              </a:rPr>
              <a:t>LOGROS INSTITUCIONALES</a:t>
            </a:r>
            <a:endParaRPr dirty="0"/>
          </a:p>
        </p:txBody>
      </p:sp>
      <p:sp>
        <p:nvSpPr>
          <p:cNvPr id="107" name="Google Shape;107;p4"/>
          <p:cNvSpPr txBox="1"/>
          <p:nvPr/>
        </p:nvSpPr>
        <p:spPr>
          <a:xfrm>
            <a:off x="727891" y="1100868"/>
            <a:ext cx="380848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400" dirty="0">
                <a:solidFill>
                  <a:srgbClr val="004C82"/>
                </a:solidFill>
                <a:latin typeface="Bebas Neue"/>
                <a:ea typeface="Bebas Neue"/>
                <a:cs typeface="Bebas Neue"/>
                <a:sym typeface="Bebas Neue"/>
              </a:rPr>
              <a:t>segundo cuatrimestre del ejercicio fiscal 2023</a:t>
            </a:r>
            <a:endParaRPr dirty="0"/>
          </a:p>
        </p:txBody>
      </p:sp>
      <p:sp>
        <p:nvSpPr>
          <p:cNvPr id="8" name="Rectángulo 7">
            <a:extLst>
              <a:ext uri="{FF2B5EF4-FFF2-40B4-BE49-F238E27FC236}">
                <a16:creationId xmlns:a16="http://schemas.microsoft.com/office/drawing/2014/main" id="{D6FC7957-21E7-C920-86F3-D17808B24D51}"/>
              </a:ext>
            </a:extLst>
          </p:cNvPr>
          <p:cNvSpPr/>
          <p:nvPr/>
        </p:nvSpPr>
        <p:spPr>
          <a:xfrm>
            <a:off x="6819459" y="3175435"/>
            <a:ext cx="438150" cy="1238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GT"/>
          </a:p>
        </p:txBody>
      </p:sp>
      <p:sp>
        <p:nvSpPr>
          <p:cNvPr id="3" name="CuadroTexto 2">
            <a:extLst>
              <a:ext uri="{FF2B5EF4-FFF2-40B4-BE49-F238E27FC236}">
                <a16:creationId xmlns:a16="http://schemas.microsoft.com/office/drawing/2014/main" id="{6FA4C4E3-D68A-755E-7BFE-D44DAF060068}"/>
              </a:ext>
            </a:extLst>
          </p:cNvPr>
          <p:cNvSpPr txBox="1"/>
          <p:nvPr/>
        </p:nvSpPr>
        <p:spPr>
          <a:xfrm>
            <a:off x="727891" y="1670214"/>
            <a:ext cx="2719884" cy="1800493"/>
          </a:xfrm>
          <a:prstGeom prst="rect">
            <a:avLst/>
          </a:prstGeom>
          <a:noFill/>
        </p:spPr>
        <p:txBody>
          <a:bodyPr wrap="square">
            <a:spAutoFit/>
          </a:bodyPr>
          <a:lstStyle/>
          <a:p>
            <a:pPr marL="342900" lvl="0" indent="-342900" algn="just">
              <a:buFont typeface="Wingdings" panose="05000000000000000000" pitchFamily="2" charset="2"/>
              <a:buChar char=""/>
            </a:pPr>
            <a:r>
              <a:rPr lang="es-GT" sz="1000" b="1" kern="100" dirty="0" err="1">
                <a:effectLst/>
                <a:latin typeface="Times New Roman" panose="02020603050405020304" pitchFamily="18" charset="0"/>
                <a:ea typeface="Calibri" panose="020F0502020204030204" pitchFamily="34" charset="0"/>
                <a:cs typeface="Times New Roman" panose="02020603050405020304" pitchFamily="18" charset="0"/>
              </a:rPr>
              <a:t>NOG</a:t>
            </a: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15602133</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err="1">
                <a:effectLst/>
                <a:latin typeface="Times New Roman" panose="02020603050405020304" pitchFamily="18" charset="0"/>
                <a:ea typeface="Calibri" panose="020F0502020204030204" pitchFamily="34" charset="0"/>
                <a:cs typeface="Times New Roman" panose="02020603050405020304" pitchFamily="18" charset="0"/>
              </a:rPr>
              <a:t>SNIP</a:t>
            </a: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279055</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Proyecto: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000" kern="100" dirty="0">
                <a:effectLst/>
                <a:latin typeface="Times New Roman" panose="02020603050405020304" pitchFamily="18" charset="0"/>
                <a:ea typeface="Calibri" panose="020F0502020204030204" pitchFamily="34" charset="0"/>
                <a:cs typeface="Times New Roman" panose="02020603050405020304" pitchFamily="18" charset="0"/>
              </a:rPr>
              <a:t>CONSTRUCCIÓN ESCUELA BICENTENARIO, PUEBLO NUEVO VIÑAS, SANTA ROSA.</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Avance Físico: 89.04</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Aspectos Presupuestarios</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Monto total del proyecto: Q.48,490,901.59</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s-ES" sz="1000" kern="100" dirty="0">
                <a:effectLst/>
                <a:latin typeface="Times New Roman" panose="02020603050405020304" pitchFamily="18" charset="0"/>
                <a:ea typeface="Calibri" panose="020F0502020204030204" pitchFamily="34" charset="0"/>
                <a:cs typeface="Times New Roman" panose="02020603050405020304" pitchFamily="18" charset="0"/>
              </a:rPr>
              <a:t>Plazo de ejecución: 365 días calendario.</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000" dirty="0">
                <a:effectLst/>
                <a:latin typeface="Times New Roman" panose="02020603050405020304" pitchFamily="18" charset="0"/>
                <a:ea typeface="Calibri" panose="020F0502020204030204" pitchFamily="34" charset="0"/>
              </a:rPr>
              <a:t>Población Beneficiada: 1,075 estudiantes</a:t>
            </a:r>
            <a:endParaRPr lang="es-GT" sz="1000" dirty="0"/>
          </a:p>
        </p:txBody>
      </p:sp>
      <p:pic>
        <p:nvPicPr>
          <p:cNvPr id="4" name="Imagen 3">
            <a:extLst>
              <a:ext uri="{FF2B5EF4-FFF2-40B4-BE49-F238E27FC236}">
                <a16:creationId xmlns:a16="http://schemas.microsoft.com/office/drawing/2014/main" id="{FDEA9025-FF3E-A267-9971-ADE246102501}"/>
              </a:ext>
            </a:extLst>
          </p:cNvPr>
          <p:cNvPicPr>
            <a:picLocks noChangeAspect="1"/>
          </p:cNvPicPr>
          <p:nvPr/>
        </p:nvPicPr>
        <p:blipFill>
          <a:blip r:embed="rId4"/>
          <a:stretch>
            <a:fillRect/>
          </a:stretch>
        </p:blipFill>
        <p:spPr>
          <a:xfrm>
            <a:off x="402899" y="3554505"/>
            <a:ext cx="3606393" cy="1967269"/>
          </a:xfrm>
          <a:prstGeom prst="rect">
            <a:avLst/>
          </a:prstGeom>
        </p:spPr>
      </p:pic>
      <p:sp>
        <p:nvSpPr>
          <p:cNvPr id="7" name="CuadroTexto 6">
            <a:extLst>
              <a:ext uri="{FF2B5EF4-FFF2-40B4-BE49-F238E27FC236}">
                <a16:creationId xmlns:a16="http://schemas.microsoft.com/office/drawing/2014/main" id="{D2A52C3E-A676-6AA9-9EAB-5D6AB8DE873A}"/>
              </a:ext>
            </a:extLst>
          </p:cNvPr>
          <p:cNvSpPr txBox="1"/>
          <p:nvPr/>
        </p:nvSpPr>
        <p:spPr>
          <a:xfrm>
            <a:off x="4279867" y="3864937"/>
            <a:ext cx="3770287" cy="1677382"/>
          </a:xfrm>
          <a:prstGeom prst="rect">
            <a:avLst/>
          </a:prstGeom>
          <a:noFill/>
        </p:spPr>
        <p:txBody>
          <a:bodyPr wrap="square">
            <a:spAutoFit/>
          </a:bodyPr>
          <a:lstStyle/>
          <a:p>
            <a:pPr marL="342900" lvl="0" indent="-342900" algn="just">
              <a:buFont typeface="Wingdings" panose="05000000000000000000" pitchFamily="2" charset="2"/>
              <a:buChar char=""/>
            </a:pPr>
            <a:r>
              <a:rPr lang="es-GT" sz="1000" b="1" kern="100" dirty="0" err="1">
                <a:effectLst/>
                <a:latin typeface="Times New Roman" panose="02020603050405020304" pitchFamily="18" charset="0"/>
                <a:ea typeface="Calibri" panose="020F0502020204030204" pitchFamily="34" charset="0"/>
                <a:cs typeface="Times New Roman" panose="02020603050405020304" pitchFamily="18" charset="0"/>
              </a:rPr>
              <a:t>NOG</a:t>
            </a: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15601668</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err="1">
                <a:effectLst/>
                <a:latin typeface="Times New Roman" panose="02020603050405020304" pitchFamily="18" charset="0"/>
                <a:ea typeface="Calibri" panose="020F0502020204030204" pitchFamily="34" charset="0"/>
                <a:cs typeface="Times New Roman" panose="02020603050405020304" pitchFamily="18" charset="0"/>
              </a:rPr>
              <a:t>SNIP</a:t>
            </a: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279061</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Proyecto: </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s-ES" sz="1000" kern="100" dirty="0">
                <a:effectLst/>
                <a:latin typeface="Times New Roman" panose="02020603050405020304" pitchFamily="18" charset="0"/>
                <a:ea typeface="Calibri" panose="020F0502020204030204" pitchFamily="34" charset="0"/>
                <a:cs typeface="Times New Roman" panose="02020603050405020304" pitchFamily="18" charset="0"/>
              </a:rPr>
              <a:t>CONSTRUCCIÓN ESCUELA BICENTENARIO, SAN ANTONIO LA PAZ, EL PROGRESO</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Wingdings" panose="05000000000000000000" pitchFamily="2" charset="2"/>
              <a:buChar char=""/>
            </a:pPr>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Avance Físico: 9</a:t>
            </a: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0.00%</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GT" sz="1000" b="1" kern="100" dirty="0">
                <a:effectLst/>
                <a:latin typeface="Times New Roman" panose="02020603050405020304" pitchFamily="18" charset="0"/>
                <a:ea typeface="Calibri" panose="020F0502020204030204" pitchFamily="34" charset="0"/>
                <a:cs typeface="Times New Roman" panose="02020603050405020304" pitchFamily="18" charset="0"/>
              </a:rPr>
              <a:t>Aspectos Presupuestarios</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s-GT" sz="1000" kern="100" dirty="0">
                <a:effectLst/>
                <a:latin typeface="Times New Roman" panose="02020603050405020304" pitchFamily="18" charset="0"/>
                <a:ea typeface="Calibri" panose="020F0502020204030204" pitchFamily="34" charset="0"/>
                <a:cs typeface="Times New Roman" panose="02020603050405020304" pitchFamily="18" charset="0"/>
              </a:rPr>
              <a:t>Monto total del proyecto: Q.44,038,907.40</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s-ES" sz="1000" kern="100" dirty="0">
                <a:effectLst/>
                <a:latin typeface="Times New Roman" panose="02020603050405020304" pitchFamily="18" charset="0"/>
                <a:ea typeface="Calibri" panose="020F0502020204030204" pitchFamily="34" charset="0"/>
                <a:cs typeface="Times New Roman" panose="02020603050405020304" pitchFamily="18" charset="0"/>
              </a:rPr>
              <a:t>Plazo de ejecución: 180 días calendario.</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R"/>
            </a:pPr>
            <a:r>
              <a:rPr lang="es-ES" sz="1000" kern="100" dirty="0">
                <a:effectLst/>
                <a:latin typeface="Times New Roman" panose="02020603050405020304" pitchFamily="18" charset="0"/>
                <a:ea typeface="Calibri" panose="020F0502020204030204" pitchFamily="34" charset="0"/>
                <a:cs typeface="Times New Roman" panose="02020603050405020304" pitchFamily="18" charset="0"/>
              </a:rPr>
              <a:t>Población Beneficiada: 1,227 estudiantes</a:t>
            </a:r>
            <a:endParaRPr lang="es-GT" sz="16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a:extLst>
              <a:ext uri="{FF2B5EF4-FFF2-40B4-BE49-F238E27FC236}">
                <a16:creationId xmlns:a16="http://schemas.microsoft.com/office/drawing/2014/main" id="{B3017DBF-F992-CA69-2B34-439C03B66D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381" y="1889011"/>
            <a:ext cx="3738721" cy="1800494"/>
          </a:xfrm>
          <a:prstGeom prst="rect">
            <a:avLst/>
          </a:prstGeom>
        </p:spPr>
      </p:pic>
      <p:sp>
        <p:nvSpPr>
          <p:cNvPr id="12" name="CuadroTexto 11">
            <a:extLst>
              <a:ext uri="{FF2B5EF4-FFF2-40B4-BE49-F238E27FC236}">
                <a16:creationId xmlns:a16="http://schemas.microsoft.com/office/drawing/2014/main" id="{5D9FEDA1-11B1-D54D-3410-E42DAE33C47D}"/>
              </a:ext>
            </a:extLst>
          </p:cNvPr>
          <p:cNvSpPr txBox="1"/>
          <p:nvPr/>
        </p:nvSpPr>
        <p:spPr>
          <a:xfrm>
            <a:off x="8320729" y="1722643"/>
            <a:ext cx="3154680" cy="1938992"/>
          </a:xfrm>
          <a:prstGeom prst="rect">
            <a:avLst/>
          </a:prstGeom>
          <a:noFill/>
        </p:spPr>
        <p:txBody>
          <a:bodyPr wrap="square">
            <a:spAutoFit/>
          </a:bodyPr>
          <a:lstStyle/>
          <a:p>
            <a:pPr marL="342900" indent="-342900" algn="just">
              <a:buFont typeface="Wingdings" panose="05000000000000000000" pitchFamily="2" charset="2"/>
              <a:buChar char=""/>
            </a:pPr>
            <a:r>
              <a:rPr lang="es-GT" sz="1000" b="1" kern="100" dirty="0" err="1">
                <a:latin typeface="Times New Roman" panose="02020603050405020304" pitchFamily="18" charset="0"/>
                <a:cs typeface="Times New Roman" panose="02020603050405020304" pitchFamily="18" charset="0"/>
              </a:rPr>
              <a:t>NOG</a:t>
            </a:r>
            <a:r>
              <a:rPr lang="es-GT" sz="1000" b="1" kern="100" dirty="0">
                <a:latin typeface="Times New Roman" panose="02020603050405020304" pitchFamily="18" charset="0"/>
                <a:cs typeface="Times New Roman" panose="02020603050405020304" pitchFamily="18" charset="0"/>
              </a:rPr>
              <a:t>: </a:t>
            </a:r>
            <a:r>
              <a:rPr lang="es-GT" sz="1000" kern="100" dirty="0">
                <a:latin typeface="Times New Roman" panose="02020603050405020304" pitchFamily="18" charset="0"/>
                <a:cs typeface="Times New Roman" panose="02020603050405020304" pitchFamily="18" charset="0"/>
              </a:rPr>
              <a:t>16477502</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Programa: </a:t>
            </a:r>
            <a:r>
              <a:rPr lang="es-GT" sz="1000" kern="100" dirty="0">
                <a:latin typeface="Times New Roman" panose="02020603050405020304" pitchFamily="18" charset="0"/>
                <a:cs typeface="Times New Roman" panose="02020603050405020304" pitchFamily="18" charset="0"/>
              </a:rPr>
              <a:t>Programa 94 “Atención por Desastres Naturales y Calamidades Públicas”</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Proyecto: </a:t>
            </a:r>
            <a:r>
              <a:rPr lang="es-GT" sz="1000" kern="100" dirty="0">
                <a:latin typeface="Times New Roman" panose="02020603050405020304" pitchFamily="18" charset="0"/>
                <a:cs typeface="Times New Roman" panose="02020603050405020304" pitchFamily="18" charset="0"/>
              </a:rPr>
              <a:t>REMOZAMIENTO PUESTO DE SALUD UBICADO EN ALDEA </a:t>
            </a:r>
            <a:r>
              <a:rPr lang="es-GT" sz="1000" kern="100" dirty="0" err="1">
                <a:latin typeface="Times New Roman" panose="02020603050405020304" pitchFamily="18" charset="0"/>
                <a:cs typeface="Times New Roman" panose="02020603050405020304" pitchFamily="18" charset="0"/>
              </a:rPr>
              <a:t>IXCANAC</a:t>
            </a:r>
            <a:r>
              <a:rPr lang="es-GT" sz="1000" kern="100" dirty="0">
                <a:latin typeface="Times New Roman" panose="02020603050405020304" pitchFamily="18" charset="0"/>
                <a:cs typeface="Times New Roman" panose="02020603050405020304" pitchFamily="18" charset="0"/>
              </a:rPr>
              <a:t>, SAN RAFAEL LA INDEPENDENCIA</a:t>
            </a:r>
            <a:r>
              <a:rPr lang="es-GT" sz="1000" b="1" kern="100" dirty="0">
                <a:latin typeface="Times New Roman" panose="02020603050405020304" pitchFamily="18" charset="0"/>
                <a:cs typeface="Times New Roman" panose="02020603050405020304" pitchFamily="18" charset="0"/>
              </a:rPr>
              <a:t>, </a:t>
            </a:r>
            <a:r>
              <a:rPr lang="es-GT" sz="1000" kern="100" dirty="0">
                <a:latin typeface="Times New Roman" panose="02020603050405020304" pitchFamily="18" charset="0"/>
                <a:cs typeface="Times New Roman" panose="02020603050405020304" pitchFamily="18" charset="0"/>
              </a:rPr>
              <a:t>HUEHUETENANGO.</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Monto del proyecto: </a:t>
            </a:r>
            <a:r>
              <a:rPr lang="es-GT" sz="1000" kern="100" dirty="0">
                <a:latin typeface="Times New Roman" panose="02020603050405020304" pitchFamily="18" charset="0"/>
                <a:cs typeface="Times New Roman" panose="02020603050405020304" pitchFamily="18" charset="0"/>
              </a:rPr>
              <a:t>Q. 839,548.44</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 </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Porcentaje de avance físico acumulado en el cuatrimestre: </a:t>
            </a:r>
            <a:r>
              <a:rPr lang="es-GT" sz="1000" kern="100" dirty="0">
                <a:latin typeface="Times New Roman" panose="02020603050405020304" pitchFamily="18" charset="0"/>
                <a:cs typeface="Times New Roman" panose="02020603050405020304" pitchFamily="18" charset="0"/>
              </a:rPr>
              <a:t>87%</a:t>
            </a:r>
          </a:p>
          <a:p>
            <a:pPr marL="342900" indent="-342900" algn="just">
              <a:buFont typeface="Wingdings" panose="05000000000000000000" pitchFamily="2" charset="2"/>
              <a:buChar char=""/>
            </a:pPr>
            <a:r>
              <a:rPr lang="es-GT" sz="1000" b="1" kern="100" dirty="0">
                <a:latin typeface="Times New Roman" panose="02020603050405020304" pitchFamily="18" charset="0"/>
                <a:cs typeface="Times New Roman" panose="02020603050405020304" pitchFamily="18" charset="0"/>
              </a:rPr>
              <a:t>Población beneficiada: </a:t>
            </a:r>
            <a:r>
              <a:rPr lang="es-GT" sz="1000" kern="100" dirty="0">
                <a:latin typeface="Times New Roman" panose="02020603050405020304" pitchFamily="18" charset="0"/>
                <a:cs typeface="Times New Roman" panose="02020603050405020304" pitchFamily="18" charset="0"/>
              </a:rPr>
              <a:t>10,000habitantes</a:t>
            </a:r>
          </a:p>
        </p:txBody>
      </p:sp>
      <p:pic>
        <p:nvPicPr>
          <p:cNvPr id="13" name="Imagen 12">
            <a:extLst>
              <a:ext uri="{FF2B5EF4-FFF2-40B4-BE49-F238E27FC236}">
                <a16:creationId xmlns:a16="http://schemas.microsoft.com/office/drawing/2014/main" id="{C2DE7D6A-2AFE-04DD-EB0D-C8D82859BAF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20729" y="3734132"/>
            <a:ext cx="3790498" cy="1938992"/>
          </a:xfrm>
          <a:prstGeom prst="rect">
            <a:avLst/>
          </a:prstGeom>
        </p:spPr>
      </p:pic>
    </p:spTree>
    <p:extLst>
      <p:ext uri="{BB962C8B-B14F-4D97-AF65-F5344CB8AC3E}">
        <p14:creationId xmlns:p14="http://schemas.microsoft.com/office/powerpoint/2010/main" val="158904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5"/>
          <p:cNvSpPr txBox="1"/>
          <p:nvPr/>
        </p:nvSpPr>
        <p:spPr>
          <a:xfrm>
            <a:off x="727891" y="685390"/>
            <a:ext cx="4105366"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100" dirty="0">
                <a:solidFill>
                  <a:srgbClr val="004C82"/>
                </a:solidFill>
                <a:latin typeface="Bebas Neue"/>
                <a:ea typeface="Bebas Neue"/>
                <a:cs typeface="Bebas Neue"/>
                <a:sym typeface="Bebas Neue"/>
              </a:rPr>
              <a:t>CONSOLIDADO </a:t>
            </a:r>
            <a:endParaRPr dirty="0"/>
          </a:p>
          <a:p>
            <a:pPr marL="0" marR="0" lvl="0" indent="0" algn="l" rtl="0">
              <a:spcBef>
                <a:spcPts val="0"/>
              </a:spcBef>
              <a:spcAft>
                <a:spcPts val="0"/>
              </a:spcAft>
              <a:buNone/>
            </a:pPr>
            <a:r>
              <a:rPr lang="es-GT" sz="3100" dirty="0">
                <a:solidFill>
                  <a:srgbClr val="004C82"/>
                </a:solidFill>
                <a:latin typeface="Bebas Neue"/>
                <a:ea typeface="Bebas Neue"/>
                <a:cs typeface="Bebas Neue"/>
                <a:sym typeface="Bebas Neue"/>
              </a:rPr>
              <a:t>LOGROS INSTITUCIONALES</a:t>
            </a:r>
            <a:endParaRPr dirty="0"/>
          </a:p>
        </p:txBody>
      </p:sp>
      <p:sp>
        <p:nvSpPr>
          <p:cNvPr id="115" name="Google Shape;115;p5"/>
          <p:cNvSpPr txBox="1"/>
          <p:nvPr/>
        </p:nvSpPr>
        <p:spPr>
          <a:xfrm>
            <a:off x="727891" y="1725767"/>
            <a:ext cx="380848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400" dirty="0">
                <a:solidFill>
                  <a:srgbClr val="004C82"/>
                </a:solidFill>
                <a:latin typeface="Bebas Neue"/>
                <a:ea typeface="Bebas Neue"/>
                <a:cs typeface="Bebas Neue"/>
                <a:sym typeface="Bebas Neue"/>
              </a:rPr>
              <a:t>SEGUNDO cuatrimestre del ejercicio fiscal 2023</a:t>
            </a:r>
            <a:endParaRPr dirty="0"/>
          </a:p>
        </p:txBody>
      </p:sp>
      <p:sp>
        <p:nvSpPr>
          <p:cNvPr id="2" name="Google Shape;74;g13fd4db81cc_0_0">
            <a:extLst>
              <a:ext uri="{FF2B5EF4-FFF2-40B4-BE49-F238E27FC236}">
                <a16:creationId xmlns:a16="http://schemas.microsoft.com/office/drawing/2014/main" id="{6CAF8EB4-FFC8-98D5-E4FB-870EB4BAD951}"/>
              </a:ext>
            </a:extLst>
          </p:cNvPr>
          <p:cNvSpPr/>
          <p:nvPr/>
        </p:nvSpPr>
        <p:spPr>
          <a:xfrm>
            <a:off x="727891" y="2334088"/>
            <a:ext cx="1679575" cy="379095"/>
          </a:xfrm>
          <a:prstGeom prst="roundRect">
            <a:avLst>
              <a:gd name="adj" fmla="val 16667"/>
            </a:avLst>
          </a:prstGeom>
          <a:gradFill>
            <a:gsLst>
              <a:gs pos="0">
                <a:srgbClr val="1077D2"/>
              </a:gs>
              <a:gs pos="100000">
                <a:srgbClr val="09315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s-419" sz="1000" b="1" kern="100">
                <a:solidFill>
                  <a:srgbClr val="FFFFFF"/>
                </a:solidFill>
                <a:effectLst/>
                <a:latin typeface="Times New Roman" panose="02020603050405020304" pitchFamily="18" charset="0"/>
                <a:ea typeface="Montserrat" panose="00000500000000000000" pitchFamily="2" charset="0"/>
                <a:cs typeface="Times New Roman" panose="02020603050405020304" pitchFamily="18" charset="0"/>
              </a:rPr>
              <a:t>Nombre del proyecto</a:t>
            </a:r>
            <a:endParaRPr lang="es-GT"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Google Shape;71;g13fd4db81cc_0_0">
            <a:extLst>
              <a:ext uri="{FF2B5EF4-FFF2-40B4-BE49-F238E27FC236}">
                <a16:creationId xmlns:a16="http://schemas.microsoft.com/office/drawing/2014/main" id="{027517F9-46C0-B87B-350F-63FB3850E8C7}"/>
              </a:ext>
            </a:extLst>
          </p:cNvPr>
          <p:cNvSpPr/>
          <p:nvPr/>
        </p:nvSpPr>
        <p:spPr>
          <a:xfrm>
            <a:off x="727891" y="2840818"/>
            <a:ext cx="1656715" cy="1089025"/>
          </a:xfrm>
          <a:prstGeom prst="roundRect">
            <a:avLst>
              <a:gd name="adj" fmla="val 16667"/>
            </a:avLst>
          </a:prstGeom>
          <a:noFill/>
          <a:ln w="9525" cap="flat" cmpd="sng">
            <a:solidFill>
              <a:srgbClr val="0A314F"/>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pPr>
            <a:r>
              <a:rPr lang="es-GT" sz="800" kern="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MEJORAMIENTO ESCUELA PRIMARIA EOUN TIPO FEDERACIÓN, JOSÉ CLEMENTE CHAVARRÍA, SALAMÁ, BAJA VERAPAZ.</a:t>
            </a:r>
            <a:endParaRPr lang="es-GT" sz="12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agen 3">
            <a:extLst>
              <a:ext uri="{FF2B5EF4-FFF2-40B4-BE49-F238E27FC236}">
                <a16:creationId xmlns:a16="http://schemas.microsoft.com/office/drawing/2014/main" id="{92C63DD5-DC99-372D-B583-1C2D29619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4171" y="2346788"/>
            <a:ext cx="3510280" cy="1670685"/>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5" name="Google Shape;74;g13fd4db81cc_0_0">
            <a:extLst>
              <a:ext uri="{FF2B5EF4-FFF2-40B4-BE49-F238E27FC236}">
                <a16:creationId xmlns:a16="http://schemas.microsoft.com/office/drawing/2014/main" id="{753CC056-EA57-9A9E-485B-CB0FFAF36651}"/>
              </a:ext>
            </a:extLst>
          </p:cNvPr>
          <p:cNvSpPr/>
          <p:nvPr/>
        </p:nvSpPr>
        <p:spPr>
          <a:xfrm>
            <a:off x="6518957" y="682873"/>
            <a:ext cx="1679575" cy="379095"/>
          </a:xfrm>
          <a:prstGeom prst="roundRect">
            <a:avLst>
              <a:gd name="adj" fmla="val 16667"/>
            </a:avLst>
          </a:prstGeom>
          <a:gradFill>
            <a:gsLst>
              <a:gs pos="0">
                <a:srgbClr val="1077D2"/>
              </a:gs>
              <a:gs pos="100000">
                <a:srgbClr val="09315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s-419" sz="1000" b="1" kern="100" dirty="0">
                <a:solidFill>
                  <a:srgbClr val="FFFFFF"/>
                </a:solidFill>
                <a:effectLst/>
                <a:latin typeface="Times New Roman" panose="02020603050405020304" pitchFamily="18" charset="0"/>
                <a:ea typeface="Montserrat" panose="00000500000000000000" pitchFamily="2" charset="0"/>
                <a:cs typeface="Times New Roman" panose="02020603050405020304" pitchFamily="18" charset="0"/>
              </a:rPr>
              <a:t>Nombre del proyecto</a:t>
            </a:r>
            <a:endParaRPr lang="es-G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Google Shape;71;g13fd4db81cc_0_0">
            <a:extLst>
              <a:ext uri="{FF2B5EF4-FFF2-40B4-BE49-F238E27FC236}">
                <a16:creationId xmlns:a16="http://schemas.microsoft.com/office/drawing/2014/main" id="{DF84F556-38E1-3286-10E2-290A51850F4F}"/>
              </a:ext>
            </a:extLst>
          </p:cNvPr>
          <p:cNvSpPr/>
          <p:nvPr/>
        </p:nvSpPr>
        <p:spPr>
          <a:xfrm>
            <a:off x="6487424" y="1488990"/>
            <a:ext cx="1656715" cy="1089025"/>
          </a:xfrm>
          <a:prstGeom prst="roundRect">
            <a:avLst>
              <a:gd name="adj" fmla="val 16667"/>
            </a:avLst>
          </a:prstGeom>
          <a:noFill/>
          <a:ln w="9525" cap="flat" cmpd="sng">
            <a:solidFill>
              <a:srgbClr val="0A314F"/>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pPr>
            <a:r>
              <a:rPr lang="es-MX" sz="800" b="1" kern="1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REMOZAMIENTO </a:t>
            </a:r>
            <a:r>
              <a:rPr lang="es-MX" sz="800" b="1" kern="1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EORM</a:t>
            </a:r>
            <a:r>
              <a:rPr lang="es-MX" sz="800" b="1" kern="1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CASERÍO EL ROSARIO ALDEA </a:t>
            </a:r>
            <a:r>
              <a:rPr lang="es-MX" sz="800" b="1" kern="100" dirty="0" err="1">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CIENAGA</a:t>
            </a:r>
            <a:r>
              <a:rPr lang="es-MX" sz="800" b="1" kern="100" dirty="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 GRANDE, CHIMALTENANGO, CHIMALTENANGO.</a:t>
            </a:r>
            <a:endParaRPr lang="es-GT" sz="12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n 6">
            <a:extLst>
              <a:ext uri="{FF2B5EF4-FFF2-40B4-BE49-F238E27FC236}">
                <a16:creationId xmlns:a16="http://schemas.microsoft.com/office/drawing/2014/main" id="{7CFFF5E6-97EE-A012-D981-364A311065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6332" y="524338"/>
            <a:ext cx="3375025" cy="1822450"/>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8" name="Google Shape;74;g13fd4db81cc_0_0">
            <a:extLst>
              <a:ext uri="{FF2B5EF4-FFF2-40B4-BE49-F238E27FC236}">
                <a16:creationId xmlns:a16="http://schemas.microsoft.com/office/drawing/2014/main" id="{9FB52DF8-BAF0-AD1B-A807-C76C19A74DB2}"/>
              </a:ext>
            </a:extLst>
          </p:cNvPr>
          <p:cNvSpPr/>
          <p:nvPr/>
        </p:nvSpPr>
        <p:spPr>
          <a:xfrm>
            <a:off x="9997025" y="3239452"/>
            <a:ext cx="1679575" cy="379095"/>
          </a:xfrm>
          <a:prstGeom prst="roundRect">
            <a:avLst>
              <a:gd name="adj" fmla="val 16667"/>
            </a:avLst>
          </a:prstGeom>
          <a:gradFill>
            <a:gsLst>
              <a:gs pos="0">
                <a:srgbClr val="1077D2"/>
              </a:gs>
              <a:gs pos="100000">
                <a:srgbClr val="09315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s-419" sz="1000" b="1" kern="100">
                <a:solidFill>
                  <a:srgbClr val="FFFFFF"/>
                </a:solidFill>
                <a:effectLst/>
                <a:latin typeface="Times New Roman" panose="02020603050405020304" pitchFamily="18" charset="0"/>
                <a:ea typeface="Montserrat" panose="00000500000000000000" pitchFamily="2" charset="0"/>
                <a:cs typeface="Times New Roman" panose="02020603050405020304" pitchFamily="18" charset="0"/>
              </a:rPr>
              <a:t>Nombre del proyecto</a:t>
            </a:r>
            <a:endParaRPr lang="es-GT"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Google Shape;71;g13fd4db81cc_0_0">
            <a:extLst>
              <a:ext uri="{FF2B5EF4-FFF2-40B4-BE49-F238E27FC236}">
                <a16:creationId xmlns:a16="http://schemas.microsoft.com/office/drawing/2014/main" id="{8344DCB8-46D4-E47F-4A3F-18CC4C841B2D}"/>
              </a:ext>
            </a:extLst>
          </p:cNvPr>
          <p:cNvSpPr/>
          <p:nvPr/>
        </p:nvSpPr>
        <p:spPr>
          <a:xfrm>
            <a:off x="10019885" y="3784820"/>
            <a:ext cx="1656715" cy="1089025"/>
          </a:xfrm>
          <a:prstGeom prst="roundRect">
            <a:avLst>
              <a:gd name="adj" fmla="val 16667"/>
            </a:avLst>
          </a:prstGeom>
          <a:noFill/>
          <a:ln w="9525" cap="flat" cmpd="sng">
            <a:solidFill>
              <a:srgbClr val="0A314F"/>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pPr>
            <a:r>
              <a:rPr lang="es-MX" sz="800" b="1" kern="1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REHABILITACION DE LA RUTA CA-1-OCCIDENTE-06 TRAMO ENTRE CHIMALTENANGO Y ZARAGOZA, CHIMALTENANGO</a:t>
            </a:r>
            <a:endParaRPr lang="es-GT" sz="12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5D6F595D-905D-06BC-7096-B39650F9BFC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87" t="98" r="-110" b="12"/>
          <a:stretch/>
        </p:blipFill>
        <p:spPr bwMode="auto">
          <a:xfrm>
            <a:off x="6907309" y="3661361"/>
            <a:ext cx="2794635" cy="1979295"/>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a:extLst>
            <a:ext uri="{53640926-AAD7-44D8-BBD7-CCE9431645EC}">
              <a14:shadowObscured xmlns:a14="http://schemas.microsoft.com/office/drawing/2010/main"/>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sp>
        <p:nvSpPr>
          <p:cNvPr id="114" name="Google Shape;114;p5"/>
          <p:cNvSpPr txBox="1"/>
          <p:nvPr/>
        </p:nvSpPr>
        <p:spPr>
          <a:xfrm>
            <a:off x="727891" y="685390"/>
            <a:ext cx="4105366" cy="104644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100" dirty="0">
                <a:solidFill>
                  <a:srgbClr val="004C82"/>
                </a:solidFill>
                <a:latin typeface="Bebas Neue"/>
                <a:ea typeface="Bebas Neue"/>
                <a:cs typeface="Bebas Neue"/>
                <a:sym typeface="Bebas Neue"/>
              </a:rPr>
              <a:t>CONSOLIDADO </a:t>
            </a:r>
            <a:endParaRPr dirty="0"/>
          </a:p>
          <a:p>
            <a:pPr marL="0" marR="0" lvl="0" indent="0" algn="l" rtl="0">
              <a:spcBef>
                <a:spcPts val="0"/>
              </a:spcBef>
              <a:spcAft>
                <a:spcPts val="0"/>
              </a:spcAft>
              <a:buNone/>
            </a:pPr>
            <a:r>
              <a:rPr lang="es-GT" sz="3100" dirty="0">
                <a:solidFill>
                  <a:srgbClr val="004C82"/>
                </a:solidFill>
                <a:latin typeface="Bebas Neue"/>
                <a:ea typeface="Bebas Neue"/>
                <a:cs typeface="Bebas Neue"/>
                <a:sym typeface="Bebas Neue"/>
              </a:rPr>
              <a:t>LOGROS INSTITUCIONALES</a:t>
            </a:r>
            <a:endParaRPr dirty="0"/>
          </a:p>
        </p:txBody>
      </p:sp>
      <p:sp>
        <p:nvSpPr>
          <p:cNvPr id="115" name="Google Shape;115;p5"/>
          <p:cNvSpPr txBox="1"/>
          <p:nvPr/>
        </p:nvSpPr>
        <p:spPr>
          <a:xfrm>
            <a:off x="727891" y="1725767"/>
            <a:ext cx="3808483"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GT" sz="1400" dirty="0">
                <a:solidFill>
                  <a:srgbClr val="004C82"/>
                </a:solidFill>
                <a:latin typeface="Bebas Neue"/>
                <a:ea typeface="Bebas Neue"/>
                <a:cs typeface="Bebas Neue"/>
                <a:sym typeface="Bebas Neue"/>
              </a:rPr>
              <a:t>SEGUNDO cuatrimestre del ejercicio fiscal 2023</a:t>
            </a:r>
            <a:endParaRPr dirty="0"/>
          </a:p>
        </p:txBody>
      </p:sp>
      <p:sp>
        <p:nvSpPr>
          <p:cNvPr id="8" name="Google Shape;74;g13fd4db81cc_0_0">
            <a:extLst>
              <a:ext uri="{FF2B5EF4-FFF2-40B4-BE49-F238E27FC236}">
                <a16:creationId xmlns:a16="http://schemas.microsoft.com/office/drawing/2014/main" id="{14324E9E-1FF7-FA82-F2BB-CEAD2B9CF463}"/>
              </a:ext>
            </a:extLst>
          </p:cNvPr>
          <p:cNvSpPr/>
          <p:nvPr/>
        </p:nvSpPr>
        <p:spPr>
          <a:xfrm>
            <a:off x="1007769" y="2582659"/>
            <a:ext cx="1679575" cy="379095"/>
          </a:xfrm>
          <a:prstGeom prst="roundRect">
            <a:avLst>
              <a:gd name="adj" fmla="val 16667"/>
            </a:avLst>
          </a:prstGeom>
          <a:gradFill>
            <a:gsLst>
              <a:gs pos="0">
                <a:srgbClr val="1077D2"/>
              </a:gs>
              <a:gs pos="100000">
                <a:srgbClr val="09315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s-419" sz="1000" b="1" kern="100">
                <a:solidFill>
                  <a:srgbClr val="FFFFFF"/>
                </a:solidFill>
                <a:effectLst/>
                <a:latin typeface="Times New Roman" panose="02020603050405020304" pitchFamily="18" charset="0"/>
                <a:ea typeface="Montserrat" panose="00000500000000000000" pitchFamily="2" charset="0"/>
                <a:cs typeface="Times New Roman" panose="02020603050405020304" pitchFamily="18" charset="0"/>
              </a:rPr>
              <a:t>Nombre del proyecto</a:t>
            </a:r>
            <a:endParaRPr lang="es-GT"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Google Shape;71;g13fd4db81cc_0_0">
            <a:extLst>
              <a:ext uri="{FF2B5EF4-FFF2-40B4-BE49-F238E27FC236}">
                <a16:creationId xmlns:a16="http://schemas.microsoft.com/office/drawing/2014/main" id="{CC27ED6D-B4F7-2F1A-2862-4BE08A8AB0C9}"/>
              </a:ext>
            </a:extLst>
          </p:cNvPr>
          <p:cNvSpPr/>
          <p:nvPr/>
        </p:nvSpPr>
        <p:spPr>
          <a:xfrm>
            <a:off x="1007769" y="3089389"/>
            <a:ext cx="1656715" cy="1089025"/>
          </a:xfrm>
          <a:prstGeom prst="roundRect">
            <a:avLst>
              <a:gd name="adj" fmla="val 16667"/>
            </a:avLst>
          </a:prstGeom>
          <a:noFill/>
          <a:ln w="9525" cap="flat" cmpd="sng">
            <a:solidFill>
              <a:srgbClr val="0A314F"/>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pPr>
            <a:r>
              <a:rPr lang="es-MX" sz="800" b="1" kern="1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MEJORAMIENTO CAMINO RURAL CASERIO TUIXEL - CASERIO MAPA, SAN SEBASTIAN HUEHUETENANGO, HUEHUETENANGO</a:t>
            </a:r>
            <a:endParaRPr lang="es-GT" sz="12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n 9">
            <a:extLst>
              <a:ext uri="{FF2B5EF4-FFF2-40B4-BE49-F238E27FC236}">
                <a16:creationId xmlns:a16="http://schemas.microsoft.com/office/drawing/2014/main" id="{C1F152F4-7D8B-4BEC-9FF3-3A1A91CED5B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3078"/>
          <a:stretch/>
        </p:blipFill>
        <p:spPr>
          <a:xfrm>
            <a:off x="3259727" y="2521267"/>
            <a:ext cx="3147060" cy="1815465"/>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
        <p:nvSpPr>
          <p:cNvPr id="11" name="Google Shape;74;g13fd4db81cc_0_0">
            <a:extLst>
              <a:ext uri="{FF2B5EF4-FFF2-40B4-BE49-F238E27FC236}">
                <a16:creationId xmlns:a16="http://schemas.microsoft.com/office/drawing/2014/main" id="{9039AD37-A974-FB55-B9CB-1DC77FFECD25}"/>
              </a:ext>
            </a:extLst>
          </p:cNvPr>
          <p:cNvSpPr/>
          <p:nvPr/>
        </p:nvSpPr>
        <p:spPr>
          <a:xfrm>
            <a:off x="6979170" y="2521267"/>
            <a:ext cx="1679575" cy="379095"/>
          </a:xfrm>
          <a:prstGeom prst="roundRect">
            <a:avLst>
              <a:gd name="adj" fmla="val 16667"/>
            </a:avLst>
          </a:prstGeom>
          <a:gradFill>
            <a:gsLst>
              <a:gs pos="0">
                <a:srgbClr val="1077D2"/>
              </a:gs>
              <a:gs pos="100000">
                <a:srgbClr val="09315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s-419" sz="1000" b="1" kern="100">
                <a:solidFill>
                  <a:srgbClr val="FFFFFF"/>
                </a:solidFill>
                <a:effectLst/>
                <a:latin typeface="Times New Roman" panose="02020603050405020304" pitchFamily="18" charset="0"/>
                <a:ea typeface="Montserrat" panose="00000500000000000000" pitchFamily="2" charset="0"/>
                <a:cs typeface="Times New Roman" panose="02020603050405020304" pitchFamily="18" charset="0"/>
              </a:rPr>
              <a:t>Nombre del proyecto</a:t>
            </a:r>
            <a:endParaRPr lang="es-GT" sz="1200" kern="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Google Shape;71;g13fd4db81cc_0_0">
            <a:extLst>
              <a:ext uri="{FF2B5EF4-FFF2-40B4-BE49-F238E27FC236}">
                <a16:creationId xmlns:a16="http://schemas.microsoft.com/office/drawing/2014/main" id="{64992EE1-F78F-5603-5E72-CF01D6C71392}"/>
              </a:ext>
            </a:extLst>
          </p:cNvPr>
          <p:cNvSpPr/>
          <p:nvPr/>
        </p:nvSpPr>
        <p:spPr>
          <a:xfrm>
            <a:off x="6979170" y="3027997"/>
            <a:ext cx="1656715" cy="1089025"/>
          </a:xfrm>
          <a:prstGeom prst="roundRect">
            <a:avLst>
              <a:gd name="adj" fmla="val 16667"/>
            </a:avLst>
          </a:prstGeom>
          <a:noFill/>
          <a:ln w="9525" cap="flat" cmpd="sng">
            <a:solidFill>
              <a:srgbClr val="0A314F"/>
            </a:solidFill>
            <a:prstDash val="solid"/>
            <a:round/>
            <a:headEnd type="none" w="sm" len="sm"/>
            <a:tailEnd type="none" w="sm" len="sm"/>
          </a:ln>
        </p:spPr>
        <p:txBody>
          <a:bodyPr spcFirstLastPara="1" wrap="square" lIns="91425" tIns="91425" rIns="91425" bIns="91425" anchor="ctr" anchorCtr="0">
            <a:noAutofit/>
          </a:bodyPr>
          <a:lstStyle/>
          <a:p>
            <a:pPr algn="ctr">
              <a:lnSpc>
                <a:spcPct val="115000"/>
              </a:lnSpc>
            </a:pPr>
            <a:r>
              <a:rPr lang="es-MX" sz="800" b="1" kern="100">
                <a:solidFill>
                  <a:srgbClr val="002060"/>
                </a:solidFill>
                <a:effectLst/>
                <a:latin typeface="Times New Roman" panose="02020603050405020304" pitchFamily="18" charset="0"/>
                <a:ea typeface="Arial" panose="020B0604020202020204" pitchFamily="34" charset="0"/>
                <a:cs typeface="Times New Roman" panose="02020603050405020304" pitchFamily="18" charset="0"/>
              </a:rPr>
              <a:t>MEJORAMIENTO CAMINO RURAL CASERIO ZALPATZAN - ALDEA PIACHE, MALACATANCITO, HUEHUETENANGO</a:t>
            </a:r>
            <a:endParaRPr lang="es-GT" sz="1200" kern="10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a:extLst>
              <a:ext uri="{FF2B5EF4-FFF2-40B4-BE49-F238E27FC236}">
                <a16:creationId xmlns:a16="http://schemas.microsoft.com/office/drawing/2014/main" id="{2691F92C-5D77-43D9-B916-144DB97E1A1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9208268" y="3163610"/>
            <a:ext cx="2696210" cy="2022475"/>
          </a:xfrm>
          <a:prstGeom prst="round2DiagRect">
            <a:avLst>
              <a:gd name="adj1" fmla="val 16667"/>
              <a:gd name="adj2" fmla="val 0"/>
            </a:avLst>
          </a:prstGeom>
          <a:ln w="88900" cap="sq">
            <a:solidFill>
              <a:srgbClr val="00B0F0"/>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60426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9"/>
        <p:cNvGrpSpPr/>
        <p:nvPr/>
      </p:nvGrpSpPr>
      <p:grpSpPr>
        <a:xfrm>
          <a:off x="0" y="0"/>
          <a:ext cx="0" cy="0"/>
          <a:chOff x="0" y="0"/>
          <a:chExt cx="0" cy="0"/>
        </a:xfrm>
      </p:grpSpPr>
      <p:sp>
        <p:nvSpPr>
          <p:cNvPr id="130" name="Google Shape;130;p7"/>
          <p:cNvSpPr/>
          <p:nvPr/>
        </p:nvSpPr>
        <p:spPr>
          <a:xfrm>
            <a:off x="5573907" y="6228920"/>
            <a:ext cx="1044186" cy="449150"/>
          </a:xfrm>
          <a:prstGeom prst="roundRect">
            <a:avLst>
              <a:gd name="adj" fmla="val 8556"/>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31" name="Google Shape;131;p7"/>
          <p:cNvPicPr preferRelativeResize="0"/>
          <p:nvPr/>
        </p:nvPicPr>
        <p:blipFill rotWithShape="1">
          <a:blip r:embed="rId4">
            <a:alphaModFix/>
          </a:blip>
          <a:srcRect t="248" b="238"/>
          <a:stretch/>
        </p:blipFill>
        <p:spPr>
          <a:xfrm>
            <a:off x="5726838" y="6284612"/>
            <a:ext cx="746674" cy="329414"/>
          </a:xfrm>
          <a:prstGeom prst="rect">
            <a:avLst/>
          </a:prstGeom>
          <a:noFill/>
          <a:ln>
            <a:noFill/>
          </a:ln>
        </p:spPr>
      </p:pic>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146</TotalTime>
  <Words>885</Words>
  <Application>Microsoft Office PowerPoint</Application>
  <PresentationFormat>Panorámica</PresentationFormat>
  <Paragraphs>99</Paragraphs>
  <Slides>9</Slides>
  <Notes>9</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Servidores OLE incrustados</vt:lpstr>
      </vt:variant>
      <vt:variant>
        <vt:i4>1</vt:i4>
      </vt:variant>
      <vt:variant>
        <vt:lpstr>Títulos de diapositiva</vt:lpstr>
      </vt:variant>
      <vt:variant>
        <vt:i4>9</vt:i4>
      </vt:variant>
    </vt:vector>
  </HeadingPairs>
  <TitlesOfParts>
    <vt:vector size="18" baseType="lpstr">
      <vt:lpstr>Calibri</vt:lpstr>
      <vt:lpstr>Wingdings</vt:lpstr>
      <vt:lpstr>Arial</vt:lpstr>
      <vt:lpstr>Arial Black</vt:lpstr>
      <vt:lpstr>Times New Roman</vt:lpstr>
      <vt:lpstr>Bebas Neue</vt:lpstr>
      <vt:lpstr>Montserrat</vt:lpstr>
      <vt:lpstr>Tema de Office</vt:lpstr>
      <vt:lpstr>Document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Mac SCSP</dc:creator>
  <cp:lastModifiedBy>Maria Rene Linares Sandoval</cp:lastModifiedBy>
  <cp:revision>7</cp:revision>
  <dcterms:created xsi:type="dcterms:W3CDTF">2023-08-16T22:07:49Z</dcterms:created>
  <dcterms:modified xsi:type="dcterms:W3CDTF">2023-09-06T16:29:27Z</dcterms:modified>
</cp:coreProperties>
</file>