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ebas Neu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DEGVw+lPcHaTD66o9bjm5XB2F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GT" sz="168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defRPr>
            </a:pPr>
            <a:r>
              <a:rPr lang="es-GT"/>
              <a:t>PRESUPUESTO SESAN 2023</a:t>
            </a:r>
          </a:p>
          <a:p>
            <a:pPr>
              <a:defRPr/>
            </a:pPr>
            <a:r>
              <a:rPr lang="es-GT"/>
              <a:t>Montos en Millones de Quetzales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GT" sz="1680" b="0" i="0" u="none" strike="noStrike" kern="1200" cap="none" spc="0" baseline="0">
              <a:solidFill>
                <a:srgbClr val="004C82"/>
              </a:solidFill>
              <a:latin typeface="Bebas Neue"/>
              <a:ea typeface="Bebas Neue"/>
              <a:cs typeface="Bebas Neue"/>
              <a:sym typeface="Arial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GT" sz="1400" b="0" i="0" u="none" strike="noStrike" kern="1200" cap="none" baseline="0">
                    <a:solidFill>
                      <a:srgbClr val="004C82"/>
                    </a:solidFill>
                    <a:latin typeface="Bebas Neue"/>
                    <a:ea typeface="Bebas Neue"/>
                    <a:cs typeface="Bebas Neue"/>
                    <a:sym typeface="Arial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'[SEGUNDO INFORME CUATRIMESTRAL.xlsx]Hoja1'!$D$6:$H$6</c:f>
              <c:strCache>
                <c:ptCount val="5"/>
                <c:pt idx="0">
                  <c:v>Asignado</c:v>
                </c:pt>
                <c:pt idx="1">
                  <c:v>Modificado</c:v>
                </c:pt>
                <c:pt idx="2">
                  <c:v>Vigente</c:v>
                </c:pt>
                <c:pt idx="3">
                  <c:v> Ejecutado</c:v>
                </c:pt>
                <c:pt idx="4">
                  <c:v>Saldo por ejecutar</c:v>
                </c:pt>
              </c:strCache>
            </c:strRef>
          </c:cat>
          <c:val>
            <c:numRef>
              <c:f>'[SEGUNDO INFORME CUATRIMESTRAL.xlsx]Hoja1'!$D$7:$H$7</c:f>
              <c:numCache>
                <c:formatCode>General</c:formatCode>
                <c:ptCount val="5"/>
                <c:pt idx="0">
                  <c:v>58.4</c:v>
                </c:pt>
                <c:pt idx="1">
                  <c:v>0</c:v>
                </c:pt>
                <c:pt idx="2">
                  <c:v>58.4</c:v>
                </c:pt>
                <c:pt idx="3">
                  <c:v>33.22</c:v>
                </c:pt>
                <c:pt idx="4">
                  <c:v>25.18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8525840"/>
        <c:axId val="1938522032"/>
      </c:barChart>
      <c:catAx>
        <c:axId val="19385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GT" sz="1400" b="0" i="0" u="none" strike="noStrike" kern="1200" cap="none" baseline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defRPr>
            </a:pPr>
            <a:endParaRPr lang="es-GT"/>
          </a:p>
        </c:txPr>
        <c:crossAx val="1938522032"/>
        <c:crosses val="autoZero"/>
        <c:auto val="1"/>
        <c:lblAlgn val="ctr"/>
        <c:lblOffset val="100"/>
        <c:noMultiLvlLbl val="0"/>
      </c:catAx>
      <c:valAx>
        <c:axId val="193852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GT" sz="1400" b="0" i="0" u="none" strike="noStrike" kern="1200" cap="none" baseline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defRPr>
            </a:pPr>
            <a:endParaRPr lang="es-GT"/>
          </a:p>
        </c:txPr>
        <c:crossAx val="193852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GT" sz="1400" b="0" i="0" u="none" strike="noStrike" cap="none">
          <a:solidFill>
            <a:srgbClr val="004C82"/>
          </a:solidFill>
          <a:latin typeface="Bebas Neue"/>
          <a:ea typeface="Bebas Neue"/>
          <a:cs typeface="Bebas Neue"/>
          <a:sym typeface="Arial"/>
        </a:defRPr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GT" sz="140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defRPr>
            </a:pPr>
            <a:r>
              <a:rPr lang="es-GT" sz="1800" b="0" i="0" u="none" strike="noStrike" cap="none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rPr>
              <a:t>EJECUCIÓN PRESUPUESTARIA SESAN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GT" sz="1400" b="0" i="0" u="none" strike="noStrike" cap="none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defRPr>
            </a:pPr>
            <a:r>
              <a:rPr lang="es-GT" sz="1800" b="0" i="0" u="none" strike="noStrike" cap="none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rPr>
              <a:t>Porcentaje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lang="es-GT" sz="1400" b="0" i="0" u="none" strike="noStrike" kern="1200" cap="none" spc="0" baseline="0">
              <a:solidFill>
                <a:srgbClr val="004C82"/>
              </a:solidFill>
              <a:latin typeface="Bebas Neue"/>
              <a:ea typeface="Bebas Neue"/>
              <a:cs typeface="Bebas Neue"/>
              <a:sym typeface="Arial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'[SEGUNDO INFORME CUATRIMESTRAL.xlsx]Hoja1'!$D$28:$E$28</c:f>
              <c:strCache>
                <c:ptCount val="2"/>
                <c:pt idx="0">
                  <c:v>Vigente</c:v>
                </c:pt>
                <c:pt idx="1">
                  <c:v> Ejecutado</c:v>
                </c:pt>
              </c:strCache>
            </c:strRef>
          </c:cat>
          <c:val>
            <c:numRef>
              <c:f>'[SEGUNDO INFORME CUATRIMESTRAL.xlsx]Hoja1'!$D$29:$E$29</c:f>
              <c:numCache>
                <c:formatCode>0%</c:formatCode>
                <c:ptCount val="2"/>
                <c:pt idx="0">
                  <c:v>1</c:v>
                </c:pt>
                <c:pt idx="1">
                  <c:v>0.56859999999999999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7881024"/>
        <c:axId val="1807885920"/>
      </c:barChart>
      <c:catAx>
        <c:axId val="18078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07885920"/>
        <c:crosses val="autoZero"/>
        <c:auto val="1"/>
        <c:lblAlgn val="ctr"/>
        <c:lblOffset val="100"/>
        <c:noMultiLvlLbl val="0"/>
      </c:catAx>
      <c:valAx>
        <c:axId val="180788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078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GT" sz="180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</a:defRPr>
            </a:pPr>
            <a:r>
              <a:rPr lang="es-GT" sz="1800" b="0" i="0" u="none" strike="noStrike" kern="1200" cap="none" spc="0" baseline="0" dirty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EJECUCIÓN PRESUPUESTARIA SESAN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GT" sz="180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</a:defRPr>
            </a:pPr>
            <a:r>
              <a:rPr lang="es-GT" sz="1800" b="0" i="0" u="none" strike="noStrike" kern="1200" cap="none" spc="0" baseline="0" dirty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GRUPO DE GASTO 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GT" sz="180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</a:defRPr>
            </a:pPr>
            <a:r>
              <a:rPr lang="es-GT" sz="1800" b="0" i="0" u="none" strike="noStrike" kern="1200" cap="none" spc="0" baseline="0" dirty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Montos en Millones de Quetzales</a:t>
            </a:r>
          </a:p>
        </c:rich>
      </c:tx>
      <c:layout>
        <c:manualLayout>
          <c:xMode val="edge"/>
          <c:yMode val="edge"/>
          <c:x val="0.26302787350624163"/>
          <c:y val="4.2525554345515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lang="es-GT" sz="1800" b="0" i="0" u="none" strike="noStrike" kern="1200" cap="none" spc="0" baseline="0">
              <a:solidFill>
                <a:srgbClr val="004C82"/>
              </a:solidFill>
              <a:latin typeface="Bebas Neue"/>
              <a:ea typeface="Bebas Neue"/>
              <a:cs typeface="Bebas Neue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'[SEGUNDO INFORME CUATRIMESTRAL.xlsx]Hoja1'!$F$50:$H$50</c:f>
              <c:strCache>
                <c:ptCount val="3"/>
                <c:pt idx="0">
                  <c:v>Vigente</c:v>
                </c:pt>
                <c:pt idx="1">
                  <c:v> Ejecutado</c:v>
                </c:pt>
                <c:pt idx="2">
                  <c:v>Saldo por ejecutar</c:v>
                </c:pt>
              </c:strCache>
            </c:strRef>
          </c:cat>
          <c:val>
            <c:numRef>
              <c:f>'[SEGUNDO INFORME CUATRIMESTRAL.xlsx]Hoja1'!$F$51:$H$51</c:f>
              <c:numCache>
                <c:formatCode>General</c:formatCode>
                <c:ptCount val="3"/>
                <c:pt idx="0">
                  <c:v>44.06</c:v>
                </c:pt>
                <c:pt idx="1">
                  <c:v>24.4</c:v>
                </c:pt>
                <c:pt idx="2" formatCode="0.00">
                  <c:v>19.660000000000004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7887008"/>
        <c:axId val="1807889728"/>
      </c:barChart>
      <c:catAx>
        <c:axId val="18078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07889728"/>
        <c:crosses val="autoZero"/>
        <c:auto val="1"/>
        <c:lblAlgn val="ctr"/>
        <c:lblOffset val="100"/>
        <c:noMultiLvlLbl val="0"/>
      </c:catAx>
      <c:valAx>
        <c:axId val="180788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0788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GT" sz="140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defRPr>
            </a:pPr>
            <a:r>
              <a:rPr lang="es-GT" sz="1400" b="0" i="0" u="none" strike="noStrike" cap="none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rPr>
              <a:t>EJECUCIÓN PRESUPUESTARIA SESAN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GT" sz="1400" b="0" i="0" u="none" strike="noStrike" cap="none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defRPr>
            </a:pPr>
            <a:r>
              <a:rPr lang="es-GT" sz="1400" b="0" i="0" u="none" strike="noStrike" cap="none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rPr>
              <a:t>GRUPO DE GASTO 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GT" sz="1400" b="0" i="0" u="none" strike="noStrike" cap="none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defRPr>
            </a:pPr>
            <a:r>
              <a:rPr lang="es-GT" sz="1400" b="0" i="0" u="none" strike="noStrike" cap="none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rPr>
              <a:t>Montos en Millones de Quetzales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lang="es-GT" sz="1400" b="0" i="0" u="none" strike="noStrike" kern="1200" cap="none" spc="0" baseline="0">
              <a:solidFill>
                <a:srgbClr val="004C82"/>
              </a:solidFill>
              <a:latin typeface="Bebas Neue"/>
              <a:ea typeface="Bebas Neue"/>
              <a:cs typeface="Bebas Neue"/>
              <a:sym typeface="Arial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'[SEGUNDO INFORME CUATRIMESTRAL.xlsx]Hoja1'!$F$77:$H$77</c:f>
              <c:strCache>
                <c:ptCount val="3"/>
                <c:pt idx="0">
                  <c:v>Vigente</c:v>
                </c:pt>
                <c:pt idx="1">
                  <c:v> Ejecutado</c:v>
                </c:pt>
                <c:pt idx="2">
                  <c:v>Saldo por ejecutar</c:v>
                </c:pt>
              </c:strCache>
            </c:strRef>
          </c:cat>
          <c:val>
            <c:numRef>
              <c:f>'[SEGUNDO INFORME CUATRIMESTRAL.xlsx]Hoja1'!$F$78:$H$78</c:f>
              <c:numCache>
                <c:formatCode>General</c:formatCode>
                <c:ptCount val="3"/>
                <c:pt idx="0">
                  <c:v>2.04</c:v>
                </c:pt>
                <c:pt idx="1">
                  <c:v>0.85</c:v>
                </c:pt>
                <c:pt idx="2">
                  <c:v>1.19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7888096"/>
        <c:axId val="1807892448"/>
      </c:barChart>
      <c:catAx>
        <c:axId val="18078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07892448"/>
        <c:crosses val="autoZero"/>
        <c:auto val="1"/>
        <c:lblAlgn val="ctr"/>
        <c:lblOffset val="100"/>
        <c:noMultiLvlLbl val="0"/>
      </c:catAx>
      <c:valAx>
        <c:axId val="180789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0788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GT" sz="140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</a:defRPr>
            </a:pPr>
            <a:r>
              <a:rPr lang="es-GT" sz="140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PRESUPUESTO SESAN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s-GT" sz="140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</a:defRPr>
            </a:pPr>
            <a:r>
              <a:rPr lang="es-GT" sz="140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Montos en Millones de Quetzales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buNone/>
            <a:defRPr lang="es-GT" sz="1400" b="0" i="0" u="none" strike="noStrike" kern="1200" cap="none" spc="0" baseline="0">
              <a:solidFill>
                <a:srgbClr val="004C82"/>
              </a:solidFill>
              <a:latin typeface="Bebas Neue"/>
              <a:ea typeface="Bebas Neue"/>
              <a:cs typeface="Bebas Neue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'[SEGUNDO INFORME CUATRIMESTRAL.xlsx]Hoja1'!$F$102:$H$102</c:f>
              <c:strCache>
                <c:ptCount val="3"/>
                <c:pt idx="0">
                  <c:v>Vigente</c:v>
                </c:pt>
                <c:pt idx="1">
                  <c:v> Ejecutado</c:v>
                </c:pt>
                <c:pt idx="2">
                  <c:v>Saldo por ejecutar</c:v>
                </c:pt>
              </c:strCache>
            </c:strRef>
          </c:cat>
          <c:val>
            <c:numRef>
              <c:f>'[SEGUNDO INFORME CUATRIMESTRAL.xlsx]Hoja1'!$F$103:$H$103</c:f>
              <c:numCache>
                <c:formatCode>General</c:formatCode>
                <c:ptCount val="3"/>
                <c:pt idx="0">
                  <c:v>58.4</c:v>
                </c:pt>
                <c:pt idx="1">
                  <c:v>33.22</c:v>
                </c:pt>
                <c:pt idx="2">
                  <c:v>25.18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8524208"/>
        <c:axId val="1938528560"/>
      </c:barChart>
      <c:catAx>
        <c:axId val="193852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938528560"/>
        <c:crosses val="autoZero"/>
        <c:auto val="1"/>
        <c:lblAlgn val="ctr"/>
        <c:lblOffset val="100"/>
        <c:noMultiLvlLbl val="0"/>
      </c:catAx>
      <c:valAx>
        <c:axId val="193852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93852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1981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63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839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02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99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98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61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82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9152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826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62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17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573907" y="6228920"/>
            <a:ext cx="1044186" cy="449150"/>
          </a:xfrm>
          <a:prstGeom prst="roundRect">
            <a:avLst>
              <a:gd name="adj" fmla="val 85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t="248" b="238"/>
          <a:stretch/>
        </p:blipFill>
        <p:spPr>
          <a:xfrm>
            <a:off x="5726838" y="6284612"/>
            <a:ext cx="746674" cy="3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62424"/>
              </p:ext>
            </p:extLst>
          </p:nvPr>
        </p:nvGraphicFramePr>
        <p:xfrm>
          <a:off x="1883390" y="1337481"/>
          <a:ext cx="8843750" cy="3923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43750"/>
              </a:tblGrid>
              <a:tr h="469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600" b="1" dirty="0">
                          <a:effectLst/>
                        </a:rPr>
                        <a:t>Consolidado de logros institucionales</a:t>
                      </a:r>
                      <a:endParaRPr lang="es-G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746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Análisis de la Clasificación Integrada de la Seguridad Alimentaria en Fases (CIF), escala aguda</a:t>
                      </a:r>
                      <a:endParaRPr lang="es-G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746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Intercambio de experiencias y buenas prácticas entre Chile y Guatemala, para prevenir y erradicar la desnutrición</a:t>
                      </a:r>
                      <a:endParaRPr lang="es-G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746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Formulación y aprobación del Plan Estratégico de Seguridad Alimentaria y Nutricional (PESAN) 2023-2032</a:t>
                      </a:r>
                      <a:endParaRPr lang="es-G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46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Coordinación interinstitucional para la gestión de asistencia alimentaria</a:t>
                      </a:r>
                      <a:endParaRPr lang="es-G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746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GT" sz="1600" dirty="0">
                          <a:effectLst/>
                        </a:rPr>
                        <a:t>Participación de Guatemala en la Cumbre de Sistemas Alimentarios de las Naciones Unidas +2</a:t>
                      </a:r>
                      <a:endParaRPr lang="es-G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6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/>
          <p:nvPr/>
        </p:nvSpPr>
        <p:spPr>
          <a:xfrm>
            <a:off x="5573907" y="6228920"/>
            <a:ext cx="1044186" cy="449150"/>
          </a:xfrm>
          <a:prstGeom prst="roundRect">
            <a:avLst>
              <a:gd name="adj" fmla="val 855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t="248" b="238"/>
          <a:stretch/>
        </p:blipFill>
        <p:spPr>
          <a:xfrm>
            <a:off x="5726838" y="6284612"/>
            <a:ext cx="746674" cy="329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727891" y="685390"/>
            <a:ext cx="4105366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b="0" i="0" u="none" strike="noStrike" cap="none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EJECUCIÓN DEL PRESUPUESTO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GENERAL DEL ESTADO</a:t>
            </a:r>
            <a:endParaRPr dirty="0"/>
          </a:p>
        </p:txBody>
      </p:sp>
      <p:sp>
        <p:nvSpPr>
          <p:cNvPr id="91" name="Google Shape;91;p2"/>
          <p:cNvSpPr txBox="1"/>
          <p:nvPr/>
        </p:nvSpPr>
        <p:spPr>
          <a:xfrm>
            <a:off x="727891" y="1701641"/>
            <a:ext cx="38084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400" dirty="0" smtClean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Segundo </a:t>
            </a:r>
            <a:r>
              <a:rPr lang="es-GT" sz="14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cuatrimestre del ejercicio fiscal </a:t>
            </a:r>
            <a:r>
              <a:rPr lang="es-GT" sz="1400" dirty="0" smtClean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2023</a:t>
            </a:r>
            <a:endParaRPr dirty="0"/>
          </a:p>
        </p:txBody>
      </p:sp>
      <p:sp>
        <p:nvSpPr>
          <p:cNvPr id="92" name="Google Shape;92;p2"/>
          <p:cNvSpPr/>
          <p:nvPr/>
        </p:nvSpPr>
        <p:spPr>
          <a:xfrm>
            <a:off x="6000049" y="5816840"/>
            <a:ext cx="5083244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800" b="1" dirty="0">
                <a:solidFill>
                  <a:schemeClr val="dk1"/>
                </a:solidFill>
              </a:rPr>
              <a:t>Fuente:</a:t>
            </a:r>
            <a:r>
              <a:rPr lang="es-ES" sz="800" dirty="0">
                <a:solidFill>
                  <a:schemeClr val="dk1"/>
                </a:solidFill>
              </a:rPr>
              <a:t> SICOIN, 31 de agosto de 2023, elaboración propia SESAN</a:t>
            </a:r>
            <a:endParaRPr sz="800" dirty="0">
              <a:solidFill>
                <a:schemeClr val="dk1"/>
              </a:solidFill>
              <a:sym typeface="Arial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922783"/>
              </p:ext>
            </p:extLst>
          </p:nvPr>
        </p:nvGraphicFramePr>
        <p:xfrm>
          <a:off x="4536374" y="1187355"/>
          <a:ext cx="6900450" cy="433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591414" y="582249"/>
            <a:ext cx="410536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"/>
          <p:cNvSpPr/>
          <p:nvPr/>
        </p:nvSpPr>
        <p:spPr>
          <a:xfrm>
            <a:off x="864370" y="4638372"/>
            <a:ext cx="2889588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600" b="1" dirty="0">
                <a:solidFill>
                  <a:schemeClr val="dk1"/>
                </a:solidFill>
              </a:rPr>
              <a:t> SICOIN</a:t>
            </a:r>
            <a:r>
              <a:rPr lang="es-ES" sz="600" dirty="0">
                <a:solidFill>
                  <a:schemeClr val="dk1"/>
                </a:solidFill>
              </a:rPr>
              <a:t>, 31 de agosto de 2023 elaboración propia SESAN</a:t>
            </a:r>
            <a:endParaRPr sz="600" dirty="0">
              <a:solidFill>
                <a:schemeClr val="dk1"/>
              </a:solidFill>
              <a:sym typeface="Arial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218707"/>
              </p:ext>
            </p:extLst>
          </p:nvPr>
        </p:nvGraphicFramePr>
        <p:xfrm>
          <a:off x="324205" y="997646"/>
          <a:ext cx="5476094" cy="358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980296"/>
              </p:ext>
            </p:extLst>
          </p:nvPr>
        </p:nvGraphicFramePr>
        <p:xfrm>
          <a:off x="6346209" y="889985"/>
          <a:ext cx="5431809" cy="348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00;p3"/>
          <p:cNvSpPr/>
          <p:nvPr/>
        </p:nvSpPr>
        <p:spPr>
          <a:xfrm>
            <a:off x="6980842" y="4470515"/>
            <a:ext cx="2889588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ES" sz="600" b="1" dirty="0">
                <a:solidFill>
                  <a:schemeClr val="dk1"/>
                </a:solidFill>
              </a:rPr>
              <a:t> SICOIN</a:t>
            </a:r>
            <a:r>
              <a:rPr lang="es-ES" sz="600" dirty="0">
                <a:solidFill>
                  <a:schemeClr val="dk1"/>
                </a:solidFill>
              </a:rPr>
              <a:t>, 31 de agosto de 2023 elaboración propia SESAN</a:t>
            </a:r>
            <a:endParaRPr sz="6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6746553" y="4592472"/>
            <a:ext cx="2889588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GT" sz="800" dirty="0"/>
              <a:t> SICOIN, 31 de agosto de 2023 elaboración propia SESAN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637394"/>
              </p:ext>
            </p:extLst>
          </p:nvPr>
        </p:nvGraphicFramePr>
        <p:xfrm>
          <a:off x="314538" y="914400"/>
          <a:ext cx="5240101" cy="334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601692"/>
              </p:ext>
            </p:extLst>
          </p:nvPr>
        </p:nvGraphicFramePr>
        <p:xfrm>
          <a:off x="6087541" y="1361363"/>
          <a:ext cx="5267396" cy="290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08;p4"/>
          <p:cNvSpPr/>
          <p:nvPr/>
        </p:nvSpPr>
        <p:spPr>
          <a:xfrm>
            <a:off x="989473" y="4592471"/>
            <a:ext cx="2889588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s-GT" sz="800" dirty="0"/>
              <a:t> SICOIN, 31 de agosto de 2023 elaboración propia SESAN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42447" y="410541"/>
            <a:ext cx="8352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defRPr lang="es-GT" sz="1400" b="0" i="0" u="none" strike="noStrike" kern="1200" cap="none" spc="0" baseline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Arial"/>
              </a:defRPr>
            </a:pPr>
            <a:r>
              <a:rPr lang="es-ES" sz="2400" kern="1200" dirty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Análisis de la Clasificación Integrada de la Seguridad Alimentaria en Fases (CIF), escala aguda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7239" t="22275" r="16716" b="8836"/>
          <a:stretch/>
        </p:blipFill>
        <p:spPr>
          <a:xfrm>
            <a:off x="1446663" y="1247941"/>
            <a:ext cx="8884693" cy="486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313899" y="461414"/>
            <a:ext cx="10959152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Intercambio de experiencias y buenas prácticas entre Chile y Guatemala, para prevenir y erradicar la </a:t>
            </a:r>
            <a:r>
              <a:rPr lang="es-ES" sz="3100" dirty="0" smtClean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desnutrición</a:t>
            </a:r>
            <a:endParaRPr dirty="0"/>
          </a:p>
        </p:txBody>
      </p:sp>
      <p:sp>
        <p:nvSpPr>
          <p:cNvPr id="2" name="Rectángulo 1"/>
          <p:cNvSpPr/>
          <p:nvPr/>
        </p:nvSpPr>
        <p:spPr>
          <a:xfrm>
            <a:off x="857830" y="2750585"/>
            <a:ext cx="4358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" sz="1800" dirty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Intercambio </a:t>
            </a:r>
            <a:r>
              <a:rPr lang="es-ES" sz="1800" dirty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de buenas prácticas entre Chile y Guatemala, en el cual se expuso el proceso de coordinación público-privado que vivió Chile para la reducción de la desnutrición crónica, evidenciando que el enfoque integral de prevención es un factor determinante.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5784" t="9931" r="40560" b="11823"/>
          <a:stretch/>
        </p:blipFill>
        <p:spPr>
          <a:xfrm>
            <a:off x="5759946" y="1207563"/>
            <a:ext cx="4803421" cy="484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5910" y="275524"/>
            <a:ext cx="1024946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Formulación y aprobación del Plan Estratégico de Seguridad Alimentaria y Nutricional (PESAN) 2023-2032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45910" y="2882248"/>
            <a:ext cx="252483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GT" sz="1800" dirty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Aprobación </a:t>
            </a:r>
            <a:r>
              <a:rPr lang="es-GT" sz="1800" dirty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del PESAN de manera unánime en el CONASAN el 31 de julio de 2023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71" t="14709" r="34515" b="28746"/>
          <a:stretch/>
        </p:blipFill>
        <p:spPr>
          <a:xfrm>
            <a:off x="3261815" y="1998175"/>
            <a:ext cx="6987654" cy="38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614149" y="611539"/>
            <a:ext cx="10959152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GT" sz="3100" dirty="0" smtClean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Coordinación </a:t>
            </a:r>
            <a:r>
              <a:rPr lang="es-GT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</a:rPr>
              <a:t>interinstitucional para la gestión de asistencia alimentaria</a:t>
            </a:r>
          </a:p>
          <a:p>
            <a:pPr lvl="0"/>
            <a:endParaRPr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4276"/>
              </p:ext>
            </p:extLst>
          </p:nvPr>
        </p:nvGraphicFramePr>
        <p:xfrm>
          <a:off x="2227824" y="1400586"/>
          <a:ext cx="7257369" cy="4615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1036"/>
                <a:gridCol w="1956333"/>
              </a:tblGrid>
              <a:tr h="681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100" b="1" dirty="0">
                          <a:effectLst/>
                          <a:latin typeface="+mn-lt"/>
                        </a:rPr>
                        <a:t>Tipo de gestión de asistencia alimentaria</a:t>
                      </a:r>
                      <a:endParaRPr lang="es-GT" sz="11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100" b="1" dirty="0">
                          <a:effectLst/>
                          <a:latin typeface="+mn-lt"/>
                        </a:rPr>
                        <a:t>Número de raciones familiares gestionadas</a:t>
                      </a:r>
                      <a:endParaRPr lang="es-GT" sz="11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</a:tr>
              <a:tr h="14978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+mn-lt"/>
                        </a:rPr>
                        <a:t>Asistencia alimentaria dirigida a las familias de niñas y niños con Desnutrición Aguda -D/A- y en cumplimiento del “Convenio de cooperación interinstitucional para el otorgamiento de las transferencias monetarias a familias de niños y niñas con desnutrición aguda previamente identificados en el marco de la vulnerabilidad nutricional”</a:t>
                      </a:r>
                      <a:endParaRPr lang="es-GT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+mn-lt"/>
                        </a:rPr>
                        <a:t>22,887</a:t>
                      </a:r>
                      <a:endParaRPr lang="es-GT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</a:tr>
              <a:tr h="536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+mn-lt"/>
                        </a:rPr>
                        <a:t>Asistencia alimentaria dirigida a personas con medidas cautelares, judiciales y transitorias</a:t>
                      </a:r>
                      <a:endParaRPr lang="es-GT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+mn-lt"/>
                        </a:rPr>
                        <a:t>422</a:t>
                      </a:r>
                      <a:endParaRPr lang="es-GT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</a:tr>
              <a:tr h="754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+mn-lt"/>
                        </a:rPr>
                        <a:t>Asistencia alimentaria dirigida a familias diagnosticadas con Inseguridad Alimentaria y Nutricional -INSAN-</a:t>
                      </a:r>
                      <a:endParaRPr lang="es-GT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+mn-lt"/>
                        </a:rPr>
                        <a:t>158,048</a:t>
                      </a:r>
                      <a:endParaRPr lang="es-GT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</a:tr>
              <a:tr h="536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+mn-lt"/>
                        </a:rPr>
                        <a:t>Asistencia alimentaria dirigida a población damnificada por una emergencia</a:t>
                      </a:r>
                      <a:endParaRPr lang="es-GT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+mn-lt"/>
                        </a:rPr>
                        <a:t>11,440</a:t>
                      </a:r>
                      <a:endParaRPr lang="es-GT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</a:tr>
              <a:tr h="536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Total</a:t>
                      </a:r>
                      <a:r>
                        <a:rPr lang="es-ES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s-GT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192,509 raciones familiares de alimentos a nivel nacional</a:t>
                      </a:r>
                      <a:endParaRPr lang="es-GT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0409" marR="50409" marT="50409" marB="50409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227824" y="6125007"/>
            <a:ext cx="3152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100" dirty="0" smtClean="0"/>
              <a:t>elaboración</a:t>
            </a:r>
            <a:r>
              <a:rPr lang="es-ES" sz="1200" dirty="0" smtClean="0"/>
              <a:t> propia SESAN</a:t>
            </a:r>
            <a:endParaRPr lang="es-GT" sz="1200" dirty="0"/>
          </a:p>
        </p:txBody>
      </p:sp>
    </p:spTree>
    <p:extLst>
      <p:ext uri="{BB962C8B-B14F-4D97-AF65-F5344CB8AC3E}">
        <p14:creationId xmlns:p14="http://schemas.microsoft.com/office/powerpoint/2010/main" val="11318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313898" y="461414"/>
            <a:ext cx="11327641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" sz="3100" dirty="0" smtClean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Participación </a:t>
            </a:r>
            <a:r>
              <a:rPr lang="es-ES" sz="3100" dirty="0">
                <a:solidFill>
                  <a:srgbClr val="004C82"/>
                </a:solidFill>
                <a:latin typeface="Bebas Neue"/>
                <a:ea typeface="Bebas Neue"/>
                <a:cs typeface="Bebas Neue"/>
                <a:sym typeface="Bebas Neue"/>
              </a:rPr>
              <a:t>de Guatemala en la Cumbre de Sistemas Alimentarios de las Naciones Unidas +2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88" y="1705970"/>
            <a:ext cx="7620000" cy="445502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795981" y="1705970"/>
            <a:ext cx="30434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G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delegación de Guatemala participó a través de la secretaria de Seguridad Alimentaria y Nutricional, </a:t>
            </a:r>
            <a:r>
              <a:rPr lang="es-GT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Lizett</a:t>
            </a:r>
            <a:r>
              <a:rPr lang="es-G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Guzmán, en el evento especial “Tecnología aeroespacial para los Sistemas Alimentarios”, en donde expuso las prioridades de la Política Nacional de Seguridad Alimentaria y Nutricional y destacó la importancia del Centro de Información Estratégico Agropecuario, creado por el MAGA, el cual contribuye con la generación de reportes y alertas preventivas ante posibles eventos climáticos como el fenómeno de El Niño</a:t>
            </a:r>
            <a:r>
              <a:rPr lang="es-GT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GT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515</Words>
  <Application>Microsoft Office PowerPoint</Application>
  <PresentationFormat>Panorámica</PresentationFormat>
  <Paragraphs>47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Calibri</vt:lpstr>
      <vt:lpstr>Bebas Neue</vt:lpstr>
      <vt:lpstr>Times New Roman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 SCSP</dc:creator>
  <cp:lastModifiedBy>Andrea Del Carmen Valdez Gonzalez</cp:lastModifiedBy>
  <cp:revision>8</cp:revision>
  <dcterms:created xsi:type="dcterms:W3CDTF">2023-08-16T22:07:49Z</dcterms:created>
  <dcterms:modified xsi:type="dcterms:W3CDTF">2023-09-05T22:12:46Z</dcterms:modified>
</cp:coreProperties>
</file>