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3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7"/>
  </p:notesMasterIdLst>
  <p:handoutMasterIdLst>
    <p:handoutMasterId r:id="rId48"/>
  </p:handoutMasterIdLst>
  <p:sldIdLst>
    <p:sldId id="256" r:id="rId2"/>
    <p:sldId id="257" r:id="rId3"/>
    <p:sldId id="296" r:id="rId4"/>
    <p:sldId id="298" r:id="rId5"/>
    <p:sldId id="276" r:id="rId6"/>
    <p:sldId id="275" r:id="rId7"/>
    <p:sldId id="319" r:id="rId8"/>
    <p:sldId id="295" r:id="rId9"/>
    <p:sldId id="261" r:id="rId10"/>
    <p:sldId id="274" r:id="rId11"/>
    <p:sldId id="282" r:id="rId12"/>
    <p:sldId id="284" r:id="rId13"/>
    <p:sldId id="285" r:id="rId14"/>
    <p:sldId id="286" r:id="rId15"/>
    <p:sldId id="287" r:id="rId16"/>
    <p:sldId id="299" r:id="rId17"/>
    <p:sldId id="297" r:id="rId18"/>
    <p:sldId id="264" r:id="rId19"/>
    <p:sldId id="266" r:id="rId20"/>
    <p:sldId id="265" r:id="rId21"/>
    <p:sldId id="271" r:id="rId22"/>
    <p:sldId id="268" r:id="rId23"/>
    <p:sldId id="269" r:id="rId24"/>
    <p:sldId id="272" r:id="rId25"/>
    <p:sldId id="270" r:id="rId26"/>
    <p:sldId id="300" r:id="rId27"/>
    <p:sldId id="301" r:id="rId28"/>
    <p:sldId id="302" r:id="rId29"/>
    <p:sldId id="303" r:id="rId30"/>
    <p:sldId id="304" r:id="rId31"/>
    <p:sldId id="305" r:id="rId32"/>
    <p:sldId id="314" r:id="rId33"/>
    <p:sldId id="315" r:id="rId34"/>
    <p:sldId id="316" r:id="rId35"/>
    <p:sldId id="318" r:id="rId36"/>
    <p:sldId id="326" r:id="rId37"/>
    <p:sldId id="306" r:id="rId38"/>
    <p:sldId id="307" r:id="rId39"/>
    <p:sldId id="321" r:id="rId40"/>
    <p:sldId id="320" r:id="rId41"/>
    <p:sldId id="322" r:id="rId42"/>
    <p:sldId id="323" r:id="rId43"/>
    <p:sldId id="324" r:id="rId44"/>
    <p:sldId id="325" r:id="rId45"/>
    <p:sldId id="262" r:id="rId46"/>
  </p:sldIdLst>
  <p:sldSz cx="12192000" cy="6858000"/>
  <p:notesSz cx="6858000" cy="9144000"/>
  <p:embeddedFontLst>
    <p:embeddedFont>
      <p:font typeface="Calibri" panose="020F0502020204030204" pitchFamily="34" charset="0"/>
      <p:regular r:id="rId49"/>
      <p:bold r:id="rId50"/>
      <p:italic r:id="rId51"/>
      <p:boldItalic r:id="rId52"/>
    </p:embeddedFont>
    <p:embeddedFont>
      <p:font typeface="Vollkorn Medium" panose="020B0604020202020204" charset="0"/>
      <p:regular r:id="rId53"/>
      <p:bold r:id="rId54"/>
      <p:italic r:id="rId55"/>
      <p:boldItalic r:id="rId56"/>
    </p:embeddedFont>
    <p:embeddedFont>
      <p:font typeface="Bebas Neue" panose="020B0604020202020204" charset="0"/>
      <p:regular r:id="rId57"/>
    </p:embeddedFont>
    <p:embeddedFont>
      <p:font typeface="Montserrat" panose="00000500000000000000" pitchFamily="2"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hDEGVw+lPcHaTD66o9bjm5XB2F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97B9E0"/>
    <a:srgbClr val="004C82"/>
    <a:srgbClr val="00BEFE"/>
    <a:srgbClr val="A9C3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717" autoAdjust="0"/>
  </p:normalViewPr>
  <p:slideViewPr>
    <p:cSldViewPr snapToGrid="0">
      <p:cViewPr varScale="1">
        <p:scale>
          <a:sx n="72" d="100"/>
          <a:sy n="72" d="100"/>
        </p:scale>
        <p:origin x="816"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4" d="100"/>
          <a:sy n="64" d="100"/>
        </p:scale>
        <p:origin x="3115"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56" Type="http://schemas.openxmlformats.org/officeDocument/2006/relationships/font" Target="fonts/font8.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ryam.arroyo\AppData\Local\Microsoft\Windows\INetCache\Content.Outlook\48KET2OZ\GRAFICAS%20INFORME%202DO%20CUATRIMESTRE%20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2.xml"/><Relationship Id="rId4" Type="http://schemas.openxmlformats.org/officeDocument/2006/relationships/oleObject" Target="../embeddings/oleObject3.bin"/></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4.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'[GRAFICAS INFORME 2DO CUATRIMESTRE 2023.xlsx]GRAFICA 3'!$L$3</c:f>
              <c:strCache>
                <c:ptCount val="1"/>
                <c:pt idx="0">
                  <c:v>VIGENTE</c:v>
                </c:pt>
              </c:strCache>
            </c:strRef>
          </c:tx>
          <c:spPr>
            <a:solidFill>
              <a:schemeClr val="accent1"/>
            </a:solidFill>
            <a:ln>
              <a:noFill/>
            </a:ln>
            <a:effectLst/>
          </c:spPr>
          <c:invertIfNegative val="0"/>
          <c:dLbls>
            <c:dLbl>
              <c:idx val="0"/>
              <c:tx>
                <c:rich>
                  <a:bodyPr/>
                  <a:lstStyle/>
                  <a:p>
                    <a:r>
                      <a:rPr lang="en-US" dirty="0" smtClean="0"/>
                      <a:t>135,700,000.00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8C5-4FC7-B354-591180D3802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Bebas Neue" panose="020B0606020202050201" pitchFamily="34" charset="0"/>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 INFORME 2DO CUATRIMESTRE 2023.xlsx]GRAFICA 3'!$M$2</c:f>
              <c:strCache>
                <c:ptCount val="1"/>
                <c:pt idx="0">
                  <c:v>2023*</c:v>
                </c:pt>
              </c:strCache>
            </c:strRef>
          </c:cat>
          <c:val>
            <c:numRef>
              <c:f>'[GRAFICAS INFORME 2DO CUATRIMESTRE 2023.xlsx]GRAFICA 3'!$M$3</c:f>
              <c:numCache>
                <c:formatCode>_(* #,##0.00_);_(* \(#,##0.00\);_(* "-"??_);_(@_)</c:formatCode>
                <c:ptCount val="1"/>
                <c:pt idx="0">
                  <c:v>129700000</c:v>
                </c:pt>
              </c:numCache>
            </c:numRef>
          </c:val>
          <c:extLst>
            <c:ext xmlns:c16="http://schemas.microsoft.com/office/drawing/2014/chart" uri="{C3380CC4-5D6E-409C-BE32-E72D297353CC}">
              <c16:uniqueId val="{00000000-5691-4246-A388-46169158351B}"/>
            </c:ext>
          </c:extLst>
        </c:ser>
        <c:ser>
          <c:idx val="1"/>
          <c:order val="1"/>
          <c:tx>
            <c:strRef>
              <c:f>'[GRAFICAS INFORME 2DO CUATRIMESTRE 2023.xlsx]GRAFICA 3'!$L$4</c:f>
              <c:strCache>
                <c:ptCount val="1"/>
                <c:pt idx="0">
                  <c:v>DEVENGADO</c:v>
                </c:pt>
              </c:strCache>
            </c:strRef>
          </c:tx>
          <c:spPr>
            <a:solidFill>
              <a:schemeClr val="accent3"/>
            </a:solidFill>
            <a:ln>
              <a:noFill/>
            </a:ln>
            <a:effectLst/>
          </c:spPr>
          <c:invertIfNegative val="0"/>
          <c:dLbls>
            <c:dLbl>
              <c:idx val="0"/>
              <c:tx>
                <c:rich>
                  <a:bodyPr/>
                  <a:lstStyle/>
                  <a:p>
                    <a:r>
                      <a:rPr lang="en-US" dirty="0" smtClean="0"/>
                      <a:t>88,115,603.67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C5-4FC7-B354-591180D3802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Bebas Neue" panose="020B0606020202050201" pitchFamily="34" charset="0"/>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'[GRAFICAS INFORME 2DO CUATRIMESTRE 2023.xlsx]GRAFICA 3'!$M$2</c:f>
              <c:strCache>
                <c:ptCount val="1"/>
                <c:pt idx="0">
                  <c:v>2023*</c:v>
                </c:pt>
              </c:strCache>
            </c:strRef>
          </c:cat>
          <c:val>
            <c:numRef>
              <c:f>'[GRAFICAS INFORME 2DO CUATRIMESTRE 2023.xlsx]GRAFICA 3'!$M$4</c:f>
              <c:numCache>
                <c:formatCode>_(* #,##0.00_);_(* \(#,##0.00\);_(* "-"??_);_(@_)</c:formatCode>
                <c:ptCount val="1"/>
                <c:pt idx="0">
                  <c:v>87450888.200000003</c:v>
                </c:pt>
              </c:numCache>
            </c:numRef>
          </c:val>
          <c:extLst>
            <c:ext xmlns:c16="http://schemas.microsoft.com/office/drawing/2014/chart" uri="{C3380CC4-5D6E-409C-BE32-E72D297353CC}">
              <c16:uniqueId val="{00000001-5691-4246-A388-46169158351B}"/>
            </c:ext>
          </c:extLst>
        </c:ser>
        <c:dLbls>
          <c:showLegendKey val="0"/>
          <c:showVal val="0"/>
          <c:showCatName val="0"/>
          <c:showSerName val="0"/>
          <c:showPercent val="0"/>
          <c:showBubbleSize val="0"/>
        </c:dLbls>
        <c:gapWidth val="219"/>
        <c:overlap val="-27"/>
        <c:axId val="1257079440"/>
        <c:axId val="1257080272"/>
      </c:barChart>
      <c:catAx>
        <c:axId val="125707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Bebas Neue" panose="020B0606020202050201" pitchFamily="34" charset="0"/>
                <a:ea typeface="+mn-ea"/>
                <a:cs typeface="+mn-cs"/>
              </a:defRPr>
            </a:pPr>
            <a:endParaRPr lang="es-GT"/>
          </a:p>
        </c:txPr>
        <c:crossAx val="1257080272"/>
        <c:crosses val="autoZero"/>
        <c:auto val="1"/>
        <c:lblAlgn val="ctr"/>
        <c:lblOffset val="100"/>
        <c:noMultiLvlLbl val="0"/>
      </c:catAx>
      <c:valAx>
        <c:axId val="1257080272"/>
        <c:scaling>
          <c:orientation val="minMax"/>
        </c:scaling>
        <c:delete val="1"/>
        <c:axPos val="l"/>
        <c:numFmt formatCode="_(* #,##0.00_);_(* \(#,##0.00\);_(* &quot;-&quot;??_);_(@_)" sourceLinked="1"/>
        <c:majorTickMark val="none"/>
        <c:minorTickMark val="none"/>
        <c:tickLblPos val="nextTo"/>
        <c:crossAx val="1257079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Bebas Neue" panose="020B0606020202050201" pitchFamily="34" charset="0"/>
              <a:ea typeface="+mn-ea"/>
              <a:cs typeface="+mn-cs"/>
            </a:defRPr>
          </a:pPr>
          <a:endParaRPr lang="es-GT"/>
        </a:p>
      </c:txPr>
    </c:legend>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Hoja1!$B$1</c:f>
              <c:strCache>
                <c:ptCount val="1"/>
                <c:pt idx="0">
                  <c:v>MONTO</c:v>
                </c:pt>
              </c:strCache>
            </c:strRef>
          </c:tx>
          <c:dPt>
            <c:idx val="0"/>
            <c:bubble3D val="0"/>
            <c:spPr>
              <a:solidFill>
                <a:schemeClr val="accent5">
                  <a:shade val="7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482-461C-B441-99C628B27A78}"/>
              </c:ext>
            </c:extLst>
          </c:dPt>
          <c:dPt>
            <c:idx val="1"/>
            <c:bubble3D val="0"/>
            <c:spPr>
              <a:solidFill>
                <a:schemeClr val="accent5">
                  <a:tint val="77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482-461C-B441-99C628B27A78}"/>
              </c:ext>
            </c:extLst>
          </c:dPt>
          <c:dLbls>
            <c:dLbl>
              <c:idx val="0"/>
              <c:layout>
                <c:manualLayout>
                  <c:x val="-0.69014095018360333"/>
                  <c:y val="0.5944473589430429"/>
                </c:manualLayout>
              </c:layout>
              <c:tx>
                <c:rich>
                  <a:bodyPr rot="0" spcFirstLastPara="1" vertOverflow="ellipsis" vert="horz" wrap="square" lIns="38100" tIns="19050" rIns="38100" bIns="19050" anchor="ctr" anchorCtr="1">
                    <a:spAutoFit/>
                  </a:bodyPr>
                  <a:lstStyle/>
                  <a:p>
                    <a:pPr>
                      <a:defRPr sz="2000" b="0" i="0" u="none" strike="noStrike" kern="1200" spc="0" baseline="0">
                        <a:solidFill>
                          <a:schemeClr val="tx1"/>
                        </a:solidFill>
                        <a:effectLst/>
                        <a:latin typeface="Bebas Neue" panose="020B0606020202050201" pitchFamily="34" charset="0"/>
                        <a:ea typeface="+mn-ea"/>
                        <a:cs typeface="+mn-cs"/>
                      </a:defRPr>
                    </a:pPr>
                    <a:r>
                      <a:rPr lang="en-US" sz="2800" b="0" i="0" u="none" strike="noStrike" kern="1200" spc="0" baseline="0" dirty="0" smtClean="0">
                        <a:solidFill>
                          <a:srgbClr val="000000"/>
                        </a:solidFill>
                        <a:effectLst/>
                        <a:latin typeface="Bebas Neue" panose="020B0606020202050201" pitchFamily="34" charset="0"/>
                      </a:rPr>
                      <a:t>88,115,603.67</a:t>
                    </a:r>
                    <a:endParaRPr lang="en-US" sz="2400" b="0" baseline="0" dirty="0">
                      <a:solidFill>
                        <a:schemeClr val="tx1"/>
                      </a:solidFill>
                      <a:effectLst/>
                      <a:latin typeface="Bebas Neue" panose="020B0606020202050201" pitchFamily="34" charset="0"/>
                    </a:endParaRPr>
                  </a:p>
                  <a:p>
                    <a:pPr>
                      <a:defRPr sz="2000" b="0">
                        <a:solidFill>
                          <a:schemeClr val="tx1"/>
                        </a:solidFill>
                        <a:effectLst/>
                        <a:latin typeface="Bebas Neue" panose="020B0606020202050201" pitchFamily="34" charset="0"/>
                      </a:defRPr>
                    </a:pPr>
                    <a:fld id="{1240DEC5-00FE-484D-A36F-D42B1B79FA55}" type="CATEGORYNAME">
                      <a:rPr lang="en-US" sz="2400" b="0">
                        <a:solidFill>
                          <a:schemeClr val="tx1"/>
                        </a:solidFill>
                        <a:effectLst/>
                        <a:latin typeface="Bebas Neue" panose="020B0606020202050201" pitchFamily="34" charset="0"/>
                      </a:rPr>
                      <a:pPr>
                        <a:defRPr sz="2000" b="0">
                          <a:solidFill>
                            <a:schemeClr val="tx1"/>
                          </a:solidFill>
                          <a:effectLst/>
                          <a:latin typeface="Bebas Neue" panose="020B0606020202050201" pitchFamily="34" charset="0"/>
                        </a:defRPr>
                      </a:pPr>
                      <a:t>[NOMBRE DE CATEGORÍA]</a:t>
                    </a:fld>
                    <a:endParaRPr lang="en-US" sz="2400" b="0" baseline="0" dirty="0">
                      <a:solidFill>
                        <a:schemeClr val="tx1"/>
                      </a:solidFill>
                      <a:effectLst/>
                      <a:latin typeface="Bebas Neue" panose="020B0606020202050201" pitchFamily="34" charset="0"/>
                    </a:endParaRPr>
                  </a:p>
                  <a:p>
                    <a:pPr>
                      <a:defRPr sz="2000" b="0">
                        <a:solidFill>
                          <a:schemeClr val="tx1"/>
                        </a:solidFill>
                        <a:effectLst/>
                        <a:latin typeface="Bebas Neue" panose="020B0606020202050201" pitchFamily="34" charset="0"/>
                      </a:defRPr>
                    </a:pPr>
                    <a:fld id="{3E1D5F28-E9BB-43EF-BDF3-9CDEA2EF64BA}" type="PERCENTAGE">
                      <a:rPr lang="en-US" sz="2400" b="0">
                        <a:solidFill>
                          <a:schemeClr val="tx1"/>
                        </a:solidFill>
                        <a:effectLst/>
                        <a:latin typeface="Bebas Neue" panose="020B0606020202050201" pitchFamily="34" charset="0"/>
                      </a:rPr>
                      <a:pPr>
                        <a:defRPr sz="2000" b="0">
                          <a:solidFill>
                            <a:schemeClr val="tx1"/>
                          </a:solidFill>
                          <a:effectLst/>
                          <a:latin typeface="Bebas Neue" panose="020B0606020202050201" pitchFamily="34" charset="0"/>
                        </a:defRPr>
                      </a:pPr>
                      <a:t>[PORCENTAJE]</a:t>
                    </a:fld>
                    <a:endParaRPr lang="es-GT"/>
                  </a:p>
                </c:rich>
              </c:tx>
              <c:numFmt formatCode="0.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spc="0" baseline="0">
                      <a:solidFill>
                        <a:schemeClr val="tx1"/>
                      </a:solidFill>
                      <a:effectLst/>
                      <a:latin typeface="Bebas Neue" panose="020B0606020202050201" pitchFamily="34" charset="0"/>
                      <a:ea typeface="+mn-ea"/>
                      <a:cs typeface="+mn-cs"/>
                    </a:defRPr>
                  </a:pPr>
                  <a:endParaRPr lang="es-GT"/>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5316856468111965"/>
                      <c:h val="0.36350712696736415"/>
                    </c:manualLayout>
                  </c15:layout>
                  <c15:dlblFieldTable/>
                  <c15:showDataLabelsRange val="1"/>
                </c:ext>
                <c:ext xmlns:c16="http://schemas.microsoft.com/office/drawing/2014/chart" uri="{C3380CC4-5D6E-409C-BE32-E72D297353CC}">
                  <c16:uniqueId val="{00000001-0482-461C-B441-99C628B27A78}"/>
                </c:ext>
              </c:extLst>
            </c:dLbl>
            <c:dLbl>
              <c:idx val="1"/>
              <c:layout>
                <c:manualLayout>
                  <c:x val="0.6366245321372237"/>
                  <c:y val="-0.56109446061398605"/>
                </c:manualLayout>
              </c:layout>
              <c:tx>
                <c:rich>
                  <a:bodyPr rot="0" spcFirstLastPara="1" vertOverflow="ellipsis" vert="horz" wrap="square" lIns="38100" tIns="19050" rIns="38100" bIns="19050" anchor="ctr" anchorCtr="1">
                    <a:spAutoFit/>
                  </a:bodyPr>
                  <a:lstStyle/>
                  <a:p>
                    <a:pPr>
                      <a:defRPr sz="2000" b="0" i="0" u="none" strike="noStrike" kern="1200" spc="0" baseline="0">
                        <a:solidFill>
                          <a:schemeClr val="tx1"/>
                        </a:solidFill>
                        <a:effectLst/>
                        <a:latin typeface="Bebas Neue" panose="020B0606020202050201" pitchFamily="34" charset="0"/>
                        <a:ea typeface="+mn-ea"/>
                        <a:cs typeface="+mn-cs"/>
                      </a:defRPr>
                    </a:pPr>
                    <a:r>
                      <a:rPr lang="en-US" sz="2400" b="0" baseline="0" dirty="0" smtClean="0">
                        <a:solidFill>
                          <a:schemeClr val="tx1"/>
                        </a:solidFill>
                        <a:effectLst/>
                        <a:latin typeface="Bebas Neue" panose="020B0606020202050201" pitchFamily="34" charset="0"/>
                      </a:rPr>
                      <a:t>47,584,396.33</a:t>
                    </a:r>
                    <a:endParaRPr lang="en-US" sz="2400" b="0" baseline="0" dirty="0">
                      <a:solidFill>
                        <a:schemeClr val="tx1"/>
                      </a:solidFill>
                      <a:effectLst/>
                      <a:latin typeface="Bebas Neue" panose="020B0606020202050201" pitchFamily="34" charset="0"/>
                    </a:endParaRPr>
                  </a:p>
                  <a:p>
                    <a:pPr>
                      <a:defRPr sz="2000" b="0">
                        <a:solidFill>
                          <a:schemeClr val="tx1"/>
                        </a:solidFill>
                        <a:effectLst/>
                        <a:latin typeface="Bebas Neue" panose="020B0606020202050201" pitchFamily="34" charset="0"/>
                      </a:defRPr>
                    </a:pPr>
                    <a:fld id="{8C95CE92-A637-4E20-961C-71D548683ADD}" type="CATEGORYNAME">
                      <a:rPr lang="en-US" sz="2400" b="0">
                        <a:solidFill>
                          <a:schemeClr val="tx1"/>
                        </a:solidFill>
                        <a:effectLst/>
                        <a:latin typeface="Bebas Neue" panose="020B0606020202050201" pitchFamily="34" charset="0"/>
                      </a:rPr>
                      <a:pPr>
                        <a:defRPr sz="2000" b="0">
                          <a:solidFill>
                            <a:schemeClr val="tx1"/>
                          </a:solidFill>
                          <a:effectLst/>
                          <a:latin typeface="Bebas Neue" panose="020B0606020202050201" pitchFamily="34" charset="0"/>
                        </a:defRPr>
                      </a:pPr>
                      <a:t>[NOMBRE DE CATEGORÍA]</a:t>
                    </a:fld>
                    <a:endParaRPr lang="en-US" sz="2400" b="0" baseline="0" dirty="0">
                      <a:solidFill>
                        <a:schemeClr val="tx1"/>
                      </a:solidFill>
                      <a:effectLst/>
                      <a:latin typeface="Bebas Neue" panose="020B0606020202050201" pitchFamily="34" charset="0"/>
                    </a:endParaRPr>
                  </a:p>
                  <a:p>
                    <a:pPr>
                      <a:defRPr sz="2000" b="0">
                        <a:solidFill>
                          <a:schemeClr val="tx1"/>
                        </a:solidFill>
                        <a:effectLst/>
                        <a:latin typeface="Bebas Neue" panose="020B0606020202050201" pitchFamily="34" charset="0"/>
                      </a:defRPr>
                    </a:pPr>
                    <a:fld id="{1B49E0E2-5A7E-4E2C-AC22-3F60E6394079}" type="PERCENTAGE">
                      <a:rPr lang="en-US" sz="2400" b="0">
                        <a:solidFill>
                          <a:schemeClr val="tx1"/>
                        </a:solidFill>
                        <a:effectLst/>
                        <a:latin typeface="Bebas Neue" panose="020B0606020202050201" pitchFamily="34" charset="0"/>
                      </a:rPr>
                      <a:pPr>
                        <a:defRPr sz="2000" b="0">
                          <a:solidFill>
                            <a:schemeClr val="tx1"/>
                          </a:solidFill>
                          <a:effectLst/>
                          <a:latin typeface="Bebas Neue" panose="020B0606020202050201" pitchFamily="34" charset="0"/>
                        </a:defRPr>
                      </a:pPr>
                      <a:t>[PORCENTAJE]</a:t>
                    </a:fld>
                    <a:endParaRPr lang="es-GT"/>
                  </a:p>
                </c:rich>
              </c:tx>
              <c:numFmt formatCode="0.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spc="0" baseline="0">
                      <a:solidFill>
                        <a:schemeClr val="tx1"/>
                      </a:solidFill>
                      <a:effectLst/>
                      <a:latin typeface="Bebas Neue" panose="020B0606020202050201" pitchFamily="34" charset="0"/>
                      <a:ea typeface="+mn-ea"/>
                      <a:cs typeface="+mn-cs"/>
                    </a:defRPr>
                  </a:pPr>
                  <a:endParaRPr lang="es-GT"/>
                </a:p>
              </c:txPr>
              <c:dLblPos val="bestFit"/>
              <c:showLegendKey val="0"/>
              <c:showVal val="0"/>
              <c:showCatName val="1"/>
              <c:showSerName val="0"/>
              <c:showPercent val="1"/>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0482-461C-B441-99C628B27A78}"/>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spc="0" baseline="0">
                    <a:solidFill>
                      <a:schemeClr val="tx1"/>
                    </a:solidFill>
                    <a:effectLst/>
                    <a:latin typeface="Bebas Neue" panose="020B0606020202050201" pitchFamily="34" charset="0"/>
                    <a:ea typeface="+mn-ea"/>
                    <a:cs typeface="+mn-cs"/>
                  </a:defRPr>
                </a:pPr>
                <a:endParaRPr lang="es-GT"/>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Hoja1!$A$2:$A$3</c:f>
              <c:strCache>
                <c:ptCount val="2"/>
                <c:pt idx="0">
                  <c:v>EJECUTADO</c:v>
                </c:pt>
                <c:pt idx="1">
                  <c:v>SALDO</c:v>
                </c:pt>
              </c:strCache>
            </c:strRef>
          </c:cat>
          <c:val>
            <c:numRef>
              <c:f>Hoja1!$B$2:$B$3</c:f>
              <c:numCache>
                <c:formatCode>_(* #,##0.00_);_(* \(#,##0.00\);_(* "-"??_);_(@_)</c:formatCode>
                <c:ptCount val="2"/>
                <c:pt idx="0">
                  <c:v>41733877.689999998</c:v>
                </c:pt>
                <c:pt idx="1">
                  <c:v>88726122.310000002</c:v>
                </c:pt>
              </c:numCache>
            </c:numRef>
          </c:val>
          <c:extLst>
            <c:ext xmlns:c15="http://schemas.microsoft.com/office/drawing/2012/chart" uri="{02D57815-91ED-43cb-92C2-25804820EDAC}">
              <c15:datalabelsRange>
                <c15:f>Hoja1!$B$2:$B$3</c15:f>
                <c15:dlblRangeCache>
                  <c:ptCount val="2"/>
                  <c:pt idx="0">
                    <c:v> 41,733,877.69 </c:v>
                  </c:pt>
                  <c:pt idx="1">
                    <c:v> 88,726,122.31 </c:v>
                  </c:pt>
                </c15:dlblRangeCache>
              </c15:datalabelsRange>
            </c:ext>
            <c:ext xmlns:c16="http://schemas.microsoft.com/office/drawing/2014/chart" uri="{C3380CC4-5D6E-409C-BE32-E72D297353CC}">
              <c16:uniqueId val="{00000004-0482-461C-B441-99C628B27A78}"/>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bar"/>
        <c:grouping val="clustered"/>
        <c:varyColors val="0"/>
        <c:ser>
          <c:idx val="0"/>
          <c:order val="0"/>
          <c:tx>
            <c:strRef>
              <c:f>Hoja1!$B$1</c:f>
              <c:strCache>
                <c:ptCount val="1"/>
                <c:pt idx="0">
                  <c:v>PRESUPUESTO VIGENTE TOTAL</c:v>
                </c:pt>
              </c:strCache>
            </c:strRef>
          </c:tx>
          <c:spPr>
            <a:solidFill>
              <a:schemeClr val="accent5">
                <a:shade val="65000"/>
              </a:schemeClr>
            </a:solidFill>
            <a:ln>
              <a:noFill/>
            </a:ln>
            <a:effectLst/>
          </c:spPr>
          <c:invertIfNegative val="0"/>
          <c:dLbls>
            <c:dLbl>
              <c:idx val="0"/>
              <c:tx>
                <c:rich>
                  <a:bodyPr/>
                  <a:lstStyle/>
                  <a:p>
                    <a:r>
                      <a:rPr lang="en-US" dirty="0" smtClean="0"/>
                      <a:t>135,700,000.00</a:t>
                    </a:r>
                    <a:endParaRPr lang="en-US" dirty="0"/>
                  </a:p>
                </c:rich>
              </c:tx>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617-40E8-A3C2-A4A6676FD2AC}"/>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ontserrat" panose="020B0604020202020204" charset="0"/>
                    <a:ea typeface="+mn-ea"/>
                    <a:cs typeface="+mn-cs"/>
                  </a:defRPr>
                </a:pPr>
                <a:endParaRPr lang="es-GT"/>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c:f>
              <c:strCache>
                <c:ptCount val="1"/>
                <c:pt idx="0">
                  <c:v>SERVICIOS
PÚBLICOS
GENERALES</c:v>
                </c:pt>
              </c:strCache>
            </c:strRef>
          </c:cat>
          <c:val>
            <c:numRef>
              <c:f>Hoja1!$B$2</c:f>
              <c:numCache>
                <c:formatCode>_(* #,##0.00_);_(* \(#,##0.00\);_(* "-"??_);_(@_)</c:formatCode>
                <c:ptCount val="1"/>
                <c:pt idx="0">
                  <c:v>130500000</c:v>
                </c:pt>
              </c:numCache>
            </c:numRef>
          </c:val>
          <c:extLst>
            <c:ext xmlns:c16="http://schemas.microsoft.com/office/drawing/2014/chart" uri="{C3380CC4-5D6E-409C-BE32-E72D297353CC}">
              <c16:uniqueId val="{00000000-76C3-42CA-ABA6-6BAA16485BC6}"/>
            </c:ext>
          </c:extLst>
        </c:ser>
        <c:ser>
          <c:idx val="1"/>
          <c:order val="1"/>
          <c:tx>
            <c:strRef>
              <c:f>Hoja1!$C$1</c:f>
              <c:strCache>
                <c:ptCount val="1"/>
                <c:pt idx="0">
                  <c:v>PRESUPUESTO EJECUTADO (UTILIZADO)</c:v>
                </c:pt>
              </c:strCache>
            </c:strRef>
          </c:tx>
          <c:spPr>
            <a:solidFill>
              <a:schemeClr val="accent5">
                <a:lumMod val="60000"/>
                <a:lumOff val="40000"/>
              </a:schemeClr>
            </a:solidFill>
            <a:ln>
              <a:noFill/>
            </a:ln>
            <a:effectLst/>
          </c:spPr>
          <c:invertIfNegative val="0"/>
          <c:dLbls>
            <c:dLbl>
              <c:idx val="0"/>
              <c:tx>
                <c:rich>
                  <a:bodyPr/>
                  <a:lstStyle/>
                  <a:p>
                    <a:r>
                      <a:rPr lang="en-US" sz="1197" b="1" i="0" u="none" strike="noStrike" kern="1200" baseline="0" dirty="0" smtClean="0">
                        <a:solidFill>
                          <a:srgbClr val="000000"/>
                        </a:solidFill>
                        <a:latin typeface="Montserrat" panose="020B0604020202020204" charset="0"/>
                      </a:rPr>
                      <a:t>47,584,396.33</a:t>
                    </a:r>
                    <a:endParaRPr lang="en-US" sz="1197" b="1" i="0" u="none" strike="noStrike" kern="1200" baseline="0" dirty="0">
                      <a:solidFill>
                        <a:srgbClr val="000000"/>
                      </a:solidFill>
                      <a:latin typeface="Montserrat" panose="020B0604020202020204" charset="0"/>
                    </a:endParaRP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617-40E8-A3C2-A4A6676FD2AC}"/>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ontserrat" panose="020B0604020202020204" charset="0"/>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c:f>
              <c:strCache>
                <c:ptCount val="1"/>
                <c:pt idx="0">
                  <c:v>SERVICIOS
PÚBLICOS
GENERALES</c:v>
                </c:pt>
              </c:strCache>
            </c:strRef>
          </c:cat>
          <c:val>
            <c:numRef>
              <c:f>Hoja1!$C$2</c:f>
              <c:numCache>
                <c:formatCode>_(* #,##0.00_);_(* \(#,##0.00\);_(* "-"??_);_(@_)</c:formatCode>
                <c:ptCount val="1"/>
                <c:pt idx="0">
                  <c:v>41773877.689999998</c:v>
                </c:pt>
              </c:numCache>
            </c:numRef>
          </c:val>
          <c:extLst>
            <c:ext xmlns:c16="http://schemas.microsoft.com/office/drawing/2014/chart" uri="{C3380CC4-5D6E-409C-BE32-E72D297353CC}">
              <c16:uniqueId val="{00000001-76C3-42CA-ABA6-6BAA16485BC6}"/>
            </c:ext>
          </c:extLst>
        </c:ser>
        <c:ser>
          <c:idx val="2"/>
          <c:order val="2"/>
          <c:tx>
            <c:strRef>
              <c:f>Hoja1!$D$1</c:f>
              <c:strCache>
                <c:ptCount val="1"/>
                <c:pt idx="0">
                  <c:v>SALDO PRESUPUESTARIO</c:v>
                </c:pt>
              </c:strCache>
            </c:strRef>
          </c:tx>
          <c:spPr>
            <a:solidFill>
              <a:schemeClr val="accent1"/>
            </a:solidFill>
            <a:ln>
              <a:noFill/>
            </a:ln>
            <a:effectLst/>
          </c:spPr>
          <c:invertIfNegative val="0"/>
          <c:dLbls>
            <c:dLbl>
              <c:idx val="0"/>
              <c:tx>
                <c:rich>
                  <a:bodyPr/>
                  <a:lstStyle/>
                  <a:p>
                    <a:r>
                      <a:rPr lang="en-US" smtClean="0"/>
                      <a:t>88.115,603.67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17-40E8-A3C2-A4A6676FD2AC}"/>
                </c:ext>
              </c:extLst>
            </c:dLbl>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ontserrat" panose="020B0604020202020204" charset="0"/>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Hoja1!$A$2</c:f>
              <c:strCache>
                <c:ptCount val="1"/>
                <c:pt idx="0">
                  <c:v>SERVICIOS
PÚBLICOS
GENERALES</c:v>
                </c:pt>
              </c:strCache>
            </c:strRef>
          </c:cat>
          <c:val>
            <c:numRef>
              <c:f>Hoja1!$D$2</c:f>
              <c:numCache>
                <c:formatCode>_(* #,##0.00_);_(* \(#,##0.00\);_(* "-"??_);_(@_)</c:formatCode>
                <c:ptCount val="1"/>
                <c:pt idx="0">
                  <c:v>88726122.310000002</c:v>
                </c:pt>
              </c:numCache>
            </c:numRef>
          </c:val>
          <c:extLst>
            <c:ext xmlns:c16="http://schemas.microsoft.com/office/drawing/2014/chart" uri="{C3380CC4-5D6E-409C-BE32-E72D297353CC}">
              <c16:uniqueId val="{00000002-76C3-42CA-ABA6-6BAA16485BC6}"/>
            </c:ext>
          </c:extLst>
        </c:ser>
        <c:dLbls>
          <c:showLegendKey val="0"/>
          <c:showVal val="0"/>
          <c:showCatName val="0"/>
          <c:showSerName val="0"/>
          <c:showPercent val="0"/>
          <c:showBubbleSize val="0"/>
        </c:dLbls>
        <c:gapWidth val="269"/>
        <c:overlap val="-20"/>
        <c:axId val="122049440"/>
        <c:axId val="122073152"/>
      </c:barChart>
      <c:catAx>
        <c:axId val="12204944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tx1"/>
                </a:solidFill>
                <a:latin typeface="Montserrat" panose="020B0604020202020204" charset="0"/>
                <a:ea typeface="+mn-ea"/>
                <a:cs typeface="+mn-cs"/>
              </a:defRPr>
            </a:pPr>
            <a:endParaRPr lang="es-GT"/>
          </a:p>
        </c:txPr>
        <c:crossAx val="122073152"/>
        <c:crosses val="autoZero"/>
        <c:auto val="1"/>
        <c:lblAlgn val="ctr"/>
        <c:lblOffset val="100"/>
        <c:noMultiLvlLbl val="0"/>
      </c:catAx>
      <c:valAx>
        <c:axId val="122073152"/>
        <c:scaling>
          <c:orientation val="minMax"/>
        </c:scaling>
        <c:delete val="1"/>
        <c:axPos val="b"/>
        <c:majorGridlines>
          <c:spPr>
            <a:ln w="9525" cap="flat" cmpd="sng" algn="ctr">
              <a:solidFill>
                <a:schemeClr val="tx1">
                  <a:lumMod val="15000"/>
                  <a:lumOff val="85000"/>
                </a:schemeClr>
              </a:solidFill>
              <a:round/>
            </a:ln>
            <a:effectLst/>
          </c:spPr>
        </c:majorGridlines>
        <c:minorGridlines>
          <c:spPr>
            <a:ln w="9525" cap="flat" cmpd="sng" algn="ctr">
              <a:noFill/>
              <a:round/>
            </a:ln>
            <a:effectLst/>
          </c:spPr>
        </c:minorGridlines>
        <c:numFmt formatCode="_(* #,##0.00_);_(* \(#,##0.00\);_(* &quot;-&quot;??_);_(@_)" sourceLinked="1"/>
        <c:majorTickMark val="none"/>
        <c:minorTickMark val="none"/>
        <c:tickLblPos val="nextTo"/>
        <c:crossAx val="1220494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solidFill>
              <a:latin typeface="Montserrat" panose="020B0604020202020204" charset="0"/>
              <a:ea typeface="+mn-ea"/>
              <a:cs typeface="+mn-cs"/>
            </a:defRPr>
          </a:pPr>
          <a:endParaRPr lang="es-GT"/>
        </a:p>
      </c:txPr>
    </c:legend>
    <c:plotVisOnly val="1"/>
    <c:dispBlanksAs val="gap"/>
    <c:showDLblsOverMax val="0"/>
  </c:chart>
  <c:spPr>
    <a:noFill/>
    <a:ln>
      <a:noFill/>
    </a:ln>
    <a:effectLst/>
  </c:spPr>
  <c:txPr>
    <a:bodyPr/>
    <a:lstStyle/>
    <a:p>
      <a:pPr>
        <a:defRPr b="1">
          <a:solidFill>
            <a:schemeClr val="tx1"/>
          </a:solidFill>
          <a:latin typeface="Montserrat" panose="020B0604020202020204" charset="0"/>
        </a:defRPr>
      </a:pPr>
      <a:endParaRPr lang="es-G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j-lt"/>
                <a:ea typeface="+mn-ea"/>
                <a:cs typeface="+mn-cs"/>
              </a:defRPr>
            </a:pPr>
            <a:r>
              <a:rPr lang="en-US" sz="1400"/>
              <a:t> CAPACITACIONES PLAN ANUAL Y EXTRAORDINARIAS </a:t>
            </a:r>
          </a:p>
          <a:p>
            <a:pPr>
              <a:defRPr sz="1400"/>
            </a:pPr>
            <a:r>
              <a:rPr lang="en-US" sz="1400"/>
              <a:t>MAYO A AGOSTO  2023</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j-lt"/>
              <a:ea typeface="+mn-ea"/>
              <a:cs typeface="+mn-cs"/>
            </a:defRPr>
          </a:pPr>
          <a:endParaRPr lang="es-GT"/>
        </a:p>
      </c:txPr>
    </c:title>
    <c:autoTitleDeleted val="0"/>
    <c:plotArea>
      <c:layout/>
      <c:barChart>
        <c:barDir val="col"/>
        <c:grouping val="clustered"/>
        <c:varyColors val="0"/>
        <c:ser>
          <c:idx val="0"/>
          <c:order val="0"/>
          <c:tx>
            <c:strRef>
              <c:f>Hoja1!$B$7</c:f>
              <c:strCache>
                <c:ptCount val="1"/>
                <c:pt idx="0">
                  <c:v> CAPACITACIONES PLAN ANUAL</c:v>
                </c:pt>
              </c:strCache>
            </c:strRef>
          </c:tx>
          <c:spPr>
            <a:solidFill>
              <a:schemeClr val="accent1"/>
            </a:solidFill>
            <a:ln>
              <a:noFill/>
            </a:ln>
            <a:effectLst/>
          </c:spPr>
          <c:invertIfNegative val="0"/>
          <c:dLbls>
            <c:spPr>
              <a:solidFill>
                <a:srgbClr val="5B9BD5"/>
              </a:solidFill>
              <a:ln w="19050" cap="flat" cmpd="sng" algn="ctr">
                <a:solidFill>
                  <a:sysClr val="window" lastClr="FFFFFF"/>
                </a:solidFill>
                <a:prstDash val="solid"/>
                <a:miter lim="800000"/>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j-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val>
            <c:numRef>
              <c:f>Hoja1!$C$7</c:f>
              <c:numCache>
                <c:formatCode>General</c:formatCode>
                <c:ptCount val="1"/>
                <c:pt idx="0">
                  <c:v>12</c:v>
                </c:pt>
              </c:numCache>
            </c:numRef>
          </c:val>
          <c:extLst>
            <c:ext xmlns:c16="http://schemas.microsoft.com/office/drawing/2014/chart" uri="{C3380CC4-5D6E-409C-BE32-E72D297353CC}">
              <c16:uniqueId val="{00000000-565D-48EB-8B56-00D9BE076543}"/>
            </c:ext>
          </c:extLst>
        </c:ser>
        <c:ser>
          <c:idx val="1"/>
          <c:order val="1"/>
          <c:tx>
            <c:strRef>
              <c:f>Hoja1!$B$8</c:f>
              <c:strCache>
                <c:ptCount val="1"/>
                <c:pt idx="0">
                  <c:v>CAPACITACIONES EXTRAORDINARIAS</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2-565D-48EB-8B56-00D9BE076543}"/>
              </c:ext>
            </c:extLst>
          </c:dPt>
          <c:dLbls>
            <c:spPr>
              <a:solidFill>
                <a:srgbClr val="A5A5A5"/>
              </a:solidFill>
              <a:ln w="19050" cap="flat" cmpd="sng" algn="ctr">
                <a:solidFill>
                  <a:sysClr val="window" lastClr="FFFFFF"/>
                </a:solidFill>
                <a:prstDash val="solid"/>
                <a:miter lim="800000"/>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j-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layout/>
                <c15:showLeaderLines val="1"/>
                <c15:leaderLines>
                  <c:spPr>
                    <a:ln w="9525" cap="flat" cmpd="sng" algn="ctr">
                      <a:solidFill>
                        <a:schemeClr val="tx1">
                          <a:lumMod val="35000"/>
                          <a:lumOff val="65000"/>
                        </a:schemeClr>
                      </a:solidFill>
                      <a:round/>
                    </a:ln>
                    <a:effectLst/>
                  </c:spPr>
                </c15:leaderLines>
              </c:ext>
            </c:extLst>
          </c:dLbls>
          <c:val>
            <c:numRef>
              <c:f>Hoja1!$C$8</c:f>
              <c:numCache>
                <c:formatCode>General</c:formatCode>
                <c:ptCount val="1"/>
                <c:pt idx="0">
                  <c:v>20</c:v>
                </c:pt>
              </c:numCache>
            </c:numRef>
          </c:val>
          <c:extLst>
            <c:ext xmlns:c16="http://schemas.microsoft.com/office/drawing/2014/chart" uri="{C3380CC4-5D6E-409C-BE32-E72D297353CC}">
              <c16:uniqueId val="{00000003-565D-48EB-8B56-00D9BE076543}"/>
            </c:ext>
          </c:extLst>
        </c:ser>
        <c:dLbls>
          <c:showLegendKey val="0"/>
          <c:showVal val="0"/>
          <c:showCatName val="0"/>
          <c:showSerName val="0"/>
          <c:showPercent val="0"/>
          <c:showBubbleSize val="0"/>
        </c:dLbls>
        <c:gapWidth val="219"/>
        <c:overlap val="-27"/>
        <c:axId val="159470192"/>
        <c:axId val="160333088"/>
      </c:barChart>
      <c:catAx>
        <c:axId val="159470192"/>
        <c:scaling>
          <c:orientation val="minMax"/>
        </c:scaling>
        <c:delete val="1"/>
        <c:axPos val="b"/>
        <c:majorTickMark val="none"/>
        <c:minorTickMark val="none"/>
        <c:tickLblPos val="nextTo"/>
        <c:crossAx val="160333088"/>
        <c:crosses val="autoZero"/>
        <c:auto val="0"/>
        <c:lblAlgn val="ctr"/>
        <c:lblOffset val="100"/>
        <c:noMultiLvlLbl val="0"/>
      </c:catAx>
      <c:valAx>
        <c:axId val="160333088"/>
        <c:scaling>
          <c:orientation val="minMax"/>
        </c:scaling>
        <c:delete val="1"/>
        <c:axPos val="l"/>
        <c:numFmt formatCode="General" sourceLinked="1"/>
        <c:majorTickMark val="none"/>
        <c:minorTickMark val="none"/>
        <c:tickLblPos val="nextTo"/>
        <c:crossAx val="159470192"/>
        <c:crossesAt val="1"/>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400">
          <a:latin typeface="+mj-lt"/>
        </a:defRPr>
      </a:pPr>
      <a:endParaRPr lang="es-G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j-lt"/>
                <a:ea typeface="+mn-ea"/>
                <a:cs typeface="+mn-cs"/>
              </a:defRPr>
            </a:pPr>
            <a:r>
              <a:rPr lang="es-GT" dirty="0">
                <a:latin typeface="+mj-lt"/>
              </a:rPr>
              <a:t>PERSONAL CAPACITADO</a:t>
            </a:r>
          </a:p>
          <a:p>
            <a:pPr>
              <a:defRPr>
                <a:latin typeface="+mj-lt"/>
              </a:defRPr>
            </a:pPr>
            <a:r>
              <a:rPr lang="es-GT" dirty="0">
                <a:latin typeface="+mj-lt"/>
              </a:rPr>
              <a:t> MAYO A AGOSTO 2023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j-lt"/>
              <a:ea typeface="+mn-ea"/>
              <a:cs typeface="+mn-cs"/>
            </a:defRPr>
          </a:pPr>
          <a:endParaRPr lang="es-GT"/>
        </a:p>
      </c:txPr>
    </c:title>
    <c:autoTitleDeleted val="0"/>
    <c:plotArea>
      <c:layout>
        <c:manualLayout>
          <c:layoutTarget val="inner"/>
          <c:xMode val="edge"/>
          <c:yMode val="edge"/>
          <c:x val="2.0923901850874137E-2"/>
          <c:y val="0.14558485499380386"/>
          <c:w val="0.95815219629825177"/>
          <c:h val="0.74927953131049418"/>
        </c:manualLayout>
      </c:layout>
      <c:barChart>
        <c:barDir val="col"/>
        <c:grouping val="clustered"/>
        <c:varyColors val="0"/>
        <c:ser>
          <c:idx val="0"/>
          <c:order val="0"/>
          <c:tx>
            <c:strRef>
              <c:f>Hoja1!$B$31</c:f>
              <c:strCache>
                <c:ptCount val="1"/>
                <c:pt idx="0">
                  <c:v> CAPACITACIONES PLAN ANUAL</c:v>
                </c:pt>
              </c:strCache>
            </c:strRef>
          </c:tx>
          <c:spPr>
            <a:solidFill>
              <a:schemeClr val="accent3"/>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6B63-4563-A543-2AA654BF5906}"/>
              </c:ext>
            </c:extLst>
          </c:dPt>
          <c:dLbls>
            <c:dLbl>
              <c:idx val="0"/>
              <c:spPr>
                <a:solidFill>
                  <a:srgbClr val="5B9BD5"/>
                </a:solidFill>
                <a:ln w="19050" cap="flat" cmpd="sng" algn="ctr">
                  <a:solidFill>
                    <a:sysClr val="window" lastClr="FFFFFF"/>
                  </a:solidFill>
                  <a:prstDash val="solid"/>
                  <a:miter lim="800000"/>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lt1"/>
                      </a:solidFill>
                      <a:latin typeface="+mj-lt"/>
                      <a:ea typeface="+mn-ea"/>
                      <a:cs typeface="+mn-cs"/>
                    </a:defRPr>
                  </a:pPr>
                  <a:endParaRPr lang="es-GT"/>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prstGeom>
                    <a:noFill/>
                    <a:ln>
                      <a:noFill/>
                    </a:ln>
                  </c15:spPr>
                </c:ext>
                <c:ext xmlns:c16="http://schemas.microsoft.com/office/drawing/2014/chart" uri="{C3380CC4-5D6E-409C-BE32-E72D297353CC}">
                  <c16:uniqueId val="{00000001-6B63-4563-A543-2AA654BF5906}"/>
                </c:ext>
              </c:extLst>
            </c:dLbl>
            <c:dLbl>
              <c:idx val="1"/>
              <c:layout>
                <c:manualLayout>
                  <c:x val="-1.0185067526415994E-16"/>
                  <c:y val="9.2592592592592587E-3"/>
                </c:manualLayout>
              </c:layout>
              <c:spPr>
                <a:solidFill>
                  <a:srgbClr val="A5A5A5"/>
                </a:solidFill>
                <a:ln w="19050" cap="flat" cmpd="sng" algn="ctr">
                  <a:solidFill>
                    <a:sysClr val="window" lastClr="FFFFFF"/>
                  </a:solidFill>
                  <a:prstDash val="solid"/>
                  <a:miter lim="800000"/>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lt1"/>
                      </a:solidFill>
                      <a:latin typeface="+mj-lt"/>
                      <a:ea typeface="+mn-ea"/>
                      <a:cs typeface="+mn-cs"/>
                    </a:defRPr>
                  </a:pPr>
                  <a:endParaRPr lang="es-GT"/>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prstGeom>
                    <a:noFill/>
                    <a:ln>
                      <a:noFill/>
                    </a:ln>
                  </c15:spPr>
                </c:ext>
                <c:ext xmlns:c16="http://schemas.microsoft.com/office/drawing/2014/chart" uri="{C3380CC4-5D6E-409C-BE32-E72D297353CC}">
                  <c16:uniqueId val="{00000002-6B63-4563-A543-2AA654BF5906}"/>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dk1">
                        <a:lumMod val="65000"/>
                        <a:lumOff val="35000"/>
                      </a:schemeClr>
                    </a:solidFill>
                    <a:latin typeface="+mj-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1"/>
                <c15:leaderLines>
                  <c:spPr>
                    <a:ln w="9525" cap="flat" cmpd="sng" algn="ctr">
                      <a:solidFill>
                        <a:schemeClr val="tx1">
                          <a:lumMod val="35000"/>
                          <a:lumOff val="65000"/>
                        </a:schemeClr>
                      </a:solidFill>
                      <a:round/>
                    </a:ln>
                    <a:effectLst/>
                  </c:spPr>
                </c15:leaderLines>
              </c:ext>
            </c:extLst>
          </c:dLbls>
          <c:val>
            <c:numRef>
              <c:f>Hoja1!$C$31:$D$31</c:f>
              <c:numCache>
                <c:formatCode>General</c:formatCode>
                <c:ptCount val="2"/>
                <c:pt idx="0">
                  <c:v>265</c:v>
                </c:pt>
                <c:pt idx="1">
                  <c:v>714</c:v>
                </c:pt>
              </c:numCache>
            </c:numRef>
          </c:val>
          <c:extLst>
            <c:ext xmlns:c16="http://schemas.microsoft.com/office/drawing/2014/chart" uri="{C3380CC4-5D6E-409C-BE32-E72D297353CC}">
              <c16:uniqueId val="{00000003-6B63-4563-A543-2AA654BF5906}"/>
            </c:ext>
          </c:extLst>
        </c:ser>
        <c:dLbls>
          <c:showLegendKey val="0"/>
          <c:showVal val="0"/>
          <c:showCatName val="0"/>
          <c:showSerName val="0"/>
          <c:showPercent val="0"/>
          <c:showBubbleSize val="0"/>
        </c:dLbls>
        <c:gapWidth val="119"/>
        <c:overlap val="52"/>
        <c:axId val="160070768"/>
        <c:axId val="159581568"/>
      </c:barChart>
      <c:catAx>
        <c:axId val="16007076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Bebas Neue Book" panose="00000500000000000000" pitchFamily="50" charset="0"/>
                <a:ea typeface="+mn-ea"/>
                <a:cs typeface="+mn-cs"/>
              </a:defRPr>
            </a:pPr>
            <a:endParaRPr lang="es-GT"/>
          </a:p>
        </c:txPr>
        <c:crossAx val="159581568"/>
        <c:crosses val="autoZero"/>
        <c:auto val="1"/>
        <c:lblAlgn val="ctr"/>
        <c:lblOffset val="100"/>
        <c:noMultiLvlLbl val="0"/>
      </c:catAx>
      <c:valAx>
        <c:axId val="159581568"/>
        <c:scaling>
          <c:orientation val="minMax"/>
        </c:scaling>
        <c:delete val="1"/>
        <c:axPos val="l"/>
        <c:numFmt formatCode="General" sourceLinked="1"/>
        <c:majorTickMark val="none"/>
        <c:minorTickMark val="none"/>
        <c:tickLblPos val="nextTo"/>
        <c:crossAx val="16007076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latin typeface="Bebas Neue Book" panose="00000500000000000000" pitchFamily="50" charset="0"/>
        </a:defRPr>
      </a:pPr>
      <a:endParaRPr lang="es-GT"/>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Bebas Neue Book" panose="00000500000000000000" pitchFamily="50" charset="0"/>
                <a:ea typeface="+mn-ea"/>
                <a:cs typeface="+mn-cs"/>
              </a:defRPr>
            </a:pPr>
            <a:r>
              <a:rPr lang="es-GT" sz="1400" dirty="0">
                <a:latin typeface="Arial" panose="020B0604020202020204" pitchFamily="34" charset="0"/>
                <a:cs typeface="Arial" panose="020B0604020202020204" pitchFamily="34" charset="0"/>
              </a:rPr>
              <a:t>PERSONAL ENVIADO A ACADEMIA</a:t>
            </a:r>
          </a:p>
          <a:p>
            <a:pPr>
              <a:defRPr/>
            </a:pPr>
            <a:r>
              <a:rPr lang="es-GT" sz="1400" dirty="0">
                <a:latin typeface="Arial" panose="020B0604020202020204" pitchFamily="34" charset="0"/>
                <a:cs typeface="Arial" panose="020B0604020202020204" pitchFamily="34" charset="0"/>
              </a:rPr>
              <a:t> MAYO A AGOSTO 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Bebas Neue Book" panose="00000500000000000000" pitchFamily="50" charset="0"/>
              <a:ea typeface="+mn-ea"/>
              <a:cs typeface="+mn-cs"/>
            </a:defRPr>
          </a:pPr>
          <a:endParaRPr lang="es-GT"/>
        </a:p>
      </c:txPr>
    </c:title>
    <c:autoTitleDeleted val="0"/>
    <c:plotArea>
      <c:layout>
        <c:manualLayout>
          <c:layoutTarget val="inner"/>
          <c:xMode val="edge"/>
          <c:yMode val="edge"/>
          <c:x val="2.8423772609819122E-2"/>
          <c:y val="0.16337683870577796"/>
          <c:w val="0.9431524547803618"/>
          <c:h val="0.61646000930747835"/>
        </c:manualLayout>
      </c:layout>
      <c:barChart>
        <c:barDir val="col"/>
        <c:grouping val="clustered"/>
        <c:varyColors val="0"/>
        <c:ser>
          <c:idx val="0"/>
          <c:order val="0"/>
          <c:tx>
            <c:strRef>
              <c:f>Hoja1!$B$86</c:f>
              <c:strCache>
                <c:ptCount val="1"/>
                <c:pt idx="0">
                  <c:v>REENTRENAMIENTO</c:v>
                </c:pt>
              </c:strCache>
            </c:strRef>
          </c:tx>
          <c:spPr>
            <a:solidFill>
              <a:schemeClr val="accent1"/>
            </a:solidFill>
            <a:ln>
              <a:noFill/>
            </a:ln>
            <a:effectLst/>
          </c:spPr>
          <c:invertIfNegative val="0"/>
          <c:dLbls>
            <c:dLbl>
              <c:idx val="0"/>
              <c:spPr>
                <a:solidFill>
                  <a:srgbClr val="A5A5A5"/>
                </a:solidFill>
                <a:ln w="19050" cap="flat" cmpd="sng" algn="ctr">
                  <a:solidFill>
                    <a:sysClr val="window" lastClr="FFFFFF"/>
                  </a:solidFill>
                  <a:prstDash val="solid"/>
                  <a:miter lim="800000"/>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lt1"/>
                      </a:solidFill>
                      <a:latin typeface="+mn-lt"/>
                      <a:ea typeface="+mn-ea"/>
                      <a:cs typeface="+mn-cs"/>
                    </a:defRPr>
                  </a:pPr>
                  <a:endParaRPr lang="es-GT"/>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wedgeRoundRectCallout">
                      <a:avLst/>
                    </a:prstGeom>
                    <a:noFill/>
                    <a:ln>
                      <a:noFill/>
                    </a:ln>
                  </c15:spPr>
                </c:ext>
                <c:ext xmlns:c16="http://schemas.microsoft.com/office/drawing/2014/chart" uri="{C3380CC4-5D6E-409C-BE32-E72D297353CC}">
                  <c16:uniqueId val="{00000000-58FB-45BE-B341-580DC451B102}"/>
                </c:ext>
              </c:extLst>
            </c:dLbl>
            <c:spPr>
              <a:solidFill>
                <a:srgbClr val="5B9BD5"/>
              </a:solidFill>
              <a:ln w="19050" cap="flat" cmpd="sng" algn="ctr">
                <a:solidFill>
                  <a:sysClr val="window" lastClr="FFFFFF"/>
                </a:solidFill>
                <a:prstDash val="solid"/>
                <a:miter lim="800000"/>
              </a:ln>
              <a:effectLst/>
            </c:spPr>
            <c:txPr>
              <a:bodyPr rot="0" spcFirstLastPara="1" vertOverflow="clip" horzOverflow="clip" vert="horz" wrap="square" lIns="36576" tIns="18288" rIns="36576" bIns="18288" anchor="ctr" anchorCtr="1">
                <a:spAutoFit/>
              </a:bodyPr>
              <a:lstStyle/>
              <a:p>
                <a:pPr>
                  <a:defRPr sz="1400" b="0" i="0" u="none" strike="noStrike" kern="1200" baseline="0">
                    <a:solidFill>
                      <a:schemeClr val="lt1"/>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oundRectCallout">
                    <a:avLst/>
                  </a:prstGeom>
                  <a:noFill/>
                  <a:ln>
                    <a:noFill/>
                  </a:ln>
                </c15:spPr>
                <c15:showLeaderLines val="1"/>
                <c15:leaderLines>
                  <c:spPr>
                    <a:ln w="9525" cap="flat" cmpd="sng" algn="ctr">
                      <a:solidFill>
                        <a:schemeClr val="tx1">
                          <a:lumMod val="35000"/>
                          <a:lumOff val="65000"/>
                        </a:schemeClr>
                      </a:solidFill>
                      <a:round/>
                    </a:ln>
                    <a:effectLst/>
                  </c:spPr>
                </c15:leaderLines>
              </c:ext>
            </c:extLst>
          </c:dLbls>
          <c:val>
            <c:numRef>
              <c:f>Hoja1!$C$86:$D$86</c:f>
              <c:numCache>
                <c:formatCode>General</c:formatCode>
                <c:ptCount val="2"/>
                <c:pt idx="0">
                  <c:v>0</c:v>
                </c:pt>
                <c:pt idx="1">
                  <c:v>49</c:v>
                </c:pt>
              </c:numCache>
            </c:numRef>
          </c:val>
          <c:extLst>
            <c:ext xmlns:c16="http://schemas.microsoft.com/office/drawing/2014/chart" uri="{C3380CC4-5D6E-409C-BE32-E72D297353CC}">
              <c16:uniqueId val="{00000001-58FB-45BE-B341-580DC451B102}"/>
            </c:ext>
          </c:extLst>
        </c:ser>
        <c:dLbls>
          <c:showLegendKey val="0"/>
          <c:showVal val="0"/>
          <c:showCatName val="0"/>
          <c:showSerName val="0"/>
          <c:showPercent val="0"/>
          <c:showBubbleSize val="0"/>
        </c:dLbls>
        <c:gapWidth val="119"/>
        <c:overlap val="52"/>
        <c:axId val="160070768"/>
        <c:axId val="159581568"/>
      </c:barChart>
      <c:catAx>
        <c:axId val="160070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Bebas Neue Book" panose="00000500000000000000" pitchFamily="50" charset="0"/>
                <a:ea typeface="+mn-ea"/>
                <a:cs typeface="+mn-cs"/>
              </a:defRPr>
            </a:pPr>
            <a:endParaRPr lang="es-GT"/>
          </a:p>
        </c:txPr>
        <c:crossAx val="159581568"/>
        <c:crosses val="autoZero"/>
        <c:auto val="1"/>
        <c:lblAlgn val="ctr"/>
        <c:lblOffset val="100"/>
        <c:noMultiLvlLbl val="0"/>
      </c:catAx>
      <c:valAx>
        <c:axId val="159581568"/>
        <c:scaling>
          <c:orientation val="minMax"/>
        </c:scaling>
        <c:delete val="1"/>
        <c:axPos val="l"/>
        <c:numFmt formatCode="General" sourceLinked="1"/>
        <c:majorTickMark val="none"/>
        <c:minorTickMark val="none"/>
        <c:tickLblPos val="nextTo"/>
        <c:crossAx val="16007076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latin typeface="Bebas Neue Book" panose="00000500000000000000" pitchFamily="50" charset="0"/>
        </a:defRPr>
      </a:pPr>
      <a:endParaRPr lang="es-GT"/>
    </a:p>
  </c:txPr>
  <c:externalData r:id="rId4">
    <c:autoUpdate val="0"/>
  </c:externalData>
  <c:userShapes r:id="rId5"/>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GT" sz="1400" b="1" dirty="0">
                <a:solidFill>
                  <a:sysClr val="windowText" lastClr="000000"/>
                </a:solidFill>
                <a:latin typeface="Arial" panose="020B0604020202020204" pitchFamily="34" charset="0"/>
                <a:cs typeface="Arial" panose="020B0604020202020204" pitchFamily="34" charset="0"/>
              </a:rPr>
              <a:t>PONDERACIÓN INSTRUMENTOS DE PLANIFICACIÓN</a:t>
            </a:r>
          </a:p>
        </c:rich>
      </c:tx>
      <c:layout>
        <c:manualLayout>
          <c:xMode val="edge"/>
          <c:yMode val="edge"/>
          <c:x val="0.13627173103305662"/>
          <c:y val="3.208556149732620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view3D>
      <c:rotX val="15"/>
      <c:rotY val="20"/>
      <c:depthPercent val="100"/>
      <c:rAngAx val="1"/>
    </c:view3D>
    <c:floor>
      <c:thickness val="0"/>
      <c:spPr>
        <a:noFill/>
        <a:ln>
          <a:noFill/>
        </a:ln>
        <a:effectLst/>
        <a:sp3d/>
      </c:spPr>
    </c:floor>
    <c:sideWall>
      <c:thickness val="0"/>
      <c:spPr>
        <a:noFill/>
        <a:ln>
          <a:solidFill>
            <a:schemeClr val="tx2">
              <a:lumMod val="15000"/>
              <a:lumOff val="85000"/>
            </a:schemeClr>
          </a:solidFill>
        </a:ln>
        <a:effectLst/>
        <a:sp3d>
          <a:contourClr>
            <a:schemeClr val="tx2">
              <a:lumMod val="15000"/>
              <a:lumOff val="85000"/>
            </a:schemeClr>
          </a:contourClr>
        </a:sp3d>
      </c:spPr>
    </c:sideWall>
    <c:backWall>
      <c:thickness val="0"/>
      <c:spPr>
        <a:noFill/>
        <a:ln>
          <a:solidFill>
            <a:schemeClr val="tx2">
              <a:lumMod val="15000"/>
              <a:lumOff val="85000"/>
            </a:schemeClr>
          </a:solidFill>
        </a:ln>
        <a:effectLst/>
        <a:sp3d>
          <a:contourClr>
            <a:schemeClr val="tx2">
              <a:lumMod val="15000"/>
              <a:lumOff val="85000"/>
            </a:schemeClr>
          </a:contourClr>
        </a:sp3d>
      </c:spPr>
    </c:backWall>
    <c:plotArea>
      <c:layout/>
      <c:bar3DChart>
        <c:barDir val="col"/>
        <c:grouping val="clustered"/>
        <c:varyColors val="0"/>
        <c:ser>
          <c:idx val="0"/>
          <c:order val="0"/>
          <c:spPr>
            <a:solidFill>
              <a:schemeClr val="accent1"/>
            </a:solidFill>
            <a:ln>
              <a:noFill/>
            </a:ln>
            <a:effectLst/>
            <a:sp3d/>
          </c:spPr>
          <c:invertIfNegative val="0"/>
          <c:dPt>
            <c:idx val="0"/>
            <c:invertIfNegative val="0"/>
            <c:bubble3D val="0"/>
            <c:spPr>
              <a:solidFill>
                <a:schemeClr val="accent1">
                  <a:lumMod val="50000"/>
                </a:schemeClr>
              </a:solidFill>
              <a:ln>
                <a:noFill/>
              </a:ln>
              <a:effectLst/>
              <a:sp3d/>
            </c:spPr>
            <c:extLst>
              <c:ext xmlns:c16="http://schemas.microsoft.com/office/drawing/2014/chart" uri="{C3380CC4-5D6E-409C-BE32-E72D297353CC}">
                <c16:uniqueId val="{00000001-8028-4241-B8E7-E6C076F92F88}"/>
              </c:ext>
            </c:extLst>
          </c:dPt>
          <c:dPt>
            <c:idx val="1"/>
            <c:invertIfNegative val="0"/>
            <c:bubble3D val="0"/>
            <c:spPr>
              <a:solidFill>
                <a:schemeClr val="accent1">
                  <a:lumMod val="50000"/>
                </a:schemeClr>
              </a:solidFill>
              <a:ln>
                <a:noFill/>
              </a:ln>
              <a:effectLst/>
              <a:sp3d/>
            </c:spPr>
            <c:extLst>
              <c:ext xmlns:c16="http://schemas.microsoft.com/office/drawing/2014/chart" uri="{C3380CC4-5D6E-409C-BE32-E72D297353CC}">
                <c16:uniqueId val="{00000003-8028-4241-B8E7-E6C076F92F88}"/>
              </c:ext>
            </c:extLst>
          </c:dPt>
          <c:dPt>
            <c:idx val="2"/>
            <c:invertIfNegative val="0"/>
            <c:bubble3D val="0"/>
            <c:spPr>
              <a:solidFill>
                <a:schemeClr val="accent1">
                  <a:lumMod val="50000"/>
                </a:schemeClr>
              </a:solidFill>
              <a:ln>
                <a:noFill/>
              </a:ln>
              <a:effectLst/>
              <a:sp3d/>
            </c:spPr>
            <c:extLst>
              <c:ext xmlns:c16="http://schemas.microsoft.com/office/drawing/2014/chart" uri="{C3380CC4-5D6E-409C-BE32-E72D297353CC}">
                <c16:uniqueId val="{00000005-8028-4241-B8E7-E6C076F92F88}"/>
              </c:ext>
            </c:extLst>
          </c:dPt>
          <c:dPt>
            <c:idx val="3"/>
            <c:invertIfNegative val="0"/>
            <c:bubble3D val="0"/>
            <c:spPr>
              <a:solidFill>
                <a:schemeClr val="accent1">
                  <a:lumMod val="50000"/>
                </a:schemeClr>
              </a:solidFill>
              <a:ln>
                <a:noFill/>
              </a:ln>
              <a:effectLst/>
              <a:sp3d/>
            </c:spPr>
            <c:extLst>
              <c:ext xmlns:c16="http://schemas.microsoft.com/office/drawing/2014/chart" uri="{C3380CC4-5D6E-409C-BE32-E72D297353CC}">
                <c16:uniqueId val="{00000007-8028-4241-B8E7-E6C076F92F88}"/>
              </c:ext>
            </c:extLst>
          </c:dPt>
          <c:dPt>
            <c:idx val="4"/>
            <c:invertIfNegative val="0"/>
            <c:bubble3D val="0"/>
            <c:spPr>
              <a:solidFill>
                <a:srgbClr val="002060"/>
              </a:solidFill>
              <a:ln>
                <a:noFill/>
              </a:ln>
              <a:effectLst/>
              <a:sp3d/>
            </c:spPr>
            <c:extLst>
              <c:ext xmlns:c16="http://schemas.microsoft.com/office/drawing/2014/chart" uri="{C3380CC4-5D6E-409C-BE32-E72D297353CC}">
                <c16:uniqueId val="{00000009-8028-4241-B8E7-E6C076F92F88}"/>
              </c:ext>
            </c:extLst>
          </c:dPt>
          <c:dPt>
            <c:idx val="5"/>
            <c:invertIfNegative val="0"/>
            <c:bubble3D val="0"/>
            <c:spPr>
              <a:solidFill>
                <a:srgbClr val="5B9BD5"/>
              </a:solidFill>
              <a:ln>
                <a:noFill/>
              </a:ln>
              <a:effectLst/>
              <a:sp3d/>
            </c:spPr>
            <c:extLst>
              <c:ext xmlns:c16="http://schemas.microsoft.com/office/drawing/2014/chart" uri="{C3380CC4-5D6E-409C-BE32-E72D297353CC}">
                <c16:uniqueId val="{0000000B-8028-4241-B8E7-E6C076F92F88}"/>
              </c:ext>
            </c:extLst>
          </c:dPt>
          <c:dLbls>
            <c:dLbl>
              <c:idx val="0"/>
              <c:layout>
                <c:manualLayout>
                  <c:x val="7.5829361248091346E-3"/>
                  <c:y val="-1.3071744418929618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28-4241-B8E7-E6C076F92F88}"/>
                </c:ext>
              </c:extLst>
            </c:dLbl>
            <c:dLbl>
              <c:idx val="1"/>
              <c:layout>
                <c:manualLayout>
                  <c:x val="7.5829361248091112E-3"/>
                  <c:y val="-1.3071744418929618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028-4241-B8E7-E6C076F92F88}"/>
                </c:ext>
              </c:extLst>
            </c:dLbl>
            <c:dLbl>
              <c:idx val="2"/>
              <c:layout>
                <c:manualLayout>
                  <c:x val="1.0110581499745544E-2"/>
                  <c:y val="-3.56506238859180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028-4241-B8E7-E6C076F92F88}"/>
                </c:ext>
              </c:extLst>
            </c:dLbl>
            <c:dLbl>
              <c:idx val="3"/>
              <c:layout>
                <c:manualLayout>
                  <c:x val="-9.577865308424546E-3"/>
                  <c:y val="-6.812754198271568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028-4241-B8E7-E6C076F92F88}"/>
                </c:ext>
              </c:extLst>
            </c:dLbl>
            <c:dLbl>
              <c:idx val="4"/>
              <c:layout>
                <c:manualLayout>
                  <c:x val="1.011058149974545E-2"/>
                  <c:y val="-1.633968052366202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28-4241-B8E7-E6C076F92F8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s-G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'PLANES ESTRATEGICOS PEI,POM,POA'!$B$4:$B$9</c:f>
              <c:strCache>
                <c:ptCount val="6"/>
                <c:pt idx="0">
                  <c:v>AÑO 2018</c:v>
                </c:pt>
                <c:pt idx="1">
                  <c:v>AÑO 2019</c:v>
                </c:pt>
                <c:pt idx="2">
                  <c:v>AÑO 2020</c:v>
                </c:pt>
                <c:pt idx="3">
                  <c:v>AÑO 2021</c:v>
                </c:pt>
                <c:pt idx="4">
                  <c:v>AÑO 2022</c:v>
                </c:pt>
                <c:pt idx="5">
                  <c:v>AÑO 2023</c:v>
                </c:pt>
              </c:strCache>
            </c:strRef>
          </c:cat>
          <c:val>
            <c:numRef>
              <c:f>'PLANES ESTRATEGICOS PEI,POM,POA'!$C$4:$C$9</c:f>
              <c:numCache>
                <c:formatCode>General</c:formatCode>
                <c:ptCount val="6"/>
                <c:pt idx="0">
                  <c:v>23</c:v>
                </c:pt>
                <c:pt idx="1">
                  <c:v>23</c:v>
                </c:pt>
                <c:pt idx="2">
                  <c:v>23</c:v>
                </c:pt>
                <c:pt idx="3">
                  <c:v>39.5</c:v>
                </c:pt>
                <c:pt idx="4">
                  <c:v>94.5</c:v>
                </c:pt>
                <c:pt idx="5">
                  <c:v>99.5</c:v>
                </c:pt>
              </c:numCache>
            </c:numRef>
          </c:val>
          <c:extLst>
            <c:ext xmlns:c16="http://schemas.microsoft.com/office/drawing/2014/chart" uri="{C3380CC4-5D6E-409C-BE32-E72D297353CC}">
              <c16:uniqueId val="{0000000C-8028-4241-B8E7-E6C076F92F88}"/>
            </c:ext>
          </c:extLst>
        </c:ser>
        <c:dLbls>
          <c:showLegendKey val="0"/>
          <c:showVal val="1"/>
          <c:showCatName val="0"/>
          <c:showSerName val="0"/>
          <c:showPercent val="0"/>
          <c:showBubbleSize val="0"/>
        </c:dLbls>
        <c:gapWidth val="150"/>
        <c:shape val="box"/>
        <c:axId val="1922742223"/>
        <c:axId val="1922746383"/>
        <c:axId val="0"/>
      </c:bar3DChart>
      <c:catAx>
        <c:axId val="192274222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s-GT"/>
          </a:p>
        </c:txPr>
        <c:crossAx val="1922746383"/>
        <c:crosses val="autoZero"/>
        <c:auto val="1"/>
        <c:lblAlgn val="ctr"/>
        <c:lblOffset val="100"/>
        <c:noMultiLvlLbl val="0"/>
      </c:catAx>
      <c:valAx>
        <c:axId val="192274638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92274222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0.11702</cdr:x>
      <cdr:y>0.90076</cdr:y>
    </cdr:from>
    <cdr:to>
      <cdr:x>0.92458</cdr:x>
      <cdr:y>1</cdr:y>
    </cdr:to>
    <cdr:sp macro="" textlink="">
      <cdr:nvSpPr>
        <cdr:cNvPr id="2" name="CuadroTexto 9"/>
        <cdr:cNvSpPr txBox="1"/>
      </cdr:nvSpPr>
      <cdr:spPr>
        <a:xfrm xmlns:a="http://schemas.openxmlformats.org/drawingml/2006/main">
          <a:off x="781298" y="3948450"/>
          <a:ext cx="5391736" cy="435020"/>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s-GT" sz="1400" dirty="0">
              <a:latin typeface="+mj-lt"/>
            </a:rPr>
            <a:t>    </a:t>
          </a:r>
          <a:r>
            <a:rPr lang="es-GT" sz="1400" b="1" dirty="0">
              <a:latin typeface="+mj-lt"/>
            </a:rPr>
            <a:t>PLAN</a:t>
          </a:r>
          <a:r>
            <a:rPr lang="es-GT" sz="1400" b="1" baseline="0" dirty="0">
              <a:latin typeface="+mj-lt"/>
            </a:rPr>
            <a:t> </a:t>
          </a:r>
          <a:r>
            <a:rPr lang="es-GT" sz="1400" b="1" baseline="0" dirty="0" smtClean="0">
              <a:latin typeface="+mj-lt"/>
            </a:rPr>
            <a:t>ANUAL</a:t>
          </a:r>
          <a:r>
            <a:rPr lang="es-GT" sz="1400" b="1" dirty="0" smtClean="0">
              <a:latin typeface="+mj-lt"/>
            </a:rPr>
            <a:t>                                     </a:t>
          </a:r>
          <a:r>
            <a:rPr lang="es-GT" sz="1400" b="1" dirty="0"/>
            <a:t>EXTRAORDINARIAS</a:t>
          </a:r>
        </a:p>
        <a:p xmlns:a="http://schemas.openxmlformats.org/drawingml/2006/main">
          <a:endParaRPr lang="es-GT" sz="1400" b="1" dirty="0">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0.07434</cdr:x>
      <cdr:y>0.82808</cdr:y>
    </cdr:from>
    <cdr:to>
      <cdr:x>0.97666</cdr:x>
      <cdr:y>0.96091</cdr:y>
    </cdr:to>
    <cdr:sp macro="" textlink="">
      <cdr:nvSpPr>
        <cdr:cNvPr id="2" name="CuadroTexto 9"/>
        <cdr:cNvSpPr txBox="1"/>
      </cdr:nvSpPr>
      <cdr:spPr>
        <a:xfrm xmlns:a="http://schemas.openxmlformats.org/drawingml/2006/main">
          <a:off x="406950" y="3533584"/>
          <a:ext cx="4939454" cy="566822"/>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l"/>
          <a:r>
            <a:rPr lang="es-GT" sz="1400" b="1" dirty="0" smtClean="0">
              <a:latin typeface="Arial" panose="020B0604020202020204" pitchFamily="34" charset="0"/>
              <a:cs typeface="Arial" panose="020B0604020202020204" pitchFamily="34" charset="0"/>
            </a:rPr>
            <a:t> REENTRENAMIENTO                  CURSO DE INDUCCIÓN                                                 </a:t>
          </a:r>
          <a:endParaRPr lang="es-GT" sz="1400" b="1" dirty="0">
            <a:latin typeface="Arial" panose="020B0604020202020204" pitchFamily="34"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GT"/>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C8CEE8-7374-4095-9002-4102F59534CA}" type="datetimeFigureOut">
              <a:rPr lang="es-GT" smtClean="0"/>
              <a:t>6/09/2023</a:t>
            </a:fld>
            <a:endParaRPr lang="es-GT"/>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GT"/>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95C79-3B9E-4235-8B6E-8A576042F379}" type="slidenum">
              <a:rPr lang="es-GT" smtClean="0"/>
              <a:t>‹Nº›</a:t>
            </a:fld>
            <a:endParaRPr lang="es-GT"/>
          </a:p>
        </p:txBody>
      </p:sp>
    </p:spTree>
    <p:extLst>
      <p:ext uri="{BB962C8B-B14F-4D97-AF65-F5344CB8AC3E}">
        <p14:creationId xmlns:p14="http://schemas.microsoft.com/office/powerpoint/2010/main" val="791552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4102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8125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862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9906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8257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86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4105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6786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3047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1335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288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7646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7835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8020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8869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972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472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8046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87032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6792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1516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2033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3902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6743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0120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8684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7202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444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5058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93877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9553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9157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7554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46401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4452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1417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8319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504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9.emf"/></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5" name="Google Shape;67;g1e0bd25976b_0_50"/>
          <p:cNvSpPr/>
          <p:nvPr/>
        </p:nvSpPr>
        <p:spPr>
          <a:xfrm>
            <a:off x="0" y="346234"/>
            <a:ext cx="8181976" cy="1196400"/>
          </a:xfrm>
          <a:prstGeom prst="rect">
            <a:avLst/>
          </a:prstGeom>
          <a:solidFill>
            <a:srgbClr val="004C82"/>
          </a:solidFill>
          <a:ln>
            <a:noFill/>
          </a:ln>
        </p:spPr>
        <p:txBody>
          <a:bodyPr spcFirstLastPara="1" wrap="square" lIns="91425" tIns="91425" rIns="91425" bIns="91425" anchor="ctr" anchorCtr="0">
            <a:noAutofit/>
          </a:bodyPr>
          <a:lstStyle/>
          <a:p>
            <a:pPr lvl="0"/>
            <a:endParaRPr lang="es-MX" sz="2000" b="1" spc="300" dirty="0">
              <a:solidFill>
                <a:schemeClr val="lt1"/>
              </a:solidFill>
              <a:latin typeface="Bebas Neue" panose="020B0606020202050201" pitchFamily="34" charset="0"/>
            </a:endParaRPr>
          </a:p>
        </p:txBody>
      </p:sp>
      <p:sp>
        <p:nvSpPr>
          <p:cNvPr id="123" name="Google Shape;123;p6"/>
          <p:cNvSpPr txBox="1"/>
          <p:nvPr/>
        </p:nvSpPr>
        <p:spPr>
          <a:xfrm>
            <a:off x="727891" y="1725767"/>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a:t>
            </a:r>
            <a:r>
              <a:rPr lang="es-GT" sz="1400" dirty="0" smtClean="0">
                <a:solidFill>
                  <a:srgbClr val="004C82"/>
                </a:solidFill>
                <a:latin typeface="Bebas Neue"/>
                <a:ea typeface="Bebas Neue"/>
                <a:cs typeface="Bebas Neue"/>
                <a:sym typeface="Bebas Neue"/>
              </a:rPr>
              <a:t>Quetzales)</a:t>
            </a:r>
            <a:endParaRPr dirty="0"/>
          </a:p>
        </p:txBody>
      </p:sp>
      <p:sp>
        <p:nvSpPr>
          <p:cNvPr id="6" name="CuadroTexto 5">
            <a:extLst>
              <a:ext uri="{FF2B5EF4-FFF2-40B4-BE49-F238E27FC236}">
                <a16:creationId xmlns:a16="http://schemas.microsoft.com/office/drawing/2014/main" id="{29113240-27C0-863D-852C-585C6CC40BD8}"/>
              </a:ext>
            </a:extLst>
          </p:cNvPr>
          <p:cNvSpPr txBox="1"/>
          <p:nvPr/>
        </p:nvSpPr>
        <p:spPr>
          <a:xfrm>
            <a:off x="816275" y="2768308"/>
            <a:ext cx="8320220" cy="2343655"/>
          </a:xfrm>
          <a:prstGeom prst="rect">
            <a:avLst/>
          </a:prstGeom>
          <a:noFill/>
        </p:spPr>
        <p:txBody>
          <a:bodyPr wrap="square" rtlCol="0">
            <a:spAutoFit/>
          </a:bodyPr>
          <a:lstStyle/>
          <a:p>
            <a:pPr algn="just">
              <a:lnSpc>
                <a:spcPct val="150000"/>
              </a:lnSpc>
            </a:pPr>
            <a:r>
              <a:rPr lang="es-GT" sz="2000" dirty="0">
                <a:latin typeface="+mj-lt"/>
                <a:cs typeface="Arial" panose="020B0604020202020204" pitchFamily="34" charset="0"/>
              </a:rPr>
              <a:t>El dinero se utiliza en la adquisición de diferentes bienes o servicios y en transferencias que son necesarias para cumplir con las finalidades de la institución</a:t>
            </a:r>
            <a:r>
              <a:rPr lang="es-GT" sz="2000" dirty="0" smtClean="0">
                <a:latin typeface="+mj-lt"/>
                <a:cs typeface="Arial" panose="020B0604020202020204" pitchFamily="34" charset="0"/>
              </a:rPr>
              <a:t>.</a:t>
            </a:r>
            <a:endParaRPr lang="es-GT" sz="2000" dirty="0">
              <a:latin typeface="+mj-lt"/>
              <a:cs typeface="Arial" panose="020B0604020202020204" pitchFamily="34" charset="0"/>
            </a:endParaRPr>
          </a:p>
          <a:p>
            <a:pPr algn="just">
              <a:lnSpc>
                <a:spcPct val="150000"/>
              </a:lnSpc>
            </a:pPr>
            <a:r>
              <a:rPr lang="es-GT" sz="2000" dirty="0">
                <a:latin typeface="+mj-lt"/>
                <a:cs typeface="Arial" panose="020B0604020202020204" pitchFamily="34" charset="0"/>
              </a:rPr>
              <a:t>Para mostrar de forma ordenada a la población en qué se utiliza el dinero, el gasto del sector público se muestra por </a:t>
            </a:r>
            <a:r>
              <a:rPr lang="es-GT" sz="2000" dirty="0">
                <a:solidFill>
                  <a:srgbClr val="197BB4"/>
                </a:solidFill>
                <a:latin typeface="+mj-lt"/>
                <a:cs typeface="Arial" panose="020B0604020202020204" pitchFamily="34" charset="0"/>
              </a:rPr>
              <a:t>grupos de gasto</a:t>
            </a:r>
            <a:r>
              <a:rPr lang="es-GT" sz="2000" dirty="0">
                <a:latin typeface="+mj-lt"/>
                <a:cs typeface="Arial" panose="020B0604020202020204" pitchFamily="34" charset="0"/>
              </a:rPr>
              <a:t>.</a:t>
            </a:r>
          </a:p>
        </p:txBody>
      </p:sp>
      <p:sp>
        <p:nvSpPr>
          <p:cNvPr id="8" name="Título 1">
            <a:extLst>
              <a:ext uri="{FF2B5EF4-FFF2-40B4-BE49-F238E27FC236}">
                <a16:creationId xmlns:a16="http://schemas.microsoft.com/office/drawing/2014/main" id="{8B631EF4-41E9-2AE1-3FB7-6CA2FCA861A9}"/>
              </a:ext>
            </a:extLst>
          </p:cNvPr>
          <p:cNvSpPr txBox="1">
            <a:spLocks/>
          </p:cNvSpPr>
          <p:nvPr/>
        </p:nvSpPr>
        <p:spPr>
          <a:xfrm>
            <a:off x="9788996" y="3212444"/>
            <a:ext cx="1826912" cy="1455382"/>
          </a:xfrm>
          <a:prstGeom prst="rect">
            <a:avLst/>
          </a:prstGeom>
          <a:solidFill>
            <a:srgbClr val="004C82"/>
          </a:solidFill>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nSpc>
                <a:spcPct val="100000"/>
              </a:lnSpc>
            </a:pPr>
            <a:r>
              <a:rPr lang="es-GT" sz="2000" dirty="0" smtClean="0">
                <a:solidFill>
                  <a:schemeClr val="bg1"/>
                </a:solidFill>
                <a:latin typeface="+mj-lt"/>
                <a:cs typeface="Arial" panose="020B0604020202020204" pitchFamily="34" charset="0"/>
              </a:rPr>
              <a:t>El </a:t>
            </a:r>
            <a:r>
              <a:rPr lang="es-GT" sz="2000" dirty="0">
                <a:solidFill>
                  <a:schemeClr val="bg1"/>
                </a:solidFill>
                <a:latin typeface="+mj-lt"/>
                <a:cs typeface="Arial" panose="020B0604020202020204" pitchFamily="34" charset="0"/>
              </a:rPr>
              <a:t>gasto se divide </a:t>
            </a:r>
            <a:r>
              <a:rPr lang="es-GT" sz="2000" dirty="0" smtClean="0">
                <a:solidFill>
                  <a:schemeClr val="bg1"/>
                </a:solidFill>
                <a:latin typeface="+mj-lt"/>
                <a:cs typeface="Arial" panose="020B0604020202020204" pitchFamily="34" charset="0"/>
              </a:rPr>
              <a:t>en </a:t>
            </a:r>
            <a:r>
              <a:rPr lang="es-GT" sz="2000" dirty="0">
                <a:solidFill>
                  <a:schemeClr val="bg1"/>
                </a:solidFill>
                <a:latin typeface="+mj-lt"/>
                <a:cs typeface="Arial" panose="020B0604020202020204" pitchFamily="34" charset="0"/>
              </a:rPr>
              <a:t>5</a:t>
            </a:r>
            <a:r>
              <a:rPr lang="es-GT" sz="2000" dirty="0" smtClean="0">
                <a:solidFill>
                  <a:schemeClr val="bg1"/>
                </a:solidFill>
                <a:latin typeface="+mj-lt"/>
                <a:cs typeface="Arial" panose="020B0604020202020204" pitchFamily="34" charset="0"/>
              </a:rPr>
              <a:t> grupos</a:t>
            </a:r>
            <a:endParaRPr lang="es-GT" sz="2000" dirty="0">
              <a:solidFill>
                <a:schemeClr val="bg1"/>
              </a:solidFill>
              <a:latin typeface="+mj-lt"/>
              <a:cs typeface="Arial" panose="020B0604020202020204" pitchFamily="34" charset="0"/>
            </a:endParaRPr>
          </a:p>
        </p:txBody>
      </p:sp>
      <p:sp>
        <p:nvSpPr>
          <p:cNvPr id="2" name="Rectángulo 1"/>
          <p:cNvSpPr/>
          <p:nvPr/>
        </p:nvSpPr>
        <p:spPr>
          <a:xfrm>
            <a:off x="142875" y="504766"/>
            <a:ext cx="8267700" cy="954107"/>
          </a:xfrm>
          <a:prstGeom prst="rect">
            <a:avLst/>
          </a:prstGeom>
        </p:spPr>
        <p:txBody>
          <a:bodyPr wrap="square">
            <a:spAutoFit/>
          </a:bodyPr>
          <a:lstStyle/>
          <a:p>
            <a:pPr lvl="0"/>
            <a:r>
              <a:rPr lang="es-MX" sz="2800" b="1" spc="300" dirty="0">
                <a:solidFill>
                  <a:schemeClr val="lt1"/>
                </a:solidFill>
                <a:latin typeface="Bebas Neue" panose="020B0606020202050201" pitchFamily="34" charset="0"/>
                <a:ea typeface="Montserrat"/>
                <a:cs typeface="Montserrat"/>
                <a:sym typeface="Montserrat"/>
              </a:rPr>
              <a:t>¿En qué utiliza el dinero la Secretaría de Asuntos Administrativos y de Seguridad de la Presidencia?</a:t>
            </a:r>
            <a:endParaRPr lang="es-MX" sz="2800" b="1" spc="300" dirty="0">
              <a:solidFill>
                <a:schemeClr val="lt1"/>
              </a:solidFill>
              <a:latin typeface="Bebas Neue" panose="020B0606020202050201" pitchFamily="34" charset="0"/>
            </a:endParaRPr>
          </a:p>
        </p:txBody>
      </p:sp>
    </p:spTree>
    <p:extLst>
      <p:ext uri="{BB962C8B-B14F-4D97-AF65-F5344CB8AC3E}">
        <p14:creationId xmlns:p14="http://schemas.microsoft.com/office/powerpoint/2010/main" val="2668771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3" name="Google Shape;123;p6"/>
          <p:cNvSpPr txBox="1"/>
          <p:nvPr/>
        </p:nvSpPr>
        <p:spPr>
          <a:xfrm>
            <a:off x="727891" y="1521111"/>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a:t>
            </a:r>
            <a:r>
              <a:rPr lang="es-GT" sz="1400" dirty="0" smtClean="0">
                <a:solidFill>
                  <a:srgbClr val="004C82"/>
                </a:solidFill>
                <a:latin typeface="Bebas Neue"/>
                <a:ea typeface="Bebas Neue"/>
                <a:cs typeface="Bebas Neue"/>
                <a:sym typeface="Bebas Neue"/>
              </a:rPr>
              <a:t>Quetzales)</a:t>
            </a:r>
            <a:endParaRPr dirty="0"/>
          </a:p>
        </p:txBody>
      </p:sp>
      <p:sp>
        <p:nvSpPr>
          <p:cNvPr id="5" name="Google Shape;67;g1e0bd25976b_0_50"/>
          <p:cNvSpPr/>
          <p:nvPr/>
        </p:nvSpPr>
        <p:spPr>
          <a:xfrm>
            <a:off x="0" y="203545"/>
            <a:ext cx="4782756" cy="1196400"/>
          </a:xfrm>
          <a:prstGeom prst="rect">
            <a:avLst/>
          </a:prstGeom>
          <a:solidFill>
            <a:srgbClr val="004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8;g1e0bd25976b_0_50"/>
          <p:cNvSpPr txBox="1"/>
          <p:nvPr/>
        </p:nvSpPr>
        <p:spPr>
          <a:xfrm>
            <a:off x="590244" y="324711"/>
            <a:ext cx="3315006" cy="954067"/>
          </a:xfrm>
          <a:prstGeom prst="rect">
            <a:avLst/>
          </a:prstGeom>
          <a:noFill/>
          <a:ln>
            <a:noFill/>
          </a:ln>
        </p:spPr>
        <p:txBody>
          <a:bodyPr spcFirstLastPara="1" wrap="square" lIns="91425" tIns="45700" rIns="91425" bIns="45700" anchor="t" anchorCtr="0">
            <a:spAutoFit/>
          </a:bodyPr>
          <a:lstStyle/>
          <a:p>
            <a:pPr lvl="0"/>
            <a:r>
              <a:rPr lang="es-MX" sz="2800" b="1" dirty="0">
                <a:solidFill>
                  <a:schemeClr val="lt1"/>
                </a:solidFill>
                <a:latin typeface="Bebas Neue" panose="020B0606020202050201" pitchFamily="34" charset="0"/>
                <a:sym typeface="Montserrat"/>
              </a:rPr>
              <a:t>Pago de Sueldos y Salarios de Servidores Públicos</a:t>
            </a:r>
            <a:endParaRPr lang="es-MX" sz="2800" b="1" dirty="0">
              <a:solidFill>
                <a:schemeClr val="lt1"/>
              </a:solidFill>
              <a:latin typeface="Bebas Neue" panose="020B0606020202050201" pitchFamily="34" charset="0"/>
            </a:endParaRPr>
          </a:p>
        </p:txBody>
      </p:sp>
      <p:sp>
        <p:nvSpPr>
          <p:cNvPr id="9" name="Título 1">
            <a:extLst>
              <a:ext uri="{FF2B5EF4-FFF2-40B4-BE49-F238E27FC236}">
                <a16:creationId xmlns:a16="http://schemas.microsoft.com/office/drawing/2014/main" id="{53D14D2C-E81F-F02E-5EB9-BF272BEC3EC6}"/>
              </a:ext>
            </a:extLst>
          </p:cNvPr>
          <p:cNvSpPr txBox="1">
            <a:spLocks/>
          </p:cNvSpPr>
          <p:nvPr/>
        </p:nvSpPr>
        <p:spPr>
          <a:xfrm>
            <a:off x="516654" y="1947000"/>
            <a:ext cx="8042884"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90000" lnSpcReduction="1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50000"/>
              </a:lnSpc>
            </a:pPr>
            <a:r>
              <a:rPr lang="es-GT" sz="2000" b="0" dirty="0">
                <a:solidFill>
                  <a:schemeClr val="tx1"/>
                </a:solidFill>
                <a:latin typeface="+mj-lt"/>
                <a:cs typeface="Arial" panose="020B0604020202020204" pitchFamily="34" charset="0"/>
              </a:rPr>
              <a:t>Presupuesto vigente total para el pago de servidores públicos</a:t>
            </a:r>
          </a:p>
          <a:p>
            <a:pPr marL="0" lvl="1" algn="just">
              <a:lnSpc>
                <a:spcPct val="150000"/>
              </a:lnSpc>
              <a:spcBef>
                <a:spcPct val="0"/>
              </a:spcBef>
            </a:pPr>
            <a:r>
              <a:rPr lang="es-GT" sz="4100" b="1" dirty="0">
                <a:solidFill>
                  <a:srgbClr val="0070C0"/>
                </a:solidFill>
                <a:latin typeface="+mj-lt"/>
                <a:cs typeface="Arial" panose="020B0604020202020204" pitchFamily="34" charset="0"/>
              </a:rPr>
              <a:t>Q. </a:t>
            </a:r>
            <a:r>
              <a:rPr lang="es-GT" sz="4100" b="1" dirty="0" smtClean="0">
                <a:solidFill>
                  <a:srgbClr val="0070C0"/>
                </a:solidFill>
                <a:latin typeface="+mj-lt"/>
                <a:cs typeface="Arial" panose="020B0604020202020204" pitchFamily="34" charset="0"/>
              </a:rPr>
              <a:t>106,023,333.00</a:t>
            </a:r>
            <a:endParaRPr lang="es-GT" sz="4100" b="1" dirty="0">
              <a:solidFill>
                <a:srgbClr val="0070C0"/>
              </a:solidFill>
              <a:latin typeface="+mj-lt"/>
              <a:cs typeface="Arial" panose="020B0604020202020204" pitchFamily="34" charset="0"/>
            </a:endParaRPr>
          </a:p>
          <a:p>
            <a:pPr algn="just">
              <a:lnSpc>
                <a:spcPct val="150000"/>
              </a:lnSpc>
            </a:pPr>
            <a:r>
              <a:rPr lang="es-GT" sz="2000" b="0" dirty="0">
                <a:solidFill>
                  <a:schemeClr val="tx1"/>
                </a:solidFill>
                <a:latin typeface="+mj-lt"/>
                <a:cs typeface="Arial" panose="020B0604020202020204" pitchFamily="34" charset="0"/>
              </a:rPr>
              <a:t>Presupuesto utilizado </a:t>
            </a:r>
            <a:r>
              <a:rPr lang="es-GT" sz="2000" b="0" dirty="0" smtClean="0">
                <a:solidFill>
                  <a:schemeClr val="tx1"/>
                </a:solidFill>
                <a:latin typeface="+mj-lt"/>
                <a:cs typeface="Arial" panose="020B0604020202020204" pitchFamily="34" charset="0"/>
              </a:rPr>
              <a:t>en el </a:t>
            </a:r>
            <a:r>
              <a:rPr lang="es-GT" sz="2000" dirty="0" smtClean="0">
                <a:solidFill>
                  <a:schemeClr val="tx1"/>
                </a:solidFill>
                <a:latin typeface="+mj-lt"/>
                <a:cs typeface="Arial" panose="020B0604020202020204" pitchFamily="34" charset="0"/>
              </a:rPr>
              <a:t>Segundo Cuatrimestre 2023 </a:t>
            </a:r>
            <a:r>
              <a:rPr lang="es-GT" sz="2000" b="0" dirty="0">
                <a:solidFill>
                  <a:schemeClr val="tx1"/>
                </a:solidFill>
                <a:latin typeface="+mj-lt"/>
                <a:cs typeface="Arial" panose="020B0604020202020204" pitchFamily="34" charset="0"/>
              </a:rPr>
              <a:t>para el pago de servidores públicos</a:t>
            </a:r>
          </a:p>
          <a:p>
            <a:pPr marL="0" lvl="1" algn="just">
              <a:lnSpc>
                <a:spcPct val="150000"/>
              </a:lnSpc>
              <a:spcBef>
                <a:spcPct val="0"/>
              </a:spcBef>
            </a:pPr>
            <a:r>
              <a:rPr lang="es-GT" sz="4100" b="1" dirty="0">
                <a:solidFill>
                  <a:srgbClr val="0070C0"/>
                </a:solidFill>
                <a:latin typeface="+mj-lt"/>
                <a:cs typeface="Arial" panose="020B0604020202020204" pitchFamily="34" charset="0"/>
              </a:rPr>
              <a:t>Q. </a:t>
            </a:r>
            <a:r>
              <a:rPr lang="es-GT" sz="4100" b="1" dirty="0" smtClean="0">
                <a:solidFill>
                  <a:srgbClr val="0070C0"/>
                </a:solidFill>
                <a:latin typeface="+mj-lt"/>
                <a:cs typeface="Arial" panose="020B0604020202020204" pitchFamily="34" charset="0"/>
              </a:rPr>
              <a:t>  69,537,963.03</a:t>
            </a:r>
            <a:endParaRPr lang="es-GT" sz="4100" b="1" dirty="0">
              <a:solidFill>
                <a:srgbClr val="0070C0"/>
              </a:solidFill>
              <a:latin typeface="+mj-lt"/>
              <a:cs typeface="Arial" panose="020B0604020202020204" pitchFamily="34" charset="0"/>
            </a:endParaRPr>
          </a:p>
          <a:p>
            <a:pPr algn="just">
              <a:lnSpc>
                <a:spcPct val="150000"/>
              </a:lnSpc>
            </a:pPr>
            <a:r>
              <a:rPr lang="es-GT" sz="2000" b="0" dirty="0">
                <a:solidFill>
                  <a:schemeClr val="tx1"/>
                </a:solidFill>
                <a:latin typeface="+mj-lt"/>
                <a:cs typeface="Arial" panose="020B0604020202020204" pitchFamily="34" charset="0"/>
              </a:rPr>
              <a:t>Saldo para el pago de servidores públicos</a:t>
            </a:r>
          </a:p>
          <a:p>
            <a:pPr marL="0" lvl="1" algn="just">
              <a:lnSpc>
                <a:spcPct val="150000"/>
              </a:lnSpc>
              <a:spcBef>
                <a:spcPct val="0"/>
              </a:spcBef>
            </a:pPr>
            <a:r>
              <a:rPr lang="es-GT" sz="4100" b="1" dirty="0">
                <a:solidFill>
                  <a:srgbClr val="0070C0"/>
                </a:solidFill>
                <a:latin typeface="+mj-lt"/>
                <a:cs typeface="Arial" panose="020B0604020202020204" pitchFamily="34" charset="0"/>
              </a:rPr>
              <a:t>Q. </a:t>
            </a:r>
            <a:r>
              <a:rPr lang="es-GT" sz="4100" b="1" dirty="0" smtClean="0">
                <a:solidFill>
                  <a:srgbClr val="0070C0"/>
                </a:solidFill>
                <a:latin typeface="+mj-lt"/>
                <a:cs typeface="Arial" panose="020B0604020202020204" pitchFamily="34" charset="0"/>
              </a:rPr>
              <a:t>  36,485,369.97</a:t>
            </a:r>
            <a:endParaRPr lang="es-GT" sz="4100" b="1" dirty="0">
              <a:solidFill>
                <a:srgbClr val="0070C0"/>
              </a:solidFill>
              <a:latin typeface="+mj-lt"/>
              <a:cs typeface="Arial" panose="020B0604020202020204" pitchFamily="34" charset="0"/>
            </a:endParaRPr>
          </a:p>
        </p:txBody>
      </p:sp>
      <p:sp>
        <p:nvSpPr>
          <p:cNvPr id="10" name="Título 1">
            <a:extLst>
              <a:ext uri="{FF2B5EF4-FFF2-40B4-BE49-F238E27FC236}">
                <a16:creationId xmlns:a16="http://schemas.microsoft.com/office/drawing/2014/main" id="{F88C390D-38B0-EAF3-260C-0D0B6821A691}"/>
              </a:ext>
            </a:extLst>
          </p:cNvPr>
          <p:cNvSpPr txBox="1">
            <a:spLocks/>
          </p:cNvSpPr>
          <p:nvPr/>
        </p:nvSpPr>
        <p:spPr>
          <a:xfrm>
            <a:off x="6896100" y="4023903"/>
            <a:ext cx="4743450" cy="1631216"/>
          </a:xfrm>
          <a:prstGeom prst="rect">
            <a:avLst/>
          </a:prstGeom>
          <a:solidFill>
            <a:srgbClr val="004C82"/>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00000"/>
              </a:lnSpc>
            </a:pPr>
            <a:r>
              <a:rPr lang="es-GT" sz="2000" dirty="0" smtClean="0">
                <a:solidFill>
                  <a:schemeClr val="bg1"/>
                </a:solidFill>
                <a:latin typeface="+mj-lt"/>
                <a:cs typeface="Arial" panose="020B0604020202020204" pitchFamily="34" charset="0"/>
              </a:rPr>
              <a:t>Este </a:t>
            </a:r>
            <a:r>
              <a:rPr lang="es-GT" sz="2000" dirty="0">
                <a:solidFill>
                  <a:schemeClr val="bg1"/>
                </a:solidFill>
                <a:latin typeface="+mj-lt"/>
                <a:cs typeface="Arial" panose="020B0604020202020204" pitchFamily="34" charset="0"/>
              </a:rPr>
              <a:t>rubro constituye el </a:t>
            </a:r>
            <a:r>
              <a:rPr lang="es-GT" sz="2000" dirty="0" smtClean="0">
                <a:solidFill>
                  <a:schemeClr val="bg1"/>
                </a:solidFill>
                <a:latin typeface="+mj-lt"/>
                <a:cs typeface="Arial" panose="020B0604020202020204" pitchFamily="34" charset="0"/>
              </a:rPr>
              <a:t>78% </a:t>
            </a:r>
            <a:r>
              <a:rPr lang="es-GT" sz="2000" dirty="0">
                <a:solidFill>
                  <a:schemeClr val="bg1"/>
                </a:solidFill>
                <a:latin typeface="+mj-lt"/>
                <a:cs typeface="Arial" panose="020B0604020202020204" pitchFamily="34" charset="0"/>
              </a:rPr>
              <a:t>del total del presupuesto de </a:t>
            </a:r>
            <a:r>
              <a:rPr lang="es-GT" sz="2000" dirty="0" smtClean="0">
                <a:solidFill>
                  <a:schemeClr val="bg1"/>
                </a:solidFill>
                <a:latin typeface="+mj-lt"/>
                <a:cs typeface="Arial" panose="020B0604020202020204" pitchFamily="34" charset="0"/>
              </a:rPr>
              <a:t>La </a:t>
            </a:r>
            <a:r>
              <a:rPr lang="es-GT" sz="2000" dirty="0">
                <a:solidFill>
                  <a:schemeClr val="bg1"/>
                </a:solidFill>
                <a:latin typeface="+mj-lt"/>
                <a:cs typeface="Arial" panose="020B0604020202020204" pitchFamily="34" charset="0"/>
              </a:rPr>
              <a:t>Secretaría de Asuntos Administrativos y de Seguridad de la Presidencia de </a:t>
            </a:r>
            <a:r>
              <a:rPr lang="es-GT" sz="2000" dirty="0" smtClean="0">
                <a:solidFill>
                  <a:schemeClr val="bg1"/>
                </a:solidFill>
                <a:latin typeface="+mj-lt"/>
                <a:cs typeface="Arial" panose="020B0604020202020204" pitchFamily="34" charset="0"/>
              </a:rPr>
              <a:t>la República.</a:t>
            </a:r>
            <a:endParaRPr lang="es-GT" sz="20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9423149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3" name="Google Shape;123;p6"/>
          <p:cNvSpPr txBox="1"/>
          <p:nvPr/>
        </p:nvSpPr>
        <p:spPr>
          <a:xfrm>
            <a:off x="727891" y="1521111"/>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a:t>
            </a:r>
            <a:r>
              <a:rPr lang="es-GT" sz="1400" dirty="0" smtClean="0">
                <a:solidFill>
                  <a:srgbClr val="004C82"/>
                </a:solidFill>
                <a:latin typeface="Bebas Neue"/>
                <a:ea typeface="Bebas Neue"/>
                <a:cs typeface="Bebas Neue"/>
                <a:sym typeface="Bebas Neue"/>
              </a:rPr>
              <a:t>Quetzales)</a:t>
            </a:r>
            <a:endParaRPr dirty="0"/>
          </a:p>
        </p:txBody>
      </p:sp>
      <p:sp>
        <p:nvSpPr>
          <p:cNvPr id="7" name="Google Shape;67;g1e0bd25976b_0_50"/>
          <p:cNvSpPr/>
          <p:nvPr/>
        </p:nvSpPr>
        <p:spPr>
          <a:xfrm>
            <a:off x="0" y="226511"/>
            <a:ext cx="8400250" cy="1196400"/>
          </a:xfrm>
          <a:prstGeom prst="rect">
            <a:avLst/>
          </a:prstGeom>
          <a:solidFill>
            <a:srgbClr val="004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8;g1e0bd25976b_0_50"/>
          <p:cNvSpPr txBox="1"/>
          <p:nvPr/>
        </p:nvSpPr>
        <p:spPr>
          <a:xfrm>
            <a:off x="416787" y="355000"/>
            <a:ext cx="8066812" cy="954067"/>
          </a:xfrm>
          <a:prstGeom prst="rect">
            <a:avLst/>
          </a:prstGeom>
          <a:noFill/>
          <a:ln>
            <a:noFill/>
          </a:ln>
        </p:spPr>
        <p:txBody>
          <a:bodyPr spcFirstLastPara="1" wrap="square" lIns="91425" tIns="45700" rIns="91425" bIns="45700" anchor="t" anchorCtr="0">
            <a:spAutoFit/>
          </a:bodyPr>
          <a:lstStyle/>
          <a:p>
            <a:pPr lvl="0"/>
            <a:r>
              <a:rPr lang="es-GT" sz="2800" b="1" spc="300" dirty="0" smtClean="0">
                <a:solidFill>
                  <a:schemeClr val="lt1"/>
                </a:solidFill>
                <a:latin typeface="Bebas Neue" panose="020B0606020202050201" pitchFamily="34" charset="0"/>
                <a:sym typeface="Montserrat"/>
              </a:rPr>
              <a:t>¿En qué invierte la Secretaría de Asuntos Administrativos y de Seguridad de la Presidencia?</a:t>
            </a:r>
            <a:endParaRPr sz="2800" b="1" spc="300" dirty="0">
              <a:solidFill>
                <a:schemeClr val="lt1"/>
              </a:solidFill>
              <a:latin typeface="Bebas Neue" panose="020B0606020202050201" pitchFamily="34" charset="0"/>
            </a:endParaRPr>
          </a:p>
        </p:txBody>
      </p:sp>
      <p:sp>
        <p:nvSpPr>
          <p:cNvPr id="11" name="Título 1">
            <a:extLst>
              <a:ext uri="{FF2B5EF4-FFF2-40B4-BE49-F238E27FC236}">
                <a16:creationId xmlns:a16="http://schemas.microsoft.com/office/drawing/2014/main" id="{ACDD41ED-9971-F958-9E98-FF1C88AF5874}"/>
              </a:ext>
            </a:extLst>
          </p:cNvPr>
          <p:cNvSpPr txBox="1">
            <a:spLocks/>
          </p:cNvSpPr>
          <p:nvPr/>
        </p:nvSpPr>
        <p:spPr>
          <a:xfrm>
            <a:off x="727891" y="2447925"/>
            <a:ext cx="7182167" cy="2555281"/>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00000"/>
              </a:lnSpc>
            </a:pPr>
            <a:r>
              <a:rPr lang="es-GT" sz="2000" b="0" dirty="0" smtClean="0">
                <a:solidFill>
                  <a:schemeClr val="tx1"/>
                </a:solidFill>
                <a:latin typeface="+mj-lt"/>
                <a:cs typeface="Arial" panose="020B0604020202020204" pitchFamily="34" charset="0"/>
              </a:rPr>
              <a:t>La </a:t>
            </a:r>
            <a:r>
              <a:rPr lang="es-GT" sz="2000" b="0" dirty="0">
                <a:solidFill>
                  <a:schemeClr val="tx1"/>
                </a:solidFill>
                <a:latin typeface="+mj-lt"/>
                <a:cs typeface="Arial" panose="020B0604020202020204" pitchFamily="34" charset="0"/>
              </a:rPr>
              <a:t>Secretaría de Asuntos Administrativos y de Seguridad de la Presidencia de la </a:t>
            </a:r>
            <a:r>
              <a:rPr lang="es-GT" sz="2000" b="0" dirty="0" smtClean="0">
                <a:solidFill>
                  <a:schemeClr val="tx1"/>
                </a:solidFill>
                <a:latin typeface="+mj-lt"/>
                <a:cs typeface="Arial" panose="020B0604020202020204" pitchFamily="34" charset="0"/>
              </a:rPr>
              <a:t>República </a:t>
            </a:r>
            <a:r>
              <a:rPr lang="es-GT" sz="2000" b="0" dirty="0">
                <a:solidFill>
                  <a:schemeClr val="tx1"/>
                </a:solidFill>
                <a:latin typeface="+mj-lt"/>
                <a:cs typeface="Arial" panose="020B0604020202020204" pitchFamily="34" charset="0"/>
              </a:rPr>
              <a:t>invierte en la adquisición de </a:t>
            </a:r>
            <a:r>
              <a:rPr lang="es-GT" sz="2000" b="0" dirty="0" smtClean="0">
                <a:solidFill>
                  <a:schemeClr val="tx1"/>
                </a:solidFill>
                <a:latin typeface="+mj-lt"/>
                <a:cs typeface="Arial" panose="020B0604020202020204" pitchFamily="34" charset="0"/>
              </a:rPr>
              <a:t>equipo y </a:t>
            </a:r>
            <a:r>
              <a:rPr lang="es-GT" sz="2000" b="0" dirty="0">
                <a:solidFill>
                  <a:schemeClr val="tx1"/>
                </a:solidFill>
                <a:latin typeface="+mj-lt"/>
                <a:cs typeface="Arial" panose="020B0604020202020204" pitchFamily="34" charset="0"/>
              </a:rPr>
              <a:t>licencias </a:t>
            </a:r>
            <a:r>
              <a:rPr lang="es-GT" sz="2000" b="0" dirty="0" smtClean="0">
                <a:solidFill>
                  <a:schemeClr val="tx1"/>
                </a:solidFill>
                <a:latin typeface="+mj-lt"/>
                <a:cs typeface="Arial" panose="020B0604020202020204" pitchFamily="34" charset="0"/>
              </a:rPr>
              <a:t>necesarios para fortalecer las actividades de la Secretaría que dan cumplimiento a nuestro mandato.</a:t>
            </a:r>
          </a:p>
          <a:p>
            <a:pPr algn="just">
              <a:lnSpc>
                <a:spcPct val="100000"/>
              </a:lnSpc>
            </a:pPr>
            <a:endParaRPr lang="es-GT" sz="2000" b="0" dirty="0">
              <a:solidFill>
                <a:schemeClr val="tx1"/>
              </a:solidFill>
              <a:latin typeface="+mj-lt"/>
              <a:cs typeface="Arial" panose="020B0604020202020204" pitchFamily="34" charset="0"/>
            </a:endParaRPr>
          </a:p>
          <a:p>
            <a:pPr algn="just">
              <a:lnSpc>
                <a:spcPct val="100000"/>
              </a:lnSpc>
            </a:pPr>
            <a:r>
              <a:rPr lang="es-GT" sz="2000" b="0" dirty="0" smtClean="0">
                <a:solidFill>
                  <a:schemeClr val="tx1"/>
                </a:solidFill>
                <a:latin typeface="+mj-lt"/>
                <a:cs typeface="Arial" panose="020B0604020202020204" pitchFamily="34" charset="0"/>
              </a:rPr>
              <a:t>Asimismo</a:t>
            </a:r>
            <a:r>
              <a:rPr lang="es-GT" sz="2000" b="0" dirty="0">
                <a:solidFill>
                  <a:schemeClr val="tx1"/>
                </a:solidFill>
                <a:latin typeface="+mj-lt"/>
                <a:cs typeface="Arial" panose="020B0604020202020204" pitchFamily="34" charset="0"/>
              </a:rPr>
              <a:t>, invierte en reparaciones y </a:t>
            </a:r>
            <a:r>
              <a:rPr lang="es-GT" sz="2000" b="0" dirty="0" smtClean="0">
                <a:solidFill>
                  <a:schemeClr val="tx1"/>
                </a:solidFill>
                <a:latin typeface="+mj-lt"/>
                <a:cs typeface="Arial" panose="020B0604020202020204" pitchFamily="34" charset="0"/>
              </a:rPr>
              <a:t>remozamientos </a:t>
            </a:r>
            <a:r>
              <a:rPr lang="es-GT" sz="2000" b="0" dirty="0">
                <a:solidFill>
                  <a:schemeClr val="tx1"/>
                </a:solidFill>
                <a:latin typeface="+mj-lt"/>
                <a:cs typeface="Arial" panose="020B0604020202020204" pitchFamily="34" charset="0"/>
              </a:rPr>
              <a:t>de </a:t>
            </a:r>
            <a:r>
              <a:rPr lang="es-GT" sz="2000" b="0" dirty="0" smtClean="0">
                <a:solidFill>
                  <a:schemeClr val="tx1"/>
                </a:solidFill>
                <a:latin typeface="+mj-lt"/>
                <a:cs typeface="Arial" panose="020B0604020202020204" pitchFamily="34" charset="0"/>
              </a:rPr>
              <a:t>las instalaciones, como mejoras a los equipos.</a:t>
            </a:r>
            <a:endParaRPr lang="es-GT" sz="2000" b="0" dirty="0">
              <a:solidFill>
                <a:schemeClr val="tx1"/>
              </a:solidFill>
              <a:latin typeface="+mj-lt"/>
              <a:cs typeface="Arial" panose="020B0604020202020204" pitchFamily="34" charset="0"/>
            </a:endParaRPr>
          </a:p>
        </p:txBody>
      </p:sp>
      <p:sp>
        <p:nvSpPr>
          <p:cNvPr id="12" name="Título 1">
            <a:extLst>
              <a:ext uri="{FF2B5EF4-FFF2-40B4-BE49-F238E27FC236}">
                <a16:creationId xmlns:a16="http://schemas.microsoft.com/office/drawing/2014/main" id="{9E3C291B-4CC9-7D5A-E699-C971546E2A1F}"/>
              </a:ext>
            </a:extLst>
          </p:cNvPr>
          <p:cNvSpPr txBox="1">
            <a:spLocks/>
          </p:cNvSpPr>
          <p:nvPr/>
        </p:nvSpPr>
        <p:spPr>
          <a:xfrm>
            <a:off x="8741575" y="3922865"/>
            <a:ext cx="3059900" cy="1721223"/>
          </a:xfrm>
          <a:prstGeom prst="rect">
            <a:avLst/>
          </a:prstGeom>
          <a:solidFill>
            <a:srgbClr val="004C82"/>
          </a:solidFill>
          <a:effectLst/>
          <a:scene3d>
            <a:camera prst="orthographicFront">
              <a:rot lat="0" lon="0" rev="0"/>
            </a:camera>
            <a:lightRig rig="threePt" dir="t">
              <a:rot lat="0" lon="0" rev="1200000"/>
            </a:lightRig>
          </a:scene3d>
          <a:sp3d/>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00000"/>
              </a:lnSpc>
            </a:pPr>
            <a:r>
              <a:rPr lang="es-GT" sz="2000" dirty="0" smtClean="0">
                <a:solidFill>
                  <a:schemeClr val="bg1"/>
                </a:solidFill>
                <a:latin typeface="+mj-lt"/>
                <a:cs typeface="Arial" panose="020B0604020202020204" pitchFamily="34" charset="0"/>
              </a:rPr>
              <a:t>La </a:t>
            </a:r>
            <a:r>
              <a:rPr lang="es-GT" sz="2000" dirty="0">
                <a:solidFill>
                  <a:schemeClr val="bg1"/>
                </a:solidFill>
                <a:latin typeface="+mj-lt"/>
                <a:cs typeface="Arial" panose="020B0604020202020204" pitchFamily="34" charset="0"/>
              </a:rPr>
              <a:t>inversión se divide principalmente en </a:t>
            </a:r>
            <a:r>
              <a:rPr lang="es-GT" sz="2000" dirty="0" smtClean="0">
                <a:solidFill>
                  <a:schemeClr val="bg1"/>
                </a:solidFill>
                <a:latin typeface="+mj-lt"/>
                <a:cs typeface="Arial" panose="020B0604020202020204" pitchFamily="34" charset="0"/>
              </a:rPr>
              <a:t>adquisición </a:t>
            </a:r>
            <a:r>
              <a:rPr lang="es-GT" sz="2000" dirty="0">
                <a:solidFill>
                  <a:schemeClr val="bg1"/>
                </a:solidFill>
                <a:latin typeface="+mj-lt"/>
                <a:cs typeface="Arial" panose="020B0604020202020204" pitchFamily="34" charset="0"/>
              </a:rPr>
              <a:t>de equipo.</a:t>
            </a:r>
          </a:p>
        </p:txBody>
      </p:sp>
    </p:spTree>
    <p:extLst>
      <p:ext uri="{BB962C8B-B14F-4D97-AF65-F5344CB8AC3E}">
        <p14:creationId xmlns:p14="http://schemas.microsoft.com/office/powerpoint/2010/main" val="2347977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3" name="Google Shape;123;p6"/>
          <p:cNvSpPr txBox="1"/>
          <p:nvPr/>
        </p:nvSpPr>
        <p:spPr>
          <a:xfrm>
            <a:off x="727891" y="1521111"/>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a:t>
            </a:r>
            <a:r>
              <a:rPr lang="es-GT" sz="1400" dirty="0" smtClean="0">
                <a:solidFill>
                  <a:srgbClr val="004C82"/>
                </a:solidFill>
                <a:latin typeface="Bebas Neue"/>
                <a:ea typeface="Bebas Neue"/>
                <a:cs typeface="Bebas Neue"/>
                <a:sym typeface="Bebas Neue"/>
              </a:rPr>
              <a:t>Quetzales)</a:t>
            </a:r>
            <a:endParaRPr dirty="0"/>
          </a:p>
        </p:txBody>
      </p:sp>
      <p:sp>
        <p:nvSpPr>
          <p:cNvPr id="9" name="Google Shape;67;g1e0bd25976b_0_50"/>
          <p:cNvSpPr/>
          <p:nvPr/>
        </p:nvSpPr>
        <p:spPr>
          <a:xfrm>
            <a:off x="0" y="515965"/>
            <a:ext cx="5373000" cy="842918"/>
          </a:xfrm>
          <a:prstGeom prst="rect">
            <a:avLst/>
          </a:prstGeom>
          <a:solidFill>
            <a:srgbClr val="004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8;g1e0bd25976b_0_50"/>
          <p:cNvSpPr txBox="1"/>
          <p:nvPr/>
        </p:nvSpPr>
        <p:spPr>
          <a:xfrm>
            <a:off x="416787" y="723378"/>
            <a:ext cx="5187498" cy="523180"/>
          </a:xfrm>
          <a:prstGeom prst="rect">
            <a:avLst/>
          </a:prstGeom>
          <a:noFill/>
          <a:ln>
            <a:noFill/>
          </a:ln>
        </p:spPr>
        <p:txBody>
          <a:bodyPr spcFirstLastPara="1" wrap="square" lIns="91425" tIns="45700" rIns="91425" bIns="45700" anchor="t" anchorCtr="0">
            <a:spAutoFit/>
          </a:bodyPr>
          <a:lstStyle/>
          <a:p>
            <a:pPr lvl="0"/>
            <a:r>
              <a:rPr lang="es-GT" sz="2800" b="1" spc="300" dirty="0" smtClean="0">
                <a:solidFill>
                  <a:schemeClr val="lt1"/>
                </a:solidFill>
                <a:latin typeface="Bebas Neue" panose="020B0606020202050201" pitchFamily="34" charset="0"/>
                <a:sym typeface="Montserrat"/>
              </a:rPr>
              <a:t>Monto utilizado en inversión</a:t>
            </a:r>
            <a:endParaRPr sz="2800" b="1" spc="300" dirty="0">
              <a:solidFill>
                <a:schemeClr val="lt1"/>
              </a:solidFill>
              <a:latin typeface="Bebas Neue" panose="020B0606020202050201" pitchFamily="34" charset="0"/>
            </a:endParaRPr>
          </a:p>
        </p:txBody>
      </p:sp>
      <p:sp>
        <p:nvSpPr>
          <p:cNvPr id="13" name="Título 1">
            <a:extLst>
              <a:ext uri="{FF2B5EF4-FFF2-40B4-BE49-F238E27FC236}">
                <a16:creationId xmlns:a16="http://schemas.microsoft.com/office/drawing/2014/main" id="{07248955-CFDA-F5B1-B99B-92ADCA177167}"/>
              </a:ext>
            </a:extLst>
          </p:cNvPr>
          <p:cNvSpPr txBox="1">
            <a:spLocks/>
          </p:cNvSpPr>
          <p:nvPr/>
        </p:nvSpPr>
        <p:spPr>
          <a:xfrm>
            <a:off x="705395" y="2039572"/>
            <a:ext cx="6705056" cy="4153807"/>
          </a:xfrm>
          <a:prstGeom prst="rect">
            <a:avLst/>
          </a:prstGeom>
          <a:noFill/>
          <a:effectLst>
            <a:outerShdw blurRad="50800" dist="50800" dir="5400000" sx="1000" sy="1000" algn="ctr" rotWithShape="0">
              <a:srgbClr val="000000"/>
            </a:outerShdw>
          </a:effectLst>
        </p:spPr>
        <p:txBody>
          <a:bodyPr vert="horz" lIns="91440" tIns="45720" rIns="91440" bIns="45720" rtlCol="0" anchor="ctr" anchorCtr="0">
            <a:normAutofit fontScale="82500" lnSpcReduction="20000"/>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l">
              <a:lnSpc>
                <a:spcPct val="150000"/>
              </a:lnSpc>
            </a:pPr>
            <a:r>
              <a:rPr lang="es-GT" sz="2400" b="0" dirty="0">
                <a:solidFill>
                  <a:schemeClr val="tx1"/>
                </a:solidFill>
                <a:latin typeface="+mj-lt"/>
                <a:cs typeface="Arial" panose="020B0604020202020204" pitchFamily="34" charset="0"/>
              </a:rPr>
              <a:t>Presupuesto vigente total para la inversión</a:t>
            </a:r>
          </a:p>
          <a:p>
            <a:pPr marL="0" lvl="1">
              <a:lnSpc>
                <a:spcPct val="150000"/>
              </a:lnSpc>
              <a:spcBef>
                <a:spcPct val="0"/>
              </a:spcBef>
            </a:pPr>
            <a:r>
              <a:rPr lang="es-GT" sz="4500" b="1" dirty="0">
                <a:solidFill>
                  <a:srgbClr val="0070C0"/>
                </a:solidFill>
                <a:latin typeface="+mj-lt"/>
                <a:cs typeface="Arial" panose="020B0604020202020204" pitchFamily="34" charset="0"/>
              </a:rPr>
              <a:t>Q. </a:t>
            </a:r>
            <a:r>
              <a:rPr lang="es-GT" sz="4500" b="1" dirty="0" smtClean="0">
                <a:solidFill>
                  <a:srgbClr val="0070C0"/>
                </a:solidFill>
                <a:latin typeface="+mj-lt"/>
                <a:cs typeface="Arial" panose="020B0604020202020204" pitchFamily="34" charset="0"/>
              </a:rPr>
              <a:t> 343,642.80</a:t>
            </a:r>
            <a:endParaRPr lang="es-GT" sz="4500" b="1" dirty="0">
              <a:solidFill>
                <a:srgbClr val="0070C0"/>
              </a:solidFill>
              <a:latin typeface="+mj-lt"/>
              <a:cs typeface="Arial" panose="020B0604020202020204" pitchFamily="34" charset="0"/>
            </a:endParaRPr>
          </a:p>
          <a:p>
            <a:pPr algn="l">
              <a:lnSpc>
                <a:spcPct val="150000"/>
              </a:lnSpc>
            </a:pPr>
            <a:r>
              <a:rPr lang="es-GT" sz="2400" b="0" dirty="0">
                <a:solidFill>
                  <a:schemeClr val="tx1"/>
                </a:solidFill>
                <a:latin typeface="+mj-lt"/>
                <a:cs typeface="Arial" panose="020B0604020202020204" pitchFamily="34" charset="0"/>
              </a:rPr>
              <a:t>Presupuesto utilizado </a:t>
            </a:r>
            <a:r>
              <a:rPr lang="es-GT" sz="2400" b="0" dirty="0" smtClean="0">
                <a:solidFill>
                  <a:schemeClr val="tx1"/>
                </a:solidFill>
                <a:latin typeface="+mj-lt"/>
                <a:cs typeface="Arial" panose="020B0604020202020204" pitchFamily="34" charset="0"/>
              </a:rPr>
              <a:t>en el</a:t>
            </a:r>
            <a:r>
              <a:rPr lang="es-GT" sz="2400" dirty="0" smtClean="0">
                <a:solidFill>
                  <a:schemeClr val="tx1"/>
                </a:solidFill>
                <a:latin typeface="+mj-lt"/>
                <a:cs typeface="Arial" panose="020B0604020202020204" pitchFamily="34" charset="0"/>
              </a:rPr>
              <a:t> Segundo Cuatrimestre 2023 </a:t>
            </a:r>
            <a:r>
              <a:rPr lang="es-GT" sz="2400" b="0" dirty="0" smtClean="0">
                <a:solidFill>
                  <a:schemeClr val="tx1"/>
                </a:solidFill>
                <a:latin typeface="+mj-lt"/>
                <a:cs typeface="Arial" panose="020B0604020202020204" pitchFamily="34" charset="0"/>
              </a:rPr>
              <a:t>para </a:t>
            </a:r>
            <a:r>
              <a:rPr lang="es-GT" sz="2400" b="0" dirty="0">
                <a:solidFill>
                  <a:schemeClr val="tx1"/>
                </a:solidFill>
                <a:latin typeface="+mj-lt"/>
                <a:cs typeface="Arial" panose="020B0604020202020204" pitchFamily="34" charset="0"/>
              </a:rPr>
              <a:t>la inversión</a:t>
            </a:r>
          </a:p>
          <a:p>
            <a:pPr marL="0" lvl="1">
              <a:lnSpc>
                <a:spcPct val="150000"/>
              </a:lnSpc>
              <a:spcBef>
                <a:spcPct val="0"/>
              </a:spcBef>
            </a:pPr>
            <a:r>
              <a:rPr lang="es-GT" sz="4500" b="1" dirty="0">
                <a:solidFill>
                  <a:srgbClr val="0070C0"/>
                </a:solidFill>
                <a:latin typeface="+mj-lt"/>
                <a:cs typeface="Arial" panose="020B0604020202020204" pitchFamily="34" charset="0"/>
              </a:rPr>
              <a:t>Q. </a:t>
            </a:r>
            <a:r>
              <a:rPr lang="es-GT" sz="4500" b="1" dirty="0" smtClean="0">
                <a:solidFill>
                  <a:srgbClr val="0070C0"/>
                </a:solidFill>
                <a:latin typeface="+mj-lt"/>
                <a:cs typeface="Arial" panose="020B0604020202020204" pitchFamily="34" charset="0"/>
              </a:rPr>
              <a:t> 337,941.39</a:t>
            </a:r>
            <a:endParaRPr lang="es-GT" sz="4500" b="1" dirty="0">
              <a:solidFill>
                <a:srgbClr val="0070C0"/>
              </a:solidFill>
              <a:latin typeface="+mj-lt"/>
              <a:cs typeface="Arial" panose="020B0604020202020204" pitchFamily="34" charset="0"/>
            </a:endParaRPr>
          </a:p>
          <a:p>
            <a:pPr algn="l">
              <a:lnSpc>
                <a:spcPct val="150000"/>
              </a:lnSpc>
            </a:pPr>
            <a:r>
              <a:rPr lang="es-GT" sz="2700" b="0" dirty="0">
                <a:solidFill>
                  <a:schemeClr val="tx1"/>
                </a:solidFill>
                <a:latin typeface="+mj-lt"/>
                <a:cs typeface="Arial" panose="020B0604020202020204" pitchFamily="34" charset="0"/>
              </a:rPr>
              <a:t>Saldo para la inversión</a:t>
            </a:r>
          </a:p>
          <a:p>
            <a:pPr marL="0" lvl="1">
              <a:lnSpc>
                <a:spcPct val="150000"/>
              </a:lnSpc>
              <a:spcBef>
                <a:spcPct val="0"/>
              </a:spcBef>
            </a:pPr>
            <a:r>
              <a:rPr lang="es-GT" sz="4500" b="1" dirty="0">
                <a:solidFill>
                  <a:srgbClr val="0070C0"/>
                </a:solidFill>
                <a:latin typeface="+mj-lt"/>
                <a:cs typeface="Arial" panose="020B0604020202020204" pitchFamily="34" charset="0"/>
              </a:rPr>
              <a:t>Q. </a:t>
            </a:r>
            <a:r>
              <a:rPr lang="es-GT" sz="4500" b="1" dirty="0" smtClean="0">
                <a:solidFill>
                  <a:srgbClr val="0070C0"/>
                </a:solidFill>
                <a:latin typeface="+mj-lt"/>
                <a:cs typeface="Arial" panose="020B0604020202020204" pitchFamily="34" charset="0"/>
              </a:rPr>
              <a:t>  5,701.41</a:t>
            </a:r>
            <a:endParaRPr lang="es-GT" sz="4500" b="1" dirty="0">
              <a:solidFill>
                <a:srgbClr val="0070C0"/>
              </a:solidFill>
              <a:latin typeface="+mj-lt"/>
              <a:cs typeface="Arial" panose="020B0604020202020204" pitchFamily="34" charset="0"/>
            </a:endParaRPr>
          </a:p>
        </p:txBody>
      </p:sp>
      <p:sp>
        <p:nvSpPr>
          <p:cNvPr id="14" name="Título 1">
            <a:extLst>
              <a:ext uri="{FF2B5EF4-FFF2-40B4-BE49-F238E27FC236}">
                <a16:creationId xmlns:a16="http://schemas.microsoft.com/office/drawing/2014/main" id="{7CFA67EC-D254-EF20-441D-CBD9748F958A}"/>
              </a:ext>
            </a:extLst>
          </p:cNvPr>
          <p:cNvSpPr txBox="1">
            <a:spLocks/>
          </p:cNvSpPr>
          <p:nvPr/>
        </p:nvSpPr>
        <p:spPr>
          <a:xfrm>
            <a:off x="8467095" y="3638834"/>
            <a:ext cx="3223171" cy="2554545"/>
          </a:xfrm>
          <a:prstGeom prst="rect">
            <a:avLst/>
          </a:prstGeom>
          <a:solidFill>
            <a:srgbClr val="004C82"/>
          </a:solidFill>
          <a:effectLst>
            <a:outerShdw blurRad="50800" dist="50800" dir="5400000" sx="1000" sy="1000" algn="ctr" rotWithShape="0">
              <a:srgbClr val="000000"/>
            </a:outerShdw>
          </a:effectLst>
        </p:spPr>
        <p:txBody>
          <a:bodyPr vert="horz" lIns="91440" tIns="45720" rIns="91440" bIns="45720" rtlCol="0" anchor="ctr" anchorCtr="0">
            <a:sp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00000"/>
              </a:lnSpc>
            </a:pPr>
            <a:r>
              <a:rPr lang="es-GT" sz="2000" dirty="0" smtClean="0">
                <a:solidFill>
                  <a:schemeClr val="bg1"/>
                </a:solidFill>
                <a:latin typeface="+mj-lt"/>
                <a:cs typeface="Arial" panose="020B0604020202020204" pitchFamily="34" charset="0"/>
              </a:rPr>
              <a:t>Este </a:t>
            </a:r>
            <a:r>
              <a:rPr lang="es-GT" sz="2000" dirty="0">
                <a:solidFill>
                  <a:schemeClr val="bg1"/>
                </a:solidFill>
                <a:latin typeface="+mj-lt"/>
                <a:cs typeface="Arial" panose="020B0604020202020204" pitchFamily="34" charset="0"/>
              </a:rPr>
              <a:t>rubro constituye el </a:t>
            </a:r>
            <a:r>
              <a:rPr lang="es-GT" sz="2000" dirty="0" smtClean="0">
                <a:solidFill>
                  <a:schemeClr val="bg1"/>
                </a:solidFill>
                <a:latin typeface="+mj-lt"/>
                <a:cs typeface="Arial" panose="020B0604020202020204" pitchFamily="34" charset="0"/>
              </a:rPr>
              <a:t>0.25% </a:t>
            </a:r>
            <a:r>
              <a:rPr lang="es-GT" sz="2000" dirty="0">
                <a:solidFill>
                  <a:schemeClr val="bg1"/>
                </a:solidFill>
                <a:latin typeface="+mj-lt"/>
                <a:cs typeface="Arial" panose="020B0604020202020204" pitchFamily="34" charset="0"/>
              </a:rPr>
              <a:t>del total del presupuesto </a:t>
            </a:r>
            <a:r>
              <a:rPr lang="es-GT" sz="2000" dirty="0" smtClean="0">
                <a:solidFill>
                  <a:schemeClr val="bg1"/>
                </a:solidFill>
                <a:latin typeface="+mj-lt"/>
                <a:cs typeface="Arial" panose="020B0604020202020204" pitchFamily="34" charset="0"/>
              </a:rPr>
              <a:t>de La </a:t>
            </a:r>
            <a:r>
              <a:rPr lang="es-GT" sz="2000" dirty="0">
                <a:solidFill>
                  <a:schemeClr val="bg1"/>
                </a:solidFill>
                <a:latin typeface="+mj-lt"/>
                <a:cs typeface="Arial" panose="020B0604020202020204" pitchFamily="34" charset="0"/>
              </a:rPr>
              <a:t>Secretaría de Asuntos Administrativos y de Seguridad de la Presidencia </a:t>
            </a:r>
            <a:r>
              <a:rPr lang="es-GT" sz="2000" dirty="0" smtClean="0">
                <a:solidFill>
                  <a:schemeClr val="bg1"/>
                </a:solidFill>
                <a:latin typeface="+mj-lt"/>
                <a:cs typeface="Arial" panose="020B0604020202020204" pitchFamily="34" charset="0"/>
              </a:rPr>
              <a:t>de la República.</a:t>
            </a:r>
            <a:endParaRPr lang="es-GT" sz="20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2856944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3" name="Google Shape;123;p6"/>
          <p:cNvSpPr txBox="1"/>
          <p:nvPr/>
        </p:nvSpPr>
        <p:spPr>
          <a:xfrm>
            <a:off x="708841" y="1657355"/>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a:t>
            </a:r>
            <a:r>
              <a:rPr lang="es-GT" sz="1400" dirty="0" smtClean="0">
                <a:solidFill>
                  <a:srgbClr val="004C82"/>
                </a:solidFill>
                <a:latin typeface="Bebas Neue"/>
                <a:ea typeface="Bebas Neue"/>
                <a:cs typeface="Bebas Neue"/>
                <a:sym typeface="Bebas Neue"/>
              </a:rPr>
              <a:t>Quetzales)</a:t>
            </a:r>
            <a:endParaRPr dirty="0"/>
          </a:p>
        </p:txBody>
      </p:sp>
      <p:sp>
        <p:nvSpPr>
          <p:cNvPr id="14" name="Título 1">
            <a:extLst>
              <a:ext uri="{FF2B5EF4-FFF2-40B4-BE49-F238E27FC236}">
                <a16:creationId xmlns:a16="http://schemas.microsoft.com/office/drawing/2014/main" id="{7CFA67EC-D254-EF20-441D-CBD9748F958A}"/>
              </a:ext>
            </a:extLst>
          </p:cNvPr>
          <p:cNvSpPr txBox="1">
            <a:spLocks/>
          </p:cNvSpPr>
          <p:nvPr/>
        </p:nvSpPr>
        <p:spPr>
          <a:xfrm>
            <a:off x="8324220" y="2829846"/>
            <a:ext cx="3582030" cy="2554545"/>
          </a:xfrm>
          <a:prstGeom prst="rect">
            <a:avLst/>
          </a:prstGeom>
          <a:solidFill>
            <a:srgbClr val="004C82"/>
          </a:solidFill>
          <a:effectLst>
            <a:outerShdw blurRad="50800" dist="50800" dir="5400000" sx="1000" sy="1000" algn="ctr" rotWithShape="0">
              <a:srgbClr val="000000"/>
            </a:outerShdw>
          </a:effectLst>
        </p:spPr>
        <p:txBody>
          <a:bodyPr vert="horz" wrap="square" lIns="91440" tIns="45720" rIns="91440" bIns="45720" rtlCol="0" anchor="ctr" anchorCtr="0">
            <a:spAutoFit/>
          </a:bodyPr>
          <a:lstStyle>
            <a:lvl1pPr algn="ctr" defTabSz="914400" rtl="0" eaLnBrk="1" latinLnBrk="0" hangingPunct="1">
              <a:lnSpc>
                <a:spcPct val="90000"/>
              </a:lnSpc>
              <a:spcBef>
                <a:spcPct val="0"/>
              </a:spcBef>
              <a:buNone/>
              <a:defRPr sz="4000" b="1" kern="1200">
                <a:solidFill>
                  <a:srgbClr val="0D1F3C"/>
                </a:solidFill>
                <a:latin typeface="Montserrat" panose="00000500000000000000" pitchFamily="50" charset="0"/>
                <a:ea typeface="+mj-ea"/>
                <a:cs typeface="+mj-cs"/>
              </a:defRPr>
            </a:lvl1pPr>
          </a:lstStyle>
          <a:p>
            <a:pPr algn="just">
              <a:lnSpc>
                <a:spcPct val="100000"/>
              </a:lnSpc>
            </a:pPr>
            <a:r>
              <a:rPr lang="es-GT" sz="2000" dirty="0">
                <a:solidFill>
                  <a:schemeClr val="bg1"/>
                </a:solidFill>
                <a:latin typeface="+mj-lt"/>
                <a:cs typeface="Arial" panose="020B0604020202020204" pitchFamily="34" charset="0"/>
              </a:rPr>
              <a:t>La principal finalidad que se atiende es Servicios Públicos Generales con un 100% del presupuesto total de la Secretaría de Asuntos Administrativos y de Seguridad de la Presidencia de la República.</a:t>
            </a:r>
          </a:p>
        </p:txBody>
      </p:sp>
      <p:sp>
        <p:nvSpPr>
          <p:cNvPr id="11" name="Google Shape;67;g1e0bd25976b_0_50"/>
          <p:cNvSpPr/>
          <p:nvPr/>
        </p:nvSpPr>
        <p:spPr>
          <a:xfrm>
            <a:off x="0" y="340025"/>
            <a:ext cx="8181568" cy="1196400"/>
          </a:xfrm>
          <a:prstGeom prst="rect">
            <a:avLst/>
          </a:prstGeom>
          <a:solidFill>
            <a:srgbClr val="004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8;g1e0bd25976b_0_50"/>
          <p:cNvSpPr txBox="1"/>
          <p:nvPr/>
        </p:nvSpPr>
        <p:spPr>
          <a:xfrm>
            <a:off x="64460" y="431434"/>
            <a:ext cx="8117107" cy="954067"/>
          </a:xfrm>
          <a:prstGeom prst="rect">
            <a:avLst/>
          </a:prstGeom>
          <a:noFill/>
          <a:ln>
            <a:noFill/>
          </a:ln>
        </p:spPr>
        <p:txBody>
          <a:bodyPr spcFirstLastPara="1" wrap="square" lIns="91425" tIns="45700" rIns="91425" bIns="45700" anchor="t" anchorCtr="0">
            <a:spAutoFit/>
          </a:bodyPr>
          <a:lstStyle/>
          <a:p>
            <a:pPr lvl="0"/>
            <a:r>
              <a:rPr lang="es-GT" sz="2800" b="1" spc="300" dirty="0" smtClean="0">
                <a:solidFill>
                  <a:schemeClr val="lt1"/>
                </a:solidFill>
                <a:latin typeface="Bebas Neue" panose="020B0606020202050201" pitchFamily="34" charset="0"/>
                <a:sym typeface="Montserrat"/>
              </a:rPr>
              <a:t>¿Qué finalidades atiende la Secretaría de Asuntos Administrativos y de Seguridad de la Presidencia?</a:t>
            </a:r>
            <a:endParaRPr sz="2800" b="1" spc="300" dirty="0">
              <a:solidFill>
                <a:schemeClr val="lt1"/>
              </a:solidFill>
              <a:latin typeface="Bebas Neue" panose="020B0606020202050201" pitchFamily="34" charset="0"/>
            </a:endParaRPr>
          </a:p>
        </p:txBody>
      </p:sp>
      <p:sp>
        <p:nvSpPr>
          <p:cNvPr id="2" name="Rectángulo 1"/>
          <p:cNvSpPr/>
          <p:nvPr/>
        </p:nvSpPr>
        <p:spPr>
          <a:xfrm>
            <a:off x="604066" y="2301506"/>
            <a:ext cx="7453676" cy="3600986"/>
          </a:xfrm>
          <a:prstGeom prst="rect">
            <a:avLst/>
          </a:prstGeom>
        </p:spPr>
        <p:txBody>
          <a:bodyPr wrap="square">
            <a:spAutoFit/>
          </a:bodyPr>
          <a:lstStyle/>
          <a:p>
            <a:pPr algn="just"/>
            <a:r>
              <a:rPr lang="es-GT" sz="1900" dirty="0">
                <a:latin typeface="+mj-lt"/>
                <a:cs typeface="Arial" panose="020B0604020202020204" pitchFamily="34" charset="0"/>
              </a:rPr>
              <a:t>Los Recursos Públicos se utilizan con fines específicos para el cumplimiento de los objetivos del Estado que impactan directamente en la población. </a:t>
            </a:r>
          </a:p>
          <a:p>
            <a:pPr algn="just"/>
            <a:endParaRPr lang="es-GT" sz="1900" dirty="0">
              <a:latin typeface="+mj-lt"/>
              <a:cs typeface="Arial" panose="020B0604020202020204" pitchFamily="34" charset="0"/>
            </a:endParaRPr>
          </a:p>
          <a:p>
            <a:pPr algn="just"/>
            <a:r>
              <a:rPr lang="es-GT" sz="1900" dirty="0">
                <a:latin typeface="+mj-lt"/>
                <a:cs typeface="Arial" panose="020B0604020202020204" pitchFamily="34" charset="0"/>
              </a:rPr>
              <a:t>Cada entidad atiende y prioriza las finalidades que le corresponden de conformidad con la ley. En el caso de la SAAS, al ser una Institución que no brinda servicios directos a la población, destina su presupuesto a garantizar permanentemente la seguridad, integridad física y la vida del Presidente y Vicepresidente de la República y la de sus respectivas familias, así como brindarles toda clase de apoyo administrativo y logístico en actividades oficiales y personales dentro del territorio nacional y en el extranjero.</a:t>
            </a:r>
          </a:p>
        </p:txBody>
      </p:sp>
    </p:spTree>
    <p:extLst>
      <p:ext uri="{BB962C8B-B14F-4D97-AF65-F5344CB8AC3E}">
        <p14:creationId xmlns:p14="http://schemas.microsoft.com/office/powerpoint/2010/main" val="17167250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3" name="Google Shape;123;p6"/>
          <p:cNvSpPr txBox="1"/>
          <p:nvPr/>
        </p:nvSpPr>
        <p:spPr>
          <a:xfrm>
            <a:off x="708841" y="1657355"/>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a:t>
            </a:r>
            <a:r>
              <a:rPr lang="es-GT" sz="1400" dirty="0" smtClean="0">
                <a:solidFill>
                  <a:srgbClr val="004C82"/>
                </a:solidFill>
                <a:latin typeface="Bebas Neue"/>
                <a:ea typeface="Bebas Neue"/>
                <a:cs typeface="Bebas Neue"/>
                <a:sym typeface="Bebas Neue"/>
              </a:rPr>
              <a:t>Quetzales)</a:t>
            </a:r>
            <a:endParaRPr dirty="0"/>
          </a:p>
        </p:txBody>
      </p:sp>
      <p:sp>
        <p:nvSpPr>
          <p:cNvPr id="9" name="Google Shape;98;p3"/>
          <p:cNvSpPr txBox="1"/>
          <p:nvPr/>
        </p:nvSpPr>
        <p:spPr>
          <a:xfrm>
            <a:off x="727891" y="685390"/>
            <a:ext cx="4105366" cy="10464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dirty="0">
                <a:solidFill>
                  <a:srgbClr val="004C82"/>
                </a:solidFill>
                <a:latin typeface="Bebas Neue"/>
                <a:ea typeface="Bebas Neue"/>
                <a:cs typeface="Bebas Neue"/>
                <a:sym typeface="Bebas Neue"/>
              </a:rPr>
              <a:t>EJECUCIÓN DEL PRESUPUESTO</a:t>
            </a:r>
            <a:endParaRPr dirty="0"/>
          </a:p>
          <a:p>
            <a:pPr marL="0" marR="0" lvl="0" indent="0" algn="l" rtl="0">
              <a:spcBef>
                <a:spcPts val="0"/>
              </a:spcBef>
              <a:spcAft>
                <a:spcPts val="0"/>
              </a:spcAft>
              <a:buNone/>
            </a:pPr>
            <a:r>
              <a:rPr lang="es-GT" sz="3100" dirty="0" smtClean="0">
                <a:solidFill>
                  <a:srgbClr val="004C82"/>
                </a:solidFill>
                <a:latin typeface="Bebas Neue"/>
                <a:ea typeface="Bebas Neue"/>
                <a:cs typeface="Bebas Neue"/>
                <a:sym typeface="Bebas Neue"/>
              </a:rPr>
              <a:t>Por finalidad</a:t>
            </a:r>
            <a:endParaRPr dirty="0"/>
          </a:p>
        </p:txBody>
      </p:sp>
      <p:graphicFrame>
        <p:nvGraphicFramePr>
          <p:cNvPr id="10" name="Gráfico 9"/>
          <p:cNvGraphicFramePr/>
          <p:nvPr>
            <p:extLst>
              <p:ext uri="{D42A27DB-BD31-4B8C-83A1-F6EECF244321}">
                <p14:modId xmlns:p14="http://schemas.microsoft.com/office/powerpoint/2010/main" val="1543309326"/>
              </p:ext>
            </p:extLst>
          </p:nvPr>
        </p:nvGraphicFramePr>
        <p:xfrm>
          <a:off x="1009649" y="2298425"/>
          <a:ext cx="10029825" cy="41066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966341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12192000" cy="6858000"/>
          </a:xfrm>
          <a:prstGeom prst="rect">
            <a:avLst/>
          </a:prstGeom>
          <a:solidFill>
            <a:srgbClr val="004C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4" name="Google Shape;90;p2"/>
          <p:cNvSpPr txBox="1"/>
          <p:nvPr/>
        </p:nvSpPr>
        <p:spPr>
          <a:xfrm>
            <a:off x="3556239" y="2690356"/>
            <a:ext cx="5079522" cy="1477287"/>
          </a:xfrm>
          <a:prstGeom prst="rect">
            <a:avLst/>
          </a:prstGeom>
          <a:noFill/>
          <a:ln>
            <a:noFill/>
          </a:ln>
        </p:spPr>
        <p:txBody>
          <a:bodyPr spcFirstLastPara="1" wrap="square" lIns="91425" tIns="45700" rIns="91425" bIns="45700" anchor="t" anchorCtr="0">
            <a:spAutoFit/>
          </a:bodyPr>
          <a:lstStyle/>
          <a:p>
            <a:pPr algn="ctr">
              <a:buClr>
                <a:prstClr val="black"/>
              </a:buClr>
              <a:defRPr/>
            </a:pPr>
            <a:r>
              <a:rPr lang="es-MX" sz="4400" b="0" i="0" u="none" strike="noStrike" cap="none" dirty="0" smtClean="0">
                <a:solidFill>
                  <a:schemeClr val="bg1"/>
                </a:solidFill>
                <a:latin typeface="Bebas Neue"/>
                <a:ea typeface="Bebas Neue"/>
                <a:cs typeface="Bebas Neue"/>
                <a:sym typeface="Bebas Neue"/>
              </a:rPr>
              <a:t>Resultados específicos  </a:t>
            </a:r>
            <a:endParaRPr lang="es-GT" sz="2400" b="1" dirty="0">
              <a:solidFill>
                <a:schemeClr val="bg1"/>
              </a:solidFill>
              <a:latin typeface="Vollkorn Medium"/>
              <a:ea typeface="Vollkorn Medium"/>
              <a:cs typeface="Vollkorn Medium"/>
            </a:endParaRPr>
          </a:p>
          <a:p>
            <a:pPr algn="ctr">
              <a:buClr>
                <a:prstClr val="black"/>
              </a:buClr>
              <a:defRPr/>
            </a:pPr>
            <a:r>
              <a:rPr lang="es-GT" sz="3200" dirty="0" smtClean="0">
                <a:solidFill>
                  <a:schemeClr val="bg1"/>
                </a:solidFill>
                <a:latin typeface="Bebas Neue" panose="020B0606020202050201" pitchFamily="34" charset="0"/>
              </a:rPr>
              <a:t>PRINCIPALES </a:t>
            </a:r>
            <a:r>
              <a:rPr lang="es-GT" sz="3200" dirty="0">
                <a:solidFill>
                  <a:schemeClr val="bg1"/>
                </a:solidFill>
                <a:latin typeface="Bebas Neue" panose="020B0606020202050201" pitchFamily="34" charset="0"/>
              </a:rPr>
              <a:t>AVANCES </a:t>
            </a:r>
            <a:r>
              <a:rPr lang="es-GT" sz="3200" dirty="0" smtClean="0">
                <a:solidFill>
                  <a:schemeClr val="bg1"/>
                </a:solidFill>
                <a:latin typeface="Bebas Neue" panose="020B0606020202050201" pitchFamily="34" charset="0"/>
              </a:rPr>
              <a:t>Y RESULTADOS</a:t>
            </a:r>
            <a:endParaRPr lang="es-GT" sz="3200" dirty="0">
              <a:solidFill>
                <a:schemeClr val="bg1"/>
              </a:solidFill>
              <a:latin typeface="Bebas Neue" panose="020B0606020202050201" pitchFamily="34" charset="0"/>
            </a:endParaRPr>
          </a:p>
          <a:p>
            <a:pPr marL="0" marR="0" lvl="0" indent="0" algn="ctr" rtl="0">
              <a:spcBef>
                <a:spcPts val="0"/>
              </a:spcBef>
              <a:spcAft>
                <a:spcPts val="0"/>
              </a:spcAft>
              <a:buNone/>
            </a:pPr>
            <a:r>
              <a:rPr lang="es-MX" dirty="0" smtClean="0">
                <a:solidFill>
                  <a:schemeClr val="bg1"/>
                </a:solidFill>
              </a:rPr>
              <a:t>  </a:t>
            </a:r>
            <a:endParaRPr dirty="0">
              <a:solidFill>
                <a:schemeClr val="bg1"/>
              </a:solidFill>
            </a:endParaRPr>
          </a:p>
        </p:txBody>
      </p:sp>
      <p:sp>
        <p:nvSpPr>
          <p:cNvPr id="6" name="Rectángulo 5"/>
          <p:cNvSpPr/>
          <p:nvPr/>
        </p:nvSpPr>
        <p:spPr>
          <a:xfrm>
            <a:off x="3251439" y="2076450"/>
            <a:ext cx="5854461" cy="2428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7" name="Rectángulo 6"/>
          <p:cNvSpPr/>
          <p:nvPr/>
        </p:nvSpPr>
        <p:spPr>
          <a:xfrm rot="402800">
            <a:off x="3403839" y="2228850"/>
            <a:ext cx="5854461" cy="2428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3469033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5079522" cy="1061789"/>
          </a:xfrm>
          <a:prstGeom prst="rect">
            <a:avLst/>
          </a:prstGeom>
          <a:noFill/>
          <a:ln>
            <a:noFill/>
          </a:ln>
        </p:spPr>
        <p:txBody>
          <a:bodyPr spcFirstLastPara="1" wrap="square" lIns="91425" tIns="45700" rIns="91425" bIns="45700" anchor="t" anchorCtr="0">
            <a:spAutoFit/>
          </a:bodyPr>
          <a:lstStyle/>
          <a:p>
            <a:pPr>
              <a:buClr>
                <a:prstClr val="black"/>
              </a:buClr>
              <a:defRPr/>
            </a:pPr>
            <a:r>
              <a:rPr lang="es-MX" sz="3100" b="0" i="0" u="none" strike="noStrike" cap="none" dirty="0" smtClean="0">
                <a:solidFill>
                  <a:srgbClr val="004C82"/>
                </a:solidFill>
                <a:latin typeface="Bebas Neue"/>
                <a:ea typeface="Bebas Neue"/>
                <a:cs typeface="Bebas Neue"/>
                <a:sym typeface="Bebas Neue"/>
              </a:rPr>
              <a:t>Resultados específicos  </a:t>
            </a:r>
            <a:endParaRPr lang="es-GT" b="1" dirty="0">
              <a:solidFill>
                <a:srgbClr val="004C82"/>
              </a:solidFill>
              <a:latin typeface="Vollkorn Medium"/>
              <a:ea typeface="Vollkorn Medium"/>
              <a:cs typeface="Vollkorn Medium"/>
            </a:endParaRPr>
          </a:p>
          <a:p>
            <a:pPr>
              <a:buClr>
                <a:prstClr val="black"/>
              </a:buClr>
              <a:defRPr/>
            </a:pPr>
            <a:r>
              <a:rPr lang="es-GT" sz="1800" dirty="0" smtClean="0">
                <a:solidFill>
                  <a:srgbClr val="004C82"/>
                </a:solidFill>
                <a:latin typeface="Bebas Neue" panose="020B0606020202050201" pitchFamily="34" charset="0"/>
              </a:rPr>
              <a:t>PRINCIPALES </a:t>
            </a:r>
            <a:r>
              <a:rPr lang="es-GT" sz="1800" dirty="0">
                <a:solidFill>
                  <a:srgbClr val="004C82"/>
                </a:solidFill>
                <a:latin typeface="Bebas Neue" panose="020B0606020202050201" pitchFamily="34" charset="0"/>
              </a:rPr>
              <a:t>AVANCES </a:t>
            </a:r>
            <a:r>
              <a:rPr lang="es-GT" sz="1800" dirty="0" smtClean="0">
                <a:solidFill>
                  <a:srgbClr val="004C82"/>
                </a:solidFill>
                <a:latin typeface="Bebas Neue" panose="020B0606020202050201" pitchFamily="34" charset="0"/>
              </a:rPr>
              <a:t>Y RESULTADOS</a:t>
            </a:r>
            <a:endParaRPr lang="es-GT" sz="1800" dirty="0">
              <a:solidFill>
                <a:srgbClr val="004C82"/>
              </a:solidFill>
              <a:latin typeface="Bebas Neue" panose="020B0606020202050201" pitchFamily="34" charset="0"/>
            </a:endParaRPr>
          </a:p>
          <a:p>
            <a:pPr marL="0" marR="0" lvl="0" indent="0" algn="l" rtl="0">
              <a:spcBef>
                <a:spcPts val="0"/>
              </a:spcBef>
              <a:spcAft>
                <a:spcPts val="0"/>
              </a:spcAft>
              <a:buNone/>
            </a:pPr>
            <a:r>
              <a:rPr lang="es-MX" dirty="0" smtClean="0"/>
              <a:t>  </a:t>
            </a:r>
            <a:endParaRPr dirty="0"/>
          </a:p>
        </p:txBody>
      </p:sp>
      <p:sp>
        <p:nvSpPr>
          <p:cNvPr id="6" name="Google Shape;94;g1e0bd25976b_0_142"/>
          <p:cNvSpPr txBox="1"/>
          <p:nvPr/>
        </p:nvSpPr>
        <p:spPr>
          <a:xfrm>
            <a:off x="5120555" y="2231922"/>
            <a:ext cx="6547569" cy="615513"/>
          </a:xfrm>
          <a:prstGeom prst="rect">
            <a:avLst/>
          </a:prstGeom>
          <a:noFill/>
          <a:ln>
            <a:noFill/>
          </a:ln>
        </p:spPr>
        <p:txBody>
          <a:bodyPr spcFirstLastPara="1" wrap="square" lIns="91425" tIns="45700" rIns="91425" bIns="45700" anchor="t" anchorCtr="0">
            <a:spAutoFit/>
          </a:bodyPr>
          <a:lstStyle/>
          <a:p>
            <a:r>
              <a:rPr lang="es-GT" sz="2000" spc="300" dirty="0">
                <a:solidFill>
                  <a:srgbClr val="00BEFE"/>
                </a:solidFill>
                <a:latin typeface="Bebas Neue" panose="020B0606020202050201" pitchFamily="34" charset="0"/>
                <a:ea typeface="Montserrat"/>
                <a:cs typeface="Montserrat"/>
                <a:sym typeface="Montserrat"/>
              </a:rPr>
              <a:t>R</a:t>
            </a:r>
            <a:r>
              <a:rPr lang="es-GT" sz="2000" spc="300" dirty="0" smtClean="0">
                <a:solidFill>
                  <a:srgbClr val="00BEFE"/>
                </a:solidFill>
                <a:latin typeface="Bebas Neue" panose="020B0606020202050201" pitchFamily="34" charset="0"/>
                <a:ea typeface="Montserrat"/>
                <a:cs typeface="Montserrat"/>
              </a:rPr>
              <a:t>emozamiento en cocina I de casa presidencial</a:t>
            </a:r>
          </a:p>
          <a:p>
            <a:pPr marL="0" marR="0" lvl="0" indent="0" algn="l" rtl="0">
              <a:spcBef>
                <a:spcPts val="0"/>
              </a:spcBef>
              <a:spcAft>
                <a:spcPts val="0"/>
              </a:spcAft>
              <a:buNone/>
            </a:pPr>
            <a:r>
              <a:rPr lang="es-GT" b="1" spc="300" dirty="0" smtClean="0">
                <a:solidFill>
                  <a:srgbClr val="00BEFE"/>
                </a:solidFill>
                <a:latin typeface="Bebas Neue" panose="020B0606020202050201" pitchFamily="34" charset="0"/>
                <a:ea typeface="Montserrat"/>
                <a:cs typeface="Montserrat"/>
                <a:sym typeface="Montserrat"/>
              </a:rPr>
              <a:t>MANTENIMIENTO DE EDIFICIOS</a:t>
            </a:r>
            <a:endParaRPr spc="300" dirty="0">
              <a:solidFill>
                <a:srgbClr val="00BEFE"/>
              </a:solidFill>
              <a:latin typeface="Bebas Neue" panose="020B0606020202050201" pitchFamily="34" charset="0"/>
            </a:endParaRPr>
          </a:p>
        </p:txBody>
      </p:sp>
      <p:sp>
        <p:nvSpPr>
          <p:cNvPr id="7" name="Google Shape;95;g1e0bd25976b_0_142"/>
          <p:cNvSpPr txBox="1"/>
          <p:nvPr/>
        </p:nvSpPr>
        <p:spPr>
          <a:xfrm>
            <a:off x="5120556" y="3541889"/>
            <a:ext cx="6120000" cy="954067"/>
          </a:xfrm>
          <a:prstGeom prst="rect">
            <a:avLst/>
          </a:prstGeom>
          <a:noFill/>
          <a:ln>
            <a:noFill/>
          </a:ln>
        </p:spPr>
        <p:txBody>
          <a:bodyPr spcFirstLastPara="1" wrap="square" lIns="91425" tIns="45700" rIns="91425" bIns="45700" anchor="t" anchorCtr="0">
            <a:spAutoFit/>
          </a:bodyPr>
          <a:lstStyle/>
          <a:p>
            <a:pPr algn="just"/>
            <a:r>
              <a:rPr lang="es-MX" dirty="0">
                <a:latin typeface="+mj-lt"/>
              </a:rPr>
              <a:t>Con la intervención de los talleres de albañilería, plomería, pintura y electricidad, se procedió al remozamiento de paredes, limpieza de mobiliario, aplicación de pintura en techo, cambio de iluminación, limpieza en el cableado eléctrico y fumigación para evitar plagas. </a:t>
            </a:r>
            <a:r>
              <a:rPr lang="es-GT" dirty="0">
                <a:latin typeface="+mj-lt"/>
              </a:rPr>
              <a:t> </a:t>
            </a: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010308" y="1976965"/>
            <a:ext cx="3605256" cy="3620092"/>
          </a:xfrm>
          <a:prstGeom prst="rect">
            <a:avLst/>
          </a:prstGeom>
        </p:spPr>
      </p:pic>
    </p:spTree>
    <p:extLst>
      <p:ext uri="{BB962C8B-B14F-4D97-AF65-F5344CB8AC3E}">
        <p14:creationId xmlns:p14="http://schemas.microsoft.com/office/powerpoint/2010/main" val="761374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5079522" cy="1061789"/>
          </a:xfrm>
          <a:prstGeom prst="rect">
            <a:avLst/>
          </a:prstGeom>
          <a:noFill/>
          <a:ln>
            <a:noFill/>
          </a:ln>
        </p:spPr>
        <p:txBody>
          <a:bodyPr spcFirstLastPara="1" wrap="square" lIns="91425" tIns="45700" rIns="91425" bIns="45700" anchor="t" anchorCtr="0">
            <a:spAutoFit/>
          </a:bodyPr>
          <a:lstStyle/>
          <a:p>
            <a:pPr>
              <a:buClr>
                <a:prstClr val="black"/>
              </a:buClr>
              <a:defRPr/>
            </a:pPr>
            <a:r>
              <a:rPr lang="es-MX" sz="3100" b="0" i="0" u="none" strike="noStrike" cap="none" dirty="0" smtClean="0">
                <a:solidFill>
                  <a:srgbClr val="004C82"/>
                </a:solidFill>
                <a:latin typeface="Bebas Neue"/>
                <a:ea typeface="Bebas Neue"/>
                <a:cs typeface="Bebas Neue"/>
                <a:sym typeface="Bebas Neue"/>
              </a:rPr>
              <a:t>Resultados específicos  </a:t>
            </a:r>
            <a:endParaRPr lang="es-GT" b="1" dirty="0">
              <a:solidFill>
                <a:srgbClr val="004C82"/>
              </a:solidFill>
              <a:latin typeface="Vollkorn Medium"/>
              <a:ea typeface="Vollkorn Medium"/>
              <a:cs typeface="Vollkorn Medium"/>
            </a:endParaRPr>
          </a:p>
          <a:p>
            <a:pPr>
              <a:buClr>
                <a:prstClr val="black"/>
              </a:buClr>
              <a:defRPr/>
            </a:pPr>
            <a:r>
              <a:rPr lang="es-GT" sz="1800" dirty="0" smtClean="0">
                <a:solidFill>
                  <a:srgbClr val="004C82"/>
                </a:solidFill>
                <a:latin typeface="Bebas Neue" panose="020B0606020202050201" pitchFamily="34" charset="0"/>
              </a:rPr>
              <a:t>PRINCIPALES </a:t>
            </a:r>
            <a:r>
              <a:rPr lang="es-GT" sz="1800" dirty="0">
                <a:solidFill>
                  <a:srgbClr val="004C82"/>
                </a:solidFill>
                <a:latin typeface="Bebas Neue" panose="020B0606020202050201" pitchFamily="34" charset="0"/>
              </a:rPr>
              <a:t>AVANCES </a:t>
            </a:r>
            <a:r>
              <a:rPr lang="es-GT" sz="1800" dirty="0" smtClean="0">
                <a:solidFill>
                  <a:srgbClr val="004C82"/>
                </a:solidFill>
                <a:latin typeface="Bebas Neue" panose="020B0606020202050201" pitchFamily="34" charset="0"/>
              </a:rPr>
              <a:t>Y RESULTADOS</a:t>
            </a:r>
            <a:endParaRPr lang="es-GT" sz="1800" dirty="0">
              <a:solidFill>
                <a:srgbClr val="004C82"/>
              </a:solidFill>
              <a:latin typeface="Bebas Neue" panose="020B0606020202050201" pitchFamily="34" charset="0"/>
            </a:endParaRPr>
          </a:p>
          <a:p>
            <a:pPr marL="0" marR="0" lvl="0" indent="0" algn="l" rtl="0">
              <a:spcBef>
                <a:spcPts val="0"/>
              </a:spcBef>
              <a:spcAft>
                <a:spcPts val="0"/>
              </a:spcAft>
              <a:buNone/>
            </a:pPr>
            <a:r>
              <a:rPr lang="es-MX" dirty="0" smtClean="0"/>
              <a:t>  </a:t>
            </a:r>
            <a:endParaRPr dirty="0"/>
          </a:p>
        </p:txBody>
      </p:sp>
      <p:sp>
        <p:nvSpPr>
          <p:cNvPr id="6" name="Google Shape;94;g1e0bd25976b_0_142"/>
          <p:cNvSpPr txBox="1"/>
          <p:nvPr/>
        </p:nvSpPr>
        <p:spPr>
          <a:xfrm>
            <a:off x="5120555" y="2231922"/>
            <a:ext cx="4680670" cy="923289"/>
          </a:xfrm>
          <a:prstGeom prst="rect">
            <a:avLst/>
          </a:prstGeom>
          <a:noFill/>
          <a:ln>
            <a:noFill/>
          </a:ln>
        </p:spPr>
        <p:txBody>
          <a:bodyPr spcFirstLastPara="1" wrap="square" lIns="91425" tIns="45700" rIns="91425" bIns="45700" anchor="t" anchorCtr="0">
            <a:spAutoFit/>
          </a:bodyPr>
          <a:lstStyle/>
          <a:p>
            <a:r>
              <a:rPr lang="es-GT" sz="2000" spc="300" dirty="0" smtClean="0">
                <a:solidFill>
                  <a:srgbClr val="00BEFE"/>
                </a:solidFill>
                <a:latin typeface="Bebas Neue" panose="020B0606020202050201" pitchFamily="34" charset="0"/>
                <a:ea typeface="Montserrat"/>
                <a:cs typeface="Montserrat"/>
                <a:sym typeface="Montserrat"/>
              </a:rPr>
              <a:t>Cambio de láminas en el privado de casa presidencial</a:t>
            </a:r>
            <a:endParaRPr lang="es-GT" sz="2000" spc="300" dirty="0" smtClean="0">
              <a:solidFill>
                <a:srgbClr val="00BEFE"/>
              </a:solidFill>
              <a:latin typeface="Bebas Neue" panose="020B0606020202050201" pitchFamily="34" charset="0"/>
              <a:ea typeface="Montserrat"/>
              <a:cs typeface="Montserrat"/>
            </a:endParaRPr>
          </a:p>
          <a:p>
            <a:r>
              <a:rPr lang="es-GT" b="1" spc="300" dirty="0" smtClean="0">
                <a:solidFill>
                  <a:srgbClr val="00BEFE"/>
                </a:solidFill>
                <a:latin typeface="Bebas Neue" panose="020B0606020202050201" pitchFamily="34" charset="0"/>
                <a:ea typeface="Montserrat"/>
                <a:cs typeface="Montserrat"/>
                <a:sym typeface="Montserrat"/>
              </a:rPr>
              <a:t>MANTENIMIENTO DE EDIFICIOS</a:t>
            </a:r>
            <a:endParaRPr spc="300" dirty="0">
              <a:solidFill>
                <a:srgbClr val="00BEFE"/>
              </a:solidFill>
              <a:latin typeface="Bebas Neue" panose="020B0606020202050201" pitchFamily="34" charset="0"/>
            </a:endParaRPr>
          </a:p>
        </p:txBody>
      </p:sp>
      <p:sp>
        <p:nvSpPr>
          <p:cNvPr id="7" name="Google Shape;95;g1e0bd25976b_0_142"/>
          <p:cNvSpPr txBox="1"/>
          <p:nvPr/>
        </p:nvSpPr>
        <p:spPr>
          <a:xfrm>
            <a:off x="5120556" y="3541889"/>
            <a:ext cx="6120000" cy="738623"/>
          </a:xfrm>
          <a:prstGeom prst="rect">
            <a:avLst/>
          </a:prstGeom>
          <a:noFill/>
          <a:ln>
            <a:noFill/>
          </a:ln>
        </p:spPr>
        <p:txBody>
          <a:bodyPr spcFirstLastPara="1" wrap="square" lIns="91425" tIns="45700" rIns="91425" bIns="45700" anchor="t" anchorCtr="0">
            <a:spAutoFit/>
          </a:bodyPr>
          <a:lstStyle/>
          <a:p>
            <a:pPr algn="just"/>
            <a:r>
              <a:rPr lang="es-GT" dirty="0">
                <a:latin typeface="+mj-lt"/>
              </a:rPr>
              <a:t>Se procedió al cambio de láminas que cubre área de pasillo de Casa Presidencial, ya que presentaban deterioro provocando filtraciones en temporada de invierno. </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95" y="2327451"/>
            <a:ext cx="4314165" cy="2428875"/>
          </a:xfrm>
          <a:prstGeom prst="rect">
            <a:avLst/>
          </a:prstGeom>
        </p:spPr>
      </p:pic>
    </p:spTree>
    <p:extLst>
      <p:ext uri="{BB962C8B-B14F-4D97-AF65-F5344CB8AC3E}">
        <p14:creationId xmlns:p14="http://schemas.microsoft.com/office/powerpoint/2010/main" val="36399058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5079522" cy="1061789"/>
          </a:xfrm>
          <a:prstGeom prst="rect">
            <a:avLst/>
          </a:prstGeom>
          <a:noFill/>
          <a:ln>
            <a:noFill/>
          </a:ln>
        </p:spPr>
        <p:txBody>
          <a:bodyPr spcFirstLastPara="1" wrap="square" lIns="91425" tIns="45700" rIns="91425" bIns="45700" anchor="t" anchorCtr="0">
            <a:spAutoFit/>
          </a:bodyPr>
          <a:lstStyle/>
          <a:p>
            <a:pPr>
              <a:buClr>
                <a:prstClr val="black"/>
              </a:buClr>
              <a:defRPr/>
            </a:pPr>
            <a:r>
              <a:rPr lang="es-MX" sz="3100" b="0" i="0" u="none" strike="noStrike" cap="none" dirty="0" smtClean="0">
                <a:solidFill>
                  <a:srgbClr val="004C82"/>
                </a:solidFill>
                <a:latin typeface="Bebas Neue"/>
                <a:ea typeface="Bebas Neue"/>
                <a:cs typeface="Bebas Neue"/>
                <a:sym typeface="Bebas Neue"/>
              </a:rPr>
              <a:t>Resultados específicos  </a:t>
            </a:r>
            <a:endParaRPr lang="es-GT" b="1" dirty="0">
              <a:solidFill>
                <a:srgbClr val="004C82"/>
              </a:solidFill>
              <a:latin typeface="Vollkorn Medium"/>
              <a:ea typeface="Vollkorn Medium"/>
              <a:cs typeface="Vollkorn Medium"/>
            </a:endParaRPr>
          </a:p>
          <a:p>
            <a:pPr>
              <a:buClr>
                <a:prstClr val="black"/>
              </a:buClr>
              <a:defRPr/>
            </a:pPr>
            <a:r>
              <a:rPr lang="es-GT" sz="1800" dirty="0" smtClean="0">
                <a:solidFill>
                  <a:srgbClr val="004C82"/>
                </a:solidFill>
                <a:latin typeface="Bebas Neue" panose="020B0606020202050201" pitchFamily="34" charset="0"/>
              </a:rPr>
              <a:t>PRINCIPALES </a:t>
            </a:r>
            <a:r>
              <a:rPr lang="es-GT" sz="1800" dirty="0">
                <a:solidFill>
                  <a:srgbClr val="004C82"/>
                </a:solidFill>
                <a:latin typeface="Bebas Neue" panose="020B0606020202050201" pitchFamily="34" charset="0"/>
              </a:rPr>
              <a:t>AVANCES </a:t>
            </a:r>
            <a:r>
              <a:rPr lang="es-GT" sz="1800" dirty="0" smtClean="0">
                <a:solidFill>
                  <a:srgbClr val="004C82"/>
                </a:solidFill>
                <a:latin typeface="Bebas Neue" panose="020B0606020202050201" pitchFamily="34" charset="0"/>
              </a:rPr>
              <a:t>Y RESULTADOS</a:t>
            </a:r>
            <a:endParaRPr lang="es-GT" sz="1800" dirty="0">
              <a:solidFill>
                <a:srgbClr val="004C82"/>
              </a:solidFill>
              <a:latin typeface="Bebas Neue" panose="020B0606020202050201" pitchFamily="34" charset="0"/>
            </a:endParaRPr>
          </a:p>
          <a:p>
            <a:pPr marL="0" marR="0" lvl="0" indent="0" algn="l" rtl="0">
              <a:spcBef>
                <a:spcPts val="0"/>
              </a:spcBef>
              <a:spcAft>
                <a:spcPts val="0"/>
              </a:spcAft>
              <a:buNone/>
            </a:pPr>
            <a:r>
              <a:rPr lang="es-MX" dirty="0" smtClean="0"/>
              <a:t>  </a:t>
            </a:r>
            <a:endParaRPr dirty="0"/>
          </a:p>
        </p:txBody>
      </p:sp>
      <p:sp>
        <p:nvSpPr>
          <p:cNvPr id="6" name="Google Shape;94;g1e0bd25976b_0_142"/>
          <p:cNvSpPr txBox="1"/>
          <p:nvPr/>
        </p:nvSpPr>
        <p:spPr>
          <a:xfrm>
            <a:off x="5120555" y="2231922"/>
            <a:ext cx="6120001" cy="923289"/>
          </a:xfrm>
          <a:prstGeom prst="rect">
            <a:avLst/>
          </a:prstGeom>
          <a:noFill/>
          <a:ln>
            <a:noFill/>
          </a:ln>
        </p:spPr>
        <p:txBody>
          <a:bodyPr spcFirstLastPara="1" wrap="square" lIns="91425" tIns="45700" rIns="91425" bIns="45700" anchor="t" anchorCtr="0">
            <a:spAutoFit/>
          </a:bodyPr>
          <a:lstStyle/>
          <a:p>
            <a:r>
              <a:rPr lang="es-GT" sz="2000" spc="300" dirty="0" smtClean="0">
                <a:solidFill>
                  <a:srgbClr val="00BEFE"/>
                </a:solidFill>
                <a:latin typeface="Bebas Neue" panose="020B0606020202050201" pitchFamily="34" charset="0"/>
                <a:ea typeface="Montserrat"/>
                <a:cs typeface="Montserrat"/>
                <a:sym typeface="Montserrat"/>
              </a:rPr>
              <a:t>Construcción de bodega para bienes de inventarios</a:t>
            </a:r>
            <a:r>
              <a:rPr lang="es-GT" sz="2000" spc="300" dirty="0" smtClean="0">
                <a:solidFill>
                  <a:srgbClr val="00BEFE"/>
                </a:solidFill>
                <a:latin typeface="Bebas Neue" panose="020B0606020202050201" pitchFamily="34" charset="0"/>
                <a:ea typeface="Montserrat"/>
                <a:cs typeface="Montserrat"/>
              </a:rPr>
              <a:t> en la academia de la </a:t>
            </a:r>
            <a:r>
              <a:rPr lang="es-GT" sz="2000" spc="300" dirty="0" err="1" smtClean="0">
                <a:solidFill>
                  <a:srgbClr val="00BEFE"/>
                </a:solidFill>
                <a:latin typeface="Bebas Neue" panose="020B0606020202050201" pitchFamily="34" charset="0"/>
                <a:ea typeface="Montserrat"/>
                <a:cs typeface="Montserrat"/>
              </a:rPr>
              <a:t>saas</a:t>
            </a:r>
            <a:endParaRPr lang="es-GT" sz="2000" spc="300" dirty="0" smtClean="0">
              <a:solidFill>
                <a:srgbClr val="00BEFE"/>
              </a:solidFill>
              <a:latin typeface="Bebas Neue" panose="020B0606020202050201" pitchFamily="34" charset="0"/>
              <a:ea typeface="Montserrat"/>
              <a:cs typeface="Montserrat"/>
            </a:endParaRPr>
          </a:p>
          <a:p>
            <a:r>
              <a:rPr lang="es-GT" b="1" spc="300" dirty="0" smtClean="0">
                <a:solidFill>
                  <a:srgbClr val="00BEFE"/>
                </a:solidFill>
                <a:latin typeface="Bebas Neue" panose="020B0606020202050201" pitchFamily="34" charset="0"/>
                <a:ea typeface="Montserrat"/>
                <a:cs typeface="Montserrat"/>
                <a:sym typeface="Montserrat"/>
              </a:rPr>
              <a:t>MANTENIMIENTO DE EDIFICIOS</a:t>
            </a:r>
            <a:endParaRPr spc="300" dirty="0">
              <a:solidFill>
                <a:srgbClr val="00BEFE"/>
              </a:solidFill>
              <a:latin typeface="Bebas Neue" panose="020B0606020202050201" pitchFamily="34" charset="0"/>
            </a:endParaRPr>
          </a:p>
        </p:txBody>
      </p:sp>
      <p:sp>
        <p:nvSpPr>
          <p:cNvPr id="7" name="Google Shape;95;g1e0bd25976b_0_142"/>
          <p:cNvSpPr txBox="1"/>
          <p:nvPr/>
        </p:nvSpPr>
        <p:spPr>
          <a:xfrm>
            <a:off x="5120556" y="3541889"/>
            <a:ext cx="6120000" cy="1600398"/>
          </a:xfrm>
          <a:prstGeom prst="rect">
            <a:avLst/>
          </a:prstGeom>
          <a:noFill/>
          <a:ln>
            <a:noFill/>
          </a:ln>
        </p:spPr>
        <p:txBody>
          <a:bodyPr spcFirstLastPara="1" wrap="square" lIns="91425" tIns="45700" rIns="91425" bIns="45700" anchor="t" anchorCtr="0">
            <a:spAutoFit/>
          </a:bodyPr>
          <a:lstStyle/>
          <a:p>
            <a:pPr algn="just"/>
            <a:r>
              <a:rPr lang="es-GT" dirty="0">
                <a:latin typeface="+mj-lt"/>
              </a:rPr>
              <a:t>Con el fin de mejorar el resguardo de bienes que se encuentran en proceso de baja de esta Secretaria, se construyó una bodega en la Academia de la SAAS, ya que no se cuenta con espacio suficiente </a:t>
            </a:r>
            <a:r>
              <a:rPr lang="es-GT" dirty="0" smtClean="0">
                <a:latin typeface="+mj-lt"/>
              </a:rPr>
              <a:t>en </a:t>
            </a:r>
            <a:r>
              <a:rPr lang="es-GT" dirty="0">
                <a:latin typeface="+mj-lt"/>
              </a:rPr>
              <a:t>la sede central para seguir alojando los mismos. </a:t>
            </a:r>
          </a:p>
          <a:p>
            <a:r>
              <a:rPr lang="es-GT" dirty="0"/>
              <a:t> </a:t>
            </a:r>
          </a:p>
          <a:p>
            <a:r>
              <a:rPr lang="es-GT" dirty="0"/>
              <a:t> </a:t>
            </a:r>
          </a:p>
          <a:p>
            <a:r>
              <a:rPr lang="es-GT" dirty="0"/>
              <a:t> </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891" y="2070276"/>
            <a:ext cx="3924301" cy="2943226"/>
          </a:xfrm>
          <a:prstGeom prst="rect">
            <a:avLst/>
          </a:prstGeom>
        </p:spPr>
      </p:pic>
    </p:spTree>
    <p:extLst>
      <p:ext uri="{BB962C8B-B14F-4D97-AF65-F5344CB8AC3E}">
        <p14:creationId xmlns:p14="http://schemas.microsoft.com/office/powerpoint/2010/main" val="13858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1" name="Google Shape;91;p2"/>
          <p:cNvSpPr txBox="1"/>
          <p:nvPr/>
        </p:nvSpPr>
        <p:spPr>
          <a:xfrm>
            <a:off x="727891" y="1725767"/>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Quetzales)</a:t>
            </a:r>
            <a:endParaRPr dirty="0"/>
          </a:p>
        </p:txBody>
      </p:sp>
      <p:sp>
        <p:nvSpPr>
          <p:cNvPr id="8" name="Google Shape;55;g1e0bd25976b_0_37"/>
          <p:cNvSpPr/>
          <p:nvPr/>
        </p:nvSpPr>
        <p:spPr>
          <a:xfrm>
            <a:off x="0" y="305232"/>
            <a:ext cx="8620125" cy="1227672"/>
          </a:xfrm>
          <a:prstGeom prst="rect">
            <a:avLst/>
          </a:prstGeom>
          <a:solidFill>
            <a:srgbClr val="004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6;g1e0bd25976b_0_37"/>
          <p:cNvSpPr txBox="1"/>
          <p:nvPr/>
        </p:nvSpPr>
        <p:spPr>
          <a:xfrm>
            <a:off x="333375" y="411257"/>
            <a:ext cx="7943850" cy="954067"/>
          </a:xfrm>
          <a:prstGeom prst="rect">
            <a:avLst/>
          </a:prstGeom>
          <a:noFill/>
          <a:ln>
            <a:noFill/>
          </a:ln>
        </p:spPr>
        <p:txBody>
          <a:bodyPr spcFirstLastPara="1" wrap="square" lIns="91425" tIns="45700" rIns="91425" bIns="45700" anchor="t" anchorCtr="0">
            <a:spAutoFit/>
          </a:bodyPr>
          <a:lstStyle/>
          <a:p>
            <a:pPr algn="just">
              <a:buClr>
                <a:prstClr val="black"/>
              </a:buClr>
              <a:defRPr/>
            </a:pPr>
            <a:r>
              <a:rPr lang="es-GT" sz="2800" dirty="0">
                <a:solidFill>
                  <a:schemeClr val="bg1"/>
                </a:solidFill>
                <a:latin typeface="Bebas Neue" panose="020B0606020202050201" pitchFamily="34" charset="0"/>
                <a:ea typeface="Vollkorn Medium"/>
                <a:cs typeface="Vollkorn Medium"/>
              </a:rPr>
              <a:t>PRINCIPALES FUNCIONES DE LA SECRETARÍA DE ASUNTOS ADMINISTRATIVOS Y DE SEGURIDAD DE LA PRESIDENCIA DE LA REPÚBLICA</a:t>
            </a:r>
          </a:p>
        </p:txBody>
      </p:sp>
      <p:sp>
        <p:nvSpPr>
          <p:cNvPr id="3" name="Rectángulo 2"/>
          <p:cNvSpPr/>
          <p:nvPr/>
        </p:nvSpPr>
        <p:spPr>
          <a:xfrm>
            <a:off x="847724" y="2441850"/>
            <a:ext cx="10344151" cy="3416320"/>
          </a:xfrm>
          <a:prstGeom prst="rect">
            <a:avLst/>
          </a:prstGeom>
        </p:spPr>
        <p:txBody>
          <a:bodyPr wrap="square">
            <a:spAutoFit/>
          </a:bodyPr>
          <a:lstStyle/>
          <a:p>
            <a:pPr lvl="1" algn="just">
              <a:lnSpc>
                <a:spcPct val="150000"/>
              </a:lnSpc>
            </a:pPr>
            <a:r>
              <a:rPr lang="es-GT" sz="1800" dirty="0">
                <a:latin typeface="+mj-lt"/>
                <a:cs typeface="Arial" panose="020B0604020202020204" pitchFamily="34" charset="0"/>
              </a:rPr>
              <a:t>Para el cumplimiento de sus funciones y en fortalecimiento al régimen democrático, </a:t>
            </a:r>
            <a:r>
              <a:rPr lang="es-GT" sz="1800" dirty="0">
                <a:solidFill>
                  <a:prstClr val="black"/>
                </a:solidFill>
                <a:latin typeface="+mj-lt"/>
                <a:cs typeface="Arial" panose="020B0604020202020204" pitchFamily="34" charset="0"/>
              </a:rPr>
              <a:t>La Secretaría de Asuntos Administrativos y de Seguridad de la Presidencia de la República</a:t>
            </a:r>
            <a:r>
              <a:rPr lang="es-GT" sz="1800" dirty="0">
                <a:latin typeface="+mj-lt"/>
                <a:cs typeface="Arial" panose="020B0604020202020204" pitchFamily="34" charset="0"/>
              </a:rPr>
              <a:t> debe cumplir con los siguientes </a:t>
            </a:r>
            <a:r>
              <a:rPr lang="es-GT" sz="1800" b="1" dirty="0">
                <a:solidFill>
                  <a:srgbClr val="004C82"/>
                </a:solidFill>
                <a:latin typeface="+mj-lt"/>
                <a:cs typeface="Arial" panose="020B0604020202020204" pitchFamily="34" charset="0"/>
              </a:rPr>
              <a:t>objetivos</a:t>
            </a:r>
            <a:r>
              <a:rPr lang="es-GT" sz="1800" dirty="0">
                <a:solidFill>
                  <a:srgbClr val="004C82"/>
                </a:solidFill>
                <a:latin typeface="+mj-lt"/>
                <a:cs typeface="Arial" panose="020B0604020202020204" pitchFamily="34" charset="0"/>
              </a:rPr>
              <a:t>:</a:t>
            </a:r>
          </a:p>
          <a:p>
            <a:pPr marL="457200" lvl="1" algn="just">
              <a:lnSpc>
                <a:spcPct val="150000"/>
              </a:lnSpc>
              <a:buClrTx/>
              <a:defRPr/>
            </a:pPr>
            <a:endParaRPr lang="es-GT" sz="1800" kern="1200" dirty="0">
              <a:solidFill>
                <a:prstClr val="black"/>
              </a:solidFill>
              <a:latin typeface="+mj-lt"/>
              <a:cs typeface="Arial" panose="020B0604020202020204" pitchFamily="34" charset="0"/>
            </a:endParaRPr>
          </a:p>
          <a:p>
            <a:pPr marL="712788" lvl="1" indent="-255588" algn="just">
              <a:lnSpc>
                <a:spcPct val="150000"/>
              </a:lnSpc>
              <a:buClr>
                <a:srgbClr val="0070C0"/>
              </a:buClr>
              <a:buFont typeface="Wingdings" panose="05000000000000000000" pitchFamily="2" charset="2"/>
              <a:buChar char="§"/>
              <a:defRPr/>
            </a:pPr>
            <a:r>
              <a:rPr lang="es-GT" sz="1800" kern="1200" dirty="0">
                <a:solidFill>
                  <a:prstClr val="black"/>
                </a:solidFill>
                <a:latin typeface="+mj-lt"/>
                <a:cs typeface="Arial" panose="020B0604020202020204" pitchFamily="34" charset="0"/>
              </a:rPr>
              <a:t>Garantizar permanentemente la seguridad, integridad física y la vida del Señor Presidente, Vicepresidente</a:t>
            </a:r>
            <a:r>
              <a:rPr lang="es-GT" sz="1800" dirty="0">
                <a:solidFill>
                  <a:prstClr val="black"/>
                </a:solidFill>
                <a:latin typeface="+mj-lt"/>
                <a:cs typeface="Arial" panose="020B0604020202020204" pitchFamily="34" charset="0"/>
              </a:rPr>
              <a:t> y sus respectivas </a:t>
            </a:r>
            <a:r>
              <a:rPr lang="es-GT" sz="1800" kern="1200" dirty="0">
                <a:solidFill>
                  <a:prstClr val="black"/>
                </a:solidFill>
                <a:latin typeface="+mj-lt"/>
                <a:cs typeface="Arial" panose="020B0604020202020204" pitchFamily="34" charset="0"/>
              </a:rPr>
              <a:t>familias.</a:t>
            </a:r>
          </a:p>
          <a:p>
            <a:pPr marL="712788" lvl="1" indent="-255588" algn="just">
              <a:lnSpc>
                <a:spcPct val="150000"/>
              </a:lnSpc>
              <a:buClr>
                <a:srgbClr val="0070C0"/>
              </a:buClr>
              <a:buFont typeface="Wingdings" panose="05000000000000000000" pitchFamily="2" charset="2"/>
              <a:buChar char="§"/>
              <a:defRPr/>
            </a:pPr>
            <a:r>
              <a:rPr lang="es-GT" sz="1800" kern="1200" dirty="0">
                <a:solidFill>
                  <a:prstClr val="black"/>
                </a:solidFill>
                <a:latin typeface="+mj-lt"/>
                <a:cs typeface="Arial" panose="020B0604020202020204" pitchFamily="34" charset="0"/>
              </a:rPr>
              <a:t>Brindar apoyo administrativo y logístico</a:t>
            </a:r>
            <a:r>
              <a:rPr lang="es-GT" sz="1800" dirty="0">
                <a:solidFill>
                  <a:prstClr val="black"/>
                </a:solidFill>
                <a:latin typeface="+mj-lt"/>
                <a:cs typeface="Arial" panose="020B0604020202020204" pitchFamily="34" charset="0"/>
              </a:rPr>
              <a:t> en actividades oficiales y personales dentro del territorio nacional y en el extranjero.</a:t>
            </a:r>
            <a:endParaRPr lang="es-GT" sz="1800" u="sng" kern="1200" dirty="0">
              <a:solidFill>
                <a:prstClr val="black"/>
              </a:solidFill>
              <a:latin typeface="+mj-lt"/>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5079522" cy="1061789"/>
          </a:xfrm>
          <a:prstGeom prst="rect">
            <a:avLst/>
          </a:prstGeom>
          <a:noFill/>
          <a:ln>
            <a:noFill/>
          </a:ln>
        </p:spPr>
        <p:txBody>
          <a:bodyPr spcFirstLastPara="1" wrap="square" lIns="91425" tIns="45700" rIns="91425" bIns="45700" anchor="t" anchorCtr="0">
            <a:spAutoFit/>
          </a:bodyPr>
          <a:lstStyle/>
          <a:p>
            <a:pPr>
              <a:buClr>
                <a:prstClr val="black"/>
              </a:buClr>
              <a:defRPr/>
            </a:pPr>
            <a:r>
              <a:rPr lang="es-MX" sz="3100" b="0" i="0" u="none" strike="noStrike" cap="none" dirty="0" smtClean="0">
                <a:solidFill>
                  <a:srgbClr val="004C82"/>
                </a:solidFill>
                <a:latin typeface="Bebas Neue"/>
                <a:ea typeface="Bebas Neue"/>
                <a:cs typeface="Bebas Neue"/>
                <a:sym typeface="Bebas Neue"/>
              </a:rPr>
              <a:t>Resultados específicos  </a:t>
            </a:r>
            <a:endParaRPr lang="es-GT" b="1" dirty="0">
              <a:solidFill>
                <a:srgbClr val="004C82"/>
              </a:solidFill>
              <a:latin typeface="Vollkorn Medium"/>
              <a:ea typeface="Vollkorn Medium"/>
              <a:cs typeface="Vollkorn Medium"/>
            </a:endParaRPr>
          </a:p>
          <a:p>
            <a:pPr>
              <a:buClr>
                <a:prstClr val="black"/>
              </a:buClr>
              <a:defRPr/>
            </a:pPr>
            <a:r>
              <a:rPr lang="es-GT" sz="1800" dirty="0" smtClean="0">
                <a:solidFill>
                  <a:srgbClr val="004C82"/>
                </a:solidFill>
                <a:latin typeface="Bebas Neue" panose="020B0606020202050201" pitchFamily="34" charset="0"/>
              </a:rPr>
              <a:t>PRINCIPALES </a:t>
            </a:r>
            <a:r>
              <a:rPr lang="es-GT" sz="1800" dirty="0">
                <a:solidFill>
                  <a:srgbClr val="004C82"/>
                </a:solidFill>
                <a:latin typeface="Bebas Neue" panose="020B0606020202050201" pitchFamily="34" charset="0"/>
              </a:rPr>
              <a:t>AVANCES </a:t>
            </a:r>
            <a:r>
              <a:rPr lang="es-GT" sz="1800" dirty="0" smtClean="0">
                <a:solidFill>
                  <a:srgbClr val="004C82"/>
                </a:solidFill>
                <a:latin typeface="Bebas Neue" panose="020B0606020202050201" pitchFamily="34" charset="0"/>
              </a:rPr>
              <a:t>Y RESULTADOS</a:t>
            </a:r>
            <a:endParaRPr lang="es-GT" sz="1800" dirty="0">
              <a:solidFill>
                <a:srgbClr val="004C82"/>
              </a:solidFill>
              <a:latin typeface="Bebas Neue" panose="020B0606020202050201" pitchFamily="34" charset="0"/>
            </a:endParaRPr>
          </a:p>
          <a:p>
            <a:pPr marL="0" marR="0" lvl="0" indent="0" algn="l" rtl="0">
              <a:spcBef>
                <a:spcPts val="0"/>
              </a:spcBef>
              <a:spcAft>
                <a:spcPts val="0"/>
              </a:spcAft>
              <a:buNone/>
            </a:pPr>
            <a:r>
              <a:rPr lang="es-MX" dirty="0" smtClean="0"/>
              <a:t>  </a:t>
            </a:r>
            <a:endParaRPr dirty="0"/>
          </a:p>
        </p:txBody>
      </p:sp>
      <p:sp>
        <p:nvSpPr>
          <p:cNvPr id="6" name="Google Shape;94;g1e0bd25976b_0_142"/>
          <p:cNvSpPr txBox="1"/>
          <p:nvPr/>
        </p:nvSpPr>
        <p:spPr>
          <a:xfrm>
            <a:off x="5120555" y="2231922"/>
            <a:ext cx="6538045" cy="923289"/>
          </a:xfrm>
          <a:prstGeom prst="rect">
            <a:avLst/>
          </a:prstGeom>
          <a:noFill/>
          <a:ln>
            <a:noFill/>
          </a:ln>
        </p:spPr>
        <p:txBody>
          <a:bodyPr spcFirstLastPara="1" wrap="square" lIns="91425" tIns="45700" rIns="91425" bIns="45700" anchor="t" anchorCtr="0">
            <a:spAutoFit/>
          </a:bodyPr>
          <a:lstStyle/>
          <a:p>
            <a:r>
              <a:rPr lang="es-GT" sz="2000" spc="300" dirty="0" smtClean="0">
                <a:solidFill>
                  <a:srgbClr val="00BEFE"/>
                </a:solidFill>
                <a:latin typeface="Bebas Neue" panose="020B0606020202050201" pitchFamily="34" charset="0"/>
                <a:ea typeface="Montserrat"/>
                <a:cs typeface="Montserrat"/>
                <a:sym typeface="Montserrat"/>
              </a:rPr>
              <a:t>Cambio de láminas en techos de las instalaciones de la </a:t>
            </a:r>
            <a:r>
              <a:rPr lang="es-GT" sz="2000" spc="300" dirty="0" err="1" smtClean="0">
                <a:solidFill>
                  <a:srgbClr val="00BEFE"/>
                </a:solidFill>
                <a:latin typeface="Bebas Neue" panose="020B0606020202050201" pitchFamily="34" charset="0"/>
                <a:ea typeface="Montserrat"/>
                <a:cs typeface="Montserrat"/>
                <a:sym typeface="Montserrat"/>
              </a:rPr>
              <a:t>saas</a:t>
            </a:r>
            <a:r>
              <a:rPr lang="es-GT" sz="2000" spc="300" dirty="0" smtClean="0">
                <a:solidFill>
                  <a:srgbClr val="00BEFE"/>
                </a:solidFill>
                <a:latin typeface="Bebas Neue" panose="020B0606020202050201" pitchFamily="34" charset="0"/>
                <a:ea typeface="Montserrat"/>
                <a:cs typeface="Montserrat"/>
                <a:sym typeface="Montserrat"/>
              </a:rPr>
              <a:t> </a:t>
            </a:r>
            <a:endParaRPr lang="es-GT" sz="2000" spc="300" dirty="0" smtClean="0">
              <a:solidFill>
                <a:srgbClr val="00BEFE"/>
              </a:solidFill>
              <a:latin typeface="Bebas Neue" panose="020B0606020202050201" pitchFamily="34" charset="0"/>
              <a:ea typeface="Montserrat"/>
              <a:cs typeface="Montserrat"/>
            </a:endParaRPr>
          </a:p>
          <a:p>
            <a:r>
              <a:rPr lang="es-GT" b="1" spc="300" dirty="0" smtClean="0">
                <a:solidFill>
                  <a:srgbClr val="00BEFE"/>
                </a:solidFill>
                <a:latin typeface="Bebas Neue" panose="020B0606020202050201" pitchFamily="34" charset="0"/>
                <a:ea typeface="Montserrat"/>
                <a:cs typeface="Montserrat"/>
                <a:sym typeface="Montserrat"/>
              </a:rPr>
              <a:t>MANTENIMIENTO DE EDIFICIOS</a:t>
            </a:r>
            <a:endParaRPr spc="300" dirty="0">
              <a:solidFill>
                <a:srgbClr val="00BEFE"/>
              </a:solidFill>
              <a:latin typeface="Bebas Neue" panose="020B0606020202050201" pitchFamily="34" charset="0"/>
            </a:endParaRPr>
          </a:p>
        </p:txBody>
      </p:sp>
      <p:sp>
        <p:nvSpPr>
          <p:cNvPr id="7" name="Google Shape;95;g1e0bd25976b_0_142"/>
          <p:cNvSpPr txBox="1"/>
          <p:nvPr/>
        </p:nvSpPr>
        <p:spPr>
          <a:xfrm>
            <a:off x="5120556" y="3541889"/>
            <a:ext cx="6120000" cy="954067"/>
          </a:xfrm>
          <a:prstGeom prst="rect">
            <a:avLst/>
          </a:prstGeom>
          <a:noFill/>
          <a:ln>
            <a:noFill/>
          </a:ln>
        </p:spPr>
        <p:txBody>
          <a:bodyPr spcFirstLastPara="1" wrap="square" lIns="91425" tIns="45700" rIns="91425" bIns="45700" anchor="t" anchorCtr="0">
            <a:spAutoFit/>
          </a:bodyPr>
          <a:lstStyle/>
          <a:p>
            <a:pPr algn="just"/>
            <a:r>
              <a:rPr lang="es-GT" dirty="0">
                <a:latin typeface="+mj-lt"/>
              </a:rPr>
              <a:t>Con la intervención del personal del taller de herrería, se realizó el cambio y reparación de láminas  que se encontraban en mal estado en diferentes áreas de la Secretaría. </a:t>
            </a:r>
          </a:p>
          <a:p>
            <a:r>
              <a:rPr lang="es-GT" dirty="0"/>
              <a:t> </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2231922"/>
            <a:ext cx="4400550" cy="2477509"/>
          </a:xfrm>
          <a:prstGeom prst="rect">
            <a:avLst/>
          </a:prstGeom>
        </p:spPr>
      </p:pic>
    </p:spTree>
    <p:extLst>
      <p:ext uri="{BB962C8B-B14F-4D97-AF65-F5344CB8AC3E}">
        <p14:creationId xmlns:p14="http://schemas.microsoft.com/office/powerpoint/2010/main" val="689583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5079522" cy="1061789"/>
          </a:xfrm>
          <a:prstGeom prst="rect">
            <a:avLst/>
          </a:prstGeom>
          <a:noFill/>
          <a:ln>
            <a:noFill/>
          </a:ln>
        </p:spPr>
        <p:txBody>
          <a:bodyPr spcFirstLastPara="1" wrap="square" lIns="91425" tIns="45700" rIns="91425" bIns="45700" anchor="t" anchorCtr="0">
            <a:spAutoFit/>
          </a:bodyPr>
          <a:lstStyle/>
          <a:p>
            <a:pPr>
              <a:buClr>
                <a:prstClr val="black"/>
              </a:buClr>
              <a:defRPr/>
            </a:pPr>
            <a:r>
              <a:rPr lang="es-MX" sz="3100" b="0" i="0" u="none" strike="noStrike" cap="none" dirty="0" smtClean="0">
                <a:solidFill>
                  <a:srgbClr val="004C82"/>
                </a:solidFill>
                <a:latin typeface="Bebas Neue"/>
                <a:ea typeface="Bebas Neue"/>
                <a:cs typeface="Bebas Neue"/>
                <a:sym typeface="Bebas Neue"/>
              </a:rPr>
              <a:t>Resultados específicos  </a:t>
            </a:r>
            <a:endParaRPr lang="es-GT" b="1" dirty="0">
              <a:solidFill>
                <a:srgbClr val="004C82"/>
              </a:solidFill>
              <a:latin typeface="Vollkorn Medium"/>
              <a:ea typeface="Vollkorn Medium"/>
              <a:cs typeface="Vollkorn Medium"/>
            </a:endParaRPr>
          </a:p>
          <a:p>
            <a:pPr>
              <a:buClr>
                <a:prstClr val="black"/>
              </a:buClr>
              <a:defRPr/>
            </a:pPr>
            <a:r>
              <a:rPr lang="es-GT" sz="1800" dirty="0" smtClean="0">
                <a:solidFill>
                  <a:srgbClr val="004C82"/>
                </a:solidFill>
                <a:latin typeface="Bebas Neue" panose="020B0606020202050201" pitchFamily="34" charset="0"/>
              </a:rPr>
              <a:t>PRINCIPALES </a:t>
            </a:r>
            <a:r>
              <a:rPr lang="es-GT" sz="1800" dirty="0">
                <a:solidFill>
                  <a:srgbClr val="004C82"/>
                </a:solidFill>
                <a:latin typeface="Bebas Neue" panose="020B0606020202050201" pitchFamily="34" charset="0"/>
              </a:rPr>
              <a:t>AVANCES </a:t>
            </a:r>
            <a:r>
              <a:rPr lang="es-GT" sz="1800" dirty="0" smtClean="0">
                <a:solidFill>
                  <a:srgbClr val="004C82"/>
                </a:solidFill>
                <a:latin typeface="Bebas Neue" panose="020B0606020202050201" pitchFamily="34" charset="0"/>
              </a:rPr>
              <a:t>Y RESULTADOS</a:t>
            </a:r>
            <a:endParaRPr lang="es-GT" sz="1800" dirty="0">
              <a:solidFill>
                <a:srgbClr val="004C82"/>
              </a:solidFill>
              <a:latin typeface="Bebas Neue" panose="020B0606020202050201" pitchFamily="34" charset="0"/>
            </a:endParaRPr>
          </a:p>
          <a:p>
            <a:pPr marL="0" marR="0" lvl="0" indent="0" algn="l" rtl="0">
              <a:spcBef>
                <a:spcPts val="0"/>
              </a:spcBef>
              <a:spcAft>
                <a:spcPts val="0"/>
              </a:spcAft>
              <a:buNone/>
            </a:pPr>
            <a:r>
              <a:rPr lang="es-MX" dirty="0" smtClean="0"/>
              <a:t>  </a:t>
            </a:r>
            <a:endParaRPr dirty="0"/>
          </a:p>
        </p:txBody>
      </p:sp>
      <p:sp>
        <p:nvSpPr>
          <p:cNvPr id="6" name="Google Shape;94;g1e0bd25976b_0_142"/>
          <p:cNvSpPr txBox="1"/>
          <p:nvPr/>
        </p:nvSpPr>
        <p:spPr>
          <a:xfrm>
            <a:off x="4255316" y="2231922"/>
            <a:ext cx="6538045" cy="615513"/>
          </a:xfrm>
          <a:prstGeom prst="rect">
            <a:avLst/>
          </a:prstGeom>
          <a:noFill/>
          <a:ln>
            <a:noFill/>
          </a:ln>
        </p:spPr>
        <p:txBody>
          <a:bodyPr spcFirstLastPara="1" wrap="square" lIns="91425" tIns="45700" rIns="91425" bIns="45700" anchor="t" anchorCtr="0">
            <a:spAutoFit/>
          </a:bodyPr>
          <a:lstStyle/>
          <a:p>
            <a:r>
              <a:rPr lang="es-GT" sz="2000" spc="300" dirty="0" smtClean="0">
                <a:solidFill>
                  <a:srgbClr val="00BEFE"/>
                </a:solidFill>
                <a:latin typeface="Bebas Neue" panose="020B0606020202050201" pitchFamily="34" charset="0"/>
                <a:ea typeface="Montserrat"/>
                <a:cs typeface="Montserrat"/>
                <a:sym typeface="Montserrat"/>
              </a:rPr>
              <a:t>Instalación de pararrayos EN LA FINCA SANTO TOMÁS</a:t>
            </a:r>
            <a:endParaRPr lang="es-GT" sz="2000" spc="300" dirty="0" smtClean="0">
              <a:solidFill>
                <a:srgbClr val="00BEFE"/>
              </a:solidFill>
              <a:latin typeface="Bebas Neue" panose="020B0606020202050201" pitchFamily="34" charset="0"/>
              <a:ea typeface="Montserrat"/>
              <a:cs typeface="Montserrat"/>
            </a:endParaRPr>
          </a:p>
          <a:p>
            <a:r>
              <a:rPr lang="es-GT" b="1" spc="300" dirty="0" smtClean="0">
                <a:solidFill>
                  <a:srgbClr val="00BEFE"/>
                </a:solidFill>
                <a:latin typeface="Bebas Neue" panose="020B0606020202050201" pitchFamily="34" charset="0"/>
                <a:ea typeface="Montserrat"/>
                <a:cs typeface="Montserrat"/>
                <a:sym typeface="Montserrat"/>
              </a:rPr>
              <a:t>MANTENIMIENTO DE EDIFICIOS</a:t>
            </a:r>
            <a:endParaRPr spc="300" dirty="0">
              <a:solidFill>
                <a:srgbClr val="00BEFE"/>
              </a:solidFill>
              <a:latin typeface="Bebas Neue" panose="020B0606020202050201" pitchFamily="34" charset="0"/>
            </a:endParaRPr>
          </a:p>
        </p:txBody>
      </p:sp>
      <p:sp>
        <p:nvSpPr>
          <p:cNvPr id="7" name="Google Shape;95;g1e0bd25976b_0_142"/>
          <p:cNvSpPr txBox="1"/>
          <p:nvPr/>
        </p:nvSpPr>
        <p:spPr>
          <a:xfrm>
            <a:off x="4255317" y="3332178"/>
            <a:ext cx="6120000" cy="1384954"/>
          </a:xfrm>
          <a:prstGeom prst="rect">
            <a:avLst/>
          </a:prstGeom>
          <a:noFill/>
          <a:ln>
            <a:noFill/>
          </a:ln>
        </p:spPr>
        <p:txBody>
          <a:bodyPr spcFirstLastPara="1" wrap="square" lIns="91425" tIns="45700" rIns="91425" bIns="45700" anchor="t" anchorCtr="0">
            <a:spAutoFit/>
          </a:bodyPr>
          <a:lstStyle/>
          <a:p>
            <a:pPr algn="just"/>
            <a:r>
              <a:rPr lang="es-GT" dirty="0">
                <a:latin typeface="+mj-lt"/>
              </a:rPr>
              <a:t>Se apoyó a la Dirección de Informática y Comunicaciones con personal del taller  de electricidad y herrería, se realizó la instalación de un pararrayos en la Finca Santo Tomás, Escuintla, debido a las condiciones climáticas del lugar era de suma importancia tomar las medidas de seguridad necesarias para salvo guardar la integridad física del personal que labora en dicho lugar y equipo instalado  en las instalaciones.  </a:t>
            </a:r>
          </a:p>
        </p:txBody>
      </p:sp>
      <p:pic>
        <p:nvPicPr>
          <p:cNvPr id="3" name="Imagen 2"/>
          <p:cNvPicPr>
            <a:picLocks noChangeAspect="1"/>
          </p:cNvPicPr>
          <p:nvPr/>
        </p:nvPicPr>
        <p:blipFill>
          <a:blip r:embed="rId4"/>
          <a:stretch>
            <a:fillRect/>
          </a:stretch>
        </p:blipFill>
        <p:spPr>
          <a:xfrm>
            <a:off x="1636790" y="1747179"/>
            <a:ext cx="1942152" cy="4080467"/>
          </a:xfrm>
          <a:prstGeom prst="rect">
            <a:avLst/>
          </a:prstGeom>
        </p:spPr>
      </p:pic>
    </p:spTree>
    <p:extLst>
      <p:ext uri="{BB962C8B-B14F-4D97-AF65-F5344CB8AC3E}">
        <p14:creationId xmlns:p14="http://schemas.microsoft.com/office/powerpoint/2010/main" val="30768642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5079522" cy="1061789"/>
          </a:xfrm>
          <a:prstGeom prst="rect">
            <a:avLst/>
          </a:prstGeom>
          <a:noFill/>
          <a:ln>
            <a:noFill/>
          </a:ln>
        </p:spPr>
        <p:txBody>
          <a:bodyPr spcFirstLastPara="1" wrap="square" lIns="91425" tIns="45700" rIns="91425" bIns="45700" anchor="t" anchorCtr="0">
            <a:spAutoFit/>
          </a:bodyPr>
          <a:lstStyle/>
          <a:p>
            <a:pPr>
              <a:buClr>
                <a:prstClr val="black"/>
              </a:buClr>
              <a:defRPr/>
            </a:pPr>
            <a:r>
              <a:rPr lang="es-MX" sz="3100" b="0" i="0" u="none" strike="noStrike" cap="none" dirty="0" smtClean="0">
                <a:solidFill>
                  <a:srgbClr val="004C82"/>
                </a:solidFill>
                <a:latin typeface="Bebas Neue"/>
                <a:ea typeface="Bebas Neue"/>
                <a:cs typeface="Bebas Neue"/>
                <a:sym typeface="Bebas Neue"/>
              </a:rPr>
              <a:t>Resultados específicos  </a:t>
            </a:r>
            <a:endParaRPr lang="es-GT" b="1" dirty="0">
              <a:solidFill>
                <a:srgbClr val="004C82"/>
              </a:solidFill>
              <a:latin typeface="Vollkorn Medium"/>
              <a:ea typeface="Vollkorn Medium"/>
              <a:cs typeface="Vollkorn Medium"/>
            </a:endParaRPr>
          </a:p>
          <a:p>
            <a:pPr>
              <a:buClr>
                <a:prstClr val="black"/>
              </a:buClr>
              <a:defRPr/>
            </a:pPr>
            <a:r>
              <a:rPr lang="es-GT" sz="1800" dirty="0" smtClean="0">
                <a:solidFill>
                  <a:srgbClr val="004C82"/>
                </a:solidFill>
                <a:latin typeface="Bebas Neue" panose="020B0606020202050201" pitchFamily="34" charset="0"/>
              </a:rPr>
              <a:t>PRINCIPALES </a:t>
            </a:r>
            <a:r>
              <a:rPr lang="es-GT" sz="1800" dirty="0">
                <a:solidFill>
                  <a:srgbClr val="004C82"/>
                </a:solidFill>
                <a:latin typeface="Bebas Neue" panose="020B0606020202050201" pitchFamily="34" charset="0"/>
              </a:rPr>
              <a:t>AVANCES </a:t>
            </a:r>
            <a:r>
              <a:rPr lang="es-GT" sz="1800" dirty="0" smtClean="0">
                <a:solidFill>
                  <a:srgbClr val="004C82"/>
                </a:solidFill>
                <a:latin typeface="Bebas Neue" panose="020B0606020202050201" pitchFamily="34" charset="0"/>
              </a:rPr>
              <a:t>Y RESULTADOS</a:t>
            </a:r>
            <a:endParaRPr lang="es-GT" sz="1800" dirty="0">
              <a:solidFill>
                <a:srgbClr val="004C82"/>
              </a:solidFill>
              <a:latin typeface="Bebas Neue" panose="020B0606020202050201" pitchFamily="34" charset="0"/>
            </a:endParaRPr>
          </a:p>
          <a:p>
            <a:pPr marL="0" marR="0" lvl="0" indent="0" algn="l" rtl="0">
              <a:spcBef>
                <a:spcPts val="0"/>
              </a:spcBef>
              <a:spcAft>
                <a:spcPts val="0"/>
              </a:spcAft>
              <a:buNone/>
            </a:pPr>
            <a:r>
              <a:rPr lang="es-MX" dirty="0" smtClean="0"/>
              <a:t>  </a:t>
            </a:r>
            <a:endParaRPr dirty="0"/>
          </a:p>
        </p:txBody>
      </p:sp>
      <p:sp>
        <p:nvSpPr>
          <p:cNvPr id="6" name="Google Shape;94;g1e0bd25976b_0_142"/>
          <p:cNvSpPr txBox="1"/>
          <p:nvPr/>
        </p:nvSpPr>
        <p:spPr>
          <a:xfrm>
            <a:off x="5120555" y="2231922"/>
            <a:ext cx="4823545" cy="923289"/>
          </a:xfrm>
          <a:prstGeom prst="rect">
            <a:avLst/>
          </a:prstGeom>
          <a:noFill/>
          <a:ln>
            <a:noFill/>
          </a:ln>
        </p:spPr>
        <p:txBody>
          <a:bodyPr spcFirstLastPara="1" wrap="square" lIns="91425" tIns="45700" rIns="91425" bIns="45700" anchor="t" anchorCtr="0">
            <a:spAutoFit/>
          </a:bodyPr>
          <a:lstStyle/>
          <a:p>
            <a:r>
              <a:rPr lang="es-GT" sz="2000" spc="300" dirty="0" smtClean="0">
                <a:solidFill>
                  <a:srgbClr val="00BEFE"/>
                </a:solidFill>
                <a:latin typeface="Bebas Neue" panose="020B0606020202050201" pitchFamily="34" charset="0"/>
                <a:ea typeface="Montserrat"/>
                <a:cs typeface="Montserrat"/>
                <a:sym typeface="Montserrat"/>
              </a:rPr>
              <a:t>Cambio de láminas en el techo del área de informática </a:t>
            </a:r>
          </a:p>
          <a:p>
            <a:r>
              <a:rPr lang="es-GT" b="1" spc="300" dirty="0" smtClean="0">
                <a:solidFill>
                  <a:srgbClr val="00BEFE"/>
                </a:solidFill>
                <a:latin typeface="Bebas Neue" panose="020B0606020202050201" pitchFamily="34" charset="0"/>
                <a:ea typeface="Montserrat"/>
                <a:cs typeface="Montserrat"/>
                <a:sym typeface="Montserrat"/>
              </a:rPr>
              <a:t>MANTENIMIENTO DE EDIFICIOS</a:t>
            </a:r>
            <a:endParaRPr spc="300" dirty="0">
              <a:solidFill>
                <a:srgbClr val="00BEFE"/>
              </a:solidFill>
              <a:latin typeface="Bebas Neue" panose="020B0606020202050201" pitchFamily="34" charset="0"/>
            </a:endParaRPr>
          </a:p>
        </p:txBody>
      </p:sp>
      <p:sp>
        <p:nvSpPr>
          <p:cNvPr id="7" name="Google Shape;95;g1e0bd25976b_0_142"/>
          <p:cNvSpPr txBox="1"/>
          <p:nvPr/>
        </p:nvSpPr>
        <p:spPr>
          <a:xfrm>
            <a:off x="5120556" y="3541889"/>
            <a:ext cx="6120000" cy="1600398"/>
          </a:xfrm>
          <a:prstGeom prst="rect">
            <a:avLst/>
          </a:prstGeom>
          <a:noFill/>
          <a:ln>
            <a:noFill/>
          </a:ln>
        </p:spPr>
        <p:txBody>
          <a:bodyPr spcFirstLastPara="1" wrap="square" lIns="91425" tIns="45700" rIns="91425" bIns="45700" anchor="t" anchorCtr="0">
            <a:spAutoFit/>
          </a:bodyPr>
          <a:lstStyle/>
          <a:p>
            <a:pPr algn="just"/>
            <a:r>
              <a:rPr lang="es-GT" dirty="0">
                <a:latin typeface="+mj-lt"/>
              </a:rPr>
              <a:t>Se realizó el cambio de láminas en el área que  ocupa la Dirección de Comunicación e Informática; asimismo, de la Dirección de Auditoría Interna ya que las existentes se encontraban en mal estado las cuales generaban </a:t>
            </a:r>
            <a:r>
              <a:rPr lang="es-GT" dirty="0" smtClean="0">
                <a:latin typeface="+mj-lt"/>
              </a:rPr>
              <a:t>filtraciones de agua comprometiendo el resguardo de equipo y aparatos electrónicos.  </a:t>
            </a:r>
            <a:endParaRPr lang="es-GT" dirty="0">
              <a:latin typeface="+mj-lt"/>
            </a:endParaRPr>
          </a:p>
          <a:p>
            <a:r>
              <a:rPr lang="es-GT" dirty="0"/>
              <a:t> </a:t>
            </a:r>
          </a:p>
          <a:p>
            <a:r>
              <a:rPr lang="es-GT" dirty="0"/>
              <a:t> </a:t>
            </a: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75" y="2057401"/>
            <a:ext cx="4144296" cy="3108222"/>
          </a:xfrm>
          <a:prstGeom prst="rect">
            <a:avLst/>
          </a:prstGeom>
        </p:spPr>
      </p:pic>
    </p:spTree>
    <p:extLst>
      <p:ext uri="{BB962C8B-B14F-4D97-AF65-F5344CB8AC3E}">
        <p14:creationId xmlns:p14="http://schemas.microsoft.com/office/powerpoint/2010/main" val="1837596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5079522" cy="1061789"/>
          </a:xfrm>
          <a:prstGeom prst="rect">
            <a:avLst/>
          </a:prstGeom>
          <a:noFill/>
          <a:ln>
            <a:noFill/>
          </a:ln>
        </p:spPr>
        <p:txBody>
          <a:bodyPr spcFirstLastPara="1" wrap="square" lIns="91425" tIns="45700" rIns="91425" bIns="45700" anchor="t" anchorCtr="0">
            <a:spAutoFit/>
          </a:bodyPr>
          <a:lstStyle/>
          <a:p>
            <a:pPr>
              <a:buClr>
                <a:prstClr val="black"/>
              </a:buClr>
              <a:defRPr/>
            </a:pPr>
            <a:r>
              <a:rPr lang="es-MX" sz="3100" b="0" i="0" u="none" strike="noStrike" cap="none" dirty="0" smtClean="0">
                <a:solidFill>
                  <a:srgbClr val="004C82"/>
                </a:solidFill>
                <a:latin typeface="Bebas Neue"/>
                <a:ea typeface="Bebas Neue"/>
                <a:cs typeface="Bebas Neue"/>
                <a:sym typeface="Bebas Neue"/>
              </a:rPr>
              <a:t>Resultados específicos  </a:t>
            </a:r>
            <a:endParaRPr lang="es-GT" b="1" dirty="0">
              <a:solidFill>
                <a:srgbClr val="004C82"/>
              </a:solidFill>
              <a:latin typeface="Vollkorn Medium"/>
              <a:ea typeface="Vollkorn Medium"/>
              <a:cs typeface="Vollkorn Medium"/>
            </a:endParaRPr>
          </a:p>
          <a:p>
            <a:pPr>
              <a:buClr>
                <a:prstClr val="black"/>
              </a:buClr>
              <a:defRPr/>
            </a:pPr>
            <a:r>
              <a:rPr lang="es-GT" sz="1800" dirty="0" smtClean="0">
                <a:solidFill>
                  <a:srgbClr val="004C82"/>
                </a:solidFill>
                <a:latin typeface="Bebas Neue" panose="020B0606020202050201" pitchFamily="34" charset="0"/>
              </a:rPr>
              <a:t>PRINCIPALES </a:t>
            </a:r>
            <a:r>
              <a:rPr lang="es-GT" sz="1800" dirty="0">
                <a:solidFill>
                  <a:srgbClr val="004C82"/>
                </a:solidFill>
                <a:latin typeface="Bebas Neue" panose="020B0606020202050201" pitchFamily="34" charset="0"/>
              </a:rPr>
              <a:t>AVANCES </a:t>
            </a:r>
            <a:r>
              <a:rPr lang="es-GT" sz="1800" dirty="0" smtClean="0">
                <a:solidFill>
                  <a:srgbClr val="004C82"/>
                </a:solidFill>
                <a:latin typeface="Bebas Neue" panose="020B0606020202050201" pitchFamily="34" charset="0"/>
              </a:rPr>
              <a:t>Y RESULTADOS</a:t>
            </a:r>
            <a:endParaRPr lang="es-GT" sz="1800" dirty="0">
              <a:solidFill>
                <a:srgbClr val="004C82"/>
              </a:solidFill>
              <a:latin typeface="Bebas Neue" panose="020B0606020202050201" pitchFamily="34" charset="0"/>
            </a:endParaRPr>
          </a:p>
          <a:p>
            <a:pPr marL="0" marR="0" lvl="0" indent="0" algn="l" rtl="0">
              <a:spcBef>
                <a:spcPts val="0"/>
              </a:spcBef>
              <a:spcAft>
                <a:spcPts val="0"/>
              </a:spcAft>
              <a:buNone/>
            </a:pPr>
            <a:r>
              <a:rPr lang="es-MX" dirty="0" smtClean="0"/>
              <a:t>  </a:t>
            </a:r>
            <a:endParaRPr dirty="0"/>
          </a:p>
        </p:txBody>
      </p:sp>
      <p:sp>
        <p:nvSpPr>
          <p:cNvPr id="6" name="Google Shape;94;g1e0bd25976b_0_142"/>
          <p:cNvSpPr txBox="1"/>
          <p:nvPr/>
        </p:nvSpPr>
        <p:spPr>
          <a:xfrm>
            <a:off x="4766600" y="2231922"/>
            <a:ext cx="5154155" cy="923289"/>
          </a:xfrm>
          <a:prstGeom prst="rect">
            <a:avLst/>
          </a:prstGeom>
          <a:noFill/>
          <a:ln>
            <a:noFill/>
          </a:ln>
        </p:spPr>
        <p:txBody>
          <a:bodyPr spcFirstLastPara="1" wrap="square" lIns="91425" tIns="45700" rIns="91425" bIns="45700" anchor="t" anchorCtr="0">
            <a:spAutoFit/>
          </a:bodyPr>
          <a:lstStyle/>
          <a:p>
            <a:r>
              <a:rPr lang="es-GT" sz="2000" spc="300" dirty="0" smtClean="0">
                <a:solidFill>
                  <a:srgbClr val="00BEFE"/>
                </a:solidFill>
                <a:latin typeface="Bebas Neue" panose="020B0606020202050201" pitchFamily="34" charset="0"/>
                <a:ea typeface="Montserrat"/>
                <a:cs typeface="Montserrat"/>
                <a:sym typeface="Montserrat"/>
              </a:rPr>
              <a:t>Instalación de tanques de agua potable en área de la guardia presidencial </a:t>
            </a:r>
          </a:p>
          <a:p>
            <a:r>
              <a:rPr lang="es-GT" b="1" spc="300" dirty="0" smtClean="0">
                <a:solidFill>
                  <a:srgbClr val="00BEFE"/>
                </a:solidFill>
                <a:latin typeface="Bebas Neue" panose="020B0606020202050201" pitchFamily="34" charset="0"/>
                <a:ea typeface="Montserrat"/>
                <a:cs typeface="Montserrat"/>
                <a:sym typeface="Montserrat"/>
              </a:rPr>
              <a:t>MANTENIMIENTO DE EDIFICIOS</a:t>
            </a:r>
            <a:endParaRPr spc="300" dirty="0">
              <a:solidFill>
                <a:srgbClr val="00BEFE"/>
              </a:solidFill>
              <a:latin typeface="Bebas Neue" panose="020B0606020202050201" pitchFamily="34" charset="0"/>
            </a:endParaRPr>
          </a:p>
        </p:txBody>
      </p:sp>
      <p:sp>
        <p:nvSpPr>
          <p:cNvPr id="7" name="Google Shape;95;g1e0bd25976b_0_142"/>
          <p:cNvSpPr txBox="1"/>
          <p:nvPr/>
        </p:nvSpPr>
        <p:spPr>
          <a:xfrm>
            <a:off x="4766601" y="3541889"/>
            <a:ext cx="6120000" cy="954067"/>
          </a:xfrm>
          <a:prstGeom prst="rect">
            <a:avLst/>
          </a:prstGeom>
          <a:noFill/>
          <a:ln>
            <a:noFill/>
          </a:ln>
        </p:spPr>
        <p:txBody>
          <a:bodyPr spcFirstLastPara="1" wrap="square" lIns="91425" tIns="45700" rIns="91425" bIns="45700" anchor="t" anchorCtr="0">
            <a:spAutoFit/>
          </a:bodyPr>
          <a:lstStyle/>
          <a:p>
            <a:pPr algn="just"/>
            <a:r>
              <a:rPr lang="es-MX" dirty="0">
                <a:latin typeface="+mj-lt"/>
              </a:rPr>
              <a:t>Con el apoyo del taller de plomería se procedió a la instalación de bases metálicas para colocar depósitos de agua en la losa del Destacamento de la Guardia Presidencial que ocupa en esta Secretaría, con el fin de abastecer dicho Destacamento y la enfermería. </a:t>
            </a:r>
            <a:endParaRPr lang="es-GT" dirty="0">
              <a:latin typeface="+mj-lt"/>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69" y="1829620"/>
            <a:ext cx="2856885" cy="3809180"/>
          </a:xfrm>
          <a:prstGeom prst="rect">
            <a:avLst/>
          </a:prstGeom>
        </p:spPr>
      </p:pic>
    </p:spTree>
    <p:extLst>
      <p:ext uri="{BB962C8B-B14F-4D97-AF65-F5344CB8AC3E}">
        <p14:creationId xmlns:p14="http://schemas.microsoft.com/office/powerpoint/2010/main" val="22379682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5079522" cy="1061789"/>
          </a:xfrm>
          <a:prstGeom prst="rect">
            <a:avLst/>
          </a:prstGeom>
          <a:noFill/>
          <a:ln>
            <a:noFill/>
          </a:ln>
        </p:spPr>
        <p:txBody>
          <a:bodyPr spcFirstLastPara="1" wrap="square" lIns="91425" tIns="45700" rIns="91425" bIns="45700" anchor="t" anchorCtr="0">
            <a:spAutoFit/>
          </a:bodyPr>
          <a:lstStyle/>
          <a:p>
            <a:pPr>
              <a:buClr>
                <a:prstClr val="black"/>
              </a:buClr>
              <a:defRPr/>
            </a:pPr>
            <a:r>
              <a:rPr lang="es-MX" sz="3100" b="0" i="0" u="none" strike="noStrike" cap="none" dirty="0" smtClean="0">
                <a:solidFill>
                  <a:srgbClr val="004C82"/>
                </a:solidFill>
                <a:latin typeface="Bebas Neue"/>
                <a:ea typeface="Bebas Neue"/>
                <a:cs typeface="Bebas Neue"/>
                <a:sym typeface="Bebas Neue"/>
              </a:rPr>
              <a:t>Resultados específicos  </a:t>
            </a:r>
            <a:endParaRPr lang="es-GT" b="1" dirty="0">
              <a:solidFill>
                <a:srgbClr val="004C82"/>
              </a:solidFill>
              <a:latin typeface="Vollkorn Medium"/>
              <a:ea typeface="Vollkorn Medium"/>
              <a:cs typeface="Vollkorn Medium"/>
            </a:endParaRPr>
          </a:p>
          <a:p>
            <a:pPr>
              <a:buClr>
                <a:prstClr val="black"/>
              </a:buClr>
              <a:defRPr/>
            </a:pPr>
            <a:r>
              <a:rPr lang="es-GT" sz="1800" dirty="0" smtClean="0">
                <a:solidFill>
                  <a:srgbClr val="004C82"/>
                </a:solidFill>
                <a:latin typeface="Bebas Neue" panose="020B0606020202050201" pitchFamily="34" charset="0"/>
              </a:rPr>
              <a:t>PRINCIPALES </a:t>
            </a:r>
            <a:r>
              <a:rPr lang="es-GT" sz="1800" dirty="0">
                <a:solidFill>
                  <a:srgbClr val="004C82"/>
                </a:solidFill>
                <a:latin typeface="Bebas Neue" panose="020B0606020202050201" pitchFamily="34" charset="0"/>
              </a:rPr>
              <a:t>AVANCES </a:t>
            </a:r>
            <a:r>
              <a:rPr lang="es-GT" sz="1800" dirty="0" smtClean="0">
                <a:solidFill>
                  <a:srgbClr val="004C82"/>
                </a:solidFill>
                <a:latin typeface="Bebas Neue" panose="020B0606020202050201" pitchFamily="34" charset="0"/>
              </a:rPr>
              <a:t>Y RESULTADOS</a:t>
            </a:r>
            <a:endParaRPr lang="es-GT" sz="1800" dirty="0">
              <a:solidFill>
                <a:srgbClr val="004C82"/>
              </a:solidFill>
              <a:latin typeface="Bebas Neue" panose="020B0606020202050201" pitchFamily="34" charset="0"/>
            </a:endParaRPr>
          </a:p>
          <a:p>
            <a:pPr marL="0" marR="0" lvl="0" indent="0" algn="l" rtl="0">
              <a:spcBef>
                <a:spcPts val="0"/>
              </a:spcBef>
              <a:spcAft>
                <a:spcPts val="0"/>
              </a:spcAft>
              <a:buNone/>
            </a:pPr>
            <a:r>
              <a:rPr lang="es-MX" dirty="0" smtClean="0"/>
              <a:t>  </a:t>
            </a:r>
            <a:endParaRPr dirty="0"/>
          </a:p>
        </p:txBody>
      </p:sp>
      <p:sp>
        <p:nvSpPr>
          <p:cNvPr id="6" name="Google Shape;94;g1e0bd25976b_0_142"/>
          <p:cNvSpPr txBox="1"/>
          <p:nvPr/>
        </p:nvSpPr>
        <p:spPr>
          <a:xfrm>
            <a:off x="5179555" y="2231922"/>
            <a:ext cx="5154155" cy="615513"/>
          </a:xfrm>
          <a:prstGeom prst="rect">
            <a:avLst/>
          </a:prstGeom>
          <a:noFill/>
          <a:ln>
            <a:noFill/>
          </a:ln>
        </p:spPr>
        <p:txBody>
          <a:bodyPr spcFirstLastPara="1" wrap="square" lIns="91425" tIns="45700" rIns="91425" bIns="45700" anchor="t" anchorCtr="0">
            <a:spAutoFit/>
          </a:bodyPr>
          <a:lstStyle/>
          <a:p>
            <a:r>
              <a:rPr lang="es-MX" sz="2000" spc="300" dirty="0" smtClean="0">
                <a:solidFill>
                  <a:srgbClr val="00BEFE"/>
                </a:solidFill>
                <a:latin typeface="Bebas Neue" panose="020B0606020202050201" pitchFamily="34" charset="0"/>
                <a:ea typeface="Montserrat"/>
                <a:cs typeface="Montserrat"/>
                <a:sym typeface="Montserrat"/>
              </a:rPr>
              <a:t>Instalación de mobiliario para oficinas</a:t>
            </a:r>
            <a:endParaRPr lang="es-GT" sz="2000" spc="300" dirty="0" smtClean="0">
              <a:solidFill>
                <a:srgbClr val="00BEFE"/>
              </a:solidFill>
              <a:latin typeface="Bebas Neue" panose="020B0606020202050201" pitchFamily="34" charset="0"/>
              <a:ea typeface="Montserrat"/>
              <a:cs typeface="Montserrat"/>
              <a:sym typeface="Montserrat"/>
            </a:endParaRPr>
          </a:p>
          <a:p>
            <a:r>
              <a:rPr lang="es-GT" b="1" spc="300" dirty="0" smtClean="0">
                <a:solidFill>
                  <a:srgbClr val="00BEFE"/>
                </a:solidFill>
                <a:latin typeface="Bebas Neue" panose="020B0606020202050201" pitchFamily="34" charset="0"/>
                <a:ea typeface="Montserrat"/>
                <a:cs typeface="Montserrat"/>
                <a:sym typeface="Montserrat"/>
              </a:rPr>
              <a:t>MANTENIMIENTO DE EDIFICIOS</a:t>
            </a:r>
            <a:endParaRPr spc="300" dirty="0">
              <a:solidFill>
                <a:srgbClr val="00BEFE"/>
              </a:solidFill>
              <a:latin typeface="Bebas Neue" panose="020B0606020202050201" pitchFamily="34" charset="0"/>
            </a:endParaRPr>
          </a:p>
        </p:txBody>
      </p:sp>
      <p:sp>
        <p:nvSpPr>
          <p:cNvPr id="7" name="Google Shape;95;g1e0bd25976b_0_142"/>
          <p:cNvSpPr txBox="1"/>
          <p:nvPr/>
        </p:nvSpPr>
        <p:spPr>
          <a:xfrm>
            <a:off x="5179556" y="3541889"/>
            <a:ext cx="6120000" cy="1077178"/>
          </a:xfrm>
          <a:prstGeom prst="rect">
            <a:avLst/>
          </a:prstGeom>
          <a:noFill/>
          <a:ln>
            <a:noFill/>
          </a:ln>
        </p:spPr>
        <p:txBody>
          <a:bodyPr spcFirstLastPara="1" wrap="square" lIns="91425" tIns="45700" rIns="91425" bIns="45700" anchor="t" anchorCtr="0">
            <a:spAutoFit/>
          </a:bodyPr>
          <a:lstStyle/>
          <a:p>
            <a:pPr algn="just"/>
            <a:r>
              <a:rPr lang="es-MX" sz="1600" dirty="0">
                <a:latin typeface="+mj-lt"/>
              </a:rPr>
              <a:t>Se fabricaron muebles destinados para el reguardo de documentos de las oficinas de la Unidad de planificación y Departamento de compras, en virtud que se carecían de los mismos. </a:t>
            </a:r>
            <a:endParaRPr lang="es-GT" sz="1600" dirty="0">
              <a:latin typeface="+mj-lt"/>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596" y="2105373"/>
            <a:ext cx="4252495" cy="2394155"/>
          </a:xfrm>
          <a:prstGeom prst="rect">
            <a:avLst/>
          </a:prstGeom>
        </p:spPr>
      </p:pic>
    </p:spTree>
    <p:extLst>
      <p:ext uri="{BB962C8B-B14F-4D97-AF65-F5344CB8AC3E}">
        <p14:creationId xmlns:p14="http://schemas.microsoft.com/office/powerpoint/2010/main" val="21284445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2"/>
          <p:cNvSpPr txBox="1"/>
          <p:nvPr/>
        </p:nvSpPr>
        <p:spPr>
          <a:xfrm>
            <a:off x="727891" y="685390"/>
            <a:ext cx="5079522" cy="1061789"/>
          </a:xfrm>
          <a:prstGeom prst="rect">
            <a:avLst/>
          </a:prstGeom>
          <a:noFill/>
          <a:ln>
            <a:noFill/>
          </a:ln>
        </p:spPr>
        <p:txBody>
          <a:bodyPr spcFirstLastPara="1" wrap="square" lIns="91425" tIns="45700" rIns="91425" bIns="45700" anchor="t" anchorCtr="0">
            <a:spAutoFit/>
          </a:bodyPr>
          <a:lstStyle/>
          <a:p>
            <a:pPr>
              <a:buClr>
                <a:prstClr val="black"/>
              </a:buClr>
              <a:defRPr/>
            </a:pPr>
            <a:r>
              <a:rPr lang="es-MX" sz="3100" b="0" i="0" u="none" strike="noStrike" cap="none" dirty="0" smtClean="0">
                <a:solidFill>
                  <a:srgbClr val="004C82"/>
                </a:solidFill>
                <a:latin typeface="Bebas Neue"/>
                <a:ea typeface="Bebas Neue"/>
                <a:cs typeface="Bebas Neue"/>
                <a:sym typeface="Bebas Neue"/>
              </a:rPr>
              <a:t>Resultados específicos  </a:t>
            </a:r>
            <a:endParaRPr lang="es-GT" b="1" dirty="0">
              <a:solidFill>
                <a:srgbClr val="004C82"/>
              </a:solidFill>
              <a:latin typeface="Vollkorn Medium"/>
              <a:ea typeface="Vollkorn Medium"/>
              <a:cs typeface="Vollkorn Medium"/>
            </a:endParaRPr>
          </a:p>
          <a:p>
            <a:pPr>
              <a:buClr>
                <a:prstClr val="black"/>
              </a:buClr>
              <a:defRPr/>
            </a:pPr>
            <a:r>
              <a:rPr lang="es-GT" sz="1800" dirty="0" smtClean="0">
                <a:solidFill>
                  <a:srgbClr val="004C82"/>
                </a:solidFill>
                <a:latin typeface="Bebas Neue" panose="020B0606020202050201" pitchFamily="34" charset="0"/>
              </a:rPr>
              <a:t>PRINCIPALES </a:t>
            </a:r>
            <a:r>
              <a:rPr lang="es-GT" sz="1800" dirty="0">
                <a:solidFill>
                  <a:srgbClr val="004C82"/>
                </a:solidFill>
                <a:latin typeface="Bebas Neue" panose="020B0606020202050201" pitchFamily="34" charset="0"/>
              </a:rPr>
              <a:t>AVANCES </a:t>
            </a:r>
            <a:r>
              <a:rPr lang="es-GT" sz="1800" dirty="0" smtClean="0">
                <a:solidFill>
                  <a:srgbClr val="004C82"/>
                </a:solidFill>
                <a:latin typeface="Bebas Neue" panose="020B0606020202050201" pitchFamily="34" charset="0"/>
              </a:rPr>
              <a:t>Y RESULTADOS</a:t>
            </a:r>
            <a:endParaRPr lang="es-GT" sz="1800" dirty="0">
              <a:solidFill>
                <a:srgbClr val="004C82"/>
              </a:solidFill>
              <a:latin typeface="Bebas Neue" panose="020B0606020202050201" pitchFamily="34" charset="0"/>
            </a:endParaRPr>
          </a:p>
          <a:p>
            <a:pPr marL="0" marR="0" lvl="0" indent="0" algn="l" rtl="0">
              <a:spcBef>
                <a:spcPts val="0"/>
              </a:spcBef>
              <a:spcAft>
                <a:spcPts val="0"/>
              </a:spcAft>
              <a:buNone/>
            </a:pPr>
            <a:r>
              <a:rPr lang="es-MX" dirty="0" smtClean="0"/>
              <a:t>  </a:t>
            </a:r>
            <a:endParaRPr dirty="0"/>
          </a:p>
        </p:txBody>
      </p:sp>
      <p:sp>
        <p:nvSpPr>
          <p:cNvPr id="6" name="Google Shape;94;g1e0bd25976b_0_142"/>
          <p:cNvSpPr txBox="1"/>
          <p:nvPr/>
        </p:nvSpPr>
        <p:spPr>
          <a:xfrm>
            <a:off x="5330105" y="2231922"/>
            <a:ext cx="5154155" cy="615513"/>
          </a:xfrm>
          <a:prstGeom prst="rect">
            <a:avLst/>
          </a:prstGeom>
          <a:noFill/>
          <a:ln>
            <a:noFill/>
          </a:ln>
        </p:spPr>
        <p:txBody>
          <a:bodyPr spcFirstLastPara="1" wrap="square" lIns="91425" tIns="45700" rIns="91425" bIns="45700" anchor="t" anchorCtr="0">
            <a:spAutoFit/>
          </a:bodyPr>
          <a:lstStyle/>
          <a:p>
            <a:r>
              <a:rPr lang="es-GT" sz="2000" spc="300" dirty="0" smtClean="0">
                <a:solidFill>
                  <a:srgbClr val="00BEFE"/>
                </a:solidFill>
                <a:latin typeface="Bebas Neue" panose="020B0606020202050201" pitchFamily="34" charset="0"/>
                <a:ea typeface="Montserrat"/>
                <a:cs typeface="Montserrat"/>
                <a:sym typeface="Montserrat"/>
              </a:rPr>
              <a:t>Remozamiento del gimnasio de la </a:t>
            </a:r>
            <a:r>
              <a:rPr lang="es-GT" sz="2000" spc="300" dirty="0" err="1" smtClean="0">
                <a:solidFill>
                  <a:srgbClr val="00BEFE"/>
                </a:solidFill>
                <a:latin typeface="Bebas Neue" panose="020B0606020202050201" pitchFamily="34" charset="0"/>
                <a:ea typeface="Montserrat"/>
                <a:cs typeface="Montserrat"/>
                <a:sym typeface="Montserrat"/>
              </a:rPr>
              <a:t>saas</a:t>
            </a:r>
            <a:r>
              <a:rPr lang="es-GT" sz="2000" spc="300" dirty="0" smtClean="0">
                <a:solidFill>
                  <a:srgbClr val="00BEFE"/>
                </a:solidFill>
                <a:latin typeface="Bebas Neue" panose="020B0606020202050201" pitchFamily="34" charset="0"/>
                <a:ea typeface="Montserrat"/>
                <a:cs typeface="Montserrat"/>
                <a:sym typeface="Montserrat"/>
              </a:rPr>
              <a:t> </a:t>
            </a:r>
            <a:r>
              <a:rPr lang="es-GT" b="1" spc="300" dirty="0" smtClean="0">
                <a:solidFill>
                  <a:srgbClr val="00BEFE"/>
                </a:solidFill>
                <a:latin typeface="Bebas Neue" panose="020B0606020202050201" pitchFamily="34" charset="0"/>
                <a:ea typeface="Montserrat"/>
                <a:cs typeface="Montserrat"/>
                <a:sym typeface="Montserrat"/>
              </a:rPr>
              <a:t>MANTENIMIENTO DE EDIFICIOS</a:t>
            </a:r>
            <a:endParaRPr spc="300" dirty="0">
              <a:solidFill>
                <a:srgbClr val="00BEFE"/>
              </a:solidFill>
              <a:latin typeface="Bebas Neue" panose="020B0606020202050201" pitchFamily="34" charset="0"/>
            </a:endParaRPr>
          </a:p>
        </p:txBody>
      </p:sp>
      <p:sp>
        <p:nvSpPr>
          <p:cNvPr id="7" name="Google Shape;95;g1e0bd25976b_0_142"/>
          <p:cNvSpPr txBox="1"/>
          <p:nvPr/>
        </p:nvSpPr>
        <p:spPr>
          <a:xfrm>
            <a:off x="5330106" y="3272763"/>
            <a:ext cx="6120000" cy="1169511"/>
          </a:xfrm>
          <a:prstGeom prst="rect">
            <a:avLst/>
          </a:prstGeom>
          <a:noFill/>
          <a:ln>
            <a:noFill/>
          </a:ln>
        </p:spPr>
        <p:txBody>
          <a:bodyPr spcFirstLastPara="1" wrap="square" lIns="91425" tIns="45700" rIns="91425" bIns="45700" anchor="t" anchorCtr="0">
            <a:spAutoFit/>
          </a:bodyPr>
          <a:lstStyle/>
          <a:p>
            <a:pPr algn="just"/>
            <a:r>
              <a:rPr lang="es-MX" dirty="0">
                <a:latin typeface="+mj-lt"/>
              </a:rPr>
              <a:t>Como parte del compromiso a la dignificación del personal de la SAAS, se procedió a remozar el área del gimnasio mejorando la ventilación, los baños y la iluminación, obteniendo como resultado un ambiente digno de satisfacción para todo los usuarios y generar sentido de pertenecía hacia esta Secretaría. </a:t>
            </a:r>
            <a:endParaRPr lang="es-GT" dirty="0">
              <a:latin typeface="+mj-lt"/>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70" y="2231922"/>
            <a:ext cx="4404047" cy="2479478"/>
          </a:xfrm>
          <a:prstGeom prst="rect">
            <a:avLst/>
          </a:prstGeom>
        </p:spPr>
      </p:pic>
    </p:spTree>
    <p:extLst>
      <p:ext uri="{BB962C8B-B14F-4D97-AF65-F5344CB8AC3E}">
        <p14:creationId xmlns:p14="http://schemas.microsoft.com/office/powerpoint/2010/main" val="36262608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8" name="Google Shape;95;g1e0bd25976b_0_142"/>
          <p:cNvSpPr txBox="1"/>
          <p:nvPr/>
        </p:nvSpPr>
        <p:spPr>
          <a:xfrm>
            <a:off x="1145339" y="1683466"/>
            <a:ext cx="9726387" cy="1569620"/>
          </a:xfrm>
          <a:prstGeom prst="rect">
            <a:avLst/>
          </a:prstGeom>
          <a:noFill/>
          <a:ln>
            <a:noFill/>
          </a:ln>
        </p:spPr>
        <p:txBody>
          <a:bodyPr spcFirstLastPara="1" wrap="square" lIns="91425" tIns="45700" rIns="91425" bIns="45700" anchor="t" anchorCtr="0">
            <a:spAutoFit/>
          </a:bodyPr>
          <a:lstStyle/>
          <a:p>
            <a:pPr algn="just"/>
            <a:r>
              <a:rPr lang="es-GT" sz="1600" dirty="0">
                <a:latin typeface="+mj-lt"/>
                <a:cs typeface="Arial" panose="020B0604020202020204" pitchFamily="34" charset="0"/>
              </a:rPr>
              <a:t>Los trabajos que se realizan en el taller de mecánica van desde servicio menor/mayor de motor, servicios de frenos, hasta reparación total de motor, tren delantero, diagnósticos con escáner, enderezado y pintura, instalaciones de luces, neblineras, sirenas, tamaleras y todo trabajo electromecánico, así como revisión, reparación y mantenimiento de sistema de aire acondicionado vehicular. En el siguiente cuadro se presentan los trabajos realizados durante el </a:t>
            </a:r>
            <a:r>
              <a:rPr lang="es-GT" sz="1600" dirty="0" smtClean="0">
                <a:latin typeface="+mj-lt"/>
                <a:cs typeface="Arial" panose="020B0604020202020204" pitchFamily="34" charset="0"/>
              </a:rPr>
              <a:t>primer </a:t>
            </a:r>
            <a:r>
              <a:rPr lang="es-GT" sz="1600" dirty="0">
                <a:latin typeface="+mj-lt"/>
                <a:cs typeface="Arial" panose="020B0604020202020204" pitchFamily="34" charset="0"/>
              </a:rPr>
              <a:t>cuatrimestre. </a:t>
            </a:r>
          </a:p>
          <a:p>
            <a:pPr algn="just"/>
            <a:r>
              <a:rPr lang="es-GT" sz="1600" dirty="0">
                <a:latin typeface="Montserrat" panose="00000500000000000000" pitchFamily="2" charset="0"/>
              </a:rPr>
              <a:t> </a:t>
            </a:r>
          </a:p>
        </p:txBody>
      </p:sp>
      <p:sp>
        <p:nvSpPr>
          <p:cNvPr id="9" name="Google Shape;94;g1e0bd25976b_0_142"/>
          <p:cNvSpPr txBox="1"/>
          <p:nvPr/>
        </p:nvSpPr>
        <p:spPr>
          <a:xfrm>
            <a:off x="2998838" y="675941"/>
            <a:ext cx="6019393" cy="830956"/>
          </a:xfrm>
          <a:prstGeom prst="rect">
            <a:avLst/>
          </a:prstGeom>
          <a:noFill/>
          <a:ln>
            <a:noFill/>
          </a:ln>
        </p:spPr>
        <p:txBody>
          <a:bodyPr spcFirstLastPara="1" wrap="square" lIns="91425" tIns="45700" rIns="91425" bIns="45700" anchor="t" anchorCtr="0">
            <a:spAutoFit/>
          </a:bodyPr>
          <a:lstStyle/>
          <a:p>
            <a:pPr lvl="0" algn="ctr"/>
            <a:r>
              <a:rPr lang="es-GT" sz="2800" spc="300" dirty="0" smtClean="0">
                <a:solidFill>
                  <a:srgbClr val="004C82"/>
                </a:solidFill>
                <a:latin typeface="Bebas Neue" panose="020B0606020202050201" pitchFamily="34" charset="0"/>
                <a:ea typeface="Montserrat"/>
                <a:cs typeface="Montserrat"/>
              </a:rPr>
              <a:t>Principales Avances</a:t>
            </a:r>
            <a:endParaRPr lang="es-GT" sz="2800" spc="300" dirty="0">
              <a:solidFill>
                <a:srgbClr val="004C82"/>
              </a:solidFill>
              <a:latin typeface="Bebas Neue" panose="020B0606020202050201" pitchFamily="34" charset="0"/>
              <a:ea typeface="Montserrat"/>
              <a:cs typeface="Montserrat"/>
            </a:endParaRPr>
          </a:p>
          <a:p>
            <a:pPr lvl="0" algn="ctr"/>
            <a:r>
              <a:rPr lang="es-GT" sz="2000" b="1" spc="300" dirty="0" smtClean="0">
                <a:solidFill>
                  <a:srgbClr val="004C82"/>
                </a:solidFill>
                <a:latin typeface="Bebas Neue" panose="020B0606020202050201" pitchFamily="34" charset="0"/>
                <a:ea typeface="Montserrat"/>
                <a:cs typeface="Montserrat"/>
                <a:sym typeface="Montserrat"/>
              </a:rPr>
              <a:t>MANTENIMIENTO VEHICULAR</a:t>
            </a:r>
            <a:endParaRPr sz="2000" spc="300" dirty="0">
              <a:solidFill>
                <a:srgbClr val="004C82"/>
              </a:solidFill>
              <a:latin typeface="Bebas Neue" panose="020B0606020202050201" pitchFamily="34"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1052986431"/>
              </p:ext>
            </p:extLst>
          </p:nvPr>
        </p:nvGraphicFramePr>
        <p:xfrm>
          <a:off x="1939960" y="3110125"/>
          <a:ext cx="8137146" cy="2685862"/>
        </p:xfrm>
        <a:graphic>
          <a:graphicData uri="http://schemas.openxmlformats.org/drawingml/2006/table">
            <a:tbl>
              <a:tblPr firstRow="1" firstCol="1" bandRow="1"/>
              <a:tblGrid>
                <a:gridCol w="875721">
                  <a:extLst>
                    <a:ext uri="{9D8B030D-6E8A-4147-A177-3AD203B41FA5}">
                      <a16:colId xmlns:a16="http://schemas.microsoft.com/office/drawing/2014/main" val="2486815581"/>
                    </a:ext>
                  </a:extLst>
                </a:gridCol>
                <a:gridCol w="5573898">
                  <a:extLst>
                    <a:ext uri="{9D8B030D-6E8A-4147-A177-3AD203B41FA5}">
                      <a16:colId xmlns:a16="http://schemas.microsoft.com/office/drawing/2014/main" val="3346682812"/>
                    </a:ext>
                  </a:extLst>
                </a:gridCol>
                <a:gridCol w="1687527">
                  <a:extLst>
                    <a:ext uri="{9D8B030D-6E8A-4147-A177-3AD203B41FA5}">
                      <a16:colId xmlns:a16="http://schemas.microsoft.com/office/drawing/2014/main" val="800149818"/>
                    </a:ext>
                  </a:extLst>
                </a:gridCol>
              </a:tblGrid>
              <a:tr h="272415">
                <a:tc>
                  <a:txBody>
                    <a:bodyPr/>
                    <a:lstStyle/>
                    <a:p>
                      <a:pPr>
                        <a:lnSpc>
                          <a:spcPct val="107000"/>
                        </a:lnSpc>
                      </a:pPr>
                      <a:endParaRPr lang="es-GT" sz="1600">
                        <a:effectLst/>
                        <a:latin typeface="Montserrat" panose="00000500000000000000" pitchFamily="2"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s-GT" sz="1600">
                        <a:effectLst/>
                        <a:latin typeface="Montserrat" panose="00000500000000000000" pitchFamily="2"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GT" sz="1600">
                          <a:effectLst/>
                          <a:latin typeface="Montserrat" panose="00000500000000000000" pitchFamily="2"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7409039"/>
                  </a:ext>
                </a:extLst>
              </a:tr>
              <a:tr h="272415">
                <a:tc>
                  <a:txBody>
                    <a:bodyPr/>
                    <a:lstStyle/>
                    <a:p>
                      <a:pPr algn="ctr">
                        <a:lnSpc>
                          <a:spcPct val="107000"/>
                        </a:lnSpc>
                        <a:spcAft>
                          <a:spcPts val="0"/>
                        </a:spcAft>
                      </a:pPr>
                      <a:r>
                        <a:rPr lang="es-GT" sz="1800" b="1" dirty="0" smtClean="0">
                          <a:solidFill>
                            <a:schemeClr val="bg1"/>
                          </a:solidFill>
                          <a:effectLst/>
                          <a:latin typeface="Montserrat" panose="00000500000000000000" pitchFamily="2" charset="0"/>
                          <a:ea typeface="Times New Roman" panose="02020603050405020304" pitchFamily="18" charset="0"/>
                          <a:cs typeface="Calibri" panose="020F0502020204030204" pitchFamily="34" charset="0"/>
                        </a:rPr>
                        <a:t>No</a:t>
                      </a:r>
                      <a:r>
                        <a:rPr lang="es-GT" sz="1800" b="1" dirty="0">
                          <a:solidFill>
                            <a:schemeClr val="bg1"/>
                          </a:solidFill>
                          <a:effectLst/>
                          <a:latin typeface="Montserrat" panose="00000500000000000000" pitchFamily="2" charset="0"/>
                          <a:ea typeface="Times New Roman" panose="02020603050405020304" pitchFamily="18" charset="0"/>
                          <a:cs typeface="Calibri" panose="020F0502020204030204" pitchFamily="34" charset="0"/>
                        </a:rPr>
                        <a:t>.</a:t>
                      </a:r>
                      <a:endParaRPr lang="es-GT" sz="18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82"/>
                    </a:solidFill>
                  </a:tcPr>
                </a:tc>
                <a:tc>
                  <a:txBody>
                    <a:bodyPr/>
                    <a:lstStyle/>
                    <a:p>
                      <a:pPr algn="ctr">
                        <a:lnSpc>
                          <a:spcPct val="107000"/>
                        </a:lnSpc>
                        <a:spcAft>
                          <a:spcPts val="0"/>
                        </a:spcAft>
                      </a:pPr>
                      <a:r>
                        <a:rPr lang="es-GT" sz="1800" b="1" dirty="0">
                          <a:solidFill>
                            <a:schemeClr val="bg1"/>
                          </a:solidFill>
                          <a:effectLst/>
                          <a:latin typeface="Montserrat" panose="00000500000000000000" pitchFamily="2" charset="0"/>
                          <a:ea typeface="Times New Roman" panose="02020603050405020304" pitchFamily="18" charset="0"/>
                          <a:cs typeface="Calibri" panose="020F0502020204030204" pitchFamily="34" charset="0"/>
                        </a:rPr>
                        <a:t>TIPOS DE TRABAJO</a:t>
                      </a:r>
                      <a:endParaRPr lang="es-GT" sz="18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82"/>
                    </a:solidFill>
                  </a:tcPr>
                </a:tc>
                <a:tc>
                  <a:txBody>
                    <a:bodyPr/>
                    <a:lstStyle/>
                    <a:p>
                      <a:pPr algn="ctr">
                        <a:lnSpc>
                          <a:spcPct val="107000"/>
                        </a:lnSpc>
                        <a:spcAft>
                          <a:spcPts val="0"/>
                        </a:spcAft>
                      </a:pPr>
                      <a:r>
                        <a:rPr lang="es-GT" sz="1800" b="1" dirty="0" smtClean="0">
                          <a:solidFill>
                            <a:schemeClr val="bg1"/>
                          </a:solidFill>
                          <a:effectLst/>
                          <a:latin typeface="Montserrat" panose="00000500000000000000" pitchFamily="2" charset="0"/>
                          <a:ea typeface="Times New Roman" panose="02020603050405020304" pitchFamily="18" charset="0"/>
                          <a:cs typeface="Calibri" panose="020F0502020204030204" pitchFamily="34" charset="0"/>
                        </a:rPr>
                        <a:t>2do. Cuatrimestre</a:t>
                      </a:r>
                      <a:endParaRPr lang="es-GT" sz="1800" dirty="0">
                        <a:solidFill>
                          <a:schemeClr val="bg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4C82"/>
                    </a:solidFill>
                  </a:tcPr>
                </a:tc>
                <a:extLst>
                  <a:ext uri="{0D108BD9-81ED-4DB2-BD59-A6C34878D82A}">
                    <a16:rowId xmlns:a16="http://schemas.microsoft.com/office/drawing/2014/main" val="2941344224"/>
                  </a:ext>
                </a:extLst>
              </a:tr>
              <a:tr h="272415">
                <a:tc>
                  <a:txBody>
                    <a:bodyPr/>
                    <a:lstStyle/>
                    <a:p>
                      <a:pPr algn="ctr">
                        <a:lnSpc>
                          <a:spcPct val="107000"/>
                        </a:lnSpc>
                        <a:spcAft>
                          <a:spcPts val="0"/>
                        </a:spcAft>
                      </a:pPr>
                      <a:r>
                        <a:rPr lang="es-GT" sz="1800" b="1" dirty="0">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1</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s-GT" sz="1800" b="1" dirty="0">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Trabajos mecánicos de tipo preventivo</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s-MX" sz="1800" b="1" dirty="0" smtClean="0">
                          <a:solidFill>
                            <a:schemeClr val="tx1"/>
                          </a:solidFill>
                          <a:effectLst/>
                          <a:latin typeface="Montserrat" panose="00000500000000000000" pitchFamily="2" charset="0"/>
                          <a:ea typeface="Calibri" panose="020F0502020204030204" pitchFamily="34" charset="0"/>
                          <a:cs typeface="Calibri" panose="020F0502020204030204" pitchFamily="34" charset="0"/>
                        </a:rPr>
                        <a:t>324</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9316806"/>
                  </a:ext>
                </a:extLst>
              </a:tr>
              <a:tr h="272415">
                <a:tc>
                  <a:txBody>
                    <a:bodyPr/>
                    <a:lstStyle/>
                    <a:p>
                      <a:pPr algn="ctr">
                        <a:lnSpc>
                          <a:spcPct val="107000"/>
                        </a:lnSpc>
                        <a:spcAft>
                          <a:spcPts val="0"/>
                        </a:spcAft>
                      </a:pPr>
                      <a:r>
                        <a:rPr lang="es-GT" sz="1800" b="1">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2</a:t>
                      </a:r>
                      <a:endParaRPr lang="es-GT" sz="180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s-GT" sz="1800" b="1" dirty="0">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Trabajos mecánicos de tipo correctivo</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s-GT" sz="1800" b="1" dirty="0" smtClean="0">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144</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0473841"/>
                  </a:ext>
                </a:extLst>
              </a:tr>
              <a:tr h="272415">
                <a:tc>
                  <a:txBody>
                    <a:bodyPr/>
                    <a:lstStyle/>
                    <a:p>
                      <a:pPr algn="ctr">
                        <a:lnSpc>
                          <a:spcPct val="107000"/>
                        </a:lnSpc>
                        <a:spcAft>
                          <a:spcPts val="0"/>
                        </a:spcAft>
                      </a:pPr>
                      <a:r>
                        <a:rPr lang="es-GT" sz="1800" b="1">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3</a:t>
                      </a:r>
                      <a:endParaRPr lang="es-GT" sz="180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s-GT" sz="1800" b="1" dirty="0">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Lavado de vehículos</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s-GT" sz="1800" b="1" dirty="0" smtClean="0">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1,602</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4935312"/>
                  </a:ext>
                </a:extLst>
              </a:tr>
              <a:tr h="272415">
                <a:tc>
                  <a:txBody>
                    <a:bodyPr/>
                    <a:lstStyle/>
                    <a:p>
                      <a:pPr algn="ctr">
                        <a:lnSpc>
                          <a:spcPct val="107000"/>
                        </a:lnSpc>
                        <a:spcAft>
                          <a:spcPts val="0"/>
                        </a:spcAft>
                      </a:pPr>
                      <a:r>
                        <a:rPr lang="es-GT" sz="1800" b="1">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4</a:t>
                      </a:r>
                      <a:endParaRPr lang="es-GT" sz="180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es-GT" sz="1800" b="1" dirty="0">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Pinchazos</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s-MX" sz="1800" b="1" dirty="0" smtClean="0">
                          <a:solidFill>
                            <a:schemeClr val="tx1"/>
                          </a:solidFill>
                          <a:effectLst/>
                          <a:latin typeface="Montserrat" panose="00000500000000000000" pitchFamily="2" charset="0"/>
                          <a:ea typeface="Calibri" panose="020F0502020204030204" pitchFamily="34" charset="0"/>
                          <a:cs typeface="Calibri" panose="020F0502020204030204" pitchFamily="34" charset="0"/>
                        </a:rPr>
                        <a:t>38</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5516778"/>
                  </a:ext>
                </a:extLst>
              </a:tr>
              <a:tr h="534670">
                <a:tc>
                  <a:txBody>
                    <a:bodyPr/>
                    <a:lstStyle/>
                    <a:p>
                      <a:pPr algn="ctr">
                        <a:lnSpc>
                          <a:spcPct val="107000"/>
                        </a:lnSpc>
                        <a:spcAft>
                          <a:spcPts val="0"/>
                        </a:spcAft>
                      </a:pP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s-GT" sz="1800" b="1" dirty="0">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TOTAL DE ACCIONES</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0"/>
                        </a:spcAft>
                      </a:pPr>
                      <a:r>
                        <a:rPr lang="es-GT" sz="1800" b="1" dirty="0" smtClean="0">
                          <a:solidFill>
                            <a:schemeClr val="tx1"/>
                          </a:solidFill>
                          <a:effectLst/>
                          <a:latin typeface="Montserrat" panose="00000500000000000000" pitchFamily="2" charset="0"/>
                          <a:ea typeface="Times New Roman" panose="02020603050405020304" pitchFamily="18" charset="0"/>
                          <a:cs typeface="Calibri" panose="020F0502020204030204" pitchFamily="34" charset="0"/>
                        </a:rPr>
                        <a:t>2,018</a:t>
                      </a:r>
                      <a:endParaRPr lang="es-GT" sz="1800" dirty="0">
                        <a:solidFill>
                          <a:schemeClr val="tx1"/>
                        </a:solidFill>
                        <a:effectLst/>
                        <a:latin typeface="Montserrat" panose="00000500000000000000" pitchFamily="2"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8932026"/>
                  </a:ext>
                </a:extLst>
              </a:tr>
              <a:tr h="201930">
                <a:tc>
                  <a:txBody>
                    <a:bodyPr/>
                    <a:lstStyle/>
                    <a:p>
                      <a:pPr>
                        <a:lnSpc>
                          <a:spcPct val="107000"/>
                        </a:lnSpc>
                      </a:pPr>
                      <a:endParaRPr lang="es-GT" sz="1100">
                        <a:effectLst/>
                        <a:latin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GT" sz="1100">
                        <a:effectLst/>
                        <a:latin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nSpc>
                          <a:spcPct val="107000"/>
                        </a:lnSpc>
                      </a:pPr>
                      <a:endParaRPr lang="es-GT" sz="1100" dirty="0">
                        <a:effectLst/>
                        <a:latin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082371950"/>
                  </a:ext>
                </a:extLst>
              </a:tr>
            </a:tbl>
          </a:graphicData>
        </a:graphic>
      </p:graphicFrame>
    </p:spTree>
    <p:extLst>
      <p:ext uri="{BB962C8B-B14F-4D97-AF65-F5344CB8AC3E}">
        <p14:creationId xmlns:p14="http://schemas.microsoft.com/office/powerpoint/2010/main" val="1543726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 name="Google Shape;94;g1e0bd25976b_0_142"/>
          <p:cNvSpPr txBox="1"/>
          <p:nvPr/>
        </p:nvSpPr>
        <p:spPr>
          <a:xfrm>
            <a:off x="2998838" y="675941"/>
            <a:ext cx="6019393" cy="830956"/>
          </a:xfrm>
          <a:prstGeom prst="rect">
            <a:avLst/>
          </a:prstGeom>
          <a:noFill/>
          <a:ln>
            <a:noFill/>
          </a:ln>
        </p:spPr>
        <p:txBody>
          <a:bodyPr spcFirstLastPara="1" wrap="square" lIns="91425" tIns="45700" rIns="91425" bIns="45700" anchor="t" anchorCtr="0">
            <a:spAutoFit/>
          </a:bodyPr>
          <a:lstStyle/>
          <a:p>
            <a:pPr lvl="0" algn="ctr"/>
            <a:r>
              <a:rPr lang="es-GT" sz="2800" spc="300" dirty="0" smtClean="0">
                <a:solidFill>
                  <a:srgbClr val="004C82"/>
                </a:solidFill>
                <a:latin typeface="Bebas Neue" panose="020B0606020202050201" pitchFamily="34" charset="0"/>
                <a:ea typeface="Montserrat"/>
                <a:cs typeface="Montserrat"/>
              </a:rPr>
              <a:t>Principales Avances</a:t>
            </a:r>
            <a:endParaRPr lang="es-GT" sz="2800" spc="300" dirty="0">
              <a:solidFill>
                <a:srgbClr val="004C82"/>
              </a:solidFill>
              <a:latin typeface="Bebas Neue" panose="020B0606020202050201" pitchFamily="34" charset="0"/>
              <a:ea typeface="Montserrat"/>
              <a:cs typeface="Montserrat"/>
            </a:endParaRPr>
          </a:p>
          <a:p>
            <a:pPr lvl="0" algn="ctr"/>
            <a:r>
              <a:rPr lang="es-GT" sz="2000" b="1" spc="300" dirty="0" smtClean="0">
                <a:solidFill>
                  <a:srgbClr val="004C82"/>
                </a:solidFill>
                <a:latin typeface="Bebas Neue" panose="020B0606020202050201" pitchFamily="34" charset="0"/>
                <a:ea typeface="Montserrat"/>
                <a:cs typeface="Montserrat"/>
                <a:sym typeface="Montserrat"/>
              </a:rPr>
              <a:t>MANTENIMIENTO VEHICULAR</a:t>
            </a:r>
            <a:endParaRPr sz="2000" spc="300" dirty="0">
              <a:solidFill>
                <a:srgbClr val="004C82"/>
              </a:solidFill>
              <a:latin typeface="Bebas Neue" panose="020B0606020202050201" pitchFamily="34" charset="0"/>
            </a:endParaRPr>
          </a:p>
        </p:txBody>
      </p:sp>
      <p:sp>
        <p:nvSpPr>
          <p:cNvPr id="2" name="Rectángulo 1"/>
          <p:cNvSpPr/>
          <p:nvPr/>
        </p:nvSpPr>
        <p:spPr>
          <a:xfrm>
            <a:off x="1742731" y="1893012"/>
            <a:ext cx="8334375" cy="830997"/>
          </a:xfrm>
          <a:prstGeom prst="rect">
            <a:avLst/>
          </a:prstGeom>
        </p:spPr>
        <p:txBody>
          <a:bodyPr wrap="square">
            <a:spAutoFit/>
          </a:bodyPr>
          <a:lstStyle/>
          <a:p>
            <a:pPr algn="just"/>
            <a:r>
              <a:rPr lang="es-GT" sz="1600" dirty="0">
                <a:latin typeface="+mj-lt"/>
                <a:cs typeface="Arial" panose="020B0604020202020204" pitchFamily="34" charset="0"/>
              </a:rPr>
              <a:t>El Departamento de Mantenimiento Vehicular, tiene a su cargo el despacho de combustible gasolina súper y diésel, ya que la Secretaría cuenta con su propia gasolinera para dar cumplimiento de manera efectiva a su misión.</a:t>
            </a:r>
          </a:p>
        </p:txBody>
      </p:sp>
      <p:sp>
        <p:nvSpPr>
          <p:cNvPr id="6" name="Rectángulo 5"/>
          <p:cNvSpPr/>
          <p:nvPr/>
        </p:nvSpPr>
        <p:spPr>
          <a:xfrm>
            <a:off x="3986979" y="3635745"/>
            <a:ext cx="854721" cy="338554"/>
          </a:xfrm>
          <a:prstGeom prst="rect">
            <a:avLst/>
          </a:prstGeom>
        </p:spPr>
        <p:txBody>
          <a:bodyPr wrap="none">
            <a:spAutoFit/>
          </a:bodyPr>
          <a:lstStyle/>
          <a:p>
            <a:r>
              <a:rPr lang="es-GT" sz="1600" dirty="0" smtClean="0">
                <a:latin typeface="Montserrat" panose="00000500000000000000" pitchFamily="2" charset="0"/>
                <a:cs typeface="Arial" panose="020B0604020202020204" pitchFamily="34" charset="0"/>
              </a:rPr>
              <a:t>Diésel</a:t>
            </a:r>
            <a:r>
              <a:rPr lang="es-GT" sz="1600" dirty="0" smtClean="0">
                <a:latin typeface="Montserrat" panose="00000500000000000000" pitchFamily="2" charset="0"/>
                <a:cs typeface="Arial" panose="020B0604020202020204" pitchFamily="34" charset="0"/>
              </a:rPr>
              <a:t>.</a:t>
            </a:r>
            <a:endParaRPr lang="es-GT" sz="1600" dirty="0">
              <a:latin typeface="Montserrat" panose="00000500000000000000" pitchFamily="2" charset="0"/>
            </a:endParaRPr>
          </a:p>
        </p:txBody>
      </p:sp>
      <p:sp>
        <p:nvSpPr>
          <p:cNvPr id="7" name="Rectángulo 6"/>
          <p:cNvSpPr/>
          <p:nvPr/>
        </p:nvSpPr>
        <p:spPr>
          <a:xfrm>
            <a:off x="7598611" y="5026260"/>
            <a:ext cx="1745991" cy="338554"/>
          </a:xfrm>
          <a:prstGeom prst="rect">
            <a:avLst/>
          </a:prstGeom>
        </p:spPr>
        <p:txBody>
          <a:bodyPr wrap="none">
            <a:spAutoFit/>
          </a:bodyPr>
          <a:lstStyle/>
          <a:p>
            <a:r>
              <a:rPr lang="es-GT" sz="1600" dirty="0" smtClean="0">
                <a:latin typeface="Montserrat" panose="00000500000000000000" pitchFamily="2" charset="0"/>
                <a:cs typeface="Arial" panose="020B0604020202020204" pitchFamily="34" charset="0"/>
              </a:rPr>
              <a:t>Gasolina súper.</a:t>
            </a:r>
            <a:endParaRPr lang="es-GT" sz="1600" dirty="0">
              <a:latin typeface="Montserrat" panose="00000500000000000000" pitchFamily="2" charset="0"/>
            </a:endParaRPr>
          </a:p>
        </p:txBody>
      </p:sp>
      <p:sp>
        <p:nvSpPr>
          <p:cNvPr id="11" name="Elipse 10"/>
          <p:cNvSpPr/>
          <p:nvPr/>
        </p:nvSpPr>
        <p:spPr>
          <a:xfrm>
            <a:off x="2109018" y="3246621"/>
            <a:ext cx="1779639" cy="1779639"/>
          </a:xfrm>
          <a:prstGeom prst="ellipse">
            <a:avLst/>
          </a:prstGeom>
          <a:solidFill>
            <a:srgbClr val="004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12" name="Elipse 11"/>
          <p:cNvSpPr/>
          <p:nvPr/>
        </p:nvSpPr>
        <p:spPr>
          <a:xfrm>
            <a:off x="5700872" y="4305715"/>
            <a:ext cx="1779639" cy="1779639"/>
          </a:xfrm>
          <a:prstGeom prst="ellipse">
            <a:avLst/>
          </a:prstGeom>
          <a:solidFill>
            <a:srgbClr val="00B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13" name="Rectángulo 12"/>
          <p:cNvSpPr/>
          <p:nvPr/>
        </p:nvSpPr>
        <p:spPr>
          <a:xfrm>
            <a:off x="2194814" y="3720941"/>
            <a:ext cx="1608045" cy="830997"/>
          </a:xfrm>
          <a:prstGeom prst="rect">
            <a:avLst/>
          </a:prstGeom>
        </p:spPr>
        <p:txBody>
          <a:bodyPr wrap="square">
            <a:spAutoFit/>
          </a:bodyPr>
          <a:lstStyle/>
          <a:p>
            <a:pPr algn="ctr"/>
            <a:r>
              <a:rPr lang="es-GT" sz="2400" b="1" dirty="0" smtClean="0">
                <a:solidFill>
                  <a:schemeClr val="bg1"/>
                </a:solidFill>
                <a:latin typeface="Montserrat" panose="00000500000000000000" pitchFamily="2" charset="0"/>
              </a:rPr>
              <a:t>15,583.41</a:t>
            </a:r>
            <a:r>
              <a:rPr lang="es-GT" sz="2400" b="1" dirty="0" smtClean="0">
                <a:solidFill>
                  <a:schemeClr val="bg1"/>
                </a:solidFill>
              </a:rPr>
              <a:t> </a:t>
            </a:r>
            <a:r>
              <a:rPr lang="es-GT" sz="2400" dirty="0" smtClean="0">
                <a:solidFill>
                  <a:srgbClr val="FFFFFF"/>
                </a:solidFill>
                <a:latin typeface="Montserrat" panose="00000500000000000000" pitchFamily="2" charset="0"/>
                <a:cs typeface="Arial" panose="020B0604020202020204" pitchFamily="34" charset="0"/>
              </a:rPr>
              <a:t>galones</a:t>
            </a:r>
            <a:endParaRPr lang="es-GT" sz="2400" dirty="0">
              <a:solidFill>
                <a:srgbClr val="FFFFFF"/>
              </a:solidFill>
              <a:latin typeface="Montserrat" panose="00000500000000000000" pitchFamily="2" charset="0"/>
            </a:endParaRPr>
          </a:p>
        </p:txBody>
      </p:sp>
      <p:sp>
        <p:nvSpPr>
          <p:cNvPr id="14" name="Rectángulo 13"/>
          <p:cNvSpPr/>
          <p:nvPr/>
        </p:nvSpPr>
        <p:spPr>
          <a:xfrm>
            <a:off x="5786668" y="4780035"/>
            <a:ext cx="1608045" cy="830997"/>
          </a:xfrm>
          <a:prstGeom prst="rect">
            <a:avLst/>
          </a:prstGeom>
        </p:spPr>
        <p:txBody>
          <a:bodyPr wrap="square">
            <a:spAutoFit/>
          </a:bodyPr>
          <a:lstStyle/>
          <a:p>
            <a:pPr algn="ctr"/>
            <a:r>
              <a:rPr lang="es-GT" sz="2400" b="1" dirty="0" smtClean="0">
                <a:solidFill>
                  <a:schemeClr val="bg1"/>
                </a:solidFill>
                <a:latin typeface="Montserrat" panose="00000500000000000000" pitchFamily="2" charset="0"/>
              </a:rPr>
              <a:t>3,096.80</a:t>
            </a:r>
          </a:p>
          <a:p>
            <a:pPr algn="ctr"/>
            <a:r>
              <a:rPr lang="es-GT" sz="2400" dirty="0" smtClean="0">
                <a:solidFill>
                  <a:srgbClr val="FFFFFF"/>
                </a:solidFill>
                <a:latin typeface="Montserrat" panose="00000500000000000000" pitchFamily="2" charset="0"/>
                <a:cs typeface="Arial" panose="020B0604020202020204" pitchFamily="34" charset="0"/>
              </a:rPr>
              <a:t>galones</a:t>
            </a:r>
            <a:endParaRPr lang="es-GT" sz="2400" dirty="0">
              <a:solidFill>
                <a:srgbClr val="FFFFFF"/>
              </a:solidFill>
              <a:latin typeface="Montserrat" panose="00000500000000000000" pitchFamily="2" charset="0"/>
            </a:endParaRPr>
          </a:p>
        </p:txBody>
      </p:sp>
    </p:spTree>
    <p:extLst>
      <p:ext uri="{BB962C8B-B14F-4D97-AF65-F5344CB8AC3E}">
        <p14:creationId xmlns:p14="http://schemas.microsoft.com/office/powerpoint/2010/main" val="14086468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 name="Google Shape;94;g1e0bd25976b_0_142"/>
          <p:cNvSpPr txBox="1"/>
          <p:nvPr/>
        </p:nvSpPr>
        <p:spPr>
          <a:xfrm>
            <a:off x="2998838" y="675941"/>
            <a:ext cx="6019393" cy="830956"/>
          </a:xfrm>
          <a:prstGeom prst="rect">
            <a:avLst/>
          </a:prstGeom>
          <a:noFill/>
          <a:ln>
            <a:noFill/>
          </a:ln>
        </p:spPr>
        <p:txBody>
          <a:bodyPr spcFirstLastPara="1" wrap="square" lIns="91425" tIns="45700" rIns="91425" bIns="45700" anchor="t" anchorCtr="0">
            <a:spAutoFit/>
          </a:bodyPr>
          <a:lstStyle/>
          <a:p>
            <a:pPr lvl="0" algn="ctr"/>
            <a:r>
              <a:rPr lang="es-GT" sz="2800" spc="300" dirty="0" smtClean="0">
                <a:solidFill>
                  <a:srgbClr val="004C82"/>
                </a:solidFill>
                <a:latin typeface="Bebas Neue" panose="020B0606020202050201" pitchFamily="34" charset="0"/>
                <a:ea typeface="Montserrat"/>
                <a:cs typeface="Montserrat"/>
              </a:rPr>
              <a:t>Principales Avances</a:t>
            </a:r>
            <a:endParaRPr lang="es-GT" sz="2800" spc="300" dirty="0">
              <a:solidFill>
                <a:srgbClr val="004C82"/>
              </a:solidFill>
              <a:latin typeface="Bebas Neue" panose="020B0606020202050201" pitchFamily="34" charset="0"/>
              <a:ea typeface="Montserrat"/>
              <a:cs typeface="Montserrat"/>
            </a:endParaRPr>
          </a:p>
          <a:p>
            <a:pPr lvl="0" algn="ctr"/>
            <a:r>
              <a:rPr lang="es-GT" sz="2000" b="1" spc="300" dirty="0" smtClean="0">
                <a:solidFill>
                  <a:srgbClr val="004C82"/>
                </a:solidFill>
                <a:latin typeface="Bebas Neue" panose="020B0606020202050201" pitchFamily="34" charset="0"/>
                <a:ea typeface="Montserrat"/>
                <a:cs typeface="Montserrat"/>
                <a:sym typeface="Montserrat"/>
              </a:rPr>
              <a:t>MANTENIMIENTO VEHICULAR</a:t>
            </a:r>
            <a:endParaRPr sz="2000" spc="300" dirty="0">
              <a:solidFill>
                <a:srgbClr val="004C82"/>
              </a:solidFill>
              <a:latin typeface="Bebas Neue" panose="020B0606020202050201" pitchFamily="34" charset="0"/>
            </a:endParaRPr>
          </a:p>
        </p:txBody>
      </p:sp>
      <p:pic>
        <p:nvPicPr>
          <p:cNvPr id="1026" name="Picture 2" descr="faebf22c6fab0adc5c89fd9115d4d00b8750cff5@zimb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1577" y="1617449"/>
            <a:ext cx="2136649" cy="360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9add55c1a9662eb23399f64dda811bdd53a3bc01@zimb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9827" y="2038348"/>
            <a:ext cx="4155826" cy="2762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2055375" y="5542789"/>
            <a:ext cx="3185488" cy="646331"/>
          </a:xfrm>
          <a:prstGeom prst="rect">
            <a:avLst/>
          </a:prstGeom>
        </p:spPr>
        <p:txBody>
          <a:bodyPr wrap="none">
            <a:spAutoFit/>
          </a:bodyPr>
          <a:lstStyle/>
          <a:p>
            <a:pPr algn="ctr"/>
            <a:r>
              <a:rPr lang="es-MX" sz="1800" dirty="0" smtClean="0">
                <a:latin typeface="+mj-lt"/>
                <a:cs typeface="Arial" panose="020B0604020202020204" pitchFamily="34" charset="0"/>
              </a:rPr>
              <a:t>Mantenimiento y Reparación </a:t>
            </a:r>
          </a:p>
          <a:p>
            <a:pPr algn="ctr"/>
            <a:r>
              <a:rPr lang="es-MX" sz="1800" dirty="0" smtClean="0">
                <a:latin typeface="+mj-lt"/>
                <a:cs typeface="Arial" panose="020B0604020202020204" pitchFamily="34" charset="0"/>
              </a:rPr>
              <a:t>de Motocicletas </a:t>
            </a:r>
            <a:endParaRPr lang="es-GT" sz="1800" dirty="0">
              <a:latin typeface="+mj-lt"/>
            </a:endParaRPr>
          </a:p>
        </p:txBody>
      </p:sp>
      <p:sp>
        <p:nvSpPr>
          <p:cNvPr id="16" name="Rectángulo 15"/>
          <p:cNvSpPr/>
          <p:nvPr/>
        </p:nvSpPr>
        <p:spPr>
          <a:xfrm>
            <a:off x="6410327" y="5542789"/>
            <a:ext cx="4262705" cy="369332"/>
          </a:xfrm>
          <a:prstGeom prst="rect">
            <a:avLst/>
          </a:prstGeom>
        </p:spPr>
        <p:txBody>
          <a:bodyPr wrap="none">
            <a:spAutoFit/>
          </a:bodyPr>
          <a:lstStyle/>
          <a:p>
            <a:r>
              <a:rPr lang="es-MX" sz="1800" dirty="0" smtClean="0">
                <a:latin typeface="+mj-lt"/>
                <a:cs typeface="Arial" panose="020B0604020202020204" pitchFamily="34" charset="0"/>
              </a:rPr>
              <a:t>Lavado y limpieza de motores (</a:t>
            </a:r>
            <a:r>
              <a:rPr lang="es-MX" sz="1800" dirty="0" err="1" smtClean="0">
                <a:latin typeface="+mj-lt"/>
                <a:cs typeface="Arial" panose="020B0604020202020204" pitchFamily="34" charset="0"/>
              </a:rPr>
              <a:t>flushing</a:t>
            </a:r>
            <a:r>
              <a:rPr lang="es-MX" sz="1800" dirty="0" smtClean="0">
                <a:latin typeface="+mj-lt"/>
                <a:cs typeface="Arial" panose="020B0604020202020204" pitchFamily="34" charset="0"/>
              </a:rPr>
              <a:t>)</a:t>
            </a:r>
            <a:endParaRPr lang="es-GT" sz="1800" dirty="0">
              <a:latin typeface="+mj-lt"/>
            </a:endParaRPr>
          </a:p>
        </p:txBody>
      </p:sp>
    </p:spTree>
    <p:extLst>
      <p:ext uri="{BB962C8B-B14F-4D97-AF65-F5344CB8AC3E}">
        <p14:creationId xmlns:p14="http://schemas.microsoft.com/office/powerpoint/2010/main" val="5843792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 name="Google Shape;94;g1e0bd25976b_0_142"/>
          <p:cNvSpPr txBox="1"/>
          <p:nvPr/>
        </p:nvSpPr>
        <p:spPr>
          <a:xfrm>
            <a:off x="2998838" y="675941"/>
            <a:ext cx="6019393" cy="830956"/>
          </a:xfrm>
          <a:prstGeom prst="rect">
            <a:avLst/>
          </a:prstGeom>
          <a:noFill/>
          <a:ln>
            <a:noFill/>
          </a:ln>
        </p:spPr>
        <p:txBody>
          <a:bodyPr spcFirstLastPara="1" wrap="square" lIns="91425" tIns="45700" rIns="91425" bIns="45700" anchor="t" anchorCtr="0">
            <a:spAutoFit/>
          </a:bodyPr>
          <a:lstStyle/>
          <a:p>
            <a:pPr lvl="0" algn="ctr"/>
            <a:r>
              <a:rPr lang="es-GT" sz="2800" spc="300" dirty="0" smtClean="0">
                <a:solidFill>
                  <a:srgbClr val="004C82"/>
                </a:solidFill>
                <a:latin typeface="Bebas Neue" panose="020B0606020202050201" pitchFamily="34" charset="0"/>
                <a:ea typeface="Montserrat"/>
                <a:cs typeface="Montserrat"/>
              </a:rPr>
              <a:t>Principales Avances</a:t>
            </a:r>
            <a:endParaRPr lang="es-GT" sz="2800" spc="300" dirty="0">
              <a:solidFill>
                <a:srgbClr val="004C82"/>
              </a:solidFill>
              <a:latin typeface="Bebas Neue" panose="020B0606020202050201" pitchFamily="34" charset="0"/>
              <a:ea typeface="Montserrat"/>
              <a:cs typeface="Montserrat"/>
            </a:endParaRPr>
          </a:p>
          <a:p>
            <a:pPr lvl="0" algn="ctr"/>
            <a:r>
              <a:rPr lang="es-GT" sz="2000" b="1" spc="300" dirty="0" smtClean="0">
                <a:solidFill>
                  <a:srgbClr val="004C82"/>
                </a:solidFill>
                <a:latin typeface="Bebas Neue" panose="020B0606020202050201" pitchFamily="34" charset="0"/>
                <a:ea typeface="Montserrat"/>
                <a:cs typeface="Montserrat"/>
                <a:sym typeface="Montserrat"/>
              </a:rPr>
              <a:t>MANTENIMIENTO VEHICULAR</a:t>
            </a:r>
            <a:endParaRPr sz="2000" spc="300" dirty="0">
              <a:solidFill>
                <a:srgbClr val="004C82"/>
              </a:solidFill>
              <a:latin typeface="Bebas Neue" panose="020B0606020202050201" pitchFamily="34" charset="0"/>
            </a:endParaRPr>
          </a:p>
        </p:txBody>
      </p:sp>
      <p:sp>
        <p:nvSpPr>
          <p:cNvPr id="15" name="Rectángulo 14"/>
          <p:cNvSpPr/>
          <p:nvPr/>
        </p:nvSpPr>
        <p:spPr>
          <a:xfrm>
            <a:off x="1795895" y="5262992"/>
            <a:ext cx="3826689" cy="369332"/>
          </a:xfrm>
          <a:prstGeom prst="rect">
            <a:avLst/>
          </a:prstGeom>
        </p:spPr>
        <p:txBody>
          <a:bodyPr wrap="none">
            <a:spAutoFit/>
          </a:bodyPr>
          <a:lstStyle/>
          <a:p>
            <a:r>
              <a:rPr lang="es-GT" sz="1800" dirty="0" smtClean="0">
                <a:latin typeface="+mj-lt"/>
                <a:cs typeface="Arial" panose="020B0604020202020204" pitchFamily="34" charset="0"/>
              </a:rPr>
              <a:t>Revisión de frenos y tren delantero</a:t>
            </a:r>
            <a:endParaRPr lang="es-GT" sz="1800" dirty="0">
              <a:latin typeface="+mj-lt"/>
            </a:endParaRPr>
          </a:p>
        </p:txBody>
      </p:sp>
      <p:sp>
        <p:nvSpPr>
          <p:cNvPr id="16" name="Rectángulo 15"/>
          <p:cNvSpPr/>
          <p:nvPr/>
        </p:nvSpPr>
        <p:spPr>
          <a:xfrm>
            <a:off x="7434333" y="5274561"/>
            <a:ext cx="2582758" cy="369332"/>
          </a:xfrm>
          <a:prstGeom prst="rect">
            <a:avLst/>
          </a:prstGeom>
        </p:spPr>
        <p:txBody>
          <a:bodyPr wrap="none">
            <a:spAutoFit/>
          </a:bodyPr>
          <a:lstStyle/>
          <a:p>
            <a:r>
              <a:rPr lang="es-GT" sz="1800" dirty="0" smtClean="0">
                <a:latin typeface="+mj-lt"/>
                <a:cs typeface="Arial" panose="020B0604020202020204" pitchFamily="34" charset="0"/>
              </a:rPr>
              <a:t>Reparación de </a:t>
            </a:r>
            <a:r>
              <a:rPr lang="es-GT" sz="1800" dirty="0" smtClean="0">
                <a:latin typeface="+mj-lt"/>
                <a:cs typeface="Arial" panose="020B0604020202020204" pitchFamily="34" charset="0"/>
              </a:rPr>
              <a:t>motores</a:t>
            </a:r>
            <a:endParaRPr lang="es-GT" sz="1800" dirty="0">
              <a:latin typeface="+mj-lt"/>
            </a:endParaRPr>
          </a:p>
        </p:txBody>
      </p:sp>
      <p:pic>
        <p:nvPicPr>
          <p:cNvPr id="2050" name="Picture 2" descr="f3a3fb02fd9d4df1c56ce2acd6fe9f4f58fba8f5@zimb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4963" y="2199291"/>
            <a:ext cx="3995737" cy="256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2c1048df250b1c4197cca66b96e456cc0df32950@zimb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6537" y="2199290"/>
            <a:ext cx="3995737" cy="2529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662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1" name="Google Shape;91;p2"/>
          <p:cNvSpPr txBox="1"/>
          <p:nvPr/>
        </p:nvSpPr>
        <p:spPr>
          <a:xfrm>
            <a:off x="727891" y="1725767"/>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Quetzales)</a:t>
            </a:r>
            <a:endParaRPr dirty="0"/>
          </a:p>
        </p:txBody>
      </p:sp>
      <p:sp>
        <p:nvSpPr>
          <p:cNvPr id="8" name="Google Shape;55;g1e0bd25976b_0_37"/>
          <p:cNvSpPr/>
          <p:nvPr/>
        </p:nvSpPr>
        <p:spPr>
          <a:xfrm>
            <a:off x="0" y="305232"/>
            <a:ext cx="8620125" cy="1227672"/>
          </a:xfrm>
          <a:prstGeom prst="rect">
            <a:avLst/>
          </a:prstGeom>
          <a:solidFill>
            <a:srgbClr val="004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6;g1e0bd25976b_0_37"/>
          <p:cNvSpPr txBox="1"/>
          <p:nvPr/>
        </p:nvSpPr>
        <p:spPr>
          <a:xfrm>
            <a:off x="333375" y="411257"/>
            <a:ext cx="7943850" cy="954067"/>
          </a:xfrm>
          <a:prstGeom prst="rect">
            <a:avLst/>
          </a:prstGeom>
          <a:noFill/>
          <a:ln>
            <a:noFill/>
          </a:ln>
        </p:spPr>
        <p:txBody>
          <a:bodyPr spcFirstLastPara="1" wrap="square" lIns="91425" tIns="45700" rIns="91425" bIns="45700" anchor="t" anchorCtr="0">
            <a:spAutoFit/>
          </a:bodyPr>
          <a:lstStyle/>
          <a:p>
            <a:pPr algn="just">
              <a:buClr>
                <a:prstClr val="black"/>
              </a:buClr>
              <a:defRPr/>
            </a:pPr>
            <a:r>
              <a:rPr lang="es-GT" sz="2800" dirty="0">
                <a:solidFill>
                  <a:schemeClr val="bg1"/>
                </a:solidFill>
                <a:latin typeface="Bebas Neue" panose="020B0606020202050201" pitchFamily="34" charset="0"/>
                <a:ea typeface="Vollkorn Medium"/>
                <a:cs typeface="Vollkorn Medium"/>
              </a:rPr>
              <a:t>PRINCIPALES FUNCIONES DE LA SECRETARÍA DE ASUNTOS ADMINISTRATIVOS Y DE SEGURIDAD DE LA PRESIDENCIA DE LA REPÚBLICA</a:t>
            </a:r>
          </a:p>
        </p:txBody>
      </p:sp>
      <p:sp>
        <p:nvSpPr>
          <p:cNvPr id="3" name="Rectángulo 2"/>
          <p:cNvSpPr/>
          <p:nvPr/>
        </p:nvSpPr>
        <p:spPr>
          <a:xfrm>
            <a:off x="565966" y="2356125"/>
            <a:ext cx="10344151" cy="3831818"/>
          </a:xfrm>
          <a:prstGeom prst="rect">
            <a:avLst/>
          </a:prstGeom>
        </p:spPr>
        <p:txBody>
          <a:bodyPr wrap="square">
            <a:spAutoFit/>
          </a:bodyPr>
          <a:lstStyle/>
          <a:p>
            <a:pPr marL="457200" lvl="1" algn="just">
              <a:lnSpc>
                <a:spcPct val="150000"/>
              </a:lnSpc>
              <a:buClrTx/>
              <a:defRPr/>
            </a:pPr>
            <a:r>
              <a:rPr lang="es-GT" sz="1800" kern="1200" dirty="0">
                <a:solidFill>
                  <a:prstClr val="black"/>
                </a:solidFill>
                <a:latin typeface="+mj-lt"/>
                <a:cs typeface="Arial" panose="020B0604020202020204" pitchFamily="34" charset="0"/>
              </a:rPr>
              <a:t>De conformidad con las normas que regulan su funcionamiento, las </a:t>
            </a:r>
            <a:r>
              <a:rPr lang="es-GT" sz="1800" b="1" kern="1200" dirty="0">
                <a:solidFill>
                  <a:srgbClr val="004C82"/>
                </a:solidFill>
                <a:latin typeface="+mj-lt"/>
                <a:cs typeface="Arial" panose="020B0604020202020204" pitchFamily="34" charset="0"/>
              </a:rPr>
              <a:t>principales </a:t>
            </a:r>
            <a:r>
              <a:rPr lang="es-GT" sz="1800" b="1" dirty="0">
                <a:solidFill>
                  <a:srgbClr val="004C82"/>
                </a:solidFill>
                <a:latin typeface="+mj-lt"/>
                <a:cs typeface="Arial" panose="020B0604020202020204" pitchFamily="34" charset="0"/>
              </a:rPr>
              <a:t>atribuciones </a:t>
            </a:r>
          </a:p>
          <a:p>
            <a:pPr marL="457200" lvl="1" algn="just">
              <a:lnSpc>
                <a:spcPct val="150000"/>
              </a:lnSpc>
              <a:buClrTx/>
              <a:defRPr/>
            </a:pPr>
            <a:r>
              <a:rPr lang="es-GT" sz="1800" kern="1200" dirty="0">
                <a:solidFill>
                  <a:prstClr val="black"/>
                </a:solidFill>
                <a:latin typeface="+mj-lt"/>
                <a:cs typeface="Arial" panose="020B0604020202020204" pitchFamily="34" charset="0"/>
              </a:rPr>
              <a:t>de </a:t>
            </a:r>
            <a:r>
              <a:rPr lang="es-GT" sz="1800" dirty="0">
                <a:solidFill>
                  <a:prstClr val="black"/>
                </a:solidFill>
                <a:latin typeface="+mj-lt"/>
                <a:cs typeface="Arial" panose="020B0604020202020204" pitchFamily="34" charset="0"/>
              </a:rPr>
              <a:t>La</a:t>
            </a:r>
            <a:r>
              <a:rPr lang="es-GT" sz="1800" kern="1200" dirty="0">
                <a:solidFill>
                  <a:prstClr val="black"/>
                </a:solidFill>
                <a:latin typeface="+mj-lt"/>
                <a:cs typeface="Arial" panose="020B0604020202020204" pitchFamily="34" charset="0"/>
              </a:rPr>
              <a:t> Secretaría de Asuntos Administrativos y de Seguridad de la Presidencia de la República son</a:t>
            </a:r>
            <a:r>
              <a:rPr lang="es-GT" sz="1800" kern="1200" dirty="0" smtClean="0">
                <a:solidFill>
                  <a:prstClr val="black"/>
                </a:solidFill>
                <a:latin typeface="+mj-lt"/>
                <a:cs typeface="Arial" panose="020B0604020202020204" pitchFamily="34" charset="0"/>
              </a:rPr>
              <a:t>:</a:t>
            </a:r>
            <a:endParaRPr lang="es-GT" sz="1800" kern="1200" dirty="0">
              <a:solidFill>
                <a:prstClr val="black"/>
              </a:solidFill>
              <a:latin typeface="+mj-lt"/>
              <a:cs typeface="Arial" panose="020B0604020202020204" pitchFamily="34" charset="0"/>
            </a:endParaRPr>
          </a:p>
          <a:p>
            <a:pPr marL="742950" lvl="1" indent="-285750" algn="just">
              <a:lnSpc>
                <a:spcPct val="150000"/>
              </a:lnSpc>
              <a:buClr>
                <a:srgbClr val="0070C0"/>
              </a:buClr>
              <a:buFont typeface="Wingdings" panose="05000000000000000000" pitchFamily="2" charset="2"/>
              <a:buChar char="§"/>
              <a:defRPr/>
            </a:pPr>
            <a:r>
              <a:rPr lang="es-GT" sz="1800" dirty="0">
                <a:solidFill>
                  <a:prstClr val="black"/>
                </a:solidFill>
                <a:latin typeface="+mj-lt"/>
                <a:cs typeface="Arial" panose="020B0604020202020204" pitchFamily="34" charset="0"/>
              </a:rPr>
              <a:t>Creación de mecanismos para el resguardo, seguridad, integridad y vida del Presidente            </a:t>
            </a:r>
          </a:p>
          <a:p>
            <a:pPr marL="742950" lvl="1" indent="-285750" algn="just">
              <a:lnSpc>
                <a:spcPct val="150000"/>
              </a:lnSpc>
              <a:buClr>
                <a:srgbClr val="0070C0"/>
              </a:buClr>
              <a:defRPr/>
            </a:pPr>
            <a:r>
              <a:rPr lang="es-GT" sz="1800" dirty="0">
                <a:solidFill>
                  <a:prstClr val="black"/>
                </a:solidFill>
                <a:latin typeface="+mj-lt"/>
                <a:cs typeface="Arial" panose="020B0604020202020204" pitchFamily="34" charset="0"/>
              </a:rPr>
              <a:t>       y Vicepresidente de la República y sus respectivas familias. </a:t>
            </a:r>
            <a:endParaRPr lang="es-MX" sz="1800" dirty="0">
              <a:solidFill>
                <a:prstClr val="black"/>
              </a:solidFill>
              <a:latin typeface="+mj-lt"/>
              <a:cs typeface="Arial" panose="020B0604020202020204" pitchFamily="34" charset="0"/>
            </a:endParaRPr>
          </a:p>
          <a:p>
            <a:pPr marL="742950" lvl="1" indent="-285750" algn="just">
              <a:lnSpc>
                <a:spcPct val="150000"/>
              </a:lnSpc>
              <a:buClr>
                <a:srgbClr val="0070C0"/>
              </a:buClr>
              <a:buFont typeface="Wingdings" panose="05000000000000000000" pitchFamily="2" charset="2"/>
              <a:buChar char="§"/>
              <a:defRPr/>
            </a:pPr>
            <a:r>
              <a:rPr lang="es-MX" sz="1800" dirty="0">
                <a:solidFill>
                  <a:prstClr val="black"/>
                </a:solidFill>
                <a:latin typeface="+mj-lt"/>
                <a:cs typeface="Arial" panose="020B0604020202020204" pitchFamily="34" charset="0"/>
              </a:rPr>
              <a:t>Planificar y coordinar la movilización y estancia del Presidente de la República y sus respectivas familias.</a:t>
            </a:r>
          </a:p>
          <a:p>
            <a:pPr marL="742950" lvl="1" indent="-285750" algn="just">
              <a:lnSpc>
                <a:spcPct val="150000"/>
              </a:lnSpc>
              <a:buClr>
                <a:srgbClr val="0070C0"/>
              </a:buClr>
              <a:buFont typeface="Wingdings" panose="05000000000000000000" pitchFamily="2" charset="2"/>
              <a:buChar char="§"/>
              <a:defRPr/>
            </a:pPr>
            <a:r>
              <a:rPr lang="es-MX" sz="1800" dirty="0">
                <a:solidFill>
                  <a:prstClr val="black"/>
                </a:solidFill>
                <a:latin typeface="+mj-lt"/>
                <a:cs typeface="Arial" panose="020B0604020202020204" pitchFamily="34" charset="0"/>
              </a:rPr>
              <a:t>Analizar y evaluar las amenazas sobre funcionarios o personas a quienes se les brinda protección para adoptar medidas de prevención respectivas.</a:t>
            </a:r>
            <a:endParaRPr lang="es-GT" sz="1800" dirty="0">
              <a:solidFill>
                <a:prstClr val="black"/>
              </a:solidFill>
              <a:latin typeface="+mj-lt"/>
              <a:cs typeface="Arial" panose="020B0604020202020204" pitchFamily="34" charset="0"/>
            </a:endParaRPr>
          </a:p>
        </p:txBody>
      </p:sp>
    </p:spTree>
    <p:extLst>
      <p:ext uri="{BB962C8B-B14F-4D97-AF65-F5344CB8AC3E}">
        <p14:creationId xmlns:p14="http://schemas.microsoft.com/office/powerpoint/2010/main" val="38541459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 name="Google Shape;94;g1e0bd25976b_0_142"/>
          <p:cNvSpPr txBox="1"/>
          <p:nvPr/>
        </p:nvSpPr>
        <p:spPr>
          <a:xfrm>
            <a:off x="2998838" y="675941"/>
            <a:ext cx="6019393" cy="830956"/>
          </a:xfrm>
          <a:prstGeom prst="rect">
            <a:avLst/>
          </a:prstGeom>
          <a:noFill/>
          <a:ln>
            <a:noFill/>
          </a:ln>
        </p:spPr>
        <p:txBody>
          <a:bodyPr spcFirstLastPara="1" wrap="square" lIns="91425" tIns="45700" rIns="91425" bIns="45700" anchor="t" anchorCtr="0">
            <a:spAutoFit/>
          </a:bodyPr>
          <a:lstStyle/>
          <a:p>
            <a:pPr lvl="0" algn="ctr"/>
            <a:r>
              <a:rPr lang="es-GT" sz="2800" spc="300" dirty="0" smtClean="0">
                <a:solidFill>
                  <a:srgbClr val="004C82"/>
                </a:solidFill>
                <a:latin typeface="Bebas Neue" panose="020B0606020202050201" pitchFamily="34" charset="0"/>
                <a:ea typeface="Montserrat"/>
                <a:cs typeface="Montserrat"/>
              </a:rPr>
              <a:t>Principales Avances</a:t>
            </a:r>
            <a:endParaRPr lang="es-GT" sz="2800" spc="300" dirty="0">
              <a:solidFill>
                <a:srgbClr val="004C82"/>
              </a:solidFill>
              <a:latin typeface="Bebas Neue" panose="020B0606020202050201" pitchFamily="34" charset="0"/>
              <a:ea typeface="Montserrat"/>
              <a:cs typeface="Montserrat"/>
            </a:endParaRPr>
          </a:p>
          <a:p>
            <a:pPr lvl="0" algn="ctr"/>
            <a:r>
              <a:rPr lang="es-GT" sz="2000" b="1" spc="300" dirty="0" smtClean="0">
                <a:solidFill>
                  <a:srgbClr val="004C82"/>
                </a:solidFill>
                <a:latin typeface="Bebas Neue" panose="020B0606020202050201" pitchFamily="34" charset="0"/>
                <a:ea typeface="Montserrat"/>
                <a:cs typeface="Montserrat"/>
                <a:sym typeface="Montserrat"/>
              </a:rPr>
              <a:t>MANTENIMIENTO VEHICULAR</a:t>
            </a:r>
            <a:endParaRPr sz="2000" spc="300" dirty="0">
              <a:solidFill>
                <a:srgbClr val="004C82"/>
              </a:solidFill>
              <a:latin typeface="Bebas Neue" panose="020B0606020202050201" pitchFamily="34" charset="0"/>
            </a:endParaRPr>
          </a:p>
        </p:txBody>
      </p:sp>
      <p:sp>
        <p:nvSpPr>
          <p:cNvPr id="15" name="Rectángulo 14"/>
          <p:cNvSpPr/>
          <p:nvPr/>
        </p:nvSpPr>
        <p:spPr>
          <a:xfrm>
            <a:off x="1942161" y="5346554"/>
            <a:ext cx="2967479" cy="369332"/>
          </a:xfrm>
          <a:prstGeom prst="rect">
            <a:avLst/>
          </a:prstGeom>
        </p:spPr>
        <p:txBody>
          <a:bodyPr wrap="none">
            <a:spAutoFit/>
          </a:bodyPr>
          <a:lstStyle/>
          <a:p>
            <a:r>
              <a:rPr lang="es-GT" sz="1800" dirty="0" smtClean="0">
                <a:latin typeface="+mj-lt"/>
                <a:cs typeface="Arial" panose="020B0604020202020204" pitchFamily="34" charset="0"/>
              </a:rPr>
              <a:t>Reparación de Abolladuras</a:t>
            </a:r>
            <a:endParaRPr lang="es-GT" sz="1800" dirty="0">
              <a:latin typeface="+mj-lt"/>
            </a:endParaRPr>
          </a:p>
        </p:txBody>
      </p:sp>
      <p:sp>
        <p:nvSpPr>
          <p:cNvPr id="16" name="Rectángulo 15"/>
          <p:cNvSpPr/>
          <p:nvPr/>
        </p:nvSpPr>
        <p:spPr>
          <a:xfrm>
            <a:off x="6965474" y="5338616"/>
            <a:ext cx="3339376" cy="369332"/>
          </a:xfrm>
          <a:prstGeom prst="rect">
            <a:avLst/>
          </a:prstGeom>
        </p:spPr>
        <p:txBody>
          <a:bodyPr wrap="none">
            <a:spAutoFit/>
          </a:bodyPr>
          <a:lstStyle/>
          <a:p>
            <a:r>
              <a:rPr lang="es-MX" sz="1800" dirty="0" smtClean="0">
                <a:latin typeface="+mj-lt"/>
              </a:rPr>
              <a:t>Reparación de fugas de Aceite</a:t>
            </a:r>
            <a:endParaRPr lang="es-GT" sz="1800" dirty="0">
              <a:latin typeface="+mj-lt"/>
            </a:endParaRPr>
          </a:p>
        </p:txBody>
      </p:sp>
      <p:pic>
        <p:nvPicPr>
          <p:cNvPr id="3074" name="Picture 2" descr="614a82b7814626f3d0e754786de856777223b4df@zimb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574" y="2257790"/>
            <a:ext cx="4319537"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88093289bdc992483c5cac9bafde21c24b069ed9@zimb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7749" y="2249852"/>
            <a:ext cx="4319537"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1197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 name="Google Shape;94;g1e0bd25976b_0_142"/>
          <p:cNvSpPr txBox="1"/>
          <p:nvPr/>
        </p:nvSpPr>
        <p:spPr>
          <a:xfrm>
            <a:off x="2998838" y="675941"/>
            <a:ext cx="6019393" cy="830956"/>
          </a:xfrm>
          <a:prstGeom prst="rect">
            <a:avLst/>
          </a:prstGeom>
          <a:noFill/>
          <a:ln>
            <a:noFill/>
          </a:ln>
        </p:spPr>
        <p:txBody>
          <a:bodyPr spcFirstLastPara="1" wrap="square" lIns="91425" tIns="45700" rIns="91425" bIns="45700" anchor="t" anchorCtr="0">
            <a:spAutoFit/>
          </a:bodyPr>
          <a:lstStyle/>
          <a:p>
            <a:pPr lvl="0" algn="ctr"/>
            <a:r>
              <a:rPr lang="es-GT" sz="2800" spc="300" dirty="0" smtClean="0">
                <a:solidFill>
                  <a:srgbClr val="004C82"/>
                </a:solidFill>
                <a:latin typeface="Bebas Neue" panose="020B0606020202050201" pitchFamily="34" charset="0"/>
                <a:ea typeface="Montserrat"/>
                <a:cs typeface="Montserrat"/>
              </a:rPr>
              <a:t>Principales Avances</a:t>
            </a:r>
            <a:endParaRPr lang="es-GT" sz="2800" spc="300" dirty="0">
              <a:solidFill>
                <a:srgbClr val="004C82"/>
              </a:solidFill>
              <a:latin typeface="Bebas Neue" panose="020B0606020202050201" pitchFamily="34" charset="0"/>
              <a:ea typeface="Montserrat"/>
              <a:cs typeface="Montserrat"/>
            </a:endParaRPr>
          </a:p>
          <a:p>
            <a:pPr lvl="0" algn="ctr"/>
            <a:r>
              <a:rPr lang="es-GT" sz="2000" b="1" spc="300" dirty="0" smtClean="0">
                <a:solidFill>
                  <a:srgbClr val="004C82"/>
                </a:solidFill>
                <a:latin typeface="Bebas Neue" panose="020B0606020202050201" pitchFamily="34" charset="0"/>
                <a:ea typeface="Montserrat"/>
                <a:cs typeface="Montserrat"/>
                <a:sym typeface="Montserrat"/>
              </a:rPr>
              <a:t>MANTENIMIENTO VEHICULAR</a:t>
            </a:r>
            <a:endParaRPr sz="2000" spc="300" dirty="0">
              <a:solidFill>
                <a:srgbClr val="004C82"/>
              </a:solidFill>
              <a:latin typeface="Bebas Neue" panose="020B0606020202050201" pitchFamily="34" charset="0"/>
            </a:endParaRPr>
          </a:p>
        </p:txBody>
      </p:sp>
      <p:sp>
        <p:nvSpPr>
          <p:cNvPr id="15" name="Rectángulo 14"/>
          <p:cNvSpPr/>
          <p:nvPr/>
        </p:nvSpPr>
        <p:spPr>
          <a:xfrm>
            <a:off x="3476996" y="5175049"/>
            <a:ext cx="4852610" cy="369332"/>
          </a:xfrm>
          <a:prstGeom prst="rect">
            <a:avLst/>
          </a:prstGeom>
        </p:spPr>
        <p:txBody>
          <a:bodyPr wrap="none">
            <a:spAutoFit/>
          </a:bodyPr>
          <a:lstStyle/>
          <a:p>
            <a:r>
              <a:rPr lang="es-MX" sz="1800" dirty="0" smtClean="0">
                <a:latin typeface="+mj-lt"/>
                <a:cs typeface="Arial" panose="020B0604020202020204" pitchFamily="34" charset="0"/>
              </a:rPr>
              <a:t>Trabajos de Enderezado y </a:t>
            </a:r>
            <a:r>
              <a:rPr lang="es-MX" sz="1800" dirty="0">
                <a:latin typeface="+mj-lt"/>
                <a:cs typeface="Arial" panose="020B0604020202020204" pitchFamily="34" charset="0"/>
              </a:rPr>
              <a:t>P</a:t>
            </a:r>
            <a:r>
              <a:rPr lang="es-MX" sz="1800" dirty="0" smtClean="0">
                <a:latin typeface="+mj-lt"/>
                <a:cs typeface="Arial" panose="020B0604020202020204" pitchFamily="34" charset="0"/>
              </a:rPr>
              <a:t>intura Automotriz</a:t>
            </a:r>
            <a:endParaRPr lang="es-GT" sz="1800" dirty="0">
              <a:latin typeface="+mj-lt"/>
            </a:endParaRPr>
          </a:p>
        </p:txBody>
      </p:sp>
      <p:pic>
        <p:nvPicPr>
          <p:cNvPr id="4098" name="Picture 2" descr="687bbfdc43a206736a7b11f29c6d9395d5e93f2a@zimb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6386" y="2390776"/>
            <a:ext cx="4041220" cy="217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abc06630bec9af75204956f1a60f1f8da825d3a8@zimb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0051" y="2390776"/>
            <a:ext cx="4041220" cy="2174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2334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 name="Google Shape;94;g1e0bd25976b_0_142"/>
          <p:cNvSpPr txBox="1"/>
          <p:nvPr/>
        </p:nvSpPr>
        <p:spPr>
          <a:xfrm>
            <a:off x="2998838" y="333041"/>
            <a:ext cx="6019393" cy="830956"/>
          </a:xfrm>
          <a:prstGeom prst="rect">
            <a:avLst/>
          </a:prstGeom>
          <a:noFill/>
          <a:ln>
            <a:noFill/>
          </a:ln>
        </p:spPr>
        <p:txBody>
          <a:bodyPr spcFirstLastPara="1" wrap="square" lIns="91425" tIns="45700" rIns="91425" bIns="45700" anchor="t" anchorCtr="0">
            <a:spAutoFit/>
          </a:bodyPr>
          <a:lstStyle/>
          <a:p>
            <a:pPr lvl="0" algn="ctr"/>
            <a:r>
              <a:rPr lang="es-GT" sz="2800" spc="300" dirty="0" smtClean="0">
                <a:solidFill>
                  <a:srgbClr val="004C82"/>
                </a:solidFill>
                <a:latin typeface="Bebas Neue" panose="020B0606020202050201" pitchFamily="34" charset="0"/>
                <a:ea typeface="Montserrat"/>
                <a:cs typeface="Montserrat"/>
              </a:rPr>
              <a:t>Principales Avances</a:t>
            </a:r>
            <a:endParaRPr lang="es-GT" sz="2800" spc="300" dirty="0">
              <a:solidFill>
                <a:srgbClr val="004C82"/>
              </a:solidFill>
              <a:latin typeface="Bebas Neue" panose="020B0606020202050201" pitchFamily="34" charset="0"/>
              <a:ea typeface="Montserrat"/>
              <a:cs typeface="Montserrat"/>
            </a:endParaRPr>
          </a:p>
          <a:p>
            <a:pPr lvl="0" algn="ctr"/>
            <a:r>
              <a:rPr lang="es-GT" sz="2000" b="1" spc="300" dirty="0" smtClean="0">
                <a:solidFill>
                  <a:srgbClr val="004C82"/>
                </a:solidFill>
                <a:latin typeface="Bebas Neue" panose="020B0606020202050201" pitchFamily="34" charset="0"/>
                <a:ea typeface="Montserrat"/>
                <a:cs typeface="Montserrat"/>
                <a:sym typeface="Montserrat"/>
              </a:rPr>
              <a:t>En la dirección de recursos humanos</a:t>
            </a:r>
            <a:endParaRPr sz="2000" spc="300" dirty="0">
              <a:solidFill>
                <a:srgbClr val="004C82"/>
              </a:solidFill>
              <a:latin typeface="Bebas Neue" panose="020B0606020202050201" pitchFamily="34" charset="0"/>
            </a:endParaRPr>
          </a:p>
        </p:txBody>
      </p:sp>
      <p:sp>
        <p:nvSpPr>
          <p:cNvPr id="33" name="Google Shape;83;g1e0bd25976b_0_84"/>
          <p:cNvSpPr txBox="1"/>
          <p:nvPr/>
        </p:nvSpPr>
        <p:spPr>
          <a:xfrm>
            <a:off x="7649584" y="5086525"/>
            <a:ext cx="76191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smtClean="0">
                <a:solidFill>
                  <a:srgbClr val="FFFFFF"/>
                </a:solidFill>
                <a:latin typeface="Montserrat"/>
                <a:ea typeface="Montserrat"/>
                <a:cs typeface="Montserrat"/>
                <a:sym typeface="Montserrat"/>
              </a:rPr>
              <a:t>3</a:t>
            </a:r>
            <a:endParaRPr sz="3600" dirty="0">
              <a:solidFill>
                <a:srgbClr val="FFFFFF"/>
              </a:solidFill>
            </a:endParaRPr>
          </a:p>
        </p:txBody>
      </p:sp>
      <p:sp>
        <p:nvSpPr>
          <p:cNvPr id="37" name="Google Shape;83;g1e0bd25976b_0_84"/>
          <p:cNvSpPr txBox="1"/>
          <p:nvPr/>
        </p:nvSpPr>
        <p:spPr>
          <a:xfrm>
            <a:off x="10069063" y="4990017"/>
            <a:ext cx="1375028" cy="969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smtClean="0">
                <a:solidFill>
                  <a:srgbClr val="FFFFFF"/>
                </a:solidFill>
                <a:latin typeface="Montserrat"/>
                <a:ea typeface="Montserrat"/>
                <a:cs typeface="Montserrat"/>
                <a:sym typeface="Montserrat"/>
              </a:rPr>
              <a:t>381</a:t>
            </a:r>
          </a:p>
          <a:p>
            <a:pPr marL="0" marR="0" lvl="0" indent="0" algn="ctr" rtl="0">
              <a:spcBef>
                <a:spcPts val="0"/>
              </a:spcBef>
              <a:spcAft>
                <a:spcPts val="0"/>
              </a:spcAft>
              <a:buNone/>
            </a:pPr>
            <a:r>
              <a:rPr lang="es-GT" sz="1050" b="1" dirty="0" smtClean="0">
                <a:solidFill>
                  <a:srgbClr val="FFFFFF"/>
                </a:solidFill>
                <a:latin typeface="Montserrat"/>
                <a:sym typeface="Montserrat"/>
              </a:rPr>
              <a:t>PRSONAS CAPACITADAS</a:t>
            </a:r>
            <a:endParaRPr sz="1050" dirty="0">
              <a:solidFill>
                <a:srgbClr val="FFFFFF"/>
              </a:solidFill>
            </a:endParaRPr>
          </a:p>
        </p:txBody>
      </p:sp>
      <p:sp>
        <p:nvSpPr>
          <p:cNvPr id="6" name="CuadroTexto 9"/>
          <p:cNvSpPr txBox="1"/>
          <p:nvPr/>
        </p:nvSpPr>
        <p:spPr>
          <a:xfrm>
            <a:off x="1308420" y="5314802"/>
            <a:ext cx="4470160" cy="201694"/>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s-GT" sz="1400" dirty="0">
                <a:latin typeface="+mj-lt"/>
              </a:rPr>
              <a:t> </a:t>
            </a:r>
            <a:r>
              <a:rPr lang="es-GT" sz="1400" dirty="0" smtClean="0">
                <a:latin typeface="+mj-lt"/>
              </a:rPr>
              <a:t>     PLAN</a:t>
            </a:r>
            <a:r>
              <a:rPr lang="es-GT" sz="1400" baseline="0" dirty="0" smtClean="0">
                <a:latin typeface="+mj-lt"/>
              </a:rPr>
              <a:t> </a:t>
            </a:r>
            <a:r>
              <a:rPr lang="es-GT" sz="1400" baseline="0" dirty="0">
                <a:latin typeface="+mj-lt"/>
              </a:rPr>
              <a:t>ANUAL</a:t>
            </a:r>
            <a:r>
              <a:rPr lang="es-GT" sz="1400" dirty="0">
                <a:latin typeface="+mj-lt"/>
              </a:rPr>
              <a:t>           </a:t>
            </a:r>
            <a:r>
              <a:rPr lang="es-GT" sz="1400" dirty="0" smtClean="0">
                <a:latin typeface="+mj-lt"/>
              </a:rPr>
              <a:t>  EXTRAORDINARIAS</a:t>
            </a:r>
            <a:endParaRPr lang="es-GT" sz="1400" dirty="0">
              <a:latin typeface="+mj-lt"/>
            </a:endParaRPr>
          </a:p>
        </p:txBody>
      </p:sp>
      <p:sp>
        <p:nvSpPr>
          <p:cNvPr id="7" name="CuadroTexto 9"/>
          <p:cNvSpPr txBox="1"/>
          <p:nvPr/>
        </p:nvSpPr>
        <p:spPr>
          <a:xfrm>
            <a:off x="2998838" y="5732815"/>
            <a:ext cx="1585384" cy="32694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s-MX" sz="1600" b="1" dirty="0" smtClean="0">
                <a:latin typeface="+mj-lt"/>
              </a:rPr>
              <a:t>TOTAL:  </a:t>
            </a:r>
            <a:r>
              <a:rPr lang="es-MX" sz="2000" b="1" dirty="0" smtClean="0">
                <a:latin typeface="+mj-lt"/>
              </a:rPr>
              <a:t>32</a:t>
            </a:r>
            <a:endParaRPr lang="es-GT" sz="1600" b="1" dirty="0">
              <a:latin typeface="+mj-lt"/>
            </a:endParaRPr>
          </a:p>
        </p:txBody>
      </p:sp>
      <p:sp>
        <p:nvSpPr>
          <p:cNvPr id="8" name="Google Shape;103;g1e0bd25976b_0_105"/>
          <p:cNvSpPr/>
          <p:nvPr/>
        </p:nvSpPr>
        <p:spPr>
          <a:xfrm>
            <a:off x="6234300" y="2748545"/>
            <a:ext cx="5957700" cy="2171700"/>
          </a:xfrm>
          <a:prstGeom prst="rect">
            <a:avLst/>
          </a:prstGeom>
          <a:solidFill>
            <a:srgbClr val="004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5;g1e0bd25976b_0_105"/>
          <p:cNvSpPr txBox="1"/>
          <p:nvPr/>
        </p:nvSpPr>
        <p:spPr>
          <a:xfrm>
            <a:off x="6479757" y="2985194"/>
            <a:ext cx="5497286" cy="1938952"/>
          </a:xfrm>
          <a:prstGeom prst="rect">
            <a:avLst/>
          </a:prstGeom>
          <a:noFill/>
          <a:ln>
            <a:noFill/>
          </a:ln>
        </p:spPr>
        <p:txBody>
          <a:bodyPr spcFirstLastPara="1" wrap="square" lIns="91425" tIns="45700" rIns="91425" bIns="45700" anchor="t" anchorCtr="0">
            <a:spAutoFit/>
          </a:bodyPr>
          <a:lstStyle/>
          <a:p>
            <a:pPr algn="just"/>
            <a:r>
              <a:rPr lang="es-ES" sz="2000" dirty="0">
                <a:solidFill>
                  <a:schemeClr val="bg1"/>
                </a:solidFill>
                <a:latin typeface="+mj-lt"/>
              </a:rPr>
              <a:t>Se han impartido </a:t>
            </a:r>
            <a:r>
              <a:rPr lang="es-ES" sz="2000" b="1" dirty="0" smtClean="0">
                <a:solidFill>
                  <a:schemeClr val="bg1"/>
                </a:solidFill>
                <a:latin typeface="+mj-lt"/>
              </a:rPr>
              <a:t>32</a:t>
            </a:r>
            <a:r>
              <a:rPr lang="es-ES" sz="2000" dirty="0" smtClean="0">
                <a:solidFill>
                  <a:schemeClr val="bg1"/>
                </a:solidFill>
                <a:latin typeface="+mj-lt"/>
              </a:rPr>
              <a:t> </a:t>
            </a:r>
            <a:r>
              <a:rPr lang="es-ES" sz="2000" dirty="0">
                <a:solidFill>
                  <a:schemeClr val="bg1"/>
                </a:solidFill>
                <a:latin typeface="+mj-lt"/>
              </a:rPr>
              <a:t>capacitaciones en </a:t>
            </a:r>
            <a:r>
              <a:rPr lang="es-ES" sz="2000">
                <a:solidFill>
                  <a:schemeClr val="bg1"/>
                </a:solidFill>
                <a:latin typeface="+mj-lt"/>
              </a:rPr>
              <a:t>el </a:t>
            </a:r>
            <a:r>
              <a:rPr lang="es-ES" sz="2000" smtClean="0">
                <a:solidFill>
                  <a:schemeClr val="bg1"/>
                </a:solidFill>
                <a:latin typeface="+mj-lt"/>
              </a:rPr>
              <a:t>segundo</a:t>
            </a:r>
            <a:r>
              <a:rPr lang="es-ES" sz="2000" smtClean="0">
                <a:solidFill>
                  <a:schemeClr val="bg1"/>
                </a:solidFill>
                <a:latin typeface="+mj-lt"/>
              </a:rPr>
              <a:t> </a:t>
            </a:r>
            <a:r>
              <a:rPr lang="es-ES" sz="2000" dirty="0">
                <a:solidFill>
                  <a:schemeClr val="bg1"/>
                </a:solidFill>
                <a:latin typeface="+mj-lt"/>
              </a:rPr>
              <a:t>cuatrimestre del año 2023, distribuidas de la siguiente manera </a:t>
            </a:r>
            <a:r>
              <a:rPr lang="es-ES" sz="2000" b="1" dirty="0" smtClean="0">
                <a:solidFill>
                  <a:schemeClr val="bg1"/>
                </a:solidFill>
                <a:latin typeface="+mj-lt"/>
              </a:rPr>
              <a:t>12</a:t>
            </a:r>
            <a:r>
              <a:rPr lang="es-ES" sz="2000" dirty="0" smtClean="0">
                <a:solidFill>
                  <a:schemeClr val="bg1"/>
                </a:solidFill>
                <a:latin typeface="+mj-lt"/>
              </a:rPr>
              <a:t> </a:t>
            </a:r>
            <a:r>
              <a:rPr lang="es-ES" sz="2000" dirty="0">
                <a:solidFill>
                  <a:schemeClr val="bg1"/>
                </a:solidFill>
                <a:latin typeface="+mj-lt"/>
              </a:rPr>
              <a:t>corresponden al </a:t>
            </a:r>
            <a:r>
              <a:rPr lang="es-ES" sz="2000" b="1" dirty="0">
                <a:solidFill>
                  <a:schemeClr val="bg1"/>
                </a:solidFill>
                <a:latin typeface="+mj-lt"/>
              </a:rPr>
              <a:t>Plan Anual de Capacitaciones </a:t>
            </a:r>
            <a:r>
              <a:rPr lang="es-ES" sz="2000" dirty="0">
                <a:solidFill>
                  <a:schemeClr val="bg1"/>
                </a:solidFill>
                <a:latin typeface="+mj-lt"/>
              </a:rPr>
              <a:t>y </a:t>
            </a:r>
            <a:r>
              <a:rPr lang="es-ES" sz="2000" b="1" dirty="0">
                <a:solidFill>
                  <a:schemeClr val="bg1"/>
                </a:solidFill>
                <a:latin typeface="+mj-lt"/>
              </a:rPr>
              <a:t>20</a:t>
            </a:r>
            <a:r>
              <a:rPr lang="es-ES" sz="2000" dirty="0">
                <a:solidFill>
                  <a:schemeClr val="bg1"/>
                </a:solidFill>
                <a:latin typeface="+mj-lt"/>
              </a:rPr>
              <a:t> han sido impartidas de </a:t>
            </a:r>
            <a:r>
              <a:rPr lang="es-ES" sz="2000" b="1" dirty="0">
                <a:solidFill>
                  <a:schemeClr val="bg1"/>
                </a:solidFill>
                <a:latin typeface="+mj-lt"/>
              </a:rPr>
              <a:t>manera extraordinaria</a:t>
            </a:r>
            <a:r>
              <a:rPr lang="es-ES" sz="2000" dirty="0">
                <a:solidFill>
                  <a:schemeClr val="bg1"/>
                </a:solidFill>
                <a:latin typeface="+mj-lt"/>
              </a:rPr>
              <a:t>. </a:t>
            </a:r>
            <a:endParaRPr lang="es-GT" sz="1600" dirty="0">
              <a:solidFill>
                <a:schemeClr val="bg1"/>
              </a:solidFill>
              <a:latin typeface="+mj-lt"/>
              <a:cs typeface="Arial" panose="020B0604020202020204" pitchFamily="34" charset="0"/>
            </a:endParaRPr>
          </a:p>
        </p:txBody>
      </p:sp>
      <p:graphicFrame>
        <p:nvGraphicFramePr>
          <p:cNvPr id="11" name="Gráfico 10"/>
          <p:cNvGraphicFramePr/>
          <p:nvPr>
            <p:extLst>
              <p:ext uri="{D42A27DB-BD31-4B8C-83A1-F6EECF244321}">
                <p14:modId xmlns:p14="http://schemas.microsoft.com/office/powerpoint/2010/main" val="1659950346"/>
              </p:ext>
            </p:extLst>
          </p:nvPr>
        </p:nvGraphicFramePr>
        <p:xfrm>
          <a:off x="66574" y="1650126"/>
          <a:ext cx="6413183" cy="36646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202225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 name="Google Shape;94;g1e0bd25976b_0_142"/>
          <p:cNvSpPr txBox="1"/>
          <p:nvPr/>
        </p:nvSpPr>
        <p:spPr>
          <a:xfrm>
            <a:off x="2998838" y="333041"/>
            <a:ext cx="6019393" cy="830956"/>
          </a:xfrm>
          <a:prstGeom prst="rect">
            <a:avLst/>
          </a:prstGeom>
          <a:noFill/>
          <a:ln>
            <a:noFill/>
          </a:ln>
        </p:spPr>
        <p:txBody>
          <a:bodyPr spcFirstLastPara="1" wrap="square" lIns="91425" tIns="45700" rIns="91425" bIns="45700" anchor="t" anchorCtr="0">
            <a:spAutoFit/>
          </a:bodyPr>
          <a:lstStyle/>
          <a:p>
            <a:pPr lvl="0" algn="ctr"/>
            <a:r>
              <a:rPr lang="es-GT" sz="2800" spc="300" dirty="0" smtClean="0">
                <a:solidFill>
                  <a:srgbClr val="004C82"/>
                </a:solidFill>
                <a:latin typeface="Bebas Neue" panose="020B0606020202050201" pitchFamily="34" charset="0"/>
                <a:ea typeface="Montserrat"/>
                <a:cs typeface="Montserrat"/>
              </a:rPr>
              <a:t>Principales Avances</a:t>
            </a:r>
            <a:endParaRPr lang="es-GT" sz="2800" spc="300" dirty="0">
              <a:solidFill>
                <a:srgbClr val="004C82"/>
              </a:solidFill>
              <a:latin typeface="Bebas Neue" panose="020B0606020202050201" pitchFamily="34" charset="0"/>
              <a:ea typeface="Montserrat"/>
              <a:cs typeface="Montserrat"/>
            </a:endParaRPr>
          </a:p>
          <a:p>
            <a:pPr lvl="0" algn="ctr"/>
            <a:r>
              <a:rPr lang="es-GT" sz="2000" b="1" spc="300" dirty="0" smtClean="0">
                <a:solidFill>
                  <a:srgbClr val="004C82"/>
                </a:solidFill>
                <a:latin typeface="Bebas Neue" panose="020B0606020202050201" pitchFamily="34" charset="0"/>
                <a:ea typeface="Montserrat"/>
                <a:cs typeface="Montserrat"/>
                <a:sym typeface="Montserrat"/>
              </a:rPr>
              <a:t>En la dirección de recursos humanos</a:t>
            </a:r>
            <a:endParaRPr sz="2000" spc="300" dirty="0">
              <a:solidFill>
                <a:srgbClr val="004C82"/>
              </a:solidFill>
              <a:latin typeface="Bebas Neue" panose="020B0606020202050201" pitchFamily="34" charset="0"/>
            </a:endParaRPr>
          </a:p>
        </p:txBody>
      </p:sp>
      <p:sp>
        <p:nvSpPr>
          <p:cNvPr id="33" name="Google Shape;83;g1e0bd25976b_0_84"/>
          <p:cNvSpPr txBox="1"/>
          <p:nvPr/>
        </p:nvSpPr>
        <p:spPr>
          <a:xfrm>
            <a:off x="7649584" y="5086525"/>
            <a:ext cx="76191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smtClean="0">
                <a:solidFill>
                  <a:srgbClr val="FFFFFF"/>
                </a:solidFill>
                <a:latin typeface="Montserrat"/>
                <a:ea typeface="Montserrat"/>
                <a:cs typeface="Montserrat"/>
                <a:sym typeface="Montserrat"/>
              </a:rPr>
              <a:t>3</a:t>
            </a:r>
            <a:endParaRPr sz="3600" dirty="0">
              <a:solidFill>
                <a:srgbClr val="FFFFFF"/>
              </a:solidFill>
            </a:endParaRPr>
          </a:p>
        </p:txBody>
      </p:sp>
      <p:sp>
        <p:nvSpPr>
          <p:cNvPr id="37" name="Google Shape;83;g1e0bd25976b_0_84"/>
          <p:cNvSpPr txBox="1"/>
          <p:nvPr/>
        </p:nvSpPr>
        <p:spPr>
          <a:xfrm>
            <a:off x="10069063" y="4990017"/>
            <a:ext cx="1375028" cy="969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smtClean="0">
                <a:solidFill>
                  <a:srgbClr val="FFFFFF"/>
                </a:solidFill>
                <a:latin typeface="Montserrat"/>
                <a:ea typeface="Montserrat"/>
                <a:cs typeface="Montserrat"/>
                <a:sym typeface="Montserrat"/>
              </a:rPr>
              <a:t>381</a:t>
            </a:r>
          </a:p>
          <a:p>
            <a:pPr marL="0" marR="0" lvl="0" indent="0" algn="ctr" rtl="0">
              <a:spcBef>
                <a:spcPts val="0"/>
              </a:spcBef>
              <a:spcAft>
                <a:spcPts val="0"/>
              </a:spcAft>
              <a:buNone/>
            </a:pPr>
            <a:r>
              <a:rPr lang="es-GT" sz="1050" b="1" dirty="0" smtClean="0">
                <a:solidFill>
                  <a:srgbClr val="FFFFFF"/>
                </a:solidFill>
                <a:latin typeface="Montserrat"/>
                <a:sym typeface="Montserrat"/>
              </a:rPr>
              <a:t>PRSONAS CAPACITADAS</a:t>
            </a:r>
            <a:endParaRPr sz="1050" dirty="0">
              <a:solidFill>
                <a:srgbClr val="FFFFFF"/>
              </a:solidFill>
            </a:endParaRPr>
          </a:p>
        </p:txBody>
      </p:sp>
      <p:sp>
        <p:nvSpPr>
          <p:cNvPr id="10" name="Google Shape;105;g1e0bd25976b_0_105"/>
          <p:cNvSpPr txBox="1"/>
          <p:nvPr/>
        </p:nvSpPr>
        <p:spPr>
          <a:xfrm>
            <a:off x="6479757" y="2475024"/>
            <a:ext cx="5497286" cy="1938952"/>
          </a:xfrm>
          <a:prstGeom prst="rect">
            <a:avLst/>
          </a:prstGeom>
          <a:noFill/>
          <a:ln>
            <a:noFill/>
          </a:ln>
        </p:spPr>
        <p:txBody>
          <a:bodyPr spcFirstLastPara="1" wrap="square" lIns="91425" tIns="45700" rIns="91425" bIns="45700" anchor="t" anchorCtr="0">
            <a:spAutoFit/>
          </a:bodyPr>
          <a:lstStyle/>
          <a:p>
            <a:pPr algn="just"/>
            <a:r>
              <a:rPr lang="es-ES" sz="2000" dirty="0">
                <a:solidFill>
                  <a:schemeClr val="bg1"/>
                </a:solidFill>
                <a:latin typeface="Montserrat" panose="00000500000000000000" pitchFamily="2" charset="0"/>
              </a:rPr>
              <a:t>Se han impartido </a:t>
            </a:r>
            <a:r>
              <a:rPr lang="es-ES" sz="2000" b="1" dirty="0">
                <a:solidFill>
                  <a:schemeClr val="bg1"/>
                </a:solidFill>
                <a:latin typeface="Montserrat" panose="00000500000000000000" pitchFamily="2" charset="0"/>
              </a:rPr>
              <a:t>33</a:t>
            </a:r>
            <a:r>
              <a:rPr lang="es-ES" sz="2000" dirty="0">
                <a:solidFill>
                  <a:schemeClr val="bg1"/>
                </a:solidFill>
                <a:latin typeface="Montserrat" panose="00000500000000000000" pitchFamily="2" charset="0"/>
              </a:rPr>
              <a:t> capacitaciones en el primer cuatrimestre del año 2023, distribuidas de la siguiente manera </a:t>
            </a:r>
            <a:r>
              <a:rPr lang="es-ES" sz="2000" b="1" dirty="0">
                <a:solidFill>
                  <a:schemeClr val="bg1"/>
                </a:solidFill>
                <a:latin typeface="Montserrat" panose="00000500000000000000" pitchFamily="2" charset="0"/>
              </a:rPr>
              <a:t>13</a:t>
            </a:r>
            <a:r>
              <a:rPr lang="es-ES" sz="2000" dirty="0">
                <a:solidFill>
                  <a:schemeClr val="bg1"/>
                </a:solidFill>
                <a:latin typeface="Montserrat" panose="00000500000000000000" pitchFamily="2" charset="0"/>
              </a:rPr>
              <a:t> corresponden al </a:t>
            </a:r>
            <a:r>
              <a:rPr lang="es-ES" sz="2000" b="1" dirty="0">
                <a:solidFill>
                  <a:schemeClr val="bg1"/>
                </a:solidFill>
                <a:latin typeface="Montserrat" panose="00000500000000000000" pitchFamily="2" charset="0"/>
              </a:rPr>
              <a:t>Plan Anual de Capacitaciones </a:t>
            </a:r>
            <a:r>
              <a:rPr lang="es-ES" sz="2000" dirty="0">
                <a:solidFill>
                  <a:schemeClr val="bg1"/>
                </a:solidFill>
                <a:latin typeface="Montserrat" panose="00000500000000000000" pitchFamily="2" charset="0"/>
              </a:rPr>
              <a:t>y </a:t>
            </a:r>
            <a:r>
              <a:rPr lang="es-ES" sz="2000" b="1" dirty="0">
                <a:solidFill>
                  <a:schemeClr val="bg1"/>
                </a:solidFill>
                <a:latin typeface="Montserrat" panose="00000500000000000000" pitchFamily="2" charset="0"/>
              </a:rPr>
              <a:t>20</a:t>
            </a:r>
            <a:r>
              <a:rPr lang="es-ES" sz="2000" dirty="0">
                <a:solidFill>
                  <a:schemeClr val="bg1"/>
                </a:solidFill>
                <a:latin typeface="Montserrat" panose="00000500000000000000" pitchFamily="2" charset="0"/>
              </a:rPr>
              <a:t> han sido impartidas de </a:t>
            </a:r>
            <a:r>
              <a:rPr lang="es-ES" sz="2000" b="1" dirty="0">
                <a:solidFill>
                  <a:schemeClr val="bg1"/>
                </a:solidFill>
                <a:latin typeface="Montserrat" panose="00000500000000000000" pitchFamily="2" charset="0"/>
              </a:rPr>
              <a:t>manera extraordinaria</a:t>
            </a:r>
            <a:r>
              <a:rPr lang="es-ES" sz="2000" dirty="0">
                <a:solidFill>
                  <a:schemeClr val="bg1"/>
                </a:solidFill>
                <a:latin typeface="Montserrat" panose="00000500000000000000" pitchFamily="2" charset="0"/>
              </a:rPr>
              <a:t>. </a:t>
            </a:r>
            <a:endParaRPr lang="es-GT" sz="1600" dirty="0">
              <a:solidFill>
                <a:schemeClr val="bg1"/>
              </a:solidFill>
              <a:latin typeface="Montserrat" panose="00000500000000000000" pitchFamily="2" charset="0"/>
              <a:cs typeface="Arial" panose="020B0604020202020204" pitchFamily="3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3517605767"/>
              </p:ext>
            </p:extLst>
          </p:nvPr>
        </p:nvGraphicFramePr>
        <p:xfrm>
          <a:off x="1730478" y="1430473"/>
          <a:ext cx="8899831" cy="4529000"/>
        </p:xfrm>
        <a:graphic>
          <a:graphicData uri="http://schemas.openxmlformats.org/drawingml/2006/table">
            <a:tbl>
              <a:tblPr/>
              <a:tblGrid>
                <a:gridCol w="424926">
                  <a:extLst>
                    <a:ext uri="{9D8B030D-6E8A-4147-A177-3AD203B41FA5}">
                      <a16:colId xmlns:a16="http://schemas.microsoft.com/office/drawing/2014/main" val="2145988699"/>
                    </a:ext>
                  </a:extLst>
                </a:gridCol>
                <a:gridCol w="1113462">
                  <a:extLst>
                    <a:ext uri="{9D8B030D-6E8A-4147-A177-3AD203B41FA5}">
                      <a16:colId xmlns:a16="http://schemas.microsoft.com/office/drawing/2014/main" val="1879136124"/>
                    </a:ext>
                  </a:extLst>
                </a:gridCol>
                <a:gridCol w="1113462">
                  <a:extLst>
                    <a:ext uri="{9D8B030D-6E8A-4147-A177-3AD203B41FA5}">
                      <a16:colId xmlns:a16="http://schemas.microsoft.com/office/drawing/2014/main" val="2312319278"/>
                    </a:ext>
                  </a:extLst>
                </a:gridCol>
                <a:gridCol w="6247981">
                  <a:extLst>
                    <a:ext uri="{9D8B030D-6E8A-4147-A177-3AD203B41FA5}">
                      <a16:colId xmlns:a16="http://schemas.microsoft.com/office/drawing/2014/main" val="803805868"/>
                    </a:ext>
                  </a:extLst>
                </a:gridCol>
              </a:tblGrid>
              <a:tr h="297228">
                <a:tc gridSpan="4">
                  <a:txBody>
                    <a:bodyPr/>
                    <a:lstStyle/>
                    <a:p>
                      <a:pPr algn="ctr">
                        <a:lnSpc>
                          <a:spcPct val="107000"/>
                        </a:lnSpc>
                        <a:spcAft>
                          <a:spcPts val="800"/>
                        </a:spcAft>
                      </a:pPr>
                      <a:r>
                        <a:rPr lang="es-GT" sz="1400" b="1" dirty="0">
                          <a:effectLst/>
                          <a:latin typeface="+mj-lt"/>
                          <a:ea typeface="Calibri" panose="020F0502020204030204" pitchFamily="34" charset="0"/>
                          <a:cs typeface="Times New Roman" panose="02020603050405020304" pitchFamily="18" charset="0"/>
                        </a:rPr>
                        <a:t>RESUMEN DE CAPACITACIONES PLAN ANUAL</a:t>
                      </a:r>
                      <a:endParaRPr lang="es-GT" sz="1400" dirty="0">
                        <a:effectLst/>
                        <a:latin typeface="+mj-lt"/>
                        <a:ea typeface="Calibri" panose="020F0502020204030204" pitchFamily="34" charset="0"/>
                        <a:cs typeface="Times New Roman" panose="02020603050405020304" pitchFamily="18" charset="0"/>
                      </a:endParaRPr>
                    </a:p>
                  </a:txBody>
                  <a:tcPr marL="14755" marR="14755" marT="147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6B0"/>
                    </a:solidFill>
                  </a:tcPr>
                </a:tc>
                <a:tc hMerge="1">
                  <a:txBody>
                    <a:bodyPr/>
                    <a:lstStyle/>
                    <a:p>
                      <a:endParaRPr lang="es-GT"/>
                    </a:p>
                  </a:txBody>
                  <a:tcPr/>
                </a:tc>
                <a:tc hMerge="1">
                  <a:txBody>
                    <a:bodyPr/>
                    <a:lstStyle/>
                    <a:p>
                      <a:endParaRPr lang="es-GT"/>
                    </a:p>
                  </a:txBody>
                  <a:tcPr/>
                </a:tc>
                <a:tc hMerge="1">
                  <a:txBody>
                    <a:bodyPr/>
                    <a:lstStyle/>
                    <a:p>
                      <a:endParaRPr lang="es-GT"/>
                    </a:p>
                  </a:txBody>
                  <a:tcPr/>
                </a:tc>
                <a:extLst>
                  <a:ext uri="{0D108BD9-81ED-4DB2-BD59-A6C34878D82A}">
                    <a16:rowId xmlns:a16="http://schemas.microsoft.com/office/drawing/2014/main" val="1502283039"/>
                  </a:ext>
                </a:extLst>
              </a:tr>
              <a:tr h="361973">
                <a:tc gridSpan="4">
                  <a:txBody>
                    <a:bodyPr/>
                    <a:lstStyle/>
                    <a:p>
                      <a:pPr algn="ctr">
                        <a:lnSpc>
                          <a:spcPct val="107000"/>
                        </a:lnSpc>
                        <a:spcAft>
                          <a:spcPts val="800"/>
                        </a:spcAft>
                      </a:pPr>
                      <a:r>
                        <a:rPr lang="es-GT" sz="1400" b="1" dirty="0">
                          <a:effectLst/>
                          <a:latin typeface="+mj-lt"/>
                          <a:ea typeface="Calibri" panose="020F0502020204030204" pitchFamily="34" charset="0"/>
                          <a:cs typeface="Times New Roman" panose="02020603050405020304" pitchFamily="18" charset="0"/>
                        </a:rPr>
                        <a:t>EJECUTADAS EN EL SEGUNDO CUATRIMESTRE 2023</a:t>
                      </a:r>
                      <a:endParaRPr lang="es-GT" sz="1400" dirty="0">
                        <a:effectLst/>
                        <a:latin typeface="+mj-lt"/>
                        <a:ea typeface="Calibri" panose="020F0502020204030204" pitchFamily="34" charset="0"/>
                        <a:cs typeface="Times New Roman" panose="02020603050405020304" pitchFamily="18" charset="0"/>
                      </a:endParaRPr>
                    </a:p>
                  </a:txBody>
                  <a:tcPr marL="14755" marR="14755" marT="147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6B0"/>
                    </a:solidFill>
                  </a:tcPr>
                </a:tc>
                <a:tc hMerge="1">
                  <a:txBody>
                    <a:bodyPr/>
                    <a:lstStyle/>
                    <a:p>
                      <a:endParaRPr lang="es-GT"/>
                    </a:p>
                  </a:txBody>
                  <a:tcPr/>
                </a:tc>
                <a:tc hMerge="1">
                  <a:txBody>
                    <a:bodyPr/>
                    <a:lstStyle/>
                    <a:p>
                      <a:endParaRPr lang="es-GT"/>
                    </a:p>
                  </a:txBody>
                  <a:tcPr/>
                </a:tc>
                <a:tc hMerge="1">
                  <a:txBody>
                    <a:bodyPr/>
                    <a:lstStyle/>
                    <a:p>
                      <a:endParaRPr lang="es-GT"/>
                    </a:p>
                  </a:txBody>
                  <a:tcPr/>
                </a:tc>
                <a:extLst>
                  <a:ext uri="{0D108BD9-81ED-4DB2-BD59-A6C34878D82A}">
                    <a16:rowId xmlns:a16="http://schemas.microsoft.com/office/drawing/2014/main" val="851064505"/>
                  </a:ext>
                </a:extLst>
              </a:tr>
              <a:tr h="600994">
                <a:tc>
                  <a:txBody>
                    <a:bodyPr/>
                    <a:lstStyle/>
                    <a:p>
                      <a:pPr algn="ctr">
                        <a:lnSpc>
                          <a:spcPct val="107000"/>
                        </a:lnSpc>
                        <a:spcAft>
                          <a:spcPts val="800"/>
                        </a:spcAft>
                      </a:pPr>
                      <a:r>
                        <a:rPr lang="es-GT" sz="1400" b="1">
                          <a:effectLst/>
                          <a:latin typeface="+mj-lt"/>
                          <a:ea typeface="Calibri" panose="020F0502020204030204" pitchFamily="34" charset="0"/>
                          <a:cs typeface="Times New Roman" panose="02020603050405020304" pitchFamily="18" charset="0"/>
                        </a:rPr>
                        <a:t>NO.</a:t>
                      </a:r>
                      <a:endParaRPr lang="es-GT" sz="1400">
                        <a:effectLst/>
                        <a:latin typeface="+mj-lt"/>
                        <a:ea typeface="Calibri" panose="020F0502020204030204" pitchFamily="34" charset="0"/>
                        <a:cs typeface="Times New Roman" panose="02020603050405020304" pitchFamily="18" charset="0"/>
                      </a:endParaRPr>
                    </a:p>
                  </a:txBody>
                  <a:tcPr marL="14755" marR="14755" marT="147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800"/>
                        </a:spcAft>
                      </a:pPr>
                      <a:r>
                        <a:rPr lang="es-GT" sz="1400" b="1" dirty="0">
                          <a:effectLst/>
                          <a:latin typeface="+mj-lt"/>
                          <a:ea typeface="Calibri" panose="020F0502020204030204" pitchFamily="34" charset="0"/>
                          <a:cs typeface="Times New Roman" panose="02020603050405020304" pitchFamily="18" charset="0"/>
                        </a:rPr>
                        <a:t>MES</a:t>
                      </a:r>
                      <a:endParaRPr lang="es-GT" sz="1400" dirty="0">
                        <a:effectLst/>
                        <a:latin typeface="+mj-lt"/>
                        <a:ea typeface="Calibri" panose="020F0502020204030204" pitchFamily="34" charset="0"/>
                        <a:cs typeface="Times New Roman" panose="02020603050405020304" pitchFamily="18" charset="0"/>
                      </a:endParaRPr>
                    </a:p>
                  </a:txBody>
                  <a:tcPr marL="14755" marR="14755" marT="147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800"/>
                        </a:spcAft>
                      </a:pPr>
                      <a:r>
                        <a:rPr lang="es-GT" sz="1400" b="1">
                          <a:effectLst/>
                          <a:latin typeface="+mj-lt"/>
                          <a:ea typeface="Calibri" panose="020F0502020204030204" pitchFamily="34" charset="0"/>
                          <a:cs typeface="Times New Roman" panose="02020603050405020304" pitchFamily="18" charset="0"/>
                        </a:rPr>
                        <a:t>EVENTOS</a:t>
                      </a:r>
                      <a:endParaRPr lang="es-GT" sz="1400">
                        <a:effectLst/>
                        <a:latin typeface="+mj-lt"/>
                        <a:ea typeface="Calibri" panose="020F0502020204030204" pitchFamily="34" charset="0"/>
                        <a:cs typeface="Times New Roman" panose="02020603050405020304" pitchFamily="18" charset="0"/>
                      </a:endParaRPr>
                    </a:p>
                  </a:txBody>
                  <a:tcPr marL="14755" marR="14755" marT="147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800"/>
                        </a:spcAft>
                      </a:pPr>
                      <a:r>
                        <a:rPr lang="es-GT" sz="1400" b="1" dirty="0">
                          <a:effectLst/>
                          <a:latin typeface="+mj-lt"/>
                          <a:ea typeface="Calibri" panose="020F0502020204030204" pitchFamily="34" charset="0"/>
                          <a:cs typeface="Times New Roman" panose="02020603050405020304" pitchFamily="18" charset="0"/>
                        </a:rPr>
                        <a:t>NOMBRE DE LAS CAPACITACIONES</a:t>
                      </a:r>
                      <a:endParaRPr lang="es-GT" sz="1400" dirty="0">
                        <a:effectLst/>
                        <a:latin typeface="+mj-lt"/>
                        <a:ea typeface="Calibri" panose="020F0502020204030204" pitchFamily="34" charset="0"/>
                        <a:cs typeface="Times New Roman" panose="02020603050405020304" pitchFamily="18" charset="0"/>
                      </a:endParaRPr>
                    </a:p>
                  </a:txBody>
                  <a:tcPr marL="14755" marR="14755" marT="147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040455779"/>
                  </a:ext>
                </a:extLst>
              </a:tr>
              <a:tr h="579699">
                <a:tc>
                  <a:txBody>
                    <a:bodyPr/>
                    <a:lstStyle/>
                    <a:p>
                      <a:pPr algn="ctr">
                        <a:lnSpc>
                          <a:spcPct val="107000"/>
                        </a:lnSpc>
                        <a:spcAft>
                          <a:spcPts val="800"/>
                        </a:spcAft>
                      </a:pPr>
                      <a:r>
                        <a:rPr lang="es-GT" sz="1400">
                          <a:effectLst/>
                          <a:latin typeface="+mj-lt"/>
                          <a:ea typeface="Calibri" panose="020F0502020204030204" pitchFamily="34" charset="0"/>
                          <a:cs typeface="Times New Roman" panose="02020603050405020304" pitchFamily="18" charset="0"/>
                        </a:rPr>
                        <a:t>1</a:t>
                      </a:r>
                    </a:p>
                  </a:txBody>
                  <a:tcPr marL="14755" marR="14755" marT="147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MX" sz="1400">
                          <a:effectLst/>
                          <a:latin typeface="+mj-lt"/>
                          <a:ea typeface="Calibri" panose="020F0502020204030204" pitchFamily="34" charset="0"/>
                          <a:cs typeface="Times New Roman" panose="02020603050405020304" pitchFamily="18" charset="0"/>
                        </a:rPr>
                        <a:t>MAYO</a:t>
                      </a:r>
                      <a:endParaRPr lang="es-GT" sz="1400">
                        <a:effectLst/>
                        <a:latin typeface="+mj-lt"/>
                        <a:ea typeface="Calibri" panose="020F0502020204030204" pitchFamily="34" charset="0"/>
                        <a:cs typeface="Times New Roman" panose="02020603050405020304" pitchFamily="18" charset="0"/>
                      </a:endParaRPr>
                    </a:p>
                  </a:txBody>
                  <a:tcPr marL="14755" marR="14755" marT="147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GT" sz="1400">
                          <a:effectLst/>
                          <a:latin typeface="+mj-lt"/>
                          <a:ea typeface="Calibri" panose="020F0502020204030204" pitchFamily="34" charset="0"/>
                          <a:cs typeface="Times New Roman" panose="02020603050405020304" pitchFamily="18" charset="0"/>
                        </a:rPr>
                        <a:t>02</a:t>
                      </a:r>
                    </a:p>
                  </a:txBody>
                  <a:tcPr marL="14755" marR="14755" marT="147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es-GT" sz="1400" dirty="0">
                          <a:effectLst/>
                          <a:latin typeface="+mj-lt"/>
                          <a:ea typeface="Calibri" panose="020F0502020204030204" pitchFamily="34" charset="0"/>
                          <a:cs typeface="Times New Roman" panose="02020603050405020304" pitchFamily="18" charset="0"/>
                        </a:rPr>
                        <a:t>Inducción Personal de Primer Ingreso, Instructivo para el comportamiento del personal de SAAS, Código de Ética de SAAS.</a:t>
                      </a:r>
                    </a:p>
                  </a:txBody>
                  <a:tcPr marL="14755" marR="14755" marT="147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63755365"/>
                  </a:ext>
                </a:extLst>
              </a:tr>
              <a:tr h="885262">
                <a:tc>
                  <a:txBody>
                    <a:bodyPr/>
                    <a:lstStyle/>
                    <a:p>
                      <a:pPr algn="ctr">
                        <a:lnSpc>
                          <a:spcPct val="107000"/>
                        </a:lnSpc>
                        <a:spcAft>
                          <a:spcPts val="800"/>
                        </a:spcAft>
                      </a:pPr>
                      <a:r>
                        <a:rPr lang="es-GT" sz="1400">
                          <a:effectLst/>
                          <a:latin typeface="+mj-lt"/>
                          <a:ea typeface="Calibri" panose="020F0502020204030204" pitchFamily="34" charset="0"/>
                          <a:cs typeface="Times New Roman" panose="02020603050405020304" pitchFamily="18" charset="0"/>
                        </a:rPr>
                        <a:t>2</a:t>
                      </a:r>
                    </a:p>
                  </a:txBody>
                  <a:tcPr marL="14755" marR="14755" marT="147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MX" sz="1400">
                          <a:effectLst/>
                          <a:latin typeface="+mj-lt"/>
                          <a:ea typeface="Calibri" panose="020F0502020204030204" pitchFamily="34" charset="0"/>
                          <a:cs typeface="Times New Roman" panose="02020603050405020304" pitchFamily="18" charset="0"/>
                        </a:rPr>
                        <a:t>JUNIO</a:t>
                      </a:r>
                      <a:endParaRPr lang="es-GT" sz="1400">
                        <a:effectLst/>
                        <a:latin typeface="+mj-lt"/>
                        <a:ea typeface="Calibri" panose="020F0502020204030204" pitchFamily="34" charset="0"/>
                        <a:cs typeface="Times New Roman" panose="02020603050405020304" pitchFamily="18" charset="0"/>
                      </a:endParaRPr>
                    </a:p>
                  </a:txBody>
                  <a:tcPr marL="14755" marR="14755" marT="147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GT" sz="1400">
                          <a:effectLst/>
                          <a:latin typeface="+mj-lt"/>
                          <a:ea typeface="Calibri" panose="020F0502020204030204" pitchFamily="34" charset="0"/>
                          <a:cs typeface="Times New Roman" panose="02020603050405020304" pitchFamily="18" charset="0"/>
                        </a:rPr>
                        <a:t>03</a:t>
                      </a:r>
                    </a:p>
                  </a:txBody>
                  <a:tcPr marL="14755" marR="14755" marT="147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es-GT" sz="1400" dirty="0">
                          <a:effectLst/>
                          <a:latin typeface="+mj-lt"/>
                          <a:ea typeface="Calibri" panose="020F0502020204030204" pitchFamily="34" charset="0"/>
                          <a:cs typeface="Times New Roman" panose="02020603050405020304" pitchFamily="18" charset="0"/>
                        </a:rPr>
                        <a:t>Inducción Personal de Primer Ingreso, Ley de Contracciones del Estado, Juntas de Cotización y Licitación, Código de Ética de SAAS.</a:t>
                      </a:r>
                    </a:p>
                  </a:txBody>
                  <a:tcPr marL="14755" marR="14755" marT="147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9388798"/>
                  </a:ext>
                </a:extLst>
              </a:tr>
              <a:tr h="862172">
                <a:tc>
                  <a:txBody>
                    <a:bodyPr/>
                    <a:lstStyle/>
                    <a:p>
                      <a:pPr algn="ctr">
                        <a:lnSpc>
                          <a:spcPct val="107000"/>
                        </a:lnSpc>
                        <a:spcAft>
                          <a:spcPts val="800"/>
                        </a:spcAft>
                      </a:pPr>
                      <a:r>
                        <a:rPr lang="es-GT" sz="1400">
                          <a:effectLst/>
                          <a:latin typeface="+mj-lt"/>
                          <a:ea typeface="Calibri" panose="020F0502020204030204" pitchFamily="34" charset="0"/>
                          <a:cs typeface="Times New Roman" panose="02020603050405020304" pitchFamily="18" charset="0"/>
                        </a:rPr>
                        <a:t>3</a:t>
                      </a:r>
                    </a:p>
                  </a:txBody>
                  <a:tcPr marL="14755" marR="14755" marT="147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MX" sz="1400">
                          <a:effectLst/>
                          <a:latin typeface="+mj-lt"/>
                          <a:ea typeface="Calibri" panose="020F0502020204030204" pitchFamily="34" charset="0"/>
                          <a:cs typeface="Times New Roman" panose="02020603050405020304" pitchFamily="18" charset="0"/>
                        </a:rPr>
                        <a:t>JULIO</a:t>
                      </a:r>
                      <a:endParaRPr lang="es-GT" sz="1400">
                        <a:effectLst/>
                        <a:latin typeface="+mj-lt"/>
                        <a:ea typeface="Calibri" panose="020F0502020204030204" pitchFamily="34" charset="0"/>
                        <a:cs typeface="Times New Roman" panose="02020603050405020304" pitchFamily="18" charset="0"/>
                      </a:endParaRPr>
                    </a:p>
                  </a:txBody>
                  <a:tcPr marL="14755" marR="14755" marT="147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GT" sz="1400">
                          <a:effectLst/>
                          <a:latin typeface="+mj-lt"/>
                          <a:ea typeface="Calibri" panose="020F0502020204030204" pitchFamily="34" charset="0"/>
                          <a:cs typeface="Times New Roman" panose="02020603050405020304" pitchFamily="18" charset="0"/>
                        </a:rPr>
                        <a:t>04</a:t>
                      </a:r>
                    </a:p>
                  </a:txBody>
                  <a:tcPr marL="14755" marR="14755" marT="147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es-GT" sz="1400" dirty="0">
                          <a:effectLst/>
                          <a:latin typeface="+mj-lt"/>
                          <a:ea typeface="Calibri" panose="020F0502020204030204" pitchFamily="34" charset="0"/>
                          <a:cs typeface="Times New Roman" panose="02020603050405020304" pitchFamily="18" charset="0"/>
                        </a:rPr>
                        <a:t>Inducción Personal de Primer Ingreso, Ciberseguridad y </a:t>
                      </a:r>
                      <a:r>
                        <a:rPr lang="es-GT" sz="1400" dirty="0" err="1">
                          <a:effectLst/>
                          <a:latin typeface="+mj-lt"/>
                          <a:ea typeface="Calibri" panose="020F0502020204030204" pitchFamily="34" charset="0"/>
                          <a:cs typeface="Times New Roman" panose="02020603050405020304" pitchFamily="18" charset="0"/>
                        </a:rPr>
                        <a:t>Ciberdefensa</a:t>
                      </a:r>
                      <a:r>
                        <a:rPr lang="es-GT" sz="1400" dirty="0">
                          <a:effectLst/>
                          <a:latin typeface="+mj-lt"/>
                          <a:ea typeface="Calibri" panose="020F0502020204030204" pitchFamily="34" charset="0"/>
                          <a:cs typeface="Times New Roman" panose="02020603050405020304" pitchFamily="18" charset="0"/>
                        </a:rPr>
                        <a:t>, Unida de Información Pública y Enlaces, Código de Ética de SAAS, Conducción Vehicular.</a:t>
                      </a:r>
                    </a:p>
                  </a:txBody>
                  <a:tcPr marL="14755" marR="14755" marT="147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95366882"/>
                  </a:ext>
                </a:extLst>
              </a:tr>
              <a:tr h="579699">
                <a:tc>
                  <a:txBody>
                    <a:bodyPr/>
                    <a:lstStyle/>
                    <a:p>
                      <a:pPr algn="ctr">
                        <a:lnSpc>
                          <a:spcPct val="107000"/>
                        </a:lnSpc>
                        <a:spcAft>
                          <a:spcPts val="800"/>
                        </a:spcAft>
                      </a:pPr>
                      <a:r>
                        <a:rPr lang="es-GT" sz="1400">
                          <a:effectLst/>
                          <a:latin typeface="+mj-lt"/>
                          <a:ea typeface="Calibri" panose="020F0502020204030204" pitchFamily="34" charset="0"/>
                          <a:cs typeface="Times New Roman" panose="02020603050405020304" pitchFamily="18" charset="0"/>
                        </a:rPr>
                        <a:t>4</a:t>
                      </a:r>
                    </a:p>
                  </a:txBody>
                  <a:tcPr marL="14755" marR="14755" marT="147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GT" sz="1400">
                          <a:effectLst/>
                          <a:latin typeface="+mj-lt"/>
                          <a:ea typeface="Calibri" panose="020F0502020204030204" pitchFamily="34" charset="0"/>
                          <a:cs typeface="Times New Roman" panose="02020603050405020304" pitchFamily="18" charset="0"/>
                        </a:rPr>
                        <a:t>AGOSTO</a:t>
                      </a:r>
                    </a:p>
                  </a:txBody>
                  <a:tcPr marL="14755" marR="14755" marT="147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GT" sz="1400">
                          <a:effectLst/>
                          <a:latin typeface="+mj-lt"/>
                          <a:ea typeface="Calibri" panose="020F0502020204030204" pitchFamily="34" charset="0"/>
                          <a:cs typeface="Times New Roman" panose="02020603050405020304" pitchFamily="18" charset="0"/>
                        </a:rPr>
                        <a:t>03</a:t>
                      </a:r>
                    </a:p>
                  </a:txBody>
                  <a:tcPr marL="14755" marR="14755" marT="147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es-GT" sz="1400" dirty="0">
                          <a:effectLst/>
                          <a:latin typeface="+mj-lt"/>
                          <a:ea typeface="Calibri" panose="020F0502020204030204" pitchFamily="34" charset="0"/>
                          <a:cs typeface="Times New Roman" panose="02020603050405020304" pitchFamily="18" charset="0"/>
                        </a:rPr>
                        <a:t>Inducción Personal de Primer Ingreso, Ley de Armas y Municiones, Código de Ética de SAAS.</a:t>
                      </a:r>
                    </a:p>
                  </a:txBody>
                  <a:tcPr marL="14755" marR="14755" marT="147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04777866"/>
                  </a:ext>
                </a:extLst>
              </a:tr>
              <a:tr h="361973">
                <a:tc>
                  <a:txBody>
                    <a:bodyPr/>
                    <a:lstStyle/>
                    <a:p>
                      <a:pPr algn="ctr">
                        <a:lnSpc>
                          <a:spcPct val="107000"/>
                        </a:lnSpc>
                        <a:spcAft>
                          <a:spcPts val="800"/>
                        </a:spcAft>
                      </a:pPr>
                      <a:r>
                        <a:rPr lang="es-GT" sz="1400">
                          <a:effectLst/>
                          <a:latin typeface="+mj-lt"/>
                          <a:ea typeface="Calibri" panose="020F0502020204030204" pitchFamily="34" charset="0"/>
                          <a:cs typeface="Times New Roman" panose="02020603050405020304" pitchFamily="18" charset="0"/>
                        </a:rPr>
                        <a:t> </a:t>
                      </a:r>
                    </a:p>
                  </a:txBody>
                  <a:tcPr marL="14755" marR="14755" marT="1475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MX" sz="1400" b="1">
                          <a:effectLst/>
                          <a:latin typeface="+mj-lt"/>
                          <a:ea typeface="Calibri" panose="020F0502020204030204" pitchFamily="34" charset="0"/>
                          <a:cs typeface="Times New Roman" panose="02020603050405020304" pitchFamily="18" charset="0"/>
                        </a:rPr>
                        <a:t>TOTAL</a:t>
                      </a:r>
                      <a:endParaRPr lang="es-GT" sz="1400">
                        <a:effectLst/>
                        <a:latin typeface="+mj-lt"/>
                        <a:ea typeface="Calibri" panose="020F0502020204030204" pitchFamily="34" charset="0"/>
                        <a:cs typeface="Times New Roman" panose="02020603050405020304" pitchFamily="18" charset="0"/>
                      </a:endParaRPr>
                    </a:p>
                  </a:txBody>
                  <a:tcPr marL="14755" marR="14755" marT="147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800"/>
                        </a:spcAft>
                      </a:pPr>
                      <a:r>
                        <a:rPr lang="es-MX" sz="1400" b="1">
                          <a:effectLst/>
                          <a:latin typeface="+mj-lt"/>
                          <a:ea typeface="Calibri" panose="020F0502020204030204" pitchFamily="34" charset="0"/>
                          <a:cs typeface="Times New Roman" panose="02020603050405020304" pitchFamily="18" charset="0"/>
                        </a:rPr>
                        <a:t>12</a:t>
                      </a:r>
                      <a:endParaRPr lang="es-GT" sz="1400">
                        <a:effectLst/>
                        <a:latin typeface="+mj-lt"/>
                        <a:ea typeface="Calibri" panose="020F0502020204030204" pitchFamily="34" charset="0"/>
                        <a:cs typeface="Times New Roman" panose="02020603050405020304" pitchFamily="18" charset="0"/>
                      </a:endParaRPr>
                    </a:p>
                  </a:txBody>
                  <a:tcPr marL="14755" marR="14755" marT="147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nSpc>
                          <a:spcPct val="107000"/>
                        </a:lnSpc>
                        <a:spcAft>
                          <a:spcPts val="800"/>
                        </a:spcAft>
                      </a:pPr>
                      <a:r>
                        <a:rPr lang="es-MX" sz="1400" dirty="0">
                          <a:effectLst/>
                          <a:latin typeface="+mj-lt"/>
                          <a:ea typeface="Calibri" panose="020F0502020204030204" pitchFamily="34" charset="0"/>
                          <a:cs typeface="Times New Roman" panose="02020603050405020304" pitchFamily="18" charset="0"/>
                        </a:rPr>
                        <a:t> </a:t>
                      </a:r>
                      <a:endParaRPr lang="es-GT" sz="1400" dirty="0">
                        <a:effectLst/>
                        <a:latin typeface="+mj-lt"/>
                        <a:ea typeface="Calibri" panose="020F0502020204030204" pitchFamily="34" charset="0"/>
                        <a:cs typeface="Times New Roman" panose="02020603050405020304" pitchFamily="18" charset="0"/>
                      </a:endParaRPr>
                    </a:p>
                  </a:txBody>
                  <a:tcPr marL="14755" marR="14755" marT="1475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699821772"/>
                  </a:ext>
                </a:extLst>
              </a:tr>
            </a:tbl>
          </a:graphicData>
        </a:graphic>
      </p:graphicFrame>
    </p:spTree>
    <p:extLst>
      <p:ext uri="{BB962C8B-B14F-4D97-AF65-F5344CB8AC3E}">
        <p14:creationId xmlns:p14="http://schemas.microsoft.com/office/powerpoint/2010/main" val="747582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 name="Google Shape;94;g1e0bd25976b_0_142"/>
          <p:cNvSpPr txBox="1"/>
          <p:nvPr/>
        </p:nvSpPr>
        <p:spPr>
          <a:xfrm>
            <a:off x="2998838" y="333041"/>
            <a:ext cx="6019393" cy="830956"/>
          </a:xfrm>
          <a:prstGeom prst="rect">
            <a:avLst/>
          </a:prstGeom>
          <a:noFill/>
          <a:ln>
            <a:noFill/>
          </a:ln>
        </p:spPr>
        <p:txBody>
          <a:bodyPr spcFirstLastPara="1" wrap="square" lIns="91425" tIns="45700" rIns="91425" bIns="45700" anchor="t" anchorCtr="0">
            <a:spAutoFit/>
          </a:bodyPr>
          <a:lstStyle/>
          <a:p>
            <a:pPr lvl="0" algn="ctr"/>
            <a:r>
              <a:rPr lang="es-GT" sz="2800" spc="300" dirty="0" smtClean="0">
                <a:solidFill>
                  <a:srgbClr val="004C82"/>
                </a:solidFill>
                <a:latin typeface="Bebas Neue" panose="020B0606020202050201" pitchFamily="34" charset="0"/>
                <a:ea typeface="Montserrat"/>
                <a:cs typeface="Montserrat"/>
              </a:rPr>
              <a:t>Principales Avances</a:t>
            </a:r>
            <a:endParaRPr lang="es-GT" sz="2800" spc="300" dirty="0">
              <a:solidFill>
                <a:srgbClr val="004C82"/>
              </a:solidFill>
              <a:latin typeface="Bebas Neue" panose="020B0606020202050201" pitchFamily="34" charset="0"/>
              <a:ea typeface="Montserrat"/>
              <a:cs typeface="Montserrat"/>
            </a:endParaRPr>
          </a:p>
          <a:p>
            <a:pPr lvl="0" algn="ctr"/>
            <a:r>
              <a:rPr lang="es-GT" sz="2000" b="1" spc="300" dirty="0" smtClean="0">
                <a:solidFill>
                  <a:srgbClr val="004C82"/>
                </a:solidFill>
                <a:latin typeface="Bebas Neue" panose="020B0606020202050201" pitchFamily="34" charset="0"/>
                <a:ea typeface="Montserrat"/>
                <a:cs typeface="Montserrat"/>
                <a:sym typeface="Montserrat"/>
              </a:rPr>
              <a:t>En la dirección de recursos humanos</a:t>
            </a:r>
            <a:endParaRPr sz="2000" spc="300" dirty="0">
              <a:solidFill>
                <a:srgbClr val="004C82"/>
              </a:solidFill>
              <a:latin typeface="Bebas Neue" panose="020B0606020202050201" pitchFamily="34" charset="0"/>
            </a:endParaRPr>
          </a:p>
        </p:txBody>
      </p:sp>
      <p:sp>
        <p:nvSpPr>
          <p:cNvPr id="33" name="Google Shape;83;g1e0bd25976b_0_84"/>
          <p:cNvSpPr txBox="1"/>
          <p:nvPr/>
        </p:nvSpPr>
        <p:spPr>
          <a:xfrm>
            <a:off x="7649584" y="5086525"/>
            <a:ext cx="76191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smtClean="0">
                <a:solidFill>
                  <a:srgbClr val="FFFFFF"/>
                </a:solidFill>
                <a:latin typeface="Montserrat"/>
                <a:ea typeface="Montserrat"/>
                <a:cs typeface="Montserrat"/>
                <a:sym typeface="Montserrat"/>
              </a:rPr>
              <a:t>3</a:t>
            </a:r>
            <a:endParaRPr sz="3600" dirty="0">
              <a:solidFill>
                <a:srgbClr val="FFFFFF"/>
              </a:solidFill>
            </a:endParaRPr>
          </a:p>
        </p:txBody>
      </p:sp>
      <p:sp>
        <p:nvSpPr>
          <p:cNvPr id="37" name="Google Shape;83;g1e0bd25976b_0_84"/>
          <p:cNvSpPr txBox="1"/>
          <p:nvPr/>
        </p:nvSpPr>
        <p:spPr>
          <a:xfrm>
            <a:off x="10069063" y="4990017"/>
            <a:ext cx="1375028" cy="969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smtClean="0">
                <a:solidFill>
                  <a:srgbClr val="FFFFFF"/>
                </a:solidFill>
                <a:latin typeface="Montserrat"/>
                <a:ea typeface="Montserrat"/>
                <a:cs typeface="Montserrat"/>
                <a:sym typeface="Montserrat"/>
              </a:rPr>
              <a:t>381</a:t>
            </a:r>
          </a:p>
          <a:p>
            <a:pPr marL="0" marR="0" lvl="0" indent="0" algn="ctr" rtl="0">
              <a:spcBef>
                <a:spcPts val="0"/>
              </a:spcBef>
              <a:spcAft>
                <a:spcPts val="0"/>
              </a:spcAft>
              <a:buNone/>
            </a:pPr>
            <a:r>
              <a:rPr lang="es-GT" sz="1050" b="1" dirty="0" smtClean="0">
                <a:solidFill>
                  <a:srgbClr val="FFFFFF"/>
                </a:solidFill>
                <a:latin typeface="Montserrat"/>
                <a:sym typeface="Montserrat"/>
              </a:rPr>
              <a:t>PRSONAS CAPACITADAS</a:t>
            </a:r>
            <a:endParaRPr sz="1050" dirty="0">
              <a:solidFill>
                <a:srgbClr val="FFFFFF"/>
              </a:solidFill>
            </a:endParaRPr>
          </a:p>
        </p:txBody>
      </p:sp>
      <p:sp>
        <p:nvSpPr>
          <p:cNvPr id="10" name="Google Shape;105;g1e0bd25976b_0_105"/>
          <p:cNvSpPr txBox="1"/>
          <p:nvPr/>
        </p:nvSpPr>
        <p:spPr>
          <a:xfrm>
            <a:off x="6479757" y="2475024"/>
            <a:ext cx="5497286" cy="1938952"/>
          </a:xfrm>
          <a:prstGeom prst="rect">
            <a:avLst/>
          </a:prstGeom>
          <a:noFill/>
          <a:ln>
            <a:noFill/>
          </a:ln>
        </p:spPr>
        <p:txBody>
          <a:bodyPr spcFirstLastPara="1" wrap="square" lIns="91425" tIns="45700" rIns="91425" bIns="45700" anchor="t" anchorCtr="0">
            <a:spAutoFit/>
          </a:bodyPr>
          <a:lstStyle/>
          <a:p>
            <a:pPr algn="just"/>
            <a:r>
              <a:rPr lang="es-ES" sz="2000" dirty="0">
                <a:solidFill>
                  <a:schemeClr val="bg1"/>
                </a:solidFill>
                <a:latin typeface="Montserrat" panose="00000500000000000000" pitchFamily="2" charset="0"/>
              </a:rPr>
              <a:t>Se han impartido </a:t>
            </a:r>
            <a:r>
              <a:rPr lang="es-ES" sz="2000" b="1" dirty="0">
                <a:solidFill>
                  <a:schemeClr val="bg1"/>
                </a:solidFill>
                <a:latin typeface="Montserrat" panose="00000500000000000000" pitchFamily="2" charset="0"/>
              </a:rPr>
              <a:t>33</a:t>
            </a:r>
            <a:r>
              <a:rPr lang="es-ES" sz="2000" dirty="0">
                <a:solidFill>
                  <a:schemeClr val="bg1"/>
                </a:solidFill>
                <a:latin typeface="Montserrat" panose="00000500000000000000" pitchFamily="2" charset="0"/>
              </a:rPr>
              <a:t> capacitaciones en el primer cuatrimestre del año 2023, distribuidas de la siguiente manera </a:t>
            </a:r>
            <a:r>
              <a:rPr lang="es-ES" sz="2000" b="1" dirty="0">
                <a:solidFill>
                  <a:schemeClr val="bg1"/>
                </a:solidFill>
                <a:latin typeface="Montserrat" panose="00000500000000000000" pitchFamily="2" charset="0"/>
              </a:rPr>
              <a:t>13</a:t>
            </a:r>
            <a:r>
              <a:rPr lang="es-ES" sz="2000" dirty="0">
                <a:solidFill>
                  <a:schemeClr val="bg1"/>
                </a:solidFill>
                <a:latin typeface="Montserrat" panose="00000500000000000000" pitchFamily="2" charset="0"/>
              </a:rPr>
              <a:t> corresponden al </a:t>
            </a:r>
            <a:r>
              <a:rPr lang="es-ES" sz="2000" b="1" dirty="0">
                <a:solidFill>
                  <a:schemeClr val="bg1"/>
                </a:solidFill>
                <a:latin typeface="Montserrat" panose="00000500000000000000" pitchFamily="2" charset="0"/>
              </a:rPr>
              <a:t>Plan Anual de Capacitaciones </a:t>
            </a:r>
            <a:r>
              <a:rPr lang="es-ES" sz="2000" dirty="0">
                <a:solidFill>
                  <a:schemeClr val="bg1"/>
                </a:solidFill>
                <a:latin typeface="Montserrat" panose="00000500000000000000" pitchFamily="2" charset="0"/>
              </a:rPr>
              <a:t>y </a:t>
            </a:r>
            <a:r>
              <a:rPr lang="es-ES" sz="2000" b="1" dirty="0">
                <a:solidFill>
                  <a:schemeClr val="bg1"/>
                </a:solidFill>
                <a:latin typeface="Montserrat" panose="00000500000000000000" pitchFamily="2" charset="0"/>
              </a:rPr>
              <a:t>20</a:t>
            </a:r>
            <a:r>
              <a:rPr lang="es-ES" sz="2000" dirty="0">
                <a:solidFill>
                  <a:schemeClr val="bg1"/>
                </a:solidFill>
                <a:latin typeface="Montserrat" panose="00000500000000000000" pitchFamily="2" charset="0"/>
              </a:rPr>
              <a:t> han sido impartidas de </a:t>
            </a:r>
            <a:r>
              <a:rPr lang="es-ES" sz="2000" b="1" dirty="0">
                <a:solidFill>
                  <a:schemeClr val="bg1"/>
                </a:solidFill>
                <a:latin typeface="Montserrat" panose="00000500000000000000" pitchFamily="2" charset="0"/>
              </a:rPr>
              <a:t>manera extraordinaria</a:t>
            </a:r>
            <a:r>
              <a:rPr lang="es-ES" sz="2000" dirty="0">
                <a:solidFill>
                  <a:schemeClr val="bg1"/>
                </a:solidFill>
                <a:latin typeface="Montserrat" panose="00000500000000000000" pitchFamily="2" charset="0"/>
              </a:rPr>
              <a:t>. </a:t>
            </a:r>
            <a:endParaRPr lang="es-GT" sz="1600" dirty="0">
              <a:solidFill>
                <a:schemeClr val="bg1"/>
              </a:solidFill>
              <a:latin typeface="Montserrat" panose="00000500000000000000" pitchFamily="2"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464090760"/>
              </p:ext>
            </p:extLst>
          </p:nvPr>
        </p:nvGraphicFramePr>
        <p:xfrm>
          <a:off x="1755356" y="1331637"/>
          <a:ext cx="9448801" cy="4950489"/>
        </p:xfrm>
        <a:graphic>
          <a:graphicData uri="http://schemas.openxmlformats.org/drawingml/2006/table">
            <a:tbl>
              <a:tblPr/>
              <a:tblGrid>
                <a:gridCol w="457016">
                  <a:extLst>
                    <a:ext uri="{9D8B030D-6E8A-4147-A177-3AD203B41FA5}">
                      <a16:colId xmlns:a16="http://schemas.microsoft.com/office/drawing/2014/main" val="556280591"/>
                    </a:ext>
                  </a:extLst>
                </a:gridCol>
                <a:gridCol w="1210116">
                  <a:extLst>
                    <a:ext uri="{9D8B030D-6E8A-4147-A177-3AD203B41FA5}">
                      <a16:colId xmlns:a16="http://schemas.microsoft.com/office/drawing/2014/main" val="3820668090"/>
                    </a:ext>
                  </a:extLst>
                </a:gridCol>
                <a:gridCol w="1283362">
                  <a:extLst>
                    <a:ext uri="{9D8B030D-6E8A-4147-A177-3AD203B41FA5}">
                      <a16:colId xmlns:a16="http://schemas.microsoft.com/office/drawing/2014/main" val="3808553817"/>
                    </a:ext>
                  </a:extLst>
                </a:gridCol>
                <a:gridCol w="6498307">
                  <a:extLst>
                    <a:ext uri="{9D8B030D-6E8A-4147-A177-3AD203B41FA5}">
                      <a16:colId xmlns:a16="http://schemas.microsoft.com/office/drawing/2014/main" val="2637769002"/>
                    </a:ext>
                  </a:extLst>
                </a:gridCol>
              </a:tblGrid>
              <a:tr h="231139">
                <a:tc gridSpan="4">
                  <a:txBody>
                    <a:bodyPr/>
                    <a:lstStyle/>
                    <a:p>
                      <a:pPr algn="ctr">
                        <a:lnSpc>
                          <a:spcPct val="107000"/>
                        </a:lnSpc>
                        <a:spcAft>
                          <a:spcPts val="800"/>
                        </a:spcAft>
                      </a:pPr>
                      <a:r>
                        <a:rPr lang="es-GT" sz="1400" b="1" dirty="0">
                          <a:effectLst/>
                          <a:latin typeface="+mj-lt"/>
                          <a:ea typeface="Calibri" panose="020F0502020204030204" pitchFamily="34" charset="0"/>
                          <a:cs typeface="Calibri" panose="020F0502020204030204" pitchFamily="34" charset="0"/>
                        </a:rPr>
                        <a:t>RESUMEN DE CAPACITACIONES  EXTRAORDINARIAS</a:t>
                      </a:r>
                      <a:endParaRPr lang="es-GT" sz="1400" dirty="0">
                        <a:effectLst/>
                        <a:latin typeface="+mj-lt"/>
                        <a:ea typeface="Calibri" panose="020F0502020204030204" pitchFamily="34" charset="0"/>
                        <a:cs typeface="Times New Roman" panose="02020603050405020304" pitchFamily="18" charset="0"/>
                      </a:endParaRPr>
                    </a:p>
                  </a:txBody>
                  <a:tcPr marL="10138" marR="10138" marT="101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6B0"/>
                    </a:solidFill>
                  </a:tcPr>
                </a:tc>
                <a:tc hMerge="1">
                  <a:txBody>
                    <a:bodyPr/>
                    <a:lstStyle/>
                    <a:p>
                      <a:endParaRPr lang="es-GT"/>
                    </a:p>
                  </a:txBody>
                  <a:tcPr/>
                </a:tc>
                <a:tc hMerge="1">
                  <a:txBody>
                    <a:bodyPr/>
                    <a:lstStyle/>
                    <a:p>
                      <a:endParaRPr lang="es-GT"/>
                    </a:p>
                  </a:txBody>
                  <a:tcPr/>
                </a:tc>
                <a:tc hMerge="1">
                  <a:txBody>
                    <a:bodyPr/>
                    <a:lstStyle/>
                    <a:p>
                      <a:endParaRPr lang="es-GT"/>
                    </a:p>
                  </a:txBody>
                  <a:tcPr/>
                </a:tc>
                <a:extLst>
                  <a:ext uri="{0D108BD9-81ED-4DB2-BD59-A6C34878D82A}">
                    <a16:rowId xmlns:a16="http://schemas.microsoft.com/office/drawing/2014/main" val="2168097328"/>
                  </a:ext>
                </a:extLst>
              </a:tr>
              <a:tr h="231139">
                <a:tc gridSpan="4">
                  <a:txBody>
                    <a:bodyPr/>
                    <a:lstStyle/>
                    <a:p>
                      <a:pPr algn="ctr">
                        <a:lnSpc>
                          <a:spcPct val="107000"/>
                        </a:lnSpc>
                        <a:spcAft>
                          <a:spcPts val="800"/>
                        </a:spcAft>
                      </a:pPr>
                      <a:r>
                        <a:rPr lang="es-GT" sz="1400" b="1" dirty="0">
                          <a:effectLst/>
                          <a:latin typeface="+mj-lt"/>
                          <a:ea typeface="Calibri" panose="020F0502020204030204" pitchFamily="34" charset="0"/>
                          <a:cs typeface="Calibri" panose="020F0502020204030204" pitchFamily="34" charset="0"/>
                        </a:rPr>
                        <a:t>EJECUTADAS EN EL SEGUNDO CUATRIMESTRE 2023</a:t>
                      </a:r>
                      <a:endParaRPr lang="es-GT" sz="1400" dirty="0">
                        <a:effectLst/>
                        <a:latin typeface="+mj-lt"/>
                        <a:ea typeface="Calibri" panose="020F0502020204030204" pitchFamily="34" charset="0"/>
                        <a:cs typeface="Times New Roman" panose="02020603050405020304" pitchFamily="18" charset="0"/>
                      </a:endParaRPr>
                    </a:p>
                  </a:txBody>
                  <a:tcPr marL="10138" marR="10138" marT="101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6B0"/>
                    </a:solidFill>
                  </a:tcPr>
                </a:tc>
                <a:tc hMerge="1">
                  <a:txBody>
                    <a:bodyPr/>
                    <a:lstStyle/>
                    <a:p>
                      <a:endParaRPr lang="es-GT"/>
                    </a:p>
                  </a:txBody>
                  <a:tcPr/>
                </a:tc>
                <a:tc hMerge="1">
                  <a:txBody>
                    <a:bodyPr/>
                    <a:lstStyle/>
                    <a:p>
                      <a:endParaRPr lang="es-GT"/>
                    </a:p>
                  </a:txBody>
                  <a:tcPr/>
                </a:tc>
                <a:tc hMerge="1">
                  <a:txBody>
                    <a:bodyPr/>
                    <a:lstStyle/>
                    <a:p>
                      <a:endParaRPr lang="es-GT"/>
                    </a:p>
                  </a:txBody>
                  <a:tcPr/>
                </a:tc>
                <a:extLst>
                  <a:ext uri="{0D108BD9-81ED-4DB2-BD59-A6C34878D82A}">
                    <a16:rowId xmlns:a16="http://schemas.microsoft.com/office/drawing/2014/main" val="1683678760"/>
                  </a:ext>
                </a:extLst>
              </a:tr>
              <a:tr h="310213">
                <a:tc>
                  <a:txBody>
                    <a:bodyPr/>
                    <a:lstStyle/>
                    <a:p>
                      <a:pPr algn="ctr">
                        <a:lnSpc>
                          <a:spcPct val="107000"/>
                        </a:lnSpc>
                        <a:spcAft>
                          <a:spcPts val="800"/>
                        </a:spcAft>
                      </a:pPr>
                      <a:r>
                        <a:rPr lang="es-GT" sz="1400" b="1">
                          <a:effectLst/>
                          <a:latin typeface="+mj-lt"/>
                          <a:ea typeface="Calibri" panose="020F0502020204030204" pitchFamily="34" charset="0"/>
                          <a:cs typeface="Calibri" panose="020F0502020204030204" pitchFamily="34" charset="0"/>
                        </a:rPr>
                        <a:t>NO.</a:t>
                      </a:r>
                      <a:endParaRPr lang="es-GT" sz="1400">
                        <a:effectLst/>
                        <a:latin typeface="+mj-lt"/>
                        <a:ea typeface="Calibri" panose="020F0502020204030204" pitchFamily="34" charset="0"/>
                        <a:cs typeface="Times New Roman" panose="02020603050405020304" pitchFamily="18" charset="0"/>
                      </a:endParaRPr>
                    </a:p>
                  </a:txBody>
                  <a:tcPr marL="10138" marR="10138" marT="101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800"/>
                        </a:spcAft>
                      </a:pPr>
                      <a:r>
                        <a:rPr lang="es-GT" sz="1400" b="1" dirty="0">
                          <a:effectLst/>
                          <a:latin typeface="+mj-lt"/>
                          <a:ea typeface="Calibri" panose="020F0502020204030204" pitchFamily="34" charset="0"/>
                          <a:cs typeface="Calibri" panose="020F0502020204030204" pitchFamily="34" charset="0"/>
                        </a:rPr>
                        <a:t>MES</a:t>
                      </a:r>
                      <a:endParaRPr lang="es-GT" sz="1400" dirty="0">
                        <a:effectLst/>
                        <a:latin typeface="+mj-lt"/>
                        <a:ea typeface="Calibri" panose="020F0502020204030204" pitchFamily="34" charset="0"/>
                        <a:cs typeface="Times New Roman" panose="02020603050405020304" pitchFamily="18" charset="0"/>
                      </a:endParaRPr>
                    </a:p>
                  </a:txBody>
                  <a:tcPr marL="10138" marR="10138" marT="101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800"/>
                        </a:spcAft>
                      </a:pPr>
                      <a:r>
                        <a:rPr lang="es-GT" sz="1400" b="1">
                          <a:effectLst/>
                          <a:latin typeface="+mj-lt"/>
                          <a:ea typeface="Calibri" panose="020F0502020204030204" pitchFamily="34" charset="0"/>
                          <a:cs typeface="Calibri" panose="020F0502020204030204" pitchFamily="34" charset="0"/>
                        </a:rPr>
                        <a:t>CANTIDAD</a:t>
                      </a:r>
                      <a:endParaRPr lang="es-GT" sz="1400">
                        <a:effectLst/>
                        <a:latin typeface="+mj-lt"/>
                        <a:ea typeface="Calibri" panose="020F0502020204030204" pitchFamily="34" charset="0"/>
                        <a:cs typeface="Times New Roman" panose="02020603050405020304" pitchFamily="18" charset="0"/>
                      </a:endParaRPr>
                    </a:p>
                  </a:txBody>
                  <a:tcPr marL="10138" marR="10138" marT="101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800"/>
                        </a:spcAft>
                      </a:pPr>
                      <a:r>
                        <a:rPr lang="es-GT" sz="1400" b="1" dirty="0">
                          <a:effectLst/>
                          <a:latin typeface="+mj-lt"/>
                          <a:ea typeface="Calibri" panose="020F0502020204030204" pitchFamily="34" charset="0"/>
                          <a:cs typeface="Calibri" panose="020F0502020204030204" pitchFamily="34" charset="0"/>
                        </a:rPr>
                        <a:t>NOMBRE DE LAS CAPACITACIONES</a:t>
                      </a:r>
                      <a:endParaRPr lang="es-GT" sz="1400" dirty="0">
                        <a:effectLst/>
                        <a:latin typeface="+mj-lt"/>
                        <a:ea typeface="Calibri" panose="020F0502020204030204" pitchFamily="34" charset="0"/>
                        <a:cs typeface="Times New Roman" panose="02020603050405020304" pitchFamily="18" charset="0"/>
                      </a:endParaRPr>
                    </a:p>
                  </a:txBody>
                  <a:tcPr marL="10138" marR="10138" marT="101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2630993760"/>
                  </a:ext>
                </a:extLst>
              </a:tr>
              <a:tr h="1410010">
                <a:tc>
                  <a:txBody>
                    <a:bodyPr/>
                    <a:lstStyle/>
                    <a:p>
                      <a:pPr algn="ctr">
                        <a:lnSpc>
                          <a:spcPct val="107000"/>
                        </a:lnSpc>
                        <a:spcAft>
                          <a:spcPts val="800"/>
                        </a:spcAft>
                      </a:pPr>
                      <a:r>
                        <a:rPr lang="es-GT" sz="1400">
                          <a:effectLst/>
                          <a:latin typeface="+mj-lt"/>
                          <a:ea typeface="Calibri" panose="020F0502020204030204" pitchFamily="34" charset="0"/>
                          <a:cs typeface="Calibri" panose="020F0502020204030204" pitchFamily="34" charset="0"/>
                        </a:rPr>
                        <a:t>1</a:t>
                      </a:r>
                      <a:endParaRPr lang="es-GT" sz="1400">
                        <a:effectLst/>
                        <a:latin typeface="+mj-lt"/>
                        <a:ea typeface="Calibri" panose="020F0502020204030204" pitchFamily="34" charset="0"/>
                        <a:cs typeface="Times New Roman" panose="02020603050405020304" pitchFamily="18" charset="0"/>
                      </a:endParaRPr>
                    </a:p>
                  </a:txBody>
                  <a:tcPr marL="10138" marR="10138" marT="10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MX" sz="1400" dirty="0">
                          <a:effectLst/>
                          <a:latin typeface="+mj-lt"/>
                          <a:ea typeface="Calibri" panose="020F0502020204030204" pitchFamily="34" charset="0"/>
                          <a:cs typeface="Times New Roman" panose="02020603050405020304" pitchFamily="18" charset="0"/>
                        </a:rPr>
                        <a:t>MAYO</a:t>
                      </a:r>
                      <a:endParaRPr lang="es-GT" sz="1400" dirty="0">
                        <a:effectLst/>
                        <a:latin typeface="+mj-lt"/>
                        <a:ea typeface="Calibri" panose="020F0502020204030204" pitchFamily="34" charset="0"/>
                        <a:cs typeface="Times New Roman" panose="02020603050405020304" pitchFamily="18" charset="0"/>
                      </a:endParaRPr>
                    </a:p>
                  </a:txBody>
                  <a:tcPr marL="10138" marR="10138" marT="10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GT" sz="1400">
                          <a:effectLst/>
                          <a:latin typeface="+mj-lt"/>
                          <a:ea typeface="Calibri" panose="020F0502020204030204" pitchFamily="34" charset="0"/>
                          <a:cs typeface="Times New Roman" panose="02020603050405020304" pitchFamily="18" charset="0"/>
                        </a:rPr>
                        <a:t>08</a:t>
                      </a:r>
                    </a:p>
                  </a:txBody>
                  <a:tcPr marL="10138" marR="10138" marT="10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es-GT" sz="1400" dirty="0">
                          <a:effectLst/>
                          <a:latin typeface="+mj-lt"/>
                          <a:ea typeface="Calibri" panose="020F0502020204030204" pitchFamily="34" charset="0"/>
                          <a:cs typeface="Calibri" panose="020F0502020204030204" pitchFamily="34" charset="0"/>
                        </a:rPr>
                        <a:t>Responsabilidad de los Conductores, Profesionalización en Análisis Geoestratégico, Uso de Extintores, Innovación en el Servicio Civil en Guatemala, Acciones de personal y el correspondiente registro de los mismos en el sistema de nóminas, registros de servicios personales. Estudios y/o servicios individuales y otros relacionados con el recurso humano –GUATENÓMINAS-, Séptima Promoción del Curso de Protección de VIP, Acciones de Puestos. </a:t>
                      </a:r>
                      <a:endParaRPr lang="es-GT" sz="1400" dirty="0">
                        <a:effectLst/>
                        <a:latin typeface="+mj-lt"/>
                        <a:ea typeface="Calibri" panose="020F0502020204030204" pitchFamily="34" charset="0"/>
                        <a:cs typeface="Times New Roman" panose="02020603050405020304" pitchFamily="18" charset="0"/>
                      </a:endParaRPr>
                    </a:p>
                  </a:txBody>
                  <a:tcPr marL="10138" marR="10138" marT="10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19924176"/>
                  </a:ext>
                </a:extLst>
              </a:tr>
              <a:tr h="1131365">
                <a:tc>
                  <a:txBody>
                    <a:bodyPr/>
                    <a:lstStyle/>
                    <a:p>
                      <a:pPr algn="ctr">
                        <a:lnSpc>
                          <a:spcPct val="107000"/>
                        </a:lnSpc>
                        <a:spcAft>
                          <a:spcPts val="800"/>
                        </a:spcAft>
                      </a:pPr>
                      <a:r>
                        <a:rPr lang="es-MX" sz="1400">
                          <a:effectLst/>
                          <a:latin typeface="+mj-lt"/>
                          <a:ea typeface="Calibri" panose="020F0502020204030204" pitchFamily="34" charset="0"/>
                          <a:cs typeface="Calibri" panose="020F0502020204030204" pitchFamily="34" charset="0"/>
                        </a:rPr>
                        <a:t>2</a:t>
                      </a:r>
                      <a:endParaRPr lang="es-GT" sz="1400">
                        <a:effectLst/>
                        <a:latin typeface="+mj-lt"/>
                        <a:ea typeface="Calibri" panose="020F0502020204030204" pitchFamily="34" charset="0"/>
                        <a:cs typeface="Times New Roman" panose="02020603050405020304" pitchFamily="18" charset="0"/>
                      </a:endParaRPr>
                    </a:p>
                  </a:txBody>
                  <a:tcPr marL="10138" marR="10138" marT="10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MX" sz="1400">
                          <a:effectLst/>
                          <a:latin typeface="+mj-lt"/>
                          <a:ea typeface="Calibri" panose="020F0502020204030204" pitchFamily="34" charset="0"/>
                          <a:cs typeface="Times New Roman" panose="02020603050405020304" pitchFamily="18" charset="0"/>
                        </a:rPr>
                        <a:t>JUNIO</a:t>
                      </a:r>
                      <a:endParaRPr lang="es-GT" sz="1400">
                        <a:effectLst/>
                        <a:latin typeface="+mj-lt"/>
                        <a:ea typeface="Calibri" panose="020F0502020204030204" pitchFamily="34" charset="0"/>
                        <a:cs typeface="Times New Roman" panose="02020603050405020304" pitchFamily="18" charset="0"/>
                      </a:endParaRPr>
                    </a:p>
                  </a:txBody>
                  <a:tcPr marL="10138" marR="10138" marT="10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GT" sz="1400" dirty="0">
                          <a:effectLst/>
                          <a:latin typeface="+mj-lt"/>
                          <a:ea typeface="Calibri" panose="020F0502020204030204" pitchFamily="34" charset="0"/>
                          <a:cs typeface="Times New Roman" panose="02020603050405020304" pitchFamily="18" charset="0"/>
                        </a:rPr>
                        <a:t>03</a:t>
                      </a:r>
                    </a:p>
                  </a:txBody>
                  <a:tcPr marL="10138" marR="10138" marT="10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es-GT" sz="1400" dirty="0">
                          <a:effectLst/>
                          <a:latin typeface="+mj-lt"/>
                          <a:ea typeface="Calibri" panose="020F0502020204030204" pitchFamily="34" charset="0"/>
                          <a:cs typeface="Calibri" panose="020F0502020204030204" pitchFamily="34" charset="0"/>
                        </a:rPr>
                        <a:t>Funcionalidades del portal de Comunicaciones Electrónicas ONSEC-CEO, Protocolo de Limpieza y Mantenimiento de los Equipos del Departamento de Preparación de Alimentos e Instructivo de Buenas Prácticas de Manufactura y sus Resoluciones, Solicitud Electrónica de Requisiciones de Bodega.</a:t>
                      </a:r>
                      <a:endParaRPr lang="es-GT" sz="1400" dirty="0">
                        <a:effectLst/>
                        <a:latin typeface="+mj-lt"/>
                        <a:ea typeface="Calibri" panose="020F0502020204030204" pitchFamily="34" charset="0"/>
                        <a:cs typeface="Times New Roman" panose="02020603050405020304" pitchFamily="18" charset="0"/>
                      </a:endParaRPr>
                    </a:p>
                  </a:txBody>
                  <a:tcPr marL="10138" marR="10138" marT="101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9231643"/>
                  </a:ext>
                </a:extLst>
              </a:tr>
              <a:tr h="460926">
                <a:tc>
                  <a:txBody>
                    <a:bodyPr/>
                    <a:lstStyle/>
                    <a:p>
                      <a:pPr algn="ctr">
                        <a:lnSpc>
                          <a:spcPct val="107000"/>
                        </a:lnSpc>
                        <a:spcAft>
                          <a:spcPts val="800"/>
                        </a:spcAft>
                      </a:pPr>
                      <a:r>
                        <a:rPr lang="es-MX" sz="1400">
                          <a:effectLst/>
                          <a:latin typeface="+mj-lt"/>
                          <a:ea typeface="Calibri" panose="020F0502020204030204" pitchFamily="34" charset="0"/>
                          <a:cs typeface="Calibri" panose="020F0502020204030204" pitchFamily="34" charset="0"/>
                        </a:rPr>
                        <a:t>3</a:t>
                      </a:r>
                      <a:endParaRPr lang="es-GT" sz="1400">
                        <a:effectLst/>
                        <a:latin typeface="+mj-lt"/>
                        <a:ea typeface="Calibri" panose="020F0502020204030204" pitchFamily="34" charset="0"/>
                        <a:cs typeface="Times New Roman" panose="02020603050405020304" pitchFamily="18" charset="0"/>
                      </a:endParaRPr>
                    </a:p>
                  </a:txBody>
                  <a:tcPr marL="10138" marR="10138" marT="10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MX" sz="1400">
                          <a:effectLst/>
                          <a:latin typeface="+mj-lt"/>
                          <a:ea typeface="Calibri" panose="020F0502020204030204" pitchFamily="34" charset="0"/>
                          <a:cs typeface="Times New Roman" panose="02020603050405020304" pitchFamily="18" charset="0"/>
                        </a:rPr>
                        <a:t>JULIO</a:t>
                      </a:r>
                      <a:endParaRPr lang="es-GT" sz="1400">
                        <a:effectLst/>
                        <a:latin typeface="+mj-lt"/>
                        <a:ea typeface="Calibri" panose="020F0502020204030204" pitchFamily="34" charset="0"/>
                        <a:cs typeface="Times New Roman" panose="02020603050405020304" pitchFamily="18" charset="0"/>
                      </a:endParaRPr>
                    </a:p>
                  </a:txBody>
                  <a:tcPr marL="10138" marR="10138" marT="10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GT" sz="1400">
                          <a:effectLst/>
                          <a:latin typeface="+mj-lt"/>
                          <a:ea typeface="Calibri" panose="020F0502020204030204" pitchFamily="34" charset="0"/>
                          <a:cs typeface="Times New Roman" panose="02020603050405020304" pitchFamily="18" charset="0"/>
                        </a:rPr>
                        <a:t>03</a:t>
                      </a:r>
                    </a:p>
                  </a:txBody>
                  <a:tcPr marL="10138" marR="10138" marT="10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es-GT" sz="1400" dirty="0">
                          <a:effectLst/>
                          <a:latin typeface="+mj-lt"/>
                          <a:ea typeface="Calibri" panose="020F0502020204030204" pitchFamily="34" charset="0"/>
                          <a:cs typeface="Calibri" panose="020F0502020204030204" pitchFamily="34" charset="0"/>
                        </a:rPr>
                        <a:t>Gestión Integral del Riesgo, Procedimiento para los Archivos de Gestión, Reglamento Orgánico Interno ONSEC.</a:t>
                      </a:r>
                      <a:endParaRPr lang="es-GT" sz="1400" dirty="0">
                        <a:effectLst/>
                        <a:latin typeface="+mj-lt"/>
                        <a:ea typeface="Calibri" panose="020F0502020204030204" pitchFamily="34" charset="0"/>
                        <a:cs typeface="Times New Roman" panose="02020603050405020304" pitchFamily="18" charset="0"/>
                      </a:endParaRPr>
                    </a:p>
                  </a:txBody>
                  <a:tcPr marL="10138" marR="10138" marT="10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78495441"/>
                  </a:ext>
                </a:extLst>
              </a:tr>
              <a:tr h="810064">
                <a:tc>
                  <a:txBody>
                    <a:bodyPr/>
                    <a:lstStyle/>
                    <a:p>
                      <a:pPr algn="ctr">
                        <a:lnSpc>
                          <a:spcPct val="107000"/>
                        </a:lnSpc>
                        <a:spcAft>
                          <a:spcPts val="800"/>
                        </a:spcAft>
                      </a:pPr>
                      <a:r>
                        <a:rPr lang="es-MX" sz="1400">
                          <a:effectLst/>
                          <a:latin typeface="+mj-lt"/>
                          <a:ea typeface="Calibri" panose="020F0502020204030204" pitchFamily="34" charset="0"/>
                          <a:cs typeface="Calibri" panose="020F0502020204030204" pitchFamily="34" charset="0"/>
                        </a:rPr>
                        <a:t>4</a:t>
                      </a:r>
                      <a:endParaRPr lang="es-GT" sz="1400">
                        <a:effectLst/>
                        <a:latin typeface="+mj-lt"/>
                        <a:ea typeface="Calibri" panose="020F0502020204030204" pitchFamily="34" charset="0"/>
                        <a:cs typeface="Times New Roman" panose="02020603050405020304" pitchFamily="18" charset="0"/>
                      </a:endParaRPr>
                    </a:p>
                  </a:txBody>
                  <a:tcPr marL="10138" marR="10138" marT="10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GT" sz="1400">
                          <a:effectLst/>
                          <a:latin typeface="+mj-lt"/>
                          <a:ea typeface="Calibri" panose="020F0502020204030204" pitchFamily="34" charset="0"/>
                          <a:cs typeface="Times New Roman" panose="02020603050405020304" pitchFamily="18" charset="0"/>
                        </a:rPr>
                        <a:t>AGOSTO</a:t>
                      </a:r>
                    </a:p>
                  </a:txBody>
                  <a:tcPr marL="10138" marR="10138" marT="10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spcAft>
                          <a:spcPts val="800"/>
                        </a:spcAft>
                      </a:pPr>
                      <a:r>
                        <a:rPr lang="es-GT" sz="1400">
                          <a:effectLst/>
                          <a:latin typeface="+mj-lt"/>
                          <a:ea typeface="Calibri" panose="020F0502020204030204" pitchFamily="34" charset="0"/>
                          <a:cs typeface="Times New Roman" panose="02020603050405020304" pitchFamily="18" charset="0"/>
                        </a:rPr>
                        <a:t>06</a:t>
                      </a:r>
                    </a:p>
                  </a:txBody>
                  <a:tcPr marL="10138" marR="10138" marT="10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lnSpc>
                          <a:spcPct val="107000"/>
                        </a:lnSpc>
                        <a:spcAft>
                          <a:spcPts val="800"/>
                        </a:spcAft>
                      </a:pPr>
                      <a:r>
                        <a:rPr lang="es-GT" sz="1400" dirty="0">
                          <a:effectLst/>
                          <a:latin typeface="+mj-lt"/>
                          <a:ea typeface="Calibri" panose="020F0502020204030204" pitchFamily="34" charset="0"/>
                          <a:cs typeface="Calibri" panose="020F0502020204030204" pitchFamily="34" charset="0"/>
                        </a:rPr>
                        <a:t>Procedimiento de Registro de Contratos en el Portal de Contraloría General de Cuentas, Uso de Extintores, Ley de Armas y Municiones, Certificación de Inventarios, Gestión Integral del Riesgo, Modulo de Control de Transportes.</a:t>
                      </a:r>
                      <a:endParaRPr lang="es-GT" sz="1400" dirty="0">
                        <a:effectLst/>
                        <a:latin typeface="+mj-lt"/>
                        <a:ea typeface="Calibri" panose="020F0502020204030204" pitchFamily="34" charset="0"/>
                        <a:cs typeface="Times New Roman" panose="02020603050405020304" pitchFamily="18" charset="0"/>
                      </a:endParaRPr>
                    </a:p>
                  </a:txBody>
                  <a:tcPr marL="10138" marR="10138" marT="101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64192795"/>
                  </a:ext>
                </a:extLst>
              </a:tr>
              <a:tr h="365633">
                <a:tc>
                  <a:txBody>
                    <a:bodyPr/>
                    <a:lstStyle/>
                    <a:p>
                      <a:pPr algn="ctr">
                        <a:lnSpc>
                          <a:spcPct val="107000"/>
                        </a:lnSpc>
                        <a:spcAft>
                          <a:spcPts val="800"/>
                        </a:spcAft>
                      </a:pPr>
                      <a:r>
                        <a:rPr lang="es-MX" sz="1400">
                          <a:effectLst/>
                          <a:latin typeface="+mj-lt"/>
                          <a:ea typeface="Calibri" panose="020F0502020204030204" pitchFamily="34" charset="0"/>
                          <a:cs typeface="Calibri" panose="020F0502020204030204" pitchFamily="34" charset="0"/>
                        </a:rPr>
                        <a:t> </a:t>
                      </a:r>
                      <a:endParaRPr lang="es-GT" sz="1400">
                        <a:effectLst/>
                        <a:latin typeface="+mj-lt"/>
                        <a:ea typeface="Calibri" panose="020F0502020204030204" pitchFamily="34" charset="0"/>
                        <a:cs typeface="Times New Roman" panose="02020603050405020304" pitchFamily="18" charset="0"/>
                      </a:endParaRPr>
                    </a:p>
                  </a:txBody>
                  <a:tcPr marL="10138" marR="10138" marT="10138"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spcAft>
                          <a:spcPts val="800"/>
                        </a:spcAft>
                      </a:pPr>
                      <a:r>
                        <a:rPr lang="es-MX" sz="1400" b="1">
                          <a:effectLst/>
                          <a:latin typeface="+mj-lt"/>
                          <a:ea typeface="Calibri" panose="020F0502020204030204" pitchFamily="34" charset="0"/>
                          <a:cs typeface="Times New Roman" panose="02020603050405020304" pitchFamily="18" charset="0"/>
                        </a:rPr>
                        <a:t>TOTAL</a:t>
                      </a:r>
                      <a:endParaRPr lang="es-GT" sz="1400">
                        <a:effectLst/>
                        <a:latin typeface="+mj-lt"/>
                        <a:ea typeface="Calibri" panose="020F0502020204030204" pitchFamily="34" charset="0"/>
                        <a:cs typeface="Times New Roman" panose="02020603050405020304" pitchFamily="18" charset="0"/>
                      </a:endParaRPr>
                    </a:p>
                  </a:txBody>
                  <a:tcPr marL="10138" marR="10138" marT="101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07000"/>
                        </a:lnSpc>
                        <a:spcAft>
                          <a:spcPts val="800"/>
                        </a:spcAft>
                      </a:pPr>
                      <a:r>
                        <a:rPr lang="es-MX" sz="1400" b="1">
                          <a:effectLst/>
                          <a:latin typeface="+mj-lt"/>
                          <a:ea typeface="Calibri" panose="020F0502020204030204" pitchFamily="34" charset="0"/>
                          <a:cs typeface="Times New Roman" panose="02020603050405020304" pitchFamily="18" charset="0"/>
                        </a:rPr>
                        <a:t>20</a:t>
                      </a:r>
                      <a:endParaRPr lang="es-GT" sz="1400">
                        <a:effectLst/>
                        <a:latin typeface="+mj-lt"/>
                        <a:ea typeface="Calibri" panose="020F0502020204030204" pitchFamily="34" charset="0"/>
                        <a:cs typeface="Times New Roman" panose="02020603050405020304" pitchFamily="18" charset="0"/>
                      </a:endParaRPr>
                    </a:p>
                  </a:txBody>
                  <a:tcPr marL="10138" marR="10138" marT="1013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just">
                        <a:lnSpc>
                          <a:spcPct val="107000"/>
                        </a:lnSpc>
                        <a:spcAft>
                          <a:spcPts val="800"/>
                        </a:spcAft>
                      </a:pPr>
                      <a:r>
                        <a:rPr lang="es-GT" sz="1400" dirty="0">
                          <a:effectLst/>
                          <a:latin typeface="+mj-lt"/>
                          <a:ea typeface="Calibri" panose="020F0502020204030204" pitchFamily="34" charset="0"/>
                          <a:cs typeface="Calibri" panose="020F0502020204030204" pitchFamily="34" charset="0"/>
                        </a:rPr>
                        <a:t> </a:t>
                      </a:r>
                      <a:endParaRPr lang="es-GT" sz="1400" dirty="0">
                        <a:effectLst/>
                        <a:latin typeface="+mj-lt"/>
                        <a:ea typeface="Calibri" panose="020F0502020204030204" pitchFamily="34" charset="0"/>
                        <a:cs typeface="Times New Roman" panose="02020603050405020304" pitchFamily="18" charset="0"/>
                      </a:endParaRPr>
                    </a:p>
                  </a:txBody>
                  <a:tcPr marL="10138" marR="10138" marT="10138"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640610489"/>
                  </a:ext>
                </a:extLst>
              </a:tr>
            </a:tbl>
          </a:graphicData>
        </a:graphic>
      </p:graphicFrame>
    </p:spTree>
    <p:extLst>
      <p:ext uri="{BB962C8B-B14F-4D97-AF65-F5344CB8AC3E}">
        <p14:creationId xmlns:p14="http://schemas.microsoft.com/office/powerpoint/2010/main" val="5138755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graphicFrame>
        <p:nvGraphicFramePr>
          <p:cNvPr id="21" name="Gráfico 20"/>
          <p:cNvGraphicFramePr/>
          <p:nvPr>
            <p:extLst>
              <p:ext uri="{D42A27DB-BD31-4B8C-83A1-F6EECF244321}">
                <p14:modId xmlns:p14="http://schemas.microsoft.com/office/powerpoint/2010/main" val="2659431213"/>
              </p:ext>
            </p:extLst>
          </p:nvPr>
        </p:nvGraphicFramePr>
        <p:xfrm>
          <a:off x="5515425" y="1443575"/>
          <a:ext cx="6676575" cy="4383470"/>
        </p:xfrm>
        <a:graphic>
          <a:graphicData uri="http://schemas.openxmlformats.org/drawingml/2006/chart">
            <c:chart xmlns:c="http://schemas.openxmlformats.org/drawingml/2006/chart" xmlns:r="http://schemas.openxmlformats.org/officeDocument/2006/relationships" r:id="rId4"/>
          </a:graphicData>
        </a:graphic>
      </p:graphicFrame>
      <p:sp>
        <p:nvSpPr>
          <p:cNvPr id="9" name="Google Shape;94;g1e0bd25976b_0_142"/>
          <p:cNvSpPr txBox="1"/>
          <p:nvPr/>
        </p:nvSpPr>
        <p:spPr>
          <a:xfrm>
            <a:off x="2998838" y="333041"/>
            <a:ext cx="6019393" cy="830956"/>
          </a:xfrm>
          <a:prstGeom prst="rect">
            <a:avLst/>
          </a:prstGeom>
          <a:noFill/>
          <a:ln>
            <a:noFill/>
          </a:ln>
        </p:spPr>
        <p:txBody>
          <a:bodyPr spcFirstLastPara="1" wrap="square" lIns="91425" tIns="45700" rIns="91425" bIns="45700" anchor="t" anchorCtr="0">
            <a:spAutoFit/>
          </a:bodyPr>
          <a:lstStyle/>
          <a:p>
            <a:pPr lvl="0" algn="ctr"/>
            <a:r>
              <a:rPr lang="es-GT" sz="2800" spc="300" dirty="0" smtClean="0">
                <a:solidFill>
                  <a:srgbClr val="004C82"/>
                </a:solidFill>
                <a:latin typeface="Bebas Neue" panose="020B0606020202050201" pitchFamily="34" charset="0"/>
                <a:ea typeface="Montserrat"/>
                <a:cs typeface="Montserrat"/>
              </a:rPr>
              <a:t>Principales Avances</a:t>
            </a:r>
            <a:endParaRPr lang="es-GT" sz="2800" spc="300" dirty="0">
              <a:solidFill>
                <a:srgbClr val="004C82"/>
              </a:solidFill>
              <a:latin typeface="Bebas Neue" panose="020B0606020202050201" pitchFamily="34" charset="0"/>
              <a:ea typeface="Montserrat"/>
              <a:cs typeface="Montserrat"/>
            </a:endParaRPr>
          </a:p>
          <a:p>
            <a:pPr lvl="0" algn="ctr"/>
            <a:r>
              <a:rPr lang="es-GT" sz="2000" b="1" spc="300" dirty="0" smtClean="0">
                <a:solidFill>
                  <a:srgbClr val="004C82"/>
                </a:solidFill>
                <a:latin typeface="Bebas Neue" panose="020B0606020202050201" pitchFamily="34" charset="0"/>
                <a:ea typeface="Montserrat"/>
                <a:cs typeface="Montserrat"/>
                <a:sym typeface="Montserrat"/>
              </a:rPr>
              <a:t>En la dirección de recursos humanos</a:t>
            </a:r>
            <a:endParaRPr sz="2000" spc="300" dirty="0">
              <a:solidFill>
                <a:srgbClr val="004C82"/>
              </a:solidFill>
              <a:latin typeface="Bebas Neue" panose="020B0606020202050201" pitchFamily="34" charset="0"/>
            </a:endParaRPr>
          </a:p>
        </p:txBody>
      </p:sp>
      <p:sp>
        <p:nvSpPr>
          <p:cNvPr id="16" name="Google Shape;103;g1e0bd25976b_0_105"/>
          <p:cNvSpPr/>
          <p:nvPr/>
        </p:nvSpPr>
        <p:spPr>
          <a:xfrm>
            <a:off x="0" y="2392680"/>
            <a:ext cx="5957700" cy="2632711"/>
          </a:xfrm>
          <a:prstGeom prst="rect">
            <a:avLst/>
          </a:prstGeom>
          <a:solidFill>
            <a:srgbClr val="004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Rectángulo 16"/>
          <p:cNvSpPr/>
          <p:nvPr/>
        </p:nvSpPr>
        <p:spPr>
          <a:xfrm>
            <a:off x="288104" y="2521132"/>
            <a:ext cx="5170593" cy="2397579"/>
          </a:xfrm>
          <a:prstGeom prst="rect">
            <a:avLst/>
          </a:prstGeom>
        </p:spPr>
        <p:txBody>
          <a:bodyPr wrap="square">
            <a:spAutoFit/>
          </a:bodyPr>
          <a:lstStyle/>
          <a:p>
            <a:pPr algn="just">
              <a:lnSpc>
                <a:spcPct val="107000"/>
              </a:lnSpc>
              <a:spcAft>
                <a:spcPts val="800"/>
              </a:spcAft>
            </a:pPr>
            <a:r>
              <a:rPr lang="es-ES" sz="2000" dirty="0" smtClean="0">
                <a:solidFill>
                  <a:schemeClr val="bg1"/>
                </a:solidFill>
                <a:latin typeface="+mj-lt"/>
                <a:ea typeface="Calibri" panose="020F0502020204030204" pitchFamily="34" charset="0"/>
                <a:cs typeface="Times New Roman" panose="02020603050405020304" pitchFamily="18" charset="0"/>
              </a:rPr>
              <a:t>En el período de mayo a agosto de 2023, han sido capacitadas </a:t>
            </a:r>
            <a:r>
              <a:rPr lang="es-ES" sz="2000" b="1" dirty="0" smtClean="0">
                <a:solidFill>
                  <a:schemeClr val="bg1"/>
                </a:solidFill>
                <a:latin typeface="+mj-lt"/>
                <a:ea typeface="Calibri" panose="020F0502020204030204" pitchFamily="34" charset="0"/>
                <a:cs typeface="Times New Roman" panose="02020603050405020304" pitchFamily="18" charset="0"/>
              </a:rPr>
              <a:t>979 personas</a:t>
            </a:r>
            <a:r>
              <a:rPr lang="es-ES" sz="2000" dirty="0" smtClean="0">
                <a:solidFill>
                  <a:schemeClr val="bg1"/>
                </a:solidFill>
                <a:latin typeface="+mj-lt"/>
                <a:ea typeface="Calibri" panose="020F0502020204030204" pitchFamily="34" charset="0"/>
                <a:cs typeface="Times New Roman" panose="02020603050405020304" pitchFamily="18" charset="0"/>
              </a:rPr>
              <a:t> de la Secretaría, </a:t>
            </a:r>
            <a:r>
              <a:rPr lang="es-ES" sz="2000" b="1" dirty="0" smtClean="0">
                <a:solidFill>
                  <a:schemeClr val="bg1"/>
                </a:solidFill>
                <a:latin typeface="+mj-lt"/>
                <a:ea typeface="Calibri" panose="020F0502020204030204" pitchFamily="34" charset="0"/>
                <a:cs typeface="Times New Roman" panose="02020603050405020304" pitchFamily="18" charset="0"/>
              </a:rPr>
              <a:t>265 personas </a:t>
            </a:r>
            <a:r>
              <a:rPr lang="es-ES" sz="2000" dirty="0" smtClean="0">
                <a:solidFill>
                  <a:schemeClr val="bg1"/>
                </a:solidFill>
                <a:latin typeface="+mj-lt"/>
                <a:ea typeface="Calibri" panose="020F0502020204030204" pitchFamily="34" charset="0"/>
                <a:cs typeface="Times New Roman" panose="02020603050405020304" pitchFamily="18" charset="0"/>
              </a:rPr>
              <a:t>han recibido </a:t>
            </a:r>
            <a:r>
              <a:rPr lang="es-ES" sz="2000" b="1" dirty="0" smtClean="0">
                <a:solidFill>
                  <a:schemeClr val="bg1"/>
                </a:solidFill>
                <a:latin typeface="+mj-lt"/>
                <a:ea typeface="Calibri" panose="020F0502020204030204" pitchFamily="34" charset="0"/>
                <a:cs typeface="Times New Roman" panose="02020603050405020304" pitchFamily="18" charset="0"/>
              </a:rPr>
              <a:t>capacitaciones del plan anual</a:t>
            </a:r>
            <a:r>
              <a:rPr lang="es-ES" sz="2000" dirty="0" smtClean="0">
                <a:solidFill>
                  <a:schemeClr val="bg1"/>
                </a:solidFill>
                <a:latin typeface="+mj-lt"/>
                <a:ea typeface="Calibri" panose="020F0502020204030204" pitchFamily="34" charset="0"/>
                <a:cs typeface="Times New Roman" panose="02020603050405020304" pitchFamily="18" charset="0"/>
              </a:rPr>
              <a:t>, de la misma manera </a:t>
            </a:r>
            <a:r>
              <a:rPr lang="es-ES" sz="2000" b="1" dirty="0" smtClean="0">
                <a:solidFill>
                  <a:schemeClr val="bg1"/>
                </a:solidFill>
                <a:latin typeface="+mj-lt"/>
                <a:ea typeface="Calibri" panose="020F0502020204030204" pitchFamily="34" charset="0"/>
                <a:cs typeface="Times New Roman" panose="02020603050405020304" pitchFamily="18" charset="0"/>
              </a:rPr>
              <a:t>714 personas </a:t>
            </a:r>
            <a:r>
              <a:rPr lang="es-ES" sz="2000" dirty="0" smtClean="0">
                <a:solidFill>
                  <a:schemeClr val="bg1"/>
                </a:solidFill>
                <a:latin typeface="+mj-lt"/>
                <a:ea typeface="Calibri" panose="020F0502020204030204" pitchFamily="34" charset="0"/>
                <a:cs typeface="Times New Roman" panose="02020603050405020304" pitchFamily="18" charset="0"/>
              </a:rPr>
              <a:t>han recibido </a:t>
            </a:r>
            <a:r>
              <a:rPr lang="es-ES" sz="2000" b="1" dirty="0" smtClean="0">
                <a:solidFill>
                  <a:schemeClr val="bg1"/>
                </a:solidFill>
                <a:latin typeface="+mj-lt"/>
                <a:ea typeface="Calibri" panose="020F0502020204030204" pitchFamily="34" charset="0"/>
                <a:cs typeface="Times New Roman" panose="02020603050405020304" pitchFamily="18" charset="0"/>
              </a:rPr>
              <a:t>capacitaciones extraordinarias</a:t>
            </a:r>
            <a:r>
              <a:rPr lang="es-ES" sz="2000" dirty="0" smtClean="0">
                <a:solidFill>
                  <a:schemeClr val="bg1"/>
                </a:solidFill>
                <a:latin typeface="+mj-lt"/>
                <a:ea typeface="Calibri" panose="020F0502020204030204" pitchFamily="34" charset="0"/>
                <a:cs typeface="Times New Roman" panose="02020603050405020304" pitchFamily="18" charset="0"/>
              </a:rPr>
              <a:t>, en diferentes temas.</a:t>
            </a:r>
            <a:endParaRPr lang="es-GT" sz="1800" dirty="0">
              <a:solidFill>
                <a:schemeClr val="bg1"/>
              </a:solidFill>
              <a:effectLst/>
              <a:latin typeface="+mj-lt"/>
              <a:ea typeface="Calibri" panose="020F0502020204030204" pitchFamily="34" charset="0"/>
              <a:cs typeface="Times New Roman" panose="02020603050405020304" pitchFamily="18" charset="0"/>
            </a:endParaRPr>
          </a:p>
        </p:txBody>
      </p:sp>
      <p:sp>
        <p:nvSpPr>
          <p:cNvPr id="19" name="CuadroTexto 9"/>
          <p:cNvSpPr txBox="1"/>
          <p:nvPr/>
        </p:nvSpPr>
        <p:spPr>
          <a:xfrm>
            <a:off x="8273476" y="5827045"/>
            <a:ext cx="1489510" cy="43502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s-MX" sz="1600" b="1" dirty="0" smtClean="0">
                <a:latin typeface="+mj-lt"/>
              </a:rPr>
              <a:t>TOTAL:  979</a:t>
            </a:r>
            <a:endParaRPr lang="es-GT" sz="1600" b="1" dirty="0">
              <a:latin typeface="+mj-lt"/>
            </a:endParaRPr>
          </a:p>
        </p:txBody>
      </p:sp>
    </p:spTree>
    <p:extLst>
      <p:ext uri="{BB962C8B-B14F-4D97-AF65-F5344CB8AC3E}">
        <p14:creationId xmlns:p14="http://schemas.microsoft.com/office/powerpoint/2010/main" val="32281083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 name="Google Shape;94;g1e0bd25976b_0_142"/>
          <p:cNvSpPr txBox="1"/>
          <p:nvPr/>
        </p:nvSpPr>
        <p:spPr>
          <a:xfrm>
            <a:off x="2998838" y="333041"/>
            <a:ext cx="6019393" cy="830956"/>
          </a:xfrm>
          <a:prstGeom prst="rect">
            <a:avLst/>
          </a:prstGeom>
          <a:noFill/>
          <a:ln>
            <a:noFill/>
          </a:ln>
        </p:spPr>
        <p:txBody>
          <a:bodyPr spcFirstLastPara="1" wrap="square" lIns="91425" tIns="45700" rIns="91425" bIns="45700" anchor="t" anchorCtr="0">
            <a:spAutoFit/>
          </a:bodyPr>
          <a:lstStyle/>
          <a:p>
            <a:pPr lvl="0" algn="ctr"/>
            <a:r>
              <a:rPr lang="es-GT" sz="2800" spc="300" dirty="0" smtClean="0">
                <a:solidFill>
                  <a:srgbClr val="004C82"/>
                </a:solidFill>
                <a:latin typeface="Bebas Neue" panose="020B0606020202050201" pitchFamily="34" charset="0"/>
                <a:ea typeface="Montserrat"/>
                <a:cs typeface="Montserrat"/>
              </a:rPr>
              <a:t>Principales Avances</a:t>
            </a:r>
            <a:endParaRPr lang="es-GT" sz="2800" spc="300" dirty="0">
              <a:solidFill>
                <a:srgbClr val="004C82"/>
              </a:solidFill>
              <a:latin typeface="Bebas Neue" panose="020B0606020202050201" pitchFamily="34" charset="0"/>
              <a:ea typeface="Montserrat"/>
              <a:cs typeface="Montserrat"/>
            </a:endParaRPr>
          </a:p>
          <a:p>
            <a:pPr lvl="0" algn="ctr"/>
            <a:r>
              <a:rPr lang="es-GT" sz="2000" b="1" spc="300" dirty="0" smtClean="0">
                <a:solidFill>
                  <a:srgbClr val="004C82"/>
                </a:solidFill>
                <a:latin typeface="Bebas Neue" panose="020B0606020202050201" pitchFamily="34" charset="0"/>
                <a:ea typeface="Montserrat"/>
                <a:cs typeface="Montserrat"/>
                <a:sym typeface="Montserrat"/>
              </a:rPr>
              <a:t>En la ACADEMIA DE LA SAAS</a:t>
            </a:r>
            <a:endParaRPr sz="2000" spc="300" dirty="0">
              <a:solidFill>
                <a:srgbClr val="004C82"/>
              </a:solidFill>
              <a:latin typeface="Bebas Neue" panose="020B0606020202050201" pitchFamily="34" charset="0"/>
            </a:endParaRPr>
          </a:p>
        </p:txBody>
      </p:sp>
      <p:sp>
        <p:nvSpPr>
          <p:cNvPr id="16" name="Google Shape;103;g1e0bd25976b_0_105"/>
          <p:cNvSpPr/>
          <p:nvPr/>
        </p:nvSpPr>
        <p:spPr>
          <a:xfrm>
            <a:off x="0" y="2642062"/>
            <a:ext cx="5957700" cy="1996440"/>
          </a:xfrm>
          <a:prstGeom prst="rect">
            <a:avLst/>
          </a:prstGeom>
          <a:solidFill>
            <a:srgbClr val="004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Rectángulo 16"/>
          <p:cNvSpPr/>
          <p:nvPr/>
        </p:nvSpPr>
        <p:spPr>
          <a:xfrm>
            <a:off x="288104" y="2770513"/>
            <a:ext cx="5170593" cy="1715021"/>
          </a:xfrm>
          <a:prstGeom prst="rect">
            <a:avLst/>
          </a:prstGeom>
        </p:spPr>
        <p:txBody>
          <a:bodyPr wrap="square">
            <a:spAutoFit/>
          </a:bodyPr>
          <a:lstStyle/>
          <a:p>
            <a:pPr algn="just">
              <a:lnSpc>
                <a:spcPct val="107000"/>
              </a:lnSpc>
              <a:spcAft>
                <a:spcPts val="800"/>
              </a:spcAft>
            </a:pPr>
            <a:r>
              <a:rPr lang="es-ES" sz="2000" dirty="0">
                <a:solidFill>
                  <a:schemeClr val="bg1"/>
                </a:solidFill>
              </a:rPr>
              <a:t>En el período de mayo a agosto de 2023, se coordinó él envió de dos grupos a academia totalizando 49 personas del área administrativa, quienes asistieron a Curso de Inducción</a:t>
            </a:r>
            <a:r>
              <a:rPr lang="es-ES" sz="2000" dirty="0" smtClean="0">
                <a:solidFill>
                  <a:schemeClr val="bg1"/>
                </a:solidFill>
              </a:rPr>
              <a:t>.</a:t>
            </a:r>
            <a:endParaRPr lang="es-GT" sz="2000" dirty="0">
              <a:solidFill>
                <a:schemeClr val="bg1"/>
              </a:solidFill>
            </a:endParaRPr>
          </a:p>
        </p:txBody>
      </p:sp>
      <p:graphicFrame>
        <p:nvGraphicFramePr>
          <p:cNvPr id="8" name="Gráfico 7"/>
          <p:cNvGraphicFramePr/>
          <p:nvPr>
            <p:extLst>
              <p:ext uri="{D42A27DB-BD31-4B8C-83A1-F6EECF244321}">
                <p14:modId xmlns:p14="http://schemas.microsoft.com/office/powerpoint/2010/main" val="1002129059"/>
              </p:ext>
            </p:extLst>
          </p:nvPr>
        </p:nvGraphicFramePr>
        <p:xfrm>
          <a:off x="5957700" y="1545020"/>
          <a:ext cx="5474178" cy="42672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927213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 name="Google Shape;94;g1e0bd25976b_0_142"/>
          <p:cNvSpPr txBox="1"/>
          <p:nvPr/>
        </p:nvSpPr>
        <p:spPr>
          <a:xfrm>
            <a:off x="2998838" y="333041"/>
            <a:ext cx="6019393" cy="830956"/>
          </a:xfrm>
          <a:prstGeom prst="rect">
            <a:avLst/>
          </a:prstGeom>
          <a:noFill/>
          <a:ln>
            <a:noFill/>
          </a:ln>
        </p:spPr>
        <p:txBody>
          <a:bodyPr spcFirstLastPara="1" wrap="square" lIns="91425" tIns="45700" rIns="91425" bIns="45700" anchor="t" anchorCtr="0">
            <a:spAutoFit/>
          </a:bodyPr>
          <a:lstStyle/>
          <a:p>
            <a:pPr lvl="0" algn="ctr"/>
            <a:r>
              <a:rPr lang="es-GT" sz="2800" spc="300" dirty="0" smtClean="0">
                <a:solidFill>
                  <a:srgbClr val="004C82"/>
                </a:solidFill>
                <a:latin typeface="Bebas Neue" panose="020B0606020202050201" pitchFamily="34" charset="0"/>
                <a:ea typeface="Montserrat"/>
                <a:cs typeface="Montserrat"/>
              </a:rPr>
              <a:t>Principales Avances</a:t>
            </a:r>
            <a:endParaRPr lang="es-GT" sz="2800" spc="300" dirty="0">
              <a:solidFill>
                <a:srgbClr val="004C82"/>
              </a:solidFill>
              <a:latin typeface="Bebas Neue" panose="020B0606020202050201" pitchFamily="34" charset="0"/>
              <a:ea typeface="Montserrat"/>
              <a:cs typeface="Montserrat"/>
            </a:endParaRPr>
          </a:p>
          <a:p>
            <a:pPr lvl="0" algn="ctr"/>
            <a:r>
              <a:rPr lang="es-GT" sz="2000" b="1" spc="300" dirty="0" smtClean="0">
                <a:solidFill>
                  <a:srgbClr val="004C82"/>
                </a:solidFill>
                <a:latin typeface="Bebas Neue" panose="020B0606020202050201" pitchFamily="34" charset="0"/>
                <a:ea typeface="Montserrat"/>
                <a:cs typeface="Montserrat"/>
                <a:sym typeface="Montserrat"/>
              </a:rPr>
              <a:t>En la academia de la </a:t>
            </a:r>
            <a:r>
              <a:rPr lang="es-GT" sz="2000" b="1" spc="300" dirty="0" err="1" smtClean="0">
                <a:solidFill>
                  <a:srgbClr val="004C82"/>
                </a:solidFill>
                <a:latin typeface="Bebas Neue" panose="020B0606020202050201" pitchFamily="34" charset="0"/>
                <a:ea typeface="Montserrat"/>
                <a:cs typeface="Montserrat"/>
                <a:sym typeface="Montserrat"/>
              </a:rPr>
              <a:t>saas</a:t>
            </a:r>
            <a:endParaRPr sz="2000" spc="300" dirty="0">
              <a:solidFill>
                <a:srgbClr val="004C82"/>
              </a:solidFill>
              <a:latin typeface="Bebas Neue" panose="020B0606020202050201" pitchFamily="34" charset="0"/>
            </a:endParaRPr>
          </a:p>
        </p:txBody>
      </p:sp>
      <p:sp>
        <p:nvSpPr>
          <p:cNvPr id="29" name="Elipse 28"/>
          <p:cNvSpPr/>
          <p:nvPr/>
        </p:nvSpPr>
        <p:spPr>
          <a:xfrm>
            <a:off x="840577" y="5065968"/>
            <a:ext cx="755642" cy="755642"/>
          </a:xfrm>
          <a:prstGeom prst="ellipse">
            <a:avLst/>
          </a:prstGeom>
          <a:solidFill>
            <a:srgbClr val="004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30" name="Google Shape;83;g1e0bd25976b_0_84"/>
          <p:cNvSpPr txBox="1"/>
          <p:nvPr/>
        </p:nvSpPr>
        <p:spPr>
          <a:xfrm>
            <a:off x="4134085" y="1646736"/>
            <a:ext cx="3904096" cy="1323399"/>
          </a:xfrm>
          <a:prstGeom prst="rect">
            <a:avLst/>
          </a:prstGeom>
          <a:noFill/>
          <a:ln>
            <a:noFill/>
          </a:ln>
        </p:spPr>
        <p:txBody>
          <a:bodyPr spcFirstLastPara="1" wrap="square" lIns="91425" tIns="45700" rIns="91425" bIns="45700" anchor="t" anchorCtr="0">
            <a:spAutoFit/>
          </a:bodyPr>
          <a:lstStyle/>
          <a:p>
            <a:pPr lvl="0"/>
            <a:r>
              <a:rPr lang="es-ES" sz="1600" b="1" dirty="0" smtClean="0">
                <a:latin typeface="+mj-lt"/>
              </a:rPr>
              <a:t>CURSO DE SEGURIDAD DE INSTALACIONES A PERSONAL DE LA COMPAÑÍA DE POLICÍA MILITAR DE LA ESCUELA POLITÉCNICA</a:t>
            </a:r>
          </a:p>
          <a:p>
            <a:pPr marL="285750" lvl="0" indent="-285750">
              <a:buFont typeface="Arial" panose="020B0604020202020204" pitchFamily="34" charset="0"/>
              <a:buChar char="•"/>
            </a:pPr>
            <a:r>
              <a:rPr lang="es-ES" sz="1600" dirty="0" smtClean="0">
                <a:latin typeface="+mj-lt"/>
              </a:rPr>
              <a:t>05 AL 09 DE JUNIO</a:t>
            </a:r>
            <a:endParaRPr lang="es-ES" sz="1600" dirty="0">
              <a:latin typeface="+mj-lt"/>
            </a:endParaRPr>
          </a:p>
        </p:txBody>
      </p:sp>
      <p:sp>
        <p:nvSpPr>
          <p:cNvPr id="31" name="Google Shape;83;g1e0bd25976b_0_84"/>
          <p:cNvSpPr txBox="1"/>
          <p:nvPr/>
        </p:nvSpPr>
        <p:spPr>
          <a:xfrm>
            <a:off x="823906" y="5245330"/>
            <a:ext cx="788984"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dirty="0" smtClean="0">
                <a:solidFill>
                  <a:srgbClr val="FFFFFF"/>
                </a:solidFill>
                <a:latin typeface="Montserrat"/>
                <a:sym typeface="Montserrat"/>
              </a:rPr>
              <a:t>37</a:t>
            </a:r>
            <a:endParaRPr sz="2400" dirty="0">
              <a:solidFill>
                <a:srgbClr val="FFFFFF"/>
              </a:solidFill>
            </a:endParaRPr>
          </a:p>
        </p:txBody>
      </p:sp>
      <p:sp>
        <p:nvSpPr>
          <p:cNvPr id="34" name="Google Shape;83;g1e0bd25976b_0_84"/>
          <p:cNvSpPr txBox="1"/>
          <p:nvPr/>
        </p:nvSpPr>
        <p:spPr>
          <a:xfrm>
            <a:off x="4076960" y="3254879"/>
            <a:ext cx="3060908" cy="1569620"/>
          </a:xfrm>
          <a:prstGeom prst="rect">
            <a:avLst/>
          </a:prstGeom>
          <a:noFill/>
          <a:ln>
            <a:noFill/>
          </a:ln>
        </p:spPr>
        <p:txBody>
          <a:bodyPr spcFirstLastPara="1" wrap="square" lIns="91425" tIns="45700" rIns="91425" bIns="45700" anchor="t" anchorCtr="0">
            <a:spAutoFit/>
          </a:bodyPr>
          <a:lstStyle/>
          <a:p>
            <a:pPr lvl="0"/>
            <a:r>
              <a:rPr lang="es-ES" sz="1600" b="1" dirty="0" smtClean="0">
                <a:latin typeface="+mj-lt"/>
              </a:rPr>
              <a:t>CURSO INTERINSTITUCIONAL DE </a:t>
            </a:r>
          </a:p>
          <a:p>
            <a:pPr lvl="0"/>
            <a:r>
              <a:rPr lang="es-ES" sz="1600" b="1" dirty="0" smtClean="0">
                <a:latin typeface="+mj-lt"/>
              </a:rPr>
              <a:t>PROTECCIÓN AL FUNCIONARIO</a:t>
            </a:r>
          </a:p>
          <a:p>
            <a:pPr marL="342900" lvl="1" indent="-342900">
              <a:buFont typeface="Arial" panose="020B0604020202020204" pitchFamily="34" charset="0"/>
              <a:buChar char="•"/>
            </a:pPr>
            <a:r>
              <a:rPr lang="es-ES" sz="1600" dirty="0" smtClean="0">
                <a:latin typeface="+mj-lt"/>
              </a:rPr>
              <a:t>31 DE JULIO AL 04 DE AGOSTO</a:t>
            </a:r>
            <a:endParaRPr lang="es-ES" sz="1600" dirty="0">
              <a:latin typeface="+mj-lt"/>
            </a:endParaRPr>
          </a:p>
        </p:txBody>
      </p:sp>
      <p:sp>
        <p:nvSpPr>
          <p:cNvPr id="35" name="Google Shape;83;g1e0bd25976b_0_84"/>
          <p:cNvSpPr txBox="1"/>
          <p:nvPr/>
        </p:nvSpPr>
        <p:spPr>
          <a:xfrm>
            <a:off x="561690" y="1646736"/>
            <a:ext cx="3353468" cy="1323399"/>
          </a:xfrm>
          <a:prstGeom prst="rect">
            <a:avLst/>
          </a:prstGeom>
          <a:noFill/>
          <a:ln>
            <a:noFill/>
          </a:ln>
        </p:spPr>
        <p:txBody>
          <a:bodyPr spcFirstLastPara="1" wrap="square" lIns="91425" tIns="45700" rIns="91425" bIns="45700" anchor="t" anchorCtr="0">
            <a:spAutoFit/>
          </a:bodyPr>
          <a:lstStyle/>
          <a:p>
            <a:r>
              <a:rPr lang="es-ES" sz="1600" b="1" dirty="0" smtClean="0">
                <a:latin typeface="+mj-lt"/>
              </a:rPr>
              <a:t>FINALIZO DIPLOMADO DE PROTECCIÓN A FUNCIONARIOS</a:t>
            </a:r>
          </a:p>
          <a:p>
            <a:r>
              <a:rPr lang="es-ES" sz="1600" b="1" dirty="0" smtClean="0">
                <a:latin typeface="+mj-lt"/>
              </a:rPr>
              <a:t>PROMOCIÓN XIX </a:t>
            </a:r>
          </a:p>
          <a:p>
            <a:pPr marL="285750" lvl="0" indent="-285750">
              <a:buFont typeface="Arial" panose="020B0604020202020204" pitchFamily="34" charset="0"/>
              <a:buChar char="•"/>
            </a:pPr>
            <a:r>
              <a:rPr lang="es-ES" sz="1600" dirty="0" smtClean="0">
                <a:latin typeface="+mj-lt"/>
              </a:rPr>
              <a:t>06 DE FEBRERO AL 17 JUNIO</a:t>
            </a:r>
            <a:endParaRPr lang="es-ES" sz="1600" dirty="0">
              <a:latin typeface="+mj-lt"/>
            </a:endParaRPr>
          </a:p>
        </p:txBody>
      </p:sp>
      <p:sp>
        <p:nvSpPr>
          <p:cNvPr id="52" name="Rectángulo 51"/>
          <p:cNvSpPr/>
          <p:nvPr/>
        </p:nvSpPr>
        <p:spPr>
          <a:xfrm>
            <a:off x="1733018" y="5419327"/>
            <a:ext cx="604531" cy="1602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3" name="Rectángulo 52"/>
          <p:cNvSpPr/>
          <p:nvPr/>
        </p:nvSpPr>
        <p:spPr>
          <a:xfrm rot="16200000">
            <a:off x="1739508" y="5424112"/>
            <a:ext cx="604534" cy="1602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4" name="Elipse 53"/>
          <p:cNvSpPr/>
          <p:nvPr/>
        </p:nvSpPr>
        <p:spPr>
          <a:xfrm>
            <a:off x="2504002" y="5102371"/>
            <a:ext cx="755642" cy="755642"/>
          </a:xfrm>
          <a:prstGeom prst="ellipse">
            <a:avLst/>
          </a:prstGeom>
          <a:solidFill>
            <a:srgbClr val="004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5" name="Google Shape;83;g1e0bd25976b_0_84"/>
          <p:cNvSpPr txBox="1"/>
          <p:nvPr/>
        </p:nvSpPr>
        <p:spPr>
          <a:xfrm>
            <a:off x="2487331" y="5246664"/>
            <a:ext cx="788984"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dirty="0" smtClean="0">
                <a:solidFill>
                  <a:srgbClr val="FFFFFF"/>
                </a:solidFill>
                <a:latin typeface="Montserrat"/>
                <a:sym typeface="Montserrat"/>
              </a:rPr>
              <a:t>20</a:t>
            </a:r>
            <a:endParaRPr sz="2400" dirty="0">
              <a:solidFill>
                <a:srgbClr val="FFFFFF"/>
              </a:solidFill>
            </a:endParaRPr>
          </a:p>
        </p:txBody>
      </p:sp>
      <p:sp>
        <p:nvSpPr>
          <p:cNvPr id="56" name="Rectángulo 55"/>
          <p:cNvSpPr/>
          <p:nvPr/>
        </p:nvSpPr>
        <p:spPr>
          <a:xfrm>
            <a:off x="3396443" y="5455730"/>
            <a:ext cx="604531" cy="1602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7" name="Rectángulo 56"/>
          <p:cNvSpPr/>
          <p:nvPr/>
        </p:nvSpPr>
        <p:spPr>
          <a:xfrm rot="16200000">
            <a:off x="3402933" y="5460515"/>
            <a:ext cx="604534" cy="1602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8" name="Elipse 57"/>
          <p:cNvSpPr/>
          <p:nvPr/>
        </p:nvSpPr>
        <p:spPr>
          <a:xfrm>
            <a:off x="4150756" y="5106275"/>
            <a:ext cx="755642" cy="755642"/>
          </a:xfrm>
          <a:prstGeom prst="ellipse">
            <a:avLst/>
          </a:prstGeom>
          <a:solidFill>
            <a:srgbClr val="004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59" name="Google Shape;83;g1e0bd25976b_0_84"/>
          <p:cNvSpPr txBox="1"/>
          <p:nvPr/>
        </p:nvSpPr>
        <p:spPr>
          <a:xfrm>
            <a:off x="4134085" y="5234254"/>
            <a:ext cx="788984"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dirty="0" smtClean="0">
                <a:solidFill>
                  <a:srgbClr val="FFFFFF"/>
                </a:solidFill>
                <a:latin typeface="Montserrat"/>
                <a:sym typeface="Montserrat"/>
              </a:rPr>
              <a:t>49</a:t>
            </a:r>
            <a:endParaRPr sz="2400" dirty="0">
              <a:solidFill>
                <a:srgbClr val="FFFFFF"/>
              </a:solidFill>
            </a:endParaRPr>
          </a:p>
        </p:txBody>
      </p:sp>
      <p:sp>
        <p:nvSpPr>
          <p:cNvPr id="60" name="Rectángulo 59"/>
          <p:cNvSpPr/>
          <p:nvPr/>
        </p:nvSpPr>
        <p:spPr>
          <a:xfrm>
            <a:off x="5043197" y="5459634"/>
            <a:ext cx="604531" cy="1602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61" name="Rectángulo 60"/>
          <p:cNvSpPr/>
          <p:nvPr/>
        </p:nvSpPr>
        <p:spPr>
          <a:xfrm rot="16200000">
            <a:off x="5049687" y="5464419"/>
            <a:ext cx="604534" cy="1602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62" name="Elipse 61"/>
          <p:cNvSpPr/>
          <p:nvPr/>
        </p:nvSpPr>
        <p:spPr>
          <a:xfrm>
            <a:off x="5816095" y="5102371"/>
            <a:ext cx="755642" cy="755642"/>
          </a:xfrm>
          <a:prstGeom prst="ellipse">
            <a:avLst/>
          </a:prstGeom>
          <a:solidFill>
            <a:srgbClr val="004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63" name="Google Shape;83;g1e0bd25976b_0_84"/>
          <p:cNvSpPr txBox="1"/>
          <p:nvPr/>
        </p:nvSpPr>
        <p:spPr>
          <a:xfrm>
            <a:off x="5799424" y="5230940"/>
            <a:ext cx="788984"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dirty="0" smtClean="0">
                <a:solidFill>
                  <a:srgbClr val="FFFFFF"/>
                </a:solidFill>
                <a:latin typeface="Montserrat"/>
                <a:sym typeface="Montserrat"/>
              </a:rPr>
              <a:t>21</a:t>
            </a:r>
            <a:endParaRPr sz="2400" dirty="0">
              <a:solidFill>
                <a:srgbClr val="FFFFFF"/>
              </a:solidFill>
            </a:endParaRPr>
          </a:p>
        </p:txBody>
      </p:sp>
      <p:sp>
        <p:nvSpPr>
          <p:cNvPr id="64" name="Rectángulo 63"/>
          <p:cNvSpPr/>
          <p:nvPr/>
        </p:nvSpPr>
        <p:spPr>
          <a:xfrm>
            <a:off x="6708536" y="5455730"/>
            <a:ext cx="604531" cy="1602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65" name="Rectángulo 64"/>
          <p:cNvSpPr/>
          <p:nvPr/>
        </p:nvSpPr>
        <p:spPr>
          <a:xfrm rot="16200000">
            <a:off x="6715026" y="5460515"/>
            <a:ext cx="604534" cy="1602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66" name="Elipse 65"/>
          <p:cNvSpPr/>
          <p:nvPr/>
        </p:nvSpPr>
        <p:spPr>
          <a:xfrm>
            <a:off x="7480021" y="5087245"/>
            <a:ext cx="755642" cy="755642"/>
          </a:xfrm>
          <a:prstGeom prst="ellipse">
            <a:avLst/>
          </a:prstGeom>
          <a:solidFill>
            <a:srgbClr val="004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67" name="Google Shape;83;g1e0bd25976b_0_84"/>
          <p:cNvSpPr txBox="1"/>
          <p:nvPr/>
        </p:nvSpPr>
        <p:spPr>
          <a:xfrm>
            <a:off x="7479520" y="5229122"/>
            <a:ext cx="788984"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dirty="0">
                <a:solidFill>
                  <a:srgbClr val="FFFFFF"/>
                </a:solidFill>
                <a:latin typeface="Montserrat"/>
                <a:sym typeface="Montserrat"/>
              </a:rPr>
              <a:t>2</a:t>
            </a:r>
            <a:r>
              <a:rPr lang="es-MX" sz="2400" b="1" dirty="0" smtClean="0">
                <a:solidFill>
                  <a:srgbClr val="FFFFFF"/>
                </a:solidFill>
                <a:latin typeface="Montserrat"/>
                <a:sym typeface="Montserrat"/>
              </a:rPr>
              <a:t>7</a:t>
            </a:r>
            <a:endParaRPr sz="2400" dirty="0">
              <a:solidFill>
                <a:srgbClr val="FFFFFF"/>
              </a:solidFill>
            </a:endParaRPr>
          </a:p>
        </p:txBody>
      </p:sp>
      <p:sp>
        <p:nvSpPr>
          <p:cNvPr id="68" name="Rectángulo 67"/>
          <p:cNvSpPr/>
          <p:nvPr/>
        </p:nvSpPr>
        <p:spPr>
          <a:xfrm>
            <a:off x="8402617" y="5283581"/>
            <a:ext cx="604531" cy="1602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74" name="Rectángulo 73"/>
          <p:cNvSpPr/>
          <p:nvPr/>
        </p:nvSpPr>
        <p:spPr>
          <a:xfrm>
            <a:off x="8402617" y="5579711"/>
            <a:ext cx="604531" cy="1602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75" name="Elipse 74"/>
          <p:cNvSpPr/>
          <p:nvPr/>
        </p:nvSpPr>
        <p:spPr>
          <a:xfrm>
            <a:off x="9219923" y="4805823"/>
            <a:ext cx="1490322" cy="1490322"/>
          </a:xfrm>
          <a:prstGeom prst="ellipse">
            <a:avLst/>
          </a:prstGeom>
          <a:solidFill>
            <a:srgbClr val="004C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37" name="Google Shape;83;g1e0bd25976b_0_84"/>
          <p:cNvSpPr txBox="1"/>
          <p:nvPr/>
        </p:nvSpPr>
        <p:spPr>
          <a:xfrm>
            <a:off x="9277570" y="4991414"/>
            <a:ext cx="1375028" cy="969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smtClean="0">
                <a:solidFill>
                  <a:srgbClr val="FFFFFF"/>
                </a:solidFill>
                <a:latin typeface="Montserrat"/>
                <a:ea typeface="Montserrat"/>
                <a:cs typeface="Montserrat"/>
                <a:sym typeface="Montserrat"/>
              </a:rPr>
              <a:t>154</a:t>
            </a:r>
          </a:p>
          <a:p>
            <a:pPr marL="0" marR="0" lvl="0" indent="0" algn="ctr" rtl="0">
              <a:spcBef>
                <a:spcPts val="0"/>
              </a:spcBef>
              <a:spcAft>
                <a:spcPts val="0"/>
              </a:spcAft>
              <a:buNone/>
            </a:pPr>
            <a:r>
              <a:rPr lang="es-GT" sz="1050" b="1" dirty="0" smtClean="0">
                <a:solidFill>
                  <a:srgbClr val="FFFFFF"/>
                </a:solidFill>
                <a:latin typeface="Montserrat"/>
                <a:sym typeface="Montserrat"/>
              </a:rPr>
              <a:t>PERSONAS CAPACITADAS</a:t>
            </a:r>
            <a:endParaRPr sz="1050" dirty="0">
              <a:solidFill>
                <a:srgbClr val="FFFFFF"/>
              </a:solidFill>
            </a:endParaRPr>
          </a:p>
        </p:txBody>
      </p:sp>
      <p:sp>
        <p:nvSpPr>
          <p:cNvPr id="77" name="Google Shape;83;g1e0bd25976b_0_84"/>
          <p:cNvSpPr txBox="1"/>
          <p:nvPr/>
        </p:nvSpPr>
        <p:spPr>
          <a:xfrm>
            <a:off x="700606" y="3254879"/>
            <a:ext cx="3353468" cy="830956"/>
          </a:xfrm>
          <a:prstGeom prst="rect">
            <a:avLst/>
          </a:prstGeom>
          <a:noFill/>
          <a:ln>
            <a:noFill/>
          </a:ln>
        </p:spPr>
        <p:txBody>
          <a:bodyPr spcFirstLastPara="1" wrap="square" lIns="91425" tIns="45700" rIns="91425" bIns="45700" anchor="t" anchorCtr="0">
            <a:spAutoFit/>
          </a:bodyPr>
          <a:lstStyle/>
          <a:p>
            <a:r>
              <a:rPr lang="es-ES" sz="1600" b="1" dirty="0" smtClean="0">
                <a:latin typeface="+mj-lt"/>
              </a:rPr>
              <a:t>CURSO DE CONDUCCIÓN DE COMITIVA</a:t>
            </a:r>
          </a:p>
          <a:p>
            <a:pPr marL="285750" lvl="0" indent="-285750">
              <a:buFont typeface="Arial" panose="020B0604020202020204" pitchFamily="34" charset="0"/>
              <a:buChar char="•"/>
            </a:pPr>
            <a:r>
              <a:rPr lang="es-ES" sz="1600" dirty="0" smtClean="0">
                <a:latin typeface="+mj-lt"/>
              </a:rPr>
              <a:t>03 AL 07 DE JULIO</a:t>
            </a:r>
            <a:endParaRPr lang="es-ES" sz="1600" dirty="0">
              <a:latin typeface="+mj-lt"/>
            </a:endParaRPr>
          </a:p>
        </p:txBody>
      </p:sp>
      <p:sp>
        <p:nvSpPr>
          <p:cNvPr id="78" name="Google Shape;83;g1e0bd25976b_0_84"/>
          <p:cNvSpPr txBox="1"/>
          <p:nvPr/>
        </p:nvSpPr>
        <p:spPr>
          <a:xfrm>
            <a:off x="8498594" y="1660300"/>
            <a:ext cx="3353468" cy="830956"/>
          </a:xfrm>
          <a:prstGeom prst="rect">
            <a:avLst/>
          </a:prstGeom>
          <a:noFill/>
          <a:ln>
            <a:noFill/>
          </a:ln>
        </p:spPr>
        <p:txBody>
          <a:bodyPr spcFirstLastPara="1" wrap="square" lIns="91425" tIns="45700" rIns="91425" bIns="45700" anchor="t" anchorCtr="0">
            <a:spAutoFit/>
          </a:bodyPr>
          <a:lstStyle/>
          <a:p>
            <a:r>
              <a:rPr lang="es-ES" sz="1600" b="1" dirty="0" smtClean="0">
                <a:latin typeface="+mj-lt"/>
              </a:rPr>
              <a:t>CURSO DE INDUCCIÓN</a:t>
            </a:r>
          </a:p>
          <a:p>
            <a:pPr marL="285750" lvl="0" indent="-285750">
              <a:buFont typeface="Arial" panose="020B0604020202020204" pitchFamily="34" charset="0"/>
              <a:buChar char="•"/>
            </a:pPr>
            <a:r>
              <a:rPr lang="es-ES" sz="1600" dirty="0" smtClean="0">
                <a:latin typeface="+mj-lt"/>
              </a:rPr>
              <a:t>02 AL 07 DE MAYO</a:t>
            </a:r>
          </a:p>
          <a:p>
            <a:pPr marL="285750" lvl="0" indent="-285750">
              <a:buFont typeface="Arial" panose="020B0604020202020204" pitchFamily="34" charset="0"/>
              <a:buChar char="•"/>
            </a:pPr>
            <a:r>
              <a:rPr lang="es-ES" sz="1600" dirty="0" smtClean="0">
                <a:latin typeface="+mj-lt"/>
              </a:rPr>
              <a:t>01 AL 06 DE JULIO</a:t>
            </a:r>
            <a:endParaRPr lang="es-ES" sz="1600" dirty="0">
              <a:latin typeface="+mj-lt"/>
            </a:endParaRPr>
          </a:p>
        </p:txBody>
      </p:sp>
    </p:spTree>
    <p:extLst>
      <p:ext uri="{BB962C8B-B14F-4D97-AF65-F5344CB8AC3E}">
        <p14:creationId xmlns:p14="http://schemas.microsoft.com/office/powerpoint/2010/main" val="4411131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 name="Google Shape;94;g1e0bd25976b_0_142"/>
          <p:cNvSpPr txBox="1"/>
          <p:nvPr/>
        </p:nvSpPr>
        <p:spPr>
          <a:xfrm>
            <a:off x="2998838" y="333041"/>
            <a:ext cx="6019393" cy="830956"/>
          </a:xfrm>
          <a:prstGeom prst="rect">
            <a:avLst/>
          </a:prstGeom>
          <a:noFill/>
          <a:ln>
            <a:noFill/>
          </a:ln>
        </p:spPr>
        <p:txBody>
          <a:bodyPr spcFirstLastPara="1" wrap="square" lIns="91425" tIns="45700" rIns="91425" bIns="45700" anchor="t" anchorCtr="0">
            <a:spAutoFit/>
          </a:bodyPr>
          <a:lstStyle/>
          <a:p>
            <a:pPr lvl="0" algn="ctr"/>
            <a:r>
              <a:rPr lang="es-GT" sz="2800" spc="300" dirty="0" smtClean="0">
                <a:solidFill>
                  <a:srgbClr val="004C82"/>
                </a:solidFill>
                <a:latin typeface="Bebas Neue" panose="020B0606020202050201" pitchFamily="34" charset="0"/>
                <a:ea typeface="Montserrat"/>
                <a:cs typeface="Montserrat"/>
              </a:rPr>
              <a:t>Principales Avances</a:t>
            </a:r>
            <a:endParaRPr lang="es-GT" sz="2800" spc="300" dirty="0">
              <a:solidFill>
                <a:srgbClr val="004C82"/>
              </a:solidFill>
              <a:latin typeface="Bebas Neue" panose="020B0606020202050201" pitchFamily="34" charset="0"/>
              <a:ea typeface="Montserrat"/>
              <a:cs typeface="Montserrat"/>
            </a:endParaRPr>
          </a:p>
          <a:p>
            <a:pPr lvl="0" algn="ctr"/>
            <a:r>
              <a:rPr lang="es-GT" sz="2000" b="1" spc="300" dirty="0" smtClean="0">
                <a:solidFill>
                  <a:srgbClr val="004C82"/>
                </a:solidFill>
                <a:latin typeface="Bebas Neue" panose="020B0606020202050201" pitchFamily="34" charset="0"/>
                <a:ea typeface="Montserrat"/>
                <a:cs typeface="Montserrat"/>
                <a:sym typeface="Montserrat"/>
              </a:rPr>
              <a:t>En la academia de la </a:t>
            </a:r>
            <a:r>
              <a:rPr lang="es-GT" sz="2000" b="1" spc="300" dirty="0" err="1" smtClean="0">
                <a:solidFill>
                  <a:srgbClr val="004C82"/>
                </a:solidFill>
                <a:latin typeface="Bebas Neue" panose="020B0606020202050201" pitchFamily="34" charset="0"/>
                <a:ea typeface="Montserrat"/>
                <a:cs typeface="Montserrat"/>
                <a:sym typeface="Montserrat"/>
              </a:rPr>
              <a:t>saas</a:t>
            </a:r>
            <a:endParaRPr sz="2000" spc="300" dirty="0">
              <a:solidFill>
                <a:srgbClr val="004C82"/>
              </a:solidFill>
              <a:latin typeface="Bebas Neue" panose="020B0606020202050201" pitchFamily="34" charset="0"/>
            </a:endParaRPr>
          </a:p>
        </p:txBody>
      </p:sp>
      <p:sp>
        <p:nvSpPr>
          <p:cNvPr id="33" name="Google Shape;83;g1e0bd25976b_0_84"/>
          <p:cNvSpPr txBox="1"/>
          <p:nvPr/>
        </p:nvSpPr>
        <p:spPr>
          <a:xfrm>
            <a:off x="7649584" y="5086525"/>
            <a:ext cx="76191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smtClean="0">
                <a:solidFill>
                  <a:srgbClr val="FFFFFF"/>
                </a:solidFill>
                <a:latin typeface="Montserrat"/>
                <a:ea typeface="Montserrat"/>
                <a:cs typeface="Montserrat"/>
                <a:sym typeface="Montserrat"/>
              </a:rPr>
              <a:t>3</a:t>
            </a:r>
            <a:endParaRPr sz="3600" dirty="0">
              <a:solidFill>
                <a:srgbClr val="FFFFFF"/>
              </a:solidFill>
            </a:endParaRPr>
          </a:p>
        </p:txBody>
      </p:sp>
      <p:sp>
        <p:nvSpPr>
          <p:cNvPr id="37" name="Google Shape;83;g1e0bd25976b_0_84"/>
          <p:cNvSpPr txBox="1"/>
          <p:nvPr/>
        </p:nvSpPr>
        <p:spPr>
          <a:xfrm>
            <a:off x="10069063" y="4990017"/>
            <a:ext cx="1375028" cy="969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smtClean="0">
                <a:solidFill>
                  <a:srgbClr val="FFFFFF"/>
                </a:solidFill>
                <a:latin typeface="Montserrat"/>
                <a:ea typeface="Montserrat"/>
                <a:cs typeface="Montserrat"/>
                <a:sym typeface="Montserrat"/>
              </a:rPr>
              <a:t>381</a:t>
            </a:r>
          </a:p>
          <a:p>
            <a:pPr marL="0" marR="0" lvl="0" indent="0" algn="ctr" rtl="0">
              <a:spcBef>
                <a:spcPts val="0"/>
              </a:spcBef>
              <a:spcAft>
                <a:spcPts val="0"/>
              </a:spcAft>
              <a:buNone/>
            </a:pPr>
            <a:r>
              <a:rPr lang="es-GT" sz="1050" b="1" dirty="0" smtClean="0">
                <a:solidFill>
                  <a:srgbClr val="FFFFFF"/>
                </a:solidFill>
                <a:latin typeface="Montserrat"/>
                <a:sym typeface="Montserrat"/>
              </a:rPr>
              <a:t>PRSONAS CAPACITADAS</a:t>
            </a:r>
            <a:endParaRPr sz="1050" dirty="0">
              <a:solidFill>
                <a:srgbClr val="FFFFFF"/>
              </a:solidFill>
            </a:endParaRPr>
          </a:p>
        </p:txBody>
      </p:sp>
      <p:pic>
        <p:nvPicPr>
          <p:cNvPr id="25" name="Imagen 24"/>
          <p:cNvPicPr>
            <a:picLocks noChangeAspect="1"/>
          </p:cNvPicPr>
          <p:nvPr/>
        </p:nvPicPr>
        <p:blipFill rotWithShape="1">
          <a:blip r:embed="rId4">
            <a:extLst>
              <a:ext uri="{28A0092B-C50C-407E-A947-70E740481C1C}">
                <a14:useLocalDpi xmlns:a14="http://schemas.microsoft.com/office/drawing/2010/main" val="0"/>
              </a:ext>
            </a:extLst>
          </a:blip>
          <a:srcRect t="21714" b="15238"/>
          <a:stretch/>
        </p:blipFill>
        <p:spPr>
          <a:xfrm>
            <a:off x="947177" y="1393877"/>
            <a:ext cx="4754236" cy="2387723"/>
          </a:xfrm>
          <a:prstGeom prst="rect">
            <a:avLst/>
          </a:prstGeom>
        </p:spPr>
      </p:pic>
      <p:pic>
        <p:nvPicPr>
          <p:cNvPr id="44" name="Imagen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177" y="3885116"/>
            <a:ext cx="4754236" cy="2390627"/>
          </a:xfrm>
          <a:prstGeom prst="rect">
            <a:avLst/>
          </a:prstGeom>
        </p:spPr>
      </p:pic>
      <p:pic>
        <p:nvPicPr>
          <p:cNvPr id="45" name="Imagen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1626" y="3885116"/>
            <a:ext cx="4754237" cy="2390627"/>
          </a:xfrm>
          <a:prstGeom prst="rect">
            <a:avLst/>
          </a:prstGeom>
        </p:spPr>
      </p:pic>
      <p:pic>
        <p:nvPicPr>
          <p:cNvPr id="46" name="Imagen 45"/>
          <p:cNvPicPr>
            <a:picLocks noChangeAspect="1"/>
          </p:cNvPicPr>
          <p:nvPr/>
        </p:nvPicPr>
        <p:blipFill rotWithShape="1">
          <a:blip r:embed="rId7" cstate="print">
            <a:extLst>
              <a:ext uri="{28A0092B-C50C-407E-A947-70E740481C1C}">
                <a14:useLocalDpi xmlns:a14="http://schemas.microsoft.com/office/drawing/2010/main" val="0"/>
              </a:ext>
            </a:extLst>
          </a:blip>
          <a:srcRect r="9942"/>
          <a:stretch/>
        </p:blipFill>
        <p:spPr>
          <a:xfrm>
            <a:off x="6008534" y="1386086"/>
            <a:ext cx="4802341" cy="2403303"/>
          </a:xfrm>
          <a:prstGeom prst="rect">
            <a:avLst/>
          </a:prstGeom>
        </p:spPr>
      </p:pic>
    </p:spTree>
    <p:extLst>
      <p:ext uri="{BB962C8B-B14F-4D97-AF65-F5344CB8AC3E}">
        <p14:creationId xmlns:p14="http://schemas.microsoft.com/office/powerpoint/2010/main" val="14490858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12192000" cy="6858000"/>
          </a:xfrm>
          <a:prstGeom prst="rect">
            <a:avLst/>
          </a:prstGeom>
          <a:solidFill>
            <a:srgbClr val="004C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4" name="Google Shape;90;p2"/>
          <p:cNvSpPr txBox="1"/>
          <p:nvPr/>
        </p:nvSpPr>
        <p:spPr>
          <a:xfrm>
            <a:off x="3403839" y="3128506"/>
            <a:ext cx="5079522" cy="984845"/>
          </a:xfrm>
          <a:prstGeom prst="rect">
            <a:avLst/>
          </a:prstGeom>
          <a:noFill/>
          <a:ln>
            <a:noFill/>
          </a:ln>
        </p:spPr>
        <p:txBody>
          <a:bodyPr spcFirstLastPara="1" wrap="square" lIns="91425" tIns="45700" rIns="91425" bIns="45700" anchor="t" anchorCtr="0">
            <a:spAutoFit/>
          </a:bodyPr>
          <a:lstStyle/>
          <a:p>
            <a:pPr algn="ctr">
              <a:buClr>
                <a:prstClr val="black"/>
              </a:buClr>
              <a:defRPr/>
            </a:pPr>
            <a:r>
              <a:rPr lang="es-MX" sz="4400" b="0" i="0" u="none" strike="noStrike" cap="none" dirty="0" smtClean="0">
                <a:solidFill>
                  <a:schemeClr val="bg1"/>
                </a:solidFill>
                <a:latin typeface="Bebas Neue"/>
                <a:ea typeface="Bebas Neue"/>
                <a:cs typeface="Bebas Neue"/>
                <a:sym typeface="Bebas Neue"/>
              </a:rPr>
              <a:t>LOGROS INSTITUCIONALES</a:t>
            </a:r>
            <a:endParaRPr lang="es-GT" sz="3200" dirty="0">
              <a:solidFill>
                <a:schemeClr val="bg1"/>
              </a:solidFill>
              <a:latin typeface="Bebas Neue" panose="020B0606020202050201" pitchFamily="34" charset="0"/>
            </a:endParaRPr>
          </a:p>
          <a:p>
            <a:pPr marL="0" marR="0" lvl="0" indent="0" algn="ctr" rtl="0">
              <a:spcBef>
                <a:spcPts val="0"/>
              </a:spcBef>
              <a:spcAft>
                <a:spcPts val="0"/>
              </a:spcAft>
              <a:buNone/>
            </a:pPr>
            <a:r>
              <a:rPr lang="es-MX" dirty="0" smtClean="0">
                <a:solidFill>
                  <a:schemeClr val="bg1"/>
                </a:solidFill>
              </a:rPr>
              <a:t>  </a:t>
            </a:r>
            <a:endParaRPr dirty="0">
              <a:solidFill>
                <a:schemeClr val="bg1"/>
              </a:solidFill>
            </a:endParaRPr>
          </a:p>
        </p:txBody>
      </p:sp>
      <p:sp>
        <p:nvSpPr>
          <p:cNvPr id="6" name="Rectángulo 5"/>
          <p:cNvSpPr/>
          <p:nvPr/>
        </p:nvSpPr>
        <p:spPr>
          <a:xfrm>
            <a:off x="3099039" y="2514600"/>
            <a:ext cx="5854461" cy="1714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7" name="Rectángulo 6"/>
          <p:cNvSpPr/>
          <p:nvPr/>
        </p:nvSpPr>
        <p:spPr>
          <a:xfrm rot="402800">
            <a:off x="3293195" y="2669449"/>
            <a:ext cx="5854461" cy="17145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3918879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12192000" cy="6858000"/>
          </a:xfrm>
          <a:prstGeom prst="rect">
            <a:avLst/>
          </a:prstGeom>
          <a:solidFill>
            <a:srgbClr val="004C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4" name="Google Shape;90;p2"/>
          <p:cNvSpPr txBox="1"/>
          <p:nvPr/>
        </p:nvSpPr>
        <p:spPr>
          <a:xfrm>
            <a:off x="3556239" y="2690356"/>
            <a:ext cx="5079522" cy="2154396"/>
          </a:xfrm>
          <a:prstGeom prst="rect">
            <a:avLst/>
          </a:prstGeom>
          <a:noFill/>
          <a:ln>
            <a:noFill/>
          </a:ln>
        </p:spPr>
        <p:txBody>
          <a:bodyPr spcFirstLastPara="1" wrap="square" lIns="91425" tIns="45700" rIns="91425" bIns="45700" anchor="t" anchorCtr="0">
            <a:spAutoFit/>
          </a:bodyPr>
          <a:lstStyle/>
          <a:p>
            <a:pPr algn="ctr">
              <a:buClr>
                <a:prstClr val="black"/>
              </a:buClr>
              <a:defRPr/>
            </a:pPr>
            <a:r>
              <a:rPr lang="es-GT" sz="4400" dirty="0">
                <a:solidFill>
                  <a:schemeClr val="bg1"/>
                </a:solidFill>
                <a:latin typeface="Bebas Neue" panose="020B0606020202050201" pitchFamily="34" charset="0"/>
                <a:ea typeface="Vollkorn Medium"/>
                <a:cs typeface="Vollkorn Medium"/>
              </a:rPr>
              <a:t>PARTE GENERAL</a:t>
            </a:r>
          </a:p>
          <a:p>
            <a:pPr algn="ctr">
              <a:buClr>
                <a:prstClr val="black"/>
              </a:buClr>
              <a:defRPr/>
            </a:pPr>
            <a:r>
              <a:rPr lang="es-GT" sz="3200" dirty="0">
                <a:solidFill>
                  <a:schemeClr val="bg1"/>
                </a:solidFill>
                <a:latin typeface="Bebas Neue" panose="020B0606020202050201" pitchFamily="34" charset="0"/>
              </a:rPr>
              <a:t>EJECUCIÓN PRESUPUESTARIA</a:t>
            </a:r>
          </a:p>
          <a:p>
            <a:pPr>
              <a:buClr>
                <a:prstClr val="black"/>
              </a:buClr>
              <a:defRPr/>
            </a:pPr>
            <a:endParaRPr lang="es-GT" sz="4400" dirty="0">
              <a:solidFill>
                <a:srgbClr val="36B3CE"/>
              </a:solidFill>
              <a:latin typeface="Vollkorn Medium"/>
              <a:ea typeface="Vollkorn Medium"/>
              <a:cs typeface="Vollkorn Medium"/>
            </a:endParaRPr>
          </a:p>
          <a:p>
            <a:pPr marL="0" marR="0" lvl="0" indent="0" algn="ctr" rtl="0">
              <a:spcBef>
                <a:spcPts val="0"/>
              </a:spcBef>
              <a:spcAft>
                <a:spcPts val="0"/>
              </a:spcAft>
              <a:buNone/>
            </a:pPr>
            <a:r>
              <a:rPr lang="es-MX" dirty="0" smtClean="0">
                <a:solidFill>
                  <a:schemeClr val="bg1"/>
                </a:solidFill>
              </a:rPr>
              <a:t>  </a:t>
            </a:r>
            <a:endParaRPr dirty="0">
              <a:solidFill>
                <a:schemeClr val="bg1"/>
              </a:solidFill>
            </a:endParaRPr>
          </a:p>
        </p:txBody>
      </p:sp>
      <p:sp>
        <p:nvSpPr>
          <p:cNvPr id="6" name="Rectángulo 5"/>
          <p:cNvSpPr/>
          <p:nvPr/>
        </p:nvSpPr>
        <p:spPr>
          <a:xfrm>
            <a:off x="3251439" y="2076450"/>
            <a:ext cx="5854461" cy="2428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7" name="Rectángulo 6"/>
          <p:cNvSpPr/>
          <p:nvPr/>
        </p:nvSpPr>
        <p:spPr>
          <a:xfrm rot="402800">
            <a:off x="3403839" y="2228850"/>
            <a:ext cx="5854461" cy="24288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Tree>
    <p:extLst>
      <p:ext uri="{BB962C8B-B14F-4D97-AF65-F5344CB8AC3E}">
        <p14:creationId xmlns:p14="http://schemas.microsoft.com/office/powerpoint/2010/main" val="7058939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11" name="Google Shape;98;p3"/>
          <p:cNvSpPr txBox="1"/>
          <p:nvPr/>
        </p:nvSpPr>
        <p:spPr>
          <a:xfrm>
            <a:off x="727891" y="685390"/>
            <a:ext cx="502451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smtClean="0">
                <a:solidFill>
                  <a:srgbClr val="004C82"/>
                </a:solidFill>
                <a:latin typeface="Bebas Neue"/>
                <a:ea typeface="Bebas Neue"/>
                <a:cs typeface="Bebas Neue"/>
                <a:sym typeface="Bebas Neue"/>
              </a:rPr>
              <a:t>CONSOLIDADO DE LOGROS INSTITUCIONALES</a:t>
            </a:r>
            <a:endParaRPr dirty="0"/>
          </a:p>
        </p:txBody>
      </p:sp>
      <p:sp>
        <p:nvSpPr>
          <p:cNvPr id="33" name="Google Shape;83;g1e0bd25976b_0_84"/>
          <p:cNvSpPr txBox="1"/>
          <p:nvPr/>
        </p:nvSpPr>
        <p:spPr>
          <a:xfrm>
            <a:off x="7649584" y="5086525"/>
            <a:ext cx="76191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smtClean="0">
                <a:solidFill>
                  <a:srgbClr val="FFFFFF"/>
                </a:solidFill>
                <a:latin typeface="Montserrat"/>
                <a:ea typeface="Montserrat"/>
                <a:cs typeface="Montserrat"/>
                <a:sym typeface="Montserrat"/>
              </a:rPr>
              <a:t>3</a:t>
            </a:r>
            <a:endParaRPr sz="3600" dirty="0">
              <a:solidFill>
                <a:srgbClr val="FFFFFF"/>
              </a:solidFill>
            </a:endParaRPr>
          </a:p>
        </p:txBody>
      </p:sp>
      <p:sp>
        <p:nvSpPr>
          <p:cNvPr id="37" name="Google Shape;83;g1e0bd25976b_0_84"/>
          <p:cNvSpPr txBox="1"/>
          <p:nvPr/>
        </p:nvSpPr>
        <p:spPr>
          <a:xfrm>
            <a:off x="10069063" y="4990017"/>
            <a:ext cx="1375028" cy="969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smtClean="0">
                <a:solidFill>
                  <a:srgbClr val="FFFFFF"/>
                </a:solidFill>
                <a:latin typeface="Montserrat"/>
                <a:ea typeface="Montserrat"/>
                <a:cs typeface="Montserrat"/>
                <a:sym typeface="Montserrat"/>
              </a:rPr>
              <a:t>381</a:t>
            </a:r>
          </a:p>
          <a:p>
            <a:pPr marL="0" marR="0" lvl="0" indent="0" algn="ctr" rtl="0">
              <a:spcBef>
                <a:spcPts val="0"/>
              </a:spcBef>
              <a:spcAft>
                <a:spcPts val="0"/>
              </a:spcAft>
              <a:buNone/>
            </a:pPr>
            <a:r>
              <a:rPr lang="es-GT" sz="1050" b="1" dirty="0" smtClean="0">
                <a:solidFill>
                  <a:srgbClr val="FFFFFF"/>
                </a:solidFill>
                <a:latin typeface="Montserrat"/>
                <a:sym typeface="Montserrat"/>
              </a:rPr>
              <a:t>PRSONAS CAPACITADAS</a:t>
            </a:r>
            <a:endParaRPr sz="1050" dirty="0">
              <a:solidFill>
                <a:srgbClr val="FFFFFF"/>
              </a:solidFill>
            </a:endParaRPr>
          </a:p>
        </p:txBody>
      </p:sp>
      <p:sp>
        <p:nvSpPr>
          <p:cNvPr id="12" name="Google Shape;123;p6"/>
          <p:cNvSpPr txBox="1"/>
          <p:nvPr/>
        </p:nvSpPr>
        <p:spPr>
          <a:xfrm>
            <a:off x="727891" y="1755647"/>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a:t>
            </a:r>
            <a:r>
              <a:rPr lang="es-GT" sz="1400" dirty="0" smtClean="0">
                <a:solidFill>
                  <a:srgbClr val="004C82"/>
                </a:solidFill>
                <a:latin typeface="Bebas Neue"/>
                <a:ea typeface="Bebas Neue"/>
                <a:cs typeface="Bebas Neue"/>
                <a:sym typeface="Bebas Neue"/>
              </a:rPr>
              <a:t>Quetzales)</a:t>
            </a:r>
            <a:endParaRPr dirty="0"/>
          </a:p>
        </p:txBody>
      </p:sp>
      <p:graphicFrame>
        <p:nvGraphicFramePr>
          <p:cNvPr id="2" name="Tabla 1"/>
          <p:cNvGraphicFramePr>
            <a:graphicFrameLocks noGrp="1"/>
          </p:cNvGraphicFramePr>
          <p:nvPr>
            <p:extLst>
              <p:ext uri="{D42A27DB-BD31-4B8C-83A1-F6EECF244321}">
                <p14:modId xmlns:p14="http://schemas.microsoft.com/office/powerpoint/2010/main" val="3430673359"/>
              </p:ext>
            </p:extLst>
          </p:nvPr>
        </p:nvGraphicFramePr>
        <p:xfrm>
          <a:off x="4076788" y="869948"/>
          <a:ext cx="6915357" cy="5322054"/>
        </p:xfrm>
        <a:graphic>
          <a:graphicData uri="http://schemas.openxmlformats.org/drawingml/2006/table">
            <a:tbl>
              <a:tblPr firstRow="1" firstCol="1" bandRow="1"/>
              <a:tblGrid>
                <a:gridCol w="548178">
                  <a:extLst>
                    <a:ext uri="{9D8B030D-6E8A-4147-A177-3AD203B41FA5}">
                      <a16:colId xmlns:a16="http://schemas.microsoft.com/office/drawing/2014/main" val="2136780786"/>
                    </a:ext>
                  </a:extLst>
                </a:gridCol>
                <a:gridCol w="6367179">
                  <a:extLst>
                    <a:ext uri="{9D8B030D-6E8A-4147-A177-3AD203B41FA5}">
                      <a16:colId xmlns:a16="http://schemas.microsoft.com/office/drawing/2014/main" val="1513246418"/>
                    </a:ext>
                  </a:extLst>
                </a:gridCol>
              </a:tblGrid>
              <a:tr h="481794">
                <a:tc>
                  <a:txBody>
                    <a:bodyPr/>
                    <a:lstStyle/>
                    <a:p>
                      <a:pPr algn="ctr">
                        <a:spcAft>
                          <a:spcPts val="0"/>
                        </a:spcAft>
                      </a:pPr>
                      <a:r>
                        <a:rPr lang="es-ES" sz="1400" b="1" kern="0" dirty="0">
                          <a:solidFill>
                            <a:srgbClr val="FFFFFF"/>
                          </a:solidFill>
                          <a:effectLst/>
                          <a:latin typeface="+mj-lt"/>
                          <a:ea typeface="Times New Roman" panose="02020603050405020304" pitchFamily="18" charset="0"/>
                          <a:cs typeface="Arial" panose="020B0604020202020204" pitchFamily="34" charset="0"/>
                        </a:rPr>
                        <a:t>No.</a:t>
                      </a:r>
                      <a:endParaRPr lang="es-GT" sz="1400" kern="100" dirty="0">
                        <a:effectLst/>
                        <a:latin typeface="+mj-lt"/>
                        <a:ea typeface="Calibri" panose="020F0502020204030204" pitchFamily="34" charset="0"/>
                        <a:cs typeface="Times New Roman" panose="02020603050405020304" pitchFamily="18" charset="0"/>
                      </a:endParaRPr>
                    </a:p>
                  </a:txBody>
                  <a:tcPr marL="30999" marR="30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spcAft>
                          <a:spcPts val="0"/>
                        </a:spcAft>
                      </a:pPr>
                      <a:r>
                        <a:rPr lang="es-ES" sz="1400" b="1" kern="0" dirty="0">
                          <a:solidFill>
                            <a:srgbClr val="FFFFFF"/>
                          </a:solidFill>
                          <a:effectLst/>
                          <a:latin typeface="+mj-lt"/>
                          <a:ea typeface="Times New Roman" panose="02020603050405020304" pitchFamily="18" charset="0"/>
                          <a:cs typeface="Times New Roman" panose="02020603050405020304" pitchFamily="18" charset="0"/>
                        </a:rPr>
                        <a:t>PRINCIPALES AVANCES O LOGROS </a:t>
                      </a:r>
                      <a:endParaRPr lang="es-GT" sz="1400" kern="100" dirty="0">
                        <a:effectLst/>
                        <a:latin typeface="+mj-lt"/>
                        <a:ea typeface="Calibri" panose="020F0502020204030204" pitchFamily="34" charset="0"/>
                        <a:cs typeface="Times New Roman" panose="02020603050405020304" pitchFamily="18" charset="0"/>
                      </a:endParaRPr>
                    </a:p>
                  </a:txBody>
                  <a:tcPr marL="30999" marR="30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364952881"/>
                  </a:ext>
                </a:extLst>
              </a:tr>
              <a:tr h="461437">
                <a:tc>
                  <a:txBody>
                    <a:bodyPr/>
                    <a:lstStyle/>
                    <a:p>
                      <a:pPr algn="ctr">
                        <a:spcAft>
                          <a:spcPts val="0"/>
                        </a:spcAft>
                      </a:pPr>
                      <a:r>
                        <a:rPr lang="es-ES" sz="1400" kern="0">
                          <a:solidFill>
                            <a:srgbClr val="000000"/>
                          </a:solidFill>
                          <a:effectLst/>
                          <a:latin typeface="+mj-lt"/>
                          <a:ea typeface="Times New Roman" panose="02020603050405020304" pitchFamily="18" charset="0"/>
                          <a:cs typeface="Times New Roman" panose="02020603050405020304" pitchFamily="18" charset="0"/>
                        </a:rPr>
                        <a:t>1</a:t>
                      </a:r>
                      <a:endParaRPr lang="es-GT" sz="1400" kern="100">
                        <a:effectLst/>
                        <a:latin typeface="+mj-lt"/>
                        <a:ea typeface="Calibri" panose="020F0502020204030204" pitchFamily="34" charset="0"/>
                        <a:cs typeface="Times New Roman" panose="02020603050405020304" pitchFamily="18" charset="0"/>
                      </a:endParaRPr>
                    </a:p>
                  </a:txBody>
                  <a:tcPr marL="30999" marR="30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400" kern="0" dirty="0">
                          <a:solidFill>
                            <a:srgbClr val="000000"/>
                          </a:solidFill>
                          <a:effectLst/>
                          <a:latin typeface="+mj-lt"/>
                          <a:ea typeface="Times New Roman" panose="02020603050405020304" pitchFamily="18" charset="0"/>
                          <a:cs typeface="Times New Roman" panose="02020603050405020304" pitchFamily="18" charset="0"/>
                        </a:rPr>
                        <a:t>Se cumplió con garantizar la seguridad, la integridad física y proteger la vida del Presidente, Vicepresidente de la República y la de sus respectivas familias.</a:t>
                      </a:r>
                      <a:endParaRPr lang="es-GT" sz="1400" kern="100" dirty="0">
                        <a:effectLst/>
                        <a:latin typeface="+mj-lt"/>
                        <a:ea typeface="Calibri" panose="020F0502020204030204" pitchFamily="34" charset="0"/>
                        <a:cs typeface="Times New Roman" panose="02020603050405020304" pitchFamily="18" charset="0"/>
                      </a:endParaRPr>
                    </a:p>
                  </a:txBody>
                  <a:tcPr marL="30999" marR="30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7129393"/>
                  </a:ext>
                </a:extLst>
              </a:tr>
              <a:tr h="510295">
                <a:tc>
                  <a:txBody>
                    <a:bodyPr/>
                    <a:lstStyle/>
                    <a:p>
                      <a:pPr algn="ctr">
                        <a:spcAft>
                          <a:spcPts val="0"/>
                        </a:spcAft>
                      </a:pPr>
                      <a:r>
                        <a:rPr lang="es-ES" sz="1400" kern="0">
                          <a:solidFill>
                            <a:srgbClr val="000000"/>
                          </a:solidFill>
                          <a:effectLst/>
                          <a:latin typeface="+mj-lt"/>
                          <a:ea typeface="Times New Roman" panose="02020603050405020304" pitchFamily="18" charset="0"/>
                          <a:cs typeface="Times New Roman" panose="02020603050405020304" pitchFamily="18" charset="0"/>
                        </a:rPr>
                        <a:t>2</a:t>
                      </a:r>
                      <a:endParaRPr lang="es-GT" sz="1400" kern="100">
                        <a:effectLst/>
                        <a:latin typeface="+mj-lt"/>
                        <a:ea typeface="Calibri" panose="020F0502020204030204" pitchFamily="34" charset="0"/>
                        <a:cs typeface="Times New Roman" panose="02020603050405020304" pitchFamily="18" charset="0"/>
                      </a:endParaRPr>
                    </a:p>
                  </a:txBody>
                  <a:tcPr marL="30999" marR="30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400" kern="0" dirty="0">
                          <a:solidFill>
                            <a:srgbClr val="000000"/>
                          </a:solidFill>
                          <a:effectLst/>
                          <a:latin typeface="+mj-lt"/>
                          <a:ea typeface="Times New Roman" panose="02020603050405020304" pitchFamily="18" charset="0"/>
                          <a:cs typeface="Times New Roman" panose="02020603050405020304" pitchFamily="18" charset="0"/>
                        </a:rPr>
                        <a:t>Se brindó apoyo administrativo y logístico en todas las actividades oficiales y personales del Señor Presidente, Vicepresidente de la República y la de sus respectivas familias.</a:t>
                      </a:r>
                      <a:endParaRPr lang="es-GT" sz="1400" kern="100" dirty="0">
                        <a:effectLst/>
                        <a:latin typeface="+mj-lt"/>
                        <a:ea typeface="Calibri" panose="020F0502020204030204" pitchFamily="34" charset="0"/>
                        <a:cs typeface="Times New Roman" panose="02020603050405020304" pitchFamily="18" charset="0"/>
                      </a:endParaRPr>
                    </a:p>
                  </a:txBody>
                  <a:tcPr marL="30999" marR="30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1717814"/>
                  </a:ext>
                </a:extLst>
              </a:tr>
              <a:tr h="376387">
                <a:tc>
                  <a:txBody>
                    <a:bodyPr/>
                    <a:lstStyle/>
                    <a:p>
                      <a:pPr algn="ctr">
                        <a:spcAft>
                          <a:spcPts val="0"/>
                        </a:spcAft>
                      </a:pPr>
                      <a:r>
                        <a:rPr lang="es-ES" sz="1400" kern="0">
                          <a:solidFill>
                            <a:srgbClr val="000000"/>
                          </a:solidFill>
                          <a:effectLst/>
                          <a:latin typeface="+mj-lt"/>
                          <a:ea typeface="Times New Roman" panose="02020603050405020304" pitchFamily="18" charset="0"/>
                          <a:cs typeface="Times New Roman" panose="02020603050405020304" pitchFamily="18" charset="0"/>
                        </a:rPr>
                        <a:t>3</a:t>
                      </a:r>
                      <a:endParaRPr lang="es-GT" sz="1400" kern="100">
                        <a:effectLst/>
                        <a:latin typeface="+mj-lt"/>
                        <a:ea typeface="Calibri" panose="020F0502020204030204" pitchFamily="34" charset="0"/>
                        <a:cs typeface="Times New Roman" panose="02020603050405020304" pitchFamily="18" charset="0"/>
                      </a:endParaRPr>
                    </a:p>
                  </a:txBody>
                  <a:tcPr marL="30999" marR="30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400" kern="0" dirty="0">
                          <a:solidFill>
                            <a:srgbClr val="000000"/>
                          </a:solidFill>
                          <a:effectLst/>
                          <a:latin typeface="+mj-lt"/>
                          <a:ea typeface="Times New Roman" panose="02020603050405020304" pitchFamily="18" charset="0"/>
                          <a:cs typeface="Times New Roman" panose="02020603050405020304" pitchFamily="18" charset="0"/>
                        </a:rPr>
                        <a:t>Se ejecutó el programa de capacitación y profesionalización, así como actividades de mejora en el bienestar del personal.</a:t>
                      </a:r>
                      <a:endParaRPr lang="es-GT" sz="1400" kern="100" dirty="0">
                        <a:effectLst/>
                        <a:latin typeface="+mj-lt"/>
                        <a:ea typeface="Calibri" panose="020F0502020204030204" pitchFamily="34" charset="0"/>
                        <a:cs typeface="Times New Roman" panose="02020603050405020304" pitchFamily="18" charset="0"/>
                      </a:endParaRPr>
                    </a:p>
                  </a:txBody>
                  <a:tcPr marL="30999" marR="30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7829540"/>
                  </a:ext>
                </a:extLst>
              </a:tr>
              <a:tr h="390864">
                <a:tc>
                  <a:txBody>
                    <a:bodyPr/>
                    <a:lstStyle/>
                    <a:p>
                      <a:pPr algn="ctr">
                        <a:spcAft>
                          <a:spcPts val="0"/>
                        </a:spcAft>
                      </a:pPr>
                      <a:r>
                        <a:rPr lang="es-ES" sz="1400" kern="0">
                          <a:solidFill>
                            <a:srgbClr val="000000"/>
                          </a:solidFill>
                          <a:effectLst/>
                          <a:latin typeface="+mj-lt"/>
                          <a:ea typeface="Times New Roman" panose="02020603050405020304" pitchFamily="18" charset="0"/>
                          <a:cs typeface="Times New Roman" panose="02020603050405020304" pitchFamily="18" charset="0"/>
                        </a:rPr>
                        <a:t>4</a:t>
                      </a:r>
                      <a:endParaRPr lang="es-GT" sz="1400" kern="100">
                        <a:effectLst/>
                        <a:latin typeface="+mj-lt"/>
                        <a:ea typeface="Calibri" panose="020F0502020204030204" pitchFamily="34" charset="0"/>
                        <a:cs typeface="Times New Roman" panose="02020603050405020304" pitchFamily="18" charset="0"/>
                      </a:endParaRPr>
                    </a:p>
                  </a:txBody>
                  <a:tcPr marL="30999" marR="30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400" kern="0" dirty="0">
                          <a:solidFill>
                            <a:srgbClr val="000000"/>
                          </a:solidFill>
                          <a:effectLst/>
                          <a:latin typeface="+mj-lt"/>
                          <a:ea typeface="Times New Roman" panose="02020603050405020304" pitchFamily="18" charset="0"/>
                          <a:cs typeface="Times New Roman" panose="02020603050405020304" pitchFamily="18" charset="0"/>
                        </a:rPr>
                        <a:t>Se realizaron mejoras en las instalaciones y equipo utilizado en la prestación de los servicios de seguridad y apoyo logístico de los funcionarios.</a:t>
                      </a:r>
                      <a:endParaRPr lang="es-GT" sz="1400" kern="100" dirty="0">
                        <a:effectLst/>
                        <a:latin typeface="+mj-lt"/>
                        <a:ea typeface="Calibri" panose="020F0502020204030204" pitchFamily="34" charset="0"/>
                        <a:cs typeface="Times New Roman" panose="02020603050405020304" pitchFamily="18" charset="0"/>
                      </a:endParaRPr>
                    </a:p>
                  </a:txBody>
                  <a:tcPr marL="30999" marR="30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6222776"/>
                  </a:ext>
                </a:extLst>
              </a:tr>
              <a:tr h="538343">
                <a:tc>
                  <a:txBody>
                    <a:bodyPr/>
                    <a:lstStyle/>
                    <a:p>
                      <a:pPr algn="ctr">
                        <a:spcAft>
                          <a:spcPts val="0"/>
                        </a:spcAft>
                      </a:pPr>
                      <a:r>
                        <a:rPr lang="es-ES" sz="1400" kern="0">
                          <a:solidFill>
                            <a:srgbClr val="000000"/>
                          </a:solidFill>
                          <a:effectLst/>
                          <a:latin typeface="+mj-lt"/>
                          <a:ea typeface="Times New Roman" panose="02020603050405020304" pitchFamily="18" charset="0"/>
                          <a:cs typeface="Times New Roman" panose="02020603050405020304" pitchFamily="18" charset="0"/>
                        </a:rPr>
                        <a:t>5</a:t>
                      </a:r>
                      <a:endParaRPr lang="es-GT" sz="1400" kern="100">
                        <a:effectLst/>
                        <a:latin typeface="+mj-lt"/>
                        <a:ea typeface="Calibri" panose="020F0502020204030204" pitchFamily="34" charset="0"/>
                        <a:cs typeface="Times New Roman" panose="02020603050405020304" pitchFamily="18" charset="0"/>
                      </a:endParaRPr>
                    </a:p>
                  </a:txBody>
                  <a:tcPr marL="30999" marR="30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400" kern="0" dirty="0">
                          <a:solidFill>
                            <a:srgbClr val="000000"/>
                          </a:solidFill>
                          <a:effectLst/>
                          <a:latin typeface="+mj-lt"/>
                          <a:ea typeface="Times New Roman" panose="02020603050405020304" pitchFamily="18" charset="0"/>
                          <a:cs typeface="Times New Roman" panose="02020603050405020304" pitchFamily="18" charset="0"/>
                        </a:rPr>
                        <a:t>La simplificación de trámites administrativos con la implementación del Decreto 5-2021, Ley para la Simplificación de Requisitos y Trámites Administrativos.</a:t>
                      </a:r>
                      <a:endParaRPr lang="es-GT" sz="1400" kern="100" dirty="0">
                        <a:effectLst/>
                        <a:latin typeface="+mj-lt"/>
                        <a:ea typeface="Calibri" panose="020F0502020204030204" pitchFamily="34" charset="0"/>
                        <a:cs typeface="Times New Roman" panose="02020603050405020304" pitchFamily="18" charset="0"/>
                      </a:endParaRPr>
                    </a:p>
                  </a:txBody>
                  <a:tcPr marL="30999" marR="30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9892143"/>
                  </a:ext>
                </a:extLst>
              </a:tr>
              <a:tr h="643749">
                <a:tc>
                  <a:txBody>
                    <a:bodyPr/>
                    <a:lstStyle/>
                    <a:p>
                      <a:pPr algn="ctr">
                        <a:spcAft>
                          <a:spcPts val="0"/>
                        </a:spcAft>
                      </a:pPr>
                      <a:r>
                        <a:rPr lang="es-ES" sz="1400" kern="0">
                          <a:solidFill>
                            <a:srgbClr val="000000"/>
                          </a:solidFill>
                          <a:effectLst/>
                          <a:latin typeface="+mj-lt"/>
                          <a:ea typeface="Times New Roman" panose="02020603050405020304" pitchFamily="18" charset="0"/>
                          <a:cs typeface="Times New Roman" panose="02020603050405020304" pitchFamily="18" charset="0"/>
                        </a:rPr>
                        <a:t>6</a:t>
                      </a:r>
                      <a:endParaRPr lang="es-GT" sz="1400" kern="100">
                        <a:effectLst/>
                        <a:latin typeface="+mj-lt"/>
                        <a:ea typeface="Calibri" panose="020F0502020204030204" pitchFamily="34" charset="0"/>
                        <a:cs typeface="Times New Roman" panose="02020603050405020304" pitchFamily="18" charset="0"/>
                      </a:endParaRPr>
                    </a:p>
                  </a:txBody>
                  <a:tcPr marL="30999" marR="30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400" kern="0" dirty="0">
                          <a:solidFill>
                            <a:srgbClr val="000000"/>
                          </a:solidFill>
                          <a:effectLst/>
                          <a:latin typeface="+mj-lt"/>
                          <a:ea typeface="Times New Roman" panose="02020603050405020304" pitchFamily="18" charset="0"/>
                          <a:cs typeface="Times New Roman" panose="02020603050405020304" pitchFamily="18" charset="0"/>
                        </a:rPr>
                        <a:t>La administración 2020-2024 a través de la Unidad de Información Pública alcanzó los 100 puntos en el Informe de Cumplimiento SECAI-PDH, dicha puntuación refleja el compromiso de la SAAS de transparentar el uso de los recursos de la institución.</a:t>
                      </a:r>
                      <a:endParaRPr lang="es-GT" sz="1400" kern="100" dirty="0">
                        <a:effectLst/>
                        <a:latin typeface="+mj-lt"/>
                        <a:ea typeface="Calibri" panose="020F0502020204030204" pitchFamily="34" charset="0"/>
                        <a:cs typeface="Times New Roman" panose="02020603050405020304" pitchFamily="18" charset="0"/>
                      </a:endParaRPr>
                    </a:p>
                  </a:txBody>
                  <a:tcPr marL="30999" marR="30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849315"/>
                  </a:ext>
                </a:extLst>
              </a:tr>
              <a:tr h="1042304">
                <a:tc>
                  <a:txBody>
                    <a:bodyPr/>
                    <a:lstStyle/>
                    <a:p>
                      <a:pPr algn="ctr">
                        <a:spcAft>
                          <a:spcPts val="0"/>
                        </a:spcAft>
                      </a:pPr>
                      <a:r>
                        <a:rPr lang="es-ES" sz="1400" kern="0">
                          <a:solidFill>
                            <a:srgbClr val="000000"/>
                          </a:solidFill>
                          <a:effectLst/>
                          <a:latin typeface="+mj-lt"/>
                          <a:ea typeface="Times New Roman" panose="02020603050405020304" pitchFamily="18" charset="0"/>
                          <a:cs typeface="Times New Roman" panose="02020603050405020304" pitchFamily="18" charset="0"/>
                        </a:rPr>
                        <a:t>7</a:t>
                      </a:r>
                      <a:endParaRPr lang="es-GT" sz="1400" kern="100">
                        <a:effectLst/>
                        <a:latin typeface="+mj-lt"/>
                        <a:ea typeface="Calibri" panose="020F0502020204030204" pitchFamily="34" charset="0"/>
                        <a:cs typeface="Times New Roman" panose="02020603050405020304" pitchFamily="18" charset="0"/>
                      </a:endParaRPr>
                    </a:p>
                  </a:txBody>
                  <a:tcPr marL="30999" marR="30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400" kern="0" dirty="0">
                          <a:solidFill>
                            <a:srgbClr val="000000"/>
                          </a:solidFill>
                          <a:effectLst/>
                          <a:latin typeface="+mj-lt"/>
                          <a:ea typeface="Calibri" panose="020F0502020204030204" pitchFamily="34" charset="0"/>
                          <a:cs typeface="Times New Roman" panose="02020603050405020304" pitchFamily="18" charset="0"/>
                        </a:rPr>
                        <a:t> </a:t>
                      </a:r>
                      <a:endParaRPr lang="es-GT" sz="1400" kern="100" dirty="0">
                        <a:effectLst/>
                        <a:latin typeface="+mj-lt"/>
                        <a:ea typeface="Calibri" panose="020F0502020204030204" pitchFamily="34" charset="0"/>
                        <a:cs typeface="Times New Roman" panose="02020603050405020304" pitchFamily="18" charset="0"/>
                      </a:endParaRPr>
                    </a:p>
                    <a:p>
                      <a:pPr algn="just">
                        <a:spcAft>
                          <a:spcPts val="0"/>
                        </a:spcAft>
                      </a:pPr>
                      <a:r>
                        <a:rPr lang="es-ES" sz="1400" kern="0" dirty="0">
                          <a:solidFill>
                            <a:srgbClr val="000000"/>
                          </a:solidFill>
                          <a:effectLst/>
                          <a:latin typeface="+mj-lt"/>
                          <a:ea typeface="Calibri" panose="020F0502020204030204" pitchFamily="34" charset="0"/>
                          <a:cs typeface="Times New Roman" panose="02020603050405020304" pitchFamily="18" charset="0"/>
                        </a:rPr>
                        <a:t>La administración 2020-2024 a través de la Unidad de Planificación alcanzó los 99.5 puntos en la Ficha de Opinión Técnica elaborada por la Secretaría de Planificación y Programación de la Presidencia de la República de Guatemala -SEGEPLAN-, sobre los instrumentos de Planificación y Programación Institucional: Plan Estratégico Institucional (PEI) 2023-2033, Plan Operativo Multianual (POM) 2024-2028 y Plan Operativo Anual (POA) 2024.</a:t>
                      </a:r>
                      <a:endParaRPr lang="es-GT" sz="1400" kern="100" dirty="0">
                        <a:effectLst/>
                        <a:latin typeface="+mj-lt"/>
                        <a:ea typeface="Calibri" panose="020F0502020204030204" pitchFamily="34" charset="0"/>
                        <a:cs typeface="Times New Roman" panose="02020603050405020304" pitchFamily="18" charset="0"/>
                      </a:endParaRPr>
                    </a:p>
                  </a:txBody>
                  <a:tcPr marL="30999" marR="309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4300702"/>
                  </a:ext>
                </a:extLst>
              </a:tr>
            </a:tbl>
          </a:graphicData>
        </a:graphic>
      </p:graphicFrame>
    </p:spTree>
    <p:extLst>
      <p:ext uri="{BB962C8B-B14F-4D97-AF65-F5344CB8AC3E}">
        <p14:creationId xmlns:p14="http://schemas.microsoft.com/office/powerpoint/2010/main" val="21361663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11" name="Google Shape;98;p3"/>
          <p:cNvSpPr txBox="1"/>
          <p:nvPr/>
        </p:nvSpPr>
        <p:spPr>
          <a:xfrm>
            <a:off x="727891" y="685390"/>
            <a:ext cx="502451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smtClean="0">
                <a:solidFill>
                  <a:srgbClr val="004C82"/>
                </a:solidFill>
                <a:latin typeface="Bebas Neue"/>
                <a:ea typeface="Bebas Neue"/>
                <a:cs typeface="Bebas Neue"/>
                <a:sym typeface="Bebas Neue"/>
              </a:rPr>
              <a:t>CONSOLIDADO DE LOGROS INSTITUCIONALES</a:t>
            </a:r>
            <a:endParaRPr dirty="0"/>
          </a:p>
        </p:txBody>
      </p:sp>
      <p:sp>
        <p:nvSpPr>
          <p:cNvPr id="33" name="Google Shape;83;g1e0bd25976b_0_84"/>
          <p:cNvSpPr txBox="1"/>
          <p:nvPr/>
        </p:nvSpPr>
        <p:spPr>
          <a:xfrm>
            <a:off x="7649584" y="5086525"/>
            <a:ext cx="76191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smtClean="0">
                <a:solidFill>
                  <a:srgbClr val="FFFFFF"/>
                </a:solidFill>
                <a:latin typeface="Montserrat"/>
                <a:ea typeface="Montserrat"/>
                <a:cs typeface="Montserrat"/>
                <a:sym typeface="Montserrat"/>
              </a:rPr>
              <a:t>3</a:t>
            </a:r>
            <a:endParaRPr sz="3600" dirty="0">
              <a:solidFill>
                <a:srgbClr val="FFFFFF"/>
              </a:solidFill>
            </a:endParaRPr>
          </a:p>
        </p:txBody>
      </p:sp>
      <p:sp>
        <p:nvSpPr>
          <p:cNvPr id="37" name="Google Shape;83;g1e0bd25976b_0_84"/>
          <p:cNvSpPr txBox="1"/>
          <p:nvPr/>
        </p:nvSpPr>
        <p:spPr>
          <a:xfrm>
            <a:off x="10069063" y="4990017"/>
            <a:ext cx="1375028" cy="969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smtClean="0">
                <a:solidFill>
                  <a:srgbClr val="FFFFFF"/>
                </a:solidFill>
                <a:latin typeface="Montserrat"/>
                <a:ea typeface="Montserrat"/>
                <a:cs typeface="Montserrat"/>
                <a:sym typeface="Montserrat"/>
              </a:rPr>
              <a:t>381</a:t>
            </a:r>
          </a:p>
          <a:p>
            <a:pPr marL="0" marR="0" lvl="0" indent="0" algn="ctr" rtl="0">
              <a:spcBef>
                <a:spcPts val="0"/>
              </a:spcBef>
              <a:spcAft>
                <a:spcPts val="0"/>
              </a:spcAft>
              <a:buNone/>
            </a:pPr>
            <a:r>
              <a:rPr lang="es-GT" sz="1050" b="1" dirty="0" smtClean="0">
                <a:solidFill>
                  <a:srgbClr val="FFFFFF"/>
                </a:solidFill>
                <a:latin typeface="Montserrat"/>
                <a:sym typeface="Montserrat"/>
              </a:rPr>
              <a:t>PRSONAS CAPACITADAS</a:t>
            </a:r>
            <a:endParaRPr sz="1050" dirty="0">
              <a:solidFill>
                <a:srgbClr val="FFFFFF"/>
              </a:solidFill>
            </a:endParaRPr>
          </a:p>
        </p:txBody>
      </p:sp>
      <p:sp>
        <p:nvSpPr>
          <p:cNvPr id="12" name="Google Shape;123;p6"/>
          <p:cNvSpPr txBox="1"/>
          <p:nvPr/>
        </p:nvSpPr>
        <p:spPr>
          <a:xfrm>
            <a:off x="727891" y="1755647"/>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a:t>
            </a:r>
            <a:r>
              <a:rPr lang="es-GT" sz="1400" dirty="0" smtClean="0">
                <a:solidFill>
                  <a:srgbClr val="004C82"/>
                </a:solidFill>
                <a:latin typeface="Bebas Neue"/>
                <a:ea typeface="Bebas Neue"/>
                <a:cs typeface="Bebas Neue"/>
                <a:sym typeface="Bebas Neue"/>
              </a:rPr>
              <a:t>Quetzales)</a:t>
            </a:r>
            <a:endParaRPr dirty="0"/>
          </a:p>
        </p:txBody>
      </p:sp>
      <p:pic>
        <p:nvPicPr>
          <p:cNvPr id="7" name="Imagen 6" descr="Calificación de Transparencia SECAI"/>
          <p:cNvPicPr/>
          <p:nvPr/>
        </p:nvPicPr>
        <p:blipFill>
          <a:blip r:embed="rId4">
            <a:extLst>
              <a:ext uri="{28A0092B-C50C-407E-A947-70E740481C1C}">
                <a14:useLocalDpi xmlns:a14="http://schemas.microsoft.com/office/drawing/2010/main" val="0"/>
              </a:ext>
            </a:extLst>
          </a:blip>
          <a:srcRect/>
          <a:stretch>
            <a:fillRect/>
          </a:stretch>
        </p:blipFill>
        <p:spPr bwMode="auto">
          <a:xfrm>
            <a:off x="3240149" y="2071082"/>
            <a:ext cx="7769928" cy="3895137"/>
          </a:xfrm>
          <a:prstGeom prst="rect">
            <a:avLst/>
          </a:prstGeom>
          <a:noFill/>
        </p:spPr>
      </p:pic>
    </p:spTree>
    <p:extLst>
      <p:ext uri="{BB962C8B-B14F-4D97-AF65-F5344CB8AC3E}">
        <p14:creationId xmlns:p14="http://schemas.microsoft.com/office/powerpoint/2010/main" val="27953515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11" name="Google Shape;98;p3"/>
          <p:cNvSpPr txBox="1"/>
          <p:nvPr/>
        </p:nvSpPr>
        <p:spPr>
          <a:xfrm>
            <a:off x="727891" y="685390"/>
            <a:ext cx="502451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smtClean="0">
                <a:solidFill>
                  <a:srgbClr val="004C82"/>
                </a:solidFill>
                <a:latin typeface="Bebas Neue"/>
                <a:ea typeface="Bebas Neue"/>
                <a:cs typeface="Bebas Neue"/>
                <a:sym typeface="Bebas Neue"/>
              </a:rPr>
              <a:t>CONSOLIDADO DE LOGROS INSTITUCIONALES</a:t>
            </a:r>
            <a:endParaRPr dirty="0"/>
          </a:p>
        </p:txBody>
      </p:sp>
      <p:sp>
        <p:nvSpPr>
          <p:cNvPr id="33" name="Google Shape;83;g1e0bd25976b_0_84"/>
          <p:cNvSpPr txBox="1"/>
          <p:nvPr/>
        </p:nvSpPr>
        <p:spPr>
          <a:xfrm>
            <a:off x="7649584" y="5086525"/>
            <a:ext cx="761913"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smtClean="0">
                <a:solidFill>
                  <a:srgbClr val="FFFFFF"/>
                </a:solidFill>
                <a:latin typeface="Montserrat"/>
                <a:ea typeface="Montserrat"/>
                <a:cs typeface="Montserrat"/>
                <a:sym typeface="Montserrat"/>
              </a:rPr>
              <a:t>3</a:t>
            </a:r>
            <a:endParaRPr sz="3600" dirty="0">
              <a:solidFill>
                <a:srgbClr val="FFFFFF"/>
              </a:solidFill>
            </a:endParaRPr>
          </a:p>
        </p:txBody>
      </p:sp>
      <p:sp>
        <p:nvSpPr>
          <p:cNvPr id="37" name="Google Shape;83;g1e0bd25976b_0_84"/>
          <p:cNvSpPr txBox="1"/>
          <p:nvPr/>
        </p:nvSpPr>
        <p:spPr>
          <a:xfrm>
            <a:off x="10069063" y="4990017"/>
            <a:ext cx="1375028" cy="9694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GT" sz="3600" b="1" dirty="0" smtClean="0">
                <a:solidFill>
                  <a:srgbClr val="FFFFFF"/>
                </a:solidFill>
                <a:latin typeface="Montserrat"/>
                <a:ea typeface="Montserrat"/>
                <a:cs typeface="Montserrat"/>
                <a:sym typeface="Montserrat"/>
              </a:rPr>
              <a:t>381</a:t>
            </a:r>
          </a:p>
          <a:p>
            <a:pPr marL="0" marR="0" lvl="0" indent="0" algn="ctr" rtl="0">
              <a:spcBef>
                <a:spcPts val="0"/>
              </a:spcBef>
              <a:spcAft>
                <a:spcPts val="0"/>
              </a:spcAft>
              <a:buNone/>
            </a:pPr>
            <a:r>
              <a:rPr lang="es-GT" sz="1050" b="1" dirty="0" smtClean="0">
                <a:solidFill>
                  <a:srgbClr val="FFFFFF"/>
                </a:solidFill>
                <a:latin typeface="Montserrat"/>
                <a:sym typeface="Montserrat"/>
              </a:rPr>
              <a:t>PRSONAS CAPACITADAS</a:t>
            </a:r>
            <a:endParaRPr sz="1050" dirty="0">
              <a:solidFill>
                <a:srgbClr val="FFFFFF"/>
              </a:solidFill>
            </a:endParaRPr>
          </a:p>
        </p:txBody>
      </p:sp>
      <p:sp>
        <p:nvSpPr>
          <p:cNvPr id="12" name="Google Shape;123;p6"/>
          <p:cNvSpPr txBox="1"/>
          <p:nvPr/>
        </p:nvSpPr>
        <p:spPr>
          <a:xfrm>
            <a:off x="727891" y="1755647"/>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a:t>
            </a:r>
            <a:r>
              <a:rPr lang="es-GT" sz="1400" dirty="0" smtClean="0">
                <a:solidFill>
                  <a:srgbClr val="004C82"/>
                </a:solidFill>
                <a:latin typeface="Bebas Neue"/>
                <a:ea typeface="Bebas Neue"/>
                <a:cs typeface="Bebas Neue"/>
                <a:sym typeface="Bebas Neue"/>
              </a:rPr>
              <a:t>Quetzales)</a:t>
            </a:r>
            <a:endParaRPr dirty="0"/>
          </a:p>
        </p:txBody>
      </p:sp>
      <p:graphicFrame>
        <p:nvGraphicFramePr>
          <p:cNvPr id="8" name="Gráfico 7"/>
          <p:cNvGraphicFramePr/>
          <p:nvPr>
            <p:extLst>
              <p:ext uri="{D42A27DB-BD31-4B8C-83A1-F6EECF244321}">
                <p14:modId xmlns:p14="http://schemas.microsoft.com/office/powerpoint/2010/main" val="783461205"/>
              </p:ext>
            </p:extLst>
          </p:nvPr>
        </p:nvGraphicFramePr>
        <p:xfrm>
          <a:off x="4198430" y="1132826"/>
          <a:ext cx="7055297" cy="4605028"/>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ángulo 1"/>
          <p:cNvSpPr/>
          <p:nvPr/>
        </p:nvSpPr>
        <p:spPr>
          <a:xfrm>
            <a:off x="727891" y="3202761"/>
            <a:ext cx="2840932" cy="1384995"/>
          </a:xfrm>
          <a:prstGeom prst="rect">
            <a:avLst/>
          </a:prstGeom>
        </p:spPr>
        <p:txBody>
          <a:bodyPr wrap="square">
            <a:spAutoFit/>
          </a:bodyPr>
          <a:lstStyle/>
          <a:p>
            <a:pPr algn="just">
              <a:lnSpc>
                <a:spcPct val="150000"/>
              </a:lnSpc>
              <a:spcBef>
                <a:spcPts val="200"/>
              </a:spcBef>
            </a:pPr>
            <a:r>
              <a:rPr lang="es-GT" b="1" dirty="0">
                <a:solidFill>
                  <a:srgbClr val="2F5496"/>
                </a:solidFill>
                <a:latin typeface="Arial" panose="020B0604020202020204" pitchFamily="34" charset="0"/>
                <a:ea typeface="Times New Roman" panose="02020603050405020304" pitchFamily="18" charset="0"/>
                <a:cs typeface="Times New Roman" panose="02020603050405020304" pitchFamily="18" charset="0"/>
              </a:rPr>
              <a:t>Medidas o acciones aplicadas para transparentar la ejecución del gasto público y combatir la corrupción.</a:t>
            </a:r>
            <a:endParaRPr lang="es-GT"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87753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3" name="Rectángulo 2"/>
          <p:cNvSpPr/>
          <p:nvPr/>
        </p:nvSpPr>
        <p:spPr>
          <a:xfrm>
            <a:off x="2072840" y="2491932"/>
            <a:ext cx="8029950" cy="358607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11" name="Google Shape;98;p3"/>
          <p:cNvSpPr txBox="1"/>
          <p:nvPr/>
        </p:nvSpPr>
        <p:spPr>
          <a:xfrm>
            <a:off x="727890" y="685390"/>
            <a:ext cx="6445907"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smtClean="0">
                <a:solidFill>
                  <a:srgbClr val="004C82"/>
                </a:solidFill>
                <a:latin typeface="Bebas Neue"/>
                <a:sym typeface="Bebas Neue"/>
              </a:rPr>
              <a:t>Medidas y Acciones aplicadas para transparentar la ejecución del Gasto Público</a:t>
            </a:r>
            <a:endParaRPr dirty="0"/>
          </a:p>
        </p:txBody>
      </p:sp>
      <p:sp>
        <p:nvSpPr>
          <p:cNvPr id="12" name="Google Shape;123;p6"/>
          <p:cNvSpPr txBox="1"/>
          <p:nvPr/>
        </p:nvSpPr>
        <p:spPr>
          <a:xfrm>
            <a:off x="727891" y="1755647"/>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a:t>
            </a:r>
            <a:r>
              <a:rPr lang="es-GT" sz="1400" dirty="0" smtClean="0">
                <a:solidFill>
                  <a:srgbClr val="004C82"/>
                </a:solidFill>
                <a:latin typeface="Bebas Neue"/>
                <a:ea typeface="Bebas Neue"/>
                <a:cs typeface="Bebas Neue"/>
                <a:sym typeface="Bebas Neue"/>
              </a:rPr>
              <a:t>Quetzales)</a:t>
            </a:r>
            <a:endParaRPr dirty="0"/>
          </a:p>
        </p:txBody>
      </p:sp>
      <p:sp>
        <p:nvSpPr>
          <p:cNvPr id="2" name="Rectángulo 1"/>
          <p:cNvSpPr/>
          <p:nvPr/>
        </p:nvSpPr>
        <p:spPr>
          <a:xfrm>
            <a:off x="2250393" y="2675244"/>
            <a:ext cx="7480916" cy="3270639"/>
          </a:xfrm>
          <a:prstGeom prst="rect">
            <a:avLst/>
          </a:prstGeom>
        </p:spPr>
        <p:txBody>
          <a:bodyPr wrap="square">
            <a:spAutoFit/>
          </a:bodyPr>
          <a:lstStyle/>
          <a:p>
            <a:pPr marL="342900" lvl="0" indent="-342900" algn="just">
              <a:lnSpc>
                <a:spcPct val="115000"/>
              </a:lnSpc>
              <a:spcAft>
                <a:spcPts val="800"/>
              </a:spcAft>
              <a:buFont typeface="Symbol" panose="05050102010706020507" pitchFamily="18" charset="2"/>
              <a:buChar char=""/>
            </a:pPr>
            <a:r>
              <a:rPr lang="es-MX" dirty="0">
                <a:latin typeface="Arial" panose="020B0604020202020204" pitchFamily="34" charset="0"/>
                <a:ea typeface="Calibri" panose="020F0502020204030204" pitchFamily="34" charset="0"/>
              </a:rPr>
              <a:t>Aprobación de la Política para la Prevención de la Corrupción que orienta a la incorporación de medidas que implican un compromiso total de la Secretaría para mejorar los sistemas de control preventivo, no dejando espacio para las transacciones ocultas, las cuales generan corrupción; asimismo, esta política tiene por objetivo documentar el cambio sustancial en la transparencia del gasto público y evitar actos de corrupción.</a:t>
            </a:r>
            <a:endParaRPr lang="es-GT" dirty="0"/>
          </a:p>
          <a:p>
            <a:pPr marL="342900" lvl="0" indent="-342900" algn="just">
              <a:lnSpc>
                <a:spcPct val="115000"/>
              </a:lnSpc>
              <a:spcAft>
                <a:spcPts val="800"/>
              </a:spcAft>
              <a:buFont typeface="Symbol" panose="05050102010706020507" pitchFamily="18" charset="2"/>
              <a:buChar char=""/>
            </a:pPr>
            <a:r>
              <a:rPr lang="es-MX" dirty="0">
                <a:latin typeface="Arial" panose="020B0604020202020204" pitchFamily="34" charset="0"/>
                <a:ea typeface="Calibri" panose="020F0502020204030204" pitchFamily="34" charset="0"/>
              </a:rPr>
              <a:t>Aprobación de la Política Presupuestaría que define las estrategias y criterios técnicos generales de control dentro del proceso presupuestario, conforme a la naturaleza y objeto de esta Secretaría.</a:t>
            </a:r>
            <a:endParaRPr lang="es-GT" dirty="0"/>
          </a:p>
          <a:p>
            <a:pPr marL="342900" lvl="0" indent="-342900" algn="just">
              <a:lnSpc>
                <a:spcPct val="115000"/>
              </a:lnSpc>
              <a:spcAft>
                <a:spcPts val="800"/>
              </a:spcAft>
              <a:buFont typeface="Symbol" panose="05050102010706020507" pitchFamily="18" charset="2"/>
              <a:buChar char=""/>
            </a:pPr>
            <a:r>
              <a:rPr lang="es-MX" dirty="0">
                <a:latin typeface="Arial" panose="020B0604020202020204" pitchFamily="34" charset="0"/>
                <a:ea typeface="Calibri" panose="020F0502020204030204" pitchFamily="34" charset="0"/>
              </a:rPr>
              <a:t>Aprobación de la Política Administrativa para lograr la Calidad del Gasto Público y que promueve criterios de probidad, eficacia, eficiencia, transparencia, economía y equidad; aplicables dentro del proceso de gasto para la oportuna y adecuada fiscalización. </a:t>
            </a:r>
            <a:endParaRPr lang="es-GT" dirty="0">
              <a:effectLst/>
            </a:endParaRPr>
          </a:p>
        </p:txBody>
      </p:sp>
    </p:spTree>
    <p:extLst>
      <p:ext uri="{BB962C8B-B14F-4D97-AF65-F5344CB8AC3E}">
        <p14:creationId xmlns:p14="http://schemas.microsoft.com/office/powerpoint/2010/main" val="1839066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11" name="Google Shape;98;p3"/>
          <p:cNvSpPr txBox="1"/>
          <p:nvPr/>
        </p:nvSpPr>
        <p:spPr>
          <a:xfrm>
            <a:off x="727891" y="685390"/>
            <a:ext cx="502451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smtClean="0">
                <a:solidFill>
                  <a:srgbClr val="004C82"/>
                </a:solidFill>
                <a:latin typeface="Bebas Neue"/>
                <a:ea typeface="Bebas Neue"/>
                <a:cs typeface="Bebas Neue"/>
                <a:sym typeface="Bebas Neue"/>
              </a:rPr>
              <a:t>LISTADO DE DOCUMENTOS </a:t>
            </a:r>
          </a:p>
          <a:p>
            <a:pPr marL="0" marR="0" lvl="0" indent="0" algn="l" rtl="0">
              <a:spcBef>
                <a:spcPts val="0"/>
              </a:spcBef>
              <a:spcAft>
                <a:spcPts val="0"/>
              </a:spcAft>
              <a:buNone/>
            </a:pPr>
            <a:r>
              <a:rPr lang="es-MX" sz="3100" dirty="0" smtClean="0">
                <a:solidFill>
                  <a:srgbClr val="004C82"/>
                </a:solidFill>
                <a:latin typeface="Bebas Neue"/>
                <a:sym typeface="Bebas Neue"/>
              </a:rPr>
              <a:t>ADMINISTRATIVOS APROBADOS</a:t>
            </a:r>
            <a:endParaRPr dirty="0"/>
          </a:p>
        </p:txBody>
      </p:sp>
      <p:sp>
        <p:nvSpPr>
          <p:cNvPr id="12" name="Google Shape;123;p6"/>
          <p:cNvSpPr txBox="1"/>
          <p:nvPr/>
        </p:nvSpPr>
        <p:spPr>
          <a:xfrm>
            <a:off x="727891" y="1755647"/>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a:t>
            </a:r>
            <a:r>
              <a:rPr lang="es-GT" sz="1400" dirty="0" smtClean="0">
                <a:solidFill>
                  <a:srgbClr val="004C82"/>
                </a:solidFill>
                <a:latin typeface="Bebas Neue"/>
                <a:ea typeface="Bebas Neue"/>
                <a:cs typeface="Bebas Neue"/>
                <a:sym typeface="Bebas Neue"/>
              </a:rPr>
              <a:t>Quetzales)</a:t>
            </a:r>
            <a:endParaRPr dirty="0"/>
          </a:p>
        </p:txBody>
      </p:sp>
      <p:graphicFrame>
        <p:nvGraphicFramePr>
          <p:cNvPr id="5" name="Tabla 4"/>
          <p:cNvGraphicFramePr>
            <a:graphicFrameLocks noGrp="1"/>
          </p:cNvGraphicFramePr>
          <p:nvPr>
            <p:extLst>
              <p:ext uri="{D42A27DB-BD31-4B8C-83A1-F6EECF244321}">
                <p14:modId xmlns:p14="http://schemas.microsoft.com/office/powerpoint/2010/main" val="2208119997"/>
              </p:ext>
            </p:extLst>
          </p:nvPr>
        </p:nvGraphicFramePr>
        <p:xfrm>
          <a:off x="3150966" y="2278867"/>
          <a:ext cx="7544551" cy="3814286"/>
        </p:xfrm>
        <a:graphic>
          <a:graphicData uri="http://schemas.openxmlformats.org/drawingml/2006/table">
            <a:tbl>
              <a:tblPr firstRow="1" firstCol="1" bandRow="1"/>
              <a:tblGrid>
                <a:gridCol w="445438">
                  <a:extLst>
                    <a:ext uri="{9D8B030D-6E8A-4147-A177-3AD203B41FA5}">
                      <a16:colId xmlns:a16="http://schemas.microsoft.com/office/drawing/2014/main" val="2649925913"/>
                    </a:ext>
                  </a:extLst>
                </a:gridCol>
                <a:gridCol w="7099113">
                  <a:extLst>
                    <a:ext uri="{9D8B030D-6E8A-4147-A177-3AD203B41FA5}">
                      <a16:colId xmlns:a16="http://schemas.microsoft.com/office/drawing/2014/main" val="2222621504"/>
                    </a:ext>
                  </a:extLst>
                </a:gridCol>
              </a:tblGrid>
              <a:tr h="513001">
                <a:tc>
                  <a:txBody>
                    <a:bodyPr/>
                    <a:lstStyle/>
                    <a:p>
                      <a:pPr algn="ctr">
                        <a:spcAft>
                          <a:spcPts val="0"/>
                        </a:spcAft>
                      </a:pPr>
                      <a:r>
                        <a:rPr lang="es-GT" sz="1400" b="1" kern="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No.</a:t>
                      </a:r>
                      <a:endParaRPr lang="es-GT"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4081" marR="54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tc>
                  <a:txBody>
                    <a:bodyPr/>
                    <a:lstStyle/>
                    <a:p>
                      <a:pPr algn="ctr">
                        <a:spcAft>
                          <a:spcPts val="0"/>
                        </a:spcAft>
                      </a:pPr>
                      <a:r>
                        <a:rPr lang="es-GT" sz="1400" b="1" kern="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Nombre del Documento Administrativo</a:t>
                      </a:r>
                      <a:endParaRPr lang="es-GT"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4081" marR="54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75B5"/>
                    </a:solidFill>
                  </a:tcPr>
                </a:tc>
                <a:extLst>
                  <a:ext uri="{0D108BD9-81ED-4DB2-BD59-A6C34878D82A}">
                    <a16:rowId xmlns:a16="http://schemas.microsoft.com/office/drawing/2014/main" val="3992905623"/>
                  </a:ext>
                </a:extLst>
              </a:tr>
              <a:tr h="463555">
                <a:tc>
                  <a:txBody>
                    <a:bodyPr/>
                    <a:lstStyle/>
                    <a:p>
                      <a:pPr algn="ctr">
                        <a:spcAft>
                          <a:spcPts val="0"/>
                        </a:spcAft>
                      </a:pPr>
                      <a:r>
                        <a:rPr lang="es-GT" sz="14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s-GT"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4081" marR="54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GT" sz="14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Instructivo de Atención en Materia de Género</a:t>
                      </a:r>
                      <a:endParaRPr lang="es-GT"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4081" marR="54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7426373"/>
                  </a:ext>
                </a:extLst>
              </a:tr>
              <a:tr h="288177">
                <a:tc>
                  <a:txBody>
                    <a:bodyPr/>
                    <a:lstStyle/>
                    <a:p>
                      <a:pPr algn="ctr">
                        <a:spcAft>
                          <a:spcPts val="0"/>
                        </a:spcAft>
                      </a:pPr>
                      <a:r>
                        <a:rPr lang="es-GT" sz="14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s-GT"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4081" marR="54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GT" sz="14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Manual de Elaboración y Control de Documentos Administrativos</a:t>
                      </a:r>
                      <a:endParaRPr lang="es-GT"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4081" marR="54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39181990"/>
                  </a:ext>
                </a:extLst>
              </a:tr>
              <a:tr h="463555">
                <a:tc>
                  <a:txBody>
                    <a:bodyPr/>
                    <a:lstStyle/>
                    <a:p>
                      <a:pPr algn="ctr">
                        <a:spcAft>
                          <a:spcPts val="0"/>
                        </a:spcAft>
                      </a:pPr>
                      <a:r>
                        <a:rPr lang="es-GT" sz="14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a:t>
                      </a:r>
                      <a:endParaRPr lang="es-GT"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4081" marR="54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GT" sz="14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Manual de Normas y Procedimientos de la Dirección de Comunicaciones e Informática</a:t>
                      </a:r>
                      <a:endParaRPr lang="es-GT"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4081" marR="54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82261635"/>
                  </a:ext>
                </a:extLst>
              </a:tr>
              <a:tr h="695333">
                <a:tc>
                  <a:txBody>
                    <a:bodyPr/>
                    <a:lstStyle/>
                    <a:p>
                      <a:pPr algn="ctr">
                        <a:spcAft>
                          <a:spcPts val="0"/>
                        </a:spcAft>
                      </a:pPr>
                      <a:r>
                        <a:rPr lang="es-GT" sz="14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a:t>
                      </a:r>
                      <a:endParaRPr lang="es-GT"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4081" marR="54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GT" sz="14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Protocolo de Limpieza y Mantenimiento de los Equipos del Departamento de Preparación de Alimentos</a:t>
                      </a:r>
                      <a:endParaRPr lang="es-GT"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4081" marR="54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02742942"/>
                  </a:ext>
                </a:extLst>
              </a:tr>
              <a:tr h="463555">
                <a:tc>
                  <a:txBody>
                    <a:bodyPr/>
                    <a:lstStyle/>
                    <a:p>
                      <a:pPr algn="ctr">
                        <a:spcAft>
                          <a:spcPts val="0"/>
                        </a:spcAft>
                      </a:pPr>
                      <a:r>
                        <a:rPr lang="es-GT" sz="14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a:t>
                      </a:r>
                      <a:endParaRPr lang="es-GT"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4081" marR="54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GT" sz="14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Instructivo de Buenas Prácticas de Manufactura </a:t>
                      </a:r>
                      <a:endParaRPr lang="es-GT"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4081" marR="54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84257868"/>
                  </a:ext>
                </a:extLst>
              </a:tr>
              <a:tr h="463555">
                <a:tc>
                  <a:txBody>
                    <a:bodyPr/>
                    <a:lstStyle/>
                    <a:p>
                      <a:pPr algn="ctr">
                        <a:spcAft>
                          <a:spcPts val="0"/>
                        </a:spcAft>
                      </a:pPr>
                      <a:r>
                        <a:rPr lang="es-GT" sz="14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a:t>
                      </a:r>
                      <a:endParaRPr lang="es-GT"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4081" marR="54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GT" sz="14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Manual de Normas y Procedimientos de la Unidad de Planificación</a:t>
                      </a:r>
                      <a:endParaRPr lang="es-GT"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4081" marR="54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2998477"/>
                  </a:ext>
                </a:extLst>
              </a:tr>
              <a:tr h="463555">
                <a:tc>
                  <a:txBody>
                    <a:bodyPr/>
                    <a:lstStyle/>
                    <a:p>
                      <a:pPr algn="ctr">
                        <a:spcAft>
                          <a:spcPts val="0"/>
                        </a:spcAft>
                      </a:pPr>
                      <a:r>
                        <a:rPr lang="es-GT" sz="1400" ker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a:t>
                      </a:r>
                      <a:endParaRPr lang="es-GT"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4081" marR="54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just">
                        <a:spcAft>
                          <a:spcPts val="0"/>
                        </a:spcAft>
                      </a:pPr>
                      <a:r>
                        <a:rPr lang="es-GT" sz="14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Procedimiento para los Archivos de Gestión</a:t>
                      </a:r>
                      <a:endParaRPr lang="es-GT"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4081" marR="540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48096620"/>
                  </a:ext>
                </a:extLst>
              </a:tr>
            </a:tbl>
          </a:graphicData>
        </a:graphic>
      </p:graphicFrame>
    </p:spTree>
    <p:extLst>
      <p:ext uri="{BB962C8B-B14F-4D97-AF65-F5344CB8AC3E}">
        <p14:creationId xmlns:p14="http://schemas.microsoft.com/office/powerpoint/2010/main" val="5159991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7"/>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1" name="Google Shape;131;p7"/>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3" name="Google Shape;123;p6"/>
          <p:cNvSpPr txBox="1"/>
          <p:nvPr/>
        </p:nvSpPr>
        <p:spPr>
          <a:xfrm>
            <a:off x="727891" y="1521111"/>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a:t>
            </a:r>
            <a:r>
              <a:rPr lang="es-GT" sz="1400" dirty="0" smtClean="0">
                <a:solidFill>
                  <a:srgbClr val="004C82"/>
                </a:solidFill>
                <a:latin typeface="Bebas Neue"/>
                <a:ea typeface="Bebas Neue"/>
                <a:cs typeface="Bebas Neue"/>
                <a:sym typeface="Bebas Neue"/>
              </a:rPr>
              <a:t>Quetzales)</a:t>
            </a:r>
            <a:endParaRPr dirty="0"/>
          </a:p>
        </p:txBody>
      </p:sp>
      <p:sp>
        <p:nvSpPr>
          <p:cNvPr id="5" name="Google Shape;67;g1e0bd25976b_0_50"/>
          <p:cNvSpPr/>
          <p:nvPr/>
        </p:nvSpPr>
        <p:spPr>
          <a:xfrm>
            <a:off x="0" y="203545"/>
            <a:ext cx="4782756" cy="1196400"/>
          </a:xfrm>
          <a:prstGeom prst="rect">
            <a:avLst/>
          </a:prstGeom>
          <a:solidFill>
            <a:srgbClr val="004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8;g1e0bd25976b_0_50"/>
          <p:cNvSpPr txBox="1"/>
          <p:nvPr/>
        </p:nvSpPr>
        <p:spPr>
          <a:xfrm>
            <a:off x="590244" y="324711"/>
            <a:ext cx="4192512" cy="954067"/>
          </a:xfrm>
          <a:prstGeom prst="rect">
            <a:avLst/>
          </a:prstGeom>
          <a:noFill/>
          <a:ln>
            <a:noFill/>
          </a:ln>
        </p:spPr>
        <p:txBody>
          <a:bodyPr spcFirstLastPara="1" wrap="square" lIns="91425" tIns="45700" rIns="91425" bIns="45700" anchor="t" anchorCtr="0">
            <a:spAutoFit/>
          </a:bodyPr>
          <a:lstStyle/>
          <a:p>
            <a:pPr lvl="0"/>
            <a:r>
              <a:rPr lang="es-GT" sz="2800" b="1" spc="300" dirty="0" smtClean="0">
                <a:solidFill>
                  <a:schemeClr val="lt1"/>
                </a:solidFill>
                <a:latin typeface="Bebas Neue" panose="020B0606020202050201" pitchFamily="34" charset="0"/>
                <a:ea typeface="Montserrat"/>
                <a:cs typeface="Montserrat"/>
                <a:sym typeface="Montserrat"/>
              </a:rPr>
              <a:t>La importancia del pago de Servidores Públicos</a:t>
            </a:r>
            <a:endParaRPr sz="2800" b="1" spc="300" dirty="0">
              <a:solidFill>
                <a:schemeClr val="lt1"/>
              </a:solidFill>
              <a:latin typeface="Bebas Neue" panose="020B0606020202050201" pitchFamily="34" charset="0"/>
            </a:endParaRPr>
          </a:p>
        </p:txBody>
      </p:sp>
      <p:sp>
        <p:nvSpPr>
          <p:cNvPr id="7" name="Rectángulo 6"/>
          <p:cNvSpPr/>
          <p:nvPr/>
        </p:nvSpPr>
        <p:spPr>
          <a:xfrm>
            <a:off x="397205" y="2165496"/>
            <a:ext cx="11582400" cy="2031325"/>
          </a:xfrm>
          <a:prstGeom prst="rect">
            <a:avLst/>
          </a:prstGeom>
        </p:spPr>
        <p:txBody>
          <a:bodyPr wrap="square">
            <a:spAutoFit/>
          </a:bodyPr>
          <a:lstStyle/>
          <a:p>
            <a:pPr algn="just"/>
            <a:r>
              <a:rPr lang="es-GT" sz="1800" dirty="0"/>
              <a:t>Para el ejercicio fiscal 2023, a la SAAS le fueron asignados </a:t>
            </a:r>
            <a:r>
              <a:rPr lang="es-GT" sz="1800" b="1" dirty="0">
                <a:solidFill>
                  <a:srgbClr val="004C82"/>
                </a:solidFill>
              </a:rPr>
              <a:t>Q.133,000,000.00,</a:t>
            </a:r>
            <a:r>
              <a:rPr lang="es-GT" sz="1800" dirty="0"/>
              <a:t> haciendo un presupuesto vigente de </a:t>
            </a:r>
            <a:r>
              <a:rPr lang="es-GT" sz="1800" b="1" dirty="0">
                <a:solidFill>
                  <a:srgbClr val="004C82"/>
                </a:solidFill>
              </a:rPr>
              <a:t>Q.135,700,000.00,</a:t>
            </a:r>
            <a:r>
              <a:rPr lang="es-GT" sz="1800" dirty="0"/>
              <a:t> de los cuales durante el Segundo Cuatrimestre fueron ejecutados un total de </a:t>
            </a:r>
            <a:r>
              <a:rPr lang="es-GT" sz="1800" b="1" dirty="0" smtClean="0">
                <a:solidFill>
                  <a:srgbClr val="004C82"/>
                </a:solidFill>
              </a:rPr>
              <a:t>Q.88,115,603.67,</a:t>
            </a:r>
            <a:r>
              <a:rPr lang="es-GT" sz="1800" dirty="0" smtClean="0"/>
              <a:t> </a:t>
            </a:r>
            <a:r>
              <a:rPr lang="es-GT" sz="1800" dirty="0"/>
              <a:t>lo cual representa un </a:t>
            </a:r>
            <a:r>
              <a:rPr lang="es-GT" sz="1800" dirty="0">
                <a:solidFill>
                  <a:srgbClr val="FF0000"/>
                </a:solidFill>
              </a:rPr>
              <a:t>64.93%</a:t>
            </a:r>
            <a:r>
              <a:rPr lang="es-GT" sz="1800" dirty="0"/>
              <a:t> del presupuesto vigente, quedando un saldo por ejecutar de </a:t>
            </a:r>
            <a:r>
              <a:rPr lang="es-GT" sz="1800" b="1" dirty="0">
                <a:solidFill>
                  <a:srgbClr val="004C82"/>
                </a:solidFill>
              </a:rPr>
              <a:t>Q.47,584,396.33.</a:t>
            </a:r>
            <a:r>
              <a:rPr lang="es-GT" sz="1800" dirty="0"/>
              <a:t> El presupuesto está distribuido en 5 grupos de gasto que coadyuvan al cumplimiento del objeto y atribuciones institucionales; los gastos más relevantes son: los salarios, pago de servicios básicos, arrendamiento, viáticos, materiales y suministros para mantenimiento de edificios y oficinas, repuestos, combustible y el pago de prestaciones laborales, tal y como se muestra en el cuadro a continuación. </a:t>
            </a:r>
          </a:p>
        </p:txBody>
      </p:sp>
      <p:graphicFrame>
        <p:nvGraphicFramePr>
          <p:cNvPr id="3" name="Tabla 2"/>
          <p:cNvGraphicFramePr>
            <a:graphicFrameLocks noGrp="1"/>
          </p:cNvGraphicFramePr>
          <p:nvPr>
            <p:extLst>
              <p:ext uri="{D42A27DB-BD31-4B8C-83A1-F6EECF244321}">
                <p14:modId xmlns:p14="http://schemas.microsoft.com/office/powerpoint/2010/main" val="3376006512"/>
              </p:ext>
            </p:extLst>
          </p:nvPr>
        </p:nvGraphicFramePr>
        <p:xfrm>
          <a:off x="590244" y="4317988"/>
          <a:ext cx="10972803" cy="2018142"/>
        </p:xfrm>
        <a:graphic>
          <a:graphicData uri="http://schemas.openxmlformats.org/drawingml/2006/table">
            <a:tbl>
              <a:tblPr firstRow="1" firstCol="1" bandRow="1"/>
              <a:tblGrid>
                <a:gridCol w="645201">
                  <a:extLst>
                    <a:ext uri="{9D8B030D-6E8A-4147-A177-3AD203B41FA5}">
                      <a16:colId xmlns:a16="http://schemas.microsoft.com/office/drawing/2014/main" val="1509230281"/>
                    </a:ext>
                  </a:extLst>
                </a:gridCol>
                <a:gridCol w="5045292">
                  <a:extLst>
                    <a:ext uri="{9D8B030D-6E8A-4147-A177-3AD203B41FA5}">
                      <a16:colId xmlns:a16="http://schemas.microsoft.com/office/drawing/2014/main" val="1618107665"/>
                    </a:ext>
                  </a:extLst>
                </a:gridCol>
                <a:gridCol w="1801735">
                  <a:extLst>
                    <a:ext uri="{9D8B030D-6E8A-4147-A177-3AD203B41FA5}">
                      <a16:colId xmlns:a16="http://schemas.microsoft.com/office/drawing/2014/main" val="4280119781"/>
                    </a:ext>
                  </a:extLst>
                </a:gridCol>
                <a:gridCol w="2043137">
                  <a:extLst>
                    <a:ext uri="{9D8B030D-6E8A-4147-A177-3AD203B41FA5}">
                      <a16:colId xmlns:a16="http://schemas.microsoft.com/office/drawing/2014/main" val="65366022"/>
                    </a:ext>
                  </a:extLst>
                </a:gridCol>
                <a:gridCol w="1437438">
                  <a:extLst>
                    <a:ext uri="{9D8B030D-6E8A-4147-A177-3AD203B41FA5}">
                      <a16:colId xmlns:a16="http://schemas.microsoft.com/office/drawing/2014/main" val="1933535950"/>
                    </a:ext>
                  </a:extLst>
                </a:gridCol>
              </a:tblGrid>
              <a:tr h="459353">
                <a:tc>
                  <a:txBody>
                    <a:bodyPr/>
                    <a:lstStyle/>
                    <a:p>
                      <a:pPr algn="ctr">
                        <a:spcAft>
                          <a:spcPts val="0"/>
                        </a:spcAft>
                      </a:pPr>
                      <a:r>
                        <a:rPr lang="es-GT" sz="1400" b="1" kern="100" dirty="0">
                          <a:effectLst/>
                          <a:latin typeface="Arial" panose="020B0604020202020204" pitchFamily="34" charset="0"/>
                          <a:ea typeface="Calibri" panose="020F0502020204030204" pitchFamily="34" charset="0"/>
                          <a:cs typeface="Times New Roman" panose="02020603050405020304" pitchFamily="18" charset="0"/>
                        </a:rPr>
                        <a:t>GRP</a:t>
                      </a:r>
                      <a:endParaRPr lang="es-GT"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es-GT" sz="1400" b="1" kern="100" dirty="0">
                          <a:effectLst/>
                          <a:latin typeface="Arial" panose="020B0604020202020204" pitchFamily="34" charset="0"/>
                          <a:ea typeface="Calibri" panose="020F0502020204030204" pitchFamily="34" charset="0"/>
                          <a:cs typeface="Times New Roman" panose="02020603050405020304" pitchFamily="18" charset="0"/>
                        </a:rPr>
                        <a:t>DESCRIPCIÓN</a:t>
                      </a:r>
                      <a:endParaRPr lang="es-GT"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es-GT" sz="1400" b="1" kern="100">
                          <a:effectLst/>
                          <a:latin typeface="Arial" panose="020B0604020202020204" pitchFamily="34" charset="0"/>
                          <a:ea typeface="Calibri" panose="020F0502020204030204" pitchFamily="34" charset="0"/>
                          <a:cs typeface="Times New Roman" panose="02020603050405020304" pitchFamily="18" charset="0"/>
                        </a:rPr>
                        <a:t>VIGENTE</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es-GT" sz="1400" b="1" kern="100">
                          <a:effectLst/>
                          <a:latin typeface="Arial" panose="020B0604020202020204" pitchFamily="34" charset="0"/>
                          <a:ea typeface="Calibri" panose="020F0502020204030204" pitchFamily="34" charset="0"/>
                          <a:cs typeface="Times New Roman" panose="02020603050405020304" pitchFamily="18" charset="0"/>
                        </a:rPr>
                        <a:t>EJECUTADO ACUMULADO 2DO CUATRI.</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pPr>
                      <a:r>
                        <a:rPr lang="es-GT" sz="1400" b="1" kern="100">
                          <a:effectLst/>
                          <a:latin typeface="Arial" panose="020B0604020202020204" pitchFamily="34" charset="0"/>
                          <a:ea typeface="Calibri" panose="020F0502020204030204" pitchFamily="34" charset="0"/>
                          <a:cs typeface="Times New Roman" panose="02020603050405020304" pitchFamily="18" charset="0"/>
                        </a:rPr>
                        <a:t>% EJECUCIÓN</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1551103"/>
                  </a:ext>
                </a:extLst>
              </a:tr>
              <a:tr h="229677">
                <a:tc>
                  <a:txBody>
                    <a:bodyPr/>
                    <a:lstStyle/>
                    <a:p>
                      <a:pPr algn="just">
                        <a:spcAft>
                          <a:spcPts val="0"/>
                        </a:spcAft>
                      </a:pPr>
                      <a:r>
                        <a:rPr lang="es-GT" sz="1400" kern="100">
                          <a:effectLst/>
                          <a:latin typeface="Arial" panose="020B0604020202020204" pitchFamily="34" charset="0"/>
                          <a:ea typeface="Calibri" panose="020F0502020204030204" pitchFamily="34" charset="0"/>
                          <a:cs typeface="Times New Roman" panose="02020603050405020304" pitchFamily="18" charset="0"/>
                        </a:rPr>
                        <a:t>000</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gn="just">
                        <a:spcAft>
                          <a:spcPts val="0"/>
                        </a:spcAft>
                      </a:pPr>
                      <a:r>
                        <a:rPr lang="es-GT" sz="1400" kern="100" dirty="0">
                          <a:effectLst/>
                          <a:latin typeface="Arial" panose="020B0604020202020204" pitchFamily="34" charset="0"/>
                          <a:ea typeface="Calibri" panose="020F0502020204030204" pitchFamily="34" charset="0"/>
                          <a:cs typeface="Times New Roman" panose="02020603050405020304" pitchFamily="18" charset="0"/>
                        </a:rPr>
                        <a:t>SERVICIOS PERSONALES</a:t>
                      </a:r>
                      <a:endParaRPr lang="es-GT"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gn="r">
                        <a:spcAft>
                          <a:spcPts val="0"/>
                        </a:spcAft>
                      </a:pPr>
                      <a:r>
                        <a:rPr lang="es-GT" sz="1400" kern="100">
                          <a:effectLst/>
                          <a:latin typeface="Arial" panose="020B0604020202020204" pitchFamily="34" charset="0"/>
                          <a:ea typeface="Calibri" panose="020F0502020204030204" pitchFamily="34" charset="0"/>
                          <a:cs typeface="Times New Roman" panose="02020603050405020304" pitchFamily="18" charset="0"/>
                        </a:rPr>
                        <a:t>106,023,333.00</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gn="r">
                        <a:spcAft>
                          <a:spcPts val="0"/>
                        </a:spcAft>
                      </a:pPr>
                      <a:r>
                        <a:rPr lang="es-GT" sz="1400" kern="100">
                          <a:effectLst/>
                          <a:latin typeface="Arial" panose="020B0604020202020204" pitchFamily="34" charset="0"/>
                          <a:ea typeface="Calibri" panose="020F0502020204030204" pitchFamily="34" charset="0"/>
                          <a:cs typeface="Times New Roman" panose="02020603050405020304" pitchFamily="18" charset="0"/>
                        </a:rPr>
                        <a:t>69,537,963.03</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gn="r">
                        <a:spcAft>
                          <a:spcPts val="0"/>
                        </a:spcAft>
                      </a:pPr>
                      <a:r>
                        <a:rPr lang="es-GT" sz="1400" kern="100">
                          <a:effectLst/>
                          <a:latin typeface="Arial" panose="020B0604020202020204" pitchFamily="34" charset="0"/>
                          <a:ea typeface="Calibri" panose="020F0502020204030204" pitchFamily="34" charset="0"/>
                          <a:cs typeface="Times New Roman" panose="02020603050405020304" pitchFamily="18" charset="0"/>
                        </a:rPr>
                        <a:t>65.59%</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280137665"/>
                  </a:ext>
                </a:extLst>
              </a:tr>
              <a:tr h="229677">
                <a:tc>
                  <a:txBody>
                    <a:bodyPr/>
                    <a:lstStyle/>
                    <a:p>
                      <a:pPr algn="just">
                        <a:spcAft>
                          <a:spcPts val="0"/>
                        </a:spcAft>
                      </a:pPr>
                      <a:r>
                        <a:rPr lang="es-GT" sz="1400" kern="100">
                          <a:effectLst/>
                          <a:latin typeface="Arial" panose="020B0604020202020204" pitchFamily="34" charset="0"/>
                          <a:ea typeface="Calibri" panose="020F0502020204030204" pitchFamily="34" charset="0"/>
                          <a:cs typeface="Times New Roman" panose="02020603050405020304" pitchFamily="18" charset="0"/>
                        </a:rPr>
                        <a:t>100</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just">
                        <a:spcAft>
                          <a:spcPts val="0"/>
                        </a:spcAft>
                      </a:pPr>
                      <a:r>
                        <a:rPr lang="es-GT" sz="1400" kern="100" dirty="0">
                          <a:effectLst/>
                          <a:latin typeface="Arial" panose="020B0604020202020204" pitchFamily="34" charset="0"/>
                          <a:ea typeface="Calibri" panose="020F0502020204030204" pitchFamily="34" charset="0"/>
                          <a:cs typeface="Times New Roman" panose="02020603050405020304" pitchFamily="18" charset="0"/>
                        </a:rPr>
                        <a:t>SERVICIOS NO PERSONALES</a:t>
                      </a:r>
                      <a:endParaRPr lang="es-GT"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r">
                        <a:spcAft>
                          <a:spcPts val="0"/>
                        </a:spcAft>
                      </a:pPr>
                      <a:r>
                        <a:rPr lang="es-GT" sz="1400" kern="100" dirty="0">
                          <a:effectLst/>
                          <a:latin typeface="Arial" panose="020B0604020202020204" pitchFamily="34" charset="0"/>
                          <a:ea typeface="Calibri" panose="020F0502020204030204" pitchFamily="34" charset="0"/>
                          <a:cs typeface="Times New Roman" panose="02020603050405020304" pitchFamily="18" charset="0"/>
                        </a:rPr>
                        <a:t>8,655,799.00</a:t>
                      </a:r>
                      <a:endParaRPr lang="es-GT"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r">
                        <a:spcAft>
                          <a:spcPts val="0"/>
                        </a:spcAft>
                      </a:pPr>
                      <a:r>
                        <a:rPr lang="es-GT" sz="1400" kern="100" dirty="0">
                          <a:effectLst/>
                          <a:latin typeface="Arial" panose="020B0604020202020204" pitchFamily="34" charset="0"/>
                          <a:ea typeface="Calibri" panose="020F0502020204030204" pitchFamily="34" charset="0"/>
                          <a:cs typeface="Times New Roman" panose="02020603050405020304" pitchFamily="18" charset="0"/>
                        </a:rPr>
                        <a:t>5,164,341.85</a:t>
                      </a:r>
                      <a:endParaRPr lang="es-GT"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r">
                        <a:spcAft>
                          <a:spcPts val="0"/>
                        </a:spcAft>
                      </a:pPr>
                      <a:r>
                        <a:rPr lang="es-GT" sz="1400" kern="100">
                          <a:effectLst/>
                          <a:latin typeface="Arial" panose="020B0604020202020204" pitchFamily="34" charset="0"/>
                          <a:ea typeface="Calibri" panose="020F0502020204030204" pitchFamily="34" charset="0"/>
                          <a:cs typeface="Times New Roman" panose="02020603050405020304" pitchFamily="18" charset="0"/>
                        </a:rPr>
                        <a:t>59.66%</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579504784"/>
                  </a:ext>
                </a:extLst>
              </a:tr>
              <a:tr h="229677">
                <a:tc>
                  <a:txBody>
                    <a:bodyPr/>
                    <a:lstStyle/>
                    <a:p>
                      <a:pPr algn="just">
                        <a:spcAft>
                          <a:spcPts val="0"/>
                        </a:spcAft>
                      </a:pPr>
                      <a:r>
                        <a:rPr lang="es-GT" sz="1400" kern="100">
                          <a:effectLst/>
                          <a:latin typeface="Arial" panose="020B0604020202020204" pitchFamily="34" charset="0"/>
                          <a:ea typeface="Calibri" panose="020F0502020204030204" pitchFamily="34" charset="0"/>
                          <a:cs typeface="Times New Roman" panose="02020603050405020304" pitchFamily="18" charset="0"/>
                        </a:rPr>
                        <a:t>200</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gn="just">
                        <a:spcAft>
                          <a:spcPts val="0"/>
                        </a:spcAft>
                      </a:pPr>
                      <a:r>
                        <a:rPr lang="es-GT" sz="1400" kern="100">
                          <a:effectLst/>
                          <a:latin typeface="Arial" panose="020B0604020202020204" pitchFamily="34" charset="0"/>
                          <a:ea typeface="Calibri" panose="020F0502020204030204" pitchFamily="34" charset="0"/>
                          <a:cs typeface="Times New Roman" panose="02020603050405020304" pitchFamily="18" charset="0"/>
                        </a:rPr>
                        <a:t>MATERIALES Y SUMINISTROS</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gn="r">
                        <a:spcAft>
                          <a:spcPts val="0"/>
                        </a:spcAft>
                      </a:pPr>
                      <a:r>
                        <a:rPr lang="es-GT" sz="1400" kern="100">
                          <a:effectLst/>
                          <a:latin typeface="Arial" panose="020B0604020202020204" pitchFamily="34" charset="0"/>
                          <a:ea typeface="Calibri" panose="020F0502020204030204" pitchFamily="34" charset="0"/>
                          <a:cs typeface="Times New Roman" panose="02020603050405020304" pitchFamily="18" charset="0"/>
                        </a:rPr>
                        <a:t>17,859,996.20</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gn="r">
                        <a:spcAft>
                          <a:spcPts val="0"/>
                        </a:spcAft>
                      </a:pPr>
                      <a:r>
                        <a:rPr lang="es-GT" sz="1400" kern="100" dirty="0">
                          <a:effectLst/>
                          <a:latin typeface="Arial" panose="020B0604020202020204" pitchFamily="34" charset="0"/>
                          <a:ea typeface="Calibri" panose="020F0502020204030204" pitchFamily="34" charset="0"/>
                          <a:cs typeface="Times New Roman" panose="02020603050405020304" pitchFamily="18" charset="0"/>
                        </a:rPr>
                        <a:t>10,348,543.33</a:t>
                      </a:r>
                      <a:endParaRPr lang="es-GT"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tc>
                  <a:txBody>
                    <a:bodyPr/>
                    <a:lstStyle/>
                    <a:p>
                      <a:pPr algn="r">
                        <a:spcAft>
                          <a:spcPts val="0"/>
                        </a:spcAft>
                      </a:pPr>
                      <a:r>
                        <a:rPr lang="es-GT" sz="1400" kern="100">
                          <a:effectLst/>
                          <a:latin typeface="Arial" panose="020B0604020202020204" pitchFamily="34" charset="0"/>
                          <a:ea typeface="Calibri" panose="020F0502020204030204" pitchFamily="34" charset="0"/>
                          <a:cs typeface="Times New Roman" panose="02020603050405020304" pitchFamily="18" charset="0"/>
                        </a:rPr>
                        <a:t>57.94%</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2278095262"/>
                  </a:ext>
                </a:extLst>
              </a:tr>
              <a:tr h="229677">
                <a:tc>
                  <a:txBody>
                    <a:bodyPr/>
                    <a:lstStyle/>
                    <a:p>
                      <a:pPr algn="just">
                        <a:spcAft>
                          <a:spcPts val="0"/>
                        </a:spcAft>
                      </a:pPr>
                      <a:r>
                        <a:rPr lang="es-GT" sz="1400" kern="100">
                          <a:effectLst/>
                          <a:latin typeface="Arial" panose="020B0604020202020204" pitchFamily="34" charset="0"/>
                          <a:ea typeface="Calibri" panose="020F0502020204030204" pitchFamily="34" charset="0"/>
                          <a:cs typeface="Times New Roman" panose="02020603050405020304" pitchFamily="18" charset="0"/>
                        </a:rPr>
                        <a:t>300</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just">
                        <a:spcAft>
                          <a:spcPts val="0"/>
                        </a:spcAft>
                      </a:pPr>
                      <a:r>
                        <a:rPr lang="es-GT" sz="1400" kern="100">
                          <a:effectLst/>
                          <a:latin typeface="Arial" panose="020B0604020202020204" pitchFamily="34" charset="0"/>
                          <a:ea typeface="Calibri" panose="020F0502020204030204" pitchFamily="34" charset="0"/>
                          <a:cs typeface="Times New Roman" panose="02020603050405020304" pitchFamily="18" charset="0"/>
                        </a:rPr>
                        <a:t>PROPIEDAD, PLANTA, EQUIPO E INTANGIBLES</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r">
                        <a:spcAft>
                          <a:spcPts val="0"/>
                        </a:spcAft>
                      </a:pPr>
                      <a:r>
                        <a:rPr lang="es-GT" sz="1400" kern="100">
                          <a:effectLst/>
                          <a:latin typeface="Arial" panose="020B0604020202020204" pitchFamily="34" charset="0"/>
                          <a:ea typeface="Calibri" panose="020F0502020204030204" pitchFamily="34" charset="0"/>
                          <a:cs typeface="Times New Roman" panose="02020603050405020304" pitchFamily="18" charset="0"/>
                        </a:rPr>
                        <a:t>343,642.80</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r">
                        <a:spcAft>
                          <a:spcPts val="0"/>
                        </a:spcAft>
                      </a:pPr>
                      <a:r>
                        <a:rPr lang="es-GT" sz="1400" kern="100" dirty="0">
                          <a:effectLst/>
                          <a:latin typeface="Arial" panose="020B0604020202020204" pitchFamily="34" charset="0"/>
                          <a:ea typeface="Calibri" panose="020F0502020204030204" pitchFamily="34" charset="0"/>
                          <a:cs typeface="Times New Roman" panose="02020603050405020304" pitchFamily="18" charset="0"/>
                        </a:rPr>
                        <a:t>337,941.39</a:t>
                      </a:r>
                      <a:endParaRPr lang="es-GT"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r">
                        <a:spcAft>
                          <a:spcPts val="0"/>
                        </a:spcAft>
                      </a:pPr>
                      <a:r>
                        <a:rPr lang="es-GT" sz="1400" kern="100" dirty="0">
                          <a:effectLst/>
                          <a:latin typeface="Arial" panose="020B0604020202020204" pitchFamily="34" charset="0"/>
                          <a:ea typeface="Calibri" panose="020F0502020204030204" pitchFamily="34" charset="0"/>
                          <a:cs typeface="Times New Roman" panose="02020603050405020304" pitchFamily="18" charset="0"/>
                        </a:rPr>
                        <a:t>98.34%</a:t>
                      </a:r>
                      <a:endParaRPr lang="es-GT"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5416735"/>
                  </a:ext>
                </a:extLst>
              </a:tr>
              <a:tr h="229677">
                <a:tc>
                  <a:txBody>
                    <a:bodyPr/>
                    <a:lstStyle/>
                    <a:p>
                      <a:pPr algn="just">
                        <a:spcAft>
                          <a:spcPts val="0"/>
                        </a:spcAft>
                      </a:pPr>
                      <a:r>
                        <a:rPr lang="es-GT" sz="1400" kern="100">
                          <a:effectLst/>
                          <a:latin typeface="Arial" panose="020B0604020202020204" pitchFamily="34" charset="0"/>
                          <a:ea typeface="Calibri" panose="020F0502020204030204" pitchFamily="34" charset="0"/>
                          <a:cs typeface="Times New Roman" panose="02020603050405020304" pitchFamily="18" charset="0"/>
                        </a:rPr>
                        <a:t>400</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just">
                        <a:spcAft>
                          <a:spcPts val="0"/>
                        </a:spcAft>
                      </a:pPr>
                      <a:r>
                        <a:rPr lang="es-GT" sz="1400" kern="100">
                          <a:effectLst/>
                          <a:latin typeface="Arial" panose="020B0604020202020204" pitchFamily="34" charset="0"/>
                          <a:ea typeface="Calibri" panose="020F0502020204030204" pitchFamily="34" charset="0"/>
                          <a:cs typeface="Times New Roman" panose="02020603050405020304" pitchFamily="18" charset="0"/>
                        </a:rPr>
                        <a:t>TRANSFERENCIAS CORRIENTES</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r">
                        <a:spcAft>
                          <a:spcPts val="0"/>
                        </a:spcAft>
                      </a:pPr>
                      <a:r>
                        <a:rPr lang="es-GT" sz="1400" kern="100">
                          <a:effectLst/>
                          <a:latin typeface="Arial" panose="020B0604020202020204" pitchFamily="34" charset="0"/>
                          <a:ea typeface="Calibri" panose="020F0502020204030204" pitchFamily="34" charset="0"/>
                          <a:cs typeface="Times New Roman" panose="02020603050405020304" pitchFamily="18" charset="0"/>
                        </a:rPr>
                        <a:t>2,817,229.00</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r">
                        <a:spcAft>
                          <a:spcPts val="0"/>
                        </a:spcAft>
                      </a:pPr>
                      <a:r>
                        <a:rPr lang="es-GT" sz="1400" kern="100">
                          <a:effectLst/>
                          <a:latin typeface="Arial" panose="020B0604020202020204" pitchFamily="34" charset="0"/>
                          <a:ea typeface="Calibri" panose="020F0502020204030204" pitchFamily="34" charset="0"/>
                          <a:cs typeface="Times New Roman" panose="02020603050405020304" pitchFamily="18" charset="0"/>
                        </a:rPr>
                        <a:t>2,726,814.07</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r">
                        <a:spcAft>
                          <a:spcPts val="0"/>
                        </a:spcAft>
                      </a:pPr>
                      <a:r>
                        <a:rPr lang="es-GT" sz="1400" kern="100" dirty="0">
                          <a:effectLst/>
                          <a:latin typeface="Arial" panose="020B0604020202020204" pitchFamily="34" charset="0"/>
                          <a:ea typeface="Calibri" panose="020F0502020204030204" pitchFamily="34" charset="0"/>
                          <a:cs typeface="Times New Roman" panose="02020603050405020304" pitchFamily="18" charset="0"/>
                        </a:rPr>
                        <a:t>96.79%</a:t>
                      </a:r>
                      <a:endParaRPr lang="es-GT"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2700" cap="flat" cmpd="sng" algn="ctr">
                      <a:solidFill>
                        <a:srgbClr val="000000"/>
                      </a:solidFill>
                      <a:prstDash val="dot"/>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665202978"/>
                  </a:ext>
                </a:extLst>
              </a:tr>
              <a:tr h="229677">
                <a:tc>
                  <a:txBody>
                    <a:bodyPr/>
                    <a:lstStyle/>
                    <a:p>
                      <a:pPr algn="just">
                        <a:spcAft>
                          <a:spcPts val="0"/>
                        </a:spcAft>
                      </a:pPr>
                      <a:r>
                        <a:rPr lang="es-GT" sz="1400" b="1" kern="100">
                          <a:effectLst/>
                          <a:latin typeface="Arial" panose="020B0604020202020204" pitchFamily="34" charset="0"/>
                          <a:ea typeface="Calibri" panose="020F0502020204030204" pitchFamily="34" charset="0"/>
                          <a:cs typeface="Times New Roman" panose="02020603050405020304" pitchFamily="18" charset="0"/>
                        </a:rPr>
                        <a:t> </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just">
                        <a:spcAft>
                          <a:spcPts val="0"/>
                        </a:spcAft>
                      </a:pPr>
                      <a:r>
                        <a:rPr lang="es-GT" sz="1400" b="1" kern="100">
                          <a:effectLst/>
                          <a:latin typeface="Arial" panose="020B0604020202020204" pitchFamily="34" charset="0"/>
                          <a:ea typeface="Calibri" panose="020F0502020204030204" pitchFamily="34" charset="0"/>
                          <a:cs typeface="Times New Roman" panose="02020603050405020304" pitchFamily="18" charset="0"/>
                        </a:rPr>
                        <a:t>TOTAL</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just">
                        <a:spcAft>
                          <a:spcPts val="0"/>
                        </a:spcAft>
                      </a:pPr>
                      <a:r>
                        <a:rPr lang="es-GT" sz="1400" b="1" kern="100">
                          <a:effectLst/>
                          <a:latin typeface="Arial" panose="020B0604020202020204" pitchFamily="34" charset="0"/>
                          <a:ea typeface="Calibri" panose="020F0502020204030204" pitchFamily="34" charset="0"/>
                          <a:cs typeface="Times New Roman" panose="02020603050405020304" pitchFamily="18" charset="0"/>
                        </a:rPr>
                        <a:t>  135,700,000.00</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just">
                        <a:spcAft>
                          <a:spcPts val="0"/>
                        </a:spcAft>
                      </a:pPr>
                      <a:r>
                        <a:rPr lang="es-GT" sz="1400" b="1" kern="100">
                          <a:effectLst/>
                          <a:latin typeface="Arial" panose="020B0604020202020204" pitchFamily="34" charset="0"/>
                          <a:ea typeface="Calibri" panose="020F0502020204030204" pitchFamily="34" charset="0"/>
                          <a:cs typeface="Times New Roman" panose="02020603050405020304" pitchFamily="18" charset="0"/>
                        </a:rPr>
                        <a:t>        88,115,603.67</a:t>
                      </a:r>
                      <a:endParaRPr lang="es-GT" sz="2400" kern="10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tc>
                  <a:txBody>
                    <a:bodyPr/>
                    <a:lstStyle/>
                    <a:p>
                      <a:pPr algn="r">
                        <a:spcAft>
                          <a:spcPts val="0"/>
                        </a:spcAft>
                      </a:pPr>
                      <a:r>
                        <a:rPr lang="es-GT" sz="1400" b="1" kern="100" dirty="0">
                          <a:effectLst/>
                          <a:latin typeface="Arial" panose="020B0604020202020204" pitchFamily="34" charset="0"/>
                          <a:ea typeface="Calibri" panose="020F0502020204030204" pitchFamily="34" charset="0"/>
                          <a:cs typeface="Times New Roman" panose="02020603050405020304" pitchFamily="18" charset="0"/>
                        </a:rPr>
                        <a:t>64.93%</a:t>
                      </a:r>
                      <a:endParaRPr lang="es-GT"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7780" marR="17780" marT="0" marB="0" anchor="b">
                    <a:lnL>
                      <a:noFill/>
                    </a:lnL>
                    <a:lnR>
                      <a:noFill/>
                    </a:lnR>
                    <a:lnT w="1905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829641425"/>
                  </a:ext>
                </a:extLst>
              </a:tr>
            </a:tbl>
          </a:graphicData>
        </a:graphic>
      </p:graphicFrame>
    </p:spTree>
    <p:extLst>
      <p:ext uri="{BB962C8B-B14F-4D97-AF65-F5344CB8AC3E}">
        <p14:creationId xmlns:p14="http://schemas.microsoft.com/office/powerpoint/2010/main" val="29361679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3" name="Google Shape;123;p6"/>
          <p:cNvSpPr txBox="1"/>
          <p:nvPr/>
        </p:nvSpPr>
        <p:spPr>
          <a:xfrm>
            <a:off x="727891" y="1725767"/>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a:t>
            </a:r>
            <a:r>
              <a:rPr lang="es-GT" sz="1400" dirty="0" smtClean="0">
                <a:solidFill>
                  <a:srgbClr val="004C82"/>
                </a:solidFill>
                <a:latin typeface="Bebas Neue"/>
                <a:ea typeface="Bebas Neue"/>
                <a:cs typeface="Bebas Neue"/>
                <a:sym typeface="Bebas Neue"/>
              </a:rPr>
              <a:t>Quetzales)</a:t>
            </a:r>
            <a:endParaRPr dirty="0"/>
          </a:p>
        </p:txBody>
      </p:sp>
      <p:sp>
        <p:nvSpPr>
          <p:cNvPr id="9" name="Google Shape;122;p6"/>
          <p:cNvSpPr txBox="1"/>
          <p:nvPr/>
        </p:nvSpPr>
        <p:spPr>
          <a:xfrm>
            <a:off x="727891" y="685390"/>
            <a:ext cx="4691834"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dirty="0">
                <a:solidFill>
                  <a:srgbClr val="004C82"/>
                </a:solidFill>
                <a:latin typeface="Bebas Neue"/>
                <a:ea typeface="Bebas Neue"/>
                <a:cs typeface="Bebas Neue"/>
                <a:sym typeface="Bebas Neue"/>
              </a:rPr>
              <a:t>EJECUCIÓN </a:t>
            </a:r>
            <a:r>
              <a:rPr lang="es-GT" sz="3100" dirty="0" smtClean="0">
                <a:solidFill>
                  <a:srgbClr val="004C82"/>
                </a:solidFill>
                <a:latin typeface="Bebas Neue"/>
                <a:ea typeface="Bebas Neue"/>
                <a:cs typeface="Bebas Neue"/>
                <a:sym typeface="Bebas Neue"/>
              </a:rPr>
              <a:t>presupuestaria por grupos al segundo cuatrimestre</a:t>
            </a:r>
            <a:endParaRPr dirty="0"/>
          </a:p>
        </p:txBody>
      </p:sp>
      <p:pic>
        <p:nvPicPr>
          <p:cNvPr id="5" name="Imagen 4"/>
          <p:cNvPicPr/>
          <p:nvPr/>
        </p:nvPicPr>
        <p:blipFill>
          <a:blip r:embed="rId4">
            <a:extLst>
              <a:ext uri="{28A0092B-C50C-407E-A947-70E740481C1C}">
                <a14:useLocalDpi xmlns:a14="http://schemas.microsoft.com/office/drawing/2010/main" val="0"/>
              </a:ext>
            </a:extLst>
          </a:blip>
          <a:srcRect/>
          <a:stretch>
            <a:fillRect/>
          </a:stretch>
        </p:blipFill>
        <p:spPr bwMode="auto">
          <a:xfrm>
            <a:off x="841374" y="2293254"/>
            <a:ext cx="10546041" cy="4132263"/>
          </a:xfrm>
          <a:prstGeom prst="rect">
            <a:avLst/>
          </a:prstGeom>
          <a:noFill/>
          <a:ln>
            <a:noFill/>
          </a:ln>
        </p:spPr>
      </p:pic>
    </p:spTree>
    <p:extLst>
      <p:ext uri="{BB962C8B-B14F-4D97-AF65-F5344CB8AC3E}">
        <p14:creationId xmlns:p14="http://schemas.microsoft.com/office/powerpoint/2010/main" val="3134735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3" name="Google Shape;123;p6"/>
          <p:cNvSpPr txBox="1"/>
          <p:nvPr/>
        </p:nvSpPr>
        <p:spPr>
          <a:xfrm>
            <a:off x="727891" y="1521111"/>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a:t>
            </a:r>
            <a:r>
              <a:rPr lang="es-GT" sz="1400" dirty="0" smtClean="0">
                <a:solidFill>
                  <a:srgbClr val="004C82"/>
                </a:solidFill>
                <a:latin typeface="Bebas Neue"/>
                <a:ea typeface="Bebas Neue"/>
                <a:cs typeface="Bebas Neue"/>
                <a:sym typeface="Bebas Neue"/>
              </a:rPr>
              <a:t>Quetzales)</a:t>
            </a:r>
            <a:endParaRPr dirty="0"/>
          </a:p>
        </p:txBody>
      </p:sp>
      <p:sp>
        <p:nvSpPr>
          <p:cNvPr id="5" name="Google Shape;67;g1e0bd25976b_0_50"/>
          <p:cNvSpPr/>
          <p:nvPr/>
        </p:nvSpPr>
        <p:spPr>
          <a:xfrm>
            <a:off x="0" y="203545"/>
            <a:ext cx="4782756" cy="1196400"/>
          </a:xfrm>
          <a:prstGeom prst="rect">
            <a:avLst/>
          </a:prstGeom>
          <a:solidFill>
            <a:srgbClr val="004C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8;g1e0bd25976b_0_50"/>
          <p:cNvSpPr txBox="1"/>
          <p:nvPr/>
        </p:nvSpPr>
        <p:spPr>
          <a:xfrm>
            <a:off x="590244" y="324711"/>
            <a:ext cx="3859836" cy="954067"/>
          </a:xfrm>
          <a:prstGeom prst="rect">
            <a:avLst/>
          </a:prstGeom>
          <a:noFill/>
          <a:ln>
            <a:noFill/>
          </a:ln>
        </p:spPr>
        <p:txBody>
          <a:bodyPr spcFirstLastPara="1" wrap="square" lIns="91425" tIns="45700" rIns="91425" bIns="45700" anchor="t" anchorCtr="0">
            <a:spAutoFit/>
          </a:bodyPr>
          <a:lstStyle/>
          <a:p>
            <a:pPr lvl="0"/>
            <a:r>
              <a:rPr lang="es-GT" sz="2800" b="1" spc="300" dirty="0" smtClean="0">
                <a:solidFill>
                  <a:schemeClr val="lt1"/>
                </a:solidFill>
                <a:latin typeface="Bebas Neue" panose="020B0606020202050201" pitchFamily="34" charset="0"/>
                <a:ea typeface="Montserrat"/>
                <a:cs typeface="Montserrat"/>
                <a:sym typeface="Montserrat"/>
              </a:rPr>
              <a:t>Grupo 000 </a:t>
            </a:r>
          </a:p>
          <a:p>
            <a:pPr lvl="0"/>
            <a:r>
              <a:rPr lang="es-GT" sz="2800" b="1" spc="300" dirty="0" smtClean="0">
                <a:solidFill>
                  <a:schemeClr val="lt1"/>
                </a:solidFill>
                <a:latin typeface="Bebas Neue" panose="020B0606020202050201" pitchFamily="34" charset="0"/>
                <a:ea typeface="Montserrat"/>
                <a:cs typeface="Montserrat"/>
                <a:sym typeface="Montserrat"/>
              </a:rPr>
              <a:t>servicios personales</a:t>
            </a:r>
            <a:endParaRPr sz="2800" b="1" spc="300" dirty="0">
              <a:solidFill>
                <a:schemeClr val="lt1"/>
              </a:solidFill>
              <a:latin typeface="Bebas Neue" panose="020B0606020202050201" pitchFamily="34" charset="0"/>
            </a:endParaRPr>
          </a:p>
        </p:txBody>
      </p:sp>
      <p:graphicFrame>
        <p:nvGraphicFramePr>
          <p:cNvPr id="8" name="Tabla 7"/>
          <p:cNvGraphicFramePr>
            <a:graphicFrameLocks noGrp="1"/>
          </p:cNvGraphicFramePr>
          <p:nvPr>
            <p:extLst>
              <p:ext uri="{D42A27DB-BD31-4B8C-83A1-F6EECF244321}">
                <p14:modId xmlns:p14="http://schemas.microsoft.com/office/powerpoint/2010/main" val="1572727196"/>
              </p:ext>
            </p:extLst>
          </p:nvPr>
        </p:nvGraphicFramePr>
        <p:xfrm>
          <a:off x="590244" y="2743202"/>
          <a:ext cx="10865158" cy="2271659"/>
        </p:xfrm>
        <a:graphic>
          <a:graphicData uri="http://schemas.openxmlformats.org/drawingml/2006/table">
            <a:tbl>
              <a:tblPr firstRow="1" firstCol="1" bandRow="1"/>
              <a:tblGrid>
                <a:gridCol w="3476851">
                  <a:extLst>
                    <a:ext uri="{9D8B030D-6E8A-4147-A177-3AD203B41FA5}">
                      <a16:colId xmlns:a16="http://schemas.microsoft.com/office/drawing/2014/main" val="3779687962"/>
                    </a:ext>
                  </a:extLst>
                </a:gridCol>
                <a:gridCol w="1086515">
                  <a:extLst>
                    <a:ext uri="{9D8B030D-6E8A-4147-A177-3AD203B41FA5}">
                      <a16:colId xmlns:a16="http://schemas.microsoft.com/office/drawing/2014/main" val="3453029686"/>
                    </a:ext>
                  </a:extLst>
                </a:gridCol>
                <a:gridCol w="1086515">
                  <a:extLst>
                    <a:ext uri="{9D8B030D-6E8A-4147-A177-3AD203B41FA5}">
                      <a16:colId xmlns:a16="http://schemas.microsoft.com/office/drawing/2014/main" val="2895742083"/>
                    </a:ext>
                  </a:extLst>
                </a:gridCol>
                <a:gridCol w="1086515">
                  <a:extLst>
                    <a:ext uri="{9D8B030D-6E8A-4147-A177-3AD203B41FA5}">
                      <a16:colId xmlns:a16="http://schemas.microsoft.com/office/drawing/2014/main" val="2991755821"/>
                    </a:ext>
                  </a:extLst>
                </a:gridCol>
                <a:gridCol w="1651505">
                  <a:extLst>
                    <a:ext uri="{9D8B030D-6E8A-4147-A177-3AD203B41FA5}">
                      <a16:colId xmlns:a16="http://schemas.microsoft.com/office/drawing/2014/main" val="1488249027"/>
                    </a:ext>
                  </a:extLst>
                </a:gridCol>
                <a:gridCol w="2477257">
                  <a:extLst>
                    <a:ext uri="{9D8B030D-6E8A-4147-A177-3AD203B41FA5}">
                      <a16:colId xmlns:a16="http://schemas.microsoft.com/office/drawing/2014/main" val="2906772493"/>
                    </a:ext>
                  </a:extLst>
                </a:gridCol>
              </a:tblGrid>
              <a:tr h="747671">
                <a:tc rowSpan="2">
                  <a:txBody>
                    <a:bodyPr/>
                    <a:lstStyle/>
                    <a:p>
                      <a:pPr algn="ctr" rtl="0" fontAlgn="ctr"/>
                      <a:r>
                        <a:rPr lang="es-GT" sz="2400" b="1" i="0" u="none" strike="noStrike">
                          <a:solidFill>
                            <a:srgbClr val="000000"/>
                          </a:solidFill>
                          <a:effectLst/>
                          <a:latin typeface="Montserrat" panose="020B0604020202020204" charset="0"/>
                        </a:rPr>
                        <a:t>DESCRIPCIÓN</a:t>
                      </a:r>
                    </a:p>
                  </a:txBody>
                  <a:tcPr marL="14323" marR="14323" marT="143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rtl="0" fontAlgn="ctr"/>
                      <a:r>
                        <a:rPr lang="es-GT" sz="2400" b="1" i="0" u="none" strike="noStrike" dirty="0">
                          <a:solidFill>
                            <a:srgbClr val="000000"/>
                          </a:solidFill>
                          <a:effectLst/>
                          <a:latin typeface="Montserrat" panose="020B0604020202020204" charset="0"/>
                        </a:rPr>
                        <a:t>RENGLONES PRESUPUESTARIOS</a:t>
                      </a:r>
                    </a:p>
                  </a:txBody>
                  <a:tcPr marL="14323" marR="14323" marT="14323"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s-GT"/>
                    </a:p>
                  </a:txBody>
                  <a:tcPr/>
                </a:tc>
                <a:tc hMerge="1">
                  <a:txBody>
                    <a:bodyPr/>
                    <a:lstStyle/>
                    <a:p>
                      <a:endParaRPr lang="es-GT"/>
                    </a:p>
                  </a:txBody>
                  <a:tcPr/>
                </a:tc>
                <a:tc rowSpan="2">
                  <a:txBody>
                    <a:bodyPr/>
                    <a:lstStyle/>
                    <a:p>
                      <a:pPr algn="ctr" rtl="0" fontAlgn="ctr"/>
                      <a:r>
                        <a:rPr lang="es-GT" sz="2400" b="1" i="0" u="none" strike="noStrike" dirty="0">
                          <a:solidFill>
                            <a:srgbClr val="000000"/>
                          </a:solidFill>
                          <a:effectLst/>
                          <a:latin typeface="Montserrat" panose="020B0604020202020204" charset="0"/>
                        </a:rPr>
                        <a:t>TOTALES</a:t>
                      </a:r>
                    </a:p>
                  </a:txBody>
                  <a:tcPr marL="14323" marR="14323" marT="143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ctr"/>
                      <a:r>
                        <a:rPr lang="es-GT" sz="2400" b="1" i="0" u="none" strike="noStrike" dirty="0" smtClean="0">
                          <a:solidFill>
                            <a:srgbClr val="000000"/>
                          </a:solidFill>
                          <a:effectLst/>
                          <a:latin typeface="Montserrat" panose="020B0604020202020204" charset="0"/>
                        </a:rPr>
                        <a:t>%NÓMINA</a:t>
                      </a:r>
                      <a:endParaRPr lang="es-GT" sz="2400" b="1" i="0" u="none" strike="noStrike" dirty="0">
                        <a:solidFill>
                          <a:srgbClr val="000000"/>
                        </a:solidFill>
                        <a:effectLst/>
                        <a:latin typeface="Montserrat" panose="020B0604020202020204" charset="0"/>
                      </a:endParaRPr>
                    </a:p>
                  </a:txBody>
                  <a:tcPr marL="14323" marR="14323" marT="143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5650596"/>
                  </a:ext>
                </a:extLst>
              </a:tr>
              <a:tr h="380997">
                <a:tc vMerge="1">
                  <a:txBody>
                    <a:bodyPr/>
                    <a:lstStyle/>
                    <a:p>
                      <a:endParaRPr lang="es-GT"/>
                    </a:p>
                  </a:txBody>
                  <a:tcPr/>
                </a:tc>
                <a:tc>
                  <a:txBody>
                    <a:bodyPr/>
                    <a:lstStyle/>
                    <a:p>
                      <a:pPr algn="ctr" rtl="0" fontAlgn="ctr"/>
                      <a:r>
                        <a:rPr lang="es-GT" sz="2400" b="1" i="0" u="none" strike="noStrike">
                          <a:solidFill>
                            <a:srgbClr val="000000"/>
                          </a:solidFill>
                          <a:effectLst/>
                          <a:latin typeface="Montserrat" panose="020B0604020202020204" charset="0"/>
                        </a:rPr>
                        <a:t>011</a:t>
                      </a:r>
                    </a:p>
                  </a:txBody>
                  <a:tcPr marL="14323" marR="14323" marT="143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s-GT" sz="2400" b="1" i="0" u="none" strike="noStrike" dirty="0">
                          <a:solidFill>
                            <a:srgbClr val="000000"/>
                          </a:solidFill>
                          <a:effectLst/>
                          <a:latin typeface="Montserrat" panose="020B0604020202020204" charset="0"/>
                        </a:rPr>
                        <a:t>031</a:t>
                      </a:r>
                    </a:p>
                  </a:txBody>
                  <a:tcPr marL="14323" marR="14323" marT="143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s-GT" sz="2400" b="1" i="0" u="none" strike="noStrike">
                          <a:solidFill>
                            <a:srgbClr val="000000"/>
                          </a:solidFill>
                          <a:effectLst/>
                          <a:latin typeface="Montserrat" panose="020B0604020202020204" charset="0"/>
                        </a:rPr>
                        <a:t>029</a:t>
                      </a:r>
                    </a:p>
                  </a:txBody>
                  <a:tcPr marL="14323" marR="14323" marT="14323" marB="0" anchor="ctr">
                    <a:lnL>
                      <a:noFill/>
                    </a:lnL>
                    <a:lnR>
                      <a:noFill/>
                    </a:lnR>
                    <a:lnT>
                      <a:noFill/>
                    </a:lnT>
                    <a:lnB w="6350" cap="flat" cmpd="sng" algn="ctr">
                      <a:solidFill>
                        <a:srgbClr val="000000"/>
                      </a:solidFill>
                      <a:prstDash val="solid"/>
                      <a:round/>
                      <a:headEnd type="none" w="med" len="med"/>
                      <a:tailEnd type="none" w="med" len="med"/>
                    </a:lnB>
                  </a:tcPr>
                </a:tc>
                <a:tc vMerge="1">
                  <a:txBody>
                    <a:bodyPr/>
                    <a:lstStyle/>
                    <a:p>
                      <a:endParaRPr lang="es-GT"/>
                    </a:p>
                  </a:txBody>
                  <a:tcPr/>
                </a:tc>
                <a:tc vMerge="1">
                  <a:txBody>
                    <a:bodyPr/>
                    <a:lstStyle/>
                    <a:p>
                      <a:endParaRPr lang="es-GT"/>
                    </a:p>
                  </a:txBody>
                  <a:tcPr/>
                </a:tc>
                <a:extLst>
                  <a:ext uri="{0D108BD9-81ED-4DB2-BD59-A6C34878D82A}">
                    <a16:rowId xmlns:a16="http://schemas.microsoft.com/office/drawing/2014/main" val="3539400994"/>
                  </a:ext>
                </a:extLst>
              </a:tr>
              <a:tr h="380997">
                <a:tc>
                  <a:txBody>
                    <a:bodyPr/>
                    <a:lstStyle/>
                    <a:p>
                      <a:pPr algn="l" rtl="0" fontAlgn="ctr"/>
                      <a:r>
                        <a:rPr lang="es-GT" sz="2400" b="0" i="0" u="none" strike="noStrike" dirty="0">
                          <a:solidFill>
                            <a:srgbClr val="000000"/>
                          </a:solidFill>
                          <a:effectLst/>
                          <a:latin typeface="Montserrat" panose="020B0604020202020204" charset="0"/>
                        </a:rPr>
                        <a:t>PUESTOS ACTIVOS</a:t>
                      </a:r>
                    </a:p>
                  </a:txBody>
                  <a:tcPr marL="14323" marR="14323" marT="143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r>
                        <a:rPr lang="es-GT" sz="2400" b="0" i="0" u="none" strike="noStrike" dirty="0" smtClean="0">
                          <a:solidFill>
                            <a:srgbClr val="000000"/>
                          </a:solidFill>
                          <a:effectLst/>
                          <a:latin typeface="Montserrat" panose="020B0604020202020204" charset="0"/>
                        </a:rPr>
                        <a:t>927</a:t>
                      </a:r>
                      <a:endParaRPr lang="es-GT" sz="2400" b="0" i="0" u="none" strike="noStrike" dirty="0">
                        <a:solidFill>
                          <a:srgbClr val="000000"/>
                        </a:solidFill>
                        <a:effectLst/>
                        <a:latin typeface="Montserrat" panose="020B0604020202020204" charset="0"/>
                      </a:endParaRPr>
                    </a:p>
                  </a:txBody>
                  <a:tcPr marL="14323" marR="14323" marT="143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r>
                        <a:rPr lang="es-GT" sz="2400" b="0" i="0" u="none" strike="noStrike" dirty="0" smtClean="0">
                          <a:solidFill>
                            <a:srgbClr val="000000"/>
                          </a:solidFill>
                          <a:effectLst/>
                          <a:latin typeface="Montserrat" panose="020B0604020202020204" charset="0"/>
                        </a:rPr>
                        <a:t>43</a:t>
                      </a:r>
                      <a:endParaRPr lang="es-GT" sz="2400" b="0" i="0" u="none" strike="noStrike" dirty="0">
                        <a:solidFill>
                          <a:srgbClr val="000000"/>
                        </a:solidFill>
                        <a:effectLst/>
                        <a:latin typeface="Montserrat" panose="020B0604020202020204" charset="0"/>
                      </a:endParaRPr>
                    </a:p>
                  </a:txBody>
                  <a:tcPr marL="14323" marR="14323" marT="143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r>
                        <a:rPr lang="es-GT" sz="2400" b="0" i="0" u="none" strike="noStrike" dirty="0">
                          <a:solidFill>
                            <a:srgbClr val="000000"/>
                          </a:solidFill>
                          <a:effectLst/>
                          <a:latin typeface="Montserrat" panose="020B0604020202020204" charset="0"/>
                        </a:rPr>
                        <a:t>4</a:t>
                      </a:r>
                    </a:p>
                  </a:txBody>
                  <a:tcPr marL="14323" marR="14323" marT="143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r>
                        <a:rPr lang="es-GT" sz="2400" b="0" i="0" u="none" strike="noStrike" dirty="0" smtClean="0">
                          <a:solidFill>
                            <a:srgbClr val="000000"/>
                          </a:solidFill>
                          <a:effectLst/>
                          <a:latin typeface="Montserrat" panose="020B0604020202020204" charset="0"/>
                        </a:rPr>
                        <a:t>974</a:t>
                      </a:r>
                      <a:endParaRPr lang="es-GT" sz="2400" b="0" i="0" u="none" strike="noStrike" dirty="0">
                        <a:solidFill>
                          <a:srgbClr val="000000"/>
                        </a:solidFill>
                        <a:effectLst/>
                        <a:latin typeface="Montserrat" panose="020B0604020202020204" charset="0"/>
                      </a:endParaRPr>
                    </a:p>
                  </a:txBody>
                  <a:tcPr marL="14323" marR="14323" marT="1432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rtl="0" fontAlgn="ctr"/>
                      <a:r>
                        <a:rPr lang="es-GT" sz="2400" b="0" i="0" u="none" strike="noStrike">
                          <a:solidFill>
                            <a:srgbClr val="000000"/>
                          </a:solidFill>
                          <a:effectLst/>
                          <a:latin typeface="Montserrat" panose="020B0604020202020204" charset="0"/>
                        </a:rPr>
                        <a:t>79%</a:t>
                      </a:r>
                    </a:p>
                  </a:txBody>
                  <a:tcPr marL="14323" marR="14323" marT="14323"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39702866"/>
                  </a:ext>
                </a:extLst>
              </a:tr>
              <a:tr h="380997">
                <a:tc>
                  <a:txBody>
                    <a:bodyPr/>
                    <a:lstStyle/>
                    <a:p>
                      <a:pPr algn="l" rtl="0" fontAlgn="ctr"/>
                      <a:r>
                        <a:rPr lang="es-GT" sz="2400" b="0" i="0" u="none" strike="noStrike">
                          <a:solidFill>
                            <a:srgbClr val="000000"/>
                          </a:solidFill>
                          <a:effectLst/>
                          <a:latin typeface="Montserrat" panose="020B0604020202020204" charset="0"/>
                        </a:rPr>
                        <a:t>PUESTOS VACANTES</a:t>
                      </a:r>
                    </a:p>
                  </a:txBody>
                  <a:tcPr marL="14323" marR="14323" marT="143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s-GT" sz="2400" b="0" i="0" u="none" strike="noStrike" dirty="0" smtClean="0">
                          <a:solidFill>
                            <a:srgbClr val="000000"/>
                          </a:solidFill>
                          <a:effectLst/>
                          <a:latin typeface="Montserrat" panose="020B0604020202020204" charset="0"/>
                        </a:rPr>
                        <a:t>247</a:t>
                      </a:r>
                      <a:endParaRPr lang="es-GT" sz="2400" b="0" i="0" u="none" strike="noStrike" dirty="0">
                        <a:solidFill>
                          <a:srgbClr val="000000"/>
                        </a:solidFill>
                        <a:effectLst/>
                        <a:latin typeface="Montserrat" panose="020B0604020202020204" charset="0"/>
                      </a:endParaRPr>
                    </a:p>
                  </a:txBody>
                  <a:tcPr marL="14323" marR="14323" marT="143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s-MX" sz="2400" b="0" i="0" u="none" strike="noStrike" dirty="0" smtClean="0">
                          <a:solidFill>
                            <a:srgbClr val="000000"/>
                          </a:solidFill>
                          <a:effectLst/>
                          <a:latin typeface="Montserrat" panose="020B0604020202020204" charset="0"/>
                        </a:rPr>
                        <a:t>07</a:t>
                      </a:r>
                      <a:endParaRPr lang="es-GT" sz="2400" b="0" i="0" u="none" strike="noStrike" dirty="0">
                        <a:solidFill>
                          <a:srgbClr val="000000"/>
                        </a:solidFill>
                        <a:effectLst/>
                        <a:latin typeface="Montserrat" panose="020B0604020202020204" charset="0"/>
                      </a:endParaRPr>
                    </a:p>
                  </a:txBody>
                  <a:tcPr marL="14323" marR="14323" marT="143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s-GT" sz="2400" b="0" i="0" u="none" strike="noStrike" dirty="0">
                          <a:solidFill>
                            <a:srgbClr val="000000"/>
                          </a:solidFill>
                          <a:effectLst/>
                          <a:latin typeface="Montserrat" panose="020B0604020202020204" charset="0"/>
                        </a:rPr>
                        <a:t>0</a:t>
                      </a:r>
                    </a:p>
                  </a:txBody>
                  <a:tcPr marL="14323" marR="14323" marT="143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s-GT" sz="2400" b="0" i="0" u="none" strike="noStrike" dirty="0" smtClean="0">
                          <a:solidFill>
                            <a:srgbClr val="000000"/>
                          </a:solidFill>
                          <a:effectLst/>
                          <a:latin typeface="Montserrat" panose="020B0604020202020204" charset="0"/>
                        </a:rPr>
                        <a:t>254</a:t>
                      </a:r>
                      <a:endParaRPr lang="es-GT" sz="2400" b="0" i="0" u="none" strike="noStrike" dirty="0">
                        <a:solidFill>
                          <a:srgbClr val="000000"/>
                        </a:solidFill>
                        <a:effectLst/>
                        <a:latin typeface="Montserrat" panose="020B0604020202020204" charset="0"/>
                      </a:endParaRPr>
                    </a:p>
                  </a:txBody>
                  <a:tcPr marL="14323" marR="14323" marT="1432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rtl="0" fontAlgn="ctr"/>
                      <a:r>
                        <a:rPr lang="es-GT" sz="2400" b="0" i="0" u="none" strike="noStrike">
                          <a:solidFill>
                            <a:srgbClr val="000000"/>
                          </a:solidFill>
                          <a:effectLst/>
                          <a:latin typeface="Montserrat" panose="020B0604020202020204" charset="0"/>
                        </a:rPr>
                        <a:t>21%</a:t>
                      </a:r>
                    </a:p>
                  </a:txBody>
                  <a:tcPr marL="14323" marR="14323" marT="14323"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0366467"/>
                  </a:ext>
                </a:extLst>
              </a:tr>
              <a:tr h="380997">
                <a:tc>
                  <a:txBody>
                    <a:bodyPr/>
                    <a:lstStyle/>
                    <a:p>
                      <a:pPr algn="ctr" rtl="0" fontAlgn="ctr"/>
                      <a:r>
                        <a:rPr lang="es-GT" sz="2400" b="1" i="0" u="none" strike="noStrike">
                          <a:solidFill>
                            <a:srgbClr val="000000"/>
                          </a:solidFill>
                          <a:effectLst/>
                          <a:latin typeface="Montserrat" panose="020B0604020202020204" charset="0"/>
                        </a:rPr>
                        <a:t>TOTALES</a:t>
                      </a:r>
                    </a:p>
                  </a:txBody>
                  <a:tcPr marL="14323" marR="14323" marT="143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GT" sz="2400" b="1" i="0" u="none" strike="noStrike">
                          <a:solidFill>
                            <a:srgbClr val="000000"/>
                          </a:solidFill>
                          <a:effectLst/>
                          <a:latin typeface="Montserrat" panose="020B0604020202020204" charset="0"/>
                        </a:rPr>
                        <a:t>1,174</a:t>
                      </a:r>
                    </a:p>
                  </a:txBody>
                  <a:tcPr marL="14323" marR="14323" marT="143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GT" sz="2400" b="1" i="0" u="none" strike="noStrike" dirty="0">
                          <a:solidFill>
                            <a:srgbClr val="000000"/>
                          </a:solidFill>
                          <a:effectLst/>
                          <a:latin typeface="Montserrat" panose="020B0604020202020204" charset="0"/>
                        </a:rPr>
                        <a:t>50</a:t>
                      </a:r>
                    </a:p>
                  </a:txBody>
                  <a:tcPr marL="14323" marR="14323" marT="143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GT" sz="2400" b="1" i="0" u="none" strike="noStrike">
                          <a:solidFill>
                            <a:srgbClr val="000000"/>
                          </a:solidFill>
                          <a:effectLst/>
                          <a:latin typeface="Montserrat" panose="020B0604020202020204" charset="0"/>
                        </a:rPr>
                        <a:t>4</a:t>
                      </a:r>
                    </a:p>
                  </a:txBody>
                  <a:tcPr marL="14323" marR="14323" marT="143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GT" sz="2400" b="1" i="0" u="none" strike="noStrike">
                          <a:solidFill>
                            <a:srgbClr val="000000"/>
                          </a:solidFill>
                          <a:effectLst/>
                          <a:latin typeface="Montserrat" panose="020B0604020202020204" charset="0"/>
                        </a:rPr>
                        <a:t>1,228</a:t>
                      </a:r>
                    </a:p>
                  </a:txBody>
                  <a:tcPr marL="14323" marR="14323" marT="143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GT" sz="2400" b="1" i="0" u="none" strike="noStrike" dirty="0">
                          <a:solidFill>
                            <a:srgbClr val="000000"/>
                          </a:solidFill>
                          <a:effectLst/>
                          <a:latin typeface="Montserrat" panose="020B0604020202020204" charset="0"/>
                        </a:rPr>
                        <a:t>100%</a:t>
                      </a:r>
                    </a:p>
                  </a:txBody>
                  <a:tcPr marL="14323" marR="14323" marT="1432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518379"/>
                  </a:ext>
                </a:extLst>
              </a:tr>
            </a:tbl>
          </a:graphicData>
        </a:graphic>
      </p:graphicFrame>
    </p:spTree>
    <p:extLst>
      <p:ext uri="{BB962C8B-B14F-4D97-AF65-F5344CB8AC3E}">
        <p14:creationId xmlns:p14="http://schemas.microsoft.com/office/powerpoint/2010/main" val="18949802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graphicFrame>
        <p:nvGraphicFramePr>
          <p:cNvPr id="7" name="Gráfico 6"/>
          <p:cNvGraphicFramePr>
            <a:graphicFrameLocks/>
          </p:cNvGraphicFramePr>
          <p:nvPr>
            <p:extLst>
              <p:ext uri="{D42A27DB-BD31-4B8C-83A1-F6EECF244321}">
                <p14:modId xmlns:p14="http://schemas.microsoft.com/office/powerpoint/2010/main" val="3911629264"/>
              </p:ext>
            </p:extLst>
          </p:nvPr>
        </p:nvGraphicFramePr>
        <p:xfrm>
          <a:off x="2632132" y="1208610"/>
          <a:ext cx="8469507" cy="5186640"/>
        </p:xfrm>
        <a:graphic>
          <a:graphicData uri="http://schemas.openxmlformats.org/drawingml/2006/chart">
            <c:chart xmlns:c="http://schemas.openxmlformats.org/drawingml/2006/chart" xmlns:r="http://schemas.openxmlformats.org/officeDocument/2006/relationships" r:id="rId4"/>
          </a:graphicData>
        </a:graphic>
      </p:graphicFrame>
      <p:sp>
        <p:nvSpPr>
          <p:cNvPr id="90" name="Google Shape;90;p2"/>
          <p:cNvSpPr txBox="1"/>
          <p:nvPr/>
        </p:nvSpPr>
        <p:spPr>
          <a:xfrm>
            <a:off x="727891" y="685390"/>
            <a:ext cx="4105366" cy="10464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b="0" i="0" u="none" strike="noStrike" cap="none" dirty="0">
                <a:solidFill>
                  <a:srgbClr val="004C82"/>
                </a:solidFill>
                <a:latin typeface="Bebas Neue"/>
                <a:ea typeface="Bebas Neue"/>
                <a:cs typeface="Bebas Neue"/>
                <a:sym typeface="Bebas Neue"/>
              </a:rPr>
              <a:t>EJECUCIÓN DEL PRESUPUESTO</a:t>
            </a:r>
            <a:endParaRPr dirty="0"/>
          </a:p>
          <a:p>
            <a:pPr marL="0" marR="0" lvl="0" indent="0" algn="l" rtl="0">
              <a:spcBef>
                <a:spcPts val="0"/>
              </a:spcBef>
              <a:spcAft>
                <a:spcPts val="0"/>
              </a:spcAft>
              <a:buNone/>
            </a:pPr>
            <a:r>
              <a:rPr lang="es-GT" sz="3100" dirty="0">
                <a:solidFill>
                  <a:srgbClr val="004C82"/>
                </a:solidFill>
                <a:latin typeface="Bebas Neue"/>
                <a:ea typeface="Bebas Neue"/>
                <a:cs typeface="Bebas Neue"/>
                <a:sym typeface="Bebas Neue"/>
              </a:rPr>
              <a:t>GENERAL DEL ESTADO</a:t>
            </a:r>
            <a:endParaRPr dirty="0"/>
          </a:p>
        </p:txBody>
      </p:sp>
      <p:sp>
        <p:nvSpPr>
          <p:cNvPr id="91" name="Google Shape;91;p2"/>
          <p:cNvSpPr txBox="1"/>
          <p:nvPr/>
        </p:nvSpPr>
        <p:spPr>
          <a:xfrm>
            <a:off x="727891" y="1725767"/>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Quetzales)</a:t>
            </a:r>
            <a:endParaRPr dirty="0"/>
          </a:p>
        </p:txBody>
      </p:sp>
    </p:spTree>
    <p:extLst>
      <p:ext uri="{BB962C8B-B14F-4D97-AF65-F5344CB8AC3E}">
        <p14:creationId xmlns:p14="http://schemas.microsoft.com/office/powerpoint/2010/main" val="3640564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6"/>
          <p:cNvSpPr txBox="1"/>
          <p:nvPr/>
        </p:nvSpPr>
        <p:spPr>
          <a:xfrm>
            <a:off x="727891" y="685390"/>
            <a:ext cx="4105366" cy="10464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dirty="0">
                <a:solidFill>
                  <a:srgbClr val="004C82"/>
                </a:solidFill>
                <a:latin typeface="Bebas Neue"/>
                <a:ea typeface="Bebas Neue"/>
                <a:cs typeface="Bebas Neue"/>
                <a:sym typeface="Bebas Neue"/>
              </a:rPr>
              <a:t>EJECUCIÓN DEL PRESUPUESTO</a:t>
            </a:r>
            <a:endParaRPr dirty="0"/>
          </a:p>
          <a:p>
            <a:pPr marL="0" marR="0" lvl="0" indent="0" algn="l" rtl="0">
              <a:spcBef>
                <a:spcPts val="0"/>
              </a:spcBef>
              <a:spcAft>
                <a:spcPts val="0"/>
              </a:spcAft>
              <a:buNone/>
            </a:pPr>
            <a:r>
              <a:rPr lang="es-GT" sz="3100" dirty="0">
                <a:solidFill>
                  <a:srgbClr val="004C82"/>
                </a:solidFill>
                <a:latin typeface="Bebas Neue"/>
                <a:ea typeface="Bebas Neue"/>
                <a:cs typeface="Bebas Neue"/>
                <a:sym typeface="Bebas Neue"/>
              </a:rPr>
              <a:t>GENERAL DEL ESTADO</a:t>
            </a:r>
            <a:endParaRPr dirty="0"/>
          </a:p>
        </p:txBody>
      </p:sp>
      <p:sp>
        <p:nvSpPr>
          <p:cNvPr id="123" name="Google Shape;123;p6"/>
          <p:cNvSpPr txBox="1"/>
          <p:nvPr/>
        </p:nvSpPr>
        <p:spPr>
          <a:xfrm>
            <a:off x="727891" y="1725767"/>
            <a:ext cx="380848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dirty="0" smtClean="0">
                <a:solidFill>
                  <a:srgbClr val="004C82"/>
                </a:solidFill>
                <a:latin typeface="Bebas Neue"/>
                <a:ea typeface="Bebas Neue"/>
                <a:cs typeface="Bebas Neue"/>
                <a:sym typeface="Bebas Neue"/>
              </a:rPr>
              <a:t>SEGUNDO</a:t>
            </a:r>
            <a:r>
              <a:rPr lang="es-GT" sz="1400" dirty="0" smtClean="0">
                <a:solidFill>
                  <a:srgbClr val="004C82"/>
                </a:solidFill>
                <a:latin typeface="Bebas Neue"/>
                <a:ea typeface="Bebas Neue"/>
                <a:cs typeface="Bebas Neue"/>
                <a:sym typeface="Bebas Neue"/>
              </a:rPr>
              <a:t> </a:t>
            </a:r>
            <a:r>
              <a:rPr lang="es-GT" sz="1400" dirty="0">
                <a:solidFill>
                  <a:srgbClr val="004C82"/>
                </a:solidFill>
                <a:latin typeface="Bebas Neue"/>
                <a:ea typeface="Bebas Neue"/>
                <a:cs typeface="Bebas Neue"/>
                <a:sym typeface="Bebas Neue"/>
              </a:rPr>
              <a:t>cuatrimestre del ejercicio fiscal 2023</a:t>
            </a:r>
            <a:endParaRPr dirty="0"/>
          </a:p>
          <a:p>
            <a:pPr marL="0" marR="0" lvl="0" indent="0" algn="l" rtl="0">
              <a:spcBef>
                <a:spcPts val="0"/>
              </a:spcBef>
              <a:spcAft>
                <a:spcPts val="0"/>
              </a:spcAft>
              <a:buNone/>
            </a:pPr>
            <a:r>
              <a:rPr lang="es-GT" sz="1400" dirty="0">
                <a:solidFill>
                  <a:srgbClr val="004C82"/>
                </a:solidFill>
                <a:latin typeface="Bebas Neue"/>
                <a:ea typeface="Bebas Neue"/>
                <a:cs typeface="Bebas Neue"/>
                <a:sym typeface="Bebas Neue"/>
              </a:rPr>
              <a:t>(Montos en millones de Quetzales)</a:t>
            </a:r>
            <a:endParaRPr dirty="0"/>
          </a:p>
        </p:txBody>
      </p:sp>
      <p:graphicFrame>
        <p:nvGraphicFramePr>
          <p:cNvPr id="7" name="Gráfico 6"/>
          <p:cNvGraphicFramePr/>
          <p:nvPr>
            <p:extLst>
              <p:ext uri="{D42A27DB-BD31-4B8C-83A1-F6EECF244321}">
                <p14:modId xmlns:p14="http://schemas.microsoft.com/office/powerpoint/2010/main" val="2880597662"/>
              </p:ext>
            </p:extLst>
          </p:nvPr>
        </p:nvGraphicFramePr>
        <p:xfrm>
          <a:off x="2933760" y="1065735"/>
          <a:ext cx="7905630" cy="482835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568</TotalTime>
  <Words>3100</Words>
  <Application>Microsoft Office PowerPoint</Application>
  <PresentationFormat>Panorámica</PresentationFormat>
  <Paragraphs>441</Paragraphs>
  <Slides>45</Slides>
  <Notes>42</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45</vt:i4>
      </vt:variant>
    </vt:vector>
  </HeadingPairs>
  <TitlesOfParts>
    <vt:vector size="54" baseType="lpstr">
      <vt:lpstr>Calibri</vt:lpstr>
      <vt:lpstr>Wingdings</vt:lpstr>
      <vt:lpstr>Vollkorn Medium</vt:lpstr>
      <vt:lpstr>Arial</vt:lpstr>
      <vt:lpstr>Times New Roman</vt:lpstr>
      <vt:lpstr>Bebas Neue</vt:lpstr>
      <vt:lpstr>Montserrat</vt:lpstr>
      <vt:lpstr>Symbol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Mac SCSP</dc:creator>
  <cp:lastModifiedBy>Karoll E. Alfaro Jacome</cp:lastModifiedBy>
  <cp:revision>77</cp:revision>
  <dcterms:created xsi:type="dcterms:W3CDTF">2023-08-16T22:07:49Z</dcterms:created>
  <dcterms:modified xsi:type="dcterms:W3CDTF">2023-09-06T22:31:33Z</dcterms:modified>
</cp:coreProperties>
</file>