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66" r:id="rId3"/>
    <p:sldId id="263" r:id="rId4"/>
    <p:sldId id="264" r:id="rId5"/>
    <p:sldId id="267" r:id="rId6"/>
    <p:sldId id="257" r:id="rId7"/>
    <p:sldId id="259" r:id="rId8"/>
    <p:sldId id="268" r:id="rId9"/>
    <p:sldId id="269" r:id="rId10"/>
    <p:sldId id="270" r:id="rId11"/>
    <p:sldId id="272" r:id="rId12"/>
    <p:sldId id="271" r:id="rId13"/>
    <p:sldId id="273" r:id="rId14"/>
    <p:sldId id="274" r:id="rId15"/>
    <p:sldId id="275" r:id="rId16"/>
    <p:sldId id="276"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62" r:id="rId30"/>
  </p:sldIdLst>
  <p:sldSz cx="12192000" cy="6858000"/>
  <p:notesSz cx="6858000" cy="9144000"/>
  <p:embeddedFontLst>
    <p:embeddedFont>
      <p:font typeface="Bebas Neue" panose="020B0606020202050201" pitchFamily="34" charset="0"/>
      <p:regular r:id="rId32"/>
    </p:embeddedFon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478"/>
    <a:srgbClr val="00BEFE"/>
    <a:srgbClr val="009C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varScale="1">
        <p:scale>
          <a:sx n="104" d="100"/>
          <a:sy n="104" d="100"/>
        </p:scale>
        <p:origin x="7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JPEREZ\Desktop\Ejecuci&#243;n%20Financiera%20Mensual%202023\Ejecucion%20Financiera%20Mensual%202023%20AGOSTO%20GRAFICA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1"/>
        <c:ser>
          <c:idx val="0"/>
          <c:order val="0"/>
          <c:tx>
            <c:strRef>
              <c:f>Hoja1!$B$1</c:f>
              <c:strCache>
                <c:ptCount val="1"/>
                <c:pt idx="0">
                  <c:v>Quetzales </c:v>
                </c:pt>
              </c:strCache>
            </c:strRef>
          </c:tx>
          <c:spPr>
            <a:solidFill>
              <a:srgbClr val="1D4A80"/>
            </a:solidFill>
            <a:effectLst>
              <a:outerShdw blurRad="50800" dist="38100" dir="10800000" algn="r" rotWithShape="0">
                <a:prstClr val="black">
                  <a:alpha val="40000"/>
                </a:prstClr>
              </a:outerShdw>
            </a:effectLst>
          </c:spPr>
          <c:invertIfNegative val="0"/>
          <c:dPt>
            <c:idx val="0"/>
            <c:invertIfNegative val="0"/>
            <c:bubble3D val="0"/>
            <c:spPr>
              <a:solidFill>
                <a:srgbClr val="1D4A80"/>
              </a:solidFill>
              <a:ln>
                <a:noFill/>
              </a:ln>
              <a:effectLst>
                <a:outerShdw blurRad="50800" dist="38100" dir="10800000" algn="r" rotWithShape="0">
                  <a:prstClr val="black">
                    <a:alpha val="40000"/>
                  </a:prstClr>
                </a:outerShdw>
              </a:effectLst>
            </c:spPr>
            <c:extLst>
              <c:ext xmlns:c16="http://schemas.microsoft.com/office/drawing/2014/chart" uri="{C3380CC4-5D6E-409C-BE32-E72D297353CC}">
                <c16:uniqueId val="{00000001-0A73-484A-8DEF-C2C47327DFFD}"/>
              </c:ext>
            </c:extLst>
          </c:dPt>
          <c:dPt>
            <c:idx val="1"/>
            <c:invertIfNegative val="0"/>
            <c:bubble3D val="0"/>
            <c:spPr>
              <a:solidFill>
                <a:srgbClr val="4EBCF9"/>
              </a:solidFill>
              <a:ln>
                <a:noFill/>
              </a:ln>
              <a:effectLst>
                <a:outerShdw blurRad="50800" dist="38100" dir="10800000" algn="r" rotWithShape="0">
                  <a:prstClr val="black">
                    <a:alpha val="40000"/>
                  </a:prstClr>
                </a:outerShdw>
              </a:effectLst>
            </c:spPr>
            <c:extLst>
              <c:ext xmlns:c16="http://schemas.microsoft.com/office/drawing/2014/chart" uri="{C3380CC4-5D6E-409C-BE32-E72D297353CC}">
                <c16:uniqueId val="{00000003-0A73-484A-8DEF-C2C47327DFFD}"/>
              </c:ext>
            </c:extLst>
          </c:dPt>
          <c:dPt>
            <c:idx val="2"/>
            <c:invertIfNegative val="0"/>
            <c:bubble3D val="0"/>
            <c:spPr>
              <a:solidFill>
                <a:srgbClr val="3FA0C0"/>
              </a:solidFill>
              <a:ln>
                <a:noFill/>
              </a:ln>
              <a:effectLst>
                <a:outerShdw blurRad="50800" dist="38100" dir="10800000" algn="r" rotWithShape="0">
                  <a:prstClr val="black">
                    <a:alpha val="40000"/>
                  </a:prstClr>
                </a:outerShdw>
              </a:effectLst>
            </c:spPr>
            <c:extLst>
              <c:ext xmlns:c16="http://schemas.microsoft.com/office/drawing/2014/chart" uri="{C3380CC4-5D6E-409C-BE32-E72D297353CC}">
                <c16:uniqueId val="{00000005-0A73-484A-8DEF-C2C47327DFFD}"/>
              </c:ext>
            </c:extLst>
          </c:dPt>
          <c:dPt>
            <c:idx val="3"/>
            <c:invertIfNegative val="0"/>
            <c:bubble3D val="0"/>
            <c:spPr>
              <a:solidFill>
                <a:srgbClr val="4F7BAC"/>
              </a:solidFill>
              <a:ln>
                <a:noFill/>
              </a:ln>
              <a:effectLst>
                <a:outerShdw blurRad="50800" dist="38100" dir="10800000" algn="r" rotWithShape="0">
                  <a:prstClr val="black">
                    <a:alpha val="40000"/>
                  </a:prstClr>
                </a:outerShdw>
              </a:effectLst>
            </c:spPr>
            <c:extLst>
              <c:ext xmlns:c16="http://schemas.microsoft.com/office/drawing/2014/chart" uri="{C3380CC4-5D6E-409C-BE32-E72D297353CC}">
                <c16:uniqueId val="{00000007-0A73-484A-8DEF-C2C47327DFFD}"/>
              </c:ext>
            </c:extLst>
          </c:dPt>
          <c:dLbls>
            <c:dLbl>
              <c:idx val="0"/>
              <c:spPr>
                <a:solidFill>
                  <a:srgbClr val="1D4A80"/>
                </a:solidFill>
                <a:ln>
                  <a:solidFill>
                    <a:schemeClr val="bg1"/>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1198"/>
                        <a:gd name="adj2" fmla="val 102287"/>
                        <a:gd name="adj3" fmla="val 16667"/>
                      </a:avLst>
                    </a:prstGeom>
                    <a:noFill/>
                    <a:ln>
                      <a:noFill/>
                    </a:ln>
                  </c15:spPr>
                </c:ext>
                <c:ext xmlns:c16="http://schemas.microsoft.com/office/drawing/2014/chart" uri="{C3380CC4-5D6E-409C-BE32-E72D297353CC}">
                  <c16:uniqueId val="{00000001-0A73-484A-8DEF-C2C47327DFFD}"/>
                </c:ext>
              </c:extLst>
            </c:dLbl>
            <c:dLbl>
              <c:idx val="1"/>
              <c:spPr>
                <a:solidFill>
                  <a:srgbClr val="4EBCF9"/>
                </a:solidFill>
                <a:ln>
                  <a:solidFill>
                    <a:schemeClr val="bg1"/>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0514"/>
                        <a:gd name="adj2" fmla="val 96108"/>
                        <a:gd name="adj3" fmla="val 16667"/>
                      </a:avLst>
                    </a:prstGeom>
                    <a:noFill/>
                    <a:ln>
                      <a:noFill/>
                    </a:ln>
                  </c15:spPr>
                </c:ext>
                <c:ext xmlns:c16="http://schemas.microsoft.com/office/drawing/2014/chart" uri="{C3380CC4-5D6E-409C-BE32-E72D297353CC}">
                  <c16:uniqueId val="{00000003-0A73-484A-8DEF-C2C47327DFFD}"/>
                </c:ext>
              </c:extLst>
            </c:dLbl>
            <c:dLbl>
              <c:idx val="2"/>
              <c:spPr>
                <a:solidFill>
                  <a:srgbClr val="3FA0C0"/>
                </a:solidFill>
                <a:ln>
                  <a:solidFill>
                    <a:schemeClr val="bg1"/>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19146"/>
                        <a:gd name="adj2" fmla="val 99175"/>
                        <a:gd name="adj3" fmla="val 16667"/>
                      </a:avLst>
                    </a:prstGeom>
                    <a:noFill/>
                    <a:ln>
                      <a:noFill/>
                    </a:ln>
                  </c15:spPr>
                </c:ext>
                <c:ext xmlns:c16="http://schemas.microsoft.com/office/drawing/2014/chart" uri="{C3380CC4-5D6E-409C-BE32-E72D297353CC}">
                  <c16:uniqueId val="{00000005-0A73-484A-8DEF-C2C47327DFFD}"/>
                </c:ext>
              </c:extLst>
            </c:dLbl>
            <c:dLbl>
              <c:idx val="3"/>
              <c:spPr>
                <a:solidFill>
                  <a:srgbClr val="4F7BAC"/>
                </a:solidFill>
                <a:ln>
                  <a:solidFill>
                    <a:schemeClr val="bg1"/>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19265"/>
                        <a:gd name="adj2" fmla="val 97903"/>
                        <a:gd name="adj3" fmla="val 16667"/>
                      </a:avLst>
                    </a:prstGeom>
                    <a:noFill/>
                    <a:ln>
                      <a:noFill/>
                    </a:ln>
                  </c15:spPr>
                </c:ext>
                <c:ext xmlns:c16="http://schemas.microsoft.com/office/drawing/2014/chart" uri="{C3380CC4-5D6E-409C-BE32-E72D297353CC}">
                  <c16:uniqueId val="{00000007-0A73-484A-8DEF-C2C47327DFFD}"/>
                </c:ext>
              </c:extLst>
            </c:dLbl>
            <c:spPr>
              <a:solidFill>
                <a:srgbClr val="1D4A80"/>
              </a:solidFill>
              <a:ln>
                <a:noFill/>
              </a:ln>
              <a:effectLst/>
            </c:spPr>
            <c:txPr>
              <a:bodyPr rot="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Hoja1!$A$2:$A$5</c:f>
              <c:strCache>
                <c:ptCount val="4"/>
                <c:pt idx="0">
                  <c:v>Asignado</c:v>
                </c:pt>
                <c:pt idx="1">
                  <c:v>Vigente</c:v>
                </c:pt>
                <c:pt idx="2">
                  <c:v>Ejecutado (utilizado)</c:v>
                </c:pt>
                <c:pt idx="3">
                  <c:v>Saldo por ejecutar</c:v>
                </c:pt>
              </c:strCache>
            </c:strRef>
          </c:cat>
          <c:val>
            <c:numRef>
              <c:f>Hoja1!$B$2:$B$5</c:f>
              <c:numCache>
                <c:formatCode>"Q"#,##0.00_);[Red]\("Q"#,##0.00\)</c:formatCode>
                <c:ptCount val="4"/>
                <c:pt idx="0">
                  <c:v>33304000</c:v>
                </c:pt>
                <c:pt idx="1">
                  <c:v>33304000</c:v>
                </c:pt>
                <c:pt idx="2">
                  <c:v>17991919.039999999</c:v>
                </c:pt>
                <c:pt idx="3">
                  <c:v>15312080.960000001</c:v>
                </c:pt>
              </c:numCache>
            </c:numRef>
          </c:val>
          <c:extLst>
            <c:ext xmlns:c16="http://schemas.microsoft.com/office/drawing/2014/chart" uri="{C3380CC4-5D6E-409C-BE32-E72D297353CC}">
              <c16:uniqueId val="{00000008-0A73-484A-8DEF-C2C47327DFFD}"/>
            </c:ext>
          </c:extLst>
        </c:ser>
        <c:dLbls>
          <c:dLblPos val="outEnd"/>
          <c:showLegendKey val="0"/>
          <c:showVal val="1"/>
          <c:showCatName val="0"/>
          <c:showSerName val="0"/>
          <c:showPercent val="0"/>
          <c:showBubbleSize val="0"/>
        </c:dLbls>
        <c:gapWidth val="41"/>
        <c:axId val="834626495"/>
        <c:axId val="834631071"/>
      </c:barChart>
      <c:catAx>
        <c:axId val="834626495"/>
        <c:scaling>
          <c:orientation val="minMax"/>
        </c:scaling>
        <c:delete val="1"/>
        <c:axPos val="b"/>
        <c:numFmt formatCode="General" sourceLinked="1"/>
        <c:majorTickMark val="out"/>
        <c:minorTickMark val="none"/>
        <c:tickLblPos val="nextTo"/>
        <c:crossAx val="834631071"/>
        <c:crosses val="autoZero"/>
        <c:auto val="1"/>
        <c:lblAlgn val="ctr"/>
        <c:lblOffset val="100"/>
        <c:noMultiLvlLbl val="0"/>
      </c:catAx>
      <c:valAx>
        <c:axId val="834631071"/>
        <c:scaling>
          <c:orientation val="minMax"/>
        </c:scaling>
        <c:delete val="1"/>
        <c:axPos val="l"/>
        <c:majorGridlines>
          <c:spPr>
            <a:ln w="9525" cap="flat" cmpd="sng" algn="ctr">
              <a:solidFill>
                <a:schemeClr val="dk1">
                  <a:lumMod val="15000"/>
                  <a:lumOff val="85000"/>
                </a:schemeClr>
              </a:solidFill>
              <a:round/>
            </a:ln>
            <a:effectLst/>
          </c:spPr>
        </c:majorGridlines>
        <c:numFmt formatCode="&quot;Q&quot;#,##0.00_);[Red]\(&quot;Q&quot;#,##0.00\)" sourceLinked="1"/>
        <c:majorTickMark val="out"/>
        <c:minorTickMark val="none"/>
        <c:tickLblPos val="nextTo"/>
        <c:crossAx val="834626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es-G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1000">
          <a:latin typeface="Times New Roman" panose="02020603050405020304" pitchFamily="18" charset="0"/>
          <a:cs typeface="Times New Roman" panose="02020603050405020304" pitchFamily="18" charset="0"/>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09035409035407"/>
          <c:y val="4.4972695149373597E-2"/>
          <c:w val="0.69670329670329678"/>
          <c:h val="0.91647928043687776"/>
        </c:manualLayout>
      </c:layout>
      <c:pieChart>
        <c:varyColors val="1"/>
        <c:ser>
          <c:idx val="0"/>
          <c:order val="0"/>
          <c:tx>
            <c:strRef>
              <c:f>Hoja1!$B$1</c:f>
              <c:strCache>
                <c:ptCount val="1"/>
                <c:pt idx="0">
                  <c:v>Porcentaje de ejecución</c:v>
                </c:pt>
              </c:strCache>
            </c:strRef>
          </c:tx>
          <c:dPt>
            <c:idx val="0"/>
            <c:bubble3D val="0"/>
            <c:spPr>
              <a:solidFill>
                <a:srgbClr val="009BDA"/>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95C-4D18-A3EB-7D044656C85C}"/>
              </c:ext>
            </c:extLst>
          </c:dPt>
          <c:dPt>
            <c:idx val="1"/>
            <c:bubble3D val="0"/>
            <c:spPr>
              <a:solidFill>
                <a:srgbClr val="91D9F9"/>
              </a:solidFill>
              <a:ln>
                <a:noFill/>
              </a:ln>
              <a:effectLst/>
            </c:spPr>
            <c:extLst>
              <c:ext xmlns:c16="http://schemas.microsoft.com/office/drawing/2014/chart" uri="{C3380CC4-5D6E-409C-BE32-E72D297353CC}">
                <c16:uniqueId val="{00000003-695C-4D18-A3EB-7D044656C85C}"/>
              </c:ext>
            </c:extLst>
          </c:dPt>
          <c:dLbls>
            <c:dLbl>
              <c:idx val="0"/>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fld id="{2A6E4897-C79D-4DA7-991C-CBC85FC9CA6B}" type="CATEGORYNAME">
                      <a:rPr lang="en-US" sz="1200" b="1"/>
                      <a:pPr>
                        <a:defRPr sz="1200"/>
                      </a:pPr>
                      <a:t>[NOMBRE DE CATEGORÍA]</a:t>
                    </a:fld>
                    <a:r>
                      <a:rPr lang="en-US" sz="1200" b="1"/>
                      <a:t>
</a:t>
                    </a:r>
                    <a:fld id="{950E5D1A-AEE1-4361-B5F3-124B3724F9F2}" type="PERCENTAGE">
                      <a:rPr lang="en-US" sz="1200" b="1"/>
                      <a:pPr>
                        <a:defRPr sz="1200"/>
                      </a:pPr>
                      <a:t>[PORCENTAJE]</a:t>
                    </a:fld>
                    <a:endParaRPr lang="en-US" sz="1200" b="1"/>
                  </a:p>
                </c:rich>
              </c:tx>
              <c:numFmt formatCode="0.00%" sourceLinked="0"/>
              <c:spPr>
                <a:xfrm>
                  <a:off x="1666875" y="609600"/>
                  <a:ext cx="583430" cy="335910"/>
                </a:xfrm>
                <a:solidFill>
                  <a:srgbClr val="1D4A80"/>
                </a:solidFill>
                <a:ln w="19050"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s-GT"/>
                </a:p>
              </c:txPr>
              <c:dLblPos val="ct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oundRectCallout">
                      <a:avLst>
                        <a:gd name="adj1" fmla="val -22532"/>
                        <a:gd name="adj2" fmla="val 70812"/>
                        <a:gd name="adj3" fmla="val 16667"/>
                      </a:avLst>
                    </a:prstGeom>
                    <a:pattFill prst="pct75">
                      <a:fgClr>
                        <a:schemeClr val="dk1">
                          <a:lumMod val="75000"/>
                          <a:lumOff val="25000"/>
                        </a:schemeClr>
                      </a:fgClr>
                      <a:bgClr>
                        <a:schemeClr val="dk1">
                          <a:lumMod val="65000"/>
                          <a:lumOff val="35000"/>
                        </a:schemeClr>
                      </a:bgClr>
                    </a:pattFill>
                    <a:ln>
                      <a:noFill/>
                    </a:ln>
                  </c15:spPr>
                  <c15:layout>
                    <c:manualLayout>
                      <c:w val="0.2271062271062271"/>
                      <c:h val="0.14423132861684934"/>
                    </c:manualLayout>
                  </c15:layout>
                  <c15:dlblFieldTable/>
                  <c15:showDataLabelsRange val="0"/>
                </c:ext>
                <c:ext xmlns:c16="http://schemas.microsoft.com/office/drawing/2014/chart" uri="{C3380CC4-5D6E-409C-BE32-E72D297353CC}">
                  <c16:uniqueId val="{00000001-695C-4D18-A3EB-7D044656C85C}"/>
                </c:ext>
              </c:extLst>
            </c:dLbl>
            <c:dLbl>
              <c:idx val="1"/>
              <c:layout>
                <c:manualLayout>
                  <c:x val="-0.30334060767272847"/>
                  <c:y val="0.1374515697471376"/>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fld id="{0449BF8F-D162-42C9-929B-9A07B61B7D5E}" type="CATEGORYNAME">
                      <a:rPr lang="en-US" sz="1200" b="1"/>
                      <a:pPr>
                        <a:defRPr sz="1200"/>
                      </a:pPr>
                      <a:t>[NOMBRE DE CATEGORÍA]</a:t>
                    </a:fld>
                    <a:r>
                      <a:rPr lang="en-US" sz="1200" b="1"/>
                      <a:t>
</a:t>
                    </a:r>
                    <a:fld id="{3E6A1E3A-C6FF-4050-9231-6E96016A2E13}" type="PERCENTAGE">
                      <a:rPr lang="en-US" sz="1200" b="1"/>
                      <a:pPr>
                        <a:defRPr sz="1200"/>
                      </a:pPr>
                      <a:t>[PORCENTAJE]</a:t>
                    </a:fld>
                    <a:endParaRPr lang="en-US" sz="1200" b="1"/>
                  </a:p>
                </c:rich>
              </c:tx>
              <c:numFmt formatCode="0.00%" sourceLinked="0"/>
              <c:spPr>
                <a:xfrm>
                  <a:off x="2347456" y="937069"/>
                  <a:ext cx="1375740" cy="644524"/>
                </a:xfrm>
                <a:solidFill>
                  <a:srgbClr val="1D4A80"/>
                </a:solidFill>
                <a:ln w="19050" cap="flat" cmpd="sng" algn="ctr">
                  <a:solidFill>
                    <a:srgbClr val="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s-G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2068"/>
                        <a:gd name="adj2" fmla="val 80817"/>
                      </a:avLst>
                    </a:prstGeom>
                    <a:pattFill prst="pct75">
                      <a:fgClr>
                        <a:schemeClr val="dk1">
                          <a:lumMod val="75000"/>
                          <a:lumOff val="25000"/>
                        </a:schemeClr>
                      </a:fgClr>
                      <a:bgClr>
                        <a:schemeClr val="dk1">
                          <a:lumMod val="65000"/>
                          <a:lumOff val="35000"/>
                        </a:schemeClr>
                      </a:bgClr>
                    </a:pattFill>
                    <a:ln>
                      <a:noFill/>
                    </a:ln>
                  </c15:spPr>
                  <c15:layout>
                    <c:manualLayout>
                      <c:w val="0.25741936104140828"/>
                      <c:h val="0.1375011066115932"/>
                    </c:manualLayout>
                  </c15:layout>
                  <c15:dlblFieldTable/>
                  <c15:showDataLabelsRange val="0"/>
                </c:ext>
                <c:ext xmlns:c16="http://schemas.microsoft.com/office/drawing/2014/chart" uri="{C3380CC4-5D6E-409C-BE32-E72D297353CC}">
                  <c16:uniqueId val="{00000003-695C-4D18-A3EB-7D044656C85C}"/>
                </c:ext>
              </c:extLst>
            </c:dLbl>
            <c:spPr>
              <a:solidFill>
                <a:srgbClr val="4472C4">
                  <a:lumMod val="75000"/>
                </a:srgbClr>
              </a:solidFill>
              <a:ln w="19050">
                <a:solidFill>
                  <a:schemeClr val="bg1"/>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es-GT"/>
              </a:p>
            </c:txPr>
            <c:dLblPos val="in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Hoja1!$A$2:$A$3</c:f>
              <c:strCache>
                <c:ptCount val="2"/>
                <c:pt idx="0">
                  <c:v>Saldo</c:v>
                </c:pt>
                <c:pt idx="1">
                  <c:v>Presupuesto ejecutado </c:v>
                </c:pt>
              </c:strCache>
            </c:strRef>
          </c:cat>
          <c:val>
            <c:numRef>
              <c:f>Hoja1!$B$2:$B$3</c:f>
              <c:numCache>
                <c:formatCode>0.00%</c:formatCode>
                <c:ptCount val="2"/>
                <c:pt idx="0">
                  <c:v>0.45979999999999999</c:v>
                </c:pt>
                <c:pt idx="1">
                  <c:v>0.54020000000000001</c:v>
                </c:pt>
              </c:numCache>
            </c:numRef>
          </c:val>
          <c:extLst>
            <c:ext xmlns:c16="http://schemas.microsoft.com/office/drawing/2014/chart" uri="{C3380CC4-5D6E-409C-BE32-E72D297353CC}">
              <c16:uniqueId val="{00000004-695C-4D18-A3EB-7D044656C85C}"/>
            </c:ext>
          </c:extLst>
        </c:ser>
        <c:dLbls>
          <c:showLegendKey val="0"/>
          <c:showVal val="0"/>
          <c:showCatName val="0"/>
          <c:showSerName val="0"/>
          <c:showPercent val="0"/>
          <c:showBubbleSize val="0"/>
          <c:showLeaderLines val="0"/>
        </c:dLbls>
        <c:firstSliceAng val="140"/>
      </c:pieChart>
      <c:spPr>
        <a:noFill/>
        <a:ln>
          <a:noFill/>
        </a:ln>
        <a:effectLst>
          <a:glow rad="127000">
            <a:schemeClr val="accent1">
              <a:alpha val="40000"/>
            </a:schemeClr>
          </a:glow>
          <a:softEdge rad="6350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Times New Roman" panose="02020603050405020304" pitchFamily="18" charset="0"/>
          <a:cs typeface="Times New Roman" panose="02020603050405020304" pitchFamily="18" charset="0"/>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c:f>
              <c:strCache>
                <c:ptCount val="1"/>
                <c:pt idx="0">
                  <c:v> Asignado  </c:v>
                </c:pt>
              </c:strCache>
            </c:strRef>
          </c:tx>
          <c:spPr>
            <a:solidFill>
              <a:srgbClr val="264478"/>
            </a:solidFill>
            <a:ln>
              <a:noFill/>
            </a:ln>
            <a:effectLst>
              <a:outerShdw blurRad="57150" dist="19050" dir="5400000" algn="ctr" rotWithShape="0">
                <a:srgbClr val="000000">
                  <a:alpha val="63000"/>
                </a:srgbClr>
              </a:outerShdw>
            </a:effectLst>
          </c:spPr>
          <c:invertIfNegative val="0"/>
          <c:dLbls>
            <c:dLbl>
              <c:idx val="0"/>
              <c:layout>
                <c:manualLayout>
                  <c:x val="2.2629554197782305E-3"/>
                  <c:y val="-3.380519754912318E-2"/>
                </c:manualLayout>
              </c:layout>
              <c:spPr>
                <a:xfrm>
                  <a:off x="166458" y="178526"/>
                  <a:ext cx="344802" cy="120521"/>
                </a:xfrm>
                <a:solidFill>
                  <a:srgbClr val="264478"/>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1363"/>
                        <a:gd name="adj2" fmla="val 219655"/>
                        <a:gd name="adj3" fmla="val 16667"/>
                      </a:avLst>
                    </a:prstGeom>
                    <a:noFill/>
                    <a:ln>
                      <a:noFill/>
                    </a:ln>
                  </c15:spPr>
                  <c15:layout>
                    <c:manualLayout>
                      <c:w val="6.1438705090580581E-2"/>
                      <c:h val="4.0100750136002707E-2"/>
                    </c:manualLayout>
                  </c15:layout>
                </c:ext>
                <c:ext xmlns:c16="http://schemas.microsoft.com/office/drawing/2014/chart" uri="{C3380CC4-5D6E-409C-BE32-E72D297353CC}">
                  <c16:uniqueId val="{00000000-D944-40AB-B7B5-15759E6CAEC0}"/>
                </c:ext>
              </c:extLst>
            </c:dLbl>
            <c:dLbl>
              <c:idx val="1"/>
              <c:layout>
                <c:manualLayout>
                  <c:x val="4.525910839556461E-3"/>
                  <c:y val="0"/>
                </c:manualLayout>
              </c:layout>
              <c:spPr>
                <a:solidFill>
                  <a:srgbClr val="264478"/>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2868"/>
                        <a:gd name="adj2" fmla="val 136226"/>
                        <a:gd name="adj3" fmla="val 16667"/>
                      </a:avLst>
                    </a:prstGeom>
                    <a:noFill/>
                    <a:ln>
                      <a:noFill/>
                    </a:ln>
                  </c15:spPr>
                </c:ext>
                <c:ext xmlns:c16="http://schemas.microsoft.com/office/drawing/2014/chart" uri="{C3380CC4-5D6E-409C-BE32-E72D297353CC}">
                  <c16:uniqueId val="{00000001-D944-40AB-B7B5-15759E6CAEC0}"/>
                </c:ext>
              </c:extLst>
            </c:dLbl>
            <c:dLbl>
              <c:idx val="2"/>
              <c:layout>
                <c:manualLayout>
                  <c:x val="0"/>
                  <c:y val="8.4512993872807168E-3"/>
                </c:manualLayout>
              </c:layout>
              <c:spPr>
                <a:solidFill>
                  <a:srgbClr val="264478"/>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0253"/>
                        <a:gd name="adj2" fmla="val 141613"/>
                        <a:gd name="adj3" fmla="val 16667"/>
                      </a:avLst>
                    </a:prstGeom>
                    <a:noFill/>
                    <a:ln>
                      <a:noFill/>
                    </a:ln>
                  </c15:spPr>
                </c:ext>
                <c:ext xmlns:c16="http://schemas.microsoft.com/office/drawing/2014/chart" uri="{C3380CC4-5D6E-409C-BE32-E72D297353CC}">
                  <c16:uniqueId val="{00000002-D944-40AB-B7B5-15759E6CAEC0}"/>
                </c:ext>
              </c:extLst>
            </c:dLbl>
            <c:dLbl>
              <c:idx val="3"/>
              <c:layout>
                <c:manualLayout>
                  <c:x val="-4.525910839556461E-3"/>
                  <c:y val="0"/>
                </c:manualLayout>
              </c:layout>
              <c:spPr>
                <a:solidFill>
                  <a:srgbClr val="264478"/>
                </a:solidFill>
                <a:ln>
                  <a:solidFill>
                    <a:schemeClr val="bg1"/>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18629"/>
                        <a:gd name="adj2" fmla="val 102049"/>
                        <a:gd name="adj3" fmla="val 16667"/>
                      </a:avLst>
                    </a:prstGeom>
                    <a:noFill/>
                    <a:ln>
                      <a:noFill/>
                    </a:ln>
                  </c15:spPr>
                </c:ext>
                <c:ext xmlns:c16="http://schemas.microsoft.com/office/drawing/2014/chart" uri="{C3380CC4-5D6E-409C-BE32-E72D297353CC}">
                  <c16:uniqueId val="{00000003-D944-40AB-B7B5-15759E6CAEC0}"/>
                </c:ext>
              </c:extLst>
            </c:dLbl>
            <c:dLbl>
              <c:idx val="4"/>
              <c:spPr>
                <a:solidFill>
                  <a:srgbClr val="264478"/>
                </a:solidFill>
                <a:ln>
                  <a:solidFill>
                    <a:sysClr val="window" lastClr="FFFFFF"/>
                  </a:solidFill>
                </a:ln>
                <a:effectLst/>
              </c:spPr>
              <c:txPr>
                <a:bodyPr rot="0" spcFirstLastPara="1" vertOverflow="clip" horzOverflow="clip" vert="horz" wrap="square" lIns="36576" tIns="18288" rIns="36576" bIns="18288" anchor="ctr" anchorCtr="1">
                  <a:spAutoFit/>
                </a:bodyPr>
                <a:lstStyle/>
                <a:p>
                  <a:pPr>
                    <a:defRPr sz="5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2.0967830492828816E-2"/>
                      <c:h val="3.0878814244754506E-2"/>
                    </c:manualLayout>
                  </c15:layout>
                </c:ext>
                <c:ext xmlns:c16="http://schemas.microsoft.com/office/drawing/2014/chart" uri="{C3380CC4-5D6E-409C-BE32-E72D297353CC}">
                  <c16:uniqueId val="{00000000-1ECB-4DC8-BA44-611727D94F31}"/>
                </c:ext>
              </c:extLst>
            </c:dLbl>
            <c:spPr>
              <a:solidFill>
                <a:srgbClr val="264478"/>
              </a:solidFill>
              <a:ln>
                <a:solidFill>
                  <a:sysClr val="window" lastClr="FFFFFF"/>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noFill/>
                      <a:round/>
                    </a:ln>
                    <a:effectLst/>
                  </c:spPr>
                </c15:leaderLines>
              </c:ext>
            </c:extLst>
          </c:dLbls>
          <c:cat>
            <c:strRef>
              <c:f>Hoja1!$A$2:$A$6</c:f>
              <c:strCache>
                <c:ptCount val="5"/>
                <c:pt idx="0">
                  <c:v>000</c:v>
                </c:pt>
                <c:pt idx="1">
                  <c:v>100</c:v>
                </c:pt>
                <c:pt idx="2">
                  <c:v>200</c:v>
                </c:pt>
                <c:pt idx="3">
                  <c:v>300</c:v>
                </c:pt>
                <c:pt idx="4">
                  <c:v>900</c:v>
                </c:pt>
              </c:strCache>
            </c:strRef>
          </c:cat>
          <c:val>
            <c:numRef>
              <c:f>Hoja1!$B$2:$B$6</c:f>
              <c:numCache>
                <c:formatCode>_("Q"* #,##0.00_);_("Q"* \(#,##0.00\);_("Q"* "-"??_);_(@_)</c:formatCode>
                <c:ptCount val="5"/>
                <c:pt idx="0">
                  <c:v>17377488</c:v>
                </c:pt>
                <c:pt idx="1">
                  <c:v>10877019</c:v>
                </c:pt>
                <c:pt idx="2">
                  <c:v>4845493</c:v>
                </c:pt>
                <c:pt idx="3">
                  <c:v>204000</c:v>
                </c:pt>
                <c:pt idx="4">
                  <c:v>0</c:v>
                </c:pt>
              </c:numCache>
            </c:numRef>
          </c:val>
          <c:extLst>
            <c:ext xmlns:c16="http://schemas.microsoft.com/office/drawing/2014/chart" uri="{C3380CC4-5D6E-409C-BE32-E72D297353CC}">
              <c16:uniqueId val="{00000004-D944-40AB-B7B5-15759E6CAEC0}"/>
            </c:ext>
          </c:extLst>
        </c:ser>
        <c:ser>
          <c:idx val="1"/>
          <c:order val="1"/>
          <c:tx>
            <c:strRef>
              <c:f>Hoja1!$C$1</c:f>
              <c:strCache>
                <c:ptCount val="1"/>
                <c:pt idx="0">
                  <c:v> Vigente  </c:v>
                </c:pt>
              </c:strCache>
            </c:strRef>
          </c:tx>
          <c:spPr>
            <a:solidFill>
              <a:srgbClr val="4EBCF9"/>
            </a:solidFill>
            <a:ln>
              <a:noFill/>
            </a:ln>
            <a:effectLst>
              <a:outerShdw blurRad="57150" dist="19050" dir="5400000" algn="ctr" rotWithShape="0">
                <a:srgbClr val="000000">
                  <a:alpha val="63000"/>
                </a:srgbClr>
              </a:outerShdw>
            </a:effectLst>
          </c:spPr>
          <c:invertIfNegative val="0"/>
          <c:dLbls>
            <c:dLbl>
              <c:idx val="0"/>
              <c:layout>
                <c:manualLayout>
                  <c:x val="0"/>
                  <c:y val="4.2256496936403974E-3"/>
                </c:manualLayout>
              </c:layout>
              <c:spPr>
                <a:solidFill>
                  <a:srgbClr val="4EBCF9"/>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1744"/>
                        <a:gd name="adj2" fmla="val 147175"/>
                        <a:gd name="adj3" fmla="val 16667"/>
                      </a:avLst>
                    </a:prstGeom>
                    <a:noFill/>
                    <a:ln>
                      <a:noFill/>
                    </a:ln>
                  </c15:spPr>
                </c:ext>
                <c:ext xmlns:c16="http://schemas.microsoft.com/office/drawing/2014/chart" uri="{C3380CC4-5D6E-409C-BE32-E72D297353CC}">
                  <c16:uniqueId val="{00000005-D944-40AB-B7B5-15759E6CAEC0}"/>
                </c:ext>
              </c:extLst>
            </c:dLbl>
            <c:dLbl>
              <c:idx val="1"/>
              <c:layout>
                <c:manualLayout>
                  <c:x val="1.8103643358225802E-2"/>
                  <c:y val="0"/>
                </c:manualLayout>
              </c:layout>
              <c:spPr>
                <a:solidFill>
                  <a:srgbClr val="4EBCF9"/>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2266"/>
                        <a:gd name="adj2" fmla="val 134288"/>
                        <a:gd name="adj3" fmla="val 16667"/>
                      </a:avLst>
                    </a:prstGeom>
                    <a:noFill/>
                    <a:ln>
                      <a:noFill/>
                    </a:ln>
                  </c15:spPr>
                </c:ext>
                <c:ext xmlns:c16="http://schemas.microsoft.com/office/drawing/2014/chart" uri="{C3380CC4-5D6E-409C-BE32-E72D297353CC}">
                  <c16:uniqueId val="{00000006-D944-40AB-B7B5-15759E6CAEC0}"/>
                </c:ext>
              </c:extLst>
            </c:dLbl>
            <c:dLbl>
              <c:idx val="2"/>
              <c:layout>
                <c:manualLayout>
                  <c:x val="4.525910839556461E-3"/>
                  <c:y val="-1.6902598774561666E-2"/>
                </c:manualLayout>
              </c:layout>
              <c:spPr>
                <a:solidFill>
                  <a:srgbClr val="4EBCF9"/>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19973"/>
                        <a:gd name="adj2" fmla="val 167056"/>
                        <a:gd name="adj3" fmla="val 16667"/>
                      </a:avLst>
                    </a:prstGeom>
                    <a:noFill/>
                    <a:ln>
                      <a:noFill/>
                    </a:ln>
                  </c15:spPr>
                </c:ext>
                <c:ext xmlns:c16="http://schemas.microsoft.com/office/drawing/2014/chart" uri="{C3380CC4-5D6E-409C-BE32-E72D297353CC}">
                  <c16:uniqueId val="{00000007-D944-40AB-B7B5-15759E6CAEC0}"/>
                </c:ext>
              </c:extLst>
            </c:dLbl>
            <c:dLbl>
              <c:idx val="3"/>
              <c:layout>
                <c:manualLayout>
                  <c:x val="0"/>
                  <c:y val="-2.9845730513349891E-2"/>
                </c:manualLayout>
              </c:layout>
              <c:spPr>
                <a:solidFill>
                  <a:srgbClr val="4EBCF9"/>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18628"/>
                        <a:gd name="adj2" fmla="val 209709"/>
                        <a:gd name="adj3" fmla="val 16667"/>
                      </a:avLst>
                    </a:prstGeom>
                    <a:noFill/>
                    <a:ln>
                      <a:noFill/>
                    </a:ln>
                  </c15:spPr>
                </c:ext>
                <c:ext xmlns:c16="http://schemas.microsoft.com/office/drawing/2014/chart" uri="{C3380CC4-5D6E-409C-BE32-E72D297353CC}">
                  <c16:uniqueId val="{00000008-D944-40AB-B7B5-15759E6CAEC0}"/>
                </c:ext>
              </c:extLst>
            </c:dLbl>
            <c:dLbl>
              <c:idx val="4"/>
              <c:spPr>
                <a:solidFill>
                  <a:srgbClr val="4EBCF9"/>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3285"/>
                        <a:gd name="adj2" fmla="val 94724"/>
                        <a:gd name="adj3" fmla="val 16667"/>
                      </a:avLst>
                    </a:prstGeom>
                    <a:noFill/>
                    <a:ln>
                      <a:noFill/>
                    </a:ln>
                  </c15:spPr>
                </c:ext>
                <c:ext xmlns:c16="http://schemas.microsoft.com/office/drawing/2014/chart" uri="{C3380CC4-5D6E-409C-BE32-E72D297353CC}">
                  <c16:uniqueId val="{00000009-D944-40AB-B7B5-15759E6CAEC0}"/>
                </c:ext>
              </c:extLst>
            </c:dLbl>
            <c:spPr>
              <a:solidFill>
                <a:srgbClr val="4EBCF9"/>
              </a:solidFill>
              <a:ln>
                <a:solidFill>
                  <a:sysClr val="window" lastClr="FFFFFF"/>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noFill/>
                      <a:round/>
                    </a:ln>
                    <a:effectLst/>
                  </c:spPr>
                </c15:leaderLines>
              </c:ext>
            </c:extLst>
          </c:dLbls>
          <c:cat>
            <c:strRef>
              <c:f>Hoja1!$A$2:$A$6</c:f>
              <c:strCache>
                <c:ptCount val="5"/>
                <c:pt idx="0">
                  <c:v>000</c:v>
                </c:pt>
                <c:pt idx="1">
                  <c:v>100</c:v>
                </c:pt>
                <c:pt idx="2">
                  <c:v>200</c:v>
                </c:pt>
                <c:pt idx="3">
                  <c:v>300</c:v>
                </c:pt>
                <c:pt idx="4">
                  <c:v>900</c:v>
                </c:pt>
              </c:strCache>
            </c:strRef>
          </c:cat>
          <c:val>
            <c:numRef>
              <c:f>Hoja1!$C$2:$C$6</c:f>
              <c:numCache>
                <c:formatCode>_("Q"* #,##0.00_);_("Q"* \(#,##0.00\);_("Q"* "-"??_);_(@_)</c:formatCode>
                <c:ptCount val="5"/>
                <c:pt idx="0">
                  <c:v>17377488</c:v>
                </c:pt>
                <c:pt idx="1">
                  <c:v>9826343.3399999999</c:v>
                </c:pt>
                <c:pt idx="2">
                  <c:v>5237570.66</c:v>
                </c:pt>
                <c:pt idx="3">
                  <c:v>327100</c:v>
                </c:pt>
                <c:pt idx="4">
                  <c:v>535498</c:v>
                </c:pt>
              </c:numCache>
            </c:numRef>
          </c:val>
          <c:extLst>
            <c:ext xmlns:c16="http://schemas.microsoft.com/office/drawing/2014/chart" uri="{C3380CC4-5D6E-409C-BE32-E72D297353CC}">
              <c16:uniqueId val="{0000000A-D944-40AB-B7B5-15759E6CAEC0}"/>
            </c:ext>
          </c:extLst>
        </c:ser>
        <c:ser>
          <c:idx val="2"/>
          <c:order val="2"/>
          <c:tx>
            <c:strRef>
              <c:f>Hoja1!$D$1</c:f>
              <c:strCache>
                <c:ptCount val="1"/>
                <c:pt idx="0">
                  <c:v> Ejecutado  </c:v>
                </c:pt>
              </c:strCache>
            </c:strRef>
          </c:tx>
          <c:spPr>
            <a:solidFill>
              <a:srgbClr val="3FA0C0"/>
            </a:solidFill>
            <a:ln>
              <a:noFill/>
            </a:ln>
            <a:effectLst>
              <a:outerShdw blurRad="57150" dist="19050" dir="5400000" algn="ctr" rotWithShape="0">
                <a:srgbClr val="000000">
                  <a:alpha val="63000"/>
                </a:srgbClr>
              </a:outerShdw>
            </a:effectLst>
          </c:spPr>
          <c:invertIfNegative val="0"/>
          <c:dLbls>
            <c:dLbl>
              <c:idx val="0"/>
              <c:layout>
                <c:manualLayout>
                  <c:x val="6.788866259334691E-3"/>
                  <c:y val="0"/>
                </c:manualLayout>
              </c:layout>
              <c:spPr>
                <a:solidFill>
                  <a:srgbClr val="3FA0C0"/>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2701"/>
                        <a:gd name="adj2" fmla="val 136226"/>
                        <a:gd name="adj3" fmla="val 16667"/>
                      </a:avLst>
                    </a:prstGeom>
                    <a:noFill/>
                    <a:ln>
                      <a:noFill/>
                    </a:ln>
                  </c15:spPr>
                </c:ext>
                <c:ext xmlns:c16="http://schemas.microsoft.com/office/drawing/2014/chart" uri="{C3380CC4-5D6E-409C-BE32-E72D297353CC}">
                  <c16:uniqueId val="{0000000B-D944-40AB-B7B5-15759E6CAEC0}"/>
                </c:ext>
              </c:extLst>
            </c:dLbl>
            <c:dLbl>
              <c:idx val="1"/>
              <c:spPr>
                <a:solidFill>
                  <a:srgbClr val="3FA0C0"/>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19187"/>
                        <a:gd name="adj2" fmla="val 134288"/>
                        <a:gd name="adj3" fmla="val 16667"/>
                      </a:avLst>
                    </a:prstGeom>
                    <a:noFill/>
                    <a:ln>
                      <a:noFill/>
                    </a:ln>
                  </c15:spPr>
                </c:ext>
                <c:ext xmlns:c16="http://schemas.microsoft.com/office/drawing/2014/chart" uri="{C3380CC4-5D6E-409C-BE32-E72D297353CC}">
                  <c16:uniqueId val="{0000000C-D944-40AB-B7B5-15759E6CAEC0}"/>
                </c:ext>
              </c:extLst>
            </c:dLbl>
            <c:dLbl>
              <c:idx val="2"/>
              <c:layout>
                <c:manualLayout>
                  <c:x val="6.7888662593346078E-3"/>
                  <c:y val="0"/>
                </c:manualLayout>
              </c:layout>
              <c:spPr>
                <a:solidFill>
                  <a:srgbClr val="3FA0C0"/>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19410"/>
                        <a:gd name="adj2" fmla="val 141614"/>
                        <a:gd name="adj3" fmla="val 16667"/>
                      </a:avLst>
                    </a:prstGeom>
                    <a:noFill/>
                    <a:ln>
                      <a:noFill/>
                    </a:ln>
                  </c15:spPr>
                </c:ext>
                <c:ext xmlns:c16="http://schemas.microsoft.com/office/drawing/2014/chart" uri="{C3380CC4-5D6E-409C-BE32-E72D297353CC}">
                  <c16:uniqueId val="{0000000D-D944-40AB-B7B5-15759E6CAEC0}"/>
                </c:ext>
              </c:extLst>
            </c:dLbl>
            <c:dLbl>
              <c:idx val="3"/>
              <c:layout>
                <c:manualLayout>
                  <c:x val="-2.2629554197783962E-3"/>
                  <c:y val="0"/>
                </c:manualLayout>
              </c:layout>
              <c:spPr>
                <a:solidFill>
                  <a:srgbClr val="3FA0C0"/>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2121"/>
                        <a:gd name="adj2" fmla="val 94723"/>
                        <a:gd name="adj3" fmla="val 16667"/>
                      </a:avLst>
                    </a:prstGeom>
                    <a:noFill/>
                    <a:ln>
                      <a:noFill/>
                    </a:ln>
                  </c15:spPr>
                </c:ext>
                <c:ext xmlns:c16="http://schemas.microsoft.com/office/drawing/2014/chart" uri="{C3380CC4-5D6E-409C-BE32-E72D297353CC}">
                  <c16:uniqueId val="{0000000E-D944-40AB-B7B5-15759E6CAEC0}"/>
                </c:ext>
              </c:extLst>
            </c:dLbl>
            <c:dLbl>
              <c:idx val="4"/>
              <c:layout>
                <c:manualLayout>
                  <c:x val="6.788866259334691E-3"/>
                  <c:y val="-2.957954785548278E-2"/>
                </c:manualLayout>
              </c:layout>
              <c:spPr>
                <a:solidFill>
                  <a:srgbClr val="3FA0C0"/>
                </a:solidFill>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0036"/>
                        <a:gd name="adj2" fmla="val 212510"/>
                        <a:gd name="adj3" fmla="val 16667"/>
                      </a:avLst>
                    </a:prstGeom>
                    <a:noFill/>
                    <a:ln>
                      <a:noFill/>
                    </a:ln>
                  </c15:spPr>
                </c:ext>
                <c:ext xmlns:c16="http://schemas.microsoft.com/office/drawing/2014/chart" uri="{C3380CC4-5D6E-409C-BE32-E72D297353CC}">
                  <c16:uniqueId val="{0000000F-D944-40AB-B7B5-15759E6CAEC0}"/>
                </c:ext>
              </c:extLst>
            </c:dLbl>
            <c:spPr>
              <a:solidFill>
                <a:srgbClr val="3FA0C0"/>
              </a:solidFill>
              <a:ln>
                <a:solidFill>
                  <a:sysClr val="window" lastClr="FFFFFF"/>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noFill/>
                      <a:round/>
                    </a:ln>
                    <a:effectLst/>
                  </c:spPr>
                </c15:leaderLines>
              </c:ext>
            </c:extLst>
          </c:dLbls>
          <c:cat>
            <c:strRef>
              <c:f>Hoja1!$A$2:$A$6</c:f>
              <c:strCache>
                <c:ptCount val="5"/>
                <c:pt idx="0">
                  <c:v>000</c:v>
                </c:pt>
                <c:pt idx="1">
                  <c:v>100</c:v>
                </c:pt>
                <c:pt idx="2">
                  <c:v>200</c:v>
                </c:pt>
                <c:pt idx="3">
                  <c:v>300</c:v>
                </c:pt>
                <c:pt idx="4">
                  <c:v>900</c:v>
                </c:pt>
              </c:strCache>
            </c:strRef>
          </c:cat>
          <c:val>
            <c:numRef>
              <c:f>Hoja1!$D$2:$D$6</c:f>
              <c:numCache>
                <c:formatCode>_("Q"* #,##0.00_);_("Q"* \(#,##0.00\);_("Q"* "-"??_);_(@_)</c:formatCode>
                <c:ptCount val="5"/>
                <c:pt idx="0">
                  <c:v>9913435.5299999993</c:v>
                </c:pt>
                <c:pt idx="1">
                  <c:v>4089913.53</c:v>
                </c:pt>
                <c:pt idx="2">
                  <c:v>3275969.25</c:v>
                </c:pt>
                <c:pt idx="3">
                  <c:v>177102.74</c:v>
                </c:pt>
                <c:pt idx="4">
                  <c:v>535497.66</c:v>
                </c:pt>
              </c:numCache>
            </c:numRef>
          </c:val>
          <c:extLst>
            <c:ext xmlns:c16="http://schemas.microsoft.com/office/drawing/2014/chart" uri="{C3380CC4-5D6E-409C-BE32-E72D297353CC}">
              <c16:uniqueId val="{00000010-D944-40AB-B7B5-15759E6CAEC0}"/>
            </c:ext>
          </c:extLst>
        </c:ser>
        <c:ser>
          <c:idx val="3"/>
          <c:order val="3"/>
          <c:tx>
            <c:strRef>
              <c:f>Hoja1!$E$1</c:f>
              <c:strCache>
                <c:ptCount val="1"/>
                <c:pt idx="0">
                  <c:v> Saldo por ejecutar </c:v>
                </c:pt>
              </c:strCache>
            </c:strRef>
          </c:tx>
          <c:spPr>
            <a:solidFill>
              <a:srgbClr val="4F7BAC"/>
            </a:solidFill>
            <a:ln>
              <a:noFill/>
            </a:ln>
            <a:effectLst>
              <a:outerShdw blurRad="57150" dist="19050" dir="5400000" algn="ctr" rotWithShape="0">
                <a:srgbClr val="000000">
                  <a:alpha val="63000"/>
                </a:srgbClr>
              </a:outerShdw>
            </a:effectLst>
          </c:spPr>
          <c:invertIfNegative val="0"/>
          <c:dLbls>
            <c:dLbl>
              <c:idx val="0"/>
              <c:layout>
                <c:manualLayout>
                  <c:x val="1.1314777098891131E-2"/>
                  <c:y val="-7.7469349450871704E-17"/>
                </c:manualLayout>
              </c:layout>
              <c:spPr>
                <a:solidFill>
                  <a:srgbClr val="4F7BAC"/>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1108"/>
                        <a:gd name="adj2" fmla="val 136226"/>
                        <a:gd name="adj3" fmla="val 16667"/>
                      </a:avLst>
                    </a:prstGeom>
                    <a:noFill/>
                    <a:ln>
                      <a:noFill/>
                    </a:ln>
                  </c15:spPr>
                </c:ext>
                <c:ext xmlns:c16="http://schemas.microsoft.com/office/drawing/2014/chart" uri="{C3380CC4-5D6E-409C-BE32-E72D297353CC}">
                  <c16:uniqueId val="{00000011-D944-40AB-B7B5-15759E6CAEC0}"/>
                </c:ext>
              </c:extLst>
            </c:dLbl>
            <c:dLbl>
              <c:idx val="1"/>
              <c:spPr>
                <a:solidFill>
                  <a:srgbClr val="4F7BAC"/>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0253"/>
                        <a:gd name="adj2" fmla="val 119634"/>
                        <a:gd name="adj3" fmla="val 16667"/>
                      </a:avLst>
                    </a:prstGeom>
                    <a:noFill/>
                    <a:ln>
                      <a:noFill/>
                    </a:ln>
                  </c15:spPr>
                </c:ext>
                <c:ext xmlns:c16="http://schemas.microsoft.com/office/drawing/2014/chart" uri="{C3380CC4-5D6E-409C-BE32-E72D297353CC}">
                  <c16:uniqueId val="{00000012-D944-40AB-B7B5-15759E6CAEC0}"/>
                </c:ext>
              </c:extLst>
            </c:dLbl>
            <c:dLbl>
              <c:idx val="2"/>
              <c:layout>
                <c:manualLayout>
                  <c:x val="9.0518216791128387E-3"/>
                  <c:y val="0"/>
                </c:manualLayout>
              </c:layout>
              <c:spPr>
                <a:solidFill>
                  <a:srgbClr val="4F7BAC"/>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19128"/>
                        <a:gd name="adj2" fmla="val 123297"/>
                        <a:gd name="adj3" fmla="val 16667"/>
                      </a:avLst>
                    </a:prstGeom>
                    <a:noFill/>
                    <a:ln>
                      <a:noFill/>
                    </a:ln>
                  </c15:spPr>
                </c:ext>
                <c:ext xmlns:c16="http://schemas.microsoft.com/office/drawing/2014/chart" uri="{C3380CC4-5D6E-409C-BE32-E72D297353CC}">
                  <c16:uniqueId val="{00000013-D944-40AB-B7B5-15759E6CAEC0}"/>
                </c:ext>
              </c:extLst>
            </c:dLbl>
            <c:dLbl>
              <c:idx val="3"/>
              <c:layout>
                <c:manualLayout>
                  <c:x val="9.0518216791127554E-3"/>
                  <c:y val="-3.38051975491233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944-40AB-B7B5-15759E6CAEC0}"/>
                </c:ext>
              </c:extLst>
            </c:dLbl>
            <c:dLbl>
              <c:idx val="4"/>
              <c:layout>
                <c:manualLayout>
                  <c:x val="4.525910839556461E-3"/>
                  <c:y val="0"/>
                </c:manualLayout>
              </c:layout>
              <c:spPr>
                <a:solidFill>
                  <a:srgbClr val="4F7BAC"/>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gd name="adj1" fmla="val -24729"/>
                        <a:gd name="adj2" fmla="val 80070"/>
                        <a:gd name="adj3" fmla="val 16667"/>
                      </a:avLst>
                    </a:prstGeom>
                    <a:noFill/>
                    <a:ln>
                      <a:noFill/>
                    </a:ln>
                  </c15:spPr>
                </c:ext>
                <c:ext xmlns:c16="http://schemas.microsoft.com/office/drawing/2014/chart" uri="{C3380CC4-5D6E-409C-BE32-E72D297353CC}">
                  <c16:uniqueId val="{00000015-D944-40AB-B7B5-15759E6CAEC0}"/>
                </c:ext>
              </c:extLst>
            </c:dLbl>
            <c:spPr>
              <a:solidFill>
                <a:srgbClr val="4F7BAC"/>
              </a:solidFill>
              <a:ln>
                <a:solidFill>
                  <a:sysClr val="window" lastClr="FFFFFF"/>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solidFill>
                        <a:schemeClr val="bg1"/>
                      </a:solidFill>
                      <a:round/>
                    </a:ln>
                    <a:effectLst/>
                  </c:spPr>
                </c15:leaderLines>
              </c:ext>
            </c:extLst>
          </c:dLbls>
          <c:cat>
            <c:strRef>
              <c:f>Hoja1!$A$2:$A$6</c:f>
              <c:strCache>
                <c:ptCount val="5"/>
                <c:pt idx="0">
                  <c:v>000</c:v>
                </c:pt>
                <c:pt idx="1">
                  <c:v>100</c:v>
                </c:pt>
                <c:pt idx="2">
                  <c:v>200</c:v>
                </c:pt>
                <c:pt idx="3">
                  <c:v>300</c:v>
                </c:pt>
                <c:pt idx="4">
                  <c:v>900</c:v>
                </c:pt>
              </c:strCache>
            </c:strRef>
          </c:cat>
          <c:val>
            <c:numRef>
              <c:f>Hoja1!$E$2:$E$6</c:f>
              <c:numCache>
                <c:formatCode>_("Q"* #,##0.00_);_("Q"* \(#,##0.00\);_("Q"* "-"??_);_(@_)</c:formatCode>
                <c:ptCount val="5"/>
                <c:pt idx="0">
                  <c:v>7464052.4700000007</c:v>
                </c:pt>
                <c:pt idx="1">
                  <c:v>5736429.8100000005</c:v>
                </c:pt>
                <c:pt idx="2">
                  <c:v>1961601.4100000001</c:v>
                </c:pt>
                <c:pt idx="3">
                  <c:v>149997.26</c:v>
                </c:pt>
                <c:pt idx="4">
                  <c:v>0.33999999996740371</c:v>
                </c:pt>
              </c:numCache>
            </c:numRef>
          </c:val>
          <c:extLst>
            <c:ext xmlns:c16="http://schemas.microsoft.com/office/drawing/2014/chart" uri="{C3380CC4-5D6E-409C-BE32-E72D297353CC}">
              <c16:uniqueId val="{00000016-D944-40AB-B7B5-15759E6CAEC0}"/>
            </c:ext>
          </c:extLst>
        </c:ser>
        <c:dLbls>
          <c:dLblPos val="inBase"/>
          <c:showLegendKey val="0"/>
          <c:showVal val="1"/>
          <c:showCatName val="0"/>
          <c:showSerName val="0"/>
          <c:showPercent val="0"/>
          <c:showBubbleSize val="0"/>
        </c:dLbls>
        <c:gapWidth val="100"/>
        <c:overlap val="-24"/>
        <c:axId val="122183184"/>
        <c:axId val="122183600"/>
      </c:barChart>
      <c:catAx>
        <c:axId val="122183184"/>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crossAx val="122183600"/>
        <c:crosses val="autoZero"/>
        <c:auto val="1"/>
        <c:lblAlgn val="ctr"/>
        <c:lblOffset val="100"/>
        <c:noMultiLvlLbl val="0"/>
      </c:catAx>
      <c:valAx>
        <c:axId val="122183600"/>
        <c:scaling>
          <c:orientation val="minMax"/>
        </c:scaling>
        <c:delete val="1"/>
        <c:axPos val="l"/>
        <c:majorGridlines>
          <c:spPr>
            <a:ln w="9525" cap="flat" cmpd="sng" algn="ctr">
              <a:solidFill>
                <a:schemeClr val="tx1">
                  <a:lumMod val="15000"/>
                  <a:lumOff val="85000"/>
                </a:schemeClr>
              </a:solidFill>
              <a:round/>
            </a:ln>
            <a:effectLst/>
          </c:spPr>
        </c:majorGridlines>
        <c:numFmt formatCode="_(&quot;Q&quot;* #,##0.00_);_(&quot;Q&quot;* \(#,##0.00\);_(&quot;Q&quot;* &quot;-&quot;??_);_(@_)" sourceLinked="1"/>
        <c:majorTickMark val="out"/>
        <c:minorTickMark val="none"/>
        <c:tickLblPos val="nextTo"/>
        <c:crossAx val="122183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700">
          <a:solidFill>
            <a:schemeClr val="bg1"/>
          </a:solidFill>
          <a:latin typeface="Times New Roman" panose="02020603050405020304" pitchFamily="18" charset="0"/>
          <a:cs typeface="Times New Roman" panose="02020603050405020304" pitchFamily="18" charset="0"/>
        </a:defRPr>
      </a:pPr>
      <a:endParaRPr lang="es-G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Hoja5!$B$2</c:f>
              <c:strCache>
                <c:ptCount val="1"/>
                <c:pt idx="0">
                  <c:v>ASIGNADO</c:v>
                </c:pt>
              </c:strCache>
            </c:strRef>
          </c:tx>
          <c:spPr>
            <a:solidFill>
              <a:schemeClr val="accent1"/>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Hoja5!$A$3:$A$13</c:f>
              <c:strCache>
                <c:ptCount val="11"/>
                <c:pt idx="0">
                  <c:v>Dirección y coordinación</c:v>
                </c:pt>
                <c:pt idx="1">
                  <c:v>Tratamiento de las aguas residuales a través de las plantas de tratamiento a cargo de la Institución</c:v>
                </c:pt>
                <c:pt idx="2">
                  <c:v>Estado ecológico de la cuenca y del Lago de Amatitlán monitoreado a traves de análisis de la calidad del agua y parámetros biológicos</c:v>
                </c:pt>
                <c:pt idx="3">
                  <c:v>Volumen de desechos sólidos flotantes y plantas acuáticas extraídos del Lago de Amatitlán </c:v>
                </c:pt>
                <c:pt idx="4">
                  <c:v>Control y manejo de los desechos sólidos en la cuenca del lago de Amatitlán </c:v>
                </c:pt>
                <c:pt idx="5">
                  <c:v>Personas capacitadas y sensibilizadas en temas ambientales dirigido al sector formal / no formal </c:v>
                </c:pt>
                <c:pt idx="6">
                  <c:v>Entidades asesoradas en temas de control y manejo de aguas residuales generadas, sistemas de producción agroindustrial y el uso del agua de pozos en la Cuenca del Lago de Amatitlán </c:v>
                </c:pt>
                <c:pt idx="7">
                  <c:v>Retención de sedimentos a través de la conformación de diques y otros mecanismos de control</c:v>
                </c:pt>
                <c:pt idx="8">
                  <c:v>Extracción manual  mecánica de solidos y sedimentos en el cauce del río Villalobos y desembocadura</c:v>
                </c:pt>
                <c:pt idx="9">
                  <c:v>Conservación de suelos y agua en la cuenca del lago de Amatitlán</c:v>
                </c:pt>
                <c:pt idx="10">
                  <c:v>Reforestación y mantenimiento de áreas en la cuenca del lago de Amatitlán</c:v>
                </c:pt>
              </c:strCache>
            </c:strRef>
          </c:cat>
          <c:val>
            <c:numRef>
              <c:f>Hoja5!$B$3:$B$13</c:f>
              <c:numCache>
                <c:formatCode>_("Q"* #,##0.00_);_("Q"* \(#,##0.00\);_("Q"* "-"??_);_(@_)</c:formatCode>
                <c:ptCount val="11"/>
                <c:pt idx="0">
                  <c:v>13774755</c:v>
                </c:pt>
                <c:pt idx="1">
                  <c:v>3112337</c:v>
                </c:pt>
                <c:pt idx="2">
                  <c:v>2048864</c:v>
                </c:pt>
                <c:pt idx="3">
                  <c:v>1094631</c:v>
                </c:pt>
                <c:pt idx="4">
                  <c:v>7217010</c:v>
                </c:pt>
                <c:pt idx="5">
                  <c:v>1177390</c:v>
                </c:pt>
                <c:pt idx="6">
                  <c:v>368114</c:v>
                </c:pt>
                <c:pt idx="7">
                  <c:v>330000</c:v>
                </c:pt>
                <c:pt idx="8">
                  <c:v>1330000</c:v>
                </c:pt>
                <c:pt idx="9">
                  <c:v>2158275</c:v>
                </c:pt>
                <c:pt idx="10">
                  <c:v>692624</c:v>
                </c:pt>
              </c:numCache>
            </c:numRef>
          </c:val>
          <c:extLst>
            <c:ext xmlns:c16="http://schemas.microsoft.com/office/drawing/2014/chart" uri="{C3380CC4-5D6E-409C-BE32-E72D297353CC}">
              <c16:uniqueId val="{00000000-3143-41D6-BED3-25D180BD4340}"/>
            </c:ext>
          </c:extLst>
        </c:ser>
        <c:ser>
          <c:idx val="1"/>
          <c:order val="1"/>
          <c:tx>
            <c:strRef>
              <c:f>Hoja5!$C$2</c:f>
              <c:strCache>
                <c:ptCount val="1"/>
                <c:pt idx="0">
                  <c:v>VIGENTE</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Hoja5!$A$3:$A$13</c:f>
              <c:strCache>
                <c:ptCount val="11"/>
                <c:pt idx="0">
                  <c:v>Dirección y coordinación</c:v>
                </c:pt>
                <c:pt idx="1">
                  <c:v>Tratamiento de las aguas residuales a través de las plantas de tratamiento a cargo de la Institución</c:v>
                </c:pt>
                <c:pt idx="2">
                  <c:v>Estado ecológico de la cuenca y del Lago de Amatitlán monitoreado a traves de análisis de la calidad del agua y parámetros biológicos</c:v>
                </c:pt>
                <c:pt idx="3">
                  <c:v>Volumen de desechos sólidos flotantes y plantas acuáticas extraídos del Lago de Amatitlán </c:v>
                </c:pt>
                <c:pt idx="4">
                  <c:v>Control y manejo de los desechos sólidos en la cuenca del lago de Amatitlán </c:v>
                </c:pt>
                <c:pt idx="5">
                  <c:v>Personas capacitadas y sensibilizadas en temas ambientales dirigido al sector formal / no formal </c:v>
                </c:pt>
                <c:pt idx="6">
                  <c:v>Entidades asesoradas en temas de control y manejo de aguas residuales generadas, sistemas de producción agroindustrial y el uso del agua de pozos en la Cuenca del Lago de Amatitlán </c:v>
                </c:pt>
                <c:pt idx="7">
                  <c:v>Retención de sedimentos a través de la conformación de diques y otros mecanismos de control</c:v>
                </c:pt>
                <c:pt idx="8">
                  <c:v>Extracción manual  mecánica de solidos y sedimentos en el cauce del río Villalobos y desembocadura</c:v>
                </c:pt>
                <c:pt idx="9">
                  <c:v>Conservación de suelos y agua en la cuenca del lago de Amatitlán</c:v>
                </c:pt>
                <c:pt idx="10">
                  <c:v>Reforestación y mantenimiento de áreas en la cuenca del lago de Amatitlán</c:v>
                </c:pt>
              </c:strCache>
            </c:strRef>
          </c:cat>
          <c:val>
            <c:numRef>
              <c:f>Hoja5!$C$3:$C$13</c:f>
              <c:numCache>
                <c:formatCode>_("Q"* #,##0.00_);_("Q"* \(#,##0.00\);_("Q"* "-"??_);_(@_)</c:formatCode>
                <c:ptCount val="11"/>
                <c:pt idx="0">
                  <c:v>14917468</c:v>
                </c:pt>
                <c:pt idx="1">
                  <c:v>3015610</c:v>
                </c:pt>
                <c:pt idx="2">
                  <c:v>1922007.48</c:v>
                </c:pt>
                <c:pt idx="3">
                  <c:v>1110621.1299999999</c:v>
                </c:pt>
                <c:pt idx="4">
                  <c:v>6913617.4000000004</c:v>
                </c:pt>
                <c:pt idx="5">
                  <c:v>779117.96</c:v>
                </c:pt>
                <c:pt idx="6">
                  <c:v>363439</c:v>
                </c:pt>
                <c:pt idx="7">
                  <c:v>330000</c:v>
                </c:pt>
                <c:pt idx="8">
                  <c:v>946400</c:v>
                </c:pt>
                <c:pt idx="9">
                  <c:v>2138988.84</c:v>
                </c:pt>
                <c:pt idx="10">
                  <c:v>866730.19</c:v>
                </c:pt>
              </c:numCache>
            </c:numRef>
          </c:val>
          <c:extLst>
            <c:ext xmlns:c16="http://schemas.microsoft.com/office/drawing/2014/chart" uri="{C3380CC4-5D6E-409C-BE32-E72D297353CC}">
              <c16:uniqueId val="{00000001-3143-41D6-BED3-25D180BD4340}"/>
            </c:ext>
          </c:extLst>
        </c:ser>
        <c:ser>
          <c:idx val="2"/>
          <c:order val="2"/>
          <c:tx>
            <c:strRef>
              <c:f>Hoja5!$D$2</c:f>
              <c:strCache>
                <c:ptCount val="1"/>
                <c:pt idx="0">
                  <c:v>TOTAL ANUAL </c:v>
                </c:pt>
              </c:strCache>
            </c:strRef>
          </c:tx>
          <c:spPr>
            <a:solidFill>
              <a:schemeClr val="accent5"/>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Hoja5!$A$3:$A$13</c:f>
              <c:strCache>
                <c:ptCount val="11"/>
                <c:pt idx="0">
                  <c:v>Dirección y coordinación</c:v>
                </c:pt>
                <c:pt idx="1">
                  <c:v>Tratamiento de las aguas residuales a través de las plantas de tratamiento a cargo de la Institución</c:v>
                </c:pt>
                <c:pt idx="2">
                  <c:v>Estado ecológico de la cuenca y del Lago de Amatitlán monitoreado a traves de análisis de la calidad del agua y parámetros biológicos</c:v>
                </c:pt>
                <c:pt idx="3">
                  <c:v>Volumen de desechos sólidos flotantes y plantas acuáticas extraídos del Lago de Amatitlán </c:v>
                </c:pt>
                <c:pt idx="4">
                  <c:v>Control y manejo de los desechos sólidos en la cuenca del lago de Amatitlán </c:v>
                </c:pt>
                <c:pt idx="5">
                  <c:v>Personas capacitadas y sensibilizadas en temas ambientales dirigido al sector formal / no formal </c:v>
                </c:pt>
                <c:pt idx="6">
                  <c:v>Entidades asesoradas en temas de control y manejo de aguas residuales generadas, sistemas de producción agroindustrial y el uso del agua de pozos en la Cuenca del Lago de Amatitlán </c:v>
                </c:pt>
                <c:pt idx="7">
                  <c:v>Retención de sedimentos a través de la conformación de diques y otros mecanismos de control</c:v>
                </c:pt>
                <c:pt idx="8">
                  <c:v>Extracción manual  mecánica de solidos y sedimentos en el cauce del río Villalobos y desembocadura</c:v>
                </c:pt>
                <c:pt idx="9">
                  <c:v>Conservación de suelos y agua en la cuenca del lago de Amatitlán</c:v>
                </c:pt>
                <c:pt idx="10">
                  <c:v>Reforestación y mantenimiento de áreas en la cuenca del lago de Amatitlán</c:v>
                </c:pt>
              </c:strCache>
            </c:strRef>
          </c:cat>
          <c:val>
            <c:numRef>
              <c:f>Hoja5!$D$3:$D$13</c:f>
              <c:numCache>
                <c:formatCode>_("Q"* #,##0.00_);_("Q"* \(#,##0.00\);_("Q"* "-"??_);_(@_)</c:formatCode>
                <c:ptCount val="11"/>
                <c:pt idx="0">
                  <c:v>8574666.129999999</c:v>
                </c:pt>
                <c:pt idx="1">
                  <c:v>1078469.27</c:v>
                </c:pt>
                <c:pt idx="2">
                  <c:v>1018917.53</c:v>
                </c:pt>
                <c:pt idx="3">
                  <c:v>1033188.36</c:v>
                </c:pt>
                <c:pt idx="4">
                  <c:v>3500694.4499999997</c:v>
                </c:pt>
                <c:pt idx="5">
                  <c:v>365185.78</c:v>
                </c:pt>
                <c:pt idx="6">
                  <c:v>235004.06</c:v>
                </c:pt>
                <c:pt idx="7">
                  <c:v>174258.07</c:v>
                </c:pt>
                <c:pt idx="8">
                  <c:v>284548.39</c:v>
                </c:pt>
                <c:pt idx="9">
                  <c:v>1142773.8</c:v>
                </c:pt>
                <c:pt idx="10">
                  <c:v>584213.19999999995</c:v>
                </c:pt>
              </c:numCache>
            </c:numRef>
          </c:val>
          <c:extLst>
            <c:ext xmlns:c16="http://schemas.microsoft.com/office/drawing/2014/chart" uri="{C3380CC4-5D6E-409C-BE32-E72D297353CC}">
              <c16:uniqueId val="{00000002-3143-41D6-BED3-25D180BD4340}"/>
            </c:ext>
          </c:extLst>
        </c:ser>
        <c:ser>
          <c:idx val="3"/>
          <c:order val="3"/>
          <c:tx>
            <c:strRef>
              <c:f>Hoja5!$E$2</c:f>
              <c:strCache>
                <c:ptCount val="1"/>
                <c:pt idx="0">
                  <c:v>POR EJECUTAR</c:v>
                </c:pt>
              </c:strCache>
            </c:strRef>
          </c:tx>
          <c:spPr>
            <a:solidFill>
              <a:schemeClr val="accent1">
                <a:lumMod val="60000"/>
              </a:schemeClr>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Hoja5!$A$3:$A$13</c:f>
              <c:strCache>
                <c:ptCount val="11"/>
                <c:pt idx="0">
                  <c:v>Dirección y coordinación</c:v>
                </c:pt>
                <c:pt idx="1">
                  <c:v>Tratamiento de las aguas residuales a través de las plantas de tratamiento a cargo de la Institución</c:v>
                </c:pt>
                <c:pt idx="2">
                  <c:v>Estado ecológico de la cuenca y del Lago de Amatitlán monitoreado a traves de análisis de la calidad del agua y parámetros biológicos</c:v>
                </c:pt>
                <c:pt idx="3">
                  <c:v>Volumen de desechos sólidos flotantes y plantas acuáticas extraídos del Lago de Amatitlán </c:v>
                </c:pt>
                <c:pt idx="4">
                  <c:v>Control y manejo de los desechos sólidos en la cuenca del lago de Amatitlán </c:v>
                </c:pt>
                <c:pt idx="5">
                  <c:v>Personas capacitadas y sensibilizadas en temas ambientales dirigido al sector formal / no formal </c:v>
                </c:pt>
                <c:pt idx="6">
                  <c:v>Entidades asesoradas en temas de control y manejo de aguas residuales generadas, sistemas de producción agroindustrial y el uso del agua de pozos en la Cuenca del Lago de Amatitlán </c:v>
                </c:pt>
                <c:pt idx="7">
                  <c:v>Retención de sedimentos a través de la conformación de diques y otros mecanismos de control</c:v>
                </c:pt>
                <c:pt idx="8">
                  <c:v>Extracción manual  mecánica de solidos y sedimentos en el cauce del río Villalobos y desembocadura</c:v>
                </c:pt>
                <c:pt idx="9">
                  <c:v>Conservación de suelos y agua en la cuenca del lago de Amatitlán</c:v>
                </c:pt>
                <c:pt idx="10">
                  <c:v>Reforestación y mantenimiento de áreas en la cuenca del lago de Amatitlán</c:v>
                </c:pt>
              </c:strCache>
            </c:strRef>
          </c:cat>
          <c:val>
            <c:numRef>
              <c:f>Hoja5!$E$3:$E$13</c:f>
              <c:numCache>
                <c:formatCode>_("Q"* #,##0.00_);_("Q"* \(#,##0.00\);_("Q"* "-"??_);_(@_)</c:formatCode>
                <c:ptCount val="11"/>
                <c:pt idx="0">
                  <c:v>6342801.870000001</c:v>
                </c:pt>
                <c:pt idx="1">
                  <c:v>1937140.73</c:v>
                </c:pt>
                <c:pt idx="2">
                  <c:v>903089.95</c:v>
                </c:pt>
                <c:pt idx="3">
                  <c:v>77432.769999999902</c:v>
                </c:pt>
                <c:pt idx="4">
                  <c:v>3412922.9500000007</c:v>
                </c:pt>
                <c:pt idx="5">
                  <c:v>413932.17999999993</c:v>
                </c:pt>
                <c:pt idx="6">
                  <c:v>128434.94</c:v>
                </c:pt>
                <c:pt idx="7">
                  <c:v>155741.93</c:v>
                </c:pt>
                <c:pt idx="8">
                  <c:v>661851.61</c:v>
                </c:pt>
                <c:pt idx="9">
                  <c:v>996215.0399999998</c:v>
                </c:pt>
                <c:pt idx="10">
                  <c:v>282516.99</c:v>
                </c:pt>
              </c:numCache>
            </c:numRef>
          </c:val>
          <c:extLst>
            <c:ext xmlns:c16="http://schemas.microsoft.com/office/drawing/2014/chart" uri="{C3380CC4-5D6E-409C-BE32-E72D297353CC}">
              <c16:uniqueId val="{00000003-3143-41D6-BED3-25D180BD4340}"/>
            </c:ext>
          </c:extLst>
        </c:ser>
        <c:dLbls>
          <c:showLegendKey val="0"/>
          <c:showVal val="0"/>
          <c:showCatName val="0"/>
          <c:showSerName val="0"/>
          <c:showPercent val="0"/>
          <c:showBubbleSize val="0"/>
        </c:dLbls>
        <c:gapWidth val="75"/>
        <c:overlap val="-25"/>
        <c:axId val="733427648"/>
        <c:axId val="671720080"/>
      </c:barChart>
      <c:catAx>
        <c:axId val="7334276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crossAx val="671720080"/>
        <c:crosses val="autoZero"/>
        <c:auto val="1"/>
        <c:lblAlgn val="ctr"/>
        <c:lblOffset val="100"/>
        <c:noMultiLvlLbl val="0"/>
      </c:catAx>
      <c:valAx>
        <c:axId val="671720080"/>
        <c:scaling>
          <c:orientation val="minMax"/>
        </c:scaling>
        <c:delete val="1"/>
        <c:axPos val="l"/>
        <c:numFmt formatCode="_(&quot;Q&quot;* #,##0.00_);_(&quot;Q&quot;* \(#,##0.00\);_(&quot;Q&quot;* &quot;-&quot;??_);_(@_)" sourceLinked="1"/>
        <c:majorTickMark val="out"/>
        <c:minorTickMark val="none"/>
        <c:tickLblPos val="nextTo"/>
        <c:crossAx val="733427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G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latin typeface="Times New Roman" panose="02020603050405020304" pitchFamily="18" charset="0"/>
          <a:cs typeface="Times New Roman" panose="02020603050405020304" pitchFamily="18" charset="0"/>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7.png"/><Relationship Id="rId2" Type="http://schemas.microsoft.com/office/2007/relationships/hdphoto" Target="../media/hdphoto1.wdp"/><Relationship Id="rId1" Type="http://schemas.openxmlformats.org/officeDocument/2006/relationships/image" Target="../media/image4.png"/><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 Id="rId9" Type="http://schemas.openxmlformats.org/officeDocument/2006/relationships/image" Target="../media/image8.png"/></Relationships>
</file>

<file path=ppt/diagrams/_rels/drawing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7.png"/><Relationship Id="rId2" Type="http://schemas.microsoft.com/office/2007/relationships/hdphoto" Target="../media/hdphoto1.wdp"/><Relationship Id="rId1" Type="http://schemas.openxmlformats.org/officeDocument/2006/relationships/image" Target="../media/image4.png"/><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 Id="rId9"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9BE101-0D2A-415B-AC9F-864784B591DD}" type="doc">
      <dgm:prSet loTypeId="urn:microsoft.com/office/officeart/2008/layout/PictureStrips" loCatId="list" qsTypeId="urn:microsoft.com/office/officeart/2005/8/quickstyle/simple5" qsCatId="simple" csTypeId="urn:microsoft.com/office/officeart/2005/8/colors/colorful5" csCatId="colorful" phldr="1"/>
      <dgm:spPr/>
      <dgm:t>
        <a:bodyPr/>
        <a:lstStyle/>
        <a:p>
          <a:endParaRPr lang="es-GT"/>
        </a:p>
      </dgm:t>
    </dgm:pt>
    <dgm:pt modelId="{62C7D52A-5DAC-4E19-82CB-2ACC4266BCBC}">
      <dgm:prSet phldrT="[Texto]" custT="1"/>
      <dgm:spPr/>
      <dgm:t>
        <a:bodyPr/>
        <a:lstStyle/>
        <a:p>
          <a:pPr algn="just"/>
          <a:r>
            <a:rPr lang="es-GT" sz="800" b="1" dirty="0">
              <a:latin typeface="Times New Roman" panose="02020603050405020304" pitchFamily="18" charset="0"/>
              <a:cs typeface="Times New Roman" panose="02020603050405020304" pitchFamily="18" charset="0"/>
            </a:rPr>
            <a:t>a) Modernización y Fortalecimiento Institucional </a:t>
          </a:r>
        </a:p>
        <a:p>
          <a:pPr algn="just"/>
          <a:r>
            <a:rPr lang="es-GT" sz="800">
              <a:latin typeface="Times New Roman" panose="02020603050405020304" pitchFamily="18" charset="0"/>
              <a:cs typeface="Times New Roman" panose="02020603050405020304" pitchFamily="18" charset="0"/>
            </a:rPr>
            <a:t>Mejorar el desempeño de la operación política y funcional de AMSA; promover, ampliar y fortalecer una red efectiva de alianzas tácticas y estratégicas, que permitan alcanzar objetivos institucionales mediante el involucramiento activo de todos los actores de la sociedad.</a:t>
          </a:r>
        </a:p>
      </dgm:t>
    </dgm:pt>
    <dgm:pt modelId="{792AFBBE-7416-4D51-8788-63C46E245084}" type="parTrans" cxnId="{032262FE-F017-405C-AF79-5FC0C9D806B9}">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9A873E5D-14C6-493C-B135-75A7BB3EA2F7}" type="sibTrans" cxnId="{032262FE-F017-405C-AF79-5FC0C9D806B9}">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0994AE61-7757-4187-BC5F-3B53C3720F7C}">
      <dgm:prSet phldrT="[Texto]" custT="1"/>
      <dgm:spPr/>
      <dgm:t>
        <a:bodyPr/>
        <a:lstStyle/>
        <a:p>
          <a:pPr algn="just"/>
          <a:r>
            <a:rPr lang="es-GT" sz="800" b="1">
              <a:latin typeface="Times New Roman" panose="02020603050405020304" pitchFamily="18" charset="0"/>
              <a:ea typeface="Tahoma" panose="020B0604030504040204" pitchFamily="34" charset="0"/>
              <a:cs typeface="Times New Roman" panose="02020603050405020304" pitchFamily="18" charset="0"/>
            </a:rPr>
            <a:t>c) Manejo Integral de Cuenca</a:t>
          </a:r>
        </a:p>
        <a:p>
          <a:pPr algn="just"/>
          <a:r>
            <a:rPr lang="es-GT" sz="800" b="0">
              <a:latin typeface="Times New Roman" panose="02020603050405020304" pitchFamily="18" charset="0"/>
              <a:ea typeface="Tahoma" panose="020B0604030504040204" pitchFamily="34" charset="0"/>
              <a:cs typeface="Times New Roman" panose="02020603050405020304" pitchFamily="18" charset="0"/>
            </a:rPr>
            <a:t>Incorporar el enfoque de gestión integral para la reducción del riesgo a desastres en la cuenca, para la reducción de la vulnerabilidad de la población y los ecosistemas, y la mitigación y adaptación al cambio climático, mediante el ordenamiento territorial y planes de manejo integrado de microcuencas. Promover prácticas de conservación de suelos, la restauración ecológica, el incremento de la cobertura vegetal y forestal, la recarga hídrica, y la práctica de agricultura sostenible.</a:t>
          </a:r>
          <a:endParaRPr lang="es-GT" sz="800">
            <a:latin typeface="Times New Roman" panose="02020603050405020304" pitchFamily="18" charset="0"/>
            <a:cs typeface="Times New Roman" panose="02020603050405020304" pitchFamily="18" charset="0"/>
          </a:endParaRPr>
        </a:p>
      </dgm:t>
    </dgm:pt>
    <dgm:pt modelId="{D497CB7A-98D4-4652-A24B-432A435830E1}" type="parTrans" cxnId="{1CABE36B-741C-48FD-8A66-F7926D4623A2}">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D93CCBD8-3DCF-4D72-AD80-FBDDAAFDED1C}" type="sibTrans" cxnId="{1CABE36B-741C-48FD-8A66-F7926D4623A2}">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22FB63DC-FB6E-4198-B854-F7BD3DF8CD38}">
      <dgm:prSet phldrT="[Texto]" custT="1"/>
      <dgm:spPr/>
      <dgm:t>
        <a:bodyPr/>
        <a:lstStyle/>
        <a:p>
          <a:pPr algn="just"/>
          <a:r>
            <a:rPr lang="es-GT" sz="800" b="1">
              <a:solidFill>
                <a:schemeClr val="tx1"/>
              </a:solidFill>
              <a:latin typeface="Times New Roman" panose="02020603050405020304" pitchFamily="18" charset="0"/>
              <a:cs typeface="Times New Roman" panose="02020603050405020304" pitchFamily="18" charset="0"/>
            </a:rPr>
            <a:t>d) Calidad Ambiental y Saneamiento </a:t>
          </a:r>
        </a:p>
        <a:p>
          <a:pPr algn="just"/>
          <a:r>
            <a:rPr lang="es-GT" sz="800">
              <a:solidFill>
                <a:schemeClr val="tx1"/>
              </a:solidFill>
              <a:latin typeface="Times New Roman" panose="02020603050405020304" pitchFamily="18" charset="0"/>
              <a:cs typeface="Times New Roman" panose="02020603050405020304" pitchFamily="18" charset="0"/>
            </a:rPr>
            <a:t>Monitoreo permanente de los recursos hídricos y biológicos de la cuenca y el clima, así como de la calidad ambiental de la cuenca, mediante la evaluación permanente del impacto de las acciones que se desarrollan en la cuenca, para sustentar y orientar la toma de decisiones con base en evidencia científica. Fomentar el saneamiento ambiental y el manejo de los desechos dentro de la cuenca y sus ríos tributarios para prevenir, evitar y reducir la contaminación en el lago y los peligros para la salud de la población de la cuenca.</a:t>
          </a:r>
        </a:p>
      </dgm:t>
    </dgm:pt>
    <dgm:pt modelId="{8031F65F-B867-405B-8886-FAEA5FBB7EFD}" type="parTrans" cxnId="{DCBFA09C-9F86-4067-85E1-9EFC75EF420F}">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5433EA08-4EFD-4D31-873A-CBD358AF02B8}" type="sibTrans" cxnId="{DCBFA09C-9F86-4067-85E1-9EFC75EF420F}">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BA96817F-11E3-4463-9B4D-AC64F92F7FF0}">
      <dgm:prSet phldrT="[Texto]" custT="1"/>
      <dgm:spPr/>
      <dgm:t>
        <a:bodyPr/>
        <a:lstStyle/>
        <a:p>
          <a:pPr algn="just"/>
          <a:r>
            <a:rPr lang="es-ES" sz="800" b="1" dirty="0">
              <a:latin typeface="Times New Roman" panose="02020603050405020304" pitchFamily="18" charset="0"/>
              <a:cs typeface="Times New Roman" panose="02020603050405020304" pitchFamily="18" charset="0"/>
            </a:rPr>
            <a:t>e) Educación ambiental</a:t>
          </a:r>
        </a:p>
        <a:p>
          <a:pPr algn="just"/>
          <a:r>
            <a:rPr lang="es-ES" sz="800" dirty="0">
              <a:latin typeface="Times New Roman" panose="02020603050405020304" pitchFamily="18" charset="0"/>
              <a:cs typeface="Times New Roman" panose="02020603050405020304" pitchFamily="18" charset="0"/>
            </a:rPr>
            <a:t>Sensibilizar y concienciar a la población sobre la necesidad del cambio de actitudes, la implementación de buenas prácticas ambientales y sobre la importancia de la preservación, conservación y resguardo de los recursos naturales y los ecosistemas de la cuenca.</a:t>
          </a:r>
          <a:endParaRPr lang="es-GT" sz="800" dirty="0">
            <a:solidFill>
              <a:schemeClr val="tx1"/>
            </a:solidFill>
            <a:latin typeface="Times New Roman" panose="02020603050405020304" pitchFamily="18" charset="0"/>
            <a:cs typeface="Times New Roman" panose="02020603050405020304" pitchFamily="18" charset="0"/>
          </a:endParaRPr>
        </a:p>
      </dgm:t>
    </dgm:pt>
    <dgm:pt modelId="{98599FA1-11FE-4B6F-8A55-D7BBF8E7B03C}" type="parTrans" cxnId="{FC10A4A3-7984-428F-8E54-750ABEBA205B}">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F1922DEE-4527-4D4F-98E5-EE12304E4144}" type="sibTrans" cxnId="{FC10A4A3-7984-428F-8E54-750ABEBA205B}">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EAB309E7-2421-48C4-AE5C-E5AE96E0E756}">
      <dgm:prSet phldrT="[Texto]" custT="1"/>
      <dgm:spPr/>
      <dgm:t>
        <a:bodyPr/>
        <a:lstStyle/>
        <a:p>
          <a:pPr algn="just">
            <a:buFont typeface="+mj-lt"/>
            <a:buAutoNum type="alphaLcParenR"/>
          </a:pPr>
          <a:r>
            <a:rPr lang="es-GT" sz="800" b="1">
              <a:latin typeface="Times New Roman" panose="02020603050405020304" pitchFamily="18" charset="0"/>
              <a:ea typeface="Tahoma" panose="020B0604030504040204" pitchFamily="34" charset="0"/>
              <a:cs typeface="Times New Roman" panose="02020603050405020304" pitchFamily="18" charset="0"/>
            </a:rPr>
            <a:t>b) Gobernanza y Cumplimiento Legal  </a:t>
          </a:r>
        </a:p>
        <a:p>
          <a:pPr algn="just">
            <a:buFont typeface="+mj-lt"/>
            <a:buAutoNum type="alphaLcParenR"/>
          </a:pPr>
          <a:endParaRPr lang="es-GT" sz="800" b="1">
            <a:latin typeface="Times New Roman" panose="02020603050405020304" pitchFamily="18" charset="0"/>
            <a:ea typeface="Tahoma" panose="020B0604030504040204" pitchFamily="34" charset="0"/>
            <a:cs typeface="Times New Roman" panose="02020603050405020304" pitchFamily="18" charset="0"/>
          </a:endParaRPr>
        </a:p>
        <a:p>
          <a:pPr algn="just">
            <a:buFont typeface="+mj-lt"/>
            <a:buAutoNum type="alphaLcParenR"/>
          </a:pPr>
          <a:r>
            <a:rPr lang="es-GT" sz="800">
              <a:latin typeface="Times New Roman" panose="02020603050405020304" pitchFamily="18" charset="0"/>
              <a:ea typeface="Tahoma" panose="020B0604030504040204" pitchFamily="34" charset="0"/>
              <a:cs typeface="Times New Roman" panose="02020603050405020304" pitchFamily="18" charset="0"/>
            </a:rPr>
            <a:t>Fomentar la gobernanza ambiental bajo un enfoque de derechos y obligaciones que promueva el cumplimiento de la legislación y aplicación de la ley.</a:t>
          </a:r>
          <a:endParaRPr lang="es-GT" sz="800">
            <a:latin typeface="Times New Roman" panose="02020603050405020304" pitchFamily="18" charset="0"/>
            <a:cs typeface="Times New Roman" panose="02020603050405020304" pitchFamily="18" charset="0"/>
          </a:endParaRPr>
        </a:p>
      </dgm:t>
    </dgm:pt>
    <dgm:pt modelId="{2DEE11A5-F790-4FA7-AD9E-E6B76DA71700}" type="parTrans" cxnId="{B693755C-DF72-451A-9F35-D1A2EBF6544C}">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BAFE48CA-6B8A-4EB2-9452-FBF900E8CAF0}" type="sibTrans" cxnId="{B693755C-DF72-451A-9F35-D1A2EBF6544C}">
      <dgm:prSet/>
      <dgm:spPr/>
      <dgm:t>
        <a:bodyPr/>
        <a:lstStyle/>
        <a:p>
          <a:pPr algn="just"/>
          <a:endParaRPr lang="es-GT" sz="800">
            <a:solidFill>
              <a:schemeClr val="tx1"/>
            </a:solidFill>
            <a:latin typeface="Times New Roman" panose="02020603050405020304" pitchFamily="18" charset="0"/>
            <a:cs typeface="Times New Roman" panose="02020603050405020304" pitchFamily="18" charset="0"/>
          </a:endParaRPr>
        </a:p>
      </dgm:t>
    </dgm:pt>
    <dgm:pt modelId="{DE88CAF6-899F-4005-8F0C-5E76BC3DB3FD}" type="pres">
      <dgm:prSet presAssocID="{269BE101-0D2A-415B-AC9F-864784B591DD}" presName="Name0" presStyleCnt="0">
        <dgm:presLayoutVars>
          <dgm:dir/>
          <dgm:resizeHandles val="exact"/>
        </dgm:presLayoutVars>
      </dgm:prSet>
      <dgm:spPr/>
    </dgm:pt>
    <dgm:pt modelId="{CB71DB98-35E6-4595-A401-77BDDE746020}" type="pres">
      <dgm:prSet presAssocID="{62C7D52A-5DAC-4E19-82CB-2ACC4266BCBC}" presName="composite" presStyleCnt="0"/>
      <dgm:spPr/>
    </dgm:pt>
    <dgm:pt modelId="{BB3CEA1E-7463-46C0-B57D-AD3284C6B8B9}" type="pres">
      <dgm:prSet presAssocID="{62C7D52A-5DAC-4E19-82CB-2ACC4266BCBC}" presName="rect1" presStyleLbl="trAlignAcc1" presStyleIdx="0" presStyleCnt="5">
        <dgm:presLayoutVars>
          <dgm:bulletEnabled val="1"/>
        </dgm:presLayoutVars>
      </dgm:prSet>
      <dgm:spPr/>
    </dgm:pt>
    <dgm:pt modelId="{037669DA-B30F-47BA-B9C3-8BA68C1EB54C}" type="pres">
      <dgm:prSet presAssocID="{62C7D52A-5DAC-4E19-82CB-2ACC4266BCBC}" presName="rect2" presStyleLbl="fgImgPlace1" presStyleIdx="0" presStyleCnt="5"/>
      <dgm:spPr>
        <a:blipFill rotWithShape="1">
          <a:blip xmlns:r="http://schemas.openxmlformats.org/officeDocument/2006/relationships" r:embed="rId1">
            <a:extLst>
              <a:ext uri="{BEBA8EAE-BF5A-486C-A8C5-ECC9F3942E4B}">
                <a14:imgProps xmlns:a14="http://schemas.microsoft.com/office/drawing/2010/main">
                  <a14:imgLayer r:embed="rId2">
                    <a14:imgEffect>
                      <a14:colorTemperature colorTemp="7200"/>
                    </a14:imgEffect>
                    <a14:imgEffect>
                      <a14:saturation sat="200000"/>
                    </a14:imgEffect>
                  </a14:imgLayer>
                </a14:imgProps>
              </a:ext>
            </a:extLst>
          </a:blip>
          <a:srcRect/>
          <a:stretch>
            <a:fillRect l="-33000" r="-33000"/>
          </a:stretch>
        </a:blipFill>
      </dgm:spPr>
    </dgm:pt>
    <dgm:pt modelId="{8D484D45-4C19-496D-82D1-FB4A082AE36E}" type="pres">
      <dgm:prSet presAssocID="{9A873E5D-14C6-493C-B135-75A7BB3EA2F7}" presName="sibTrans" presStyleCnt="0"/>
      <dgm:spPr/>
    </dgm:pt>
    <dgm:pt modelId="{737904B5-9AE2-4CC3-89DD-37E4F4261FA6}" type="pres">
      <dgm:prSet presAssocID="{EAB309E7-2421-48C4-AE5C-E5AE96E0E756}" presName="composite" presStyleCnt="0"/>
      <dgm:spPr/>
    </dgm:pt>
    <dgm:pt modelId="{6074123F-7E8B-4025-B759-7755C0AC6B89}" type="pres">
      <dgm:prSet presAssocID="{EAB309E7-2421-48C4-AE5C-E5AE96E0E756}" presName="rect1" presStyleLbl="trAlignAcc1" presStyleIdx="1" presStyleCnt="5">
        <dgm:presLayoutVars>
          <dgm:bulletEnabled val="1"/>
        </dgm:presLayoutVars>
      </dgm:prSet>
      <dgm:spPr/>
    </dgm:pt>
    <dgm:pt modelId="{B69F79E3-159B-4553-9424-FFBDAC5DB8E8}" type="pres">
      <dgm:prSet presAssocID="{EAB309E7-2421-48C4-AE5C-E5AE96E0E756}" presName="rect2" presStyleLbl="fgImgPlace1" presStyleIdx="1" presStyleCnt="5"/>
      <dgm:spPr>
        <a:blipFill rotWithShape="1">
          <a:blip xmlns:r="http://schemas.openxmlformats.org/officeDocument/2006/relationships" r:embed="rId3">
            <a:extLst>
              <a:ext uri="{BEBA8EAE-BF5A-486C-A8C5-ECC9F3942E4B}">
                <a14:imgProps xmlns:a14="http://schemas.microsoft.com/office/drawing/2010/main">
                  <a14:imgLayer r:embed="rId4">
                    <a14:imgEffect>
                      <a14:colorTemperature colorTemp="7200"/>
                    </a14:imgEffect>
                  </a14:imgLayer>
                </a14:imgProps>
              </a:ext>
            </a:extLst>
          </a:blip>
          <a:srcRect/>
          <a:stretch>
            <a:fillRect l="-63000" r="-63000"/>
          </a:stretch>
        </a:blipFill>
      </dgm:spPr>
    </dgm:pt>
    <dgm:pt modelId="{19643435-D746-4A62-A7B0-4FEE2202F8BB}" type="pres">
      <dgm:prSet presAssocID="{BAFE48CA-6B8A-4EB2-9452-FBF900E8CAF0}" presName="sibTrans" presStyleCnt="0"/>
      <dgm:spPr/>
    </dgm:pt>
    <dgm:pt modelId="{78CFF8BF-4BBA-4779-A1EF-1FBFEFE207FF}" type="pres">
      <dgm:prSet presAssocID="{0994AE61-7757-4187-BC5F-3B53C3720F7C}" presName="composite" presStyleCnt="0"/>
      <dgm:spPr/>
    </dgm:pt>
    <dgm:pt modelId="{9DB4C2F7-8D9E-453B-9FB2-AD83AE259269}" type="pres">
      <dgm:prSet presAssocID="{0994AE61-7757-4187-BC5F-3B53C3720F7C}" presName="rect1" presStyleLbl="trAlignAcc1" presStyleIdx="2" presStyleCnt="5" custScaleY="115562">
        <dgm:presLayoutVars>
          <dgm:bulletEnabled val="1"/>
        </dgm:presLayoutVars>
      </dgm:prSet>
      <dgm:spPr/>
    </dgm:pt>
    <dgm:pt modelId="{F8C5A645-4240-4820-8E93-B1E1CE1BF041}" type="pres">
      <dgm:prSet presAssocID="{0994AE61-7757-4187-BC5F-3B53C3720F7C}" presName="rect2" presStyleLbl="fgImgPlace1" presStyleIdx="2" presStyleCnt="5"/>
      <dgm:spPr>
        <a:blipFill dpi="0" rotWithShape="1">
          <a:blip xmlns:r="http://schemas.openxmlformats.org/officeDocument/2006/relationships" r:embed="rId5">
            <a:extLst>
              <a:ext uri="{BEBA8EAE-BF5A-486C-A8C5-ECC9F3942E4B}">
                <a14:imgProps xmlns:a14="http://schemas.microsoft.com/office/drawing/2010/main">
                  <a14:imgLayer r:embed="rId6">
                    <a14:imgEffect>
                      <a14:saturation sat="200000"/>
                    </a14:imgEffect>
                  </a14:imgLayer>
                </a14:imgProps>
              </a:ext>
            </a:extLst>
          </a:blip>
          <a:srcRect/>
          <a:stretch>
            <a:fillRect l="-33217" t="-1419" r="-42534" b="1419"/>
          </a:stretch>
        </a:blipFill>
      </dgm:spPr>
    </dgm:pt>
    <dgm:pt modelId="{12E987E4-FD45-4F30-9A73-07F85C2A3163}" type="pres">
      <dgm:prSet presAssocID="{D93CCBD8-3DCF-4D72-AD80-FBDDAAFDED1C}" presName="sibTrans" presStyleCnt="0"/>
      <dgm:spPr/>
    </dgm:pt>
    <dgm:pt modelId="{A4C052B0-94AB-4B2D-8104-24523663D22A}" type="pres">
      <dgm:prSet presAssocID="{22FB63DC-FB6E-4198-B854-F7BD3DF8CD38}" presName="composite" presStyleCnt="0"/>
      <dgm:spPr/>
    </dgm:pt>
    <dgm:pt modelId="{EFD719BE-0FAA-493C-A74F-061F344257D9}" type="pres">
      <dgm:prSet presAssocID="{22FB63DC-FB6E-4198-B854-F7BD3DF8CD38}" presName="rect1" presStyleLbl="trAlignAcc1" presStyleIdx="3" presStyleCnt="5" custScaleY="126966">
        <dgm:presLayoutVars>
          <dgm:bulletEnabled val="1"/>
        </dgm:presLayoutVars>
      </dgm:prSet>
      <dgm:spPr/>
    </dgm:pt>
    <dgm:pt modelId="{3F4654B2-9462-41CE-AE86-EA18DE9FD603}" type="pres">
      <dgm:prSet presAssocID="{22FB63DC-FB6E-4198-B854-F7BD3DF8CD38}" presName="rect2" presStyleLbl="fgImgPlace1" presStyleIdx="3" presStyleCnt="5"/>
      <dgm:spPr>
        <a:blipFill rotWithShape="1">
          <a:blip xmlns:r="http://schemas.openxmlformats.org/officeDocument/2006/relationships" r:embed="rId7">
            <a:extLst>
              <a:ext uri="{BEBA8EAE-BF5A-486C-A8C5-ECC9F3942E4B}">
                <a14:imgProps xmlns:a14="http://schemas.microsoft.com/office/drawing/2010/main">
                  <a14:imgLayer r:embed="rId8">
                    <a14:imgEffect>
                      <a14:saturation sat="200000"/>
                    </a14:imgEffect>
                  </a14:imgLayer>
                </a14:imgProps>
              </a:ext>
            </a:extLst>
          </a:blip>
          <a:srcRect/>
          <a:stretch>
            <a:fillRect l="-50000" r="-50000"/>
          </a:stretch>
        </a:blipFill>
      </dgm:spPr>
    </dgm:pt>
    <dgm:pt modelId="{9DC61058-2707-4982-9C49-6AE5DA08A494}" type="pres">
      <dgm:prSet presAssocID="{5433EA08-4EFD-4D31-873A-CBD358AF02B8}" presName="sibTrans" presStyleCnt="0"/>
      <dgm:spPr/>
    </dgm:pt>
    <dgm:pt modelId="{55F11248-0F30-434A-ABFA-49B1E2DFC20A}" type="pres">
      <dgm:prSet presAssocID="{BA96817F-11E3-4463-9B4D-AC64F92F7FF0}" presName="composite" presStyleCnt="0"/>
      <dgm:spPr/>
    </dgm:pt>
    <dgm:pt modelId="{D833CA35-3201-4D0D-AEEB-FBA269BB80B0}" type="pres">
      <dgm:prSet presAssocID="{BA96817F-11E3-4463-9B4D-AC64F92F7FF0}" presName="rect1" presStyleLbl="trAlignAcc1" presStyleIdx="4" presStyleCnt="5">
        <dgm:presLayoutVars>
          <dgm:bulletEnabled val="1"/>
        </dgm:presLayoutVars>
      </dgm:prSet>
      <dgm:spPr/>
    </dgm:pt>
    <dgm:pt modelId="{92D40422-77A2-405F-9CCC-F46108657AE2}" type="pres">
      <dgm:prSet presAssocID="{BA96817F-11E3-4463-9B4D-AC64F92F7FF0}" presName="rect2" presStyleLbl="fgImgPlace1" presStyleIdx="4" presStyleCnt="5"/>
      <dgm:spPr>
        <a:blipFill dpi="0" rotWithShape="1">
          <a:blip xmlns:r="http://schemas.openxmlformats.org/officeDocument/2006/relationships" r:embed="rId9"/>
          <a:srcRect/>
          <a:stretch>
            <a:fillRect l="-87257" t="-1418" r="-64478" b="1418"/>
          </a:stretch>
        </a:blipFill>
      </dgm:spPr>
    </dgm:pt>
  </dgm:ptLst>
  <dgm:cxnLst>
    <dgm:cxn modelId="{6D61B10B-33AF-474C-8599-0C044C19E960}" type="presOf" srcId="{BA96817F-11E3-4463-9B4D-AC64F92F7FF0}" destId="{D833CA35-3201-4D0D-AEEB-FBA269BB80B0}" srcOrd="0" destOrd="0" presId="urn:microsoft.com/office/officeart/2008/layout/PictureStrips"/>
    <dgm:cxn modelId="{A9F68414-D8F7-4D31-8F56-C454901BFE1E}" type="presOf" srcId="{0994AE61-7757-4187-BC5F-3B53C3720F7C}" destId="{9DB4C2F7-8D9E-453B-9FB2-AD83AE259269}" srcOrd="0" destOrd="0" presId="urn:microsoft.com/office/officeart/2008/layout/PictureStrips"/>
    <dgm:cxn modelId="{B693755C-DF72-451A-9F35-D1A2EBF6544C}" srcId="{269BE101-0D2A-415B-AC9F-864784B591DD}" destId="{EAB309E7-2421-48C4-AE5C-E5AE96E0E756}" srcOrd="1" destOrd="0" parTransId="{2DEE11A5-F790-4FA7-AD9E-E6B76DA71700}" sibTransId="{BAFE48CA-6B8A-4EB2-9452-FBF900E8CAF0}"/>
    <dgm:cxn modelId="{1CABE36B-741C-48FD-8A66-F7926D4623A2}" srcId="{269BE101-0D2A-415B-AC9F-864784B591DD}" destId="{0994AE61-7757-4187-BC5F-3B53C3720F7C}" srcOrd="2" destOrd="0" parTransId="{D497CB7A-98D4-4652-A24B-432A435830E1}" sibTransId="{D93CCBD8-3DCF-4D72-AD80-FBDDAAFDED1C}"/>
    <dgm:cxn modelId="{DCBFA09C-9F86-4067-85E1-9EFC75EF420F}" srcId="{269BE101-0D2A-415B-AC9F-864784B591DD}" destId="{22FB63DC-FB6E-4198-B854-F7BD3DF8CD38}" srcOrd="3" destOrd="0" parTransId="{8031F65F-B867-405B-8886-FAEA5FBB7EFD}" sibTransId="{5433EA08-4EFD-4D31-873A-CBD358AF02B8}"/>
    <dgm:cxn modelId="{FC10A4A3-7984-428F-8E54-750ABEBA205B}" srcId="{269BE101-0D2A-415B-AC9F-864784B591DD}" destId="{BA96817F-11E3-4463-9B4D-AC64F92F7FF0}" srcOrd="4" destOrd="0" parTransId="{98599FA1-11FE-4B6F-8A55-D7BBF8E7B03C}" sibTransId="{F1922DEE-4527-4D4F-98E5-EE12304E4144}"/>
    <dgm:cxn modelId="{48102AB5-C12D-47F6-9A0B-07B26E306A35}" type="presOf" srcId="{269BE101-0D2A-415B-AC9F-864784B591DD}" destId="{DE88CAF6-899F-4005-8F0C-5E76BC3DB3FD}" srcOrd="0" destOrd="0" presId="urn:microsoft.com/office/officeart/2008/layout/PictureStrips"/>
    <dgm:cxn modelId="{192148BD-F976-46C7-BA38-D7874BF7FB64}" type="presOf" srcId="{22FB63DC-FB6E-4198-B854-F7BD3DF8CD38}" destId="{EFD719BE-0FAA-493C-A74F-061F344257D9}" srcOrd="0" destOrd="0" presId="urn:microsoft.com/office/officeart/2008/layout/PictureStrips"/>
    <dgm:cxn modelId="{646140D1-C2AC-4748-81B8-902E95DF56EC}" type="presOf" srcId="{EAB309E7-2421-48C4-AE5C-E5AE96E0E756}" destId="{6074123F-7E8B-4025-B759-7755C0AC6B89}" srcOrd="0" destOrd="0" presId="urn:microsoft.com/office/officeart/2008/layout/PictureStrips"/>
    <dgm:cxn modelId="{062F96ED-F088-41BC-9377-8FAE230704C2}" type="presOf" srcId="{62C7D52A-5DAC-4E19-82CB-2ACC4266BCBC}" destId="{BB3CEA1E-7463-46C0-B57D-AD3284C6B8B9}" srcOrd="0" destOrd="0" presId="urn:microsoft.com/office/officeart/2008/layout/PictureStrips"/>
    <dgm:cxn modelId="{032262FE-F017-405C-AF79-5FC0C9D806B9}" srcId="{269BE101-0D2A-415B-AC9F-864784B591DD}" destId="{62C7D52A-5DAC-4E19-82CB-2ACC4266BCBC}" srcOrd="0" destOrd="0" parTransId="{792AFBBE-7416-4D51-8788-63C46E245084}" sibTransId="{9A873E5D-14C6-493C-B135-75A7BB3EA2F7}"/>
    <dgm:cxn modelId="{E2487DBC-C307-476F-A898-92B0E00AD341}" type="presParOf" srcId="{DE88CAF6-899F-4005-8F0C-5E76BC3DB3FD}" destId="{CB71DB98-35E6-4595-A401-77BDDE746020}" srcOrd="0" destOrd="0" presId="urn:microsoft.com/office/officeart/2008/layout/PictureStrips"/>
    <dgm:cxn modelId="{1ABF8B9A-4084-4F6B-98D2-6C2DEAF6097F}" type="presParOf" srcId="{CB71DB98-35E6-4595-A401-77BDDE746020}" destId="{BB3CEA1E-7463-46C0-B57D-AD3284C6B8B9}" srcOrd="0" destOrd="0" presId="urn:microsoft.com/office/officeart/2008/layout/PictureStrips"/>
    <dgm:cxn modelId="{313F221E-28EA-491C-AFDC-2F5EB5E60AF7}" type="presParOf" srcId="{CB71DB98-35E6-4595-A401-77BDDE746020}" destId="{037669DA-B30F-47BA-B9C3-8BA68C1EB54C}" srcOrd="1" destOrd="0" presId="urn:microsoft.com/office/officeart/2008/layout/PictureStrips"/>
    <dgm:cxn modelId="{CA4C1ADE-FE5F-4A3F-B85A-0600477D6145}" type="presParOf" srcId="{DE88CAF6-899F-4005-8F0C-5E76BC3DB3FD}" destId="{8D484D45-4C19-496D-82D1-FB4A082AE36E}" srcOrd="1" destOrd="0" presId="urn:microsoft.com/office/officeart/2008/layout/PictureStrips"/>
    <dgm:cxn modelId="{C5C073DD-2C90-4FBD-9BAA-F3D002F74C7C}" type="presParOf" srcId="{DE88CAF6-899F-4005-8F0C-5E76BC3DB3FD}" destId="{737904B5-9AE2-4CC3-89DD-37E4F4261FA6}" srcOrd="2" destOrd="0" presId="urn:microsoft.com/office/officeart/2008/layout/PictureStrips"/>
    <dgm:cxn modelId="{88316173-0161-4CDB-BC30-11BA9CA6C622}" type="presParOf" srcId="{737904B5-9AE2-4CC3-89DD-37E4F4261FA6}" destId="{6074123F-7E8B-4025-B759-7755C0AC6B89}" srcOrd="0" destOrd="0" presId="urn:microsoft.com/office/officeart/2008/layout/PictureStrips"/>
    <dgm:cxn modelId="{F3A5C521-22C6-43D2-AADE-10A5193568DC}" type="presParOf" srcId="{737904B5-9AE2-4CC3-89DD-37E4F4261FA6}" destId="{B69F79E3-159B-4553-9424-FFBDAC5DB8E8}" srcOrd="1" destOrd="0" presId="urn:microsoft.com/office/officeart/2008/layout/PictureStrips"/>
    <dgm:cxn modelId="{90F59027-5507-43B1-AE9B-9D0E57FD07C8}" type="presParOf" srcId="{DE88CAF6-899F-4005-8F0C-5E76BC3DB3FD}" destId="{19643435-D746-4A62-A7B0-4FEE2202F8BB}" srcOrd="3" destOrd="0" presId="urn:microsoft.com/office/officeart/2008/layout/PictureStrips"/>
    <dgm:cxn modelId="{31B2B1CD-E716-45C1-9AC9-D2E813C7ABB4}" type="presParOf" srcId="{DE88CAF6-899F-4005-8F0C-5E76BC3DB3FD}" destId="{78CFF8BF-4BBA-4779-A1EF-1FBFEFE207FF}" srcOrd="4" destOrd="0" presId="urn:microsoft.com/office/officeart/2008/layout/PictureStrips"/>
    <dgm:cxn modelId="{43489707-0E71-4F4A-B630-DCD0145BC277}" type="presParOf" srcId="{78CFF8BF-4BBA-4779-A1EF-1FBFEFE207FF}" destId="{9DB4C2F7-8D9E-453B-9FB2-AD83AE259269}" srcOrd="0" destOrd="0" presId="urn:microsoft.com/office/officeart/2008/layout/PictureStrips"/>
    <dgm:cxn modelId="{DD5A0F62-9D6A-4108-8B0D-C0A4FCE82A61}" type="presParOf" srcId="{78CFF8BF-4BBA-4779-A1EF-1FBFEFE207FF}" destId="{F8C5A645-4240-4820-8E93-B1E1CE1BF041}" srcOrd="1" destOrd="0" presId="urn:microsoft.com/office/officeart/2008/layout/PictureStrips"/>
    <dgm:cxn modelId="{06200521-72C3-4422-97D9-0C3BD23B2162}" type="presParOf" srcId="{DE88CAF6-899F-4005-8F0C-5E76BC3DB3FD}" destId="{12E987E4-FD45-4F30-9A73-07F85C2A3163}" srcOrd="5" destOrd="0" presId="urn:microsoft.com/office/officeart/2008/layout/PictureStrips"/>
    <dgm:cxn modelId="{E2638EE7-6EEB-4DAE-B9D1-95311219E9EF}" type="presParOf" srcId="{DE88CAF6-899F-4005-8F0C-5E76BC3DB3FD}" destId="{A4C052B0-94AB-4B2D-8104-24523663D22A}" srcOrd="6" destOrd="0" presId="urn:microsoft.com/office/officeart/2008/layout/PictureStrips"/>
    <dgm:cxn modelId="{6E4B6BBF-5E0B-4FF4-804E-7A69A21C6C61}" type="presParOf" srcId="{A4C052B0-94AB-4B2D-8104-24523663D22A}" destId="{EFD719BE-0FAA-493C-A74F-061F344257D9}" srcOrd="0" destOrd="0" presId="urn:microsoft.com/office/officeart/2008/layout/PictureStrips"/>
    <dgm:cxn modelId="{32F4135B-F6AC-4C09-ADAD-9A8263A34B29}" type="presParOf" srcId="{A4C052B0-94AB-4B2D-8104-24523663D22A}" destId="{3F4654B2-9462-41CE-AE86-EA18DE9FD603}" srcOrd="1" destOrd="0" presId="urn:microsoft.com/office/officeart/2008/layout/PictureStrips"/>
    <dgm:cxn modelId="{494B382F-832B-4009-9B52-C6DC6C3FC114}" type="presParOf" srcId="{DE88CAF6-899F-4005-8F0C-5E76BC3DB3FD}" destId="{9DC61058-2707-4982-9C49-6AE5DA08A494}" srcOrd="7" destOrd="0" presId="urn:microsoft.com/office/officeart/2008/layout/PictureStrips"/>
    <dgm:cxn modelId="{2A4B6D9F-95D0-4692-A125-ECEA7776DEAD}" type="presParOf" srcId="{DE88CAF6-899F-4005-8F0C-5E76BC3DB3FD}" destId="{55F11248-0F30-434A-ABFA-49B1E2DFC20A}" srcOrd="8" destOrd="0" presId="urn:microsoft.com/office/officeart/2008/layout/PictureStrips"/>
    <dgm:cxn modelId="{406AC57F-173E-4E92-9A2F-E559C472FFB4}" type="presParOf" srcId="{55F11248-0F30-434A-ABFA-49B1E2DFC20A}" destId="{D833CA35-3201-4D0D-AEEB-FBA269BB80B0}" srcOrd="0" destOrd="0" presId="urn:microsoft.com/office/officeart/2008/layout/PictureStrips"/>
    <dgm:cxn modelId="{BD11AA1F-24D9-4116-8CDB-817B4DEC2B9D}" type="presParOf" srcId="{55F11248-0F30-434A-ABFA-49B1E2DFC20A}" destId="{92D40422-77A2-405F-9CCC-F46108657AE2}"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CEA1E-7463-46C0-B57D-AD3284C6B8B9}">
      <dsp:nvSpPr>
        <dsp:cNvPr id="0" name=""/>
        <dsp:cNvSpPr/>
      </dsp:nvSpPr>
      <dsp:spPr>
        <a:xfrm>
          <a:off x="1705209" y="187140"/>
          <a:ext cx="3637428" cy="113669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9922" tIns="30480" rIns="30480" bIns="30480" numCol="1" spcCol="1270" anchor="ctr" anchorCtr="0">
          <a:noAutofit/>
        </a:bodyPr>
        <a:lstStyle/>
        <a:p>
          <a:pPr marL="0" lvl="0" indent="0" algn="just" defTabSz="355600">
            <a:lnSpc>
              <a:spcPct val="90000"/>
            </a:lnSpc>
            <a:spcBef>
              <a:spcPct val="0"/>
            </a:spcBef>
            <a:spcAft>
              <a:spcPct val="35000"/>
            </a:spcAft>
            <a:buNone/>
          </a:pPr>
          <a:r>
            <a:rPr lang="es-GT" sz="800" b="1" kern="1200" dirty="0">
              <a:latin typeface="Times New Roman" panose="02020603050405020304" pitchFamily="18" charset="0"/>
              <a:cs typeface="Times New Roman" panose="02020603050405020304" pitchFamily="18" charset="0"/>
            </a:rPr>
            <a:t>a) Modernización y Fortalecimiento Institucional </a:t>
          </a:r>
        </a:p>
        <a:p>
          <a:pPr marL="0" lvl="0" indent="0" algn="just" defTabSz="355600">
            <a:lnSpc>
              <a:spcPct val="90000"/>
            </a:lnSpc>
            <a:spcBef>
              <a:spcPct val="0"/>
            </a:spcBef>
            <a:spcAft>
              <a:spcPct val="35000"/>
            </a:spcAft>
            <a:buNone/>
          </a:pPr>
          <a:r>
            <a:rPr lang="es-GT" sz="800" kern="1200">
              <a:latin typeface="Times New Roman" panose="02020603050405020304" pitchFamily="18" charset="0"/>
              <a:cs typeface="Times New Roman" panose="02020603050405020304" pitchFamily="18" charset="0"/>
            </a:rPr>
            <a:t>Mejorar el desempeño de la operación política y funcional de AMSA; promover, ampliar y fortalecer una red efectiva de alianzas tácticas y estratégicas, que permitan alcanzar objetivos institucionales mediante el involucramiento activo de todos los actores de la sociedad.</a:t>
          </a:r>
        </a:p>
      </dsp:txBody>
      <dsp:txXfrm>
        <a:off x="1705209" y="187140"/>
        <a:ext cx="3637428" cy="1136696"/>
      </dsp:txXfrm>
    </dsp:sp>
    <dsp:sp modelId="{037669DA-B30F-47BA-B9C3-8BA68C1EB54C}">
      <dsp:nvSpPr>
        <dsp:cNvPr id="0" name=""/>
        <dsp:cNvSpPr/>
      </dsp:nvSpPr>
      <dsp:spPr>
        <a:xfrm>
          <a:off x="1553650" y="22950"/>
          <a:ext cx="795687" cy="1193531"/>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colorTemperature colorTemp="7200"/>
                    </a14:imgEffect>
                    <a14:imgEffect>
                      <a14:saturation sat="200000"/>
                    </a14:imgEffect>
                  </a14:imgLayer>
                </a14:imgProps>
              </a:ext>
            </a:extLst>
          </a:blip>
          <a:srcRect/>
          <a:stretch>
            <a:fillRect l="-33000" r="-3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074123F-7E8B-4025-B759-7755C0AC6B89}">
      <dsp:nvSpPr>
        <dsp:cNvPr id="0" name=""/>
        <dsp:cNvSpPr/>
      </dsp:nvSpPr>
      <dsp:spPr>
        <a:xfrm>
          <a:off x="5646696" y="187140"/>
          <a:ext cx="3637428" cy="113669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9922" tIns="30480" rIns="30480" bIns="30480" numCol="1" spcCol="1270" anchor="ctr" anchorCtr="0">
          <a:noAutofit/>
        </a:bodyPr>
        <a:lstStyle/>
        <a:p>
          <a:pPr marL="0" lvl="0" indent="0" algn="just" defTabSz="355600">
            <a:lnSpc>
              <a:spcPct val="90000"/>
            </a:lnSpc>
            <a:spcBef>
              <a:spcPct val="0"/>
            </a:spcBef>
            <a:spcAft>
              <a:spcPct val="35000"/>
            </a:spcAft>
            <a:buFont typeface="+mj-lt"/>
            <a:buNone/>
          </a:pPr>
          <a:r>
            <a:rPr lang="es-GT" sz="800" b="1" kern="1200">
              <a:latin typeface="Times New Roman" panose="02020603050405020304" pitchFamily="18" charset="0"/>
              <a:ea typeface="Tahoma" panose="020B0604030504040204" pitchFamily="34" charset="0"/>
              <a:cs typeface="Times New Roman" panose="02020603050405020304" pitchFamily="18" charset="0"/>
            </a:rPr>
            <a:t>b) Gobernanza y Cumplimiento Legal  </a:t>
          </a:r>
        </a:p>
        <a:p>
          <a:pPr marL="0" lvl="0" indent="0" algn="just" defTabSz="355600">
            <a:lnSpc>
              <a:spcPct val="90000"/>
            </a:lnSpc>
            <a:spcBef>
              <a:spcPct val="0"/>
            </a:spcBef>
            <a:spcAft>
              <a:spcPct val="35000"/>
            </a:spcAft>
            <a:buFont typeface="+mj-lt"/>
            <a:buNone/>
          </a:pPr>
          <a:endParaRPr lang="es-GT" sz="800" b="1" kern="1200">
            <a:latin typeface="Times New Roman" panose="02020603050405020304" pitchFamily="18" charset="0"/>
            <a:ea typeface="Tahoma" panose="020B0604030504040204" pitchFamily="34" charset="0"/>
            <a:cs typeface="Times New Roman" panose="02020603050405020304" pitchFamily="18" charset="0"/>
          </a:endParaRPr>
        </a:p>
        <a:p>
          <a:pPr marL="0" lvl="0" indent="0" algn="just" defTabSz="355600">
            <a:lnSpc>
              <a:spcPct val="90000"/>
            </a:lnSpc>
            <a:spcBef>
              <a:spcPct val="0"/>
            </a:spcBef>
            <a:spcAft>
              <a:spcPct val="35000"/>
            </a:spcAft>
            <a:buFont typeface="+mj-lt"/>
            <a:buNone/>
          </a:pPr>
          <a:r>
            <a:rPr lang="es-GT" sz="800" kern="1200">
              <a:latin typeface="Times New Roman" panose="02020603050405020304" pitchFamily="18" charset="0"/>
              <a:ea typeface="Tahoma" panose="020B0604030504040204" pitchFamily="34" charset="0"/>
              <a:cs typeface="Times New Roman" panose="02020603050405020304" pitchFamily="18" charset="0"/>
            </a:rPr>
            <a:t>Fomentar la gobernanza ambiental bajo un enfoque de derechos y obligaciones que promueva el cumplimiento de la legislación y aplicación de la ley.</a:t>
          </a:r>
          <a:endParaRPr lang="es-GT" sz="800" kern="1200">
            <a:latin typeface="Times New Roman" panose="02020603050405020304" pitchFamily="18" charset="0"/>
            <a:cs typeface="Times New Roman" panose="02020603050405020304" pitchFamily="18" charset="0"/>
          </a:endParaRPr>
        </a:p>
      </dsp:txBody>
      <dsp:txXfrm>
        <a:off x="5646696" y="187140"/>
        <a:ext cx="3637428" cy="1136696"/>
      </dsp:txXfrm>
    </dsp:sp>
    <dsp:sp modelId="{B69F79E3-159B-4553-9424-FFBDAC5DB8E8}">
      <dsp:nvSpPr>
        <dsp:cNvPr id="0" name=""/>
        <dsp:cNvSpPr/>
      </dsp:nvSpPr>
      <dsp:spPr>
        <a:xfrm>
          <a:off x="5495137" y="22950"/>
          <a:ext cx="795687" cy="1193531"/>
        </a:xfrm>
        <a:prstGeom prst="rect">
          <a:avLst/>
        </a:prstGeom>
        <a:blipFill rotWithShape="1">
          <a:blip xmlns:r="http://schemas.openxmlformats.org/officeDocument/2006/relationships" r:embed="rId3">
            <a:extLst>
              <a:ext uri="{BEBA8EAE-BF5A-486C-A8C5-ECC9F3942E4B}">
                <a14:imgProps xmlns:a14="http://schemas.microsoft.com/office/drawing/2010/main">
                  <a14:imgLayer r:embed="rId4">
                    <a14:imgEffect>
                      <a14:colorTemperature colorTemp="7200"/>
                    </a14:imgEffect>
                  </a14:imgLayer>
                </a14:imgProps>
              </a:ext>
            </a:extLst>
          </a:blip>
          <a:srcRect/>
          <a:stretch>
            <a:fillRect l="-63000" r="-6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DB4C2F7-8D9E-453B-9FB2-AD83AE259269}">
      <dsp:nvSpPr>
        <dsp:cNvPr id="0" name=""/>
        <dsp:cNvSpPr/>
      </dsp:nvSpPr>
      <dsp:spPr>
        <a:xfrm>
          <a:off x="1705209" y="1562075"/>
          <a:ext cx="3637428" cy="1313589"/>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9922" tIns="30480" rIns="30480" bIns="30480" numCol="1" spcCol="1270" anchor="ctr" anchorCtr="0">
          <a:noAutofit/>
        </a:bodyPr>
        <a:lstStyle/>
        <a:p>
          <a:pPr marL="0" lvl="0" indent="0" algn="just" defTabSz="355600">
            <a:lnSpc>
              <a:spcPct val="90000"/>
            </a:lnSpc>
            <a:spcBef>
              <a:spcPct val="0"/>
            </a:spcBef>
            <a:spcAft>
              <a:spcPct val="35000"/>
            </a:spcAft>
            <a:buNone/>
          </a:pPr>
          <a:r>
            <a:rPr lang="es-GT" sz="800" b="1" kern="1200">
              <a:latin typeface="Times New Roman" panose="02020603050405020304" pitchFamily="18" charset="0"/>
              <a:ea typeface="Tahoma" panose="020B0604030504040204" pitchFamily="34" charset="0"/>
              <a:cs typeface="Times New Roman" panose="02020603050405020304" pitchFamily="18" charset="0"/>
            </a:rPr>
            <a:t>c) Manejo Integral de Cuenca</a:t>
          </a:r>
        </a:p>
        <a:p>
          <a:pPr marL="0" lvl="0" indent="0" algn="just" defTabSz="355600">
            <a:lnSpc>
              <a:spcPct val="90000"/>
            </a:lnSpc>
            <a:spcBef>
              <a:spcPct val="0"/>
            </a:spcBef>
            <a:spcAft>
              <a:spcPct val="35000"/>
            </a:spcAft>
            <a:buNone/>
          </a:pPr>
          <a:r>
            <a:rPr lang="es-GT" sz="800" b="0" kern="1200">
              <a:latin typeface="Times New Roman" panose="02020603050405020304" pitchFamily="18" charset="0"/>
              <a:ea typeface="Tahoma" panose="020B0604030504040204" pitchFamily="34" charset="0"/>
              <a:cs typeface="Times New Roman" panose="02020603050405020304" pitchFamily="18" charset="0"/>
            </a:rPr>
            <a:t>Incorporar el enfoque de gestión integral para la reducción del riesgo a desastres en la cuenca, para la reducción de la vulnerabilidad de la población y los ecosistemas, y la mitigación y adaptación al cambio climático, mediante el ordenamiento territorial y planes de manejo integrado de microcuencas. Promover prácticas de conservación de suelos, la restauración ecológica, el incremento de la cobertura vegetal y forestal, la recarga hídrica, y la práctica de agricultura sostenible.</a:t>
          </a:r>
          <a:endParaRPr lang="es-GT" sz="800" kern="1200">
            <a:latin typeface="Times New Roman" panose="02020603050405020304" pitchFamily="18" charset="0"/>
            <a:cs typeface="Times New Roman" panose="02020603050405020304" pitchFamily="18" charset="0"/>
          </a:endParaRPr>
        </a:p>
      </dsp:txBody>
      <dsp:txXfrm>
        <a:off x="1705209" y="1562075"/>
        <a:ext cx="3637428" cy="1313589"/>
      </dsp:txXfrm>
    </dsp:sp>
    <dsp:sp modelId="{F8C5A645-4240-4820-8E93-B1E1CE1BF041}">
      <dsp:nvSpPr>
        <dsp:cNvPr id="0" name=""/>
        <dsp:cNvSpPr/>
      </dsp:nvSpPr>
      <dsp:spPr>
        <a:xfrm>
          <a:off x="1553650" y="1486332"/>
          <a:ext cx="795687" cy="1193531"/>
        </a:xfrm>
        <a:prstGeom prst="rect">
          <a:avLst/>
        </a:prstGeom>
        <a:blipFill dpi="0" rotWithShape="1">
          <a:blip xmlns:r="http://schemas.openxmlformats.org/officeDocument/2006/relationships" r:embed="rId5">
            <a:extLst>
              <a:ext uri="{BEBA8EAE-BF5A-486C-A8C5-ECC9F3942E4B}">
                <a14:imgProps xmlns:a14="http://schemas.microsoft.com/office/drawing/2010/main">
                  <a14:imgLayer r:embed="rId6">
                    <a14:imgEffect>
                      <a14:saturation sat="200000"/>
                    </a14:imgEffect>
                  </a14:imgLayer>
                </a14:imgProps>
              </a:ext>
            </a:extLst>
          </a:blip>
          <a:srcRect/>
          <a:stretch>
            <a:fillRect l="-33217" t="-1419" r="-42534" b="1419"/>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FD719BE-0FAA-493C-A74F-061F344257D9}">
      <dsp:nvSpPr>
        <dsp:cNvPr id="0" name=""/>
        <dsp:cNvSpPr/>
      </dsp:nvSpPr>
      <dsp:spPr>
        <a:xfrm>
          <a:off x="5646696" y="1464853"/>
          <a:ext cx="3637428" cy="1443217"/>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9922" tIns="30480" rIns="30480" bIns="30480" numCol="1" spcCol="1270" anchor="ctr" anchorCtr="0">
          <a:noAutofit/>
        </a:bodyPr>
        <a:lstStyle/>
        <a:p>
          <a:pPr marL="0" lvl="0" indent="0" algn="just" defTabSz="355600">
            <a:lnSpc>
              <a:spcPct val="90000"/>
            </a:lnSpc>
            <a:spcBef>
              <a:spcPct val="0"/>
            </a:spcBef>
            <a:spcAft>
              <a:spcPct val="35000"/>
            </a:spcAft>
            <a:buNone/>
          </a:pPr>
          <a:r>
            <a:rPr lang="es-GT" sz="800" b="1" kern="1200">
              <a:solidFill>
                <a:schemeClr val="tx1"/>
              </a:solidFill>
              <a:latin typeface="Times New Roman" panose="02020603050405020304" pitchFamily="18" charset="0"/>
              <a:cs typeface="Times New Roman" panose="02020603050405020304" pitchFamily="18" charset="0"/>
            </a:rPr>
            <a:t>d) Calidad Ambiental y Saneamiento </a:t>
          </a:r>
        </a:p>
        <a:p>
          <a:pPr marL="0" lvl="0" indent="0" algn="just" defTabSz="355600">
            <a:lnSpc>
              <a:spcPct val="90000"/>
            </a:lnSpc>
            <a:spcBef>
              <a:spcPct val="0"/>
            </a:spcBef>
            <a:spcAft>
              <a:spcPct val="35000"/>
            </a:spcAft>
            <a:buNone/>
          </a:pPr>
          <a:r>
            <a:rPr lang="es-GT" sz="800" kern="1200">
              <a:solidFill>
                <a:schemeClr val="tx1"/>
              </a:solidFill>
              <a:latin typeface="Times New Roman" panose="02020603050405020304" pitchFamily="18" charset="0"/>
              <a:cs typeface="Times New Roman" panose="02020603050405020304" pitchFamily="18" charset="0"/>
            </a:rPr>
            <a:t>Monitoreo permanente de los recursos hídricos y biológicos de la cuenca y el clima, así como de la calidad ambiental de la cuenca, mediante la evaluación permanente del impacto de las acciones que se desarrollan en la cuenca, para sustentar y orientar la toma de decisiones con base en evidencia científica. Fomentar el saneamiento ambiental y el manejo de los desechos dentro de la cuenca y sus ríos tributarios para prevenir, evitar y reducir la contaminación en el lago y los peligros para la salud de la población de la cuenca.</a:t>
          </a:r>
        </a:p>
      </dsp:txBody>
      <dsp:txXfrm>
        <a:off x="5646696" y="1464853"/>
        <a:ext cx="3637428" cy="1443217"/>
      </dsp:txXfrm>
    </dsp:sp>
    <dsp:sp modelId="{3F4654B2-9462-41CE-AE86-EA18DE9FD603}">
      <dsp:nvSpPr>
        <dsp:cNvPr id="0" name=""/>
        <dsp:cNvSpPr/>
      </dsp:nvSpPr>
      <dsp:spPr>
        <a:xfrm>
          <a:off x="5495137" y="1453925"/>
          <a:ext cx="795687" cy="1193531"/>
        </a:xfrm>
        <a:prstGeom prst="rect">
          <a:avLst/>
        </a:prstGeom>
        <a:blipFill rotWithShape="1">
          <a:blip xmlns:r="http://schemas.openxmlformats.org/officeDocument/2006/relationships" r:embed="rId7">
            <a:extLst>
              <a:ext uri="{BEBA8EAE-BF5A-486C-A8C5-ECC9F3942E4B}">
                <a14:imgProps xmlns:a14="http://schemas.microsoft.com/office/drawing/2010/main">
                  <a14:imgLayer r:embed="rId8">
                    <a14:imgEffect>
                      <a14:saturation sat="200000"/>
                    </a14:imgEffect>
                  </a14:imgLayer>
                </a14:imgProps>
              </a:ext>
            </a:extLst>
          </a:blip>
          <a:srcRect/>
          <a:stretch>
            <a:fillRect l="-50000" r="-50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833CA35-3201-4D0D-AEEB-FBA269BB80B0}">
      <dsp:nvSpPr>
        <dsp:cNvPr id="0" name=""/>
        <dsp:cNvSpPr/>
      </dsp:nvSpPr>
      <dsp:spPr>
        <a:xfrm>
          <a:off x="3675953" y="3202349"/>
          <a:ext cx="3637428" cy="113669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9922" tIns="30480" rIns="30480" bIns="30480" numCol="1" spcCol="1270" anchor="ctr" anchorCtr="0">
          <a:noAutofit/>
        </a:bodyPr>
        <a:lstStyle/>
        <a:p>
          <a:pPr marL="0" lvl="0" indent="0" algn="just" defTabSz="355600">
            <a:lnSpc>
              <a:spcPct val="90000"/>
            </a:lnSpc>
            <a:spcBef>
              <a:spcPct val="0"/>
            </a:spcBef>
            <a:spcAft>
              <a:spcPct val="35000"/>
            </a:spcAft>
            <a:buNone/>
          </a:pPr>
          <a:r>
            <a:rPr lang="es-ES" sz="800" b="1" kern="1200" dirty="0">
              <a:latin typeface="Times New Roman" panose="02020603050405020304" pitchFamily="18" charset="0"/>
              <a:cs typeface="Times New Roman" panose="02020603050405020304" pitchFamily="18" charset="0"/>
            </a:rPr>
            <a:t>e) Educación ambiental</a:t>
          </a:r>
        </a:p>
        <a:p>
          <a:pPr marL="0" lvl="0" indent="0" algn="just" defTabSz="355600">
            <a:lnSpc>
              <a:spcPct val="90000"/>
            </a:lnSpc>
            <a:spcBef>
              <a:spcPct val="0"/>
            </a:spcBef>
            <a:spcAft>
              <a:spcPct val="35000"/>
            </a:spcAft>
            <a:buNone/>
          </a:pPr>
          <a:r>
            <a:rPr lang="es-ES" sz="800" kern="1200" dirty="0">
              <a:latin typeface="Times New Roman" panose="02020603050405020304" pitchFamily="18" charset="0"/>
              <a:cs typeface="Times New Roman" panose="02020603050405020304" pitchFamily="18" charset="0"/>
            </a:rPr>
            <a:t>Sensibilizar y concienciar a la población sobre la necesidad del cambio de actitudes, la implementación de buenas prácticas ambientales y sobre la importancia de la preservación, conservación y resguardo de los recursos naturales y los ecosistemas de la cuenca.</a:t>
          </a:r>
          <a:endParaRPr lang="es-GT" sz="800" kern="1200" dirty="0">
            <a:solidFill>
              <a:schemeClr val="tx1"/>
            </a:solidFill>
            <a:latin typeface="Times New Roman" panose="02020603050405020304" pitchFamily="18" charset="0"/>
            <a:cs typeface="Times New Roman" panose="02020603050405020304" pitchFamily="18" charset="0"/>
          </a:endParaRPr>
        </a:p>
      </dsp:txBody>
      <dsp:txXfrm>
        <a:off x="3675953" y="3202349"/>
        <a:ext cx="3637428" cy="1136696"/>
      </dsp:txXfrm>
    </dsp:sp>
    <dsp:sp modelId="{92D40422-77A2-405F-9CCC-F46108657AE2}">
      <dsp:nvSpPr>
        <dsp:cNvPr id="0" name=""/>
        <dsp:cNvSpPr/>
      </dsp:nvSpPr>
      <dsp:spPr>
        <a:xfrm>
          <a:off x="3524393" y="3038160"/>
          <a:ext cx="795687" cy="1193531"/>
        </a:xfrm>
        <a:prstGeom prst="rect">
          <a:avLst/>
        </a:prstGeom>
        <a:blipFill dpi="0" rotWithShape="1">
          <a:blip xmlns:r="http://schemas.openxmlformats.org/officeDocument/2006/relationships" r:embed="rId9"/>
          <a:srcRect/>
          <a:stretch>
            <a:fillRect l="-87257" t="-1418" r="-64478" b="1418"/>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4544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84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69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637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439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62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348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85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63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26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77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0876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6989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5988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0763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344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2732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676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7737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201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694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62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35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719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727891" y="685390"/>
            <a:ext cx="709333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300" dirty="0">
                <a:solidFill>
                  <a:srgbClr val="004C82"/>
                </a:solidFill>
                <a:latin typeface="Bebas Neue"/>
                <a:ea typeface="Bebas Neue"/>
                <a:cs typeface="Bebas Neue"/>
                <a:sym typeface="Bebas Neue"/>
              </a:rPr>
              <a:t>¿CUÁL ES LA IMPORTANCIA DEL PAGO DE SERVIDORES PÚBLICOS?</a:t>
            </a:r>
          </a:p>
        </p:txBody>
      </p:sp>
      <p:sp>
        <p:nvSpPr>
          <p:cNvPr id="3" name="Marcador de contenido 6">
            <a:extLst>
              <a:ext uri="{FF2B5EF4-FFF2-40B4-BE49-F238E27FC236}">
                <a16:creationId xmlns:a16="http://schemas.microsoft.com/office/drawing/2014/main" id="{C45C7919-2BF5-C2BA-01DC-2D8F2913A025}"/>
              </a:ext>
            </a:extLst>
          </p:cNvPr>
          <p:cNvSpPr txBox="1">
            <a:spLocks/>
          </p:cNvSpPr>
          <p:nvPr/>
        </p:nvSpPr>
        <p:spPr>
          <a:xfrm>
            <a:off x="422082" y="1613631"/>
            <a:ext cx="7392408" cy="433703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s-MX" sz="1800" dirty="0">
                <a:latin typeface="Times New Roman" panose="02020603050405020304" pitchFamily="18" charset="0"/>
                <a:cs typeface="Times New Roman" panose="02020603050405020304" pitchFamily="18" charset="0"/>
              </a:rPr>
              <a:t>El recurso financiero utilizado en el pago de servidores públicos (grupo 000), aunque se clasifica como un gasto de funcionamiento, en realidad, constituye el medio para prestar servicios o entregar bienes a la población beneficiaria, y con ello, satisfacer las necesidades sociales a través de la contratación de personal técnico, operativo y administrativo que brinda los servicios para la recuperación del lago de Amatitlán y atención a la población.</a:t>
            </a:r>
          </a:p>
          <a:p>
            <a:endParaRPr lang="es-MX" sz="1800" dirty="0">
              <a:latin typeface="Times New Roman" panose="02020603050405020304" pitchFamily="18" charset="0"/>
              <a:cs typeface="Times New Roman" panose="02020603050405020304" pitchFamily="18" charset="0"/>
            </a:endParaRPr>
          </a:p>
          <a:p>
            <a:r>
              <a:rPr lang="es-MX" sz="1800" dirty="0">
                <a:latin typeface="Times New Roman" panose="02020603050405020304" pitchFamily="18" charset="0"/>
                <a:cs typeface="Times New Roman" panose="02020603050405020304" pitchFamily="18" charset="0"/>
              </a:rPr>
              <a:t>AMSA cuenta con un equipo multidisciplinario en las áreas administrativas y técnicas, cubriendo también las tareas de campo que se desarrollan en las plantas de tratamiento administradas por la institución, en la desembocadura del río Villalobos, en los viveros, en las instalaciones de oficinas centrales, entre otros.</a:t>
            </a:r>
          </a:p>
        </p:txBody>
      </p:sp>
      <p:pic>
        <p:nvPicPr>
          <p:cNvPr id="4" name="Imagen 3">
            <a:extLst>
              <a:ext uri="{FF2B5EF4-FFF2-40B4-BE49-F238E27FC236}">
                <a16:creationId xmlns:a16="http://schemas.microsoft.com/office/drawing/2014/main" id="{80E90B2E-3D5E-333C-20FB-026019CB5F97}"/>
              </a:ext>
            </a:extLst>
          </p:cNvPr>
          <p:cNvPicPr>
            <a:picLocks noChangeAspect="1"/>
          </p:cNvPicPr>
          <p:nvPr/>
        </p:nvPicPr>
        <p:blipFill>
          <a:blip r:embed="rId4"/>
          <a:stretch>
            <a:fillRect/>
          </a:stretch>
        </p:blipFill>
        <p:spPr>
          <a:xfrm>
            <a:off x="8591551" y="2214879"/>
            <a:ext cx="2859248" cy="2158270"/>
          </a:xfrm>
          <a:prstGeom prst="rect">
            <a:avLst/>
          </a:prstGeom>
        </p:spPr>
      </p:pic>
      <p:sp>
        <p:nvSpPr>
          <p:cNvPr id="5" name="Cuadro de texto 10">
            <a:extLst>
              <a:ext uri="{FF2B5EF4-FFF2-40B4-BE49-F238E27FC236}">
                <a16:creationId xmlns:a16="http://schemas.microsoft.com/office/drawing/2014/main" id="{3E93F717-824E-D179-3511-F8701EC4392A}"/>
              </a:ext>
            </a:extLst>
          </p:cNvPr>
          <p:cNvSpPr txBox="1"/>
          <p:nvPr/>
        </p:nvSpPr>
        <p:spPr>
          <a:xfrm>
            <a:off x="8772524" y="2595942"/>
            <a:ext cx="2314576" cy="126168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Durante el cuatrimestre reportado, AMSA atendió y dio cobertura a 14 municipios de la cuenca del lago de Amatitlán</a:t>
            </a:r>
          </a:p>
          <a:p>
            <a:pPr algn="just"/>
            <a:endParaRPr lang="es-MX"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descr="Icono&#10;&#10;Descripción generada automáticamente">
            <a:extLst>
              <a:ext uri="{FF2B5EF4-FFF2-40B4-BE49-F238E27FC236}">
                <a16:creationId xmlns:a16="http://schemas.microsoft.com/office/drawing/2014/main" id="{E309BD75-595E-E0D6-CBD6-FCDC73D25C96}"/>
              </a:ext>
            </a:extLst>
          </p:cNvPr>
          <p:cNvPicPr>
            <a:picLocks noChangeAspect="1"/>
          </p:cNvPicPr>
          <p:nvPr/>
        </p:nvPicPr>
        <p:blipFill>
          <a:blip r:embed="rId5"/>
          <a:stretch>
            <a:fillRect/>
          </a:stretch>
        </p:blipFill>
        <p:spPr>
          <a:xfrm>
            <a:off x="9404827" y="3688463"/>
            <a:ext cx="963715" cy="722786"/>
          </a:xfrm>
          <a:prstGeom prst="rect">
            <a:avLst/>
          </a:prstGeom>
        </p:spPr>
      </p:pic>
    </p:spTree>
    <p:extLst>
      <p:ext uri="{BB962C8B-B14F-4D97-AF65-F5344CB8AC3E}">
        <p14:creationId xmlns:p14="http://schemas.microsoft.com/office/powerpoint/2010/main" val="239683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727891" y="685390"/>
            <a:ext cx="72531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300" dirty="0">
                <a:solidFill>
                  <a:srgbClr val="004C82"/>
                </a:solidFill>
                <a:latin typeface="Bebas Neue"/>
                <a:ea typeface="Bebas Neue"/>
                <a:cs typeface="Bebas Neue"/>
                <a:sym typeface="Bebas Neue"/>
              </a:rPr>
              <a:t>PAGO DE SALARIOS A SERVIDORES PÚBLICOS </a:t>
            </a:r>
          </a:p>
        </p:txBody>
      </p:sp>
      <p:pic>
        <p:nvPicPr>
          <p:cNvPr id="4" name="Imagen 3">
            <a:extLst>
              <a:ext uri="{FF2B5EF4-FFF2-40B4-BE49-F238E27FC236}">
                <a16:creationId xmlns:a16="http://schemas.microsoft.com/office/drawing/2014/main" id="{80E90B2E-3D5E-333C-20FB-026019CB5F97}"/>
              </a:ext>
            </a:extLst>
          </p:cNvPr>
          <p:cNvPicPr>
            <a:picLocks noChangeAspect="1"/>
          </p:cNvPicPr>
          <p:nvPr/>
        </p:nvPicPr>
        <p:blipFill>
          <a:blip r:embed="rId4"/>
          <a:stretch>
            <a:fillRect/>
          </a:stretch>
        </p:blipFill>
        <p:spPr>
          <a:xfrm>
            <a:off x="8115692" y="2487717"/>
            <a:ext cx="2771383" cy="1904696"/>
          </a:xfrm>
          <a:prstGeom prst="rect">
            <a:avLst/>
          </a:prstGeom>
        </p:spPr>
      </p:pic>
      <p:sp>
        <p:nvSpPr>
          <p:cNvPr id="5" name="Cuadro de texto 10">
            <a:extLst>
              <a:ext uri="{FF2B5EF4-FFF2-40B4-BE49-F238E27FC236}">
                <a16:creationId xmlns:a16="http://schemas.microsoft.com/office/drawing/2014/main" id="{3E93F717-824E-D179-3511-F8701EC4392A}"/>
              </a:ext>
            </a:extLst>
          </p:cNvPr>
          <p:cNvSpPr txBox="1"/>
          <p:nvPr/>
        </p:nvSpPr>
        <p:spPr>
          <a:xfrm>
            <a:off x="8334744" y="2811984"/>
            <a:ext cx="2171331" cy="120756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sz="165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Este rubro constituye el 52% del presupuesto total de AMSA</a:t>
            </a:r>
            <a:endParaRPr lang="es-GT" sz="165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descr="Icono&#10;&#10;Descripción generada automáticamente">
            <a:extLst>
              <a:ext uri="{FF2B5EF4-FFF2-40B4-BE49-F238E27FC236}">
                <a16:creationId xmlns:a16="http://schemas.microsoft.com/office/drawing/2014/main" id="{E309BD75-595E-E0D6-CBD6-FCDC73D25C96}"/>
              </a:ext>
            </a:extLst>
          </p:cNvPr>
          <p:cNvPicPr>
            <a:picLocks noChangeAspect="1"/>
          </p:cNvPicPr>
          <p:nvPr/>
        </p:nvPicPr>
        <p:blipFill>
          <a:blip r:embed="rId5"/>
          <a:stretch>
            <a:fillRect/>
          </a:stretch>
        </p:blipFill>
        <p:spPr>
          <a:xfrm>
            <a:off x="8961036" y="3754647"/>
            <a:ext cx="918746" cy="689060"/>
          </a:xfrm>
          <a:prstGeom prst="rect">
            <a:avLst/>
          </a:prstGeom>
        </p:spPr>
      </p:pic>
      <p:sp>
        <p:nvSpPr>
          <p:cNvPr id="2" name="Google Shape;107;p4">
            <a:extLst>
              <a:ext uri="{FF2B5EF4-FFF2-40B4-BE49-F238E27FC236}">
                <a16:creationId xmlns:a16="http://schemas.microsoft.com/office/drawing/2014/main" id="{F8A4DB88-E032-4ACE-2457-35D575E97E69}"/>
              </a:ext>
            </a:extLst>
          </p:cNvPr>
          <p:cNvSpPr txBox="1"/>
          <p:nvPr/>
        </p:nvSpPr>
        <p:spPr>
          <a:xfrm>
            <a:off x="727890" y="1154712"/>
            <a:ext cx="41193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rgbClr val="004C82"/>
                </a:solidFill>
                <a:latin typeface="Bebas Neue"/>
                <a:ea typeface="Bebas Neue"/>
                <a:cs typeface="Bebas Neue"/>
                <a:sym typeface="Bebas Neue"/>
              </a:rPr>
              <a:t>al segundo cuatrimestre del año 2023</a:t>
            </a:r>
            <a:endParaRPr sz="1200" dirty="0"/>
          </a:p>
        </p:txBody>
      </p:sp>
      <p:sp>
        <p:nvSpPr>
          <p:cNvPr id="6" name="Título 1">
            <a:extLst>
              <a:ext uri="{FF2B5EF4-FFF2-40B4-BE49-F238E27FC236}">
                <a16:creationId xmlns:a16="http://schemas.microsoft.com/office/drawing/2014/main" id="{A2188258-7E71-05ED-779D-87FDFEFD2B87}"/>
              </a:ext>
            </a:extLst>
          </p:cNvPr>
          <p:cNvSpPr txBox="1">
            <a:spLocks/>
          </p:cNvSpPr>
          <p:nvPr/>
        </p:nvSpPr>
        <p:spPr>
          <a:xfrm>
            <a:off x="689629" y="1616284"/>
            <a:ext cx="7426063" cy="427672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rgbClr val="000000"/>
                </a:solidFill>
                <a:latin typeface="Times New Roman" panose="02020603050405020304" pitchFamily="18" charset="0"/>
                <a:cs typeface="Times New Roman" panose="02020603050405020304" pitchFamily="18" charset="0"/>
              </a:rPr>
              <a:t>Presupuesto vigente total para el pago de servidores públicos</a:t>
            </a:r>
          </a:p>
          <a:p>
            <a:pPr lvl="1" algn="just">
              <a:lnSpc>
                <a:spcPct val="150000"/>
              </a:lnSpc>
              <a:spcBef>
                <a:spcPct val="0"/>
              </a:spcBef>
            </a:pPr>
            <a:r>
              <a:rPr lang="es-GT" sz="4500" b="1" dirty="0">
                <a:solidFill>
                  <a:srgbClr val="0070C0"/>
                </a:solidFill>
                <a:latin typeface="Times New Roman" panose="02020603050405020304" pitchFamily="18" charset="0"/>
                <a:cs typeface="Times New Roman" panose="02020603050405020304" pitchFamily="18" charset="0"/>
              </a:rPr>
              <a:t>Q 17,377,488.00</a:t>
            </a:r>
          </a:p>
          <a:p>
            <a:pPr lvl="1" algn="just">
              <a:lnSpc>
                <a:spcPct val="150000"/>
              </a:lnSpc>
              <a:spcBef>
                <a:spcPct val="0"/>
              </a:spcBef>
            </a:pPr>
            <a:endParaRPr lang="es-GT" sz="2400" b="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s-GT" sz="2700" b="0" dirty="0">
                <a:solidFill>
                  <a:srgbClr val="000000"/>
                </a:solidFill>
                <a:latin typeface="Times New Roman" panose="02020603050405020304" pitchFamily="18" charset="0"/>
                <a:cs typeface="Times New Roman" panose="02020603050405020304" pitchFamily="18" charset="0"/>
              </a:rPr>
              <a:t>Presupuesto utilizado para el pago de servidores públicos</a:t>
            </a:r>
          </a:p>
          <a:p>
            <a:pPr lvl="1" algn="just">
              <a:lnSpc>
                <a:spcPct val="150000"/>
              </a:lnSpc>
              <a:spcBef>
                <a:spcPct val="0"/>
              </a:spcBef>
            </a:pPr>
            <a:r>
              <a:rPr lang="es-GT" sz="4500" b="1" dirty="0">
                <a:solidFill>
                  <a:srgbClr val="0070C0"/>
                </a:solidFill>
                <a:latin typeface="Times New Roman" panose="02020603050405020304" pitchFamily="18" charset="0"/>
                <a:cs typeface="Times New Roman" panose="02020603050405020304" pitchFamily="18" charset="0"/>
              </a:rPr>
              <a:t>Q 9,913,435.86</a:t>
            </a:r>
          </a:p>
          <a:p>
            <a:pPr lvl="1" algn="just">
              <a:lnSpc>
                <a:spcPct val="150000"/>
              </a:lnSpc>
              <a:spcBef>
                <a:spcPct val="0"/>
              </a:spcBef>
            </a:pPr>
            <a:endParaRPr lang="es-GT" sz="2400" b="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s-GT" sz="2700" b="0" dirty="0">
                <a:solidFill>
                  <a:srgbClr val="000000"/>
                </a:solidFill>
                <a:latin typeface="Times New Roman" panose="02020603050405020304" pitchFamily="18" charset="0"/>
                <a:cs typeface="Times New Roman" panose="02020603050405020304" pitchFamily="18" charset="0"/>
              </a:rPr>
              <a:t>Saldo para el pago de servidores públicos</a:t>
            </a:r>
          </a:p>
          <a:p>
            <a:pPr lvl="1" algn="just">
              <a:lnSpc>
                <a:spcPct val="150000"/>
              </a:lnSpc>
              <a:spcBef>
                <a:spcPct val="0"/>
              </a:spcBef>
            </a:pPr>
            <a:r>
              <a:rPr lang="es-GT" sz="4500" b="1" dirty="0">
                <a:solidFill>
                  <a:srgbClr val="0070C0"/>
                </a:solidFill>
                <a:latin typeface="Times New Roman" panose="02020603050405020304" pitchFamily="18" charset="0"/>
                <a:cs typeface="Times New Roman" panose="02020603050405020304" pitchFamily="18" charset="0"/>
              </a:rPr>
              <a:t>Q 7,464,052.14</a:t>
            </a:r>
            <a:endParaRPr lang="es-GT" sz="2000" b="0" dirty="0">
              <a:solidFill>
                <a:srgbClr val="4472C4">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679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727890" y="685390"/>
            <a:ext cx="7226501"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600">
                <a:solidFill>
                  <a:srgbClr val="004C82"/>
                </a:solidFill>
                <a:latin typeface="Bebas Neue"/>
                <a:ea typeface="Bebas Neue"/>
                <a:cs typeface="Bebas Neue"/>
                <a:sym typeface="Bebas Neue"/>
              </a:rPr>
              <a:t>¿EN QUÉ INVIERTE AMSA?</a:t>
            </a:r>
            <a:endParaRPr lang="es-MX" sz="3100" spc="600" dirty="0">
              <a:solidFill>
                <a:srgbClr val="004C82"/>
              </a:solidFill>
              <a:latin typeface="Bebas Neue"/>
              <a:ea typeface="Bebas Neue"/>
              <a:cs typeface="Bebas Neue"/>
              <a:sym typeface="Bebas Neue"/>
            </a:endParaRPr>
          </a:p>
        </p:txBody>
      </p:sp>
      <p:sp>
        <p:nvSpPr>
          <p:cNvPr id="3" name="Título 1">
            <a:extLst>
              <a:ext uri="{FF2B5EF4-FFF2-40B4-BE49-F238E27FC236}">
                <a16:creationId xmlns:a16="http://schemas.microsoft.com/office/drawing/2014/main" id="{A0286A01-289D-7E3F-A95C-0A5E9E0C0CFB}"/>
              </a:ext>
            </a:extLst>
          </p:cNvPr>
          <p:cNvSpPr txBox="1">
            <a:spLocks/>
          </p:cNvSpPr>
          <p:nvPr/>
        </p:nvSpPr>
        <p:spPr>
          <a:xfrm>
            <a:off x="470900" y="1724058"/>
            <a:ext cx="7406641" cy="397635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AMSA invierte en la adquisición de inmuebles, construcciones, equipo, licencias y programas para computadoras, entre otros, que sirven para producir bienes y servicios para la población. Asimismo, invierte en reparaciones y ampliaciones de construcciones y en mejoras a los equipos.</a:t>
            </a:r>
          </a:p>
          <a:p>
            <a:pPr algn="just">
              <a:lnSpc>
                <a:spcPct val="150000"/>
              </a:lnSpc>
            </a:pPr>
            <a:endParaRPr lang="es-MX" sz="2700" b="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Durante el periodo reportado destaca la adquisición de material diverso para: la implementación de la planta de separación, implementación del biodigestor, capas y botas para el personal de campo, repuestos de vehículos, combustible y lubricantes para maquinaria, camiones y vehículos, entre otras compras necesarias para el desarrollo de las actividades.</a:t>
            </a:r>
            <a:endParaRPr lang="es-GT" sz="2000" b="0" dirty="0">
              <a:solidFill>
                <a:srgbClr val="4472C4">
                  <a:lumMod val="50000"/>
                </a:srgbClr>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AB0FC471-B5E3-D5CD-6253-C5E56244D56E}"/>
              </a:ext>
            </a:extLst>
          </p:cNvPr>
          <p:cNvPicPr>
            <a:picLocks noChangeAspect="1"/>
          </p:cNvPicPr>
          <p:nvPr/>
        </p:nvPicPr>
        <p:blipFill>
          <a:blip r:embed="rId4"/>
          <a:stretch>
            <a:fillRect/>
          </a:stretch>
        </p:blipFill>
        <p:spPr>
          <a:xfrm>
            <a:off x="8232490" y="1992819"/>
            <a:ext cx="3805266" cy="2872361"/>
          </a:xfrm>
          <a:prstGeom prst="rect">
            <a:avLst/>
          </a:prstGeom>
        </p:spPr>
      </p:pic>
      <p:sp>
        <p:nvSpPr>
          <p:cNvPr id="6" name="Cuadro de texto 10">
            <a:extLst>
              <a:ext uri="{FF2B5EF4-FFF2-40B4-BE49-F238E27FC236}">
                <a16:creationId xmlns:a16="http://schemas.microsoft.com/office/drawing/2014/main" id="{E33D5B72-5D3F-824A-DDE1-D110306A469C}"/>
              </a:ext>
            </a:extLst>
          </p:cNvPr>
          <p:cNvSpPr txBox="1"/>
          <p:nvPr/>
        </p:nvSpPr>
        <p:spPr>
          <a:xfrm>
            <a:off x="8572828" y="2526539"/>
            <a:ext cx="2879366" cy="169035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sz="15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La inversión se divide principalmente en el mantenimiento de las plantas de tratamiento de aguas residuales,  manejo del vertedero controlado, limpieza del lago, viveros y adquisición de equipo e insumos.</a:t>
            </a:r>
            <a:endParaRPr lang="es-MX" sz="15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descr="Icono&#10;&#10;Descripción generada automáticamente">
            <a:extLst>
              <a:ext uri="{FF2B5EF4-FFF2-40B4-BE49-F238E27FC236}">
                <a16:creationId xmlns:a16="http://schemas.microsoft.com/office/drawing/2014/main" id="{993EC097-E64A-EF05-B163-C0DCB407D469}"/>
              </a:ext>
            </a:extLst>
          </p:cNvPr>
          <p:cNvPicPr>
            <a:picLocks noChangeAspect="1"/>
          </p:cNvPicPr>
          <p:nvPr/>
        </p:nvPicPr>
        <p:blipFill>
          <a:blip r:embed="rId5"/>
          <a:stretch>
            <a:fillRect/>
          </a:stretch>
        </p:blipFill>
        <p:spPr>
          <a:xfrm>
            <a:off x="9408829" y="4216890"/>
            <a:ext cx="1207363" cy="905522"/>
          </a:xfrm>
          <a:prstGeom prst="rect">
            <a:avLst/>
          </a:prstGeom>
        </p:spPr>
      </p:pic>
    </p:spTree>
    <p:extLst>
      <p:ext uri="{BB962C8B-B14F-4D97-AF65-F5344CB8AC3E}">
        <p14:creationId xmlns:p14="http://schemas.microsoft.com/office/powerpoint/2010/main" val="3991464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727891" y="685390"/>
            <a:ext cx="72531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300" dirty="0">
                <a:solidFill>
                  <a:srgbClr val="004C82"/>
                </a:solidFill>
                <a:latin typeface="Bebas Neue"/>
                <a:ea typeface="Bebas Neue"/>
                <a:cs typeface="Bebas Neue"/>
                <a:sym typeface="Bebas Neue"/>
              </a:rPr>
              <a:t>MONTO UTILIZADO DE INVERSIÓN </a:t>
            </a:r>
          </a:p>
        </p:txBody>
      </p:sp>
      <p:pic>
        <p:nvPicPr>
          <p:cNvPr id="4" name="Imagen 3">
            <a:extLst>
              <a:ext uri="{FF2B5EF4-FFF2-40B4-BE49-F238E27FC236}">
                <a16:creationId xmlns:a16="http://schemas.microsoft.com/office/drawing/2014/main" id="{80E90B2E-3D5E-333C-20FB-026019CB5F97}"/>
              </a:ext>
            </a:extLst>
          </p:cNvPr>
          <p:cNvPicPr>
            <a:picLocks noChangeAspect="1"/>
          </p:cNvPicPr>
          <p:nvPr/>
        </p:nvPicPr>
        <p:blipFill>
          <a:blip r:embed="rId4"/>
          <a:stretch>
            <a:fillRect/>
          </a:stretch>
        </p:blipFill>
        <p:spPr>
          <a:xfrm>
            <a:off x="7915668" y="2125767"/>
            <a:ext cx="2523316" cy="1904696"/>
          </a:xfrm>
          <a:prstGeom prst="rect">
            <a:avLst/>
          </a:prstGeom>
        </p:spPr>
      </p:pic>
      <p:sp>
        <p:nvSpPr>
          <p:cNvPr id="5" name="Cuadro de texto 10">
            <a:extLst>
              <a:ext uri="{FF2B5EF4-FFF2-40B4-BE49-F238E27FC236}">
                <a16:creationId xmlns:a16="http://schemas.microsoft.com/office/drawing/2014/main" id="{3E93F717-824E-D179-3511-F8701EC4392A}"/>
              </a:ext>
            </a:extLst>
          </p:cNvPr>
          <p:cNvSpPr txBox="1"/>
          <p:nvPr/>
        </p:nvSpPr>
        <p:spPr>
          <a:xfrm>
            <a:off x="8134720" y="2450034"/>
            <a:ext cx="1882066" cy="125616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sz="1600" kern="100" spc="-15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Este rubro constituye el 16% del presupuesto total de AMSA</a:t>
            </a:r>
            <a:endParaRPr lang="es-GT" sz="1600" kern="100" spc="-1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descr="Icono&#10;&#10;Descripción generada automáticamente">
            <a:extLst>
              <a:ext uri="{FF2B5EF4-FFF2-40B4-BE49-F238E27FC236}">
                <a16:creationId xmlns:a16="http://schemas.microsoft.com/office/drawing/2014/main" id="{E309BD75-595E-E0D6-CBD6-FCDC73D25C96}"/>
              </a:ext>
            </a:extLst>
          </p:cNvPr>
          <p:cNvPicPr>
            <a:picLocks noChangeAspect="1"/>
          </p:cNvPicPr>
          <p:nvPr/>
        </p:nvPicPr>
        <p:blipFill>
          <a:blip r:embed="rId5"/>
          <a:stretch>
            <a:fillRect/>
          </a:stretch>
        </p:blipFill>
        <p:spPr>
          <a:xfrm>
            <a:off x="8472071" y="3284466"/>
            <a:ext cx="1207363" cy="905522"/>
          </a:xfrm>
          <a:prstGeom prst="rect">
            <a:avLst/>
          </a:prstGeom>
        </p:spPr>
      </p:pic>
      <p:sp>
        <p:nvSpPr>
          <p:cNvPr id="2" name="Google Shape;107;p4">
            <a:extLst>
              <a:ext uri="{FF2B5EF4-FFF2-40B4-BE49-F238E27FC236}">
                <a16:creationId xmlns:a16="http://schemas.microsoft.com/office/drawing/2014/main" id="{F8A4DB88-E032-4ACE-2457-35D575E97E69}"/>
              </a:ext>
            </a:extLst>
          </p:cNvPr>
          <p:cNvSpPr txBox="1"/>
          <p:nvPr/>
        </p:nvSpPr>
        <p:spPr>
          <a:xfrm>
            <a:off x="727890" y="1154712"/>
            <a:ext cx="41193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rgbClr val="004C82"/>
                </a:solidFill>
                <a:latin typeface="Bebas Neue"/>
                <a:ea typeface="Bebas Neue"/>
                <a:cs typeface="Bebas Neue"/>
                <a:sym typeface="Bebas Neue"/>
              </a:rPr>
              <a:t>al segundo cuatrimestre del año 2023</a:t>
            </a:r>
            <a:endParaRPr sz="1200" dirty="0"/>
          </a:p>
        </p:txBody>
      </p:sp>
      <p:sp>
        <p:nvSpPr>
          <p:cNvPr id="6" name="Título 1">
            <a:extLst>
              <a:ext uri="{FF2B5EF4-FFF2-40B4-BE49-F238E27FC236}">
                <a16:creationId xmlns:a16="http://schemas.microsoft.com/office/drawing/2014/main" id="{A2188258-7E71-05ED-779D-87FDFEFD2B87}"/>
              </a:ext>
            </a:extLst>
          </p:cNvPr>
          <p:cNvSpPr txBox="1">
            <a:spLocks/>
          </p:cNvSpPr>
          <p:nvPr/>
        </p:nvSpPr>
        <p:spPr>
          <a:xfrm>
            <a:off x="1207540" y="1512951"/>
            <a:ext cx="8007481" cy="444855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Presupuesto vigente total para la inversión</a:t>
            </a:r>
          </a:p>
          <a:p>
            <a:pPr marL="0" lvl="1" algn="just">
              <a:lnSpc>
                <a:spcPct val="150000"/>
              </a:lnSpc>
              <a:spcBef>
                <a:spcPct val="0"/>
              </a:spcBef>
            </a:pPr>
            <a:r>
              <a:rPr lang="es-GT" sz="4600" b="1" dirty="0">
                <a:solidFill>
                  <a:srgbClr val="0070C0"/>
                </a:solidFill>
                <a:latin typeface="Times New Roman" panose="02020603050405020304" pitchFamily="18" charset="0"/>
                <a:cs typeface="Times New Roman" panose="02020603050405020304" pitchFamily="18" charset="0"/>
              </a:rPr>
              <a:t>Q 5,237,570.66 </a:t>
            </a:r>
          </a:p>
          <a:p>
            <a:pPr marL="0" lvl="1" algn="just">
              <a:lnSpc>
                <a:spcPct val="150000"/>
              </a:lnSpc>
              <a:spcBef>
                <a:spcPct val="0"/>
              </a:spcBef>
            </a:pPr>
            <a:endParaRPr lang="es-GT" sz="24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Presupuesto utilizado</a:t>
            </a:r>
            <a:r>
              <a:rPr lang="es-GT" sz="2700" dirty="0">
                <a:solidFill>
                  <a:schemeClr val="tx1"/>
                </a:solidFill>
                <a:latin typeface="Times New Roman" panose="02020603050405020304" pitchFamily="18" charset="0"/>
                <a:cs typeface="Times New Roman" panose="02020603050405020304" pitchFamily="18" charset="0"/>
              </a:rPr>
              <a:t> </a:t>
            </a:r>
            <a:r>
              <a:rPr lang="es-GT" sz="2700" b="0" dirty="0">
                <a:solidFill>
                  <a:schemeClr val="tx1"/>
                </a:solidFill>
                <a:latin typeface="Times New Roman" panose="02020603050405020304" pitchFamily="18" charset="0"/>
                <a:cs typeface="Times New Roman" panose="02020603050405020304" pitchFamily="18" charset="0"/>
              </a:rPr>
              <a:t>para la inversión</a:t>
            </a:r>
          </a:p>
          <a:p>
            <a:pPr marL="0" lvl="1" algn="just">
              <a:lnSpc>
                <a:spcPct val="150000"/>
              </a:lnSpc>
              <a:spcBef>
                <a:spcPct val="0"/>
              </a:spcBef>
            </a:pPr>
            <a:r>
              <a:rPr lang="es-GT" sz="4600" b="1" dirty="0">
                <a:solidFill>
                  <a:srgbClr val="0070C0"/>
                </a:solidFill>
                <a:latin typeface="Times New Roman" panose="02020603050405020304" pitchFamily="18" charset="0"/>
                <a:cs typeface="Times New Roman" panose="02020603050405020304" pitchFamily="18" charset="0"/>
              </a:rPr>
              <a:t>Q 3,275,969.25 </a:t>
            </a:r>
          </a:p>
          <a:p>
            <a:pPr marL="0" lvl="1" algn="just">
              <a:lnSpc>
                <a:spcPct val="150000"/>
              </a:lnSpc>
              <a:spcBef>
                <a:spcPct val="0"/>
              </a:spcBef>
            </a:pPr>
            <a:endParaRPr lang="es-GT" sz="24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Saldo para la inversión</a:t>
            </a:r>
          </a:p>
          <a:p>
            <a:pPr marL="0" lvl="1" algn="just">
              <a:lnSpc>
                <a:spcPct val="150000"/>
              </a:lnSpc>
              <a:spcBef>
                <a:spcPct val="0"/>
              </a:spcBef>
            </a:pPr>
            <a:r>
              <a:rPr lang="es-GT" sz="4600" b="1" dirty="0">
                <a:solidFill>
                  <a:srgbClr val="0070C0"/>
                </a:solidFill>
                <a:latin typeface="Times New Roman" panose="02020603050405020304" pitchFamily="18" charset="0"/>
                <a:cs typeface="Times New Roman" panose="02020603050405020304" pitchFamily="18" charset="0"/>
              </a:rPr>
              <a:t>Q 1,961,601.41 </a:t>
            </a:r>
          </a:p>
        </p:txBody>
      </p:sp>
    </p:spTree>
    <p:extLst>
      <p:ext uri="{BB962C8B-B14F-4D97-AF65-F5344CB8AC3E}">
        <p14:creationId xmlns:p14="http://schemas.microsoft.com/office/powerpoint/2010/main" val="2719922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651040" y="1154712"/>
            <a:ext cx="7226501"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600" dirty="0">
                <a:solidFill>
                  <a:srgbClr val="004C82"/>
                </a:solidFill>
                <a:latin typeface="Bebas Neue"/>
                <a:ea typeface="Bebas Neue"/>
                <a:cs typeface="Bebas Neue"/>
                <a:sym typeface="Bebas Neue"/>
              </a:rPr>
              <a:t>¿QUÉ FINALIDADES ATIENDE AMSA?</a:t>
            </a:r>
          </a:p>
        </p:txBody>
      </p:sp>
      <p:sp>
        <p:nvSpPr>
          <p:cNvPr id="3" name="Título 1">
            <a:extLst>
              <a:ext uri="{FF2B5EF4-FFF2-40B4-BE49-F238E27FC236}">
                <a16:creationId xmlns:a16="http://schemas.microsoft.com/office/drawing/2014/main" id="{A0286A01-289D-7E3F-A95C-0A5E9E0C0CFB}"/>
              </a:ext>
            </a:extLst>
          </p:cNvPr>
          <p:cNvSpPr txBox="1">
            <a:spLocks/>
          </p:cNvSpPr>
          <p:nvPr/>
        </p:nvSpPr>
        <p:spPr>
          <a:xfrm>
            <a:off x="470900" y="1724058"/>
            <a:ext cx="7406641" cy="397635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Los recursos públicos se utilizan con fines específicos para el cumplimiento de los objetivos sociales y económicos del Estado que impactan directamente en la población. </a:t>
            </a:r>
          </a:p>
          <a:p>
            <a:pPr algn="just">
              <a:lnSpc>
                <a:spcPct val="150000"/>
              </a:lnSpc>
            </a:pPr>
            <a:endParaRPr lang="es-MX" sz="2700" b="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Cada entidad atiende y prioriza las finalidades que le corresponden de conformidad con la ley. En el caso de AMSA, cuenta con cuatro productos y once subproductos, los cuales son financiados por el presupuesto asignado, la entrega de estos productos beneficia a la población y contribuye a la recuperación del lago de Amatitlán y su cuenca.</a:t>
            </a:r>
          </a:p>
        </p:txBody>
      </p:sp>
      <p:pic>
        <p:nvPicPr>
          <p:cNvPr id="5" name="Imagen 4">
            <a:extLst>
              <a:ext uri="{FF2B5EF4-FFF2-40B4-BE49-F238E27FC236}">
                <a16:creationId xmlns:a16="http://schemas.microsoft.com/office/drawing/2014/main" id="{AB0FC471-B5E3-D5CD-6253-C5E56244D56E}"/>
              </a:ext>
            </a:extLst>
          </p:cNvPr>
          <p:cNvPicPr>
            <a:picLocks noChangeAspect="1"/>
          </p:cNvPicPr>
          <p:nvPr/>
        </p:nvPicPr>
        <p:blipFill>
          <a:blip r:embed="rId4"/>
          <a:stretch>
            <a:fillRect/>
          </a:stretch>
        </p:blipFill>
        <p:spPr>
          <a:xfrm>
            <a:off x="8232490" y="1992819"/>
            <a:ext cx="3805266" cy="2872361"/>
          </a:xfrm>
          <a:prstGeom prst="rect">
            <a:avLst/>
          </a:prstGeom>
        </p:spPr>
      </p:pic>
      <p:sp>
        <p:nvSpPr>
          <p:cNvPr id="6" name="Cuadro de texto 10">
            <a:extLst>
              <a:ext uri="{FF2B5EF4-FFF2-40B4-BE49-F238E27FC236}">
                <a16:creationId xmlns:a16="http://schemas.microsoft.com/office/drawing/2014/main" id="{E33D5B72-5D3F-824A-DDE1-D110306A469C}"/>
              </a:ext>
            </a:extLst>
          </p:cNvPr>
          <p:cNvSpPr txBox="1"/>
          <p:nvPr/>
        </p:nvSpPr>
        <p:spPr>
          <a:xfrm>
            <a:off x="8572828" y="2526539"/>
            <a:ext cx="2879366" cy="169035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La principal finalidad que se atiende es reducir la degradación ambiental  de la cuenca y del lago de Amatitlán.</a:t>
            </a:r>
          </a:p>
        </p:txBody>
      </p:sp>
      <p:pic>
        <p:nvPicPr>
          <p:cNvPr id="8" name="Imagen 7" descr="Icono&#10;&#10;Descripción generada automáticamente">
            <a:extLst>
              <a:ext uri="{FF2B5EF4-FFF2-40B4-BE49-F238E27FC236}">
                <a16:creationId xmlns:a16="http://schemas.microsoft.com/office/drawing/2014/main" id="{993EC097-E64A-EF05-B163-C0DCB407D469}"/>
              </a:ext>
            </a:extLst>
          </p:cNvPr>
          <p:cNvPicPr>
            <a:picLocks noChangeAspect="1"/>
          </p:cNvPicPr>
          <p:nvPr/>
        </p:nvPicPr>
        <p:blipFill>
          <a:blip r:embed="rId5"/>
          <a:stretch>
            <a:fillRect/>
          </a:stretch>
        </p:blipFill>
        <p:spPr>
          <a:xfrm>
            <a:off x="9657083" y="4071650"/>
            <a:ext cx="956080" cy="717060"/>
          </a:xfrm>
          <a:prstGeom prst="rect">
            <a:avLst/>
          </a:prstGeom>
        </p:spPr>
      </p:pic>
    </p:spTree>
    <p:extLst>
      <p:ext uri="{BB962C8B-B14F-4D97-AF65-F5344CB8AC3E}">
        <p14:creationId xmlns:p14="http://schemas.microsoft.com/office/powerpoint/2010/main" val="348773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727890" y="685390"/>
            <a:ext cx="7226501"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a:ea typeface="Bebas Neue"/>
                <a:cs typeface="Bebas Neue"/>
                <a:sym typeface="Bebas Neue"/>
              </a:rPr>
              <a:t>EJECUCIÓN PRESUPUESTARIA POR GRUPO DE GASTO</a:t>
            </a:r>
          </a:p>
        </p:txBody>
      </p:sp>
      <p:sp>
        <p:nvSpPr>
          <p:cNvPr id="107" name="Google Shape;107;p4"/>
          <p:cNvSpPr txBox="1"/>
          <p:nvPr/>
        </p:nvSpPr>
        <p:spPr>
          <a:xfrm>
            <a:off x="727890" y="1154712"/>
            <a:ext cx="41193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rgbClr val="004C82"/>
                </a:solidFill>
                <a:latin typeface="Bebas Neue"/>
                <a:ea typeface="Bebas Neue"/>
                <a:cs typeface="Bebas Neue"/>
                <a:sym typeface="Bebas Neue"/>
              </a:rPr>
              <a:t>al segundo cuatrimestre del año 2023</a:t>
            </a:r>
            <a:endParaRPr sz="1200" dirty="0"/>
          </a:p>
        </p:txBody>
      </p:sp>
      <p:sp>
        <p:nvSpPr>
          <p:cNvPr id="7" name="Google Shape;92;p2">
            <a:extLst>
              <a:ext uri="{FF2B5EF4-FFF2-40B4-BE49-F238E27FC236}">
                <a16:creationId xmlns:a16="http://schemas.microsoft.com/office/drawing/2014/main" id="{7D307650-8BF7-C2E8-D792-45237E1CF3F9}"/>
              </a:ext>
            </a:extLst>
          </p:cNvPr>
          <p:cNvSpPr/>
          <p:nvPr/>
        </p:nvSpPr>
        <p:spPr>
          <a:xfrm>
            <a:off x="532660" y="5911020"/>
            <a:ext cx="2624909"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Información del Sistema de Contabilidad Integrada (</a:t>
            </a:r>
            <a:r>
              <a:rPr lang="es-GT" sz="700" dirty="0" err="1">
                <a:solidFill>
                  <a:schemeClr val="dk1"/>
                </a:solidFill>
                <a:latin typeface="Times New Roman" panose="02020603050405020304" pitchFamily="18" charset="0"/>
                <a:cs typeface="Times New Roman" panose="02020603050405020304" pitchFamily="18" charset="0"/>
                <a:sym typeface="Arial"/>
              </a:rPr>
              <a:t>Sicoin</a:t>
            </a:r>
            <a:r>
              <a:rPr lang="es-GT" sz="700" dirty="0">
                <a:solidFill>
                  <a:schemeClr val="dk1"/>
                </a:solidFill>
                <a:latin typeface="Times New Roman" panose="02020603050405020304" pitchFamily="18" charset="0"/>
                <a:cs typeface="Times New Roman" panose="02020603050405020304" pitchFamily="18" charset="0"/>
                <a:sym typeface="Arial"/>
              </a:rPr>
              <a:t>), consultado el 4 de septiembre de 2023, reporte R00804768.rpt y de la </a:t>
            </a:r>
            <a:r>
              <a:rPr lang="es-MX" sz="700" dirty="0">
                <a:solidFill>
                  <a:schemeClr val="dk1"/>
                </a:solidFill>
                <a:latin typeface="Times New Roman" panose="02020603050405020304" pitchFamily="18" charset="0"/>
                <a:cs typeface="Times New Roman" panose="02020603050405020304" pitchFamily="18" charset="0"/>
                <a:sym typeface="Arial"/>
              </a:rPr>
              <a:t>División Administrativa Financiera de AMSA.</a:t>
            </a:r>
            <a:endParaRPr sz="1600" dirty="0">
              <a:latin typeface="Times New Roman" panose="02020603050405020304" pitchFamily="18" charset="0"/>
              <a:cs typeface="Times New Roman" panose="02020603050405020304" pitchFamily="18" charset="0"/>
            </a:endParaRPr>
          </a:p>
        </p:txBody>
      </p:sp>
      <p:graphicFrame>
        <p:nvGraphicFramePr>
          <p:cNvPr id="2" name="Gráfico 1">
            <a:extLst>
              <a:ext uri="{FF2B5EF4-FFF2-40B4-BE49-F238E27FC236}">
                <a16:creationId xmlns:a16="http://schemas.microsoft.com/office/drawing/2014/main" id="{E25D63FE-41AF-D8C5-3CDA-5B46C9632827}"/>
              </a:ext>
            </a:extLst>
          </p:cNvPr>
          <p:cNvGraphicFramePr/>
          <p:nvPr>
            <p:extLst>
              <p:ext uri="{D42A27DB-BD31-4B8C-83A1-F6EECF244321}">
                <p14:modId xmlns:p14="http://schemas.microsoft.com/office/powerpoint/2010/main" val="1930353806"/>
              </p:ext>
            </p:extLst>
          </p:nvPr>
        </p:nvGraphicFramePr>
        <p:xfrm>
          <a:off x="213064" y="1788639"/>
          <a:ext cx="11461072" cy="39111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21799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
        <p:nvSpPr>
          <p:cNvPr id="4" name="Cuadro de texto 3">
            <a:extLst>
              <a:ext uri="{FF2B5EF4-FFF2-40B4-BE49-F238E27FC236}">
                <a16:creationId xmlns:a16="http://schemas.microsoft.com/office/drawing/2014/main" id="{94816BEF-B5F7-43C9-7BB2-4068691C09F0}"/>
              </a:ext>
            </a:extLst>
          </p:cNvPr>
          <p:cNvSpPr txBox="1"/>
          <p:nvPr/>
        </p:nvSpPr>
        <p:spPr>
          <a:xfrm>
            <a:off x="0" y="790479"/>
            <a:ext cx="12192000" cy="7506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115000"/>
              </a:lnSpc>
              <a:spcBef>
                <a:spcPts val="1200"/>
              </a:spcBef>
              <a:spcAft>
                <a:spcPts val="1200"/>
              </a:spcAft>
            </a:pPr>
            <a:r>
              <a:rPr lang="es-MX" sz="3600" b="1" kern="100" spc="3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rPr>
              <a:t>3. PARTE ESPECÍFICA PRINCIPALES LOGROS INSTITUCIONALES</a:t>
            </a:r>
          </a:p>
        </p:txBody>
      </p:sp>
    </p:spTree>
    <p:extLst>
      <p:ext uri="{BB962C8B-B14F-4D97-AF65-F5344CB8AC3E}">
        <p14:creationId xmlns:p14="http://schemas.microsoft.com/office/powerpoint/2010/main" val="158420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C9306AD-1793-5333-A55B-F0A1623834C9}"/>
              </a:ext>
            </a:extLst>
          </p:cNvPr>
          <p:cNvSpPr txBox="1">
            <a:spLocks/>
          </p:cNvSpPr>
          <p:nvPr/>
        </p:nvSpPr>
        <p:spPr>
          <a:xfrm>
            <a:off x="133350" y="1546670"/>
            <a:ext cx="11382375" cy="62967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1" indent="0" algn="just" defTabSz="914400" rtl="0" eaLnBrk="1" fontAlgn="auto" latinLnBrk="0" hangingPunct="1">
              <a:lnSpc>
                <a:spcPct val="100000"/>
              </a:lnSpc>
              <a:spcBef>
                <a:spcPts val="500"/>
              </a:spcBef>
              <a:spcAft>
                <a:spcPts val="0"/>
              </a:spcAft>
              <a:buClr>
                <a:prstClr val="black"/>
              </a:buClr>
              <a:buSzPts val="1800"/>
              <a:buFont typeface="Arial"/>
              <a:buNone/>
              <a:tabLst/>
              <a:defRPr/>
            </a:pPr>
            <a:r>
              <a:rPr kumimoji="0" lang="es-MX"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31,675</a:t>
            </a:r>
            <a:r>
              <a:rPr kumimoji="0" lang="es-MX" sz="1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Calibri"/>
              </a:rPr>
              <a:t> </a:t>
            </a:r>
            <a:r>
              <a:rPr kumimoji="0" lang="es-MX" sz="1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Calibri"/>
              </a:rPr>
              <a:t>metros cúbicos </a:t>
            </a:r>
            <a:r>
              <a:rPr kumimoji="0" lang="es-MX"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Calibri"/>
              </a:rPr>
              <a:t>de desechos sólidos flotantes y plantas acuáticas extraídos del lago de Amatitlán en el segundo cuatrimestre, haciendo un acumulado de 47,184 metros cúbicos extraídos durante el año 2023.</a:t>
            </a:r>
            <a:endParaRPr kumimoji="0" lang="es-GT"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Calibri"/>
            </a:endParaRPr>
          </a:p>
        </p:txBody>
      </p:sp>
      <p:sp>
        <p:nvSpPr>
          <p:cNvPr id="7" name="Google Shape;90;p2">
            <a:extLst>
              <a:ext uri="{FF2B5EF4-FFF2-40B4-BE49-F238E27FC236}">
                <a16:creationId xmlns:a16="http://schemas.microsoft.com/office/drawing/2014/main" id="{B4653954-8790-63C0-47F2-2E41A2B20953}"/>
              </a:ext>
            </a:extLst>
          </p:cNvPr>
          <p:cNvSpPr txBox="1"/>
          <p:nvPr/>
        </p:nvSpPr>
        <p:spPr>
          <a:xfrm>
            <a:off x="582699" y="409105"/>
            <a:ext cx="845652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spc="300" dirty="0">
                <a:solidFill>
                  <a:srgbClr val="004C82"/>
                </a:solidFill>
                <a:latin typeface="Bebas Neue"/>
                <a:ea typeface="Bebas Neue"/>
                <a:cs typeface="Bebas Neue"/>
                <a:sym typeface="Bebas Neue"/>
              </a:rPr>
              <a:t>Extracción de desechos sólidos flotantes y plantas acuáticas del lago de Amatitlán</a:t>
            </a:r>
          </a:p>
        </p:txBody>
      </p:sp>
      <p:pic>
        <p:nvPicPr>
          <p:cNvPr id="13" name="Imagen 12">
            <a:extLst>
              <a:ext uri="{FF2B5EF4-FFF2-40B4-BE49-F238E27FC236}">
                <a16:creationId xmlns:a16="http://schemas.microsoft.com/office/drawing/2014/main" id="{C61A7200-E042-1BF3-C128-BFF121717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3938" y="2632392"/>
            <a:ext cx="4038436" cy="2068873"/>
          </a:xfrm>
          <a:prstGeom prst="rect">
            <a:avLst/>
          </a:prstGeom>
          <a:ln w="127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17" name="Marcador de contenido 6">
            <a:extLst>
              <a:ext uri="{FF2B5EF4-FFF2-40B4-BE49-F238E27FC236}">
                <a16:creationId xmlns:a16="http://schemas.microsoft.com/office/drawing/2014/main" id="{2887C9C8-E86E-AA0A-18AB-720EC9A122BE}"/>
              </a:ext>
            </a:extLst>
          </p:cNvPr>
          <p:cNvSpPr txBox="1">
            <a:spLocks/>
          </p:cNvSpPr>
          <p:nvPr/>
        </p:nvSpPr>
        <p:spPr>
          <a:xfrm>
            <a:off x="704308" y="2369283"/>
            <a:ext cx="7112011" cy="37574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4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presupuestarios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vigente: Q 1,110,621.13</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ejecutado: Q 1,033,188.36</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Fuente de financiamiento: 11, ingresos corrientes.</a:t>
            </a:r>
          </a:p>
          <a:p>
            <a:pPr marL="0" indent="0">
              <a:buNone/>
            </a:pPr>
            <a:endParaRPr lang="es-MX" sz="16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de planificación estatal</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Programa: 033 Manejo integrado de la cuenca y del lago de Amatitlán</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Meta anual: 65,500 metros cúbicos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Población beneficiada: 14 municipios de la cuenca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Ubicación geográfica: Lago de Amatitlán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Plazo de ejecución: cuatrimestre II, 2023</a:t>
            </a:r>
          </a:p>
        </p:txBody>
      </p:sp>
      <p:sp>
        <p:nvSpPr>
          <p:cNvPr id="18" name="Google Shape;92;p2">
            <a:extLst>
              <a:ext uri="{FF2B5EF4-FFF2-40B4-BE49-F238E27FC236}">
                <a16:creationId xmlns:a16="http://schemas.microsoft.com/office/drawing/2014/main" id="{C708B34D-6A15-834E-9404-68D1F82ED456}"/>
              </a:ext>
            </a:extLst>
          </p:cNvPr>
          <p:cNvSpPr/>
          <p:nvPr/>
        </p:nvSpPr>
        <p:spPr>
          <a:xfrm>
            <a:off x="7432915" y="4794201"/>
            <a:ext cx="3860481" cy="200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a:t>
            </a:r>
            <a:r>
              <a:rPr lang="es-MX" sz="700" dirty="0">
                <a:solidFill>
                  <a:schemeClr val="dk1"/>
                </a:solidFill>
                <a:latin typeface="Times New Roman" panose="02020603050405020304" pitchFamily="18" charset="0"/>
                <a:cs typeface="Times New Roman" panose="02020603050405020304" pitchFamily="18" charset="0"/>
                <a:sym typeface="Arial"/>
              </a:rPr>
              <a:t>Unidad de Mantenimiento y Limpieza del Lago de Amatitlán de AMSA, 2023.</a:t>
            </a:r>
            <a:endParaRP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168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C9306AD-1793-5333-A55B-F0A1623834C9}"/>
              </a:ext>
            </a:extLst>
          </p:cNvPr>
          <p:cNvSpPr txBox="1">
            <a:spLocks/>
          </p:cNvSpPr>
          <p:nvPr/>
        </p:nvSpPr>
        <p:spPr>
          <a:xfrm>
            <a:off x="133350" y="1546670"/>
            <a:ext cx="11382375" cy="62967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1" indent="0" algn="just" defTabSz="914400" rtl="0" eaLnBrk="1" fontAlgn="auto" latinLnBrk="0" hangingPunct="1">
              <a:lnSpc>
                <a:spcPct val="100000"/>
              </a:lnSpc>
              <a:spcBef>
                <a:spcPts val="500"/>
              </a:spcBef>
              <a:spcAft>
                <a:spcPts val="0"/>
              </a:spcAft>
              <a:buClr>
                <a:prstClr val="black"/>
              </a:buClr>
              <a:buSzPts val="1800"/>
              <a:buFont typeface="Arial"/>
              <a:buNone/>
              <a:tabLst/>
              <a:defRPr/>
            </a:pPr>
            <a:r>
              <a:rPr kumimoji="0" lang="es-MX"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1,260,182</a:t>
            </a:r>
            <a:r>
              <a:rPr kumimoji="0" lang="es-MX"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 </a:t>
            </a:r>
            <a:r>
              <a:rPr kumimoji="0" lang="es-MX" sz="1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Calibri"/>
              </a:rPr>
              <a:t>metros cúbicos </a:t>
            </a:r>
            <a:r>
              <a:rPr kumimoji="0" lang="es-MX"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de aguas residuales tratadas a través de las plantas de tratamiento a cargo de AMSA en el segundo cuatrimestre, haciendo un acumulado de 2,436,470 metros cúbicos tratados durante el año 2023.</a:t>
            </a:r>
            <a:endParaRPr kumimoji="0" lang="es-GT"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endParaRPr>
          </a:p>
        </p:txBody>
      </p:sp>
      <p:sp>
        <p:nvSpPr>
          <p:cNvPr id="7" name="Google Shape;90;p2">
            <a:extLst>
              <a:ext uri="{FF2B5EF4-FFF2-40B4-BE49-F238E27FC236}">
                <a16:creationId xmlns:a16="http://schemas.microsoft.com/office/drawing/2014/main" id="{B4653954-8790-63C0-47F2-2E41A2B20953}"/>
              </a:ext>
            </a:extLst>
          </p:cNvPr>
          <p:cNvSpPr txBox="1"/>
          <p:nvPr/>
        </p:nvSpPr>
        <p:spPr>
          <a:xfrm>
            <a:off x="582699" y="409105"/>
            <a:ext cx="845652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spc="300" dirty="0">
                <a:solidFill>
                  <a:srgbClr val="004C82"/>
                </a:solidFill>
                <a:latin typeface="Bebas Neue"/>
                <a:ea typeface="Bebas Neue"/>
                <a:cs typeface="Bebas Neue"/>
                <a:sym typeface="Bebas Neue"/>
              </a:rPr>
              <a:t>Tratamiento de las aguas residuales a través de las plantas de tratamiento a cargo de AMSA</a:t>
            </a:r>
          </a:p>
        </p:txBody>
      </p:sp>
      <p:pic>
        <p:nvPicPr>
          <p:cNvPr id="13" name="Imagen 12">
            <a:extLst>
              <a:ext uri="{FF2B5EF4-FFF2-40B4-BE49-F238E27FC236}">
                <a16:creationId xmlns:a16="http://schemas.microsoft.com/office/drawing/2014/main" id="{C61A7200-E042-1BF3-C128-BFF121717F32}"/>
              </a:ext>
            </a:extLst>
          </p:cNvPr>
          <p:cNvPicPr>
            <a:picLocks noChangeAspect="1"/>
          </p:cNvPicPr>
          <p:nvPr/>
        </p:nvPicPr>
        <p:blipFill>
          <a:blip r:embed="rId4"/>
          <a:srcRect/>
          <a:stretch/>
        </p:blipFill>
        <p:spPr bwMode="auto">
          <a:xfrm>
            <a:off x="7343938" y="2667000"/>
            <a:ext cx="4038436" cy="2127201"/>
          </a:xfrm>
          <a:prstGeom prst="rect">
            <a:avLst/>
          </a:prstGeom>
          <a:ln w="127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17" name="Marcador de contenido 6">
            <a:extLst>
              <a:ext uri="{FF2B5EF4-FFF2-40B4-BE49-F238E27FC236}">
                <a16:creationId xmlns:a16="http://schemas.microsoft.com/office/drawing/2014/main" id="{2887C9C8-E86E-AA0A-18AB-720EC9A122BE}"/>
              </a:ext>
            </a:extLst>
          </p:cNvPr>
          <p:cNvSpPr txBox="1">
            <a:spLocks/>
          </p:cNvSpPr>
          <p:nvPr/>
        </p:nvSpPr>
        <p:spPr>
          <a:xfrm>
            <a:off x="704309" y="2369283"/>
            <a:ext cx="6572792" cy="375745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4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presupuestarios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vigente: Q 3,015,610.00</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ejecutado: Q 1,078,469.27</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Fuente de financiamiento: 11, ingresos corrientes.</a:t>
            </a:r>
          </a:p>
          <a:p>
            <a:pPr marL="0" indent="0">
              <a:buNone/>
            </a:pPr>
            <a:endParaRPr lang="es-MX" sz="16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de planificación estatal</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Programa: 033 Manejo integrado de la cuenca y del lago de Amatitlán</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Meta anual: 5,569,760 metros cúbicos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Población beneficiada: 14 municipios de la cuenca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Ubicación geográfica: municipios de Villa Nueva, San Miguel Petapa y Mixco.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Plazo de ejecución: cuatrimestre II, 2023</a:t>
            </a:r>
          </a:p>
        </p:txBody>
      </p:sp>
      <p:sp>
        <p:nvSpPr>
          <p:cNvPr id="18" name="Google Shape;92;p2">
            <a:extLst>
              <a:ext uri="{FF2B5EF4-FFF2-40B4-BE49-F238E27FC236}">
                <a16:creationId xmlns:a16="http://schemas.microsoft.com/office/drawing/2014/main" id="{C708B34D-6A15-834E-9404-68D1F82ED456}"/>
              </a:ext>
            </a:extLst>
          </p:cNvPr>
          <p:cNvSpPr/>
          <p:nvPr/>
        </p:nvSpPr>
        <p:spPr>
          <a:xfrm>
            <a:off x="7432915" y="4794201"/>
            <a:ext cx="3860481" cy="200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a:t>
            </a:r>
            <a:r>
              <a:rPr lang="es-MX" sz="700" dirty="0">
                <a:solidFill>
                  <a:schemeClr val="dk1"/>
                </a:solidFill>
                <a:latin typeface="Times New Roman" panose="02020603050405020304" pitchFamily="18" charset="0"/>
                <a:cs typeface="Times New Roman" panose="02020603050405020304" pitchFamily="18" charset="0"/>
                <a:sym typeface="Arial"/>
              </a:rPr>
              <a:t>División de Recolección y Tratamiento de Desechos Líquidos y Sólidos de AMSA, 2023.</a:t>
            </a:r>
            <a:endParaRP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2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C9306AD-1793-5333-A55B-F0A1623834C9}"/>
              </a:ext>
            </a:extLst>
          </p:cNvPr>
          <p:cNvSpPr txBox="1">
            <a:spLocks/>
          </p:cNvSpPr>
          <p:nvPr/>
        </p:nvSpPr>
        <p:spPr>
          <a:xfrm>
            <a:off x="133350" y="1546670"/>
            <a:ext cx="11382375" cy="62967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1" indent="0" algn="just" defTabSz="914400" rtl="0" eaLnBrk="1" fontAlgn="auto" latinLnBrk="0" hangingPunct="1">
              <a:lnSpc>
                <a:spcPct val="100000"/>
              </a:lnSpc>
              <a:spcBef>
                <a:spcPts val="500"/>
              </a:spcBef>
              <a:spcAft>
                <a:spcPts val="0"/>
              </a:spcAft>
              <a:buClr>
                <a:prstClr val="black"/>
              </a:buClr>
              <a:buSzPts val="1800"/>
              <a:buFont typeface="Arial"/>
              <a:buNone/>
              <a:tabLst/>
              <a:defRPr/>
            </a:pPr>
            <a:r>
              <a:rPr kumimoji="0" lang="es-MX"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3,809</a:t>
            </a:r>
            <a:r>
              <a:rPr kumimoji="0" lang="es-MX"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 </a:t>
            </a:r>
            <a:r>
              <a:rPr lang="es-MX" sz="1800" b="1" kern="1200" dirty="0">
                <a:solidFill>
                  <a:srgbClr val="0070C0"/>
                </a:solidFill>
                <a:latin typeface="Times New Roman" panose="02020603050405020304" pitchFamily="18" charset="0"/>
                <a:cs typeface="Times New Roman" panose="02020603050405020304" pitchFamily="18" charset="0"/>
              </a:rPr>
              <a:t>análisis</a:t>
            </a:r>
            <a:r>
              <a:rPr kumimoji="0" lang="es-MX"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 fisicoquímicos, microbiológicos y de metales en el segundo cuatrimestre, para determinar la calidad del agua de la cuenca y del lago de Amatitlán, haciendo un acumulado de 7,618 análisis durante el 2023.</a:t>
            </a:r>
            <a:endParaRPr kumimoji="0" lang="es-GT"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endParaRPr>
          </a:p>
        </p:txBody>
      </p:sp>
      <p:sp>
        <p:nvSpPr>
          <p:cNvPr id="7" name="Google Shape;90;p2">
            <a:extLst>
              <a:ext uri="{FF2B5EF4-FFF2-40B4-BE49-F238E27FC236}">
                <a16:creationId xmlns:a16="http://schemas.microsoft.com/office/drawing/2014/main" id="{B4653954-8790-63C0-47F2-2E41A2B20953}"/>
              </a:ext>
            </a:extLst>
          </p:cNvPr>
          <p:cNvSpPr txBox="1"/>
          <p:nvPr/>
        </p:nvSpPr>
        <p:spPr>
          <a:xfrm>
            <a:off x="582699" y="409105"/>
            <a:ext cx="845652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spc="300" dirty="0">
                <a:solidFill>
                  <a:srgbClr val="004C82"/>
                </a:solidFill>
                <a:latin typeface="Bebas Neue"/>
                <a:ea typeface="Bebas Neue"/>
                <a:cs typeface="Bebas Neue"/>
                <a:sym typeface="Bebas Neue"/>
              </a:rPr>
              <a:t>Calidad de agua del lago de Amatitlán </a:t>
            </a:r>
            <a:br>
              <a:rPr lang="es-MX" sz="3100" b="0" i="0" u="none" strike="noStrike" cap="none" spc="300" dirty="0">
                <a:solidFill>
                  <a:srgbClr val="004C82"/>
                </a:solidFill>
                <a:latin typeface="Bebas Neue"/>
                <a:ea typeface="Bebas Neue"/>
                <a:cs typeface="Bebas Neue"/>
                <a:sym typeface="Bebas Neue"/>
              </a:rPr>
            </a:br>
            <a:r>
              <a:rPr lang="es-MX" sz="3100" b="0" i="0" u="none" strike="noStrike" cap="none" spc="300" dirty="0">
                <a:solidFill>
                  <a:srgbClr val="004C82"/>
                </a:solidFill>
                <a:latin typeface="Bebas Neue"/>
                <a:ea typeface="Bebas Neue"/>
                <a:cs typeface="Bebas Neue"/>
                <a:sym typeface="Bebas Neue"/>
              </a:rPr>
              <a:t>y afluentes</a:t>
            </a:r>
          </a:p>
        </p:txBody>
      </p:sp>
      <p:pic>
        <p:nvPicPr>
          <p:cNvPr id="13" name="Imagen 12">
            <a:extLst>
              <a:ext uri="{FF2B5EF4-FFF2-40B4-BE49-F238E27FC236}">
                <a16:creationId xmlns:a16="http://schemas.microsoft.com/office/drawing/2014/main" id="{C61A7200-E042-1BF3-C128-BFF121717F32}"/>
              </a:ext>
            </a:extLst>
          </p:cNvPr>
          <p:cNvPicPr>
            <a:picLocks noChangeAspect="1"/>
          </p:cNvPicPr>
          <p:nvPr/>
        </p:nvPicPr>
        <p:blipFill>
          <a:blip r:embed="rId4"/>
          <a:srcRect/>
          <a:stretch/>
        </p:blipFill>
        <p:spPr bwMode="auto">
          <a:xfrm>
            <a:off x="7521892" y="2880820"/>
            <a:ext cx="3610706" cy="1886489"/>
          </a:xfrm>
          <a:prstGeom prst="rect">
            <a:avLst/>
          </a:prstGeom>
          <a:ln w="127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17" name="Marcador de contenido 6">
            <a:extLst>
              <a:ext uri="{FF2B5EF4-FFF2-40B4-BE49-F238E27FC236}">
                <a16:creationId xmlns:a16="http://schemas.microsoft.com/office/drawing/2014/main" id="{2887C9C8-E86E-AA0A-18AB-720EC9A122BE}"/>
              </a:ext>
            </a:extLst>
          </p:cNvPr>
          <p:cNvSpPr txBox="1">
            <a:spLocks/>
          </p:cNvSpPr>
          <p:nvPr/>
        </p:nvSpPr>
        <p:spPr>
          <a:xfrm>
            <a:off x="704309" y="2369283"/>
            <a:ext cx="6572792" cy="3757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4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presupuestarios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vigente: Q 1,922,007.48</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ejecutado: Q 1,018,917.53</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Fuente de financiamiento: 11, ingresos corrientes.</a:t>
            </a:r>
          </a:p>
          <a:p>
            <a:pPr marL="0" indent="0">
              <a:buNone/>
            </a:pPr>
            <a:endParaRPr lang="es-MX" sz="16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de planificación estatal</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Programa: 033 Manejo integrado de la cuenca y del lago de Amatitlán</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Población beneficiada: 14 municipios de la cuenca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Ubicación geográfica: Municipios de la cuenca.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Plazo de ejecución: cuatrimestre II, 2023</a:t>
            </a:r>
          </a:p>
        </p:txBody>
      </p:sp>
      <p:sp>
        <p:nvSpPr>
          <p:cNvPr id="18" name="Google Shape;92;p2">
            <a:extLst>
              <a:ext uri="{FF2B5EF4-FFF2-40B4-BE49-F238E27FC236}">
                <a16:creationId xmlns:a16="http://schemas.microsoft.com/office/drawing/2014/main" id="{C708B34D-6A15-834E-9404-68D1F82ED456}"/>
              </a:ext>
            </a:extLst>
          </p:cNvPr>
          <p:cNvSpPr/>
          <p:nvPr/>
        </p:nvSpPr>
        <p:spPr>
          <a:xfrm>
            <a:off x="7397004" y="4767309"/>
            <a:ext cx="3860481" cy="200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a:t>
            </a:r>
            <a:r>
              <a:rPr lang="es-MX" sz="700" dirty="0">
                <a:solidFill>
                  <a:schemeClr val="dk1"/>
                </a:solidFill>
                <a:latin typeface="Times New Roman" panose="02020603050405020304" pitchFamily="18" charset="0"/>
                <a:cs typeface="Times New Roman" panose="02020603050405020304" pitchFamily="18" charset="0"/>
                <a:sym typeface="Arial"/>
              </a:rPr>
              <a:t>División de Control, Calidad Ambiental y Manejo de Lagos de AMSA, 2023.</a:t>
            </a:r>
            <a:endParaRP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101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
        <p:nvSpPr>
          <p:cNvPr id="4" name="Cuadro de texto 3">
            <a:extLst>
              <a:ext uri="{FF2B5EF4-FFF2-40B4-BE49-F238E27FC236}">
                <a16:creationId xmlns:a16="http://schemas.microsoft.com/office/drawing/2014/main" id="{94816BEF-B5F7-43C9-7BB2-4068691C09F0}"/>
              </a:ext>
            </a:extLst>
          </p:cNvPr>
          <p:cNvSpPr txBox="1"/>
          <p:nvPr/>
        </p:nvSpPr>
        <p:spPr>
          <a:xfrm>
            <a:off x="0" y="865112"/>
            <a:ext cx="12192000" cy="69735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115000"/>
              </a:lnSpc>
              <a:spcBef>
                <a:spcPts val="1200"/>
              </a:spcBef>
              <a:spcAft>
                <a:spcPts val="1200"/>
              </a:spcAft>
            </a:pPr>
            <a:r>
              <a:rPr lang="en-US" sz="3600" b="1" kern="100" spc="8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rPr>
              <a:t>1. PRINCIPALES FUNCIONES Y OBJETIVOS DE AMSA</a:t>
            </a:r>
            <a:endParaRPr lang="es-GT" sz="1600" kern="100" spc="8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8722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C9306AD-1793-5333-A55B-F0A1623834C9}"/>
              </a:ext>
            </a:extLst>
          </p:cNvPr>
          <p:cNvSpPr txBox="1">
            <a:spLocks/>
          </p:cNvSpPr>
          <p:nvPr/>
        </p:nvSpPr>
        <p:spPr>
          <a:xfrm>
            <a:off x="133350" y="1546670"/>
            <a:ext cx="11382375" cy="62967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1" indent="0" algn="just" defTabSz="914400" rtl="0" eaLnBrk="1" fontAlgn="auto" latinLnBrk="0" hangingPunct="1">
              <a:lnSpc>
                <a:spcPct val="100000"/>
              </a:lnSpc>
              <a:spcBef>
                <a:spcPts val="500"/>
              </a:spcBef>
              <a:spcAft>
                <a:spcPts val="0"/>
              </a:spcAft>
              <a:buClr>
                <a:prstClr val="black"/>
              </a:buClr>
              <a:buSzPts val="1800"/>
              <a:buFont typeface="Arial"/>
              <a:buNone/>
              <a:tabLst/>
              <a:defRPr/>
            </a:pPr>
            <a:r>
              <a:rPr kumimoji="0" lang="es-MX"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13,171 </a:t>
            </a:r>
            <a:r>
              <a:rPr kumimoji="0" lang="es-MX" sz="1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Calibri"/>
              </a:rPr>
              <a:t>personas</a:t>
            </a:r>
            <a:r>
              <a:rPr kumimoji="0" lang="es-MX"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 </a:t>
            </a:r>
            <a:r>
              <a:rPr kumimoji="0" lang="es-MX"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capacitadas y sensibilizadas en temas ambientales, dirigido al sector formal/no formal, en el segundo cuatrimestre, con un acumulado de 27,377 personas durante el año 2023. </a:t>
            </a:r>
            <a:endParaRPr kumimoji="0" lang="es-GT"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endParaRPr>
          </a:p>
        </p:txBody>
      </p:sp>
      <p:sp>
        <p:nvSpPr>
          <p:cNvPr id="7" name="Google Shape;90;p2">
            <a:extLst>
              <a:ext uri="{FF2B5EF4-FFF2-40B4-BE49-F238E27FC236}">
                <a16:creationId xmlns:a16="http://schemas.microsoft.com/office/drawing/2014/main" id="{B4653954-8790-63C0-47F2-2E41A2B20953}"/>
              </a:ext>
            </a:extLst>
          </p:cNvPr>
          <p:cNvSpPr txBox="1"/>
          <p:nvPr/>
        </p:nvSpPr>
        <p:spPr>
          <a:xfrm>
            <a:off x="582699" y="409105"/>
            <a:ext cx="845652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spc="300" dirty="0">
                <a:solidFill>
                  <a:srgbClr val="004C82"/>
                </a:solidFill>
                <a:latin typeface="Bebas Neue"/>
                <a:ea typeface="Bebas Neue"/>
                <a:cs typeface="Bebas Neue"/>
                <a:sym typeface="Bebas Neue"/>
              </a:rPr>
              <a:t>Personas capacitadas y sensibilizadas en temas ambientales </a:t>
            </a:r>
          </a:p>
        </p:txBody>
      </p:sp>
      <p:pic>
        <p:nvPicPr>
          <p:cNvPr id="13" name="Imagen 12">
            <a:extLst>
              <a:ext uri="{FF2B5EF4-FFF2-40B4-BE49-F238E27FC236}">
                <a16:creationId xmlns:a16="http://schemas.microsoft.com/office/drawing/2014/main" id="{C61A7200-E042-1BF3-C128-BFF121717F32}"/>
              </a:ext>
            </a:extLst>
          </p:cNvPr>
          <p:cNvPicPr>
            <a:picLocks noChangeAspect="1"/>
          </p:cNvPicPr>
          <p:nvPr/>
        </p:nvPicPr>
        <p:blipFill>
          <a:blip r:embed="rId4"/>
          <a:srcRect/>
          <a:stretch/>
        </p:blipFill>
        <p:spPr bwMode="auto">
          <a:xfrm>
            <a:off x="7521891" y="2965380"/>
            <a:ext cx="3965799" cy="1816288"/>
          </a:xfrm>
          <a:prstGeom prst="rect">
            <a:avLst/>
          </a:prstGeom>
          <a:ln w="127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17" name="Marcador de contenido 6">
            <a:extLst>
              <a:ext uri="{FF2B5EF4-FFF2-40B4-BE49-F238E27FC236}">
                <a16:creationId xmlns:a16="http://schemas.microsoft.com/office/drawing/2014/main" id="{2887C9C8-E86E-AA0A-18AB-720EC9A122BE}"/>
              </a:ext>
            </a:extLst>
          </p:cNvPr>
          <p:cNvSpPr txBox="1">
            <a:spLocks/>
          </p:cNvSpPr>
          <p:nvPr/>
        </p:nvSpPr>
        <p:spPr>
          <a:xfrm>
            <a:off x="704309" y="2369283"/>
            <a:ext cx="6572792" cy="375745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4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presupuestarios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vigente: Q 779,117.96</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ejecutado: Q 365,185.78</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Fuente de financiamiento: 11, ingresos corrientes.</a:t>
            </a:r>
          </a:p>
          <a:p>
            <a:pPr marL="0" indent="0">
              <a:buNone/>
            </a:pPr>
            <a:endParaRPr lang="es-MX" sz="16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de planificación estatal</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Programa: 033 Manejo integrado de la cuenca y del lago de Amatitlán</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Meta anual: 40 mil personas atendidas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Población beneficiada: 14 municipios de la cuenca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Ubicación geográfica: Municipios de la cuenca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Plazo de ejecución: cuatrimestre II, 2023</a:t>
            </a:r>
          </a:p>
        </p:txBody>
      </p:sp>
      <p:sp>
        <p:nvSpPr>
          <p:cNvPr id="18" name="Google Shape;92;p2">
            <a:extLst>
              <a:ext uri="{FF2B5EF4-FFF2-40B4-BE49-F238E27FC236}">
                <a16:creationId xmlns:a16="http://schemas.microsoft.com/office/drawing/2014/main" id="{C708B34D-6A15-834E-9404-68D1F82ED456}"/>
              </a:ext>
            </a:extLst>
          </p:cNvPr>
          <p:cNvSpPr/>
          <p:nvPr/>
        </p:nvSpPr>
        <p:spPr>
          <a:xfrm>
            <a:off x="7357346" y="4821351"/>
            <a:ext cx="4294887" cy="200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a:t>
            </a:r>
            <a:r>
              <a:rPr lang="es-MX" sz="700" dirty="0">
                <a:solidFill>
                  <a:schemeClr val="dk1"/>
                </a:solidFill>
                <a:latin typeface="Times New Roman" panose="02020603050405020304" pitchFamily="18" charset="0"/>
                <a:cs typeface="Times New Roman" panose="02020603050405020304" pitchFamily="18" charset="0"/>
                <a:sym typeface="Arial"/>
              </a:rPr>
              <a:t>División de Educación Ambiental, Concientización Ciudadana y Desarrollo Turístico de AMSA, 2023.</a:t>
            </a:r>
            <a:endParaRP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665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C9306AD-1793-5333-A55B-F0A1623834C9}"/>
              </a:ext>
            </a:extLst>
          </p:cNvPr>
          <p:cNvSpPr txBox="1">
            <a:spLocks/>
          </p:cNvSpPr>
          <p:nvPr/>
        </p:nvSpPr>
        <p:spPr>
          <a:xfrm>
            <a:off x="133350" y="1546670"/>
            <a:ext cx="11382375" cy="62967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1" indent="0" algn="just" defTabSz="914400" rtl="0" eaLnBrk="1" fontAlgn="auto" latinLnBrk="0" hangingPunct="1">
              <a:lnSpc>
                <a:spcPct val="100000"/>
              </a:lnSpc>
              <a:spcBef>
                <a:spcPts val="500"/>
              </a:spcBef>
              <a:spcAft>
                <a:spcPts val="0"/>
              </a:spcAft>
              <a:buClr>
                <a:prstClr val="black"/>
              </a:buClr>
              <a:buSzPts val="1800"/>
              <a:buFont typeface="Arial"/>
              <a:buNone/>
              <a:tabLst/>
              <a:defRPr/>
            </a:pPr>
            <a:r>
              <a:rPr kumimoji="0" lang="es-MX"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23</a:t>
            </a:r>
            <a:r>
              <a:rPr kumimoji="0" lang="es-MX"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 </a:t>
            </a:r>
            <a:r>
              <a:rPr kumimoji="0" lang="es-MX" sz="1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Calibri"/>
              </a:rPr>
              <a:t>hectáreas</a:t>
            </a:r>
            <a:r>
              <a:rPr kumimoji="0" lang="es-MX"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 </a:t>
            </a:r>
            <a:r>
              <a:rPr kumimoji="0" lang="es-MX"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de manejo y conservación de la cobertura forestal en la cuenca del lago de Amatitlán para recarga de mantos acuíferos, alcanzadas durante el segundo cuatrimestre, con un total de 50 hectáreas en el año 2023.</a:t>
            </a:r>
            <a:endParaRPr kumimoji="0" lang="es-GT" sz="1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endParaRPr>
          </a:p>
        </p:txBody>
      </p:sp>
      <p:sp>
        <p:nvSpPr>
          <p:cNvPr id="7" name="Google Shape;90;p2">
            <a:extLst>
              <a:ext uri="{FF2B5EF4-FFF2-40B4-BE49-F238E27FC236}">
                <a16:creationId xmlns:a16="http://schemas.microsoft.com/office/drawing/2014/main" id="{B4653954-8790-63C0-47F2-2E41A2B20953}"/>
              </a:ext>
            </a:extLst>
          </p:cNvPr>
          <p:cNvSpPr txBox="1"/>
          <p:nvPr/>
        </p:nvSpPr>
        <p:spPr>
          <a:xfrm>
            <a:off x="601749" y="784381"/>
            <a:ext cx="1070442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spc="300" dirty="0">
                <a:solidFill>
                  <a:srgbClr val="004C82"/>
                </a:solidFill>
                <a:latin typeface="Bebas Neue"/>
                <a:ea typeface="Bebas Neue"/>
                <a:cs typeface="Bebas Neue"/>
                <a:sym typeface="Bebas Neue"/>
              </a:rPr>
              <a:t>Manejo y conservación de la cobertura forestal</a:t>
            </a:r>
          </a:p>
        </p:txBody>
      </p:sp>
      <p:pic>
        <p:nvPicPr>
          <p:cNvPr id="13" name="Imagen 12">
            <a:extLst>
              <a:ext uri="{FF2B5EF4-FFF2-40B4-BE49-F238E27FC236}">
                <a16:creationId xmlns:a16="http://schemas.microsoft.com/office/drawing/2014/main" id="{C61A7200-E042-1BF3-C128-BFF121717F32}"/>
              </a:ext>
            </a:extLst>
          </p:cNvPr>
          <p:cNvPicPr>
            <a:picLocks noChangeAspect="1"/>
          </p:cNvPicPr>
          <p:nvPr/>
        </p:nvPicPr>
        <p:blipFill>
          <a:blip r:embed="rId4"/>
          <a:srcRect/>
          <a:stretch/>
        </p:blipFill>
        <p:spPr bwMode="auto">
          <a:xfrm>
            <a:off x="7502884" y="2886075"/>
            <a:ext cx="3965799" cy="1795586"/>
          </a:xfrm>
          <a:prstGeom prst="rect">
            <a:avLst/>
          </a:prstGeom>
          <a:ln w="127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17" name="Marcador de contenido 6">
            <a:extLst>
              <a:ext uri="{FF2B5EF4-FFF2-40B4-BE49-F238E27FC236}">
                <a16:creationId xmlns:a16="http://schemas.microsoft.com/office/drawing/2014/main" id="{2887C9C8-E86E-AA0A-18AB-720EC9A122BE}"/>
              </a:ext>
            </a:extLst>
          </p:cNvPr>
          <p:cNvSpPr txBox="1">
            <a:spLocks/>
          </p:cNvSpPr>
          <p:nvPr/>
        </p:nvSpPr>
        <p:spPr>
          <a:xfrm>
            <a:off x="704309" y="2369283"/>
            <a:ext cx="6572792" cy="37574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4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presupuestarios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vigente: Q 3,005,719.03</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Presupuesto ejecutado: Q 1,726,987.00</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Fuente de financiamiento: 11, ingresos corrientes.</a:t>
            </a:r>
          </a:p>
          <a:p>
            <a:pPr marL="0" indent="0">
              <a:buNone/>
            </a:pPr>
            <a:endParaRPr lang="es-MX" sz="1600" b="1" dirty="0">
              <a:latin typeface="Times New Roman" panose="02020603050405020304" pitchFamily="18" charset="0"/>
              <a:cs typeface="Times New Roman" panose="02020603050405020304" pitchFamily="18" charset="0"/>
            </a:endParaRPr>
          </a:p>
          <a:p>
            <a:pPr marL="0" indent="0">
              <a:buNone/>
            </a:pPr>
            <a:r>
              <a:rPr lang="es-MX" sz="1600" b="1" dirty="0">
                <a:latin typeface="Times New Roman" panose="02020603050405020304" pitchFamily="18" charset="0"/>
                <a:cs typeface="Times New Roman" panose="02020603050405020304" pitchFamily="18" charset="0"/>
              </a:rPr>
              <a:t>Aspectos de planificación estatal</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Programa: 033 Manejo integrado de la cuenca y del lago de Amatitlán</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Meta anual: 110 hectáreas</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Población beneficiada: 14 municipios de la cuenca del lago de Amatitlán</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Ubicación geográfica: Municipios de la cuenca del lago de Amatitlán  </a:t>
            </a:r>
          </a:p>
          <a:p>
            <a:pPr marL="342900" indent="-342900">
              <a:buFont typeface="+mj-lt"/>
              <a:buAutoNum type="alphaLcPeriod"/>
            </a:pPr>
            <a:r>
              <a:rPr lang="es-MX" sz="1600" dirty="0">
                <a:latin typeface="Times New Roman" panose="02020603050405020304" pitchFamily="18" charset="0"/>
                <a:cs typeface="Times New Roman" panose="02020603050405020304" pitchFamily="18" charset="0"/>
              </a:rPr>
              <a:t>Plazo de ejecución: cuatrimestre II, 2023</a:t>
            </a:r>
          </a:p>
        </p:txBody>
      </p:sp>
      <p:sp>
        <p:nvSpPr>
          <p:cNvPr id="18" name="Google Shape;92;p2">
            <a:extLst>
              <a:ext uri="{FF2B5EF4-FFF2-40B4-BE49-F238E27FC236}">
                <a16:creationId xmlns:a16="http://schemas.microsoft.com/office/drawing/2014/main" id="{C708B34D-6A15-834E-9404-68D1F82ED456}"/>
              </a:ext>
            </a:extLst>
          </p:cNvPr>
          <p:cNvSpPr/>
          <p:nvPr/>
        </p:nvSpPr>
        <p:spPr>
          <a:xfrm>
            <a:off x="7338339" y="4681661"/>
            <a:ext cx="4294887" cy="200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a:t>
            </a:r>
            <a:r>
              <a:rPr lang="es-MX" sz="700" dirty="0">
                <a:solidFill>
                  <a:schemeClr val="dk1"/>
                </a:solidFill>
                <a:latin typeface="Times New Roman" panose="02020603050405020304" pitchFamily="18" charset="0"/>
                <a:cs typeface="Times New Roman" panose="02020603050405020304" pitchFamily="18" charset="0"/>
                <a:sym typeface="Arial"/>
              </a:rPr>
              <a:t>División de Forestal, Conservación y Manejo de Suelos de AMSA, 2023.</a:t>
            </a:r>
            <a:endParaRP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712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
        <p:nvSpPr>
          <p:cNvPr id="4" name="Cuadro de texto 3">
            <a:extLst>
              <a:ext uri="{FF2B5EF4-FFF2-40B4-BE49-F238E27FC236}">
                <a16:creationId xmlns:a16="http://schemas.microsoft.com/office/drawing/2014/main" id="{94816BEF-B5F7-43C9-7BB2-4068691C09F0}"/>
              </a:ext>
            </a:extLst>
          </p:cNvPr>
          <p:cNvSpPr txBox="1"/>
          <p:nvPr/>
        </p:nvSpPr>
        <p:spPr>
          <a:xfrm>
            <a:off x="0" y="790479"/>
            <a:ext cx="12192000" cy="7506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115000"/>
              </a:lnSpc>
              <a:spcBef>
                <a:spcPts val="1200"/>
              </a:spcBef>
              <a:spcAft>
                <a:spcPts val="1200"/>
              </a:spcAft>
            </a:pPr>
            <a:r>
              <a:rPr lang="es-MX" sz="3600" b="1" kern="100" spc="3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rPr>
              <a:t>4. CONSOLIDADO DE LOGROS INSTITUCIONALES</a:t>
            </a:r>
          </a:p>
        </p:txBody>
      </p:sp>
    </p:spTree>
    <p:extLst>
      <p:ext uri="{BB962C8B-B14F-4D97-AF65-F5344CB8AC3E}">
        <p14:creationId xmlns:p14="http://schemas.microsoft.com/office/powerpoint/2010/main" val="973908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C9306AD-1793-5333-A55B-F0A1623834C9}"/>
              </a:ext>
            </a:extLst>
          </p:cNvPr>
          <p:cNvSpPr txBox="1">
            <a:spLocks/>
          </p:cNvSpPr>
          <p:nvPr/>
        </p:nvSpPr>
        <p:spPr>
          <a:xfrm>
            <a:off x="-66675" y="997079"/>
            <a:ext cx="11609301" cy="62967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1" indent="0" algn="just" defTabSz="914400" rtl="0" eaLnBrk="1" fontAlgn="auto" latinLnBrk="0" hangingPunct="1">
              <a:lnSpc>
                <a:spcPct val="100000"/>
              </a:lnSpc>
              <a:spcBef>
                <a:spcPts val="500"/>
              </a:spcBef>
              <a:spcAft>
                <a:spcPts val="0"/>
              </a:spcAft>
              <a:buClr>
                <a:prstClr val="black"/>
              </a:buClr>
              <a:buSzPts val="1800"/>
              <a:buFont typeface="Arial"/>
              <a:buNone/>
              <a:tabLst/>
              <a:defRPr/>
            </a:pPr>
            <a:r>
              <a:rPr kumimoji="0" lang="es-MX"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Calibri"/>
              </a:rPr>
              <a:t>Todas las acciones que se llevan a cabo dentro de la institución buscan la recuperación del lago de Amatitlán, el bienestar de la cuenca y de sus habitantes. Se presentan los principales logros del segundo cuatrimestre del año 2023:</a:t>
            </a:r>
            <a:endParaRPr kumimoji="0" lang="es-GT"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Calibri"/>
            </a:endParaRPr>
          </a:p>
        </p:txBody>
      </p:sp>
      <p:sp>
        <p:nvSpPr>
          <p:cNvPr id="7" name="Google Shape;90;p2">
            <a:extLst>
              <a:ext uri="{FF2B5EF4-FFF2-40B4-BE49-F238E27FC236}">
                <a16:creationId xmlns:a16="http://schemas.microsoft.com/office/drawing/2014/main" id="{B4653954-8790-63C0-47F2-2E41A2B20953}"/>
              </a:ext>
            </a:extLst>
          </p:cNvPr>
          <p:cNvSpPr txBox="1"/>
          <p:nvPr/>
        </p:nvSpPr>
        <p:spPr>
          <a:xfrm>
            <a:off x="464513" y="282834"/>
            <a:ext cx="565220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dirty="0">
                <a:solidFill>
                  <a:srgbClr val="004C82"/>
                </a:solidFill>
                <a:latin typeface="Bebas Neue"/>
                <a:ea typeface="Bebas Neue"/>
                <a:cs typeface="Bebas Neue"/>
                <a:sym typeface="Bebas Neue"/>
              </a:rPr>
              <a:t>PRINCIPALES LOGROS DE AMSA</a:t>
            </a:r>
          </a:p>
        </p:txBody>
      </p:sp>
      <p:graphicFrame>
        <p:nvGraphicFramePr>
          <p:cNvPr id="5" name="Tabla 7">
            <a:extLst>
              <a:ext uri="{FF2B5EF4-FFF2-40B4-BE49-F238E27FC236}">
                <a16:creationId xmlns:a16="http://schemas.microsoft.com/office/drawing/2014/main" id="{3354A5D9-58D2-A32B-9295-8192FF56AD9F}"/>
              </a:ext>
            </a:extLst>
          </p:cNvPr>
          <p:cNvGraphicFramePr>
            <a:graphicFrameLocks noGrp="1"/>
          </p:cNvGraphicFramePr>
          <p:nvPr>
            <p:extLst>
              <p:ext uri="{D42A27DB-BD31-4B8C-83A1-F6EECF244321}">
                <p14:modId xmlns:p14="http://schemas.microsoft.com/office/powerpoint/2010/main" val="3508860066"/>
              </p:ext>
            </p:extLst>
          </p:nvPr>
        </p:nvGraphicFramePr>
        <p:xfrm>
          <a:off x="1338262" y="1885949"/>
          <a:ext cx="9515476" cy="4314823"/>
        </p:xfrm>
        <a:graphic>
          <a:graphicData uri="http://schemas.openxmlformats.org/drawingml/2006/table">
            <a:tbl>
              <a:tblPr firstRow="1" bandRow="1">
                <a:tableStyleId>{5940675A-B579-460E-94D1-54222C63F5DA}</a:tableStyleId>
              </a:tblPr>
              <a:tblGrid>
                <a:gridCol w="547440">
                  <a:extLst>
                    <a:ext uri="{9D8B030D-6E8A-4147-A177-3AD203B41FA5}">
                      <a16:colId xmlns:a16="http://schemas.microsoft.com/office/drawing/2014/main" val="3271500817"/>
                    </a:ext>
                  </a:extLst>
                </a:gridCol>
                <a:gridCol w="8968036">
                  <a:extLst>
                    <a:ext uri="{9D8B030D-6E8A-4147-A177-3AD203B41FA5}">
                      <a16:colId xmlns:a16="http://schemas.microsoft.com/office/drawing/2014/main" val="1658891566"/>
                    </a:ext>
                  </a:extLst>
                </a:gridCol>
              </a:tblGrid>
              <a:tr h="498670">
                <a:tc>
                  <a:txBody>
                    <a:bodyPr/>
                    <a:lstStyle/>
                    <a:p>
                      <a:pPr algn="ctr"/>
                      <a:r>
                        <a:rPr lang="es-MX" sz="1600" b="1" dirty="0">
                          <a:solidFill>
                            <a:schemeClr val="bg1"/>
                          </a:solidFill>
                          <a:latin typeface="Times New Roman" panose="02020603050405020304" pitchFamily="18" charset="0"/>
                          <a:cs typeface="Times New Roman" panose="02020603050405020304" pitchFamily="18" charset="0"/>
                        </a:rPr>
                        <a:t>No. </a:t>
                      </a:r>
                      <a:endParaRPr lang="es-GT" sz="1600" b="1" dirty="0">
                        <a:solidFill>
                          <a:schemeClr val="bg1"/>
                        </a:solidFill>
                        <a:latin typeface="Times New Roman" panose="02020603050405020304" pitchFamily="18" charset="0"/>
                        <a:cs typeface="Times New Roman" panose="02020603050405020304" pitchFamily="18" charset="0"/>
                      </a:endParaRPr>
                    </a:p>
                  </a:txBody>
                  <a:tcPr anchor="ctr">
                    <a:solidFill>
                      <a:srgbClr val="264478"/>
                    </a:solidFill>
                  </a:tcPr>
                </a:tc>
                <a:tc>
                  <a:txBody>
                    <a:bodyPr/>
                    <a:lstStyle/>
                    <a:p>
                      <a:pPr algn="ctr"/>
                      <a:r>
                        <a:rPr lang="es-MX" sz="1600" b="1" dirty="0">
                          <a:solidFill>
                            <a:schemeClr val="bg1"/>
                          </a:solidFill>
                          <a:latin typeface="Times New Roman" panose="02020603050405020304" pitchFamily="18" charset="0"/>
                          <a:cs typeface="Times New Roman" panose="02020603050405020304" pitchFamily="18" charset="0"/>
                        </a:rPr>
                        <a:t>Logros institucionales</a:t>
                      </a:r>
                      <a:endParaRPr lang="es-GT" sz="1600" b="1" dirty="0">
                        <a:solidFill>
                          <a:schemeClr val="bg1"/>
                        </a:solidFill>
                        <a:latin typeface="Times New Roman" panose="02020603050405020304" pitchFamily="18" charset="0"/>
                        <a:cs typeface="Times New Roman" panose="02020603050405020304" pitchFamily="18" charset="0"/>
                      </a:endParaRPr>
                    </a:p>
                  </a:txBody>
                  <a:tcPr anchor="ctr">
                    <a:solidFill>
                      <a:srgbClr val="264478"/>
                    </a:solidFill>
                  </a:tcPr>
                </a:tc>
                <a:extLst>
                  <a:ext uri="{0D108BD9-81ED-4DB2-BD59-A6C34878D82A}">
                    <a16:rowId xmlns:a16="http://schemas.microsoft.com/office/drawing/2014/main" val="3889230791"/>
                  </a:ext>
                </a:extLst>
              </a:tr>
              <a:tr h="769853">
                <a:tc>
                  <a:txBody>
                    <a:bodyPr/>
                    <a:lstStyle/>
                    <a:p>
                      <a:pPr algn="ctr"/>
                      <a:r>
                        <a:rPr lang="es-MX" sz="1400" dirty="0">
                          <a:latin typeface="Times New Roman" panose="02020603050405020304" pitchFamily="18" charset="0"/>
                          <a:cs typeface="Times New Roman" panose="02020603050405020304" pitchFamily="18" charset="0"/>
                        </a:rPr>
                        <a:t>1.</a:t>
                      </a:r>
                      <a:endParaRPr lang="es-GT" sz="1400" dirty="0">
                        <a:latin typeface="Times New Roman" panose="02020603050405020304" pitchFamily="18" charset="0"/>
                        <a:cs typeface="Times New Roman" panose="02020603050405020304" pitchFamily="18" charset="0"/>
                      </a:endParaRPr>
                    </a:p>
                  </a:txBody>
                  <a:tcPr anchor="ctr"/>
                </a:tc>
                <a:tc>
                  <a:txBody>
                    <a:bodyPr/>
                    <a:lstStyle/>
                    <a:p>
                      <a:pPr algn="just">
                        <a:lnSpc>
                          <a:spcPct val="115000"/>
                        </a:lnSpc>
                      </a:pPr>
                      <a:r>
                        <a:rPr lang="es-MX" sz="1400" dirty="0">
                          <a:effectLst/>
                          <a:latin typeface="Times New Roman" panose="02020603050405020304" pitchFamily="18" charset="0"/>
                          <a:ea typeface="Montserrat" panose="00000500000000000000" pitchFamily="2" charset="0"/>
                          <a:cs typeface="Times New Roman" panose="02020603050405020304" pitchFamily="18" charset="0"/>
                        </a:rPr>
                        <a:t>31,675 metros cúbicos de desechos sólidos flotantes y plantas acuáticas extraídos del lago de Amatitlán, en el segundo cuatrimestre, haciendo un acumulado de 47,184 metros cúbicos extraídos durante el año 2023.</a:t>
                      </a:r>
                    </a:p>
                  </a:txBody>
                  <a:tcPr marL="68580" marR="68580" marT="0" marB="0" anchor="ctr"/>
                </a:tc>
                <a:extLst>
                  <a:ext uri="{0D108BD9-81ED-4DB2-BD59-A6C34878D82A}">
                    <a16:rowId xmlns:a16="http://schemas.microsoft.com/office/drawing/2014/main" val="2213546945"/>
                  </a:ext>
                </a:extLst>
              </a:tr>
              <a:tr h="761575">
                <a:tc>
                  <a:txBody>
                    <a:bodyPr/>
                    <a:lstStyle/>
                    <a:p>
                      <a:pPr algn="ctr"/>
                      <a:r>
                        <a:rPr lang="es-MX" sz="1400" dirty="0">
                          <a:latin typeface="Times New Roman" panose="02020603050405020304" pitchFamily="18" charset="0"/>
                          <a:cs typeface="Times New Roman" panose="02020603050405020304" pitchFamily="18" charset="0"/>
                        </a:rPr>
                        <a:t>2.</a:t>
                      </a:r>
                      <a:endParaRPr lang="es-GT" sz="1400" dirty="0">
                        <a:latin typeface="Times New Roman" panose="02020603050405020304" pitchFamily="18" charset="0"/>
                        <a:cs typeface="Times New Roman" panose="02020603050405020304" pitchFamily="18" charset="0"/>
                      </a:endParaRPr>
                    </a:p>
                  </a:txBody>
                  <a:tcPr anchor="ctr"/>
                </a:tc>
                <a:tc>
                  <a:txBody>
                    <a:bodyPr/>
                    <a:lstStyle/>
                    <a:p>
                      <a:pPr algn="just">
                        <a:lnSpc>
                          <a:spcPct val="115000"/>
                        </a:lnSpc>
                      </a:pPr>
                      <a:r>
                        <a:rPr lang="es-MX" sz="1400" dirty="0">
                          <a:effectLst/>
                          <a:latin typeface="Times New Roman" panose="02020603050405020304" pitchFamily="18" charset="0"/>
                          <a:ea typeface="Montserrat" panose="00000500000000000000" pitchFamily="2" charset="0"/>
                          <a:cs typeface="Times New Roman" panose="02020603050405020304" pitchFamily="18" charset="0"/>
                        </a:rPr>
                        <a:t>1,260,182 metros cúbicos de aguas residuales tratadas a través de las plantas de tratamiento a cargo de AMSA, en el segundo cuatrimestre, haciendo un acumulado de 2,436,470 metros cúbicos tratados durante el año 2023.</a:t>
                      </a:r>
                      <a:endParaRPr lang="es-G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4313760"/>
                  </a:ext>
                </a:extLst>
              </a:tr>
              <a:tr h="761575">
                <a:tc>
                  <a:txBody>
                    <a:bodyPr/>
                    <a:lstStyle/>
                    <a:p>
                      <a:pPr algn="ctr"/>
                      <a:r>
                        <a:rPr lang="es-MX" sz="1400" dirty="0">
                          <a:latin typeface="Times New Roman" panose="02020603050405020304" pitchFamily="18" charset="0"/>
                          <a:cs typeface="Times New Roman" panose="02020603050405020304" pitchFamily="18" charset="0"/>
                        </a:rPr>
                        <a:t>3.</a:t>
                      </a:r>
                      <a:endParaRPr lang="es-GT" sz="1400" dirty="0">
                        <a:latin typeface="Times New Roman" panose="02020603050405020304" pitchFamily="18" charset="0"/>
                        <a:cs typeface="Times New Roman" panose="02020603050405020304" pitchFamily="18" charset="0"/>
                      </a:endParaRPr>
                    </a:p>
                  </a:txBody>
                  <a:tcPr anchor="ctr"/>
                </a:tc>
                <a:tc>
                  <a:txBody>
                    <a:bodyPr/>
                    <a:lstStyle/>
                    <a:p>
                      <a:pPr marL="0" indent="0" algn="just">
                        <a:lnSpc>
                          <a:spcPct val="115000"/>
                        </a:lnSpc>
                        <a:spcAft>
                          <a:spcPts val="800"/>
                        </a:spcAft>
                      </a:pPr>
                      <a:r>
                        <a:rPr lang="es-MX" sz="1400" dirty="0">
                          <a:effectLst/>
                          <a:latin typeface="Times New Roman" panose="02020603050405020304" pitchFamily="18" charset="0"/>
                          <a:ea typeface="Montserrat" panose="00000500000000000000" pitchFamily="2" charset="0"/>
                          <a:cs typeface="Times New Roman" panose="02020603050405020304" pitchFamily="18" charset="0"/>
                        </a:rPr>
                        <a:t>3,809 análisis fisicoquímicos, microbiológicos y de metales en el segundo cuatrimestre, para determinar la calidad del agua de la cuenca y del lago de Amatitlán, haciendo un acumulado de 7,618 análisis durante el año 2023.</a:t>
                      </a:r>
                      <a:endParaRPr lang="es-G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0635282"/>
                  </a:ext>
                </a:extLst>
              </a:tr>
              <a:tr h="761575">
                <a:tc>
                  <a:txBody>
                    <a:bodyPr/>
                    <a:lstStyle/>
                    <a:p>
                      <a:pPr algn="ctr"/>
                      <a:r>
                        <a:rPr lang="es-MX" sz="1400" dirty="0">
                          <a:latin typeface="Times New Roman" panose="02020603050405020304" pitchFamily="18" charset="0"/>
                          <a:cs typeface="Times New Roman" panose="02020603050405020304" pitchFamily="18" charset="0"/>
                        </a:rPr>
                        <a:t>4.</a:t>
                      </a:r>
                      <a:endParaRPr lang="es-GT" sz="1400" dirty="0">
                        <a:latin typeface="Times New Roman" panose="02020603050405020304" pitchFamily="18" charset="0"/>
                        <a:cs typeface="Times New Roman" panose="02020603050405020304" pitchFamily="18" charset="0"/>
                      </a:endParaRPr>
                    </a:p>
                  </a:txBody>
                  <a:tcPr anchor="ctr"/>
                </a:tc>
                <a:tc>
                  <a:txBody>
                    <a:bodyPr/>
                    <a:lstStyle/>
                    <a:p>
                      <a:pPr marL="0" indent="0" algn="just">
                        <a:lnSpc>
                          <a:spcPct val="115000"/>
                        </a:lnSpc>
                        <a:spcAft>
                          <a:spcPts val="800"/>
                        </a:spcAft>
                      </a:pPr>
                      <a:r>
                        <a:rPr lang="es-ES" sz="1400" dirty="0">
                          <a:effectLst/>
                          <a:latin typeface="Times New Roman" panose="02020603050405020304" pitchFamily="18" charset="0"/>
                          <a:ea typeface="Montserrat" panose="00000500000000000000" pitchFamily="2" charset="0"/>
                          <a:cs typeface="Times New Roman" panose="02020603050405020304" pitchFamily="18" charset="0"/>
                        </a:rPr>
                        <a:t>13,171 personas capacitadas y sensibilizadas en temas ambientales, dirigido al sector formal/no formal, en el segundo cuatrimestre, con un acumulado de 27,377 personas durante el año 2023. </a:t>
                      </a:r>
                      <a:endParaRPr lang="es-G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2848404"/>
                  </a:ext>
                </a:extLst>
              </a:tr>
              <a:tr h="761575">
                <a:tc>
                  <a:txBody>
                    <a:bodyPr/>
                    <a:lstStyle/>
                    <a:p>
                      <a:pPr algn="ctr"/>
                      <a:r>
                        <a:rPr lang="es-MX" sz="1400" dirty="0">
                          <a:latin typeface="Times New Roman" panose="02020603050405020304" pitchFamily="18" charset="0"/>
                          <a:cs typeface="Times New Roman" panose="02020603050405020304" pitchFamily="18" charset="0"/>
                        </a:rPr>
                        <a:t>5.</a:t>
                      </a:r>
                      <a:endParaRPr lang="es-GT" sz="1400" dirty="0">
                        <a:latin typeface="Times New Roman" panose="02020603050405020304" pitchFamily="18" charset="0"/>
                        <a:cs typeface="Times New Roman" panose="02020603050405020304" pitchFamily="18" charset="0"/>
                      </a:endParaRPr>
                    </a:p>
                  </a:txBody>
                  <a:tcPr anchor="ctr"/>
                </a:tc>
                <a:tc>
                  <a:txBody>
                    <a:bodyPr/>
                    <a:lstStyle/>
                    <a:p>
                      <a:pPr marL="0" indent="0" algn="just">
                        <a:lnSpc>
                          <a:spcPct val="115000"/>
                        </a:lnSpc>
                        <a:spcAft>
                          <a:spcPts val="800"/>
                        </a:spcAft>
                      </a:pPr>
                      <a:r>
                        <a:rPr lang="es-MX" sz="1400" dirty="0">
                          <a:effectLst/>
                          <a:latin typeface="Times New Roman" panose="02020603050405020304" pitchFamily="18" charset="0"/>
                          <a:ea typeface="Montserrat" panose="00000500000000000000" pitchFamily="2" charset="0"/>
                          <a:cs typeface="Times New Roman" panose="02020603050405020304" pitchFamily="18" charset="0"/>
                        </a:rPr>
                        <a:t>23 hectáreas de manejo y conservación de la cobertura forestal en la cuenca del lago de Amatitlán para recarga de mantos acuíferos, alcanzadas durante el segundo cuatrimestre, con un total de 50 hectáreas en el año 2023.</a:t>
                      </a:r>
                      <a:endParaRPr lang="es-G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2409493"/>
                  </a:ext>
                </a:extLst>
              </a:tr>
            </a:tbl>
          </a:graphicData>
        </a:graphic>
      </p:graphicFrame>
    </p:spTree>
    <p:extLst>
      <p:ext uri="{BB962C8B-B14F-4D97-AF65-F5344CB8AC3E}">
        <p14:creationId xmlns:p14="http://schemas.microsoft.com/office/powerpoint/2010/main" val="4030882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
        <p:nvSpPr>
          <p:cNvPr id="4" name="Cuadro de texto 3">
            <a:extLst>
              <a:ext uri="{FF2B5EF4-FFF2-40B4-BE49-F238E27FC236}">
                <a16:creationId xmlns:a16="http://schemas.microsoft.com/office/drawing/2014/main" id="{94816BEF-B5F7-43C9-7BB2-4068691C09F0}"/>
              </a:ext>
            </a:extLst>
          </p:cNvPr>
          <p:cNvSpPr txBox="1"/>
          <p:nvPr/>
        </p:nvSpPr>
        <p:spPr>
          <a:xfrm>
            <a:off x="0" y="790479"/>
            <a:ext cx="12192000" cy="7506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115000"/>
              </a:lnSpc>
              <a:spcBef>
                <a:spcPts val="1200"/>
              </a:spcBef>
              <a:spcAft>
                <a:spcPts val="1200"/>
              </a:spcAft>
            </a:pPr>
            <a:r>
              <a:rPr lang="es-MX" sz="3600" b="1" kern="100" spc="3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rPr>
              <a:t>CONCLUSIONES </a:t>
            </a:r>
          </a:p>
        </p:txBody>
      </p:sp>
    </p:spTree>
    <p:extLst>
      <p:ext uri="{BB962C8B-B14F-4D97-AF65-F5344CB8AC3E}">
        <p14:creationId xmlns:p14="http://schemas.microsoft.com/office/powerpoint/2010/main" val="336555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560969" y="466315"/>
            <a:ext cx="7226501"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600" dirty="0">
                <a:solidFill>
                  <a:srgbClr val="004C82"/>
                </a:solidFill>
                <a:latin typeface="Bebas Neue"/>
                <a:ea typeface="Bebas Neue"/>
                <a:cs typeface="Bebas Neue"/>
                <a:sym typeface="Bebas Neue"/>
              </a:rPr>
              <a:t>¿QUÉ TENDENCIA MUESTRA EL USO DE LOS RECURSOS PÚBLICOS?</a:t>
            </a:r>
          </a:p>
        </p:txBody>
      </p:sp>
      <p:sp>
        <p:nvSpPr>
          <p:cNvPr id="3" name="Título 1">
            <a:extLst>
              <a:ext uri="{FF2B5EF4-FFF2-40B4-BE49-F238E27FC236}">
                <a16:creationId xmlns:a16="http://schemas.microsoft.com/office/drawing/2014/main" id="{A0286A01-289D-7E3F-A95C-0A5E9E0C0CFB}"/>
              </a:ext>
            </a:extLst>
          </p:cNvPr>
          <p:cNvSpPr txBox="1">
            <a:spLocks/>
          </p:cNvSpPr>
          <p:nvPr/>
        </p:nvSpPr>
        <p:spPr>
          <a:xfrm>
            <a:off x="470898" y="1895508"/>
            <a:ext cx="7406641" cy="397635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Los datos obtenidos durante el periodo reportado permiten establecer que la ejecución del presupuesto se caracterizó principalmente por la ejecución del grupo 000, seguido por el grupo 100 y 200. </a:t>
            </a:r>
          </a:p>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	</a:t>
            </a:r>
          </a:p>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Ser realizaron compras de capas y botas para el personal de campo, repuestos de vehículos, combustible y lubricantes para maquinaria, camiones y vehículos, entre otras compras necesarias para el desarrollo de las actividades.</a:t>
            </a:r>
          </a:p>
        </p:txBody>
      </p:sp>
      <p:pic>
        <p:nvPicPr>
          <p:cNvPr id="5" name="Imagen 4">
            <a:extLst>
              <a:ext uri="{FF2B5EF4-FFF2-40B4-BE49-F238E27FC236}">
                <a16:creationId xmlns:a16="http://schemas.microsoft.com/office/drawing/2014/main" id="{AB0FC471-B5E3-D5CD-6253-C5E56244D56E}"/>
              </a:ext>
            </a:extLst>
          </p:cNvPr>
          <p:cNvPicPr>
            <a:picLocks noChangeAspect="1"/>
          </p:cNvPicPr>
          <p:nvPr/>
        </p:nvPicPr>
        <p:blipFill>
          <a:blip r:embed="rId4"/>
          <a:stretch>
            <a:fillRect/>
          </a:stretch>
        </p:blipFill>
        <p:spPr>
          <a:xfrm>
            <a:off x="8232490" y="1992819"/>
            <a:ext cx="3805266" cy="2872361"/>
          </a:xfrm>
          <a:prstGeom prst="rect">
            <a:avLst/>
          </a:prstGeom>
        </p:spPr>
      </p:pic>
      <p:sp>
        <p:nvSpPr>
          <p:cNvPr id="6" name="Cuadro de texto 10">
            <a:extLst>
              <a:ext uri="{FF2B5EF4-FFF2-40B4-BE49-F238E27FC236}">
                <a16:creationId xmlns:a16="http://schemas.microsoft.com/office/drawing/2014/main" id="{E33D5B72-5D3F-824A-DDE1-D110306A469C}"/>
              </a:ext>
            </a:extLst>
          </p:cNvPr>
          <p:cNvSpPr txBox="1"/>
          <p:nvPr/>
        </p:nvSpPr>
        <p:spPr>
          <a:xfrm>
            <a:off x="8610927" y="2592007"/>
            <a:ext cx="2819073" cy="167398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En el año se </a:t>
            </a:r>
            <a:r>
              <a:rPr lang="es-MX"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espera </a:t>
            </a:r>
            <a:r>
              <a:rPr lang="es-MX"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que se alcance un alto porcentaje de ejecución presupuestaria. </a:t>
            </a:r>
          </a:p>
        </p:txBody>
      </p:sp>
      <p:pic>
        <p:nvPicPr>
          <p:cNvPr id="8" name="Imagen 7" descr="Icono&#10;&#10;Descripción generada automáticamente">
            <a:extLst>
              <a:ext uri="{FF2B5EF4-FFF2-40B4-BE49-F238E27FC236}">
                <a16:creationId xmlns:a16="http://schemas.microsoft.com/office/drawing/2014/main" id="{993EC097-E64A-EF05-B163-C0DCB407D469}"/>
              </a:ext>
            </a:extLst>
          </p:cNvPr>
          <p:cNvPicPr>
            <a:picLocks noChangeAspect="1"/>
          </p:cNvPicPr>
          <p:nvPr/>
        </p:nvPicPr>
        <p:blipFill>
          <a:blip r:embed="rId5"/>
          <a:stretch>
            <a:fillRect/>
          </a:stretch>
        </p:blipFill>
        <p:spPr>
          <a:xfrm>
            <a:off x="9469168" y="3959658"/>
            <a:ext cx="1207363" cy="905522"/>
          </a:xfrm>
          <a:prstGeom prst="rect">
            <a:avLst/>
          </a:prstGeom>
        </p:spPr>
      </p:pic>
    </p:spTree>
    <p:extLst>
      <p:ext uri="{BB962C8B-B14F-4D97-AF65-F5344CB8AC3E}">
        <p14:creationId xmlns:p14="http://schemas.microsoft.com/office/powerpoint/2010/main" val="151073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560969" y="466315"/>
            <a:ext cx="7226501"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600" dirty="0">
                <a:solidFill>
                  <a:srgbClr val="004C82"/>
                </a:solidFill>
                <a:latin typeface="Bebas Neue"/>
                <a:ea typeface="Bebas Neue"/>
                <a:cs typeface="Bebas Neue"/>
                <a:sym typeface="Bebas Neue"/>
              </a:rPr>
              <a:t>¿QUÉ RESULTADOS SE OBTUVIERON EN EL MARCO DE LA PGG?</a:t>
            </a:r>
          </a:p>
        </p:txBody>
      </p:sp>
      <p:sp>
        <p:nvSpPr>
          <p:cNvPr id="3" name="Título 1">
            <a:extLst>
              <a:ext uri="{FF2B5EF4-FFF2-40B4-BE49-F238E27FC236}">
                <a16:creationId xmlns:a16="http://schemas.microsoft.com/office/drawing/2014/main" id="{A0286A01-289D-7E3F-A95C-0A5E9E0C0CFB}"/>
              </a:ext>
            </a:extLst>
          </p:cNvPr>
          <p:cNvSpPr txBox="1">
            <a:spLocks/>
          </p:cNvSpPr>
          <p:nvPr/>
        </p:nvSpPr>
        <p:spPr>
          <a:xfrm>
            <a:off x="470898" y="1512714"/>
            <a:ext cx="7637045" cy="435914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La Política General de Gobierno (PGG) es el plan de acción del Gobierno de Guatemala, en donde se plasman los objetivos estratégicos y los lineamientos de las políticas públicas.</a:t>
            </a:r>
          </a:p>
          <a:p>
            <a:pPr algn="just">
              <a:lnSpc>
                <a:spcPct val="150000"/>
              </a:lnSpc>
            </a:pPr>
            <a:endParaRPr lang="es-MX" sz="2700" b="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s-MX" sz="2700" b="0" dirty="0">
                <a:solidFill>
                  <a:srgbClr val="000000"/>
                </a:solidFill>
                <a:latin typeface="Times New Roman" panose="02020603050405020304" pitchFamily="18" charset="0"/>
                <a:cs typeface="Times New Roman" panose="02020603050405020304" pitchFamily="18" charset="0"/>
              </a:rPr>
              <a:t>AMSA, durante el cuatrimestre reportado, colaboró entre otros aspectos, con el pilar de Estado Responsable, Transparente y Efectivo, a través de las acciones de manejo y conservación de la cobertura forestal en la cuenca del lago de Amatitlán, con un avance de 23 hectáreas, y con el pilar de Economía, Competitividad y Prosperidad, con la extracción de 31,675 metros cúbicos de desechos sólidos flotantes y plantas acuáticas del Lago de Amatitlán</a:t>
            </a:r>
          </a:p>
        </p:txBody>
      </p:sp>
      <p:pic>
        <p:nvPicPr>
          <p:cNvPr id="5" name="Imagen 4">
            <a:extLst>
              <a:ext uri="{FF2B5EF4-FFF2-40B4-BE49-F238E27FC236}">
                <a16:creationId xmlns:a16="http://schemas.microsoft.com/office/drawing/2014/main" id="{AB0FC471-B5E3-D5CD-6253-C5E56244D56E}"/>
              </a:ext>
            </a:extLst>
          </p:cNvPr>
          <p:cNvPicPr>
            <a:picLocks noChangeAspect="1"/>
          </p:cNvPicPr>
          <p:nvPr/>
        </p:nvPicPr>
        <p:blipFill>
          <a:blip r:embed="rId4"/>
          <a:stretch>
            <a:fillRect/>
          </a:stretch>
        </p:blipFill>
        <p:spPr>
          <a:xfrm>
            <a:off x="8232490" y="1992819"/>
            <a:ext cx="3805266" cy="2872361"/>
          </a:xfrm>
          <a:prstGeom prst="rect">
            <a:avLst/>
          </a:prstGeom>
        </p:spPr>
      </p:pic>
      <p:sp>
        <p:nvSpPr>
          <p:cNvPr id="6" name="Cuadro de texto 10">
            <a:extLst>
              <a:ext uri="{FF2B5EF4-FFF2-40B4-BE49-F238E27FC236}">
                <a16:creationId xmlns:a16="http://schemas.microsoft.com/office/drawing/2014/main" id="{E33D5B72-5D3F-824A-DDE1-D110306A469C}"/>
              </a:ext>
            </a:extLst>
          </p:cNvPr>
          <p:cNvSpPr txBox="1"/>
          <p:nvPr/>
        </p:nvSpPr>
        <p:spPr>
          <a:xfrm>
            <a:off x="8606162" y="2596233"/>
            <a:ext cx="2933373" cy="166553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sz="17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Se contribuyó, con los pilares de Economía, Competitividad y Prosperidad y de Estado Responsable, Transparente y Efectivo</a:t>
            </a:r>
          </a:p>
        </p:txBody>
      </p:sp>
      <p:pic>
        <p:nvPicPr>
          <p:cNvPr id="8" name="Imagen 7" descr="Icono&#10;&#10;Descripción generada automáticamente">
            <a:extLst>
              <a:ext uri="{FF2B5EF4-FFF2-40B4-BE49-F238E27FC236}">
                <a16:creationId xmlns:a16="http://schemas.microsoft.com/office/drawing/2014/main" id="{993EC097-E64A-EF05-B163-C0DCB407D469}"/>
              </a:ext>
            </a:extLst>
          </p:cNvPr>
          <p:cNvPicPr>
            <a:picLocks noChangeAspect="1"/>
          </p:cNvPicPr>
          <p:nvPr/>
        </p:nvPicPr>
        <p:blipFill>
          <a:blip r:embed="rId5"/>
          <a:stretch>
            <a:fillRect/>
          </a:stretch>
        </p:blipFill>
        <p:spPr>
          <a:xfrm>
            <a:off x="9469168" y="3959658"/>
            <a:ext cx="1207363" cy="905522"/>
          </a:xfrm>
          <a:prstGeom prst="rect">
            <a:avLst/>
          </a:prstGeom>
        </p:spPr>
      </p:pic>
    </p:spTree>
    <p:extLst>
      <p:ext uri="{BB962C8B-B14F-4D97-AF65-F5344CB8AC3E}">
        <p14:creationId xmlns:p14="http://schemas.microsoft.com/office/powerpoint/2010/main" val="333572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408569" y="729840"/>
            <a:ext cx="7226501"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600" dirty="0">
                <a:solidFill>
                  <a:srgbClr val="004C82"/>
                </a:solidFill>
                <a:latin typeface="Bebas Neue"/>
                <a:ea typeface="Bebas Neue"/>
                <a:cs typeface="Bebas Neue"/>
                <a:sym typeface="Bebas Neue"/>
              </a:rPr>
              <a:t>¿QUÉ MEDIDAS DE TRANSPARENCIA SE HAN APLICADO?</a:t>
            </a:r>
          </a:p>
        </p:txBody>
      </p:sp>
      <p:pic>
        <p:nvPicPr>
          <p:cNvPr id="5" name="Imagen 4">
            <a:extLst>
              <a:ext uri="{FF2B5EF4-FFF2-40B4-BE49-F238E27FC236}">
                <a16:creationId xmlns:a16="http://schemas.microsoft.com/office/drawing/2014/main" id="{AB0FC471-B5E3-D5CD-6253-C5E56244D56E}"/>
              </a:ext>
            </a:extLst>
          </p:cNvPr>
          <p:cNvPicPr>
            <a:picLocks noChangeAspect="1"/>
          </p:cNvPicPr>
          <p:nvPr/>
        </p:nvPicPr>
        <p:blipFill rotWithShape="1">
          <a:blip r:embed="rId4"/>
          <a:srcRect r="6129"/>
          <a:stretch/>
        </p:blipFill>
        <p:spPr>
          <a:xfrm>
            <a:off x="9350279" y="2239560"/>
            <a:ext cx="2667552" cy="2160083"/>
          </a:xfrm>
          <a:prstGeom prst="rect">
            <a:avLst/>
          </a:prstGeom>
        </p:spPr>
      </p:pic>
      <p:sp>
        <p:nvSpPr>
          <p:cNvPr id="6" name="Cuadro de texto 10">
            <a:extLst>
              <a:ext uri="{FF2B5EF4-FFF2-40B4-BE49-F238E27FC236}">
                <a16:creationId xmlns:a16="http://schemas.microsoft.com/office/drawing/2014/main" id="{E33D5B72-5D3F-824A-DDE1-D110306A469C}"/>
              </a:ext>
            </a:extLst>
          </p:cNvPr>
          <p:cNvSpPr txBox="1"/>
          <p:nvPr/>
        </p:nvSpPr>
        <p:spPr>
          <a:xfrm>
            <a:off x="9575347" y="2696289"/>
            <a:ext cx="2181225" cy="110728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sz="12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Se tiene previsto continuar con las medidas de transparencia, como trabajar dentro de los marcos legales establecidos para la institución.</a:t>
            </a:r>
          </a:p>
        </p:txBody>
      </p:sp>
      <p:pic>
        <p:nvPicPr>
          <p:cNvPr id="8" name="Imagen 7" descr="Icono&#10;&#10;Descripción generada automáticamente">
            <a:extLst>
              <a:ext uri="{FF2B5EF4-FFF2-40B4-BE49-F238E27FC236}">
                <a16:creationId xmlns:a16="http://schemas.microsoft.com/office/drawing/2014/main" id="{993EC097-E64A-EF05-B163-C0DCB407D469}"/>
              </a:ext>
            </a:extLst>
          </p:cNvPr>
          <p:cNvPicPr>
            <a:picLocks noChangeAspect="1"/>
          </p:cNvPicPr>
          <p:nvPr/>
        </p:nvPicPr>
        <p:blipFill>
          <a:blip r:embed="rId5"/>
          <a:stretch>
            <a:fillRect/>
          </a:stretch>
        </p:blipFill>
        <p:spPr>
          <a:xfrm>
            <a:off x="10329243" y="3746424"/>
            <a:ext cx="903718" cy="677788"/>
          </a:xfrm>
          <a:prstGeom prst="rect">
            <a:avLst/>
          </a:prstGeom>
        </p:spPr>
      </p:pic>
      <p:sp>
        <p:nvSpPr>
          <p:cNvPr id="4" name="Título 1">
            <a:extLst>
              <a:ext uri="{FF2B5EF4-FFF2-40B4-BE49-F238E27FC236}">
                <a16:creationId xmlns:a16="http://schemas.microsoft.com/office/drawing/2014/main" id="{28D48443-525C-E6CD-2CEB-FD851BA87D4E}"/>
              </a:ext>
            </a:extLst>
          </p:cNvPr>
          <p:cNvSpPr txBox="1">
            <a:spLocks/>
          </p:cNvSpPr>
          <p:nvPr/>
        </p:nvSpPr>
        <p:spPr>
          <a:xfrm>
            <a:off x="174169" y="1369840"/>
            <a:ext cx="9001936" cy="491410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Times New Roman" panose="02020603050405020304" pitchFamily="18" charset="0"/>
                <a:cs typeface="Times New Roman" panose="02020603050405020304" pitchFamily="18" charset="0"/>
              </a:rPr>
              <a:t>Para garantizar el uso adecuado del dinero público y el avance en el cumplimiento de los objetivos de Estado, AMSA ha adoptado como medidas de transparencia las siguientes:</a:t>
            </a:r>
          </a:p>
          <a:p>
            <a:pPr algn="just">
              <a:lnSpc>
                <a:spcPct val="150000"/>
              </a:lnSpc>
            </a:pPr>
            <a:endParaRPr lang="es-GT" sz="1600" b="0" dirty="0">
              <a:solidFill>
                <a:schemeClr val="tx1"/>
              </a:solidFill>
              <a:latin typeface="Times New Roman" panose="02020603050405020304" pitchFamily="18" charset="0"/>
              <a:cs typeface="Times New Roman" panose="02020603050405020304" pitchFamily="18" charset="0"/>
            </a:endParaRPr>
          </a:p>
          <a:p>
            <a:pPr marL="836613" lvl="2" indent="-285750" algn="just">
              <a:lnSpc>
                <a:spcPct val="150000"/>
              </a:lnSpc>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Los procesos de contratación se llevan a cabo tomando en cuenta las directrices de la ONSEC, el manual de puestos y funciones de la institución y demás instrumentos dentro del marco legal.</a:t>
            </a:r>
          </a:p>
          <a:p>
            <a:pPr marL="836613" lvl="2" indent="-285750" algn="just">
              <a:lnSpc>
                <a:spcPct val="150000"/>
              </a:lnSpc>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Para los procesos de compra, se cumple con lo establecido en la Ley de Compras y Contrataciones del Estado.</a:t>
            </a:r>
          </a:p>
          <a:p>
            <a:pPr marL="836613" lvl="2" indent="-285750" algn="just">
              <a:lnSpc>
                <a:spcPct val="150000"/>
              </a:lnSpc>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Los informes mensuales que se presentan a los entes correspondientes con el avance de la ejecución financiera y las metas físicas de la institución. </a:t>
            </a:r>
          </a:p>
          <a:p>
            <a:pPr marL="836613" lvl="2" indent="-285750" algn="just">
              <a:lnSpc>
                <a:spcPct val="150000"/>
              </a:lnSpc>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Durante los procesos de auditoría que lleva a cabo la Contraloría General de Cuentas, se proporciona toda la información requerida a la institución, sometiéndola al análisis y evaluación. </a:t>
            </a:r>
          </a:p>
        </p:txBody>
      </p:sp>
    </p:spTree>
    <p:extLst>
      <p:ext uri="{BB962C8B-B14F-4D97-AF65-F5344CB8AC3E}">
        <p14:creationId xmlns:p14="http://schemas.microsoft.com/office/powerpoint/2010/main" val="2184289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656219" y="771115"/>
            <a:ext cx="7226501"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600" dirty="0">
                <a:solidFill>
                  <a:srgbClr val="004C82"/>
                </a:solidFill>
                <a:latin typeface="Bebas Neue"/>
                <a:ea typeface="Bebas Neue"/>
                <a:cs typeface="Bebas Neue"/>
                <a:sym typeface="Bebas Neue"/>
              </a:rPr>
              <a:t>¿QUÉ DESAFÍOS INSTITUCIONALES SE ESPERAN DURANTE 2023?</a:t>
            </a:r>
          </a:p>
        </p:txBody>
      </p:sp>
      <p:pic>
        <p:nvPicPr>
          <p:cNvPr id="5" name="Imagen 4">
            <a:extLst>
              <a:ext uri="{FF2B5EF4-FFF2-40B4-BE49-F238E27FC236}">
                <a16:creationId xmlns:a16="http://schemas.microsoft.com/office/drawing/2014/main" id="{AB0FC471-B5E3-D5CD-6253-C5E56244D56E}"/>
              </a:ext>
            </a:extLst>
          </p:cNvPr>
          <p:cNvPicPr>
            <a:picLocks noChangeAspect="1"/>
          </p:cNvPicPr>
          <p:nvPr/>
        </p:nvPicPr>
        <p:blipFill>
          <a:blip r:embed="rId4"/>
          <a:stretch>
            <a:fillRect/>
          </a:stretch>
        </p:blipFill>
        <p:spPr>
          <a:xfrm>
            <a:off x="9176106" y="1992817"/>
            <a:ext cx="2861649" cy="2160083"/>
          </a:xfrm>
          <a:prstGeom prst="rect">
            <a:avLst/>
          </a:prstGeom>
        </p:spPr>
      </p:pic>
      <p:sp>
        <p:nvSpPr>
          <p:cNvPr id="6" name="Cuadro de texto 10">
            <a:extLst>
              <a:ext uri="{FF2B5EF4-FFF2-40B4-BE49-F238E27FC236}">
                <a16:creationId xmlns:a16="http://schemas.microsoft.com/office/drawing/2014/main" id="{E33D5B72-5D3F-824A-DDE1-D110306A469C}"/>
              </a:ext>
            </a:extLst>
          </p:cNvPr>
          <p:cNvSpPr txBox="1"/>
          <p:nvPr/>
        </p:nvSpPr>
        <p:spPr>
          <a:xfrm>
            <a:off x="9401175" y="2449546"/>
            <a:ext cx="2181225" cy="110728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MX"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Las acciones inmediatas a seguir son verificar lo programado en el POA 2024, para dar seguimiento   a</a:t>
            </a:r>
            <a:r>
              <a:rPr lang="es-MX"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 </a:t>
            </a:r>
            <a:r>
              <a:rPr lang="es-MX"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cumplimiento de metas.</a:t>
            </a:r>
          </a:p>
        </p:txBody>
      </p:sp>
      <p:pic>
        <p:nvPicPr>
          <p:cNvPr id="8" name="Imagen 7" descr="Icono&#10;&#10;Descripción generada automáticamente">
            <a:extLst>
              <a:ext uri="{FF2B5EF4-FFF2-40B4-BE49-F238E27FC236}">
                <a16:creationId xmlns:a16="http://schemas.microsoft.com/office/drawing/2014/main" id="{993EC097-E64A-EF05-B163-C0DCB407D469}"/>
              </a:ext>
            </a:extLst>
          </p:cNvPr>
          <p:cNvPicPr>
            <a:picLocks noChangeAspect="1"/>
          </p:cNvPicPr>
          <p:nvPr/>
        </p:nvPicPr>
        <p:blipFill>
          <a:blip r:embed="rId5"/>
          <a:stretch>
            <a:fillRect/>
          </a:stretch>
        </p:blipFill>
        <p:spPr>
          <a:xfrm>
            <a:off x="10090419" y="3584922"/>
            <a:ext cx="903718" cy="677788"/>
          </a:xfrm>
          <a:prstGeom prst="rect">
            <a:avLst/>
          </a:prstGeom>
        </p:spPr>
      </p:pic>
      <p:sp>
        <p:nvSpPr>
          <p:cNvPr id="4" name="Título 1">
            <a:extLst>
              <a:ext uri="{FF2B5EF4-FFF2-40B4-BE49-F238E27FC236}">
                <a16:creationId xmlns:a16="http://schemas.microsoft.com/office/drawing/2014/main" id="{28D48443-525C-E6CD-2CEB-FD851BA87D4E}"/>
              </a:ext>
            </a:extLst>
          </p:cNvPr>
          <p:cNvSpPr txBox="1">
            <a:spLocks/>
          </p:cNvSpPr>
          <p:nvPr/>
        </p:nvSpPr>
        <p:spPr>
          <a:xfrm>
            <a:off x="330982" y="2129358"/>
            <a:ext cx="8546582" cy="291112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Los principales desafíos de AMSA en cuanto al uso de los recursos públicos y el cumplimiento de los planes nacionales son que, durante la ejecución de</a:t>
            </a:r>
            <a:r>
              <a:rPr lang="es-MX" sz="2400" b="0" dirty="0">
                <a:solidFill>
                  <a:schemeClr val="tx1"/>
                </a:solidFill>
                <a:latin typeface="Times New Roman" panose="02020603050405020304" pitchFamily="18" charset="0"/>
                <a:cs typeface="Times New Roman" panose="02020603050405020304" pitchFamily="18" charset="0"/>
              </a:rPr>
              <a:t>l último cuatrimestre, se alcance las metas físicas y financieras propuestas en el plan operativo anual institucional. </a:t>
            </a:r>
            <a:endParaRPr lang="es-GT" sz="24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484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C9306AD-1793-5333-A55B-F0A1623834C9}"/>
              </a:ext>
            </a:extLst>
          </p:cNvPr>
          <p:cNvSpPr txBox="1">
            <a:spLocks/>
          </p:cNvSpPr>
          <p:nvPr/>
        </p:nvSpPr>
        <p:spPr>
          <a:xfrm>
            <a:off x="615250" y="1525565"/>
            <a:ext cx="10646230" cy="45660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s-ES" sz="1600" dirty="0">
                <a:latin typeface="Times New Roman" panose="02020603050405020304" pitchFamily="18" charset="0"/>
                <a:cs typeface="Times New Roman" panose="02020603050405020304" pitchFamily="18" charset="0"/>
              </a:rPr>
              <a:t>De conformidad con las normas que regulan su funcionamiento, las principales funciones de AMSA son: planificar, coordinar y ejecutar todas las medidas y acciones del sector público y privado que sean necesarias para recuperar el ecosistema del lago de Amatitlán y todas sus cuencas tributarias, entre las cuales destacan las siguientes: </a:t>
            </a:r>
          </a:p>
          <a:p>
            <a:pPr lvl="1" algn="just"/>
            <a:endParaRPr lang="es-GT" sz="1600" dirty="0">
              <a:latin typeface="Times New Roman" panose="02020603050405020304" pitchFamily="18" charset="0"/>
              <a:cs typeface="Times New Roman" panose="02020603050405020304" pitchFamily="18" charset="0"/>
            </a:endParaRPr>
          </a:p>
          <a:p>
            <a:pPr lvl="1" algn="just">
              <a:lnSpc>
                <a:spcPct val="150000"/>
              </a:lnSpc>
            </a:pPr>
            <a:r>
              <a:rPr lang="es-ES" sz="1600" dirty="0">
                <a:latin typeface="Times New Roman" panose="02020603050405020304" pitchFamily="18" charset="0"/>
                <a:cs typeface="Times New Roman" panose="02020603050405020304" pitchFamily="18" charset="0"/>
              </a:rPr>
              <a:t>Planificar y ejecutar en coordinación con las instituciones que corresponda, todos los trabajos que permitan la prevención, promoción, recuperación y rehabilitación del ecosistema de la cuenca y del Lago de Amatitlán.</a:t>
            </a:r>
          </a:p>
          <a:p>
            <a:pPr lvl="1" algn="just">
              <a:lnSpc>
                <a:spcPct val="150000"/>
              </a:lnSpc>
            </a:pPr>
            <a:r>
              <a:rPr lang="es-ES" sz="1600" dirty="0">
                <a:latin typeface="Times New Roman" panose="02020603050405020304" pitchFamily="18" charset="0"/>
                <a:cs typeface="Times New Roman" panose="02020603050405020304" pitchFamily="18" charset="0"/>
              </a:rPr>
              <a:t>Promover el mejoramiento de los procesos industriales y agroindustriales, a través de Reingeniería Industrial y Agroindustrial, estimulando el uso de tecnologías compatibles con el medio ambiente.</a:t>
            </a:r>
          </a:p>
          <a:p>
            <a:pPr lvl="1" algn="just">
              <a:lnSpc>
                <a:spcPct val="150000"/>
              </a:lnSpc>
            </a:pPr>
            <a:r>
              <a:rPr lang="es-ES" sz="1600" dirty="0">
                <a:latin typeface="Times New Roman" panose="02020603050405020304" pitchFamily="18" charset="0"/>
                <a:cs typeface="Times New Roman" panose="02020603050405020304" pitchFamily="18" charset="0"/>
              </a:rPr>
              <a:t>Aplicar el plan de ordenamiento territorial elaborado, estableciendo en forma conjunta con las municipalidades, así como la aplicación del plan de uso del suelo, en la cuenca del Lago de Amatitlán.</a:t>
            </a:r>
          </a:p>
          <a:p>
            <a:pPr lvl="1" algn="just">
              <a:lnSpc>
                <a:spcPct val="150000"/>
              </a:lnSpc>
            </a:pPr>
            <a:r>
              <a:rPr lang="es-ES" sz="1600" dirty="0">
                <a:latin typeface="Times New Roman" panose="02020603050405020304" pitchFamily="18" charset="0"/>
                <a:cs typeface="Times New Roman" panose="02020603050405020304" pitchFamily="18" charset="0"/>
              </a:rPr>
              <a:t>Entre otras no menos importantes.</a:t>
            </a:r>
            <a:endParaRPr lang="es-GT" sz="1600" dirty="0">
              <a:latin typeface="Times New Roman" panose="02020603050405020304" pitchFamily="18" charset="0"/>
              <a:cs typeface="Times New Roman" panose="02020603050405020304" pitchFamily="18" charset="0"/>
            </a:endParaRPr>
          </a:p>
        </p:txBody>
      </p:sp>
      <p:sp>
        <p:nvSpPr>
          <p:cNvPr id="4" name="Google Shape;90;p2">
            <a:extLst>
              <a:ext uri="{FF2B5EF4-FFF2-40B4-BE49-F238E27FC236}">
                <a16:creationId xmlns:a16="http://schemas.microsoft.com/office/drawing/2014/main" id="{03E7EEA5-E53E-1760-36E4-99BE8F793D74}"/>
              </a:ext>
            </a:extLst>
          </p:cNvPr>
          <p:cNvSpPr txBox="1"/>
          <p:nvPr/>
        </p:nvSpPr>
        <p:spPr>
          <a:xfrm>
            <a:off x="615250" y="956219"/>
            <a:ext cx="6652325"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dirty="0">
                <a:solidFill>
                  <a:srgbClr val="004C82"/>
                </a:solidFill>
                <a:latin typeface="Bebas Neue"/>
                <a:ea typeface="Bebas Neue"/>
                <a:cs typeface="Bebas Neue"/>
                <a:sym typeface="Bebas Neue"/>
              </a:rPr>
              <a:t>PRINCIPALES FUNCIONES Y  ATRIBUCIONES DE AMSA </a:t>
            </a:r>
          </a:p>
        </p:txBody>
      </p:sp>
    </p:spTree>
    <p:extLst>
      <p:ext uri="{BB962C8B-B14F-4D97-AF65-F5344CB8AC3E}">
        <p14:creationId xmlns:p14="http://schemas.microsoft.com/office/powerpoint/2010/main" val="2086956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Marcador de contenido 6">
            <a:extLst>
              <a:ext uri="{FF2B5EF4-FFF2-40B4-BE49-F238E27FC236}">
                <a16:creationId xmlns:a16="http://schemas.microsoft.com/office/drawing/2014/main" id="{AC9306AD-1793-5333-A55B-F0A1623834C9}"/>
              </a:ext>
            </a:extLst>
          </p:cNvPr>
          <p:cNvSpPr txBox="1">
            <a:spLocks/>
          </p:cNvSpPr>
          <p:nvPr/>
        </p:nvSpPr>
        <p:spPr>
          <a:xfrm>
            <a:off x="0" y="1329234"/>
            <a:ext cx="11609301" cy="62967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1" indent="0" algn="just" defTabSz="914400" rtl="0" eaLnBrk="1" fontAlgn="auto" latinLnBrk="0" hangingPunct="1">
              <a:lnSpc>
                <a:spcPct val="150000"/>
              </a:lnSpc>
              <a:spcBef>
                <a:spcPts val="500"/>
              </a:spcBef>
              <a:spcAft>
                <a:spcPts val="0"/>
              </a:spcAft>
              <a:buClr>
                <a:prstClr val="black"/>
              </a:buClr>
              <a:buSzPts val="1800"/>
              <a:buFont typeface="Arial"/>
              <a:buNone/>
              <a:tabLst/>
              <a:defRPr/>
            </a:pPr>
            <a:r>
              <a:rPr kumimoji="0" lang="es-GT"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Calibri"/>
              </a:rPr>
              <a:t>Para el cumplimiento de sus funciones y satisfacer las necesidades de la población, AMSA debe cumplir con los siguientes </a:t>
            </a:r>
            <a:r>
              <a:rPr kumimoji="0" lang="es-GT" sz="1600" b="1" i="0" u="none" strike="noStrike" kern="1200" cap="none" spc="0" normalizeH="0" baseline="0" noProof="0" dirty="0">
                <a:ln>
                  <a:noFill/>
                </a:ln>
                <a:solidFill>
                  <a:srgbClr val="2786C0"/>
                </a:solidFill>
                <a:effectLst/>
                <a:uLnTx/>
                <a:uFillTx/>
                <a:latin typeface="Times New Roman" panose="02020603050405020304" pitchFamily="18" charset="0"/>
                <a:cs typeface="Times New Roman" panose="02020603050405020304" pitchFamily="18" charset="0"/>
                <a:sym typeface="Calibri"/>
              </a:rPr>
              <a:t>objetivos</a:t>
            </a:r>
            <a:r>
              <a:rPr kumimoji="0" lang="es-GT"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Calibri"/>
              </a:rPr>
              <a:t>:</a:t>
            </a:r>
          </a:p>
        </p:txBody>
      </p:sp>
      <p:graphicFrame>
        <p:nvGraphicFramePr>
          <p:cNvPr id="6" name="Diagrama 5">
            <a:extLst>
              <a:ext uri="{FF2B5EF4-FFF2-40B4-BE49-F238E27FC236}">
                <a16:creationId xmlns:a16="http://schemas.microsoft.com/office/drawing/2014/main" id="{BDBD66CE-36F4-3A8F-D102-917D00ABAB51}"/>
              </a:ext>
            </a:extLst>
          </p:cNvPr>
          <p:cNvGraphicFramePr/>
          <p:nvPr>
            <p:extLst>
              <p:ext uri="{D42A27DB-BD31-4B8C-83A1-F6EECF244321}">
                <p14:modId xmlns:p14="http://schemas.microsoft.com/office/powerpoint/2010/main" val="1565896575"/>
              </p:ext>
            </p:extLst>
          </p:nvPr>
        </p:nvGraphicFramePr>
        <p:xfrm>
          <a:off x="582699" y="1958904"/>
          <a:ext cx="10837775" cy="43619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Google Shape;90;p2">
            <a:extLst>
              <a:ext uri="{FF2B5EF4-FFF2-40B4-BE49-F238E27FC236}">
                <a16:creationId xmlns:a16="http://schemas.microsoft.com/office/drawing/2014/main" id="{B4653954-8790-63C0-47F2-2E41A2B20953}"/>
              </a:ext>
            </a:extLst>
          </p:cNvPr>
          <p:cNvSpPr txBox="1"/>
          <p:nvPr/>
        </p:nvSpPr>
        <p:spPr>
          <a:xfrm>
            <a:off x="464513" y="759888"/>
            <a:ext cx="565220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dirty="0">
                <a:solidFill>
                  <a:srgbClr val="004C82"/>
                </a:solidFill>
                <a:latin typeface="Bebas Neue"/>
                <a:ea typeface="Bebas Neue"/>
                <a:cs typeface="Bebas Neue"/>
                <a:sym typeface="Bebas Neue"/>
              </a:rPr>
              <a:t>Principales objetivos de AMSA</a:t>
            </a:r>
          </a:p>
        </p:txBody>
      </p:sp>
    </p:spTree>
    <p:extLst>
      <p:ext uri="{BB962C8B-B14F-4D97-AF65-F5344CB8AC3E}">
        <p14:creationId xmlns:p14="http://schemas.microsoft.com/office/powerpoint/2010/main" val="378517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
        <p:nvSpPr>
          <p:cNvPr id="4" name="Cuadro de texto 3">
            <a:extLst>
              <a:ext uri="{FF2B5EF4-FFF2-40B4-BE49-F238E27FC236}">
                <a16:creationId xmlns:a16="http://schemas.microsoft.com/office/drawing/2014/main" id="{94816BEF-B5F7-43C9-7BB2-4068691C09F0}"/>
              </a:ext>
            </a:extLst>
          </p:cNvPr>
          <p:cNvSpPr txBox="1"/>
          <p:nvPr/>
        </p:nvSpPr>
        <p:spPr>
          <a:xfrm>
            <a:off x="0" y="790479"/>
            <a:ext cx="12192000" cy="7506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115000"/>
              </a:lnSpc>
              <a:spcBef>
                <a:spcPts val="1200"/>
              </a:spcBef>
              <a:spcAft>
                <a:spcPts val="1200"/>
              </a:spcAft>
            </a:pPr>
            <a:r>
              <a:rPr lang="es-MX" sz="3600" b="1" kern="100" spc="800" dirty="0">
                <a:solidFill>
                  <a:schemeClr val="bg1"/>
                </a:solidFill>
                <a:effectLst/>
                <a:latin typeface="Bebas Neue" panose="020B0606020202050201" pitchFamily="34" charset="0"/>
                <a:ea typeface="Calibri" panose="020F0502020204030204" pitchFamily="34" charset="0"/>
                <a:cs typeface="Times New Roman" panose="02020603050405020304" pitchFamily="18" charset="0"/>
              </a:rPr>
              <a:t>2. PARTE GENERAL EJECUCIÓN PRESUPUESTARIA</a:t>
            </a:r>
          </a:p>
        </p:txBody>
      </p:sp>
    </p:spTree>
    <p:extLst>
      <p:ext uri="{BB962C8B-B14F-4D97-AF65-F5344CB8AC3E}">
        <p14:creationId xmlns:p14="http://schemas.microsoft.com/office/powerpoint/2010/main" val="106078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470439" y="596613"/>
            <a:ext cx="4838408"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b="0" i="0" u="none" strike="noStrike" cap="none" dirty="0">
                <a:solidFill>
                  <a:srgbClr val="004C82"/>
                </a:solidFill>
                <a:latin typeface="Bebas Neue"/>
                <a:ea typeface="Bebas Neue"/>
                <a:cs typeface="Bebas Neue"/>
                <a:sym typeface="Bebas Neue"/>
              </a:rPr>
              <a:t>CIFRAS GENERALES DEL PRESUPUESTO </a:t>
            </a:r>
          </a:p>
        </p:txBody>
      </p:sp>
      <p:sp>
        <p:nvSpPr>
          <p:cNvPr id="92" name="Google Shape;92;p2"/>
          <p:cNvSpPr/>
          <p:nvPr/>
        </p:nvSpPr>
        <p:spPr>
          <a:xfrm>
            <a:off x="448206" y="5912528"/>
            <a:ext cx="2441437" cy="4154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Sistema de Contabilidad Integrada (</a:t>
            </a:r>
            <a:r>
              <a:rPr lang="es-GT" sz="700" dirty="0" err="1">
                <a:solidFill>
                  <a:schemeClr val="dk1"/>
                </a:solidFill>
                <a:latin typeface="Times New Roman" panose="02020603050405020304" pitchFamily="18" charset="0"/>
                <a:cs typeface="Times New Roman" panose="02020603050405020304" pitchFamily="18" charset="0"/>
                <a:sym typeface="Arial"/>
              </a:rPr>
              <a:t>Sicoin</a:t>
            </a:r>
            <a:r>
              <a:rPr lang="es-GT" sz="700" dirty="0">
                <a:solidFill>
                  <a:schemeClr val="dk1"/>
                </a:solidFill>
                <a:latin typeface="Times New Roman" panose="02020603050405020304" pitchFamily="18" charset="0"/>
                <a:cs typeface="Times New Roman" panose="02020603050405020304" pitchFamily="18" charset="0"/>
                <a:sym typeface="Arial"/>
              </a:rPr>
              <a:t>), consultado el 4 de septiembre de 2023, reporte R00804768.rpt y de la </a:t>
            </a:r>
            <a:r>
              <a:rPr lang="es-MX" sz="700" dirty="0">
                <a:solidFill>
                  <a:schemeClr val="dk1"/>
                </a:solidFill>
                <a:latin typeface="Times New Roman" panose="02020603050405020304" pitchFamily="18" charset="0"/>
                <a:cs typeface="Times New Roman" panose="02020603050405020304" pitchFamily="18" charset="0"/>
                <a:sym typeface="Arial"/>
              </a:rPr>
              <a:t>División Administrativa Financiera de AMSA.</a:t>
            </a:r>
            <a:endParaRPr sz="1600" dirty="0">
              <a:latin typeface="Times New Roman" panose="02020603050405020304" pitchFamily="18" charset="0"/>
              <a:cs typeface="Times New Roman" panose="02020603050405020304" pitchFamily="18" charset="0"/>
            </a:endParaRPr>
          </a:p>
        </p:txBody>
      </p:sp>
      <p:graphicFrame>
        <p:nvGraphicFramePr>
          <p:cNvPr id="4" name="Gráfico 3">
            <a:extLst>
              <a:ext uri="{FF2B5EF4-FFF2-40B4-BE49-F238E27FC236}">
                <a16:creationId xmlns:a16="http://schemas.microsoft.com/office/drawing/2014/main" id="{9BE04C7B-2580-DEDF-8DEB-8EDC0E07C18D}"/>
              </a:ext>
            </a:extLst>
          </p:cNvPr>
          <p:cNvGraphicFramePr/>
          <p:nvPr>
            <p:extLst>
              <p:ext uri="{D42A27DB-BD31-4B8C-83A1-F6EECF244321}">
                <p14:modId xmlns:p14="http://schemas.microsoft.com/office/powerpoint/2010/main" val="1653261724"/>
              </p:ext>
            </p:extLst>
          </p:nvPr>
        </p:nvGraphicFramePr>
        <p:xfrm>
          <a:off x="2965142" y="1607305"/>
          <a:ext cx="8707454" cy="4305223"/>
        </p:xfrm>
        <a:graphic>
          <a:graphicData uri="http://schemas.openxmlformats.org/drawingml/2006/chart">
            <c:chart xmlns:c="http://schemas.openxmlformats.org/drawingml/2006/chart" xmlns:r="http://schemas.openxmlformats.org/officeDocument/2006/relationships" r:id="rId4"/>
          </a:graphicData>
        </a:graphic>
      </p:graphicFrame>
      <p:pic>
        <p:nvPicPr>
          <p:cNvPr id="3" name="Imagen 2" descr="Icono&#10;&#10;Descripción generada automáticamente">
            <a:extLst>
              <a:ext uri="{FF2B5EF4-FFF2-40B4-BE49-F238E27FC236}">
                <a16:creationId xmlns:a16="http://schemas.microsoft.com/office/drawing/2014/main" id="{04AF5A3F-A0D2-B93B-577F-89B07225077F}"/>
              </a:ext>
            </a:extLst>
          </p:cNvPr>
          <p:cNvPicPr>
            <a:picLocks noChangeAspect="1"/>
          </p:cNvPicPr>
          <p:nvPr/>
        </p:nvPicPr>
        <p:blipFill>
          <a:blip r:embed="rId5"/>
          <a:stretch>
            <a:fillRect/>
          </a:stretch>
        </p:blipFill>
        <p:spPr>
          <a:xfrm>
            <a:off x="10915928" y="1786169"/>
            <a:ext cx="603681" cy="452761"/>
          </a:xfrm>
          <a:prstGeom prst="rect">
            <a:avLst/>
          </a:prstGeom>
        </p:spPr>
      </p:pic>
      <p:sp>
        <p:nvSpPr>
          <p:cNvPr id="2" name="Google Shape;107;p4">
            <a:extLst>
              <a:ext uri="{FF2B5EF4-FFF2-40B4-BE49-F238E27FC236}">
                <a16:creationId xmlns:a16="http://schemas.microsoft.com/office/drawing/2014/main" id="{5B1C7EE2-BBAD-7C2B-A533-EFB80AD30305}"/>
              </a:ext>
            </a:extLst>
          </p:cNvPr>
          <p:cNvSpPr txBox="1"/>
          <p:nvPr/>
        </p:nvSpPr>
        <p:spPr>
          <a:xfrm>
            <a:off x="497073" y="1037959"/>
            <a:ext cx="41193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rgbClr val="004C82"/>
                </a:solidFill>
                <a:latin typeface="Bebas Neue"/>
                <a:ea typeface="Bebas Neue"/>
                <a:cs typeface="Bebas Neue"/>
                <a:sym typeface="Bebas Neue"/>
              </a:rPr>
              <a:t>ejecución al segundo cuatrimestre del año 2023</a:t>
            </a:r>
            <a:endParaRPr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727890" y="685390"/>
            <a:ext cx="7226501"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a:ea typeface="Bebas Neue"/>
                <a:cs typeface="Bebas Neue"/>
                <a:sym typeface="Bebas Neue"/>
              </a:rPr>
              <a:t>Porcentaje de ejecución del presupuesto de AMSA</a:t>
            </a:r>
          </a:p>
        </p:txBody>
      </p:sp>
      <p:sp>
        <p:nvSpPr>
          <p:cNvPr id="107" name="Google Shape;107;p4"/>
          <p:cNvSpPr txBox="1"/>
          <p:nvPr/>
        </p:nvSpPr>
        <p:spPr>
          <a:xfrm>
            <a:off x="727890" y="1154712"/>
            <a:ext cx="41193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rgbClr val="004C82"/>
                </a:solidFill>
                <a:latin typeface="Bebas Neue"/>
                <a:ea typeface="Bebas Neue"/>
                <a:cs typeface="Bebas Neue"/>
                <a:sym typeface="Bebas Neue"/>
              </a:rPr>
              <a:t>porcentaje de ejecución al segundo cuatrimestre del año 2023</a:t>
            </a:r>
            <a:endParaRPr sz="1200" dirty="0"/>
          </a:p>
        </p:txBody>
      </p:sp>
      <p:graphicFrame>
        <p:nvGraphicFramePr>
          <p:cNvPr id="2" name="Gráfico 1">
            <a:extLst>
              <a:ext uri="{FF2B5EF4-FFF2-40B4-BE49-F238E27FC236}">
                <a16:creationId xmlns:a16="http://schemas.microsoft.com/office/drawing/2014/main" id="{A9FC0500-250F-CDAA-909D-BCE7562F8134}"/>
              </a:ext>
            </a:extLst>
          </p:cNvPr>
          <p:cNvGraphicFramePr/>
          <p:nvPr>
            <p:extLst>
              <p:ext uri="{D42A27DB-BD31-4B8C-83A1-F6EECF244321}">
                <p14:modId xmlns:p14="http://schemas.microsoft.com/office/powerpoint/2010/main" val="1558037254"/>
              </p:ext>
            </p:extLst>
          </p:nvPr>
        </p:nvGraphicFramePr>
        <p:xfrm>
          <a:off x="2876365" y="1420426"/>
          <a:ext cx="5939161" cy="4752184"/>
        </p:xfrm>
        <a:graphic>
          <a:graphicData uri="http://schemas.openxmlformats.org/drawingml/2006/chart">
            <c:chart xmlns:c="http://schemas.openxmlformats.org/drawingml/2006/chart" xmlns:r="http://schemas.openxmlformats.org/officeDocument/2006/relationships" r:id="rId4"/>
          </a:graphicData>
        </a:graphic>
      </p:graphicFrame>
      <p:sp>
        <p:nvSpPr>
          <p:cNvPr id="7" name="Google Shape;92;p2">
            <a:extLst>
              <a:ext uri="{FF2B5EF4-FFF2-40B4-BE49-F238E27FC236}">
                <a16:creationId xmlns:a16="http://schemas.microsoft.com/office/drawing/2014/main" id="{7D307650-8BF7-C2E8-D792-45237E1CF3F9}"/>
              </a:ext>
            </a:extLst>
          </p:cNvPr>
          <p:cNvSpPr/>
          <p:nvPr/>
        </p:nvSpPr>
        <p:spPr>
          <a:xfrm>
            <a:off x="727891" y="5266103"/>
            <a:ext cx="2624909"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Información del Sistema de Contabilidad Integrada (</a:t>
            </a:r>
            <a:r>
              <a:rPr lang="es-GT" sz="700" dirty="0" err="1">
                <a:solidFill>
                  <a:schemeClr val="dk1"/>
                </a:solidFill>
                <a:latin typeface="Times New Roman" panose="02020603050405020304" pitchFamily="18" charset="0"/>
                <a:cs typeface="Times New Roman" panose="02020603050405020304" pitchFamily="18" charset="0"/>
                <a:sym typeface="Arial"/>
              </a:rPr>
              <a:t>Sicoin</a:t>
            </a:r>
            <a:r>
              <a:rPr lang="es-GT" sz="700" dirty="0">
                <a:solidFill>
                  <a:schemeClr val="dk1"/>
                </a:solidFill>
                <a:latin typeface="Times New Roman" panose="02020603050405020304" pitchFamily="18" charset="0"/>
                <a:cs typeface="Times New Roman" panose="02020603050405020304" pitchFamily="18" charset="0"/>
                <a:sym typeface="Arial"/>
              </a:rPr>
              <a:t>), consultado el 4 de septiembre de 2023, reporte R00804768.rpt y de la </a:t>
            </a:r>
            <a:r>
              <a:rPr lang="es-MX" sz="700" dirty="0">
                <a:solidFill>
                  <a:schemeClr val="dk1"/>
                </a:solidFill>
                <a:latin typeface="Times New Roman" panose="02020603050405020304" pitchFamily="18" charset="0"/>
                <a:cs typeface="Times New Roman" panose="02020603050405020304" pitchFamily="18" charset="0"/>
                <a:sym typeface="Arial"/>
              </a:rPr>
              <a:t>División Administrativa Financiera de AMSA.</a:t>
            </a:r>
            <a:endParaRPr sz="1600" dirty="0">
              <a:latin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6225A281-16B5-5903-2BC5-30E6711FB004}"/>
              </a:ext>
            </a:extLst>
          </p:cNvPr>
          <p:cNvPicPr>
            <a:picLocks noChangeAspect="1"/>
          </p:cNvPicPr>
          <p:nvPr/>
        </p:nvPicPr>
        <p:blipFill>
          <a:blip r:embed="rId5"/>
          <a:stretch>
            <a:fillRect/>
          </a:stretch>
        </p:blipFill>
        <p:spPr>
          <a:xfrm>
            <a:off x="8634251" y="2560774"/>
            <a:ext cx="2276333" cy="1718264"/>
          </a:xfrm>
          <a:prstGeom prst="rect">
            <a:avLst/>
          </a:prstGeom>
        </p:spPr>
      </p:pic>
      <p:sp>
        <p:nvSpPr>
          <p:cNvPr id="12" name="Cuadro de texto 10">
            <a:extLst>
              <a:ext uri="{FF2B5EF4-FFF2-40B4-BE49-F238E27FC236}">
                <a16:creationId xmlns:a16="http://schemas.microsoft.com/office/drawing/2014/main" id="{EE34577E-D702-F8CA-9975-253CD1B17CB9}"/>
              </a:ext>
            </a:extLst>
          </p:cNvPr>
          <p:cNvSpPr txBox="1"/>
          <p:nvPr/>
        </p:nvSpPr>
        <p:spPr>
          <a:xfrm>
            <a:off x="8815526" y="2944057"/>
            <a:ext cx="1748901" cy="102786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s-GT" sz="105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Se ejecutó</a:t>
            </a:r>
            <a:endParaRPr lang="es-GT"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s-GT"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 17,991,919.04 </a:t>
            </a:r>
            <a:endParaRPr lang="es-GT"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s-GT" sz="105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GT"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s-GT" sz="105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Pendientes de ejecutar</a:t>
            </a:r>
            <a:endParaRPr lang="es-GT"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s-GT"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 15,312,080.96</a:t>
            </a:r>
            <a:endParaRPr lang="es-GT"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descr="Icono&#10;&#10;Descripción generada automáticamente">
            <a:extLst>
              <a:ext uri="{FF2B5EF4-FFF2-40B4-BE49-F238E27FC236}">
                <a16:creationId xmlns:a16="http://schemas.microsoft.com/office/drawing/2014/main" id="{51985B53-884C-B789-39A5-172CF520885F}"/>
              </a:ext>
            </a:extLst>
          </p:cNvPr>
          <p:cNvPicPr>
            <a:picLocks noChangeAspect="1"/>
          </p:cNvPicPr>
          <p:nvPr/>
        </p:nvPicPr>
        <p:blipFill>
          <a:blip r:embed="rId6"/>
          <a:stretch>
            <a:fillRect/>
          </a:stretch>
        </p:blipFill>
        <p:spPr>
          <a:xfrm>
            <a:off x="10180839" y="2944057"/>
            <a:ext cx="498997" cy="3742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727891" y="685390"/>
            <a:ext cx="725313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spc="300" dirty="0">
                <a:solidFill>
                  <a:srgbClr val="004C82"/>
                </a:solidFill>
                <a:latin typeface="Bebas Neue"/>
                <a:ea typeface="Bebas Neue"/>
                <a:cs typeface="Bebas Neue"/>
                <a:sym typeface="Bebas Neue"/>
              </a:rPr>
              <a:t>¿EN QUÉ UTILIZA EL DINERO AMSA?</a:t>
            </a:r>
          </a:p>
        </p:txBody>
      </p:sp>
      <p:sp>
        <p:nvSpPr>
          <p:cNvPr id="3" name="Marcador de contenido 6">
            <a:extLst>
              <a:ext uri="{FF2B5EF4-FFF2-40B4-BE49-F238E27FC236}">
                <a16:creationId xmlns:a16="http://schemas.microsoft.com/office/drawing/2014/main" id="{C45C7919-2BF5-C2BA-01DC-2D8F2913A025}"/>
              </a:ext>
            </a:extLst>
          </p:cNvPr>
          <p:cNvSpPr txBox="1">
            <a:spLocks/>
          </p:cNvSpPr>
          <p:nvPr/>
        </p:nvSpPr>
        <p:spPr>
          <a:xfrm>
            <a:off x="559293" y="1518081"/>
            <a:ext cx="7558827" cy="398607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defPPr marR="0" lvl="0" algn="l" rtl="0">
              <a:lnSpc>
                <a:spcPct val="100000"/>
              </a:lnSpc>
              <a:spcBef>
                <a:spcPts val="0"/>
              </a:spcBef>
              <a:spcAft>
                <a:spcPts val="0"/>
              </a:spcAft>
            </a:defPPr>
            <a:lvl1pPr algn="just" defTabSz="914400" eaLnBrk="1" latinLnBrk="0" hangingPunct="1">
              <a:lnSpc>
                <a:spcPct val="15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s-MX" dirty="0">
                <a:latin typeface="Times New Roman" panose="02020603050405020304" pitchFamily="18" charset="0"/>
                <a:cs typeface="Times New Roman" panose="02020603050405020304" pitchFamily="18" charset="0"/>
              </a:rPr>
              <a:t>El recurso económico se utiliza en la adquisición de bienes y servicios necesarios para el funcionamiento y el cumplimiento de los objetivos institucionales. </a:t>
            </a:r>
          </a:p>
          <a:p>
            <a:endParaRPr lang="es-MX" dirty="0">
              <a:latin typeface="Times New Roman" panose="02020603050405020304" pitchFamily="18" charset="0"/>
              <a:cs typeface="Times New Roman" panose="02020603050405020304" pitchFamily="18" charset="0"/>
            </a:endParaRPr>
          </a:p>
          <a:p>
            <a:r>
              <a:rPr lang="es-MX" dirty="0">
                <a:latin typeface="Times New Roman" panose="02020603050405020304" pitchFamily="18" charset="0"/>
                <a:cs typeface="Times New Roman" panose="02020603050405020304" pitchFamily="18" charset="0"/>
              </a:rPr>
              <a:t>Para mostrar de forma ordenada a la población en qué se utiliza el dinero, el gasto del sector público se muestra por grupos de gasto.</a:t>
            </a:r>
          </a:p>
        </p:txBody>
      </p:sp>
      <p:pic>
        <p:nvPicPr>
          <p:cNvPr id="4" name="Imagen 3">
            <a:extLst>
              <a:ext uri="{FF2B5EF4-FFF2-40B4-BE49-F238E27FC236}">
                <a16:creationId xmlns:a16="http://schemas.microsoft.com/office/drawing/2014/main" id="{80E90B2E-3D5E-333C-20FB-026019CB5F97}"/>
              </a:ext>
            </a:extLst>
          </p:cNvPr>
          <p:cNvPicPr>
            <a:picLocks noChangeAspect="1"/>
          </p:cNvPicPr>
          <p:nvPr/>
        </p:nvPicPr>
        <p:blipFill>
          <a:blip r:embed="rId4"/>
          <a:stretch>
            <a:fillRect/>
          </a:stretch>
        </p:blipFill>
        <p:spPr>
          <a:xfrm>
            <a:off x="8658618" y="2125767"/>
            <a:ext cx="2523316" cy="1904696"/>
          </a:xfrm>
          <a:prstGeom prst="rect">
            <a:avLst/>
          </a:prstGeom>
        </p:spPr>
      </p:pic>
      <p:sp>
        <p:nvSpPr>
          <p:cNvPr id="5" name="Cuadro de texto 10">
            <a:extLst>
              <a:ext uri="{FF2B5EF4-FFF2-40B4-BE49-F238E27FC236}">
                <a16:creationId xmlns:a16="http://schemas.microsoft.com/office/drawing/2014/main" id="{3E93F717-824E-D179-3511-F8701EC4392A}"/>
              </a:ext>
            </a:extLst>
          </p:cNvPr>
          <p:cNvSpPr txBox="1"/>
          <p:nvPr/>
        </p:nvSpPr>
        <p:spPr>
          <a:xfrm>
            <a:off x="8877670" y="2450034"/>
            <a:ext cx="1882066" cy="125616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sz="2200" kern="100" spc="-15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El gasto se divide en 5 grupos</a:t>
            </a:r>
            <a:endParaRPr lang="es-GT" sz="2200" kern="100" spc="-1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descr="Icono&#10;&#10;Descripción generada automáticamente">
            <a:extLst>
              <a:ext uri="{FF2B5EF4-FFF2-40B4-BE49-F238E27FC236}">
                <a16:creationId xmlns:a16="http://schemas.microsoft.com/office/drawing/2014/main" id="{E309BD75-595E-E0D6-CBD6-FCDC73D25C96}"/>
              </a:ext>
            </a:extLst>
          </p:cNvPr>
          <p:cNvPicPr>
            <a:picLocks noChangeAspect="1"/>
          </p:cNvPicPr>
          <p:nvPr/>
        </p:nvPicPr>
        <p:blipFill>
          <a:blip r:embed="rId5"/>
          <a:stretch>
            <a:fillRect/>
          </a:stretch>
        </p:blipFill>
        <p:spPr>
          <a:xfrm>
            <a:off x="9316594" y="3291534"/>
            <a:ext cx="1207363" cy="905522"/>
          </a:xfrm>
          <a:prstGeom prst="rect">
            <a:avLst/>
          </a:prstGeom>
        </p:spPr>
      </p:pic>
    </p:spTree>
    <p:extLst>
      <p:ext uri="{BB962C8B-B14F-4D97-AF65-F5344CB8AC3E}">
        <p14:creationId xmlns:p14="http://schemas.microsoft.com/office/powerpoint/2010/main" val="77383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4"/>
          <p:cNvSpPr txBox="1"/>
          <p:nvPr/>
        </p:nvSpPr>
        <p:spPr>
          <a:xfrm>
            <a:off x="727890" y="685390"/>
            <a:ext cx="7226501"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a:ea typeface="Bebas Neue"/>
                <a:cs typeface="Bebas Neue"/>
                <a:sym typeface="Bebas Neue"/>
              </a:rPr>
              <a:t>EJECUCIÓN PRESUPUESTARIA POR GRUPO DE GASTO</a:t>
            </a:r>
          </a:p>
        </p:txBody>
      </p:sp>
      <p:sp>
        <p:nvSpPr>
          <p:cNvPr id="107" name="Google Shape;107;p4"/>
          <p:cNvSpPr txBox="1"/>
          <p:nvPr/>
        </p:nvSpPr>
        <p:spPr>
          <a:xfrm>
            <a:off x="727890" y="1154712"/>
            <a:ext cx="411931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200" dirty="0">
                <a:solidFill>
                  <a:srgbClr val="004C82"/>
                </a:solidFill>
                <a:latin typeface="Bebas Neue"/>
                <a:ea typeface="Bebas Neue"/>
                <a:cs typeface="Bebas Neue"/>
                <a:sym typeface="Bebas Neue"/>
              </a:rPr>
              <a:t>al segundo cuatrimestre del año 2023</a:t>
            </a:r>
            <a:endParaRPr sz="1200" dirty="0"/>
          </a:p>
        </p:txBody>
      </p:sp>
      <p:sp>
        <p:nvSpPr>
          <p:cNvPr id="7" name="Google Shape;92;p2">
            <a:extLst>
              <a:ext uri="{FF2B5EF4-FFF2-40B4-BE49-F238E27FC236}">
                <a16:creationId xmlns:a16="http://schemas.microsoft.com/office/drawing/2014/main" id="{7D307650-8BF7-C2E8-D792-45237E1CF3F9}"/>
              </a:ext>
            </a:extLst>
          </p:cNvPr>
          <p:cNvSpPr/>
          <p:nvPr/>
        </p:nvSpPr>
        <p:spPr>
          <a:xfrm>
            <a:off x="532660" y="5911020"/>
            <a:ext cx="2624909"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700" b="1" dirty="0">
                <a:solidFill>
                  <a:schemeClr val="dk1"/>
                </a:solidFill>
                <a:latin typeface="Times New Roman" panose="02020603050405020304" pitchFamily="18" charset="0"/>
                <a:cs typeface="Times New Roman" panose="02020603050405020304" pitchFamily="18" charset="0"/>
                <a:sym typeface="Arial"/>
              </a:rPr>
              <a:t>Fuente</a:t>
            </a:r>
            <a:r>
              <a:rPr lang="es-GT" sz="700" dirty="0">
                <a:solidFill>
                  <a:schemeClr val="dk1"/>
                </a:solidFill>
                <a:latin typeface="Times New Roman" panose="02020603050405020304" pitchFamily="18" charset="0"/>
                <a:cs typeface="Times New Roman" panose="02020603050405020304" pitchFamily="18" charset="0"/>
                <a:sym typeface="Arial"/>
              </a:rPr>
              <a:t>: Información del Sistema de Contabilidad Integrada (</a:t>
            </a:r>
            <a:r>
              <a:rPr lang="es-GT" sz="700" dirty="0" err="1">
                <a:solidFill>
                  <a:schemeClr val="dk1"/>
                </a:solidFill>
                <a:latin typeface="Times New Roman" panose="02020603050405020304" pitchFamily="18" charset="0"/>
                <a:cs typeface="Times New Roman" panose="02020603050405020304" pitchFamily="18" charset="0"/>
                <a:sym typeface="Arial"/>
              </a:rPr>
              <a:t>Sicoin</a:t>
            </a:r>
            <a:r>
              <a:rPr lang="es-GT" sz="700" dirty="0">
                <a:solidFill>
                  <a:schemeClr val="dk1"/>
                </a:solidFill>
                <a:latin typeface="Times New Roman" panose="02020603050405020304" pitchFamily="18" charset="0"/>
                <a:cs typeface="Times New Roman" panose="02020603050405020304" pitchFamily="18" charset="0"/>
                <a:sym typeface="Arial"/>
              </a:rPr>
              <a:t>), consultado el 4 de septiembre de 2023, reporte R00804768.rpt y de la </a:t>
            </a:r>
            <a:r>
              <a:rPr lang="es-MX" sz="700" dirty="0">
                <a:solidFill>
                  <a:schemeClr val="dk1"/>
                </a:solidFill>
                <a:latin typeface="Times New Roman" panose="02020603050405020304" pitchFamily="18" charset="0"/>
                <a:cs typeface="Times New Roman" panose="02020603050405020304" pitchFamily="18" charset="0"/>
                <a:sym typeface="Arial"/>
              </a:rPr>
              <a:t>División Administrativa Financiera de AMSA.</a:t>
            </a:r>
            <a:endParaRPr sz="1600" dirty="0">
              <a:latin typeface="Times New Roman" panose="02020603050405020304" pitchFamily="18" charset="0"/>
              <a:cs typeface="Times New Roman" panose="02020603050405020304" pitchFamily="18" charset="0"/>
            </a:endParaRPr>
          </a:p>
        </p:txBody>
      </p:sp>
      <p:graphicFrame>
        <p:nvGraphicFramePr>
          <p:cNvPr id="6" name="Gráfico 5">
            <a:extLst>
              <a:ext uri="{FF2B5EF4-FFF2-40B4-BE49-F238E27FC236}">
                <a16:creationId xmlns:a16="http://schemas.microsoft.com/office/drawing/2014/main" id="{734421E9-93E2-F37B-9CAD-9B36B8180ADE}"/>
              </a:ext>
            </a:extLst>
          </p:cNvPr>
          <p:cNvGraphicFramePr/>
          <p:nvPr>
            <p:extLst>
              <p:ext uri="{D42A27DB-BD31-4B8C-83A1-F6EECF244321}">
                <p14:modId xmlns:p14="http://schemas.microsoft.com/office/powerpoint/2010/main" val="1456591225"/>
              </p:ext>
            </p:extLst>
          </p:nvPr>
        </p:nvGraphicFramePr>
        <p:xfrm>
          <a:off x="275208" y="1431671"/>
          <a:ext cx="11656380" cy="43743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29053285"/>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403</TotalTime>
  <Words>2728</Words>
  <Application>Microsoft Office PowerPoint</Application>
  <PresentationFormat>Panorámica</PresentationFormat>
  <Paragraphs>219</Paragraphs>
  <Slides>29</Slides>
  <Notes>29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29</vt:i4>
      </vt:variant>
    </vt:vector>
  </HeadingPairs>
  <TitlesOfParts>
    <vt:vector size="34" baseType="lpstr">
      <vt:lpstr>Arial</vt:lpstr>
      <vt:lpstr>Calibri</vt:lpstr>
      <vt:lpstr>Times New Roman</vt:lpstr>
      <vt:lpstr>Bebas Neue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amsa amsa</cp:lastModifiedBy>
  <cp:revision>21</cp:revision>
  <dcterms:created xsi:type="dcterms:W3CDTF">2023-08-16T22:07:49Z</dcterms:created>
  <dcterms:modified xsi:type="dcterms:W3CDTF">2023-09-05T22:50:35Z</dcterms:modified>
</cp:coreProperties>
</file>