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0"/>
  </p:notesMasterIdLst>
  <p:sldIdLst>
    <p:sldId id="256" r:id="rId2"/>
    <p:sldId id="257" r:id="rId3"/>
    <p:sldId id="264" r:id="rId4"/>
    <p:sldId id="259" r:id="rId5"/>
    <p:sldId id="265" r:id="rId6"/>
    <p:sldId id="266" r:id="rId7"/>
    <p:sldId id="260" r:id="rId8"/>
    <p:sldId id="279" r:id="rId9"/>
    <p:sldId id="280" r:id="rId10"/>
    <p:sldId id="281" r:id="rId11"/>
    <p:sldId id="282" r:id="rId12"/>
    <p:sldId id="283" r:id="rId13"/>
    <p:sldId id="284" r:id="rId14"/>
    <p:sldId id="285" r:id="rId15"/>
    <p:sldId id="286" r:id="rId16"/>
    <p:sldId id="267" r:id="rId17"/>
    <p:sldId id="287" r:id="rId18"/>
    <p:sldId id="288" r:id="rId19"/>
    <p:sldId id="289" r:id="rId20"/>
    <p:sldId id="290" r:id="rId21"/>
    <p:sldId id="272" r:id="rId22"/>
    <p:sldId id="273" r:id="rId23"/>
    <p:sldId id="274" r:id="rId24"/>
    <p:sldId id="275" r:id="rId25"/>
    <p:sldId id="276" r:id="rId26"/>
    <p:sldId id="277" r:id="rId27"/>
    <p:sldId id="278" r:id="rId28"/>
    <p:sldId id="263"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Vollkorn Black" panose="020B0604020202020204" charset="0"/>
      <p:bold r:id="rId35"/>
      <p:boldItalic r:id="rId36"/>
    </p:embeddedFont>
    <p:embeddedFont>
      <p:font typeface="Montserrat SemiBold" panose="00000700000000000000" pitchFamily="50" charset="0"/>
      <p:bold r:id="rId37"/>
      <p:boldItalic r:id="rId38"/>
    </p:embeddedFont>
    <p:embeddedFont>
      <p:font typeface="Volkhov" panose="020B0604020202020204" charset="0"/>
      <p:regular r:id="rId39"/>
      <p:bold r:id="rId40"/>
      <p:italic r:id="rId41"/>
      <p:boldItalic r:id="rId42"/>
    </p:embeddedFont>
    <p:embeddedFont>
      <p:font typeface="Vollkorn ExtraBold" panose="020B0604020202020204" charset="0"/>
      <p:bold r:id="rId43"/>
      <p:boldItalic r:id="rId44"/>
    </p:embeddedFont>
    <p:embeddedFont>
      <p:font typeface="Montserrat" panose="00000500000000000000" pitchFamily="50" charset="0"/>
      <p:regular r:id="rId45"/>
      <p:bold r:id="rId46"/>
    </p:embeddedFont>
    <p:embeddedFont>
      <p:font typeface="Vollkorn Medium" panose="020B060402020202020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3" roundtripDataSignature="AMtx7miiJp/3MEYxNCktPksRf1O6ouhhs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B3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6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GT"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579124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 name="Google Shape;3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3403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218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660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495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262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fld id="{46BFACF3-879F-7843-929C-9206A0D7ACC7}" type="slidenum">
              <a:rPr lang="es-GT" smtClean="0"/>
              <a:t>14</a:t>
            </a:fld>
            <a:endParaRPr lang="es-GT"/>
          </a:p>
        </p:txBody>
      </p:sp>
    </p:spTree>
    <p:extLst>
      <p:ext uri="{BB962C8B-B14F-4D97-AF65-F5344CB8AC3E}">
        <p14:creationId xmlns:p14="http://schemas.microsoft.com/office/powerpoint/2010/main" val="2675274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5998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16</a:t>
            </a:fld>
            <a:endParaRPr/>
          </a:p>
        </p:txBody>
      </p:sp>
    </p:spTree>
    <p:extLst>
      <p:ext uri="{BB962C8B-B14F-4D97-AF65-F5344CB8AC3E}">
        <p14:creationId xmlns:p14="http://schemas.microsoft.com/office/powerpoint/2010/main" val="490490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e0bd25976b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e0bd25976b_0_1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g1e0bd25976b_0_1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17</a:t>
            </a:fld>
            <a:endParaRPr/>
          </a:p>
        </p:txBody>
      </p:sp>
    </p:spTree>
    <p:extLst>
      <p:ext uri="{BB962C8B-B14F-4D97-AF65-F5344CB8AC3E}">
        <p14:creationId xmlns:p14="http://schemas.microsoft.com/office/powerpoint/2010/main" val="549104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e0bd25976b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e0bd25976b_0_1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g1e0bd25976b_0_1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18</a:t>
            </a:fld>
            <a:endParaRPr/>
          </a:p>
        </p:txBody>
      </p:sp>
    </p:spTree>
    <p:extLst>
      <p:ext uri="{BB962C8B-B14F-4D97-AF65-F5344CB8AC3E}">
        <p14:creationId xmlns:p14="http://schemas.microsoft.com/office/powerpoint/2010/main" val="4014606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e0bd25976b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e0bd25976b_0_1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g1e0bd25976b_0_1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19</a:t>
            </a:fld>
            <a:endParaRPr/>
          </a:p>
        </p:txBody>
      </p:sp>
    </p:spTree>
    <p:extLst>
      <p:ext uri="{BB962C8B-B14F-4D97-AF65-F5344CB8AC3E}">
        <p14:creationId xmlns:p14="http://schemas.microsoft.com/office/powerpoint/2010/main" val="1235515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2</a:t>
            </a:fld>
            <a:endParaRPr/>
          </a:p>
        </p:txBody>
      </p:sp>
    </p:spTree>
    <p:extLst>
      <p:ext uri="{BB962C8B-B14F-4D97-AF65-F5344CB8AC3E}">
        <p14:creationId xmlns:p14="http://schemas.microsoft.com/office/powerpoint/2010/main" val="3550676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e0bd25976b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e0bd25976b_0_1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g1e0bd25976b_0_1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20</a:t>
            </a:fld>
            <a:endParaRPr/>
          </a:p>
        </p:txBody>
      </p:sp>
    </p:spTree>
    <p:extLst>
      <p:ext uri="{BB962C8B-B14F-4D97-AF65-F5344CB8AC3E}">
        <p14:creationId xmlns:p14="http://schemas.microsoft.com/office/powerpoint/2010/main" val="3876052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21</a:t>
            </a:fld>
            <a:endParaRPr/>
          </a:p>
        </p:txBody>
      </p:sp>
    </p:spTree>
    <p:extLst>
      <p:ext uri="{BB962C8B-B14F-4D97-AF65-F5344CB8AC3E}">
        <p14:creationId xmlns:p14="http://schemas.microsoft.com/office/powerpoint/2010/main" val="22592897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355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23</a:t>
            </a:fld>
            <a:endParaRPr/>
          </a:p>
        </p:txBody>
      </p:sp>
    </p:spTree>
    <p:extLst>
      <p:ext uri="{BB962C8B-B14F-4D97-AF65-F5344CB8AC3E}">
        <p14:creationId xmlns:p14="http://schemas.microsoft.com/office/powerpoint/2010/main" val="2540474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7826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197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2916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2420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e0bd25976b_0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e0bd25976b_0_1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g1e0bd25976b_0_1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28</a:t>
            </a:fld>
            <a:endParaRPr/>
          </a:p>
        </p:txBody>
      </p:sp>
    </p:spTree>
    <p:extLst>
      <p:ext uri="{BB962C8B-B14F-4D97-AF65-F5344CB8AC3E}">
        <p14:creationId xmlns:p14="http://schemas.microsoft.com/office/powerpoint/2010/main" val="1222668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g1e0bd25976b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3</a:t>
            </a:fld>
            <a:endParaRPr/>
          </a:p>
        </p:txBody>
      </p:sp>
    </p:spTree>
    <p:extLst>
      <p:ext uri="{BB962C8B-B14F-4D97-AF65-F5344CB8AC3E}">
        <p14:creationId xmlns:p14="http://schemas.microsoft.com/office/powerpoint/2010/main" val="1390091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4</a:t>
            </a:fld>
            <a:endParaRPr/>
          </a:p>
        </p:txBody>
      </p:sp>
    </p:spTree>
    <p:extLst>
      <p:ext uri="{BB962C8B-B14F-4D97-AF65-F5344CB8AC3E}">
        <p14:creationId xmlns:p14="http://schemas.microsoft.com/office/powerpoint/2010/main" val="1274861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5</a:t>
            </a:fld>
            <a:endParaRPr/>
          </a:p>
        </p:txBody>
      </p:sp>
    </p:spTree>
    <p:extLst>
      <p:ext uri="{BB962C8B-B14F-4D97-AF65-F5344CB8AC3E}">
        <p14:creationId xmlns:p14="http://schemas.microsoft.com/office/powerpoint/2010/main" val="3019701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6814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e0bd25976b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e0bd25976b_0_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 name="Google Shape;81;g1e0bd25976b_0_8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7</a:t>
            </a:fld>
            <a:endParaRPr/>
          </a:p>
        </p:txBody>
      </p:sp>
    </p:spTree>
    <p:extLst>
      <p:ext uri="{BB962C8B-B14F-4D97-AF65-F5344CB8AC3E}">
        <p14:creationId xmlns:p14="http://schemas.microsoft.com/office/powerpoint/2010/main" val="2676257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779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FACF3-879F-7843-929C-9206A0D7ACC7}" type="slidenum">
              <a:rPr kumimoji="0" lang="es-G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G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84402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0"/>
        <p:cNvGrpSpPr/>
        <p:nvPr/>
      </p:nvGrpSpPr>
      <p:grpSpPr>
        <a:xfrm>
          <a:off x="0" y="0"/>
          <a:ext cx="0" cy="0"/>
          <a:chOff x="0" y="0"/>
          <a:chExt cx="0" cy="0"/>
        </a:xfrm>
      </p:grpSpPr>
      <p:pic>
        <p:nvPicPr>
          <p:cNvPr id="11" name="Google Shape;11;p10"/>
          <p:cNvPicPr preferRelativeResize="0"/>
          <p:nvPr/>
        </p:nvPicPr>
        <p:blipFill>
          <a:blip r:embed="rId2">
            <a:alphaModFix/>
          </a:blip>
          <a:stretch>
            <a:fillRect/>
          </a:stretch>
        </p:blipFill>
        <p:spPr>
          <a:xfrm>
            <a:off x="0" y="-2"/>
            <a:ext cx="12192000" cy="685800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2"/>
        <p:cNvGrpSpPr/>
        <p:nvPr/>
      </p:nvGrpSpPr>
      <p:grpSpPr>
        <a:xfrm>
          <a:off x="0" y="0"/>
          <a:ext cx="0" cy="0"/>
          <a:chOff x="0" y="0"/>
          <a:chExt cx="0" cy="0"/>
        </a:xfrm>
      </p:grpSpPr>
      <p:pic>
        <p:nvPicPr>
          <p:cNvPr id="13" name="Google Shape;13;p11"/>
          <p:cNvPicPr preferRelativeResize="0"/>
          <p:nvPr/>
        </p:nvPicPr>
        <p:blipFill rotWithShape="1">
          <a:blip r:embed="rId2">
            <a:alphaModFix/>
          </a:blip>
          <a:srcRect/>
          <a:stretch/>
        </p:blipFill>
        <p:spPr>
          <a:xfrm>
            <a:off x="0" y="-7"/>
            <a:ext cx="12192000" cy="6858014"/>
          </a:xfrm>
          <a:prstGeom prst="rect">
            <a:avLst/>
          </a:prstGeom>
          <a:noFill/>
          <a:ln>
            <a:noFill/>
          </a:ln>
        </p:spPr>
      </p:pic>
      <p:sp>
        <p:nvSpPr>
          <p:cNvPr id="14" name="Google Shape;14;p11"/>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chemeClr val="lt1"/>
                </a:solidFill>
                <a:latin typeface="Vollkorn Black"/>
                <a:ea typeface="Vollkorn Black"/>
                <a:cs typeface="Vollkorn Black"/>
                <a:sym typeface="Vollkorn Black"/>
              </a:rPr>
              <a:t>R  E  N  D  I  C  I  Ó  N        D  E      C  U  E  N  T  A  S</a:t>
            </a:r>
            <a:endParaRPr sz="600">
              <a:solidFill>
                <a:schemeClr val="lt1"/>
              </a:solidFill>
              <a:latin typeface="Vollkorn Black"/>
              <a:ea typeface="Vollkorn Black"/>
              <a:cs typeface="Vollkorn Black"/>
              <a:sym typeface="Vollkorn Black"/>
            </a:endParaRPr>
          </a:p>
        </p:txBody>
      </p:sp>
      <p:sp>
        <p:nvSpPr>
          <p:cNvPr id="15" name="Google Shape;15;p11"/>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chemeClr val="lt1"/>
                </a:solidFill>
                <a:latin typeface="Vollkorn Black"/>
                <a:ea typeface="Vollkorn Black"/>
                <a:cs typeface="Vollkorn Black"/>
                <a:sym typeface="Vollkorn Black"/>
              </a:rPr>
              <a:t>P  R  I  M  E  R      C  U  A  T  R  I  M  E  S  T  R  E</a:t>
            </a:r>
            <a:endParaRPr sz="600">
              <a:solidFill>
                <a:schemeClr val="lt1"/>
              </a:solidFill>
              <a:latin typeface="Vollkorn Black"/>
              <a:ea typeface="Vollkorn Black"/>
              <a:cs typeface="Vollkorn Black"/>
              <a:sym typeface="Vollkorn Black"/>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16"/>
        <p:cNvGrpSpPr/>
        <p:nvPr/>
      </p:nvGrpSpPr>
      <p:grpSpPr>
        <a:xfrm>
          <a:off x="0" y="0"/>
          <a:ext cx="0" cy="0"/>
          <a:chOff x="0" y="0"/>
          <a:chExt cx="0" cy="0"/>
        </a:xfrm>
      </p:grpSpPr>
      <p:sp>
        <p:nvSpPr>
          <p:cNvPr id="17" name="Google Shape;17;p12"/>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R  E  N  D  I  C  I  Ó  N        D  E      C  U  E  N  T  A  S</a:t>
            </a:r>
            <a:endParaRPr sz="600">
              <a:solidFill>
                <a:srgbClr val="36B3CE"/>
              </a:solidFill>
              <a:latin typeface="Vollkorn Black"/>
              <a:ea typeface="Vollkorn Black"/>
              <a:cs typeface="Vollkorn Black"/>
              <a:sym typeface="Vollkorn Black"/>
            </a:endParaRPr>
          </a:p>
        </p:txBody>
      </p:sp>
      <p:sp>
        <p:nvSpPr>
          <p:cNvPr id="18" name="Google Shape;18;p12"/>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P  R  I  M  E  R      C  U  A  T  R  I  M  E  S  T  R  E</a:t>
            </a:r>
            <a:endParaRPr sz="600">
              <a:solidFill>
                <a:srgbClr val="36B3CE"/>
              </a:solidFill>
              <a:latin typeface="Vollkorn Black"/>
              <a:ea typeface="Vollkorn Black"/>
              <a:cs typeface="Vollkorn Black"/>
              <a:sym typeface="Vollkorn Black"/>
            </a:endParaRPr>
          </a:p>
        </p:txBody>
      </p:sp>
      <p:pic>
        <p:nvPicPr>
          <p:cNvPr id="19" name="Google Shape;19;p12"/>
          <p:cNvPicPr preferRelativeResize="0"/>
          <p:nvPr/>
        </p:nvPicPr>
        <p:blipFill>
          <a:blip r:embed="rId2">
            <a:alphaModFix/>
          </a:blip>
          <a:stretch>
            <a:fillRect/>
          </a:stretch>
        </p:blipFill>
        <p:spPr>
          <a:xfrm>
            <a:off x="0" y="4706471"/>
            <a:ext cx="1245950" cy="21515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20"/>
        <p:cNvGrpSpPr/>
        <p:nvPr/>
      </p:nvGrpSpPr>
      <p:grpSpPr>
        <a:xfrm>
          <a:off x="0" y="0"/>
          <a:ext cx="0" cy="0"/>
          <a:chOff x="0" y="0"/>
          <a:chExt cx="0" cy="0"/>
        </a:xfrm>
      </p:grpSpPr>
      <p:pic>
        <p:nvPicPr>
          <p:cNvPr id="21" name="Google Shape;21;p18"/>
          <p:cNvPicPr preferRelativeResize="0"/>
          <p:nvPr/>
        </p:nvPicPr>
        <p:blipFill>
          <a:blip r:embed="rId2">
            <a:alphaModFix/>
          </a:blip>
          <a:stretch>
            <a:fillRect/>
          </a:stretch>
        </p:blipFill>
        <p:spPr>
          <a:xfrm>
            <a:off x="9873425" y="4532475"/>
            <a:ext cx="2318575" cy="2325525"/>
          </a:xfrm>
          <a:prstGeom prst="rect">
            <a:avLst/>
          </a:prstGeom>
          <a:noFill/>
          <a:ln>
            <a:noFill/>
          </a:ln>
        </p:spPr>
      </p:pic>
      <p:sp>
        <p:nvSpPr>
          <p:cNvPr id="22" name="Google Shape;22;p18"/>
          <p:cNvSpPr/>
          <p:nvPr/>
        </p:nvSpPr>
        <p:spPr>
          <a:xfrm>
            <a:off x="505325" y="6166975"/>
            <a:ext cx="3661200" cy="6909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18"/>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chemeClr val="lt1"/>
                </a:solidFill>
                <a:latin typeface="Vollkorn Black"/>
                <a:ea typeface="Vollkorn Black"/>
                <a:cs typeface="Vollkorn Black"/>
                <a:sym typeface="Vollkorn Black"/>
              </a:rPr>
              <a:t>R  E  N  D  I  C  I  Ó  N        D  E      C  U  E  N  T  A  S</a:t>
            </a:r>
            <a:endParaRPr sz="600">
              <a:solidFill>
                <a:schemeClr val="lt1"/>
              </a:solidFill>
              <a:latin typeface="Vollkorn Black"/>
              <a:ea typeface="Vollkorn Black"/>
              <a:cs typeface="Vollkorn Black"/>
              <a:sym typeface="Vollkorn Black"/>
            </a:endParaRPr>
          </a:p>
        </p:txBody>
      </p:sp>
      <p:sp>
        <p:nvSpPr>
          <p:cNvPr id="24" name="Google Shape;24;p18"/>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P  R  I  M  E  R      C  U  A  T  R  I  M  E  S  T  R  E</a:t>
            </a:r>
            <a:endParaRPr sz="600">
              <a:solidFill>
                <a:srgbClr val="36B3CE"/>
              </a:solidFill>
              <a:latin typeface="Vollkorn Black"/>
              <a:ea typeface="Vollkorn Black"/>
              <a:cs typeface="Vollkorn Black"/>
              <a:sym typeface="Vollkorn Black"/>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magen con título 1">
  <p:cSld name="PICTURE_WITH_CAPTION_TEXT_1">
    <p:spTree>
      <p:nvGrpSpPr>
        <p:cNvPr id="1" name="Shape 25"/>
        <p:cNvGrpSpPr/>
        <p:nvPr/>
      </p:nvGrpSpPr>
      <p:grpSpPr>
        <a:xfrm>
          <a:off x="0" y="0"/>
          <a:ext cx="0" cy="0"/>
          <a:chOff x="0" y="0"/>
          <a:chExt cx="0" cy="0"/>
        </a:xfrm>
      </p:grpSpPr>
      <p:pic>
        <p:nvPicPr>
          <p:cNvPr id="26" name="Google Shape;26;g1e0bd25976b_0_133"/>
          <p:cNvPicPr preferRelativeResize="0"/>
          <p:nvPr/>
        </p:nvPicPr>
        <p:blipFill>
          <a:blip r:embed="rId2">
            <a:alphaModFix/>
          </a:blip>
          <a:stretch>
            <a:fillRect/>
          </a:stretch>
        </p:blipFill>
        <p:spPr>
          <a:xfrm>
            <a:off x="9873425" y="4532475"/>
            <a:ext cx="2318575" cy="2325525"/>
          </a:xfrm>
          <a:prstGeom prst="rect">
            <a:avLst/>
          </a:prstGeom>
          <a:noFill/>
          <a:ln>
            <a:noFill/>
          </a:ln>
        </p:spPr>
      </p:pic>
      <p:sp>
        <p:nvSpPr>
          <p:cNvPr id="27" name="Google Shape;27;g1e0bd25976b_0_133"/>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R  E  N  D  I  C  I  Ó  N        D  E      C  U  E  N  T  A  S</a:t>
            </a:r>
            <a:endParaRPr sz="600">
              <a:solidFill>
                <a:srgbClr val="36B3CE"/>
              </a:solidFill>
              <a:latin typeface="Vollkorn Black"/>
              <a:ea typeface="Vollkorn Black"/>
              <a:cs typeface="Vollkorn Black"/>
              <a:sym typeface="Vollkorn Black"/>
            </a:endParaRPr>
          </a:p>
        </p:txBody>
      </p:sp>
      <p:sp>
        <p:nvSpPr>
          <p:cNvPr id="28" name="Google Shape;28;g1e0bd25976b_0_133"/>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P  R  I  M  E  R      C  U  A  T  R  I  M  E  S  T  R  E</a:t>
            </a:r>
            <a:endParaRPr sz="600">
              <a:solidFill>
                <a:srgbClr val="36B3CE"/>
              </a:solidFill>
              <a:latin typeface="Vollkorn Black"/>
              <a:ea typeface="Vollkorn Black"/>
              <a:cs typeface="Vollkorn Black"/>
              <a:sym typeface="Vollkorn Black"/>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32"/>
        <p:cNvGrpSpPr/>
        <p:nvPr/>
      </p:nvGrpSpPr>
      <p:grpSpPr>
        <a:xfrm>
          <a:off x="0" y="0"/>
          <a:ext cx="0" cy="0"/>
          <a:chOff x="0" y="0"/>
          <a:chExt cx="0" cy="0"/>
        </a:xfrm>
      </p:grpSpPr>
      <p:pic>
        <p:nvPicPr>
          <p:cNvPr id="33" name="Google Shape;33;p20"/>
          <p:cNvPicPr preferRelativeResize="0"/>
          <p:nvPr/>
        </p:nvPicPr>
        <p:blipFill rotWithShape="1">
          <a:blip r:embed="rId2">
            <a:alphaModFix/>
          </a:blip>
          <a:srcRect/>
          <a:stretch/>
        </p:blipFill>
        <p:spPr>
          <a:xfrm>
            <a:off x="4" y="0"/>
            <a:ext cx="12191990" cy="6858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8F5B887-7A07-1D14-9A1D-FF171C4112A5}"/>
              </a:ext>
            </a:extLst>
          </p:cNvPr>
          <p:cNvSpPr>
            <a:spLocks noGrp="1"/>
          </p:cNvSpPr>
          <p:nvPr>
            <p:ph type="title"/>
          </p:nvPr>
        </p:nvSpPr>
        <p:spPr>
          <a:xfrm>
            <a:off x="838200" y="365125"/>
            <a:ext cx="10515600" cy="1325563"/>
          </a:xfrm>
          <a:prstGeom prst="rect">
            <a:avLst/>
          </a:prstGeom>
        </p:spPr>
        <p:txBody>
          <a:bodyPr/>
          <a:lstStyle/>
          <a:p>
            <a:r>
              <a:rPr lang="es-MX"/>
              <a:t>Haz clic para modificar el estilo de título del patrón</a:t>
            </a:r>
            <a:endParaRPr lang="es-GT"/>
          </a:p>
        </p:txBody>
      </p:sp>
      <p:sp>
        <p:nvSpPr>
          <p:cNvPr id="3" name="Marcador de contenido 2">
            <a:extLst>
              <a:ext uri="{FF2B5EF4-FFF2-40B4-BE49-F238E27FC236}">
                <a16:creationId xmlns="" xmlns:a16="http://schemas.microsoft.com/office/drawing/2014/main" id="{D77F09F1-D789-368B-B69D-B5172743B00D}"/>
              </a:ext>
            </a:extLst>
          </p:cNvPr>
          <p:cNvSpPr>
            <a:spLocks noGrp="1"/>
          </p:cNvSpPr>
          <p:nvPr>
            <p:ph idx="1"/>
          </p:nvPr>
        </p:nvSpPr>
        <p:spPr>
          <a:xfrm>
            <a:off x="838200" y="1825625"/>
            <a:ext cx="10515600" cy="4351338"/>
          </a:xfrm>
          <a:prstGeom prst="rect">
            <a:avLst/>
          </a:prstGeo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 xmlns:a16="http://schemas.microsoft.com/office/drawing/2014/main" id="{6119DD49-DF70-8D7F-6CB4-33620CA122CB}"/>
              </a:ext>
            </a:extLst>
          </p:cNvPr>
          <p:cNvSpPr>
            <a:spLocks noGrp="1"/>
          </p:cNvSpPr>
          <p:nvPr>
            <p:ph type="dt" sz="half" idx="10"/>
          </p:nvPr>
        </p:nvSpPr>
        <p:spPr>
          <a:xfrm>
            <a:off x="838200" y="6356350"/>
            <a:ext cx="2743200" cy="365125"/>
          </a:xfrm>
          <a:prstGeom prst="rect">
            <a:avLst/>
          </a:prstGeom>
        </p:spPr>
        <p:txBody>
          <a:bodyPr/>
          <a:lstStyle/>
          <a:p>
            <a:fld id="{10B08C3D-020A-7F47-81CB-131F2992A84C}" type="datetimeFigureOut">
              <a:rPr lang="es-GT" smtClean="0"/>
              <a:t>8/05/2023</a:t>
            </a:fld>
            <a:endParaRPr lang="es-GT"/>
          </a:p>
        </p:txBody>
      </p:sp>
      <p:sp>
        <p:nvSpPr>
          <p:cNvPr id="5" name="Marcador de pie de página 4">
            <a:extLst>
              <a:ext uri="{FF2B5EF4-FFF2-40B4-BE49-F238E27FC236}">
                <a16:creationId xmlns="" xmlns:a16="http://schemas.microsoft.com/office/drawing/2014/main" id="{55AE07B0-BB2E-491B-BC66-E3C995E5F7CB}"/>
              </a:ext>
            </a:extLst>
          </p:cNvPr>
          <p:cNvSpPr>
            <a:spLocks noGrp="1"/>
          </p:cNvSpPr>
          <p:nvPr>
            <p:ph type="ftr" sz="quarter" idx="11"/>
          </p:nvPr>
        </p:nvSpPr>
        <p:spPr>
          <a:xfrm>
            <a:off x="4038600" y="6356350"/>
            <a:ext cx="4114800" cy="365125"/>
          </a:xfrm>
          <a:prstGeom prst="rect">
            <a:avLst/>
          </a:prstGeom>
        </p:spPr>
        <p:txBody>
          <a:bodyPr/>
          <a:lstStyle/>
          <a:p>
            <a:endParaRPr lang="es-GT"/>
          </a:p>
        </p:txBody>
      </p:sp>
      <p:sp>
        <p:nvSpPr>
          <p:cNvPr id="6" name="Marcador de número de diapositiva 5">
            <a:extLst>
              <a:ext uri="{FF2B5EF4-FFF2-40B4-BE49-F238E27FC236}">
                <a16:creationId xmlns="" xmlns:a16="http://schemas.microsoft.com/office/drawing/2014/main" id="{F888E28E-C2AE-E393-BE5A-0A3B57C83770}"/>
              </a:ext>
            </a:extLst>
          </p:cNvPr>
          <p:cNvSpPr>
            <a:spLocks noGrp="1"/>
          </p:cNvSpPr>
          <p:nvPr>
            <p:ph type="sldNum" sz="quarter" idx="12"/>
          </p:nvPr>
        </p:nvSpPr>
        <p:spPr>
          <a:xfrm>
            <a:off x="8610600" y="6356350"/>
            <a:ext cx="2743200" cy="365125"/>
          </a:xfrm>
          <a:prstGeom prst="rect">
            <a:avLst/>
          </a:prstGeom>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1093642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
        <p:cNvGrpSpPr/>
        <p:nvPr/>
      </p:nvGrpSpPr>
      <p:grpSpPr>
        <a:xfrm>
          <a:off x="0" y="0"/>
          <a:ext cx="0" cy="0"/>
          <a:chOff x="0" y="0"/>
          <a:chExt cx="0" cy="0"/>
        </a:xfrm>
      </p:grpSpPr>
      <p:pic>
        <p:nvPicPr>
          <p:cNvPr id="38" name="Google Shape;38;p1"/>
          <p:cNvPicPr preferRelativeResize="0"/>
          <p:nvPr/>
        </p:nvPicPr>
        <p:blipFill rotWithShape="1">
          <a:blip r:embed="rId4">
            <a:alphaModFix/>
          </a:blip>
          <a:srcRect/>
          <a:stretch/>
        </p:blipFill>
        <p:spPr>
          <a:xfrm>
            <a:off x="4411155" y="6282160"/>
            <a:ext cx="3369690" cy="572848"/>
          </a:xfrm>
          <a:prstGeom prst="rect">
            <a:avLst/>
          </a:prstGeom>
          <a:noFill/>
          <a:ln>
            <a:noFill/>
          </a:ln>
        </p:spPr>
      </p:pic>
      <p:pic>
        <p:nvPicPr>
          <p:cNvPr id="39" name="Google Shape;39;p1"/>
          <p:cNvPicPr preferRelativeResize="0"/>
          <p:nvPr/>
        </p:nvPicPr>
        <p:blipFill rotWithShape="1">
          <a:blip r:embed="rId5">
            <a:alphaModFix/>
          </a:blip>
          <a:srcRect/>
          <a:stretch/>
        </p:blipFill>
        <p:spPr>
          <a:xfrm>
            <a:off x="4962689" y="6333255"/>
            <a:ext cx="1206240" cy="479279"/>
          </a:xfrm>
          <a:prstGeom prst="rect">
            <a:avLst/>
          </a:prstGeom>
          <a:noFill/>
          <a:ln>
            <a:noFill/>
          </a:ln>
        </p:spPr>
      </p:pic>
      <p:sp>
        <p:nvSpPr>
          <p:cNvPr id="40" name="Google Shape;40;p1"/>
          <p:cNvSpPr txBox="1"/>
          <p:nvPr/>
        </p:nvSpPr>
        <p:spPr>
          <a:xfrm>
            <a:off x="6201980" y="6383918"/>
            <a:ext cx="1651687"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600" b="1" i="0" u="none" strike="noStrike" cap="none" dirty="0" smtClean="0">
                <a:solidFill>
                  <a:srgbClr val="10304B"/>
                </a:solidFill>
                <a:latin typeface="Montserrat SemiBold"/>
                <a:ea typeface="Montserrat SemiBold"/>
                <a:cs typeface="Montserrat SemiBold"/>
                <a:sym typeface="Montserrat SemiBold"/>
              </a:rPr>
              <a:t>Secretaria de Obras Sociales </a:t>
            </a:r>
          </a:p>
          <a:p>
            <a:pPr marL="0" marR="0" lvl="0" indent="0" algn="l" rtl="0">
              <a:spcBef>
                <a:spcPts val="0"/>
              </a:spcBef>
              <a:spcAft>
                <a:spcPts val="0"/>
              </a:spcAft>
              <a:buNone/>
            </a:pPr>
            <a:r>
              <a:rPr lang="es-MX" sz="600" b="1" dirty="0" smtClean="0">
                <a:solidFill>
                  <a:srgbClr val="10304B"/>
                </a:solidFill>
                <a:latin typeface="Montserrat SemiBold"/>
                <a:sym typeface="Montserrat SemiBold"/>
              </a:rPr>
              <a:t>De la Esposa del Presidente </a:t>
            </a:r>
          </a:p>
          <a:p>
            <a:pPr marL="0" marR="0" lvl="0" indent="0" algn="l" rtl="0">
              <a:spcBef>
                <a:spcPts val="0"/>
              </a:spcBef>
              <a:spcAft>
                <a:spcPts val="0"/>
              </a:spcAft>
              <a:buNone/>
            </a:pPr>
            <a:r>
              <a:rPr lang="es-MX" sz="600" b="1" dirty="0" smtClean="0">
                <a:solidFill>
                  <a:srgbClr val="10304B"/>
                </a:solidFill>
                <a:latin typeface="Montserrat SemiBold"/>
                <a:sym typeface="Montserrat SemiBold"/>
              </a:rPr>
              <a:t>De la República</a:t>
            </a:r>
            <a:endParaRP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0AF8DF5-30AD-9AB6-C087-FB578289AA80}"/>
              </a:ext>
            </a:extLst>
          </p:cNvPr>
          <p:cNvSpPr txBox="1">
            <a:spLocks/>
          </p:cNvSpPr>
          <p:nvPr/>
        </p:nvSpPr>
        <p:spPr>
          <a:xfrm>
            <a:off x="1768839" y="432242"/>
            <a:ext cx="8619345" cy="97224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black"/>
              </a:buClr>
              <a:buSzPts val="1800"/>
              <a:buFont typeface="Calibri"/>
              <a:buNone/>
              <a:tabLst/>
              <a:defRPr/>
            </a:pPr>
            <a:r>
              <a:rPr lang="es-GT" sz="2800" b="1" dirty="0" smtClean="0">
                <a:solidFill>
                  <a:srgbClr val="36B3CE"/>
                </a:solidFill>
                <a:latin typeface="Arial" panose="020B0604020202020204" pitchFamily="34" charset="0"/>
                <a:cs typeface="Arial" panose="020B0604020202020204" pitchFamily="34" charset="0"/>
              </a:rPr>
              <a:t>¿</a:t>
            </a:r>
            <a:endParaRPr kumimoji="0" lang="es-GT" sz="2800" b="1" i="0" u="none" strike="noStrike" kern="1200" cap="none" spc="0" normalizeH="0" baseline="0" noProof="0" dirty="0">
              <a:ln>
                <a:noFill/>
              </a:ln>
              <a:solidFill>
                <a:srgbClr val="36B3CE"/>
              </a:solidFill>
              <a:effectLst/>
              <a:uLnTx/>
              <a:uFillTx/>
              <a:latin typeface="Arial" panose="020B0604020202020204" pitchFamily="34" charset="0"/>
              <a:cs typeface="Arial" panose="020B0604020202020204" pitchFamily="34" charset="0"/>
              <a:sym typeface="Calibri"/>
            </a:endParaRPr>
          </a:p>
        </p:txBody>
      </p:sp>
      <p:sp>
        <p:nvSpPr>
          <p:cNvPr id="5" name="CuadroTexto 4">
            <a:extLst>
              <a:ext uri="{FF2B5EF4-FFF2-40B4-BE49-F238E27FC236}">
                <a16:creationId xmlns="" xmlns:a16="http://schemas.microsoft.com/office/drawing/2014/main" id="{29113240-27C0-863D-852C-585C6CC40BD8}"/>
              </a:ext>
            </a:extLst>
          </p:cNvPr>
          <p:cNvSpPr txBox="1"/>
          <p:nvPr/>
        </p:nvSpPr>
        <p:spPr>
          <a:xfrm>
            <a:off x="884464" y="2105677"/>
            <a:ext cx="7405098" cy="3266985"/>
          </a:xfrm>
          <a:prstGeom prst="rect">
            <a:avLst/>
          </a:prstGeom>
          <a:noFill/>
        </p:spPr>
        <p:txBody>
          <a:bodyPr wrap="square" rtlCol="0">
            <a:spAutoFit/>
          </a:bodyPr>
          <a:lstStyle/>
          <a:p>
            <a:pPr algn="just">
              <a:lnSpc>
                <a:spcPct val="150000"/>
              </a:lnSpc>
            </a:pPr>
            <a:r>
              <a:rPr lang="es-GT" sz="2000" dirty="0">
                <a:latin typeface="Arial" panose="020B0604020202020204" pitchFamily="34" charset="0"/>
                <a:cs typeface="Arial" panose="020B0604020202020204" pitchFamily="34" charset="0"/>
              </a:rPr>
              <a:t>El dinero utilizado en el pago de servidores públicos, aunque se clasifica como un gasto de funcionamiento, en realidad, constituye el medio para prestar servicios o entregar bienes a la población beneficiaria, y con ello, satisfacer las necesidades sociales; a través de la contratación de servicios profesionales, servicios técnicos, y personal administrativo que brinda los servicios de protección social y atención a la población.</a:t>
            </a:r>
          </a:p>
        </p:txBody>
      </p:sp>
      <p:sp>
        <p:nvSpPr>
          <p:cNvPr id="4" name="Título 1">
            <a:extLst>
              <a:ext uri="{FF2B5EF4-FFF2-40B4-BE49-F238E27FC236}">
                <a16:creationId xmlns="" xmlns:a16="http://schemas.microsoft.com/office/drawing/2014/main" id="{FF9902D3-1BEC-87E9-A291-5E34B98D62EE}"/>
              </a:ext>
            </a:extLst>
          </p:cNvPr>
          <p:cNvSpPr txBox="1">
            <a:spLocks/>
          </p:cNvSpPr>
          <p:nvPr/>
        </p:nvSpPr>
        <p:spPr>
          <a:xfrm>
            <a:off x="8769246" y="2187964"/>
            <a:ext cx="3207895"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000" b="0" dirty="0">
                <a:latin typeface="Arial" panose="020B0604020202020204" pitchFamily="34" charset="0"/>
                <a:cs typeface="Arial" panose="020B0604020202020204" pitchFamily="34" charset="0"/>
              </a:rPr>
              <a:t/>
            </a:r>
            <a:br>
              <a:rPr lang="es-GT" sz="2000" b="0" dirty="0">
                <a:latin typeface="Arial" panose="020B0604020202020204" pitchFamily="34" charset="0"/>
                <a:cs typeface="Arial" panose="020B0604020202020204" pitchFamily="34" charset="0"/>
              </a:rPr>
            </a:br>
            <a:r>
              <a:rPr lang="es-GT" sz="2000" b="0" dirty="0">
                <a:solidFill>
                  <a:schemeClr val="tx1"/>
                </a:solidFill>
                <a:latin typeface="Arial" panose="020B0604020202020204" pitchFamily="34" charset="0"/>
                <a:cs typeface="Arial" panose="020B0604020202020204" pitchFamily="34" charset="0"/>
              </a:rPr>
              <a:t>Durante el periodo reportado</a:t>
            </a:r>
            <a:r>
              <a:rPr lang="es-GT" sz="2000" b="0" dirty="0" smtClean="0">
                <a:solidFill>
                  <a:schemeClr val="tx1"/>
                </a:solidFill>
                <a:latin typeface="Arial" panose="020B0604020202020204" pitchFamily="34" charset="0"/>
                <a:cs typeface="Arial" panose="020B0604020202020204" pitchFamily="34" charset="0"/>
              </a:rPr>
              <a:t>, “</a:t>
            </a:r>
            <a:r>
              <a:rPr lang="es-GT" sz="2000" b="0" dirty="0">
                <a:solidFill>
                  <a:schemeClr val="tx1"/>
                </a:solidFill>
                <a:latin typeface="Arial" panose="020B0604020202020204" pitchFamily="34" charset="0"/>
                <a:cs typeface="Arial" panose="020B0604020202020204" pitchFamily="34" charset="0"/>
              </a:rPr>
              <a:t>SOSEP” atendió y dio cobertura a </a:t>
            </a:r>
            <a:r>
              <a:rPr lang="es-GT" sz="2400" dirty="0">
                <a:solidFill>
                  <a:srgbClr val="FF0000"/>
                </a:solidFill>
              </a:rPr>
              <a:t>33,590</a:t>
            </a:r>
            <a:r>
              <a:rPr lang="es-GT" sz="2400" dirty="0"/>
              <a:t> </a:t>
            </a:r>
            <a:r>
              <a:rPr lang="es-GT" sz="2200" dirty="0" smtClean="0">
                <a:solidFill>
                  <a:srgbClr val="FF0000"/>
                </a:solidFill>
                <a:latin typeface="Arial" panose="020B0604020202020204" pitchFamily="34" charset="0"/>
                <a:cs typeface="Arial" panose="020B0604020202020204" pitchFamily="34" charset="0"/>
              </a:rPr>
              <a:t> </a:t>
            </a:r>
            <a:r>
              <a:rPr lang="es-GT" sz="2200" dirty="0">
                <a:solidFill>
                  <a:srgbClr val="FF0000"/>
                </a:solidFill>
                <a:latin typeface="Arial" panose="020B0604020202020204" pitchFamily="34" charset="0"/>
                <a:cs typeface="Arial" panose="020B0604020202020204" pitchFamily="34" charset="0"/>
              </a:rPr>
              <a:t>guatemaltecos</a:t>
            </a:r>
            <a:endParaRPr lang="es-GT" sz="2200" b="0" dirty="0">
              <a:solidFill>
                <a:srgbClr val="FF0000"/>
              </a:solidFill>
              <a:latin typeface="Arial" panose="020B0604020202020204" pitchFamily="34" charset="0"/>
              <a:cs typeface="Arial" panose="020B0604020202020204" pitchFamily="34" charset="0"/>
            </a:endParaRPr>
          </a:p>
        </p:txBody>
      </p:sp>
      <p:sp>
        <p:nvSpPr>
          <p:cNvPr id="6" name="Google Shape;67;g1e0bd25976b_0_50"/>
          <p:cNvSpPr/>
          <p:nvPr/>
        </p:nvSpPr>
        <p:spPr>
          <a:xfrm>
            <a:off x="10325" y="485437"/>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8;g1e0bd25976b_0_50"/>
          <p:cNvSpPr txBox="1"/>
          <p:nvPr/>
        </p:nvSpPr>
        <p:spPr>
          <a:xfrm>
            <a:off x="1125125" y="743955"/>
            <a:ext cx="4327523" cy="523180"/>
          </a:xfrm>
          <a:prstGeom prst="rect">
            <a:avLst/>
          </a:prstGeom>
          <a:noFill/>
          <a:ln>
            <a:noFill/>
          </a:ln>
        </p:spPr>
        <p:txBody>
          <a:bodyPr spcFirstLastPara="1" wrap="square" lIns="91425" tIns="45700" rIns="91425" bIns="45700" anchor="t" anchorCtr="0">
            <a:spAutoFit/>
          </a:bodyPr>
          <a:lstStyle/>
          <a:p>
            <a:pPr lvl="0"/>
            <a:r>
              <a:rPr lang="es-GT">
                <a:solidFill>
                  <a:srgbClr val="FFFFFF"/>
                </a:solidFill>
                <a:latin typeface="Montserrat"/>
                <a:ea typeface="Montserrat"/>
                <a:cs typeface="Montserrat"/>
                <a:sym typeface="Montserrat"/>
              </a:rPr>
              <a:t>DESCRIBIR CUÁL ES LA IMPORTANCIA DEL PAGO DE SERVIDORES PÚBLICOS?</a:t>
            </a:r>
          </a:p>
        </p:txBody>
      </p:sp>
      <p:sp>
        <p:nvSpPr>
          <p:cNvPr id="8" name="Google Shape;69;g1e0bd25976b_0_50"/>
          <p:cNvSpPr txBox="1"/>
          <p:nvPr/>
        </p:nvSpPr>
        <p:spPr>
          <a:xfrm>
            <a:off x="10325" y="575826"/>
            <a:ext cx="1114800"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6000" dirty="0" smtClean="0">
                <a:solidFill>
                  <a:srgbClr val="FFECBF"/>
                </a:solidFill>
                <a:latin typeface="Vollkorn ExtraBold"/>
                <a:ea typeface="Vollkorn ExtraBold"/>
                <a:cs typeface="Vollkorn ExtraBold"/>
                <a:sym typeface="Vollkorn ExtraBold"/>
              </a:rPr>
              <a:t>1.3</a:t>
            </a:r>
            <a:endParaRPr sz="6000" dirty="0">
              <a:solidFill>
                <a:srgbClr val="FFECBF"/>
              </a:solidFill>
              <a:latin typeface="Vollkorn ExtraBold"/>
              <a:ea typeface="Vollkorn ExtraBold"/>
              <a:cs typeface="Vollkorn ExtraBold"/>
              <a:sym typeface="Vollkorn ExtraBold"/>
            </a:endParaRPr>
          </a:p>
        </p:txBody>
      </p:sp>
    </p:spTree>
    <p:extLst>
      <p:ext uri="{BB962C8B-B14F-4D97-AF65-F5344CB8AC3E}">
        <p14:creationId xmlns:p14="http://schemas.microsoft.com/office/powerpoint/2010/main" val="11841378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53D14D2C-E81F-F02E-5EB9-BF272BEC3EC6}"/>
              </a:ext>
            </a:extLst>
          </p:cNvPr>
          <p:cNvSpPr txBox="1">
            <a:spLocks/>
          </p:cNvSpPr>
          <p:nvPr/>
        </p:nvSpPr>
        <p:spPr>
          <a:xfrm>
            <a:off x="592069" y="2187019"/>
            <a:ext cx="7406641" cy="3640411"/>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675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700" b="0" dirty="0">
                <a:solidFill>
                  <a:schemeClr val="tx1"/>
                </a:solidFill>
                <a:latin typeface="Montserrat" panose="02000505000000020004" pitchFamily="2" charset="0"/>
                <a:cs typeface="Arial" panose="020B0604020202020204" pitchFamily="34" charset="0"/>
              </a:rPr>
              <a:t>Presupuesto vigente total para el pago de servidores públicos</a:t>
            </a:r>
          </a:p>
          <a:p>
            <a:pPr marL="0" lvl="1" algn="just">
              <a:lnSpc>
                <a:spcPct val="150000"/>
              </a:lnSpc>
              <a:spcBef>
                <a:spcPct val="0"/>
              </a:spcBef>
            </a:pPr>
            <a:r>
              <a:rPr lang="es-GT" sz="4500" b="1" dirty="0">
                <a:solidFill>
                  <a:srgbClr val="36B3CE"/>
                </a:solidFill>
                <a:latin typeface="Montserrat" panose="02000505000000020004" pitchFamily="2" charset="0"/>
                <a:cs typeface="Arial" panose="020B0604020202020204" pitchFamily="34" charset="0"/>
              </a:rPr>
              <a:t>Q. </a:t>
            </a:r>
            <a:r>
              <a:rPr lang="es-GT" sz="4500" b="1" dirty="0" smtClean="0">
                <a:solidFill>
                  <a:srgbClr val="36B3CE"/>
                </a:solidFill>
                <a:latin typeface="Montserrat" panose="02000505000000020004" pitchFamily="2" charset="0"/>
                <a:cs typeface="Arial" panose="020B0604020202020204" pitchFamily="34" charset="0"/>
              </a:rPr>
              <a:t>69,015,979.00</a:t>
            </a:r>
            <a:endParaRPr lang="es-GT" sz="4500" b="1" dirty="0">
              <a:solidFill>
                <a:srgbClr val="36B3CE"/>
              </a:solidFill>
              <a:latin typeface="Montserrat" panose="02000505000000020004" pitchFamily="2" charset="0"/>
              <a:cs typeface="Arial" panose="020B0604020202020204" pitchFamily="34" charset="0"/>
            </a:endParaRPr>
          </a:p>
          <a:p>
            <a:pPr algn="just">
              <a:lnSpc>
                <a:spcPct val="150000"/>
              </a:lnSpc>
            </a:pPr>
            <a:endParaRPr lang="es-GT" sz="2400" b="0" dirty="0">
              <a:solidFill>
                <a:schemeClr val="tx1"/>
              </a:solidFill>
              <a:latin typeface="Montserrat" panose="02000505000000020004" pitchFamily="2" charset="0"/>
              <a:cs typeface="Arial" panose="020B0604020202020204" pitchFamily="34" charset="0"/>
            </a:endParaRPr>
          </a:p>
          <a:p>
            <a:pPr algn="just">
              <a:lnSpc>
                <a:spcPct val="150000"/>
              </a:lnSpc>
            </a:pPr>
            <a:r>
              <a:rPr lang="es-GT" sz="2700" b="0" dirty="0">
                <a:solidFill>
                  <a:schemeClr val="tx1"/>
                </a:solidFill>
                <a:latin typeface="Montserrat" panose="02000505000000020004" pitchFamily="2" charset="0"/>
                <a:cs typeface="Arial" panose="020B0604020202020204" pitchFamily="34" charset="0"/>
              </a:rPr>
              <a:t>Presupuesto utilizado al </a:t>
            </a:r>
            <a:r>
              <a:rPr lang="es-GT" sz="2700" u="sng" dirty="0" smtClean="0">
                <a:solidFill>
                  <a:schemeClr val="tx1"/>
                </a:solidFill>
                <a:latin typeface="Montserrat" panose="02000505000000020004" pitchFamily="2" charset="0"/>
                <a:cs typeface="Arial" panose="020B0604020202020204" pitchFamily="34" charset="0"/>
              </a:rPr>
              <a:t>Primer Cuatrimestre de 2023 </a:t>
            </a:r>
            <a:r>
              <a:rPr lang="es-GT" sz="2700" b="0" dirty="0" smtClean="0">
                <a:solidFill>
                  <a:schemeClr val="tx1"/>
                </a:solidFill>
                <a:latin typeface="Montserrat" panose="02000505000000020004" pitchFamily="2" charset="0"/>
                <a:cs typeface="Arial" panose="020B0604020202020204" pitchFamily="34" charset="0"/>
              </a:rPr>
              <a:t>para </a:t>
            </a:r>
            <a:r>
              <a:rPr lang="es-GT" sz="2700" b="0" dirty="0">
                <a:solidFill>
                  <a:schemeClr val="tx1"/>
                </a:solidFill>
                <a:latin typeface="Montserrat" panose="02000505000000020004" pitchFamily="2" charset="0"/>
                <a:cs typeface="Arial" panose="020B0604020202020204" pitchFamily="34" charset="0"/>
              </a:rPr>
              <a:t>el pago de servidores públicos</a:t>
            </a:r>
          </a:p>
          <a:p>
            <a:pPr marL="0" lvl="1" algn="just">
              <a:lnSpc>
                <a:spcPct val="150000"/>
              </a:lnSpc>
              <a:spcBef>
                <a:spcPct val="0"/>
              </a:spcBef>
            </a:pPr>
            <a:r>
              <a:rPr lang="es-GT" sz="4500" b="1" dirty="0">
                <a:solidFill>
                  <a:srgbClr val="36B3CE"/>
                </a:solidFill>
                <a:latin typeface="Montserrat" panose="02000505000000020004" pitchFamily="2" charset="0"/>
                <a:cs typeface="Arial" panose="020B0604020202020204" pitchFamily="34" charset="0"/>
              </a:rPr>
              <a:t>18,278,351.11</a:t>
            </a:r>
          </a:p>
          <a:p>
            <a:pPr algn="just">
              <a:lnSpc>
                <a:spcPct val="150000"/>
              </a:lnSpc>
            </a:pPr>
            <a:r>
              <a:rPr lang="es-GT" sz="2700" b="0" dirty="0" smtClean="0">
                <a:solidFill>
                  <a:schemeClr val="tx1"/>
                </a:solidFill>
                <a:latin typeface="Montserrat" panose="02000505000000020004" pitchFamily="2" charset="0"/>
                <a:cs typeface="Arial" panose="020B0604020202020204" pitchFamily="34" charset="0"/>
              </a:rPr>
              <a:t>Saldo </a:t>
            </a:r>
            <a:r>
              <a:rPr lang="es-GT" sz="2700" b="0" dirty="0">
                <a:solidFill>
                  <a:schemeClr val="tx1"/>
                </a:solidFill>
                <a:latin typeface="Montserrat" panose="02000505000000020004" pitchFamily="2" charset="0"/>
                <a:cs typeface="Arial" panose="020B0604020202020204" pitchFamily="34" charset="0"/>
              </a:rPr>
              <a:t>para el pago de servidores públicos</a:t>
            </a:r>
          </a:p>
          <a:p>
            <a:pPr marL="0" lvl="1" algn="just">
              <a:lnSpc>
                <a:spcPct val="150000"/>
              </a:lnSpc>
              <a:spcBef>
                <a:spcPct val="0"/>
              </a:spcBef>
            </a:pPr>
            <a:r>
              <a:rPr lang="es-GT" sz="4500" b="1" dirty="0" smtClean="0">
                <a:solidFill>
                  <a:srgbClr val="36B3CE"/>
                </a:solidFill>
                <a:latin typeface="Montserrat" panose="02000505000000020004" pitchFamily="2" charset="0"/>
                <a:cs typeface="Arial" panose="020B0604020202020204" pitchFamily="34" charset="0"/>
              </a:rPr>
              <a:t>50,737,627.89</a:t>
            </a:r>
            <a:endParaRPr lang="es-GT" sz="4500" b="1" dirty="0">
              <a:solidFill>
                <a:srgbClr val="36B3CE"/>
              </a:solidFill>
              <a:latin typeface="Montserrat" panose="02000505000000020004" pitchFamily="2" charset="0"/>
              <a:cs typeface="Arial" panose="020B0604020202020204" pitchFamily="34" charset="0"/>
            </a:endParaRPr>
          </a:p>
          <a:p>
            <a:pPr algn="just">
              <a:lnSpc>
                <a:spcPct val="150000"/>
              </a:lnSpc>
            </a:pPr>
            <a:endParaRPr lang="es-GT" sz="2000" b="0" dirty="0">
              <a:solidFill>
                <a:schemeClr val="accent1">
                  <a:lumMod val="50000"/>
                </a:schemeClr>
              </a:solidFill>
              <a:latin typeface="Montserrat" panose="02000505000000020004" pitchFamily="2" charset="0"/>
              <a:cs typeface="Arial" panose="020B0604020202020204" pitchFamily="34" charset="0"/>
            </a:endParaRPr>
          </a:p>
        </p:txBody>
      </p:sp>
      <p:sp>
        <p:nvSpPr>
          <p:cNvPr id="6" name="Título 1">
            <a:extLst>
              <a:ext uri="{FF2B5EF4-FFF2-40B4-BE49-F238E27FC236}">
                <a16:creationId xmlns="" xmlns:a16="http://schemas.microsoft.com/office/drawing/2014/main" id="{F88C390D-38B0-EAF3-260C-0D0B6821A691}"/>
              </a:ext>
            </a:extLst>
          </p:cNvPr>
          <p:cNvSpPr txBox="1">
            <a:spLocks/>
          </p:cNvSpPr>
          <p:nvPr/>
        </p:nvSpPr>
        <p:spPr>
          <a:xfrm>
            <a:off x="8272712" y="2633187"/>
            <a:ext cx="3327219" cy="242388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000" b="0" dirty="0">
                <a:latin typeface="Montserrat" panose="02000505000000020004" pitchFamily="2" charset="0"/>
                <a:cs typeface="Arial" panose="020B0604020202020204" pitchFamily="34" charset="0"/>
              </a:rPr>
              <a:t/>
            </a:r>
            <a:br>
              <a:rPr lang="es-GT" sz="2000" b="0" dirty="0">
                <a:latin typeface="Montserrat" panose="02000505000000020004" pitchFamily="2" charset="0"/>
                <a:cs typeface="Arial" panose="020B0604020202020204" pitchFamily="34" charset="0"/>
              </a:rPr>
            </a:br>
            <a:r>
              <a:rPr lang="es-GT" sz="2200" b="0" dirty="0">
                <a:solidFill>
                  <a:schemeClr val="tx1"/>
                </a:solidFill>
                <a:latin typeface="Montserrat" panose="02000505000000020004" pitchFamily="2" charset="0"/>
                <a:cs typeface="Arial" panose="020B0604020202020204" pitchFamily="34" charset="0"/>
              </a:rPr>
              <a:t>Este rubro constituye el </a:t>
            </a:r>
            <a:r>
              <a:rPr lang="es-GT" sz="2200" dirty="0">
                <a:solidFill>
                  <a:srgbClr val="FF0000"/>
                </a:solidFill>
                <a:latin typeface="Montserrat" panose="02000505000000020004" pitchFamily="2" charset="0"/>
                <a:cs typeface="Arial" panose="020B0604020202020204" pitchFamily="34" charset="0"/>
              </a:rPr>
              <a:t>34.34% </a:t>
            </a:r>
            <a:r>
              <a:rPr lang="es-GT" sz="2200" b="0" dirty="0" smtClean="0">
                <a:solidFill>
                  <a:schemeClr val="tx1"/>
                </a:solidFill>
                <a:latin typeface="Montserrat" panose="02000505000000020004" pitchFamily="2" charset="0"/>
                <a:cs typeface="Arial" panose="020B0604020202020204" pitchFamily="34" charset="0"/>
              </a:rPr>
              <a:t>del </a:t>
            </a:r>
            <a:r>
              <a:rPr lang="es-GT" sz="2200" b="0" dirty="0">
                <a:solidFill>
                  <a:schemeClr val="tx1"/>
                </a:solidFill>
                <a:latin typeface="Montserrat" panose="02000505000000020004" pitchFamily="2" charset="0"/>
                <a:cs typeface="Arial" panose="020B0604020202020204" pitchFamily="34" charset="0"/>
              </a:rPr>
              <a:t>total del presupuesto de “SOSEP”</a:t>
            </a:r>
            <a:r>
              <a:rPr lang="es-GT" sz="2000" b="0" dirty="0">
                <a:solidFill>
                  <a:schemeClr val="accent1">
                    <a:lumMod val="50000"/>
                  </a:schemeClr>
                </a:solidFill>
                <a:latin typeface="Montserrat" panose="02000505000000020004" pitchFamily="2" charset="0"/>
                <a:cs typeface="Arial" panose="020B0604020202020204" pitchFamily="34" charset="0"/>
              </a:rPr>
              <a:t/>
            </a:r>
            <a:br>
              <a:rPr lang="es-GT" sz="2000" b="0" dirty="0">
                <a:solidFill>
                  <a:schemeClr val="accent1">
                    <a:lumMod val="50000"/>
                  </a:schemeClr>
                </a:solidFill>
                <a:latin typeface="Montserrat" panose="02000505000000020004" pitchFamily="2" charset="0"/>
                <a:cs typeface="Arial" panose="020B0604020202020204" pitchFamily="34" charset="0"/>
              </a:rPr>
            </a:br>
            <a:endParaRPr lang="es-GT" sz="2000" b="0" dirty="0">
              <a:solidFill>
                <a:schemeClr val="accent1">
                  <a:lumMod val="50000"/>
                </a:schemeClr>
              </a:solidFill>
              <a:latin typeface="Montserrat" panose="02000505000000020004" pitchFamily="2" charset="0"/>
              <a:cs typeface="Arial" panose="020B0604020202020204" pitchFamily="34" charset="0"/>
            </a:endParaRPr>
          </a:p>
        </p:txBody>
      </p:sp>
      <p:sp>
        <p:nvSpPr>
          <p:cNvPr id="7" name="Google Shape;67;g1e0bd25976b_0_50"/>
          <p:cNvSpPr/>
          <p:nvPr/>
        </p:nvSpPr>
        <p:spPr>
          <a:xfrm>
            <a:off x="10325" y="485437"/>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8;g1e0bd25976b_0_50"/>
          <p:cNvSpPr txBox="1"/>
          <p:nvPr/>
        </p:nvSpPr>
        <p:spPr>
          <a:xfrm>
            <a:off x="1125125" y="743955"/>
            <a:ext cx="4327523" cy="523180"/>
          </a:xfrm>
          <a:prstGeom prst="rect">
            <a:avLst/>
          </a:prstGeom>
          <a:noFill/>
          <a:ln>
            <a:noFill/>
          </a:ln>
        </p:spPr>
        <p:txBody>
          <a:bodyPr spcFirstLastPara="1" wrap="square" lIns="91425" tIns="45700" rIns="91425" bIns="45700" anchor="t" anchorCtr="0">
            <a:spAutoFit/>
          </a:bodyPr>
          <a:lstStyle/>
          <a:p>
            <a:pPr lvl="0"/>
            <a:r>
              <a:rPr lang="es-GT" dirty="0">
                <a:solidFill>
                  <a:srgbClr val="FFFFFF"/>
                </a:solidFill>
                <a:latin typeface="Montserrat"/>
                <a:ea typeface="Montserrat"/>
                <a:cs typeface="Montserrat"/>
                <a:sym typeface="Montserrat"/>
              </a:rPr>
              <a:t>PAGO DE SALARIOS A SERVIDORES PÚBLICOS A LA FECHA</a:t>
            </a:r>
          </a:p>
        </p:txBody>
      </p:sp>
      <p:sp>
        <p:nvSpPr>
          <p:cNvPr id="9" name="Google Shape;69;g1e0bd25976b_0_50"/>
          <p:cNvSpPr txBox="1"/>
          <p:nvPr/>
        </p:nvSpPr>
        <p:spPr>
          <a:xfrm>
            <a:off x="10325" y="575826"/>
            <a:ext cx="1114800"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5400" dirty="0" smtClean="0">
                <a:solidFill>
                  <a:srgbClr val="FFECBF"/>
                </a:solidFill>
                <a:latin typeface="Vollkorn ExtraBold"/>
                <a:ea typeface="Vollkorn ExtraBold"/>
                <a:cs typeface="Vollkorn ExtraBold"/>
                <a:sym typeface="Vollkorn ExtraBold"/>
              </a:rPr>
              <a:t>1.4</a:t>
            </a:r>
            <a:endParaRPr sz="5400" dirty="0">
              <a:solidFill>
                <a:srgbClr val="FFECBF"/>
              </a:solidFill>
              <a:latin typeface="Vollkorn ExtraBold"/>
              <a:ea typeface="Vollkorn ExtraBold"/>
              <a:cs typeface="Vollkorn ExtraBold"/>
              <a:sym typeface="Vollkorn ExtraBold"/>
            </a:endParaRPr>
          </a:p>
        </p:txBody>
      </p:sp>
    </p:spTree>
    <p:extLst>
      <p:ext uri="{BB962C8B-B14F-4D97-AF65-F5344CB8AC3E}">
        <p14:creationId xmlns:p14="http://schemas.microsoft.com/office/powerpoint/2010/main" val="30471802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ACDD41ED-9971-F958-9E98-FF1C88AF5874}"/>
              </a:ext>
            </a:extLst>
          </p:cNvPr>
          <p:cNvSpPr txBox="1">
            <a:spLocks/>
          </p:cNvSpPr>
          <p:nvPr/>
        </p:nvSpPr>
        <p:spPr>
          <a:xfrm>
            <a:off x="450167" y="1889895"/>
            <a:ext cx="7610622" cy="5425305"/>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000" b="0" dirty="0">
                <a:solidFill>
                  <a:schemeClr val="tx1"/>
                </a:solidFill>
                <a:latin typeface="Montserrat" panose="02000505000000020004" pitchFamily="2" charset="0"/>
                <a:cs typeface="Arial" panose="020B0604020202020204" pitchFamily="34" charset="0"/>
              </a:rPr>
              <a:t>Es importante mencionar que la erogación de recursos en inversión que se suscitaron en esta Secretaría durante el presente ejercicio fiscal se derivó de la adquisición de equipo de cómputo, para proveer del mismo al personal de oficinas centrales y Sedes Departamentales quienes se encargan de la verificación de futuros beneficiarios a los diferentes programas, así como de la verificación de todas y cada uno de los lineamientos establecidos para la atención de Adultos Mayores y niños(a) beneficiarios.</a:t>
            </a:r>
          </a:p>
          <a:p>
            <a:pPr algn="just">
              <a:lnSpc>
                <a:spcPct val="150000"/>
              </a:lnSpc>
            </a:pPr>
            <a:endParaRPr lang="es-GT" sz="2000" b="0" dirty="0">
              <a:solidFill>
                <a:schemeClr val="tx1"/>
              </a:solidFill>
              <a:latin typeface="Montserrat" panose="02000505000000020004" pitchFamily="2" charset="0"/>
              <a:cs typeface="Arial" panose="020B0604020202020204" pitchFamily="34" charset="0"/>
            </a:endParaRPr>
          </a:p>
          <a:p>
            <a:endParaRPr lang="es-GT" sz="2000" b="0" dirty="0">
              <a:solidFill>
                <a:schemeClr val="accent1">
                  <a:lumMod val="50000"/>
                </a:schemeClr>
              </a:solidFill>
              <a:latin typeface="Montserrat" panose="02000505000000020004" pitchFamily="2" charset="0"/>
              <a:cs typeface="Arial" panose="020B0604020202020204" pitchFamily="34" charset="0"/>
            </a:endParaRPr>
          </a:p>
          <a:p>
            <a:r>
              <a:rPr lang="es-GT" sz="2000" b="0" dirty="0">
                <a:solidFill>
                  <a:schemeClr val="accent1">
                    <a:lumMod val="50000"/>
                  </a:schemeClr>
                </a:solidFill>
                <a:latin typeface="Montserrat" panose="02000505000000020004" pitchFamily="2" charset="0"/>
                <a:cs typeface="Arial" panose="020B0604020202020204" pitchFamily="34" charset="0"/>
              </a:rPr>
              <a:t/>
            </a:r>
            <a:br>
              <a:rPr lang="es-GT" sz="2000" b="0" dirty="0">
                <a:solidFill>
                  <a:schemeClr val="accent1">
                    <a:lumMod val="50000"/>
                  </a:schemeClr>
                </a:solidFill>
                <a:latin typeface="Montserrat" panose="02000505000000020004" pitchFamily="2" charset="0"/>
                <a:cs typeface="Arial" panose="020B0604020202020204" pitchFamily="34" charset="0"/>
              </a:rPr>
            </a:br>
            <a:endParaRPr lang="es-GT" sz="2000" b="0" dirty="0">
              <a:solidFill>
                <a:schemeClr val="accent1">
                  <a:lumMod val="50000"/>
                </a:schemeClr>
              </a:solidFill>
              <a:latin typeface="Montserrat" panose="02000505000000020004" pitchFamily="2" charset="0"/>
              <a:cs typeface="Arial" panose="020B0604020202020204" pitchFamily="34" charset="0"/>
            </a:endParaRPr>
          </a:p>
        </p:txBody>
      </p:sp>
      <p:sp>
        <p:nvSpPr>
          <p:cNvPr id="6" name="Título 1">
            <a:extLst>
              <a:ext uri="{FF2B5EF4-FFF2-40B4-BE49-F238E27FC236}">
                <a16:creationId xmlns="" xmlns:a16="http://schemas.microsoft.com/office/drawing/2014/main" id="{9E3C291B-4CC9-7D5A-E699-C971546E2A1F}"/>
              </a:ext>
            </a:extLst>
          </p:cNvPr>
          <p:cNvSpPr txBox="1">
            <a:spLocks/>
          </p:cNvSpPr>
          <p:nvPr/>
        </p:nvSpPr>
        <p:spPr>
          <a:xfrm>
            <a:off x="8665697" y="2042976"/>
            <a:ext cx="3081703"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000" b="0" dirty="0">
                <a:solidFill>
                  <a:schemeClr val="tx1"/>
                </a:solidFill>
                <a:latin typeface="Montserrat" panose="02000505000000020004" pitchFamily="2" charset="0"/>
                <a:cs typeface="Arial" panose="020B0604020202020204" pitchFamily="34" charset="0"/>
              </a:rPr>
              <a:t/>
            </a:r>
            <a:br>
              <a:rPr lang="es-GT" sz="2000" b="0" dirty="0">
                <a:solidFill>
                  <a:schemeClr val="tx1"/>
                </a:solidFill>
                <a:latin typeface="Montserrat" panose="02000505000000020004" pitchFamily="2" charset="0"/>
                <a:cs typeface="Arial" panose="020B0604020202020204" pitchFamily="34" charset="0"/>
              </a:rPr>
            </a:br>
            <a:r>
              <a:rPr lang="es-GT" sz="2000" b="0" dirty="0">
                <a:solidFill>
                  <a:schemeClr val="tx1"/>
                </a:solidFill>
                <a:latin typeface="Montserrat" panose="02000505000000020004" pitchFamily="2" charset="0"/>
                <a:cs typeface="Arial" panose="020B0604020202020204" pitchFamily="34" charset="0"/>
              </a:rPr>
              <a:t>La inversión se divide principalmente en adquisición de equipo.</a:t>
            </a:r>
            <a:endParaRPr lang="es-GT" sz="2200" b="0" dirty="0">
              <a:solidFill>
                <a:schemeClr val="tx1"/>
              </a:solidFill>
              <a:latin typeface="Montserrat" panose="02000505000000020004" pitchFamily="2" charset="0"/>
              <a:cs typeface="Arial" panose="020B0604020202020204" pitchFamily="34" charset="0"/>
            </a:endParaRPr>
          </a:p>
        </p:txBody>
      </p:sp>
      <p:sp>
        <p:nvSpPr>
          <p:cNvPr id="7" name="Google Shape;67;g1e0bd25976b_0_50"/>
          <p:cNvSpPr/>
          <p:nvPr/>
        </p:nvSpPr>
        <p:spPr>
          <a:xfrm>
            <a:off x="10325" y="485437"/>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8;g1e0bd25976b_0_50"/>
          <p:cNvSpPr txBox="1"/>
          <p:nvPr/>
        </p:nvSpPr>
        <p:spPr>
          <a:xfrm>
            <a:off x="1125125" y="743955"/>
            <a:ext cx="4327523" cy="738623"/>
          </a:xfrm>
          <a:prstGeom prst="rect">
            <a:avLst/>
          </a:prstGeom>
          <a:noFill/>
          <a:ln>
            <a:noFill/>
          </a:ln>
        </p:spPr>
        <p:txBody>
          <a:bodyPr spcFirstLastPara="1" wrap="square" lIns="91425" tIns="45700" rIns="91425" bIns="45700" anchor="t" anchorCtr="0">
            <a:spAutoFit/>
          </a:bodyPr>
          <a:lstStyle/>
          <a:p>
            <a:pPr lvl="0"/>
            <a:r>
              <a:rPr lang="es-GT" dirty="0">
                <a:solidFill>
                  <a:srgbClr val="FFFFFF"/>
                </a:solidFill>
                <a:latin typeface="Montserrat"/>
                <a:ea typeface="Montserrat"/>
                <a:cs typeface="Montserrat"/>
                <a:sym typeface="Montserrat"/>
              </a:rPr>
              <a:t>¿</a:t>
            </a:r>
            <a:r>
              <a:rPr lang="es-GT" dirty="0" smtClean="0">
                <a:solidFill>
                  <a:srgbClr val="FFFFFF"/>
                </a:solidFill>
                <a:latin typeface="Montserrat"/>
                <a:ea typeface="Montserrat"/>
                <a:cs typeface="Montserrat"/>
                <a:sym typeface="Montserrat"/>
              </a:rPr>
              <a:t>EN </a:t>
            </a:r>
            <a:r>
              <a:rPr lang="es-GT" dirty="0">
                <a:solidFill>
                  <a:srgbClr val="FFFFFF"/>
                </a:solidFill>
                <a:latin typeface="Montserrat"/>
                <a:ea typeface="Montserrat"/>
                <a:cs typeface="Montserrat"/>
                <a:sym typeface="Montserrat"/>
              </a:rPr>
              <a:t>QUÉ </a:t>
            </a:r>
            <a:r>
              <a:rPr lang="es-GT" dirty="0" smtClean="0">
                <a:solidFill>
                  <a:srgbClr val="FFFFFF"/>
                </a:solidFill>
                <a:latin typeface="Montserrat"/>
                <a:ea typeface="Montserrat"/>
                <a:cs typeface="Montserrat"/>
                <a:sym typeface="Montserrat"/>
              </a:rPr>
              <a:t>INVIERTE </a:t>
            </a:r>
            <a:r>
              <a:rPr lang="es-GT" dirty="0">
                <a:solidFill>
                  <a:srgbClr val="FFFFFF"/>
                </a:solidFill>
                <a:latin typeface="Montserrat"/>
                <a:ea typeface="Montserrat"/>
                <a:cs typeface="Montserrat"/>
                <a:sym typeface="Montserrat"/>
              </a:rPr>
              <a:t>DINERO LA SECRETARÍA DE OBRAS SOCIALES DE LA ESPOSA DEL PRESIDENTE DE LA </a:t>
            </a:r>
            <a:r>
              <a:rPr lang="es-GT" dirty="0" smtClean="0">
                <a:solidFill>
                  <a:srgbClr val="FFFFFF"/>
                </a:solidFill>
                <a:latin typeface="Montserrat"/>
                <a:ea typeface="Montserrat"/>
                <a:cs typeface="Montserrat"/>
                <a:sym typeface="Montserrat"/>
              </a:rPr>
              <a:t>REPÚBLICA?</a:t>
            </a:r>
            <a:endParaRPr lang="es-GT" dirty="0">
              <a:solidFill>
                <a:srgbClr val="FFFFFF"/>
              </a:solidFill>
              <a:latin typeface="Montserrat"/>
              <a:ea typeface="Montserrat"/>
              <a:cs typeface="Montserrat"/>
              <a:sym typeface="Montserrat"/>
            </a:endParaRPr>
          </a:p>
        </p:txBody>
      </p:sp>
      <p:sp>
        <p:nvSpPr>
          <p:cNvPr id="9" name="Google Shape;69;g1e0bd25976b_0_50"/>
          <p:cNvSpPr txBox="1"/>
          <p:nvPr/>
        </p:nvSpPr>
        <p:spPr>
          <a:xfrm>
            <a:off x="10325" y="575826"/>
            <a:ext cx="1114800"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5400" dirty="0" smtClean="0">
                <a:solidFill>
                  <a:srgbClr val="FFECBF"/>
                </a:solidFill>
                <a:latin typeface="Vollkorn ExtraBold"/>
                <a:ea typeface="Vollkorn ExtraBold"/>
                <a:cs typeface="Vollkorn ExtraBold"/>
                <a:sym typeface="Vollkorn ExtraBold"/>
              </a:rPr>
              <a:t>1.5</a:t>
            </a:r>
            <a:endParaRPr sz="5400" dirty="0">
              <a:solidFill>
                <a:srgbClr val="FFECBF"/>
              </a:solidFill>
              <a:latin typeface="Vollkorn ExtraBold"/>
              <a:ea typeface="Vollkorn ExtraBold"/>
              <a:cs typeface="Vollkorn ExtraBold"/>
              <a:sym typeface="Vollkorn ExtraBold"/>
            </a:endParaRPr>
          </a:p>
        </p:txBody>
      </p:sp>
    </p:spTree>
    <p:extLst>
      <p:ext uri="{BB962C8B-B14F-4D97-AF65-F5344CB8AC3E}">
        <p14:creationId xmlns:p14="http://schemas.microsoft.com/office/powerpoint/2010/main" val="41567634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07248955-CFDA-F5B1-B99B-92ADCA177167}"/>
              </a:ext>
            </a:extLst>
          </p:cNvPr>
          <p:cNvSpPr txBox="1">
            <a:spLocks/>
          </p:cNvSpPr>
          <p:nvPr/>
        </p:nvSpPr>
        <p:spPr>
          <a:xfrm>
            <a:off x="705394" y="1841605"/>
            <a:ext cx="7406641" cy="415380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750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700" b="0" dirty="0">
                <a:solidFill>
                  <a:schemeClr val="tx1"/>
                </a:solidFill>
                <a:latin typeface="Montserrat" panose="02000505000000020004" pitchFamily="2" charset="0"/>
                <a:cs typeface="Arial" panose="020B0604020202020204" pitchFamily="34" charset="0"/>
              </a:rPr>
              <a:t>Presupuesto vigente total para la inversión</a:t>
            </a:r>
          </a:p>
          <a:p>
            <a:pPr marL="0" lvl="1" algn="just">
              <a:lnSpc>
                <a:spcPct val="150000"/>
              </a:lnSpc>
              <a:spcBef>
                <a:spcPct val="0"/>
              </a:spcBef>
            </a:pPr>
            <a:r>
              <a:rPr lang="es-GT" sz="4500" b="1" dirty="0">
                <a:solidFill>
                  <a:srgbClr val="36B3CE"/>
                </a:solidFill>
                <a:latin typeface="Montserrat" panose="02000505000000020004" pitchFamily="2" charset="0"/>
                <a:cs typeface="Arial" panose="020B0604020202020204" pitchFamily="34" charset="0"/>
              </a:rPr>
              <a:t>Q. 2,264,800.00</a:t>
            </a:r>
          </a:p>
          <a:p>
            <a:pPr algn="just">
              <a:lnSpc>
                <a:spcPct val="150000"/>
              </a:lnSpc>
            </a:pPr>
            <a:endParaRPr lang="es-GT" sz="2400" b="0" dirty="0">
              <a:solidFill>
                <a:schemeClr val="tx1"/>
              </a:solidFill>
              <a:latin typeface="Montserrat" panose="02000505000000020004" pitchFamily="2" charset="0"/>
              <a:cs typeface="Arial" panose="020B0604020202020204" pitchFamily="34" charset="0"/>
            </a:endParaRPr>
          </a:p>
          <a:p>
            <a:pPr algn="just">
              <a:lnSpc>
                <a:spcPct val="150000"/>
              </a:lnSpc>
            </a:pPr>
            <a:r>
              <a:rPr lang="es-GT" sz="2700" b="0" dirty="0">
                <a:solidFill>
                  <a:schemeClr val="tx1"/>
                </a:solidFill>
                <a:latin typeface="Montserrat" panose="02000505000000020004" pitchFamily="2" charset="0"/>
                <a:cs typeface="Arial" panose="020B0604020202020204" pitchFamily="34" charset="0"/>
              </a:rPr>
              <a:t>Presupuesto utilizado al </a:t>
            </a:r>
            <a:r>
              <a:rPr lang="es-GT" sz="2700" b="0" dirty="0" smtClean="0">
                <a:solidFill>
                  <a:schemeClr val="tx1"/>
                </a:solidFill>
                <a:latin typeface="Montserrat" panose="02000505000000020004" pitchFamily="2" charset="0"/>
                <a:cs typeface="Arial" panose="020B0604020202020204" pitchFamily="34" charset="0"/>
              </a:rPr>
              <a:t>para </a:t>
            </a:r>
            <a:r>
              <a:rPr lang="es-GT" sz="2700" b="0" dirty="0">
                <a:solidFill>
                  <a:schemeClr val="tx1"/>
                </a:solidFill>
                <a:latin typeface="Montserrat" panose="02000505000000020004" pitchFamily="2" charset="0"/>
                <a:cs typeface="Arial" panose="020B0604020202020204" pitchFamily="34" charset="0"/>
              </a:rPr>
              <a:t>la </a:t>
            </a:r>
            <a:r>
              <a:rPr lang="es-GT" sz="2700" b="0" dirty="0" smtClean="0">
                <a:solidFill>
                  <a:schemeClr val="tx1"/>
                </a:solidFill>
                <a:latin typeface="Montserrat" panose="02000505000000020004" pitchFamily="2" charset="0"/>
                <a:cs typeface="Arial" panose="020B0604020202020204" pitchFamily="34" charset="0"/>
              </a:rPr>
              <a:t>inversión del </a:t>
            </a:r>
            <a:r>
              <a:rPr lang="es-GT" sz="2700" u="sng" dirty="0" smtClean="0">
                <a:solidFill>
                  <a:schemeClr val="tx1"/>
                </a:solidFill>
                <a:latin typeface="Montserrat" panose="02000505000000020004" pitchFamily="2" charset="0"/>
                <a:cs typeface="Arial" panose="020B0604020202020204" pitchFamily="34" charset="0"/>
              </a:rPr>
              <a:t>Primer </a:t>
            </a:r>
            <a:r>
              <a:rPr lang="es-GT" sz="2700" u="sng" dirty="0">
                <a:solidFill>
                  <a:schemeClr val="tx1"/>
                </a:solidFill>
                <a:latin typeface="Montserrat" panose="02000505000000020004" pitchFamily="2" charset="0"/>
                <a:cs typeface="Arial" panose="020B0604020202020204" pitchFamily="34" charset="0"/>
              </a:rPr>
              <a:t>Cuatrimestre de 2023 </a:t>
            </a:r>
          </a:p>
          <a:p>
            <a:pPr marL="0" lvl="1" algn="just">
              <a:lnSpc>
                <a:spcPct val="150000"/>
              </a:lnSpc>
              <a:spcBef>
                <a:spcPct val="0"/>
              </a:spcBef>
            </a:pPr>
            <a:r>
              <a:rPr lang="es-GT" sz="4500" b="1" dirty="0">
                <a:solidFill>
                  <a:srgbClr val="36B3CE"/>
                </a:solidFill>
                <a:latin typeface="Montserrat" panose="02000505000000020004" pitchFamily="2" charset="0"/>
                <a:cs typeface="Arial" panose="020B0604020202020204" pitchFamily="34" charset="0"/>
              </a:rPr>
              <a:t>Q. </a:t>
            </a:r>
            <a:r>
              <a:rPr lang="es-GT" sz="4500" b="1" dirty="0" smtClean="0">
                <a:solidFill>
                  <a:srgbClr val="36B3CE"/>
                </a:solidFill>
                <a:latin typeface="Montserrat" panose="02000505000000020004" pitchFamily="2" charset="0"/>
                <a:cs typeface="Arial" panose="020B0604020202020204" pitchFamily="34" charset="0"/>
              </a:rPr>
              <a:t>762,324.00</a:t>
            </a:r>
            <a:endParaRPr lang="es-GT" sz="2400" b="0" dirty="0">
              <a:solidFill>
                <a:srgbClr val="36B3CE"/>
              </a:solidFill>
              <a:latin typeface="Montserrat" panose="02000505000000020004" pitchFamily="2" charset="0"/>
              <a:cs typeface="Arial" panose="020B0604020202020204" pitchFamily="34" charset="0"/>
            </a:endParaRPr>
          </a:p>
          <a:p>
            <a:pPr algn="just">
              <a:lnSpc>
                <a:spcPct val="150000"/>
              </a:lnSpc>
            </a:pPr>
            <a:r>
              <a:rPr lang="es-GT" sz="2700" b="0" dirty="0">
                <a:solidFill>
                  <a:schemeClr val="tx1"/>
                </a:solidFill>
                <a:latin typeface="Montserrat" panose="02000505000000020004" pitchFamily="2" charset="0"/>
                <a:cs typeface="Arial" panose="020B0604020202020204" pitchFamily="34" charset="0"/>
              </a:rPr>
              <a:t>Saldo para la inversión</a:t>
            </a:r>
          </a:p>
          <a:p>
            <a:pPr marL="0" lvl="1" algn="just">
              <a:lnSpc>
                <a:spcPct val="150000"/>
              </a:lnSpc>
              <a:spcBef>
                <a:spcPct val="0"/>
              </a:spcBef>
            </a:pPr>
            <a:r>
              <a:rPr lang="es-GT" sz="4500" b="1" dirty="0">
                <a:solidFill>
                  <a:srgbClr val="36B3CE"/>
                </a:solidFill>
                <a:latin typeface="Montserrat" panose="02000505000000020004" pitchFamily="2" charset="0"/>
                <a:cs typeface="Arial" panose="020B0604020202020204" pitchFamily="34" charset="0"/>
              </a:rPr>
              <a:t>Q. 1,502,476.00</a:t>
            </a:r>
          </a:p>
          <a:p>
            <a:pPr algn="just">
              <a:lnSpc>
                <a:spcPct val="150000"/>
              </a:lnSpc>
            </a:pPr>
            <a:endParaRPr lang="es-GT" sz="2000" b="0" dirty="0">
              <a:solidFill>
                <a:schemeClr val="accent1">
                  <a:lumMod val="50000"/>
                </a:schemeClr>
              </a:solidFill>
              <a:latin typeface="Montserrat" panose="02000505000000020004" pitchFamily="2" charset="0"/>
              <a:cs typeface="Arial" panose="020B0604020202020204" pitchFamily="34" charset="0"/>
            </a:endParaRPr>
          </a:p>
        </p:txBody>
      </p:sp>
      <p:sp>
        <p:nvSpPr>
          <p:cNvPr id="6" name="Título 1">
            <a:extLst>
              <a:ext uri="{FF2B5EF4-FFF2-40B4-BE49-F238E27FC236}">
                <a16:creationId xmlns="" xmlns:a16="http://schemas.microsoft.com/office/drawing/2014/main" id="{7CFA67EC-D254-EF20-441D-CBD9748F958A}"/>
              </a:ext>
            </a:extLst>
          </p:cNvPr>
          <p:cNvSpPr txBox="1">
            <a:spLocks/>
          </p:cNvSpPr>
          <p:nvPr/>
        </p:nvSpPr>
        <p:spPr>
          <a:xfrm>
            <a:off x="8260397" y="2691198"/>
            <a:ext cx="3327219" cy="242388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000" b="0" dirty="0">
                <a:latin typeface="Montserrat" panose="02000505000000020004" pitchFamily="2" charset="0"/>
                <a:cs typeface="Arial" panose="020B0604020202020204" pitchFamily="34" charset="0"/>
              </a:rPr>
              <a:t/>
            </a:r>
            <a:br>
              <a:rPr lang="es-GT" sz="2000" b="0" dirty="0">
                <a:latin typeface="Montserrat" panose="02000505000000020004" pitchFamily="2" charset="0"/>
                <a:cs typeface="Arial" panose="020B0604020202020204" pitchFamily="34" charset="0"/>
              </a:rPr>
            </a:br>
            <a:r>
              <a:rPr lang="es-GT" sz="2200" b="0" dirty="0">
                <a:solidFill>
                  <a:schemeClr val="tx1"/>
                </a:solidFill>
                <a:latin typeface="Montserrat" panose="02000505000000020004" pitchFamily="2" charset="0"/>
                <a:cs typeface="Arial" panose="020B0604020202020204" pitchFamily="34" charset="0"/>
              </a:rPr>
              <a:t>Este rubro constituye el </a:t>
            </a:r>
            <a:r>
              <a:rPr lang="es-GT" sz="2200" dirty="0">
                <a:solidFill>
                  <a:srgbClr val="FF0000"/>
                </a:solidFill>
                <a:latin typeface="Montserrat" panose="02000505000000020004" pitchFamily="2" charset="0"/>
                <a:cs typeface="Arial" panose="020B0604020202020204" pitchFamily="34" charset="0"/>
              </a:rPr>
              <a:t>1.13% </a:t>
            </a:r>
            <a:r>
              <a:rPr lang="es-GT" sz="2200" b="0" dirty="0" smtClean="0">
                <a:solidFill>
                  <a:schemeClr val="tx1"/>
                </a:solidFill>
                <a:latin typeface="Montserrat" panose="02000505000000020004" pitchFamily="2" charset="0"/>
                <a:cs typeface="Arial" panose="020B0604020202020204" pitchFamily="34" charset="0"/>
              </a:rPr>
              <a:t>del </a:t>
            </a:r>
            <a:r>
              <a:rPr lang="es-GT" sz="2200" b="0" dirty="0">
                <a:solidFill>
                  <a:schemeClr val="tx1"/>
                </a:solidFill>
                <a:latin typeface="Montserrat" panose="02000505000000020004" pitchFamily="2" charset="0"/>
                <a:cs typeface="Arial" panose="020B0604020202020204" pitchFamily="34" charset="0"/>
              </a:rPr>
              <a:t>total del presupuesto de “SOSEP”</a:t>
            </a:r>
            <a:r>
              <a:rPr lang="es-GT" sz="2000" b="0" dirty="0">
                <a:solidFill>
                  <a:schemeClr val="accent1">
                    <a:lumMod val="50000"/>
                  </a:schemeClr>
                </a:solidFill>
                <a:latin typeface="Montserrat" panose="02000505000000020004" pitchFamily="2" charset="0"/>
                <a:cs typeface="Arial" panose="020B0604020202020204" pitchFamily="34" charset="0"/>
              </a:rPr>
              <a:t/>
            </a:r>
            <a:br>
              <a:rPr lang="es-GT" sz="2000" b="0" dirty="0">
                <a:solidFill>
                  <a:schemeClr val="accent1">
                    <a:lumMod val="50000"/>
                  </a:schemeClr>
                </a:solidFill>
                <a:latin typeface="Montserrat" panose="02000505000000020004" pitchFamily="2" charset="0"/>
                <a:cs typeface="Arial" panose="020B0604020202020204" pitchFamily="34" charset="0"/>
              </a:rPr>
            </a:br>
            <a:endParaRPr lang="es-GT" sz="2000" b="0" dirty="0">
              <a:solidFill>
                <a:schemeClr val="accent1">
                  <a:lumMod val="50000"/>
                </a:schemeClr>
              </a:solidFill>
              <a:latin typeface="Montserrat" panose="02000505000000020004" pitchFamily="2" charset="0"/>
              <a:cs typeface="Arial" panose="020B0604020202020204" pitchFamily="34" charset="0"/>
            </a:endParaRPr>
          </a:p>
        </p:txBody>
      </p:sp>
      <p:sp>
        <p:nvSpPr>
          <p:cNvPr id="8" name="Google Shape;67;g1e0bd25976b_0_50"/>
          <p:cNvSpPr/>
          <p:nvPr/>
        </p:nvSpPr>
        <p:spPr>
          <a:xfrm>
            <a:off x="10325" y="485437"/>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8;g1e0bd25976b_0_50"/>
          <p:cNvSpPr txBox="1"/>
          <p:nvPr/>
        </p:nvSpPr>
        <p:spPr>
          <a:xfrm>
            <a:off x="1125125" y="743955"/>
            <a:ext cx="4327523" cy="523180"/>
          </a:xfrm>
          <a:prstGeom prst="rect">
            <a:avLst/>
          </a:prstGeom>
          <a:noFill/>
          <a:ln>
            <a:noFill/>
          </a:ln>
        </p:spPr>
        <p:txBody>
          <a:bodyPr spcFirstLastPara="1" wrap="square" lIns="91425" tIns="45700" rIns="91425" bIns="45700" anchor="t" anchorCtr="0">
            <a:spAutoFit/>
          </a:bodyPr>
          <a:lstStyle/>
          <a:p>
            <a:pPr lvl="0"/>
            <a:r>
              <a:rPr lang="es-GT" dirty="0">
                <a:solidFill>
                  <a:srgbClr val="FFFFFF"/>
                </a:solidFill>
                <a:latin typeface="Montserrat"/>
                <a:ea typeface="Montserrat"/>
                <a:cs typeface="Montserrat"/>
                <a:sym typeface="Montserrat"/>
              </a:rPr>
              <a:t>MONTO UTILIZADO EN INVERSIÓN A LA FECHA</a:t>
            </a:r>
          </a:p>
        </p:txBody>
      </p:sp>
      <p:sp>
        <p:nvSpPr>
          <p:cNvPr id="10" name="Google Shape;69;g1e0bd25976b_0_50"/>
          <p:cNvSpPr txBox="1"/>
          <p:nvPr/>
        </p:nvSpPr>
        <p:spPr>
          <a:xfrm>
            <a:off x="10325" y="575826"/>
            <a:ext cx="1114800"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5400" dirty="0" smtClean="0">
                <a:solidFill>
                  <a:srgbClr val="FFECBF"/>
                </a:solidFill>
                <a:latin typeface="Vollkorn ExtraBold"/>
                <a:ea typeface="Vollkorn ExtraBold"/>
                <a:cs typeface="Vollkorn ExtraBold"/>
                <a:sym typeface="Vollkorn ExtraBold"/>
              </a:rPr>
              <a:t>1.6</a:t>
            </a:r>
            <a:endParaRPr sz="5400" dirty="0">
              <a:solidFill>
                <a:srgbClr val="FFECBF"/>
              </a:solidFill>
              <a:latin typeface="Vollkorn ExtraBold"/>
              <a:ea typeface="Vollkorn ExtraBold"/>
              <a:cs typeface="Vollkorn ExtraBold"/>
              <a:sym typeface="Vollkorn ExtraBold"/>
            </a:endParaRPr>
          </a:p>
        </p:txBody>
      </p:sp>
    </p:spTree>
    <p:extLst>
      <p:ext uri="{BB962C8B-B14F-4D97-AF65-F5344CB8AC3E}">
        <p14:creationId xmlns:p14="http://schemas.microsoft.com/office/powerpoint/2010/main" val="3140642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a:extLst>
              <a:ext uri="{FF2B5EF4-FFF2-40B4-BE49-F238E27FC236}">
                <a16:creationId xmlns="" xmlns:a16="http://schemas.microsoft.com/office/drawing/2014/main" id="{7E05D628-EB45-7A92-CE7E-E2C2FB97F0D9}"/>
              </a:ext>
            </a:extLst>
          </p:cNvPr>
          <p:cNvSpPr txBox="1">
            <a:spLocks/>
          </p:cNvSpPr>
          <p:nvPr/>
        </p:nvSpPr>
        <p:spPr>
          <a:xfrm>
            <a:off x="439271" y="1816459"/>
            <a:ext cx="7406641" cy="5238750"/>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000" b="0" dirty="0">
                <a:solidFill>
                  <a:schemeClr val="tx1"/>
                </a:solidFill>
                <a:latin typeface="Montserrat" panose="02000505000000020004" pitchFamily="2" charset="0"/>
                <a:cs typeface="Arial" panose="020B0604020202020204" pitchFamily="34" charset="0"/>
              </a:rPr>
              <a:t>Los recursos públicos se utilizan con fines específicos para el cumplimiento de los objetivos sociales y económicos del Estado que impactan directamente en la población. </a:t>
            </a:r>
          </a:p>
          <a:p>
            <a:pPr algn="just">
              <a:lnSpc>
                <a:spcPct val="150000"/>
              </a:lnSpc>
            </a:pPr>
            <a:r>
              <a:rPr lang="es-GT" sz="2000" b="0" dirty="0">
                <a:solidFill>
                  <a:schemeClr val="tx1"/>
                </a:solidFill>
                <a:latin typeface="Montserrat" panose="02000505000000020004" pitchFamily="2" charset="0"/>
                <a:cs typeface="Arial" panose="020B0604020202020204" pitchFamily="34" charset="0"/>
              </a:rPr>
              <a:t>Esta Secretaría atiende y prioriza las finalidades que le corresponden de conformidad con la ley. En el caso de “SOSEP”, destina su presupuesto a Asuntos Económicos, Protección Social y Atención a Desastres y Gestión de Riegos.</a:t>
            </a:r>
          </a:p>
          <a:p>
            <a:endParaRPr lang="es-GT" sz="2000" b="0" dirty="0">
              <a:solidFill>
                <a:schemeClr val="accent1">
                  <a:lumMod val="50000"/>
                </a:schemeClr>
              </a:solidFill>
              <a:latin typeface="Montserrat" panose="02000505000000020004" pitchFamily="2" charset="0"/>
              <a:cs typeface="Arial" panose="020B0604020202020204" pitchFamily="34" charset="0"/>
            </a:endParaRPr>
          </a:p>
          <a:p>
            <a:r>
              <a:rPr lang="es-GT" sz="2000" b="0" dirty="0">
                <a:solidFill>
                  <a:schemeClr val="accent1">
                    <a:lumMod val="50000"/>
                  </a:schemeClr>
                </a:solidFill>
                <a:latin typeface="Montserrat" panose="02000505000000020004" pitchFamily="2" charset="0"/>
                <a:cs typeface="Arial" panose="020B0604020202020204" pitchFamily="34" charset="0"/>
              </a:rPr>
              <a:t/>
            </a:r>
            <a:br>
              <a:rPr lang="es-GT" sz="2000" b="0" dirty="0">
                <a:solidFill>
                  <a:schemeClr val="accent1">
                    <a:lumMod val="50000"/>
                  </a:schemeClr>
                </a:solidFill>
                <a:latin typeface="Montserrat" panose="02000505000000020004" pitchFamily="2" charset="0"/>
                <a:cs typeface="Arial" panose="020B0604020202020204" pitchFamily="34" charset="0"/>
              </a:rPr>
            </a:br>
            <a:endParaRPr lang="es-GT" sz="2000" b="0" dirty="0">
              <a:solidFill>
                <a:schemeClr val="accent1">
                  <a:lumMod val="50000"/>
                </a:schemeClr>
              </a:solidFill>
              <a:latin typeface="Montserrat" panose="02000505000000020004" pitchFamily="2" charset="0"/>
              <a:cs typeface="Arial" panose="020B0604020202020204" pitchFamily="34" charset="0"/>
            </a:endParaRPr>
          </a:p>
        </p:txBody>
      </p:sp>
      <p:sp>
        <p:nvSpPr>
          <p:cNvPr id="10" name="Título 1">
            <a:extLst>
              <a:ext uri="{FF2B5EF4-FFF2-40B4-BE49-F238E27FC236}">
                <a16:creationId xmlns="" xmlns:a16="http://schemas.microsoft.com/office/drawing/2014/main" id="{3AD540D8-0D2A-980E-6FD1-C864F757E2F5}"/>
              </a:ext>
            </a:extLst>
          </p:cNvPr>
          <p:cNvSpPr txBox="1">
            <a:spLocks/>
          </p:cNvSpPr>
          <p:nvPr/>
        </p:nvSpPr>
        <p:spPr>
          <a:xfrm>
            <a:off x="8650099" y="2262807"/>
            <a:ext cx="3327219"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lnSpcReduction="1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000" b="0" dirty="0">
                <a:solidFill>
                  <a:schemeClr val="tx1"/>
                </a:solidFill>
                <a:latin typeface="Montserrat" panose="02000505000000020004" pitchFamily="2" charset="0"/>
                <a:cs typeface="Arial" panose="020B0604020202020204" pitchFamily="34" charset="0"/>
              </a:rPr>
              <a:t/>
            </a:r>
            <a:br>
              <a:rPr lang="es-GT" sz="2000" b="0" dirty="0">
                <a:solidFill>
                  <a:schemeClr val="tx1"/>
                </a:solidFill>
                <a:latin typeface="Montserrat" panose="02000505000000020004" pitchFamily="2" charset="0"/>
                <a:cs typeface="Arial" panose="020B0604020202020204" pitchFamily="34" charset="0"/>
              </a:rPr>
            </a:br>
            <a:r>
              <a:rPr lang="es-GT" sz="2000" b="0" dirty="0">
                <a:solidFill>
                  <a:schemeClr val="tx1"/>
                </a:solidFill>
                <a:latin typeface="Montserrat" panose="02000505000000020004" pitchFamily="2" charset="0"/>
                <a:cs typeface="Arial" panose="020B0604020202020204" pitchFamily="34" charset="0"/>
              </a:rPr>
              <a:t>La principal finalidad que se atiende es Protección Social con un </a:t>
            </a:r>
            <a:r>
              <a:rPr lang="es-GT" sz="2000" dirty="0">
                <a:solidFill>
                  <a:srgbClr val="FF0000"/>
                </a:solidFill>
                <a:latin typeface="Montserrat" panose="02000505000000020004" pitchFamily="2" charset="0"/>
                <a:cs typeface="Arial" panose="020B0604020202020204" pitchFamily="34" charset="0"/>
              </a:rPr>
              <a:t>94.18%</a:t>
            </a:r>
            <a:r>
              <a:rPr lang="es-GT" sz="2000" b="0" dirty="0" smtClean="0">
                <a:solidFill>
                  <a:schemeClr val="tx1"/>
                </a:solidFill>
                <a:latin typeface="Montserrat" panose="02000505000000020004" pitchFamily="2" charset="0"/>
                <a:cs typeface="Arial" panose="020B0604020202020204" pitchFamily="34" charset="0"/>
              </a:rPr>
              <a:t>del </a:t>
            </a:r>
            <a:r>
              <a:rPr lang="es-GT" sz="2000" b="0" dirty="0">
                <a:solidFill>
                  <a:schemeClr val="tx1"/>
                </a:solidFill>
                <a:latin typeface="Montserrat" panose="02000505000000020004" pitchFamily="2" charset="0"/>
                <a:cs typeface="Arial" panose="020B0604020202020204" pitchFamily="34" charset="0"/>
              </a:rPr>
              <a:t>presupuesto total de “SOSEP”.</a:t>
            </a:r>
            <a:endParaRPr lang="es-GT" sz="2200" b="0" dirty="0">
              <a:solidFill>
                <a:schemeClr val="tx1"/>
              </a:solidFill>
              <a:latin typeface="Montserrat" panose="02000505000000020004" pitchFamily="2" charset="0"/>
              <a:cs typeface="Arial" panose="020B0604020202020204" pitchFamily="34" charset="0"/>
            </a:endParaRPr>
          </a:p>
        </p:txBody>
      </p:sp>
      <p:sp>
        <p:nvSpPr>
          <p:cNvPr id="6" name="Google Shape;67;g1e0bd25976b_0_50"/>
          <p:cNvSpPr/>
          <p:nvPr/>
        </p:nvSpPr>
        <p:spPr>
          <a:xfrm>
            <a:off x="10325" y="485437"/>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8;g1e0bd25976b_0_50"/>
          <p:cNvSpPr txBox="1"/>
          <p:nvPr/>
        </p:nvSpPr>
        <p:spPr>
          <a:xfrm>
            <a:off x="1125125" y="743955"/>
            <a:ext cx="4327523" cy="738623"/>
          </a:xfrm>
          <a:prstGeom prst="rect">
            <a:avLst/>
          </a:prstGeom>
          <a:noFill/>
          <a:ln>
            <a:noFill/>
          </a:ln>
        </p:spPr>
        <p:txBody>
          <a:bodyPr spcFirstLastPara="1" wrap="square" lIns="91425" tIns="45700" rIns="91425" bIns="45700" anchor="t" anchorCtr="0">
            <a:spAutoFit/>
          </a:bodyPr>
          <a:lstStyle/>
          <a:p>
            <a:pPr lvl="0"/>
            <a:r>
              <a:rPr lang="es-GT" dirty="0">
                <a:solidFill>
                  <a:srgbClr val="FFFFFF"/>
                </a:solidFill>
                <a:latin typeface="Montserrat"/>
                <a:ea typeface="Montserrat"/>
                <a:cs typeface="Montserrat"/>
                <a:sym typeface="Montserrat"/>
              </a:rPr>
              <a:t>FINALIDADES </a:t>
            </a:r>
            <a:r>
              <a:rPr lang="es-GT" dirty="0" smtClean="0">
                <a:solidFill>
                  <a:srgbClr val="FFFFFF"/>
                </a:solidFill>
                <a:latin typeface="Montserrat"/>
                <a:ea typeface="Montserrat"/>
                <a:cs typeface="Montserrat"/>
                <a:sym typeface="Montserrat"/>
              </a:rPr>
              <a:t>QUE ATIENDE LA </a:t>
            </a:r>
            <a:r>
              <a:rPr lang="es-GT" dirty="0">
                <a:solidFill>
                  <a:srgbClr val="FFFFFF"/>
                </a:solidFill>
                <a:latin typeface="Montserrat"/>
                <a:ea typeface="Montserrat"/>
                <a:cs typeface="Montserrat"/>
                <a:sym typeface="Montserrat"/>
              </a:rPr>
              <a:t>SECRETARÍA DE OBRAS SOCIALES DE LA ESPOSA DEL PRESIDENTE DE LA </a:t>
            </a:r>
            <a:r>
              <a:rPr lang="es-GT" dirty="0" smtClean="0">
                <a:solidFill>
                  <a:srgbClr val="FFFFFF"/>
                </a:solidFill>
                <a:latin typeface="Montserrat"/>
                <a:ea typeface="Montserrat"/>
                <a:cs typeface="Montserrat"/>
                <a:sym typeface="Montserrat"/>
              </a:rPr>
              <a:t>REPÚBLICA</a:t>
            </a:r>
            <a:endParaRPr lang="es-GT" dirty="0">
              <a:solidFill>
                <a:srgbClr val="FFFFFF"/>
              </a:solidFill>
              <a:latin typeface="Montserrat"/>
              <a:ea typeface="Montserrat"/>
              <a:cs typeface="Montserrat"/>
              <a:sym typeface="Montserrat"/>
            </a:endParaRPr>
          </a:p>
        </p:txBody>
      </p:sp>
      <p:sp>
        <p:nvSpPr>
          <p:cNvPr id="11" name="Google Shape;69;g1e0bd25976b_0_50"/>
          <p:cNvSpPr txBox="1"/>
          <p:nvPr/>
        </p:nvSpPr>
        <p:spPr>
          <a:xfrm>
            <a:off x="10325" y="575826"/>
            <a:ext cx="1114800"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5400" dirty="0" smtClean="0">
                <a:solidFill>
                  <a:srgbClr val="FFECBF"/>
                </a:solidFill>
                <a:latin typeface="Vollkorn ExtraBold"/>
                <a:ea typeface="Vollkorn ExtraBold"/>
                <a:cs typeface="Vollkorn ExtraBold"/>
                <a:sym typeface="Vollkorn ExtraBold"/>
              </a:rPr>
              <a:t>1.7</a:t>
            </a:r>
            <a:endParaRPr sz="5400" dirty="0">
              <a:solidFill>
                <a:srgbClr val="FFECBF"/>
              </a:solidFill>
              <a:latin typeface="Vollkorn ExtraBold"/>
              <a:ea typeface="Vollkorn ExtraBold"/>
              <a:cs typeface="Vollkorn ExtraBold"/>
              <a:sym typeface="Vollkorn ExtraBold"/>
            </a:endParaRPr>
          </a:p>
        </p:txBody>
      </p:sp>
    </p:spTree>
    <p:extLst>
      <p:ext uri="{BB962C8B-B14F-4D97-AF65-F5344CB8AC3E}">
        <p14:creationId xmlns:p14="http://schemas.microsoft.com/office/powerpoint/2010/main" val="28218386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125" y="923498"/>
            <a:ext cx="10031104" cy="6192420"/>
          </a:xfrm>
          <a:prstGeom prst="rect">
            <a:avLst/>
          </a:prstGeom>
        </p:spPr>
      </p:pic>
      <p:sp>
        <p:nvSpPr>
          <p:cNvPr id="5" name="Google Shape;67;g1e0bd25976b_0_50"/>
          <p:cNvSpPr/>
          <p:nvPr/>
        </p:nvSpPr>
        <p:spPr>
          <a:xfrm>
            <a:off x="10325" y="439270"/>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8;g1e0bd25976b_0_50"/>
          <p:cNvSpPr txBox="1"/>
          <p:nvPr/>
        </p:nvSpPr>
        <p:spPr>
          <a:xfrm>
            <a:off x="1125125" y="743955"/>
            <a:ext cx="4327523" cy="738623"/>
          </a:xfrm>
          <a:prstGeom prst="rect">
            <a:avLst/>
          </a:prstGeom>
          <a:noFill/>
          <a:ln>
            <a:noFill/>
          </a:ln>
        </p:spPr>
        <p:txBody>
          <a:bodyPr spcFirstLastPara="1" wrap="square" lIns="91425" tIns="45700" rIns="91425" bIns="45700" anchor="t" anchorCtr="0">
            <a:spAutoFit/>
          </a:bodyPr>
          <a:lstStyle/>
          <a:p>
            <a:pPr lvl="0"/>
            <a:r>
              <a:rPr lang="es-GT" dirty="0">
                <a:solidFill>
                  <a:srgbClr val="FFFFFF"/>
                </a:solidFill>
                <a:latin typeface="Montserrat"/>
                <a:ea typeface="Montserrat"/>
                <a:cs typeface="Montserrat"/>
                <a:sym typeface="Montserrat"/>
              </a:rPr>
              <a:t>EJECUCIÓN PRESUPUESTARIA POR FINALIDAD AL </a:t>
            </a:r>
            <a:r>
              <a:rPr lang="es-GT" dirty="0" smtClean="0">
                <a:solidFill>
                  <a:srgbClr val="FFFFFF"/>
                </a:solidFill>
                <a:latin typeface="Montserrat"/>
                <a:ea typeface="Montserrat"/>
                <a:cs typeface="Montserrat"/>
                <a:sym typeface="Montserrat"/>
              </a:rPr>
              <a:t>PRIMER CUATRIMESTRE DE 2023</a:t>
            </a:r>
            <a:endParaRPr lang="es-GT" dirty="0">
              <a:solidFill>
                <a:srgbClr val="FFFFFF"/>
              </a:solidFill>
              <a:latin typeface="Montserrat"/>
              <a:ea typeface="Montserrat"/>
              <a:cs typeface="Montserrat"/>
              <a:sym typeface="Montserrat"/>
            </a:endParaRPr>
          </a:p>
        </p:txBody>
      </p:sp>
      <p:sp>
        <p:nvSpPr>
          <p:cNvPr id="7" name="Google Shape;69;g1e0bd25976b_0_50"/>
          <p:cNvSpPr txBox="1"/>
          <p:nvPr/>
        </p:nvSpPr>
        <p:spPr>
          <a:xfrm>
            <a:off x="10325" y="575826"/>
            <a:ext cx="1114800"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5400" dirty="0" smtClean="0">
                <a:solidFill>
                  <a:srgbClr val="FFECBF"/>
                </a:solidFill>
                <a:latin typeface="Vollkorn ExtraBold"/>
                <a:ea typeface="Vollkorn ExtraBold"/>
                <a:cs typeface="Vollkorn ExtraBold"/>
                <a:sym typeface="Vollkorn ExtraBold"/>
              </a:rPr>
              <a:t>1.7</a:t>
            </a:r>
            <a:endParaRPr sz="5400" dirty="0">
              <a:solidFill>
                <a:srgbClr val="FFECBF"/>
              </a:solidFill>
              <a:latin typeface="Vollkorn ExtraBold"/>
              <a:ea typeface="Vollkorn ExtraBold"/>
              <a:cs typeface="Vollkorn ExtraBold"/>
              <a:sym typeface="Vollkorn ExtraBold"/>
            </a:endParaRPr>
          </a:p>
        </p:txBody>
      </p:sp>
    </p:spTree>
    <p:extLst>
      <p:ext uri="{BB962C8B-B14F-4D97-AF65-F5344CB8AC3E}">
        <p14:creationId xmlns:p14="http://schemas.microsoft.com/office/powerpoint/2010/main" val="28224185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2"/>
          <p:cNvSpPr/>
          <p:nvPr/>
        </p:nvSpPr>
        <p:spPr>
          <a:xfrm flipH="1">
            <a:off x="3516350" y="2660700"/>
            <a:ext cx="5569200" cy="157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45400" y="2660700"/>
            <a:ext cx="1237200" cy="15780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txBox="1"/>
          <p:nvPr/>
        </p:nvSpPr>
        <p:spPr>
          <a:xfrm>
            <a:off x="4382600" y="2941889"/>
            <a:ext cx="4797699" cy="1015622"/>
          </a:xfrm>
          <a:prstGeom prst="rect">
            <a:avLst/>
          </a:prstGeom>
          <a:noFill/>
          <a:ln>
            <a:noFill/>
          </a:ln>
        </p:spPr>
        <p:txBody>
          <a:bodyPr spcFirstLastPara="1" wrap="square" lIns="91425" tIns="45700" rIns="91425" bIns="45700" anchor="t" anchorCtr="0">
            <a:spAutoFit/>
          </a:bodyPr>
          <a:lstStyle/>
          <a:p>
            <a:pPr lvl="0"/>
            <a:r>
              <a:rPr lang="es-GT" sz="2000" dirty="0">
                <a:solidFill>
                  <a:srgbClr val="36B3CE"/>
                </a:solidFill>
                <a:latin typeface="Vollkorn Medium"/>
                <a:ea typeface="Vollkorn Medium"/>
                <a:cs typeface="Vollkorn Medium"/>
                <a:sym typeface="Vollkorn Medium"/>
              </a:rPr>
              <a:t>RESULTADOS ESPECÍFICOS</a:t>
            </a:r>
          </a:p>
          <a:p>
            <a:pPr lvl="0"/>
            <a:r>
              <a:rPr lang="es-GT" sz="2000" dirty="0">
                <a:solidFill>
                  <a:srgbClr val="36B3CE"/>
                </a:solidFill>
                <a:latin typeface="Vollkorn Medium"/>
                <a:ea typeface="Vollkorn Medium"/>
                <a:cs typeface="Vollkorn Medium"/>
                <a:sym typeface="Vollkorn Medium"/>
              </a:rPr>
              <a:t>PRINCIPALES AVANCES Y RESULTADOS</a:t>
            </a:r>
          </a:p>
        </p:txBody>
      </p:sp>
      <p:sp>
        <p:nvSpPr>
          <p:cNvPr id="49" name="Google Shape;49;p2"/>
          <p:cNvSpPr txBox="1"/>
          <p:nvPr/>
        </p:nvSpPr>
        <p:spPr>
          <a:xfrm>
            <a:off x="3267850" y="2474850"/>
            <a:ext cx="11148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9000" dirty="0">
                <a:solidFill>
                  <a:schemeClr val="lt1"/>
                </a:solidFill>
                <a:latin typeface="Vollkorn ExtraBold"/>
                <a:ea typeface="Vollkorn ExtraBold"/>
                <a:cs typeface="Vollkorn ExtraBold"/>
                <a:sym typeface="Vollkorn ExtraBold"/>
              </a:rPr>
              <a:t>2</a:t>
            </a:r>
            <a:endParaRPr sz="9000" dirty="0">
              <a:solidFill>
                <a:schemeClr val="lt1"/>
              </a:solidFill>
              <a:latin typeface="Vollkorn ExtraBold"/>
              <a:ea typeface="Vollkorn ExtraBold"/>
              <a:cs typeface="Vollkorn ExtraBold"/>
              <a:sym typeface="Vollkorn ExtraBold"/>
            </a:endParaRPr>
          </a:p>
        </p:txBody>
      </p:sp>
    </p:spTree>
    <p:extLst>
      <p:ext uri="{BB962C8B-B14F-4D97-AF65-F5344CB8AC3E}">
        <p14:creationId xmlns:p14="http://schemas.microsoft.com/office/powerpoint/2010/main" val="14760816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1e0bd25976b_0_105"/>
          <p:cNvSpPr txBox="1">
            <a:spLocks noGrp="1"/>
          </p:cNvSpPr>
          <p:nvPr>
            <p:ph type="body" idx="4294967295"/>
          </p:nvPr>
        </p:nvSpPr>
        <p:spPr>
          <a:xfrm>
            <a:off x="951800" y="825025"/>
            <a:ext cx="10258200" cy="5383200"/>
          </a:xfrm>
          <a:prstGeom prst="rect">
            <a:avLst/>
          </a:prstGeom>
          <a:solidFill>
            <a:schemeClr val="lt2"/>
          </a:solidFill>
          <a:ln>
            <a:noFill/>
          </a:ln>
        </p:spPr>
        <p:txBody>
          <a:bodyPr spcFirstLastPara="1" wrap="square" lIns="91425" tIns="45700" rIns="91425" bIns="45700" anchor="ctr" anchorCtr="0">
            <a:normAutofit/>
          </a:bodyPr>
          <a:lstStyle/>
          <a:p>
            <a:pPr marL="0" lvl="0" indent="457200" algn="l" rtl="0">
              <a:lnSpc>
                <a:spcPct val="90000"/>
              </a:lnSpc>
              <a:spcBef>
                <a:spcPts val="0"/>
              </a:spcBef>
              <a:spcAft>
                <a:spcPts val="0"/>
              </a:spcAft>
              <a:buClr>
                <a:schemeClr val="dk1"/>
              </a:buClr>
              <a:buSzPts val="2800"/>
              <a:buNone/>
            </a:pPr>
            <a:r>
              <a:rPr lang="es-GT">
                <a:latin typeface="Volkhov"/>
                <a:ea typeface="Volkhov"/>
                <a:cs typeface="Volkhov"/>
                <a:sym typeface="Volkhov"/>
              </a:rPr>
              <a:t>Foto</a:t>
            </a:r>
            <a:endParaRPr>
              <a:latin typeface="Volkhov"/>
              <a:ea typeface="Volkhov"/>
              <a:cs typeface="Volkhov"/>
              <a:sym typeface="Volkhov"/>
            </a:endParaRPr>
          </a:p>
        </p:txBody>
      </p:sp>
      <p:pic>
        <p:nvPicPr>
          <p:cNvPr id="2" name="Imagen 1"/>
          <p:cNvPicPr>
            <a:picLocks noChangeAspect="1"/>
          </p:cNvPicPr>
          <p:nvPr/>
        </p:nvPicPr>
        <p:blipFill>
          <a:blip r:embed="rId3"/>
          <a:stretch>
            <a:fillRect/>
          </a:stretch>
        </p:blipFill>
        <p:spPr>
          <a:xfrm flipH="1">
            <a:off x="1113726" y="1520427"/>
            <a:ext cx="5135824" cy="3848146"/>
          </a:xfrm>
          <a:prstGeom prst="rect">
            <a:avLst/>
          </a:prstGeom>
        </p:spPr>
      </p:pic>
      <p:sp>
        <p:nvSpPr>
          <p:cNvPr id="103" name="Google Shape;103;g1e0bd25976b_0_105"/>
          <p:cNvSpPr/>
          <p:nvPr/>
        </p:nvSpPr>
        <p:spPr>
          <a:xfrm>
            <a:off x="6249550" y="1650050"/>
            <a:ext cx="5957700" cy="35889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g1e0bd25976b_0_105"/>
          <p:cNvSpPr txBox="1"/>
          <p:nvPr/>
        </p:nvSpPr>
        <p:spPr>
          <a:xfrm>
            <a:off x="6249550" y="942050"/>
            <a:ext cx="4728750" cy="707846"/>
          </a:xfrm>
          <a:prstGeom prst="rect">
            <a:avLst/>
          </a:prstGeom>
          <a:noFill/>
          <a:ln>
            <a:noFill/>
          </a:ln>
        </p:spPr>
        <p:txBody>
          <a:bodyPr spcFirstLastPara="1" wrap="square" lIns="91425" tIns="45700" rIns="91425" bIns="45700" anchor="t" anchorCtr="0">
            <a:spAutoFit/>
          </a:bodyPr>
          <a:lstStyle/>
          <a:p>
            <a:pPr lvl="0"/>
            <a:r>
              <a:rPr lang="es-GT" sz="2000" dirty="0">
                <a:solidFill>
                  <a:srgbClr val="002060"/>
                </a:solidFill>
                <a:latin typeface="Montserrat"/>
                <a:ea typeface="Montserrat"/>
                <a:cs typeface="Montserrat"/>
                <a:sym typeface="Montserrat"/>
              </a:rPr>
              <a:t>PRINCIPALES RESULTADOS Y AVANCES</a:t>
            </a:r>
          </a:p>
        </p:txBody>
      </p:sp>
      <p:sp>
        <p:nvSpPr>
          <p:cNvPr id="105" name="Google Shape;105;g1e0bd25976b_0_105"/>
          <p:cNvSpPr txBox="1"/>
          <p:nvPr/>
        </p:nvSpPr>
        <p:spPr>
          <a:xfrm>
            <a:off x="6509983" y="1983941"/>
            <a:ext cx="5431808" cy="3139281"/>
          </a:xfrm>
          <a:prstGeom prst="rect">
            <a:avLst/>
          </a:prstGeom>
          <a:noFill/>
          <a:ln>
            <a:noFill/>
          </a:ln>
        </p:spPr>
        <p:txBody>
          <a:bodyPr spcFirstLastPara="1" wrap="square" lIns="91425" tIns="45700" rIns="91425" bIns="45700" anchor="t" anchorCtr="0">
            <a:spAutoFit/>
          </a:bodyPr>
          <a:lstStyle/>
          <a:p>
            <a:pPr lvl="0" algn="just">
              <a:lnSpc>
                <a:spcPct val="150000"/>
              </a:lnSpc>
            </a:pPr>
            <a:r>
              <a:rPr lang="es-GT" sz="1200" dirty="0">
                <a:solidFill>
                  <a:schemeClr val="lt1"/>
                </a:solidFill>
                <a:latin typeface="Montserrat"/>
                <a:ea typeface="Montserrat"/>
                <a:cs typeface="Montserrat"/>
                <a:sym typeface="Montserrat"/>
              </a:rPr>
              <a:t>Aspectos presupuestarios</a:t>
            </a:r>
          </a:p>
          <a:p>
            <a:pPr lvl="0" algn="just">
              <a:lnSpc>
                <a:spcPct val="150000"/>
              </a:lnSpc>
            </a:pPr>
            <a:r>
              <a:rPr lang="es-GT" sz="1200" dirty="0">
                <a:solidFill>
                  <a:schemeClr val="lt1"/>
                </a:solidFill>
                <a:latin typeface="Montserrat"/>
                <a:ea typeface="Montserrat"/>
                <a:cs typeface="Montserrat"/>
                <a:sym typeface="Montserrat"/>
              </a:rPr>
              <a:t>Presupuesto vigente: </a:t>
            </a:r>
            <a:r>
              <a:rPr lang="es-GT" sz="1200" dirty="0">
                <a:solidFill>
                  <a:srgbClr val="002060"/>
                </a:solidFill>
                <a:latin typeface="Montserrat"/>
                <a:ea typeface="Montserrat"/>
                <a:cs typeface="Montserrat"/>
                <a:sym typeface="Montserrat"/>
              </a:rPr>
              <a:t>Q. 109,978,100.00</a:t>
            </a:r>
          </a:p>
          <a:p>
            <a:pPr lvl="0" algn="just">
              <a:lnSpc>
                <a:spcPct val="150000"/>
              </a:lnSpc>
            </a:pPr>
            <a:r>
              <a:rPr lang="es-GT" sz="1200" dirty="0">
                <a:solidFill>
                  <a:schemeClr val="lt1"/>
                </a:solidFill>
                <a:latin typeface="Montserrat"/>
                <a:ea typeface="Montserrat"/>
                <a:cs typeface="Montserrat"/>
                <a:sym typeface="Montserrat"/>
              </a:rPr>
              <a:t>Presupuesto ejecutado (utilizado): </a:t>
            </a:r>
            <a:r>
              <a:rPr lang="es-GT" sz="1200" dirty="0" smtClean="0">
                <a:solidFill>
                  <a:srgbClr val="002060"/>
                </a:solidFill>
                <a:latin typeface="Montserrat"/>
                <a:ea typeface="Montserrat"/>
                <a:cs typeface="Montserrat"/>
                <a:sym typeface="Montserrat"/>
              </a:rPr>
              <a:t>Q.31,218,953.62</a:t>
            </a:r>
            <a:endParaRPr lang="es-GT" sz="1200" dirty="0">
              <a:solidFill>
                <a:srgbClr val="002060"/>
              </a:solidFill>
              <a:latin typeface="Montserrat"/>
              <a:ea typeface="Montserrat"/>
              <a:cs typeface="Montserrat"/>
              <a:sym typeface="Montserrat"/>
            </a:endParaRPr>
          </a:p>
          <a:p>
            <a:pPr lvl="0" algn="just">
              <a:lnSpc>
                <a:spcPct val="150000"/>
              </a:lnSpc>
            </a:pPr>
            <a:r>
              <a:rPr lang="es-GT" sz="1200" dirty="0">
                <a:solidFill>
                  <a:schemeClr val="lt1"/>
                </a:solidFill>
                <a:latin typeface="Montserrat"/>
                <a:ea typeface="Montserrat"/>
                <a:cs typeface="Montserrat"/>
                <a:sym typeface="Montserrat"/>
              </a:rPr>
              <a:t>Fuente de financiamiento: </a:t>
            </a:r>
            <a:r>
              <a:rPr lang="es-GT" sz="1200" dirty="0">
                <a:solidFill>
                  <a:srgbClr val="002060"/>
                </a:solidFill>
                <a:latin typeface="Montserrat"/>
                <a:ea typeface="Montserrat"/>
                <a:cs typeface="Montserrat"/>
                <a:sym typeface="Montserrat"/>
              </a:rPr>
              <a:t>21</a:t>
            </a:r>
          </a:p>
          <a:p>
            <a:pPr lvl="0" algn="just">
              <a:lnSpc>
                <a:spcPct val="150000"/>
              </a:lnSpc>
            </a:pPr>
            <a:endParaRPr lang="es-GT" sz="1200" dirty="0">
              <a:solidFill>
                <a:schemeClr val="lt1"/>
              </a:solidFill>
              <a:latin typeface="Montserrat"/>
              <a:ea typeface="Montserrat"/>
              <a:cs typeface="Montserrat"/>
              <a:sym typeface="Montserrat"/>
            </a:endParaRPr>
          </a:p>
          <a:p>
            <a:pPr lvl="0" algn="just">
              <a:lnSpc>
                <a:spcPct val="150000"/>
              </a:lnSpc>
            </a:pPr>
            <a:r>
              <a:rPr lang="es-GT" sz="1200" dirty="0">
                <a:solidFill>
                  <a:schemeClr val="lt1"/>
                </a:solidFill>
                <a:latin typeface="Montserrat"/>
                <a:ea typeface="Montserrat"/>
                <a:cs typeface="Montserrat"/>
                <a:sym typeface="Montserrat"/>
              </a:rPr>
              <a:t>Aspectos de planificación estatal</a:t>
            </a:r>
          </a:p>
          <a:p>
            <a:pPr lvl="0" algn="just">
              <a:lnSpc>
                <a:spcPct val="150000"/>
              </a:lnSpc>
            </a:pPr>
            <a:r>
              <a:rPr lang="es-GT" sz="1200" dirty="0">
                <a:solidFill>
                  <a:schemeClr val="lt1"/>
                </a:solidFill>
                <a:latin typeface="Montserrat"/>
                <a:ea typeface="Montserrat"/>
                <a:cs typeface="Montserrat"/>
                <a:sym typeface="Montserrat"/>
              </a:rPr>
              <a:t>Programa: </a:t>
            </a:r>
            <a:r>
              <a:rPr lang="es-GT" sz="1200" dirty="0">
                <a:solidFill>
                  <a:srgbClr val="002060"/>
                </a:solidFill>
                <a:latin typeface="Montserrat"/>
                <a:ea typeface="Montserrat"/>
                <a:cs typeface="Montserrat"/>
                <a:sym typeface="Montserrat"/>
              </a:rPr>
              <a:t>Dirección de Hogares Comunitarios</a:t>
            </a:r>
          </a:p>
          <a:p>
            <a:pPr lvl="0" algn="just">
              <a:lnSpc>
                <a:spcPct val="150000"/>
              </a:lnSpc>
            </a:pPr>
            <a:r>
              <a:rPr lang="es-GT" sz="1200" dirty="0">
                <a:solidFill>
                  <a:schemeClr val="lt1"/>
                </a:solidFill>
                <a:latin typeface="Montserrat"/>
                <a:ea typeface="Montserrat"/>
                <a:cs typeface="Montserrat"/>
                <a:sym typeface="Montserrat"/>
              </a:rPr>
              <a:t>Meta: </a:t>
            </a:r>
            <a:r>
              <a:rPr lang="es-GT" sz="1200" dirty="0">
                <a:solidFill>
                  <a:srgbClr val="002060"/>
                </a:solidFill>
                <a:latin typeface="Montserrat"/>
                <a:ea typeface="Montserrat"/>
                <a:cs typeface="Montserrat"/>
                <a:sym typeface="Montserrat"/>
              </a:rPr>
              <a:t>17,365 niños y niñas</a:t>
            </a:r>
          </a:p>
          <a:p>
            <a:pPr lvl="0" algn="just">
              <a:lnSpc>
                <a:spcPct val="150000"/>
              </a:lnSpc>
            </a:pPr>
            <a:r>
              <a:rPr lang="es-GT" sz="1200" dirty="0">
                <a:solidFill>
                  <a:schemeClr val="lt1"/>
                </a:solidFill>
                <a:latin typeface="Montserrat"/>
                <a:ea typeface="Montserrat"/>
                <a:cs typeface="Montserrat"/>
                <a:sym typeface="Montserrat"/>
              </a:rPr>
              <a:t>Población beneficiada: </a:t>
            </a:r>
            <a:r>
              <a:rPr lang="es-GT" sz="1200" dirty="0">
                <a:solidFill>
                  <a:srgbClr val="002060"/>
                </a:solidFill>
                <a:latin typeface="Montserrat"/>
                <a:ea typeface="Montserrat"/>
                <a:cs typeface="Montserrat"/>
                <a:sym typeface="Montserrat"/>
              </a:rPr>
              <a:t>14,978 niños y niñas</a:t>
            </a:r>
          </a:p>
          <a:p>
            <a:pPr lvl="0" algn="just">
              <a:lnSpc>
                <a:spcPct val="150000"/>
              </a:lnSpc>
            </a:pPr>
            <a:r>
              <a:rPr lang="es-GT" sz="1200" dirty="0">
                <a:solidFill>
                  <a:schemeClr val="lt1"/>
                </a:solidFill>
                <a:latin typeface="Montserrat"/>
                <a:ea typeface="Montserrat"/>
                <a:cs typeface="Montserrat"/>
                <a:sym typeface="Montserrat"/>
              </a:rPr>
              <a:t>Ubicación geográfica: </a:t>
            </a:r>
            <a:r>
              <a:rPr lang="es-GT" sz="1200" dirty="0">
                <a:solidFill>
                  <a:srgbClr val="002060"/>
                </a:solidFill>
                <a:latin typeface="Montserrat"/>
                <a:ea typeface="Montserrat"/>
                <a:cs typeface="Montserrat"/>
                <a:sym typeface="Montserrat"/>
              </a:rPr>
              <a:t>22 departamentos</a:t>
            </a:r>
          </a:p>
          <a:p>
            <a:pPr lvl="0" algn="just">
              <a:lnSpc>
                <a:spcPct val="150000"/>
              </a:lnSpc>
            </a:pPr>
            <a:r>
              <a:rPr lang="es-GT" sz="1200" dirty="0">
                <a:solidFill>
                  <a:schemeClr val="lt1"/>
                </a:solidFill>
                <a:latin typeface="Montserrat"/>
                <a:ea typeface="Montserrat"/>
                <a:cs typeface="Montserrat"/>
                <a:sym typeface="Montserrat"/>
              </a:rPr>
              <a:t>Plazo de ejecución: </a:t>
            </a:r>
            <a:r>
              <a:rPr lang="es-GT" sz="1200" dirty="0">
                <a:solidFill>
                  <a:srgbClr val="002060"/>
                </a:solidFill>
                <a:latin typeface="Montserrat"/>
                <a:ea typeface="Montserrat"/>
                <a:cs typeface="Montserrat"/>
                <a:sym typeface="Montserrat"/>
              </a:rPr>
              <a:t>enero – abril de 2023</a:t>
            </a:r>
          </a:p>
        </p:txBody>
      </p:sp>
      <p:sp>
        <p:nvSpPr>
          <p:cNvPr id="4" name="Rectángulo 3"/>
          <p:cNvSpPr/>
          <p:nvPr/>
        </p:nvSpPr>
        <p:spPr>
          <a:xfrm>
            <a:off x="2846171" y="5591600"/>
            <a:ext cx="5767754" cy="523220"/>
          </a:xfrm>
          <a:prstGeom prst="rect">
            <a:avLst/>
          </a:prstGeom>
        </p:spPr>
        <p:txBody>
          <a:bodyPr wrap="square">
            <a:spAutoFit/>
          </a:bodyPr>
          <a:lstStyle/>
          <a:p>
            <a:pPr marL="0" indent="0">
              <a:buNone/>
            </a:pPr>
            <a:r>
              <a:rPr lang="es-GT" b="1" dirty="0">
                <a:solidFill>
                  <a:srgbClr val="FF0000"/>
                </a:solidFill>
                <a:latin typeface="Arial" panose="020B0604020202020204" pitchFamily="34" charset="0"/>
                <a:cs typeface="Arial" panose="020B0604020202020204" pitchFamily="34" charset="0"/>
              </a:rPr>
              <a:t>14,978</a:t>
            </a:r>
            <a:r>
              <a:rPr lang="es-GT" b="1" dirty="0">
                <a:solidFill>
                  <a:srgbClr val="0070C0"/>
                </a:solidFill>
                <a:latin typeface="Arial" panose="020B0604020202020204" pitchFamily="34" charset="0"/>
                <a:cs typeface="Arial" panose="020B0604020202020204" pitchFamily="34" charset="0"/>
              </a:rPr>
              <a:t> niños y niñas </a:t>
            </a:r>
            <a:r>
              <a:rPr lang="es-GT" dirty="0">
                <a:latin typeface="Arial" panose="020B0604020202020204" pitchFamily="34" charset="0"/>
                <a:cs typeface="Arial" panose="020B0604020202020204" pitchFamily="34" charset="0"/>
              </a:rPr>
              <a:t>atendidos con educación inicial, preprimaria y alimentación complementaria.</a:t>
            </a:r>
          </a:p>
        </p:txBody>
      </p:sp>
    </p:spTree>
    <p:extLst>
      <p:ext uri="{BB962C8B-B14F-4D97-AF65-F5344CB8AC3E}">
        <p14:creationId xmlns:p14="http://schemas.microsoft.com/office/powerpoint/2010/main" val="16057588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1e0bd25976b_0_105"/>
          <p:cNvSpPr txBox="1">
            <a:spLocks noGrp="1"/>
          </p:cNvSpPr>
          <p:nvPr>
            <p:ph type="body" idx="4294967295"/>
          </p:nvPr>
        </p:nvSpPr>
        <p:spPr>
          <a:xfrm>
            <a:off x="951800" y="825025"/>
            <a:ext cx="10258200" cy="5383200"/>
          </a:xfrm>
          <a:prstGeom prst="rect">
            <a:avLst/>
          </a:prstGeom>
          <a:solidFill>
            <a:schemeClr val="lt2"/>
          </a:solidFill>
          <a:ln>
            <a:noFill/>
          </a:ln>
        </p:spPr>
        <p:txBody>
          <a:bodyPr spcFirstLastPara="1" wrap="square" lIns="91425" tIns="45700" rIns="91425" bIns="45700" anchor="ctr" anchorCtr="0">
            <a:normAutofit/>
          </a:bodyPr>
          <a:lstStyle/>
          <a:p>
            <a:pPr marL="0" lvl="0" indent="457200" algn="l" rtl="0">
              <a:lnSpc>
                <a:spcPct val="90000"/>
              </a:lnSpc>
              <a:spcBef>
                <a:spcPts val="0"/>
              </a:spcBef>
              <a:spcAft>
                <a:spcPts val="0"/>
              </a:spcAft>
              <a:buClr>
                <a:schemeClr val="dk1"/>
              </a:buClr>
              <a:buSzPts val="2800"/>
              <a:buNone/>
            </a:pPr>
            <a:r>
              <a:rPr lang="es-GT" dirty="0">
                <a:latin typeface="Volkhov"/>
                <a:ea typeface="Volkhov"/>
                <a:cs typeface="Volkhov"/>
                <a:sym typeface="Volkhov"/>
              </a:rPr>
              <a:t>Foto</a:t>
            </a:r>
            <a:endParaRPr dirty="0">
              <a:latin typeface="Volkhov"/>
              <a:ea typeface="Volkhov"/>
              <a:cs typeface="Volkhov"/>
              <a:sym typeface="Volkhov"/>
            </a:endParaRPr>
          </a:p>
        </p:txBody>
      </p:sp>
      <p:sp>
        <p:nvSpPr>
          <p:cNvPr id="104" name="Google Shape;104;g1e0bd25976b_0_105"/>
          <p:cNvSpPr txBox="1"/>
          <p:nvPr/>
        </p:nvSpPr>
        <p:spPr>
          <a:xfrm>
            <a:off x="951800" y="1118868"/>
            <a:ext cx="4728750" cy="707846"/>
          </a:xfrm>
          <a:prstGeom prst="rect">
            <a:avLst/>
          </a:prstGeom>
          <a:noFill/>
          <a:ln>
            <a:noFill/>
          </a:ln>
        </p:spPr>
        <p:txBody>
          <a:bodyPr spcFirstLastPara="1" wrap="square" lIns="91425" tIns="45700" rIns="91425" bIns="45700" anchor="t" anchorCtr="0">
            <a:spAutoFit/>
          </a:bodyPr>
          <a:lstStyle/>
          <a:p>
            <a:pPr lvl="0"/>
            <a:r>
              <a:rPr lang="es-GT" sz="2000" dirty="0">
                <a:solidFill>
                  <a:srgbClr val="002060"/>
                </a:solidFill>
                <a:latin typeface="Montserrat"/>
                <a:ea typeface="Montserrat"/>
                <a:cs typeface="Montserrat"/>
                <a:sym typeface="Montserrat"/>
              </a:rPr>
              <a:t>PRINCIPALES RESULTADOS Y AVANCES</a:t>
            </a:r>
          </a:p>
        </p:txBody>
      </p:sp>
      <p:pic>
        <p:nvPicPr>
          <p:cNvPr id="3" name="Imagen 2"/>
          <p:cNvPicPr>
            <a:picLocks noChangeAspect="1"/>
          </p:cNvPicPr>
          <p:nvPr/>
        </p:nvPicPr>
        <p:blipFill>
          <a:blip r:embed="rId3"/>
          <a:stretch>
            <a:fillRect/>
          </a:stretch>
        </p:blipFill>
        <p:spPr>
          <a:xfrm>
            <a:off x="5160562" y="1627804"/>
            <a:ext cx="5924779" cy="3955371"/>
          </a:xfrm>
          <a:prstGeom prst="rect">
            <a:avLst/>
          </a:prstGeom>
        </p:spPr>
      </p:pic>
      <p:sp>
        <p:nvSpPr>
          <p:cNvPr id="103" name="Google Shape;103;g1e0bd25976b_0_105"/>
          <p:cNvSpPr/>
          <p:nvPr/>
        </p:nvSpPr>
        <p:spPr>
          <a:xfrm>
            <a:off x="0" y="1811395"/>
            <a:ext cx="5957700" cy="35889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g1e0bd25976b_0_105"/>
          <p:cNvSpPr txBox="1"/>
          <p:nvPr/>
        </p:nvSpPr>
        <p:spPr>
          <a:xfrm>
            <a:off x="951800" y="2120557"/>
            <a:ext cx="5431808" cy="3139281"/>
          </a:xfrm>
          <a:prstGeom prst="rect">
            <a:avLst/>
          </a:prstGeom>
          <a:noFill/>
          <a:ln>
            <a:noFill/>
          </a:ln>
        </p:spPr>
        <p:txBody>
          <a:bodyPr spcFirstLastPara="1" wrap="square" lIns="91425" tIns="45700" rIns="91425" bIns="45700" anchor="t" anchorCtr="0">
            <a:spAutoFit/>
          </a:bodyPr>
          <a:lstStyle/>
          <a:p>
            <a:pPr lvl="0" algn="just">
              <a:lnSpc>
                <a:spcPct val="150000"/>
              </a:lnSpc>
            </a:pPr>
            <a:r>
              <a:rPr lang="es-GT" sz="1200" dirty="0">
                <a:solidFill>
                  <a:schemeClr val="lt1"/>
                </a:solidFill>
                <a:latin typeface="Montserrat"/>
                <a:ea typeface="Montserrat"/>
                <a:cs typeface="Montserrat"/>
                <a:sym typeface="Montserrat"/>
              </a:rPr>
              <a:t>Aspectos presupuestarios</a:t>
            </a:r>
          </a:p>
          <a:p>
            <a:pPr lvl="0" algn="just">
              <a:lnSpc>
                <a:spcPct val="150000"/>
              </a:lnSpc>
            </a:pPr>
            <a:r>
              <a:rPr lang="es-GT" sz="1200" dirty="0">
                <a:solidFill>
                  <a:schemeClr val="lt1"/>
                </a:solidFill>
                <a:latin typeface="Montserrat"/>
                <a:ea typeface="Montserrat"/>
                <a:cs typeface="Montserrat"/>
                <a:sym typeface="Montserrat"/>
              </a:rPr>
              <a:t>Presupuesto vigente: </a:t>
            </a:r>
            <a:r>
              <a:rPr lang="es-GT" sz="1200" dirty="0">
                <a:solidFill>
                  <a:srgbClr val="002060"/>
                </a:solidFill>
                <a:latin typeface="Montserrat"/>
                <a:ea typeface="Montserrat"/>
                <a:cs typeface="Montserrat"/>
                <a:sym typeface="Montserrat"/>
              </a:rPr>
              <a:t>Q. 9,760,082.00</a:t>
            </a:r>
          </a:p>
          <a:p>
            <a:pPr lvl="0" algn="just">
              <a:lnSpc>
                <a:spcPct val="150000"/>
              </a:lnSpc>
            </a:pPr>
            <a:r>
              <a:rPr lang="es-GT" sz="1200" dirty="0">
                <a:solidFill>
                  <a:schemeClr val="lt1"/>
                </a:solidFill>
                <a:latin typeface="Montserrat"/>
                <a:ea typeface="Montserrat"/>
                <a:cs typeface="Montserrat"/>
                <a:sym typeface="Montserrat"/>
              </a:rPr>
              <a:t>Presupuesto ejecutado (utilizado): </a:t>
            </a:r>
            <a:r>
              <a:rPr lang="es-GT" sz="1200" dirty="0">
                <a:solidFill>
                  <a:srgbClr val="002060"/>
                </a:solidFill>
                <a:latin typeface="Montserrat"/>
                <a:ea typeface="Montserrat"/>
                <a:cs typeface="Montserrat"/>
                <a:sym typeface="Montserrat"/>
              </a:rPr>
              <a:t>Q. </a:t>
            </a:r>
            <a:r>
              <a:rPr lang="es-GT" sz="1200" dirty="0" smtClean="0">
                <a:solidFill>
                  <a:srgbClr val="002060"/>
                </a:solidFill>
                <a:latin typeface="Montserrat"/>
                <a:ea typeface="Montserrat"/>
                <a:cs typeface="Montserrat"/>
                <a:sym typeface="Montserrat"/>
              </a:rPr>
              <a:t>2,169,528.69</a:t>
            </a:r>
          </a:p>
          <a:p>
            <a:pPr lvl="0" algn="just">
              <a:lnSpc>
                <a:spcPct val="150000"/>
              </a:lnSpc>
            </a:pPr>
            <a:r>
              <a:rPr lang="es-GT" sz="1200" dirty="0" smtClean="0">
                <a:solidFill>
                  <a:schemeClr val="lt1"/>
                </a:solidFill>
                <a:latin typeface="Montserrat"/>
                <a:ea typeface="Montserrat"/>
                <a:cs typeface="Montserrat"/>
                <a:sym typeface="Montserrat"/>
              </a:rPr>
              <a:t>Fuente </a:t>
            </a:r>
            <a:r>
              <a:rPr lang="es-GT" sz="1200" dirty="0">
                <a:solidFill>
                  <a:schemeClr val="lt1"/>
                </a:solidFill>
                <a:latin typeface="Montserrat"/>
                <a:ea typeface="Montserrat"/>
                <a:cs typeface="Montserrat"/>
                <a:sym typeface="Montserrat"/>
              </a:rPr>
              <a:t>de financiamiento: </a:t>
            </a:r>
            <a:r>
              <a:rPr lang="es-GT" sz="1200" dirty="0">
                <a:solidFill>
                  <a:srgbClr val="002060"/>
                </a:solidFill>
                <a:latin typeface="Montserrat"/>
                <a:ea typeface="Montserrat"/>
                <a:cs typeface="Montserrat"/>
                <a:sym typeface="Montserrat"/>
              </a:rPr>
              <a:t>11</a:t>
            </a:r>
          </a:p>
          <a:p>
            <a:pPr lvl="0" algn="just">
              <a:lnSpc>
                <a:spcPct val="150000"/>
              </a:lnSpc>
            </a:pPr>
            <a:endParaRPr lang="es-GT" sz="1200" dirty="0">
              <a:solidFill>
                <a:schemeClr val="lt1"/>
              </a:solidFill>
              <a:latin typeface="Montserrat"/>
              <a:ea typeface="Montserrat"/>
              <a:cs typeface="Montserrat"/>
              <a:sym typeface="Montserrat"/>
            </a:endParaRPr>
          </a:p>
          <a:p>
            <a:pPr lvl="0" algn="just">
              <a:lnSpc>
                <a:spcPct val="150000"/>
              </a:lnSpc>
            </a:pPr>
            <a:r>
              <a:rPr lang="es-GT" sz="1200" dirty="0">
                <a:solidFill>
                  <a:schemeClr val="lt1"/>
                </a:solidFill>
                <a:latin typeface="Montserrat"/>
                <a:ea typeface="Montserrat"/>
                <a:cs typeface="Montserrat"/>
                <a:sym typeface="Montserrat"/>
              </a:rPr>
              <a:t>Aspectos de planificación estatal</a:t>
            </a:r>
          </a:p>
          <a:p>
            <a:pPr lvl="0" algn="just">
              <a:lnSpc>
                <a:spcPct val="150000"/>
              </a:lnSpc>
            </a:pPr>
            <a:r>
              <a:rPr lang="es-GT" sz="1200" dirty="0">
                <a:solidFill>
                  <a:schemeClr val="lt1"/>
                </a:solidFill>
                <a:latin typeface="Montserrat"/>
                <a:ea typeface="Montserrat"/>
                <a:cs typeface="Montserrat"/>
                <a:sym typeface="Montserrat"/>
              </a:rPr>
              <a:t>Programa: </a:t>
            </a:r>
            <a:r>
              <a:rPr lang="es-GT" sz="1200" dirty="0">
                <a:solidFill>
                  <a:srgbClr val="002060"/>
                </a:solidFill>
                <a:latin typeface="Montserrat"/>
                <a:ea typeface="Montserrat"/>
                <a:cs typeface="Montserrat"/>
                <a:sym typeface="Montserrat"/>
              </a:rPr>
              <a:t>Dirección de Servicio Social</a:t>
            </a:r>
          </a:p>
          <a:p>
            <a:pPr lvl="0" algn="just">
              <a:lnSpc>
                <a:spcPct val="150000"/>
              </a:lnSpc>
            </a:pPr>
            <a:r>
              <a:rPr lang="es-GT" sz="1200" dirty="0">
                <a:solidFill>
                  <a:schemeClr val="lt1"/>
                </a:solidFill>
                <a:latin typeface="Montserrat"/>
                <a:ea typeface="Montserrat"/>
                <a:cs typeface="Montserrat"/>
                <a:sym typeface="Montserrat"/>
              </a:rPr>
              <a:t>Meta: </a:t>
            </a:r>
            <a:r>
              <a:rPr lang="es-GT" sz="1200" dirty="0">
                <a:solidFill>
                  <a:srgbClr val="002060"/>
                </a:solidFill>
                <a:latin typeface="Montserrat"/>
                <a:ea typeface="Montserrat"/>
                <a:cs typeface="Montserrat"/>
                <a:sym typeface="Montserrat"/>
              </a:rPr>
              <a:t>13,836 personas</a:t>
            </a:r>
          </a:p>
          <a:p>
            <a:pPr lvl="0" algn="just">
              <a:lnSpc>
                <a:spcPct val="150000"/>
              </a:lnSpc>
            </a:pPr>
            <a:r>
              <a:rPr lang="es-GT" sz="1200" dirty="0">
                <a:solidFill>
                  <a:schemeClr val="lt1"/>
                </a:solidFill>
                <a:latin typeface="Montserrat"/>
                <a:ea typeface="Montserrat"/>
                <a:cs typeface="Montserrat"/>
                <a:sym typeface="Montserrat"/>
              </a:rPr>
              <a:t>Población beneficiada: </a:t>
            </a:r>
            <a:r>
              <a:rPr lang="es-GT" sz="1200" dirty="0">
                <a:solidFill>
                  <a:srgbClr val="002060"/>
                </a:solidFill>
                <a:latin typeface="Montserrat"/>
                <a:ea typeface="Montserrat"/>
                <a:cs typeface="Montserrat"/>
                <a:sym typeface="Montserrat"/>
              </a:rPr>
              <a:t>3,003 personas</a:t>
            </a:r>
          </a:p>
          <a:p>
            <a:pPr lvl="0" algn="just">
              <a:lnSpc>
                <a:spcPct val="150000"/>
              </a:lnSpc>
            </a:pPr>
            <a:r>
              <a:rPr lang="es-GT" sz="1200" dirty="0">
                <a:solidFill>
                  <a:schemeClr val="lt1"/>
                </a:solidFill>
                <a:latin typeface="Montserrat"/>
                <a:ea typeface="Montserrat"/>
                <a:cs typeface="Montserrat"/>
                <a:sym typeface="Montserrat"/>
              </a:rPr>
              <a:t>Ubicación geográfica: </a:t>
            </a:r>
            <a:r>
              <a:rPr lang="es-GT" sz="1200" dirty="0">
                <a:solidFill>
                  <a:srgbClr val="002060"/>
                </a:solidFill>
                <a:latin typeface="Montserrat"/>
                <a:ea typeface="Montserrat"/>
                <a:cs typeface="Montserrat"/>
                <a:sym typeface="Montserrat"/>
              </a:rPr>
              <a:t>22 departamentos</a:t>
            </a:r>
          </a:p>
          <a:p>
            <a:pPr lvl="0" algn="just">
              <a:lnSpc>
                <a:spcPct val="150000"/>
              </a:lnSpc>
            </a:pPr>
            <a:r>
              <a:rPr lang="es-GT" sz="1200" dirty="0">
                <a:solidFill>
                  <a:schemeClr val="lt1"/>
                </a:solidFill>
                <a:latin typeface="Montserrat"/>
                <a:ea typeface="Montserrat"/>
                <a:cs typeface="Montserrat"/>
                <a:sym typeface="Montserrat"/>
              </a:rPr>
              <a:t>Plazo de ejecución: </a:t>
            </a:r>
            <a:r>
              <a:rPr lang="es-GT" sz="1200" dirty="0">
                <a:solidFill>
                  <a:srgbClr val="002060"/>
                </a:solidFill>
                <a:latin typeface="Montserrat"/>
                <a:ea typeface="Montserrat"/>
                <a:cs typeface="Montserrat"/>
                <a:sym typeface="Montserrat"/>
              </a:rPr>
              <a:t>enero – abril 2023</a:t>
            </a:r>
          </a:p>
        </p:txBody>
      </p:sp>
      <p:sp>
        <p:nvSpPr>
          <p:cNvPr id="4" name="Rectángulo 3"/>
          <p:cNvSpPr/>
          <p:nvPr/>
        </p:nvSpPr>
        <p:spPr>
          <a:xfrm>
            <a:off x="3335608" y="5685005"/>
            <a:ext cx="6096000" cy="523220"/>
          </a:xfrm>
          <a:prstGeom prst="rect">
            <a:avLst/>
          </a:prstGeom>
        </p:spPr>
        <p:txBody>
          <a:bodyPr>
            <a:spAutoFit/>
          </a:bodyPr>
          <a:lstStyle/>
          <a:p>
            <a:pPr marL="0" indent="0">
              <a:buNone/>
            </a:pPr>
            <a:r>
              <a:rPr lang="es-GT" b="1" dirty="0" smtClean="0">
                <a:solidFill>
                  <a:srgbClr val="FF0000"/>
                </a:solidFill>
                <a:latin typeface="Arial" panose="020B0604020202020204" pitchFamily="34" charset="0"/>
                <a:cs typeface="Arial" panose="020B0604020202020204" pitchFamily="34" charset="0"/>
              </a:rPr>
              <a:t>3,003</a:t>
            </a:r>
            <a:r>
              <a:rPr lang="es-GT" b="1" dirty="0" smtClean="0">
                <a:solidFill>
                  <a:srgbClr val="0070C0"/>
                </a:solidFill>
                <a:latin typeface="Arial" panose="020B0604020202020204" pitchFamily="34" charset="0"/>
                <a:cs typeface="Arial" panose="020B0604020202020204" pitchFamily="34" charset="0"/>
              </a:rPr>
              <a:t> </a:t>
            </a:r>
            <a:r>
              <a:rPr lang="es-GT" b="1" dirty="0">
                <a:solidFill>
                  <a:srgbClr val="0070C0"/>
                </a:solidFill>
                <a:latin typeface="Arial" panose="020B0604020202020204" pitchFamily="34" charset="0"/>
                <a:cs typeface="Arial" panose="020B0604020202020204" pitchFamily="34" charset="0"/>
              </a:rPr>
              <a:t>personas en pobreza y pobreza extrema </a:t>
            </a:r>
            <a:r>
              <a:rPr lang="es-GT" dirty="0">
                <a:latin typeface="Arial" panose="020B0604020202020204" pitchFamily="34" charset="0"/>
                <a:cs typeface="Arial" panose="020B0604020202020204" pitchFamily="34" charset="0"/>
              </a:rPr>
              <a:t>atendidas en protección social.</a:t>
            </a:r>
          </a:p>
        </p:txBody>
      </p:sp>
    </p:spTree>
    <p:extLst>
      <p:ext uri="{BB962C8B-B14F-4D97-AF65-F5344CB8AC3E}">
        <p14:creationId xmlns:p14="http://schemas.microsoft.com/office/powerpoint/2010/main" val="27163090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1e0bd25976b_0_105"/>
          <p:cNvSpPr txBox="1">
            <a:spLocks noGrp="1"/>
          </p:cNvSpPr>
          <p:nvPr>
            <p:ph type="body" idx="4294967295"/>
          </p:nvPr>
        </p:nvSpPr>
        <p:spPr>
          <a:xfrm>
            <a:off x="951800" y="825025"/>
            <a:ext cx="10258200" cy="5383200"/>
          </a:xfrm>
          <a:prstGeom prst="rect">
            <a:avLst/>
          </a:prstGeom>
          <a:solidFill>
            <a:schemeClr val="lt2"/>
          </a:solidFill>
          <a:ln>
            <a:noFill/>
          </a:ln>
        </p:spPr>
        <p:txBody>
          <a:bodyPr spcFirstLastPara="1" wrap="square" lIns="91425" tIns="45700" rIns="91425" bIns="45700" anchor="ctr" anchorCtr="0">
            <a:normAutofit/>
          </a:bodyPr>
          <a:lstStyle/>
          <a:p>
            <a:pPr marL="0" lvl="0" indent="457200" algn="l" rtl="0">
              <a:lnSpc>
                <a:spcPct val="90000"/>
              </a:lnSpc>
              <a:spcBef>
                <a:spcPts val="0"/>
              </a:spcBef>
              <a:spcAft>
                <a:spcPts val="0"/>
              </a:spcAft>
              <a:buClr>
                <a:schemeClr val="dk1"/>
              </a:buClr>
              <a:buSzPts val="2800"/>
              <a:buNone/>
            </a:pPr>
            <a:r>
              <a:rPr lang="es-GT">
                <a:latin typeface="Volkhov"/>
                <a:ea typeface="Volkhov"/>
                <a:cs typeface="Volkhov"/>
                <a:sym typeface="Volkhov"/>
              </a:rPr>
              <a:t>Foto</a:t>
            </a:r>
            <a:endParaRPr>
              <a:latin typeface="Volkhov"/>
              <a:ea typeface="Volkhov"/>
              <a:cs typeface="Volkhov"/>
              <a:sym typeface="Volkhov"/>
            </a:endParaRPr>
          </a:p>
        </p:txBody>
      </p:sp>
      <p:pic>
        <p:nvPicPr>
          <p:cNvPr id="2" name="Imagen 1"/>
          <p:cNvPicPr>
            <a:picLocks noChangeAspect="1"/>
          </p:cNvPicPr>
          <p:nvPr/>
        </p:nvPicPr>
        <p:blipFill>
          <a:blip r:embed="rId3"/>
          <a:stretch>
            <a:fillRect/>
          </a:stretch>
        </p:blipFill>
        <p:spPr>
          <a:xfrm flipH="1">
            <a:off x="1113726" y="1520427"/>
            <a:ext cx="5135824" cy="3848146"/>
          </a:xfrm>
          <a:prstGeom prst="rect">
            <a:avLst/>
          </a:prstGeom>
        </p:spPr>
      </p:pic>
      <p:sp>
        <p:nvSpPr>
          <p:cNvPr id="103" name="Google Shape;103;g1e0bd25976b_0_105"/>
          <p:cNvSpPr/>
          <p:nvPr/>
        </p:nvSpPr>
        <p:spPr>
          <a:xfrm>
            <a:off x="6249550" y="1650050"/>
            <a:ext cx="5957700" cy="35889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g1e0bd25976b_0_105"/>
          <p:cNvSpPr txBox="1"/>
          <p:nvPr/>
        </p:nvSpPr>
        <p:spPr>
          <a:xfrm>
            <a:off x="6249550" y="942050"/>
            <a:ext cx="4728750" cy="707846"/>
          </a:xfrm>
          <a:prstGeom prst="rect">
            <a:avLst/>
          </a:prstGeom>
          <a:noFill/>
          <a:ln>
            <a:noFill/>
          </a:ln>
        </p:spPr>
        <p:txBody>
          <a:bodyPr spcFirstLastPara="1" wrap="square" lIns="91425" tIns="45700" rIns="91425" bIns="45700" anchor="t" anchorCtr="0">
            <a:spAutoFit/>
          </a:bodyPr>
          <a:lstStyle/>
          <a:p>
            <a:pPr lvl="0"/>
            <a:r>
              <a:rPr lang="es-GT" sz="2000" dirty="0">
                <a:solidFill>
                  <a:srgbClr val="002060"/>
                </a:solidFill>
                <a:latin typeface="Montserrat"/>
                <a:ea typeface="Montserrat"/>
                <a:cs typeface="Montserrat"/>
                <a:sym typeface="Montserrat"/>
              </a:rPr>
              <a:t>PRINCIPALES RESULTADOS Y AVANCES</a:t>
            </a:r>
          </a:p>
        </p:txBody>
      </p:sp>
      <p:sp>
        <p:nvSpPr>
          <p:cNvPr id="105" name="Google Shape;105;g1e0bd25976b_0_105"/>
          <p:cNvSpPr txBox="1"/>
          <p:nvPr/>
        </p:nvSpPr>
        <p:spPr>
          <a:xfrm>
            <a:off x="6406450" y="1776894"/>
            <a:ext cx="5431808" cy="3416279"/>
          </a:xfrm>
          <a:prstGeom prst="rect">
            <a:avLst/>
          </a:prstGeom>
          <a:noFill/>
          <a:ln>
            <a:noFill/>
          </a:ln>
        </p:spPr>
        <p:txBody>
          <a:bodyPr spcFirstLastPara="1" wrap="square" lIns="91425" tIns="45700" rIns="91425" bIns="45700" anchor="t" anchorCtr="0">
            <a:spAutoFit/>
          </a:bodyPr>
          <a:lstStyle/>
          <a:p>
            <a:pPr lvl="0" algn="just">
              <a:lnSpc>
                <a:spcPct val="150000"/>
              </a:lnSpc>
            </a:pPr>
            <a:r>
              <a:rPr lang="es-GT" sz="1200" dirty="0">
                <a:solidFill>
                  <a:schemeClr val="lt1"/>
                </a:solidFill>
                <a:latin typeface="Montserrat"/>
                <a:ea typeface="Montserrat"/>
                <a:cs typeface="Montserrat"/>
                <a:sym typeface="Montserrat"/>
              </a:rPr>
              <a:t>Aspectos presupuestarios</a:t>
            </a:r>
          </a:p>
          <a:p>
            <a:pPr lvl="0" algn="just">
              <a:lnSpc>
                <a:spcPct val="150000"/>
              </a:lnSpc>
            </a:pPr>
            <a:r>
              <a:rPr lang="es-GT" sz="1200" dirty="0">
                <a:solidFill>
                  <a:schemeClr val="lt1"/>
                </a:solidFill>
                <a:latin typeface="Montserrat"/>
                <a:ea typeface="Montserrat"/>
                <a:cs typeface="Montserrat"/>
                <a:sym typeface="Montserrat"/>
              </a:rPr>
              <a:t>Presupuesto vigente: </a:t>
            </a:r>
            <a:r>
              <a:rPr lang="es-GT" sz="1200" dirty="0">
                <a:solidFill>
                  <a:srgbClr val="002060"/>
                </a:solidFill>
                <a:latin typeface="Montserrat"/>
                <a:ea typeface="Montserrat"/>
                <a:cs typeface="Montserrat"/>
                <a:sym typeface="Montserrat"/>
              </a:rPr>
              <a:t>Q 11,710,371.00</a:t>
            </a:r>
          </a:p>
          <a:p>
            <a:pPr lvl="0" algn="just">
              <a:lnSpc>
                <a:spcPct val="150000"/>
              </a:lnSpc>
            </a:pPr>
            <a:r>
              <a:rPr lang="es-GT" sz="1200" dirty="0">
                <a:solidFill>
                  <a:schemeClr val="lt1"/>
                </a:solidFill>
                <a:latin typeface="Montserrat"/>
                <a:ea typeface="Montserrat"/>
                <a:cs typeface="Montserrat"/>
                <a:sym typeface="Montserrat"/>
              </a:rPr>
              <a:t>Presupuesto ejecutado (utilizado): </a:t>
            </a:r>
            <a:r>
              <a:rPr lang="es-GT" sz="1200" dirty="0">
                <a:solidFill>
                  <a:srgbClr val="002060"/>
                </a:solidFill>
                <a:latin typeface="Montserrat"/>
                <a:ea typeface="Montserrat"/>
                <a:cs typeface="Montserrat"/>
                <a:sym typeface="Montserrat"/>
              </a:rPr>
              <a:t>Q. </a:t>
            </a:r>
            <a:r>
              <a:rPr lang="es-GT" sz="1200" dirty="0" smtClean="0">
                <a:solidFill>
                  <a:srgbClr val="002060"/>
                </a:solidFill>
                <a:latin typeface="Montserrat"/>
                <a:ea typeface="Montserrat"/>
                <a:cs typeface="Montserrat"/>
                <a:sym typeface="Montserrat"/>
              </a:rPr>
              <a:t>2,399,822.13</a:t>
            </a:r>
            <a:endParaRPr lang="es-GT" sz="1200" dirty="0">
              <a:solidFill>
                <a:srgbClr val="002060"/>
              </a:solidFill>
              <a:latin typeface="Montserrat"/>
              <a:ea typeface="Montserrat"/>
              <a:cs typeface="Montserrat"/>
              <a:sym typeface="Montserrat"/>
            </a:endParaRPr>
          </a:p>
          <a:p>
            <a:pPr lvl="0" algn="just">
              <a:lnSpc>
                <a:spcPct val="150000"/>
              </a:lnSpc>
            </a:pPr>
            <a:r>
              <a:rPr lang="es-GT" sz="1200" dirty="0">
                <a:solidFill>
                  <a:schemeClr val="lt1"/>
                </a:solidFill>
                <a:latin typeface="Montserrat"/>
                <a:ea typeface="Montserrat"/>
                <a:cs typeface="Montserrat"/>
                <a:sym typeface="Montserrat"/>
              </a:rPr>
              <a:t>Fuente de financiamiento: </a:t>
            </a:r>
            <a:r>
              <a:rPr lang="es-GT" sz="1200" dirty="0">
                <a:solidFill>
                  <a:srgbClr val="002060"/>
                </a:solidFill>
                <a:latin typeface="Montserrat"/>
                <a:ea typeface="Montserrat"/>
                <a:cs typeface="Montserrat"/>
                <a:sym typeface="Montserrat"/>
              </a:rPr>
              <a:t>11</a:t>
            </a:r>
          </a:p>
          <a:p>
            <a:pPr lvl="0" algn="just">
              <a:lnSpc>
                <a:spcPct val="150000"/>
              </a:lnSpc>
            </a:pPr>
            <a:endParaRPr lang="es-GT" sz="1200" dirty="0">
              <a:solidFill>
                <a:schemeClr val="lt1"/>
              </a:solidFill>
              <a:latin typeface="Montserrat"/>
              <a:ea typeface="Montserrat"/>
              <a:cs typeface="Montserrat"/>
              <a:sym typeface="Montserrat"/>
            </a:endParaRPr>
          </a:p>
          <a:p>
            <a:pPr lvl="0" algn="just">
              <a:lnSpc>
                <a:spcPct val="150000"/>
              </a:lnSpc>
            </a:pPr>
            <a:r>
              <a:rPr lang="es-GT" sz="1200" dirty="0">
                <a:solidFill>
                  <a:schemeClr val="lt1"/>
                </a:solidFill>
                <a:latin typeface="Montserrat"/>
                <a:ea typeface="Montserrat"/>
                <a:cs typeface="Montserrat"/>
                <a:sym typeface="Montserrat"/>
              </a:rPr>
              <a:t>Aspectos de planificación estatal</a:t>
            </a:r>
          </a:p>
          <a:p>
            <a:pPr lvl="0" algn="just">
              <a:lnSpc>
                <a:spcPct val="150000"/>
              </a:lnSpc>
            </a:pPr>
            <a:r>
              <a:rPr lang="es-GT" sz="1200" dirty="0">
                <a:solidFill>
                  <a:schemeClr val="lt1"/>
                </a:solidFill>
                <a:latin typeface="Montserrat"/>
                <a:ea typeface="Montserrat"/>
                <a:cs typeface="Montserrat"/>
                <a:sym typeface="Montserrat"/>
              </a:rPr>
              <a:t>Programa: </a:t>
            </a:r>
            <a:r>
              <a:rPr lang="es-GT" sz="1200" dirty="0">
                <a:solidFill>
                  <a:srgbClr val="002060"/>
                </a:solidFill>
                <a:latin typeface="Montserrat"/>
                <a:ea typeface="Montserrat"/>
                <a:cs typeface="Montserrat"/>
                <a:sym typeface="Montserrat"/>
              </a:rPr>
              <a:t>Dirección de Mejoramiento de las Condiciones Socioeconómicas de la Mujer</a:t>
            </a:r>
          </a:p>
          <a:p>
            <a:pPr lvl="0" algn="just">
              <a:lnSpc>
                <a:spcPct val="150000"/>
              </a:lnSpc>
            </a:pPr>
            <a:r>
              <a:rPr lang="es-GT" sz="1200" dirty="0">
                <a:solidFill>
                  <a:schemeClr val="lt1"/>
                </a:solidFill>
                <a:latin typeface="Montserrat"/>
                <a:ea typeface="Montserrat"/>
                <a:cs typeface="Montserrat"/>
                <a:sym typeface="Montserrat"/>
              </a:rPr>
              <a:t>Meta: </a:t>
            </a:r>
            <a:r>
              <a:rPr lang="es-GT" sz="1200" dirty="0">
                <a:solidFill>
                  <a:srgbClr val="002060"/>
                </a:solidFill>
                <a:latin typeface="Montserrat"/>
                <a:ea typeface="Montserrat"/>
                <a:cs typeface="Montserrat"/>
                <a:sym typeface="Montserrat"/>
              </a:rPr>
              <a:t>31,515 mujeres</a:t>
            </a:r>
          </a:p>
          <a:p>
            <a:pPr lvl="0" algn="just">
              <a:lnSpc>
                <a:spcPct val="150000"/>
              </a:lnSpc>
            </a:pPr>
            <a:r>
              <a:rPr lang="es-GT" sz="1200" dirty="0">
                <a:solidFill>
                  <a:schemeClr val="lt1"/>
                </a:solidFill>
                <a:latin typeface="Montserrat"/>
                <a:ea typeface="Montserrat"/>
                <a:cs typeface="Montserrat"/>
                <a:sym typeface="Montserrat"/>
              </a:rPr>
              <a:t>Población beneficiada: </a:t>
            </a:r>
            <a:r>
              <a:rPr lang="es-GT" sz="1200" dirty="0">
                <a:solidFill>
                  <a:srgbClr val="002060"/>
                </a:solidFill>
                <a:latin typeface="Montserrat"/>
                <a:ea typeface="Montserrat"/>
                <a:cs typeface="Montserrat"/>
                <a:sym typeface="Montserrat"/>
              </a:rPr>
              <a:t>12,344 mujeres</a:t>
            </a:r>
          </a:p>
          <a:p>
            <a:pPr lvl="0" algn="just">
              <a:lnSpc>
                <a:spcPct val="150000"/>
              </a:lnSpc>
            </a:pPr>
            <a:r>
              <a:rPr lang="es-GT" sz="1200" dirty="0">
                <a:solidFill>
                  <a:schemeClr val="lt1"/>
                </a:solidFill>
                <a:latin typeface="Montserrat"/>
                <a:ea typeface="Montserrat"/>
                <a:cs typeface="Montserrat"/>
                <a:sym typeface="Montserrat"/>
              </a:rPr>
              <a:t>Ubicación geográfica: </a:t>
            </a:r>
            <a:r>
              <a:rPr lang="es-GT" sz="1200" dirty="0">
                <a:solidFill>
                  <a:srgbClr val="002060"/>
                </a:solidFill>
                <a:latin typeface="Montserrat"/>
                <a:ea typeface="Montserrat"/>
                <a:cs typeface="Montserrat"/>
                <a:sym typeface="Montserrat"/>
              </a:rPr>
              <a:t>22 departamentos </a:t>
            </a:r>
          </a:p>
          <a:p>
            <a:pPr lvl="0" algn="just">
              <a:lnSpc>
                <a:spcPct val="150000"/>
              </a:lnSpc>
            </a:pPr>
            <a:r>
              <a:rPr lang="es-GT" sz="1200" dirty="0">
                <a:solidFill>
                  <a:schemeClr val="lt1"/>
                </a:solidFill>
                <a:latin typeface="Montserrat"/>
                <a:ea typeface="Montserrat"/>
                <a:cs typeface="Montserrat"/>
                <a:sym typeface="Montserrat"/>
              </a:rPr>
              <a:t>Plazo de ejecución: </a:t>
            </a:r>
            <a:r>
              <a:rPr lang="es-GT" sz="1200" dirty="0">
                <a:solidFill>
                  <a:srgbClr val="002060"/>
                </a:solidFill>
                <a:latin typeface="Montserrat"/>
                <a:ea typeface="Montserrat"/>
                <a:cs typeface="Montserrat"/>
                <a:sym typeface="Montserrat"/>
              </a:rPr>
              <a:t>enero – abril 2023</a:t>
            </a:r>
          </a:p>
        </p:txBody>
      </p:sp>
      <p:sp>
        <p:nvSpPr>
          <p:cNvPr id="4" name="Rectángulo 3"/>
          <p:cNvSpPr/>
          <p:nvPr/>
        </p:nvSpPr>
        <p:spPr>
          <a:xfrm>
            <a:off x="2846171" y="5591600"/>
            <a:ext cx="5767754" cy="523220"/>
          </a:xfrm>
          <a:prstGeom prst="rect">
            <a:avLst/>
          </a:prstGeom>
        </p:spPr>
        <p:txBody>
          <a:bodyPr wrap="square">
            <a:spAutoFit/>
          </a:bodyPr>
          <a:lstStyle/>
          <a:p>
            <a:r>
              <a:rPr lang="es-GT" b="1" dirty="0">
                <a:solidFill>
                  <a:srgbClr val="FF0000"/>
                </a:solidFill>
                <a:latin typeface="Arial" panose="020B0604020202020204" pitchFamily="34" charset="0"/>
                <a:cs typeface="Arial" panose="020B0604020202020204" pitchFamily="34" charset="0"/>
              </a:rPr>
              <a:t>12,344 </a:t>
            </a:r>
            <a:r>
              <a:rPr lang="es-GT" b="1" dirty="0">
                <a:solidFill>
                  <a:srgbClr val="0070C0"/>
                </a:solidFill>
                <a:latin typeface="Arial" panose="020B0604020202020204" pitchFamily="34" charset="0"/>
                <a:cs typeface="Arial" panose="020B0604020202020204" pitchFamily="34" charset="0"/>
              </a:rPr>
              <a:t>mujeres  </a:t>
            </a:r>
            <a:r>
              <a:rPr lang="es-GT" dirty="0">
                <a:latin typeface="Arial" panose="020B0604020202020204" pitchFamily="34" charset="0"/>
                <a:cs typeface="Arial" panose="020B0604020202020204" pitchFamily="34" charset="0"/>
              </a:rPr>
              <a:t>atendidas con capacitación y asistencia técnica en la comercialización de sus productos</a:t>
            </a:r>
            <a:r>
              <a:rPr lang="es-GT" dirty="0" smtClean="0">
                <a:latin typeface="Arial" panose="020B0604020202020204" pitchFamily="34" charset="0"/>
                <a:cs typeface="Arial" panose="020B0604020202020204" pitchFamily="34" charset="0"/>
              </a:rPr>
              <a:t>..</a:t>
            </a:r>
            <a:endParaRPr lang="es-GT"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4"/>
          <a:stretch>
            <a:fillRect/>
          </a:stretch>
        </p:blipFill>
        <p:spPr>
          <a:xfrm>
            <a:off x="1113726" y="1520427"/>
            <a:ext cx="5130798" cy="3846315"/>
          </a:xfrm>
          <a:prstGeom prst="rect">
            <a:avLst/>
          </a:prstGeom>
        </p:spPr>
      </p:pic>
    </p:spTree>
    <p:extLst>
      <p:ext uri="{BB962C8B-B14F-4D97-AF65-F5344CB8AC3E}">
        <p14:creationId xmlns:p14="http://schemas.microsoft.com/office/powerpoint/2010/main" val="32192872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
        <p:cNvGrpSpPr/>
        <p:nvPr/>
      </p:nvGrpSpPr>
      <p:grpSpPr>
        <a:xfrm>
          <a:off x="0" y="0"/>
          <a:ext cx="0" cy="0"/>
          <a:chOff x="0" y="0"/>
          <a:chExt cx="0" cy="0"/>
        </a:xfrm>
      </p:grpSpPr>
      <p:sp>
        <p:nvSpPr>
          <p:cNvPr id="46" name="Google Shape;46;p2"/>
          <p:cNvSpPr/>
          <p:nvPr/>
        </p:nvSpPr>
        <p:spPr>
          <a:xfrm flipH="1">
            <a:off x="3516350" y="2660700"/>
            <a:ext cx="5569200" cy="157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45400" y="2660700"/>
            <a:ext cx="1237200" cy="15780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txBox="1"/>
          <p:nvPr/>
        </p:nvSpPr>
        <p:spPr>
          <a:xfrm>
            <a:off x="4335201" y="2814801"/>
            <a:ext cx="4797699" cy="1323399"/>
          </a:xfrm>
          <a:prstGeom prst="rect">
            <a:avLst/>
          </a:prstGeom>
          <a:noFill/>
          <a:ln>
            <a:noFill/>
          </a:ln>
        </p:spPr>
        <p:txBody>
          <a:bodyPr spcFirstLastPara="1" wrap="square" lIns="91425" tIns="45700" rIns="91425" bIns="45700" anchor="t" anchorCtr="0">
            <a:spAutoFit/>
          </a:bodyPr>
          <a:lstStyle/>
          <a:p>
            <a:pPr lvl="0"/>
            <a:r>
              <a:rPr lang="es-GT" sz="2000" dirty="0">
                <a:solidFill>
                  <a:srgbClr val="36B3CE"/>
                </a:solidFill>
                <a:latin typeface="Vollkorn Medium"/>
                <a:ea typeface="Vollkorn Medium"/>
                <a:cs typeface="Vollkorn Medium"/>
                <a:sym typeface="Vollkorn Medium"/>
              </a:rPr>
              <a:t>PRINCIPALES FUNCIONES DE LA SECRETARÍA DE OBRAS SOCIALES DE LA ESPOSA DEL PRESIDENTE DE LA REPÚBLICA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1e0bd25976b_0_105"/>
          <p:cNvSpPr txBox="1">
            <a:spLocks noGrp="1"/>
          </p:cNvSpPr>
          <p:nvPr>
            <p:ph type="body" idx="4294967295"/>
          </p:nvPr>
        </p:nvSpPr>
        <p:spPr>
          <a:xfrm>
            <a:off x="951800" y="825025"/>
            <a:ext cx="10258200" cy="5383200"/>
          </a:xfrm>
          <a:prstGeom prst="rect">
            <a:avLst/>
          </a:prstGeom>
          <a:solidFill>
            <a:schemeClr val="lt2"/>
          </a:solidFill>
          <a:ln>
            <a:noFill/>
          </a:ln>
        </p:spPr>
        <p:txBody>
          <a:bodyPr spcFirstLastPara="1" wrap="square" lIns="91425" tIns="45700" rIns="91425" bIns="45700" anchor="ctr" anchorCtr="0">
            <a:normAutofit/>
          </a:bodyPr>
          <a:lstStyle/>
          <a:p>
            <a:pPr marL="0" lvl="0" indent="457200" algn="l" rtl="0">
              <a:lnSpc>
                <a:spcPct val="90000"/>
              </a:lnSpc>
              <a:spcBef>
                <a:spcPts val="0"/>
              </a:spcBef>
              <a:spcAft>
                <a:spcPts val="0"/>
              </a:spcAft>
              <a:buClr>
                <a:schemeClr val="dk1"/>
              </a:buClr>
              <a:buSzPts val="2800"/>
              <a:buNone/>
            </a:pPr>
            <a:r>
              <a:rPr lang="es-GT" dirty="0">
                <a:latin typeface="Volkhov"/>
                <a:ea typeface="Volkhov"/>
                <a:cs typeface="Volkhov"/>
                <a:sym typeface="Volkhov"/>
              </a:rPr>
              <a:t>Foto</a:t>
            </a:r>
            <a:endParaRPr dirty="0">
              <a:latin typeface="Volkhov"/>
              <a:ea typeface="Volkhov"/>
              <a:cs typeface="Volkhov"/>
              <a:sym typeface="Volkhov"/>
            </a:endParaRPr>
          </a:p>
        </p:txBody>
      </p:sp>
      <p:sp>
        <p:nvSpPr>
          <p:cNvPr id="104" name="Google Shape;104;g1e0bd25976b_0_105"/>
          <p:cNvSpPr txBox="1"/>
          <p:nvPr/>
        </p:nvSpPr>
        <p:spPr>
          <a:xfrm>
            <a:off x="951800" y="1118868"/>
            <a:ext cx="4728750" cy="707846"/>
          </a:xfrm>
          <a:prstGeom prst="rect">
            <a:avLst/>
          </a:prstGeom>
          <a:noFill/>
          <a:ln>
            <a:noFill/>
          </a:ln>
        </p:spPr>
        <p:txBody>
          <a:bodyPr spcFirstLastPara="1" wrap="square" lIns="91425" tIns="45700" rIns="91425" bIns="45700" anchor="t" anchorCtr="0">
            <a:spAutoFit/>
          </a:bodyPr>
          <a:lstStyle/>
          <a:p>
            <a:pPr lvl="0"/>
            <a:r>
              <a:rPr lang="es-GT" sz="2000" dirty="0">
                <a:solidFill>
                  <a:srgbClr val="002060"/>
                </a:solidFill>
                <a:latin typeface="Montserrat"/>
                <a:ea typeface="Montserrat"/>
                <a:cs typeface="Montserrat"/>
                <a:sym typeface="Montserrat"/>
              </a:rPr>
              <a:t>PRINCIPALES RESULTADOS Y AVANCES</a:t>
            </a:r>
          </a:p>
        </p:txBody>
      </p:sp>
      <p:pic>
        <p:nvPicPr>
          <p:cNvPr id="3" name="Imagen 2"/>
          <p:cNvPicPr>
            <a:picLocks noChangeAspect="1"/>
          </p:cNvPicPr>
          <p:nvPr/>
        </p:nvPicPr>
        <p:blipFill>
          <a:blip r:embed="rId3"/>
          <a:stretch>
            <a:fillRect/>
          </a:stretch>
        </p:blipFill>
        <p:spPr>
          <a:xfrm>
            <a:off x="5160562" y="1627804"/>
            <a:ext cx="5924779" cy="3955371"/>
          </a:xfrm>
          <a:prstGeom prst="rect">
            <a:avLst/>
          </a:prstGeom>
        </p:spPr>
      </p:pic>
      <p:sp>
        <p:nvSpPr>
          <p:cNvPr id="103" name="Google Shape;103;g1e0bd25976b_0_105"/>
          <p:cNvSpPr/>
          <p:nvPr/>
        </p:nvSpPr>
        <p:spPr>
          <a:xfrm>
            <a:off x="0" y="1811395"/>
            <a:ext cx="5957700" cy="35889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g1e0bd25976b_0_105"/>
          <p:cNvSpPr txBox="1"/>
          <p:nvPr/>
        </p:nvSpPr>
        <p:spPr>
          <a:xfrm>
            <a:off x="951800" y="2120557"/>
            <a:ext cx="5431808" cy="3139281"/>
          </a:xfrm>
          <a:prstGeom prst="rect">
            <a:avLst/>
          </a:prstGeom>
          <a:noFill/>
          <a:ln>
            <a:noFill/>
          </a:ln>
        </p:spPr>
        <p:txBody>
          <a:bodyPr spcFirstLastPara="1" wrap="square" lIns="91425" tIns="45700" rIns="91425" bIns="45700" anchor="t" anchorCtr="0">
            <a:spAutoFit/>
          </a:bodyPr>
          <a:lstStyle/>
          <a:p>
            <a:pPr lvl="0" algn="just">
              <a:lnSpc>
                <a:spcPct val="150000"/>
              </a:lnSpc>
            </a:pPr>
            <a:r>
              <a:rPr lang="es-GT" sz="1200" dirty="0">
                <a:solidFill>
                  <a:schemeClr val="lt1"/>
                </a:solidFill>
                <a:latin typeface="Montserrat"/>
                <a:ea typeface="Montserrat"/>
                <a:cs typeface="Montserrat"/>
                <a:sym typeface="Montserrat"/>
              </a:rPr>
              <a:t>Aspectos presupuestarios</a:t>
            </a:r>
          </a:p>
          <a:p>
            <a:pPr lvl="0" algn="just">
              <a:lnSpc>
                <a:spcPct val="150000"/>
              </a:lnSpc>
            </a:pPr>
            <a:r>
              <a:rPr lang="es-GT" sz="1200" dirty="0">
                <a:solidFill>
                  <a:schemeClr val="lt1"/>
                </a:solidFill>
                <a:latin typeface="Montserrat"/>
                <a:ea typeface="Montserrat"/>
                <a:cs typeface="Montserrat"/>
                <a:sym typeface="Montserrat"/>
              </a:rPr>
              <a:t>Presupuesto vigente: </a:t>
            </a:r>
            <a:r>
              <a:rPr lang="es-GT" sz="1200" dirty="0">
                <a:solidFill>
                  <a:srgbClr val="002060"/>
                </a:solidFill>
                <a:latin typeface="Montserrat"/>
                <a:ea typeface="Montserrat"/>
                <a:cs typeface="Montserrat"/>
                <a:sym typeface="Montserrat"/>
              </a:rPr>
              <a:t>Q. 29,983,109.00</a:t>
            </a:r>
          </a:p>
          <a:p>
            <a:pPr lvl="0" algn="just">
              <a:lnSpc>
                <a:spcPct val="150000"/>
              </a:lnSpc>
            </a:pPr>
            <a:r>
              <a:rPr lang="es-GT" sz="1200" dirty="0">
                <a:solidFill>
                  <a:schemeClr val="lt1"/>
                </a:solidFill>
                <a:latin typeface="Montserrat"/>
                <a:ea typeface="Montserrat"/>
                <a:cs typeface="Montserrat"/>
                <a:sym typeface="Montserrat"/>
              </a:rPr>
              <a:t>Presupuesto ejecutado (utilizado): </a:t>
            </a:r>
            <a:r>
              <a:rPr lang="es-GT" sz="1200" dirty="0">
                <a:solidFill>
                  <a:srgbClr val="002060"/>
                </a:solidFill>
                <a:latin typeface="Montserrat"/>
                <a:ea typeface="Montserrat"/>
                <a:cs typeface="Montserrat"/>
                <a:sym typeface="Montserrat"/>
              </a:rPr>
              <a:t>Q. </a:t>
            </a:r>
            <a:r>
              <a:rPr lang="es-GT" sz="1200" dirty="0" smtClean="0">
                <a:solidFill>
                  <a:srgbClr val="002060"/>
                </a:solidFill>
                <a:latin typeface="Montserrat"/>
                <a:ea typeface="Montserrat"/>
                <a:cs typeface="Montserrat"/>
                <a:sym typeface="Montserrat"/>
              </a:rPr>
              <a:t>11,823,397.70</a:t>
            </a:r>
            <a:endParaRPr lang="es-GT" sz="1200" dirty="0">
              <a:solidFill>
                <a:srgbClr val="002060"/>
              </a:solidFill>
              <a:latin typeface="Montserrat"/>
              <a:ea typeface="Montserrat"/>
              <a:cs typeface="Montserrat"/>
              <a:sym typeface="Montserrat"/>
            </a:endParaRPr>
          </a:p>
          <a:p>
            <a:pPr lvl="0" algn="just">
              <a:lnSpc>
                <a:spcPct val="150000"/>
              </a:lnSpc>
            </a:pPr>
            <a:r>
              <a:rPr lang="es-GT" sz="1200" dirty="0">
                <a:solidFill>
                  <a:schemeClr val="lt1"/>
                </a:solidFill>
                <a:latin typeface="Montserrat"/>
                <a:ea typeface="Montserrat"/>
                <a:cs typeface="Montserrat"/>
                <a:sym typeface="Montserrat"/>
              </a:rPr>
              <a:t>Fuente de financiamiento: </a:t>
            </a:r>
            <a:r>
              <a:rPr lang="es-GT" sz="1200" dirty="0">
                <a:solidFill>
                  <a:srgbClr val="002060"/>
                </a:solidFill>
                <a:latin typeface="Montserrat"/>
                <a:ea typeface="Montserrat"/>
                <a:cs typeface="Montserrat"/>
                <a:sym typeface="Montserrat"/>
              </a:rPr>
              <a:t>11</a:t>
            </a:r>
          </a:p>
          <a:p>
            <a:pPr lvl="0" algn="just">
              <a:lnSpc>
                <a:spcPct val="150000"/>
              </a:lnSpc>
            </a:pPr>
            <a:endParaRPr lang="es-GT" sz="1200" dirty="0">
              <a:solidFill>
                <a:schemeClr val="lt1"/>
              </a:solidFill>
              <a:latin typeface="Montserrat"/>
              <a:ea typeface="Montserrat"/>
              <a:cs typeface="Montserrat"/>
              <a:sym typeface="Montserrat"/>
            </a:endParaRPr>
          </a:p>
          <a:p>
            <a:pPr lvl="0" algn="just">
              <a:lnSpc>
                <a:spcPct val="150000"/>
              </a:lnSpc>
            </a:pPr>
            <a:r>
              <a:rPr lang="es-GT" sz="1200" dirty="0">
                <a:solidFill>
                  <a:schemeClr val="lt1"/>
                </a:solidFill>
                <a:latin typeface="Montserrat"/>
                <a:ea typeface="Montserrat"/>
                <a:cs typeface="Montserrat"/>
                <a:sym typeface="Montserrat"/>
              </a:rPr>
              <a:t>Aspectos de planificación estatal</a:t>
            </a:r>
          </a:p>
          <a:p>
            <a:pPr lvl="0" algn="just">
              <a:lnSpc>
                <a:spcPct val="150000"/>
              </a:lnSpc>
            </a:pPr>
            <a:r>
              <a:rPr lang="es-GT" sz="1200" dirty="0">
                <a:solidFill>
                  <a:schemeClr val="lt1"/>
                </a:solidFill>
                <a:latin typeface="Montserrat"/>
                <a:ea typeface="Montserrat"/>
                <a:cs typeface="Montserrat"/>
                <a:sym typeface="Montserrat"/>
              </a:rPr>
              <a:t>Programa: </a:t>
            </a:r>
            <a:r>
              <a:rPr lang="es-GT" sz="1200" dirty="0">
                <a:solidFill>
                  <a:srgbClr val="002060"/>
                </a:solidFill>
                <a:latin typeface="Montserrat"/>
                <a:ea typeface="Montserrat"/>
                <a:cs typeface="Montserrat"/>
                <a:sym typeface="Montserrat"/>
              </a:rPr>
              <a:t>Dirección de Mis Años Dorados</a:t>
            </a:r>
          </a:p>
          <a:p>
            <a:pPr lvl="0" algn="just">
              <a:lnSpc>
                <a:spcPct val="150000"/>
              </a:lnSpc>
            </a:pPr>
            <a:r>
              <a:rPr lang="es-GT" sz="1200" dirty="0">
                <a:solidFill>
                  <a:schemeClr val="lt1"/>
                </a:solidFill>
                <a:latin typeface="Montserrat"/>
                <a:ea typeface="Montserrat"/>
                <a:cs typeface="Montserrat"/>
                <a:sym typeface="Montserrat"/>
              </a:rPr>
              <a:t>Meta: </a:t>
            </a:r>
            <a:r>
              <a:rPr lang="es-GT" sz="1200" dirty="0">
                <a:solidFill>
                  <a:srgbClr val="002060"/>
                </a:solidFill>
                <a:latin typeface="Montserrat"/>
                <a:ea typeface="Montserrat"/>
                <a:cs typeface="Montserrat"/>
                <a:sym typeface="Montserrat"/>
              </a:rPr>
              <a:t>5,050 adultos mayores</a:t>
            </a:r>
          </a:p>
          <a:p>
            <a:pPr lvl="0" algn="just">
              <a:lnSpc>
                <a:spcPct val="150000"/>
              </a:lnSpc>
            </a:pPr>
            <a:r>
              <a:rPr lang="es-GT" sz="1200" dirty="0">
                <a:solidFill>
                  <a:schemeClr val="lt1"/>
                </a:solidFill>
                <a:latin typeface="Montserrat"/>
                <a:ea typeface="Montserrat"/>
                <a:cs typeface="Montserrat"/>
                <a:sym typeface="Montserrat"/>
              </a:rPr>
              <a:t>Población beneficiada: </a:t>
            </a:r>
            <a:r>
              <a:rPr lang="es-GT" sz="1200" dirty="0">
                <a:solidFill>
                  <a:srgbClr val="002060"/>
                </a:solidFill>
                <a:latin typeface="Montserrat"/>
                <a:ea typeface="Montserrat"/>
                <a:cs typeface="Montserrat"/>
                <a:sym typeface="Montserrat"/>
              </a:rPr>
              <a:t>3,265 adultos mayores	</a:t>
            </a:r>
            <a:r>
              <a:rPr lang="es-GT" sz="1200" dirty="0">
                <a:solidFill>
                  <a:schemeClr val="lt1"/>
                </a:solidFill>
                <a:latin typeface="Montserrat"/>
                <a:ea typeface="Montserrat"/>
                <a:cs typeface="Montserrat"/>
                <a:sym typeface="Montserrat"/>
              </a:rPr>
              <a:t>	</a:t>
            </a:r>
          </a:p>
          <a:p>
            <a:pPr lvl="0" algn="just">
              <a:lnSpc>
                <a:spcPct val="150000"/>
              </a:lnSpc>
            </a:pPr>
            <a:r>
              <a:rPr lang="es-GT" sz="1200" dirty="0">
                <a:solidFill>
                  <a:schemeClr val="lt1"/>
                </a:solidFill>
                <a:latin typeface="Montserrat"/>
                <a:ea typeface="Montserrat"/>
                <a:cs typeface="Montserrat"/>
                <a:sym typeface="Montserrat"/>
              </a:rPr>
              <a:t>Ubicación geográfica: </a:t>
            </a:r>
            <a:r>
              <a:rPr lang="es-GT" sz="1200" dirty="0">
                <a:solidFill>
                  <a:srgbClr val="002060"/>
                </a:solidFill>
                <a:latin typeface="Montserrat"/>
                <a:ea typeface="Montserrat"/>
                <a:cs typeface="Montserrat"/>
                <a:sym typeface="Montserrat"/>
              </a:rPr>
              <a:t>19 departamentos</a:t>
            </a:r>
          </a:p>
          <a:p>
            <a:pPr lvl="0" algn="just">
              <a:lnSpc>
                <a:spcPct val="150000"/>
              </a:lnSpc>
            </a:pPr>
            <a:r>
              <a:rPr lang="es-GT" sz="1200" dirty="0">
                <a:solidFill>
                  <a:schemeClr val="lt1"/>
                </a:solidFill>
                <a:latin typeface="Montserrat"/>
                <a:ea typeface="Montserrat"/>
                <a:cs typeface="Montserrat"/>
                <a:sym typeface="Montserrat"/>
              </a:rPr>
              <a:t>Plazo de ejecución: </a:t>
            </a:r>
            <a:r>
              <a:rPr lang="es-GT" sz="1200" dirty="0">
                <a:solidFill>
                  <a:srgbClr val="002060"/>
                </a:solidFill>
                <a:latin typeface="Montserrat"/>
                <a:ea typeface="Montserrat"/>
                <a:cs typeface="Montserrat"/>
                <a:sym typeface="Montserrat"/>
              </a:rPr>
              <a:t>enero – abril 2023</a:t>
            </a:r>
          </a:p>
        </p:txBody>
      </p:sp>
      <p:sp>
        <p:nvSpPr>
          <p:cNvPr id="4" name="Rectángulo 3"/>
          <p:cNvSpPr/>
          <p:nvPr/>
        </p:nvSpPr>
        <p:spPr>
          <a:xfrm>
            <a:off x="3335608" y="5685005"/>
            <a:ext cx="6096000" cy="523220"/>
          </a:xfrm>
          <a:prstGeom prst="rect">
            <a:avLst/>
          </a:prstGeom>
        </p:spPr>
        <p:txBody>
          <a:bodyPr>
            <a:spAutoFit/>
          </a:bodyPr>
          <a:lstStyle/>
          <a:p>
            <a:pPr marL="0" indent="0">
              <a:buNone/>
            </a:pPr>
            <a:r>
              <a:rPr lang="es-GT" b="1" dirty="0" smtClean="0">
                <a:solidFill>
                  <a:srgbClr val="FF0000"/>
                </a:solidFill>
                <a:latin typeface="Arial" panose="020B0604020202020204" pitchFamily="34" charset="0"/>
                <a:cs typeface="Arial" panose="020B0604020202020204" pitchFamily="34" charset="0"/>
              </a:rPr>
              <a:t>3,265 </a:t>
            </a:r>
            <a:r>
              <a:rPr lang="es-GT" b="1" dirty="0">
                <a:solidFill>
                  <a:schemeClr val="accent1"/>
                </a:solidFill>
                <a:latin typeface="Arial" panose="020B0604020202020204" pitchFamily="34" charset="0"/>
                <a:cs typeface="Arial" panose="020B0604020202020204" pitchFamily="34" charset="0"/>
              </a:rPr>
              <a:t>adultos mayores</a:t>
            </a:r>
            <a:r>
              <a:rPr lang="es-GT" dirty="0">
                <a:latin typeface="Arial" panose="020B0604020202020204" pitchFamily="34" charset="0"/>
                <a:cs typeface="Arial" panose="020B0604020202020204" pitchFamily="34" charset="0"/>
              </a:rPr>
              <a:t> atendidos de manera integral en Centros de Atención Diurna y Permanente.</a:t>
            </a:r>
            <a:endParaRPr lang="es-GT" dirty="0">
              <a:solidFill>
                <a:prstClr val="black"/>
              </a:solidFill>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4"/>
          <a:stretch>
            <a:fillRect/>
          </a:stretch>
        </p:blipFill>
        <p:spPr>
          <a:xfrm>
            <a:off x="5160562" y="1627804"/>
            <a:ext cx="5931416" cy="3951806"/>
          </a:xfrm>
          <a:prstGeom prst="rect">
            <a:avLst/>
          </a:prstGeom>
        </p:spPr>
      </p:pic>
    </p:spTree>
    <p:extLst>
      <p:ext uri="{BB962C8B-B14F-4D97-AF65-F5344CB8AC3E}">
        <p14:creationId xmlns:p14="http://schemas.microsoft.com/office/powerpoint/2010/main" val="12966100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2"/>
          <p:cNvSpPr/>
          <p:nvPr/>
        </p:nvSpPr>
        <p:spPr>
          <a:xfrm flipH="1">
            <a:off x="3516350" y="2660700"/>
            <a:ext cx="5569200" cy="157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45400" y="2660700"/>
            <a:ext cx="1237200" cy="15780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txBox="1"/>
          <p:nvPr/>
        </p:nvSpPr>
        <p:spPr>
          <a:xfrm>
            <a:off x="4382600" y="2941889"/>
            <a:ext cx="4797699" cy="707846"/>
          </a:xfrm>
          <a:prstGeom prst="rect">
            <a:avLst/>
          </a:prstGeom>
          <a:noFill/>
          <a:ln>
            <a:noFill/>
          </a:ln>
        </p:spPr>
        <p:txBody>
          <a:bodyPr spcFirstLastPara="1" wrap="square" lIns="91425" tIns="45700" rIns="91425" bIns="45700" anchor="t" anchorCtr="0">
            <a:spAutoFit/>
          </a:bodyPr>
          <a:lstStyle/>
          <a:p>
            <a:pPr lvl="0"/>
            <a:r>
              <a:rPr lang="es-GT" sz="2000" dirty="0">
                <a:solidFill>
                  <a:srgbClr val="36B3CE"/>
                </a:solidFill>
                <a:latin typeface="Vollkorn Medium"/>
                <a:ea typeface="Vollkorn Medium"/>
                <a:cs typeface="Vollkorn Medium"/>
                <a:sym typeface="Vollkorn Medium"/>
              </a:rPr>
              <a:t>CONSOLIDADO </a:t>
            </a:r>
            <a:br>
              <a:rPr lang="es-GT" sz="2000" dirty="0">
                <a:solidFill>
                  <a:srgbClr val="36B3CE"/>
                </a:solidFill>
                <a:latin typeface="Vollkorn Medium"/>
                <a:ea typeface="Vollkorn Medium"/>
                <a:cs typeface="Vollkorn Medium"/>
                <a:sym typeface="Vollkorn Medium"/>
              </a:rPr>
            </a:br>
            <a:r>
              <a:rPr lang="es-GT" sz="2000" dirty="0">
                <a:solidFill>
                  <a:srgbClr val="36B3CE"/>
                </a:solidFill>
                <a:latin typeface="Vollkorn Medium"/>
                <a:ea typeface="Vollkorn Medium"/>
                <a:cs typeface="Vollkorn Medium"/>
                <a:sym typeface="Vollkorn Medium"/>
              </a:rPr>
              <a:t>LOGROS INSTITUCIONALES</a:t>
            </a:r>
          </a:p>
        </p:txBody>
      </p:sp>
      <p:sp>
        <p:nvSpPr>
          <p:cNvPr id="49" name="Google Shape;49;p2"/>
          <p:cNvSpPr txBox="1"/>
          <p:nvPr/>
        </p:nvSpPr>
        <p:spPr>
          <a:xfrm>
            <a:off x="3267850" y="2474850"/>
            <a:ext cx="11148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9000" dirty="0">
                <a:solidFill>
                  <a:schemeClr val="lt1"/>
                </a:solidFill>
                <a:latin typeface="Vollkorn ExtraBold"/>
                <a:ea typeface="Vollkorn ExtraBold"/>
                <a:cs typeface="Vollkorn ExtraBold"/>
                <a:sym typeface="Vollkorn ExtraBold"/>
              </a:rPr>
              <a:t>3</a:t>
            </a:r>
            <a:endParaRPr sz="9000" dirty="0">
              <a:solidFill>
                <a:schemeClr val="lt1"/>
              </a:solidFill>
              <a:latin typeface="Vollkorn ExtraBold"/>
              <a:ea typeface="Vollkorn ExtraBold"/>
              <a:cs typeface="Vollkorn ExtraBold"/>
              <a:sym typeface="Vollkorn ExtraBold"/>
            </a:endParaRPr>
          </a:p>
        </p:txBody>
      </p:sp>
    </p:spTree>
    <p:extLst>
      <p:ext uri="{BB962C8B-B14F-4D97-AF65-F5344CB8AC3E}">
        <p14:creationId xmlns:p14="http://schemas.microsoft.com/office/powerpoint/2010/main" val="16566756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0872" y="-232012"/>
            <a:ext cx="4850256" cy="6858000"/>
          </a:xfrm>
          <a:prstGeom prst="rect">
            <a:avLst/>
          </a:prstGeom>
        </p:spPr>
      </p:pic>
    </p:spTree>
    <p:extLst>
      <p:ext uri="{BB962C8B-B14F-4D97-AF65-F5344CB8AC3E}">
        <p14:creationId xmlns:p14="http://schemas.microsoft.com/office/powerpoint/2010/main" val="17784072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2"/>
          <p:cNvSpPr/>
          <p:nvPr/>
        </p:nvSpPr>
        <p:spPr>
          <a:xfrm flipH="1">
            <a:off x="3516350" y="2660700"/>
            <a:ext cx="5569200" cy="157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47;p2"/>
          <p:cNvSpPr/>
          <p:nvPr/>
        </p:nvSpPr>
        <p:spPr>
          <a:xfrm>
            <a:off x="3145400" y="2660700"/>
            <a:ext cx="1237200" cy="15780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txBox="1"/>
          <p:nvPr/>
        </p:nvSpPr>
        <p:spPr>
          <a:xfrm>
            <a:off x="3267850" y="2474850"/>
            <a:ext cx="11148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9000" dirty="0">
                <a:solidFill>
                  <a:schemeClr val="lt1"/>
                </a:solidFill>
                <a:latin typeface="Vollkorn ExtraBold"/>
                <a:ea typeface="Vollkorn ExtraBold"/>
                <a:cs typeface="Vollkorn ExtraBold"/>
                <a:sym typeface="Vollkorn ExtraBold"/>
              </a:rPr>
              <a:t>4</a:t>
            </a:r>
            <a:endParaRPr sz="9000" dirty="0">
              <a:solidFill>
                <a:schemeClr val="lt1"/>
              </a:solidFill>
              <a:latin typeface="Vollkorn ExtraBold"/>
              <a:ea typeface="Vollkorn ExtraBold"/>
              <a:cs typeface="Vollkorn ExtraBold"/>
              <a:sym typeface="Vollkorn ExtraBold"/>
            </a:endParaRPr>
          </a:p>
        </p:txBody>
      </p:sp>
      <p:sp>
        <p:nvSpPr>
          <p:cNvPr id="6" name="Google Shape;48;p2"/>
          <p:cNvSpPr txBox="1"/>
          <p:nvPr/>
        </p:nvSpPr>
        <p:spPr>
          <a:xfrm>
            <a:off x="4382600" y="2941889"/>
            <a:ext cx="4797699" cy="400069"/>
          </a:xfrm>
          <a:prstGeom prst="rect">
            <a:avLst/>
          </a:prstGeom>
          <a:noFill/>
          <a:ln>
            <a:noFill/>
          </a:ln>
        </p:spPr>
        <p:txBody>
          <a:bodyPr spcFirstLastPara="1" wrap="square" lIns="91425" tIns="45700" rIns="91425" bIns="45700" anchor="t" anchorCtr="0">
            <a:spAutoFit/>
          </a:bodyPr>
          <a:lstStyle/>
          <a:p>
            <a:pPr lvl="0"/>
            <a:r>
              <a:rPr lang="es-GT" sz="2000" dirty="0" smtClean="0">
                <a:solidFill>
                  <a:srgbClr val="36B3CE"/>
                </a:solidFill>
                <a:latin typeface="Vollkorn Medium"/>
                <a:ea typeface="Vollkorn Medium"/>
                <a:cs typeface="Vollkorn Medium"/>
                <a:sym typeface="Vollkorn Medium"/>
              </a:rPr>
              <a:t>CONCLUCIONES </a:t>
            </a:r>
            <a:endParaRPr lang="es-GT" sz="2000" dirty="0">
              <a:solidFill>
                <a:srgbClr val="36B3CE"/>
              </a:solidFill>
              <a:latin typeface="Vollkorn Medium"/>
              <a:ea typeface="Vollkorn Medium"/>
              <a:cs typeface="Vollkorn Medium"/>
              <a:sym typeface="Vollkorn Medium"/>
            </a:endParaRPr>
          </a:p>
        </p:txBody>
      </p:sp>
    </p:spTree>
    <p:extLst>
      <p:ext uri="{BB962C8B-B14F-4D97-AF65-F5344CB8AC3E}">
        <p14:creationId xmlns:p14="http://schemas.microsoft.com/office/powerpoint/2010/main" val="13628751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B031A69B-416A-FAE1-57F7-0DD5601A5C04}"/>
              </a:ext>
            </a:extLst>
          </p:cNvPr>
          <p:cNvSpPr txBox="1">
            <a:spLocks/>
          </p:cNvSpPr>
          <p:nvPr/>
        </p:nvSpPr>
        <p:spPr>
          <a:xfrm>
            <a:off x="529288" y="1993093"/>
            <a:ext cx="10218660" cy="4247709"/>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lvl="0" algn="just">
              <a:lnSpc>
                <a:spcPct val="150000"/>
              </a:lnSpc>
              <a:spcBef>
                <a:spcPts val="0"/>
              </a:spcBef>
              <a:buClr>
                <a:schemeClr val="dk1"/>
              </a:buClr>
              <a:buSzPts val="2000"/>
            </a:pPr>
            <a:r>
              <a:rPr lang="es-ES" sz="2000" b="0" dirty="0">
                <a:solidFill>
                  <a:schemeClr val="dk1"/>
                </a:solidFill>
                <a:latin typeface="Montserrat" panose="02000505000000020004" pitchFamily="2" charset="0"/>
                <a:ea typeface="Arial"/>
                <a:cs typeface="Arial"/>
              </a:rPr>
              <a:t>Los datos obtenidos durante el </a:t>
            </a:r>
            <a:r>
              <a:rPr lang="es-ES" sz="2000" dirty="0">
                <a:solidFill>
                  <a:srgbClr val="36B3CE"/>
                </a:solidFill>
                <a:latin typeface="Montserrat" panose="02000505000000020004" pitchFamily="2" charset="0"/>
                <a:ea typeface="Arial"/>
                <a:cs typeface="Arial"/>
              </a:rPr>
              <a:t>cuatrimestre reportado </a:t>
            </a:r>
            <a:r>
              <a:rPr lang="es-ES" sz="2000" b="0" dirty="0">
                <a:solidFill>
                  <a:schemeClr val="dk1"/>
                </a:solidFill>
                <a:latin typeface="Montserrat" panose="02000505000000020004" pitchFamily="2" charset="0"/>
                <a:ea typeface="Arial"/>
                <a:cs typeface="Arial"/>
              </a:rPr>
              <a:t>permiten establecer que la ejecución del presupuesto se caracterizó principalmente para la Protección Social, por medio de la ejecución presupuestaria en los cuatro órganos técnicos: Dirección de Hogares Comunitarios, Dirección de Servicio Social, Dirección de Mejoramiento de las Condiciones Socioeconómicas de la Mujer y la Dirección de Mis Años Dorados.</a:t>
            </a:r>
          </a:p>
          <a:p>
            <a:endParaRPr lang="es-GT" sz="2000" b="0" dirty="0">
              <a:solidFill>
                <a:schemeClr val="accent1">
                  <a:lumMod val="50000"/>
                </a:schemeClr>
              </a:solidFill>
              <a:latin typeface="Montserrat" panose="02000505000000020004" pitchFamily="2" charset="0"/>
              <a:cs typeface="Arial" panose="020B0604020202020204" pitchFamily="34" charset="0"/>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1221" y="617198"/>
            <a:ext cx="977894" cy="977894"/>
          </a:xfrm>
          <a:prstGeom prst="rect">
            <a:avLst/>
          </a:prstGeom>
        </p:spPr>
      </p:pic>
      <p:sp>
        <p:nvSpPr>
          <p:cNvPr id="7" name="Google Shape;67;g1e0bd25976b_0_50"/>
          <p:cNvSpPr/>
          <p:nvPr/>
        </p:nvSpPr>
        <p:spPr>
          <a:xfrm>
            <a:off x="10325" y="485437"/>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8;g1e0bd25976b_0_50"/>
          <p:cNvSpPr txBox="1"/>
          <p:nvPr/>
        </p:nvSpPr>
        <p:spPr>
          <a:xfrm>
            <a:off x="1125125" y="743955"/>
            <a:ext cx="4327523" cy="523180"/>
          </a:xfrm>
          <a:prstGeom prst="rect">
            <a:avLst/>
          </a:prstGeom>
          <a:noFill/>
          <a:ln>
            <a:noFill/>
          </a:ln>
        </p:spPr>
        <p:txBody>
          <a:bodyPr spcFirstLastPara="1" wrap="square" lIns="91425" tIns="45700" rIns="91425" bIns="45700" anchor="t" anchorCtr="0">
            <a:spAutoFit/>
          </a:bodyPr>
          <a:lstStyle/>
          <a:p>
            <a:pPr lvl="0"/>
            <a:r>
              <a:rPr lang="es-GT" dirty="0">
                <a:solidFill>
                  <a:srgbClr val="FFFFFF"/>
                </a:solidFill>
                <a:latin typeface="Montserrat"/>
                <a:ea typeface="Montserrat"/>
                <a:cs typeface="Montserrat"/>
                <a:sym typeface="Montserrat"/>
              </a:rPr>
              <a:t>¿QUÉ TENDENCIA MUESTRA EL USO DE LOS</a:t>
            </a:r>
          </a:p>
          <a:p>
            <a:pPr lvl="0"/>
            <a:r>
              <a:rPr lang="es-GT" dirty="0">
                <a:solidFill>
                  <a:srgbClr val="FFFFFF"/>
                </a:solidFill>
                <a:latin typeface="Montserrat"/>
                <a:ea typeface="Montserrat"/>
                <a:cs typeface="Montserrat"/>
                <a:sym typeface="Montserrat"/>
              </a:rPr>
              <a:t>  RECURSOS PÚBLICOS?</a:t>
            </a:r>
          </a:p>
        </p:txBody>
      </p:sp>
      <p:sp>
        <p:nvSpPr>
          <p:cNvPr id="9" name="Google Shape;69;g1e0bd25976b_0_50"/>
          <p:cNvSpPr txBox="1"/>
          <p:nvPr/>
        </p:nvSpPr>
        <p:spPr>
          <a:xfrm>
            <a:off x="10325" y="575826"/>
            <a:ext cx="1114800"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5400" dirty="0" smtClean="0">
                <a:solidFill>
                  <a:srgbClr val="FFECBF"/>
                </a:solidFill>
                <a:latin typeface="Vollkorn ExtraBold"/>
                <a:ea typeface="Vollkorn ExtraBold"/>
                <a:cs typeface="Vollkorn ExtraBold"/>
                <a:sym typeface="Vollkorn ExtraBold"/>
              </a:rPr>
              <a:t>4.1</a:t>
            </a:r>
            <a:endParaRPr sz="5400" dirty="0">
              <a:solidFill>
                <a:srgbClr val="FFECBF"/>
              </a:solidFill>
              <a:latin typeface="Vollkorn ExtraBold"/>
              <a:ea typeface="Vollkorn ExtraBold"/>
              <a:cs typeface="Vollkorn ExtraBold"/>
              <a:sym typeface="Vollkorn ExtraBold"/>
            </a:endParaRPr>
          </a:p>
        </p:txBody>
      </p:sp>
    </p:spTree>
    <p:extLst>
      <p:ext uri="{BB962C8B-B14F-4D97-AF65-F5344CB8AC3E}">
        <p14:creationId xmlns:p14="http://schemas.microsoft.com/office/powerpoint/2010/main" val="6598101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 xmlns:a16="http://schemas.microsoft.com/office/drawing/2014/main" id="{AFD5BCD3-A00A-5516-14C3-9AF060070F89}"/>
              </a:ext>
            </a:extLst>
          </p:cNvPr>
          <p:cNvSpPr txBox="1">
            <a:spLocks/>
          </p:cNvSpPr>
          <p:nvPr/>
        </p:nvSpPr>
        <p:spPr>
          <a:xfrm>
            <a:off x="538397" y="1974737"/>
            <a:ext cx="8250761" cy="4881312"/>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1500" b="0" dirty="0">
                <a:solidFill>
                  <a:schemeClr val="tx1"/>
                </a:solidFill>
                <a:latin typeface="Montserrat" panose="02000505000000020004" pitchFamily="2" charset="0"/>
                <a:cs typeface="Arial" panose="020B0604020202020204" pitchFamily="34" charset="0"/>
              </a:rPr>
              <a:t>La </a:t>
            </a:r>
            <a:r>
              <a:rPr lang="es-GT" sz="1500" b="0" dirty="0">
                <a:solidFill>
                  <a:srgbClr val="36B3CE"/>
                </a:solidFill>
                <a:latin typeface="Montserrat" panose="02000505000000020004" pitchFamily="2" charset="0"/>
                <a:cs typeface="Arial" panose="020B0604020202020204" pitchFamily="34" charset="0"/>
              </a:rPr>
              <a:t>Política General de Gobierno </a:t>
            </a:r>
            <a:r>
              <a:rPr lang="es-GT" sz="1500" b="0" dirty="0">
                <a:solidFill>
                  <a:schemeClr val="tx1"/>
                </a:solidFill>
                <a:latin typeface="Montserrat" panose="02000505000000020004" pitchFamily="2" charset="0"/>
                <a:cs typeface="Arial" panose="020B0604020202020204" pitchFamily="34" charset="0"/>
              </a:rPr>
              <a:t>(PGG) es el plan de acción del Gobierno de Guatemala, en donde se plasman los objetivos estratégicos y los lineamientos de las políticas públicas.</a:t>
            </a:r>
          </a:p>
          <a:p>
            <a:pPr algn="just">
              <a:lnSpc>
                <a:spcPct val="150000"/>
              </a:lnSpc>
            </a:pPr>
            <a:endParaRPr lang="es-GT" sz="1500" b="0" dirty="0">
              <a:solidFill>
                <a:schemeClr val="tx1"/>
              </a:solidFill>
              <a:latin typeface="Montserrat" panose="02000505000000020004" pitchFamily="2" charset="0"/>
              <a:cs typeface="Arial" panose="020B0604020202020204" pitchFamily="34" charset="0"/>
            </a:endParaRPr>
          </a:p>
          <a:p>
            <a:pPr algn="just">
              <a:lnSpc>
                <a:spcPct val="150000"/>
              </a:lnSpc>
            </a:pPr>
            <a:r>
              <a:rPr lang="es-GT" sz="1500" b="0" dirty="0">
                <a:solidFill>
                  <a:schemeClr val="tx1"/>
                </a:solidFill>
                <a:latin typeface="Montserrat" panose="02000505000000020004" pitchFamily="2" charset="0"/>
                <a:cs typeface="Arial" panose="020B0604020202020204" pitchFamily="34" charset="0"/>
              </a:rPr>
              <a:t>La SOSEP, durante el cuatrimestre reportado colaboró con el cumplimiento de la PGG mediante los Órganos Técnicos, promoviendo para este ejercicio fiscal la igualdad de oportunidades, brindando atención integral a personas en situación de pobreza y pobreza extrema, entregando educación de calidad, alimentación complementaria y contribuyendo a la seguridad alimentaria y nutricional. </a:t>
            </a:r>
          </a:p>
          <a:p>
            <a:pPr algn="just">
              <a:lnSpc>
                <a:spcPct val="150000"/>
              </a:lnSpc>
            </a:pPr>
            <a:endParaRPr lang="es-GT" sz="1500" b="0" dirty="0">
              <a:solidFill>
                <a:schemeClr val="tx1"/>
              </a:solidFill>
              <a:latin typeface="Montserrat" panose="02000505000000020004" pitchFamily="2" charset="0"/>
              <a:cs typeface="Arial" panose="020B0604020202020204" pitchFamily="34" charset="0"/>
            </a:endParaRPr>
          </a:p>
          <a:p>
            <a:pPr algn="just">
              <a:lnSpc>
                <a:spcPct val="150000"/>
              </a:lnSpc>
            </a:pPr>
            <a:r>
              <a:rPr lang="es-GT" sz="1500" b="0" dirty="0">
                <a:solidFill>
                  <a:schemeClr val="tx1"/>
                </a:solidFill>
                <a:latin typeface="Montserrat" panose="02000505000000020004" pitchFamily="2" charset="0"/>
                <a:cs typeface="Arial" panose="020B0604020202020204" pitchFamily="34" charset="0"/>
              </a:rPr>
              <a:t>Logrando beneficiar en protección social a 33,590 personas en situación de pobreza y pobreza extrema; alcanzando hasta al mes de abril una meta del 49.57% sobre lo planificado para el presente ejercicio fiscal. </a:t>
            </a:r>
          </a:p>
          <a:p>
            <a:endParaRPr lang="es-GT" sz="1500" b="0" dirty="0">
              <a:solidFill>
                <a:schemeClr val="accent1">
                  <a:lumMod val="50000"/>
                </a:schemeClr>
              </a:solidFill>
              <a:latin typeface="Arial" panose="020B0604020202020204" pitchFamily="34" charset="0"/>
              <a:cs typeface="Arial" panose="020B0604020202020204" pitchFamily="34" charset="0"/>
            </a:endParaRPr>
          </a:p>
          <a:p>
            <a:r>
              <a:rPr lang="es-GT" sz="1500" b="0" dirty="0">
                <a:solidFill>
                  <a:schemeClr val="accent1">
                    <a:lumMod val="50000"/>
                  </a:schemeClr>
                </a:solidFill>
                <a:latin typeface="Arial" panose="020B0604020202020204" pitchFamily="34" charset="0"/>
                <a:cs typeface="Arial" panose="020B0604020202020204" pitchFamily="34" charset="0"/>
              </a:rPr>
              <a:t/>
            </a:r>
            <a:br>
              <a:rPr lang="es-GT" sz="1500" b="0" dirty="0">
                <a:solidFill>
                  <a:schemeClr val="accent1">
                    <a:lumMod val="50000"/>
                  </a:schemeClr>
                </a:solidFill>
                <a:latin typeface="Arial" panose="020B0604020202020204" pitchFamily="34" charset="0"/>
                <a:cs typeface="Arial" panose="020B0604020202020204" pitchFamily="34" charset="0"/>
              </a:rPr>
            </a:br>
            <a:endParaRPr lang="es-GT" sz="1500" b="0" dirty="0">
              <a:solidFill>
                <a:schemeClr val="accent1">
                  <a:lumMod val="50000"/>
                </a:schemeClr>
              </a:solidFill>
              <a:latin typeface="Arial" panose="020B0604020202020204" pitchFamily="34" charset="0"/>
              <a:cs typeface="Arial" panose="020B0604020202020204" pitchFamily="34" charset="0"/>
            </a:endParaRPr>
          </a:p>
        </p:txBody>
      </p:sp>
      <p:sp>
        <p:nvSpPr>
          <p:cNvPr id="8" name="Título 1">
            <a:extLst>
              <a:ext uri="{FF2B5EF4-FFF2-40B4-BE49-F238E27FC236}">
                <a16:creationId xmlns="" xmlns:a16="http://schemas.microsoft.com/office/drawing/2014/main" id="{7441C416-6F91-46C4-675B-23CC61790F72}"/>
              </a:ext>
            </a:extLst>
          </p:cNvPr>
          <p:cNvSpPr txBox="1">
            <a:spLocks/>
          </p:cNvSpPr>
          <p:nvPr/>
        </p:nvSpPr>
        <p:spPr>
          <a:xfrm>
            <a:off x="9158435" y="2220922"/>
            <a:ext cx="2834273"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1600" b="0" dirty="0">
                <a:solidFill>
                  <a:schemeClr val="tx1"/>
                </a:solidFill>
                <a:latin typeface="Arial" panose="020B0604020202020204" pitchFamily="34" charset="0"/>
                <a:cs typeface="Arial" panose="020B0604020202020204" pitchFamily="34" charset="0"/>
              </a:rPr>
              <a:t/>
            </a:r>
            <a:br>
              <a:rPr lang="es-GT" sz="1600" b="0" dirty="0">
                <a:solidFill>
                  <a:schemeClr val="tx1"/>
                </a:solidFill>
                <a:latin typeface="Arial" panose="020B0604020202020204" pitchFamily="34" charset="0"/>
                <a:cs typeface="Arial" panose="020B0604020202020204" pitchFamily="34" charset="0"/>
              </a:rPr>
            </a:br>
            <a:r>
              <a:rPr lang="es-GT" sz="1600" b="0" dirty="0">
                <a:solidFill>
                  <a:schemeClr val="tx1"/>
                </a:solidFill>
                <a:latin typeface="Montserrat" panose="02000505000000020004" pitchFamily="2" charset="0"/>
                <a:cs typeface="Arial" panose="020B0604020202020204" pitchFamily="34" charset="0"/>
              </a:rPr>
              <a:t>Se contribuyó con el </a:t>
            </a:r>
            <a:r>
              <a:rPr lang="es-GT" sz="1600" b="0" dirty="0" smtClean="0">
                <a:solidFill>
                  <a:schemeClr val="tx1"/>
                </a:solidFill>
                <a:latin typeface="Montserrat" panose="02000505000000020004" pitchFamily="2" charset="0"/>
                <a:cs typeface="Arial" panose="020B0604020202020204" pitchFamily="34" charset="0"/>
              </a:rPr>
              <a:t>Pilar </a:t>
            </a:r>
            <a:r>
              <a:rPr lang="es-GT" sz="1600" b="0" dirty="0">
                <a:solidFill>
                  <a:schemeClr val="tx1"/>
                </a:solidFill>
                <a:latin typeface="Montserrat" panose="02000505000000020004" pitchFamily="2" charset="0"/>
                <a:cs typeface="Arial" panose="020B0604020202020204" pitchFamily="34" charset="0"/>
              </a:rPr>
              <a:t>de Desarrollo Social</a:t>
            </a:r>
          </a:p>
        </p:txBody>
      </p:sp>
      <p:sp>
        <p:nvSpPr>
          <p:cNvPr id="9" name="Google Shape;67;g1e0bd25976b_0_50"/>
          <p:cNvSpPr/>
          <p:nvPr/>
        </p:nvSpPr>
        <p:spPr>
          <a:xfrm>
            <a:off x="10325" y="485437"/>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8;g1e0bd25976b_0_50"/>
          <p:cNvSpPr txBox="1"/>
          <p:nvPr/>
        </p:nvSpPr>
        <p:spPr>
          <a:xfrm>
            <a:off x="1125125" y="743955"/>
            <a:ext cx="4327523" cy="523180"/>
          </a:xfrm>
          <a:prstGeom prst="rect">
            <a:avLst/>
          </a:prstGeom>
          <a:noFill/>
          <a:ln>
            <a:noFill/>
          </a:ln>
        </p:spPr>
        <p:txBody>
          <a:bodyPr spcFirstLastPara="1" wrap="square" lIns="91425" tIns="45700" rIns="91425" bIns="45700" anchor="t" anchorCtr="0">
            <a:spAutoFit/>
          </a:bodyPr>
          <a:lstStyle/>
          <a:p>
            <a:pPr lvl="0"/>
            <a:r>
              <a:rPr lang="es-GT">
                <a:solidFill>
                  <a:srgbClr val="FFFFFF"/>
                </a:solidFill>
                <a:latin typeface="Montserrat"/>
                <a:ea typeface="Montserrat"/>
                <a:cs typeface="Montserrat"/>
                <a:sym typeface="Montserrat"/>
              </a:rPr>
              <a:t>¿QUÉ RESULTADOS SE OBTUVIERON EN EL MARCO DE LA PGG?</a:t>
            </a:r>
            <a:endParaRPr lang="es-GT" dirty="0">
              <a:solidFill>
                <a:srgbClr val="FFFFFF"/>
              </a:solidFill>
              <a:latin typeface="Montserrat"/>
              <a:ea typeface="Montserrat"/>
              <a:cs typeface="Montserrat"/>
              <a:sym typeface="Montserrat"/>
            </a:endParaRPr>
          </a:p>
        </p:txBody>
      </p:sp>
      <p:sp>
        <p:nvSpPr>
          <p:cNvPr id="11" name="Google Shape;69;g1e0bd25976b_0_50"/>
          <p:cNvSpPr txBox="1"/>
          <p:nvPr/>
        </p:nvSpPr>
        <p:spPr>
          <a:xfrm>
            <a:off x="10324" y="575826"/>
            <a:ext cx="1269835" cy="8925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5200" dirty="0" smtClean="0">
                <a:solidFill>
                  <a:srgbClr val="FFECBF"/>
                </a:solidFill>
                <a:latin typeface="Vollkorn ExtraBold"/>
                <a:ea typeface="Vollkorn ExtraBold"/>
                <a:cs typeface="Vollkorn ExtraBold"/>
                <a:sym typeface="Vollkorn ExtraBold"/>
              </a:rPr>
              <a:t>4.2</a:t>
            </a:r>
            <a:endParaRPr sz="5200" dirty="0">
              <a:solidFill>
                <a:srgbClr val="FFECBF"/>
              </a:solidFill>
              <a:latin typeface="Vollkorn ExtraBold"/>
              <a:ea typeface="Vollkorn ExtraBold"/>
              <a:cs typeface="Vollkorn ExtraBold"/>
              <a:sym typeface="Vollkorn ExtraBold"/>
            </a:endParaRPr>
          </a:p>
        </p:txBody>
      </p:sp>
    </p:spTree>
    <p:extLst>
      <p:ext uri="{BB962C8B-B14F-4D97-AF65-F5344CB8AC3E}">
        <p14:creationId xmlns:p14="http://schemas.microsoft.com/office/powerpoint/2010/main" val="3830411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 xmlns:a16="http://schemas.microsoft.com/office/drawing/2014/main" id="{96D71E51-9CAC-AAA5-9C83-7A246A10029D}"/>
              </a:ext>
            </a:extLst>
          </p:cNvPr>
          <p:cNvSpPr txBox="1">
            <a:spLocks/>
          </p:cNvSpPr>
          <p:nvPr/>
        </p:nvSpPr>
        <p:spPr>
          <a:xfrm>
            <a:off x="1503543" y="1888761"/>
            <a:ext cx="9356715" cy="421223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endParaRPr lang="es-GT" sz="2000" b="0" dirty="0">
              <a:solidFill>
                <a:schemeClr val="tx1"/>
              </a:solidFill>
              <a:latin typeface="Arial" panose="020B0604020202020204" pitchFamily="34" charset="0"/>
              <a:cs typeface="Arial" panose="020B0604020202020204" pitchFamily="34" charset="0"/>
            </a:endParaRPr>
          </a:p>
          <a:p>
            <a:pPr algn="just">
              <a:lnSpc>
                <a:spcPct val="150000"/>
              </a:lnSpc>
            </a:pPr>
            <a:endParaRPr lang="es-GT" sz="2000" b="0" dirty="0">
              <a:solidFill>
                <a:schemeClr val="tx1"/>
              </a:solidFill>
              <a:latin typeface="Arial" panose="020B0604020202020204" pitchFamily="34" charset="0"/>
              <a:cs typeface="Arial" panose="020B0604020202020204" pitchFamily="34" charset="0"/>
            </a:endParaRPr>
          </a:p>
          <a:p>
            <a:pPr algn="just">
              <a:lnSpc>
                <a:spcPct val="150000"/>
              </a:lnSpc>
            </a:pPr>
            <a:r>
              <a:rPr lang="es-ES" sz="2000" b="0" dirty="0">
                <a:solidFill>
                  <a:schemeClr val="tx1"/>
                </a:solidFill>
                <a:latin typeface="Montserrat" panose="02000505000000020004" pitchFamily="2" charset="0"/>
                <a:cs typeface="Arial" panose="020B0604020202020204" pitchFamily="34" charset="0"/>
              </a:rPr>
              <a:t>Para transparentar la utilización de los recursos financieros utilizados por esta Secretaría, se adoptaron medidas dentro de las que se mencionan a continuación: </a:t>
            </a:r>
          </a:p>
          <a:p>
            <a:pPr marL="457200" indent="-457200" algn="just">
              <a:lnSpc>
                <a:spcPct val="150000"/>
              </a:lnSpc>
              <a:buAutoNum type="alphaLcPeriod"/>
            </a:pPr>
            <a:r>
              <a:rPr lang="es-ES" sz="2000" b="0" dirty="0">
                <a:solidFill>
                  <a:schemeClr val="tx1"/>
                </a:solidFill>
                <a:latin typeface="Montserrat" panose="02000505000000020004" pitchFamily="2" charset="0"/>
                <a:cs typeface="Arial" panose="020B0604020202020204" pitchFamily="34" charset="0"/>
              </a:rPr>
              <a:t>Utilización correcta de la Ley Orgánica de Presupuesto y su Reglamento.</a:t>
            </a:r>
          </a:p>
          <a:p>
            <a:pPr marL="457200" indent="-457200" algn="just">
              <a:lnSpc>
                <a:spcPct val="150000"/>
              </a:lnSpc>
              <a:buAutoNum type="alphaLcPeriod"/>
            </a:pPr>
            <a:r>
              <a:rPr lang="es-ES" sz="2000" b="0" dirty="0">
                <a:solidFill>
                  <a:schemeClr val="tx1"/>
                </a:solidFill>
                <a:latin typeface="Montserrat" panose="02000505000000020004" pitchFamily="2" charset="0"/>
                <a:cs typeface="Arial" panose="020B0604020202020204" pitchFamily="34" charset="0"/>
              </a:rPr>
              <a:t>Aplicación del Manual de Clasificaciones Presupuestarias para el Sector Público de </a:t>
            </a:r>
            <a:r>
              <a:rPr lang="es-ES" sz="2000" b="0" dirty="0" smtClean="0">
                <a:solidFill>
                  <a:schemeClr val="tx1"/>
                </a:solidFill>
                <a:latin typeface="Montserrat" panose="02000505000000020004" pitchFamily="2" charset="0"/>
                <a:cs typeface="Arial" panose="020B0604020202020204" pitchFamily="34" charset="0"/>
              </a:rPr>
              <a:t>Guatemala</a:t>
            </a:r>
          </a:p>
          <a:p>
            <a:pPr marL="457200" indent="-457200" algn="just">
              <a:lnSpc>
                <a:spcPct val="150000"/>
              </a:lnSpc>
              <a:buAutoNum type="alphaLcPeriod"/>
            </a:pPr>
            <a:r>
              <a:rPr lang="es-ES" sz="2000" b="0" dirty="0" smtClean="0">
                <a:solidFill>
                  <a:schemeClr val="tx1"/>
                </a:solidFill>
                <a:latin typeface="Montserrat" panose="02000505000000020004" pitchFamily="2" charset="0"/>
                <a:cs typeface="Arial" panose="020B0604020202020204" pitchFamily="34" charset="0"/>
              </a:rPr>
              <a:t>Uso </a:t>
            </a:r>
            <a:r>
              <a:rPr lang="es-ES" sz="2000" b="0" dirty="0">
                <a:solidFill>
                  <a:schemeClr val="tx1"/>
                </a:solidFill>
                <a:latin typeface="Montserrat" panose="02000505000000020004" pitchFamily="2" charset="0"/>
                <a:cs typeface="Arial" panose="020B0604020202020204" pitchFamily="34" charset="0"/>
              </a:rPr>
              <a:t>de la Ley de Contrataciones del Estado y su Reglamento.</a:t>
            </a:r>
            <a:endParaRPr lang="es-GT" sz="2000" b="0" dirty="0">
              <a:solidFill>
                <a:schemeClr val="accent1">
                  <a:lumMod val="50000"/>
                </a:schemeClr>
              </a:solidFill>
              <a:latin typeface="Montserrat" panose="02000505000000020004" pitchFamily="2" charset="0"/>
              <a:cs typeface="Arial" panose="020B0604020202020204" pitchFamily="34" charset="0"/>
            </a:endParaRPr>
          </a:p>
          <a:p>
            <a:r>
              <a:rPr lang="es-GT" sz="2000" b="0" dirty="0">
                <a:solidFill>
                  <a:schemeClr val="accent1">
                    <a:lumMod val="50000"/>
                  </a:schemeClr>
                </a:solidFill>
                <a:latin typeface="Arial" panose="020B0604020202020204" pitchFamily="34" charset="0"/>
                <a:cs typeface="Arial" panose="020B0604020202020204" pitchFamily="34" charset="0"/>
              </a:rPr>
              <a:t/>
            </a:r>
            <a:br>
              <a:rPr lang="es-GT" sz="2000" b="0" dirty="0">
                <a:solidFill>
                  <a:schemeClr val="accent1">
                    <a:lumMod val="50000"/>
                  </a:schemeClr>
                </a:solidFill>
                <a:latin typeface="Arial" panose="020B0604020202020204" pitchFamily="34" charset="0"/>
                <a:cs typeface="Arial" panose="020B0604020202020204" pitchFamily="34" charset="0"/>
              </a:rPr>
            </a:b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
        <p:nvSpPr>
          <p:cNvPr id="5" name="Google Shape;67;g1e0bd25976b_0_50"/>
          <p:cNvSpPr/>
          <p:nvPr/>
        </p:nvSpPr>
        <p:spPr>
          <a:xfrm>
            <a:off x="10325" y="485437"/>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8;g1e0bd25976b_0_50"/>
          <p:cNvSpPr txBox="1"/>
          <p:nvPr/>
        </p:nvSpPr>
        <p:spPr>
          <a:xfrm>
            <a:off x="1125125" y="743955"/>
            <a:ext cx="4327523" cy="523180"/>
          </a:xfrm>
          <a:prstGeom prst="rect">
            <a:avLst/>
          </a:prstGeom>
          <a:noFill/>
          <a:ln>
            <a:noFill/>
          </a:ln>
        </p:spPr>
        <p:txBody>
          <a:bodyPr spcFirstLastPara="1" wrap="square" lIns="91425" tIns="45700" rIns="91425" bIns="45700" anchor="t" anchorCtr="0">
            <a:spAutoFit/>
          </a:bodyPr>
          <a:lstStyle/>
          <a:p>
            <a:pPr lvl="0"/>
            <a:r>
              <a:rPr lang="es-GT" dirty="0">
                <a:solidFill>
                  <a:srgbClr val="FFFFFF"/>
                </a:solidFill>
                <a:latin typeface="Montserrat"/>
                <a:ea typeface="Montserrat"/>
                <a:cs typeface="Montserrat"/>
                <a:sym typeface="Montserrat"/>
              </a:rPr>
              <a:t>¿QUÉ MEDIDAS DE TRANSPARENCIA SE HAN APLICADO?</a:t>
            </a:r>
          </a:p>
        </p:txBody>
      </p:sp>
      <p:sp>
        <p:nvSpPr>
          <p:cNvPr id="7" name="Google Shape;69;g1e0bd25976b_0_50"/>
          <p:cNvSpPr txBox="1"/>
          <p:nvPr/>
        </p:nvSpPr>
        <p:spPr>
          <a:xfrm>
            <a:off x="10324" y="575826"/>
            <a:ext cx="1231621"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5400" dirty="0" smtClean="0">
                <a:solidFill>
                  <a:srgbClr val="FFECBF"/>
                </a:solidFill>
                <a:latin typeface="Vollkorn ExtraBold"/>
                <a:ea typeface="Vollkorn ExtraBold"/>
                <a:cs typeface="Vollkorn ExtraBold"/>
                <a:sym typeface="Vollkorn ExtraBold"/>
              </a:rPr>
              <a:t>4.3</a:t>
            </a:r>
            <a:endParaRPr sz="5400" dirty="0">
              <a:solidFill>
                <a:srgbClr val="FFECBF"/>
              </a:solidFill>
              <a:latin typeface="Vollkorn ExtraBold"/>
              <a:ea typeface="Vollkorn ExtraBold"/>
              <a:cs typeface="Vollkorn ExtraBold"/>
              <a:sym typeface="Vollkorn ExtraBold"/>
            </a:endParaRPr>
          </a:p>
        </p:txBody>
      </p:sp>
    </p:spTree>
    <p:extLst>
      <p:ext uri="{BB962C8B-B14F-4D97-AF65-F5344CB8AC3E}">
        <p14:creationId xmlns:p14="http://schemas.microsoft.com/office/powerpoint/2010/main" val="10903150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35B18D17-F3AB-114C-A558-89BD1583719C}"/>
              </a:ext>
            </a:extLst>
          </p:cNvPr>
          <p:cNvSpPr txBox="1">
            <a:spLocks/>
          </p:cNvSpPr>
          <p:nvPr/>
        </p:nvSpPr>
        <p:spPr>
          <a:xfrm>
            <a:off x="666590" y="2535638"/>
            <a:ext cx="7406641" cy="5238750"/>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1800" b="0" dirty="0">
                <a:solidFill>
                  <a:schemeClr val="tx1"/>
                </a:solidFill>
                <a:latin typeface="Arial" panose="020B0604020202020204" pitchFamily="34" charset="0"/>
                <a:cs typeface="Arial" panose="020B0604020202020204" pitchFamily="34" charset="0"/>
              </a:rPr>
              <a:t>Los </a:t>
            </a:r>
            <a:r>
              <a:rPr lang="es-GT" sz="1800" dirty="0">
                <a:solidFill>
                  <a:srgbClr val="36B3CE"/>
                </a:solidFill>
                <a:latin typeface="Arial" panose="020B0604020202020204" pitchFamily="34" charset="0"/>
                <a:cs typeface="Arial" panose="020B0604020202020204" pitchFamily="34" charset="0"/>
              </a:rPr>
              <a:t>principales desafíos </a:t>
            </a:r>
            <a:r>
              <a:rPr lang="es-GT" sz="1800" b="0" dirty="0">
                <a:solidFill>
                  <a:schemeClr val="tx1"/>
                </a:solidFill>
                <a:latin typeface="Arial" panose="020B0604020202020204" pitchFamily="34" charset="0"/>
                <a:cs typeface="Arial" panose="020B0604020202020204" pitchFamily="34" charset="0"/>
              </a:rPr>
              <a:t>de la SOSEP en cuanto al uso de los recursos públicos y el cumplimiento de los planes nacionales son: alcanzar la cobertura de beneficiarios planificada a nivel nacional, esperando ejecutar el presupuesto asignado en su totalidad para el alcance de la meta; seguimiento a la gestión interinstitucional y de gobiernos locales, como apoyo para ampliación de cobertura; mejorar la calidad de vida de los guatemaltecos y guatemaltecas en situación de pobreza y extrema pobreza.</a:t>
            </a:r>
          </a:p>
          <a:p>
            <a:pPr algn="just">
              <a:lnSpc>
                <a:spcPct val="150000"/>
              </a:lnSpc>
            </a:pPr>
            <a:endParaRPr lang="es-MX" sz="1800" b="0" dirty="0">
              <a:solidFill>
                <a:schemeClr val="tx1"/>
              </a:solidFill>
              <a:latin typeface="Arial" panose="020B0604020202020204" pitchFamily="34" charset="0"/>
              <a:cs typeface="Arial" panose="020B0604020202020204" pitchFamily="34" charset="0"/>
            </a:endParaRPr>
          </a:p>
          <a:p>
            <a:pPr algn="just">
              <a:lnSpc>
                <a:spcPct val="150000"/>
              </a:lnSpc>
            </a:pPr>
            <a:endParaRPr lang="es-MX" sz="1800" b="0" dirty="0">
              <a:solidFill>
                <a:schemeClr val="tx1"/>
              </a:solidFill>
              <a:latin typeface="Arial" panose="020B0604020202020204" pitchFamily="34" charset="0"/>
              <a:cs typeface="Arial" panose="020B0604020202020204" pitchFamily="34" charset="0"/>
            </a:endParaRPr>
          </a:p>
          <a:p>
            <a:pPr algn="just">
              <a:lnSpc>
                <a:spcPct val="150000"/>
              </a:lnSpc>
            </a:pPr>
            <a:endParaRPr lang="es-GT" sz="1800" b="0" dirty="0">
              <a:solidFill>
                <a:schemeClr val="tx1"/>
              </a:solidFill>
              <a:latin typeface="Arial" panose="020B0604020202020204" pitchFamily="34" charset="0"/>
              <a:cs typeface="Arial" panose="020B0604020202020204" pitchFamily="34" charset="0"/>
            </a:endParaRPr>
          </a:p>
          <a:p>
            <a:endParaRPr lang="es-GT" sz="1800" b="0" dirty="0">
              <a:solidFill>
                <a:schemeClr val="accent1">
                  <a:lumMod val="50000"/>
                </a:schemeClr>
              </a:solidFill>
              <a:latin typeface="Arial" panose="020B0604020202020204" pitchFamily="34" charset="0"/>
              <a:cs typeface="Arial" panose="020B0604020202020204" pitchFamily="34" charset="0"/>
            </a:endParaRPr>
          </a:p>
          <a:p>
            <a:r>
              <a:rPr lang="es-GT" sz="1800" b="0" dirty="0">
                <a:solidFill>
                  <a:schemeClr val="accent1">
                    <a:lumMod val="50000"/>
                  </a:schemeClr>
                </a:solidFill>
                <a:latin typeface="Arial" panose="020B0604020202020204" pitchFamily="34" charset="0"/>
                <a:cs typeface="Arial" panose="020B0604020202020204" pitchFamily="34" charset="0"/>
              </a:rPr>
              <a:t/>
            </a:r>
            <a:br>
              <a:rPr lang="es-GT" sz="1800" b="0" dirty="0">
                <a:solidFill>
                  <a:schemeClr val="accent1">
                    <a:lumMod val="50000"/>
                  </a:schemeClr>
                </a:solidFill>
                <a:latin typeface="Arial" panose="020B0604020202020204" pitchFamily="34" charset="0"/>
                <a:cs typeface="Arial" panose="020B0604020202020204" pitchFamily="34" charset="0"/>
              </a:rPr>
            </a:br>
            <a:endParaRPr lang="es-GT" sz="1800" b="0" dirty="0">
              <a:solidFill>
                <a:schemeClr val="accent1">
                  <a:lumMod val="50000"/>
                </a:schemeClr>
              </a:solidFill>
              <a:latin typeface="Arial" panose="020B0604020202020204" pitchFamily="34" charset="0"/>
              <a:cs typeface="Arial" panose="020B0604020202020204" pitchFamily="34" charset="0"/>
            </a:endParaRPr>
          </a:p>
        </p:txBody>
      </p:sp>
      <p:sp>
        <p:nvSpPr>
          <p:cNvPr id="7" name="Título 1">
            <a:extLst>
              <a:ext uri="{FF2B5EF4-FFF2-40B4-BE49-F238E27FC236}">
                <a16:creationId xmlns="" xmlns:a16="http://schemas.microsoft.com/office/drawing/2014/main" id="{CC4561FA-CC47-6D72-B609-DC85D5EE96D2}"/>
              </a:ext>
            </a:extLst>
          </p:cNvPr>
          <p:cNvSpPr txBox="1">
            <a:spLocks/>
          </p:cNvSpPr>
          <p:nvPr/>
        </p:nvSpPr>
        <p:spPr>
          <a:xfrm>
            <a:off x="8664316" y="2382966"/>
            <a:ext cx="3020662"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1800" b="0" dirty="0">
                <a:solidFill>
                  <a:schemeClr val="tx1"/>
                </a:solidFill>
                <a:latin typeface="Arial" panose="020B0604020202020204" pitchFamily="34" charset="0"/>
                <a:cs typeface="Arial" panose="020B0604020202020204" pitchFamily="34" charset="0"/>
              </a:rPr>
              <a:t/>
            </a:r>
            <a:br>
              <a:rPr lang="es-GT" sz="1800" b="0" dirty="0">
                <a:solidFill>
                  <a:schemeClr val="tx1"/>
                </a:solidFill>
                <a:latin typeface="Arial" panose="020B0604020202020204" pitchFamily="34" charset="0"/>
                <a:cs typeface="Arial" panose="020B0604020202020204" pitchFamily="34" charset="0"/>
              </a:rPr>
            </a:br>
            <a:r>
              <a:rPr lang="es-GT" sz="1800" b="0" dirty="0">
                <a:solidFill>
                  <a:schemeClr val="tx1"/>
                </a:solidFill>
                <a:latin typeface="Arial" panose="020B0604020202020204" pitchFamily="34" charset="0"/>
                <a:cs typeface="Arial" panose="020B0604020202020204" pitchFamily="34" charset="0"/>
              </a:rPr>
              <a:t>Las acciones  a seguir son: planificación, seguimiento de metas y gestión interinstitucional.</a:t>
            </a:r>
          </a:p>
        </p:txBody>
      </p:sp>
      <p:sp>
        <p:nvSpPr>
          <p:cNvPr id="6" name="Google Shape;67;g1e0bd25976b_0_50"/>
          <p:cNvSpPr/>
          <p:nvPr/>
        </p:nvSpPr>
        <p:spPr>
          <a:xfrm>
            <a:off x="0" y="476008"/>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8;g1e0bd25976b_0_50"/>
          <p:cNvSpPr txBox="1"/>
          <p:nvPr/>
        </p:nvSpPr>
        <p:spPr>
          <a:xfrm>
            <a:off x="1125125" y="743955"/>
            <a:ext cx="4327523" cy="523180"/>
          </a:xfrm>
          <a:prstGeom prst="rect">
            <a:avLst/>
          </a:prstGeom>
          <a:noFill/>
          <a:ln>
            <a:noFill/>
          </a:ln>
        </p:spPr>
        <p:txBody>
          <a:bodyPr spcFirstLastPara="1" wrap="square" lIns="91425" tIns="45700" rIns="91425" bIns="45700" anchor="t" anchorCtr="0">
            <a:spAutoFit/>
          </a:bodyPr>
          <a:lstStyle/>
          <a:p>
            <a:pPr lvl="0"/>
            <a:r>
              <a:rPr lang="es-GT">
                <a:solidFill>
                  <a:srgbClr val="FFFFFF"/>
                </a:solidFill>
                <a:latin typeface="Montserrat"/>
                <a:ea typeface="Montserrat"/>
                <a:cs typeface="Montserrat"/>
                <a:sym typeface="Montserrat"/>
              </a:rPr>
              <a:t>¿QUÉ DESAFÍOS INSTITUCIONALES SE ESPERAN DURANTE 2023?</a:t>
            </a:r>
            <a:endParaRPr lang="es-GT" dirty="0">
              <a:solidFill>
                <a:srgbClr val="FFFFFF"/>
              </a:solidFill>
              <a:latin typeface="Montserrat"/>
              <a:ea typeface="Montserrat"/>
              <a:cs typeface="Montserrat"/>
              <a:sym typeface="Montserrat"/>
            </a:endParaRPr>
          </a:p>
        </p:txBody>
      </p:sp>
      <p:sp>
        <p:nvSpPr>
          <p:cNvPr id="9" name="Google Shape;69;g1e0bd25976b_0_50"/>
          <p:cNvSpPr txBox="1"/>
          <p:nvPr/>
        </p:nvSpPr>
        <p:spPr>
          <a:xfrm>
            <a:off x="59808" y="628680"/>
            <a:ext cx="1403232"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5400" dirty="0" smtClean="0">
                <a:solidFill>
                  <a:srgbClr val="FFECBF"/>
                </a:solidFill>
                <a:latin typeface="Vollkorn ExtraBold"/>
                <a:ea typeface="Vollkorn ExtraBold"/>
                <a:cs typeface="Vollkorn ExtraBold"/>
                <a:sym typeface="Vollkorn ExtraBold"/>
              </a:rPr>
              <a:t>4.4</a:t>
            </a:r>
            <a:endParaRPr sz="5400" dirty="0">
              <a:solidFill>
                <a:srgbClr val="FFECBF"/>
              </a:solidFill>
              <a:latin typeface="Vollkorn ExtraBold"/>
              <a:ea typeface="Vollkorn ExtraBold"/>
              <a:cs typeface="Vollkorn ExtraBold"/>
              <a:sym typeface="Vollkorn ExtraBold"/>
            </a:endParaRPr>
          </a:p>
        </p:txBody>
      </p:sp>
    </p:spTree>
    <p:extLst>
      <p:ext uri="{BB962C8B-B14F-4D97-AF65-F5344CB8AC3E}">
        <p14:creationId xmlns:p14="http://schemas.microsoft.com/office/powerpoint/2010/main" val="40577585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g1e0bd25976b_0_118"/>
          <p:cNvPicPr preferRelativeResize="0"/>
          <p:nvPr/>
        </p:nvPicPr>
        <p:blipFill rotWithShape="1">
          <a:blip r:embed="rId3">
            <a:alphaModFix/>
          </a:blip>
          <a:srcRect/>
          <a:stretch/>
        </p:blipFill>
        <p:spPr>
          <a:xfrm>
            <a:off x="3900525" y="5219925"/>
            <a:ext cx="4390952" cy="572850"/>
          </a:xfrm>
          <a:prstGeom prst="rect">
            <a:avLst/>
          </a:prstGeom>
          <a:noFill/>
          <a:ln>
            <a:noFill/>
          </a:ln>
        </p:spPr>
      </p:pic>
      <p:pic>
        <p:nvPicPr>
          <p:cNvPr id="113" name="Google Shape;113;g1e0bd25976b_0_118"/>
          <p:cNvPicPr preferRelativeResize="0"/>
          <p:nvPr/>
        </p:nvPicPr>
        <p:blipFill rotWithShape="1">
          <a:blip r:embed="rId4">
            <a:alphaModFix/>
          </a:blip>
          <a:srcRect/>
          <a:stretch/>
        </p:blipFill>
        <p:spPr>
          <a:xfrm>
            <a:off x="4962689" y="5271030"/>
            <a:ext cx="1206240" cy="479279"/>
          </a:xfrm>
          <a:prstGeom prst="rect">
            <a:avLst/>
          </a:prstGeom>
          <a:noFill/>
          <a:ln>
            <a:noFill/>
          </a:ln>
        </p:spPr>
      </p:pic>
      <p:sp>
        <p:nvSpPr>
          <p:cNvPr id="114" name="Google Shape;114;g1e0bd25976b_0_118"/>
          <p:cNvSpPr txBox="1"/>
          <p:nvPr/>
        </p:nvSpPr>
        <p:spPr>
          <a:xfrm>
            <a:off x="6239687" y="5321700"/>
            <a:ext cx="1651800"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600" b="1" i="0" u="none" strike="noStrike" cap="none" dirty="0" smtClean="0">
                <a:solidFill>
                  <a:srgbClr val="10304B"/>
                </a:solidFill>
                <a:latin typeface="Montserrat SemiBold"/>
                <a:ea typeface="Montserrat SemiBold"/>
                <a:cs typeface="Montserrat SemiBold"/>
                <a:sym typeface="Montserrat SemiBold"/>
              </a:rPr>
              <a:t>Secretaria de Obras </a:t>
            </a:r>
          </a:p>
          <a:p>
            <a:pPr marL="0" marR="0" lvl="0" indent="0" algn="l" rtl="0">
              <a:spcBef>
                <a:spcPts val="0"/>
              </a:spcBef>
              <a:spcAft>
                <a:spcPts val="0"/>
              </a:spcAft>
              <a:buNone/>
            </a:pPr>
            <a:r>
              <a:rPr lang="es-MX" sz="600" b="1" dirty="0" smtClean="0">
                <a:solidFill>
                  <a:srgbClr val="10304B"/>
                </a:solidFill>
                <a:latin typeface="Montserrat SemiBold"/>
                <a:sym typeface="Montserrat SemiBold"/>
              </a:rPr>
              <a:t>Sociales de la Esposa </a:t>
            </a:r>
          </a:p>
          <a:p>
            <a:pPr marL="0" marR="0" lvl="0" indent="0" algn="l" rtl="0">
              <a:spcBef>
                <a:spcPts val="0"/>
              </a:spcBef>
              <a:spcAft>
                <a:spcPts val="0"/>
              </a:spcAft>
              <a:buNone/>
            </a:pPr>
            <a:r>
              <a:rPr lang="es-MX" sz="600" b="1" dirty="0" smtClean="0">
                <a:solidFill>
                  <a:srgbClr val="10304B"/>
                </a:solidFill>
                <a:latin typeface="Montserrat SemiBold"/>
                <a:sym typeface="Montserrat SemiBold"/>
              </a:rPr>
              <a:t>Del Presidente de la República </a:t>
            </a:r>
            <a:endParaRP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1e0bd25976b_0_37"/>
          <p:cNvSpPr/>
          <p:nvPr/>
        </p:nvSpPr>
        <p:spPr>
          <a:xfrm>
            <a:off x="0" y="552521"/>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1e0bd25976b_0_37"/>
          <p:cNvSpPr txBox="1"/>
          <p:nvPr/>
        </p:nvSpPr>
        <p:spPr>
          <a:xfrm>
            <a:off x="1045477" y="673687"/>
            <a:ext cx="4151075" cy="954067"/>
          </a:xfrm>
          <a:prstGeom prst="rect">
            <a:avLst/>
          </a:prstGeom>
          <a:noFill/>
          <a:ln>
            <a:noFill/>
          </a:ln>
        </p:spPr>
        <p:txBody>
          <a:bodyPr spcFirstLastPara="1" wrap="square" lIns="91425" tIns="45700" rIns="91425" bIns="45700" anchor="t" anchorCtr="0">
            <a:spAutoFit/>
          </a:bodyPr>
          <a:lstStyle/>
          <a:p>
            <a:pPr lvl="0"/>
            <a:r>
              <a:rPr lang="es-GT" dirty="0">
                <a:solidFill>
                  <a:schemeClr val="lt1"/>
                </a:solidFill>
                <a:latin typeface="Montserrat"/>
                <a:ea typeface="Montserrat"/>
                <a:cs typeface="Montserrat"/>
                <a:sym typeface="Montserrat"/>
              </a:rPr>
              <a:t>PRINCIPALES FUNCIONES DE LA SECRETARÍA DE OBRAS SOCIALES DE LA ESPOSA DEL PRESIDENTE DE LA REPÚBLICA </a:t>
            </a:r>
          </a:p>
        </p:txBody>
      </p:sp>
      <p:sp>
        <p:nvSpPr>
          <p:cNvPr id="57" name="Google Shape;57;g1e0bd25976b_0_37"/>
          <p:cNvSpPr txBox="1"/>
          <p:nvPr/>
        </p:nvSpPr>
        <p:spPr>
          <a:xfrm>
            <a:off x="635976" y="2917059"/>
            <a:ext cx="4994100" cy="1107955"/>
          </a:xfrm>
          <a:prstGeom prst="rect">
            <a:avLst/>
          </a:prstGeom>
          <a:noFill/>
          <a:ln>
            <a:noFill/>
          </a:ln>
        </p:spPr>
        <p:txBody>
          <a:bodyPr spcFirstLastPara="1" wrap="square" lIns="91425" tIns="45700" rIns="91425" bIns="45700" anchor="t" anchorCtr="0">
            <a:spAutoFit/>
          </a:bodyPr>
          <a:lstStyle/>
          <a:p>
            <a:pPr lvl="0" algn="just">
              <a:lnSpc>
                <a:spcPct val="150000"/>
              </a:lnSpc>
            </a:pPr>
            <a:r>
              <a:rPr lang="es-GT" sz="1100" dirty="0" smtClean="0">
                <a:solidFill>
                  <a:schemeClr val="dk1"/>
                </a:solidFill>
                <a:latin typeface="Montserrat"/>
                <a:ea typeface="Montserrat"/>
                <a:cs typeface="Montserrat"/>
                <a:sym typeface="Montserrat"/>
              </a:rPr>
              <a:t>De conformidad con las normas que regulan su funcionamiento, las principales funciones de la SOSEP son:</a:t>
            </a:r>
          </a:p>
          <a:p>
            <a:pPr lvl="0" algn="just">
              <a:lnSpc>
                <a:spcPct val="150000"/>
              </a:lnSpc>
            </a:pPr>
            <a:r>
              <a:rPr lang="es-GT" sz="1100" dirty="0" smtClean="0">
                <a:solidFill>
                  <a:schemeClr val="dk1"/>
                </a:solidFill>
                <a:latin typeface="Montserrat"/>
                <a:ea typeface="Montserrat"/>
                <a:cs typeface="Montserrat"/>
                <a:sym typeface="Montserrat"/>
              </a:rPr>
              <a:t>  </a:t>
            </a:r>
            <a:endParaRPr lang="es-GT" sz="1100" dirty="0">
              <a:solidFill>
                <a:schemeClr val="dk1"/>
              </a:solidFill>
              <a:latin typeface="Montserrat"/>
              <a:ea typeface="Montserrat"/>
              <a:cs typeface="Montserrat"/>
              <a:sym typeface="Montserrat"/>
            </a:endParaRPr>
          </a:p>
          <a:p>
            <a:pPr lvl="0" algn="just">
              <a:lnSpc>
                <a:spcPct val="150000"/>
              </a:lnSpc>
            </a:pPr>
            <a:endParaRPr lang="es-GT" sz="1100" dirty="0">
              <a:solidFill>
                <a:schemeClr val="dk1"/>
              </a:solidFill>
              <a:latin typeface="Montserrat"/>
              <a:ea typeface="Montserrat"/>
              <a:cs typeface="Montserrat"/>
              <a:sym typeface="Montserrat"/>
            </a:endParaRPr>
          </a:p>
        </p:txBody>
      </p:sp>
      <p:sp>
        <p:nvSpPr>
          <p:cNvPr id="59" name="Google Shape;59;g1e0bd25976b_0_37"/>
          <p:cNvSpPr txBox="1"/>
          <p:nvPr/>
        </p:nvSpPr>
        <p:spPr>
          <a:xfrm>
            <a:off x="6441359" y="2917059"/>
            <a:ext cx="4994100" cy="1869702"/>
          </a:xfrm>
          <a:prstGeom prst="rect">
            <a:avLst/>
          </a:prstGeom>
          <a:noFill/>
          <a:ln>
            <a:noFill/>
          </a:ln>
        </p:spPr>
        <p:txBody>
          <a:bodyPr spcFirstLastPara="1" wrap="square" lIns="91425" tIns="45700" rIns="91425" bIns="45700" anchor="t" anchorCtr="0">
            <a:spAutoFit/>
          </a:bodyPr>
          <a:lstStyle/>
          <a:p>
            <a:pPr marL="171450" lvl="0" indent="-171450" algn="just">
              <a:lnSpc>
                <a:spcPct val="150000"/>
              </a:lnSpc>
              <a:buFont typeface="Arial" panose="020B0604020202020204" pitchFamily="34" charset="0"/>
              <a:buChar char="•"/>
            </a:pPr>
            <a:r>
              <a:rPr lang="es-GT" sz="1100" dirty="0">
                <a:solidFill>
                  <a:schemeClr val="dk1"/>
                </a:solidFill>
                <a:latin typeface="Montserrat"/>
                <a:ea typeface="Montserrat"/>
                <a:cs typeface="Montserrat"/>
                <a:sym typeface="Montserrat"/>
              </a:rPr>
              <a:t>Ejecutar acciones de apoyo a entes rectores en materia de educación inicial y preprimaria, seguridad alimentaria y nutricional, servicios de salud, servicios de salud, fortalecimiento de las capacidades productivas en grupo de mujeres, así como, atención integral al adulto mayor, atención a unidades familiares migrantes guatemaltecas y otras que para el efecto considere el Presidente de la República de Guatemala.</a:t>
            </a:r>
          </a:p>
        </p:txBody>
      </p:sp>
      <p:sp>
        <p:nvSpPr>
          <p:cNvPr id="60" name="Google Shape;60;g1e0bd25976b_0_37"/>
          <p:cNvSpPr txBox="1"/>
          <p:nvPr/>
        </p:nvSpPr>
        <p:spPr>
          <a:xfrm>
            <a:off x="635976" y="3802393"/>
            <a:ext cx="4994100" cy="1107955"/>
          </a:xfrm>
          <a:prstGeom prst="rect">
            <a:avLst/>
          </a:prstGeom>
          <a:noFill/>
          <a:ln>
            <a:noFill/>
          </a:ln>
        </p:spPr>
        <p:txBody>
          <a:bodyPr spcFirstLastPara="1" wrap="square" lIns="91425" tIns="45700" rIns="91425" bIns="45700" anchor="t" anchorCtr="0">
            <a:spAutoFit/>
          </a:bodyPr>
          <a:lstStyle/>
          <a:p>
            <a:pPr marL="171450" lvl="0" indent="-171450" algn="just">
              <a:lnSpc>
                <a:spcPct val="150000"/>
              </a:lnSpc>
              <a:buFont typeface="Arial" panose="020B0604020202020204" pitchFamily="34" charset="0"/>
              <a:buChar char="•"/>
            </a:pPr>
            <a:r>
              <a:rPr lang="es-GT" sz="1100" dirty="0">
                <a:solidFill>
                  <a:schemeClr val="dk1"/>
                </a:solidFill>
                <a:latin typeface="Montserrat"/>
                <a:ea typeface="Montserrat"/>
                <a:cs typeface="Montserrat"/>
                <a:sym typeface="Montserrat"/>
              </a:rPr>
              <a:t>Impulsar e implementar programas de carácter social para la niñez, mujeres, adultos mayores y población general priorizando aquellos grupos poblacionales que se encuentran en situación de pobreza y extrema pobreza.</a:t>
            </a:r>
          </a:p>
        </p:txBody>
      </p:sp>
    </p:spTree>
    <p:extLst>
      <p:ext uri="{BB962C8B-B14F-4D97-AF65-F5344CB8AC3E}">
        <p14:creationId xmlns:p14="http://schemas.microsoft.com/office/powerpoint/2010/main" val="2042256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1e0bd25976b_0_50"/>
          <p:cNvSpPr/>
          <p:nvPr/>
        </p:nvSpPr>
        <p:spPr>
          <a:xfrm>
            <a:off x="0" y="540624"/>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g1e0bd25976b_0_50"/>
          <p:cNvSpPr txBox="1"/>
          <p:nvPr/>
        </p:nvSpPr>
        <p:spPr>
          <a:xfrm>
            <a:off x="1082989" y="718106"/>
            <a:ext cx="4136550" cy="954067"/>
          </a:xfrm>
          <a:prstGeom prst="rect">
            <a:avLst/>
          </a:prstGeom>
          <a:noFill/>
          <a:ln>
            <a:noFill/>
          </a:ln>
        </p:spPr>
        <p:txBody>
          <a:bodyPr spcFirstLastPara="1" wrap="square" lIns="91425" tIns="45700" rIns="91425" bIns="45700" anchor="t" anchorCtr="0">
            <a:spAutoFit/>
          </a:bodyPr>
          <a:lstStyle/>
          <a:p>
            <a:pPr lvl="0"/>
            <a:r>
              <a:rPr lang="es-GT" dirty="0">
                <a:solidFill>
                  <a:srgbClr val="FFFFFF"/>
                </a:solidFill>
                <a:latin typeface="Montserrat"/>
                <a:ea typeface="Montserrat"/>
                <a:cs typeface="Montserrat"/>
                <a:sym typeface="Montserrat"/>
              </a:rPr>
              <a:t>PRINCIPALES FUNCIONES DE LA SECRETARÍA DE OBRAS SOCIALES DE LA ESPOSA DEL PRESIDENTE DE LA REPÚBLICA </a:t>
            </a:r>
          </a:p>
        </p:txBody>
      </p:sp>
      <p:sp>
        <p:nvSpPr>
          <p:cNvPr id="70" name="Google Shape;70;g1e0bd25976b_0_50"/>
          <p:cNvSpPr txBox="1"/>
          <p:nvPr/>
        </p:nvSpPr>
        <p:spPr>
          <a:xfrm>
            <a:off x="1723292" y="2856090"/>
            <a:ext cx="4308300" cy="1107955"/>
          </a:xfrm>
          <a:prstGeom prst="rect">
            <a:avLst/>
          </a:prstGeom>
          <a:noFill/>
          <a:ln>
            <a:noFill/>
          </a:ln>
        </p:spPr>
        <p:txBody>
          <a:bodyPr spcFirstLastPara="1" wrap="square" lIns="91425" tIns="45700" rIns="91425" bIns="45700" anchor="t" anchorCtr="0">
            <a:spAutoFit/>
          </a:bodyPr>
          <a:lstStyle/>
          <a:p>
            <a:pPr lvl="0" algn="just">
              <a:lnSpc>
                <a:spcPct val="150000"/>
              </a:lnSpc>
            </a:pPr>
            <a:r>
              <a:rPr lang="es-GT" sz="1100" dirty="0">
                <a:solidFill>
                  <a:schemeClr val="dk1"/>
                </a:solidFill>
                <a:latin typeface="Montserrat"/>
                <a:ea typeface="Montserrat"/>
                <a:cs typeface="Montserrat"/>
                <a:sym typeface="Montserrat"/>
              </a:rPr>
              <a:t>Mejorar las condiciones alimenticias, nutricionales, educativas y desarrollo integral de niños y niñas de 6 meses a 7 años de edad, hijos de madres de escaso recursos. </a:t>
            </a:r>
          </a:p>
        </p:txBody>
      </p:sp>
      <p:sp>
        <p:nvSpPr>
          <p:cNvPr id="71" name="Google Shape;71;g1e0bd25976b_0_50"/>
          <p:cNvSpPr txBox="1"/>
          <p:nvPr/>
        </p:nvSpPr>
        <p:spPr>
          <a:xfrm>
            <a:off x="1723292" y="4205234"/>
            <a:ext cx="4308300" cy="854040"/>
          </a:xfrm>
          <a:prstGeom prst="rect">
            <a:avLst/>
          </a:prstGeom>
          <a:noFill/>
          <a:ln>
            <a:noFill/>
          </a:ln>
        </p:spPr>
        <p:txBody>
          <a:bodyPr spcFirstLastPara="1" wrap="square" lIns="91425" tIns="45700" rIns="91425" bIns="45700" anchor="t" anchorCtr="0">
            <a:spAutoFit/>
          </a:bodyPr>
          <a:lstStyle/>
          <a:p>
            <a:pPr lvl="0" algn="just">
              <a:lnSpc>
                <a:spcPct val="150000"/>
              </a:lnSpc>
            </a:pPr>
            <a:r>
              <a:rPr lang="es-GT" sz="1100" dirty="0">
                <a:solidFill>
                  <a:schemeClr val="dk1"/>
                </a:solidFill>
                <a:latin typeface="Montserrat"/>
                <a:ea typeface="Montserrat"/>
                <a:cs typeface="Montserrat"/>
                <a:sym typeface="Montserrat"/>
              </a:rPr>
              <a:t>Contribuir a mejorar las condiciones de vida de la población en condición de pobreza y pobreza extrema, proporcionando asistencia en salud.</a:t>
            </a:r>
          </a:p>
        </p:txBody>
      </p:sp>
      <p:sp>
        <p:nvSpPr>
          <p:cNvPr id="72" name="Google Shape;72;g1e0bd25976b_0_50"/>
          <p:cNvSpPr txBox="1"/>
          <p:nvPr/>
        </p:nvSpPr>
        <p:spPr>
          <a:xfrm>
            <a:off x="7016261" y="2856090"/>
            <a:ext cx="4308300" cy="854040"/>
          </a:xfrm>
          <a:prstGeom prst="rect">
            <a:avLst/>
          </a:prstGeom>
          <a:noFill/>
          <a:ln>
            <a:noFill/>
          </a:ln>
        </p:spPr>
        <p:txBody>
          <a:bodyPr spcFirstLastPara="1" wrap="square" lIns="91425" tIns="45700" rIns="91425" bIns="45700" anchor="t" anchorCtr="0">
            <a:spAutoFit/>
          </a:bodyPr>
          <a:lstStyle/>
          <a:p>
            <a:pPr lvl="0" algn="just">
              <a:lnSpc>
                <a:spcPct val="150000"/>
              </a:lnSpc>
            </a:pPr>
            <a:r>
              <a:rPr lang="es-GT" sz="1100" dirty="0">
                <a:solidFill>
                  <a:schemeClr val="dk1"/>
                </a:solidFill>
                <a:latin typeface="Montserrat"/>
                <a:ea typeface="Montserrat"/>
                <a:cs typeface="Montserrat"/>
                <a:sym typeface="Montserrat"/>
              </a:rPr>
              <a:t>Mejorar las condiciones socioeconómicas de las mujeres, fortaleciendo su capacidad productiva y de comercialización de sus productos.</a:t>
            </a:r>
          </a:p>
        </p:txBody>
      </p:sp>
      <p:sp>
        <p:nvSpPr>
          <p:cNvPr id="73" name="Google Shape;73;g1e0bd25976b_0_50"/>
          <p:cNvSpPr txBox="1"/>
          <p:nvPr/>
        </p:nvSpPr>
        <p:spPr>
          <a:xfrm>
            <a:off x="7016261" y="4205234"/>
            <a:ext cx="4308300" cy="1107955"/>
          </a:xfrm>
          <a:prstGeom prst="rect">
            <a:avLst/>
          </a:prstGeom>
          <a:noFill/>
          <a:ln>
            <a:noFill/>
          </a:ln>
        </p:spPr>
        <p:txBody>
          <a:bodyPr spcFirstLastPara="1" wrap="square" lIns="91425" tIns="45700" rIns="91425" bIns="45700" anchor="t" anchorCtr="0">
            <a:spAutoFit/>
          </a:bodyPr>
          <a:lstStyle/>
          <a:p>
            <a:pPr lvl="0" algn="just">
              <a:lnSpc>
                <a:spcPct val="150000"/>
              </a:lnSpc>
            </a:pPr>
            <a:r>
              <a:rPr lang="es-GT" sz="1100" dirty="0">
                <a:solidFill>
                  <a:schemeClr val="dk1"/>
                </a:solidFill>
                <a:latin typeface="Montserrat"/>
                <a:ea typeface="Montserrat"/>
                <a:cs typeface="Montserrat"/>
                <a:sym typeface="Montserrat"/>
              </a:rPr>
              <a:t>Mejorar la calidad de vida de las personas adultas mayores, que viven en pobreza y pobreza extrema, facilitando servicios de atención integral y reducir la brecha generacional.</a:t>
            </a:r>
          </a:p>
        </p:txBody>
      </p:sp>
      <p:sp>
        <p:nvSpPr>
          <p:cNvPr id="14" name="Google Shape;57;g1e0bd25976b_0_37"/>
          <p:cNvSpPr txBox="1"/>
          <p:nvPr/>
        </p:nvSpPr>
        <p:spPr>
          <a:xfrm>
            <a:off x="1061273" y="2072867"/>
            <a:ext cx="4994100" cy="600124"/>
          </a:xfrm>
          <a:prstGeom prst="rect">
            <a:avLst/>
          </a:prstGeom>
          <a:noFill/>
          <a:ln>
            <a:noFill/>
          </a:ln>
        </p:spPr>
        <p:txBody>
          <a:bodyPr spcFirstLastPara="1" wrap="square" lIns="91425" tIns="45700" rIns="91425" bIns="45700" anchor="t" anchorCtr="0">
            <a:spAutoFit/>
          </a:bodyPr>
          <a:lstStyle/>
          <a:p>
            <a:pPr lvl="0" algn="just">
              <a:lnSpc>
                <a:spcPct val="150000"/>
              </a:lnSpc>
            </a:pPr>
            <a:r>
              <a:rPr lang="es-GT" sz="1100" dirty="0">
                <a:solidFill>
                  <a:schemeClr val="dk1"/>
                </a:solidFill>
                <a:latin typeface="Montserrat"/>
                <a:ea typeface="Montserrat"/>
                <a:cs typeface="Montserrat"/>
                <a:sym typeface="Montserrat"/>
              </a:rPr>
              <a:t>Para el cumplimiento de sus funciones y satisfacer las necesidades de la población, SOSEP debe cumplir con los siguientes objetivos:</a:t>
            </a: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167" y="2812780"/>
            <a:ext cx="639644" cy="637854"/>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2073" y="2836819"/>
            <a:ext cx="639653" cy="637854"/>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2073" y="4274998"/>
            <a:ext cx="639653" cy="638623"/>
          </a:xfrm>
          <a:prstGeom prst="rect">
            <a:avLst/>
          </a:prstGeom>
        </p:spPr>
      </p:pic>
      <p:pic>
        <p:nvPicPr>
          <p:cNvPr id="6" name="Imagen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984" y="4274998"/>
            <a:ext cx="639394" cy="638623"/>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2"/>
          <p:cNvSpPr/>
          <p:nvPr/>
        </p:nvSpPr>
        <p:spPr>
          <a:xfrm flipH="1">
            <a:off x="3516350" y="2660700"/>
            <a:ext cx="5569200" cy="157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45400" y="2660700"/>
            <a:ext cx="1237200" cy="15780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txBox="1"/>
          <p:nvPr/>
        </p:nvSpPr>
        <p:spPr>
          <a:xfrm>
            <a:off x="4382600" y="3249665"/>
            <a:ext cx="4797699" cy="400069"/>
          </a:xfrm>
          <a:prstGeom prst="rect">
            <a:avLst/>
          </a:prstGeom>
          <a:noFill/>
          <a:ln>
            <a:noFill/>
          </a:ln>
        </p:spPr>
        <p:txBody>
          <a:bodyPr spcFirstLastPara="1" wrap="square" lIns="91425" tIns="45700" rIns="91425" bIns="45700" anchor="t" anchorCtr="0">
            <a:spAutoFit/>
          </a:bodyPr>
          <a:lstStyle/>
          <a:p>
            <a:pPr lvl="0"/>
            <a:r>
              <a:rPr lang="es-GT" sz="2000" dirty="0">
                <a:solidFill>
                  <a:srgbClr val="36B3CE"/>
                </a:solidFill>
                <a:latin typeface="Vollkorn Medium"/>
                <a:ea typeface="Vollkorn Medium"/>
                <a:cs typeface="Vollkorn Medium"/>
                <a:sym typeface="Vollkorn Medium"/>
              </a:rPr>
              <a:t>EJECUCIÓN PRESUPUESTARIA</a:t>
            </a:r>
          </a:p>
        </p:txBody>
      </p:sp>
      <p:sp>
        <p:nvSpPr>
          <p:cNvPr id="49" name="Google Shape;49;p2"/>
          <p:cNvSpPr txBox="1"/>
          <p:nvPr/>
        </p:nvSpPr>
        <p:spPr>
          <a:xfrm>
            <a:off x="3421601" y="2761200"/>
            <a:ext cx="11148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9000" dirty="0">
                <a:solidFill>
                  <a:schemeClr val="lt1"/>
                </a:solidFill>
                <a:latin typeface="Vollkorn ExtraBold"/>
                <a:ea typeface="Vollkorn ExtraBold"/>
                <a:cs typeface="Vollkorn ExtraBold"/>
                <a:sym typeface="Vollkorn ExtraBold"/>
              </a:rPr>
              <a:t>1</a:t>
            </a:r>
            <a:endParaRPr sz="9000" dirty="0">
              <a:solidFill>
                <a:schemeClr val="lt1"/>
              </a:solidFill>
              <a:latin typeface="Vollkorn ExtraBold"/>
              <a:ea typeface="Vollkorn ExtraBold"/>
              <a:cs typeface="Vollkorn ExtraBold"/>
              <a:sym typeface="Vollkorn ExtraBold"/>
            </a:endParaRPr>
          </a:p>
        </p:txBody>
      </p:sp>
    </p:spTree>
    <p:extLst>
      <p:ext uri="{BB962C8B-B14F-4D97-AF65-F5344CB8AC3E}">
        <p14:creationId xmlns:p14="http://schemas.microsoft.com/office/powerpoint/2010/main" val="40160872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6">
            <a:extLst>
              <a:ext uri="{FF2B5EF4-FFF2-40B4-BE49-F238E27FC236}">
                <a16:creationId xmlns="" xmlns:a16="http://schemas.microsoft.com/office/drawing/2014/main" id="{F33F7166-B4C9-B691-5ADB-F6D3FCCDA9F4}"/>
              </a:ext>
            </a:extLst>
          </p:cNvPr>
          <p:cNvSpPr txBox="1">
            <a:spLocks/>
          </p:cNvSpPr>
          <p:nvPr/>
        </p:nvSpPr>
        <p:spPr>
          <a:xfrm>
            <a:off x="818605" y="1822262"/>
            <a:ext cx="4585065" cy="4614170"/>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Font typeface="Arial"/>
              <a:buNone/>
            </a:pPr>
            <a:endParaRPr lang="es-GT" b="1" dirty="0">
              <a:latin typeface="Montserrat" panose="02000505000000020004" pitchFamily="2" charset="0"/>
              <a:cs typeface="Arial" panose="020B0604020202020204" pitchFamily="34" charset="0"/>
            </a:endParaRPr>
          </a:p>
          <a:p>
            <a:pPr marL="457200" lvl="1" indent="0">
              <a:buFont typeface="Arial"/>
              <a:buNone/>
            </a:pPr>
            <a:r>
              <a:rPr lang="es-GT" dirty="0">
                <a:latin typeface="Montserrat" panose="02000505000000020004" pitchFamily="2" charset="0"/>
                <a:cs typeface="Arial" panose="020B0604020202020204" pitchFamily="34" charset="0"/>
              </a:rPr>
              <a:t>Presupuesto vigente </a:t>
            </a:r>
            <a:r>
              <a:rPr lang="es-GT" b="1" dirty="0">
                <a:latin typeface="Montserrat" panose="02000505000000020004" pitchFamily="2" charset="0"/>
                <a:cs typeface="Arial" panose="020B0604020202020204" pitchFamily="34" charset="0"/>
              </a:rPr>
              <a:t>total:</a:t>
            </a:r>
          </a:p>
          <a:p>
            <a:pPr marL="457200" lvl="1" indent="0">
              <a:buFont typeface="Arial"/>
              <a:buNone/>
            </a:pPr>
            <a:endParaRPr lang="es-GT" b="1" dirty="0">
              <a:latin typeface="Montserrat" panose="02000505000000020004" pitchFamily="2" charset="0"/>
              <a:cs typeface="Arial" panose="020B0604020202020204" pitchFamily="34" charset="0"/>
            </a:endParaRPr>
          </a:p>
          <a:p>
            <a:pPr marL="457200" lvl="1" indent="0">
              <a:buFont typeface="Arial"/>
              <a:buNone/>
            </a:pPr>
            <a:r>
              <a:rPr lang="es-GT" b="1" dirty="0">
                <a:latin typeface="Montserrat" panose="02000505000000020004" pitchFamily="2" charset="0"/>
                <a:cs typeface="Arial" panose="020B0604020202020204" pitchFamily="34" charset="0"/>
              </a:rPr>
              <a:t> </a:t>
            </a:r>
          </a:p>
          <a:p>
            <a:pPr marL="457200" lvl="1" indent="0">
              <a:buFont typeface="Arial"/>
              <a:buNone/>
            </a:pPr>
            <a:endParaRPr lang="es-GT" dirty="0">
              <a:latin typeface="Montserrat" panose="02000505000000020004" pitchFamily="2" charset="0"/>
              <a:cs typeface="Arial" panose="020B0604020202020204" pitchFamily="34" charset="0"/>
            </a:endParaRPr>
          </a:p>
          <a:p>
            <a:pPr marL="457200" lvl="1" indent="0">
              <a:buFont typeface="Arial"/>
              <a:buNone/>
            </a:pPr>
            <a:r>
              <a:rPr lang="es-GT" dirty="0">
                <a:latin typeface="Montserrat" panose="02000505000000020004" pitchFamily="2" charset="0"/>
                <a:cs typeface="Arial" panose="020B0604020202020204" pitchFamily="34" charset="0"/>
              </a:rPr>
              <a:t>Presupuesto </a:t>
            </a:r>
            <a:r>
              <a:rPr lang="es-GT" b="1" dirty="0">
                <a:latin typeface="Montserrat" panose="02000505000000020004" pitchFamily="2" charset="0"/>
                <a:cs typeface="Arial" panose="020B0604020202020204" pitchFamily="34" charset="0"/>
              </a:rPr>
              <a:t>ejecutado</a:t>
            </a:r>
            <a:r>
              <a:rPr lang="es-GT" dirty="0">
                <a:latin typeface="Montserrat" panose="02000505000000020004" pitchFamily="2" charset="0"/>
                <a:cs typeface="Arial" panose="020B0604020202020204" pitchFamily="34" charset="0"/>
              </a:rPr>
              <a:t> (utilizado):</a:t>
            </a:r>
            <a:br>
              <a:rPr lang="es-GT" dirty="0">
                <a:latin typeface="Montserrat" panose="02000505000000020004" pitchFamily="2" charset="0"/>
                <a:cs typeface="Arial" panose="020B0604020202020204" pitchFamily="34" charset="0"/>
              </a:rPr>
            </a:br>
            <a:endParaRPr lang="es-GT" dirty="0">
              <a:latin typeface="Montserrat" panose="02000505000000020004" pitchFamily="2" charset="0"/>
              <a:cs typeface="Arial" panose="020B0604020202020204" pitchFamily="34" charset="0"/>
            </a:endParaRPr>
          </a:p>
          <a:p>
            <a:pPr marL="457200" lvl="1" indent="0">
              <a:buFont typeface="Arial"/>
              <a:buNone/>
            </a:pPr>
            <a:endParaRPr lang="es-GT" dirty="0">
              <a:latin typeface="Montserrat" panose="02000505000000020004" pitchFamily="2" charset="0"/>
              <a:cs typeface="Arial" panose="020B0604020202020204" pitchFamily="34" charset="0"/>
            </a:endParaRPr>
          </a:p>
          <a:p>
            <a:pPr marL="457200" lvl="1" indent="0">
              <a:buFont typeface="Arial"/>
              <a:buNone/>
            </a:pPr>
            <a:endParaRPr lang="es-GT" dirty="0">
              <a:latin typeface="Montserrat" panose="02000505000000020004" pitchFamily="2" charset="0"/>
              <a:cs typeface="Arial" panose="020B0604020202020204" pitchFamily="34" charset="0"/>
            </a:endParaRPr>
          </a:p>
          <a:p>
            <a:pPr marL="457200" lvl="1" indent="0">
              <a:buFont typeface="Arial"/>
              <a:buNone/>
            </a:pPr>
            <a:r>
              <a:rPr lang="es-GT" b="1" dirty="0">
                <a:latin typeface="Montserrat" panose="02000505000000020004" pitchFamily="2" charset="0"/>
                <a:cs typeface="Arial" panose="020B0604020202020204" pitchFamily="34" charset="0"/>
              </a:rPr>
              <a:t>Saldo:</a:t>
            </a:r>
            <a:r>
              <a:rPr lang="es-GT" dirty="0">
                <a:latin typeface="Montserrat" panose="02000505000000020004" pitchFamily="2" charset="0"/>
                <a:cs typeface="Arial" panose="020B0604020202020204" pitchFamily="34" charset="0"/>
              </a:rPr>
              <a:t/>
            </a:r>
            <a:br>
              <a:rPr lang="es-GT" dirty="0">
                <a:latin typeface="Montserrat" panose="02000505000000020004" pitchFamily="2" charset="0"/>
                <a:cs typeface="Arial" panose="020B0604020202020204" pitchFamily="34" charset="0"/>
              </a:rPr>
            </a:br>
            <a:endParaRPr lang="es-GT" sz="4000" b="1" dirty="0">
              <a:solidFill>
                <a:srgbClr val="0070C0"/>
              </a:solidFill>
              <a:latin typeface="Montserrat" panose="02000505000000020004" pitchFamily="2" charset="0"/>
              <a:cs typeface="Arial" panose="020B0604020202020204" pitchFamily="34" charset="0"/>
            </a:endParaRPr>
          </a:p>
          <a:p>
            <a:pPr lvl="1"/>
            <a:endParaRPr lang="es-GT" dirty="0">
              <a:latin typeface="Montserrat" panose="02000505000000020004" pitchFamily="2" charset="0"/>
              <a:cs typeface="Arial" panose="020B0604020202020204" pitchFamily="34" charset="0"/>
            </a:endParaRPr>
          </a:p>
        </p:txBody>
      </p:sp>
      <p:sp>
        <p:nvSpPr>
          <p:cNvPr id="4" name="Marcador de contenido 6">
            <a:extLst>
              <a:ext uri="{FF2B5EF4-FFF2-40B4-BE49-F238E27FC236}">
                <a16:creationId xmlns="" xmlns:a16="http://schemas.microsoft.com/office/drawing/2014/main" id="{B0E7C88F-08E6-7147-7AEF-FE0DEDA86B5E}"/>
              </a:ext>
            </a:extLst>
          </p:cNvPr>
          <p:cNvSpPr txBox="1">
            <a:spLocks/>
          </p:cNvSpPr>
          <p:nvPr/>
        </p:nvSpPr>
        <p:spPr>
          <a:xfrm>
            <a:off x="4727229" y="1773308"/>
            <a:ext cx="5969726" cy="1541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smtClean="0">
              <a:solidFill>
                <a:srgbClr val="36B3CE"/>
              </a:solidFill>
              <a:latin typeface="Arial" panose="020B0604020202020204" pitchFamily="34" charset="0"/>
              <a:cs typeface="Arial" panose="020B0604020202020204" pitchFamily="34" charset="0"/>
            </a:endParaRPr>
          </a:p>
          <a:p>
            <a:pPr marL="457200" lvl="1" indent="0" algn="r">
              <a:buNone/>
            </a:pPr>
            <a:r>
              <a:rPr lang="es-GT" sz="4500" b="1" dirty="0">
                <a:solidFill>
                  <a:srgbClr val="36B3CE"/>
                </a:solidFill>
                <a:latin typeface="Arial" panose="020B0604020202020204" pitchFamily="34" charset="0"/>
                <a:cs typeface="Arial" panose="020B0604020202020204" pitchFamily="34" charset="0"/>
              </a:rPr>
              <a:t>Q.200, 974,100.00.</a:t>
            </a:r>
            <a:endParaRPr lang="es-GT" sz="4000" b="1" dirty="0" smtClean="0">
              <a:solidFill>
                <a:srgbClr val="36B3CE"/>
              </a:solidFill>
              <a:latin typeface="Arial" panose="020B0604020202020204" pitchFamily="34" charset="0"/>
              <a:cs typeface="Arial" panose="020B0604020202020204" pitchFamily="34" charset="0"/>
            </a:endParaRPr>
          </a:p>
          <a:p>
            <a:pPr marL="457200" lvl="1" indent="0" algn="r">
              <a:buNone/>
            </a:pPr>
            <a:endParaRPr lang="es-GT" sz="4000" b="1" dirty="0">
              <a:solidFill>
                <a:srgbClr val="36B3CE"/>
              </a:solidFill>
              <a:latin typeface="Arial" panose="020B0604020202020204" pitchFamily="34" charset="0"/>
              <a:cs typeface="Arial" panose="020B0604020202020204" pitchFamily="34" charset="0"/>
            </a:endParaRPr>
          </a:p>
        </p:txBody>
      </p:sp>
      <p:sp>
        <p:nvSpPr>
          <p:cNvPr id="6" name="Marcador de contenido 6">
            <a:extLst>
              <a:ext uri="{FF2B5EF4-FFF2-40B4-BE49-F238E27FC236}">
                <a16:creationId xmlns="" xmlns:a16="http://schemas.microsoft.com/office/drawing/2014/main" id="{A2538C85-4655-8262-616B-1531E9A5219F}"/>
              </a:ext>
            </a:extLst>
          </p:cNvPr>
          <p:cNvSpPr txBox="1">
            <a:spLocks/>
          </p:cNvSpPr>
          <p:nvPr/>
        </p:nvSpPr>
        <p:spPr>
          <a:xfrm>
            <a:off x="4810356" y="3214715"/>
            <a:ext cx="5969726" cy="1541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a:solidFill>
                <a:srgbClr val="36B3CE"/>
              </a:solidFill>
              <a:latin typeface="Arial" panose="020B0604020202020204" pitchFamily="34" charset="0"/>
              <a:cs typeface="Arial" panose="020B0604020202020204" pitchFamily="34" charset="0"/>
            </a:endParaRPr>
          </a:p>
          <a:p>
            <a:pPr marL="457200" lvl="1" indent="0" algn="r">
              <a:buNone/>
            </a:pPr>
            <a:r>
              <a:rPr lang="es-GT" sz="4500" b="1" dirty="0">
                <a:solidFill>
                  <a:srgbClr val="36B3CE"/>
                </a:solidFill>
                <a:latin typeface="Arial" panose="020B0604020202020204" pitchFamily="34" charset="0"/>
                <a:cs typeface="Arial" panose="020B0604020202020204" pitchFamily="34" charset="0"/>
              </a:rPr>
              <a:t>Q.56, 651,698.04</a:t>
            </a:r>
            <a:endParaRPr lang="es-GT" sz="4000" b="1" dirty="0" smtClean="0">
              <a:solidFill>
                <a:srgbClr val="36B3CE"/>
              </a:solidFill>
              <a:latin typeface="Arial" panose="020B0604020202020204" pitchFamily="34" charset="0"/>
              <a:cs typeface="Arial" panose="020B0604020202020204" pitchFamily="34" charset="0"/>
            </a:endParaRPr>
          </a:p>
          <a:p>
            <a:pPr marL="457200" lvl="1" indent="0" algn="r">
              <a:buNone/>
            </a:pPr>
            <a:endParaRPr lang="es-GT" sz="4000" b="1" dirty="0">
              <a:solidFill>
                <a:srgbClr val="36B3CE"/>
              </a:solidFill>
              <a:latin typeface="Arial" panose="020B0604020202020204" pitchFamily="34" charset="0"/>
              <a:cs typeface="Arial" panose="020B0604020202020204" pitchFamily="34" charset="0"/>
            </a:endParaRPr>
          </a:p>
        </p:txBody>
      </p:sp>
      <p:sp>
        <p:nvSpPr>
          <p:cNvPr id="7" name="Marcador de contenido 6">
            <a:extLst>
              <a:ext uri="{FF2B5EF4-FFF2-40B4-BE49-F238E27FC236}">
                <a16:creationId xmlns="" xmlns:a16="http://schemas.microsoft.com/office/drawing/2014/main" id="{21908DAC-8C5D-D573-7E6E-DA690368235C}"/>
              </a:ext>
            </a:extLst>
          </p:cNvPr>
          <p:cNvSpPr txBox="1">
            <a:spLocks/>
          </p:cNvSpPr>
          <p:nvPr/>
        </p:nvSpPr>
        <p:spPr>
          <a:xfrm>
            <a:off x="4810356" y="4656122"/>
            <a:ext cx="5969726" cy="1541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a:latin typeface="Arial" panose="020B0604020202020204" pitchFamily="34" charset="0"/>
              <a:cs typeface="Arial" panose="020B0604020202020204" pitchFamily="34" charset="0"/>
            </a:endParaRPr>
          </a:p>
          <a:p>
            <a:pPr marL="457200" lvl="1" indent="0" algn="r">
              <a:buNone/>
            </a:pPr>
            <a:r>
              <a:rPr lang="es-GT" sz="4500" b="1" dirty="0" smtClean="0">
                <a:solidFill>
                  <a:srgbClr val="36B3CE"/>
                </a:solidFill>
                <a:latin typeface="Arial" panose="020B0604020202020204" pitchFamily="34" charset="0"/>
                <a:cs typeface="Arial" panose="020B0604020202020204" pitchFamily="34" charset="0"/>
              </a:rPr>
              <a:t>Q.144, 322,401.06</a:t>
            </a:r>
            <a:endParaRPr lang="es-GT" sz="4000" b="1" dirty="0" smtClean="0">
              <a:solidFill>
                <a:srgbClr val="0070C0"/>
              </a:solidFill>
              <a:latin typeface="Arial" panose="020B0604020202020204" pitchFamily="34" charset="0"/>
              <a:cs typeface="Arial" panose="020B0604020202020204" pitchFamily="34" charset="0"/>
            </a:endParaRPr>
          </a:p>
          <a:p>
            <a:pPr marL="457200" lvl="1" indent="0" algn="r">
              <a:buNone/>
            </a:pPr>
            <a:endParaRPr lang="es-GT" sz="4000" b="1" dirty="0">
              <a:solidFill>
                <a:srgbClr val="0070C0"/>
              </a:solidFill>
              <a:latin typeface="Arial" panose="020B0604020202020204" pitchFamily="34" charset="0"/>
              <a:cs typeface="Arial" panose="020B0604020202020204" pitchFamily="34" charset="0"/>
            </a:endParaRPr>
          </a:p>
        </p:txBody>
      </p:sp>
      <p:sp>
        <p:nvSpPr>
          <p:cNvPr id="8" name="Google Shape;67;g1e0bd25976b_0_50"/>
          <p:cNvSpPr/>
          <p:nvPr/>
        </p:nvSpPr>
        <p:spPr>
          <a:xfrm>
            <a:off x="10325" y="835325"/>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8;g1e0bd25976b_0_50"/>
          <p:cNvSpPr txBox="1"/>
          <p:nvPr/>
        </p:nvSpPr>
        <p:spPr>
          <a:xfrm>
            <a:off x="1057325" y="1059162"/>
            <a:ext cx="3279000" cy="738623"/>
          </a:xfrm>
          <a:prstGeom prst="rect">
            <a:avLst/>
          </a:prstGeom>
          <a:noFill/>
          <a:ln>
            <a:noFill/>
          </a:ln>
        </p:spPr>
        <p:txBody>
          <a:bodyPr spcFirstLastPara="1" wrap="square" lIns="91425" tIns="45700" rIns="91425" bIns="45700" anchor="t" anchorCtr="0">
            <a:spAutoFit/>
          </a:bodyPr>
          <a:lstStyle/>
          <a:p>
            <a:pPr lvl="0"/>
            <a:r>
              <a:rPr lang="es-GT" dirty="0">
                <a:solidFill>
                  <a:srgbClr val="FFFFFF"/>
                </a:solidFill>
                <a:latin typeface="Montserrat"/>
                <a:ea typeface="Montserrat"/>
                <a:cs typeface="Montserrat"/>
                <a:sym typeface="Montserrat"/>
              </a:rPr>
              <a:t>CIFRAS GENERALES DEL PRESUPUESTO </a:t>
            </a:r>
            <a:r>
              <a:rPr lang="es-GT" dirty="0" smtClean="0">
                <a:solidFill>
                  <a:srgbClr val="FFFFFF"/>
                </a:solidFill>
                <a:latin typeface="Montserrat"/>
                <a:ea typeface="Montserrat"/>
                <a:cs typeface="Montserrat"/>
                <a:sym typeface="Montserrat"/>
              </a:rPr>
              <a:t>AL PRIMER </a:t>
            </a:r>
            <a:r>
              <a:rPr lang="es-GT" dirty="0">
                <a:solidFill>
                  <a:srgbClr val="FFFFFF"/>
                </a:solidFill>
                <a:latin typeface="Montserrat"/>
                <a:ea typeface="Montserrat"/>
                <a:cs typeface="Montserrat"/>
                <a:sym typeface="Montserrat"/>
              </a:rPr>
              <a:t>CUATRIMESTRE </a:t>
            </a:r>
            <a:r>
              <a:rPr lang="es-GT" dirty="0" smtClean="0">
                <a:solidFill>
                  <a:srgbClr val="FFFFFF"/>
                </a:solidFill>
                <a:latin typeface="Montserrat"/>
                <a:ea typeface="Montserrat"/>
                <a:cs typeface="Montserrat"/>
                <a:sym typeface="Montserrat"/>
              </a:rPr>
              <a:t>2023</a:t>
            </a:r>
            <a:endParaRPr lang="es-GT" dirty="0">
              <a:solidFill>
                <a:srgbClr val="FFFFFF"/>
              </a:solidFill>
              <a:latin typeface="Montserrat"/>
              <a:ea typeface="Montserrat"/>
              <a:cs typeface="Montserrat"/>
              <a:sym typeface="Montserrat"/>
            </a:endParaRPr>
          </a:p>
        </p:txBody>
      </p:sp>
      <p:sp>
        <p:nvSpPr>
          <p:cNvPr id="11" name="Google Shape;69;g1e0bd25976b_0_50"/>
          <p:cNvSpPr txBox="1"/>
          <p:nvPr/>
        </p:nvSpPr>
        <p:spPr>
          <a:xfrm>
            <a:off x="95785" y="920662"/>
            <a:ext cx="1114800"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6000" dirty="0" smtClean="0">
                <a:solidFill>
                  <a:srgbClr val="FFECBF"/>
                </a:solidFill>
                <a:latin typeface="Vollkorn ExtraBold"/>
                <a:ea typeface="Vollkorn ExtraBold"/>
                <a:cs typeface="Vollkorn ExtraBold"/>
                <a:sym typeface="Vollkorn ExtraBold"/>
              </a:rPr>
              <a:t>1.1</a:t>
            </a:r>
            <a:endParaRPr sz="6000" dirty="0">
              <a:solidFill>
                <a:srgbClr val="FFECBF"/>
              </a:solidFill>
              <a:latin typeface="Vollkorn ExtraBold"/>
              <a:ea typeface="Vollkorn ExtraBold"/>
              <a:cs typeface="Vollkorn ExtraBold"/>
              <a:sym typeface="Vollkorn ExtraBold"/>
            </a:endParaRPr>
          </a:p>
        </p:txBody>
      </p:sp>
    </p:spTree>
    <p:extLst>
      <p:ext uri="{BB962C8B-B14F-4D97-AF65-F5344CB8AC3E}">
        <p14:creationId xmlns:p14="http://schemas.microsoft.com/office/powerpoint/2010/main" val="23717178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9" name="Google Shape;67;g1e0bd25976b_0_50"/>
          <p:cNvSpPr/>
          <p:nvPr/>
        </p:nvSpPr>
        <p:spPr>
          <a:xfrm>
            <a:off x="10324" y="507899"/>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8;g1e0bd25976b_0_50"/>
          <p:cNvSpPr txBox="1"/>
          <p:nvPr/>
        </p:nvSpPr>
        <p:spPr>
          <a:xfrm>
            <a:off x="1114799" y="746928"/>
            <a:ext cx="4594508" cy="523180"/>
          </a:xfrm>
          <a:prstGeom prst="rect">
            <a:avLst/>
          </a:prstGeom>
          <a:noFill/>
          <a:ln>
            <a:noFill/>
          </a:ln>
        </p:spPr>
        <p:txBody>
          <a:bodyPr spcFirstLastPara="1" wrap="square" lIns="91425" tIns="45700" rIns="91425" bIns="45700" anchor="t" anchorCtr="0">
            <a:spAutoFit/>
          </a:bodyPr>
          <a:lstStyle/>
          <a:p>
            <a:pPr lvl="0"/>
            <a:r>
              <a:rPr lang="es-GT" dirty="0">
                <a:solidFill>
                  <a:srgbClr val="FFFFFF"/>
                </a:solidFill>
                <a:latin typeface="Montserrat"/>
                <a:ea typeface="Montserrat"/>
                <a:cs typeface="Montserrat"/>
                <a:sym typeface="Montserrat"/>
              </a:rPr>
              <a:t>CIFRAS GENERALES DEL PRESUPUESTO AL </a:t>
            </a:r>
            <a:r>
              <a:rPr lang="es-GT" dirty="0" smtClean="0">
                <a:solidFill>
                  <a:srgbClr val="FFFFFF"/>
                </a:solidFill>
                <a:latin typeface="Montserrat"/>
                <a:ea typeface="Montserrat"/>
                <a:cs typeface="Montserrat"/>
                <a:sym typeface="Montserrat"/>
              </a:rPr>
              <a:t>PRIMER CUATRIMESTRE 2023</a:t>
            </a:r>
            <a:endParaRPr lang="es-GT" dirty="0">
              <a:solidFill>
                <a:srgbClr val="FFFFFF"/>
              </a:solidFill>
              <a:latin typeface="Montserrat"/>
              <a:ea typeface="Montserrat"/>
              <a:cs typeface="Montserrat"/>
              <a:sym typeface="Montserrat"/>
            </a:endParaRPr>
          </a:p>
        </p:txBody>
      </p:sp>
      <p:sp>
        <p:nvSpPr>
          <p:cNvPr id="12" name="Marcador de contenido 6">
            <a:extLst>
              <a:ext uri="{FF2B5EF4-FFF2-40B4-BE49-F238E27FC236}">
                <a16:creationId xmlns="" xmlns:a16="http://schemas.microsoft.com/office/drawing/2014/main" id="{8811B6E6-3BF9-3D36-AE48-A49469A2FAF8}"/>
              </a:ext>
            </a:extLst>
          </p:cNvPr>
          <p:cNvSpPr txBox="1">
            <a:spLocks/>
          </p:cNvSpPr>
          <p:nvPr/>
        </p:nvSpPr>
        <p:spPr>
          <a:xfrm>
            <a:off x="404292" y="2429892"/>
            <a:ext cx="4585065" cy="1445424"/>
          </a:xfrm>
          <a:prstGeom prst="rect">
            <a:avLst/>
          </a:prstGeom>
          <a:noFill/>
          <a:ln>
            <a:noFill/>
          </a:ln>
        </p:spPr>
        <p:txBody>
          <a:bodyPr spcFirstLastPara="1" wrap="square" lIns="91425" tIns="45700" rIns="91425" bIns="45700" anchor="t" anchorCtr="0">
            <a:normAutofit fontScale="775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Font typeface="Arial"/>
              <a:buNone/>
            </a:pPr>
            <a:endParaRPr lang="es-GT" b="1" dirty="0">
              <a:latin typeface="Montserrat" panose="02000505000000020004" pitchFamily="2" charset="0"/>
              <a:cs typeface="Arial" panose="020B0604020202020204" pitchFamily="34" charset="0"/>
            </a:endParaRPr>
          </a:p>
          <a:p>
            <a:pPr marL="457200" lvl="1" indent="0">
              <a:buFont typeface="Arial"/>
              <a:buNone/>
            </a:pPr>
            <a:r>
              <a:rPr lang="es-GT" sz="3000" b="1" dirty="0">
                <a:latin typeface="Montserrat" panose="02000505000000020004" pitchFamily="2" charset="0"/>
                <a:cs typeface="Arial" panose="020B0604020202020204" pitchFamily="34" charset="0"/>
              </a:rPr>
              <a:t>Porcentaje de ejecución</a:t>
            </a:r>
            <a:r>
              <a:rPr lang="es-GT" sz="2600" b="1" dirty="0">
                <a:latin typeface="Montserrat" panose="02000505000000020004" pitchFamily="2" charset="0"/>
                <a:cs typeface="Arial" panose="020B0604020202020204" pitchFamily="34" charset="0"/>
              </a:rPr>
              <a:t>:</a:t>
            </a:r>
          </a:p>
          <a:p>
            <a:pPr marL="457200" lvl="1" indent="0">
              <a:buFont typeface="Arial"/>
              <a:buNone/>
            </a:pPr>
            <a:endParaRPr lang="es-GT" b="1" dirty="0">
              <a:latin typeface="Montserrat" panose="02000505000000020004" pitchFamily="2" charset="0"/>
              <a:cs typeface="Arial" panose="020B0604020202020204" pitchFamily="34" charset="0"/>
            </a:endParaRPr>
          </a:p>
          <a:p>
            <a:pPr marL="457200" lvl="1" indent="0">
              <a:buFont typeface="Arial"/>
              <a:buNone/>
            </a:pPr>
            <a:r>
              <a:rPr lang="es-GT" b="1" dirty="0">
                <a:latin typeface="Montserrat" panose="02000505000000020004" pitchFamily="2" charset="0"/>
                <a:cs typeface="Arial" panose="020B0604020202020204" pitchFamily="34" charset="0"/>
              </a:rPr>
              <a:t> </a:t>
            </a:r>
          </a:p>
          <a:p>
            <a:pPr lvl="1"/>
            <a:endParaRPr lang="es-GT" dirty="0">
              <a:latin typeface="Montserrat" panose="02000505000000020004" pitchFamily="2" charset="0"/>
              <a:cs typeface="Arial" panose="020B0604020202020204" pitchFamily="34" charset="0"/>
            </a:endParaRPr>
          </a:p>
        </p:txBody>
      </p:sp>
      <p:sp>
        <p:nvSpPr>
          <p:cNvPr id="13" name="Marcador de contenido 6">
            <a:extLst>
              <a:ext uri="{FF2B5EF4-FFF2-40B4-BE49-F238E27FC236}">
                <a16:creationId xmlns="" xmlns:a16="http://schemas.microsoft.com/office/drawing/2014/main" id="{3AC485ED-8EFF-15DC-3BE8-DB94256C0DC6}"/>
              </a:ext>
            </a:extLst>
          </p:cNvPr>
          <p:cNvSpPr txBox="1">
            <a:spLocks/>
          </p:cNvSpPr>
          <p:nvPr/>
        </p:nvSpPr>
        <p:spPr>
          <a:xfrm>
            <a:off x="1078925" y="3211349"/>
            <a:ext cx="2884203" cy="19840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a:latin typeface="Arial" panose="020B0604020202020204" pitchFamily="34" charset="0"/>
              <a:cs typeface="Arial" panose="020B0604020202020204" pitchFamily="34" charset="0"/>
            </a:endParaRPr>
          </a:p>
          <a:p>
            <a:pPr marL="457200" lvl="1" indent="0" algn="r">
              <a:buNone/>
            </a:pPr>
            <a:r>
              <a:rPr lang="es-GT" sz="5000" b="1" dirty="0" smtClean="0">
                <a:solidFill>
                  <a:srgbClr val="FF0000"/>
                </a:solidFill>
                <a:latin typeface="Arial" panose="020B0604020202020204" pitchFamily="34" charset="0"/>
                <a:cs typeface="Arial" panose="020B0604020202020204" pitchFamily="34" charset="0"/>
              </a:rPr>
              <a:t>28.19%</a:t>
            </a:r>
            <a:endParaRPr lang="es-GT" sz="5000" b="1" dirty="0">
              <a:solidFill>
                <a:srgbClr val="FF0000"/>
              </a:solidFill>
              <a:latin typeface="Arial" panose="020B0604020202020204" pitchFamily="34" charset="0"/>
              <a:cs typeface="Arial" panose="020B0604020202020204" pitchFamily="34" charset="0"/>
            </a:endParaRPr>
          </a:p>
          <a:p>
            <a:pPr marL="457200" lvl="1" indent="0" algn="r">
              <a:buNone/>
            </a:pPr>
            <a:endParaRPr lang="es-GT" sz="4000" b="1" dirty="0">
              <a:solidFill>
                <a:srgbClr val="0070C0"/>
              </a:solidFill>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3128" y="-340099"/>
            <a:ext cx="9890981" cy="7640716"/>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 xmlns:a16="http://schemas.microsoft.com/office/drawing/2014/main" id="{29113240-27C0-863D-852C-585C6CC40BD8}"/>
              </a:ext>
            </a:extLst>
          </p:cNvPr>
          <p:cNvSpPr txBox="1"/>
          <p:nvPr/>
        </p:nvSpPr>
        <p:spPr>
          <a:xfrm>
            <a:off x="884463" y="2105677"/>
            <a:ext cx="8244547" cy="3508653"/>
          </a:xfrm>
          <a:prstGeom prst="rect">
            <a:avLst/>
          </a:prstGeom>
          <a:noFill/>
        </p:spPr>
        <p:txBody>
          <a:bodyPr wrap="square" rtlCol="0">
            <a:spAutoFit/>
          </a:bodyPr>
          <a:lstStyle/>
          <a:p>
            <a:pPr algn="just">
              <a:lnSpc>
                <a:spcPct val="150000"/>
              </a:lnSpc>
            </a:pPr>
            <a:r>
              <a:rPr lang="es-GT" sz="2000" b="0" dirty="0">
                <a:solidFill>
                  <a:schemeClr val="tx1"/>
                </a:solidFill>
                <a:latin typeface="Montserrat" panose="02000505000000020004" pitchFamily="2" charset="0"/>
                <a:cs typeface="Arial" panose="020B0604020202020204" pitchFamily="34" charset="0"/>
              </a:rPr>
              <a:t>El dinero se utiliza en la adquisición de diferentes bienes o servicios y en transferencias que son necesarias para cumplir con las finalidades de la institución.</a:t>
            </a:r>
          </a:p>
          <a:p>
            <a:pPr algn="just">
              <a:lnSpc>
                <a:spcPct val="150000"/>
              </a:lnSpc>
            </a:pPr>
            <a:endParaRPr lang="es-GT" sz="2000" b="0" dirty="0">
              <a:solidFill>
                <a:schemeClr val="tx1"/>
              </a:solidFill>
              <a:latin typeface="Montserrat" panose="02000505000000020004" pitchFamily="2" charset="0"/>
              <a:cs typeface="Arial" panose="020B0604020202020204" pitchFamily="34" charset="0"/>
            </a:endParaRPr>
          </a:p>
          <a:p>
            <a:pPr algn="just">
              <a:lnSpc>
                <a:spcPct val="150000"/>
              </a:lnSpc>
            </a:pPr>
            <a:r>
              <a:rPr lang="es-GT" sz="2000" b="0" dirty="0">
                <a:solidFill>
                  <a:schemeClr val="tx1"/>
                </a:solidFill>
                <a:latin typeface="Montserrat" panose="02000505000000020004" pitchFamily="2" charset="0"/>
                <a:cs typeface="Arial" panose="020B0604020202020204" pitchFamily="34" charset="0"/>
              </a:rPr>
              <a:t>Para mostrar de forma ordenada a la población en qué se utiliza el dinero, el gasto del sector público se muestra por </a:t>
            </a:r>
            <a:r>
              <a:rPr lang="es-GT" sz="2800" dirty="0">
                <a:solidFill>
                  <a:srgbClr val="36B3CE"/>
                </a:solidFill>
                <a:latin typeface="Montserrat" panose="02000505000000020004" pitchFamily="2" charset="0"/>
                <a:cs typeface="Arial" panose="020B0604020202020204" pitchFamily="34" charset="0"/>
              </a:rPr>
              <a:t>grupos de gasto</a:t>
            </a:r>
            <a:r>
              <a:rPr lang="es-GT" sz="2800" b="0" dirty="0">
                <a:solidFill>
                  <a:srgbClr val="36B3CE"/>
                </a:solidFill>
                <a:latin typeface="Montserrat" panose="02000505000000020004" pitchFamily="2" charset="0"/>
                <a:cs typeface="Arial" panose="020B0604020202020204" pitchFamily="34" charset="0"/>
              </a:rPr>
              <a:t>.</a:t>
            </a:r>
          </a:p>
        </p:txBody>
      </p:sp>
      <p:sp>
        <p:nvSpPr>
          <p:cNvPr id="3" name="Título 1">
            <a:extLst>
              <a:ext uri="{FF2B5EF4-FFF2-40B4-BE49-F238E27FC236}">
                <a16:creationId xmlns="" xmlns:a16="http://schemas.microsoft.com/office/drawing/2014/main" id="{8B631EF4-41E9-2AE1-3FB7-6CA2FCA861A9}"/>
              </a:ext>
            </a:extLst>
          </p:cNvPr>
          <p:cNvSpPr txBox="1">
            <a:spLocks/>
          </p:cNvSpPr>
          <p:nvPr/>
        </p:nvSpPr>
        <p:spPr>
          <a:xfrm>
            <a:off x="9293902" y="2106678"/>
            <a:ext cx="2431619" cy="1937113"/>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0000" lnSpcReduction="1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2000" b="0" dirty="0">
                <a:latin typeface="Montserrat" panose="02000505000000020004" pitchFamily="2" charset="0"/>
                <a:cs typeface="Arial" panose="020B0604020202020204" pitchFamily="34" charset="0"/>
              </a:rPr>
              <a:t/>
            </a:r>
            <a:br>
              <a:rPr lang="es-GT" sz="2000" b="0" dirty="0">
                <a:latin typeface="Montserrat" panose="02000505000000020004" pitchFamily="2" charset="0"/>
                <a:cs typeface="Arial" panose="020B0604020202020204" pitchFamily="34" charset="0"/>
              </a:rPr>
            </a:br>
            <a:r>
              <a:rPr lang="es-GT" sz="2000" b="0" dirty="0">
                <a:latin typeface="Montserrat" panose="02000505000000020004" pitchFamily="2" charset="0"/>
                <a:cs typeface="Arial" panose="020B0604020202020204" pitchFamily="34" charset="0"/>
              </a:rPr>
              <a:t>El gasto se divide </a:t>
            </a:r>
          </a:p>
          <a:p>
            <a:pPr>
              <a:lnSpc>
                <a:spcPct val="150000"/>
              </a:lnSpc>
            </a:pPr>
            <a:r>
              <a:rPr lang="es-GT" sz="2000" b="0" dirty="0">
                <a:latin typeface="Montserrat" panose="02000505000000020004" pitchFamily="2" charset="0"/>
                <a:cs typeface="Arial" panose="020B0604020202020204" pitchFamily="34" charset="0"/>
              </a:rPr>
              <a:t>en </a:t>
            </a:r>
            <a:r>
              <a:rPr lang="es-GT" sz="3100" dirty="0">
                <a:solidFill>
                  <a:srgbClr val="FF0000"/>
                </a:solidFill>
                <a:latin typeface="Montserrat" panose="02000505000000020004" pitchFamily="2" charset="0"/>
                <a:cs typeface="Arial" panose="020B0604020202020204" pitchFamily="34" charset="0"/>
              </a:rPr>
              <a:t>06 </a:t>
            </a:r>
            <a:r>
              <a:rPr lang="es-GT" sz="2000" b="0" dirty="0">
                <a:latin typeface="Montserrat" panose="02000505000000020004" pitchFamily="2" charset="0"/>
                <a:cs typeface="Arial" panose="020B0604020202020204" pitchFamily="34" charset="0"/>
              </a:rPr>
              <a:t>grupos</a:t>
            </a:r>
            <a:r>
              <a:rPr lang="es-GT" sz="2000" b="0" dirty="0">
                <a:solidFill>
                  <a:schemeClr val="accent1">
                    <a:lumMod val="50000"/>
                  </a:schemeClr>
                </a:solidFill>
                <a:latin typeface="Montserrat" panose="02000505000000020004" pitchFamily="2" charset="0"/>
                <a:cs typeface="Arial" panose="020B0604020202020204" pitchFamily="34" charset="0"/>
              </a:rPr>
              <a:t/>
            </a:r>
            <a:br>
              <a:rPr lang="es-GT" sz="2000" b="0" dirty="0">
                <a:solidFill>
                  <a:schemeClr val="accent1">
                    <a:lumMod val="50000"/>
                  </a:schemeClr>
                </a:solidFill>
                <a:latin typeface="Montserrat" panose="02000505000000020004" pitchFamily="2" charset="0"/>
                <a:cs typeface="Arial" panose="020B0604020202020204" pitchFamily="34" charset="0"/>
              </a:rPr>
            </a:br>
            <a:endParaRPr lang="es-GT" sz="2000" b="0" dirty="0">
              <a:solidFill>
                <a:schemeClr val="accent1">
                  <a:lumMod val="50000"/>
                </a:schemeClr>
              </a:solidFill>
              <a:latin typeface="Montserrat" panose="02000505000000020004" pitchFamily="2" charset="0"/>
              <a:cs typeface="Arial" panose="020B0604020202020204" pitchFamily="34" charset="0"/>
            </a:endParaRPr>
          </a:p>
        </p:txBody>
      </p:sp>
      <p:sp>
        <p:nvSpPr>
          <p:cNvPr id="6" name="Google Shape;67;g1e0bd25976b_0_50"/>
          <p:cNvSpPr/>
          <p:nvPr/>
        </p:nvSpPr>
        <p:spPr>
          <a:xfrm>
            <a:off x="10325" y="543095"/>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8;g1e0bd25976b_0_50"/>
          <p:cNvSpPr txBox="1"/>
          <p:nvPr/>
        </p:nvSpPr>
        <p:spPr>
          <a:xfrm>
            <a:off x="1055802" y="791407"/>
            <a:ext cx="4327523" cy="738623"/>
          </a:xfrm>
          <a:prstGeom prst="rect">
            <a:avLst/>
          </a:prstGeom>
          <a:noFill/>
          <a:ln>
            <a:noFill/>
          </a:ln>
        </p:spPr>
        <p:txBody>
          <a:bodyPr spcFirstLastPara="1" wrap="square" lIns="91425" tIns="45700" rIns="91425" bIns="45700" anchor="t" anchorCtr="0">
            <a:spAutoFit/>
          </a:bodyPr>
          <a:lstStyle/>
          <a:p>
            <a:pPr lvl="0"/>
            <a:r>
              <a:rPr lang="es-GT" dirty="0">
                <a:solidFill>
                  <a:srgbClr val="FFFFFF"/>
                </a:solidFill>
                <a:latin typeface="Montserrat"/>
                <a:ea typeface="Montserrat"/>
                <a:cs typeface="Montserrat"/>
                <a:sym typeface="Montserrat"/>
              </a:rPr>
              <a:t>¿EN QUÉ UTILIZA EL </a:t>
            </a:r>
            <a:r>
              <a:rPr lang="es-GT" dirty="0" smtClean="0">
                <a:solidFill>
                  <a:srgbClr val="FFFFFF"/>
                </a:solidFill>
                <a:latin typeface="Montserrat"/>
                <a:ea typeface="Montserrat"/>
                <a:cs typeface="Montserrat"/>
                <a:sym typeface="Montserrat"/>
              </a:rPr>
              <a:t>DINERO LA </a:t>
            </a:r>
            <a:r>
              <a:rPr lang="es-GT" dirty="0">
                <a:solidFill>
                  <a:srgbClr val="FFFFFF"/>
                </a:solidFill>
                <a:latin typeface="Montserrat"/>
                <a:ea typeface="Montserrat"/>
                <a:cs typeface="Montserrat"/>
                <a:sym typeface="Montserrat"/>
              </a:rPr>
              <a:t>SECRETARÍA DE OBRAS SOCIALES DE LA ESPOSA DEL PRESIDENTE DE LA </a:t>
            </a:r>
            <a:r>
              <a:rPr lang="es-GT" dirty="0" smtClean="0">
                <a:solidFill>
                  <a:srgbClr val="FFFFFF"/>
                </a:solidFill>
                <a:latin typeface="Montserrat"/>
                <a:ea typeface="Montserrat"/>
                <a:cs typeface="Montserrat"/>
                <a:sym typeface="Montserrat"/>
              </a:rPr>
              <a:t>REPÚBLICA? </a:t>
            </a:r>
            <a:endParaRPr lang="es-GT" dirty="0">
              <a:solidFill>
                <a:srgbClr val="FFFFFF"/>
              </a:solidFill>
              <a:latin typeface="Montserrat"/>
              <a:ea typeface="Montserrat"/>
              <a:cs typeface="Montserrat"/>
              <a:sym typeface="Montserrat"/>
            </a:endParaRPr>
          </a:p>
        </p:txBody>
      </p:sp>
      <p:sp>
        <p:nvSpPr>
          <p:cNvPr id="10" name="Google Shape;69;g1e0bd25976b_0_50"/>
          <p:cNvSpPr txBox="1"/>
          <p:nvPr/>
        </p:nvSpPr>
        <p:spPr>
          <a:xfrm>
            <a:off x="0" y="535903"/>
            <a:ext cx="1114800"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6000" dirty="0" smtClean="0">
                <a:solidFill>
                  <a:srgbClr val="FFECBF"/>
                </a:solidFill>
                <a:latin typeface="Vollkorn ExtraBold"/>
                <a:ea typeface="Vollkorn ExtraBold"/>
                <a:cs typeface="Vollkorn ExtraBold"/>
                <a:sym typeface="Vollkorn ExtraBold"/>
              </a:rPr>
              <a:t>1.2</a:t>
            </a:r>
            <a:endParaRPr sz="6000" dirty="0">
              <a:solidFill>
                <a:srgbClr val="FFECBF"/>
              </a:solidFill>
              <a:latin typeface="Vollkorn ExtraBold"/>
              <a:ea typeface="Vollkorn ExtraBold"/>
              <a:cs typeface="Vollkorn ExtraBold"/>
              <a:sym typeface="Vollkorn ExtraBold"/>
            </a:endParaRPr>
          </a:p>
        </p:txBody>
      </p:sp>
    </p:spTree>
    <p:extLst>
      <p:ext uri="{BB962C8B-B14F-4D97-AF65-F5344CB8AC3E}">
        <p14:creationId xmlns:p14="http://schemas.microsoft.com/office/powerpoint/2010/main" val="21126672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0892" y="1507691"/>
            <a:ext cx="7279483" cy="5350309"/>
          </a:xfrm>
          <a:prstGeom prst="rect">
            <a:avLst/>
          </a:prstGeom>
        </p:spPr>
      </p:pic>
      <p:sp>
        <p:nvSpPr>
          <p:cNvPr id="7" name="Google Shape;67;g1e0bd25976b_0_50"/>
          <p:cNvSpPr/>
          <p:nvPr/>
        </p:nvSpPr>
        <p:spPr>
          <a:xfrm>
            <a:off x="10325" y="485437"/>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8;g1e0bd25976b_0_50"/>
          <p:cNvSpPr txBox="1"/>
          <p:nvPr/>
        </p:nvSpPr>
        <p:spPr>
          <a:xfrm>
            <a:off x="1125125" y="743955"/>
            <a:ext cx="4327523" cy="523180"/>
          </a:xfrm>
          <a:prstGeom prst="rect">
            <a:avLst/>
          </a:prstGeom>
          <a:noFill/>
          <a:ln>
            <a:noFill/>
          </a:ln>
        </p:spPr>
        <p:txBody>
          <a:bodyPr spcFirstLastPara="1" wrap="square" lIns="91425" tIns="45700" rIns="91425" bIns="45700" anchor="t" anchorCtr="0">
            <a:spAutoFit/>
          </a:bodyPr>
          <a:lstStyle/>
          <a:p>
            <a:pPr lvl="0"/>
            <a:r>
              <a:rPr lang="es-GT" dirty="0">
                <a:solidFill>
                  <a:srgbClr val="FFFFFF"/>
                </a:solidFill>
                <a:latin typeface="Montserrat"/>
                <a:ea typeface="Montserrat"/>
                <a:cs typeface="Montserrat"/>
                <a:sym typeface="Montserrat"/>
              </a:rPr>
              <a:t>EJECUCIÓN PRESUPUESTARIA POR GRUPO DE GASTO </a:t>
            </a:r>
            <a:r>
              <a:rPr lang="es-GT" dirty="0" smtClean="0">
                <a:solidFill>
                  <a:srgbClr val="FFFFFF"/>
                </a:solidFill>
                <a:latin typeface="Montserrat"/>
                <a:ea typeface="Montserrat"/>
                <a:cs typeface="Montserrat"/>
                <a:sym typeface="Montserrat"/>
              </a:rPr>
              <a:t>PRIMER CUATRIMESTRE 2023</a:t>
            </a:r>
            <a:endParaRPr lang="es-GT" dirty="0">
              <a:solidFill>
                <a:srgbClr val="FFFFFF"/>
              </a:solidFill>
              <a:latin typeface="Montserrat"/>
              <a:ea typeface="Montserrat"/>
              <a:cs typeface="Montserrat"/>
              <a:sym typeface="Montserrat"/>
            </a:endParaRPr>
          </a:p>
        </p:txBody>
      </p:sp>
      <p:sp>
        <p:nvSpPr>
          <p:cNvPr id="9" name="Google Shape;69;g1e0bd25976b_0_50"/>
          <p:cNvSpPr txBox="1"/>
          <p:nvPr/>
        </p:nvSpPr>
        <p:spPr>
          <a:xfrm>
            <a:off x="10325" y="575826"/>
            <a:ext cx="1114800"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6000" dirty="0" smtClean="0">
                <a:solidFill>
                  <a:srgbClr val="FFECBF"/>
                </a:solidFill>
                <a:latin typeface="Vollkorn ExtraBold"/>
                <a:ea typeface="Vollkorn ExtraBold"/>
                <a:cs typeface="Vollkorn ExtraBold"/>
                <a:sym typeface="Vollkorn ExtraBold"/>
              </a:rPr>
              <a:t>1.3</a:t>
            </a:r>
            <a:endParaRPr sz="6000" dirty="0">
              <a:solidFill>
                <a:srgbClr val="FFECBF"/>
              </a:solidFill>
              <a:latin typeface="Vollkorn ExtraBold"/>
              <a:ea typeface="Vollkorn ExtraBold"/>
              <a:cs typeface="Vollkorn ExtraBold"/>
              <a:sym typeface="Vollkorn ExtraBold"/>
            </a:endParaRPr>
          </a:p>
        </p:txBody>
      </p:sp>
    </p:spTree>
    <p:extLst>
      <p:ext uri="{BB962C8B-B14F-4D97-AF65-F5344CB8AC3E}">
        <p14:creationId xmlns:p14="http://schemas.microsoft.com/office/powerpoint/2010/main" val="3664169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1803</TotalTime>
  <Words>1516</Words>
  <Application>Microsoft Office PowerPoint</Application>
  <PresentationFormat>Panorámica</PresentationFormat>
  <Paragraphs>216</Paragraphs>
  <Slides>28</Slides>
  <Notes>28</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28</vt:i4>
      </vt:variant>
    </vt:vector>
  </HeadingPairs>
  <TitlesOfParts>
    <vt:vector size="37" baseType="lpstr">
      <vt:lpstr>Calibri</vt:lpstr>
      <vt:lpstr>Vollkorn Black</vt:lpstr>
      <vt:lpstr>Montserrat SemiBold</vt:lpstr>
      <vt:lpstr>Volkhov</vt:lpstr>
      <vt:lpstr>Vollkorn ExtraBold</vt:lpstr>
      <vt:lpstr>Arial</vt:lpstr>
      <vt:lpstr>Montserrat</vt:lpstr>
      <vt:lpstr>Vollkorn Medium</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dc:creator>
  <cp:lastModifiedBy>Corina Ibeth Ardon Aguilar</cp:lastModifiedBy>
  <cp:revision>37</cp:revision>
  <dcterms:created xsi:type="dcterms:W3CDTF">2022-04-29T16:34:54Z</dcterms:created>
  <dcterms:modified xsi:type="dcterms:W3CDTF">2023-05-08T17:46:10Z</dcterms:modified>
</cp:coreProperties>
</file>