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8" r:id="rId3"/>
    <p:sldId id="265" r:id="rId4"/>
    <p:sldId id="257" r:id="rId5"/>
    <p:sldId id="264" r:id="rId6"/>
    <p:sldId id="266" r:id="rId7"/>
    <p:sldId id="267" r:id="rId8"/>
    <p:sldId id="268" r:id="rId9"/>
    <p:sldId id="269" r:id="rId10"/>
    <p:sldId id="270" r:id="rId11"/>
    <p:sldId id="271" r:id="rId12"/>
    <p:sldId id="272" r:id="rId13"/>
    <p:sldId id="273" r:id="rId14"/>
    <p:sldId id="279" r:id="rId15"/>
    <p:sldId id="292" r:id="rId16"/>
    <p:sldId id="294" r:id="rId17"/>
    <p:sldId id="295" r:id="rId18"/>
    <p:sldId id="297" r:id="rId19"/>
    <p:sldId id="299" r:id="rId20"/>
    <p:sldId id="300" r:id="rId21"/>
    <p:sldId id="276" r:id="rId22"/>
    <p:sldId id="287" r:id="rId23"/>
    <p:sldId id="286" r:id="rId24"/>
    <p:sldId id="275" r:id="rId25"/>
    <p:sldId id="289" r:id="rId26"/>
    <p:sldId id="288" r:id="rId27"/>
    <p:sldId id="290" r:id="rId28"/>
    <p:sldId id="26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Montserrat SemiBold" panose="00000700000000000000" pitchFamily="2" charset="0"/>
      <p:regular r:id="rId39"/>
      <p:bold r:id="rId40"/>
      <p:italic r:id="rId41"/>
      <p:boldItalic r:id="rId42"/>
    </p:embeddedFont>
    <p:embeddedFont>
      <p:font typeface="Sitka Small Semibold" pitchFamily="2" charset="0"/>
      <p:bold r:id="rId43"/>
      <p:boldItalic r:id="rId44"/>
    </p:embeddedFont>
    <p:embeddedFont>
      <p:font typeface="Sitka Subheading Semibold" pitchFamily="2" charset="0"/>
      <p:bold r:id="rId45"/>
      <p:boldItalic r:id="rId46"/>
    </p:embeddedFont>
    <p:embeddedFont>
      <p:font typeface="Vollkorn Black" panose="020B0604020202020204" charset="0"/>
      <p:bold r:id="rId47"/>
      <p:boldItalic r:id="rId48"/>
    </p:embeddedFont>
    <p:embeddedFont>
      <p:font typeface="Vollkorn ExtraBold" panose="020B0604020202020204" charset="0"/>
      <p:bold r:id="rId49"/>
      <p:boldItalic r:id="rId50"/>
    </p:embeddedFont>
    <p:embeddedFont>
      <p:font typeface="Vollkorn Medium"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iiJp/3MEYxNCktPksRf1O6ouhh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9DB9"/>
    <a:srgbClr val="29C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1.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charts/_rels/chart1.xml.rels><?xml version="1.0" encoding="UTF-8" standalone="yes"?>
<Relationships xmlns="http://schemas.openxmlformats.org/package/2006/relationships"><Relationship Id="rId1" Type="http://schemas.openxmlformats.org/officeDocument/2006/relationships/oleObject" Target="file:///C:\Users\home\Desktop\PRIMER%20INFORME%20CPCC%202023\REPORTES%20SICOIN%20EN%20ABR%2023\2)%20EJ%20PPTRIA%20X%20GPO%20GTO%20EN%20-ABR%2023\2)%20EJ%20PPTRIA%20GPO%20DE%20GASTO%20EN%20ABR%2023,%20EXCEL.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home\Desktop\PRIMER%20INFORME%20CPCC%202023\REPORTES%20SICOIN%20EN%20ABR%2023\5)%20EJ%20PPTRIA%20X%20FINALIDAD%20EN%20ABR%20%2023\2)%20EJ%20PPTRIA%20X%20FINALIDAD%20EN%20ABR%20%2023%20EXCEL.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home\Desktop\PRIMER%20INFORME%20CPCC%202023\REPORTES%20SICOIN%20EN%20ABR%2023\1)%20EJ%20PPTRIA%20INSTIT%20EN%20ABR%2023\EN-ABRIL%20ACUM%2023\2)EJ%20PPTRIA%20INSTIUCIONAL%20EN%20ABR%2023%20%20EXCE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GT"/>
              <a:t>Ejecución presupuestaria por grupo de gasto</a:t>
            </a:r>
          </a:p>
          <a:p>
            <a:pPr>
              <a:defRPr/>
            </a:pPr>
            <a:r>
              <a:rPr lang="es-GT"/>
              <a:t>Enero-abril  de 2023</a:t>
            </a:r>
          </a:p>
          <a:p>
            <a:pPr>
              <a:defRPr/>
            </a:pPr>
            <a:r>
              <a:rPr lang="es-GT"/>
              <a:t>(Millones de quetzales) </a:t>
            </a:r>
          </a:p>
          <a:p>
            <a:pPr>
              <a:defRPr/>
            </a:pPr>
            <a:endParaRPr lang="es-GT"/>
          </a:p>
        </c:rich>
      </c:tx>
      <c:layout>
        <c:manualLayout>
          <c:xMode val="edge"/>
          <c:yMode val="edge"/>
          <c:x val="0.37911159094259556"/>
          <c:y val="5.4993239997028053E-3"/>
        </c:manualLayout>
      </c:layout>
      <c:overlay val="0"/>
    </c:title>
    <c:autoTitleDeleted val="0"/>
    <c:plotArea>
      <c:layout>
        <c:manualLayout>
          <c:layoutTarget val="inner"/>
          <c:xMode val="edge"/>
          <c:yMode val="edge"/>
          <c:x val="0.17377217566540212"/>
          <c:y val="0.14030245480931508"/>
          <c:w val="0.77682499709248454"/>
          <c:h val="0.53511366437821906"/>
        </c:manualLayout>
      </c:layout>
      <c:barChart>
        <c:barDir val="col"/>
        <c:grouping val="clustered"/>
        <c:varyColors val="0"/>
        <c:ser>
          <c:idx val="0"/>
          <c:order val="0"/>
          <c:tx>
            <c:strRef>
              <c:f>'P INFORME'!$S$3</c:f>
              <c:strCache>
                <c:ptCount val="1"/>
                <c:pt idx="0">
                  <c:v>ASIGNADO</c:v>
                </c:pt>
              </c:strCache>
            </c:strRef>
          </c:tx>
          <c:invertIfNegative val="0"/>
          <c:cat>
            <c:strRef>
              <c:f>'P INFORME'!$R$4:$R$12</c:f>
              <c:strCache>
                <c:ptCount val="9"/>
                <c:pt idx="0">
                  <c:v>000 Servicios personales</c:v>
                </c:pt>
                <c:pt idx="1">
                  <c:v>100 Servicios no personales</c:v>
                </c:pt>
                <c:pt idx="2">
                  <c:v>200 Materiales y suministros</c:v>
                </c:pt>
                <c:pt idx="3">
                  <c:v>300 Propiedad, planta, equipo e intangibles:</c:v>
                </c:pt>
                <c:pt idx="4">
                  <c:v>400 Transferencias corrientes</c:v>
                </c:pt>
                <c:pt idx="5">
                  <c:v>500 Transferencias de capital</c:v>
                </c:pt>
                <c:pt idx="6">
                  <c:v>600 Activos financieros</c:v>
                </c:pt>
                <c:pt idx="7">
                  <c:v>900 Asignaciones globales</c:v>
                </c:pt>
                <c:pt idx="8">
                  <c:v>TOTAL </c:v>
                </c:pt>
              </c:strCache>
            </c:strRef>
          </c:cat>
          <c:val>
            <c:numRef>
              <c:f>'P INFORME'!$S$4:$S$12</c:f>
              <c:numCache>
                <c:formatCode>0.0</c:formatCode>
                <c:ptCount val="9"/>
                <c:pt idx="0">
                  <c:v>525.78533600000003</c:v>
                </c:pt>
                <c:pt idx="1">
                  <c:v>134.92423600000001</c:v>
                </c:pt>
                <c:pt idx="2">
                  <c:v>301.618582</c:v>
                </c:pt>
                <c:pt idx="3">
                  <c:v>40.257040000000003</c:v>
                </c:pt>
                <c:pt idx="4">
                  <c:v>413.62535600000001</c:v>
                </c:pt>
                <c:pt idx="5">
                  <c:v>65.792199999999994</c:v>
                </c:pt>
                <c:pt idx="6">
                  <c:v>20</c:v>
                </c:pt>
                <c:pt idx="7">
                  <c:v>12.20135</c:v>
                </c:pt>
                <c:pt idx="8">
                  <c:v>1514.2041000000002</c:v>
                </c:pt>
              </c:numCache>
            </c:numRef>
          </c:val>
          <c:extLst>
            <c:ext xmlns:c16="http://schemas.microsoft.com/office/drawing/2014/chart" uri="{C3380CC4-5D6E-409C-BE32-E72D297353CC}">
              <c16:uniqueId val="{00000000-D8F8-4AC2-BD76-C1C7304E9F55}"/>
            </c:ext>
          </c:extLst>
        </c:ser>
        <c:ser>
          <c:idx val="1"/>
          <c:order val="1"/>
          <c:tx>
            <c:strRef>
              <c:f>'P INFORME'!$T$3</c:f>
              <c:strCache>
                <c:ptCount val="1"/>
                <c:pt idx="0">
                  <c:v>VIGENTE</c:v>
                </c:pt>
              </c:strCache>
            </c:strRef>
          </c:tx>
          <c:spPr>
            <a:solidFill>
              <a:srgbClr val="002060"/>
            </a:solidFill>
          </c:spPr>
          <c:invertIfNegative val="0"/>
          <c:cat>
            <c:strRef>
              <c:f>'P INFORME'!$R$4:$R$12</c:f>
              <c:strCache>
                <c:ptCount val="9"/>
                <c:pt idx="0">
                  <c:v>000 Servicios personales</c:v>
                </c:pt>
                <c:pt idx="1">
                  <c:v>100 Servicios no personales</c:v>
                </c:pt>
                <c:pt idx="2">
                  <c:v>200 Materiales y suministros</c:v>
                </c:pt>
                <c:pt idx="3">
                  <c:v>300 Propiedad, planta, equipo e intangibles:</c:v>
                </c:pt>
                <c:pt idx="4">
                  <c:v>400 Transferencias corrientes</c:v>
                </c:pt>
                <c:pt idx="5">
                  <c:v>500 Transferencias de capital</c:v>
                </c:pt>
                <c:pt idx="6">
                  <c:v>600 Activos financieros</c:v>
                </c:pt>
                <c:pt idx="7">
                  <c:v>900 Asignaciones globales</c:v>
                </c:pt>
                <c:pt idx="8">
                  <c:v>TOTAL </c:v>
                </c:pt>
              </c:strCache>
            </c:strRef>
          </c:cat>
          <c:val>
            <c:numRef>
              <c:f>'P INFORME'!$T$4:$T$12</c:f>
              <c:numCache>
                <c:formatCode>#,##0.00</c:formatCode>
                <c:ptCount val="9"/>
                <c:pt idx="0">
                  <c:v>527.28533600000003</c:v>
                </c:pt>
                <c:pt idx="1">
                  <c:v>172.614745</c:v>
                </c:pt>
                <c:pt idx="2">
                  <c:v>331.202519</c:v>
                </c:pt>
                <c:pt idx="3">
                  <c:v>53.878858000000001</c:v>
                </c:pt>
                <c:pt idx="4">
                  <c:v>329.08234499999998</c:v>
                </c:pt>
                <c:pt idx="5">
                  <c:v>65.472200000000001</c:v>
                </c:pt>
                <c:pt idx="6">
                  <c:v>20.32</c:v>
                </c:pt>
                <c:pt idx="7">
                  <c:v>14.348096999999999</c:v>
                </c:pt>
                <c:pt idx="8" formatCode="#,##0.0">
                  <c:v>1514.2040999999999</c:v>
                </c:pt>
              </c:numCache>
            </c:numRef>
          </c:val>
          <c:extLst>
            <c:ext xmlns:c16="http://schemas.microsoft.com/office/drawing/2014/chart" uri="{C3380CC4-5D6E-409C-BE32-E72D297353CC}">
              <c16:uniqueId val="{00000001-D8F8-4AC2-BD76-C1C7304E9F55}"/>
            </c:ext>
          </c:extLst>
        </c:ser>
        <c:ser>
          <c:idx val="2"/>
          <c:order val="2"/>
          <c:tx>
            <c:strRef>
              <c:f>'P INFORME'!$U$3</c:f>
              <c:strCache>
                <c:ptCount val="1"/>
                <c:pt idx="0">
                  <c:v>DEVENGADO</c:v>
                </c:pt>
              </c:strCache>
            </c:strRef>
          </c:tx>
          <c:spPr>
            <a:ln>
              <a:solidFill>
                <a:srgbClr val="002060"/>
              </a:solidFill>
            </a:ln>
          </c:spPr>
          <c:invertIfNegative val="0"/>
          <c:cat>
            <c:strRef>
              <c:f>'P INFORME'!$R$4:$R$12</c:f>
              <c:strCache>
                <c:ptCount val="9"/>
                <c:pt idx="0">
                  <c:v>000 Servicios personales</c:v>
                </c:pt>
                <c:pt idx="1">
                  <c:v>100 Servicios no personales</c:v>
                </c:pt>
                <c:pt idx="2">
                  <c:v>200 Materiales y suministros</c:v>
                </c:pt>
                <c:pt idx="3">
                  <c:v>300 Propiedad, planta, equipo e intangibles:</c:v>
                </c:pt>
                <c:pt idx="4">
                  <c:v>400 Transferencias corrientes</c:v>
                </c:pt>
                <c:pt idx="5">
                  <c:v>500 Transferencias de capital</c:v>
                </c:pt>
                <c:pt idx="6">
                  <c:v>600 Activos financieros</c:v>
                </c:pt>
                <c:pt idx="7">
                  <c:v>900 Asignaciones globales</c:v>
                </c:pt>
                <c:pt idx="8">
                  <c:v>TOTAL </c:v>
                </c:pt>
              </c:strCache>
            </c:strRef>
          </c:cat>
          <c:val>
            <c:numRef>
              <c:f>'P INFORME'!$U$4:$U$12</c:f>
              <c:numCache>
                <c:formatCode>#,##0.0</c:formatCode>
                <c:ptCount val="9"/>
                <c:pt idx="0">
                  <c:v>159.33103643000001</c:v>
                </c:pt>
                <c:pt idx="1">
                  <c:v>22.861958300000001</c:v>
                </c:pt>
                <c:pt idx="2">
                  <c:v>88.103959069999988</c:v>
                </c:pt>
                <c:pt idx="3">
                  <c:v>5.30761942</c:v>
                </c:pt>
                <c:pt idx="4">
                  <c:v>65.337100550000002</c:v>
                </c:pt>
                <c:pt idx="5">
                  <c:v>28.69954894</c:v>
                </c:pt>
                <c:pt idx="6">
                  <c:v>2.2878720399999999</c:v>
                </c:pt>
                <c:pt idx="7">
                  <c:v>10.407898660000001</c:v>
                </c:pt>
                <c:pt idx="8">
                  <c:v>382.33699340999999</c:v>
                </c:pt>
              </c:numCache>
            </c:numRef>
          </c:val>
          <c:extLst>
            <c:ext xmlns:c16="http://schemas.microsoft.com/office/drawing/2014/chart" uri="{C3380CC4-5D6E-409C-BE32-E72D297353CC}">
              <c16:uniqueId val="{00000002-D8F8-4AC2-BD76-C1C7304E9F55}"/>
            </c:ext>
          </c:extLst>
        </c:ser>
        <c:ser>
          <c:idx val="3"/>
          <c:order val="3"/>
          <c:tx>
            <c:strRef>
              <c:f>'P INFORME'!$V$3</c:f>
              <c:strCache>
                <c:ptCount val="1"/>
                <c:pt idx="0">
                  <c:v>SALDO POR DEVENGAR</c:v>
                </c:pt>
              </c:strCache>
            </c:strRef>
          </c:tx>
          <c:spPr>
            <a:solidFill>
              <a:schemeClr val="accent6">
                <a:lumMod val="20000"/>
                <a:lumOff val="80000"/>
              </a:schemeClr>
            </a:solidFill>
            <a:ln>
              <a:solidFill>
                <a:srgbClr val="002060"/>
              </a:solidFill>
            </a:ln>
          </c:spPr>
          <c:invertIfNegative val="0"/>
          <c:cat>
            <c:strRef>
              <c:f>'P INFORME'!$R$4:$R$12</c:f>
              <c:strCache>
                <c:ptCount val="9"/>
                <c:pt idx="0">
                  <c:v>000 Servicios personales</c:v>
                </c:pt>
                <c:pt idx="1">
                  <c:v>100 Servicios no personales</c:v>
                </c:pt>
                <c:pt idx="2">
                  <c:v>200 Materiales y suministros</c:v>
                </c:pt>
                <c:pt idx="3">
                  <c:v>300 Propiedad, planta, equipo e intangibles:</c:v>
                </c:pt>
                <c:pt idx="4">
                  <c:v>400 Transferencias corrientes</c:v>
                </c:pt>
                <c:pt idx="5">
                  <c:v>500 Transferencias de capital</c:v>
                </c:pt>
                <c:pt idx="6">
                  <c:v>600 Activos financieros</c:v>
                </c:pt>
                <c:pt idx="7">
                  <c:v>900 Asignaciones globales</c:v>
                </c:pt>
                <c:pt idx="8">
                  <c:v>TOTAL </c:v>
                </c:pt>
              </c:strCache>
            </c:strRef>
          </c:cat>
          <c:val>
            <c:numRef>
              <c:f>'P INFORME'!$V$4:$V$12</c:f>
              <c:numCache>
                <c:formatCode>#,##0.0</c:formatCode>
                <c:ptCount val="9"/>
                <c:pt idx="0">
                  <c:v>367.95429956999999</c:v>
                </c:pt>
                <c:pt idx="1">
                  <c:v>149.7527867</c:v>
                </c:pt>
                <c:pt idx="2">
                  <c:v>243.09855992999999</c:v>
                </c:pt>
                <c:pt idx="3">
                  <c:v>48.571238579999999</c:v>
                </c:pt>
                <c:pt idx="4">
                  <c:v>263.74524444999997</c:v>
                </c:pt>
                <c:pt idx="5">
                  <c:v>36.772651060000001</c:v>
                </c:pt>
                <c:pt idx="6">
                  <c:v>18.03212796</c:v>
                </c:pt>
                <c:pt idx="7">
                  <c:v>3.9401983399999998</c:v>
                </c:pt>
                <c:pt idx="8">
                  <c:v>1131.86710659</c:v>
                </c:pt>
              </c:numCache>
            </c:numRef>
          </c:val>
          <c:extLst>
            <c:ext xmlns:c16="http://schemas.microsoft.com/office/drawing/2014/chart" uri="{C3380CC4-5D6E-409C-BE32-E72D297353CC}">
              <c16:uniqueId val="{00000003-D8F8-4AC2-BD76-C1C7304E9F55}"/>
            </c:ext>
          </c:extLst>
        </c:ser>
        <c:dLbls>
          <c:showLegendKey val="0"/>
          <c:showVal val="0"/>
          <c:showCatName val="0"/>
          <c:showSerName val="0"/>
          <c:showPercent val="0"/>
          <c:showBubbleSize val="0"/>
        </c:dLbls>
        <c:gapWidth val="150"/>
        <c:axId val="40848768"/>
        <c:axId val="40865152"/>
      </c:barChart>
      <c:catAx>
        <c:axId val="40848768"/>
        <c:scaling>
          <c:orientation val="minMax"/>
        </c:scaling>
        <c:delete val="0"/>
        <c:axPos val="b"/>
        <c:numFmt formatCode="General" sourceLinked="0"/>
        <c:majorTickMark val="none"/>
        <c:minorTickMark val="none"/>
        <c:tickLblPos val="nextTo"/>
        <c:crossAx val="40865152"/>
        <c:crosses val="autoZero"/>
        <c:auto val="1"/>
        <c:lblAlgn val="ctr"/>
        <c:lblOffset val="100"/>
        <c:noMultiLvlLbl val="0"/>
      </c:catAx>
      <c:valAx>
        <c:axId val="40865152"/>
        <c:scaling>
          <c:orientation val="minMax"/>
        </c:scaling>
        <c:delete val="0"/>
        <c:axPos val="l"/>
        <c:majorGridlines/>
        <c:title>
          <c:tx>
            <c:rich>
              <a:bodyPr/>
              <a:lstStyle/>
              <a:p>
                <a:pPr>
                  <a:defRPr/>
                </a:pPr>
                <a:r>
                  <a:rPr lang="es-GT"/>
                  <a:t>Millones de quetzales</a:t>
                </a:r>
              </a:p>
            </c:rich>
          </c:tx>
          <c:overlay val="0"/>
        </c:title>
        <c:numFmt formatCode="0.0" sourceLinked="1"/>
        <c:majorTickMark val="none"/>
        <c:minorTickMark val="none"/>
        <c:tickLblPos val="nextTo"/>
        <c:crossAx val="40848768"/>
        <c:crosses val="autoZero"/>
        <c:crossBetween val="between"/>
      </c:valAx>
      <c:dTable>
        <c:showHorzBorder val="1"/>
        <c:showVertBorder val="1"/>
        <c:showOutline val="1"/>
        <c:showKeys val="1"/>
      </c:dTable>
    </c:plotArea>
    <c:plotVisOnly val="1"/>
    <c:dispBlanksAs val="gap"/>
    <c:showDLblsOverMax val="0"/>
  </c:chart>
  <c:txPr>
    <a:bodyPr/>
    <a:lstStyle/>
    <a:p>
      <a:pPr>
        <a:defRPr sz="1050"/>
      </a:pPr>
      <a:endParaRPr lang="es-G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000"/>
            </a:pPr>
            <a:r>
              <a:rPr lang="es-GT" sz="1000" b="1" i="0" baseline="0" dirty="0">
                <a:effectLst/>
              </a:rPr>
              <a:t>Ejecución presupuestaria por finalidad</a:t>
            </a:r>
            <a:endParaRPr lang="es-GT" sz="1000" dirty="0">
              <a:effectLst/>
            </a:endParaRPr>
          </a:p>
          <a:p>
            <a:pPr algn="ctr">
              <a:defRPr sz="1000"/>
            </a:pPr>
            <a:r>
              <a:rPr lang="es-GT" sz="1000" b="1" i="0" baseline="0" dirty="0">
                <a:effectLst/>
              </a:rPr>
              <a:t>Primer cuatrimestre de   2023</a:t>
            </a:r>
            <a:endParaRPr lang="es-GT" sz="1000" dirty="0">
              <a:effectLst/>
            </a:endParaRPr>
          </a:p>
          <a:p>
            <a:pPr algn="ctr">
              <a:defRPr sz="1000"/>
            </a:pPr>
            <a:r>
              <a:rPr lang="es-GT" sz="1000" b="1" i="0" baseline="0" dirty="0">
                <a:effectLst/>
              </a:rPr>
              <a:t>(Millones de quetzales)</a:t>
            </a:r>
            <a:endParaRPr lang="es-GT" sz="1000" dirty="0">
              <a:effectLst/>
            </a:endParaRPr>
          </a:p>
          <a:p>
            <a:pPr algn="ctr">
              <a:defRPr sz="1000"/>
            </a:pPr>
            <a:endParaRPr lang="es-GT" sz="1000" dirty="0"/>
          </a:p>
        </c:rich>
      </c:tx>
      <c:overlay val="0"/>
    </c:title>
    <c:autoTitleDeleted val="0"/>
    <c:plotArea>
      <c:layout/>
      <c:barChart>
        <c:barDir val="col"/>
        <c:grouping val="clustered"/>
        <c:varyColors val="0"/>
        <c:ser>
          <c:idx val="0"/>
          <c:order val="0"/>
          <c:tx>
            <c:strRef>
              <c:f>'P INFORME'!$K$17</c:f>
              <c:strCache>
                <c:ptCount val="1"/>
                <c:pt idx="0">
                  <c:v>ASIGNADO</c:v>
                </c:pt>
              </c:strCache>
            </c:strRef>
          </c:tx>
          <c:spPr>
            <a:ln>
              <a:solidFill>
                <a:srgbClr val="002060"/>
              </a:solidFill>
            </a:ln>
          </c:spPr>
          <c:invertIfNegative val="0"/>
          <c:cat>
            <c:strRef>
              <c:f>'P INFORME'!$J$18:$J$23</c:f>
              <c:strCache>
                <c:ptCount val="6"/>
                <c:pt idx="0">
                  <c:v>SERVICIOS PÚBLICOS GENERALES</c:v>
                </c:pt>
                <c:pt idx="1">
                  <c:v>ASUNTOS ECONÓMICOS</c:v>
                </c:pt>
                <c:pt idx="2">
                  <c:v>PROTECCIÓN AMBIENTAL</c:v>
                </c:pt>
                <c:pt idx="3">
                  <c:v>EDUCACIÓN</c:v>
                </c:pt>
                <c:pt idx="4">
                  <c:v>PROTECCIÓN SOCIAL</c:v>
                </c:pt>
                <c:pt idx="5">
                  <c:v>TOTAL </c:v>
                </c:pt>
              </c:strCache>
            </c:strRef>
          </c:cat>
          <c:val>
            <c:numRef>
              <c:f>'P INFORME'!$K$18:$K$23</c:f>
              <c:numCache>
                <c:formatCode>#,##0.0</c:formatCode>
                <c:ptCount val="6"/>
                <c:pt idx="0">
                  <c:v>35.258270000000003</c:v>
                </c:pt>
                <c:pt idx="1">
                  <c:v>1218.28757</c:v>
                </c:pt>
                <c:pt idx="2">
                  <c:v>10.792999999999999</c:v>
                </c:pt>
                <c:pt idx="3">
                  <c:v>62.247</c:v>
                </c:pt>
                <c:pt idx="4">
                  <c:v>187.61825999999999</c:v>
                </c:pt>
                <c:pt idx="5" formatCode="0.0">
                  <c:v>1514.2040999999999</c:v>
                </c:pt>
              </c:numCache>
            </c:numRef>
          </c:val>
          <c:extLst>
            <c:ext xmlns:c16="http://schemas.microsoft.com/office/drawing/2014/chart" uri="{C3380CC4-5D6E-409C-BE32-E72D297353CC}">
              <c16:uniqueId val="{00000000-4D35-4B6C-B9B8-8DBA832B3980}"/>
            </c:ext>
          </c:extLst>
        </c:ser>
        <c:ser>
          <c:idx val="1"/>
          <c:order val="1"/>
          <c:tx>
            <c:strRef>
              <c:f>'P INFORME'!$L$17</c:f>
              <c:strCache>
                <c:ptCount val="1"/>
                <c:pt idx="0">
                  <c:v>VIGENTE</c:v>
                </c:pt>
              </c:strCache>
            </c:strRef>
          </c:tx>
          <c:spPr>
            <a:solidFill>
              <a:schemeClr val="accent6">
                <a:lumMod val="20000"/>
                <a:lumOff val="80000"/>
              </a:schemeClr>
            </a:solidFill>
            <a:ln>
              <a:solidFill>
                <a:srgbClr val="002060"/>
              </a:solidFill>
            </a:ln>
          </c:spPr>
          <c:invertIfNegative val="0"/>
          <c:cat>
            <c:strRef>
              <c:f>'P INFORME'!$J$18:$J$23</c:f>
              <c:strCache>
                <c:ptCount val="6"/>
                <c:pt idx="0">
                  <c:v>SERVICIOS PÚBLICOS GENERALES</c:v>
                </c:pt>
                <c:pt idx="1">
                  <c:v>ASUNTOS ECONÓMICOS</c:v>
                </c:pt>
                <c:pt idx="2">
                  <c:v>PROTECCIÓN AMBIENTAL</c:v>
                </c:pt>
                <c:pt idx="3">
                  <c:v>EDUCACIÓN</c:v>
                </c:pt>
                <c:pt idx="4">
                  <c:v>PROTECCIÓN SOCIAL</c:v>
                </c:pt>
                <c:pt idx="5">
                  <c:v>TOTAL </c:v>
                </c:pt>
              </c:strCache>
            </c:strRef>
          </c:cat>
          <c:val>
            <c:numRef>
              <c:f>'P INFORME'!$L$18:$L$23</c:f>
              <c:numCache>
                <c:formatCode>#,##0.0</c:formatCode>
                <c:ptCount val="6"/>
                <c:pt idx="0">
                  <c:v>35.264454000000001</c:v>
                </c:pt>
                <c:pt idx="1">
                  <c:v>1217.779057</c:v>
                </c:pt>
                <c:pt idx="2">
                  <c:v>10.792999999999999</c:v>
                </c:pt>
                <c:pt idx="3">
                  <c:v>62.247</c:v>
                </c:pt>
                <c:pt idx="4">
                  <c:v>188.120589</c:v>
                </c:pt>
                <c:pt idx="5" formatCode="0.0">
                  <c:v>1514.2040999999999</c:v>
                </c:pt>
              </c:numCache>
            </c:numRef>
          </c:val>
          <c:extLst>
            <c:ext xmlns:c16="http://schemas.microsoft.com/office/drawing/2014/chart" uri="{C3380CC4-5D6E-409C-BE32-E72D297353CC}">
              <c16:uniqueId val="{00000001-4D35-4B6C-B9B8-8DBA832B3980}"/>
            </c:ext>
          </c:extLst>
        </c:ser>
        <c:ser>
          <c:idx val="2"/>
          <c:order val="2"/>
          <c:tx>
            <c:strRef>
              <c:f>'P INFORME'!$M$17</c:f>
              <c:strCache>
                <c:ptCount val="1"/>
                <c:pt idx="0">
                  <c:v>DEVENGADO</c:v>
                </c:pt>
              </c:strCache>
            </c:strRef>
          </c:tx>
          <c:spPr>
            <a:ln>
              <a:solidFill>
                <a:srgbClr val="002060"/>
              </a:solidFill>
            </a:ln>
          </c:spPr>
          <c:invertIfNegative val="0"/>
          <c:cat>
            <c:strRef>
              <c:f>'P INFORME'!$J$18:$J$23</c:f>
              <c:strCache>
                <c:ptCount val="6"/>
                <c:pt idx="0">
                  <c:v>SERVICIOS PÚBLICOS GENERALES</c:v>
                </c:pt>
                <c:pt idx="1">
                  <c:v>ASUNTOS ECONÓMICOS</c:v>
                </c:pt>
                <c:pt idx="2">
                  <c:v>PROTECCIÓN AMBIENTAL</c:v>
                </c:pt>
                <c:pt idx="3">
                  <c:v>EDUCACIÓN</c:v>
                </c:pt>
                <c:pt idx="4">
                  <c:v>PROTECCIÓN SOCIAL</c:v>
                </c:pt>
                <c:pt idx="5">
                  <c:v>TOTAL </c:v>
                </c:pt>
              </c:strCache>
            </c:strRef>
          </c:cat>
          <c:val>
            <c:numRef>
              <c:f>'P INFORME'!$M$18:$M$23</c:f>
              <c:numCache>
                <c:formatCode>#,##0.0</c:formatCode>
                <c:ptCount val="6"/>
                <c:pt idx="0">
                  <c:v>12.03698178</c:v>
                </c:pt>
                <c:pt idx="1">
                  <c:v>267.41455221000001</c:v>
                </c:pt>
                <c:pt idx="2">
                  <c:v>3.7128407499999998</c:v>
                </c:pt>
                <c:pt idx="3">
                  <c:v>18.33110405</c:v>
                </c:pt>
                <c:pt idx="4">
                  <c:v>80.841514619999998</c:v>
                </c:pt>
                <c:pt idx="5" formatCode="0.0">
                  <c:v>382.33699341000005</c:v>
                </c:pt>
              </c:numCache>
            </c:numRef>
          </c:val>
          <c:extLst>
            <c:ext xmlns:c16="http://schemas.microsoft.com/office/drawing/2014/chart" uri="{C3380CC4-5D6E-409C-BE32-E72D297353CC}">
              <c16:uniqueId val="{00000002-4D35-4B6C-B9B8-8DBA832B3980}"/>
            </c:ext>
          </c:extLst>
        </c:ser>
        <c:ser>
          <c:idx val="3"/>
          <c:order val="3"/>
          <c:tx>
            <c:strRef>
              <c:f>'P INFORME'!$N$17</c:f>
              <c:strCache>
                <c:ptCount val="1"/>
                <c:pt idx="0">
                  <c:v>SALDO POR DEVENGAR</c:v>
                </c:pt>
              </c:strCache>
            </c:strRef>
          </c:tx>
          <c:spPr>
            <a:solidFill>
              <a:srgbClr val="002060"/>
            </a:solidFill>
          </c:spPr>
          <c:invertIfNegative val="0"/>
          <c:cat>
            <c:strRef>
              <c:f>'P INFORME'!$J$18:$J$23</c:f>
              <c:strCache>
                <c:ptCount val="6"/>
                <c:pt idx="0">
                  <c:v>SERVICIOS PÚBLICOS GENERALES</c:v>
                </c:pt>
                <c:pt idx="1">
                  <c:v>ASUNTOS ECONÓMICOS</c:v>
                </c:pt>
                <c:pt idx="2">
                  <c:v>PROTECCIÓN AMBIENTAL</c:v>
                </c:pt>
                <c:pt idx="3">
                  <c:v>EDUCACIÓN</c:v>
                </c:pt>
                <c:pt idx="4">
                  <c:v>PROTECCIÓN SOCIAL</c:v>
                </c:pt>
                <c:pt idx="5">
                  <c:v>TOTAL </c:v>
                </c:pt>
              </c:strCache>
            </c:strRef>
          </c:cat>
          <c:val>
            <c:numRef>
              <c:f>'P INFORME'!$N$18:$N$23</c:f>
              <c:numCache>
                <c:formatCode>#,##0.0</c:formatCode>
                <c:ptCount val="6"/>
                <c:pt idx="0">
                  <c:v>23.227472219999999</c:v>
                </c:pt>
                <c:pt idx="1">
                  <c:v>950.36450478999996</c:v>
                </c:pt>
                <c:pt idx="2">
                  <c:v>7.0801592500000003</c:v>
                </c:pt>
                <c:pt idx="3">
                  <c:v>43.915895949999999</c:v>
                </c:pt>
                <c:pt idx="4">
                  <c:v>107.27907438</c:v>
                </c:pt>
                <c:pt idx="5" formatCode="0.0">
                  <c:v>1131.8671065899998</c:v>
                </c:pt>
              </c:numCache>
            </c:numRef>
          </c:val>
          <c:extLst>
            <c:ext xmlns:c16="http://schemas.microsoft.com/office/drawing/2014/chart" uri="{C3380CC4-5D6E-409C-BE32-E72D297353CC}">
              <c16:uniqueId val="{00000003-4D35-4B6C-B9B8-8DBA832B3980}"/>
            </c:ext>
          </c:extLst>
        </c:ser>
        <c:ser>
          <c:idx val="4"/>
          <c:order val="4"/>
          <c:tx>
            <c:strRef>
              <c:f>'P INFORME'!$O$17</c:f>
              <c:strCache>
                <c:ptCount val="1"/>
                <c:pt idx="0">
                  <c:v>%
EJEC</c:v>
                </c:pt>
              </c:strCache>
            </c:strRef>
          </c:tx>
          <c:invertIfNegative val="0"/>
          <c:cat>
            <c:strRef>
              <c:f>'P INFORME'!$J$18:$J$23</c:f>
              <c:strCache>
                <c:ptCount val="6"/>
                <c:pt idx="0">
                  <c:v>SERVICIOS PÚBLICOS GENERALES</c:v>
                </c:pt>
                <c:pt idx="1">
                  <c:v>ASUNTOS ECONÓMICOS</c:v>
                </c:pt>
                <c:pt idx="2">
                  <c:v>PROTECCIÓN AMBIENTAL</c:v>
                </c:pt>
                <c:pt idx="3">
                  <c:v>EDUCACIÓN</c:v>
                </c:pt>
                <c:pt idx="4">
                  <c:v>PROTECCIÓN SOCIAL</c:v>
                </c:pt>
                <c:pt idx="5">
                  <c:v>TOTAL </c:v>
                </c:pt>
              </c:strCache>
            </c:strRef>
          </c:cat>
          <c:val>
            <c:numRef>
              <c:f>'P INFORME'!$O$18:$O$23</c:f>
              <c:numCache>
                <c:formatCode>#,##0.0</c:formatCode>
                <c:ptCount val="6"/>
                <c:pt idx="0" formatCode="#,##0.00">
                  <c:v>34.133469867419464</c:v>
                </c:pt>
                <c:pt idx="1">
                  <c:v>21.95920111064942</c:v>
                </c:pt>
                <c:pt idx="2">
                  <c:v>34.400451681645514</c:v>
                </c:pt>
                <c:pt idx="3">
                  <c:v>29.448975934583196</c:v>
                </c:pt>
                <c:pt idx="4">
                  <c:v>42.973241286204981</c:v>
                </c:pt>
                <c:pt idx="5">
                  <c:v>25.250030257479828</c:v>
                </c:pt>
              </c:numCache>
            </c:numRef>
          </c:val>
          <c:extLst>
            <c:ext xmlns:c16="http://schemas.microsoft.com/office/drawing/2014/chart" uri="{C3380CC4-5D6E-409C-BE32-E72D297353CC}">
              <c16:uniqueId val="{00000004-4D35-4B6C-B9B8-8DBA832B3980}"/>
            </c:ext>
          </c:extLst>
        </c:ser>
        <c:dLbls>
          <c:showLegendKey val="0"/>
          <c:showVal val="0"/>
          <c:showCatName val="0"/>
          <c:showSerName val="0"/>
          <c:showPercent val="0"/>
          <c:showBubbleSize val="0"/>
        </c:dLbls>
        <c:gapWidth val="150"/>
        <c:axId val="32653312"/>
        <c:axId val="40848000"/>
      </c:barChart>
      <c:catAx>
        <c:axId val="32653312"/>
        <c:scaling>
          <c:orientation val="minMax"/>
        </c:scaling>
        <c:delete val="0"/>
        <c:axPos val="b"/>
        <c:numFmt formatCode="General" sourceLinked="0"/>
        <c:majorTickMark val="none"/>
        <c:minorTickMark val="none"/>
        <c:tickLblPos val="nextTo"/>
        <c:crossAx val="40848000"/>
        <c:crosses val="autoZero"/>
        <c:auto val="1"/>
        <c:lblAlgn val="ctr"/>
        <c:lblOffset val="100"/>
        <c:noMultiLvlLbl val="0"/>
      </c:catAx>
      <c:valAx>
        <c:axId val="40848000"/>
        <c:scaling>
          <c:orientation val="minMax"/>
        </c:scaling>
        <c:delete val="0"/>
        <c:axPos val="l"/>
        <c:majorGridlines/>
        <c:numFmt formatCode="#,##0.0" sourceLinked="1"/>
        <c:majorTickMark val="none"/>
        <c:minorTickMark val="none"/>
        <c:tickLblPos val="nextTo"/>
        <c:crossAx val="32653312"/>
        <c:crosses val="autoZero"/>
        <c:crossBetween val="between"/>
      </c:valAx>
      <c:dTable>
        <c:showHorzBorder val="1"/>
        <c:showVertBorder val="1"/>
        <c:showOutline val="1"/>
        <c:showKeys val="1"/>
        <c:txPr>
          <a:bodyPr/>
          <a:lstStyle/>
          <a:p>
            <a:pPr rtl="0">
              <a:defRPr sz="900"/>
            </a:pPr>
            <a:endParaRPr lang="es-GT"/>
          </a:p>
        </c:txPr>
      </c:dTable>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s-GT" sz="1000" dirty="0"/>
              <a:t>Comparativo ejecución presupuestaria acumulada</a:t>
            </a:r>
          </a:p>
          <a:p>
            <a:pPr>
              <a:defRPr sz="1000"/>
            </a:pPr>
            <a:r>
              <a:rPr lang="es-GT" sz="1000" dirty="0"/>
              <a:t>Enero-abril 2023</a:t>
            </a:r>
            <a:r>
              <a:rPr lang="es-GT" sz="1000" baseline="0" dirty="0"/>
              <a:t> </a:t>
            </a:r>
            <a:r>
              <a:rPr lang="es-GT" sz="1000" baseline="0" dirty="0" err="1"/>
              <a:t>vrs</a:t>
            </a:r>
            <a:r>
              <a:rPr lang="es-GT" sz="1000" baseline="0" dirty="0"/>
              <a:t> Enero abril 2022</a:t>
            </a:r>
          </a:p>
          <a:p>
            <a:pPr>
              <a:defRPr sz="1000"/>
            </a:pPr>
            <a:r>
              <a:rPr lang="es-GT" sz="1000" baseline="0" dirty="0"/>
              <a:t>(Millones de quetzales)</a:t>
            </a:r>
            <a:endParaRPr lang="es-GT" sz="1000" dirty="0"/>
          </a:p>
        </c:rich>
      </c:tx>
      <c:overlay val="0"/>
    </c:title>
    <c:autoTitleDeleted val="0"/>
    <c:plotArea>
      <c:layout/>
      <c:barChart>
        <c:barDir val="col"/>
        <c:grouping val="clustered"/>
        <c:varyColors val="0"/>
        <c:ser>
          <c:idx val="0"/>
          <c:order val="0"/>
          <c:tx>
            <c:strRef>
              <c:f>'COMP 2022-23'!$S$63</c:f>
              <c:strCache>
                <c:ptCount val="1"/>
                <c:pt idx="0">
                  <c:v>2022</c:v>
                </c:pt>
              </c:strCache>
            </c:strRef>
          </c:tx>
          <c:spPr>
            <a:solidFill>
              <a:schemeClr val="accent1">
                <a:lumMod val="75000"/>
              </a:schemeClr>
            </a:solidFill>
            <a:ln>
              <a:solidFill>
                <a:srgbClr val="0070C0"/>
              </a:solidFill>
            </a:ln>
          </c:spPr>
          <c:invertIfNegative val="0"/>
          <c:dPt>
            <c:idx val="0"/>
            <c:invertIfNegative val="0"/>
            <c:bubble3D val="0"/>
            <c:spPr>
              <a:solidFill>
                <a:schemeClr val="accent1">
                  <a:lumMod val="75000"/>
                </a:schemeClr>
              </a:solidFill>
              <a:ln>
                <a:solidFill>
                  <a:srgbClr val="002060"/>
                </a:solidFill>
              </a:ln>
            </c:spPr>
            <c:extLst>
              <c:ext xmlns:c16="http://schemas.microsoft.com/office/drawing/2014/chart" uri="{C3380CC4-5D6E-409C-BE32-E72D297353CC}">
                <c16:uniqueId val="{00000001-3790-47D2-A6A9-6AF61C4DC167}"/>
              </c:ext>
            </c:extLst>
          </c:dPt>
          <c:cat>
            <c:strRef>
              <c:f>'COMP 2022-23'!$T$62:$V$62</c:f>
              <c:strCache>
                <c:ptCount val="3"/>
                <c:pt idx="0">
                  <c:v>VIGENTE</c:v>
                </c:pt>
                <c:pt idx="1">
                  <c:v>EJECUTADO</c:v>
                </c:pt>
                <c:pt idx="2">
                  <c:v>% EJ</c:v>
                </c:pt>
              </c:strCache>
            </c:strRef>
          </c:cat>
          <c:val>
            <c:numRef>
              <c:f>'COMP 2022-23'!$T$63:$V$63</c:f>
              <c:numCache>
                <c:formatCode>General</c:formatCode>
                <c:ptCount val="3"/>
                <c:pt idx="0" formatCode="0.0">
                  <c:v>1454.0895</c:v>
                </c:pt>
                <c:pt idx="1">
                  <c:v>349.4</c:v>
                </c:pt>
                <c:pt idx="2" formatCode="0.0">
                  <c:v>24.03</c:v>
                </c:pt>
              </c:numCache>
            </c:numRef>
          </c:val>
          <c:extLst>
            <c:ext xmlns:c16="http://schemas.microsoft.com/office/drawing/2014/chart" uri="{C3380CC4-5D6E-409C-BE32-E72D297353CC}">
              <c16:uniqueId val="{00000002-3790-47D2-A6A9-6AF61C4DC167}"/>
            </c:ext>
          </c:extLst>
        </c:ser>
        <c:ser>
          <c:idx val="1"/>
          <c:order val="1"/>
          <c:tx>
            <c:strRef>
              <c:f>'COMP 2022-23'!$S$64</c:f>
              <c:strCache>
                <c:ptCount val="1"/>
                <c:pt idx="0">
                  <c:v>2023</c:v>
                </c:pt>
              </c:strCache>
            </c:strRef>
          </c:tx>
          <c:spPr>
            <a:solidFill>
              <a:schemeClr val="accent1">
                <a:lumMod val="60000"/>
                <a:lumOff val="40000"/>
              </a:schemeClr>
            </a:solidFill>
            <a:ln>
              <a:solidFill>
                <a:srgbClr val="002060"/>
              </a:solidFill>
            </a:ln>
          </c:spPr>
          <c:invertIfNegative val="0"/>
          <c:cat>
            <c:strRef>
              <c:f>'COMP 2022-23'!$T$62:$V$62</c:f>
              <c:strCache>
                <c:ptCount val="3"/>
                <c:pt idx="0">
                  <c:v>VIGENTE</c:v>
                </c:pt>
                <c:pt idx="1">
                  <c:v>EJECUTADO</c:v>
                </c:pt>
                <c:pt idx="2">
                  <c:v>% EJ</c:v>
                </c:pt>
              </c:strCache>
            </c:strRef>
          </c:cat>
          <c:val>
            <c:numRef>
              <c:f>'COMP 2022-23'!$T$64:$V$64</c:f>
              <c:numCache>
                <c:formatCode>#,##0.0</c:formatCode>
                <c:ptCount val="3"/>
                <c:pt idx="0">
                  <c:v>1514.2040999999999</c:v>
                </c:pt>
                <c:pt idx="1">
                  <c:v>382.33699341000005</c:v>
                </c:pt>
                <c:pt idx="2">
                  <c:v>25.250030257479821</c:v>
                </c:pt>
              </c:numCache>
            </c:numRef>
          </c:val>
          <c:extLst>
            <c:ext xmlns:c16="http://schemas.microsoft.com/office/drawing/2014/chart" uri="{C3380CC4-5D6E-409C-BE32-E72D297353CC}">
              <c16:uniqueId val="{00000003-3790-47D2-A6A9-6AF61C4DC167}"/>
            </c:ext>
          </c:extLst>
        </c:ser>
        <c:dLbls>
          <c:showLegendKey val="0"/>
          <c:showVal val="0"/>
          <c:showCatName val="0"/>
          <c:showSerName val="0"/>
          <c:showPercent val="0"/>
          <c:showBubbleSize val="0"/>
        </c:dLbls>
        <c:gapWidth val="150"/>
        <c:axId val="140665216"/>
        <c:axId val="140666752"/>
      </c:barChart>
      <c:catAx>
        <c:axId val="140665216"/>
        <c:scaling>
          <c:orientation val="minMax"/>
        </c:scaling>
        <c:delete val="0"/>
        <c:axPos val="b"/>
        <c:numFmt formatCode="General" sourceLinked="0"/>
        <c:majorTickMark val="none"/>
        <c:minorTickMark val="none"/>
        <c:tickLblPos val="nextTo"/>
        <c:crossAx val="140666752"/>
        <c:crosses val="autoZero"/>
        <c:auto val="1"/>
        <c:lblAlgn val="ctr"/>
        <c:lblOffset val="100"/>
        <c:noMultiLvlLbl val="0"/>
      </c:catAx>
      <c:valAx>
        <c:axId val="140666752"/>
        <c:scaling>
          <c:orientation val="minMax"/>
        </c:scaling>
        <c:delete val="0"/>
        <c:axPos val="l"/>
        <c:majorGridlines/>
        <c:numFmt formatCode="0.0" sourceLinked="1"/>
        <c:majorTickMark val="none"/>
        <c:minorTickMark val="none"/>
        <c:tickLblPos val="nextTo"/>
        <c:crossAx val="140665216"/>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GT"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10</a:t>
            </a:fld>
            <a:endParaRPr/>
          </a:p>
        </p:txBody>
      </p:sp>
    </p:spTree>
    <p:extLst>
      <p:ext uri="{BB962C8B-B14F-4D97-AF65-F5344CB8AC3E}">
        <p14:creationId xmlns:p14="http://schemas.microsoft.com/office/powerpoint/2010/main" val="3209592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11</a:t>
            </a:fld>
            <a:endParaRPr/>
          </a:p>
        </p:txBody>
      </p:sp>
    </p:spTree>
    <p:extLst>
      <p:ext uri="{BB962C8B-B14F-4D97-AF65-F5344CB8AC3E}">
        <p14:creationId xmlns:p14="http://schemas.microsoft.com/office/powerpoint/2010/main" val="4098209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12</a:t>
            </a:fld>
            <a:endParaRPr/>
          </a:p>
        </p:txBody>
      </p:sp>
    </p:spTree>
    <p:extLst>
      <p:ext uri="{BB962C8B-B14F-4D97-AF65-F5344CB8AC3E}">
        <p14:creationId xmlns:p14="http://schemas.microsoft.com/office/powerpoint/2010/main" val="1054374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13</a:t>
            </a:fld>
            <a:endParaRPr/>
          </a:p>
        </p:txBody>
      </p:sp>
    </p:spTree>
    <p:extLst>
      <p:ext uri="{BB962C8B-B14F-4D97-AF65-F5344CB8AC3E}">
        <p14:creationId xmlns:p14="http://schemas.microsoft.com/office/powerpoint/2010/main" val="90569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14</a:t>
            </a:fld>
            <a:endParaRPr/>
          </a:p>
        </p:txBody>
      </p:sp>
    </p:spTree>
    <p:extLst>
      <p:ext uri="{BB962C8B-B14F-4D97-AF65-F5344CB8AC3E}">
        <p14:creationId xmlns:p14="http://schemas.microsoft.com/office/powerpoint/2010/main" val="2676127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15</a:t>
            </a:fld>
            <a:endParaRPr/>
          </a:p>
        </p:txBody>
      </p:sp>
    </p:spTree>
    <p:extLst>
      <p:ext uri="{BB962C8B-B14F-4D97-AF65-F5344CB8AC3E}">
        <p14:creationId xmlns:p14="http://schemas.microsoft.com/office/powerpoint/2010/main" val="1606274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16</a:t>
            </a:fld>
            <a:endParaRPr/>
          </a:p>
        </p:txBody>
      </p:sp>
    </p:spTree>
    <p:extLst>
      <p:ext uri="{BB962C8B-B14F-4D97-AF65-F5344CB8AC3E}">
        <p14:creationId xmlns:p14="http://schemas.microsoft.com/office/powerpoint/2010/main" val="2601874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17</a:t>
            </a:fld>
            <a:endParaRPr/>
          </a:p>
        </p:txBody>
      </p:sp>
    </p:spTree>
    <p:extLst>
      <p:ext uri="{BB962C8B-B14F-4D97-AF65-F5344CB8AC3E}">
        <p14:creationId xmlns:p14="http://schemas.microsoft.com/office/powerpoint/2010/main" val="3911880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18</a:t>
            </a:fld>
            <a:endParaRPr/>
          </a:p>
        </p:txBody>
      </p:sp>
    </p:spTree>
    <p:extLst>
      <p:ext uri="{BB962C8B-B14F-4D97-AF65-F5344CB8AC3E}">
        <p14:creationId xmlns:p14="http://schemas.microsoft.com/office/powerpoint/2010/main" val="2112125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19</a:t>
            </a:fld>
            <a:endParaRPr/>
          </a:p>
        </p:txBody>
      </p:sp>
    </p:spTree>
    <p:extLst>
      <p:ext uri="{BB962C8B-B14F-4D97-AF65-F5344CB8AC3E}">
        <p14:creationId xmlns:p14="http://schemas.microsoft.com/office/powerpoint/2010/main" val="1827332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20</a:t>
            </a:fld>
            <a:endParaRPr/>
          </a:p>
        </p:txBody>
      </p:sp>
    </p:spTree>
    <p:extLst>
      <p:ext uri="{BB962C8B-B14F-4D97-AF65-F5344CB8AC3E}">
        <p14:creationId xmlns:p14="http://schemas.microsoft.com/office/powerpoint/2010/main" val="1591582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21</a:t>
            </a:fld>
            <a:endParaRPr/>
          </a:p>
        </p:txBody>
      </p:sp>
    </p:spTree>
    <p:extLst>
      <p:ext uri="{BB962C8B-B14F-4D97-AF65-F5344CB8AC3E}">
        <p14:creationId xmlns:p14="http://schemas.microsoft.com/office/powerpoint/2010/main" val="133417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22</a:t>
            </a:fld>
            <a:endParaRPr/>
          </a:p>
        </p:txBody>
      </p:sp>
    </p:spTree>
    <p:extLst>
      <p:ext uri="{BB962C8B-B14F-4D97-AF65-F5344CB8AC3E}">
        <p14:creationId xmlns:p14="http://schemas.microsoft.com/office/powerpoint/2010/main" val="192430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23</a:t>
            </a:fld>
            <a:endParaRPr/>
          </a:p>
        </p:txBody>
      </p:sp>
    </p:spTree>
    <p:extLst>
      <p:ext uri="{BB962C8B-B14F-4D97-AF65-F5344CB8AC3E}">
        <p14:creationId xmlns:p14="http://schemas.microsoft.com/office/powerpoint/2010/main" val="2602985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24</a:t>
            </a:fld>
            <a:endParaRPr/>
          </a:p>
        </p:txBody>
      </p:sp>
    </p:spTree>
    <p:extLst>
      <p:ext uri="{BB962C8B-B14F-4D97-AF65-F5344CB8AC3E}">
        <p14:creationId xmlns:p14="http://schemas.microsoft.com/office/powerpoint/2010/main" val="1056802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25</a:t>
            </a:fld>
            <a:endParaRPr/>
          </a:p>
        </p:txBody>
      </p:sp>
    </p:spTree>
    <p:extLst>
      <p:ext uri="{BB962C8B-B14F-4D97-AF65-F5344CB8AC3E}">
        <p14:creationId xmlns:p14="http://schemas.microsoft.com/office/powerpoint/2010/main" val="23298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26</a:t>
            </a:fld>
            <a:endParaRPr/>
          </a:p>
        </p:txBody>
      </p:sp>
    </p:spTree>
    <p:extLst>
      <p:ext uri="{BB962C8B-B14F-4D97-AF65-F5344CB8AC3E}">
        <p14:creationId xmlns:p14="http://schemas.microsoft.com/office/powerpoint/2010/main" val="144798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27</a:t>
            </a:fld>
            <a:endParaRPr/>
          </a:p>
        </p:txBody>
      </p:sp>
    </p:spTree>
    <p:extLst>
      <p:ext uri="{BB962C8B-B14F-4D97-AF65-F5344CB8AC3E}">
        <p14:creationId xmlns:p14="http://schemas.microsoft.com/office/powerpoint/2010/main" val="4160622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0bd25976b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e0bd25976b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1e0bd25976b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3</a:t>
            </a:fld>
            <a:endParaRPr/>
          </a:p>
        </p:txBody>
      </p:sp>
    </p:spTree>
    <p:extLst>
      <p:ext uri="{BB962C8B-B14F-4D97-AF65-F5344CB8AC3E}">
        <p14:creationId xmlns:p14="http://schemas.microsoft.com/office/powerpoint/2010/main" val="165074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5</a:t>
            </a:fld>
            <a:endParaRPr/>
          </a:p>
        </p:txBody>
      </p:sp>
    </p:spTree>
    <p:extLst>
      <p:ext uri="{BB962C8B-B14F-4D97-AF65-F5344CB8AC3E}">
        <p14:creationId xmlns:p14="http://schemas.microsoft.com/office/powerpoint/2010/main" val="4161522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6</a:t>
            </a:fld>
            <a:endParaRPr/>
          </a:p>
        </p:txBody>
      </p:sp>
    </p:spTree>
    <p:extLst>
      <p:ext uri="{BB962C8B-B14F-4D97-AF65-F5344CB8AC3E}">
        <p14:creationId xmlns:p14="http://schemas.microsoft.com/office/powerpoint/2010/main" val="194814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7</a:t>
            </a:fld>
            <a:endParaRPr/>
          </a:p>
        </p:txBody>
      </p:sp>
    </p:spTree>
    <p:extLst>
      <p:ext uri="{BB962C8B-B14F-4D97-AF65-F5344CB8AC3E}">
        <p14:creationId xmlns:p14="http://schemas.microsoft.com/office/powerpoint/2010/main" val="2520887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8</a:t>
            </a:fld>
            <a:endParaRPr/>
          </a:p>
        </p:txBody>
      </p:sp>
    </p:spTree>
    <p:extLst>
      <p:ext uri="{BB962C8B-B14F-4D97-AF65-F5344CB8AC3E}">
        <p14:creationId xmlns:p14="http://schemas.microsoft.com/office/powerpoint/2010/main" val="2271081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9</a:t>
            </a:fld>
            <a:endParaRPr/>
          </a:p>
        </p:txBody>
      </p:sp>
    </p:spTree>
    <p:extLst>
      <p:ext uri="{BB962C8B-B14F-4D97-AF65-F5344CB8AC3E}">
        <p14:creationId xmlns:p14="http://schemas.microsoft.com/office/powerpoint/2010/main" val="1101572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0"/>
        <p:cNvGrpSpPr/>
        <p:nvPr/>
      </p:nvGrpSpPr>
      <p:grpSpPr>
        <a:xfrm>
          <a:off x="0" y="0"/>
          <a:ext cx="0" cy="0"/>
          <a:chOff x="0" y="0"/>
          <a:chExt cx="0" cy="0"/>
        </a:xfrm>
      </p:grpSpPr>
      <p:pic>
        <p:nvPicPr>
          <p:cNvPr id="11" name="Google Shape;11;p10"/>
          <p:cNvPicPr preferRelativeResize="0"/>
          <p:nvPr/>
        </p:nvPicPr>
        <p:blipFill>
          <a:blip r:embed="rId2">
            <a:alphaModFix/>
          </a:blip>
          <a:stretch>
            <a:fillRect/>
          </a:stretch>
        </p:blipFill>
        <p:spPr>
          <a:xfrm>
            <a:off x="0" y="-2"/>
            <a:ext cx="12192000" cy="68580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alphaModFix/>
          </a:blip>
          <a:srcRect/>
          <a:stretch/>
        </p:blipFill>
        <p:spPr>
          <a:xfrm>
            <a:off x="0" y="-7"/>
            <a:ext cx="12192000" cy="6858014"/>
          </a:xfrm>
          <a:prstGeom prst="rect">
            <a:avLst/>
          </a:prstGeom>
          <a:noFill/>
          <a:ln>
            <a:noFill/>
          </a:ln>
        </p:spPr>
      </p:pic>
      <p:sp>
        <p:nvSpPr>
          <p:cNvPr id="14" name="Google Shape;14;p11"/>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15" name="Google Shape;15;p11"/>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P  R  I  M  E  R      C  U  A  T  R  I  M  E  S  T  R  E</a:t>
            </a:r>
            <a:endParaRPr sz="600">
              <a:solidFill>
                <a:schemeClr val="lt1"/>
              </a:solidFill>
              <a:latin typeface="Vollkorn Black"/>
              <a:ea typeface="Vollkorn Black"/>
              <a:cs typeface="Vollkorn Black"/>
              <a:sym typeface="Vollkorn Black"/>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12"/>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18" name="Google Shape;18;p12"/>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9" name="Google Shape;19;p12"/>
          <p:cNvPicPr preferRelativeResize="0"/>
          <p:nvPr/>
        </p:nvPicPr>
        <p:blipFill>
          <a:blip r:embed="rId2">
            <a:alphaModFix/>
          </a:blip>
          <a:stretch>
            <a:fillRect/>
          </a:stretch>
        </p:blipFill>
        <p:spPr>
          <a:xfrm>
            <a:off x="0" y="4706471"/>
            <a:ext cx="1245950" cy="21515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1">
  <p:cSld name="PICTURE_WITH_CAPTION_TEXT_1">
    <p:spTree>
      <p:nvGrpSpPr>
        <p:cNvPr id="1" name="Shape 25"/>
        <p:cNvGrpSpPr/>
        <p:nvPr/>
      </p:nvGrpSpPr>
      <p:grpSpPr>
        <a:xfrm>
          <a:off x="0" y="0"/>
          <a:ext cx="0" cy="0"/>
          <a:chOff x="0" y="0"/>
          <a:chExt cx="0" cy="0"/>
        </a:xfrm>
      </p:grpSpPr>
      <p:pic>
        <p:nvPicPr>
          <p:cNvPr id="26" name="Google Shape;26;g1e0bd25976b_0_133"/>
          <p:cNvPicPr preferRelativeResize="0"/>
          <p:nvPr/>
        </p:nvPicPr>
        <p:blipFill>
          <a:blip r:embed="rId2">
            <a:alphaModFix/>
          </a:blip>
          <a:stretch>
            <a:fillRect/>
          </a:stretch>
        </p:blipFill>
        <p:spPr>
          <a:xfrm>
            <a:off x="9873425" y="4532475"/>
            <a:ext cx="2318575" cy="2325525"/>
          </a:xfrm>
          <a:prstGeom prst="rect">
            <a:avLst/>
          </a:prstGeom>
          <a:noFill/>
          <a:ln>
            <a:noFill/>
          </a:ln>
        </p:spPr>
      </p:pic>
      <p:sp>
        <p:nvSpPr>
          <p:cNvPr id="27" name="Google Shape;27;g1e0bd25976b_0_133"/>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28" name="Google Shape;28;g1e0bd25976b_0_133"/>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2"/>
        <p:cNvGrpSpPr/>
        <p:nvPr/>
      </p:nvGrpSpPr>
      <p:grpSpPr>
        <a:xfrm>
          <a:off x="0" y="0"/>
          <a:ext cx="0" cy="0"/>
          <a:chOff x="0" y="0"/>
          <a:chExt cx="0" cy="0"/>
        </a:xfrm>
      </p:grpSpPr>
      <p:pic>
        <p:nvPicPr>
          <p:cNvPr id="33" name="Google Shape;33;p20"/>
          <p:cNvPicPr preferRelativeResize="0"/>
          <p:nvPr/>
        </p:nvPicPr>
        <p:blipFill rotWithShape="1">
          <a:blip r:embed="rId2">
            <a:alphaModFix/>
          </a:blip>
          <a:srcRect/>
          <a:stretch/>
        </p:blipFill>
        <p:spPr>
          <a:xfrm>
            <a:off x="4" y="0"/>
            <a:ext cx="1219199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www.maga.gob.g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
        <p:cNvGrpSpPr/>
        <p:nvPr/>
      </p:nvGrpSpPr>
      <p:grpSpPr>
        <a:xfrm>
          <a:off x="0" y="0"/>
          <a:ext cx="0" cy="0"/>
          <a:chOff x="0" y="0"/>
          <a:chExt cx="0" cy="0"/>
        </a:xfrm>
      </p:grpSpPr>
      <p:pic>
        <p:nvPicPr>
          <p:cNvPr id="38" name="Google Shape;38;p1"/>
          <p:cNvPicPr preferRelativeResize="0"/>
          <p:nvPr/>
        </p:nvPicPr>
        <p:blipFill rotWithShape="1">
          <a:blip r:embed="rId4">
            <a:alphaModFix/>
          </a:blip>
          <a:srcRect/>
          <a:stretch/>
        </p:blipFill>
        <p:spPr>
          <a:xfrm>
            <a:off x="4411155" y="6282160"/>
            <a:ext cx="3369690" cy="572848"/>
          </a:xfrm>
          <a:prstGeom prst="rect">
            <a:avLst/>
          </a:prstGeom>
          <a:noFill/>
          <a:ln>
            <a:noFill/>
          </a:ln>
        </p:spPr>
      </p:pic>
      <p:pic>
        <p:nvPicPr>
          <p:cNvPr id="39" name="Google Shape;39;p1"/>
          <p:cNvPicPr preferRelativeResize="0"/>
          <p:nvPr/>
        </p:nvPicPr>
        <p:blipFill rotWithShape="1">
          <a:blip r:embed="rId5">
            <a:alphaModFix/>
          </a:blip>
          <a:srcRect/>
          <a:stretch/>
        </p:blipFill>
        <p:spPr>
          <a:xfrm>
            <a:off x="4962689" y="6333255"/>
            <a:ext cx="1206240" cy="479279"/>
          </a:xfrm>
          <a:prstGeom prst="rect">
            <a:avLst/>
          </a:prstGeom>
          <a:noFill/>
          <a:ln>
            <a:noFill/>
          </a:ln>
        </p:spPr>
      </p:pic>
      <p:sp>
        <p:nvSpPr>
          <p:cNvPr id="40" name="Google Shape;40;p1"/>
          <p:cNvSpPr txBox="1"/>
          <p:nvPr/>
        </p:nvSpPr>
        <p:spPr>
          <a:xfrm>
            <a:off x="6168929" y="6322421"/>
            <a:ext cx="145107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MX" sz="800" b="1" i="0" u="none" strike="noStrike" cap="none" dirty="0">
                <a:solidFill>
                  <a:srgbClr val="10304B"/>
                </a:solidFill>
                <a:latin typeface="Montserrat SemiBold"/>
                <a:ea typeface="Montserrat SemiBold"/>
                <a:cs typeface="Montserrat SemiBold"/>
                <a:sym typeface="Montserrat SemiBold"/>
              </a:rPr>
              <a:t>MINISTERIO DE </a:t>
            </a:r>
            <a:r>
              <a:rPr lang="es-MX" sz="750" b="1" i="0" u="none" strike="noStrike" cap="none" dirty="0">
                <a:solidFill>
                  <a:srgbClr val="10304B"/>
                </a:solidFill>
                <a:latin typeface="Montserrat SemiBold"/>
                <a:ea typeface="Montserrat SemiBold"/>
                <a:cs typeface="Montserrat SemiBold"/>
                <a:sym typeface="Montserrat SemiBold"/>
              </a:rPr>
              <a:t>AGRICULTURA</a:t>
            </a:r>
            <a:r>
              <a:rPr lang="es-MX" sz="800" b="1" i="0" u="none" strike="noStrike" cap="none" dirty="0">
                <a:solidFill>
                  <a:srgbClr val="10304B"/>
                </a:solidFill>
                <a:latin typeface="Montserrat SemiBold"/>
                <a:ea typeface="Montserrat SemiBold"/>
                <a:cs typeface="Montserrat SemiBold"/>
                <a:sym typeface="Montserrat SemiBold"/>
              </a:rPr>
              <a:t>, GANADERÍA Y ALIMENTACIÓN </a:t>
            </a:r>
            <a:endParaRPr lang="es-MX"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g1e0bd25976b_0_37"/>
          <p:cNvSpPr txBox="1"/>
          <p:nvPr/>
        </p:nvSpPr>
        <p:spPr>
          <a:xfrm>
            <a:off x="1256304" y="234642"/>
            <a:ext cx="611905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dirty="0">
                <a:solidFill>
                  <a:schemeClr val="lt1"/>
                </a:solidFill>
                <a:latin typeface="Montserrat"/>
                <a:ea typeface="Montserrat"/>
                <a:cs typeface="Montserrat"/>
                <a:sym typeface="Montserrat"/>
              </a:rPr>
              <a:t>PARTE GENERAL </a:t>
            </a:r>
          </a:p>
          <a:p>
            <a:pPr marL="0" marR="0" lvl="0" indent="0" algn="l" rtl="0">
              <a:spcBef>
                <a:spcPts val="0"/>
              </a:spcBef>
              <a:spcAft>
                <a:spcPts val="0"/>
              </a:spcAft>
              <a:buNone/>
            </a:pPr>
            <a:r>
              <a:rPr lang="es-GT" sz="2400" b="1" dirty="0">
                <a:solidFill>
                  <a:schemeClr val="lt1"/>
                </a:solidFill>
                <a:latin typeface="Montserrat"/>
                <a:ea typeface="Montserrat"/>
                <a:cs typeface="Montserrat"/>
                <a:sym typeface="Montserrat"/>
              </a:rPr>
              <a:t>EJECUCIÓN PRESUPUESTARIA</a:t>
            </a:r>
            <a:endParaRPr lang="es-GT" sz="2400" dirty="0">
              <a:solidFill>
                <a:schemeClr val="lt1"/>
              </a:solidFill>
            </a:endParaRPr>
          </a:p>
        </p:txBody>
      </p:sp>
      <p:sp>
        <p:nvSpPr>
          <p:cNvPr id="9" name="Título 1">
            <a:extLst>
              <a:ext uri="{FF2B5EF4-FFF2-40B4-BE49-F238E27FC236}">
                <a16:creationId xmlns:a16="http://schemas.microsoft.com/office/drawing/2014/main" id="{07A67F2E-D6BA-4421-985B-8D7E59DB1B22}"/>
              </a:ext>
            </a:extLst>
          </p:cNvPr>
          <p:cNvSpPr txBox="1">
            <a:spLocks/>
          </p:cNvSpPr>
          <p:nvPr/>
        </p:nvSpPr>
        <p:spPr>
          <a:xfrm>
            <a:off x="2077003" y="453356"/>
            <a:ext cx="8673737" cy="5470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600" b="1" dirty="0">
                <a:latin typeface="Arial" panose="020B0604020202020204" pitchFamily="34" charset="0"/>
                <a:cs typeface="Arial" panose="020B0604020202020204" pitchFamily="34" charset="0"/>
              </a:rPr>
              <a:t>EN QUÉ INVIERTE “</a:t>
            </a:r>
            <a:r>
              <a:rPr lang="es-GT" sz="2600" b="1" u="sng" dirty="0">
                <a:latin typeface="Arial" panose="020B0604020202020204" pitchFamily="34" charset="0"/>
                <a:cs typeface="Arial" panose="020B0604020202020204" pitchFamily="34" charset="0"/>
              </a:rPr>
              <a:t>LA INSTITUCIÓN</a:t>
            </a:r>
            <a:r>
              <a:rPr lang="es-GT" sz="2600" b="1" dirty="0">
                <a:latin typeface="Arial" panose="020B0604020202020204" pitchFamily="34" charset="0"/>
                <a:cs typeface="Arial" panose="020B0604020202020204" pitchFamily="34" charset="0"/>
              </a:rPr>
              <a:t>”</a:t>
            </a:r>
            <a:endParaRPr kumimoji="0" lang="es-GT"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pic>
        <p:nvPicPr>
          <p:cNvPr id="10" name="Picture 4" descr="Edificio - Iconos gratis de edificios">
            <a:extLst>
              <a:ext uri="{FF2B5EF4-FFF2-40B4-BE49-F238E27FC236}">
                <a16:creationId xmlns:a16="http://schemas.microsoft.com/office/drawing/2014/main" id="{2778C095-962E-45FE-8FFC-13F53D6A3B4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38002" y="193913"/>
            <a:ext cx="1177687" cy="1177687"/>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A116E5EE-79DE-49BA-B8F9-37CF7B3059A0}"/>
              </a:ext>
            </a:extLst>
          </p:cNvPr>
          <p:cNvSpPr txBox="1">
            <a:spLocks/>
          </p:cNvSpPr>
          <p:nvPr/>
        </p:nvSpPr>
        <p:spPr>
          <a:xfrm>
            <a:off x="1125477" y="1284312"/>
            <a:ext cx="7978589" cy="519440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400" b="0" dirty="0">
                <a:solidFill>
                  <a:schemeClr val="tx1"/>
                </a:solidFill>
                <a:latin typeface="Arial" panose="020B0604020202020204" pitchFamily="34" charset="0"/>
                <a:cs typeface="Arial" panose="020B0604020202020204" pitchFamily="34" charset="0"/>
              </a:rPr>
              <a:t>El MAGA en cuanto a </a:t>
            </a:r>
            <a:r>
              <a:rPr lang="es-GT" sz="1400" dirty="0">
                <a:solidFill>
                  <a:schemeClr val="tx1"/>
                </a:solidFill>
                <a:latin typeface="Arial" panose="020B0604020202020204" pitchFamily="34" charset="0"/>
                <a:cs typeface="Arial" panose="020B0604020202020204" pitchFamily="34" charset="0"/>
              </a:rPr>
              <a:t>inversión  física</a:t>
            </a:r>
            <a:r>
              <a:rPr lang="es-GT" sz="1400" b="0" dirty="0">
                <a:solidFill>
                  <a:schemeClr val="tx1"/>
                </a:solidFill>
                <a:latin typeface="Arial" panose="020B0604020202020204" pitchFamily="34" charset="0"/>
                <a:cs typeface="Arial" panose="020B0604020202020204" pitchFamily="34" charset="0"/>
              </a:rPr>
              <a:t>, durante el primer cuatrimestre del ejercicio 2023 con un  presupuesto vigente para inversión  física de Q.53.9 millones, ha adquirido equipos varios, que incluyen mobiliario y equipo de oficina, de transporte mobiliario y equipo médico sanitario y de laboratorio, equipo de cómputo, de comunicaciones y otros por la cantidad de Q.2.3 millones.</a:t>
            </a:r>
          </a:p>
          <a:p>
            <a:pPr algn="just">
              <a:lnSpc>
                <a:spcPct val="150000"/>
              </a:lnSpc>
            </a:pPr>
            <a:endParaRPr lang="es-GT" sz="1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400" b="0" dirty="0">
                <a:solidFill>
                  <a:schemeClr val="tx1"/>
                </a:solidFill>
                <a:latin typeface="Arial" panose="020B0604020202020204" pitchFamily="34" charset="0"/>
                <a:cs typeface="Arial" panose="020B0604020202020204" pitchFamily="34" charset="0"/>
              </a:rPr>
              <a:t>Para el presente ejercicio se cuenta  con  asignaciones presupuestarias (Q.40.3 millones) para la construcción  y mejoramiento de sistemas de riego en : Estor, Izabal;  Laguna del Hoyo, en     Monjas, Jalapa; Río Blanco, Municipio de Sacapulas, Quiché; La Franja, Municipio de Jacaltenango, Huehuetenango;  La Blanca, Municipio de Coatepeque,  Quetzaltenango; Municipio La Blanca, San Marcos y; Nuevo  Amanecer, San Lorenzo, Suchitepéquez. </a:t>
            </a:r>
          </a:p>
          <a:p>
            <a:pPr algn="just">
              <a:lnSpc>
                <a:spcPct val="150000"/>
              </a:lnSpc>
            </a:pPr>
            <a:endParaRPr lang="es-GT" sz="1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400" b="0" dirty="0">
                <a:solidFill>
                  <a:schemeClr val="tx1"/>
                </a:solidFill>
                <a:latin typeface="Arial" panose="020B0604020202020204" pitchFamily="34" charset="0"/>
                <a:cs typeface="Arial" panose="020B0604020202020204" pitchFamily="34" charset="0"/>
              </a:rPr>
              <a:t>En cuanto </a:t>
            </a:r>
            <a:r>
              <a:rPr lang="es-GT" sz="1400" dirty="0">
                <a:solidFill>
                  <a:schemeClr val="tx1"/>
                </a:solidFill>
                <a:latin typeface="Arial" panose="020B0604020202020204" pitchFamily="34" charset="0"/>
                <a:cs typeface="Arial" panose="020B0604020202020204" pitchFamily="34" charset="0"/>
              </a:rPr>
              <a:t>inversión de capital</a:t>
            </a:r>
            <a:r>
              <a:rPr lang="es-GT" sz="1400" b="0" dirty="0">
                <a:solidFill>
                  <a:schemeClr val="tx1"/>
                </a:solidFill>
                <a:latin typeface="Arial" panose="020B0604020202020204" pitchFamily="34" charset="0"/>
                <a:cs typeface="Arial" panose="020B0604020202020204" pitchFamily="34" charset="0"/>
              </a:rPr>
              <a:t>, hay un presupuesto vigente de Q.33.3 millones para formación de para adquisición de tierras (FONTIERRAS), y para el financiamiento de productores :  Q.20.0  millones para el sector cafetalero y Q. 32.5 para  productores organizados (Con carácter reembolsable).</a:t>
            </a:r>
          </a:p>
        </p:txBody>
      </p:sp>
      <p:sp>
        <p:nvSpPr>
          <p:cNvPr id="14" name="Título 1">
            <a:extLst>
              <a:ext uri="{FF2B5EF4-FFF2-40B4-BE49-F238E27FC236}">
                <a16:creationId xmlns:a16="http://schemas.microsoft.com/office/drawing/2014/main" id="{52A95111-D826-4770-9687-745A321EC2BE}"/>
              </a:ext>
            </a:extLst>
          </p:cNvPr>
          <p:cNvSpPr txBox="1">
            <a:spLocks/>
          </p:cNvSpPr>
          <p:nvPr/>
        </p:nvSpPr>
        <p:spPr>
          <a:xfrm>
            <a:off x="8875059" y="2362227"/>
            <a:ext cx="3143368"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400" b="0" dirty="0">
                <a:solidFill>
                  <a:schemeClr val="tx1"/>
                </a:solidFill>
                <a:latin typeface="Arial" panose="020B0604020202020204" pitchFamily="34" charset="0"/>
                <a:cs typeface="Arial" panose="020B0604020202020204" pitchFamily="34" charset="0"/>
              </a:rPr>
              <a:t>Los recursos para la inversión         (Q. 126.0 Millones) </a:t>
            </a:r>
          </a:p>
        </p:txBody>
      </p:sp>
    </p:spTree>
    <p:extLst>
      <p:ext uri="{BB962C8B-B14F-4D97-AF65-F5344CB8AC3E}">
        <p14:creationId xmlns:p14="http://schemas.microsoft.com/office/powerpoint/2010/main" val="1955388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g1e0bd25976b_0_37"/>
          <p:cNvSpPr txBox="1"/>
          <p:nvPr/>
        </p:nvSpPr>
        <p:spPr>
          <a:xfrm>
            <a:off x="1256304" y="234642"/>
            <a:ext cx="611905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dirty="0">
                <a:solidFill>
                  <a:schemeClr val="lt1"/>
                </a:solidFill>
                <a:latin typeface="Montserrat"/>
                <a:ea typeface="Montserrat"/>
                <a:cs typeface="Montserrat"/>
                <a:sym typeface="Montserrat"/>
              </a:rPr>
              <a:t>PARTE GENERAL </a:t>
            </a:r>
          </a:p>
          <a:p>
            <a:pPr marL="0" marR="0" lvl="0" indent="0" algn="l" rtl="0">
              <a:spcBef>
                <a:spcPts val="0"/>
              </a:spcBef>
              <a:spcAft>
                <a:spcPts val="0"/>
              </a:spcAft>
              <a:buNone/>
            </a:pPr>
            <a:r>
              <a:rPr lang="es-GT" sz="2400" b="1" dirty="0">
                <a:solidFill>
                  <a:schemeClr val="lt1"/>
                </a:solidFill>
                <a:latin typeface="Montserrat"/>
                <a:ea typeface="Montserrat"/>
                <a:cs typeface="Montserrat"/>
                <a:sym typeface="Montserrat"/>
              </a:rPr>
              <a:t>EJECUCIÓN PRESUPUESTARIA</a:t>
            </a:r>
            <a:endParaRPr lang="es-GT" sz="2400" dirty="0">
              <a:solidFill>
                <a:schemeClr val="lt1"/>
              </a:solidFill>
            </a:endParaRPr>
          </a:p>
        </p:txBody>
      </p:sp>
      <p:sp>
        <p:nvSpPr>
          <p:cNvPr id="7" name="Título 1">
            <a:extLst>
              <a:ext uri="{FF2B5EF4-FFF2-40B4-BE49-F238E27FC236}">
                <a16:creationId xmlns:a16="http://schemas.microsoft.com/office/drawing/2014/main" id="{2823ED99-3F9A-4328-934E-D652E9A60083}"/>
              </a:ext>
            </a:extLst>
          </p:cNvPr>
          <p:cNvSpPr txBox="1">
            <a:spLocks/>
          </p:cNvSpPr>
          <p:nvPr/>
        </p:nvSpPr>
        <p:spPr>
          <a:xfrm>
            <a:off x="2143881" y="594431"/>
            <a:ext cx="8798940" cy="5470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sz="2800" b="1" dirty="0">
                <a:latin typeface="Arial" panose="020B0604020202020204" pitchFamily="34" charset="0"/>
                <a:cs typeface="Arial" panose="020B0604020202020204" pitchFamily="34" charset="0"/>
              </a:rPr>
              <a:t>QUE FINALIDADES ATIENDE “</a:t>
            </a:r>
            <a:r>
              <a:rPr lang="es-GT" sz="2800" b="1" u="sng" dirty="0">
                <a:latin typeface="Arial" panose="020B0604020202020204" pitchFamily="34" charset="0"/>
                <a:cs typeface="Arial" panose="020B0604020202020204" pitchFamily="34" charset="0"/>
              </a:rPr>
              <a:t>LA INSTITUCIÓN</a:t>
            </a:r>
            <a:r>
              <a:rPr lang="es-GT" sz="2800" dirty="0">
                <a:latin typeface="Arial" panose="020B0604020202020204" pitchFamily="34" charset="0"/>
                <a:cs typeface="Arial" panose="020B0604020202020204" pitchFamily="34" charset="0"/>
              </a:rPr>
              <a:t>”?</a:t>
            </a:r>
            <a:endParaRPr lang="es-GT" sz="2800" b="1" dirty="0">
              <a:latin typeface="Arial" panose="020B0604020202020204" pitchFamily="34" charset="0"/>
              <a:cs typeface="Arial" panose="020B0604020202020204" pitchFamily="34" charset="0"/>
            </a:endParaRPr>
          </a:p>
        </p:txBody>
      </p:sp>
      <p:pic>
        <p:nvPicPr>
          <p:cNvPr id="8" name="Picture 2" descr="Target arm | Icono Gratis">
            <a:extLst>
              <a:ext uri="{FF2B5EF4-FFF2-40B4-BE49-F238E27FC236}">
                <a16:creationId xmlns:a16="http://schemas.microsoft.com/office/drawing/2014/main" id="{A49BCAD8-0365-45C5-87BF-B35895396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54" y="129039"/>
            <a:ext cx="1477871" cy="1477870"/>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F926071F-0DB9-45BC-908D-0BCD98CAA4F8}"/>
              </a:ext>
            </a:extLst>
          </p:cNvPr>
          <p:cNvSpPr txBox="1">
            <a:spLocks/>
          </p:cNvSpPr>
          <p:nvPr/>
        </p:nvSpPr>
        <p:spPr>
          <a:xfrm>
            <a:off x="8650100" y="2262809"/>
            <a:ext cx="332721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br>
              <a:rPr lang="es-GT" sz="2000" b="0" dirty="0">
                <a:solidFill>
                  <a:schemeClr val="tx1"/>
                </a:solidFill>
                <a:latin typeface="Arial" panose="020B0604020202020204" pitchFamily="34" charset="0"/>
                <a:cs typeface="Arial" panose="020B0604020202020204" pitchFamily="34" charset="0"/>
              </a:rPr>
            </a:br>
            <a:r>
              <a:rPr lang="es-GT" sz="2000" b="0" dirty="0">
                <a:solidFill>
                  <a:schemeClr val="tx1"/>
                </a:solidFill>
                <a:latin typeface="Arial" panose="020B0604020202020204" pitchFamily="34" charset="0"/>
                <a:cs typeface="Arial" panose="020B0604020202020204" pitchFamily="34" charset="0"/>
              </a:rPr>
              <a:t>La principal finalidad que se atiende es </a:t>
            </a:r>
            <a:r>
              <a:rPr lang="es-GT" sz="2000" b="0" u="sng" dirty="0">
                <a:solidFill>
                  <a:schemeClr val="tx1"/>
                </a:solidFill>
                <a:latin typeface="Arial" panose="020B0604020202020204" pitchFamily="34" charset="0"/>
                <a:cs typeface="Arial" panose="020B0604020202020204" pitchFamily="34" charset="0"/>
              </a:rPr>
              <a:t>Asuntos Económicos</a:t>
            </a:r>
            <a:r>
              <a:rPr lang="es-GT" sz="2000" b="0" dirty="0">
                <a:solidFill>
                  <a:schemeClr val="tx1"/>
                </a:solidFill>
                <a:latin typeface="Arial" panose="020B0604020202020204" pitchFamily="34" charset="0"/>
                <a:cs typeface="Arial" panose="020B0604020202020204" pitchFamily="34" charset="0"/>
              </a:rPr>
              <a:t> con un </a:t>
            </a:r>
            <a:r>
              <a:rPr lang="es-GT" sz="2000" dirty="0">
                <a:solidFill>
                  <a:schemeClr val="tx1"/>
                </a:solidFill>
                <a:latin typeface="Arial" panose="020B0604020202020204" pitchFamily="34" charset="0"/>
                <a:cs typeface="Arial" panose="020B0604020202020204" pitchFamily="34" charset="0"/>
              </a:rPr>
              <a:t>80.4%</a:t>
            </a:r>
            <a:r>
              <a:rPr lang="es-GT" sz="2000" b="0" dirty="0">
                <a:solidFill>
                  <a:schemeClr val="tx1"/>
                </a:solidFill>
                <a:latin typeface="Arial" panose="020B0604020202020204" pitchFamily="34" charset="0"/>
                <a:cs typeface="Arial" panose="020B0604020202020204" pitchFamily="34" charset="0"/>
              </a:rPr>
              <a:t> del presupuesto total de “la institución”.</a:t>
            </a:r>
            <a:endParaRPr lang="es-GT" sz="2200" b="0" dirty="0">
              <a:solidFill>
                <a:schemeClr val="tx1"/>
              </a:solidFill>
              <a:latin typeface="Arial" panose="020B0604020202020204" pitchFamily="34" charset="0"/>
              <a:cs typeface="Arial" panose="020B0604020202020204" pitchFamily="34" charset="0"/>
            </a:endParaRPr>
          </a:p>
        </p:txBody>
      </p:sp>
      <p:sp>
        <p:nvSpPr>
          <p:cNvPr id="12" name="Título 1">
            <a:extLst>
              <a:ext uri="{FF2B5EF4-FFF2-40B4-BE49-F238E27FC236}">
                <a16:creationId xmlns:a16="http://schemas.microsoft.com/office/drawing/2014/main" id="{2AA76E1A-096F-4991-99C9-C9339D692CEB}"/>
              </a:ext>
            </a:extLst>
          </p:cNvPr>
          <p:cNvSpPr txBox="1">
            <a:spLocks/>
          </p:cNvSpPr>
          <p:nvPr/>
        </p:nvSpPr>
        <p:spPr>
          <a:xfrm>
            <a:off x="645461" y="1588980"/>
            <a:ext cx="7406641" cy="455405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400" b="0" dirty="0">
                <a:solidFill>
                  <a:srgbClr val="152543"/>
                </a:solidFill>
                <a:latin typeface="+mj-lt"/>
                <a:cs typeface="Arial" panose="020B0604020202020204" pitchFamily="34" charset="0"/>
              </a:rPr>
              <a:t>Los recursos públicos se utilizan con fines específicos para el cumplimiento de los objetivos sociales y económicos del Estado, que impactan en la población. </a:t>
            </a:r>
          </a:p>
          <a:p>
            <a:pPr algn="just">
              <a:lnSpc>
                <a:spcPct val="150000"/>
              </a:lnSpc>
            </a:pPr>
            <a:endParaRPr lang="es-GT" sz="1400" b="0" dirty="0">
              <a:solidFill>
                <a:srgbClr val="152543"/>
              </a:solidFill>
              <a:latin typeface="+mj-lt"/>
              <a:cs typeface="Arial" panose="020B0604020202020204" pitchFamily="34" charset="0"/>
            </a:endParaRPr>
          </a:p>
          <a:p>
            <a:pPr algn="just">
              <a:lnSpc>
                <a:spcPct val="150000"/>
              </a:lnSpc>
            </a:pPr>
            <a:r>
              <a:rPr lang="es-GT" sz="1400" b="0" dirty="0">
                <a:solidFill>
                  <a:srgbClr val="152543"/>
                </a:solidFill>
                <a:latin typeface="+mj-lt"/>
                <a:cs typeface="Arial" panose="020B0604020202020204" pitchFamily="34" charset="0"/>
              </a:rPr>
              <a:t>Cada entidad atiende y prioriza las finalidades que le corresponden de conformidad con la ley. En el caso del MAGA, las finalidades que atiende son: Servicios públicos generales, asuntos económicos, protección ambiental, educación y protección social. Destacan en cuanto a su presupuesto vigente: Asuntos económicos (Q.1,217.8</a:t>
            </a:r>
            <a:r>
              <a:rPr lang="es-GT" sz="1400" b="0" dirty="0">
                <a:solidFill>
                  <a:srgbClr val="152543"/>
                </a:solidFill>
                <a:effectLst/>
                <a:latin typeface="+mj-lt"/>
                <a:ea typeface="Times New Roman" panose="02020603050405020304" pitchFamily="18" charset="0"/>
              </a:rPr>
              <a:t> millones, 80.4 % sobre  el total del presupuesto  vigente) –actividades sustanciales y aportes a </a:t>
            </a:r>
            <a:r>
              <a:rPr lang="es-GT" sz="1400" b="0" dirty="0">
                <a:solidFill>
                  <a:srgbClr val="152543"/>
                </a:solidFill>
                <a:latin typeface="+mj-lt"/>
                <a:ea typeface="Times New Roman" panose="02020603050405020304" pitchFamily="18" charset="0"/>
              </a:rPr>
              <a:t>entidades como INAB, ICTA, Zoológico La Aurora; traslado a organismos regionales e internacionales y otros, aportes a productores asociados, traslado de recursos a organismos regionales e internacionales y otros; </a:t>
            </a:r>
            <a:r>
              <a:rPr lang="es-GT" sz="1400" b="0" dirty="0">
                <a:solidFill>
                  <a:srgbClr val="152543"/>
                </a:solidFill>
                <a:effectLst/>
                <a:latin typeface="+mj-lt"/>
                <a:ea typeface="Times New Roman" panose="02020603050405020304" pitchFamily="18" charset="0"/>
              </a:rPr>
              <a:t> Protección Social (Q.188.1 millones), para la actividad asistencia y dotación de alimentos y; Educación -A nivel medio, agrícola y forestal-, Q.62.2 millones</a:t>
            </a:r>
            <a:endParaRPr lang="es-GT" sz="1400" b="0" dirty="0">
              <a:solidFill>
                <a:srgbClr val="152543"/>
              </a:solidFill>
              <a:latin typeface="+mj-lt"/>
              <a:cs typeface="Arial" panose="020B0604020202020204" pitchFamily="34" charset="0"/>
            </a:endParaRPr>
          </a:p>
        </p:txBody>
      </p:sp>
    </p:spTree>
    <p:extLst>
      <p:ext uri="{BB962C8B-B14F-4D97-AF65-F5344CB8AC3E}">
        <p14:creationId xmlns:p14="http://schemas.microsoft.com/office/powerpoint/2010/main" val="2941127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g1e0bd25976b_0_37"/>
          <p:cNvSpPr txBox="1"/>
          <p:nvPr/>
        </p:nvSpPr>
        <p:spPr>
          <a:xfrm>
            <a:off x="1256304" y="234642"/>
            <a:ext cx="611905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dirty="0">
                <a:solidFill>
                  <a:schemeClr val="lt1"/>
                </a:solidFill>
                <a:latin typeface="Montserrat"/>
                <a:ea typeface="Montserrat"/>
                <a:cs typeface="Montserrat"/>
                <a:sym typeface="Montserrat"/>
              </a:rPr>
              <a:t>PARTE GENERAL </a:t>
            </a:r>
          </a:p>
          <a:p>
            <a:pPr marL="0" marR="0" lvl="0" indent="0" algn="l" rtl="0">
              <a:spcBef>
                <a:spcPts val="0"/>
              </a:spcBef>
              <a:spcAft>
                <a:spcPts val="0"/>
              </a:spcAft>
              <a:buNone/>
            </a:pPr>
            <a:r>
              <a:rPr lang="es-GT" sz="2400" b="1" dirty="0">
                <a:solidFill>
                  <a:schemeClr val="lt1"/>
                </a:solidFill>
                <a:latin typeface="Montserrat"/>
                <a:ea typeface="Montserrat"/>
                <a:cs typeface="Montserrat"/>
                <a:sym typeface="Montserrat"/>
              </a:rPr>
              <a:t>EJECUCIÓN PRESUPUESTARIA</a:t>
            </a:r>
            <a:endParaRPr lang="es-GT" sz="2400" dirty="0">
              <a:solidFill>
                <a:schemeClr val="lt1"/>
              </a:solidFill>
            </a:endParaRPr>
          </a:p>
        </p:txBody>
      </p:sp>
      <p:sp>
        <p:nvSpPr>
          <p:cNvPr id="9" name="Título 1">
            <a:extLst>
              <a:ext uri="{FF2B5EF4-FFF2-40B4-BE49-F238E27FC236}">
                <a16:creationId xmlns:a16="http://schemas.microsoft.com/office/drawing/2014/main" id="{4D0684C3-B57C-426C-86BD-9FFF953AD7AE}"/>
              </a:ext>
            </a:extLst>
          </p:cNvPr>
          <p:cNvSpPr txBox="1">
            <a:spLocks/>
          </p:cNvSpPr>
          <p:nvPr/>
        </p:nvSpPr>
        <p:spPr>
          <a:xfrm>
            <a:off x="689834" y="480469"/>
            <a:ext cx="8798940" cy="5470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a:latin typeface="Arial" panose="020B0604020202020204" pitchFamily="34" charset="0"/>
                <a:cs typeface="Arial" panose="020B0604020202020204" pitchFamily="34" charset="0"/>
              </a:rPr>
              <a:t>EJECUCIÓN PRESUPUESTARIA POR FINALIDAD AL PRIMER CUATRIMESTRE 2023</a:t>
            </a: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graphicFrame>
        <p:nvGraphicFramePr>
          <p:cNvPr id="5" name="7 Gráfico">
            <a:extLst>
              <a:ext uri="{FF2B5EF4-FFF2-40B4-BE49-F238E27FC236}">
                <a16:creationId xmlns:a16="http://schemas.microsoft.com/office/drawing/2014/main" id="{AD96015C-B24A-4197-ADBA-459E9484F2C7}"/>
              </a:ext>
            </a:extLst>
          </p:cNvPr>
          <p:cNvGraphicFramePr/>
          <p:nvPr>
            <p:extLst>
              <p:ext uri="{D42A27DB-BD31-4B8C-83A1-F6EECF244321}">
                <p14:modId xmlns:p14="http://schemas.microsoft.com/office/powerpoint/2010/main" val="4141164254"/>
              </p:ext>
            </p:extLst>
          </p:nvPr>
        </p:nvGraphicFramePr>
        <p:xfrm>
          <a:off x="1099457" y="1523999"/>
          <a:ext cx="9742714" cy="42889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0982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733701" y="2578766"/>
            <a:ext cx="6173320" cy="164692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52420" y="2555228"/>
            <a:ext cx="1381281" cy="1670462"/>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3373487" y="2875022"/>
            <a:ext cx="6329727" cy="11079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300" b="1" dirty="0">
                <a:solidFill>
                  <a:srgbClr val="36B3CE"/>
                </a:solidFill>
                <a:latin typeface="Vollkorn Medium"/>
                <a:ea typeface="Vollkorn Medium"/>
                <a:cs typeface="Vollkorn Medium"/>
                <a:sym typeface="Vollkorn Medium"/>
              </a:rPr>
              <a:t>PRINCIPALES AVANCES Y RESULTADOS</a:t>
            </a:r>
          </a:p>
        </p:txBody>
      </p:sp>
      <p:sp>
        <p:nvSpPr>
          <p:cNvPr id="49" name="Google Shape;49;p2"/>
          <p:cNvSpPr txBox="1"/>
          <p:nvPr/>
        </p:nvSpPr>
        <p:spPr>
          <a:xfrm>
            <a:off x="2488786" y="2690250"/>
            <a:ext cx="1159676"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9000" dirty="0">
                <a:solidFill>
                  <a:schemeClr val="lt1"/>
                </a:solidFill>
                <a:latin typeface="Vollkorn ExtraBold"/>
                <a:ea typeface="Vollkorn ExtraBold"/>
                <a:cs typeface="Vollkorn ExtraBold"/>
                <a:sym typeface="Vollkorn ExtraBold"/>
              </a:rPr>
              <a:t>2</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1637611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2" name="Marcador de contenido 6">
            <a:extLst>
              <a:ext uri="{FF2B5EF4-FFF2-40B4-BE49-F238E27FC236}">
                <a16:creationId xmlns:a16="http://schemas.microsoft.com/office/drawing/2014/main" id="{D45D9708-F910-4F86-AC46-1A76B705A108}"/>
              </a:ext>
            </a:extLst>
          </p:cNvPr>
          <p:cNvSpPr txBox="1">
            <a:spLocks/>
          </p:cNvSpPr>
          <p:nvPr/>
        </p:nvSpPr>
        <p:spPr>
          <a:xfrm>
            <a:off x="296265" y="1030022"/>
            <a:ext cx="11778761" cy="5113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1900" b="1" dirty="0">
                <a:solidFill>
                  <a:srgbClr val="FF0000"/>
                </a:solidFill>
                <a:latin typeface="Arial" panose="020B0604020202020204" pitchFamily="34" charset="0"/>
                <a:cs typeface="Arial" panose="020B0604020202020204" pitchFamily="34" charset="0"/>
              </a:rPr>
              <a:t>66,684</a:t>
            </a:r>
            <a:r>
              <a:rPr lang="es-GT" sz="1900" b="1" dirty="0">
                <a:solidFill>
                  <a:srgbClr val="0070C0"/>
                </a:solidFill>
                <a:latin typeface="Arial" panose="020B0604020202020204" pitchFamily="34" charset="0"/>
                <a:cs typeface="Arial" panose="020B0604020202020204" pitchFamily="34" charset="0"/>
              </a:rPr>
              <a:t> familias vulnerables con riesgo de inseguridad alimentaria por pérdida de cosecha, urgencias o gravedad </a:t>
            </a:r>
            <a:r>
              <a:rPr lang="es-GT" sz="1900" dirty="0">
                <a:latin typeface="Arial" panose="020B0604020202020204" pitchFamily="34" charset="0"/>
                <a:cs typeface="Arial" panose="020B0604020202020204" pitchFamily="34" charset="0"/>
              </a:rPr>
              <a:t>atendidas a través de la entrega de 70,161 raciones de alimentos.</a:t>
            </a: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pPr marL="0" indent="0" algn="ctr">
              <a:buNone/>
            </a:pPr>
            <a:r>
              <a:rPr lang="es-GT" sz="1000" b="1" dirty="0">
                <a:latin typeface="Arial" panose="020B0604020202020204" pitchFamily="34" charset="0"/>
                <a:cs typeface="Arial" panose="020B0604020202020204" pitchFamily="34" charset="0"/>
              </a:rPr>
              <a:t>                      </a:t>
            </a:r>
          </a:p>
          <a:p>
            <a:pPr marL="0" indent="0" algn="ctr">
              <a:buNone/>
            </a:pPr>
            <a:r>
              <a:rPr lang="es-GT" sz="1000" b="1" dirty="0">
                <a:latin typeface="Arial" panose="020B0604020202020204" pitchFamily="34" charset="0"/>
                <a:cs typeface="Arial" panose="020B0604020202020204" pitchFamily="34" charset="0"/>
              </a:rPr>
              <a:t>                                                                                                                                                                     </a:t>
            </a:r>
            <a:endParaRPr lang="es-GT" sz="1000" dirty="0">
              <a:latin typeface="Arial" panose="020B0604020202020204" pitchFamily="34" charset="0"/>
              <a:cs typeface="Arial" panose="020B0604020202020204" pitchFamily="34" charset="0"/>
            </a:endParaRPr>
          </a:p>
        </p:txBody>
      </p:sp>
      <p:sp>
        <p:nvSpPr>
          <p:cNvPr id="3" name="Título 1">
            <a:extLst>
              <a:ext uri="{FF2B5EF4-FFF2-40B4-BE49-F238E27FC236}">
                <a16:creationId xmlns:a16="http://schemas.microsoft.com/office/drawing/2014/main" id="{EB9BC68C-33C1-42A5-9AE2-B063E9474D03}"/>
              </a:ext>
            </a:extLst>
          </p:cNvPr>
          <p:cNvSpPr txBox="1">
            <a:spLocks/>
          </p:cNvSpPr>
          <p:nvPr/>
        </p:nvSpPr>
        <p:spPr>
          <a:xfrm>
            <a:off x="2294781" y="281444"/>
            <a:ext cx="7943095"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4" name="Marcador de contenido 6">
            <a:extLst>
              <a:ext uri="{FF2B5EF4-FFF2-40B4-BE49-F238E27FC236}">
                <a16:creationId xmlns:a16="http://schemas.microsoft.com/office/drawing/2014/main" id="{A077649A-007B-4347-98AB-A5892DBDAAD1}"/>
              </a:ext>
            </a:extLst>
          </p:cNvPr>
          <p:cNvSpPr txBox="1">
            <a:spLocks/>
          </p:cNvSpPr>
          <p:nvPr/>
        </p:nvSpPr>
        <p:spPr>
          <a:xfrm>
            <a:off x="747704" y="1836477"/>
            <a:ext cx="5563879" cy="43070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342900" indent="-342900">
              <a:buAutoNum type="alphaLcPeriod"/>
            </a:pPr>
            <a:r>
              <a:rPr lang="es-GT" sz="1800" dirty="0">
                <a:latin typeface="Arial" panose="020B0604020202020204" pitchFamily="34" charset="0"/>
                <a:cs typeface="Arial" panose="020B0604020202020204" pitchFamily="34" charset="0"/>
              </a:rPr>
              <a:t>Presupuesto vigente: Q. 188.12 Millones</a:t>
            </a:r>
          </a:p>
          <a:p>
            <a:pPr marL="342900" indent="-342900">
              <a:buAutoNum type="alphaLcPeriod"/>
            </a:pPr>
            <a:r>
              <a:rPr lang="es-GT" sz="1800" dirty="0">
                <a:latin typeface="Arial" panose="020B0604020202020204" pitchFamily="34" charset="0"/>
                <a:cs typeface="Arial" panose="020B0604020202020204" pitchFamily="34" charset="0"/>
              </a:rPr>
              <a:t>Presupuesto ejecutado: Q. 80.84 Millones.</a:t>
            </a:r>
          </a:p>
          <a:p>
            <a:pPr marL="342900" indent="-342900">
              <a:buAutoNum type="alphaLcPeriod"/>
            </a:pPr>
            <a:endParaRPr lang="es-GT" sz="1800"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457200" indent="-457200">
              <a:buAutoNum type="alphaLcPeriod"/>
            </a:pPr>
            <a:r>
              <a:rPr lang="es-GT" sz="1800" dirty="0">
                <a:latin typeface="Arial" panose="020B0604020202020204" pitchFamily="34" charset="0"/>
                <a:cs typeface="Arial" panose="020B0604020202020204" pitchFamily="34" charset="0"/>
              </a:rPr>
              <a:t>Programa: Acceso y Disponibilidad Alimentaria</a:t>
            </a:r>
          </a:p>
          <a:p>
            <a:pPr marL="457200" indent="-457200">
              <a:buAutoNum type="alphaLcPeriod"/>
            </a:pPr>
            <a:r>
              <a:rPr lang="es-GT" sz="1800" dirty="0">
                <a:latin typeface="Arial" panose="020B0604020202020204" pitchFamily="34" charset="0"/>
                <a:cs typeface="Arial" panose="020B0604020202020204" pitchFamily="34" charset="0"/>
              </a:rPr>
              <a:t>Meta anual: 800,000 raciones de alimentos</a:t>
            </a:r>
          </a:p>
          <a:p>
            <a:pPr marL="457200" indent="-457200">
              <a:buAutoNum type="alphaLcPeriod"/>
            </a:pPr>
            <a:r>
              <a:rPr lang="es-GT" sz="1800" dirty="0">
                <a:latin typeface="Arial" panose="020B0604020202020204" pitchFamily="34" charset="0"/>
                <a:cs typeface="Arial" panose="020B0604020202020204" pitchFamily="34" charset="0"/>
              </a:rPr>
              <a:t>Población beneficiada: 66,684 familias</a:t>
            </a:r>
          </a:p>
          <a:p>
            <a:pPr marL="457200" indent="-457200">
              <a:buAutoNum type="alphaLcPeriod"/>
            </a:pPr>
            <a:r>
              <a:rPr lang="es-GT" sz="1800" dirty="0">
                <a:latin typeface="Arial" panose="020B0604020202020204" pitchFamily="34" charset="0"/>
                <a:cs typeface="Arial" panose="020B0604020202020204" pitchFamily="34" charset="0"/>
              </a:rPr>
              <a:t>Ubicación geográfica: 74 municipios del país atendidos.</a:t>
            </a:r>
          </a:p>
          <a:p>
            <a:pPr marL="457200" indent="-457200">
              <a:buAutoNum type="alphaLcPeriod"/>
            </a:pPr>
            <a:r>
              <a:rPr lang="es-GT" sz="1800" dirty="0">
                <a:latin typeface="Arial" panose="020B0604020202020204" pitchFamily="34" charset="0"/>
                <a:cs typeface="Arial" panose="020B0604020202020204" pitchFamily="34" charset="0"/>
              </a:rPr>
              <a:t>Plazo de ejecución: enero a diciembre 2023.</a:t>
            </a:r>
          </a:p>
        </p:txBody>
      </p:sp>
      <p:sp>
        <p:nvSpPr>
          <p:cNvPr id="6" name="Cuadro de texto 3">
            <a:extLst>
              <a:ext uri="{FF2B5EF4-FFF2-40B4-BE49-F238E27FC236}">
                <a16:creationId xmlns:a16="http://schemas.microsoft.com/office/drawing/2014/main" id="{7ED248D7-52B2-44AA-B9D7-F788F2097B2A}"/>
              </a:ext>
            </a:extLst>
          </p:cNvPr>
          <p:cNvSpPr txBox="1"/>
          <p:nvPr/>
        </p:nvSpPr>
        <p:spPr>
          <a:xfrm>
            <a:off x="7162800" y="5450587"/>
            <a:ext cx="4473388" cy="396240"/>
          </a:xfrm>
          <a:prstGeom prst="rect">
            <a:avLst/>
          </a:prstGeom>
          <a:no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s-ES" sz="1000" b="1" dirty="0">
                <a:effectLst/>
                <a:latin typeface="Arial" panose="020B0604020202020204" pitchFamily="34" charset="0"/>
                <a:ea typeface="Times New Roman" panose="02020603050405020304" pitchFamily="18" charset="0"/>
                <a:cs typeface="Arial" panose="020B0604020202020204" pitchFamily="34" charset="0"/>
              </a:rPr>
              <a:t>Entrega de alimentos en el municipio de Panzós, departamento de Alta Verapaz.</a:t>
            </a:r>
            <a:endParaRPr lang="es-GT" sz="12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Imagen 7">
            <a:extLst>
              <a:ext uri="{FF2B5EF4-FFF2-40B4-BE49-F238E27FC236}">
                <a16:creationId xmlns:a16="http://schemas.microsoft.com/office/drawing/2014/main" id="{DDB46C0B-5972-4E99-A077-471439CDEAFE}"/>
              </a:ext>
            </a:extLst>
          </p:cNvPr>
          <p:cNvPicPr>
            <a:picLocks noChangeAspect="1"/>
          </p:cNvPicPr>
          <p:nvPr/>
        </p:nvPicPr>
        <p:blipFill rotWithShape="1">
          <a:blip r:embed="rId3"/>
          <a:srcRect l="4745" r="25182" b="5228"/>
          <a:stretch/>
        </p:blipFill>
        <p:spPr>
          <a:xfrm>
            <a:off x="7008106" y="1682618"/>
            <a:ext cx="4782776" cy="3688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94619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3" name="Marcador de contenido 6">
            <a:extLst>
              <a:ext uri="{FF2B5EF4-FFF2-40B4-BE49-F238E27FC236}">
                <a16:creationId xmlns:a16="http://schemas.microsoft.com/office/drawing/2014/main" id="{22CE3E62-E319-4DC5-8424-4E5C84D221F4}"/>
              </a:ext>
            </a:extLst>
          </p:cNvPr>
          <p:cNvSpPr txBox="1">
            <a:spLocks/>
          </p:cNvSpPr>
          <p:nvPr/>
        </p:nvSpPr>
        <p:spPr>
          <a:xfrm>
            <a:off x="350055" y="1169076"/>
            <a:ext cx="11778761"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1900" b="1" dirty="0">
                <a:solidFill>
                  <a:srgbClr val="FF0000"/>
                </a:solidFill>
                <a:latin typeface="Arial" panose="020B0604020202020204" pitchFamily="34" charset="0"/>
                <a:cs typeface="Arial" panose="020B0604020202020204" pitchFamily="34" charset="0"/>
              </a:rPr>
              <a:t>81,372</a:t>
            </a:r>
            <a:r>
              <a:rPr lang="es-GT" sz="1900" b="1" dirty="0">
                <a:solidFill>
                  <a:srgbClr val="0070C0"/>
                </a:solidFill>
                <a:latin typeface="Arial" panose="020B0604020202020204" pitchFamily="34" charset="0"/>
                <a:cs typeface="Arial" panose="020B0604020202020204" pitchFamily="34" charset="0"/>
              </a:rPr>
              <a:t> productores (as) familiares </a:t>
            </a:r>
            <a:r>
              <a:rPr lang="es-GT" sz="1900" dirty="0">
                <a:latin typeface="Arial" panose="020B0604020202020204" pitchFamily="34" charset="0"/>
                <a:cs typeface="Arial" panose="020B0604020202020204" pitchFamily="34" charset="0"/>
              </a:rPr>
              <a:t>capacitados y asistidos técnicamente para restaurar y mejorar sus  sistemas productivos y promover la alimentación  en el hogar rural saludable.</a:t>
            </a: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GT"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GT" sz="1000" b="1" dirty="0">
                <a:solidFill>
                  <a:prstClr val="black"/>
                </a:solidFill>
                <a:latin typeface="Arial" panose="020B0604020202020204" pitchFamily="34" charset="0"/>
                <a:cs typeface="Arial" panose="020B0604020202020204" pitchFamily="34" charset="0"/>
              </a:rPr>
              <a:t> </a:t>
            </a:r>
            <a:r>
              <a:rPr kumimoji="0" lang="es-GT"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G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Marcador de contenido 6">
            <a:extLst>
              <a:ext uri="{FF2B5EF4-FFF2-40B4-BE49-F238E27FC236}">
                <a16:creationId xmlns:a16="http://schemas.microsoft.com/office/drawing/2014/main" id="{A3C27051-76F1-40F7-B904-4D6547C47408}"/>
              </a:ext>
            </a:extLst>
          </p:cNvPr>
          <p:cNvSpPr txBox="1">
            <a:spLocks/>
          </p:cNvSpPr>
          <p:nvPr/>
        </p:nvSpPr>
        <p:spPr>
          <a:xfrm>
            <a:off x="1125285" y="2074502"/>
            <a:ext cx="5810409" cy="4164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GT" sz="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Aspectos presupuestarios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Presupuesto vigente: </a:t>
            </a:r>
            <a:r>
              <a:rPr lang="es-GT" sz="1600" dirty="0">
                <a:solidFill>
                  <a:prstClr val="black"/>
                </a:solidFill>
                <a:latin typeface="Arial" panose="020B0604020202020204" pitchFamily="34" charset="0"/>
                <a:cs typeface="Arial" panose="020B0604020202020204" pitchFamily="34" charset="0"/>
              </a:rPr>
              <a:t>Q. </a:t>
            </a: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260.34 Millones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Presupuesto ejecutado: Q. </a:t>
            </a:r>
            <a:r>
              <a:rPr lang="es-GT" sz="1600" dirty="0">
                <a:solidFill>
                  <a:prstClr val="black"/>
                </a:solidFill>
                <a:latin typeface="Arial" panose="020B0604020202020204" pitchFamily="34" charset="0"/>
                <a:cs typeface="Arial" panose="020B0604020202020204" pitchFamily="34" charset="0"/>
              </a:rPr>
              <a:t>60.81</a:t>
            </a: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Millones</a:t>
            </a:r>
          </a:p>
          <a:p>
            <a:pPr marL="0" indent="0" algn="just">
              <a:buNone/>
              <a:defRPr/>
            </a:pPr>
            <a:endParaRPr lang="es-GT"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Aspectos de planificación estatal</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Programa: </a:t>
            </a:r>
            <a:r>
              <a:rPr lang="es-GT" sz="1600" dirty="0">
                <a:latin typeface="Arial" panose="020B0604020202020204" pitchFamily="34" charset="0"/>
                <a:cs typeface="Arial" panose="020B0604020202020204" pitchFamily="34" charset="0"/>
              </a:rPr>
              <a:t>Acceso y Disponibilidad Alimentaria</a:t>
            </a:r>
            <a:endPar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 anual: </a:t>
            </a:r>
            <a:r>
              <a:rPr lang="es-GT" sz="1600" dirty="0">
                <a:solidFill>
                  <a:prstClr val="black"/>
                </a:solidFill>
                <a:latin typeface="Arial" panose="020B0604020202020204" pitchFamily="34" charset="0"/>
                <a:cs typeface="Arial" panose="020B0604020202020204" pitchFamily="34" charset="0"/>
              </a:rPr>
              <a:t>328,608</a:t>
            </a: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personas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Población beneficiada: 81,372 personas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Ubicación geográfica: 338 municipios del país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Plazo de ejecución: enero a diciembre 2023.</a:t>
            </a:r>
          </a:p>
        </p:txBody>
      </p:sp>
      <p:sp>
        <p:nvSpPr>
          <p:cNvPr id="5" name="Título 1">
            <a:extLst>
              <a:ext uri="{FF2B5EF4-FFF2-40B4-BE49-F238E27FC236}">
                <a16:creationId xmlns:a16="http://schemas.microsoft.com/office/drawing/2014/main" id="{623975B9-0341-40E9-BF86-3942D986DAA7}"/>
              </a:ext>
            </a:extLst>
          </p:cNvPr>
          <p:cNvSpPr txBox="1">
            <a:spLocks/>
          </p:cNvSpPr>
          <p:nvPr/>
        </p:nvSpPr>
        <p:spPr>
          <a:xfrm>
            <a:off x="2267887" y="318686"/>
            <a:ext cx="7943095"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7" name="Cuadro de texto 1">
            <a:extLst>
              <a:ext uri="{FF2B5EF4-FFF2-40B4-BE49-F238E27FC236}">
                <a16:creationId xmlns:a16="http://schemas.microsoft.com/office/drawing/2014/main" id="{BE579A49-503C-4B70-B5EF-5091036C3269}"/>
              </a:ext>
            </a:extLst>
          </p:cNvPr>
          <p:cNvSpPr txBox="1"/>
          <p:nvPr/>
        </p:nvSpPr>
        <p:spPr>
          <a:xfrm>
            <a:off x="7217866" y="5446439"/>
            <a:ext cx="4419601" cy="553720"/>
          </a:xfrm>
          <a:prstGeom prst="rect">
            <a:avLst/>
          </a:prstGeom>
          <a:no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s-ES" sz="1000" b="1" dirty="0">
                <a:effectLst/>
                <a:latin typeface="Arial" panose="020B0604020202020204" pitchFamily="34" charset="0"/>
                <a:ea typeface="Times New Roman" panose="02020603050405020304" pitchFamily="18" charset="0"/>
                <a:cs typeface="Arial" panose="020B0604020202020204" pitchFamily="34" charset="0"/>
              </a:rPr>
              <a:t>Capacitación y dotación de insumos (semillas de hortalizas y herramientas agrícolas) a productores para la</a:t>
            </a:r>
            <a:r>
              <a:rPr lang="es-ES" sz="900" b="1" dirty="0">
                <a:effectLst/>
                <a:latin typeface="Arial" panose="020B0604020202020204" pitchFamily="34" charset="0"/>
                <a:ea typeface="Times New Roman" panose="02020603050405020304" pitchFamily="18" charset="0"/>
                <a:cs typeface="Arial" panose="020B0604020202020204" pitchFamily="34" charset="0"/>
              </a:rPr>
              <a:t> </a:t>
            </a:r>
            <a:r>
              <a:rPr lang="es-ES" sz="1000" b="1" dirty="0">
                <a:effectLst/>
                <a:latin typeface="Arial" panose="020B0604020202020204" pitchFamily="34" charset="0"/>
                <a:ea typeface="Times New Roman" panose="02020603050405020304" pitchFamily="18" charset="0"/>
                <a:cs typeface="Arial" panose="020B0604020202020204" pitchFamily="34" charset="0"/>
              </a:rPr>
              <a:t>implementación de huertos en el municipio de Amatitlán, departamento de </a:t>
            </a:r>
            <a:r>
              <a:rPr lang="es-ES" sz="1000" b="1" dirty="0">
                <a:latin typeface="Arial" panose="020B0604020202020204" pitchFamily="34" charset="0"/>
                <a:ea typeface="Times New Roman" panose="02020603050405020304" pitchFamily="18" charset="0"/>
                <a:cs typeface="Arial" panose="020B0604020202020204" pitchFamily="34" charset="0"/>
              </a:rPr>
              <a:t>Guatemala</a:t>
            </a:r>
            <a:r>
              <a:rPr lang="es-ES" sz="1000" b="1" dirty="0">
                <a:effectLst/>
                <a:latin typeface="Arial" panose="020B0604020202020204" pitchFamily="34" charset="0"/>
                <a:ea typeface="Times New Roman" panose="02020603050405020304" pitchFamily="18" charset="0"/>
                <a:cs typeface="Arial" panose="020B0604020202020204" pitchFamily="34" charset="0"/>
              </a:rPr>
              <a:t>.</a:t>
            </a:r>
            <a:endParaRPr lang="es-GT" sz="1200" b="1"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s-GT"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GT" sz="12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Imagen 10">
            <a:extLst>
              <a:ext uri="{FF2B5EF4-FFF2-40B4-BE49-F238E27FC236}">
                <a16:creationId xmlns:a16="http://schemas.microsoft.com/office/drawing/2014/main" id="{D7626CCD-0DFD-4CDF-9E4E-D6CA62FC0408}"/>
              </a:ext>
            </a:extLst>
          </p:cNvPr>
          <p:cNvPicPr/>
          <p:nvPr/>
        </p:nvPicPr>
        <p:blipFill rotWithShape="1">
          <a:blip r:embed="rId3"/>
          <a:srcRect t="35639" b="38297"/>
          <a:stretch/>
        </p:blipFill>
        <p:spPr bwMode="auto">
          <a:xfrm>
            <a:off x="6935694" y="1837976"/>
            <a:ext cx="4983944" cy="3493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82948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3" name="Título 1">
            <a:extLst>
              <a:ext uri="{FF2B5EF4-FFF2-40B4-BE49-F238E27FC236}">
                <a16:creationId xmlns:a16="http://schemas.microsoft.com/office/drawing/2014/main" id="{BF3ED494-317B-4148-AC0A-FE44E41A482F}"/>
              </a:ext>
            </a:extLst>
          </p:cNvPr>
          <p:cNvSpPr txBox="1">
            <a:spLocks/>
          </p:cNvSpPr>
          <p:nvPr/>
        </p:nvSpPr>
        <p:spPr>
          <a:xfrm>
            <a:off x="2330675" y="351436"/>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AVANCES Y RESULTADOS </a:t>
            </a:r>
          </a:p>
        </p:txBody>
      </p:sp>
      <p:sp>
        <p:nvSpPr>
          <p:cNvPr id="4" name="Marcador de contenido 6">
            <a:extLst>
              <a:ext uri="{FF2B5EF4-FFF2-40B4-BE49-F238E27FC236}">
                <a16:creationId xmlns:a16="http://schemas.microsoft.com/office/drawing/2014/main" id="{BF4A5E59-1F62-417C-8EE7-EB6C4AC98209}"/>
              </a:ext>
            </a:extLst>
          </p:cNvPr>
          <p:cNvSpPr txBox="1">
            <a:spLocks/>
          </p:cNvSpPr>
          <p:nvPr/>
        </p:nvSpPr>
        <p:spPr>
          <a:xfrm>
            <a:off x="206619" y="1159541"/>
            <a:ext cx="11778761"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1900" b="1" dirty="0">
                <a:solidFill>
                  <a:srgbClr val="FF0000"/>
                </a:solidFill>
                <a:latin typeface="+mj-lt"/>
                <a:cs typeface="Arial" panose="020B0604020202020204" pitchFamily="34" charset="0"/>
              </a:rPr>
              <a:t>876</a:t>
            </a:r>
            <a:r>
              <a:rPr lang="es-GT" sz="1900" b="1" dirty="0">
                <a:solidFill>
                  <a:srgbClr val="0070C0"/>
                </a:solidFill>
                <a:latin typeface="+mj-lt"/>
                <a:cs typeface="Arial" panose="020B0604020202020204" pitchFamily="34" charset="0"/>
              </a:rPr>
              <a:t> </a:t>
            </a:r>
            <a:r>
              <a:rPr lang="es-ES" sz="1900" b="1" dirty="0">
                <a:solidFill>
                  <a:srgbClr val="0070C0"/>
                </a:solidFill>
                <a:latin typeface="+mj-lt"/>
                <a:cs typeface="Arial" panose="020B0604020202020204" pitchFamily="34" charset="0"/>
              </a:rPr>
              <a:t>productores (as) beneficiados con capacitación, asistencia técnica e insumos</a:t>
            </a:r>
            <a:r>
              <a:rPr lang="es-ES" sz="1900" dirty="0">
                <a:effectLst/>
                <a:latin typeface="+mj-lt"/>
                <a:ea typeface="Times New Roman" panose="02020603050405020304" pitchFamily="18" charset="0"/>
                <a:cs typeface="Times New Roman" panose="02020603050405020304" pitchFamily="18" charset="0"/>
              </a:rPr>
              <a:t> para el manejo y conservación de los recursos naturales.</a:t>
            </a:r>
            <a:endParaRPr lang="es-GT" sz="1900" dirty="0">
              <a:effectLst/>
              <a:latin typeface="+mj-lt"/>
              <a:ea typeface="Times New Roman" panose="02020603050405020304" pitchFamily="18" charset="0"/>
              <a:cs typeface="Times New Roman" panose="02020603050405020304" pitchFamily="18" charset="0"/>
            </a:endParaRPr>
          </a:p>
          <a:p>
            <a:pPr marL="0" indent="0">
              <a:buNone/>
            </a:pPr>
            <a:endParaRPr lang="es-GT" sz="19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GT" dirty="0">
              <a:latin typeface="Arial" panose="020B0604020202020204" pitchFamily="34" charset="0"/>
              <a:cs typeface="Arial" panose="020B0604020202020204" pitchFamily="34" charset="0"/>
            </a:endParaRPr>
          </a:p>
          <a:p>
            <a:endParaRPr lang="es-GT" sz="1800"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a:t>
            </a:r>
            <a:endParaRPr lang="es-GT" sz="1000" dirty="0">
              <a:latin typeface="Arial" panose="020B0604020202020204" pitchFamily="34" charset="0"/>
              <a:cs typeface="Arial" panose="020B0604020202020204" pitchFamily="34" charset="0"/>
            </a:endParaRPr>
          </a:p>
        </p:txBody>
      </p:sp>
      <p:sp>
        <p:nvSpPr>
          <p:cNvPr id="5" name="Marcador de contenido 6">
            <a:extLst>
              <a:ext uri="{FF2B5EF4-FFF2-40B4-BE49-F238E27FC236}">
                <a16:creationId xmlns:a16="http://schemas.microsoft.com/office/drawing/2014/main" id="{7630A4B0-BE4F-4D36-952F-F2A238737C31}"/>
              </a:ext>
            </a:extLst>
          </p:cNvPr>
          <p:cNvSpPr txBox="1">
            <a:spLocks/>
          </p:cNvSpPr>
          <p:nvPr/>
        </p:nvSpPr>
        <p:spPr>
          <a:xfrm>
            <a:off x="1044805" y="1915669"/>
            <a:ext cx="5784211" cy="4259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342900" indent="-342900">
              <a:buAutoNum type="alphaLcPeriod"/>
            </a:pPr>
            <a:r>
              <a:rPr lang="es-GT" sz="1800" dirty="0">
                <a:latin typeface="Arial" panose="020B0604020202020204" pitchFamily="34" charset="0"/>
                <a:cs typeface="Arial" panose="020B0604020202020204" pitchFamily="34" charset="0"/>
              </a:rPr>
              <a:t>Presupuesto vigente: Q.15.99 Millones</a:t>
            </a:r>
          </a:p>
          <a:p>
            <a:pPr marL="342900" indent="-342900">
              <a:buAutoNum type="alphaLcPeriod"/>
            </a:pPr>
            <a:r>
              <a:rPr lang="es-GT" sz="1800" dirty="0">
                <a:latin typeface="Arial" panose="020B0604020202020204" pitchFamily="34" charset="0"/>
                <a:cs typeface="Arial" panose="020B0604020202020204" pitchFamily="34" charset="0"/>
              </a:rPr>
              <a:t>Presupuesto ejecutado: Q. 3.01 Millones</a:t>
            </a:r>
          </a:p>
          <a:p>
            <a:pPr marL="0" indent="0">
              <a:buNone/>
            </a:pPr>
            <a:endParaRPr lang="es-GT" sz="1800"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457200" indent="-457200">
              <a:buAutoNum type="alphaLcPeriod"/>
            </a:pPr>
            <a:r>
              <a:rPr lang="es-GT" sz="1800" dirty="0">
                <a:latin typeface="Arial" panose="020B0604020202020204" pitchFamily="34" charset="0"/>
                <a:cs typeface="Arial" panose="020B0604020202020204" pitchFamily="34" charset="0"/>
              </a:rPr>
              <a:t>Programa: </a:t>
            </a:r>
            <a:r>
              <a:rPr lang="es-GT" sz="1800" dirty="0">
                <a:latin typeface="+mn-lt"/>
                <a:cs typeface="Arial" panose="020B0604020202020204" pitchFamily="34" charset="0"/>
              </a:rPr>
              <a:t>Investigación, Restauración y Conservación de Suelos</a:t>
            </a:r>
            <a:endParaRPr lang="es-GT" sz="1800" dirty="0">
              <a:latin typeface="Arial" panose="020B0604020202020204" pitchFamily="34" charset="0"/>
              <a:cs typeface="Arial" panose="020B0604020202020204" pitchFamily="34" charset="0"/>
            </a:endParaRPr>
          </a:p>
          <a:p>
            <a:pPr marL="457200" indent="-457200">
              <a:buAutoNum type="alphaLcPeriod"/>
            </a:pPr>
            <a:r>
              <a:rPr lang="es-GT" sz="1800" dirty="0">
                <a:latin typeface="Arial" panose="020B0604020202020204" pitchFamily="34" charset="0"/>
                <a:cs typeface="Arial" panose="020B0604020202020204" pitchFamily="34" charset="0"/>
              </a:rPr>
              <a:t>Meta anual: 14,064 personas </a:t>
            </a:r>
          </a:p>
          <a:p>
            <a:pPr marL="457200" indent="-457200">
              <a:buAutoNum type="alphaLcPeriod"/>
            </a:pPr>
            <a:r>
              <a:rPr lang="es-GT" sz="1800" dirty="0">
                <a:latin typeface="Arial" panose="020B0604020202020204" pitchFamily="34" charset="0"/>
                <a:cs typeface="Arial" panose="020B0604020202020204" pitchFamily="34" charset="0"/>
              </a:rPr>
              <a:t>Población beneficiada: 876 personas</a:t>
            </a:r>
          </a:p>
          <a:p>
            <a:pPr marL="457200" indent="-457200">
              <a:buAutoNum type="alphaLcPeriod"/>
            </a:pPr>
            <a:r>
              <a:rPr lang="es-GT" sz="1800" dirty="0">
                <a:latin typeface="Arial" panose="020B0604020202020204" pitchFamily="34" charset="0"/>
                <a:cs typeface="Arial" panose="020B0604020202020204" pitchFamily="34" charset="0"/>
              </a:rPr>
              <a:t>Ubicación geográfica: 48 municipios del país</a:t>
            </a:r>
          </a:p>
          <a:p>
            <a:pPr marL="457200" indent="-457200">
              <a:buAutoNum type="alphaLcPeriod"/>
            </a:pPr>
            <a:r>
              <a:rPr lang="es-GT" sz="1800" dirty="0">
                <a:latin typeface="Arial" panose="020B0604020202020204" pitchFamily="34" charset="0"/>
                <a:cs typeface="Arial" panose="020B0604020202020204" pitchFamily="34" charset="0"/>
              </a:rPr>
              <a:t>Plazo de ejecución: enero a diciembre 2023.</a:t>
            </a:r>
          </a:p>
        </p:txBody>
      </p:sp>
      <p:sp>
        <p:nvSpPr>
          <p:cNvPr id="7" name="CuadroTexto 6">
            <a:extLst>
              <a:ext uri="{FF2B5EF4-FFF2-40B4-BE49-F238E27FC236}">
                <a16:creationId xmlns:a16="http://schemas.microsoft.com/office/drawing/2014/main" id="{ECD5AC19-3860-48CC-8953-1736A3F31EB2}"/>
              </a:ext>
            </a:extLst>
          </p:cNvPr>
          <p:cNvSpPr txBox="1"/>
          <p:nvPr/>
        </p:nvSpPr>
        <p:spPr>
          <a:xfrm>
            <a:off x="7261412" y="5265742"/>
            <a:ext cx="4426043" cy="692497"/>
          </a:xfrm>
          <a:prstGeom prst="rect">
            <a:avLst/>
          </a:prstGeom>
          <a:noFill/>
        </p:spPr>
        <p:txBody>
          <a:bodyPr wrap="square" rtlCol="0">
            <a:spAutoFit/>
          </a:bodyPr>
          <a:lstStyle/>
          <a:p>
            <a:pPr algn="just"/>
            <a:r>
              <a:rPr lang="es-MX" sz="1100" b="1" dirty="0">
                <a:solidFill>
                  <a:schemeClr val="tx1"/>
                </a:solidFill>
                <a:latin typeface="+mn-lt"/>
                <a:ea typeface="+mn-ea"/>
                <a:cs typeface="+mn-cs"/>
              </a:rPr>
              <a:t>Capacitación y asistencia técnica en manejo de viveros forestales, municipio de </a:t>
            </a:r>
            <a:r>
              <a:rPr lang="es-MX" sz="1100" b="1" dirty="0" err="1">
                <a:solidFill>
                  <a:schemeClr val="tx1"/>
                </a:solidFill>
                <a:latin typeface="+mn-lt"/>
                <a:ea typeface="+mn-ea"/>
                <a:cs typeface="+mn-cs"/>
              </a:rPr>
              <a:t>Cajolá</a:t>
            </a:r>
            <a:r>
              <a:rPr lang="es-MX" sz="1100" b="1" dirty="0">
                <a:solidFill>
                  <a:schemeClr val="tx1"/>
                </a:solidFill>
                <a:latin typeface="+mn-lt"/>
                <a:ea typeface="+mn-ea"/>
                <a:cs typeface="+mn-cs"/>
              </a:rPr>
              <a:t>, departamento de </a:t>
            </a:r>
            <a:r>
              <a:rPr lang="es-GT" sz="1100" b="1" dirty="0">
                <a:solidFill>
                  <a:schemeClr val="tx1"/>
                </a:solidFill>
                <a:latin typeface="+mn-lt"/>
                <a:ea typeface="+mn-ea"/>
                <a:cs typeface="+mn-cs"/>
              </a:rPr>
              <a:t>Quetzaltenango</a:t>
            </a:r>
            <a:r>
              <a:rPr lang="es-GT" sz="1100" dirty="0">
                <a:solidFill>
                  <a:schemeClr val="tx1"/>
                </a:solidFill>
                <a:latin typeface="+mn-lt"/>
                <a:ea typeface="+mn-ea"/>
                <a:cs typeface="+mn-cs"/>
              </a:rPr>
              <a:t>. </a:t>
            </a:r>
          </a:p>
          <a:p>
            <a:endParaRPr lang="es-GT" sz="600" dirty="0"/>
          </a:p>
        </p:txBody>
      </p:sp>
      <p:pic>
        <p:nvPicPr>
          <p:cNvPr id="10" name="image76.jpg">
            <a:extLst>
              <a:ext uri="{FF2B5EF4-FFF2-40B4-BE49-F238E27FC236}">
                <a16:creationId xmlns:a16="http://schemas.microsoft.com/office/drawing/2014/main" id="{6B98803A-C846-47A8-940A-B0883946F039}"/>
              </a:ext>
            </a:extLst>
          </p:cNvPr>
          <p:cNvPicPr/>
          <p:nvPr/>
        </p:nvPicPr>
        <p:blipFill>
          <a:blip r:embed="rId3"/>
          <a:srcRect/>
          <a:stretch>
            <a:fillRect/>
          </a:stretch>
        </p:blipFill>
        <p:spPr>
          <a:xfrm>
            <a:off x="7126941" y="1903599"/>
            <a:ext cx="4706471" cy="3362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3739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2" name="Marcador de contenido 6">
            <a:extLst>
              <a:ext uri="{FF2B5EF4-FFF2-40B4-BE49-F238E27FC236}">
                <a16:creationId xmlns:a16="http://schemas.microsoft.com/office/drawing/2014/main" id="{A4CB8B11-407B-49E4-915B-4009493CC63D}"/>
              </a:ext>
            </a:extLst>
          </p:cNvPr>
          <p:cNvSpPr txBox="1">
            <a:spLocks/>
          </p:cNvSpPr>
          <p:nvPr/>
        </p:nvSpPr>
        <p:spPr>
          <a:xfrm>
            <a:off x="339380" y="1199011"/>
            <a:ext cx="1096340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1900" b="1" dirty="0">
                <a:solidFill>
                  <a:srgbClr val="FF0000"/>
                </a:solidFill>
                <a:latin typeface="Arial" panose="020B0604020202020204" pitchFamily="34" charset="0"/>
                <a:cs typeface="Arial" panose="020B0604020202020204" pitchFamily="34" charset="0"/>
              </a:rPr>
              <a:t>513</a:t>
            </a:r>
            <a:r>
              <a:rPr lang="es-GT" sz="1900" b="1" dirty="0">
                <a:solidFill>
                  <a:srgbClr val="0070C0"/>
                </a:solidFill>
                <a:latin typeface="Arial" panose="020B0604020202020204" pitchFamily="34" charset="0"/>
                <a:cs typeface="Arial" panose="020B0604020202020204" pitchFamily="34" charset="0"/>
              </a:rPr>
              <a:t> resoluciones </a:t>
            </a:r>
            <a:r>
              <a:rPr lang="es-GT" sz="2000" dirty="0">
                <a:solidFill>
                  <a:schemeClr val="tx1"/>
                </a:solidFill>
                <a:latin typeface="Arial" panose="020B0604020202020204" pitchFamily="34" charset="0"/>
                <a:cs typeface="Arial" panose="020B0604020202020204" pitchFamily="34" charset="0"/>
              </a:rPr>
              <a:t>emitidas por arrendamiento de áreas de reservas territoriales del Estado</a:t>
            </a:r>
            <a:r>
              <a:rPr lang="es-ES" sz="2000" dirty="0">
                <a:solidFill>
                  <a:schemeClr val="tx1"/>
                </a:solidFill>
                <a:latin typeface="Arial" panose="020B0604020202020204" pitchFamily="34" charset="0"/>
                <a:cs typeface="Arial" panose="020B0604020202020204" pitchFamily="34" charset="0"/>
              </a:rPr>
              <a:t>.</a:t>
            </a:r>
            <a:endParaRPr lang="es-GT" sz="1400" dirty="0">
              <a:latin typeface="Arial" panose="020B0604020202020204" pitchFamily="34" charset="0"/>
              <a:cs typeface="Arial" panose="020B0604020202020204" pitchFamily="34" charset="0"/>
            </a:endParaRPr>
          </a:p>
          <a:p>
            <a:pPr marL="0" indent="0">
              <a:buNone/>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GT" sz="1000" b="1" dirty="0">
                <a:solidFill>
                  <a:prstClr val="black"/>
                </a:solidFill>
                <a:latin typeface="Arial" panose="020B0604020202020204" pitchFamily="34" charset="0"/>
                <a:cs typeface="Arial" panose="020B0604020202020204" pitchFamily="34" charset="0"/>
              </a:rPr>
              <a:t>                                                                                                                                                                                                     </a:t>
            </a:r>
            <a:r>
              <a:rPr kumimoji="0" lang="es-GT"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G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Marcador de contenido 6">
            <a:extLst>
              <a:ext uri="{FF2B5EF4-FFF2-40B4-BE49-F238E27FC236}">
                <a16:creationId xmlns:a16="http://schemas.microsoft.com/office/drawing/2014/main" id="{E309679C-F539-46E6-9140-EE2FE5A0EFA8}"/>
              </a:ext>
            </a:extLst>
          </p:cNvPr>
          <p:cNvSpPr txBox="1">
            <a:spLocks/>
          </p:cNvSpPr>
          <p:nvPr/>
        </p:nvSpPr>
        <p:spPr>
          <a:xfrm>
            <a:off x="889215" y="1775540"/>
            <a:ext cx="6475507" cy="415974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GT"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Aspectos presupuestarios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Presupuesto vigente: Q. </a:t>
            </a:r>
            <a:r>
              <a:rPr lang="es-GT" sz="2100" dirty="0">
                <a:solidFill>
                  <a:prstClr val="black"/>
                </a:solidFill>
                <a:latin typeface="Arial" panose="020B0604020202020204" pitchFamily="34" charset="0"/>
                <a:cs typeface="Arial" panose="020B0604020202020204" pitchFamily="34" charset="0"/>
              </a:rPr>
              <a:t>22.89</a:t>
            </a:r>
            <a:r>
              <a:rPr kumimoji="0" lang="es-GT"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Millones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Presupuesto ejecutado: Q. </a:t>
            </a:r>
            <a:r>
              <a:rPr lang="es-GT" sz="2100" dirty="0">
                <a:solidFill>
                  <a:prstClr val="black"/>
                </a:solidFill>
                <a:latin typeface="Arial" panose="020B0604020202020204" pitchFamily="34" charset="0"/>
                <a:cs typeface="Arial" panose="020B0604020202020204" pitchFamily="34" charset="0"/>
              </a:rPr>
              <a:t>7</a:t>
            </a:r>
            <a:r>
              <a:rPr kumimoji="0" lang="es-GT"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.99 Millones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endParaRPr kumimoji="0" lang="es-GT"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Aspectos de planificación estatal</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Programa: </a:t>
            </a:r>
            <a:r>
              <a:rPr lang="es-GT" sz="2100" dirty="0">
                <a:latin typeface="Arial" panose="020B0604020202020204" pitchFamily="34" charset="0"/>
                <a:cs typeface="Arial" panose="020B0604020202020204" pitchFamily="34" charset="0"/>
              </a:rPr>
              <a:t>Investigación, Restauración y Conservación de Suelos</a:t>
            </a:r>
            <a:endParaRPr kumimoji="0" lang="es-GT"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 1,377 documentos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 Ejecutada: </a:t>
            </a:r>
            <a:r>
              <a:rPr lang="es-GT" sz="2100" dirty="0">
                <a:solidFill>
                  <a:prstClr val="black"/>
                </a:solidFill>
                <a:latin typeface="Arial" panose="020B0604020202020204" pitchFamily="34" charset="0"/>
                <a:cs typeface="Arial" panose="020B0604020202020204" pitchFamily="34" charset="0"/>
              </a:rPr>
              <a:t>513</a:t>
            </a:r>
            <a:r>
              <a:rPr kumimoji="0" lang="es-GT"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documentos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Ubicación geográfica: 7 municipios del país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Plazo de ejecución: enero a diciembre 2023.</a:t>
            </a:r>
            <a:endPar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ítulo 1">
            <a:extLst>
              <a:ext uri="{FF2B5EF4-FFF2-40B4-BE49-F238E27FC236}">
                <a16:creationId xmlns:a16="http://schemas.microsoft.com/office/drawing/2014/main" id="{67BC6B50-BC8E-4D5A-A3F2-16521A0FD2EB}"/>
              </a:ext>
            </a:extLst>
          </p:cNvPr>
          <p:cNvSpPr txBox="1">
            <a:spLocks/>
          </p:cNvSpPr>
          <p:nvPr/>
        </p:nvSpPr>
        <p:spPr>
          <a:xfrm>
            <a:off x="2124453" y="362332"/>
            <a:ext cx="7943095"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7" name="Rectángulo: esquinas redondeadas 6">
            <a:extLst>
              <a:ext uri="{FF2B5EF4-FFF2-40B4-BE49-F238E27FC236}">
                <a16:creationId xmlns:a16="http://schemas.microsoft.com/office/drawing/2014/main" id="{DA7701E5-61BF-AA55-857A-363C9F0FE2AF}"/>
              </a:ext>
            </a:extLst>
          </p:cNvPr>
          <p:cNvSpPr/>
          <p:nvPr/>
        </p:nvSpPr>
        <p:spPr>
          <a:xfrm>
            <a:off x="7076888" y="2051837"/>
            <a:ext cx="4571161" cy="3607152"/>
          </a:xfrm>
          <a:prstGeom prst="roundRect">
            <a:avLst>
              <a:gd name="adj" fmla="val 10000"/>
            </a:avLst>
          </a:prstGeom>
          <a:blipFill>
            <a:blip r:embed="rId3">
              <a:extLst>
                <a:ext uri="{28A0092B-C50C-407E-A947-70E740481C1C}">
                  <a14:useLocalDpi xmlns:a14="http://schemas.microsoft.com/office/drawing/2010/main" val="0"/>
                </a:ext>
              </a:extLst>
            </a:blip>
            <a:srcRect/>
            <a:stretch>
              <a:fillRect t="-23000" b="-23000"/>
            </a:stretch>
          </a:blipFill>
          <a:effectLst>
            <a:outerShdw blurRad="40000" dist="20000" dir="5400000" rotWithShape="0">
              <a:srgbClr val="000000">
                <a:alpha val="38000"/>
              </a:srgbClr>
            </a:outerShdw>
            <a:reflection blurRad="6350" stA="52000" endA="300" endPos="35000" dir="5400000" sy="-100000" algn="bl" rotWithShape="0"/>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GT" dirty="0"/>
          </a:p>
        </p:txBody>
      </p:sp>
    </p:spTree>
    <p:extLst>
      <p:ext uri="{BB962C8B-B14F-4D97-AF65-F5344CB8AC3E}">
        <p14:creationId xmlns:p14="http://schemas.microsoft.com/office/powerpoint/2010/main" val="2670903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2" name="Marcador de contenido 6">
            <a:extLst>
              <a:ext uri="{FF2B5EF4-FFF2-40B4-BE49-F238E27FC236}">
                <a16:creationId xmlns:a16="http://schemas.microsoft.com/office/drawing/2014/main" id="{44AE8FB6-8B46-498B-8ECA-3DD28B730672}"/>
              </a:ext>
            </a:extLst>
          </p:cNvPr>
          <p:cNvSpPr txBox="1">
            <a:spLocks/>
          </p:cNvSpPr>
          <p:nvPr/>
        </p:nvSpPr>
        <p:spPr>
          <a:xfrm>
            <a:off x="269373" y="1216940"/>
            <a:ext cx="10511348"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1900" b="1" dirty="0">
                <a:solidFill>
                  <a:srgbClr val="FF0000"/>
                </a:solidFill>
                <a:latin typeface="Arial" panose="020B0604020202020204" pitchFamily="34" charset="0"/>
                <a:cs typeface="Arial" panose="020B0604020202020204" pitchFamily="34" charset="0"/>
              </a:rPr>
              <a:t>20</a:t>
            </a:r>
            <a:r>
              <a:rPr lang="es-GT" sz="1900" b="1" dirty="0">
                <a:solidFill>
                  <a:srgbClr val="0070C0"/>
                </a:solidFill>
                <a:latin typeface="Arial" panose="020B0604020202020204" pitchFamily="34" charset="0"/>
                <a:cs typeface="Arial" panose="020B0604020202020204" pitchFamily="34" charset="0"/>
              </a:rPr>
              <a:t> entidades </a:t>
            </a:r>
            <a:r>
              <a:rPr lang="es-GT" sz="2000" dirty="0">
                <a:solidFill>
                  <a:schemeClr val="tx1"/>
                </a:solidFill>
                <a:latin typeface="Arial" panose="020B0604020202020204" pitchFamily="34" charset="0"/>
                <a:cs typeface="Arial" panose="020B0604020202020204" pitchFamily="34" charset="0"/>
              </a:rPr>
              <a:t>capacitadas en el uso de sistemas de Información Geográfica, amenazas naturales, cobertura y uso de la tierra</a:t>
            </a:r>
            <a:r>
              <a:rPr lang="es-ES" sz="2000" dirty="0">
                <a:solidFill>
                  <a:schemeClr val="tx1"/>
                </a:solidFill>
                <a:latin typeface="Arial" panose="020B0604020202020204" pitchFamily="34" charset="0"/>
                <a:cs typeface="Arial" panose="020B0604020202020204" pitchFamily="34" charset="0"/>
              </a:rPr>
              <a:t>.</a:t>
            </a:r>
            <a:endParaRPr lang="es-GT" sz="1400" dirty="0">
              <a:latin typeface="Arial" panose="020B0604020202020204" pitchFamily="34" charset="0"/>
              <a:cs typeface="Arial" panose="020B0604020202020204" pitchFamily="34" charset="0"/>
            </a:endParaRPr>
          </a:p>
          <a:p>
            <a:pPr marL="0" indent="0">
              <a:buNone/>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GT" sz="1000" b="1" dirty="0">
                <a:solidFill>
                  <a:prstClr val="black"/>
                </a:solidFill>
                <a:latin typeface="Arial" panose="020B0604020202020204" pitchFamily="34" charset="0"/>
                <a:cs typeface="Arial" panose="020B0604020202020204" pitchFamily="34" charset="0"/>
              </a:rPr>
              <a:t>                                                                                                                                                                                                     </a:t>
            </a:r>
            <a:r>
              <a:rPr kumimoji="0" lang="es-GT"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G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ítulo 1">
            <a:extLst>
              <a:ext uri="{FF2B5EF4-FFF2-40B4-BE49-F238E27FC236}">
                <a16:creationId xmlns:a16="http://schemas.microsoft.com/office/drawing/2014/main" id="{58718BCD-12FB-4098-8A76-250B7624AAB4}"/>
              </a:ext>
            </a:extLst>
          </p:cNvPr>
          <p:cNvSpPr txBox="1">
            <a:spLocks/>
          </p:cNvSpPr>
          <p:nvPr/>
        </p:nvSpPr>
        <p:spPr>
          <a:xfrm>
            <a:off x="2124453" y="362332"/>
            <a:ext cx="7943095"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5" name="Cuadro de texto 200">
            <a:extLst>
              <a:ext uri="{FF2B5EF4-FFF2-40B4-BE49-F238E27FC236}">
                <a16:creationId xmlns:a16="http://schemas.microsoft.com/office/drawing/2014/main" id="{64891A49-BD74-4FF6-8489-CFA6B0B28DA8}"/>
              </a:ext>
            </a:extLst>
          </p:cNvPr>
          <p:cNvSpPr txBox="1"/>
          <p:nvPr/>
        </p:nvSpPr>
        <p:spPr>
          <a:xfrm>
            <a:off x="8313672" y="5874107"/>
            <a:ext cx="3608955" cy="510504"/>
          </a:xfrm>
          <a:prstGeom prst="rect">
            <a:avLst/>
          </a:prstGeom>
          <a:no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tabLst>
                <a:tab pos="2343150" algn="l"/>
              </a:tabLst>
            </a:pPr>
            <a:r>
              <a:rPr lang="es-ES" sz="1000" b="1" dirty="0">
                <a:effectLst/>
                <a:latin typeface="Arial" panose="020B0604020202020204" pitchFamily="34" charset="0"/>
                <a:ea typeface="Times New Roman" panose="02020603050405020304" pitchFamily="18" charset="0"/>
                <a:cs typeface="Arial" panose="020B0604020202020204" pitchFamily="34" charset="0"/>
              </a:rPr>
              <a:t>Desarrollo de taller de capacitación sobre sistemas de información geográfica</a:t>
            </a:r>
            <a:r>
              <a:rPr lang="es-E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s-GT" sz="1200" b="1"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s-ES" sz="1200" b="1" dirty="0">
                <a:effectLst/>
                <a:latin typeface="Arial" panose="020B0604020202020204" pitchFamily="34" charset="0"/>
                <a:ea typeface="Times New Roman" panose="02020603050405020304" pitchFamily="18" charset="0"/>
                <a:cs typeface="Arial" panose="020B0604020202020204" pitchFamily="34" charset="0"/>
              </a:rPr>
              <a:t> </a:t>
            </a:r>
            <a:endParaRPr lang="es-GT" sz="1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Marcador de contenido 6">
            <a:extLst>
              <a:ext uri="{FF2B5EF4-FFF2-40B4-BE49-F238E27FC236}">
                <a16:creationId xmlns:a16="http://schemas.microsoft.com/office/drawing/2014/main" id="{F5375181-DD2B-4A5D-BFA3-7CB617825BDD}"/>
              </a:ext>
            </a:extLst>
          </p:cNvPr>
          <p:cNvSpPr txBox="1">
            <a:spLocks/>
          </p:cNvSpPr>
          <p:nvPr/>
        </p:nvSpPr>
        <p:spPr>
          <a:xfrm>
            <a:off x="985241" y="1992818"/>
            <a:ext cx="6052456" cy="404565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GT"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Aspectos presupuestarios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Presupuesto vigente: Q.</a:t>
            </a:r>
            <a:r>
              <a:rPr lang="es-GT" sz="1800" dirty="0">
                <a:solidFill>
                  <a:prstClr val="black"/>
                </a:solidFill>
                <a:latin typeface="Arial" panose="020B0604020202020204" pitchFamily="34" charset="0"/>
                <a:cs typeface="Arial" panose="020B0604020202020204" pitchFamily="34" charset="0"/>
              </a:rPr>
              <a:t>1.24</a:t>
            </a: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Millones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Presupuesto ejecutado: Q. 391 Mil</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endPar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Aspectos de planificación estatal</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Programa: </a:t>
            </a:r>
            <a:r>
              <a:rPr lang="es-GT" sz="1800" dirty="0">
                <a:latin typeface="Arial" panose="020B0604020202020204" pitchFamily="34" charset="0"/>
                <a:cs typeface="Arial" panose="020B0604020202020204" pitchFamily="34" charset="0"/>
              </a:rPr>
              <a:t>Investigación, Restauración y Conservación de Suelos</a:t>
            </a:r>
            <a:endPar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 235 entidades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 ejecutada: 20 entidades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Ubicación geográfica: 4 municipios del país atendidos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Plazo de ejecución: enero a diciembre 2023</a:t>
            </a:r>
          </a:p>
        </p:txBody>
      </p:sp>
      <p:pic>
        <p:nvPicPr>
          <p:cNvPr id="8" name="Imagen 7" descr="Sitio web&#10;&#10;Descripción generada automáticamente">
            <a:extLst>
              <a:ext uri="{FF2B5EF4-FFF2-40B4-BE49-F238E27FC236}">
                <a16:creationId xmlns:a16="http://schemas.microsoft.com/office/drawing/2014/main" id="{7184E70F-6B4A-ED81-68B6-5110747F0CA1}"/>
              </a:ext>
            </a:extLst>
          </p:cNvPr>
          <p:cNvPicPr>
            <a:picLocks noChangeAspect="1"/>
          </p:cNvPicPr>
          <p:nvPr/>
        </p:nvPicPr>
        <p:blipFill>
          <a:blip r:embed="rId3"/>
          <a:stretch>
            <a:fillRect/>
          </a:stretch>
        </p:blipFill>
        <p:spPr>
          <a:xfrm>
            <a:off x="8555546" y="1687005"/>
            <a:ext cx="3024003" cy="4032004"/>
          </a:xfrm>
          <a:prstGeom prst="rect">
            <a:avLst/>
          </a:prstGeom>
          <a:effectLst>
            <a:reflection blurRad="6350" stA="16000" endPos="38500" dist="50800" dir="5400000" sy="-100000" algn="bl" rotWithShape="0"/>
          </a:effectLst>
        </p:spPr>
      </p:pic>
    </p:spTree>
    <p:extLst>
      <p:ext uri="{BB962C8B-B14F-4D97-AF65-F5344CB8AC3E}">
        <p14:creationId xmlns:p14="http://schemas.microsoft.com/office/powerpoint/2010/main" val="2952288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19D21135-9FBE-4736-9E36-BA5F135A9327}"/>
              </a:ext>
            </a:extLst>
          </p:cNvPr>
          <p:cNvSpPr txBox="1">
            <a:spLocks/>
          </p:cNvSpPr>
          <p:nvPr/>
        </p:nvSpPr>
        <p:spPr>
          <a:xfrm>
            <a:off x="823477" y="1082712"/>
            <a:ext cx="10511348"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1900" b="1" dirty="0">
                <a:solidFill>
                  <a:srgbClr val="FF0000"/>
                </a:solidFill>
                <a:latin typeface="Arial" panose="020B0604020202020204" pitchFamily="34" charset="0"/>
                <a:cs typeface="Arial" panose="020B0604020202020204" pitchFamily="34" charset="0"/>
              </a:rPr>
              <a:t>8,642</a:t>
            </a:r>
            <a:r>
              <a:rPr lang="es-GT" sz="1900" b="1" dirty="0">
                <a:solidFill>
                  <a:srgbClr val="0070C0"/>
                </a:solidFill>
                <a:latin typeface="Arial" panose="020B0604020202020204" pitchFamily="34" charset="0"/>
                <a:cs typeface="Arial" panose="020B0604020202020204" pitchFamily="34" charset="0"/>
              </a:rPr>
              <a:t> productores (as) </a:t>
            </a:r>
            <a:r>
              <a:rPr lang="es-ES" sz="2000" dirty="0">
                <a:solidFill>
                  <a:schemeClr val="tx1"/>
                </a:solidFill>
                <a:latin typeface="Arial" panose="020B0604020202020204" pitchFamily="34" charset="0"/>
                <a:cs typeface="Arial" panose="020B0604020202020204" pitchFamily="34" charset="0"/>
              </a:rPr>
              <a:t>beneficiados con capacitación, asistencia técnica e insumos para mejorar la productividad agrícola sostenible y tecnificada, así como el mercadeo y comercialización de su producción.</a:t>
            </a:r>
            <a:endParaRPr lang="es-GT" sz="1400" dirty="0">
              <a:latin typeface="Arial" panose="020B0604020202020204" pitchFamily="34" charset="0"/>
              <a:cs typeface="Arial" panose="020B0604020202020204" pitchFamily="34" charset="0"/>
            </a:endParaRPr>
          </a:p>
          <a:p>
            <a:pPr marL="0" indent="0">
              <a:buNone/>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GT" sz="1000" b="1" dirty="0">
                <a:solidFill>
                  <a:prstClr val="black"/>
                </a:solidFill>
                <a:latin typeface="Arial" panose="020B0604020202020204" pitchFamily="34" charset="0"/>
                <a:cs typeface="Arial" panose="020B0604020202020204" pitchFamily="34" charset="0"/>
              </a:rPr>
              <a:t>                                                                                                                                                                                                     </a:t>
            </a:r>
            <a:r>
              <a:rPr kumimoji="0" lang="es-GT"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G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Marcador de contenido 6">
            <a:extLst>
              <a:ext uri="{FF2B5EF4-FFF2-40B4-BE49-F238E27FC236}">
                <a16:creationId xmlns:a16="http://schemas.microsoft.com/office/drawing/2014/main" id="{663BA683-E01D-4259-9D9D-05FBA3665801}"/>
              </a:ext>
            </a:extLst>
          </p:cNvPr>
          <p:cNvSpPr txBox="1">
            <a:spLocks/>
          </p:cNvSpPr>
          <p:nvPr/>
        </p:nvSpPr>
        <p:spPr>
          <a:xfrm>
            <a:off x="1074488" y="2144513"/>
            <a:ext cx="6052456" cy="40456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GT"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Aspectos presupuestarios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Presupuesto vigente: 136.94 Millones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Presupuesto ejecutado: Q.</a:t>
            </a:r>
            <a:r>
              <a:rPr lang="es-GT" sz="1800" dirty="0">
                <a:solidFill>
                  <a:prstClr val="black"/>
                </a:solidFill>
                <a:latin typeface="Arial" panose="020B0604020202020204" pitchFamily="34" charset="0"/>
                <a:cs typeface="Arial" panose="020B0604020202020204" pitchFamily="34" charset="0"/>
              </a:rPr>
              <a:t>19.94</a:t>
            </a: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Millones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Aspectos de planificación estatal</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Programa: </a:t>
            </a:r>
            <a:r>
              <a:rPr lang="es-GT" sz="1800" dirty="0">
                <a:latin typeface="Arial" panose="020B0604020202020204" pitchFamily="34" charset="0"/>
                <a:cs typeface="Arial" panose="020B0604020202020204" pitchFamily="34" charset="0"/>
              </a:rPr>
              <a:t>Apoyo a la Producción Agrícola, Pecuaria e Hidrobiológica </a:t>
            </a:r>
            <a:endPar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 164,544 personas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Población beneficiada: 8,642 personas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Ubicación geográfica: 110 municipios del país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Plazo de ejecución: enero a diciembre 2023</a:t>
            </a:r>
          </a:p>
        </p:txBody>
      </p:sp>
      <p:sp>
        <p:nvSpPr>
          <p:cNvPr id="9" name="Título 1">
            <a:extLst>
              <a:ext uri="{FF2B5EF4-FFF2-40B4-BE49-F238E27FC236}">
                <a16:creationId xmlns:a16="http://schemas.microsoft.com/office/drawing/2014/main" id="{07C4E1AB-C89D-45FF-8010-DE32E5D5CCBD}"/>
              </a:ext>
            </a:extLst>
          </p:cNvPr>
          <p:cNvSpPr txBox="1">
            <a:spLocks/>
          </p:cNvSpPr>
          <p:nvPr/>
        </p:nvSpPr>
        <p:spPr>
          <a:xfrm>
            <a:off x="2608549" y="362332"/>
            <a:ext cx="7943095"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0" name="Cuadro de texto 107">
            <a:extLst>
              <a:ext uri="{FF2B5EF4-FFF2-40B4-BE49-F238E27FC236}">
                <a16:creationId xmlns:a16="http://schemas.microsoft.com/office/drawing/2014/main" id="{459942CF-DE05-41E1-BB43-FB54D1AA3196}"/>
              </a:ext>
            </a:extLst>
          </p:cNvPr>
          <p:cNvSpPr txBox="1"/>
          <p:nvPr/>
        </p:nvSpPr>
        <p:spPr>
          <a:xfrm>
            <a:off x="7699505" y="5603160"/>
            <a:ext cx="3867223" cy="492125"/>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s-GT" sz="1000" b="1" dirty="0">
                <a:latin typeface="Arial" panose="020B0604020202020204" pitchFamily="34" charset="0"/>
                <a:cs typeface="Arial" panose="020B0604020202020204" pitchFamily="34" charset="0"/>
              </a:rPr>
              <a:t>A</a:t>
            </a:r>
            <a:r>
              <a:rPr lang="es-ES" sz="1000" b="1" dirty="0" err="1">
                <a:latin typeface="Arial" panose="020B0604020202020204" pitchFamily="34" charset="0"/>
                <a:cs typeface="Arial" panose="020B0604020202020204" pitchFamily="34" charset="0"/>
              </a:rPr>
              <a:t>sistencia</a:t>
            </a:r>
            <a:r>
              <a:rPr lang="es-GT" sz="1000" b="1" dirty="0">
                <a:latin typeface="Arial" panose="020B0604020202020204" pitchFamily="34" charset="0"/>
                <a:cs typeface="Arial" panose="020B0604020202020204" pitchFamily="34" charset="0"/>
              </a:rPr>
              <a:t> </a:t>
            </a:r>
            <a:r>
              <a:rPr lang="es-GT" sz="1000" b="1" dirty="0">
                <a:latin typeface="Arial" panose="020B0604020202020204" pitchFamily="34" charset="0"/>
                <a:ea typeface="Times New Roman" panose="02020603050405020304" pitchFamily="18" charset="0"/>
                <a:cs typeface="Arial" panose="020B0604020202020204" pitchFamily="34" charset="0"/>
              </a:rPr>
              <a:t>té</a:t>
            </a:r>
            <a:r>
              <a:rPr lang="es-ES" sz="1000" dirty="0">
                <a:solidFill>
                  <a:schemeClr val="tx1"/>
                </a:solidFill>
                <a:latin typeface="Arial" panose="020B0604020202020204" pitchFamily="34" charset="0"/>
                <a:cs typeface="Arial" panose="020B0604020202020204" pitchFamily="34" charset="0"/>
              </a:rPr>
              <a:t>c</a:t>
            </a:r>
            <a:r>
              <a:rPr lang="es-GT" sz="1000" b="1" dirty="0">
                <a:latin typeface="Arial" panose="020B0604020202020204" pitchFamily="34" charset="0"/>
                <a:ea typeface="Times New Roman" panose="02020603050405020304" pitchFamily="18" charset="0"/>
                <a:cs typeface="Arial" panose="020B0604020202020204" pitchFamily="34" charset="0"/>
              </a:rPr>
              <a:t>ni</a:t>
            </a:r>
            <a:r>
              <a:rPr lang="es-GT" sz="1000" b="1" dirty="0">
                <a:latin typeface="Arial" panose="020B0604020202020204" pitchFamily="34" charset="0"/>
                <a:cs typeface="Arial" panose="020B0604020202020204" pitchFamily="34" charset="0"/>
              </a:rPr>
              <a:t>c</a:t>
            </a:r>
            <a:r>
              <a:rPr lang="es-GT" sz="1000" b="1" dirty="0">
                <a:latin typeface="Arial" panose="020B0604020202020204" pitchFamily="34" charset="0"/>
                <a:ea typeface="Times New Roman" panose="02020603050405020304" pitchFamily="18" charset="0"/>
                <a:cs typeface="Arial" panose="020B0604020202020204" pitchFamily="34" charset="0"/>
              </a:rPr>
              <a:t>a </a:t>
            </a:r>
            <a:r>
              <a:rPr lang="es-ES" sz="1000" b="1" dirty="0">
                <a:latin typeface="Arial" panose="020B0604020202020204" pitchFamily="34" charset="0"/>
                <a:cs typeface="Arial" panose="020B0604020202020204" pitchFamily="34" charset="0"/>
              </a:rPr>
              <a:t>para mejorar la productividad agrícola sostenible y tecnificada</a:t>
            </a:r>
            <a:endParaRPr lang="es-GT" sz="1000" b="1" dirty="0">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9B7475FA-E512-8502-7F02-E8D9335FF357}"/>
              </a:ext>
            </a:extLst>
          </p:cNvPr>
          <p:cNvSpPr/>
          <p:nvPr/>
        </p:nvSpPr>
        <p:spPr>
          <a:xfrm>
            <a:off x="7604117" y="2144513"/>
            <a:ext cx="4058000" cy="3382170"/>
          </a:xfrm>
          <a:prstGeom prst="roundRect">
            <a:avLst>
              <a:gd name="adj" fmla="val 10000"/>
            </a:avLst>
          </a:prstGeom>
          <a:blipFill dpi="0" rotWithShape="1">
            <a:blip r:embed="rId3"/>
            <a:srcRect/>
            <a:stretch>
              <a:fillRect l="-6179" t="2221" r="-1821" b="-12993"/>
            </a:stretch>
          </a:blipFill>
          <a:effectLst>
            <a:outerShdw blurRad="40000" dist="20000" dir="5400000" rotWithShape="0">
              <a:srgbClr val="000000">
                <a:alpha val="38000"/>
              </a:srgbClr>
            </a:outerShdw>
            <a:reflection blurRad="6350" stA="52000" endA="300" endPos="35000" dir="5400000" sy="-100000" algn="bl" rotWithShape="0"/>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GT" dirty="0"/>
          </a:p>
        </p:txBody>
      </p:sp>
    </p:spTree>
    <p:extLst>
      <p:ext uri="{BB962C8B-B14F-4D97-AF65-F5344CB8AC3E}">
        <p14:creationId xmlns:p14="http://schemas.microsoft.com/office/powerpoint/2010/main" val="251039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9" name="Título 1">
            <a:extLst>
              <a:ext uri="{FF2B5EF4-FFF2-40B4-BE49-F238E27FC236}">
                <a16:creationId xmlns:a16="http://schemas.microsoft.com/office/drawing/2014/main" id="{49FDDB4F-AC39-4417-9DEA-46DD8EC2A3E5}"/>
              </a:ext>
            </a:extLst>
          </p:cNvPr>
          <p:cNvSpPr txBox="1">
            <a:spLocks/>
          </p:cNvSpPr>
          <p:nvPr/>
        </p:nvSpPr>
        <p:spPr>
          <a:xfrm>
            <a:off x="1200727" y="295564"/>
            <a:ext cx="10086109" cy="82161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PRINCIPALES FUNCIONES DEL “MINISTERIO DE AGRICULTURA, GANADERÍA Y ALIMENTACIÓN” </a:t>
            </a:r>
          </a:p>
        </p:txBody>
      </p:sp>
      <p:sp>
        <p:nvSpPr>
          <p:cNvPr id="10" name="Marcador de contenido 6">
            <a:extLst>
              <a:ext uri="{FF2B5EF4-FFF2-40B4-BE49-F238E27FC236}">
                <a16:creationId xmlns:a16="http://schemas.microsoft.com/office/drawing/2014/main" id="{5088EECD-EC54-4988-9662-792BF2C0E8F7}"/>
              </a:ext>
            </a:extLst>
          </p:cNvPr>
          <p:cNvSpPr txBox="1">
            <a:spLocks/>
          </p:cNvSpPr>
          <p:nvPr/>
        </p:nvSpPr>
        <p:spPr>
          <a:xfrm>
            <a:off x="575662" y="1277239"/>
            <a:ext cx="10923611" cy="4800287"/>
          </a:xfrm>
          <a:prstGeom prst="rect">
            <a:avLst/>
          </a:prstGeom>
          <a:noFill/>
          <a:ln>
            <a:noFill/>
          </a:ln>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lvl="1" indent="0" algn="just">
              <a:lnSpc>
                <a:spcPct val="150000"/>
              </a:lnSpc>
              <a:buFont typeface="Arial"/>
              <a:buNone/>
            </a:pPr>
            <a:r>
              <a:rPr lang="es-GT" sz="6800" b="1" dirty="0">
                <a:latin typeface="Arial" panose="020B0604020202020204" pitchFamily="34" charset="0"/>
                <a:cs typeface="Arial" panose="020B0604020202020204" pitchFamily="34" charset="0"/>
              </a:rPr>
              <a:t>De conformidad con las normas que regulan su funcionamiento, las </a:t>
            </a:r>
            <a:r>
              <a:rPr lang="es-GT" sz="6800" b="1" dirty="0">
                <a:solidFill>
                  <a:srgbClr val="2786C0"/>
                </a:solidFill>
                <a:latin typeface="Arial" panose="020B0604020202020204" pitchFamily="34" charset="0"/>
                <a:cs typeface="Arial" panose="020B0604020202020204" pitchFamily="34" charset="0"/>
              </a:rPr>
              <a:t>principales funciones </a:t>
            </a:r>
            <a:r>
              <a:rPr lang="es-GT" sz="6800" b="1" dirty="0">
                <a:latin typeface="Arial" panose="020B0604020202020204" pitchFamily="34" charset="0"/>
                <a:cs typeface="Arial" panose="020B0604020202020204" pitchFamily="34" charset="0"/>
              </a:rPr>
              <a:t>de “</a:t>
            </a:r>
            <a:r>
              <a:rPr lang="es-GT" sz="6800" b="1" u="sng" dirty="0">
                <a:latin typeface="Arial" panose="020B0604020202020204" pitchFamily="34" charset="0"/>
                <a:cs typeface="Arial" panose="020B0604020202020204" pitchFamily="34" charset="0"/>
              </a:rPr>
              <a:t>la institución</a:t>
            </a:r>
            <a:r>
              <a:rPr lang="es-GT" sz="6800" b="1" dirty="0">
                <a:latin typeface="Arial" panose="020B0604020202020204" pitchFamily="34" charset="0"/>
                <a:cs typeface="Arial" panose="020B0604020202020204" pitchFamily="34" charset="0"/>
              </a:rPr>
              <a:t>” son:</a:t>
            </a:r>
          </a:p>
          <a:p>
            <a:pPr marL="457200" lvl="1" indent="0">
              <a:lnSpc>
                <a:spcPct val="150000"/>
              </a:lnSpc>
              <a:buFont typeface="Arial"/>
              <a:buNone/>
            </a:pPr>
            <a:endParaRPr lang="es-GT" sz="3600" dirty="0">
              <a:latin typeface="Arial" panose="020B0604020202020204" pitchFamily="34" charset="0"/>
              <a:cs typeface="Arial" panose="020B0604020202020204" pitchFamily="34" charset="0"/>
            </a:endParaRPr>
          </a:p>
          <a:p>
            <a:pPr lvl="1" algn="just">
              <a:lnSpc>
                <a:spcPct val="120000"/>
              </a:lnSpc>
              <a:buClr>
                <a:srgbClr val="0070C0"/>
              </a:buClr>
            </a:pPr>
            <a:r>
              <a:rPr lang="es-GT" sz="6800" dirty="0">
                <a:latin typeface="Arial" panose="020B0604020202020204" pitchFamily="34" charset="0"/>
                <a:cs typeface="Arial" panose="020B0604020202020204" pitchFamily="34" charset="0"/>
              </a:rPr>
              <a:t>Formular y ejecutar participativamente las Políticas de Desarrollo Agropecuario, y de los Recursos Hidrobiológicos, estos últimos en lo que le corresponda.</a:t>
            </a:r>
          </a:p>
          <a:p>
            <a:pPr lvl="1" algn="just">
              <a:lnSpc>
                <a:spcPct val="120000"/>
              </a:lnSpc>
              <a:buClr>
                <a:srgbClr val="0070C0"/>
              </a:buClr>
            </a:pPr>
            <a:endParaRPr lang="es-GT" sz="6800" dirty="0">
              <a:latin typeface="Arial" panose="020B0604020202020204" pitchFamily="34" charset="0"/>
              <a:cs typeface="Arial" panose="020B0604020202020204" pitchFamily="34" charset="0"/>
            </a:endParaRPr>
          </a:p>
          <a:p>
            <a:pPr lvl="1" algn="just">
              <a:lnSpc>
                <a:spcPct val="120000"/>
              </a:lnSpc>
              <a:buClr>
                <a:srgbClr val="0070C0"/>
              </a:buClr>
            </a:pPr>
            <a:r>
              <a:rPr lang="es-GT" sz="6800" dirty="0">
                <a:latin typeface="Arial" panose="020B0604020202020204" pitchFamily="34" charset="0"/>
                <a:cs typeface="Arial" panose="020B0604020202020204" pitchFamily="34" charset="0"/>
              </a:rPr>
              <a:t>Proponer y velar por la aplicación de normas claras y estables, en materia de actividades agrícolas, pecuarias y </a:t>
            </a:r>
            <a:r>
              <a:rPr lang="es-GT" sz="6800" dirty="0" err="1">
                <a:latin typeface="Arial" panose="020B0604020202020204" pitchFamily="34" charset="0"/>
                <a:cs typeface="Arial" panose="020B0604020202020204" pitchFamily="34" charset="0"/>
              </a:rPr>
              <a:t>fitozoosanitarias</a:t>
            </a:r>
            <a:r>
              <a:rPr lang="es-GT" sz="6800" dirty="0">
                <a:latin typeface="Arial" panose="020B0604020202020204" pitchFamily="34" charset="0"/>
                <a:cs typeface="Arial" panose="020B0604020202020204" pitchFamily="34" charset="0"/>
              </a:rPr>
              <a:t>, y de los recursos hidrobiológicos.</a:t>
            </a:r>
          </a:p>
          <a:p>
            <a:pPr lvl="1" algn="just">
              <a:lnSpc>
                <a:spcPct val="120000"/>
              </a:lnSpc>
              <a:buClr>
                <a:srgbClr val="0070C0"/>
              </a:buClr>
            </a:pPr>
            <a:endParaRPr lang="es-GT" sz="6800" dirty="0">
              <a:latin typeface="Arial" panose="020B0604020202020204" pitchFamily="34" charset="0"/>
              <a:cs typeface="Arial" panose="020B0604020202020204" pitchFamily="34" charset="0"/>
            </a:endParaRPr>
          </a:p>
          <a:p>
            <a:pPr lvl="1" algn="just">
              <a:lnSpc>
                <a:spcPct val="120000"/>
              </a:lnSpc>
              <a:buClr>
                <a:srgbClr val="0070C0"/>
              </a:buClr>
            </a:pPr>
            <a:r>
              <a:rPr lang="es-GT" sz="6800" dirty="0">
                <a:latin typeface="Arial" panose="020B0604020202020204" pitchFamily="34" charset="0"/>
                <a:cs typeface="Arial" panose="020B0604020202020204" pitchFamily="34" charset="0"/>
              </a:rPr>
              <a:t>Desarrollar mecanismos y procedimientos que contribuyan a la seguridad alimentaria de la población, velando por la calidad de los productos.</a:t>
            </a:r>
          </a:p>
          <a:p>
            <a:pPr lvl="1" algn="just">
              <a:lnSpc>
                <a:spcPct val="120000"/>
              </a:lnSpc>
              <a:buClr>
                <a:srgbClr val="0070C0"/>
              </a:buClr>
            </a:pPr>
            <a:endParaRPr lang="es-GT" sz="6800" dirty="0">
              <a:latin typeface="Arial" panose="020B0604020202020204" pitchFamily="34" charset="0"/>
              <a:cs typeface="Arial" panose="020B0604020202020204" pitchFamily="34" charset="0"/>
            </a:endParaRPr>
          </a:p>
          <a:p>
            <a:pPr lvl="1" algn="just">
              <a:lnSpc>
                <a:spcPct val="120000"/>
              </a:lnSpc>
              <a:buClr>
                <a:srgbClr val="0070C0"/>
              </a:buClr>
            </a:pPr>
            <a:r>
              <a:rPr lang="es-GT" sz="6800" dirty="0">
                <a:latin typeface="Arial" panose="020B0604020202020204" pitchFamily="34" charset="0"/>
                <a:cs typeface="Arial" panose="020B0604020202020204" pitchFamily="34" charset="0"/>
              </a:rPr>
              <a:t>Ejercer control, supervisión y vigilancia, en la calidad y seguridad de la producción, importación, exportación, transporte, registro, disposición y uso de productos plaguicidas y fertilizantes, rigiéndose por estándares internacionalmente aceptados.</a:t>
            </a:r>
          </a:p>
          <a:p>
            <a:pPr lvl="1">
              <a:lnSpc>
                <a:spcPct val="150000"/>
              </a:lnSpc>
              <a:buClr>
                <a:srgbClr val="0070C0"/>
              </a:buClr>
              <a:buFont typeface="Wingdings" panose="05000000000000000000" pitchFamily="2" charset="2"/>
              <a:buChar char="§"/>
            </a:pPr>
            <a:endParaRPr lang="es-GT" sz="3600" dirty="0">
              <a:latin typeface="Arial" panose="020B0604020202020204" pitchFamily="34" charset="0"/>
              <a:cs typeface="Arial" panose="020B0604020202020204" pitchFamily="34" charset="0"/>
            </a:endParaRPr>
          </a:p>
          <a:p>
            <a:pPr marL="457200" lvl="1" indent="0">
              <a:buFont typeface="Arial"/>
              <a:buNone/>
            </a:pPr>
            <a:endParaRPr lang="es-GT" sz="1600" b="1" dirty="0">
              <a:latin typeface="Arial" panose="020B0604020202020204" pitchFamily="34" charset="0"/>
              <a:cs typeface="Arial" panose="020B0604020202020204" pitchFamily="34" charset="0"/>
            </a:endParaRPr>
          </a:p>
          <a:p>
            <a:pPr marL="457200" lvl="1" indent="0">
              <a:buFont typeface="Arial"/>
              <a:buNone/>
            </a:pPr>
            <a:r>
              <a:rPr lang="es-GT" sz="1600" b="1" dirty="0">
                <a:latin typeface="Arial" panose="020B0604020202020204" pitchFamily="34" charset="0"/>
                <a:cs typeface="Arial" panose="020B0604020202020204" pitchFamily="34" charset="0"/>
              </a:rPr>
              <a:t> </a:t>
            </a:r>
            <a:br>
              <a:rPr lang="es-GT" sz="1600" dirty="0">
                <a:latin typeface="Arial" panose="020B0604020202020204" pitchFamily="34" charset="0"/>
                <a:cs typeface="Arial" panose="020B0604020202020204" pitchFamily="34" charset="0"/>
              </a:rPr>
            </a:br>
            <a:endParaRPr lang="es-GT" sz="2800" b="1" dirty="0">
              <a:solidFill>
                <a:srgbClr val="0070C0"/>
              </a:solidFill>
              <a:latin typeface="Arial" panose="020B0604020202020204" pitchFamily="34" charset="0"/>
              <a:cs typeface="Arial" panose="020B0604020202020204" pitchFamily="34" charset="0"/>
            </a:endParaRPr>
          </a:p>
          <a:p>
            <a:pPr lvl="1"/>
            <a:endParaRPr lang="es-GT" sz="1600"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3" name="Marcador de contenido 6">
            <a:extLst>
              <a:ext uri="{FF2B5EF4-FFF2-40B4-BE49-F238E27FC236}">
                <a16:creationId xmlns:a16="http://schemas.microsoft.com/office/drawing/2014/main" id="{FC57452F-10CA-4539-B889-12FA92985DF3}"/>
              </a:ext>
            </a:extLst>
          </p:cNvPr>
          <p:cNvSpPr txBox="1">
            <a:spLocks/>
          </p:cNvSpPr>
          <p:nvPr/>
        </p:nvSpPr>
        <p:spPr>
          <a:xfrm>
            <a:off x="411099" y="834660"/>
            <a:ext cx="11359561"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1700" b="1" dirty="0">
                <a:solidFill>
                  <a:srgbClr val="FF0000"/>
                </a:solidFill>
                <a:latin typeface="Arial" panose="020B0604020202020204" pitchFamily="34" charset="0"/>
                <a:cs typeface="Arial" panose="020B0604020202020204" pitchFamily="34" charset="0"/>
              </a:rPr>
              <a:t>108,845</a:t>
            </a:r>
            <a:r>
              <a:rPr lang="es-GT" sz="1700" b="1" dirty="0">
                <a:solidFill>
                  <a:srgbClr val="0070C0"/>
                </a:solidFill>
                <a:latin typeface="Arial" panose="020B0604020202020204" pitchFamily="34" charset="0"/>
                <a:cs typeface="Arial" panose="020B0604020202020204" pitchFamily="34" charset="0"/>
              </a:rPr>
              <a:t> documentos emitidos </a:t>
            </a:r>
            <a:r>
              <a:rPr lang="es-ES" sz="1700" dirty="0">
                <a:solidFill>
                  <a:sysClr val="windowText" lastClr="000000"/>
                </a:solidFill>
                <a:latin typeface="Arial" panose="020B0604020202020204" pitchFamily="34" charset="0"/>
                <a:cs typeface="Arial" panose="020B0604020202020204" pitchFamily="34" charset="0"/>
              </a:rPr>
              <a:t>a usuarios por servicios de sanidad agropecuaria y regulaciones para la protección del patrimonio agropecuario productivo e hidrobiológico; </a:t>
            </a:r>
            <a:r>
              <a:rPr lang="es-ES" sz="1700" b="1" dirty="0">
                <a:solidFill>
                  <a:srgbClr val="FF0000"/>
                </a:solidFill>
                <a:latin typeface="Arial" panose="020B0604020202020204" pitchFamily="34" charset="0"/>
                <a:cs typeface="Arial" panose="020B0604020202020204" pitchFamily="34" charset="0"/>
              </a:rPr>
              <a:t>288</a:t>
            </a:r>
            <a:r>
              <a:rPr lang="es-ES" sz="1700" dirty="0">
                <a:solidFill>
                  <a:sysClr val="windowText" lastClr="000000"/>
                </a:solidFill>
                <a:latin typeface="Arial" panose="020B0604020202020204" pitchFamily="34" charset="0"/>
                <a:cs typeface="Arial" panose="020B0604020202020204" pitchFamily="34" charset="0"/>
              </a:rPr>
              <a:t> </a:t>
            </a:r>
            <a:r>
              <a:rPr lang="es-ES" sz="1700" b="1" dirty="0">
                <a:solidFill>
                  <a:srgbClr val="0070C0"/>
                </a:solidFill>
                <a:latin typeface="Arial" panose="020B0604020202020204" pitchFamily="34" charset="0"/>
                <a:cs typeface="Arial" panose="020B0604020202020204" pitchFamily="34" charset="0"/>
              </a:rPr>
              <a:t>productores agropecuarios </a:t>
            </a:r>
            <a:r>
              <a:rPr lang="es-ES" sz="1700" dirty="0">
                <a:solidFill>
                  <a:sysClr val="windowText" lastClr="000000"/>
                </a:solidFill>
                <a:latin typeface="Arial" panose="020B0604020202020204" pitchFamily="34" charset="0"/>
                <a:cs typeface="Arial" panose="020B0604020202020204" pitchFamily="34" charset="0"/>
              </a:rPr>
              <a:t>capacitados y</a:t>
            </a:r>
            <a:r>
              <a:rPr lang="es-MX" sz="1700" dirty="0">
                <a:solidFill>
                  <a:sysClr val="windowText" lastClr="000000"/>
                </a:solidFill>
                <a:latin typeface="Arial" panose="020B0604020202020204" pitchFamily="34" charset="0"/>
                <a:cs typeface="Arial" panose="020B0604020202020204" pitchFamily="34" charset="0"/>
              </a:rPr>
              <a:t> asistencia técnica en temas de </a:t>
            </a:r>
            <a:r>
              <a:rPr lang="es-MX" sz="1700" dirty="0" err="1">
                <a:solidFill>
                  <a:sysClr val="windowText" lastClr="000000"/>
                </a:solidFill>
                <a:latin typeface="Arial" panose="020B0604020202020204" pitchFamily="34" charset="0"/>
                <a:cs typeface="Arial" panose="020B0604020202020204" pitchFamily="34" charset="0"/>
              </a:rPr>
              <a:t>fitozoogenética</a:t>
            </a:r>
            <a:r>
              <a:rPr lang="es-MX" sz="1700" dirty="0">
                <a:solidFill>
                  <a:sysClr val="windowText" lastClr="000000"/>
                </a:solidFill>
                <a:latin typeface="Arial" panose="020B0604020202020204" pitchFamily="34" charset="0"/>
                <a:cs typeface="Arial" panose="020B0604020202020204" pitchFamily="34" charset="0"/>
              </a:rPr>
              <a:t>, sanitario, fitosanitario e inocuidad para la protección del patrimonio productivo comercial</a:t>
            </a:r>
            <a:r>
              <a:rPr lang="es-ES" sz="1700" dirty="0">
                <a:solidFill>
                  <a:sysClr val="windowText" lastClr="000000"/>
                </a:solidFill>
                <a:latin typeface="Arial" panose="020B0604020202020204" pitchFamily="34" charset="0"/>
                <a:cs typeface="Arial" panose="020B0604020202020204" pitchFamily="34" charset="0"/>
              </a:rPr>
              <a:t>  y </a:t>
            </a:r>
            <a:r>
              <a:rPr lang="es-GT" sz="1700" b="1" dirty="0">
                <a:solidFill>
                  <a:srgbClr val="FF0000"/>
                </a:solidFill>
                <a:latin typeface="Arial" panose="020B0604020202020204" pitchFamily="34" charset="0"/>
                <a:cs typeface="Arial" panose="020B0604020202020204" pitchFamily="34" charset="0"/>
              </a:rPr>
              <a:t>59,865</a:t>
            </a:r>
            <a:r>
              <a:rPr lang="es-GT" sz="1700" b="1" dirty="0">
                <a:solidFill>
                  <a:srgbClr val="0070C0"/>
                </a:solidFill>
                <a:latin typeface="Arial" panose="020B0604020202020204" pitchFamily="34" charset="0"/>
                <a:cs typeface="Arial" panose="020B0604020202020204" pitchFamily="34" charset="0"/>
              </a:rPr>
              <a:t> animales vacunados </a:t>
            </a:r>
            <a:r>
              <a:rPr lang="es-ES" sz="1700" dirty="0">
                <a:solidFill>
                  <a:schemeClr val="tx1"/>
                </a:solidFill>
                <a:latin typeface="Arial" panose="020B0604020202020204" pitchFamily="34" charset="0"/>
                <a:cs typeface="Arial" panose="020B0604020202020204" pitchFamily="34" charset="0"/>
              </a:rPr>
              <a:t>en programas y campañas de sanidad animal para la protección del patrimonio pecuario nacional. </a:t>
            </a:r>
            <a:endParaRPr lang="es-GT" sz="1700" dirty="0">
              <a:latin typeface="Arial" panose="020B0604020202020204" pitchFamily="34" charset="0"/>
              <a:cs typeface="Arial" panose="020B0604020202020204" pitchFamily="34" charset="0"/>
            </a:endParaRPr>
          </a:p>
          <a:p>
            <a:pPr marL="0" indent="0">
              <a:buNone/>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G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GT" sz="1000" b="1" dirty="0">
                <a:solidFill>
                  <a:prstClr val="black"/>
                </a:solidFill>
                <a:latin typeface="Arial" panose="020B0604020202020204" pitchFamily="34" charset="0"/>
                <a:cs typeface="Arial" panose="020B0604020202020204" pitchFamily="34" charset="0"/>
              </a:rPr>
              <a:t>                                                                                                                                                                                                     </a:t>
            </a:r>
            <a:r>
              <a:rPr kumimoji="0" lang="es-GT"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G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Marcador de contenido 6">
            <a:extLst>
              <a:ext uri="{FF2B5EF4-FFF2-40B4-BE49-F238E27FC236}">
                <a16:creationId xmlns:a16="http://schemas.microsoft.com/office/drawing/2014/main" id="{E0C57AD3-6ABE-434B-8A06-1964B476B20B}"/>
              </a:ext>
            </a:extLst>
          </p:cNvPr>
          <p:cNvSpPr txBox="1">
            <a:spLocks/>
          </p:cNvSpPr>
          <p:nvPr/>
        </p:nvSpPr>
        <p:spPr>
          <a:xfrm>
            <a:off x="803562" y="2122757"/>
            <a:ext cx="6052456" cy="40456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GT"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Aspectos presupuestarios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Presupuesto vigente: Q.  47.00 Millones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Presupuesto ejecutado: Q. </a:t>
            </a:r>
            <a:r>
              <a:rPr lang="es-GT" sz="1700" dirty="0">
                <a:solidFill>
                  <a:prstClr val="black"/>
                </a:solidFill>
                <a:latin typeface="Arial" panose="020B0604020202020204" pitchFamily="34" charset="0"/>
                <a:cs typeface="Arial" panose="020B0604020202020204" pitchFamily="34" charset="0"/>
              </a:rPr>
              <a:t>10.84</a:t>
            </a:r>
            <a:r>
              <a:rPr kumimoji="0" lang="es-GT"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Millones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GT"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Aspectos de planificación estatal</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Programa: </a:t>
            </a:r>
            <a:r>
              <a:rPr lang="es-GT" sz="1700" dirty="0">
                <a:latin typeface="Arial" panose="020B0604020202020204" pitchFamily="34" charset="0"/>
                <a:cs typeface="Arial" panose="020B0604020202020204" pitchFamily="34" charset="0"/>
              </a:rPr>
              <a:t>Apoyo a la Producción Agrícola, Pecuaria e Hidrobiológica </a:t>
            </a:r>
            <a:endParaRPr kumimoji="0" lang="es-GT"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 anual: 310,669 documentos; 1,384 productores agropecuarios y 326,000 animales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 ejecutada: 108,845 documentos; 288 personas y 59,8865 animales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Ubicación geográfica: 88 municipios del país atendidos.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s-GT"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Plazo de ejecución: enero a diciembre 2023.</a:t>
            </a:r>
          </a:p>
        </p:txBody>
      </p:sp>
      <p:sp>
        <p:nvSpPr>
          <p:cNvPr id="5" name="Título 1">
            <a:extLst>
              <a:ext uri="{FF2B5EF4-FFF2-40B4-BE49-F238E27FC236}">
                <a16:creationId xmlns:a16="http://schemas.microsoft.com/office/drawing/2014/main" id="{E25F2E47-7670-4574-B2CF-691C8E323192}"/>
              </a:ext>
            </a:extLst>
          </p:cNvPr>
          <p:cNvSpPr txBox="1">
            <a:spLocks/>
          </p:cNvSpPr>
          <p:nvPr/>
        </p:nvSpPr>
        <p:spPr>
          <a:xfrm>
            <a:off x="2124455" y="213512"/>
            <a:ext cx="7943095"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pic>
        <p:nvPicPr>
          <p:cNvPr id="9" name="Imagen 8">
            <a:extLst>
              <a:ext uri="{FF2B5EF4-FFF2-40B4-BE49-F238E27FC236}">
                <a16:creationId xmlns:a16="http://schemas.microsoft.com/office/drawing/2014/main" id="{BBEB94EB-75ED-4510-B08E-1EFBAC4004D5}"/>
              </a:ext>
            </a:extLst>
          </p:cNvPr>
          <p:cNvPicPr/>
          <p:nvPr/>
        </p:nvPicPr>
        <p:blipFill rotWithShape="1">
          <a:blip r:embed="rId3">
            <a:extLst>
              <a:ext uri="{28A0092B-C50C-407E-A947-70E740481C1C}">
                <a14:useLocalDpi xmlns:a14="http://schemas.microsoft.com/office/drawing/2010/main" val="0"/>
              </a:ext>
            </a:extLst>
          </a:blip>
          <a:srcRect l="2216" t="3704" r="3804" b="5853"/>
          <a:stretch/>
        </p:blipFill>
        <p:spPr bwMode="auto">
          <a:xfrm>
            <a:off x="6608259" y="2250621"/>
            <a:ext cx="5296864" cy="34539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80966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733701" y="2578766"/>
            <a:ext cx="6173320" cy="164692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52420" y="2555228"/>
            <a:ext cx="1381281" cy="1670462"/>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3373487" y="2946962"/>
            <a:ext cx="6329727" cy="11079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300" b="1" dirty="0">
                <a:solidFill>
                  <a:srgbClr val="36B3CE"/>
                </a:solidFill>
                <a:latin typeface="Vollkorn Medium"/>
                <a:ea typeface="Vollkorn Medium"/>
                <a:cs typeface="Vollkorn Medium"/>
                <a:sym typeface="Vollkorn Medium"/>
              </a:rPr>
              <a:t>CONSOLIDADO DE LOGROS INSTITUCIONALES</a:t>
            </a:r>
          </a:p>
        </p:txBody>
      </p:sp>
      <p:sp>
        <p:nvSpPr>
          <p:cNvPr id="49" name="Google Shape;49;p2"/>
          <p:cNvSpPr txBox="1"/>
          <p:nvPr/>
        </p:nvSpPr>
        <p:spPr>
          <a:xfrm>
            <a:off x="2488786" y="2690250"/>
            <a:ext cx="1159676"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3</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1439246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 name="Título 1">
            <a:extLst>
              <a:ext uri="{FF2B5EF4-FFF2-40B4-BE49-F238E27FC236}">
                <a16:creationId xmlns:a16="http://schemas.microsoft.com/office/drawing/2014/main" id="{B70AEC87-1765-4E68-8382-A77979616477}"/>
              </a:ext>
            </a:extLst>
          </p:cNvPr>
          <p:cNvSpPr txBox="1">
            <a:spLocks/>
          </p:cNvSpPr>
          <p:nvPr/>
        </p:nvSpPr>
        <p:spPr>
          <a:xfrm>
            <a:off x="1399676" y="441709"/>
            <a:ext cx="9010312" cy="57429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s-GT" sz="2700" b="1" i="0" u="none" strike="noStrike" kern="1200" cap="none" spc="0" normalizeH="0" baseline="0" noProof="0" dirty="0">
                <a:ln>
                  <a:noFill/>
                </a:ln>
                <a:solidFill>
                  <a:srgbClr val="0D1F3C"/>
                </a:solidFill>
                <a:effectLst/>
                <a:uLnTx/>
                <a:uFillTx/>
                <a:latin typeface="Arial" panose="020B0604020202020204" pitchFamily="34" charset="0"/>
                <a:ea typeface="+mj-ea"/>
                <a:cs typeface="Arial" panose="020B0604020202020204" pitchFamily="34" charset="0"/>
              </a:rPr>
              <a:t>CONSOLIDADO DE LOGROS INSTITUCIONALES</a:t>
            </a:r>
          </a:p>
        </p:txBody>
      </p:sp>
      <p:graphicFrame>
        <p:nvGraphicFramePr>
          <p:cNvPr id="8" name="Tabla 7">
            <a:extLst>
              <a:ext uri="{FF2B5EF4-FFF2-40B4-BE49-F238E27FC236}">
                <a16:creationId xmlns:a16="http://schemas.microsoft.com/office/drawing/2014/main" id="{0410A1D3-1D04-4FFC-972F-41BE070EECBA}"/>
              </a:ext>
            </a:extLst>
          </p:cNvPr>
          <p:cNvGraphicFramePr>
            <a:graphicFrameLocks noGrp="1"/>
          </p:cNvGraphicFramePr>
          <p:nvPr>
            <p:extLst>
              <p:ext uri="{D42A27DB-BD31-4B8C-83A1-F6EECF244321}">
                <p14:modId xmlns:p14="http://schemas.microsoft.com/office/powerpoint/2010/main" val="215399361"/>
              </p:ext>
            </p:extLst>
          </p:nvPr>
        </p:nvGraphicFramePr>
        <p:xfrm>
          <a:off x="1224518" y="1394176"/>
          <a:ext cx="9360627" cy="3918846"/>
        </p:xfrm>
        <a:graphic>
          <a:graphicData uri="http://schemas.openxmlformats.org/drawingml/2006/table">
            <a:tbl>
              <a:tblPr/>
              <a:tblGrid>
                <a:gridCol w="622704">
                  <a:extLst>
                    <a:ext uri="{9D8B030D-6E8A-4147-A177-3AD203B41FA5}">
                      <a16:colId xmlns:a16="http://schemas.microsoft.com/office/drawing/2014/main" val="1850912518"/>
                    </a:ext>
                  </a:extLst>
                </a:gridCol>
                <a:gridCol w="8737923">
                  <a:extLst>
                    <a:ext uri="{9D8B030D-6E8A-4147-A177-3AD203B41FA5}">
                      <a16:colId xmlns:a16="http://schemas.microsoft.com/office/drawing/2014/main" val="2910076352"/>
                    </a:ext>
                  </a:extLst>
                </a:gridCol>
              </a:tblGrid>
              <a:tr h="336372">
                <a:tc>
                  <a:txBody>
                    <a:bodyPr/>
                    <a:lstStyle/>
                    <a:p>
                      <a:pPr algn="ctr" fontAlgn="ctr"/>
                      <a:r>
                        <a:rPr lang="es-CR" sz="1800" b="1" i="0" u="none" strike="noStrike" dirty="0">
                          <a:solidFill>
                            <a:srgbClr val="FFFFFF"/>
                          </a:solidFill>
                          <a:effectLst/>
                          <a:latin typeface="Times New Roman" panose="02020603050405020304" pitchFamily="18" charset="0"/>
                          <a:ea typeface="Montserrat" panose="00000500000000000000" pitchFamily="2" charset="0"/>
                        </a:rPr>
                        <a:t> </a:t>
                      </a:r>
                      <a:endParaRPr lang="es-GT" sz="1800" b="1" i="0" u="none" strike="noStrike" dirty="0">
                        <a:solidFill>
                          <a:srgbClr val="FFFFFF"/>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9DB9"/>
                    </a:solidFill>
                  </a:tcPr>
                </a:tc>
                <a:tc>
                  <a:txBody>
                    <a:bodyPr/>
                    <a:lstStyle/>
                    <a:p>
                      <a:pPr algn="ctr" fontAlgn="ctr"/>
                      <a:r>
                        <a:rPr lang="es-CR" sz="1800" b="1" i="0" u="none" strike="noStrike" dirty="0">
                          <a:solidFill>
                            <a:srgbClr val="FFFFFF"/>
                          </a:solidFill>
                          <a:effectLst/>
                          <a:latin typeface="Times New Roman" panose="02020603050405020304" pitchFamily="18" charset="0"/>
                        </a:rPr>
                        <a:t>Logros institucionales</a:t>
                      </a:r>
                      <a:endParaRPr lang="es-GT" sz="1800" b="1" i="0" u="none" strike="noStrike" dirty="0">
                        <a:solidFill>
                          <a:srgbClr val="FFFFFF"/>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9DB9"/>
                    </a:solidFill>
                  </a:tcPr>
                </a:tc>
                <a:extLst>
                  <a:ext uri="{0D108BD9-81ED-4DB2-BD59-A6C34878D82A}">
                    <a16:rowId xmlns:a16="http://schemas.microsoft.com/office/drawing/2014/main" val="2082478512"/>
                  </a:ext>
                </a:extLst>
              </a:tr>
              <a:tr h="700641">
                <a:tc>
                  <a:txBody>
                    <a:bodyPr/>
                    <a:lstStyle/>
                    <a:p>
                      <a:pPr algn="ctr"/>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GT"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s-ES" sz="1600">
                          <a:effectLst/>
                          <a:latin typeface="Times New Roman" panose="02020603050405020304" pitchFamily="18" charset="0"/>
                          <a:ea typeface="Calibri" panose="020F0502020204030204" pitchFamily="34" charset="0"/>
                          <a:cs typeface="Times New Roman" panose="02020603050405020304" pitchFamily="18" charset="0"/>
                        </a:rPr>
                        <a:t>70,161 raciones de alimentos entregadas a 66,684 familias vulnerables con riesgo de inseguridad alimentaria por pérdida de cosechas, urgencia o gravedad. </a:t>
                      </a:r>
                      <a:endParaRPr lang="es-G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068780"/>
                  </a:ext>
                </a:extLst>
              </a:tr>
              <a:tr h="705054">
                <a:tc>
                  <a:txBody>
                    <a:bodyPr/>
                    <a:lstStyle/>
                    <a:p>
                      <a:pPr algn="ctr"/>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GT"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s-ES" sz="1600">
                          <a:effectLst/>
                          <a:latin typeface="Times New Roman" panose="02020603050405020304" pitchFamily="18" charset="0"/>
                          <a:ea typeface="Calibri" panose="020F0502020204030204" pitchFamily="34" charset="0"/>
                          <a:cs typeface="Times New Roman" panose="02020603050405020304" pitchFamily="18" charset="0"/>
                        </a:rPr>
                        <a:t>81,372 productores (as) familiares han mejorado sus sistemas productivos y el hogar rural, a través de la dotación de insumos, capacitación y asistencia técnica.</a:t>
                      </a:r>
                      <a:endParaRPr lang="es-G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49482"/>
                  </a:ext>
                </a:extLst>
              </a:tr>
              <a:tr h="682462">
                <a:tc>
                  <a:txBody>
                    <a:bodyPr/>
                    <a:lstStyle/>
                    <a:p>
                      <a:pPr algn="ctr"/>
                      <a:r>
                        <a:rPr lang="es-GT" sz="1600" dirty="0">
                          <a:effectLst/>
                          <a:latin typeface="Calibri" panose="020F0502020204030204" pitchFamily="34" charset="0"/>
                          <a:ea typeface="Times New Roman" panose="02020603050405020304" pitchFamily="18"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s-GT" sz="1600">
                          <a:effectLst/>
                          <a:latin typeface="Times New Roman" panose="02020603050405020304" pitchFamily="18" charset="0"/>
                          <a:ea typeface="Montserrat" panose="00000500000000000000" pitchFamily="2" charset="0"/>
                          <a:cs typeface="Times New Roman" panose="02020603050405020304" pitchFamily="18" charset="0"/>
                        </a:rPr>
                        <a:t>876 productores (as) beneficiados con capacitación, asistencia técnica e insumos para el manejo y conservación de los recursos naturales.</a:t>
                      </a:r>
                      <a:endParaRPr lang="es-GT"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7194218"/>
                  </a:ext>
                </a:extLst>
              </a:tr>
              <a:tr h="700641">
                <a:tc>
                  <a:txBody>
                    <a:bodyPr/>
                    <a:lstStyle/>
                    <a:p>
                      <a:pPr algn="ctr"/>
                      <a:r>
                        <a:rPr lang="es-CR" sz="16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s-GT"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s-ES" sz="1600">
                          <a:effectLst/>
                          <a:latin typeface="Times New Roman" panose="02020603050405020304" pitchFamily="18" charset="0"/>
                          <a:ea typeface="Montserrat" panose="00000500000000000000" pitchFamily="2" charset="0"/>
                          <a:cs typeface="Times New Roman" panose="02020603050405020304" pitchFamily="18" charset="0"/>
                        </a:rPr>
                        <a:t>8,642 productores (as) beneficiados con capacitación, asistencia técnica e insumos para mejorar la productividad agrícola sostenible y tecnificada.</a:t>
                      </a:r>
                      <a:endParaRPr lang="es-G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4921227"/>
                  </a:ext>
                </a:extLst>
              </a:tr>
              <a:tr h="793676">
                <a:tc>
                  <a:txBody>
                    <a:bodyPr/>
                    <a:lstStyle/>
                    <a:p>
                      <a:pPr algn="ctr"/>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GT"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s-ES" sz="1600" dirty="0">
                          <a:effectLst/>
                          <a:latin typeface="Times New Roman" panose="02020603050405020304" pitchFamily="18" charset="0"/>
                          <a:ea typeface="Montserrat" panose="00000500000000000000" pitchFamily="2" charset="0"/>
                          <a:cs typeface="Times New Roman" panose="02020603050405020304" pitchFamily="18" charset="0"/>
                        </a:rPr>
                        <a:t>108,845 documentos emitidos a usuarios por servicios de sanidad agropecuaria y regulaciones para la protección del patrimonio agropecuario productivo e hidrobiológico (licencias, permisos, registros, entre otros).</a:t>
                      </a:r>
                      <a:endParaRPr lang="es-G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9847304"/>
                  </a:ext>
                </a:extLst>
              </a:tr>
            </a:tbl>
          </a:graphicData>
        </a:graphic>
      </p:graphicFrame>
    </p:spTree>
    <p:extLst>
      <p:ext uri="{BB962C8B-B14F-4D97-AF65-F5344CB8AC3E}">
        <p14:creationId xmlns:p14="http://schemas.microsoft.com/office/powerpoint/2010/main" val="2915645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733701" y="2578766"/>
            <a:ext cx="6173320" cy="164692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52420" y="2555228"/>
            <a:ext cx="1381281" cy="1670462"/>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3373487" y="3090397"/>
            <a:ext cx="6329727" cy="6001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300" b="1" dirty="0">
                <a:solidFill>
                  <a:srgbClr val="36B3CE"/>
                </a:solidFill>
                <a:latin typeface="Vollkorn Medium"/>
                <a:ea typeface="Vollkorn Medium"/>
                <a:cs typeface="Vollkorn Medium"/>
                <a:sym typeface="Vollkorn Medium"/>
              </a:rPr>
              <a:t>CONCLUSIONES</a:t>
            </a:r>
          </a:p>
        </p:txBody>
      </p:sp>
      <p:sp>
        <p:nvSpPr>
          <p:cNvPr id="49" name="Google Shape;49;p2"/>
          <p:cNvSpPr txBox="1"/>
          <p:nvPr/>
        </p:nvSpPr>
        <p:spPr>
          <a:xfrm>
            <a:off x="2488786" y="2690250"/>
            <a:ext cx="1159676"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4</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3177452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2" name="Título 1">
            <a:extLst>
              <a:ext uri="{FF2B5EF4-FFF2-40B4-BE49-F238E27FC236}">
                <a16:creationId xmlns:a16="http://schemas.microsoft.com/office/drawing/2014/main" id="{C68DE724-6C53-4C8A-B6CA-88A9ADA9AED3}"/>
              </a:ext>
            </a:extLst>
          </p:cNvPr>
          <p:cNvSpPr txBox="1">
            <a:spLocks/>
          </p:cNvSpPr>
          <p:nvPr/>
        </p:nvSpPr>
        <p:spPr>
          <a:xfrm>
            <a:off x="2550694" y="617198"/>
            <a:ext cx="8951023" cy="668900"/>
          </a:xfrm>
          <a:prstGeom prst="rect">
            <a:avLst/>
          </a:prstGeom>
        </p:spPr>
        <p:txBody>
          <a:bodyPr vert="horz" lIns="91440" tIns="45720" rIns="91440" bIns="45720" rtlCol="0" anchor="ctr">
            <a:normAutofit fontScale="90000" lnSpcReduction="200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just"/>
            <a:r>
              <a:rPr lang="es-GT" sz="2800" b="1" dirty="0">
                <a:latin typeface="Arial" panose="020B0604020202020204" pitchFamily="34" charset="0"/>
                <a:cs typeface="Arial" panose="020B0604020202020204" pitchFamily="34" charset="0"/>
              </a:rPr>
              <a:t>TENDENCIA MUESTRA EL USO DE LOS   RECURSOS PÚBLICOS</a:t>
            </a:r>
            <a:endParaRPr kumimoji="0" lang="es-GT" sz="2700" b="1" i="0" u="none" strike="noStrike" kern="1200" cap="none" spc="0" normalizeH="0" baseline="0" noProof="0" dirty="0">
              <a:ln>
                <a:noFill/>
              </a:ln>
              <a:solidFill>
                <a:srgbClr val="0D1F3C"/>
              </a:solidFill>
              <a:effectLst/>
              <a:uLnTx/>
              <a:uFillTx/>
              <a:latin typeface="Arial" panose="020B0604020202020204" pitchFamily="34" charset="0"/>
              <a:ea typeface="+mj-ea"/>
              <a:cs typeface="Arial" panose="020B0604020202020204" pitchFamily="34" charset="0"/>
            </a:endParaRPr>
          </a:p>
        </p:txBody>
      </p:sp>
      <p:pic>
        <p:nvPicPr>
          <p:cNvPr id="3" name="Picture 2" descr="7 TENDENCIAS TECNOLÓGICAS PARA EL EL 2021 | MQA">
            <a:extLst>
              <a:ext uri="{FF2B5EF4-FFF2-40B4-BE49-F238E27FC236}">
                <a16:creationId xmlns:a16="http://schemas.microsoft.com/office/drawing/2014/main" id="{B1654EFE-8F7F-4D7D-AE21-2ABC2BE74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57" y="0"/>
            <a:ext cx="2065084" cy="1654449"/>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3019CDD7-80CD-4BBF-BACF-7053A0C4F10C}"/>
              </a:ext>
            </a:extLst>
          </p:cNvPr>
          <p:cNvSpPr txBox="1">
            <a:spLocks/>
          </p:cNvSpPr>
          <p:nvPr/>
        </p:nvSpPr>
        <p:spPr>
          <a:xfrm>
            <a:off x="798231" y="1748120"/>
            <a:ext cx="4499674" cy="369345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endParaRPr lang="es-GT" sz="1600" dirty="0">
              <a:effectLst/>
              <a:latin typeface="+mj-lt"/>
              <a:ea typeface="Times New Roman" panose="02020603050405020304" pitchFamily="18" charset="0"/>
              <a:cs typeface="Times New Roman" panose="02020603050405020304" pitchFamily="18" charset="0"/>
            </a:endParaRPr>
          </a:p>
          <a:p>
            <a:pPr algn="just">
              <a:lnSpc>
                <a:spcPct val="150000"/>
              </a:lnSpc>
            </a:pPr>
            <a:endParaRPr lang="es-GT" sz="1600" dirty="0">
              <a:latin typeface="+mj-lt"/>
              <a:ea typeface="Times New Roman" panose="02020603050405020304" pitchFamily="18" charset="0"/>
              <a:cs typeface="Times New Roman" panose="02020603050405020304" pitchFamily="18" charset="0"/>
            </a:endParaRPr>
          </a:p>
          <a:p>
            <a:pPr algn="just">
              <a:lnSpc>
                <a:spcPct val="150000"/>
              </a:lnSpc>
            </a:pPr>
            <a:r>
              <a:rPr lang="es-GT" sz="1600" dirty="0">
                <a:effectLst/>
                <a:latin typeface="+mn-lt"/>
                <a:ea typeface="Times New Roman" panose="02020603050405020304" pitchFamily="18" charset="0"/>
                <a:cs typeface="Times New Roman" panose="02020603050405020304" pitchFamily="18" charset="0"/>
              </a:rPr>
              <a:t>Se observa un incremento en la ejecución en el periodo de enero-abril de 2023 con relación al año 2022 para ese mismo periodo en la cantidad de Q. 32.9 millones, resultado de los esfuerzos en la ejecución de los programas de trabajo conforme el Plan Operativo Anual (POA), y Plan Estratégico Institucional (PEI) y la gestión y autorización de los recursos financieros para dicho logro en forma oportuna.</a:t>
            </a:r>
          </a:p>
          <a:p>
            <a:pPr algn="just">
              <a:lnSpc>
                <a:spcPct val="150000"/>
              </a:lnSpc>
            </a:pPr>
            <a:r>
              <a:rPr lang="es-GT" sz="1600" dirty="0">
                <a:effectLst/>
                <a:latin typeface="+mj-lt"/>
                <a:ea typeface="Times New Roman" panose="02020603050405020304" pitchFamily="18" charset="0"/>
                <a:cs typeface="Times New Roman" panose="02020603050405020304" pitchFamily="18" charset="0"/>
              </a:rPr>
              <a:t>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6" name="Gráfico 5">
            <a:extLst>
              <a:ext uri="{FF2B5EF4-FFF2-40B4-BE49-F238E27FC236}">
                <a16:creationId xmlns:a16="http://schemas.microsoft.com/office/drawing/2014/main" id="{903AD25A-DF44-4555-81B8-D629B5CEC57A}"/>
              </a:ext>
            </a:extLst>
          </p:cNvPr>
          <p:cNvGraphicFramePr/>
          <p:nvPr>
            <p:extLst>
              <p:ext uri="{D42A27DB-BD31-4B8C-83A1-F6EECF244321}">
                <p14:modId xmlns:p14="http://schemas.microsoft.com/office/powerpoint/2010/main" val="2552857793"/>
              </p:ext>
            </p:extLst>
          </p:nvPr>
        </p:nvGraphicFramePr>
        <p:xfrm>
          <a:off x="5558006" y="1583372"/>
          <a:ext cx="5943712" cy="39299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18462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2" name="Título 1">
            <a:extLst>
              <a:ext uri="{FF2B5EF4-FFF2-40B4-BE49-F238E27FC236}">
                <a16:creationId xmlns:a16="http://schemas.microsoft.com/office/drawing/2014/main" id="{A0F0AE0A-7B5C-436B-AD94-2C52E7B48AAC}"/>
              </a:ext>
            </a:extLst>
          </p:cNvPr>
          <p:cNvSpPr txBox="1">
            <a:spLocks/>
          </p:cNvSpPr>
          <p:nvPr/>
        </p:nvSpPr>
        <p:spPr>
          <a:xfrm>
            <a:off x="1655696" y="635730"/>
            <a:ext cx="9533744" cy="7202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6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b="1" dirty="0">
                <a:latin typeface="Arial" panose="020B0604020202020204" pitchFamily="34" charset="0"/>
                <a:cs typeface="Arial" panose="020B0604020202020204" pitchFamily="34" charset="0"/>
              </a:rPr>
              <a:t>RESULTADOS SE OBTENIDOS EN EL MARCO DE LA PGG</a:t>
            </a: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pic>
        <p:nvPicPr>
          <p:cNvPr id="3" name="Picture 6" descr="Noticias de Canción de Abril - TuneCore">
            <a:extLst>
              <a:ext uri="{FF2B5EF4-FFF2-40B4-BE49-F238E27FC236}">
                <a16:creationId xmlns:a16="http://schemas.microsoft.com/office/drawing/2014/main" id="{630D43CA-F271-40D5-9CCB-ED05CA211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90" y="254753"/>
            <a:ext cx="1351407" cy="134497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F4770C68-1FC5-4FA0-8DB2-4F35637C305C}"/>
              </a:ext>
            </a:extLst>
          </p:cNvPr>
          <p:cNvSpPr txBox="1"/>
          <p:nvPr/>
        </p:nvSpPr>
        <p:spPr>
          <a:xfrm>
            <a:off x="187749" y="1510080"/>
            <a:ext cx="8579735" cy="5049524"/>
          </a:xfrm>
          <a:prstGeom prst="rect">
            <a:avLst/>
          </a:prstGeom>
          <a:noFill/>
        </p:spPr>
        <p:txBody>
          <a:bodyPr wrap="square">
            <a:spAutoFit/>
          </a:bodyPr>
          <a:lstStyle/>
          <a:p>
            <a:pPr algn="just">
              <a:lnSpc>
                <a:spcPct val="150000"/>
              </a:lnSpc>
            </a:pPr>
            <a:r>
              <a:rPr lang="es-GT" sz="1600" b="0" dirty="0">
                <a:solidFill>
                  <a:schemeClr val="tx1"/>
                </a:solidFill>
                <a:latin typeface="Arial" panose="020B0604020202020204" pitchFamily="34" charset="0"/>
                <a:cs typeface="Arial" panose="020B0604020202020204" pitchFamily="34" charset="0"/>
              </a:rPr>
              <a:t>La </a:t>
            </a:r>
            <a:r>
              <a:rPr lang="es-GT" sz="1600" dirty="0">
                <a:solidFill>
                  <a:srgbClr val="0070C0"/>
                </a:solidFill>
                <a:latin typeface="Arial" panose="020B0604020202020204" pitchFamily="34" charset="0"/>
                <a:cs typeface="Arial" panose="020B0604020202020204" pitchFamily="34" charset="0"/>
              </a:rPr>
              <a:t>Política General de Gobierno </a:t>
            </a:r>
            <a:r>
              <a:rPr lang="es-GT" sz="1600" b="0" dirty="0">
                <a:solidFill>
                  <a:schemeClr val="tx1"/>
                </a:solidFill>
                <a:latin typeface="Arial" panose="020B0604020202020204" pitchFamily="34" charset="0"/>
                <a:cs typeface="Arial" panose="020B0604020202020204" pitchFamily="34" charset="0"/>
              </a:rPr>
              <a:t>(PGG) es el plan de acción del Gobierno de Guatemala, en donde se plasman los objetivos estratégicos y los lineamientos de las políticas públicas.</a:t>
            </a:r>
          </a:p>
          <a:p>
            <a:pPr algn="just">
              <a:lnSpc>
                <a:spcPct val="150000"/>
              </a:lnSpc>
            </a:pPr>
            <a:endParaRPr lang="es-GT" sz="8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600" b="0" dirty="0">
                <a:solidFill>
                  <a:schemeClr val="tx1"/>
                </a:solidFill>
                <a:latin typeface="Arial" panose="020B0604020202020204" pitchFamily="34" charset="0"/>
                <a:cs typeface="Arial" panose="020B0604020202020204" pitchFamily="34" charset="0"/>
              </a:rPr>
              <a:t>“</a:t>
            </a:r>
            <a:r>
              <a:rPr lang="es-GT" sz="1600" b="0" u="sng" dirty="0">
                <a:solidFill>
                  <a:schemeClr val="tx1"/>
                </a:solidFill>
                <a:latin typeface="Arial" panose="020B0604020202020204" pitchFamily="34" charset="0"/>
                <a:cs typeface="Arial" panose="020B0604020202020204" pitchFamily="34" charset="0"/>
              </a:rPr>
              <a:t>El Ministerio de Agricultura, Ganadería y Alimentación</a:t>
            </a:r>
            <a:r>
              <a:rPr lang="es-GT" sz="1600" b="0" dirty="0">
                <a:solidFill>
                  <a:schemeClr val="tx1"/>
                </a:solidFill>
                <a:latin typeface="Arial" panose="020B0604020202020204" pitchFamily="34" charset="0"/>
                <a:cs typeface="Arial" panose="020B0604020202020204" pitchFamily="34" charset="0"/>
              </a:rPr>
              <a:t>”, durante el cuatrimestre reportado colaboró con el cumplimiento de la PGG mediante las siguientes acciones estratégicas:</a:t>
            </a:r>
          </a:p>
          <a:p>
            <a:pPr algn="just">
              <a:lnSpc>
                <a:spcPct val="107000"/>
              </a:lnSpc>
              <a:spcAft>
                <a:spcPts val="800"/>
              </a:spcAft>
            </a:pPr>
            <a:endParaRPr lang="es-ES" sz="800" dirty="0">
              <a:solidFill>
                <a:schemeClr val="tx1"/>
              </a:solidFill>
              <a:latin typeface="Arial" panose="020B0604020202020204" pitchFamily="34" charset="0"/>
              <a:cs typeface="Arial" panose="020B0604020202020204" pitchFamily="34" charset="0"/>
            </a:endParaRPr>
          </a:p>
          <a:p>
            <a:pPr algn="just">
              <a:lnSpc>
                <a:spcPct val="107000"/>
              </a:lnSpc>
              <a:spcAft>
                <a:spcPts val="800"/>
              </a:spcAft>
            </a:pPr>
            <a:r>
              <a:rPr lang="es-ES" sz="1500" b="1" dirty="0">
                <a:solidFill>
                  <a:schemeClr val="tx1"/>
                </a:solidFill>
                <a:latin typeface="Arial" panose="020B0604020202020204" pitchFamily="34" charset="0"/>
                <a:cs typeface="Arial" panose="020B0604020202020204" pitchFamily="34" charset="0"/>
              </a:rPr>
              <a:t>Pilar 1</a:t>
            </a:r>
            <a:r>
              <a:rPr lang="es-ES" sz="1500" dirty="0">
                <a:solidFill>
                  <a:schemeClr val="tx1"/>
                </a:solidFill>
                <a:latin typeface="Arial" panose="020B0604020202020204" pitchFamily="34" charset="0"/>
                <a:cs typeface="Arial" panose="020B0604020202020204" pitchFamily="34" charset="0"/>
              </a:rPr>
              <a:t>:</a:t>
            </a:r>
            <a:r>
              <a:rPr lang="es-ES" sz="1500" b="0" dirty="0">
                <a:solidFill>
                  <a:schemeClr val="tx1"/>
                </a:solidFill>
                <a:latin typeface="Arial" panose="020B0604020202020204" pitchFamily="34" charset="0"/>
                <a:cs typeface="Arial" panose="020B0604020202020204" pitchFamily="34" charset="0"/>
              </a:rPr>
              <a:t> 9,454 personas apoyadas para la producción agrícola, pecuaria e hidrobiológica, así como la emisión de 108,845 documentos a usuarios o representantes de empresas agropecuarias, </a:t>
            </a:r>
            <a:r>
              <a:rPr lang="es-ES" sz="1500" dirty="0">
                <a:solidFill>
                  <a:schemeClr val="tx1"/>
                </a:solidFill>
                <a:latin typeface="Arial" panose="020B0604020202020204" pitchFamily="34" charset="0"/>
                <a:cs typeface="Arial" panose="020B0604020202020204" pitchFamily="34" charset="0"/>
              </a:rPr>
              <a:t>59,865</a:t>
            </a:r>
            <a:r>
              <a:rPr lang="es-ES" sz="1500" b="0" dirty="0">
                <a:solidFill>
                  <a:schemeClr val="tx1"/>
                </a:solidFill>
                <a:latin typeface="Arial" panose="020B0604020202020204" pitchFamily="34" charset="0"/>
                <a:cs typeface="Arial" panose="020B0604020202020204" pitchFamily="34" charset="0"/>
              </a:rPr>
              <a:t> animales. </a:t>
            </a:r>
            <a:endParaRPr lang="es-GT" sz="1500" b="0" dirty="0">
              <a:solidFill>
                <a:schemeClr val="tx1"/>
              </a:solidFill>
              <a:latin typeface="Arial" panose="020B0604020202020204" pitchFamily="34" charset="0"/>
              <a:cs typeface="Arial" panose="020B0604020202020204" pitchFamily="34" charset="0"/>
            </a:endParaRPr>
          </a:p>
          <a:p>
            <a:pPr algn="just">
              <a:lnSpc>
                <a:spcPct val="107000"/>
              </a:lnSpc>
              <a:spcAft>
                <a:spcPts val="800"/>
              </a:spcAft>
            </a:pPr>
            <a:r>
              <a:rPr lang="es-ES" sz="1500" b="1" dirty="0">
                <a:solidFill>
                  <a:schemeClr val="tx1"/>
                </a:solidFill>
                <a:latin typeface="Arial" panose="020B0604020202020204" pitchFamily="34" charset="0"/>
                <a:cs typeface="Arial" panose="020B0604020202020204" pitchFamily="34" charset="0"/>
              </a:rPr>
              <a:t>Pilar 2</a:t>
            </a:r>
            <a:r>
              <a:rPr lang="es-ES" sz="1500" dirty="0">
                <a:solidFill>
                  <a:schemeClr val="tx1"/>
                </a:solidFill>
                <a:latin typeface="Arial" panose="020B0604020202020204" pitchFamily="34" charset="0"/>
                <a:cs typeface="Arial" panose="020B0604020202020204" pitchFamily="34" charset="0"/>
              </a:rPr>
              <a:t>:</a:t>
            </a:r>
            <a:r>
              <a:rPr lang="es-ES" sz="1500" b="0" dirty="0">
                <a:solidFill>
                  <a:schemeClr val="tx1"/>
                </a:solidFill>
                <a:latin typeface="Arial" panose="020B0604020202020204" pitchFamily="34" charset="0"/>
                <a:cs typeface="Arial" panose="020B0604020202020204" pitchFamily="34" charset="0"/>
              </a:rPr>
              <a:t> </a:t>
            </a:r>
            <a:r>
              <a:rPr lang="es-ES" sz="1500" dirty="0">
                <a:solidFill>
                  <a:schemeClr val="tx1"/>
                </a:solidFill>
                <a:latin typeface="Arial" panose="020B0604020202020204" pitchFamily="34" charset="0"/>
                <a:cs typeface="Arial" panose="020B0604020202020204" pitchFamily="34" charset="0"/>
              </a:rPr>
              <a:t>148,056 personas en todo el país participaron en actividades que promueven la igualdad de oportunidades y la dotación de las capacidades y conocimientos a la población, para que puedan acceder a mejores opciones de ingresos y a una mejor calidad de vida.</a:t>
            </a:r>
          </a:p>
          <a:p>
            <a:pPr algn="just">
              <a:lnSpc>
                <a:spcPct val="107000"/>
              </a:lnSpc>
              <a:spcAft>
                <a:spcPts val="800"/>
              </a:spcAft>
            </a:pPr>
            <a:r>
              <a:rPr lang="es-ES" sz="1500" b="1" dirty="0">
                <a:solidFill>
                  <a:schemeClr val="tx1"/>
                </a:solidFill>
                <a:latin typeface="Arial" panose="020B0604020202020204" pitchFamily="34" charset="0"/>
                <a:cs typeface="Arial" panose="020B0604020202020204" pitchFamily="34" charset="0"/>
              </a:rPr>
              <a:t>Pilar 4</a:t>
            </a:r>
            <a:r>
              <a:rPr lang="es-ES" sz="1500" dirty="0">
                <a:solidFill>
                  <a:schemeClr val="tx1"/>
                </a:solidFill>
                <a:latin typeface="Arial" panose="020B0604020202020204" pitchFamily="34" charset="0"/>
                <a:cs typeface="Arial" panose="020B0604020202020204" pitchFamily="34" charset="0"/>
              </a:rPr>
              <a:t>:</a:t>
            </a:r>
            <a:r>
              <a:rPr lang="es-ES" sz="1500" b="0" dirty="0">
                <a:solidFill>
                  <a:schemeClr val="tx1"/>
                </a:solidFill>
                <a:latin typeface="Arial" panose="020B0604020202020204" pitchFamily="34" charset="0"/>
                <a:cs typeface="Arial" panose="020B0604020202020204" pitchFamily="34" charset="0"/>
              </a:rPr>
              <a:t> </a:t>
            </a:r>
            <a:r>
              <a:rPr lang="es-ES" sz="1500" dirty="0">
                <a:solidFill>
                  <a:schemeClr val="tx1"/>
                </a:solidFill>
                <a:latin typeface="Arial" panose="020B0604020202020204" pitchFamily="34" charset="0"/>
                <a:cs typeface="Arial" panose="020B0604020202020204" pitchFamily="34" charset="0"/>
              </a:rPr>
              <a:t>876 personas participaron en actividades que promueven la conservación de los recursos naturales, y se capacitó a 20 entidades en el uso de Sistemas de Información Geográfica, asimismo, se emitieron 513 resoluciones por arrendamiento de áreas de reservas territoriales del Estado.</a:t>
            </a:r>
            <a:endParaRPr lang="es-GT" sz="1500" b="0" dirty="0">
              <a:solidFill>
                <a:schemeClr val="tx1"/>
              </a:solidFill>
              <a:latin typeface="Arial" panose="020B0604020202020204" pitchFamily="34" charset="0"/>
              <a:cs typeface="Arial" panose="020B0604020202020204" pitchFamily="34" charset="0"/>
            </a:endParaRPr>
          </a:p>
          <a:p>
            <a:pPr algn="just">
              <a:lnSpc>
                <a:spcPct val="150000"/>
              </a:lnSpc>
            </a:pPr>
            <a:endParaRPr lang="es-GT" b="0" dirty="0">
              <a:solidFill>
                <a:schemeClr val="tx1"/>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62E7CB8D-9441-4425-933C-667995B507DF}"/>
              </a:ext>
            </a:extLst>
          </p:cNvPr>
          <p:cNvSpPr txBox="1">
            <a:spLocks/>
          </p:cNvSpPr>
          <p:nvPr/>
        </p:nvSpPr>
        <p:spPr>
          <a:xfrm>
            <a:off x="9002433" y="2301596"/>
            <a:ext cx="2903240"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br>
              <a:rPr lang="es-GT" sz="1600" b="0" dirty="0">
                <a:solidFill>
                  <a:schemeClr val="tx1"/>
                </a:solidFill>
                <a:latin typeface="Arial" panose="020B0604020202020204" pitchFamily="34" charset="0"/>
                <a:cs typeface="Arial" panose="020B0604020202020204" pitchFamily="34" charset="0"/>
              </a:rPr>
            </a:br>
            <a:r>
              <a:rPr lang="es-GT" sz="1600" b="0" dirty="0">
                <a:solidFill>
                  <a:schemeClr val="tx1"/>
                </a:solidFill>
                <a:latin typeface="Arial" panose="020B0604020202020204" pitchFamily="34" charset="0"/>
                <a:cs typeface="Arial" panose="020B0604020202020204" pitchFamily="34" charset="0"/>
              </a:rPr>
              <a:t>Se contribuyó con los pilares: </a:t>
            </a:r>
          </a:p>
          <a:p>
            <a:pPr algn="l">
              <a:lnSpc>
                <a:spcPct val="150000"/>
              </a:lnSpc>
            </a:pPr>
            <a:r>
              <a:rPr lang="es-ES" sz="1600" dirty="0">
                <a:solidFill>
                  <a:schemeClr val="tx1"/>
                </a:solidFill>
                <a:latin typeface="Arial" panose="020B0604020202020204" pitchFamily="34" charset="0"/>
                <a:cs typeface="Arial" panose="020B0604020202020204" pitchFamily="34" charset="0"/>
              </a:rPr>
              <a:t>Pilar 1: </a:t>
            </a:r>
            <a:r>
              <a:rPr lang="es-ES" sz="1600" b="0" dirty="0">
                <a:solidFill>
                  <a:schemeClr val="tx1"/>
                </a:solidFill>
                <a:latin typeface="Arial" panose="020B0604020202020204" pitchFamily="34" charset="0"/>
                <a:cs typeface="Arial" panose="020B0604020202020204" pitchFamily="34" charset="0"/>
              </a:rPr>
              <a:t>Economía, competitividad y prosperidad; </a:t>
            </a:r>
          </a:p>
          <a:p>
            <a:pPr algn="l">
              <a:lnSpc>
                <a:spcPct val="150000"/>
              </a:lnSpc>
            </a:pPr>
            <a:r>
              <a:rPr lang="es-ES" sz="1600" dirty="0">
                <a:solidFill>
                  <a:schemeClr val="tx1"/>
                </a:solidFill>
                <a:latin typeface="Arial" panose="020B0604020202020204" pitchFamily="34" charset="0"/>
                <a:cs typeface="Arial" panose="020B0604020202020204" pitchFamily="34" charset="0"/>
              </a:rPr>
              <a:t>Pilar 2: </a:t>
            </a:r>
            <a:r>
              <a:rPr lang="es-ES" sz="1600" b="0" dirty="0">
                <a:solidFill>
                  <a:schemeClr val="tx1"/>
                </a:solidFill>
                <a:latin typeface="Arial" panose="020B0604020202020204" pitchFamily="34" charset="0"/>
                <a:cs typeface="Arial" panose="020B0604020202020204" pitchFamily="34" charset="0"/>
              </a:rPr>
              <a:t>Desarrollo social; y </a:t>
            </a:r>
          </a:p>
          <a:p>
            <a:pPr algn="l">
              <a:lnSpc>
                <a:spcPct val="150000"/>
              </a:lnSpc>
            </a:pPr>
            <a:r>
              <a:rPr lang="es-ES" sz="1600" dirty="0">
                <a:solidFill>
                  <a:schemeClr val="tx1"/>
                </a:solidFill>
                <a:latin typeface="Arial" panose="020B0604020202020204" pitchFamily="34" charset="0"/>
                <a:cs typeface="Arial" panose="020B0604020202020204" pitchFamily="34" charset="0"/>
              </a:rPr>
              <a:t>Pilar 4: </a:t>
            </a:r>
            <a:r>
              <a:rPr lang="es-ES" sz="1600" b="0" dirty="0">
                <a:solidFill>
                  <a:schemeClr val="tx1"/>
                </a:solidFill>
                <a:latin typeface="Arial" panose="020B0604020202020204" pitchFamily="34" charset="0"/>
                <a:cs typeface="Arial" panose="020B0604020202020204" pitchFamily="34" charset="0"/>
              </a:rPr>
              <a:t>Estado responsable y transparente.</a:t>
            </a:r>
            <a:endParaRPr lang="es-GT" sz="1600" b="0" dirty="0">
              <a:solidFill>
                <a:schemeClr val="tx1"/>
              </a:solidFill>
              <a:latin typeface="Arial" panose="020B0604020202020204" pitchFamily="34" charset="0"/>
              <a:cs typeface="Arial" panose="020B0604020202020204" pitchFamily="34" charset="0"/>
            </a:endParaRP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4361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 name="Picture 10" descr="Iconos de Transparencia - 450 iconos vectoriales gratis">
            <a:extLst>
              <a:ext uri="{FF2B5EF4-FFF2-40B4-BE49-F238E27FC236}">
                <a16:creationId xmlns:a16="http://schemas.microsoft.com/office/drawing/2014/main" id="{FA9BEA50-A241-4AB1-87FF-DAA043F58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26" y="178797"/>
            <a:ext cx="1471205" cy="1471206"/>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ED6BF1AC-8F20-488E-9DCA-17E967E24C45}"/>
              </a:ext>
            </a:extLst>
          </p:cNvPr>
          <p:cNvSpPr txBox="1">
            <a:spLocks/>
          </p:cNvSpPr>
          <p:nvPr/>
        </p:nvSpPr>
        <p:spPr>
          <a:xfrm>
            <a:off x="1974006" y="720336"/>
            <a:ext cx="9714067" cy="84654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8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sz="3600" b="1" dirty="0">
                <a:latin typeface="Arial" panose="020B0604020202020204" pitchFamily="34" charset="0"/>
                <a:cs typeface="Arial" panose="020B0604020202020204" pitchFamily="34" charset="0"/>
              </a:rPr>
              <a:t>MEDIDAS DE TRANSPARENCIA</a:t>
            </a:r>
            <a:br>
              <a:rPr lang="es-GT" b="1"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9" name="Título 1">
            <a:extLst>
              <a:ext uri="{FF2B5EF4-FFF2-40B4-BE49-F238E27FC236}">
                <a16:creationId xmlns:a16="http://schemas.microsoft.com/office/drawing/2014/main" id="{788BFF13-27AB-4DE4-9C81-CC4F2A168563}"/>
              </a:ext>
            </a:extLst>
          </p:cNvPr>
          <p:cNvSpPr txBox="1">
            <a:spLocks/>
          </p:cNvSpPr>
          <p:nvPr/>
        </p:nvSpPr>
        <p:spPr>
          <a:xfrm>
            <a:off x="1037528" y="1650003"/>
            <a:ext cx="10463253" cy="4763418"/>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400" b="0" dirty="0">
                <a:solidFill>
                  <a:schemeClr val="tx1"/>
                </a:solidFill>
                <a:latin typeface="Arial" panose="020B0604020202020204" pitchFamily="34" charset="0"/>
                <a:cs typeface="Arial" panose="020B0604020202020204" pitchFamily="34" charset="0"/>
              </a:rPr>
              <a:t>Para garantizar el </a:t>
            </a:r>
            <a:r>
              <a:rPr lang="es-GT" sz="2400" dirty="0">
                <a:solidFill>
                  <a:srgbClr val="0070C0"/>
                </a:solidFill>
                <a:latin typeface="Arial" panose="020B0604020202020204" pitchFamily="34" charset="0"/>
                <a:cs typeface="Arial" panose="020B0604020202020204" pitchFamily="34" charset="0"/>
              </a:rPr>
              <a:t>uso adecuado del dinero público </a:t>
            </a:r>
            <a:r>
              <a:rPr lang="es-GT" sz="2400" b="0" dirty="0">
                <a:solidFill>
                  <a:schemeClr val="tx1"/>
                </a:solidFill>
                <a:latin typeface="Arial" panose="020B0604020202020204" pitchFamily="34" charset="0"/>
                <a:cs typeface="Arial" panose="020B0604020202020204" pitchFamily="34" charset="0"/>
              </a:rPr>
              <a:t>y el avance en el cumplimiento de los objetivos de Estado, “</a:t>
            </a:r>
            <a:r>
              <a:rPr lang="es-GT" sz="2400" b="0" u="sng" dirty="0">
                <a:solidFill>
                  <a:schemeClr val="tx1"/>
                </a:solidFill>
                <a:latin typeface="Arial" panose="020B0604020202020204" pitchFamily="34" charset="0"/>
                <a:cs typeface="Arial" panose="020B0604020202020204" pitchFamily="34" charset="0"/>
              </a:rPr>
              <a:t>El Ministerio de Agricultura, Ganadería y Alimentación</a:t>
            </a:r>
            <a:r>
              <a:rPr lang="es-GT" sz="2400" b="0" dirty="0">
                <a:solidFill>
                  <a:schemeClr val="tx1"/>
                </a:solidFill>
                <a:latin typeface="Arial" panose="020B0604020202020204" pitchFamily="34" charset="0"/>
                <a:cs typeface="Arial" panose="020B0604020202020204" pitchFamily="34" charset="0"/>
              </a:rPr>
              <a:t>” ha adoptado como medidas de transparencia:</a:t>
            </a: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00000"/>
              </a:lnSpc>
            </a:pPr>
            <a:r>
              <a:rPr lang="es-ES" sz="1600" b="0" dirty="0">
                <a:solidFill>
                  <a:schemeClr val="tx1"/>
                </a:solidFill>
                <a:latin typeface="Arial" panose="020B0604020202020204" pitchFamily="34" charset="0"/>
                <a:cs typeface="Arial" panose="020B0604020202020204" pitchFamily="34" charset="0"/>
              </a:rPr>
              <a:t>El MAGA en el año 2023, da continuidad a las medidas de transparencia relacionadas con la información de la ejecución de los recursos que han sido asignados, que incluyen la información que determina el Decreto 101-97 “Ley Orgánica del Presupuesto y su Reglamento, Acuerdo Gubernativo 540-2013; el Decreto 54-2021 que aprobó el Presupuesto de Ingresos y Egresos del Estado para el Ejercicio Fiscal 2023 y el Decreto 57-2008, Ley de Acceso a la Información Pública. </a:t>
            </a:r>
          </a:p>
          <a:p>
            <a:pPr algn="just">
              <a:lnSpc>
                <a:spcPct val="10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00000"/>
              </a:lnSpc>
            </a:pPr>
            <a:r>
              <a:rPr lang="es-ES" sz="1600" b="0" dirty="0">
                <a:solidFill>
                  <a:schemeClr val="tx1"/>
                </a:solidFill>
                <a:latin typeface="Arial" panose="020B0604020202020204" pitchFamily="34" charset="0"/>
                <a:cs typeface="Arial" panose="020B0604020202020204" pitchFamily="34" charset="0"/>
              </a:rPr>
              <a:t>Las medidas de transparencia se cumplen a través de los diferentes informes que determina la normativa indicada; la solicitud de usuarios a través de la Oficina de Comunicación Social e Información Pública y; la disponibilidad de la información de ejecución física y de tipo presupuestario, financiero, entre otros, así mismo a través del portal del MAGA, </a:t>
            </a:r>
            <a:r>
              <a:rPr lang="es-ES" sz="1600" b="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https://www.maga.gob.gt/</a:t>
            </a:r>
            <a:r>
              <a:rPr lang="es-ES" sz="1600" b="0" dirty="0">
                <a:solidFill>
                  <a:schemeClr val="tx1"/>
                </a:solidFill>
                <a:latin typeface="Arial" panose="020B0604020202020204" pitchFamily="34" charset="0"/>
                <a:cs typeface="Arial" panose="020B0604020202020204" pitchFamily="34" charset="0"/>
              </a:rPr>
              <a:t>, Información Pública y tablero de rendición de cuentas</a:t>
            </a:r>
            <a:r>
              <a:rPr lang="es-ES" sz="1800" dirty="0">
                <a:effectLst/>
                <a:latin typeface="Times New Roman" panose="02020603050405020304" pitchFamily="18" charset="0"/>
                <a:ea typeface="Montserrat" panose="00000500000000000000" pitchFamily="2" charset="0"/>
                <a:cs typeface="Times New Roman" panose="02020603050405020304" pitchFamily="18" charset="0"/>
              </a:rPr>
              <a:t>.</a:t>
            </a:r>
            <a:endParaRPr lang="es-G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GT" sz="16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81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5" name="Picture 2" descr="Icono-Comprensión-Desafio Neurolectura | Desafío Neurolectura">
            <a:extLst>
              <a:ext uri="{FF2B5EF4-FFF2-40B4-BE49-F238E27FC236}">
                <a16:creationId xmlns:a16="http://schemas.microsoft.com/office/drawing/2014/main" id="{640E3D1C-E704-47C2-AC75-40A2E7CECFEB}"/>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154407" y="123738"/>
            <a:ext cx="1623431" cy="163958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AE8AD977-84C1-4DB1-863B-1B529C0F6A5A}"/>
              </a:ext>
            </a:extLst>
          </p:cNvPr>
          <p:cNvSpPr txBox="1">
            <a:spLocks/>
          </p:cNvSpPr>
          <p:nvPr/>
        </p:nvSpPr>
        <p:spPr>
          <a:xfrm>
            <a:off x="2059105" y="517955"/>
            <a:ext cx="9693625"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sz="2400" b="1" dirty="0">
                <a:latin typeface="Arial" panose="020B0604020202020204" pitchFamily="34" charset="0"/>
                <a:cs typeface="Arial" panose="020B0604020202020204" pitchFamily="34" charset="0"/>
              </a:rPr>
              <a:t>DESAFÍOS INSTITUCIONALES AÑO 2023</a:t>
            </a:r>
            <a:endParaRPr lang="es-GT" sz="2400" b="1" dirty="0">
              <a:solidFill>
                <a:schemeClr val="accent1">
                  <a:lumMod val="50000"/>
                </a:schemeClr>
              </a:solidFill>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5088DA3C-556E-4AA4-AF85-65D5D5A4C6AD}"/>
              </a:ext>
            </a:extLst>
          </p:cNvPr>
          <p:cNvSpPr txBox="1">
            <a:spLocks/>
          </p:cNvSpPr>
          <p:nvPr/>
        </p:nvSpPr>
        <p:spPr>
          <a:xfrm>
            <a:off x="1163723" y="1562984"/>
            <a:ext cx="10220021" cy="461552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800" b="0" dirty="0">
                <a:solidFill>
                  <a:schemeClr val="tx1"/>
                </a:solidFill>
                <a:latin typeface="Arial" panose="020B0604020202020204" pitchFamily="34" charset="0"/>
                <a:cs typeface="Arial" panose="020B0604020202020204" pitchFamily="34" charset="0"/>
              </a:rPr>
              <a:t>Los </a:t>
            </a:r>
            <a:r>
              <a:rPr lang="es-GT" sz="1800" dirty="0">
                <a:solidFill>
                  <a:srgbClr val="0070C0"/>
                </a:solidFill>
                <a:latin typeface="Arial" panose="020B0604020202020204" pitchFamily="34" charset="0"/>
                <a:cs typeface="Arial" panose="020B0604020202020204" pitchFamily="34" charset="0"/>
              </a:rPr>
              <a:t>principales desafíos </a:t>
            </a:r>
            <a:r>
              <a:rPr lang="es-GT" sz="1800" b="0" dirty="0">
                <a:solidFill>
                  <a:schemeClr val="tx1"/>
                </a:solidFill>
                <a:latin typeface="Arial" panose="020B0604020202020204" pitchFamily="34" charset="0"/>
                <a:cs typeface="Arial" panose="020B0604020202020204" pitchFamily="34" charset="0"/>
              </a:rPr>
              <a:t>de “</a:t>
            </a:r>
            <a:r>
              <a:rPr lang="es-GT" sz="1800" b="0" u="sng" dirty="0">
                <a:solidFill>
                  <a:schemeClr val="tx1"/>
                </a:solidFill>
                <a:latin typeface="Arial" panose="020B0604020202020204" pitchFamily="34" charset="0"/>
                <a:cs typeface="Arial" panose="020B0604020202020204" pitchFamily="34" charset="0"/>
              </a:rPr>
              <a:t>la Institución</a:t>
            </a:r>
            <a:r>
              <a:rPr lang="es-GT" sz="1800" b="0" dirty="0">
                <a:solidFill>
                  <a:schemeClr val="tx1"/>
                </a:solidFill>
                <a:latin typeface="Arial" panose="020B0604020202020204" pitchFamily="34" charset="0"/>
                <a:cs typeface="Arial" panose="020B0604020202020204" pitchFamily="34" charset="0"/>
              </a:rPr>
              <a:t>” en cuanto al uso de los recursos públicos y el cumplimiento de los planes nacionales son:</a:t>
            </a:r>
          </a:p>
          <a:p>
            <a:pPr algn="just">
              <a:lnSpc>
                <a:spcPct val="150000"/>
              </a:lnSpc>
            </a:pPr>
            <a:endParaRPr lang="es-GT" sz="1000" b="0" dirty="0">
              <a:solidFill>
                <a:schemeClr val="tx1"/>
              </a:solidFill>
              <a:latin typeface="Arial" panose="020B0604020202020204" pitchFamily="34" charset="0"/>
              <a:cs typeface="Arial" panose="020B0604020202020204" pitchFamily="34" charset="0"/>
            </a:endParaRPr>
          </a:p>
          <a:p>
            <a:pPr marL="342900" lvl="0" indent="-342900" algn="just">
              <a:lnSpc>
                <a:spcPct val="100000"/>
              </a:lnSpc>
              <a:buFont typeface="Symbol" panose="05050102010706020507" pitchFamily="18" charset="2"/>
              <a:buChar char=""/>
            </a:pPr>
            <a:r>
              <a:rPr lang="es-CR" sz="1800" b="0" dirty="0">
                <a:solidFill>
                  <a:schemeClr val="tx1"/>
                </a:solidFill>
                <a:latin typeface="Arial" panose="020B0604020202020204" pitchFamily="34" charset="0"/>
                <a:cs typeface="Arial" panose="020B0604020202020204" pitchFamily="34" charset="0"/>
              </a:rPr>
              <a:t>Incrementar la cobertura de del seguro agrícola por riesgo climático como una acción del MAGA, tendiente a la protección de la actividad productiva de pequeños agricultores, ante la ocurrencia de fenómenos meteorológicos relacionados con sequía y exceso de lluvia.</a:t>
            </a:r>
            <a:endParaRPr lang="es-GT" sz="1800" b="0" dirty="0">
              <a:solidFill>
                <a:schemeClr val="tx1"/>
              </a:solidFill>
              <a:latin typeface="Arial" panose="020B0604020202020204" pitchFamily="34" charset="0"/>
              <a:cs typeface="Arial" panose="020B0604020202020204" pitchFamily="34" charset="0"/>
            </a:endParaRPr>
          </a:p>
          <a:p>
            <a:pPr marL="457200" algn="just">
              <a:lnSpc>
                <a:spcPct val="100000"/>
              </a:lnSpc>
            </a:pPr>
            <a:r>
              <a:rPr lang="es-CR" sz="1800" b="0" dirty="0">
                <a:solidFill>
                  <a:schemeClr val="tx1"/>
                </a:solidFill>
                <a:latin typeface="Arial" panose="020B0604020202020204" pitchFamily="34" charset="0"/>
                <a:cs typeface="Arial" panose="020B0604020202020204" pitchFamily="34" charset="0"/>
              </a:rPr>
              <a:t> </a:t>
            </a:r>
            <a:endParaRPr lang="es-GT" sz="1800" b="0" dirty="0">
              <a:solidFill>
                <a:schemeClr val="tx1"/>
              </a:solidFill>
              <a:latin typeface="Arial" panose="020B0604020202020204" pitchFamily="34" charset="0"/>
              <a:cs typeface="Arial" panose="020B0604020202020204" pitchFamily="34" charset="0"/>
            </a:endParaRPr>
          </a:p>
          <a:p>
            <a:pPr marL="342900" indent="-342900" algn="just">
              <a:lnSpc>
                <a:spcPct val="100000"/>
              </a:lnSpc>
              <a:spcAft>
                <a:spcPts val="1000"/>
              </a:spcAft>
              <a:buFont typeface="Symbol" panose="05050102010706020507" pitchFamily="18" charset="2"/>
              <a:buChar char=""/>
            </a:pPr>
            <a:r>
              <a:rPr lang="es-CR" sz="1800" b="0" dirty="0">
                <a:solidFill>
                  <a:schemeClr val="tx1"/>
                </a:solidFill>
                <a:latin typeface="Arial" panose="020B0604020202020204" pitchFamily="34" charset="0"/>
                <a:cs typeface="Arial" panose="020B0604020202020204" pitchFamily="34" charset="0"/>
              </a:rPr>
              <a:t>Mantener la cobertura de 100,000 productores beneficiados con estipendio y capacitación en prácticas de conservación de suelos.</a:t>
            </a:r>
            <a:endParaRPr lang="es-GT" sz="1800" b="0" dirty="0">
              <a:solidFill>
                <a:schemeClr val="tx1"/>
              </a:solidFill>
              <a:latin typeface="Arial" panose="020B0604020202020204" pitchFamily="34" charset="0"/>
              <a:cs typeface="Arial" panose="020B0604020202020204" pitchFamily="34" charset="0"/>
            </a:endParaRPr>
          </a:p>
          <a:p>
            <a:pPr marL="342900" lvl="0" indent="-342900" algn="just">
              <a:lnSpc>
                <a:spcPct val="150000"/>
              </a:lnSpc>
              <a:spcAft>
                <a:spcPts val="1000"/>
              </a:spcAft>
              <a:buFont typeface="Symbol" panose="05050102010706020507" pitchFamily="18" charset="2"/>
              <a:buChar char=""/>
            </a:pPr>
            <a:endParaRPr lang="es-GT" sz="1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993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1e0bd25976b_0_118"/>
          <p:cNvPicPr preferRelativeResize="0"/>
          <p:nvPr/>
        </p:nvPicPr>
        <p:blipFill rotWithShape="1">
          <a:blip r:embed="rId3">
            <a:alphaModFix/>
          </a:blip>
          <a:srcRect/>
          <a:stretch/>
        </p:blipFill>
        <p:spPr>
          <a:xfrm>
            <a:off x="3900525" y="5219924"/>
            <a:ext cx="4390952" cy="728293"/>
          </a:xfrm>
          <a:prstGeom prst="rect">
            <a:avLst/>
          </a:prstGeom>
          <a:noFill/>
          <a:ln>
            <a:noFill/>
          </a:ln>
        </p:spPr>
      </p:pic>
      <p:pic>
        <p:nvPicPr>
          <p:cNvPr id="113" name="Google Shape;113;g1e0bd25976b_0_118"/>
          <p:cNvPicPr preferRelativeResize="0"/>
          <p:nvPr/>
        </p:nvPicPr>
        <p:blipFill rotWithShape="1">
          <a:blip r:embed="rId4">
            <a:alphaModFix/>
          </a:blip>
          <a:srcRect/>
          <a:stretch/>
        </p:blipFill>
        <p:spPr>
          <a:xfrm>
            <a:off x="4984885" y="5323757"/>
            <a:ext cx="1206240" cy="479279"/>
          </a:xfrm>
          <a:prstGeom prst="rect">
            <a:avLst/>
          </a:prstGeom>
          <a:noFill/>
          <a:ln>
            <a:noFill/>
          </a:ln>
        </p:spPr>
      </p:pic>
      <p:sp>
        <p:nvSpPr>
          <p:cNvPr id="114" name="Google Shape;114;g1e0bd25976b_0_118"/>
          <p:cNvSpPr txBox="1"/>
          <p:nvPr/>
        </p:nvSpPr>
        <p:spPr>
          <a:xfrm>
            <a:off x="6191125" y="5271030"/>
            <a:ext cx="163045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800" b="1" i="0" u="none" strike="noStrike" cap="none" dirty="0">
                <a:solidFill>
                  <a:srgbClr val="10304B"/>
                </a:solidFill>
                <a:latin typeface="Montserrat SemiBold"/>
                <a:ea typeface="Montserrat SemiBold"/>
                <a:cs typeface="Montserrat SemiBold"/>
                <a:sym typeface="Montserrat SemiBold"/>
              </a:rPr>
              <a:t>MINISTERIO DE AGRICULTURA, GANADERÍA Y ALIMENTACIÓN</a:t>
            </a:r>
            <a:endParaRPr lang="es-MX"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4" name="Título 1">
            <a:extLst>
              <a:ext uri="{FF2B5EF4-FFF2-40B4-BE49-F238E27FC236}">
                <a16:creationId xmlns:a16="http://schemas.microsoft.com/office/drawing/2014/main" id="{D32D59EC-1BA0-4BF8-B63D-BEC436E60877}"/>
              </a:ext>
            </a:extLst>
          </p:cNvPr>
          <p:cNvSpPr txBox="1">
            <a:spLocks/>
          </p:cNvSpPr>
          <p:nvPr/>
        </p:nvSpPr>
        <p:spPr>
          <a:xfrm>
            <a:off x="1546477" y="350982"/>
            <a:ext cx="8673737" cy="80588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PRINCIPALES OBJETIVOS DEL “MINISTERIO DE AGRICULTURA, GANADERÍA Y ALIMENTACIÓN” </a:t>
            </a:r>
          </a:p>
        </p:txBody>
      </p:sp>
      <p:sp>
        <p:nvSpPr>
          <p:cNvPr id="5" name="Marcador de contenido 6">
            <a:extLst>
              <a:ext uri="{FF2B5EF4-FFF2-40B4-BE49-F238E27FC236}">
                <a16:creationId xmlns:a16="http://schemas.microsoft.com/office/drawing/2014/main" id="{EA71B149-3222-468D-8D51-00B4CFE243C1}"/>
              </a:ext>
            </a:extLst>
          </p:cNvPr>
          <p:cNvSpPr txBox="1">
            <a:spLocks/>
          </p:cNvSpPr>
          <p:nvPr/>
        </p:nvSpPr>
        <p:spPr>
          <a:xfrm>
            <a:off x="560231" y="1231789"/>
            <a:ext cx="11022169" cy="5159775"/>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lvl="1" indent="0" algn="just">
              <a:lnSpc>
                <a:spcPct val="150000"/>
              </a:lnSpc>
              <a:buFont typeface="Arial"/>
              <a:buNone/>
            </a:pPr>
            <a:r>
              <a:rPr lang="es-GT" sz="2600" b="1" dirty="0">
                <a:latin typeface="Arial" panose="020B0604020202020204" pitchFamily="34" charset="0"/>
                <a:cs typeface="Arial" panose="020B0604020202020204" pitchFamily="34" charset="0"/>
              </a:rPr>
              <a:t>Para el cumplimiento de sus funciones y satisfacer las necesidades de la población, “</a:t>
            </a:r>
            <a:r>
              <a:rPr lang="es-GT" sz="2600" b="1" u="sng" dirty="0">
                <a:latin typeface="Arial" panose="020B0604020202020204" pitchFamily="34" charset="0"/>
                <a:cs typeface="Arial" panose="020B0604020202020204" pitchFamily="34" charset="0"/>
              </a:rPr>
              <a:t>la institución</a:t>
            </a:r>
            <a:r>
              <a:rPr lang="es-GT" sz="2600" b="1" dirty="0">
                <a:latin typeface="Arial" panose="020B0604020202020204" pitchFamily="34" charset="0"/>
                <a:cs typeface="Arial" panose="020B0604020202020204" pitchFamily="34" charset="0"/>
              </a:rPr>
              <a:t>” debe cumplir con los siguientes </a:t>
            </a:r>
            <a:r>
              <a:rPr lang="es-GT" sz="2600" b="1" dirty="0">
                <a:solidFill>
                  <a:srgbClr val="2786C0"/>
                </a:solidFill>
                <a:latin typeface="Arial" panose="020B0604020202020204" pitchFamily="34" charset="0"/>
                <a:cs typeface="Arial" panose="020B0604020202020204" pitchFamily="34" charset="0"/>
              </a:rPr>
              <a:t>objetivos</a:t>
            </a:r>
            <a:r>
              <a:rPr lang="es-GT" sz="2600" b="1" dirty="0">
                <a:latin typeface="Arial" panose="020B0604020202020204" pitchFamily="34" charset="0"/>
                <a:cs typeface="Arial" panose="020B0604020202020204" pitchFamily="34" charset="0"/>
              </a:rPr>
              <a:t>:</a:t>
            </a:r>
          </a:p>
          <a:p>
            <a:pPr lvl="1" algn="just">
              <a:lnSpc>
                <a:spcPct val="120000"/>
              </a:lnSpc>
              <a:buClr>
                <a:schemeClr val="accent1"/>
              </a:buClr>
            </a:pPr>
            <a:r>
              <a:rPr lang="es-ES_tradnl" sz="2400" dirty="0">
                <a:latin typeface="Arial" panose="020B0604020202020204" pitchFamily="34" charset="0"/>
                <a:cs typeface="Arial" panose="020B0604020202020204" pitchFamily="34" charset="0"/>
              </a:rPr>
              <a:t>Contribuir a implementar acciones que coadyuven a incrementar la disponibilidad y acceso de alimentos para la población subalimentada así como el mejoramiento de los ingresos familiares en el área rural.</a:t>
            </a:r>
          </a:p>
          <a:p>
            <a:pPr lvl="1" algn="just">
              <a:lnSpc>
                <a:spcPct val="120000"/>
              </a:lnSpc>
              <a:buClr>
                <a:schemeClr val="accent1"/>
              </a:buClr>
            </a:pPr>
            <a:endParaRPr lang="es-GT" sz="1100" dirty="0">
              <a:latin typeface="Arial" panose="020B0604020202020204" pitchFamily="34" charset="0"/>
              <a:cs typeface="Arial" panose="020B0604020202020204" pitchFamily="34" charset="0"/>
            </a:endParaRPr>
          </a:p>
          <a:p>
            <a:pPr lvl="1" algn="just">
              <a:lnSpc>
                <a:spcPct val="120000"/>
              </a:lnSpc>
              <a:buClr>
                <a:schemeClr val="accent1"/>
              </a:buClr>
            </a:pPr>
            <a:r>
              <a:rPr lang="es-ES_tradnl" sz="2400" dirty="0">
                <a:latin typeface="Arial" panose="020B0604020202020204" pitchFamily="34" charset="0"/>
                <a:cs typeface="Arial" panose="020B0604020202020204" pitchFamily="34" charset="0"/>
              </a:rPr>
              <a:t>Promover acciones para que los productores agropecuarios, forestales e hidrobiológicos realicen un uso adecuado y sostenible del suelo.</a:t>
            </a:r>
          </a:p>
          <a:p>
            <a:pPr lvl="1" algn="just">
              <a:lnSpc>
                <a:spcPct val="120000"/>
              </a:lnSpc>
              <a:buClr>
                <a:schemeClr val="accent1"/>
              </a:buClr>
            </a:pPr>
            <a:endParaRPr lang="es-GT" sz="1100" dirty="0">
              <a:latin typeface="Arial" panose="020B0604020202020204" pitchFamily="34" charset="0"/>
              <a:cs typeface="Arial" panose="020B0604020202020204" pitchFamily="34" charset="0"/>
            </a:endParaRPr>
          </a:p>
          <a:p>
            <a:pPr lvl="1" algn="just">
              <a:lnSpc>
                <a:spcPct val="120000"/>
              </a:lnSpc>
              <a:buClr>
                <a:schemeClr val="accent1"/>
              </a:buClr>
            </a:pPr>
            <a:r>
              <a:rPr lang="es-ES_tradnl" sz="2400" dirty="0">
                <a:latin typeface="Arial" panose="020B0604020202020204" pitchFamily="34" charset="0"/>
                <a:cs typeface="Arial" panose="020B0604020202020204" pitchFamily="34" charset="0"/>
              </a:rPr>
              <a:t>Administrar normas claras y estables, para el aprovechamiento y uso sostenible del patrimonio productivo agropecuario, de los recursos naturales y la inocuidad de los alimentos no procesados, así como apoyar a los productores para que mejoren su producción comercial con estándares altos de calidad y competitividad. </a:t>
            </a:r>
          </a:p>
          <a:p>
            <a:pPr lvl="1" algn="just">
              <a:lnSpc>
                <a:spcPct val="120000"/>
              </a:lnSpc>
              <a:buClr>
                <a:schemeClr val="accent1"/>
              </a:buClr>
            </a:pPr>
            <a:endParaRPr lang="es-ES_tradnl" sz="1100" dirty="0">
              <a:latin typeface="Arial" panose="020B0604020202020204" pitchFamily="34" charset="0"/>
              <a:cs typeface="Arial" panose="020B0604020202020204" pitchFamily="34" charset="0"/>
            </a:endParaRPr>
          </a:p>
          <a:p>
            <a:pPr lvl="1" algn="just">
              <a:lnSpc>
                <a:spcPct val="120000"/>
              </a:lnSpc>
              <a:buClr>
                <a:schemeClr val="accent1"/>
              </a:buClr>
            </a:pPr>
            <a:r>
              <a:rPr lang="es-ES_tradnl" sz="2400" dirty="0">
                <a:latin typeface="Arial" panose="020B0604020202020204" pitchFamily="34" charset="0"/>
                <a:cs typeface="Arial" panose="020B0604020202020204" pitchFamily="34" charset="0"/>
              </a:rPr>
              <a:t>Velar y promover que los animales, con los que cohabitan los seres humanos no sean víctimas de abusos, abandono o fuente de peleas.</a:t>
            </a:r>
          </a:p>
          <a:p>
            <a:pPr lvl="1"/>
            <a:endParaRPr lang="es-G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967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356212" y="2718873"/>
            <a:ext cx="6505956" cy="158038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199534" y="2697718"/>
            <a:ext cx="1237200" cy="1601539"/>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3436734" y="2955087"/>
            <a:ext cx="5931384" cy="11079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300" b="1" dirty="0">
                <a:solidFill>
                  <a:srgbClr val="36B3CE"/>
                </a:solidFill>
                <a:latin typeface="Vollkorn Medium"/>
                <a:ea typeface="Vollkorn Medium"/>
                <a:cs typeface="Vollkorn Medium"/>
                <a:sym typeface="Vollkorn Medium"/>
              </a:rPr>
              <a:t>EJECUCIÓN PRESUPUESTARIA</a:t>
            </a:r>
          </a:p>
        </p:txBody>
      </p:sp>
      <p:sp>
        <p:nvSpPr>
          <p:cNvPr id="49" name="Google Shape;49;p2"/>
          <p:cNvSpPr txBox="1"/>
          <p:nvPr/>
        </p:nvSpPr>
        <p:spPr>
          <a:xfrm>
            <a:off x="2396332" y="2644190"/>
            <a:ext cx="959880"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600" dirty="0">
                <a:solidFill>
                  <a:schemeClr val="lt1"/>
                </a:solidFill>
                <a:latin typeface="Sitka Small Semibold" pitchFamily="2" charset="0"/>
                <a:ea typeface="Vollkorn ExtraBold"/>
                <a:cs typeface="Vollkorn ExtraBold"/>
                <a:sym typeface="Vollkorn ExtraBold"/>
              </a:rPr>
              <a:t>1</a:t>
            </a:r>
            <a:endParaRPr sz="9600" dirty="0">
              <a:solidFill>
                <a:schemeClr val="lt1"/>
              </a:solidFill>
              <a:latin typeface="Sitka Small Semibold" pitchFamily="2" charset="0"/>
              <a:ea typeface="Vollkorn ExtraBold"/>
              <a:cs typeface="Vollkorn ExtraBold"/>
              <a:sym typeface="Vollkorn Extra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0" y="-9635"/>
            <a:ext cx="7375358"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256304" y="234642"/>
            <a:ext cx="611905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dirty="0">
                <a:solidFill>
                  <a:schemeClr val="lt1"/>
                </a:solidFill>
                <a:latin typeface="Montserrat"/>
                <a:ea typeface="Montserrat"/>
                <a:cs typeface="Montserrat"/>
                <a:sym typeface="Montserrat"/>
              </a:rPr>
              <a:t>PARTE GENERAL </a:t>
            </a:r>
          </a:p>
          <a:p>
            <a:pPr marL="0" marR="0" lvl="0" indent="0" algn="l" rtl="0">
              <a:spcBef>
                <a:spcPts val="0"/>
              </a:spcBef>
              <a:spcAft>
                <a:spcPts val="0"/>
              </a:spcAft>
              <a:buNone/>
            </a:pPr>
            <a:r>
              <a:rPr lang="es-GT" sz="2400" b="1" dirty="0">
                <a:solidFill>
                  <a:schemeClr val="lt1"/>
                </a:solidFill>
                <a:latin typeface="Montserrat"/>
                <a:ea typeface="Montserrat"/>
                <a:cs typeface="Montserrat"/>
                <a:sym typeface="Montserrat"/>
              </a:rPr>
              <a:t>EJECUCIÓN PRESUPUESTARIA</a:t>
            </a:r>
            <a:endParaRPr lang="es-GT" sz="2400" dirty="0">
              <a:solidFill>
                <a:schemeClr val="lt1"/>
              </a:solidFill>
            </a:endParaRPr>
          </a:p>
        </p:txBody>
      </p:sp>
      <p:sp>
        <p:nvSpPr>
          <p:cNvPr id="61" name="Google Shape;61;g1e0bd25976b_0_37"/>
          <p:cNvSpPr txBox="1"/>
          <p:nvPr/>
        </p:nvSpPr>
        <p:spPr>
          <a:xfrm>
            <a:off x="430563" y="-384893"/>
            <a:ext cx="1383630"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600" dirty="0">
                <a:solidFill>
                  <a:schemeClr val="bg1"/>
                </a:solidFill>
                <a:latin typeface="Sitka Subheading Semibold" pitchFamily="2" charset="0"/>
                <a:ea typeface="Vollkorn ExtraBold"/>
                <a:cs typeface="Tahoma" panose="020B0604030504040204" pitchFamily="34" charset="0"/>
                <a:sym typeface="Vollkorn ExtraBold"/>
              </a:rPr>
              <a:t>1</a:t>
            </a:r>
            <a:endParaRPr sz="9600" dirty="0">
              <a:solidFill>
                <a:schemeClr val="bg1"/>
              </a:solidFill>
              <a:latin typeface="Sitka Subheading Semibold" pitchFamily="2" charset="0"/>
              <a:ea typeface="Vollkorn ExtraBold"/>
              <a:cs typeface="Tahoma" panose="020B0604030504040204" pitchFamily="34" charset="0"/>
              <a:sym typeface="Vollkorn ExtraBold"/>
            </a:endParaRPr>
          </a:p>
        </p:txBody>
      </p:sp>
      <p:sp>
        <p:nvSpPr>
          <p:cNvPr id="10" name="Título 1">
            <a:extLst>
              <a:ext uri="{FF2B5EF4-FFF2-40B4-BE49-F238E27FC236}">
                <a16:creationId xmlns:a16="http://schemas.microsoft.com/office/drawing/2014/main" id="{9DF778C7-D35D-4E84-AE0E-31A9D44A54BC}"/>
              </a:ext>
            </a:extLst>
          </p:cNvPr>
          <p:cNvSpPr txBox="1">
            <a:spLocks/>
          </p:cNvSpPr>
          <p:nvPr/>
        </p:nvSpPr>
        <p:spPr>
          <a:xfrm>
            <a:off x="1256304" y="1309875"/>
            <a:ext cx="9872906" cy="67882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000" b="1" dirty="0">
                <a:latin typeface="Arial" panose="020B0604020202020204" pitchFamily="34" charset="0"/>
                <a:cs typeface="Arial" panose="020B0604020202020204" pitchFamily="34" charset="0"/>
              </a:rPr>
              <a:t>CIFRAS GENERALES DEL PRESUPUESTO AL PRIMER CUATRIMESTRE 2023</a:t>
            </a:r>
            <a:endParaRPr kumimoji="0" lang="es-GT"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sp>
        <p:nvSpPr>
          <p:cNvPr id="11" name="Marcador de contenido 6">
            <a:extLst>
              <a:ext uri="{FF2B5EF4-FFF2-40B4-BE49-F238E27FC236}">
                <a16:creationId xmlns:a16="http://schemas.microsoft.com/office/drawing/2014/main" id="{7A9535E5-60D8-4DEC-9987-338D0C639168}"/>
              </a:ext>
            </a:extLst>
          </p:cNvPr>
          <p:cNvSpPr txBox="1">
            <a:spLocks/>
          </p:cNvSpPr>
          <p:nvPr/>
        </p:nvSpPr>
        <p:spPr>
          <a:xfrm>
            <a:off x="508000" y="1959622"/>
            <a:ext cx="4895671" cy="4042517"/>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sz="3200" b="1" dirty="0">
              <a:latin typeface="Arial" panose="020B0604020202020204" pitchFamily="34" charset="0"/>
              <a:cs typeface="Arial" panose="020B0604020202020204" pitchFamily="34" charset="0"/>
            </a:endParaRPr>
          </a:p>
          <a:p>
            <a:pPr marL="457200" lvl="1" indent="0">
              <a:buFont typeface="Arial"/>
              <a:buNone/>
            </a:pPr>
            <a:r>
              <a:rPr lang="es-GT" sz="2800" b="1" dirty="0">
                <a:latin typeface="Arial" panose="020B0604020202020204" pitchFamily="34" charset="0"/>
                <a:cs typeface="Arial" panose="020B0604020202020204" pitchFamily="34" charset="0"/>
              </a:rPr>
              <a:t>Presupuesto vigente total:</a:t>
            </a:r>
          </a:p>
          <a:p>
            <a:pPr marL="457200" lvl="1" indent="0">
              <a:buFont typeface="Arial"/>
              <a:buNone/>
            </a:pPr>
            <a:endParaRPr lang="es-GT" sz="2800" b="1" dirty="0">
              <a:latin typeface="Arial" panose="020B0604020202020204" pitchFamily="34" charset="0"/>
              <a:cs typeface="Arial" panose="020B0604020202020204" pitchFamily="34" charset="0"/>
            </a:endParaRPr>
          </a:p>
          <a:p>
            <a:pPr marL="457200" lvl="1" indent="0">
              <a:buFont typeface="Arial"/>
              <a:buNone/>
            </a:pPr>
            <a:r>
              <a:rPr lang="es-GT" sz="2800" b="1" dirty="0">
                <a:latin typeface="Arial" panose="020B0604020202020204" pitchFamily="34" charset="0"/>
                <a:cs typeface="Arial" panose="020B0604020202020204" pitchFamily="34" charset="0"/>
              </a:rPr>
              <a:t> </a:t>
            </a:r>
          </a:p>
          <a:p>
            <a:pPr marL="457200" lvl="1" indent="0">
              <a:buFont typeface="Arial"/>
              <a:buNone/>
            </a:pPr>
            <a:endParaRPr lang="es-GT" sz="2800" dirty="0">
              <a:latin typeface="Arial" panose="020B0604020202020204" pitchFamily="34" charset="0"/>
              <a:cs typeface="Arial" panose="020B0604020202020204" pitchFamily="34" charset="0"/>
            </a:endParaRPr>
          </a:p>
          <a:p>
            <a:pPr marL="457200" lvl="1" indent="0">
              <a:buFont typeface="Arial"/>
              <a:buNone/>
            </a:pPr>
            <a:r>
              <a:rPr lang="es-GT" sz="2800" b="1" dirty="0">
                <a:latin typeface="Arial" panose="020B0604020202020204" pitchFamily="34" charset="0"/>
                <a:cs typeface="Arial" panose="020B0604020202020204" pitchFamily="34" charset="0"/>
              </a:rPr>
              <a:t>Presupuesto ejecutado:</a:t>
            </a:r>
            <a:br>
              <a:rPr lang="es-GT" sz="2800" b="1" dirty="0">
                <a:latin typeface="Arial" panose="020B0604020202020204" pitchFamily="34" charset="0"/>
                <a:cs typeface="Arial" panose="020B0604020202020204" pitchFamily="34" charset="0"/>
              </a:rPr>
            </a:br>
            <a:endParaRPr lang="es-GT" sz="2800" b="1" dirty="0">
              <a:latin typeface="Arial" panose="020B0604020202020204" pitchFamily="34" charset="0"/>
              <a:cs typeface="Arial" panose="020B0604020202020204" pitchFamily="34" charset="0"/>
            </a:endParaRPr>
          </a:p>
          <a:p>
            <a:pPr marL="457200" lvl="1" indent="0">
              <a:buFont typeface="Arial"/>
              <a:buNone/>
            </a:pPr>
            <a:endParaRPr lang="es-GT" sz="2800" dirty="0">
              <a:latin typeface="Arial" panose="020B0604020202020204" pitchFamily="34" charset="0"/>
              <a:cs typeface="Arial" panose="020B0604020202020204" pitchFamily="34" charset="0"/>
            </a:endParaRPr>
          </a:p>
          <a:p>
            <a:pPr marL="457200" lvl="1" indent="0">
              <a:buFont typeface="Arial"/>
              <a:buNone/>
            </a:pPr>
            <a:r>
              <a:rPr lang="es-GT" sz="2800" b="1" dirty="0">
                <a:latin typeface="Arial" panose="020B0604020202020204" pitchFamily="34" charset="0"/>
                <a:cs typeface="Arial" panose="020B0604020202020204" pitchFamily="34" charset="0"/>
              </a:rPr>
              <a:t>Saldo:</a:t>
            </a:r>
            <a:br>
              <a:rPr lang="es-GT" sz="2800" dirty="0">
                <a:latin typeface="Arial" panose="020B0604020202020204" pitchFamily="34" charset="0"/>
                <a:cs typeface="Arial" panose="020B0604020202020204" pitchFamily="34" charset="0"/>
              </a:rPr>
            </a:br>
            <a:endParaRPr lang="es-GT" sz="2800" dirty="0">
              <a:latin typeface="Arial" panose="020B0604020202020204" pitchFamily="34" charset="0"/>
              <a:cs typeface="Arial" panose="020B0604020202020204" pitchFamily="34" charset="0"/>
            </a:endParaRPr>
          </a:p>
        </p:txBody>
      </p:sp>
      <p:sp>
        <p:nvSpPr>
          <p:cNvPr id="13" name="Marcador de contenido 6">
            <a:extLst>
              <a:ext uri="{FF2B5EF4-FFF2-40B4-BE49-F238E27FC236}">
                <a16:creationId xmlns:a16="http://schemas.microsoft.com/office/drawing/2014/main" id="{4F223F46-02DA-416B-B9CE-002EC39E5C74}"/>
              </a:ext>
            </a:extLst>
          </p:cNvPr>
          <p:cNvSpPr txBox="1">
            <a:spLocks/>
          </p:cNvSpPr>
          <p:nvPr/>
        </p:nvSpPr>
        <p:spPr>
          <a:xfrm>
            <a:off x="4810356" y="3455354"/>
            <a:ext cx="5969727"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sz="2400" b="1" dirty="0">
              <a:latin typeface="Arial" panose="020B0604020202020204" pitchFamily="34" charset="0"/>
              <a:cs typeface="Arial" panose="020B0604020202020204" pitchFamily="34" charset="0"/>
            </a:endParaRPr>
          </a:p>
          <a:p>
            <a:pPr marL="457200" lvl="1" indent="0" algn="r">
              <a:buNone/>
            </a:pPr>
            <a:r>
              <a:rPr lang="es-GT" sz="4400" b="1" dirty="0">
                <a:solidFill>
                  <a:srgbClr val="0070C0"/>
                </a:solidFill>
                <a:latin typeface="Arial" panose="020B0604020202020204" pitchFamily="34" charset="0"/>
                <a:cs typeface="Arial" panose="020B0604020202020204" pitchFamily="34" charset="0"/>
              </a:rPr>
              <a:t>Q. 382.3 Millones</a:t>
            </a:r>
          </a:p>
          <a:p>
            <a:pPr marL="457200" lvl="1" indent="0" algn="r">
              <a:buNone/>
            </a:pPr>
            <a:endParaRPr lang="es-GT" sz="36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3600" b="1" dirty="0">
              <a:solidFill>
                <a:srgbClr val="0070C0"/>
              </a:solidFill>
              <a:latin typeface="Arial" panose="020B0604020202020204" pitchFamily="34" charset="0"/>
              <a:cs typeface="Arial" panose="020B0604020202020204" pitchFamily="34" charset="0"/>
            </a:endParaRPr>
          </a:p>
        </p:txBody>
      </p:sp>
      <p:sp>
        <p:nvSpPr>
          <p:cNvPr id="14" name="Marcador de contenido 6">
            <a:extLst>
              <a:ext uri="{FF2B5EF4-FFF2-40B4-BE49-F238E27FC236}">
                <a16:creationId xmlns:a16="http://schemas.microsoft.com/office/drawing/2014/main" id="{5123A6BF-96DE-4DFD-88E0-C41F37357CD9}"/>
              </a:ext>
            </a:extLst>
          </p:cNvPr>
          <p:cNvSpPr txBox="1">
            <a:spLocks/>
          </p:cNvSpPr>
          <p:nvPr/>
        </p:nvSpPr>
        <p:spPr>
          <a:xfrm>
            <a:off x="4810356" y="4836601"/>
            <a:ext cx="5969727" cy="12273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sz="2400" b="1" dirty="0">
              <a:latin typeface="Arial" panose="020B0604020202020204" pitchFamily="34" charset="0"/>
              <a:cs typeface="Arial" panose="020B0604020202020204" pitchFamily="34" charset="0"/>
            </a:endParaRPr>
          </a:p>
          <a:p>
            <a:pPr marL="457200" lvl="1" indent="0" algn="r">
              <a:buNone/>
            </a:pPr>
            <a:r>
              <a:rPr lang="es-GT" sz="4400" b="1" dirty="0">
                <a:solidFill>
                  <a:srgbClr val="0070C0"/>
                </a:solidFill>
                <a:latin typeface="Arial" panose="020B0604020202020204" pitchFamily="34" charset="0"/>
                <a:cs typeface="Arial" panose="020B0604020202020204" pitchFamily="34" charset="0"/>
              </a:rPr>
              <a:t>Q. 1.131.9 Millones</a:t>
            </a:r>
          </a:p>
          <a:p>
            <a:pPr marL="457200" lvl="1" indent="0" algn="r">
              <a:buNone/>
            </a:pPr>
            <a:endParaRPr lang="es-GT" sz="36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3600" b="1" dirty="0">
              <a:solidFill>
                <a:srgbClr val="0070C0"/>
              </a:solidFill>
              <a:latin typeface="Arial" panose="020B0604020202020204" pitchFamily="34" charset="0"/>
              <a:cs typeface="Arial" panose="020B0604020202020204" pitchFamily="34" charset="0"/>
            </a:endParaRPr>
          </a:p>
        </p:txBody>
      </p:sp>
      <p:sp>
        <p:nvSpPr>
          <p:cNvPr id="15" name="Marcador de contenido 6">
            <a:extLst>
              <a:ext uri="{FF2B5EF4-FFF2-40B4-BE49-F238E27FC236}">
                <a16:creationId xmlns:a16="http://schemas.microsoft.com/office/drawing/2014/main" id="{4D2B3E6D-5406-42A5-98D5-1B9F2AB9EB18}"/>
              </a:ext>
            </a:extLst>
          </p:cNvPr>
          <p:cNvSpPr txBox="1">
            <a:spLocks/>
          </p:cNvSpPr>
          <p:nvPr/>
        </p:nvSpPr>
        <p:spPr>
          <a:xfrm>
            <a:off x="5159484" y="2126631"/>
            <a:ext cx="5969726" cy="98818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800" b="1" dirty="0">
                <a:solidFill>
                  <a:srgbClr val="0070C0"/>
                </a:solidFill>
                <a:latin typeface="Arial" panose="020B0604020202020204" pitchFamily="34" charset="0"/>
                <a:cs typeface="Arial" panose="020B0604020202020204" pitchFamily="34" charset="0"/>
              </a:rPr>
              <a:t>Q.1,514.2 millones</a:t>
            </a: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1212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g1e0bd25976b_0_37"/>
          <p:cNvSpPr txBox="1"/>
          <p:nvPr/>
        </p:nvSpPr>
        <p:spPr>
          <a:xfrm>
            <a:off x="1256304" y="234642"/>
            <a:ext cx="611905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dirty="0">
                <a:solidFill>
                  <a:schemeClr val="lt1"/>
                </a:solidFill>
                <a:latin typeface="Montserrat"/>
                <a:ea typeface="Montserrat"/>
                <a:cs typeface="Montserrat"/>
                <a:sym typeface="Montserrat"/>
              </a:rPr>
              <a:t>PARTE GENERAL </a:t>
            </a:r>
          </a:p>
          <a:p>
            <a:pPr marL="0" marR="0" lvl="0" indent="0" algn="l" rtl="0">
              <a:spcBef>
                <a:spcPts val="0"/>
              </a:spcBef>
              <a:spcAft>
                <a:spcPts val="0"/>
              </a:spcAft>
              <a:buNone/>
            </a:pPr>
            <a:r>
              <a:rPr lang="es-GT" sz="2400" b="1" dirty="0">
                <a:solidFill>
                  <a:schemeClr val="lt1"/>
                </a:solidFill>
                <a:latin typeface="Montserrat"/>
                <a:ea typeface="Montserrat"/>
                <a:cs typeface="Montserrat"/>
                <a:sym typeface="Montserrat"/>
              </a:rPr>
              <a:t>EJECUCIÓN PRESUPUESTARIA</a:t>
            </a:r>
            <a:endParaRPr lang="es-GT" sz="2400" dirty="0">
              <a:solidFill>
                <a:schemeClr val="lt1"/>
              </a:solidFill>
            </a:endParaRPr>
          </a:p>
        </p:txBody>
      </p:sp>
      <p:sp>
        <p:nvSpPr>
          <p:cNvPr id="10" name="Título 1">
            <a:extLst>
              <a:ext uri="{FF2B5EF4-FFF2-40B4-BE49-F238E27FC236}">
                <a16:creationId xmlns:a16="http://schemas.microsoft.com/office/drawing/2014/main" id="{9DF778C7-D35D-4E84-AE0E-31A9D44A54BC}"/>
              </a:ext>
            </a:extLst>
          </p:cNvPr>
          <p:cNvSpPr txBox="1">
            <a:spLocks/>
          </p:cNvSpPr>
          <p:nvPr/>
        </p:nvSpPr>
        <p:spPr>
          <a:xfrm>
            <a:off x="1256305" y="1080300"/>
            <a:ext cx="9872906" cy="95937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000" b="1" dirty="0">
                <a:latin typeface="Arial" panose="020B0604020202020204" pitchFamily="34" charset="0"/>
                <a:cs typeface="Arial" panose="020B0604020202020204" pitchFamily="34" charset="0"/>
              </a:rPr>
              <a:t>CIFRAS GENERALES DEL PRESUPUESTO AL PRIMER CUATRIMESTRE 2023</a:t>
            </a:r>
            <a:endParaRPr kumimoji="0" lang="es-GT"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sp>
        <p:nvSpPr>
          <p:cNvPr id="15" name="Marcador de contenido 6">
            <a:extLst>
              <a:ext uri="{FF2B5EF4-FFF2-40B4-BE49-F238E27FC236}">
                <a16:creationId xmlns:a16="http://schemas.microsoft.com/office/drawing/2014/main" id="{6798910C-004D-4114-85D6-F8CB33474F75}"/>
              </a:ext>
            </a:extLst>
          </p:cNvPr>
          <p:cNvSpPr txBox="1">
            <a:spLocks/>
          </p:cNvSpPr>
          <p:nvPr/>
        </p:nvSpPr>
        <p:spPr>
          <a:xfrm>
            <a:off x="3465398" y="1983576"/>
            <a:ext cx="4585065" cy="1445424"/>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sz="3000" b="1" dirty="0">
                <a:latin typeface="Arial" panose="020B0604020202020204" pitchFamily="34" charset="0"/>
                <a:cs typeface="Arial" panose="020B0604020202020204" pitchFamily="34" charset="0"/>
              </a:rPr>
              <a:t>Porcentaje de ejecución</a:t>
            </a:r>
            <a:r>
              <a:rPr lang="es-GT" sz="2600" b="1" dirty="0">
                <a:latin typeface="Arial" panose="020B0604020202020204" pitchFamily="34" charset="0"/>
                <a:cs typeface="Arial" panose="020B0604020202020204" pitchFamily="34" charset="0"/>
              </a:rPr>
              <a:t>:</a:t>
            </a:r>
          </a:p>
          <a:p>
            <a:pPr marL="457200" lvl="1" indent="0">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b="1" dirty="0">
                <a:latin typeface="Arial" panose="020B0604020202020204" pitchFamily="34" charset="0"/>
                <a:cs typeface="Arial" panose="020B0604020202020204" pitchFamily="34" charset="0"/>
              </a:rPr>
              <a:t> </a:t>
            </a:r>
          </a:p>
          <a:p>
            <a:pPr lvl="1"/>
            <a:endParaRPr lang="es-GT" dirty="0">
              <a:latin typeface="Arial" panose="020B0604020202020204" pitchFamily="34" charset="0"/>
              <a:cs typeface="Arial" panose="020B0604020202020204" pitchFamily="34" charset="0"/>
            </a:endParaRPr>
          </a:p>
        </p:txBody>
      </p:sp>
      <p:sp>
        <p:nvSpPr>
          <p:cNvPr id="16" name="Marcador de contenido 6">
            <a:extLst>
              <a:ext uri="{FF2B5EF4-FFF2-40B4-BE49-F238E27FC236}">
                <a16:creationId xmlns:a16="http://schemas.microsoft.com/office/drawing/2014/main" id="{653F48A4-B267-4274-AC9A-30E234B0DD09}"/>
              </a:ext>
            </a:extLst>
          </p:cNvPr>
          <p:cNvSpPr txBox="1">
            <a:spLocks/>
          </p:cNvSpPr>
          <p:nvPr/>
        </p:nvSpPr>
        <p:spPr>
          <a:xfrm>
            <a:off x="4217218" y="3045696"/>
            <a:ext cx="2884203" cy="1984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5000" b="1" dirty="0">
                <a:solidFill>
                  <a:schemeClr val="accent1">
                    <a:lumMod val="75000"/>
                  </a:schemeClr>
                </a:solidFill>
                <a:latin typeface="Arial" panose="020B0604020202020204" pitchFamily="34" charset="0"/>
                <a:cs typeface="Arial" panose="020B0604020202020204" pitchFamily="34" charset="0"/>
              </a:rPr>
              <a:t>25.3%</a:t>
            </a: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6738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g1e0bd25976b_0_37"/>
          <p:cNvSpPr txBox="1"/>
          <p:nvPr/>
        </p:nvSpPr>
        <p:spPr>
          <a:xfrm>
            <a:off x="1256304" y="234642"/>
            <a:ext cx="611905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dirty="0">
                <a:solidFill>
                  <a:schemeClr val="lt1"/>
                </a:solidFill>
                <a:latin typeface="Montserrat"/>
                <a:ea typeface="Montserrat"/>
                <a:cs typeface="Montserrat"/>
                <a:sym typeface="Montserrat"/>
              </a:rPr>
              <a:t>PARTE GENERAL </a:t>
            </a:r>
          </a:p>
          <a:p>
            <a:pPr marL="0" marR="0" lvl="0" indent="0" algn="l" rtl="0">
              <a:spcBef>
                <a:spcPts val="0"/>
              </a:spcBef>
              <a:spcAft>
                <a:spcPts val="0"/>
              </a:spcAft>
              <a:buNone/>
            </a:pPr>
            <a:r>
              <a:rPr lang="es-GT" sz="2400" b="1" dirty="0">
                <a:solidFill>
                  <a:schemeClr val="lt1"/>
                </a:solidFill>
                <a:latin typeface="Montserrat"/>
                <a:ea typeface="Montserrat"/>
                <a:cs typeface="Montserrat"/>
                <a:sym typeface="Montserrat"/>
              </a:rPr>
              <a:t>EJECUCIÓN PRESUPUESTARIA</a:t>
            </a:r>
            <a:endParaRPr lang="es-GT" sz="2400" dirty="0">
              <a:solidFill>
                <a:schemeClr val="lt1"/>
              </a:solidFill>
            </a:endParaRPr>
          </a:p>
        </p:txBody>
      </p:sp>
      <p:sp>
        <p:nvSpPr>
          <p:cNvPr id="6" name="Título 1">
            <a:extLst>
              <a:ext uri="{FF2B5EF4-FFF2-40B4-BE49-F238E27FC236}">
                <a16:creationId xmlns:a16="http://schemas.microsoft.com/office/drawing/2014/main" id="{C628248B-AAD4-443F-8D3E-038D99089732}"/>
              </a:ext>
            </a:extLst>
          </p:cNvPr>
          <p:cNvSpPr txBox="1">
            <a:spLocks/>
          </p:cNvSpPr>
          <p:nvPr/>
        </p:nvSpPr>
        <p:spPr>
          <a:xfrm>
            <a:off x="1983987" y="216777"/>
            <a:ext cx="8673737" cy="82150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a:latin typeface="Arial" panose="020B0604020202020204" pitchFamily="34" charset="0"/>
                <a:cs typeface="Arial" panose="020B0604020202020204" pitchFamily="34" charset="0"/>
              </a:rPr>
              <a:t>EJECUCIÓN PRESUPUESTARIA POR GRUPO DE GASTO AL PRIMER CUATRIMESTRE 2023</a:t>
            </a: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graphicFrame>
        <p:nvGraphicFramePr>
          <p:cNvPr id="8" name="3 Gráfico">
            <a:extLst>
              <a:ext uri="{FF2B5EF4-FFF2-40B4-BE49-F238E27FC236}">
                <a16:creationId xmlns:a16="http://schemas.microsoft.com/office/drawing/2014/main" id="{2B55FCE3-57C4-4790-A65B-05242CAAD79B}"/>
              </a:ext>
            </a:extLst>
          </p:cNvPr>
          <p:cNvGraphicFramePr/>
          <p:nvPr>
            <p:extLst>
              <p:ext uri="{D42A27DB-BD31-4B8C-83A1-F6EECF244321}">
                <p14:modId xmlns:p14="http://schemas.microsoft.com/office/powerpoint/2010/main" val="148210635"/>
              </p:ext>
            </p:extLst>
          </p:nvPr>
        </p:nvGraphicFramePr>
        <p:xfrm>
          <a:off x="827541" y="1237130"/>
          <a:ext cx="11149308" cy="49933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5343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g1e0bd25976b_0_37"/>
          <p:cNvSpPr txBox="1"/>
          <p:nvPr/>
        </p:nvSpPr>
        <p:spPr>
          <a:xfrm>
            <a:off x="1256304" y="234642"/>
            <a:ext cx="611905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dirty="0">
                <a:solidFill>
                  <a:schemeClr val="lt1"/>
                </a:solidFill>
                <a:latin typeface="Montserrat"/>
                <a:ea typeface="Montserrat"/>
                <a:cs typeface="Montserrat"/>
                <a:sym typeface="Montserrat"/>
              </a:rPr>
              <a:t>PARTE GENERAL </a:t>
            </a:r>
          </a:p>
          <a:p>
            <a:pPr marL="0" marR="0" lvl="0" indent="0" algn="l" rtl="0">
              <a:spcBef>
                <a:spcPts val="0"/>
              </a:spcBef>
              <a:spcAft>
                <a:spcPts val="0"/>
              </a:spcAft>
              <a:buNone/>
            </a:pPr>
            <a:r>
              <a:rPr lang="es-GT" sz="2400" b="1" dirty="0">
                <a:solidFill>
                  <a:schemeClr val="lt1"/>
                </a:solidFill>
                <a:latin typeface="Montserrat"/>
                <a:ea typeface="Montserrat"/>
                <a:cs typeface="Montserrat"/>
                <a:sym typeface="Montserrat"/>
              </a:rPr>
              <a:t>EJECUCIÓN PRESUPUESTARIA</a:t>
            </a:r>
            <a:endParaRPr lang="es-GT" sz="2400" dirty="0">
              <a:solidFill>
                <a:schemeClr val="lt1"/>
              </a:solidFill>
            </a:endParaRPr>
          </a:p>
        </p:txBody>
      </p:sp>
      <p:sp>
        <p:nvSpPr>
          <p:cNvPr id="5" name="Título 1">
            <a:extLst>
              <a:ext uri="{FF2B5EF4-FFF2-40B4-BE49-F238E27FC236}">
                <a16:creationId xmlns:a16="http://schemas.microsoft.com/office/drawing/2014/main" id="{C5B6A8EB-BB6E-40A7-9A10-A4F38BAA85EC}"/>
              </a:ext>
            </a:extLst>
          </p:cNvPr>
          <p:cNvSpPr txBox="1">
            <a:spLocks/>
          </p:cNvSpPr>
          <p:nvPr/>
        </p:nvSpPr>
        <p:spPr>
          <a:xfrm>
            <a:off x="1768839" y="432244"/>
            <a:ext cx="9408498" cy="97224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a:solidFill>
                  <a:prstClr val="black"/>
                </a:solidFill>
                <a:latin typeface="Arial" panose="020B0604020202020204" pitchFamily="34" charset="0"/>
                <a:cs typeface="Arial" panose="020B0604020202020204" pitchFamily="34" charset="0"/>
              </a:rPr>
              <a:t>IMPORTANCIA DEL PAGO DE SERVIDORES PÚBLICOS</a:t>
            </a: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pic>
        <p:nvPicPr>
          <p:cNvPr id="8" name="Picture 2" descr="Desarrollando capacidades de ciencia de datos en Directivos Públicos">
            <a:extLst>
              <a:ext uri="{FF2B5EF4-FFF2-40B4-BE49-F238E27FC236}">
                <a16:creationId xmlns:a16="http://schemas.microsoft.com/office/drawing/2014/main" id="{3E894878-2BF2-4A80-A895-D26B1C4B56A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87531" y="362414"/>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4823A984-7E70-4EC8-A340-C5BD601A3260}"/>
              </a:ext>
            </a:extLst>
          </p:cNvPr>
          <p:cNvSpPr txBox="1">
            <a:spLocks/>
          </p:cNvSpPr>
          <p:nvPr/>
        </p:nvSpPr>
        <p:spPr>
          <a:xfrm>
            <a:off x="615867" y="1474310"/>
            <a:ext cx="7643051" cy="4498101"/>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marL="457200" algn="just">
              <a:lnSpc>
                <a:spcPct val="150000"/>
              </a:lnSpc>
            </a:pPr>
            <a:r>
              <a:rPr lang="es-GT" sz="1400" dirty="0">
                <a:solidFill>
                  <a:schemeClr val="tx1"/>
                </a:solidFill>
                <a:effectLst/>
                <a:latin typeface="+mj-lt"/>
                <a:ea typeface="MS Mincho" panose="02020609040205080304" pitchFamily="49" charset="-128"/>
                <a:cs typeface="Times New Roman" panose="02020603050405020304" pitchFamily="18" charset="0"/>
              </a:rPr>
              <a:t>Para los  servicios que presta el Ministerio de Agricultura, Ganadería y Alimentación a la población en general – y entrega de bienes como alimentos, semillas, aves de corral </a:t>
            </a:r>
            <a:r>
              <a:rPr lang="es-GT" sz="1400" dirty="0" err="1">
                <a:solidFill>
                  <a:schemeClr val="tx1"/>
                </a:solidFill>
                <a:effectLst/>
                <a:latin typeface="+mj-lt"/>
                <a:ea typeface="MS Mincho" panose="02020609040205080304" pitchFamily="49" charset="-128"/>
                <a:cs typeface="Times New Roman" panose="02020603050405020304" pitchFamily="18" charset="0"/>
              </a:rPr>
              <a:t>etc</a:t>
            </a:r>
            <a:r>
              <a:rPr lang="es-GT" sz="1400" dirty="0">
                <a:solidFill>
                  <a:schemeClr val="tx1"/>
                </a:solidFill>
                <a:effectLst/>
                <a:latin typeface="+mj-lt"/>
                <a:ea typeface="MS Mincho" panose="02020609040205080304" pitchFamily="49" charset="-128"/>
                <a:cs typeface="Times New Roman" panose="02020603050405020304" pitchFamily="18" charset="0"/>
              </a:rPr>
              <a:t>- y, en especial a las comunidades y productores agrícolas, pecuarios y otros productores del país; se cuenta  con técnicos y profesionales en los campos de fruticultura, apicultura, veterinaria y zootecnia, extensionistas agrícolas; educadoras del Hogar, peste porcina; producción de granos básicos; cartografía; topografía, geodesia; combate a la peste porcina clásica; sistemas de riego; sanidad vegetal, administración; ciencias jurídicas; auditoría; comunicación social;  derecho laboral; cambio climático; género etc. y trabajadores operativos. </a:t>
            </a:r>
          </a:p>
          <a:p>
            <a:pPr marL="457200" algn="just">
              <a:lnSpc>
                <a:spcPct val="150000"/>
              </a:lnSpc>
            </a:pPr>
            <a:r>
              <a:rPr lang="es-GT" sz="1400" dirty="0">
                <a:solidFill>
                  <a:schemeClr val="tx1"/>
                </a:solidFill>
                <a:effectLst/>
                <a:latin typeface="+mj-lt"/>
                <a:ea typeface="MS Mincho" panose="02020609040205080304" pitchFamily="49" charset="-128"/>
                <a:cs typeface="Times New Roman" panose="02020603050405020304" pitchFamily="18" charset="0"/>
              </a:rPr>
              <a:t> </a:t>
            </a:r>
          </a:p>
          <a:p>
            <a:pPr marL="457200" algn="just">
              <a:lnSpc>
                <a:spcPct val="150000"/>
              </a:lnSpc>
            </a:pPr>
            <a:r>
              <a:rPr lang="es-GT" sz="1400" dirty="0">
                <a:solidFill>
                  <a:schemeClr val="tx1"/>
                </a:solidFill>
                <a:effectLst/>
                <a:latin typeface="+mj-lt"/>
                <a:ea typeface="MS Mincho" panose="02020609040205080304" pitchFamily="49" charset="-128"/>
                <a:cs typeface="Times New Roman" panose="02020603050405020304" pitchFamily="18" charset="0"/>
              </a:rPr>
              <a:t>Los servicios en referencia son diversos: Vacunación de cerdos -combate de peste porcina-, gestión de licencias de exportación de productos agrícolas, asistencia para producción frutícola, estudios de factibilidad de proyectos productivos, de fumigación, producción piscícola, higiene y preparación de alimentos en hogares rurales etc.</a:t>
            </a:r>
          </a:p>
        </p:txBody>
      </p:sp>
      <p:sp>
        <p:nvSpPr>
          <p:cNvPr id="10" name="Título 1">
            <a:extLst>
              <a:ext uri="{FF2B5EF4-FFF2-40B4-BE49-F238E27FC236}">
                <a16:creationId xmlns:a16="http://schemas.microsoft.com/office/drawing/2014/main" id="{EBE02644-B33C-4B26-B08A-01E98B592FC9}"/>
              </a:ext>
            </a:extLst>
          </p:cNvPr>
          <p:cNvSpPr txBox="1">
            <a:spLocks/>
          </p:cNvSpPr>
          <p:nvPr/>
        </p:nvSpPr>
        <p:spPr>
          <a:xfrm>
            <a:off x="8634778" y="2187964"/>
            <a:ext cx="3207895"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br>
              <a:rPr lang="es-GT" sz="2000" b="0" dirty="0">
                <a:latin typeface="Arial" panose="020B0604020202020204" pitchFamily="34" charset="0"/>
                <a:cs typeface="Arial" panose="020B0604020202020204" pitchFamily="34" charset="0"/>
              </a:rPr>
            </a:br>
            <a:r>
              <a:rPr lang="es-GT" sz="2000" b="0" dirty="0">
                <a:solidFill>
                  <a:schemeClr val="tx1"/>
                </a:solidFill>
                <a:latin typeface="Arial" panose="020B0604020202020204" pitchFamily="34" charset="0"/>
                <a:cs typeface="Arial" panose="020B0604020202020204" pitchFamily="34" charset="0"/>
              </a:rPr>
              <a:t>Durante el periodo reportado, </a:t>
            </a:r>
            <a:r>
              <a:rPr lang="es-GT" sz="2000" b="0" u="sng" dirty="0">
                <a:solidFill>
                  <a:schemeClr val="tx1"/>
                </a:solidFill>
                <a:latin typeface="Arial" panose="020B0604020202020204" pitchFamily="34" charset="0"/>
                <a:cs typeface="Arial" panose="020B0604020202020204" pitchFamily="34" charset="0"/>
              </a:rPr>
              <a:t>“la institución”</a:t>
            </a:r>
            <a:r>
              <a:rPr lang="es-GT" sz="2000" b="0" dirty="0">
                <a:solidFill>
                  <a:schemeClr val="tx1"/>
                </a:solidFill>
                <a:latin typeface="Arial" panose="020B0604020202020204" pitchFamily="34" charset="0"/>
                <a:cs typeface="Arial" panose="020B0604020202020204" pitchFamily="34" charset="0"/>
              </a:rPr>
              <a:t> atendió y dio cobertura a </a:t>
            </a:r>
            <a:r>
              <a:rPr lang="es-GT" sz="2200" dirty="0">
                <a:solidFill>
                  <a:schemeClr val="tx1"/>
                </a:solidFill>
                <a:latin typeface="Arial" panose="020B0604020202020204" pitchFamily="34" charset="0"/>
                <a:cs typeface="Arial" panose="020B0604020202020204" pitchFamily="34" charset="0"/>
              </a:rPr>
              <a:t>158,386 guatemaltecos</a:t>
            </a:r>
            <a:endParaRPr lang="es-GT" sz="22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935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g1e0bd25976b_0_37"/>
          <p:cNvSpPr txBox="1"/>
          <p:nvPr/>
        </p:nvSpPr>
        <p:spPr>
          <a:xfrm>
            <a:off x="1256304" y="234642"/>
            <a:ext cx="611905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dirty="0">
                <a:solidFill>
                  <a:schemeClr val="lt1"/>
                </a:solidFill>
                <a:latin typeface="Montserrat"/>
                <a:ea typeface="Montserrat"/>
                <a:cs typeface="Montserrat"/>
                <a:sym typeface="Montserrat"/>
              </a:rPr>
              <a:t>PARTE GENERAL </a:t>
            </a:r>
          </a:p>
          <a:p>
            <a:pPr marL="0" marR="0" lvl="0" indent="0" algn="l" rtl="0">
              <a:spcBef>
                <a:spcPts val="0"/>
              </a:spcBef>
              <a:spcAft>
                <a:spcPts val="0"/>
              </a:spcAft>
              <a:buNone/>
            </a:pPr>
            <a:r>
              <a:rPr lang="es-GT" sz="2400" b="1" dirty="0">
                <a:solidFill>
                  <a:schemeClr val="lt1"/>
                </a:solidFill>
                <a:latin typeface="Montserrat"/>
                <a:ea typeface="Montserrat"/>
                <a:cs typeface="Montserrat"/>
                <a:sym typeface="Montserrat"/>
              </a:rPr>
              <a:t>EJECUCIÓN PRESUPUESTARIA</a:t>
            </a:r>
            <a:endParaRPr lang="es-GT" sz="2400" dirty="0">
              <a:solidFill>
                <a:schemeClr val="lt1"/>
              </a:solidFill>
            </a:endParaRPr>
          </a:p>
        </p:txBody>
      </p:sp>
      <p:pic>
        <p:nvPicPr>
          <p:cNvPr id="8" name="Picture 2" descr="Desarrollando capacidades de ciencia de datos en Directivos Públicos">
            <a:extLst>
              <a:ext uri="{FF2B5EF4-FFF2-40B4-BE49-F238E27FC236}">
                <a16:creationId xmlns:a16="http://schemas.microsoft.com/office/drawing/2014/main" id="{3E894878-2BF2-4A80-A895-D26B1C4B56A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87531" y="362414"/>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CA76BB74-3BCF-49DA-8958-570844A478ED}"/>
              </a:ext>
            </a:extLst>
          </p:cNvPr>
          <p:cNvSpPr txBox="1">
            <a:spLocks/>
          </p:cNvSpPr>
          <p:nvPr/>
        </p:nvSpPr>
        <p:spPr>
          <a:xfrm>
            <a:off x="2014249" y="591168"/>
            <a:ext cx="8913581" cy="81331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600" b="1" dirty="0">
                <a:latin typeface="Arial" panose="020B0604020202020204" pitchFamily="34" charset="0"/>
                <a:cs typeface="Arial" panose="020B0604020202020204" pitchFamily="34" charset="0"/>
              </a:rPr>
              <a:t>PAGO DE SALARIOS A SERVIDORES PÚBLICOS A LA FECHA</a:t>
            </a:r>
            <a:endParaRPr kumimoji="0" lang="es-GT"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sp>
        <p:nvSpPr>
          <p:cNvPr id="11" name="Título 1">
            <a:extLst>
              <a:ext uri="{FF2B5EF4-FFF2-40B4-BE49-F238E27FC236}">
                <a16:creationId xmlns:a16="http://schemas.microsoft.com/office/drawing/2014/main" id="{06B80153-8BD4-4FE9-8550-CB1C8F8D047C}"/>
              </a:ext>
            </a:extLst>
          </p:cNvPr>
          <p:cNvSpPr txBox="1">
            <a:spLocks/>
          </p:cNvSpPr>
          <p:nvPr/>
        </p:nvSpPr>
        <p:spPr>
          <a:xfrm>
            <a:off x="592070" y="1673623"/>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vigente total para el pago de servidores públicos</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527.3 Millones</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utilizado al </a:t>
            </a:r>
            <a:r>
              <a:rPr lang="es-GT" sz="2700" u="sng" dirty="0">
                <a:solidFill>
                  <a:schemeClr val="tx1"/>
                </a:solidFill>
                <a:latin typeface="Arial" panose="020B0604020202020204" pitchFamily="34" charset="0"/>
                <a:cs typeface="Arial" panose="020B0604020202020204" pitchFamily="34" charset="0"/>
              </a:rPr>
              <a:t>primer cuatrimestre 2023</a:t>
            </a:r>
            <a:r>
              <a:rPr lang="es-GT" sz="2700" dirty="0">
                <a:solidFill>
                  <a:schemeClr val="tx1"/>
                </a:solidFill>
                <a:latin typeface="Arial" panose="020B0604020202020204" pitchFamily="34" charset="0"/>
                <a:cs typeface="Arial" panose="020B0604020202020204" pitchFamily="34" charset="0"/>
              </a:rPr>
              <a:t> </a:t>
            </a:r>
            <a:r>
              <a:rPr lang="es-GT" sz="2700" b="0" dirty="0">
                <a:solidFill>
                  <a:schemeClr val="tx1"/>
                </a:solidFill>
                <a:latin typeface="Arial" panose="020B0604020202020204" pitchFamily="34" charset="0"/>
                <a:cs typeface="Arial" panose="020B0604020202020204" pitchFamily="34" charset="0"/>
              </a:rPr>
              <a:t>para el pago de servidores públicos</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159.3 Millones</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Saldo para el pago de servidores públicos</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368.0 Millones</a:t>
            </a: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12" name="Título 1">
            <a:extLst>
              <a:ext uri="{FF2B5EF4-FFF2-40B4-BE49-F238E27FC236}">
                <a16:creationId xmlns:a16="http://schemas.microsoft.com/office/drawing/2014/main" id="{924E0A4E-2E37-4773-8141-098E229D6EE4}"/>
              </a:ext>
            </a:extLst>
          </p:cNvPr>
          <p:cNvSpPr txBox="1">
            <a:spLocks/>
          </p:cNvSpPr>
          <p:nvPr/>
        </p:nvSpPr>
        <p:spPr>
          <a:xfrm>
            <a:off x="8272713" y="2633187"/>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br>
              <a:rPr lang="es-GT" sz="2000" b="0" dirty="0">
                <a:latin typeface="Arial" panose="020B0604020202020204" pitchFamily="34" charset="0"/>
                <a:cs typeface="Arial" panose="020B0604020202020204" pitchFamily="34" charset="0"/>
              </a:rPr>
            </a:br>
            <a:r>
              <a:rPr lang="es-GT" sz="2200" b="0" dirty="0">
                <a:solidFill>
                  <a:schemeClr val="tx1"/>
                </a:solidFill>
                <a:latin typeface="Arial" panose="020B0604020202020204" pitchFamily="34" charset="0"/>
                <a:cs typeface="Arial" panose="020B0604020202020204" pitchFamily="34" charset="0"/>
              </a:rPr>
              <a:t>Este rubro constituye el 34.8</a:t>
            </a:r>
            <a:r>
              <a:rPr lang="es-GT" sz="2200" dirty="0">
                <a:solidFill>
                  <a:schemeClr val="tx1"/>
                </a:solidFill>
                <a:latin typeface="Arial" panose="020B0604020202020204" pitchFamily="34" charset="0"/>
                <a:cs typeface="Arial" panose="020B0604020202020204" pitchFamily="34" charset="0"/>
              </a:rPr>
              <a:t>%</a:t>
            </a:r>
            <a:r>
              <a:rPr lang="es-GT" sz="2200" b="0" dirty="0">
                <a:solidFill>
                  <a:schemeClr val="tx1"/>
                </a:solidFill>
                <a:latin typeface="Arial" panose="020B0604020202020204" pitchFamily="34" charset="0"/>
                <a:cs typeface="Arial" panose="020B0604020202020204" pitchFamily="34" charset="0"/>
              </a:rPr>
              <a:t> del total del presupuesto de </a:t>
            </a:r>
            <a:r>
              <a:rPr lang="es-GT" sz="2200" b="0" u="sng" dirty="0">
                <a:solidFill>
                  <a:schemeClr val="tx1"/>
                </a:solidFill>
                <a:latin typeface="Arial" panose="020B0604020202020204" pitchFamily="34" charset="0"/>
                <a:cs typeface="Arial" panose="020B0604020202020204" pitchFamily="34" charset="0"/>
              </a:rPr>
              <a:t>“La institución”</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03999"/>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3284</TotalTime>
  <Words>2715</Words>
  <Application>Microsoft Office PowerPoint</Application>
  <PresentationFormat>Panorámica</PresentationFormat>
  <Paragraphs>330</Paragraphs>
  <Slides>28</Slides>
  <Notes>28</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28</vt:i4>
      </vt:variant>
    </vt:vector>
  </HeadingPairs>
  <TitlesOfParts>
    <vt:vector size="41" baseType="lpstr">
      <vt:lpstr>Montserrat SemiBold</vt:lpstr>
      <vt:lpstr>Montserrat</vt:lpstr>
      <vt:lpstr>Sitka Small Semibold</vt:lpstr>
      <vt:lpstr>Vollkorn ExtraBold</vt:lpstr>
      <vt:lpstr>Calibri</vt:lpstr>
      <vt:lpstr>Vollkorn Medium</vt:lpstr>
      <vt:lpstr>Symbol</vt:lpstr>
      <vt:lpstr>Vollkorn Black</vt:lpstr>
      <vt:lpstr>Arial</vt:lpstr>
      <vt:lpstr>Times New Roman</vt:lpstr>
      <vt:lpstr>Sitka Subheading Semibold</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c:creator>
  <cp:lastModifiedBy>Wilverth Alfonso Ralda Soto</cp:lastModifiedBy>
  <cp:revision>86</cp:revision>
  <dcterms:created xsi:type="dcterms:W3CDTF">2022-04-29T16:34:54Z</dcterms:created>
  <dcterms:modified xsi:type="dcterms:W3CDTF">2023-05-05T20:47:37Z</dcterms:modified>
</cp:coreProperties>
</file>