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64" r:id="rId4"/>
    <p:sldId id="258" r:id="rId5"/>
    <p:sldId id="265" r:id="rId6"/>
    <p:sldId id="266" r:id="rId7"/>
    <p:sldId id="267" r:id="rId8"/>
    <p:sldId id="268" r:id="rId9"/>
    <p:sldId id="270" r:id="rId10"/>
    <p:sldId id="269" r:id="rId11"/>
    <p:sldId id="271" r:id="rId12"/>
    <p:sldId id="272" r:id="rId13"/>
    <p:sldId id="274" r:id="rId14"/>
    <p:sldId id="273" r:id="rId15"/>
    <p:sldId id="275" r:id="rId16"/>
    <p:sldId id="276" r:id="rId17"/>
    <p:sldId id="277" r:id="rId18"/>
    <p:sldId id="278" r:id="rId19"/>
    <p:sldId id="279" r:id="rId20"/>
    <p:sldId id="280" r:id="rId21"/>
    <p:sldId id="281" r:id="rId22"/>
    <p:sldId id="282" r:id="rId23"/>
    <p:sldId id="263" r:id="rId24"/>
  </p:sldIdLst>
  <p:sldSz cx="12192000" cy="6858000"/>
  <p:notesSz cx="6858000" cy="9144000"/>
  <p:embeddedFontLst>
    <p:embeddedFont>
      <p:font typeface="Calibri Light" panose="020F0302020204030204" pitchFamily="34" charset="0"/>
      <p:regular r:id="rId26"/>
      <p:italic r:id="rId27"/>
    </p:embeddedFont>
    <p:embeddedFont>
      <p:font typeface="Calibri" panose="020F0502020204030204" pitchFamily="34" charset="0"/>
      <p:regular r:id="rId28"/>
      <p:bold r:id="rId29"/>
      <p:italic r:id="rId30"/>
      <p:boldItalic r:id="rId31"/>
    </p:embeddedFont>
    <p:embeddedFont>
      <p:font typeface="Montserrat" panose="020B0604020202020204" charset="0"/>
      <p:regular r:id="rId32"/>
      <p:bold r:id="rId33"/>
      <p:italic r:id="rId34"/>
      <p:boldItalic r:id="rId35"/>
    </p:embeddedFont>
    <p:embeddedFont>
      <p:font typeface="Vollkorn Black" panose="020B0604020202020204" charset="0"/>
      <p:bold r:id="rId36"/>
      <p:boldItalic r:id="rId37"/>
    </p:embeddedFont>
    <p:embeddedFont>
      <p:font typeface="Montserrat SemiBold"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iJp/3MEYxNCktPksRf1O6ouhhs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GT"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 name="Google Shape;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17</a:t>
            </a:fld>
            <a:endParaRPr/>
          </a:p>
        </p:txBody>
      </p:sp>
    </p:spTree>
    <p:extLst>
      <p:ext uri="{BB962C8B-B14F-4D97-AF65-F5344CB8AC3E}">
        <p14:creationId xmlns:p14="http://schemas.microsoft.com/office/powerpoint/2010/main" val="1840111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19</a:t>
            </a:fld>
            <a:endParaRPr/>
          </a:p>
        </p:txBody>
      </p:sp>
    </p:spTree>
    <p:extLst>
      <p:ext uri="{BB962C8B-B14F-4D97-AF65-F5344CB8AC3E}">
        <p14:creationId xmlns:p14="http://schemas.microsoft.com/office/powerpoint/2010/main" val="3077165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21</a:t>
            </a:fld>
            <a:endParaRPr/>
          </a:p>
        </p:txBody>
      </p:sp>
    </p:spTree>
    <p:extLst>
      <p:ext uri="{BB962C8B-B14F-4D97-AF65-F5344CB8AC3E}">
        <p14:creationId xmlns:p14="http://schemas.microsoft.com/office/powerpoint/2010/main" val="3573545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1e0bd25976b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3</a:t>
            </a:fld>
            <a:endParaRPr/>
          </a:p>
        </p:txBody>
      </p:sp>
    </p:spTree>
    <p:extLst>
      <p:ext uri="{BB962C8B-B14F-4D97-AF65-F5344CB8AC3E}">
        <p14:creationId xmlns:p14="http://schemas.microsoft.com/office/powerpoint/2010/main" val="4266970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g1e0bd25976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GT"/>
              <a:t>5</a:t>
            </a:fld>
            <a:endParaRPr/>
          </a:p>
        </p:txBody>
      </p:sp>
    </p:spTree>
    <p:extLst>
      <p:ext uri="{BB962C8B-B14F-4D97-AF65-F5344CB8AC3E}">
        <p14:creationId xmlns:p14="http://schemas.microsoft.com/office/powerpoint/2010/main" val="445631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9</a:t>
            </a:fld>
            <a:endParaRPr/>
          </a:p>
        </p:txBody>
      </p:sp>
    </p:spTree>
    <p:extLst>
      <p:ext uri="{BB962C8B-B14F-4D97-AF65-F5344CB8AC3E}">
        <p14:creationId xmlns:p14="http://schemas.microsoft.com/office/powerpoint/2010/main" val="258669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11</a:t>
            </a:fld>
            <a:endParaRPr/>
          </a:p>
        </p:txBody>
      </p:sp>
    </p:spTree>
    <p:extLst>
      <p:ext uri="{BB962C8B-B14F-4D97-AF65-F5344CB8AC3E}">
        <p14:creationId xmlns:p14="http://schemas.microsoft.com/office/powerpoint/2010/main" val="3299700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13</a:t>
            </a:fld>
            <a:endParaRPr/>
          </a:p>
        </p:txBody>
      </p:sp>
    </p:spTree>
    <p:extLst>
      <p:ext uri="{BB962C8B-B14F-4D97-AF65-F5344CB8AC3E}">
        <p14:creationId xmlns:p14="http://schemas.microsoft.com/office/powerpoint/2010/main" val="3066863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T"/>
              <a:t>15</a:t>
            </a:fld>
            <a:endParaRPr/>
          </a:p>
        </p:txBody>
      </p:sp>
    </p:spTree>
    <p:extLst>
      <p:ext uri="{BB962C8B-B14F-4D97-AF65-F5344CB8AC3E}">
        <p14:creationId xmlns:p14="http://schemas.microsoft.com/office/powerpoint/2010/main" val="907779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962689" y="6333255"/>
            <a:ext cx="1206240" cy="479279"/>
          </a:xfrm>
          <a:prstGeom prst="rect">
            <a:avLst/>
          </a:prstGeom>
          <a:noFill/>
          <a:ln>
            <a:noFill/>
          </a:ln>
        </p:spPr>
      </p:pic>
      <p:sp>
        <p:nvSpPr>
          <p:cNvPr id="40" name="Google Shape;40;p1"/>
          <p:cNvSpPr txBox="1"/>
          <p:nvPr/>
        </p:nvSpPr>
        <p:spPr>
          <a:xfrm>
            <a:off x="6168929" y="6430104"/>
            <a:ext cx="165168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i="0" u="none" strike="noStrike" cap="none" dirty="0" smtClean="0">
                <a:solidFill>
                  <a:srgbClr val="10304B"/>
                </a:solidFill>
                <a:latin typeface="Montserrat SemiBold"/>
                <a:ea typeface="Montserrat SemiBold"/>
                <a:cs typeface="Montserrat SemiBold"/>
                <a:sym typeface="Montserrat SemiBold"/>
              </a:rPr>
              <a:t>MINISTERIO DE AMBIENTE Y RECURSOS NATURALES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8570" y="1389981"/>
            <a:ext cx="5797062" cy="4293483"/>
          </a:xfrm>
          <a:prstGeom prst="rect">
            <a:avLst/>
          </a:prstGeom>
        </p:spPr>
        <p:txBody>
          <a:bodyPr wrap="square">
            <a:spAutoFit/>
          </a:bodyPr>
          <a:lstStyle/>
          <a:p>
            <a:pPr algn="just"/>
            <a:r>
              <a:rPr lang="es-GT" dirty="0">
                <a:latin typeface="Calibri" panose="020F0502020204030204" pitchFamily="34" charset="0"/>
                <a:ea typeface="Calibri" panose="020F0502020204030204" pitchFamily="34" charset="0"/>
                <a:cs typeface="Times New Roman" panose="02020603050405020304" pitchFamily="18" charset="0"/>
              </a:rPr>
              <a:t>El principal objetivo del sistema de retención es evitar que los desechos sólidos flotantes arrastrados por el Río Motagua lleguen al mar y costas cercanas de Honduras</a:t>
            </a:r>
            <a:r>
              <a:rPr lang="es-GT" dirty="0" smtClean="0">
                <a:latin typeface="Calibri" panose="020F0502020204030204" pitchFamily="34" charset="0"/>
                <a:ea typeface="Calibri" panose="020F0502020204030204" pitchFamily="34" charset="0"/>
                <a:cs typeface="Times New Roman" panose="02020603050405020304" pitchFamily="18" charset="0"/>
              </a:rPr>
              <a:t>.</a:t>
            </a:r>
          </a:p>
          <a:p>
            <a:pPr algn="just">
              <a:lnSpc>
                <a:spcPct val="150000"/>
              </a:lnSpc>
            </a:pPr>
            <a:endParaRPr lang="es-GT" dirty="0">
              <a:latin typeface="Calibri" panose="020F0502020204030204" pitchFamily="34" charset="0"/>
              <a:ea typeface="Calibri" panose="020F0502020204030204" pitchFamily="34" charset="0"/>
              <a:cs typeface="Times New Roman" panose="02020603050405020304" pitchFamily="18" charset="0"/>
            </a:endParaRPr>
          </a:p>
          <a:p>
            <a:pPr algn="just"/>
            <a:r>
              <a:rPr lang="es-GT" dirty="0" smtClean="0">
                <a:latin typeface="Calibri" panose="020F0502020204030204" pitchFamily="34" charset="0"/>
                <a:ea typeface="Calibri" panose="020F0502020204030204" pitchFamily="34" charset="0"/>
                <a:cs typeface="Times New Roman" panose="02020603050405020304" pitchFamily="18" charset="0"/>
              </a:rPr>
              <a:t>Además de la retención de desechos sólidos flotantes por la biobarda, se realizan limpiezas en la desembocadura de río Motagua de forma permanente y se apoya en la limpieza de otras playas del departamento de Izabal. Los residuos y desechos sólidos flotantes son recolectados por el sistema de retención de desechos sólidos flotantes que inicia con  biobarda (actualmente solamente se tiene la biobarda artesanal), colocada en el rio Motagua, en donde se selecciona la madera, cepas de banano, cocos y demás material vegetal y se estima su peso,  el resto es trasportado por el sistema de  bandas hacia la el lugar de clasificación, donde se selecciona el tereftalato polietileno (PET), este es compactado y se hacen pacas del material, posteriormente pasa a la última banda donde se deposita  el resto de materiales (Polietileno de alta densidad (HDPE), piedra poma, chancletas de hule, duroport, entre otros, estos materiales se secan al sol, se depositan en jumbos y se almacenan temporalmente hasta ser evacuados  por Cementos Progreso</a:t>
            </a:r>
            <a:endParaRPr lang="es-GT" dirty="0"/>
          </a:p>
        </p:txBody>
      </p:sp>
      <p:sp>
        <p:nvSpPr>
          <p:cNvPr id="3" name="Rectángulo 2"/>
          <p:cNvSpPr/>
          <p:nvPr/>
        </p:nvSpPr>
        <p:spPr>
          <a:xfrm>
            <a:off x="568569" y="421975"/>
            <a:ext cx="6096000" cy="738664"/>
          </a:xfrm>
          <a:prstGeom prst="rect">
            <a:avLst/>
          </a:prstGeom>
        </p:spPr>
        <p:txBody>
          <a:bodyPr>
            <a:spAutoFit/>
          </a:bodyPr>
          <a:lstStyle/>
          <a:p>
            <a:pPr algn="just">
              <a:lnSpc>
                <a:spcPct val="150000"/>
              </a:lnSpc>
              <a:spcBef>
                <a:spcPts val="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Sistema de Retención de Desechos Sólidos Flotantes (Aldea el Quetzalito, Puerto Barrios, Izabal)</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7595624" y="1942001"/>
            <a:ext cx="3623360" cy="1768352"/>
          </a:xfrm>
          <a:prstGeom prst="rect">
            <a:avLst/>
          </a:prstGeom>
          <a:noFill/>
          <a:ln>
            <a:noFill/>
          </a:ln>
        </p:spPr>
      </p:pic>
      <p:sp>
        <p:nvSpPr>
          <p:cNvPr id="5" name="Rectángulo 4"/>
          <p:cNvSpPr/>
          <p:nvPr/>
        </p:nvSpPr>
        <p:spPr>
          <a:xfrm>
            <a:off x="7119839" y="3809228"/>
            <a:ext cx="4574930" cy="523220"/>
          </a:xfrm>
          <a:prstGeom prst="rect">
            <a:avLst/>
          </a:prstGeom>
        </p:spPr>
        <p:txBody>
          <a:bodyPr wrap="square">
            <a:spAutoFit/>
          </a:bodyPr>
          <a:lstStyle/>
          <a:p>
            <a:pPr algn="ctr"/>
            <a:r>
              <a:rPr lang="es-GT" dirty="0">
                <a:latin typeface="Calibri" panose="020F0502020204030204" pitchFamily="34" charset="0"/>
                <a:ea typeface="Calibri" panose="020F0502020204030204" pitchFamily="34" charset="0"/>
                <a:cs typeface="Times New Roman" panose="02020603050405020304" pitchFamily="18" charset="0"/>
              </a:rPr>
              <a:t>En el año 2023, este sistema ha recolectado un total de 29.261 Toneladas Métricas</a:t>
            </a:r>
            <a:endParaRPr lang="es-GT" dirty="0"/>
          </a:p>
        </p:txBody>
      </p:sp>
    </p:spTree>
    <p:extLst>
      <p:ext uri="{BB962C8B-B14F-4D97-AF65-F5344CB8AC3E}">
        <p14:creationId xmlns:p14="http://schemas.microsoft.com/office/powerpoint/2010/main" val="1376982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grpSp>
        <p:nvGrpSpPr>
          <p:cNvPr id="2" name="Grupo 1"/>
          <p:cNvGrpSpPr/>
          <p:nvPr/>
        </p:nvGrpSpPr>
        <p:grpSpPr>
          <a:xfrm>
            <a:off x="3145400" y="2660700"/>
            <a:ext cx="5940150" cy="1578000"/>
            <a:chOff x="3145400" y="2660700"/>
            <a:chExt cx="5940150" cy="1578000"/>
          </a:xfrm>
        </p:grpSpPr>
        <p:sp>
          <p:nvSpPr>
            <p:cNvPr id="46" name="Google Shape;46;p2"/>
            <p:cNvSpPr/>
            <p:nvPr/>
          </p:nvSpPr>
          <p:spPr>
            <a:xfrm flipH="1">
              <a:off x="4382600" y="2660700"/>
              <a:ext cx="4702950" cy="1578000"/>
            </a:xfrm>
            <a:prstGeom prst="rect">
              <a:avLst/>
            </a:prstGeom>
            <a:solidFill>
              <a:schemeClr val="lt1"/>
            </a:solidFill>
            <a:ln>
              <a:noFill/>
            </a:ln>
          </p:spPr>
          <p:txBody>
            <a:bodyPr spcFirstLastPara="1" wrap="square" lIns="91425" tIns="91425" rIns="91425" bIns="91425" anchor="ctr" anchorCtr="0">
              <a:noAutofit/>
            </a:bodyPr>
            <a:lstStyle/>
            <a:p>
              <a:pPr algn="ctr"/>
              <a:r>
                <a:rPr lang="es-GT" sz="2800" dirty="0" smtClean="0">
                  <a:solidFill>
                    <a:srgbClr val="00B0F0"/>
                  </a:solidFill>
                </a:rPr>
                <a:t>Playas Limpias</a:t>
              </a:r>
              <a:endParaRPr lang="es-GT" sz="2800" dirty="0">
                <a:solidFill>
                  <a:srgbClr val="00B0F0"/>
                </a:solidFill>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9600" dirty="0" smtClean="0">
                  <a:solidFill>
                    <a:schemeClr val="bg1"/>
                  </a:solidFill>
                </a:rPr>
                <a:t>3</a:t>
              </a:r>
              <a:endParaRPr sz="9600" dirty="0">
                <a:solidFill>
                  <a:schemeClr val="bg1"/>
                </a:solidFill>
              </a:endParaRPr>
            </a:p>
          </p:txBody>
        </p:sp>
      </p:grpSp>
    </p:spTree>
    <p:extLst>
      <p:ext uri="{BB962C8B-B14F-4D97-AF65-F5344CB8AC3E}">
        <p14:creationId xmlns:p14="http://schemas.microsoft.com/office/powerpoint/2010/main" val="3711017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5569" y="1631993"/>
            <a:ext cx="6096000" cy="3000821"/>
          </a:xfrm>
          <a:prstGeom prst="rect">
            <a:avLst/>
          </a:prstGeom>
        </p:spPr>
        <p:txBody>
          <a:bodyPr>
            <a:spAutoFit/>
          </a:bodyPr>
          <a:lstStyle/>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El objetivo principal del programa es impulsar jornadas de limpieza y recolección de residuos sólidos a gobiernos locales y otras entidades para contribuir al saneamiento </a:t>
            </a:r>
            <a:r>
              <a:rPr lang="es-GT" dirty="0" smtClean="0">
                <a:latin typeface="Calibri" panose="020F0502020204030204" pitchFamily="34" charset="0"/>
                <a:ea typeface="Calibri" panose="020F0502020204030204" pitchFamily="34" charset="0"/>
                <a:cs typeface="Times New Roman" panose="02020603050405020304" pitchFamily="18" charset="0"/>
              </a:rPr>
              <a:t>hídrico.</a:t>
            </a:r>
          </a:p>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El día el día 24 de marzo de 2023 se realizó el Lanzamiento del programa, llevando a cabo jornadas de limpieza en 29 playas a nivel nacional. Seguidamente durante la Semana Santa, en coordinación con las Delegaciones Departamentales del Ministerio de Ambiente y Recursos Naturales y las Municipalidades se realizaron Jornadas de Limpieza en 23 Municipios de 7 departamentos</a:t>
            </a:r>
            <a:endParaRPr lang="es-GT" dirty="0"/>
          </a:p>
          <a:p>
            <a:pPr algn="just">
              <a:lnSpc>
                <a:spcPct val="150000"/>
              </a:lnSpc>
            </a:pPr>
            <a:endParaRPr lang="es-GT"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405569" y="1040759"/>
            <a:ext cx="1199367" cy="415498"/>
          </a:xfrm>
          <a:prstGeom prst="rect">
            <a:avLst/>
          </a:prstGeom>
        </p:spPr>
        <p:txBody>
          <a:bodyPr wrap="none">
            <a:spAutoFit/>
          </a:bodyPr>
          <a:lstStyle/>
          <a:p>
            <a:pPr algn="just">
              <a:lnSpc>
                <a:spcPct val="150000"/>
              </a:lnSpc>
              <a:spcBef>
                <a:spcPts val="1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Playas Limpias</a:t>
            </a: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6831622" y="1631993"/>
            <a:ext cx="4536831" cy="2671762"/>
          </a:xfrm>
          <a:prstGeom prst="rect">
            <a:avLst/>
          </a:prstGeom>
          <a:noFill/>
          <a:ln>
            <a:noFill/>
          </a:ln>
        </p:spPr>
      </p:pic>
    </p:spTree>
    <p:extLst>
      <p:ext uri="{BB962C8B-B14F-4D97-AF65-F5344CB8AC3E}">
        <p14:creationId xmlns:p14="http://schemas.microsoft.com/office/powerpoint/2010/main" val="1446510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grpSp>
        <p:nvGrpSpPr>
          <p:cNvPr id="2" name="Grupo 1"/>
          <p:cNvGrpSpPr/>
          <p:nvPr/>
        </p:nvGrpSpPr>
        <p:grpSpPr>
          <a:xfrm>
            <a:off x="3145400" y="2660700"/>
            <a:ext cx="5940150" cy="1578000"/>
            <a:chOff x="3145400" y="2660700"/>
            <a:chExt cx="5940150" cy="1578000"/>
          </a:xfrm>
        </p:grpSpPr>
        <p:sp>
          <p:nvSpPr>
            <p:cNvPr id="46" name="Google Shape;46;p2"/>
            <p:cNvSpPr/>
            <p:nvPr/>
          </p:nvSpPr>
          <p:spPr>
            <a:xfrm flipH="1">
              <a:off x="4382600" y="2660700"/>
              <a:ext cx="4702950" cy="1578000"/>
            </a:xfrm>
            <a:prstGeom prst="rect">
              <a:avLst/>
            </a:prstGeom>
            <a:solidFill>
              <a:schemeClr val="lt1"/>
            </a:solidFill>
            <a:ln>
              <a:noFill/>
            </a:ln>
          </p:spPr>
          <p:txBody>
            <a:bodyPr spcFirstLastPara="1" wrap="square" lIns="91425" tIns="91425" rIns="91425" bIns="91425" anchor="ctr" anchorCtr="0">
              <a:noAutofit/>
            </a:bodyPr>
            <a:lstStyle/>
            <a:p>
              <a:pPr algn="ctr"/>
              <a:r>
                <a:rPr lang="es-GT" sz="2800" dirty="0" smtClean="0">
                  <a:solidFill>
                    <a:srgbClr val="00B0F0"/>
                  </a:solidFill>
                </a:rPr>
                <a:t>Acuerdo Gubernativo </a:t>
              </a:r>
            </a:p>
            <a:p>
              <a:pPr algn="ctr"/>
              <a:r>
                <a:rPr lang="es-GT" sz="2800" dirty="0" smtClean="0">
                  <a:solidFill>
                    <a:srgbClr val="00B0F0"/>
                  </a:solidFill>
                </a:rPr>
                <a:t>164-2021</a:t>
              </a:r>
              <a:endParaRPr lang="es-GT" sz="2800" dirty="0">
                <a:solidFill>
                  <a:srgbClr val="00B0F0"/>
                </a:solidFill>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9600" dirty="0">
                  <a:solidFill>
                    <a:schemeClr val="bg1"/>
                  </a:solidFill>
                </a:rPr>
                <a:t>4</a:t>
              </a:r>
              <a:endParaRPr sz="9600" dirty="0">
                <a:solidFill>
                  <a:schemeClr val="bg1"/>
                </a:solidFill>
              </a:endParaRPr>
            </a:p>
          </p:txBody>
        </p:sp>
      </p:grpSp>
    </p:spTree>
    <p:extLst>
      <p:ext uri="{BB962C8B-B14F-4D97-AF65-F5344CB8AC3E}">
        <p14:creationId xmlns:p14="http://schemas.microsoft.com/office/powerpoint/2010/main" val="1617909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8423" y="1496852"/>
            <a:ext cx="5524500" cy="523220"/>
          </a:xfrm>
          <a:prstGeom prst="rect">
            <a:avLst/>
          </a:prstGeom>
        </p:spPr>
        <p:txBody>
          <a:bodyPr wrap="square">
            <a:spAutoFit/>
          </a:bodyPr>
          <a:lstStyle/>
          <a:p>
            <a:r>
              <a:rPr lang="es-GT" dirty="0">
                <a:solidFill>
                  <a:srgbClr val="00B0F0"/>
                </a:solidFill>
                <a:latin typeface="Calibri" panose="020F0502020204030204" pitchFamily="34" charset="0"/>
                <a:ea typeface="Calibri" panose="020F0502020204030204" pitchFamily="34" charset="0"/>
                <a:cs typeface="Times New Roman" panose="02020603050405020304" pitchFamily="18" charset="0"/>
              </a:rPr>
              <a:t>Avances en el Acuerdo Gubernativo 164-2021 Reglamento para la gestión integral de los residuos y desechos sólidos comunes</a:t>
            </a:r>
            <a:endParaRPr lang="es-GT" dirty="0">
              <a:solidFill>
                <a:srgbClr val="00B0F0"/>
              </a:solidFill>
            </a:endParaRPr>
          </a:p>
        </p:txBody>
      </p:sp>
      <p:sp>
        <p:nvSpPr>
          <p:cNvPr id="3" name="Rectángulo 2"/>
          <p:cNvSpPr/>
          <p:nvPr/>
        </p:nvSpPr>
        <p:spPr>
          <a:xfrm>
            <a:off x="278423" y="2261782"/>
            <a:ext cx="5207977" cy="1996509"/>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El Ministerio de Ambiente y Recursos Naturales ha realizado campañas y jornadas de sensibilización, capacitación y fortalecimiento de capacidades de los distintos sectores involucrados para el cumplimiento de las disposiciones, del Acuerdo Gubernativo 164-2021, Reglamento para la Gestión Integral de Residuos y Desechos Sólidos Comunes</a:t>
            </a:r>
            <a:endParaRPr lang="es-GT" dirty="0"/>
          </a:p>
        </p:txBody>
      </p:sp>
      <p:sp>
        <p:nvSpPr>
          <p:cNvPr id="4" name="Rectángulo 3"/>
          <p:cNvSpPr/>
          <p:nvPr/>
        </p:nvSpPr>
        <p:spPr>
          <a:xfrm>
            <a:off x="5961185" y="1549606"/>
            <a:ext cx="5539153" cy="523220"/>
          </a:xfrm>
          <a:prstGeom prst="rect">
            <a:avLst/>
          </a:prstGeom>
        </p:spPr>
        <p:txBody>
          <a:bodyPr wrap="square">
            <a:spAutoFit/>
          </a:bodyPr>
          <a:lstStyle/>
          <a:p>
            <a:r>
              <a:rPr lang="es-GT"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Actividades realizadas para la socialización del Acuerdo Gubernativo </a:t>
            </a:r>
          </a:p>
          <a:p>
            <a:r>
              <a:rPr lang="es-GT"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164-2021</a:t>
            </a:r>
            <a:endParaRPr lang="es-GT" dirty="0">
              <a:solidFill>
                <a:srgbClr val="00B0F0"/>
              </a:solidFill>
            </a:endParaRPr>
          </a:p>
        </p:txBody>
      </p:sp>
      <p:sp>
        <p:nvSpPr>
          <p:cNvPr id="5" name="Rectángulo 4"/>
          <p:cNvSpPr/>
          <p:nvPr/>
        </p:nvSpPr>
        <p:spPr>
          <a:xfrm>
            <a:off x="5961185" y="2261782"/>
            <a:ext cx="5240215" cy="2966005"/>
          </a:xfrm>
          <a:prstGeom prst="rect">
            <a:avLst/>
          </a:prstGeom>
        </p:spPr>
        <p:txBody>
          <a:bodyPr wrap="square">
            <a:spAutoFit/>
          </a:bodyPr>
          <a:lstStyle/>
          <a:p>
            <a:pPr marL="342900" indent="-342900">
              <a:lnSpc>
                <a:spcPct val="150000"/>
              </a:lnSpc>
              <a:buFont typeface="+mj-lt"/>
              <a:buAutoNum type="alphaLcParenR"/>
            </a:pPr>
            <a:r>
              <a:rPr lang="es-GT" b="1" i="1" dirty="0">
                <a:latin typeface="Calibri" panose="020F0502020204030204" pitchFamily="34" charset="0"/>
                <a:ea typeface="Calibri" panose="020F0502020204030204" pitchFamily="34" charset="0"/>
                <a:cs typeface="Times New Roman" panose="02020603050405020304" pitchFamily="18" charset="0"/>
              </a:rPr>
              <a:t>Quioscos Informativos del Acuerdo Gubernativo 164-2021 en Eventos y </a:t>
            </a:r>
            <a:r>
              <a:rPr lang="es-GT" b="1" i="1" dirty="0" smtClean="0">
                <a:latin typeface="Calibri" panose="020F0502020204030204" pitchFamily="34" charset="0"/>
                <a:ea typeface="Calibri" panose="020F0502020204030204" pitchFamily="34" charset="0"/>
                <a:cs typeface="Times New Roman" panose="02020603050405020304" pitchFamily="18" charset="0"/>
              </a:rPr>
              <a:t>Congresos</a:t>
            </a:r>
          </a:p>
          <a:p>
            <a:pPr marL="342900" indent="-342900">
              <a:lnSpc>
                <a:spcPct val="150000"/>
              </a:lnSpc>
              <a:buFont typeface="+mj-lt"/>
              <a:buAutoNum type="alphaLcParenR"/>
            </a:pPr>
            <a:r>
              <a:rPr lang="es-GT" b="1" i="1" dirty="0" smtClean="0">
                <a:latin typeface="Calibri" panose="020F0502020204030204" pitchFamily="34" charset="0"/>
                <a:cs typeface="Times New Roman" panose="02020603050405020304" pitchFamily="18" charset="0"/>
              </a:rPr>
              <a:t>Quisco Informativo Semana Santa 2023</a:t>
            </a:r>
          </a:p>
          <a:p>
            <a:pPr marL="342900" indent="-342900">
              <a:lnSpc>
                <a:spcPct val="150000"/>
              </a:lnSpc>
              <a:buFont typeface="+mj-lt"/>
              <a:buAutoNum type="alphaLcParenR"/>
            </a:pPr>
            <a:r>
              <a:rPr lang="es-GT" b="1" i="1" dirty="0" smtClean="0">
                <a:latin typeface="Calibri" panose="020F0502020204030204" pitchFamily="34" charset="0"/>
                <a:cs typeface="Times New Roman" panose="02020603050405020304" pitchFamily="18" charset="0"/>
              </a:rPr>
              <a:t>Talleres de Capacitación</a:t>
            </a:r>
          </a:p>
          <a:p>
            <a:pPr marL="342900" indent="-342900">
              <a:lnSpc>
                <a:spcPct val="150000"/>
              </a:lnSpc>
              <a:buFont typeface="+mj-lt"/>
              <a:buAutoNum type="alphaLcParenR"/>
            </a:pPr>
            <a:r>
              <a:rPr lang="es-GT" b="1" i="1" dirty="0" smtClean="0">
                <a:latin typeface="Calibri" panose="020F0502020204030204" pitchFamily="34" charset="0"/>
                <a:cs typeface="Times New Roman" panose="02020603050405020304" pitchFamily="18" charset="0"/>
              </a:rPr>
              <a:t>Talleres de Capacitación, Delegaciones Departamentales del Ministerio de Ambiente y Recursos Naturales</a:t>
            </a:r>
          </a:p>
          <a:p>
            <a:pPr marL="342900" indent="-342900">
              <a:lnSpc>
                <a:spcPct val="150000"/>
              </a:lnSpc>
              <a:buFont typeface="+mj-lt"/>
              <a:buAutoNum type="alphaLcParenR"/>
            </a:pPr>
            <a:r>
              <a:rPr lang="es-GT" b="1" i="1" dirty="0" smtClean="0">
                <a:latin typeface="Calibri" panose="020F0502020204030204" pitchFamily="34" charset="0"/>
                <a:cs typeface="Times New Roman" panose="02020603050405020304" pitchFamily="18" charset="0"/>
              </a:rPr>
              <a:t>Socialización en Redes Sociales</a:t>
            </a:r>
          </a:p>
          <a:p>
            <a:pPr marL="342900" indent="-342900">
              <a:lnSpc>
                <a:spcPct val="150000"/>
              </a:lnSpc>
              <a:buFont typeface="+mj-lt"/>
              <a:buAutoNum type="alphaLcParenR"/>
            </a:pPr>
            <a:r>
              <a:rPr lang="es-GT" b="1" i="1" dirty="0" smtClean="0">
                <a:latin typeface="Calibri" panose="020F0502020204030204" pitchFamily="34" charset="0"/>
                <a:cs typeface="Times New Roman" panose="02020603050405020304" pitchFamily="18" charset="0"/>
              </a:rPr>
              <a:t>Talleres de Fortalecimiento de Capacidades Municipales Marzo – Abril 2023</a:t>
            </a:r>
            <a:endParaRPr lang="es-GT" dirty="0"/>
          </a:p>
        </p:txBody>
      </p:sp>
    </p:spTree>
    <p:extLst>
      <p:ext uri="{BB962C8B-B14F-4D97-AF65-F5344CB8AC3E}">
        <p14:creationId xmlns:p14="http://schemas.microsoft.com/office/powerpoint/2010/main" val="2016950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grpSp>
        <p:nvGrpSpPr>
          <p:cNvPr id="2" name="Grupo 1"/>
          <p:cNvGrpSpPr/>
          <p:nvPr/>
        </p:nvGrpSpPr>
        <p:grpSpPr>
          <a:xfrm>
            <a:off x="3145400" y="2660700"/>
            <a:ext cx="5940150" cy="1578000"/>
            <a:chOff x="3145400" y="2660700"/>
            <a:chExt cx="5940150" cy="1578000"/>
          </a:xfrm>
        </p:grpSpPr>
        <p:sp>
          <p:nvSpPr>
            <p:cNvPr id="46" name="Google Shape;46;p2"/>
            <p:cNvSpPr/>
            <p:nvPr/>
          </p:nvSpPr>
          <p:spPr>
            <a:xfrm flipH="1">
              <a:off x="4382600" y="2660700"/>
              <a:ext cx="4702950" cy="1578000"/>
            </a:xfrm>
            <a:prstGeom prst="rect">
              <a:avLst/>
            </a:prstGeom>
            <a:solidFill>
              <a:schemeClr val="lt1"/>
            </a:solidFill>
            <a:ln>
              <a:noFill/>
            </a:ln>
          </p:spPr>
          <p:txBody>
            <a:bodyPr spcFirstLastPara="1" wrap="square" lIns="91425" tIns="91425" rIns="91425" bIns="91425" anchor="ctr" anchorCtr="0">
              <a:noAutofit/>
            </a:bodyPr>
            <a:lstStyle/>
            <a:p>
              <a:pPr algn="ctr"/>
              <a:r>
                <a:rPr lang="es-GT" sz="2800" dirty="0" smtClean="0">
                  <a:solidFill>
                    <a:srgbClr val="00B0F0"/>
                  </a:solidFill>
                </a:rPr>
                <a:t>Simplificación de Requisitos y Trámites Administrativos</a:t>
              </a:r>
              <a:endParaRPr lang="es-GT" sz="2800" dirty="0">
                <a:solidFill>
                  <a:srgbClr val="00B0F0"/>
                </a:solidFill>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9600" dirty="0" smtClean="0">
                  <a:solidFill>
                    <a:schemeClr val="bg1"/>
                  </a:solidFill>
                </a:rPr>
                <a:t>5</a:t>
              </a:r>
              <a:endParaRPr sz="9600" dirty="0">
                <a:solidFill>
                  <a:schemeClr val="bg1"/>
                </a:solidFill>
              </a:endParaRPr>
            </a:p>
          </p:txBody>
        </p:sp>
      </p:grpSp>
    </p:spTree>
    <p:extLst>
      <p:ext uri="{BB962C8B-B14F-4D97-AF65-F5344CB8AC3E}">
        <p14:creationId xmlns:p14="http://schemas.microsoft.com/office/powerpoint/2010/main" val="4232142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8570" y="1145050"/>
            <a:ext cx="4063933" cy="415498"/>
          </a:xfrm>
          <a:prstGeom prst="rect">
            <a:avLst/>
          </a:prstGeom>
        </p:spPr>
        <p:txBody>
          <a:bodyPr wrap="none">
            <a:spAutoFit/>
          </a:bodyPr>
          <a:lstStyle/>
          <a:p>
            <a:pPr algn="just">
              <a:lnSpc>
                <a:spcPct val="150000"/>
              </a:lnSpc>
              <a:spcBef>
                <a:spcPts val="1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Simplificación de Requisitos y Trámites Administrativos</a:t>
            </a:r>
          </a:p>
        </p:txBody>
      </p:sp>
      <p:sp>
        <p:nvSpPr>
          <p:cNvPr id="3" name="Rectángulo 2"/>
          <p:cNvSpPr/>
          <p:nvPr/>
        </p:nvSpPr>
        <p:spPr>
          <a:xfrm>
            <a:off x="568570" y="1560548"/>
            <a:ext cx="10404230" cy="2967415"/>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Calibri" panose="020F0502020204030204" pitchFamily="34" charset="0"/>
              </a:rPr>
              <a:t>Se elaboró el Plan de Simplificación en concordancia a la Guía Metodológica para la Simplificación de Requisitos y Trámites Administrativos. Realizando el diagnóstico de todos los trámites del Ministerio con relación al usuario externo; que consistía en el levantamiento del procedimiento para evaluar paso a paso la realización de cada </a:t>
            </a:r>
            <a:r>
              <a:rPr lang="es-GT" dirty="0" smtClean="0">
                <a:latin typeface="Calibri" panose="020F0502020204030204" pitchFamily="34" charset="0"/>
                <a:ea typeface="Calibri" panose="020F0502020204030204" pitchFamily="34" charset="0"/>
                <a:cs typeface="Calibri" panose="020F0502020204030204" pitchFamily="34" charset="0"/>
              </a:rPr>
              <a:t>uno.</a:t>
            </a:r>
          </a:p>
          <a:p>
            <a:pPr algn="just">
              <a:lnSpc>
                <a:spcPct val="150000"/>
              </a:lnSpc>
            </a:pPr>
            <a:endParaRPr lang="es-GT"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s-ES" dirty="0">
                <a:latin typeface="Calibri" panose="020F0502020204030204" pitchFamily="34" charset="0"/>
                <a:cs typeface="Calibri" panose="020F0502020204030204" pitchFamily="34" charset="0"/>
              </a:rPr>
              <a:t>Se realizaron mesas técnicas con el personal a cargo de la Dirección de Gestión Ambiental y Recursos Naturales, y la Dirección de Coordinación Nacional para evaluar cada trámite y otorgar la propuesta de rediseño de los trámites para cumplir con la simplificación, agilización y digitalización por medios electrónicos los trámites administrativos. Se efectuaron mesas técnicas para analizar y comenzar con el proceso de reforma al Acuerdo Ministerial Número 137-2016 “Reglamento de Evaluación, Control y Seguimiento Ambiental”; para después disponer a vista al público los trámites administrativos para observancia y opinión de la población como lo dicta la Ley.</a:t>
            </a:r>
            <a:endParaRPr lang="es-G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30054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grpSp>
        <p:nvGrpSpPr>
          <p:cNvPr id="2" name="Grupo 1"/>
          <p:cNvGrpSpPr/>
          <p:nvPr/>
        </p:nvGrpSpPr>
        <p:grpSpPr>
          <a:xfrm>
            <a:off x="3145400" y="2660700"/>
            <a:ext cx="5940150" cy="1578000"/>
            <a:chOff x="3145400" y="2660700"/>
            <a:chExt cx="5940150" cy="1578000"/>
          </a:xfrm>
        </p:grpSpPr>
        <p:sp>
          <p:nvSpPr>
            <p:cNvPr id="46" name="Google Shape;46;p2"/>
            <p:cNvSpPr/>
            <p:nvPr/>
          </p:nvSpPr>
          <p:spPr>
            <a:xfrm flipH="1">
              <a:off x="4382600" y="2660700"/>
              <a:ext cx="4702950" cy="1578000"/>
            </a:xfrm>
            <a:prstGeom prst="rect">
              <a:avLst/>
            </a:prstGeom>
            <a:solidFill>
              <a:schemeClr val="lt1"/>
            </a:solidFill>
            <a:ln>
              <a:noFill/>
            </a:ln>
          </p:spPr>
          <p:txBody>
            <a:bodyPr spcFirstLastPara="1" wrap="square" lIns="91425" tIns="91425" rIns="91425" bIns="91425" anchor="ctr" anchorCtr="0">
              <a:noAutofit/>
            </a:bodyPr>
            <a:lstStyle/>
            <a:p>
              <a:pPr algn="ctr"/>
              <a:r>
                <a:rPr lang="es-GT" sz="2800" dirty="0" smtClean="0">
                  <a:solidFill>
                    <a:srgbClr val="00B0F0"/>
                  </a:solidFill>
                </a:rPr>
                <a:t>Ley Temporal de Desarrollo Integral (Decreto 51-2022)</a:t>
              </a:r>
              <a:endParaRPr lang="es-GT" sz="2800" dirty="0">
                <a:solidFill>
                  <a:srgbClr val="00B0F0"/>
                </a:solidFill>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9600" dirty="0">
                  <a:solidFill>
                    <a:schemeClr val="bg1"/>
                  </a:solidFill>
                </a:rPr>
                <a:t>6</a:t>
              </a:r>
              <a:endParaRPr sz="9600" dirty="0">
                <a:solidFill>
                  <a:schemeClr val="bg1"/>
                </a:solidFill>
              </a:endParaRPr>
            </a:p>
          </p:txBody>
        </p:sp>
      </p:grpSp>
    </p:spTree>
    <p:extLst>
      <p:ext uri="{BB962C8B-B14F-4D97-AF65-F5344CB8AC3E}">
        <p14:creationId xmlns:p14="http://schemas.microsoft.com/office/powerpoint/2010/main" val="7718595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1880" y="788042"/>
            <a:ext cx="5505489" cy="5355312"/>
          </a:xfrm>
          <a:prstGeom prst="rect">
            <a:avLst/>
          </a:prstGeom>
        </p:spPr>
        <p:txBody>
          <a:bodyPr wrap="square">
            <a:spAutoFit/>
          </a:bodyPr>
          <a:lstStyle/>
          <a:p>
            <a:pPr algn="just">
              <a:lnSpc>
                <a:spcPct val="150000"/>
              </a:lnSpc>
            </a:pPr>
            <a:r>
              <a:rPr lang="es-GT" sz="1200" dirty="0">
                <a:latin typeface="Calibri" panose="020F0502020204030204" pitchFamily="34" charset="0"/>
                <a:ea typeface="Calibri" panose="020F0502020204030204" pitchFamily="34" charset="0"/>
                <a:cs typeface="Calibri" panose="020F0502020204030204" pitchFamily="34" charset="0"/>
              </a:rPr>
              <a:t>En octubre 2022 fue publicado el Decreto 51-2022 del Congreso de la República de Guatemala “Ley Temporal de Desarrollo Integral” establecido las funciones puntuales que el Ministerio de Ambiente y Recursos Naturales debe de cumplir.</a:t>
            </a:r>
          </a:p>
          <a:p>
            <a:pPr algn="just">
              <a:lnSpc>
                <a:spcPct val="150000"/>
              </a:lnSpc>
            </a:pPr>
            <a:r>
              <a:rPr lang="es-GT" sz="1200" dirty="0">
                <a:latin typeface="Calibri" panose="020F0502020204030204" pitchFamily="34" charset="0"/>
                <a:ea typeface="Calibri" panose="020F0502020204030204" pitchFamily="34" charset="0"/>
                <a:cs typeface="Calibri" panose="020F0502020204030204" pitchFamily="34" charset="0"/>
              </a:rPr>
              <a:t> </a:t>
            </a:r>
            <a:r>
              <a:rPr lang="es-GT" sz="1200" dirty="0" smtClean="0">
                <a:latin typeface="Calibri" panose="020F0502020204030204" pitchFamily="34" charset="0"/>
                <a:ea typeface="Calibri" panose="020F0502020204030204" pitchFamily="34" charset="0"/>
                <a:cs typeface="Calibri" panose="020F0502020204030204" pitchFamily="34" charset="0"/>
              </a:rPr>
              <a:t>En </a:t>
            </a:r>
            <a:r>
              <a:rPr lang="es-GT" sz="1200" dirty="0">
                <a:latin typeface="Calibri" panose="020F0502020204030204" pitchFamily="34" charset="0"/>
                <a:ea typeface="Calibri" panose="020F0502020204030204" pitchFamily="34" charset="0"/>
                <a:cs typeface="Calibri" panose="020F0502020204030204" pitchFamily="34" charset="0"/>
              </a:rPr>
              <a:t>febrero de 2023 se aprobó mediante el Acuerdo Ministerial 71-2023 el Programa Temporal de Desarrollo Integral, el cual contiene cuatro ejes:</a:t>
            </a:r>
          </a:p>
          <a:p>
            <a:pPr marL="171450" indent="-171450" algn="just">
              <a:lnSpc>
                <a:spcPct val="150000"/>
              </a:lnSpc>
              <a:buFont typeface="Arial" panose="020B0604020202020204" pitchFamily="34" charset="0"/>
              <a:buChar char="•"/>
            </a:pPr>
            <a:r>
              <a:rPr lang="es-GT" sz="1200" dirty="0" smtClean="0">
                <a:latin typeface="Calibri" panose="020F0502020204030204" pitchFamily="34" charset="0"/>
                <a:ea typeface="Calibri" panose="020F0502020204030204" pitchFamily="34" charset="0"/>
                <a:cs typeface="Calibri" panose="020F0502020204030204" pitchFamily="34" charset="0"/>
              </a:rPr>
              <a:t>Educación </a:t>
            </a:r>
            <a:r>
              <a:rPr lang="es-GT" sz="1200" dirty="0">
                <a:latin typeface="Calibri" panose="020F0502020204030204" pitchFamily="34" charset="0"/>
                <a:ea typeface="Calibri" panose="020F0502020204030204" pitchFamily="34" charset="0"/>
                <a:cs typeface="Calibri" panose="020F0502020204030204" pitchFamily="34" charset="0"/>
              </a:rPr>
              <a:t>ambiental</a:t>
            </a:r>
          </a:p>
          <a:p>
            <a:pPr marL="171450" lvl="3" indent="-171450" algn="just">
              <a:lnSpc>
                <a:spcPct val="150000"/>
              </a:lnSpc>
              <a:buFont typeface="Arial" panose="020B0604020202020204" pitchFamily="34" charset="0"/>
              <a:buChar char="•"/>
            </a:pPr>
            <a:r>
              <a:rPr lang="es-GT" sz="1200" dirty="0" smtClean="0">
                <a:latin typeface="Calibri" panose="020F0502020204030204" pitchFamily="34" charset="0"/>
                <a:ea typeface="Calibri" panose="020F0502020204030204" pitchFamily="34" charset="0"/>
                <a:cs typeface="Calibri" panose="020F0502020204030204" pitchFamily="34" charset="0"/>
              </a:rPr>
              <a:t>Clasificación </a:t>
            </a:r>
            <a:r>
              <a:rPr lang="es-GT" sz="1200" dirty="0">
                <a:latin typeface="Calibri" panose="020F0502020204030204" pitchFamily="34" charset="0"/>
                <a:ea typeface="Calibri" panose="020F0502020204030204" pitchFamily="34" charset="0"/>
                <a:cs typeface="Calibri" panose="020F0502020204030204" pitchFamily="34" charset="0"/>
              </a:rPr>
              <a:t>y Recolección de Desechos Solidos</a:t>
            </a:r>
          </a:p>
          <a:p>
            <a:pPr marL="171450" lvl="3" indent="-171450" algn="just">
              <a:lnSpc>
                <a:spcPct val="150000"/>
              </a:lnSpc>
              <a:buFont typeface="Arial" panose="020B0604020202020204" pitchFamily="34" charset="0"/>
              <a:buChar char="•"/>
            </a:pPr>
            <a:r>
              <a:rPr lang="es-GT" sz="1200" dirty="0" smtClean="0">
                <a:latin typeface="Calibri" panose="020F0502020204030204" pitchFamily="34" charset="0"/>
                <a:ea typeface="Calibri" panose="020F0502020204030204" pitchFamily="34" charset="0"/>
                <a:cs typeface="Calibri" panose="020F0502020204030204" pitchFamily="34" charset="0"/>
              </a:rPr>
              <a:t>Producción </a:t>
            </a:r>
            <a:r>
              <a:rPr lang="es-GT" sz="1200" dirty="0">
                <a:latin typeface="Calibri" panose="020F0502020204030204" pitchFamily="34" charset="0"/>
                <a:ea typeface="Calibri" panose="020F0502020204030204" pitchFamily="34" charset="0"/>
                <a:cs typeface="Calibri" panose="020F0502020204030204" pitchFamily="34" charset="0"/>
              </a:rPr>
              <a:t>de plantas en viveros municipales</a:t>
            </a:r>
          </a:p>
          <a:p>
            <a:pPr marL="171450" lvl="3" indent="-171450" algn="just">
              <a:lnSpc>
                <a:spcPct val="150000"/>
              </a:lnSpc>
              <a:buFont typeface="Arial" panose="020B0604020202020204" pitchFamily="34" charset="0"/>
              <a:buChar char="•"/>
            </a:pPr>
            <a:r>
              <a:rPr lang="es-GT" sz="1200" dirty="0" smtClean="0">
                <a:latin typeface="Calibri" panose="020F0502020204030204" pitchFamily="34" charset="0"/>
                <a:ea typeface="Calibri" panose="020F0502020204030204" pitchFamily="34" charset="0"/>
                <a:cs typeface="Calibri" panose="020F0502020204030204" pitchFamily="34" charset="0"/>
              </a:rPr>
              <a:t>Reforestación </a:t>
            </a:r>
            <a:r>
              <a:rPr lang="es-GT" sz="1200" dirty="0">
                <a:latin typeface="Calibri" panose="020F0502020204030204" pitchFamily="34" charset="0"/>
                <a:ea typeface="Calibri" panose="020F0502020204030204" pitchFamily="34" charset="0"/>
                <a:cs typeface="Calibri" panose="020F0502020204030204" pitchFamily="34" charset="0"/>
              </a:rPr>
              <a:t>en tierras </a:t>
            </a:r>
            <a:r>
              <a:rPr lang="es-GT" sz="1200" dirty="0" smtClean="0">
                <a:latin typeface="Calibri" panose="020F0502020204030204" pitchFamily="34" charset="0"/>
                <a:ea typeface="Calibri" panose="020F0502020204030204" pitchFamily="34" charset="0"/>
                <a:cs typeface="Calibri" panose="020F0502020204030204" pitchFamily="34" charset="0"/>
              </a:rPr>
              <a:t>estatales</a:t>
            </a:r>
          </a:p>
          <a:p>
            <a:pPr algn="just">
              <a:lnSpc>
                <a:spcPct val="150000"/>
              </a:lnSpc>
            </a:pPr>
            <a:r>
              <a:rPr lang="es-GT" sz="1200" dirty="0" smtClean="0">
                <a:latin typeface="Calibri" panose="020F0502020204030204" pitchFamily="34" charset="0"/>
                <a:cs typeface="Calibri" panose="020F0502020204030204" pitchFamily="34" charset="0"/>
              </a:rPr>
              <a:t>De </a:t>
            </a:r>
            <a:r>
              <a:rPr lang="es-GT" sz="1200" dirty="0">
                <a:latin typeface="Calibri" panose="020F0502020204030204" pitchFamily="34" charset="0"/>
                <a:cs typeface="Calibri" panose="020F0502020204030204" pitchFamily="34" charset="0"/>
              </a:rPr>
              <a:t>acuerdo a la Ley se deben de realizar actividades mensuales y para garantizar la asistencia de los veteranos militares el Ministerio de Ambiente y Recursos Naturales fortaleció el Contac Center, colaboradores que tienen a su cargo llamar a cada persona dando instrucciones precisas en cuanto al día, hora y lugar a donde deben de presentarse</a:t>
            </a:r>
            <a:r>
              <a:rPr lang="es-GT" sz="1200" dirty="0" smtClean="0">
                <a:latin typeface="Calibri" panose="020F0502020204030204" pitchFamily="34" charset="0"/>
                <a:cs typeface="Calibri" panose="020F0502020204030204" pitchFamily="34" charset="0"/>
              </a:rPr>
              <a:t>.</a:t>
            </a:r>
          </a:p>
          <a:p>
            <a:pPr algn="just">
              <a:lnSpc>
                <a:spcPct val="150000"/>
              </a:lnSpc>
            </a:pPr>
            <a:r>
              <a:rPr lang="es-ES" sz="1200" dirty="0" smtClean="0">
                <a:latin typeface="Calibri" panose="020F0502020204030204" pitchFamily="34" charset="0"/>
                <a:cs typeface="Calibri" panose="020F0502020204030204" pitchFamily="34" charset="0"/>
              </a:rPr>
              <a:t>Como </a:t>
            </a:r>
            <a:r>
              <a:rPr lang="es-ES" sz="1200" dirty="0">
                <a:latin typeface="Calibri" panose="020F0502020204030204" pitchFamily="34" charset="0"/>
                <a:cs typeface="Calibri" panose="020F0502020204030204" pitchFamily="34" charset="0"/>
              </a:rPr>
              <a:t>resultado de las jornadas se contabilizan 37,194 capacitaciones (cabe aclarar que una capacitación es igual a un veterano por jornada), en febrero se logró atender a 3,468 veteranos, en marzo 14,275 y en abril a 19,451, la información por departamento se puede observar en el cuadro siguiente.</a:t>
            </a:r>
            <a:endParaRPr lang="es-GT" sz="1200" dirty="0">
              <a:latin typeface="Calibri" panose="020F0502020204030204" pitchFamily="34" charset="0"/>
              <a:cs typeface="Calibri" panose="020F0502020204030204" pitchFamily="34" charset="0"/>
            </a:endParaRPr>
          </a:p>
          <a:p>
            <a:pPr algn="just">
              <a:lnSpc>
                <a:spcPct val="150000"/>
              </a:lnSpc>
            </a:pPr>
            <a:endParaRPr lang="es-GT" sz="12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p:cNvSpPr/>
          <p:nvPr/>
        </p:nvSpPr>
        <p:spPr>
          <a:xfrm>
            <a:off x="701881" y="372544"/>
            <a:ext cx="5442516" cy="415498"/>
          </a:xfrm>
          <a:prstGeom prst="rect">
            <a:avLst/>
          </a:prstGeom>
        </p:spPr>
        <p:txBody>
          <a:bodyPr wrap="none">
            <a:spAutoFit/>
          </a:bodyPr>
          <a:lstStyle/>
          <a:p>
            <a:pPr algn="just">
              <a:lnSpc>
                <a:spcPct val="150000"/>
              </a:lnSpc>
              <a:spcBef>
                <a:spcPts val="1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Implementación del Decreto 51-2022, Ley Temporal de Desarrollo Integral</a:t>
            </a:r>
          </a:p>
        </p:txBody>
      </p:sp>
      <p:pic>
        <p:nvPicPr>
          <p:cNvPr id="4" name="Imagen 3"/>
          <p:cNvPicPr>
            <a:picLocks noChangeAspect="1"/>
          </p:cNvPicPr>
          <p:nvPr/>
        </p:nvPicPr>
        <p:blipFill rotWithShape="1">
          <a:blip r:embed="rId2"/>
          <a:srcRect l="5226" r="6112"/>
          <a:stretch/>
        </p:blipFill>
        <p:spPr>
          <a:xfrm>
            <a:off x="6963508" y="656157"/>
            <a:ext cx="4308231" cy="5228184"/>
          </a:xfrm>
          <a:prstGeom prst="rect">
            <a:avLst/>
          </a:prstGeom>
          <a:ln>
            <a:solidFill>
              <a:schemeClr val="tx1"/>
            </a:solidFill>
          </a:ln>
        </p:spPr>
      </p:pic>
    </p:spTree>
    <p:extLst>
      <p:ext uri="{BB962C8B-B14F-4D97-AF65-F5344CB8AC3E}">
        <p14:creationId xmlns:p14="http://schemas.microsoft.com/office/powerpoint/2010/main" val="1302304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grpSp>
        <p:nvGrpSpPr>
          <p:cNvPr id="2" name="Grupo 1"/>
          <p:cNvGrpSpPr/>
          <p:nvPr/>
        </p:nvGrpSpPr>
        <p:grpSpPr>
          <a:xfrm>
            <a:off x="3145400" y="2660700"/>
            <a:ext cx="5940150" cy="1578000"/>
            <a:chOff x="3145400" y="2660700"/>
            <a:chExt cx="5940150" cy="1578000"/>
          </a:xfrm>
        </p:grpSpPr>
        <p:sp>
          <p:nvSpPr>
            <p:cNvPr id="46" name="Google Shape;46;p2"/>
            <p:cNvSpPr/>
            <p:nvPr/>
          </p:nvSpPr>
          <p:spPr>
            <a:xfrm flipH="1">
              <a:off x="4382600" y="2660700"/>
              <a:ext cx="4702950" cy="1578000"/>
            </a:xfrm>
            <a:prstGeom prst="rect">
              <a:avLst/>
            </a:prstGeom>
            <a:solidFill>
              <a:schemeClr val="lt1"/>
            </a:solidFill>
            <a:ln>
              <a:noFill/>
            </a:ln>
          </p:spPr>
          <p:txBody>
            <a:bodyPr spcFirstLastPara="1" wrap="square" lIns="91425" tIns="91425" rIns="91425" bIns="91425" anchor="ctr" anchorCtr="0">
              <a:noAutofit/>
            </a:bodyPr>
            <a:lstStyle/>
            <a:p>
              <a:pPr algn="ctr"/>
              <a:r>
                <a:rPr lang="es-GT" sz="2800" dirty="0" smtClean="0">
                  <a:solidFill>
                    <a:srgbClr val="00B0F0"/>
                  </a:solidFill>
                </a:rPr>
                <a:t>Consolidación de Logros Institucionales</a:t>
              </a:r>
              <a:endParaRPr lang="es-GT" sz="2800" dirty="0">
                <a:solidFill>
                  <a:srgbClr val="00B0F0"/>
                </a:solidFill>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9600" dirty="0" smtClean="0">
                  <a:solidFill>
                    <a:schemeClr val="bg1"/>
                  </a:solidFill>
                </a:rPr>
                <a:t>7</a:t>
              </a:r>
              <a:endParaRPr sz="9600" dirty="0">
                <a:solidFill>
                  <a:schemeClr val="bg1"/>
                </a:solidFill>
              </a:endParaRPr>
            </a:p>
          </p:txBody>
        </p:sp>
      </p:grpSp>
    </p:spTree>
    <p:extLst>
      <p:ext uri="{BB962C8B-B14F-4D97-AF65-F5344CB8AC3E}">
        <p14:creationId xmlns:p14="http://schemas.microsoft.com/office/powerpoint/2010/main" val="1343791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grpSp>
        <p:nvGrpSpPr>
          <p:cNvPr id="2" name="Grupo 1"/>
          <p:cNvGrpSpPr/>
          <p:nvPr/>
        </p:nvGrpSpPr>
        <p:grpSpPr>
          <a:xfrm>
            <a:off x="3145400" y="2660700"/>
            <a:ext cx="5940150" cy="1578000"/>
            <a:chOff x="3145400" y="2660700"/>
            <a:chExt cx="5940150" cy="1578000"/>
          </a:xfrm>
        </p:grpSpPr>
        <p:sp>
          <p:nvSpPr>
            <p:cNvPr id="46" name="Google Shape;46;p2"/>
            <p:cNvSpPr/>
            <p:nvPr/>
          </p:nvSpPr>
          <p:spPr>
            <a:xfrm flipH="1">
              <a:off x="4382600" y="2660700"/>
              <a:ext cx="4702950" cy="1578000"/>
            </a:xfrm>
            <a:prstGeom prst="rect">
              <a:avLst/>
            </a:prstGeom>
            <a:solidFill>
              <a:schemeClr val="lt1"/>
            </a:solidFill>
            <a:ln>
              <a:noFill/>
            </a:ln>
          </p:spPr>
          <p:txBody>
            <a:bodyPr spcFirstLastPara="1" wrap="square" lIns="91425" tIns="91425" rIns="91425" bIns="91425" anchor="ctr" anchorCtr="0">
              <a:noAutofit/>
            </a:bodyPr>
            <a:lstStyle/>
            <a:p>
              <a:pPr algn="ctr"/>
              <a:r>
                <a:rPr lang="es-GT" sz="2800" dirty="0">
                  <a:solidFill>
                    <a:srgbClr val="00B0F0"/>
                  </a:solidFill>
                </a:rPr>
                <a:t>Ejecución </a:t>
              </a:r>
              <a:r>
                <a:rPr lang="es-GT" sz="2800" dirty="0" smtClean="0">
                  <a:solidFill>
                    <a:srgbClr val="00B0F0"/>
                  </a:solidFill>
                </a:rPr>
                <a:t>Presupuestaria</a:t>
              </a:r>
              <a:endParaRPr lang="es-GT" sz="2800" dirty="0">
                <a:solidFill>
                  <a:srgbClr val="00B0F0"/>
                </a:solidFill>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9600" dirty="0" smtClean="0">
                  <a:solidFill>
                    <a:schemeClr val="bg1"/>
                  </a:solidFill>
                </a:rPr>
                <a:t>1</a:t>
              </a:r>
              <a:endParaRPr sz="9600" dirty="0">
                <a:solidFill>
                  <a:schemeClr val="bg1"/>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extLst>
              <a:ext uri="{28A0092B-C50C-407E-A947-70E740481C1C}">
                <a14:useLocalDpi xmlns:a14="http://schemas.microsoft.com/office/drawing/2010/main" val="0"/>
              </a:ext>
            </a:extLst>
          </a:blip>
          <a:srcRect t="198" b="35369"/>
          <a:stretch/>
        </p:blipFill>
        <p:spPr bwMode="auto">
          <a:xfrm>
            <a:off x="166558" y="1178169"/>
            <a:ext cx="5530857" cy="4281854"/>
          </a:xfrm>
          <a:prstGeom prst="rect">
            <a:avLst/>
          </a:prstGeom>
          <a:noFill/>
          <a:ln>
            <a:noFill/>
          </a:ln>
        </p:spPr>
      </p:pic>
      <p:pic>
        <p:nvPicPr>
          <p:cNvPr id="3" name="Imagen 2"/>
          <p:cNvPicPr/>
          <p:nvPr/>
        </p:nvPicPr>
        <p:blipFill rotWithShape="1">
          <a:blip r:embed="rId2">
            <a:extLst>
              <a:ext uri="{28A0092B-C50C-407E-A947-70E740481C1C}">
                <a14:useLocalDpi xmlns:a14="http://schemas.microsoft.com/office/drawing/2010/main" val="0"/>
              </a:ext>
            </a:extLst>
          </a:blip>
          <a:srcRect t="64038"/>
          <a:stretch/>
        </p:blipFill>
        <p:spPr bwMode="auto">
          <a:xfrm>
            <a:off x="5912973" y="1723292"/>
            <a:ext cx="5947850" cy="3094893"/>
          </a:xfrm>
          <a:prstGeom prst="rect">
            <a:avLst/>
          </a:prstGeom>
          <a:noFill/>
          <a:ln>
            <a:noFill/>
          </a:ln>
        </p:spPr>
      </p:pic>
      <p:sp>
        <p:nvSpPr>
          <p:cNvPr id="4" name="Rectángulo 3"/>
          <p:cNvSpPr/>
          <p:nvPr/>
        </p:nvSpPr>
        <p:spPr>
          <a:xfrm>
            <a:off x="412744" y="442882"/>
            <a:ext cx="2961067" cy="382092"/>
          </a:xfrm>
          <a:prstGeom prst="rect">
            <a:avLst/>
          </a:prstGeom>
        </p:spPr>
        <p:txBody>
          <a:bodyPr wrap="none">
            <a:spAutoFit/>
          </a:bodyPr>
          <a:lstStyle/>
          <a:p>
            <a:pPr algn="just">
              <a:lnSpc>
                <a:spcPct val="150000"/>
              </a:lnSpc>
              <a:spcBef>
                <a:spcPts val="1200"/>
              </a:spcBef>
            </a:pPr>
            <a:r>
              <a:rPr lang="es-GT" b="1" dirty="0" smtClean="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Consolidación </a:t>
            </a: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de Logros Institucionales</a:t>
            </a:r>
          </a:p>
        </p:txBody>
      </p:sp>
    </p:spTree>
    <p:extLst>
      <p:ext uri="{BB962C8B-B14F-4D97-AF65-F5344CB8AC3E}">
        <p14:creationId xmlns:p14="http://schemas.microsoft.com/office/powerpoint/2010/main" val="3569861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grpSp>
        <p:nvGrpSpPr>
          <p:cNvPr id="2" name="Grupo 1"/>
          <p:cNvGrpSpPr/>
          <p:nvPr/>
        </p:nvGrpSpPr>
        <p:grpSpPr>
          <a:xfrm>
            <a:off x="3145400" y="2660700"/>
            <a:ext cx="5940150" cy="1578000"/>
            <a:chOff x="3145400" y="2660700"/>
            <a:chExt cx="5940150" cy="1578000"/>
          </a:xfrm>
        </p:grpSpPr>
        <p:sp>
          <p:nvSpPr>
            <p:cNvPr id="46" name="Google Shape;46;p2"/>
            <p:cNvSpPr/>
            <p:nvPr/>
          </p:nvSpPr>
          <p:spPr>
            <a:xfrm flipH="1">
              <a:off x="4382600" y="2660700"/>
              <a:ext cx="4702950" cy="1578000"/>
            </a:xfrm>
            <a:prstGeom prst="rect">
              <a:avLst/>
            </a:prstGeom>
            <a:solidFill>
              <a:schemeClr val="lt1"/>
            </a:solidFill>
            <a:ln>
              <a:noFill/>
            </a:ln>
          </p:spPr>
          <p:txBody>
            <a:bodyPr spcFirstLastPara="1" wrap="square" lIns="91425" tIns="91425" rIns="91425" bIns="91425" anchor="ctr" anchorCtr="0">
              <a:noAutofit/>
            </a:bodyPr>
            <a:lstStyle/>
            <a:p>
              <a:pPr algn="ctr"/>
              <a:r>
                <a:rPr lang="es-GT" sz="2800" dirty="0" smtClean="0">
                  <a:solidFill>
                    <a:srgbClr val="00B0F0"/>
                  </a:solidFill>
                </a:rPr>
                <a:t>Conclusiones</a:t>
              </a:r>
              <a:endParaRPr lang="es-GT" sz="2800" dirty="0">
                <a:solidFill>
                  <a:srgbClr val="00B0F0"/>
                </a:solidFill>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9600" dirty="0">
                  <a:solidFill>
                    <a:schemeClr val="bg1"/>
                  </a:solidFill>
                </a:rPr>
                <a:t>8</a:t>
              </a:r>
              <a:endParaRPr sz="9600" dirty="0">
                <a:solidFill>
                  <a:schemeClr val="bg1"/>
                </a:solidFill>
              </a:endParaRPr>
            </a:p>
          </p:txBody>
        </p:sp>
      </p:grpSp>
    </p:spTree>
    <p:extLst>
      <p:ext uri="{BB962C8B-B14F-4D97-AF65-F5344CB8AC3E}">
        <p14:creationId xmlns:p14="http://schemas.microsoft.com/office/powerpoint/2010/main" val="2836643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4445" y="1371948"/>
            <a:ext cx="11069515" cy="4495718"/>
          </a:xfrm>
          <a:prstGeom prst="rect">
            <a:avLst/>
          </a:prstGeom>
        </p:spPr>
        <p:txBody>
          <a:bodyPr wrap="square">
            <a:spAutoFit/>
          </a:bodyPr>
          <a:lstStyle/>
          <a:p>
            <a:pPr marL="342900" lvl="0" indent="-342900" algn="just">
              <a:lnSpc>
                <a:spcPct val="150000"/>
              </a:lnSpc>
              <a:buFont typeface="Symbol" panose="05050102010706020507" pitchFamily="18" charset="2"/>
              <a:buChar char=""/>
            </a:pPr>
            <a:r>
              <a:rPr lang="es-GT" sz="1200" dirty="0">
                <a:latin typeface="Calibri" panose="020F0502020204030204" pitchFamily="34" charset="0"/>
                <a:ea typeface="Calibri" panose="020F0502020204030204" pitchFamily="34" charset="0"/>
                <a:cs typeface="Times New Roman" panose="02020603050405020304" pitchFamily="18" charset="0"/>
              </a:rPr>
              <a:t>El Ministerio de Ambiente y Recursos Naturales -MARN- es el encargado de la formulación y ejecución de las políticas ambientales, además de establecer los reglamentos necesarios para cumplir y hacer que se cumpla el régimen concerniente a la conservación, protección, sostenibilidad y mejoramiento del ambiente y los recursos naturales en el país, por tal razón se cuenta con programas estratégicos enfocados en la gestión ambiental con énfasis en cambio climático, conservación y protección de los recursos naturales y ambiente y la sensibilización ambiental y participación social.</a:t>
            </a:r>
          </a:p>
          <a:p>
            <a:pPr marL="342900" lvl="0" indent="-342900" algn="just">
              <a:lnSpc>
                <a:spcPct val="150000"/>
              </a:lnSpc>
              <a:buFont typeface="Symbol" panose="05050102010706020507" pitchFamily="18" charset="2"/>
              <a:buChar char=""/>
            </a:pPr>
            <a:r>
              <a:rPr lang="es-GT" sz="1200" dirty="0">
                <a:latin typeface="Calibri" panose="020F0502020204030204" pitchFamily="34" charset="0"/>
                <a:ea typeface="Calibri" panose="020F0502020204030204" pitchFamily="34" charset="0"/>
                <a:cs typeface="Times New Roman" panose="02020603050405020304" pitchFamily="18" charset="0"/>
              </a:rPr>
              <a:t>Las acciones de recolección de 276 toneladas de los programas de Playas Limpias y el sistema de retención de residuos y desechos sólidos flotantes en la Aldea el Quetzalito del Municipio de Puerto Barrios (29.261 toneladas), contribuye al saneamiento de las playas y cuenca del Rio Motagua para la recuperación de estos recursos naturales.</a:t>
            </a:r>
          </a:p>
          <a:p>
            <a:pPr marL="342900" lvl="0" indent="-342900" algn="just">
              <a:lnSpc>
                <a:spcPct val="150000"/>
              </a:lnSpc>
              <a:buFont typeface="Symbol" panose="05050102010706020507" pitchFamily="18" charset="2"/>
              <a:buChar char=""/>
            </a:pPr>
            <a:r>
              <a:rPr lang="es-GT" sz="1200" dirty="0">
                <a:latin typeface="Calibri" panose="020F0502020204030204" pitchFamily="34" charset="0"/>
                <a:ea typeface="Calibri" panose="020F0502020204030204" pitchFamily="34" charset="0"/>
                <a:cs typeface="Times New Roman" panose="02020603050405020304" pitchFamily="18" charset="0"/>
              </a:rPr>
              <a:t>Las campañas y jornadas de sensibilización, capacitación y fortalecimiento de capacidades, ayudan a socializar las normas sanitarias y ambientales que deben aplicarse para la gestión integral de los residuos y desechos sólidos según el Acuerdo Gubernativo 164-2021, con el fin de establecer los parámetros para la disposición adecuada de los desechos sólidos comunes en Guatemala.</a:t>
            </a:r>
          </a:p>
          <a:p>
            <a:pPr marL="342900" lvl="0" indent="-342900" algn="just">
              <a:lnSpc>
                <a:spcPct val="150000"/>
              </a:lnSpc>
              <a:buFont typeface="Symbol" panose="05050102010706020507" pitchFamily="18" charset="2"/>
              <a:buChar char=""/>
            </a:pPr>
            <a:r>
              <a:rPr lang="es-GT" sz="1200" dirty="0">
                <a:latin typeface="Calibri" panose="020F0502020204030204" pitchFamily="34" charset="0"/>
                <a:ea typeface="Calibri" panose="020F0502020204030204" pitchFamily="34" charset="0"/>
                <a:cs typeface="Times New Roman" panose="02020603050405020304" pitchFamily="18" charset="0"/>
              </a:rPr>
              <a:t>La aplicación del Decreto Número 5-2021 “Ley para la Simplificación de Requisitos y Trámites Administrativos” por parte del MARN contribuyen a la agilización de los tramites que se brindan a la población en general. Así mismo, se analiza la reforma del Acuerdo Ministerial 137-216 “Reglamento de Evaluación, Control y Seguimiento Ambiental”.</a:t>
            </a:r>
          </a:p>
          <a:p>
            <a:pPr marL="342900" lvl="0" indent="-342900" algn="just">
              <a:lnSpc>
                <a:spcPct val="150000"/>
              </a:lnSpc>
              <a:buFont typeface="Symbol" panose="05050102010706020507" pitchFamily="18" charset="2"/>
              <a:buChar char=""/>
            </a:pPr>
            <a:r>
              <a:rPr lang="es-GT" sz="1200" dirty="0">
                <a:latin typeface="Calibri" panose="020F0502020204030204" pitchFamily="34" charset="0"/>
                <a:ea typeface="Calibri" panose="020F0502020204030204" pitchFamily="34" charset="0"/>
                <a:cs typeface="Times New Roman" panose="02020603050405020304" pitchFamily="18" charset="0"/>
              </a:rPr>
              <a:t>Las acciones tomadas por el MARN en el Acuerdo Ministerial 71-2023 el Programa Temporal de Desarrollo Integra y del Decreto 51-2022 "Ley Temporal del Desarrollo Integral", proporcionará Educación Ambiental, conocimiento en Clasificación y Recolección de Desechos Sólidos, producción de plantas en viviros municipales y reforestación de tierras a veteranos del conflicto armado, lo cual ayudará al mejoramiento de los recursos naturales del país</a:t>
            </a:r>
          </a:p>
        </p:txBody>
      </p:sp>
      <p:sp>
        <p:nvSpPr>
          <p:cNvPr id="3" name="Rectángulo 2"/>
          <p:cNvSpPr/>
          <p:nvPr/>
        </p:nvSpPr>
        <p:spPr>
          <a:xfrm>
            <a:off x="716570" y="733028"/>
            <a:ext cx="1112805" cy="415498"/>
          </a:xfrm>
          <a:prstGeom prst="rect">
            <a:avLst/>
          </a:prstGeom>
        </p:spPr>
        <p:txBody>
          <a:bodyPr wrap="none">
            <a:spAutoFit/>
          </a:bodyPr>
          <a:lstStyle/>
          <a:p>
            <a:pPr algn="just">
              <a:lnSpc>
                <a:spcPct val="150000"/>
              </a:lnSpc>
              <a:spcBef>
                <a:spcPts val="1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Conclusiones</a:t>
            </a:r>
          </a:p>
        </p:txBody>
      </p:sp>
    </p:spTree>
    <p:extLst>
      <p:ext uri="{BB962C8B-B14F-4D97-AF65-F5344CB8AC3E}">
        <p14:creationId xmlns:p14="http://schemas.microsoft.com/office/powerpoint/2010/main" val="4177672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962689" y="5271030"/>
            <a:ext cx="1206240" cy="479279"/>
          </a:xfrm>
          <a:prstGeom prst="rect">
            <a:avLst/>
          </a:prstGeom>
          <a:noFill/>
          <a:ln>
            <a:noFill/>
          </a:ln>
        </p:spPr>
      </p:pic>
      <p:sp>
        <p:nvSpPr>
          <p:cNvPr id="114" name="Google Shape;114;g1e0bd25976b_0_118"/>
          <p:cNvSpPr txBox="1"/>
          <p:nvPr/>
        </p:nvSpPr>
        <p:spPr>
          <a:xfrm>
            <a:off x="6201980" y="5321693"/>
            <a:ext cx="165180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dirty="0" smtClean="0">
                <a:solidFill>
                  <a:srgbClr val="10304B"/>
                </a:solidFill>
                <a:latin typeface="Montserrat SemiBold"/>
                <a:sym typeface="Montserrat SemiBold"/>
              </a:rPr>
              <a:t>MINISTERIO DE AMBIENTE Y RECURSOS NATURALES</a:t>
            </a:r>
            <a:endParaRP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918823" y="1047375"/>
            <a:ext cx="3279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a:solidFill>
                  <a:schemeClr val="lt1"/>
                </a:solidFill>
                <a:latin typeface="Montserrat"/>
                <a:ea typeface="Montserrat"/>
                <a:cs typeface="Montserrat"/>
                <a:sym typeface="Montserrat"/>
              </a:rPr>
              <a:t>Lorem ipsum </a:t>
            </a:r>
            <a:r>
              <a:rPr lang="es-GT" sz="2000" b="1">
                <a:solidFill>
                  <a:schemeClr val="lt1"/>
                </a:solidFill>
                <a:latin typeface="Montserrat"/>
                <a:ea typeface="Montserrat"/>
                <a:cs typeface="Montserrat"/>
                <a:sym typeface="Montserrat"/>
              </a:rPr>
              <a:t>dolor sit amet, consec</a:t>
            </a:r>
            <a:endParaRPr sz="2000">
              <a:solidFill>
                <a:schemeClr val="lt1"/>
              </a:solidFill>
            </a:endParaRPr>
          </a:p>
        </p:txBody>
      </p:sp>
      <p:sp>
        <p:nvSpPr>
          <p:cNvPr id="2" name="Rectángulo 1"/>
          <p:cNvSpPr/>
          <p:nvPr/>
        </p:nvSpPr>
        <p:spPr>
          <a:xfrm>
            <a:off x="416856" y="385692"/>
            <a:ext cx="4623382" cy="415498"/>
          </a:xfrm>
          <a:prstGeom prst="rect">
            <a:avLst/>
          </a:prstGeom>
        </p:spPr>
        <p:txBody>
          <a:bodyPr wrap="none">
            <a:spAutoFit/>
          </a:bodyPr>
          <a:lstStyle/>
          <a:p>
            <a:pPr algn="just">
              <a:lnSpc>
                <a:spcPct val="150000"/>
              </a:lnSpc>
              <a:spcBef>
                <a:spcPts val="200"/>
              </a:spcBef>
            </a:pPr>
            <a:r>
              <a:rPr lang="es-GT" b="1" dirty="0" smtClean="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Presupuesto </a:t>
            </a: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asignado, vigente, ejecutado y saldo de la entidad</a:t>
            </a:r>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508227" y="1318846"/>
            <a:ext cx="5778273" cy="3464071"/>
          </a:xfrm>
          <a:prstGeom prst="rect">
            <a:avLst/>
          </a:prstGeom>
          <a:noFill/>
        </p:spPr>
      </p:pic>
      <p:sp>
        <p:nvSpPr>
          <p:cNvPr id="3" name="Rectángulo 2"/>
          <p:cNvSpPr/>
          <p:nvPr/>
        </p:nvSpPr>
        <p:spPr>
          <a:xfrm>
            <a:off x="6972300" y="1557112"/>
            <a:ext cx="4325816" cy="2354491"/>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El presupuesto asignado y vigente del Ministerio de Ambiente y Recursos Naturales para el Primer Cuatrimestre del 2023 es equivalente a un monto de Q. 277,580,000.00 y se ejecutaron un total de Q.44,748,040.04 que equivalen al 16.12% del presupuesto total, al final del primer cuatrimestre se cuenta con un saldo total de Q.232,831,959.96</a:t>
            </a:r>
          </a:p>
        </p:txBody>
      </p:sp>
      <p:sp>
        <p:nvSpPr>
          <p:cNvPr id="4" name="Rectángulo 3"/>
          <p:cNvSpPr/>
          <p:nvPr/>
        </p:nvSpPr>
        <p:spPr>
          <a:xfrm>
            <a:off x="6972300" y="4228126"/>
            <a:ext cx="4325816" cy="1384995"/>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El presupuesto ejecutado del Ministerio de Ambiente y Recursos Naturales para el Primer Cuatrimestre del 2023 es equivalente a un monto de Q.44,748,040.04 que equivalen al 16.12% del presupuesto total</a:t>
            </a:r>
          </a:p>
        </p:txBody>
      </p:sp>
    </p:spTree>
    <p:extLst>
      <p:ext uri="{BB962C8B-B14F-4D97-AF65-F5344CB8AC3E}">
        <p14:creationId xmlns:p14="http://schemas.microsoft.com/office/powerpoint/2010/main" val="1043949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918823" y="1047375"/>
            <a:ext cx="3279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a:solidFill>
                  <a:schemeClr val="lt1"/>
                </a:solidFill>
                <a:latin typeface="Montserrat"/>
                <a:ea typeface="Montserrat"/>
                <a:cs typeface="Montserrat"/>
                <a:sym typeface="Montserrat"/>
              </a:rPr>
              <a:t>Lorem ipsum </a:t>
            </a:r>
            <a:r>
              <a:rPr lang="es-GT" sz="2000" b="1">
                <a:solidFill>
                  <a:schemeClr val="lt1"/>
                </a:solidFill>
                <a:latin typeface="Montserrat"/>
                <a:ea typeface="Montserrat"/>
                <a:cs typeface="Montserrat"/>
                <a:sym typeface="Montserrat"/>
              </a:rPr>
              <a:t>dolor sit amet, consec</a:t>
            </a:r>
            <a:endParaRPr sz="2000">
              <a:solidFill>
                <a:schemeClr val="lt1"/>
              </a:solidFill>
            </a:endParaRPr>
          </a:p>
        </p:txBody>
      </p:sp>
      <p:sp>
        <p:nvSpPr>
          <p:cNvPr id="4" name="Rectángulo 3"/>
          <p:cNvSpPr/>
          <p:nvPr/>
        </p:nvSpPr>
        <p:spPr>
          <a:xfrm>
            <a:off x="508227" y="496142"/>
            <a:ext cx="5048177" cy="415498"/>
          </a:xfrm>
          <a:prstGeom prst="rect">
            <a:avLst/>
          </a:prstGeom>
        </p:spPr>
        <p:txBody>
          <a:bodyPr wrap="none">
            <a:spAutoFit/>
          </a:bodyPr>
          <a:lstStyle/>
          <a:p>
            <a:pPr algn="just">
              <a:lnSpc>
                <a:spcPct val="150000"/>
              </a:lnSpc>
              <a:spcBef>
                <a:spcPts val="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Presupuesto asignado, vigente, ejecutado y saldo por grupo de gasto</a:t>
            </a:r>
          </a:p>
        </p:txBody>
      </p:sp>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365852" y="1519237"/>
            <a:ext cx="6061325" cy="3362325"/>
          </a:xfrm>
          <a:prstGeom prst="rect">
            <a:avLst/>
          </a:prstGeom>
          <a:noFill/>
        </p:spPr>
      </p:pic>
      <p:sp>
        <p:nvSpPr>
          <p:cNvPr id="5" name="Rectángulo 4"/>
          <p:cNvSpPr/>
          <p:nvPr/>
        </p:nvSpPr>
        <p:spPr>
          <a:xfrm>
            <a:off x="6909056" y="1519237"/>
            <a:ext cx="4600075" cy="3323987"/>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El presupuesto vigente del Ministerio de Ambiente y Recursos Naturales se encuentra segregado en diferentes grupos de gasto los cuales son el grupo 000 para el pago de nóminas de personal, el grupo 100  para el pago de servicios del ministerio, el grupo 200 para la adquisición de diferentes insumos del ministerio, el grupo 300 para la compra de equipos del MARN, grupo 400 para el pago de prestaciones y otras transferencias y el grupo 900 para el pago de sentencias judiciales, en el cuadro y en la gráfica se refleja la ejecución correspondiente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6" name="Google Shape;56;g1e0bd25976b_0_37"/>
          <p:cNvSpPr txBox="1"/>
          <p:nvPr/>
        </p:nvSpPr>
        <p:spPr>
          <a:xfrm>
            <a:off x="1918823" y="1047375"/>
            <a:ext cx="3279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a:solidFill>
                  <a:schemeClr val="lt1"/>
                </a:solidFill>
                <a:latin typeface="Montserrat"/>
                <a:ea typeface="Montserrat"/>
                <a:cs typeface="Montserrat"/>
                <a:sym typeface="Montserrat"/>
              </a:rPr>
              <a:t>Lorem ipsum </a:t>
            </a:r>
            <a:r>
              <a:rPr lang="es-GT" sz="2000" b="1">
                <a:solidFill>
                  <a:schemeClr val="lt1"/>
                </a:solidFill>
                <a:latin typeface="Montserrat"/>
                <a:ea typeface="Montserrat"/>
                <a:cs typeface="Montserrat"/>
                <a:sym typeface="Montserrat"/>
              </a:rPr>
              <a:t>dolor sit amet, consec</a:t>
            </a:r>
            <a:endParaRPr sz="2000">
              <a:solidFill>
                <a:schemeClr val="lt1"/>
              </a:solidFill>
            </a:endParaRPr>
          </a:p>
        </p:txBody>
      </p:sp>
      <p:sp>
        <p:nvSpPr>
          <p:cNvPr id="2" name="Rectángulo 1"/>
          <p:cNvSpPr/>
          <p:nvPr/>
        </p:nvSpPr>
        <p:spPr>
          <a:xfrm>
            <a:off x="313593" y="237337"/>
            <a:ext cx="6096000" cy="738664"/>
          </a:xfrm>
          <a:prstGeom prst="rect">
            <a:avLst/>
          </a:prstGeom>
        </p:spPr>
        <p:txBody>
          <a:bodyPr>
            <a:spAutoFit/>
          </a:bodyPr>
          <a:lstStyle/>
          <a:p>
            <a:pPr algn="just">
              <a:lnSpc>
                <a:spcPct val="150000"/>
              </a:lnSpc>
              <a:spcBef>
                <a:spcPts val="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Presupuesto asignado, vigente, ejecutado y saldo del grupo de gasto de servicios personales (grupo 0)</a:t>
            </a: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313593" y="1047375"/>
            <a:ext cx="5068570" cy="3713480"/>
          </a:xfrm>
          <a:prstGeom prst="rect">
            <a:avLst/>
          </a:prstGeom>
          <a:noFill/>
        </p:spPr>
      </p:pic>
      <p:sp>
        <p:nvSpPr>
          <p:cNvPr id="3" name="Rectángulo 2"/>
          <p:cNvSpPr/>
          <p:nvPr/>
        </p:nvSpPr>
        <p:spPr>
          <a:xfrm>
            <a:off x="234462" y="4862822"/>
            <a:ext cx="5147701" cy="1171731"/>
          </a:xfrm>
          <a:prstGeom prst="rect">
            <a:avLst/>
          </a:prstGeom>
        </p:spPr>
        <p:txBody>
          <a:bodyPr wrap="square">
            <a:spAutoFit/>
          </a:bodyPr>
          <a:lstStyle/>
          <a:p>
            <a:pPr algn="just">
              <a:lnSpc>
                <a:spcPct val="150000"/>
              </a:lnSpc>
            </a:pPr>
            <a:r>
              <a:rPr lang="es-GT" sz="1200" dirty="0">
                <a:latin typeface="Calibri" panose="020F0502020204030204" pitchFamily="34" charset="0"/>
                <a:ea typeface="Calibri" panose="020F0502020204030204" pitchFamily="34" charset="0"/>
                <a:cs typeface="Times New Roman" panose="02020603050405020304" pitchFamily="18" charset="0"/>
              </a:rPr>
              <a:t>Dentro del presupuesto vigente del Ministerio de Ambiente y Recursos Naturales se cuenta con un espacio equivalente a Q. 112,383,718.00 en el grupo 000 para el pago de nóminas 011, 022, 029, 031 y 081 de la institución de los cuales se ejecutaron un total de Q.31,557,604.23 equivalentes a un 28.08%</a:t>
            </a:r>
          </a:p>
        </p:txBody>
      </p:sp>
      <p:sp>
        <p:nvSpPr>
          <p:cNvPr id="6" name="Rectángulo 5"/>
          <p:cNvSpPr/>
          <p:nvPr/>
        </p:nvSpPr>
        <p:spPr>
          <a:xfrm>
            <a:off x="6482768" y="1193626"/>
            <a:ext cx="4027064" cy="415498"/>
          </a:xfrm>
          <a:prstGeom prst="rect">
            <a:avLst/>
          </a:prstGeom>
        </p:spPr>
        <p:txBody>
          <a:bodyPr wrap="none">
            <a:spAutoFit/>
          </a:bodyPr>
          <a:lstStyle/>
          <a:p>
            <a:pPr algn="just">
              <a:lnSpc>
                <a:spcPct val="150000"/>
              </a:lnSpc>
              <a:spcBef>
                <a:spcPts val="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La importancia de la erogación en servicios personales</a:t>
            </a:r>
          </a:p>
        </p:txBody>
      </p:sp>
      <p:sp>
        <p:nvSpPr>
          <p:cNvPr id="8" name="Rectángulo 7"/>
          <p:cNvSpPr/>
          <p:nvPr/>
        </p:nvSpPr>
        <p:spPr>
          <a:xfrm>
            <a:off x="5958254" y="1755375"/>
            <a:ext cx="5401408" cy="2677656"/>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El dinero utilizado en el pago de servidores públicos (grupo 0), aunque se clasifica como un gasto de funcionamiento; en realidad, constituye el medio para prestar servicios o entregar bienes a la población beneficiaria, y con ello, satisfacer las necesidades sociales; a través de la contratación de personal permanente, servicios técnicos y profesionales, y personal administrativo que brinda los servicios de asistencia en materia ambiental y atención a la población para el cuidado y protección de los recursos naturales.</a:t>
            </a:r>
          </a:p>
        </p:txBody>
      </p:sp>
    </p:spTree>
    <p:extLst>
      <p:ext uri="{BB962C8B-B14F-4D97-AF65-F5344CB8AC3E}">
        <p14:creationId xmlns:p14="http://schemas.microsoft.com/office/powerpoint/2010/main" val="670915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61857" y="514327"/>
            <a:ext cx="4966424" cy="307777"/>
          </a:xfrm>
          <a:prstGeom prst="rect">
            <a:avLst/>
          </a:prstGeom>
        </p:spPr>
        <p:txBody>
          <a:bodyPr wrap="none">
            <a:spAutoFit/>
          </a:bodyPr>
          <a:lstStyle/>
          <a:p>
            <a:r>
              <a:rPr lang="es-GT" dirty="0">
                <a:solidFill>
                  <a:srgbClr val="00B0F0"/>
                </a:solidFill>
                <a:latin typeface="Calibri" panose="020F0502020204030204" pitchFamily="34" charset="0"/>
                <a:ea typeface="Calibri" panose="020F0502020204030204" pitchFamily="34" charset="0"/>
                <a:cs typeface="Times New Roman" panose="02020603050405020304" pitchFamily="18" charset="0"/>
              </a:rPr>
              <a:t>Presupuesto vigente, ejecutado y saldo de la inversión en general</a:t>
            </a:r>
            <a:endParaRPr lang="es-GT" dirty="0">
              <a:solidFill>
                <a:srgbClr val="00B0F0"/>
              </a:solidFill>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561857" y="1283677"/>
            <a:ext cx="5369595" cy="3778689"/>
          </a:xfrm>
          <a:prstGeom prst="rect">
            <a:avLst/>
          </a:prstGeom>
          <a:noFill/>
        </p:spPr>
      </p:pic>
      <p:sp>
        <p:nvSpPr>
          <p:cNvPr id="5" name="Rectángulo 4"/>
          <p:cNvSpPr/>
          <p:nvPr/>
        </p:nvSpPr>
        <p:spPr>
          <a:xfrm>
            <a:off x="6708529" y="2030676"/>
            <a:ext cx="4352194" cy="2354491"/>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Dentro del presupuesto vigente del Ministerio de Ambiente y Recursos Naturales se cuenta con un espacio equivalente a Q. 14,887,214.00 en el grupo 300 para el pago de la adquisición de equipos para la institución de los cuales se ejecutaron un total de Q.2,029,909.00 equivalentes a un 13.64%, asimismo se cuenta con un saldo de Q.12,857,305.00</a:t>
            </a:r>
          </a:p>
        </p:txBody>
      </p:sp>
    </p:spTree>
    <p:extLst>
      <p:ext uri="{BB962C8B-B14F-4D97-AF65-F5344CB8AC3E}">
        <p14:creationId xmlns:p14="http://schemas.microsoft.com/office/powerpoint/2010/main" val="36568310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9542" y="258243"/>
            <a:ext cx="3881191" cy="415498"/>
          </a:xfrm>
          <a:prstGeom prst="rect">
            <a:avLst/>
          </a:prstGeom>
        </p:spPr>
        <p:txBody>
          <a:bodyPr wrap="none">
            <a:spAutoFit/>
          </a:bodyPr>
          <a:lstStyle/>
          <a:p>
            <a:pPr algn="just">
              <a:lnSpc>
                <a:spcPct val="150000"/>
              </a:lnSpc>
              <a:spcBef>
                <a:spcPts val="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Presupuesto vigente, ejecutado y saldo por finalidad</a:t>
            </a:r>
          </a:p>
        </p:txBody>
      </p:sp>
      <p:pic>
        <p:nvPicPr>
          <p:cNvPr id="3" name="Imagen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542" y="1115889"/>
            <a:ext cx="5595266" cy="3825387"/>
          </a:xfrm>
          <a:prstGeom prst="rect">
            <a:avLst/>
          </a:prstGeom>
          <a:noFill/>
        </p:spPr>
      </p:pic>
      <p:sp>
        <p:nvSpPr>
          <p:cNvPr id="4" name="Rectángulo 3"/>
          <p:cNvSpPr/>
          <p:nvPr/>
        </p:nvSpPr>
        <p:spPr>
          <a:xfrm>
            <a:off x="6336323" y="1366588"/>
            <a:ext cx="5093677" cy="3323987"/>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Times New Roman" panose="02020603050405020304" pitchFamily="18" charset="0"/>
              </a:rPr>
              <a:t>El presupuesto vigente del Ministerio de Ambiente y Recursos Naturales se encuentra segregado en dos finalidades, la primera los Servicios Públicos Generales que cuenta con un presupuesto vigente de Q.24,607,109.00 de los cuales se han ejecutado un total de Q.7,099,516.11 equivalente a un 28.85% contando con un saldo al final del primer cuatrimestre de Q.17,507,592.89, la segunda finalidad es la Protección Ambiental cuenta con un presupuesto vigente de Q.252,972,891.00 de los cuales se han ejecutado un total de Q. 37,648,523.93 equivalentes a un 14.88% contando con un saldo al final del primer cuatrimestre de Q.215,324,367.07.</a:t>
            </a:r>
          </a:p>
        </p:txBody>
      </p:sp>
    </p:spTree>
    <p:extLst>
      <p:ext uri="{BB962C8B-B14F-4D97-AF65-F5344CB8AC3E}">
        <p14:creationId xmlns:p14="http://schemas.microsoft.com/office/powerpoint/2010/main" val="2141957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9862" y="434089"/>
            <a:ext cx="2876108" cy="415498"/>
          </a:xfrm>
          <a:prstGeom prst="rect">
            <a:avLst/>
          </a:prstGeom>
        </p:spPr>
        <p:txBody>
          <a:bodyPr wrap="none">
            <a:spAutoFit/>
          </a:bodyPr>
          <a:lstStyle/>
          <a:p>
            <a:pPr algn="just">
              <a:lnSpc>
                <a:spcPct val="150000"/>
              </a:lnSpc>
              <a:spcBef>
                <a:spcPts val="1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Descripción de Programas Sustantivos</a:t>
            </a:r>
          </a:p>
        </p:txBody>
      </p:sp>
      <p:sp>
        <p:nvSpPr>
          <p:cNvPr id="3" name="Rectángulo 2"/>
          <p:cNvSpPr/>
          <p:nvPr/>
        </p:nvSpPr>
        <p:spPr>
          <a:xfrm>
            <a:off x="639862" y="849587"/>
            <a:ext cx="5014514" cy="415498"/>
          </a:xfrm>
          <a:prstGeom prst="rect">
            <a:avLst/>
          </a:prstGeom>
        </p:spPr>
        <p:txBody>
          <a:bodyPr wrap="none">
            <a:spAutoFit/>
          </a:bodyPr>
          <a:lstStyle/>
          <a:p>
            <a:pPr algn="just">
              <a:lnSpc>
                <a:spcPct val="150000"/>
              </a:lnSpc>
              <a:spcBef>
                <a:spcPts val="200"/>
              </a:spcBef>
            </a:pPr>
            <a:r>
              <a:rPr lang="es-GT" b="1" smtClean="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Programa 011, Gestión ambiental con énfasis en el cambio climático</a:t>
            </a:r>
            <a:endPar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639862" y="1265085"/>
            <a:ext cx="10851684" cy="1384995"/>
          </a:xfrm>
          <a:prstGeom prst="rect">
            <a:avLst/>
          </a:prstGeom>
        </p:spPr>
        <p:txBody>
          <a:bodyPr wrap="square">
            <a:spAutoFit/>
          </a:bodyPr>
          <a:lstStyle/>
          <a:p>
            <a:pPr algn="just">
              <a:lnSpc>
                <a:spcPct val="150000"/>
              </a:lnSpc>
            </a:pPr>
            <a:r>
              <a:rPr lang="es-ES" dirty="0" smtClean="0">
                <a:latin typeface="Calibri" panose="020F0502020204030204" pitchFamily="34" charset="0"/>
                <a:ea typeface="Calibri" panose="020F0502020204030204" pitchFamily="34" charset="0"/>
                <a:cs typeface="Calibri" panose="020F0502020204030204" pitchFamily="34" charset="0"/>
              </a:rPr>
              <a:t>El </a:t>
            </a:r>
            <a:r>
              <a:rPr lang="es-ES" dirty="0">
                <a:latin typeface="Calibri" panose="020F0502020204030204" pitchFamily="34" charset="0"/>
                <a:ea typeface="Calibri" panose="020F0502020204030204" pitchFamily="34" charset="0"/>
                <a:cs typeface="Calibri" panose="020F0502020204030204" pitchFamily="34" charset="0"/>
              </a:rPr>
              <a:t>objetivo de este programa es desarrollar y coordinar las actividades nacionales relacionadas con la elaboración de escenarios socioeconómicos y ambientales, que permita identificar vulnerabilidades potenciales en el ámbito urbano-marginal, elaboración de guías para realizar planes locales y nacionales de adaptación al cambio climático.</a:t>
            </a:r>
            <a:endParaRPr lang="es-GT"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endParaRPr lang="es-GT"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568528" y="2469260"/>
            <a:ext cx="5811206" cy="307777"/>
          </a:xfrm>
          <a:prstGeom prst="rect">
            <a:avLst/>
          </a:prstGeom>
        </p:spPr>
        <p:txBody>
          <a:bodyPr wrap="none">
            <a:spAutoFit/>
          </a:bodyPr>
          <a:lstStyle/>
          <a:p>
            <a:r>
              <a:rPr lang="es-GT" dirty="0">
                <a:solidFill>
                  <a:srgbClr val="00B0F0"/>
                </a:solidFill>
                <a:latin typeface="Calibri" panose="020F0502020204030204" pitchFamily="34" charset="0"/>
                <a:ea typeface="Calibri" panose="020F0502020204030204" pitchFamily="34" charset="0"/>
                <a:cs typeface="Times New Roman" panose="02020603050405020304" pitchFamily="18" charset="0"/>
              </a:rPr>
              <a:t>Programa 12 Conservación y protección de los recursos naturales y ambiente</a:t>
            </a:r>
            <a:endParaRPr lang="es-GT" dirty="0">
              <a:solidFill>
                <a:srgbClr val="00B0F0"/>
              </a:solidFill>
            </a:endParaRPr>
          </a:p>
        </p:txBody>
      </p:sp>
      <p:sp>
        <p:nvSpPr>
          <p:cNvPr id="6" name="Rectángulo 5"/>
          <p:cNvSpPr/>
          <p:nvPr/>
        </p:nvSpPr>
        <p:spPr>
          <a:xfrm>
            <a:off x="578316" y="2796274"/>
            <a:ext cx="10913230" cy="1061829"/>
          </a:xfrm>
          <a:prstGeom prst="rect">
            <a:avLst/>
          </a:prstGeom>
        </p:spPr>
        <p:txBody>
          <a:bodyPr wrap="square">
            <a:spAutoFit/>
          </a:bodyPr>
          <a:lstStyle/>
          <a:p>
            <a:pPr algn="just">
              <a:lnSpc>
                <a:spcPct val="150000"/>
              </a:lnSpc>
            </a:pPr>
            <a:r>
              <a:rPr lang="es-GT" dirty="0">
                <a:latin typeface="Calibri" panose="020F0502020204030204" pitchFamily="34" charset="0"/>
                <a:ea typeface="Calibri" panose="020F0502020204030204" pitchFamily="34" charset="0"/>
                <a:cs typeface="Calibri" panose="020F0502020204030204" pitchFamily="34" charset="0"/>
              </a:rPr>
              <a:t>El objetivo de este programa es facilitar la coordinación de esfuerzos que permitan tratar de manera integrada (intra e interinstitucional) otros temas y aspectos sociales, económicos y ambientales. El manejo de los corredores secos y tierras amenazas con desertificación y susceptibles a sequías, que permitan relacionar el potencial del desarrollo socioeconómico, con el deterioro ambiental.</a:t>
            </a:r>
            <a:endParaRPr lang="es-GT"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568528" y="4004297"/>
            <a:ext cx="5157181" cy="415498"/>
          </a:xfrm>
          <a:prstGeom prst="rect">
            <a:avLst/>
          </a:prstGeom>
        </p:spPr>
        <p:txBody>
          <a:bodyPr wrap="none">
            <a:spAutoFit/>
          </a:bodyPr>
          <a:lstStyle/>
          <a:p>
            <a:pPr algn="just">
              <a:lnSpc>
                <a:spcPct val="150000"/>
              </a:lnSpc>
              <a:spcBef>
                <a:spcPts val="200"/>
              </a:spcBef>
            </a:pPr>
            <a:r>
              <a:rPr lang="es-GT" b="1" dirty="0">
                <a:solidFill>
                  <a:srgbClr val="00B0F0"/>
                </a:solidFill>
                <a:latin typeface="Calibri Light" panose="020F0302020204030204" pitchFamily="34" charset="0"/>
                <a:ea typeface="Times New Roman" panose="02020603050405020304" pitchFamily="18" charset="0"/>
                <a:cs typeface="Times New Roman" panose="02020603050405020304" pitchFamily="18" charset="0"/>
              </a:rPr>
              <a:t>Programa 13 Sensibilización socio ambiental y participación ciudadana</a:t>
            </a:r>
          </a:p>
        </p:txBody>
      </p:sp>
      <p:sp>
        <p:nvSpPr>
          <p:cNvPr id="8" name="Rectángulo 7"/>
          <p:cNvSpPr/>
          <p:nvPr/>
        </p:nvSpPr>
        <p:spPr>
          <a:xfrm>
            <a:off x="594341" y="4419795"/>
            <a:ext cx="10881179" cy="738664"/>
          </a:xfrm>
          <a:prstGeom prst="rect">
            <a:avLst/>
          </a:prstGeom>
        </p:spPr>
        <p:txBody>
          <a:bodyPr wrap="square">
            <a:spAutoFit/>
          </a:bodyPr>
          <a:lstStyle/>
          <a:p>
            <a:pPr algn="just">
              <a:lnSpc>
                <a:spcPct val="150000"/>
              </a:lnSpc>
            </a:pPr>
            <a:r>
              <a:rPr lang="es-ES" dirty="0">
                <a:latin typeface="Calibri" panose="020F0502020204030204" pitchFamily="34" charset="0"/>
                <a:ea typeface="Calibri" panose="020F0502020204030204" pitchFamily="34" charset="0"/>
                <a:cs typeface="Calibri" panose="020F0502020204030204" pitchFamily="34" charset="0"/>
              </a:rPr>
              <a:t>El objetivo de este programa es implementar las estrategias de la educación ambiental en coordinación con el Ministerio de Educación, y tiene como actividad principal la implementación de la política nacional de educación ambiental y vigilar porque se cumpla.</a:t>
            </a:r>
            <a:endParaRPr lang="es-GT"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1283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grpSp>
        <p:nvGrpSpPr>
          <p:cNvPr id="2" name="Grupo 1"/>
          <p:cNvGrpSpPr/>
          <p:nvPr/>
        </p:nvGrpSpPr>
        <p:grpSpPr>
          <a:xfrm>
            <a:off x="3145400" y="2660700"/>
            <a:ext cx="5940150" cy="1578000"/>
            <a:chOff x="3145400" y="2660700"/>
            <a:chExt cx="5940150" cy="1578000"/>
          </a:xfrm>
        </p:grpSpPr>
        <p:sp>
          <p:nvSpPr>
            <p:cNvPr id="46" name="Google Shape;46;p2"/>
            <p:cNvSpPr/>
            <p:nvPr/>
          </p:nvSpPr>
          <p:spPr>
            <a:xfrm flipH="1">
              <a:off x="4382600" y="2660700"/>
              <a:ext cx="4702950" cy="1578000"/>
            </a:xfrm>
            <a:prstGeom prst="rect">
              <a:avLst/>
            </a:prstGeom>
            <a:solidFill>
              <a:schemeClr val="lt1"/>
            </a:solidFill>
            <a:ln>
              <a:noFill/>
            </a:ln>
          </p:spPr>
          <p:txBody>
            <a:bodyPr spcFirstLastPara="1" wrap="square" lIns="91425" tIns="91425" rIns="91425" bIns="91425" anchor="ctr" anchorCtr="0">
              <a:noAutofit/>
            </a:bodyPr>
            <a:lstStyle/>
            <a:p>
              <a:pPr algn="ctr"/>
              <a:r>
                <a:rPr lang="es-GT" sz="2800" dirty="0" smtClean="0">
                  <a:solidFill>
                    <a:srgbClr val="00B0F0"/>
                  </a:solidFill>
                </a:rPr>
                <a:t>Saneamiento del Rio Motagua</a:t>
              </a:r>
              <a:endParaRPr lang="es-GT" sz="2800" dirty="0">
                <a:solidFill>
                  <a:srgbClr val="00B0F0"/>
                </a:solidFill>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GT" sz="9600" dirty="0">
                  <a:solidFill>
                    <a:schemeClr val="bg1"/>
                  </a:solidFill>
                </a:rPr>
                <a:t>2</a:t>
              </a:r>
              <a:endParaRPr sz="9600" dirty="0">
                <a:solidFill>
                  <a:schemeClr val="bg1"/>
                </a:solidFill>
              </a:endParaRPr>
            </a:p>
          </p:txBody>
        </p:sp>
      </p:grpSp>
    </p:spTree>
    <p:extLst>
      <p:ext uri="{BB962C8B-B14F-4D97-AF65-F5344CB8AC3E}">
        <p14:creationId xmlns:p14="http://schemas.microsoft.com/office/powerpoint/2010/main" val="851878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1836</Words>
  <Application>Microsoft Office PowerPoint</Application>
  <PresentationFormat>Panorámica</PresentationFormat>
  <Paragraphs>92</Paragraphs>
  <Slides>23</Slides>
  <Notes>13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Symbol</vt:lpstr>
      <vt:lpstr>Calibri Light</vt:lpstr>
      <vt:lpstr>Calibri</vt:lpstr>
      <vt:lpstr>Montserrat</vt:lpstr>
      <vt:lpstr>Vollkorn Black</vt:lpstr>
      <vt:lpstr>Montserrat SemiBold</vt:lpstr>
      <vt:lpstr>Times New Roman</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Ricardo Andres Ortega Robledo</cp:lastModifiedBy>
  <cp:revision>11</cp:revision>
  <dcterms:created xsi:type="dcterms:W3CDTF">2022-04-29T16:34:54Z</dcterms:created>
  <dcterms:modified xsi:type="dcterms:W3CDTF">2023-05-04T21:49:20Z</dcterms:modified>
</cp:coreProperties>
</file>