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5"/>
  </p:notesMasterIdLst>
  <p:sldIdLst>
    <p:sldId id="256" r:id="rId2"/>
    <p:sldId id="258" r:id="rId3"/>
    <p:sldId id="264" r:id="rId4"/>
    <p:sldId id="257" r:id="rId5"/>
    <p:sldId id="259" r:id="rId6"/>
    <p:sldId id="265" r:id="rId7"/>
    <p:sldId id="266" r:id="rId8"/>
    <p:sldId id="267" r:id="rId9"/>
    <p:sldId id="268" r:id="rId10"/>
    <p:sldId id="270" r:id="rId11"/>
    <p:sldId id="271" r:id="rId12"/>
    <p:sldId id="275" r:id="rId13"/>
    <p:sldId id="276" r:id="rId14"/>
    <p:sldId id="277" r:id="rId15"/>
    <p:sldId id="272" r:id="rId16"/>
    <p:sldId id="273" r:id="rId17"/>
    <p:sldId id="284" r:id="rId18"/>
    <p:sldId id="296" r:id="rId19"/>
    <p:sldId id="297" r:id="rId20"/>
    <p:sldId id="298" r:id="rId21"/>
    <p:sldId id="299" r:id="rId22"/>
    <p:sldId id="300" r:id="rId23"/>
    <p:sldId id="301" r:id="rId24"/>
    <p:sldId id="302" r:id="rId25"/>
    <p:sldId id="304" r:id="rId26"/>
    <p:sldId id="274" r:id="rId27"/>
    <p:sldId id="278" r:id="rId28"/>
    <p:sldId id="279" r:id="rId29"/>
    <p:sldId id="280" r:id="rId30"/>
    <p:sldId id="281" r:id="rId31"/>
    <p:sldId id="282" r:id="rId32"/>
    <p:sldId id="283" r:id="rId33"/>
    <p:sldId id="263" r:id="rId34"/>
  </p:sldIdLst>
  <p:sldSz cx="12192000" cy="6858000"/>
  <p:notesSz cx="6858000" cy="9144000"/>
  <p:embeddedFontLst>
    <p:embeddedFont>
      <p:font typeface="Calibri" panose="020F0502020204030204" pitchFamily="34" charset="0"/>
      <p:regular r:id="rId36"/>
      <p:bold r:id="rId37"/>
      <p:italic r:id="rId38"/>
      <p:boldItalic r:id="rId39"/>
    </p:embeddedFont>
    <p:embeddedFont>
      <p:font typeface="Open Sans" panose="020B0606030504020204" pitchFamily="34" charset="0"/>
      <p:regular r:id="rId40"/>
      <p:bold r:id="rId41"/>
      <p:italic r:id="rId42"/>
      <p:boldItalic r:id="rId43"/>
    </p:embeddedFont>
    <p:embeddedFont>
      <p:font typeface="Vollkorn Black" panose="020B0604020202020204" charset="0"/>
      <p:bold r:id="rId44"/>
      <p:boldItalic r:id="rId45"/>
    </p:embeddedFont>
    <p:embeddedFont>
      <p:font typeface="Vollkorn ExtraBold" panose="020B0604020202020204" charset="0"/>
      <p:bold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8" roundtripDataSignature="AMtx7miiJp/3MEYxNCktPksRf1O6ouhhs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86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customschemas.google.com/relationships/presentationmetadata" Target="metadata"/><Relationship Id="rId8" Type="http://schemas.openxmlformats.org/officeDocument/2006/relationships/slide" Target="slides/slide7.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financiero.AMSCLAE\Desktop\informes%20de%20rendicion%20de%20cuenta%20primer%20cuatrimestre%202023\rendicion%20de%20cuentas%20al%2030%20de%20abril%202023.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92393683347721"/>
          <c:y val="1.8666332047139526E-2"/>
          <c:w val="0.73151890364849437"/>
          <c:h val="0.95014443370017343"/>
        </c:manualLayout>
      </c:layout>
      <c:barChart>
        <c:barDir val="bar"/>
        <c:grouping val="clustered"/>
        <c:varyColors val="0"/>
        <c:ser>
          <c:idx val="0"/>
          <c:order val="0"/>
          <c:tx>
            <c:strRef>
              <c:f>'5'!$C$3</c:f>
              <c:strCache>
                <c:ptCount val="1"/>
                <c:pt idx="0">
                  <c:v> PRESUPUESTO VIGENTE 2023 </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s-G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'5'!$B$4</c:f>
              <c:strCache>
                <c:ptCount val="1"/>
                <c:pt idx="0">
                  <c:v>Reducción de la Contaminación</c:v>
                </c:pt>
              </c:strCache>
            </c:strRef>
          </c:cat>
          <c:val>
            <c:numRef>
              <c:f>'5'!$C$4</c:f>
              <c:numCache>
                <c:formatCode>_(* #,##0.00_);_(* \(#,##0.00\);_(* "-"??_);_(@_)</c:formatCode>
                <c:ptCount val="1"/>
                <c:pt idx="0">
                  <c:v>10500000</c:v>
                </c:pt>
              </c:numCache>
            </c:numRef>
          </c:val>
          <c:extLst>
            <c:ext xmlns:c16="http://schemas.microsoft.com/office/drawing/2014/chart" uri="{C3380CC4-5D6E-409C-BE32-E72D297353CC}">
              <c16:uniqueId val="{00000000-4E2B-49FE-94D5-A63A3D2D797A}"/>
            </c:ext>
          </c:extLst>
        </c:ser>
        <c:ser>
          <c:idx val="1"/>
          <c:order val="1"/>
          <c:tx>
            <c:strRef>
              <c:f>'5'!$D$3</c:f>
              <c:strCache>
                <c:ptCount val="1"/>
                <c:pt idx="0">
                  <c:v>EJECUTADO</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s-G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'5'!$B$4</c:f>
              <c:strCache>
                <c:ptCount val="1"/>
                <c:pt idx="0">
                  <c:v>Reducción de la Contaminación</c:v>
                </c:pt>
              </c:strCache>
            </c:strRef>
          </c:cat>
          <c:val>
            <c:numRef>
              <c:f>'5'!$D$4</c:f>
              <c:numCache>
                <c:formatCode>_(* #,##0.00_);_(* \(#,##0.00\);_(* "-"??_);_(@_)</c:formatCode>
                <c:ptCount val="1"/>
                <c:pt idx="0">
                  <c:v>3360857.42</c:v>
                </c:pt>
              </c:numCache>
            </c:numRef>
          </c:val>
          <c:extLst>
            <c:ext xmlns:c16="http://schemas.microsoft.com/office/drawing/2014/chart" uri="{C3380CC4-5D6E-409C-BE32-E72D297353CC}">
              <c16:uniqueId val="{00000001-4E2B-49FE-94D5-A63A3D2D797A}"/>
            </c:ext>
          </c:extLst>
        </c:ser>
        <c:ser>
          <c:idx val="2"/>
          <c:order val="2"/>
          <c:tx>
            <c:strRef>
              <c:f>'5'!$E$3</c:f>
              <c:strCache>
                <c:ptCount val="1"/>
                <c:pt idx="0">
                  <c:v>SALDO</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s-G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'5'!$B$4</c:f>
              <c:strCache>
                <c:ptCount val="1"/>
                <c:pt idx="0">
                  <c:v>Reducción de la Contaminación</c:v>
                </c:pt>
              </c:strCache>
            </c:strRef>
          </c:cat>
          <c:val>
            <c:numRef>
              <c:f>'5'!$E$4</c:f>
              <c:numCache>
                <c:formatCode>_(* #,##0.00_);_(* \(#,##0.00\);_(* "-"??_);_(@_)</c:formatCode>
                <c:ptCount val="1"/>
                <c:pt idx="0">
                  <c:v>7139142.5800000001</c:v>
                </c:pt>
              </c:numCache>
            </c:numRef>
          </c:val>
          <c:extLst>
            <c:ext xmlns:c16="http://schemas.microsoft.com/office/drawing/2014/chart" uri="{C3380CC4-5D6E-409C-BE32-E72D297353CC}">
              <c16:uniqueId val="{00000002-4E2B-49FE-94D5-A63A3D2D797A}"/>
            </c:ext>
          </c:extLst>
        </c:ser>
        <c:dLbls>
          <c:dLblPos val="outEnd"/>
          <c:showLegendKey val="0"/>
          <c:showVal val="1"/>
          <c:showCatName val="0"/>
          <c:showSerName val="0"/>
          <c:showPercent val="0"/>
          <c:showBubbleSize val="0"/>
        </c:dLbls>
        <c:gapWidth val="128"/>
        <c:axId val="422634024"/>
        <c:axId val="422634416"/>
      </c:barChart>
      <c:catAx>
        <c:axId val="422634024"/>
        <c:scaling>
          <c:orientation val="minMax"/>
        </c:scaling>
        <c:delete val="1"/>
        <c:axPos val="l"/>
        <c:numFmt formatCode="General" sourceLinked="1"/>
        <c:majorTickMark val="none"/>
        <c:minorTickMark val="none"/>
        <c:tickLblPos val="nextTo"/>
        <c:crossAx val="422634416"/>
        <c:crosses val="autoZero"/>
        <c:auto val="1"/>
        <c:lblAlgn val="ctr"/>
        <c:lblOffset val="100"/>
        <c:noMultiLvlLbl val="0"/>
      </c:catAx>
      <c:valAx>
        <c:axId val="422634416"/>
        <c:scaling>
          <c:orientation val="minMax"/>
        </c:scaling>
        <c:delete val="1"/>
        <c:axPos val="b"/>
        <c:numFmt formatCode="_(* #,##0.00_);_(* \(#,##0.00\);_(* &quot;-&quot;??_);_(@_)" sourceLinked="1"/>
        <c:majorTickMark val="none"/>
        <c:minorTickMark val="none"/>
        <c:tickLblPos val="nextTo"/>
        <c:crossAx val="422634024"/>
        <c:crosses val="autoZero"/>
        <c:crossBetween val="between"/>
      </c:valAx>
      <c:spPr>
        <a:noFill/>
        <a:ln w="25400">
          <a:noFill/>
        </a:ln>
        <a:effectLst/>
      </c:spPr>
    </c:plotArea>
    <c:legend>
      <c:legendPos val="b"/>
      <c:layout>
        <c:manualLayout>
          <c:xMode val="edge"/>
          <c:yMode val="edge"/>
          <c:x val="0.30326343900889935"/>
          <c:y val="0.87974903821953765"/>
          <c:w val="0.69673656177593191"/>
          <c:h val="0.10156683539557555"/>
        </c:manualLayout>
      </c:layout>
      <c:overlay val="1"/>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s-GT"/>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solidFill>
            <a:schemeClr val="tx1"/>
          </a:solidFill>
          <a:latin typeface="Arial" panose="020B0604020202020204" pitchFamily="34" charset="0"/>
          <a:cs typeface="Arial" panose="020B0604020202020204" pitchFamily="34" charset="0"/>
        </a:defRPr>
      </a:pPr>
      <a:endParaRPr lang="es-G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GT"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 name="Google Shape;3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e0bd25976b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e0bd25976b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g1e0bd25976b_0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10</a:t>
            </a:fld>
            <a:endParaRPr/>
          </a:p>
        </p:txBody>
      </p:sp>
    </p:spTree>
    <p:extLst>
      <p:ext uri="{BB962C8B-B14F-4D97-AF65-F5344CB8AC3E}">
        <p14:creationId xmlns:p14="http://schemas.microsoft.com/office/powerpoint/2010/main" val="4149288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e0bd25976b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e0bd25976b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g1e0bd25976b_0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11</a:t>
            </a:fld>
            <a:endParaRPr/>
          </a:p>
        </p:txBody>
      </p:sp>
    </p:spTree>
    <p:extLst>
      <p:ext uri="{BB962C8B-B14F-4D97-AF65-F5344CB8AC3E}">
        <p14:creationId xmlns:p14="http://schemas.microsoft.com/office/powerpoint/2010/main" val="3581923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e0bd25976b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e0bd25976b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g1e0bd25976b_0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12</a:t>
            </a:fld>
            <a:endParaRPr/>
          </a:p>
        </p:txBody>
      </p:sp>
    </p:spTree>
    <p:extLst>
      <p:ext uri="{BB962C8B-B14F-4D97-AF65-F5344CB8AC3E}">
        <p14:creationId xmlns:p14="http://schemas.microsoft.com/office/powerpoint/2010/main" val="22938867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e0bd25976b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e0bd25976b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g1e0bd25976b_0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13</a:t>
            </a:fld>
            <a:endParaRPr/>
          </a:p>
        </p:txBody>
      </p:sp>
    </p:spTree>
    <p:extLst>
      <p:ext uri="{BB962C8B-B14F-4D97-AF65-F5344CB8AC3E}">
        <p14:creationId xmlns:p14="http://schemas.microsoft.com/office/powerpoint/2010/main" val="1744766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e0bd25976b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e0bd25976b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g1e0bd25976b_0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14</a:t>
            </a:fld>
            <a:endParaRPr/>
          </a:p>
        </p:txBody>
      </p:sp>
    </p:spTree>
    <p:extLst>
      <p:ext uri="{BB962C8B-B14F-4D97-AF65-F5344CB8AC3E}">
        <p14:creationId xmlns:p14="http://schemas.microsoft.com/office/powerpoint/2010/main" val="3278146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 name="Google Shape;4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15</a:t>
            </a:fld>
            <a:endParaRPr/>
          </a:p>
        </p:txBody>
      </p:sp>
    </p:spTree>
    <p:extLst>
      <p:ext uri="{BB962C8B-B14F-4D97-AF65-F5344CB8AC3E}">
        <p14:creationId xmlns:p14="http://schemas.microsoft.com/office/powerpoint/2010/main" val="1157907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e0bd25976b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e0bd25976b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g1e0bd25976b_0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16</a:t>
            </a:fld>
            <a:endParaRPr/>
          </a:p>
        </p:txBody>
      </p:sp>
    </p:spTree>
    <p:extLst>
      <p:ext uri="{BB962C8B-B14F-4D97-AF65-F5344CB8AC3E}">
        <p14:creationId xmlns:p14="http://schemas.microsoft.com/office/powerpoint/2010/main" val="12255112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e0bd25976b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e0bd25976b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g1e0bd25976b_0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17</a:t>
            </a:fld>
            <a:endParaRPr/>
          </a:p>
        </p:txBody>
      </p:sp>
    </p:spTree>
    <p:extLst>
      <p:ext uri="{BB962C8B-B14F-4D97-AF65-F5344CB8AC3E}">
        <p14:creationId xmlns:p14="http://schemas.microsoft.com/office/powerpoint/2010/main" val="41468490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e0bd25976b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e0bd25976b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g1e0bd25976b_0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18</a:t>
            </a:fld>
            <a:endParaRPr/>
          </a:p>
        </p:txBody>
      </p:sp>
    </p:spTree>
    <p:extLst>
      <p:ext uri="{BB962C8B-B14F-4D97-AF65-F5344CB8AC3E}">
        <p14:creationId xmlns:p14="http://schemas.microsoft.com/office/powerpoint/2010/main" val="2281092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e0bd25976b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e0bd25976b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g1e0bd25976b_0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19</a:t>
            </a:fld>
            <a:endParaRPr/>
          </a:p>
        </p:txBody>
      </p:sp>
    </p:spTree>
    <p:extLst>
      <p:ext uri="{BB962C8B-B14F-4D97-AF65-F5344CB8AC3E}">
        <p14:creationId xmlns:p14="http://schemas.microsoft.com/office/powerpoint/2010/main" val="309628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0bd25976b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0bd25976b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g1e0bd25976b_0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e0bd25976b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e0bd25976b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g1e0bd25976b_0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20</a:t>
            </a:fld>
            <a:endParaRPr/>
          </a:p>
        </p:txBody>
      </p:sp>
    </p:spTree>
    <p:extLst>
      <p:ext uri="{BB962C8B-B14F-4D97-AF65-F5344CB8AC3E}">
        <p14:creationId xmlns:p14="http://schemas.microsoft.com/office/powerpoint/2010/main" val="33419855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e0bd25976b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e0bd25976b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g1e0bd25976b_0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21</a:t>
            </a:fld>
            <a:endParaRPr/>
          </a:p>
        </p:txBody>
      </p:sp>
    </p:spTree>
    <p:extLst>
      <p:ext uri="{BB962C8B-B14F-4D97-AF65-F5344CB8AC3E}">
        <p14:creationId xmlns:p14="http://schemas.microsoft.com/office/powerpoint/2010/main" val="33051915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e0bd25976b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e0bd25976b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g1e0bd25976b_0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22</a:t>
            </a:fld>
            <a:endParaRPr/>
          </a:p>
        </p:txBody>
      </p:sp>
    </p:spTree>
    <p:extLst>
      <p:ext uri="{BB962C8B-B14F-4D97-AF65-F5344CB8AC3E}">
        <p14:creationId xmlns:p14="http://schemas.microsoft.com/office/powerpoint/2010/main" val="977907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e0bd25976b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e0bd25976b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g1e0bd25976b_0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23</a:t>
            </a:fld>
            <a:endParaRPr/>
          </a:p>
        </p:txBody>
      </p:sp>
    </p:spTree>
    <p:extLst>
      <p:ext uri="{BB962C8B-B14F-4D97-AF65-F5344CB8AC3E}">
        <p14:creationId xmlns:p14="http://schemas.microsoft.com/office/powerpoint/2010/main" val="22625234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e0bd25976b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e0bd25976b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g1e0bd25976b_0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24</a:t>
            </a:fld>
            <a:endParaRPr/>
          </a:p>
        </p:txBody>
      </p:sp>
    </p:spTree>
    <p:extLst>
      <p:ext uri="{BB962C8B-B14F-4D97-AF65-F5344CB8AC3E}">
        <p14:creationId xmlns:p14="http://schemas.microsoft.com/office/powerpoint/2010/main" val="6158667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e0bd25976b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e0bd25976b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g1e0bd25976b_0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25</a:t>
            </a:fld>
            <a:endParaRPr/>
          </a:p>
        </p:txBody>
      </p:sp>
    </p:spTree>
    <p:extLst>
      <p:ext uri="{BB962C8B-B14F-4D97-AF65-F5344CB8AC3E}">
        <p14:creationId xmlns:p14="http://schemas.microsoft.com/office/powerpoint/2010/main" val="6629450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 name="Google Shape;4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26</a:t>
            </a:fld>
            <a:endParaRPr/>
          </a:p>
        </p:txBody>
      </p:sp>
    </p:spTree>
    <p:extLst>
      <p:ext uri="{BB962C8B-B14F-4D97-AF65-F5344CB8AC3E}">
        <p14:creationId xmlns:p14="http://schemas.microsoft.com/office/powerpoint/2010/main" val="35068276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e0bd25976b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e0bd25976b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g1e0bd25976b_0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27</a:t>
            </a:fld>
            <a:endParaRPr/>
          </a:p>
        </p:txBody>
      </p:sp>
    </p:spTree>
    <p:extLst>
      <p:ext uri="{BB962C8B-B14F-4D97-AF65-F5344CB8AC3E}">
        <p14:creationId xmlns:p14="http://schemas.microsoft.com/office/powerpoint/2010/main" val="6128868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 name="Google Shape;4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28</a:t>
            </a:fld>
            <a:endParaRPr/>
          </a:p>
        </p:txBody>
      </p:sp>
    </p:spTree>
    <p:extLst>
      <p:ext uri="{BB962C8B-B14F-4D97-AF65-F5344CB8AC3E}">
        <p14:creationId xmlns:p14="http://schemas.microsoft.com/office/powerpoint/2010/main" val="36671967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e0bd25976b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e0bd25976b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g1e0bd25976b_0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29</a:t>
            </a:fld>
            <a:endParaRPr/>
          </a:p>
        </p:txBody>
      </p:sp>
    </p:spTree>
    <p:extLst>
      <p:ext uri="{BB962C8B-B14F-4D97-AF65-F5344CB8AC3E}">
        <p14:creationId xmlns:p14="http://schemas.microsoft.com/office/powerpoint/2010/main" val="1304954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0bd25976b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0bd25976b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g1e0bd25976b_0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3</a:t>
            </a:fld>
            <a:endParaRPr/>
          </a:p>
        </p:txBody>
      </p:sp>
    </p:spTree>
    <p:extLst>
      <p:ext uri="{BB962C8B-B14F-4D97-AF65-F5344CB8AC3E}">
        <p14:creationId xmlns:p14="http://schemas.microsoft.com/office/powerpoint/2010/main" val="12830251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e0bd25976b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e0bd25976b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g1e0bd25976b_0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30</a:t>
            </a:fld>
            <a:endParaRPr/>
          </a:p>
        </p:txBody>
      </p:sp>
    </p:spTree>
    <p:extLst>
      <p:ext uri="{BB962C8B-B14F-4D97-AF65-F5344CB8AC3E}">
        <p14:creationId xmlns:p14="http://schemas.microsoft.com/office/powerpoint/2010/main" val="40391633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e0bd25976b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e0bd25976b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g1e0bd25976b_0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31</a:t>
            </a:fld>
            <a:endParaRPr/>
          </a:p>
        </p:txBody>
      </p:sp>
    </p:spTree>
    <p:extLst>
      <p:ext uri="{BB962C8B-B14F-4D97-AF65-F5344CB8AC3E}">
        <p14:creationId xmlns:p14="http://schemas.microsoft.com/office/powerpoint/2010/main" val="10261605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e0bd25976b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e0bd25976b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g1e0bd25976b_0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32</a:t>
            </a:fld>
            <a:endParaRPr/>
          </a:p>
        </p:txBody>
      </p:sp>
    </p:spTree>
    <p:extLst>
      <p:ext uri="{BB962C8B-B14F-4D97-AF65-F5344CB8AC3E}">
        <p14:creationId xmlns:p14="http://schemas.microsoft.com/office/powerpoint/2010/main" val="27569406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e0bd25976b_0_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1e0bd25976b_0_1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g1e0bd25976b_0_1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33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 name="Google Shape;4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e0bd25976b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e0bd25976b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g1e0bd25976b_0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e0bd25976b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e0bd25976b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g1e0bd25976b_0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6</a:t>
            </a:fld>
            <a:endParaRPr/>
          </a:p>
        </p:txBody>
      </p:sp>
    </p:spTree>
    <p:extLst>
      <p:ext uri="{BB962C8B-B14F-4D97-AF65-F5344CB8AC3E}">
        <p14:creationId xmlns:p14="http://schemas.microsoft.com/office/powerpoint/2010/main" val="1489461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e0bd25976b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e0bd25976b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g1e0bd25976b_0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7</a:t>
            </a:fld>
            <a:endParaRPr/>
          </a:p>
        </p:txBody>
      </p:sp>
    </p:spTree>
    <p:extLst>
      <p:ext uri="{BB962C8B-B14F-4D97-AF65-F5344CB8AC3E}">
        <p14:creationId xmlns:p14="http://schemas.microsoft.com/office/powerpoint/2010/main" val="2691727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e0bd25976b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e0bd25976b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g1e0bd25976b_0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8</a:t>
            </a:fld>
            <a:endParaRPr/>
          </a:p>
        </p:txBody>
      </p:sp>
    </p:spTree>
    <p:extLst>
      <p:ext uri="{BB962C8B-B14F-4D97-AF65-F5344CB8AC3E}">
        <p14:creationId xmlns:p14="http://schemas.microsoft.com/office/powerpoint/2010/main" val="1428339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e0bd25976b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e0bd25976b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g1e0bd25976b_0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9</a:t>
            </a:fld>
            <a:endParaRPr/>
          </a:p>
        </p:txBody>
      </p:sp>
    </p:spTree>
    <p:extLst>
      <p:ext uri="{BB962C8B-B14F-4D97-AF65-F5344CB8AC3E}">
        <p14:creationId xmlns:p14="http://schemas.microsoft.com/office/powerpoint/2010/main" val="17934948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0"/>
        <p:cNvGrpSpPr/>
        <p:nvPr/>
      </p:nvGrpSpPr>
      <p:grpSpPr>
        <a:xfrm>
          <a:off x="0" y="0"/>
          <a:ext cx="0" cy="0"/>
          <a:chOff x="0" y="0"/>
          <a:chExt cx="0" cy="0"/>
        </a:xfrm>
      </p:grpSpPr>
      <p:pic>
        <p:nvPicPr>
          <p:cNvPr id="11" name="Google Shape;11;p10"/>
          <p:cNvPicPr preferRelativeResize="0"/>
          <p:nvPr/>
        </p:nvPicPr>
        <p:blipFill>
          <a:blip r:embed="rId2">
            <a:alphaModFix/>
          </a:blip>
          <a:stretch>
            <a:fillRect/>
          </a:stretch>
        </p:blipFill>
        <p:spPr>
          <a:xfrm>
            <a:off x="0" y="-2"/>
            <a:ext cx="12192000" cy="685800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2"/>
        <p:cNvGrpSpPr/>
        <p:nvPr/>
      </p:nvGrpSpPr>
      <p:grpSpPr>
        <a:xfrm>
          <a:off x="0" y="0"/>
          <a:ext cx="0" cy="0"/>
          <a:chOff x="0" y="0"/>
          <a:chExt cx="0" cy="0"/>
        </a:xfrm>
      </p:grpSpPr>
      <p:pic>
        <p:nvPicPr>
          <p:cNvPr id="13" name="Google Shape;13;p11"/>
          <p:cNvPicPr preferRelativeResize="0"/>
          <p:nvPr/>
        </p:nvPicPr>
        <p:blipFill rotWithShape="1">
          <a:blip r:embed="rId2">
            <a:alphaModFix/>
          </a:blip>
          <a:srcRect/>
          <a:stretch/>
        </p:blipFill>
        <p:spPr>
          <a:xfrm>
            <a:off x="0" y="-7"/>
            <a:ext cx="12192000" cy="6858014"/>
          </a:xfrm>
          <a:prstGeom prst="rect">
            <a:avLst/>
          </a:prstGeom>
          <a:noFill/>
          <a:ln>
            <a:noFill/>
          </a:ln>
        </p:spPr>
      </p:pic>
      <p:sp>
        <p:nvSpPr>
          <p:cNvPr id="14" name="Google Shape;14;p11"/>
          <p:cNvSpPr txBox="1"/>
          <p:nvPr/>
        </p:nvSpPr>
        <p:spPr>
          <a:xfrm>
            <a:off x="853075" y="6244250"/>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chemeClr val="lt1"/>
                </a:solidFill>
                <a:latin typeface="Vollkorn Black"/>
                <a:ea typeface="Vollkorn Black"/>
                <a:cs typeface="Vollkorn Black"/>
                <a:sym typeface="Vollkorn Black"/>
              </a:rPr>
              <a:t>R  E  N  D  I  C  I  Ó  N        D  E      C  U  E  N  T  A  S</a:t>
            </a:r>
            <a:endParaRPr sz="600">
              <a:solidFill>
                <a:schemeClr val="lt1"/>
              </a:solidFill>
              <a:latin typeface="Vollkorn Black"/>
              <a:ea typeface="Vollkorn Black"/>
              <a:cs typeface="Vollkorn Black"/>
              <a:sym typeface="Vollkorn Black"/>
            </a:endParaRPr>
          </a:p>
        </p:txBody>
      </p:sp>
      <p:sp>
        <p:nvSpPr>
          <p:cNvPr id="15" name="Google Shape;15;p11"/>
          <p:cNvSpPr txBox="1"/>
          <p:nvPr/>
        </p:nvSpPr>
        <p:spPr>
          <a:xfrm>
            <a:off x="9587800" y="6270425"/>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chemeClr val="lt1"/>
                </a:solidFill>
                <a:latin typeface="Vollkorn Black"/>
                <a:ea typeface="Vollkorn Black"/>
                <a:cs typeface="Vollkorn Black"/>
                <a:sym typeface="Vollkorn Black"/>
              </a:rPr>
              <a:t>P  R  I  M  E  R      C  U  A  T  R  I  M  E  S  T  R  E</a:t>
            </a:r>
            <a:endParaRPr sz="600">
              <a:solidFill>
                <a:schemeClr val="lt1"/>
              </a:solidFill>
              <a:latin typeface="Vollkorn Black"/>
              <a:ea typeface="Vollkorn Black"/>
              <a:cs typeface="Vollkorn Black"/>
              <a:sym typeface="Vollkorn Black"/>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16"/>
        <p:cNvGrpSpPr/>
        <p:nvPr/>
      </p:nvGrpSpPr>
      <p:grpSpPr>
        <a:xfrm>
          <a:off x="0" y="0"/>
          <a:ext cx="0" cy="0"/>
          <a:chOff x="0" y="0"/>
          <a:chExt cx="0" cy="0"/>
        </a:xfrm>
      </p:grpSpPr>
      <p:sp>
        <p:nvSpPr>
          <p:cNvPr id="17" name="Google Shape;17;p12"/>
          <p:cNvSpPr txBox="1"/>
          <p:nvPr/>
        </p:nvSpPr>
        <p:spPr>
          <a:xfrm>
            <a:off x="853075" y="6244250"/>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R  E  N  D  I  C  I  Ó  N        D  E      C  U  E  N  T  A  S</a:t>
            </a:r>
            <a:endParaRPr sz="600">
              <a:solidFill>
                <a:srgbClr val="36B3CE"/>
              </a:solidFill>
              <a:latin typeface="Vollkorn Black"/>
              <a:ea typeface="Vollkorn Black"/>
              <a:cs typeface="Vollkorn Black"/>
              <a:sym typeface="Vollkorn Black"/>
            </a:endParaRPr>
          </a:p>
        </p:txBody>
      </p:sp>
      <p:sp>
        <p:nvSpPr>
          <p:cNvPr id="18" name="Google Shape;18;p12"/>
          <p:cNvSpPr txBox="1"/>
          <p:nvPr/>
        </p:nvSpPr>
        <p:spPr>
          <a:xfrm>
            <a:off x="9587800" y="6270425"/>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P  R  I  M  E  R      C  U  A  T  R  I  M  E  S  T  R  E</a:t>
            </a:r>
            <a:endParaRPr sz="600">
              <a:solidFill>
                <a:srgbClr val="36B3CE"/>
              </a:solidFill>
              <a:latin typeface="Vollkorn Black"/>
              <a:ea typeface="Vollkorn Black"/>
              <a:cs typeface="Vollkorn Black"/>
              <a:sym typeface="Vollkorn Black"/>
            </a:endParaRPr>
          </a:p>
        </p:txBody>
      </p:sp>
      <p:pic>
        <p:nvPicPr>
          <p:cNvPr id="19" name="Google Shape;19;p12"/>
          <p:cNvPicPr preferRelativeResize="0"/>
          <p:nvPr/>
        </p:nvPicPr>
        <p:blipFill>
          <a:blip r:embed="rId2">
            <a:alphaModFix/>
          </a:blip>
          <a:stretch>
            <a:fillRect/>
          </a:stretch>
        </p:blipFill>
        <p:spPr>
          <a:xfrm>
            <a:off x="0" y="4706471"/>
            <a:ext cx="1245950" cy="21515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magen con título 1">
  <p:cSld name="PICTURE_WITH_CAPTION_TEXT_1">
    <p:spTree>
      <p:nvGrpSpPr>
        <p:cNvPr id="1" name="Shape 25"/>
        <p:cNvGrpSpPr/>
        <p:nvPr/>
      </p:nvGrpSpPr>
      <p:grpSpPr>
        <a:xfrm>
          <a:off x="0" y="0"/>
          <a:ext cx="0" cy="0"/>
          <a:chOff x="0" y="0"/>
          <a:chExt cx="0" cy="0"/>
        </a:xfrm>
      </p:grpSpPr>
      <p:pic>
        <p:nvPicPr>
          <p:cNvPr id="26" name="Google Shape;26;g1e0bd25976b_0_133"/>
          <p:cNvPicPr preferRelativeResize="0"/>
          <p:nvPr/>
        </p:nvPicPr>
        <p:blipFill>
          <a:blip r:embed="rId2">
            <a:alphaModFix/>
          </a:blip>
          <a:stretch>
            <a:fillRect/>
          </a:stretch>
        </p:blipFill>
        <p:spPr>
          <a:xfrm>
            <a:off x="9873425" y="4532475"/>
            <a:ext cx="2318575" cy="2325525"/>
          </a:xfrm>
          <a:prstGeom prst="rect">
            <a:avLst/>
          </a:prstGeom>
          <a:noFill/>
          <a:ln>
            <a:noFill/>
          </a:ln>
        </p:spPr>
      </p:pic>
      <p:sp>
        <p:nvSpPr>
          <p:cNvPr id="27" name="Google Shape;27;g1e0bd25976b_0_133"/>
          <p:cNvSpPr txBox="1"/>
          <p:nvPr/>
        </p:nvSpPr>
        <p:spPr>
          <a:xfrm>
            <a:off x="853075" y="6244250"/>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R  E  N  D  I  C  I  Ó  N        D  E      C  U  E  N  T  A  S</a:t>
            </a:r>
            <a:endParaRPr sz="600">
              <a:solidFill>
                <a:srgbClr val="36B3CE"/>
              </a:solidFill>
              <a:latin typeface="Vollkorn Black"/>
              <a:ea typeface="Vollkorn Black"/>
              <a:cs typeface="Vollkorn Black"/>
              <a:sym typeface="Vollkorn Black"/>
            </a:endParaRPr>
          </a:p>
        </p:txBody>
      </p:sp>
      <p:sp>
        <p:nvSpPr>
          <p:cNvPr id="28" name="Google Shape;28;g1e0bd25976b_0_133"/>
          <p:cNvSpPr txBox="1"/>
          <p:nvPr/>
        </p:nvSpPr>
        <p:spPr>
          <a:xfrm>
            <a:off x="9587800" y="6270425"/>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P  R  I  M  E  R      C  U  A  T  R  I  M  E  S  T  R  E</a:t>
            </a:r>
            <a:endParaRPr sz="600">
              <a:solidFill>
                <a:srgbClr val="36B3CE"/>
              </a:solidFill>
              <a:latin typeface="Vollkorn Black"/>
              <a:ea typeface="Vollkorn Black"/>
              <a:cs typeface="Vollkorn Black"/>
              <a:sym typeface="Vollkorn Black"/>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32"/>
        <p:cNvGrpSpPr/>
        <p:nvPr/>
      </p:nvGrpSpPr>
      <p:grpSpPr>
        <a:xfrm>
          <a:off x="0" y="0"/>
          <a:ext cx="0" cy="0"/>
          <a:chOff x="0" y="0"/>
          <a:chExt cx="0" cy="0"/>
        </a:xfrm>
      </p:grpSpPr>
      <p:pic>
        <p:nvPicPr>
          <p:cNvPr id="33" name="Google Shape;33;p20"/>
          <p:cNvPicPr preferRelativeResize="0"/>
          <p:nvPr/>
        </p:nvPicPr>
        <p:blipFill rotWithShape="1">
          <a:blip r:embed="rId2">
            <a:alphaModFix/>
          </a:blip>
          <a:srcRect/>
          <a:stretch/>
        </p:blipFill>
        <p:spPr>
          <a:xfrm>
            <a:off x="4" y="0"/>
            <a:ext cx="12191990" cy="68580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5"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19.jpe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26.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29.jpe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32.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35.jpeg"/><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38.jpeg"/><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41.jpeg"/><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44.jpeg"/><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
        <p:cNvGrpSpPr/>
        <p:nvPr/>
      </p:nvGrpSpPr>
      <p:grpSpPr>
        <a:xfrm>
          <a:off x="0" y="0"/>
          <a:ext cx="0" cy="0"/>
          <a:chOff x="0" y="0"/>
          <a:chExt cx="0" cy="0"/>
        </a:xfrm>
      </p:grpSpPr>
      <p:pic>
        <p:nvPicPr>
          <p:cNvPr id="38" name="Google Shape;38;p1"/>
          <p:cNvPicPr preferRelativeResize="0"/>
          <p:nvPr/>
        </p:nvPicPr>
        <p:blipFill rotWithShape="1">
          <a:blip r:embed="rId4">
            <a:alphaModFix/>
          </a:blip>
          <a:srcRect/>
          <a:stretch/>
        </p:blipFill>
        <p:spPr>
          <a:xfrm>
            <a:off x="4411155" y="6282160"/>
            <a:ext cx="4214230" cy="572848"/>
          </a:xfrm>
          <a:prstGeom prst="rect">
            <a:avLst/>
          </a:prstGeom>
          <a:noFill/>
          <a:ln>
            <a:noFill/>
          </a:ln>
        </p:spPr>
      </p:pic>
      <p:pic>
        <p:nvPicPr>
          <p:cNvPr id="39" name="Google Shape;39;p1"/>
          <p:cNvPicPr preferRelativeResize="0"/>
          <p:nvPr/>
        </p:nvPicPr>
        <p:blipFill rotWithShape="1">
          <a:blip r:embed="rId5">
            <a:alphaModFix/>
          </a:blip>
          <a:srcRect/>
          <a:stretch/>
        </p:blipFill>
        <p:spPr>
          <a:xfrm>
            <a:off x="4512312" y="6328944"/>
            <a:ext cx="1206240" cy="479279"/>
          </a:xfrm>
          <a:prstGeom prst="rect">
            <a:avLst/>
          </a:prstGeom>
          <a:noFill/>
          <a:ln>
            <a:noFill/>
          </a:ln>
        </p:spPr>
      </p:pic>
      <p:sp>
        <p:nvSpPr>
          <p:cNvPr id="2" name="Cuadro de texto 1295077713">
            <a:extLst>
              <a:ext uri="{FF2B5EF4-FFF2-40B4-BE49-F238E27FC236}">
                <a16:creationId xmlns:a16="http://schemas.microsoft.com/office/drawing/2014/main" id="{9F1132A4-0157-66E6-066B-74145C235A3C}"/>
              </a:ext>
            </a:extLst>
          </p:cNvPr>
          <p:cNvSpPr txBox="1"/>
          <p:nvPr/>
        </p:nvSpPr>
        <p:spPr>
          <a:xfrm>
            <a:off x="5718552" y="6282159"/>
            <a:ext cx="3015683" cy="44005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s-GT" sz="105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Autoridad para el Manejo Sustentable de la Cuenca del Lago de Atitlán y su Entorno</a:t>
            </a:r>
          </a:p>
          <a:p>
            <a:r>
              <a:rPr lang="es-GT" sz="105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-AMSCLAE-</a:t>
            </a:r>
            <a:endParaRPr lang="es-GT"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g1e0bd25976b_0_50"/>
          <p:cNvSpPr/>
          <p:nvPr/>
        </p:nvSpPr>
        <p:spPr>
          <a:xfrm>
            <a:off x="-1" y="281100"/>
            <a:ext cx="11181925"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g1e0bd25976b_0_50"/>
          <p:cNvSpPr txBox="1"/>
          <p:nvPr/>
        </p:nvSpPr>
        <p:spPr>
          <a:xfrm>
            <a:off x="337803" y="0"/>
            <a:ext cx="10070394" cy="1803530"/>
          </a:xfrm>
          <a:prstGeom prst="rect">
            <a:avLst/>
          </a:prstGeom>
          <a:noFill/>
          <a:ln>
            <a:noFill/>
          </a:ln>
        </p:spPr>
        <p:txBody>
          <a:bodyPr spcFirstLastPara="1" wrap="square" lIns="91425" tIns="45700" rIns="91425" bIns="45700" anchor="t" anchorCtr="0">
            <a:spAutoFit/>
          </a:bodyPr>
          <a:lstStyle/>
          <a:p>
            <a:pPr marL="228600" algn="just">
              <a:lnSpc>
                <a:spcPct val="115000"/>
              </a:lnSpc>
            </a:pPr>
            <a:endParaRPr lang="es-GT" sz="2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rtl="0">
              <a:lnSpc>
                <a:spcPct val="100000"/>
              </a:lnSpc>
              <a:spcBef>
                <a:spcPts val="0"/>
              </a:spcBef>
              <a:spcAft>
                <a:spcPts val="0"/>
              </a:spcAft>
              <a:buNone/>
            </a:pPr>
            <a:r>
              <a:rPr lang="es-GT" sz="2800" b="1" i="0" u="none" strike="noStrike" cap="none" dirty="0">
                <a:solidFill>
                  <a:schemeClr val="bg1"/>
                </a:solidFill>
                <a:latin typeface="Arial"/>
                <a:ea typeface="Arial"/>
                <a:cs typeface="Arial"/>
                <a:sym typeface="Arial"/>
              </a:rPr>
              <a:t>PAGO DE SALARIOS A SERVIDORES PÚBLICOS A LA FECHA</a:t>
            </a:r>
          </a:p>
          <a:p>
            <a:pPr lvl="0" algn="just">
              <a:lnSpc>
                <a:spcPct val="115000"/>
              </a:lnSpc>
              <a:buClr>
                <a:srgbClr val="00B0F0"/>
              </a:buClr>
            </a:pPr>
            <a:endParaRPr lang="es-GT" sz="20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 name="Google Shape;155;p30">
            <a:extLst>
              <a:ext uri="{FF2B5EF4-FFF2-40B4-BE49-F238E27FC236}">
                <a16:creationId xmlns:a16="http://schemas.microsoft.com/office/drawing/2014/main" id="{1F912202-0CBA-DE3D-8293-D814CA75C741}"/>
              </a:ext>
            </a:extLst>
          </p:cNvPr>
          <p:cNvSpPr txBox="1"/>
          <p:nvPr/>
        </p:nvSpPr>
        <p:spPr>
          <a:xfrm>
            <a:off x="814807" y="1801091"/>
            <a:ext cx="7406641" cy="4026339"/>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rmAutofit fontScale="70000" lnSpcReduction="20000"/>
          </a:bodyPr>
          <a:lstStyle/>
          <a:p>
            <a:pPr marL="0" marR="0" lvl="0" indent="0" algn="just" rtl="0">
              <a:lnSpc>
                <a:spcPct val="150000"/>
              </a:lnSpc>
              <a:spcBef>
                <a:spcPts val="0"/>
              </a:spcBef>
              <a:spcAft>
                <a:spcPts val="0"/>
              </a:spcAft>
              <a:buClr>
                <a:srgbClr val="000000"/>
              </a:buClr>
              <a:buSzPct val="100000"/>
              <a:buFont typeface="Arial"/>
              <a:buNone/>
            </a:pPr>
            <a:r>
              <a:rPr lang="es-GT" sz="2700" b="0" i="0" u="none" strike="noStrike" cap="none" dirty="0">
                <a:solidFill>
                  <a:srgbClr val="000000"/>
                </a:solidFill>
                <a:latin typeface="Arial"/>
                <a:ea typeface="Arial"/>
                <a:cs typeface="Arial"/>
                <a:sym typeface="Arial"/>
              </a:rPr>
              <a:t>Presupuesto vigente total para el pago de servidores públicos</a:t>
            </a:r>
            <a:endParaRPr dirty="0"/>
          </a:p>
          <a:p>
            <a:pPr marL="0" marR="0" lvl="1" indent="0" algn="just" rtl="0">
              <a:lnSpc>
                <a:spcPct val="150000"/>
              </a:lnSpc>
              <a:spcBef>
                <a:spcPts val="0"/>
              </a:spcBef>
              <a:spcAft>
                <a:spcPts val="0"/>
              </a:spcAft>
              <a:buNone/>
            </a:pPr>
            <a:r>
              <a:rPr lang="es-GT" sz="4500" b="1" i="0" u="none" strike="noStrike" cap="none" dirty="0">
                <a:solidFill>
                  <a:srgbClr val="0070C0"/>
                </a:solidFill>
                <a:latin typeface="Arial"/>
                <a:ea typeface="Arial"/>
                <a:cs typeface="Arial"/>
                <a:sym typeface="Arial"/>
              </a:rPr>
              <a:t>Q. 7,450,000.00</a:t>
            </a:r>
            <a:endParaRPr dirty="0"/>
          </a:p>
          <a:p>
            <a:pPr marL="0" marR="0" lvl="0" indent="0" algn="just" rtl="0">
              <a:lnSpc>
                <a:spcPct val="150000"/>
              </a:lnSpc>
              <a:spcBef>
                <a:spcPts val="0"/>
              </a:spcBef>
              <a:spcAft>
                <a:spcPts val="0"/>
              </a:spcAft>
              <a:buClr>
                <a:srgbClr val="000000"/>
              </a:buClr>
              <a:buSzPct val="100000"/>
              <a:buFont typeface="Arial"/>
              <a:buNone/>
            </a:pPr>
            <a:r>
              <a:rPr lang="es-GT" sz="2700" b="0" i="0" u="none" strike="noStrike" cap="none" dirty="0">
                <a:solidFill>
                  <a:srgbClr val="000000"/>
                </a:solidFill>
                <a:latin typeface="Arial"/>
                <a:ea typeface="Arial"/>
                <a:cs typeface="Arial"/>
                <a:sym typeface="Arial"/>
              </a:rPr>
              <a:t>Presupuesto utilizado al</a:t>
            </a:r>
            <a:r>
              <a:rPr lang="es-GT" sz="2700" b="1" i="0" u="none" strike="noStrike" cap="none" dirty="0">
                <a:solidFill>
                  <a:srgbClr val="000000"/>
                </a:solidFill>
                <a:latin typeface="Arial"/>
                <a:ea typeface="Arial"/>
                <a:cs typeface="Arial"/>
                <a:sym typeface="Arial"/>
              </a:rPr>
              <a:t> </a:t>
            </a:r>
            <a:r>
              <a:rPr lang="es-GT" sz="2700" b="1" i="0" u="sng" strike="noStrike" cap="none" dirty="0">
                <a:solidFill>
                  <a:srgbClr val="000000"/>
                </a:solidFill>
                <a:latin typeface="Arial"/>
                <a:ea typeface="Arial"/>
                <a:cs typeface="Arial"/>
                <a:sym typeface="Arial"/>
              </a:rPr>
              <a:t>primer cuatrimestre 2023</a:t>
            </a:r>
            <a:r>
              <a:rPr lang="es-GT" sz="2700" b="1" i="0" u="none" strike="noStrike" cap="none" dirty="0">
                <a:solidFill>
                  <a:srgbClr val="000000"/>
                </a:solidFill>
                <a:latin typeface="Arial"/>
                <a:ea typeface="Arial"/>
                <a:cs typeface="Arial"/>
                <a:sym typeface="Arial"/>
              </a:rPr>
              <a:t> </a:t>
            </a:r>
            <a:r>
              <a:rPr lang="es-GT" sz="2700" b="0" i="0" u="none" strike="noStrike" cap="none" dirty="0">
                <a:solidFill>
                  <a:srgbClr val="000000"/>
                </a:solidFill>
                <a:latin typeface="Arial"/>
                <a:ea typeface="Arial"/>
                <a:cs typeface="Arial"/>
                <a:sym typeface="Arial"/>
              </a:rPr>
              <a:t>para el pago de servidores públicos</a:t>
            </a:r>
            <a:endParaRPr dirty="0"/>
          </a:p>
          <a:p>
            <a:pPr marL="0" marR="0" lvl="1" indent="0" algn="just" rtl="0">
              <a:lnSpc>
                <a:spcPct val="150000"/>
              </a:lnSpc>
              <a:spcBef>
                <a:spcPts val="0"/>
              </a:spcBef>
              <a:spcAft>
                <a:spcPts val="0"/>
              </a:spcAft>
              <a:buNone/>
            </a:pPr>
            <a:r>
              <a:rPr lang="es-GT" sz="4500" b="1" i="0" u="none" strike="noStrike" cap="none" dirty="0">
                <a:solidFill>
                  <a:srgbClr val="0070C0"/>
                </a:solidFill>
                <a:latin typeface="Arial"/>
                <a:ea typeface="Arial"/>
                <a:cs typeface="Arial"/>
                <a:sym typeface="Arial"/>
              </a:rPr>
              <a:t>Q. 2,185,063.45</a:t>
            </a:r>
            <a:endParaRPr dirty="0"/>
          </a:p>
          <a:p>
            <a:pPr marL="0" marR="0" lvl="0" indent="0" algn="just" rtl="0">
              <a:lnSpc>
                <a:spcPct val="150000"/>
              </a:lnSpc>
              <a:spcBef>
                <a:spcPts val="0"/>
              </a:spcBef>
              <a:spcAft>
                <a:spcPts val="0"/>
              </a:spcAft>
              <a:buClr>
                <a:srgbClr val="000000"/>
              </a:buClr>
              <a:buSzPct val="100000"/>
              <a:buFont typeface="Arial"/>
              <a:buNone/>
            </a:pPr>
            <a:r>
              <a:rPr lang="es-GT" sz="2700" b="0" i="0" u="none" strike="noStrike" cap="none" dirty="0">
                <a:solidFill>
                  <a:srgbClr val="000000"/>
                </a:solidFill>
                <a:latin typeface="Arial"/>
                <a:ea typeface="Arial"/>
                <a:cs typeface="Arial"/>
                <a:sym typeface="Arial"/>
              </a:rPr>
              <a:t>Saldo para el pago de servidores públicos</a:t>
            </a:r>
            <a:endParaRPr dirty="0"/>
          </a:p>
          <a:p>
            <a:pPr marL="0" marR="0" lvl="1" indent="0" algn="just" rtl="0">
              <a:lnSpc>
                <a:spcPct val="150000"/>
              </a:lnSpc>
              <a:spcBef>
                <a:spcPts val="0"/>
              </a:spcBef>
              <a:spcAft>
                <a:spcPts val="0"/>
              </a:spcAft>
              <a:buNone/>
            </a:pPr>
            <a:r>
              <a:rPr lang="es-GT" sz="4500" b="1" i="0" u="none" strike="noStrike" cap="none" dirty="0">
                <a:solidFill>
                  <a:srgbClr val="0070C0"/>
                </a:solidFill>
                <a:latin typeface="Arial"/>
                <a:ea typeface="Arial"/>
                <a:cs typeface="Arial"/>
                <a:sym typeface="Arial"/>
              </a:rPr>
              <a:t>Q. </a:t>
            </a:r>
            <a:r>
              <a:rPr lang="es-GT" sz="4500" b="1" dirty="0">
                <a:solidFill>
                  <a:srgbClr val="0070C0"/>
                </a:solidFill>
              </a:rPr>
              <a:t>5,264,936</a:t>
            </a:r>
            <a:r>
              <a:rPr lang="es-GT" sz="4500" b="1" i="0" u="none" strike="noStrike" cap="none" dirty="0">
                <a:solidFill>
                  <a:srgbClr val="0070C0"/>
                </a:solidFill>
                <a:latin typeface="Arial"/>
                <a:ea typeface="Arial"/>
                <a:cs typeface="Arial"/>
                <a:sym typeface="Arial"/>
              </a:rPr>
              <a:t>.55</a:t>
            </a:r>
            <a:endParaRPr dirty="0"/>
          </a:p>
          <a:p>
            <a:pPr marL="0" marR="0" lvl="0" indent="0" algn="just" rtl="0">
              <a:lnSpc>
                <a:spcPct val="150000"/>
              </a:lnSpc>
              <a:spcBef>
                <a:spcPts val="0"/>
              </a:spcBef>
              <a:spcAft>
                <a:spcPts val="0"/>
              </a:spcAft>
              <a:buClr>
                <a:srgbClr val="000000"/>
              </a:buClr>
              <a:buSzPct val="100000"/>
              <a:buFont typeface="Arial"/>
              <a:buNone/>
            </a:pPr>
            <a:endParaRPr sz="2000" b="0" i="0" u="none" strike="noStrike" cap="none" dirty="0">
              <a:solidFill>
                <a:srgbClr val="1F3864"/>
              </a:solidFill>
              <a:latin typeface="Arial"/>
              <a:ea typeface="Arial"/>
              <a:cs typeface="Arial"/>
              <a:sym typeface="Arial"/>
            </a:endParaRPr>
          </a:p>
        </p:txBody>
      </p:sp>
      <p:sp>
        <p:nvSpPr>
          <p:cNvPr id="3" name="Google Shape;156;p30">
            <a:extLst>
              <a:ext uri="{FF2B5EF4-FFF2-40B4-BE49-F238E27FC236}">
                <a16:creationId xmlns:a16="http://schemas.microsoft.com/office/drawing/2014/main" id="{EF05C6A0-4EBC-4B1C-344C-EE1AE8C3DA65}"/>
              </a:ext>
            </a:extLst>
          </p:cNvPr>
          <p:cNvSpPr txBox="1"/>
          <p:nvPr/>
        </p:nvSpPr>
        <p:spPr>
          <a:xfrm>
            <a:off x="8495450" y="2633187"/>
            <a:ext cx="3327219" cy="2423886"/>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rmAutofit fontScale="85000" lnSpcReduction="20000"/>
          </a:bodyPr>
          <a:lstStyle/>
          <a:p>
            <a:pPr marL="0" marR="0" lvl="0" indent="0" algn="ctr" rtl="0">
              <a:lnSpc>
                <a:spcPct val="150000"/>
              </a:lnSpc>
              <a:spcBef>
                <a:spcPts val="0"/>
              </a:spcBef>
              <a:spcAft>
                <a:spcPts val="0"/>
              </a:spcAft>
              <a:buClr>
                <a:srgbClr val="000000"/>
              </a:buClr>
              <a:buSzPct val="100000"/>
              <a:buFont typeface="Arial"/>
              <a:buNone/>
            </a:pPr>
            <a:br>
              <a:rPr lang="es-GT" sz="2000" b="0" i="0" u="none" strike="noStrike" cap="none" dirty="0">
                <a:solidFill>
                  <a:srgbClr val="0D1F3C"/>
                </a:solidFill>
                <a:latin typeface="Arial"/>
                <a:ea typeface="Arial"/>
                <a:cs typeface="Arial"/>
                <a:sym typeface="Arial"/>
              </a:rPr>
            </a:br>
            <a:r>
              <a:rPr lang="es-GT" sz="2200" b="0" i="0" u="none" strike="noStrike" cap="none" dirty="0">
                <a:solidFill>
                  <a:schemeClr val="dk1"/>
                </a:solidFill>
                <a:latin typeface="Arial"/>
                <a:ea typeface="Arial"/>
                <a:cs typeface="Arial"/>
                <a:sym typeface="Arial"/>
              </a:rPr>
              <a:t>Este rubro constituye el </a:t>
            </a:r>
            <a:r>
              <a:rPr lang="es-GT" sz="2200" b="0" i="0" u="none" strike="noStrike" cap="none" dirty="0">
                <a:solidFill>
                  <a:srgbClr val="FF0000"/>
                </a:solidFill>
                <a:latin typeface="Arial"/>
                <a:ea typeface="Arial"/>
                <a:cs typeface="Arial"/>
                <a:sym typeface="Arial"/>
              </a:rPr>
              <a:t>70.95</a:t>
            </a:r>
            <a:r>
              <a:rPr lang="es-GT" sz="2200" b="1" i="0" u="none" strike="noStrike" cap="none" dirty="0">
                <a:solidFill>
                  <a:srgbClr val="FF0000"/>
                </a:solidFill>
                <a:latin typeface="Arial"/>
                <a:ea typeface="Arial"/>
                <a:cs typeface="Arial"/>
                <a:sym typeface="Arial"/>
              </a:rPr>
              <a:t>%</a:t>
            </a:r>
            <a:r>
              <a:rPr lang="es-GT" sz="2200" b="0" i="0" u="none" strike="noStrike" cap="none" dirty="0">
                <a:solidFill>
                  <a:srgbClr val="0D1F3C"/>
                </a:solidFill>
                <a:latin typeface="Arial"/>
                <a:ea typeface="Arial"/>
                <a:cs typeface="Arial"/>
                <a:sym typeface="Arial"/>
              </a:rPr>
              <a:t> </a:t>
            </a:r>
            <a:r>
              <a:rPr lang="es-GT" sz="2200" b="0" i="0" u="none" strike="noStrike" cap="none" dirty="0">
                <a:solidFill>
                  <a:schemeClr val="dk1"/>
                </a:solidFill>
                <a:latin typeface="Arial"/>
                <a:ea typeface="Arial"/>
                <a:cs typeface="Arial"/>
                <a:sym typeface="Arial"/>
              </a:rPr>
              <a:t>del total del presupuesto de </a:t>
            </a:r>
            <a:r>
              <a:rPr lang="es-GT" sz="2200" b="0" i="0" u="sng" strike="noStrike" cap="none" dirty="0">
                <a:solidFill>
                  <a:schemeClr val="dk1"/>
                </a:solidFill>
                <a:latin typeface="Arial"/>
                <a:ea typeface="Arial"/>
                <a:cs typeface="Arial"/>
                <a:sym typeface="Arial"/>
              </a:rPr>
              <a:t>“la AMSCLAE”</a:t>
            </a:r>
            <a:br>
              <a:rPr lang="es-GT" sz="2000" b="0" i="0" u="none" strike="noStrike" cap="none" dirty="0">
                <a:solidFill>
                  <a:srgbClr val="1F3864"/>
                </a:solidFill>
                <a:latin typeface="Arial"/>
                <a:ea typeface="Arial"/>
                <a:cs typeface="Arial"/>
                <a:sym typeface="Arial"/>
              </a:rPr>
            </a:br>
            <a:endParaRPr sz="2000" b="0" i="0" u="none" strike="noStrike" cap="none" dirty="0">
              <a:solidFill>
                <a:srgbClr val="1F3864"/>
              </a:solidFill>
              <a:latin typeface="Arial"/>
              <a:ea typeface="Arial"/>
              <a:cs typeface="Arial"/>
              <a:sym typeface="Arial"/>
            </a:endParaRPr>
          </a:p>
        </p:txBody>
      </p:sp>
    </p:spTree>
    <p:extLst>
      <p:ext uri="{BB962C8B-B14F-4D97-AF65-F5344CB8AC3E}">
        <p14:creationId xmlns:p14="http://schemas.microsoft.com/office/powerpoint/2010/main" val="2663015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g1e0bd25976b_0_50"/>
          <p:cNvSpPr/>
          <p:nvPr/>
        </p:nvSpPr>
        <p:spPr>
          <a:xfrm>
            <a:off x="-1" y="281100"/>
            <a:ext cx="11181925"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g1e0bd25976b_0_50"/>
          <p:cNvSpPr txBox="1"/>
          <p:nvPr/>
        </p:nvSpPr>
        <p:spPr>
          <a:xfrm>
            <a:off x="337803" y="-18254"/>
            <a:ext cx="10844121" cy="1495754"/>
          </a:xfrm>
          <a:prstGeom prst="rect">
            <a:avLst/>
          </a:prstGeom>
          <a:noFill/>
          <a:ln>
            <a:noFill/>
          </a:ln>
        </p:spPr>
        <p:txBody>
          <a:bodyPr spcFirstLastPara="1" wrap="square" lIns="91425" tIns="45700" rIns="91425" bIns="45700" anchor="t" anchorCtr="0">
            <a:spAutoFit/>
          </a:bodyPr>
          <a:lstStyle/>
          <a:p>
            <a:pPr marL="228600" algn="just">
              <a:lnSpc>
                <a:spcPct val="115000"/>
              </a:lnSpc>
            </a:pPr>
            <a:endParaRPr lang="es-GT" sz="2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rtl="0">
              <a:lnSpc>
                <a:spcPct val="100000"/>
              </a:lnSpc>
              <a:spcBef>
                <a:spcPts val="0"/>
              </a:spcBef>
              <a:spcAft>
                <a:spcPts val="0"/>
              </a:spcAft>
              <a:buNone/>
            </a:pPr>
            <a:r>
              <a:rPr lang="es-ES" sz="3600" b="0" i="0" u="none" strike="noStrike" cap="none" dirty="0">
                <a:solidFill>
                  <a:schemeClr val="bg1"/>
                </a:solidFill>
                <a:latin typeface="Arial"/>
                <a:ea typeface="Arial"/>
                <a:cs typeface="Arial"/>
                <a:sym typeface="Arial"/>
              </a:rPr>
              <a:t>¿</a:t>
            </a:r>
            <a:r>
              <a:rPr lang="es-ES" sz="3600" b="1" i="0" u="none" strike="noStrike" cap="none" dirty="0">
                <a:solidFill>
                  <a:schemeClr val="bg1"/>
                </a:solidFill>
                <a:latin typeface="Arial"/>
                <a:ea typeface="Arial"/>
                <a:cs typeface="Arial"/>
                <a:sym typeface="Arial"/>
              </a:rPr>
              <a:t>EN QUÉ INVIERTE “</a:t>
            </a:r>
            <a:r>
              <a:rPr lang="es-ES" sz="3600" b="1" i="0" u="sng" strike="noStrike" cap="none" dirty="0">
                <a:solidFill>
                  <a:schemeClr val="bg1"/>
                </a:solidFill>
                <a:latin typeface="Arial"/>
                <a:ea typeface="Arial"/>
                <a:cs typeface="Arial"/>
                <a:sym typeface="Arial"/>
              </a:rPr>
              <a:t>LA AMSCLAE</a:t>
            </a:r>
            <a:r>
              <a:rPr lang="es-ES" sz="3600" b="1" i="0" u="none" strike="noStrike" cap="none" dirty="0">
                <a:solidFill>
                  <a:schemeClr val="bg1"/>
                </a:solidFill>
                <a:latin typeface="Arial"/>
                <a:ea typeface="Arial"/>
                <a:cs typeface="Arial"/>
                <a:sym typeface="Arial"/>
              </a:rPr>
              <a:t>”?</a:t>
            </a:r>
          </a:p>
          <a:p>
            <a:pPr lvl="0" algn="just">
              <a:lnSpc>
                <a:spcPct val="115000"/>
              </a:lnSpc>
              <a:buClr>
                <a:srgbClr val="00B0F0"/>
              </a:buClr>
            </a:pPr>
            <a:endParaRPr lang="es-GT" sz="20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CuadroTexto 3">
            <a:extLst>
              <a:ext uri="{FF2B5EF4-FFF2-40B4-BE49-F238E27FC236}">
                <a16:creationId xmlns:a16="http://schemas.microsoft.com/office/drawing/2014/main" id="{3BBCE8A5-B670-2C99-F8F0-BA3FE4C0FF02}"/>
              </a:ext>
            </a:extLst>
          </p:cNvPr>
          <p:cNvSpPr txBox="1"/>
          <p:nvPr/>
        </p:nvSpPr>
        <p:spPr>
          <a:xfrm>
            <a:off x="1285462" y="1966229"/>
            <a:ext cx="9223512" cy="3170099"/>
          </a:xfrm>
          <a:prstGeom prst="rect">
            <a:avLst/>
          </a:prstGeom>
          <a:noFill/>
        </p:spPr>
        <p:txBody>
          <a:bodyPr wrap="square">
            <a:spAutoFit/>
          </a:bodyPr>
          <a:lstStyle/>
          <a:p>
            <a:pPr algn="just" fontAlgn="ctr"/>
            <a:r>
              <a:rPr lang="es-MX" sz="2400" u="none" strike="noStrike" dirty="0">
                <a:solidFill>
                  <a:schemeClr val="tx1"/>
                </a:solidFill>
                <a:effectLst/>
                <a:latin typeface="+mj-lt"/>
              </a:rPr>
              <a:t>PROPIEDAD, PLANTA, EQUIPO E INTANGIBLES; entre los cuales se puede mencionar:  </a:t>
            </a:r>
            <a:r>
              <a:rPr lang="es-MX" sz="2400" dirty="0">
                <a:solidFill>
                  <a:schemeClr val="tx1"/>
                </a:solidFill>
                <a:latin typeface="+mj-lt"/>
              </a:rPr>
              <a:t>E</a:t>
            </a:r>
            <a:r>
              <a:rPr lang="es-MX" sz="2400" u="none" strike="noStrike" dirty="0">
                <a:solidFill>
                  <a:schemeClr val="tx1"/>
                </a:solidFill>
                <a:effectLst/>
                <a:latin typeface="+mj-lt"/>
              </a:rPr>
              <a:t>quipos de computo, silla y equipo de laboratorio; herramientas de trabajo para </a:t>
            </a:r>
            <a:r>
              <a:rPr lang="es-MX" sz="2400" b="0" i="0" dirty="0">
                <a:solidFill>
                  <a:schemeClr val="tx1"/>
                </a:solidFill>
                <a:effectLst/>
                <a:latin typeface="+mj-lt"/>
              </a:rPr>
              <a:t>planificar, coordinar y ejecutar en coordinación con las instituciones que corresponda, todos los trabajos que permitan conservar, preservar y resguardar los ecosistemas de la cuenca del lago de Atitlán, generando los mecanismos necesarios para lograr sus objetivos</a:t>
            </a:r>
            <a:r>
              <a:rPr lang="es-MX" sz="3200" b="0" i="0" dirty="0">
                <a:solidFill>
                  <a:srgbClr val="444444"/>
                </a:solidFill>
                <a:effectLst/>
                <a:latin typeface="Open Sans" panose="020B0606030504020204" pitchFamily="34" charset="0"/>
              </a:rPr>
              <a:t>.</a:t>
            </a:r>
            <a:endParaRPr lang="es-MX" sz="2400" b="0" i="0" u="none" strike="noStrike" dirty="0">
              <a:effectLst/>
              <a:latin typeface="Arial" panose="020B0604020202020204" pitchFamily="34" charset="0"/>
            </a:endParaRPr>
          </a:p>
          <a:p>
            <a:pPr algn="just"/>
            <a:endParaRPr lang="es-GT" sz="2400" dirty="0"/>
          </a:p>
        </p:txBody>
      </p:sp>
    </p:spTree>
    <p:extLst>
      <p:ext uri="{BB962C8B-B14F-4D97-AF65-F5344CB8AC3E}">
        <p14:creationId xmlns:p14="http://schemas.microsoft.com/office/powerpoint/2010/main" val="2240723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g1e0bd25976b_0_50"/>
          <p:cNvSpPr/>
          <p:nvPr/>
        </p:nvSpPr>
        <p:spPr>
          <a:xfrm>
            <a:off x="-1" y="281100"/>
            <a:ext cx="11181925"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g1e0bd25976b_0_50"/>
          <p:cNvSpPr txBox="1"/>
          <p:nvPr/>
        </p:nvSpPr>
        <p:spPr>
          <a:xfrm>
            <a:off x="337803" y="-138795"/>
            <a:ext cx="10844121" cy="1695808"/>
          </a:xfrm>
          <a:prstGeom prst="rect">
            <a:avLst/>
          </a:prstGeom>
          <a:noFill/>
          <a:ln>
            <a:noFill/>
          </a:ln>
        </p:spPr>
        <p:txBody>
          <a:bodyPr spcFirstLastPara="1" wrap="square" lIns="91425" tIns="45700" rIns="91425" bIns="45700" anchor="t" anchorCtr="0">
            <a:spAutoFit/>
          </a:bodyPr>
          <a:lstStyle/>
          <a:p>
            <a:pPr marL="228600" algn="just">
              <a:lnSpc>
                <a:spcPct val="115000"/>
              </a:lnSpc>
            </a:pPr>
            <a:endParaRPr lang="es-GT" sz="2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rtl="0">
              <a:lnSpc>
                <a:spcPct val="100000"/>
              </a:lnSpc>
              <a:spcBef>
                <a:spcPts val="0"/>
              </a:spcBef>
              <a:spcAft>
                <a:spcPts val="0"/>
              </a:spcAft>
              <a:buNone/>
            </a:pPr>
            <a:r>
              <a:rPr lang="es-GT" sz="3600" b="1" i="0" u="none" strike="noStrike" cap="none" dirty="0">
                <a:solidFill>
                  <a:schemeClr val="bg1"/>
                </a:solidFill>
                <a:latin typeface="Arial"/>
                <a:ea typeface="Arial"/>
                <a:cs typeface="Arial"/>
                <a:sym typeface="Arial"/>
              </a:rPr>
              <a:t>MONTO UTILIZADO DE INVERSIÓN A LA FECHA?</a:t>
            </a:r>
            <a:endParaRPr lang="es-GT" sz="20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 name="Google Shape;173;p32">
            <a:extLst>
              <a:ext uri="{FF2B5EF4-FFF2-40B4-BE49-F238E27FC236}">
                <a16:creationId xmlns:a16="http://schemas.microsoft.com/office/drawing/2014/main" id="{580DC8B7-04EC-B8DA-8B23-87EAD096BCC2}"/>
              </a:ext>
            </a:extLst>
          </p:cNvPr>
          <p:cNvSpPr txBox="1"/>
          <p:nvPr/>
        </p:nvSpPr>
        <p:spPr>
          <a:xfrm>
            <a:off x="705394" y="1841605"/>
            <a:ext cx="7406641" cy="4153807"/>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rmAutofit fontScale="70000" lnSpcReduction="20000"/>
          </a:bodyPr>
          <a:lstStyle/>
          <a:p>
            <a:pPr marL="0" marR="0" lvl="0" indent="0" algn="just" rtl="0">
              <a:lnSpc>
                <a:spcPct val="150000"/>
              </a:lnSpc>
              <a:spcBef>
                <a:spcPts val="0"/>
              </a:spcBef>
              <a:spcAft>
                <a:spcPts val="0"/>
              </a:spcAft>
              <a:buClr>
                <a:srgbClr val="000000"/>
              </a:buClr>
              <a:buSzPct val="100000"/>
              <a:buFont typeface="Arial"/>
              <a:buNone/>
            </a:pPr>
            <a:r>
              <a:rPr lang="es-GT" sz="2700" b="0" i="0" u="none" strike="noStrike" cap="none" dirty="0">
                <a:solidFill>
                  <a:schemeClr val="dk1"/>
                </a:solidFill>
                <a:latin typeface="Arial"/>
                <a:ea typeface="Arial"/>
                <a:cs typeface="Arial"/>
                <a:sym typeface="Arial"/>
              </a:rPr>
              <a:t>Presupuesto vigente total para la inversión</a:t>
            </a:r>
            <a:endParaRPr dirty="0"/>
          </a:p>
          <a:p>
            <a:pPr marL="0" marR="0" lvl="1" indent="0" algn="just" rtl="0">
              <a:lnSpc>
                <a:spcPct val="150000"/>
              </a:lnSpc>
              <a:spcBef>
                <a:spcPts val="0"/>
              </a:spcBef>
              <a:spcAft>
                <a:spcPts val="0"/>
              </a:spcAft>
              <a:buNone/>
            </a:pPr>
            <a:r>
              <a:rPr lang="es-GT" sz="4500" b="1" i="0" u="none" strike="noStrike" cap="none" dirty="0">
                <a:solidFill>
                  <a:srgbClr val="0070C0"/>
                </a:solidFill>
                <a:latin typeface="Arial"/>
                <a:ea typeface="Arial"/>
                <a:cs typeface="Arial"/>
                <a:sym typeface="Arial"/>
              </a:rPr>
              <a:t>Q. </a:t>
            </a:r>
            <a:r>
              <a:rPr lang="es-GT" sz="4500" b="1" dirty="0">
                <a:solidFill>
                  <a:srgbClr val="0070C0"/>
                </a:solidFill>
              </a:rPr>
              <a:t>251,735</a:t>
            </a:r>
            <a:r>
              <a:rPr lang="es-GT" sz="4500" b="1" i="0" u="none" strike="noStrike" cap="none" dirty="0">
                <a:solidFill>
                  <a:srgbClr val="0070C0"/>
                </a:solidFill>
                <a:latin typeface="Arial"/>
                <a:ea typeface="Arial"/>
                <a:cs typeface="Arial"/>
                <a:sym typeface="Arial"/>
              </a:rPr>
              <a:t>.00</a:t>
            </a:r>
            <a:endParaRPr dirty="0"/>
          </a:p>
          <a:p>
            <a:pPr marL="0" marR="0" lvl="0" indent="0" algn="just" rtl="0">
              <a:lnSpc>
                <a:spcPct val="150000"/>
              </a:lnSpc>
              <a:spcBef>
                <a:spcPts val="0"/>
              </a:spcBef>
              <a:spcAft>
                <a:spcPts val="0"/>
              </a:spcAft>
              <a:buClr>
                <a:srgbClr val="000000"/>
              </a:buClr>
              <a:buSzPct val="100000"/>
              <a:buFont typeface="Arial"/>
              <a:buNone/>
            </a:pPr>
            <a:endParaRPr sz="2400" b="0" i="0" u="none" strike="noStrike" cap="none" dirty="0">
              <a:solidFill>
                <a:schemeClr val="dk1"/>
              </a:solidFill>
              <a:latin typeface="Arial"/>
              <a:ea typeface="Arial"/>
              <a:cs typeface="Arial"/>
              <a:sym typeface="Arial"/>
            </a:endParaRPr>
          </a:p>
          <a:p>
            <a:pPr marL="0" marR="0" lvl="0" indent="0" algn="just" rtl="0">
              <a:lnSpc>
                <a:spcPct val="150000"/>
              </a:lnSpc>
              <a:spcBef>
                <a:spcPts val="0"/>
              </a:spcBef>
              <a:spcAft>
                <a:spcPts val="0"/>
              </a:spcAft>
              <a:buClr>
                <a:srgbClr val="000000"/>
              </a:buClr>
              <a:buSzPct val="100000"/>
              <a:buFont typeface="Arial"/>
              <a:buNone/>
            </a:pPr>
            <a:r>
              <a:rPr lang="es-GT" sz="2700" b="0" i="0" u="none" strike="noStrike" cap="none" dirty="0">
                <a:solidFill>
                  <a:schemeClr val="dk1"/>
                </a:solidFill>
                <a:latin typeface="Arial"/>
                <a:ea typeface="Arial"/>
                <a:cs typeface="Arial"/>
                <a:sym typeface="Arial"/>
              </a:rPr>
              <a:t>Presupuesto utilizado al</a:t>
            </a:r>
            <a:r>
              <a:rPr lang="es-GT" sz="2700" b="1" i="0" u="sng" strike="noStrike" cap="none" dirty="0">
                <a:solidFill>
                  <a:schemeClr val="dk1"/>
                </a:solidFill>
                <a:latin typeface="Arial"/>
                <a:ea typeface="Arial"/>
                <a:cs typeface="Arial"/>
                <a:sym typeface="Arial"/>
              </a:rPr>
              <a:t> </a:t>
            </a:r>
            <a:r>
              <a:rPr lang="es-GT" sz="2700" b="1" u="sng" dirty="0">
                <a:solidFill>
                  <a:schemeClr val="dk1"/>
                </a:solidFill>
              </a:rPr>
              <a:t>primer</a:t>
            </a:r>
            <a:r>
              <a:rPr lang="es-GT" sz="2700" b="1" i="0" u="sng" strike="noStrike" cap="none" dirty="0">
                <a:solidFill>
                  <a:schemeClr val="dk1"/>
                </a:solidFill>
                <a:latin typeface="Arial"/>
                <a:ea typeface="Arial"/>
                <a:cs typeface="Arial"/>
                <a:sym typeface="Arial"/>
              </a:rPr>
              <a:t> cuatrimestre 2023</a:t>
            </a:r>
            <a:r>
              <a:rPr lang="es-GT" sz="2700" b="1" i="0" u="none" strike="noStrike" cap="none" dirty="0">
                <a:solidFill>
                  <a:schemeClr val="dk1"/>
                </a:solidFill>
                <a:latin typeface="Arial"/>
                <a:ea typeface="Arial"/>
                <a:cs typeface="Arial"/>
                <a:sym typeface="Arial"/>
              </a:rPr>
              <a:t> </a:t>
            </a:r>
            <a:r>
              <a:rPr lang="es-GT" sz="2700" b="0" i="0" u="none" strike="noStrike" cap="none" dirty="0">
                <a:solidFill>
                  <a:schemeClr val="dk1"/>
                </a:solidFill>
                <a:latin typeface="Arial"/>
                <a:ea typeface="Arial"/>
                <a:cs typeface="Arial"/>
                <a:sym typeface="Arial"/>
              </a:rPr>
              <a:t>para la inversión</a:t>
            </a:r>
            <a:endParaRPr dirty="0"/>
          </a:p>
          <a:p>
            <a:pPr marL="0" marR="0" lvl="1" indent="0" algn="just" rtl="0">
              <a:lnSpc>
                <a:spcPct val="150000"/>
              </a:lnSpc>
              <a:spcBef>
                <a:spcPts val="0"/>
              </a:spcBef>
              <a:spcAft>
                <a:spcPts val="0"/>
              </a:spcAft>
              <a:buNone/>
            </a:pPr>
            <a:r>
              <a:rPr lang="es-GT" sz="4500" b="1" i="0" u="none" strike="noStrike" cap="none" dirty="0">
                <a:solidFill>
                  <a:srgbClr val="0070C0"/>
                </a:solidFill>
                <a:latin typeface="Arial"/>
                <a:ea typeface="Arial"/>
                <a:cs typeface="Arial"/>
                <a:sym typeface="Arial"/>
              </a:rPr>
              <a:t>Q. </a:t>
            </a:r>
            <a:r>
              <a:rPr lang="es-GT" sz="4500" b="1" dirty="0">
                <a:solidFill>
                  <a:srgbClr val="0070C0"/>
                </a:solidFill>
              </a:rPr>
              <a:t>162,412</a:t>
            </a:r>
            <a:r>
              <a:rPr lang="es-GT" sz="4500" b="1" i="0" u="none" strike="noStrike" cap="none" dirty="0">
                <a:solidFill>
                  <a:srgbClr val="0070C0"/>
                </a:solidFill>
                <a:latin typeface="Arial"/>
                <a:ea typeface="Arial"/>
                <a:cs typeface="Arial"/>
                <a:sym typeface="Arial"/>
              </a:rPr>
              <a:t>.00</a:t>
            </a:r>
            <a:endParaRPr dirty="0"/>
          </a:p>
          <a:p>
            <a:pPr marL="0" marR="0" lvl="0" indent="0" algn="just" rtl="0">
              <a:lnSpc>
                <a:spcPct val="150000"/>
              </a:lnSpc>
              <a:spcBef>
                <a:spcPts val="0"/>
              </a:spcBef>
              <a:spcAft>
                <a:spcPts val="0"/>
              </a:spcAft>
              <a:buClr>
                <a:srgbClr val="000000"/>
              </a:buClr>
              <a:buSzPct val="100000"/>
              <a:buFont typeface="Arial"/>
              <a:buNone/>
            </a:pPr>
            <a:endParaRPr sz="2400" b="0" i="0" u="none" strike="noStrike" cap="none" dirty="0">
              <a:solidFill>
                <a:schemeClr val="dk1"/>
              </a:solidFill>
              <a:latin typeface="Arial"/>
              <a:ea typeface="Arial"/>
              <a:cs typeface="Arial"/>
              <a:sym typeface="Arial"/>
            </a:endParaRPr>
          </a:p>
          <a:p>
            <a:pPr marL="0" marR="0" lvl="0" indent="0" algn="just" rtl="0">
              <a:lnSpc>
                <a:spcPct val="150000"/>
              </a:lnSpc>
              <a:spcBef>
                <a:spcPts val="0"/>
              </a:spcBef>
              <a:spcAft>
                <a:spcPts val="0"/>
              </a:spcAft>
              <a:buClr>
                <a:srgbClr val="000000"/>
              </a:buClr>
              <a:buSzPct val="100000"/>
              <a:buFont typeface="Arial"/>
              <a:buNone/>
            </a:pPr>
            <a:r>
              <a:rPr lang="es-GT" sz="2700" b="0" i="0" u="none" strike="noStrike" cap="none" dirty="0">
                <a:solidFill>
                  <a:schemeClr val="dk1"/>
                </a:solidFill>
                <a:latin typeface="Arial"/>
                <a:ea typeface="Arial"/>
                <a:cs typeface="Arial"/>
                <a:sym typeface="Arial"/>
              </a:rPr>
              <a:t>Saldo para la inversión</a:t>
            </a:r>
            <a:endParaRPr dirty="0"/>
          </a:p>
          <a:p>
            <a:pPr marL="0" marR="0" lvl="1" indent="0" algn="just" rtl="0">
              <a:lnSpc>
                <a:spcPct val="150000"/>
              </a:lnSpc>
              <a:spcBef>
                <a:spcPts val="0"/>
              </a:spcBef>
              <a:spcAft>
                <a:spcPts val="0"/>
              </a:spcAft>
              <a:buNone/>
            </a:pPr>
            <a:r>
              <a:rPr lang="es-GT" sz="4500" b="1" i="0" u="none" strike="noStrike" cap="none" dirty="0">
                <a:solidFill>
                  <a:srgbClr val="0070C0"/>
                </a:solidFill>
                <a:latin typeface="Arial"/>
                <a:ea typeface="Arial"/>
                <a:cs typeface="Arial"/>
                <a:sym typeface="Arial"/>
              </a:rPr>
              <a:t>Q. </a:t>
            </a:r>
            <a:r>
              <a:rPr lang="es-GT" sz="4500" b="1" dirty="0">
                <a:solidFill>
                  <a:srgbClr val="0070C0"/>
                </a:solidFill>
              </a:rPr>
              <a:t>89,323</a:t>
            </a:r>
            <a:r>
              <a:rPr lang="es-GT" sz="4500" b="1" i="0" u="none" strike="noStrike" cap="none" dirty="0">
                <a:solidFill>
                  <a:srgbClr val="0070C0"/>
                </a:solidFill>
                <a:latin typeface="Arial"/>
                <a:ea typeface="Arial"/>
                <a:cs typeface="Arial"/>
                <a:sym typeface="Arial"/>
              </a:rPr>
              <a:t>.00</a:t>
            </a:r>
            <a:endParaRPr dirty="0"/>
          </a:p>
          <a:p>
            <a:pPr marL="0" marR="0" lvl="0" indent="0" algn="just" rtl="0">
              <a:lnSpc>
                <a:spcPct val="150000"/>
              </a:lnSpc>
              <a:spcBef>
                <a:spcPts val="0"/>
              </a:spcBef>
              <a:spcAft>
                <a:spcPts val="0"/>
              </a:spcAft>
              <a:buClr>
                <a:srgbClr val="000000"/>
              </a:buClr>
              <a:buSzPct val="100000"/>
              <a:buFont typeface="Arial"/>
              <a:buNone/>
            </a:pPr>
            <a:endParaRPr sz="2000" b="0" i="0" u="none" strike="noStrike" cap="none" dirty="0">
              <a:solidFill>
                <a:srgbClr val="1F3864"/>
              </a:solidFill>
              <a:latin typeface="Arial"/>
              <a:ea typeface="Arial"/>
              <a:cs typeface="Arial"/>
              <a:sym typeface="Arial"/>
            </a:endParaRPr>
          </a:p>
        </p:txBody>
      </p:sp>
      <p:sp>
        <p:nvSpPr>
          <p:cNvPr id="3" name="Google Shape;174;p32">
            <a:extLst>
              <a:ext uri="{FF2B5EF4-FFF2-40B4-BE49-F238E27FC236}">
                <a16:creationId xmlns:a16="http://schemas.microsoft.com/office/drawing/2014/main" id="{2E305285-92BA-5222-DC72-F858A09DFE28}"/>
              </a:ext>
            </a:extLst>
          </p:cNvPr>
          <p:cNvSpPr txBox="1"/>
          <p:nvPr/>
        </p:nvSpPr>
        <p:spPr>
          <a:xfrm>
            <a:off x="8260397" y="2691198"/>
            <a:ext cx="3327219" cy="2423886"/>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rmAutofit fontScale="85000" lnSpcReduction="20000"/>
          </a:bodyPr>
          <a:lstStyle/>
          <a:p>
            <a:pPr marL="0" marR="0" lvl="0" indent="0" algn="ctr" rtl="0">
              <a:lnSpc>
                <a:spcPct val="150000"/>
              </a:lnSpc>
              <a:spcBef>
                <a:spcPts val="0"/>
              </a:spcBef>
              <a:spcAft>
                <a:spcPts val="0"/>
              </a:spcAft>
              <a:buClr>
                <a:srgbClr val="000000"/>
              </a:buClr>
              <a:buSzPct val="100000"/>
              <a:buFont typeface="Arial"/>
              <a:buNone/>
            </a:pPr>
            <a:br>
              <a:rPr lang="es-GT" sz="2000" b="0" i="0" u="none" strike="noStrike" cap="none" dirty="0">
                <a:solidFill>
                  <a:srgbClr val="0D1F3C"/>
                </a:solidFill>
                <a:latin typeface="Arial"/>
                <a:ea typeface="Arial"/>
                <a:cs typeface="Arial"/>
                <a:sym typeface="Arial"/>
              </a:rPr>
            </a:br>
            <a:r>
              <a:rPr lang="es-GT" sz="2200" b="0" i="0" u="none" strike="noStrike" cap="none" dirty="0">
                <a:solidFill>
                  <a:schemeClr val="dk1"/>
                </a:solidFill>
                <a:latin typeface="Arial"/>
                <a:ea typeface="Arial"/>
                <a:cs typeface="Arial"/>
                <a:sym typeface="Arial"/>
              </a:rPr>
              <a:t>Este rubro constituye el </a:t>
            </a:r>
            <a:r>
              <a:rPr lang="es-GT" sz="2200" b="1" i="0" u="none" strike="noStrike" cap="none" dirty="0">
                <a:solidFill>
                  <a:srgbClr val="FF0000"/>
                </a:solidFill>
                <a:latin typeface="Arial"/>
                <a:ea typeface="Arial"/>
                <a:cs typeface="Arial"/>
                <a:sym typeface="Arial"/>
              </a:rPr>
              <a:t>2.39%</a:t>
            </a:r>
            <a:r>
              <a:rPr lang="es-GT" sz="2200" b="0" i="0" u="none" strike="noStrike" cap="none" dirty="0">
                <a:solidFill>
                  <a:srgbClr val="0D1F3C"/>
                </a:solidFill>
                <a:latin typeface="Arial"/>
                <a:ea typeface="Arial"/>
                <a:cs typeface="Arial"/>
                <a:sym typeface="Arial"/>
              </a:rPr>
              <a:t> </a:t>
            </a:r>
            <a:r>
              <a:rPr lang="es-GT" sz="2200" b="0" i="0" u="none" strike="noStrike" cap="none" dirty="0">
                <a:solidFill>
                  <a:schemeClr val="dk1"/>
                </a:solidFill>
                <a:latin typeface="Arial"/>
                <a:ea typeface="Arial"/>
                <a:cs typeface="Arial"/>
                <a:sym typeface="Arial"/>
              </a:rPr>
              <a:t>del total del presupuesto de </a:t>
            </a:r>
            <a:r>
              <a:rPr lang="es-GT" sz="2200" b="0" i="0" u="sng" strike="noStrike" cap="none" dirty="0">
                <a:solidFill>
                  <a:schemeClr val="dk1"/>
                </a:solidFill>
                <a:latin typeface="Arial"/>
                <a:ea typeface="Arial"/>
                <a:cs typeface="Arial"/>
                <a:sym typeface="Arial"/>
              </a:rPr>
              <a:t>“la AMSCLAE”</a:t>
            </a:r>
            <a:br>
              <a:rPr lang="es-GT" sz="2000" b="0" i="0" u="none" strike="noStrike" cap="none" dirty="0">
                <a:solidFill>
                  <a:srgbClr val="1F3864"/>
                </a:solidFill>
                <a:latin typeface="Arial"/>
                <a:ea typeface="Arial"/>
                <a:cs typeface="Arial"/>
                <a:sym typeface="Arial"/>
              </a:rPr>
            </a:br>
            <a:endParaRPr sz="2000" b="0" i="0" u="none" strike="noStrike" cap="none" dirty="0">
              <a:solidFill>
                <a:srgbClr val="1F3864"/>
              </a:solidFill>
              <a:latin typeface="Arial"/>
              <a:ea typeface="Arial"/>
              <a:cs typeface="Arial"/>
              <a:sym typeface="Arial"/>
            </a:endParaRPr>
          </a:p>
        </p:txBody>
      </p:sp>
    </p:spTree>
    <p:extLst>
      <p:ext uri="{BB962C8B-B14F-4D97-AF65-F5344CB8AC3E}">
        <p14:creationId xmlns:p14="http://schemas.microsoft.com/office/powerpoint/2010/main" val="737896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g1e0bd25976b_0_50"/>
          <p:cNvSpPr/>
          <p:nvPr/>
        </p:nvSpPr>
        <p:spPr>
          <a:xfrm>
            <a:off x="-1" y="281100"/>
            <a:ext cx="11181925"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g1e0bd25976b_0_50"/>
          <p:cNvSpPr txBox="1"/>
          <p:nvPr/>
        </p:nvSpPr>
        <p:spPr>
          <a:xfrm>
            <a:off x="337803" y="-87098"/>
            <a:ext cx="10844121" cy="1495754"/>
          </a:xfrm>
          <a:prstGeom prst="rect">
            <a:avLst/>
          </a:prstGeom>
          <a:noFill/>
          <a:ln>
            <a:noFill/>
          </a:ln>
        </p:spPr>
        <p:txBody>
          <a:bodyPr spcFirstLastPara="1" wrap="square" lIns="91425" tIns="45700" rIns="91425" bIns="45700" anchor="t" anchorCtr="0">
            <a:spAutoFit/>
          </a:bodyPr>
          <a:lstStyle/>
          <a:p>
            <a:pPr marL="228600" algn="just">
              <a:lnSpc>
                <a:spcPct val="115000"/>
              </a:lnSpc>
            </a:pPr>
            <a:endParaRPr lang="es-GT" sz="2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rtl="0">
              <a:lnSpc>
                <a:spcPct val="100000"/>
              </a:lnSpc>
              <a:spcBef>
                <a:spcPts val="0"/>
              </a:spcBef>
              <a:spcAft>
                <a:spcPts val="0"/>
              </a:spcAft>
              <a:buNone/>
            </a:pPr>
            <a:r>
              <a:rPr lang="es-ES" sz="3600" b="1" i="0" u="none" strike="noStrike" cap="none" dirty="0">
                <a:solidFill>
                  <a:schemeClr val="bg1"/>
                </a:solidFill>
                <a:latin typeface="Arial"/>
                <a:ea typeface="Arial"/>
                <a:cs typeface="Arial"/>
                <a:sym typeface="Arial"/>
              </a:rPr>
              <a:t>¿QUÉ FINALIDADES ATIENDE “La AMSCLAE”?</a:t>
            </a:r>
          </a:p>
          <a:p>
            <a:pPr lvl="0" algn="just">
              <a:lnSpc>
                <a:spcPct val="115000"/>
              </a:lnSpc>
              <a:buClr>
                <a:srgbClr val="00B0F0"/>
              </a:buClr>
            </a:pPr>
            <a:endParaRPr lang="es-GT" sz="20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8CD48972-79B6-B247-5C8A-304DCE68F40F}"/>
              </a:ext>
            </a:extLst>
          </p:cNvPr>
          <p:cNvSpPr txBox="1"/>
          <p:nvPr/>
        </p:nvSpPr>
        <p:spPr>
          <a:xfrm>
            <a:off x="1285462" y="1966229"/>
            <a:ext cx="9223512" cy="3416320"/>
          </a:xfrm>
          <a:prstGeom prst="rect">
            <a:avLst/>
          </a:prstGeom>
          <a:noFill/>
        </p:spPr>
        <p:txBody>
          <a:bodyPr wrap="square">
            <a:spAutoFit/>
          </a:bodyPr>
          <a:lstStyle/>
          <a:p>
            <a:pPr algn="just"/>
            <a:r>
              <a:rPr lang="es-ES" sz="2400" dirty="0">
                <a:effectLst/>
                <a:latin typeface="Times New Roman" panose="02020603050405020304" pitchFamily="18" charset="0"/>
                <a:ea typeface="Times New Roman" panose="02020603050405020304" pitchFamily="18" charset="0"/>
              </a:rPr>
              <a:t>La AMSCLAE, en cumplimiento a los objetivos institucionales y al mandato legal de conformidad con el Decreto Número 133-96 y Acuerdo Gubernativo Número 78-2012, la finalidad de la totalidad de la ejecución presupuestaria institucional según su red programática para el presente ejercicio fiscal 2021; está orientada </a:t>
            </a:r>
            <a:r>
              <a:rPr lang="es-ES" sz="2400" b="1" dirty="0">
                <a:effectLst/>
                <a:latin typeface="Times New Roman" panose="02020603050405020304" pitchFamily="18" charset="0"/>
                <a:ea typeface="Times New Roman" panose="02020603050405020304" pitchFamily="18" charset="0"/>
              </a:rPr>
              <a:t>a la PROTECCIÓN AMBIENTAL, mediante la Reducción de la contaminación del Lago de Atitlán, ordenación de desechos líquidos y sólidos</a:t>
            </a:r>
            <a:r>
              <a:rPr lang="es-ES" sz="2400" dirty="0">
                <a:effectLst/>
                <a:latin typeface="Times New Roman" panose="02020603050405020304" pitchFamily="18" charset="0"/>
                <a:ea typeface="Times New Roman" panose="02020603050405020304" pitchFamily="18" charset="0"/>
              </a:rPr>
              <a:t>, a través del programa 58 </a:t>
            </a:r>
            <a:r>
              <a:rPr lang="es-ES" sz="2400" b="1" dirty="0">
                <a:effectLst/>
                <a:latin typeface="Times New Roman" panose="02020603050405020304" pitchFamily="18" charset="0"/>
                <a:ea typeface="Times New Roman" panose="02020603050405020304" pitchFamily="18" charset="0"/>
              </a:rPr>
              <a:t>“MANEJO INTEGRADO DE LA CUENCA DEL LAGO DE ATITLÁN”. </a:t>
            </a:r>
            <a:endParaRPr lang="es-GT" sz="2400" dirty="0"/>
          </a:p>
        </p:txBody>
      </p:sp>
    </p:spTree>
    <p:extLst>
      <p:ext uri="{BB962C8B-B14F-4D97-AF65-F5344CB8AC3E}">
        <p14:creationId xmlns:p14="http://schemas.microsoft.com/office/powerpoint/2010/main" val="4077796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g1e0bd25976b_0_50"/>
          <p:cNvSpPr/>
          <p:nvPr/>
        </p:nvSpPr>
        <p:spPr>
          <a:xfrm>
            <a:off x="-1" y="281100"/>
            <a:ext cx="11181925"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g1e0bd25976b_0_50"/>
          <p:cNvSpPr txBox="1"/>
          <p:nvPr/>
        </p:nvSpPr>
        <p:spPr>
          <a:xfrm>
            <a:off x="168900" y="-145576"/>
            <a:ext cx="10844121" cy="2049752"/>
          </a:xfrm>
          <a:prstGeom prst="rect">
            <a:avLst/>
          </a:prstGeom>
          <a:noFill/>
          <a:ln>
            <a:noFill/>
          </a:ln>
        </p:spPr>
        <p:txBody>
          <a:bodyPr spcFirstLastPara="1" wrap="square" lIns="91425" tIns="45700" rIns="91425" bIns="45700" anchor="t" anchorCtr="0">
            <a:spAutoFit/>
          </a:bodyPr>
          <a:lstStyle/>
          <a:p>
            <a:pPr marL="228600" algn="just">
              <a:lnSpc>
                <a:spcPct val="115000"/>
              </a:lnSpc>
            </a:pPr>
            <a:endParaRPr lang="es-GT" sz="2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rtl="0">
              <a:lnSpc>
                <a:spcPct val="100000"/>
              </a:lnSpc>
              <a:spcBef>
                <a:spcPts val="0"/>
              </a:spcBef>
              <a:spcAft>
                <a:spcPts val="0"/>
              </a:spcAft>
              <a:buNone/>
            </a:pPr>
            <a:r>
              <a:rPr lang="es-ES" sz="3600" b="1" i="0" u="none" strike="noStrike" cap="none" dirty="0">
                <a:solidFill>
                  <a:schemeClr val="bg1"/>
                </a:solidFill>
                <a:latin typeface="Arial"/>
                <a:ea typeface="Arial"/>
                <a:cs typeface="Arial"/>
                <a:sym typeface="Arial"/>
              </a:rPr>
              <a:t>EJECUCIÓN PRESUPUESTARIA POR FINALIDAD AL PRIMER CUATRIMESTRE 2023</a:t>
            </a:r>
          </a:p>
          <a:p>
            <a:pPr lvl="0" algn="just">
              <a:lnSpc>
                <a:spcPct val="115000"/>
              </a:lnSpc>
              <a:buClr>
                <a:srgbClr val="00B0F0"/>
              </a:buClr>
            </a:pPr>
            <a:endParaRPr lang="es-GT" sz="20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graphicFrame>
        <p:nvGraphicFramePr>
          <p:cNvPr id="2" name="Tabla 1">
            <a:extLst>
              <a:ext uri="{FF2B5EF4-FFF2-40B4-BE49-F238E27FC236}">
                <a16:creationId xmlns:a16="http://schemas.microsoft.com/office/drawing/2014/main" id="{55480B87-C6BF-E923-19D4-7D93F1886464}"/>
              </a:ext>
            </a:extLst>
          </p:cNvPr>
          <p:cNvGraphicFramePr>
            <a:graphicFrameLocks noGrp="1"/>
          </p:cNvGraphicFramePr>
          <p:nvPr>
            <p:extLst>
              <p:ext uri="{D42A27DB-BD31-4B8C-83A1-F6EECF244321}">
                <p14:modId xmlns:p14="http://schemas.microsoft.com/office/powerpoint/2010/main" val="2525593431"/>
              </p:ext>
            </p:extLst>
          </p:nvPr>
        </p:nvGraphicFramePr>
        <p:xfrm>
          <a:off x="993913" y="2158448"/>
          <a:ext cx="9210260" cy="995569"/>
        </p:xfrm>
        <a:graphic>
          <a:graphicData uri="http://schemas.openxmlformats.org/drawingml/2006/table">
            <a:tbl>
              <a:tblPr>
                <a:tableStyleId>{5C22544A-7EE6-4342-B048-85BDC9FD1C3A}</a:tableStyleId>
              </a:tblPr>
              <a:tblGrid>
                <a:gridCol w="1038339">
                  <a:extLst>
                    <a:ext uri="{9D8B030D-6E8A-4147-A177-3AD203B41FA5}">
                      <a16:colId xmlns:a16="http://schemas.microsoft.com/office/drawing/2014/main" val="1495811760"/>
                    </a:ext>
                  </a:extLst>
                </a:gridCol>
                <a:gridCol w="1782147">
                  <a:extLst>
                    <a:ext uri="{9D8B030D-6E8A-4147-A177-3AD203B41FA5}">
                      <a16:colId xmlns:a16="http://schemas.microsoft.com/office/drawing/2014/main" val="2609574419"/>
                    </a:ext>
                  </a:extLst>
                </a:gridCol>
                <a:gridCol w="1976836">
                  <a:extLst>
                    <a:ext uri="{9D8B030D-6E8A-4147-A177-3AD203B41FA5}">
                      <a16:colId xmlns:a16="http://schemas.microsoft.com/office/drawing/2014/main" val="683259982"/>
                    </a:ext>
                  </a:extLst>
                </a:gridCol>
                <a:gridCol w="1677316">
                  <a:extLst>
                    <a:ext uri="{9D8B030D-6E8A-4147-A177-3AD203B41FA5}">
                      <a16:colId xmlns:a16="http://schemas.microsoft.com/office/drawing/2014/main" val="3407909258"/>
                    </a:ext>
                  </a:extLst>
                </a:gridCol>
                <a:gridCol w="1677316">
                  <a:extLst>
                    <a:ext uri="{9D8B030D-6E8A-4147-A177-3AD203B41FA5}">
                      <a16:colId xmlns:a16="http://schemas.microsoft.com/office/drawing/2014/main" val="4016578218"/>
                    </a:ext>
                  </a:extLst>
                </a:gridCol>
                <a:gridCol w="1058306">
                  <a:extLst>
                    <a:ext uri="{9D8B030D-6E8A-4147-A177-3AD203B41FA5}">
                      <a16:colId xmlns:a16="http://schemas.microsoft.com/office/drawing/2014/main" val="2810292933"/>
                    </a:ext>
                  </a:extLst>
                </a:gridCol>
              </a:tblGrid>
              <a:tr h="556347">
                <a:tc>
                  <a:txBody>
                    <a:bodyPr/>
                    <a:lstStyle/>
                    <a:p>
                      <a:pPr algn="ctr" fontAlgn="ctr"/>
                      <a:r>
                        <a:rPr lang="es-GT" sz="1200" u="none" strike="noStrike">
                          <a:effectLst/>
                        </a:rPr>
                        <a:t>COD.</a:t>
                      </a:r>
                      <a:endParaRPr lang="es-GT" sz="1200" b="1" i="0" u="none" strike="noStrike">
                        <a:solidFill>
                          <a:srgbClr val="FFFFFF"/>
                        </a:solidFill>
                        <a:effectLst/>
                        <a:latin typeface="Arial" panose="020B0604020202020204" pitchFamily="34" charset="0"/>
                      </a:endParaRPr>
                    </a:p>
                  </a:txBody>
                  <a:tcPr marL="9525" marR="9525" marT="9525" marB="0" anchor="ctr"/>
                </a:tc>
                <a:tc>
                  <a:txBody>
                    <a:bodyPr/>
                    <a:lstStyle/>
                    <a:p>
                      <a:pPr algn="ctr" fontAlgn="ctr"/>
                      <a:r>
                        <a:rPr lang="es-GT" sz="1200" u="none" strike="noStrike">
                          <a:effectLst/>
                        </a:rPr>
                        <a:t>DESCRIPCIÓN</a:t>
                      </a:r>
                      <a:endParaRPr lang="es-GT" sz="1200" b="1" i="0" u="none" strike="noStrike">
                        <a:solidFill>
                          <a:srgbClr val="FFFFFF"/>
                        </a:solidFill>
                        <a:effectLst/>
                        <a:latin typeface="Arial" panose="020B0604020202020204" pitchFamily="34" charset="0"/>
                      </a:endParaRPr>
                    </a:p>
                  </a:txBody>
                  <a:tcPr marL="9525" marR="9525" marT="9525" marB="0" anchor="ctr"/>
                </a:tc>
                <a:tc>
                  <a:txBody>
                    <a:bodyPr/>
                    <a:lstStyle/>
                    <a:p>
                      <a:pPr algn="ctr" fontAlgn="ctr"/>
                      <a:r>
                        <a:rPr lang="es-GT" sz="1200" u="none" strike="noStrike" dirty="0">
                          <a:effectLst/>
                        </a:rPr>
                        <a:t> PRESUPUESTO VIGENTE 2023 </a:t>
                      </a:r>
                      <a:endParaRPr lang="es-GT" sz="1200" b="1" i="0" u="none" strike="noStrike" dirty="0">
                        <a:solidFill>
                          <a:srgbClr val="FFFFFF"/>
                        </a:solidFill>
                        <a:effectLst/>
                        <a:latin typeface="Arial" panose="020B0604020202020204" pitchFamily="34" charset="0"/>
                      </a:endParaRPr>
                    </a:p>
                  </a:txBody>
                  <a:tcPr marL="9525" marR="9525" marT="9525" marB="0" anchor="ctr"/>
                </a:tc>
                <a:tc>
                  <a:txBody>
                    <a:bodyPr/>
                    <a:lstStyle/>
                    <a:p>
                      <a:pPr algn="ctr" fontAlgn="ctr"/>
                      <a:r>
                        <a:rPr lang="es-GT" sz="1200" u="none" strike="noStrike">
                          <a:effectLst/>
                        </a:rPr>
                        <a:t>EJECUTADO</a:t>
                      </a:r>
                      <a:endParaRPr lang="es-GT" sz="1200" b="1" i="0" u="none" strike="noStrike">
                        <a:solidFill>
                          <a:srgbClr val="FFFFFF"/>
                        </a:solidFill>
                        <a:effectLst/>
                        <a:latin typeface="Arial" panose="020B0604020202020204" pitchFamily="34" charset="0"/>
                      </a:endParaRPr>
                    </a:p>
                  </a:txBody>
                  <a:tcPr marL="9525" marR="9525" marT="9525" marB="0" anchor="ctr"/>
                </a:tc>
                <a:tc>
                  <a:txBody>
                    <a:bodyPr/>
                    <a:lstStyle/>
                    <a:p>
                      <a:pPr algn="ctr" fontAlgn="ctr"/>
                      <a:r>
                        <a:rPr lang="es-GT" sz="1200" u="none" strike="noStrike">
                          <a:effectLst/>
                        </a:rPr>
                        <a:t>SALDO</a:t>
                      </a:r>
                      <a:endParaRPr lang="es-GT" sz="1200" b="1" i="0" u="none" strike="noStrike">
                        <a:solidFill>
                          <a:srgbClr val="FFFFFF"/>
                        </a:solidFill>
                        <a:effectLst/>
                        <a:latin typeface="Arial" panose="020B0604020202020204" pitchFamily="34" charset="0"/>
                      </a:endParaRPr>
                    </a:p>
                  </a:txBody>
                  <a:tcPr marL="9525" marR="9525" marT="9525" marB="0" anchor="ctr"/>
                </a:tc>
                <a:tc>
                  <a:txBody>
                    <a:bodyPr/>
                    <a:lstStyle/>
                    <a:p>
                      <a:pPr algn="ctr" fontAlgn="ctr"/>
                      <a:r>
                        <a:rPr lang="es-GT" sz="800" u="none" strike="noStrike">
                          <a:effectLst/>
                        </a:rPr>
                        <a:t>% </a:t>
                      </a:r>
                      <a:br>
                        <a:rPr lang="es-GT" sz="800" u="none" strike="noStrike">
                          <a:effectLst/>
                        </a:rPr>
                      </a:br>
                      <a:r>
                        <a:rPr lang="es-GT" sz="800" u="none" strike="noStrike">
                          <a:effectLst/>
                        </a:rPr>
                        <a:t>EJECUTADO</a:t>
                      </a:r>
                      <a:endParaRPr lang="es-GT" sz="800" b="1" i="0" u="none" strike="noStrike">
                        <a:solidFill>
                          <a:srgbClr val="FFFFFF"/>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331674323"/>
                  </a:ext>
                </a:extLst>
              </a:tr>
              <a:tr h="439222">
                <a:tc>
                  <a:txBody>
                    <a:bodyPr/>
                    <a:lstStyle/>
                    <a:p>
                      <a:pPr algn="ctr" fontAlgn="ctr"/>
                      <a:r>
                        <a:rPr lang="es-GT" sz="1200" u="none" strike="noStrike">
                          <a:effectLst/>
                        </a:rPr>
                        <a:t>060301</a:t>
                      </a:r>
                      <a:endParaRPr lang="es-GT" sz="1200" b="0" i="0" u="none" strike="noStrike">
                        <a:effectLst/>
                        <a:latin typeface="Arial" panose="020B0604020202020204" pitchFamily="34" charset="0"/>
                      </a:endParaRPr>
                    </a:p>
                  </a:txBody>
                  <a:tcPr marL="9525" marR="9525" marT="9525" marB="0" anchor="ctr"/>
                </a:tc>
                <a:tc>
                  <a:txBody>
                    <a:bodyPr/>
                    <a:lstStyle/>
                    <a:p>
                      <a:pPr algn="l" fontAlgn="ctr"/>
                      <a:r>
                        <a:rPr lang="es-GT" sz="1200" u="none" strike="noStrike">
                          <a:effectLst/>
                        </a:rPr>
                        <a:t>Reducción de la Contaminación</a:t>
                      </a:r>
                      <a:endParaRPr lang="es-GT" sz="1200" b="0" i="0" u="none" strike="noStrike">
                        <a:effectLst/>
                        <a:latin typeface="Arial" panose="020B0604020202020204" pitchFamily="34" charset="0"/>
                      </a:endParaRPr>
                    </a:p>
                  </a:txBody>
                  <a:tcPr marL="9525" marR="9525" marT="9525" marB="0" anchor="ctr"/>
                </a:tc>
                <a:tc>
                  <a:txBody>
                    <a:bodyPr/>
                    <a:lstStyle/>
                    <a:p>
                      <a:pPr algn="l" fontAlgn="ctr"/>
                      <a:r>
                        <a:rPr lang="es-GT" sz="1200" u="none" strike="noStrike" dirty="0">
                          <a:effectLst/>
                        </a:rPr>
                        <a:t>    10,500,000.00 </a:t>
                      </a:r>
                      <a:endParaRPr lang="es-GT" sz="1200" b="0" i="0" u="none" strike="noStrike" dirty="0">
                        <a:effectLst/>
                        <a:latin typeface="Arial" panose="020B0604020202020204" pitchFamily="34" charset="0"/>
                      </a:endParaRPr>
                    </a:p>
                  </a:txBody>
                  <a:tcPr marL="9525" marR="9525" marT="9525" marB="0" anchor="ctr"/>
                </a:tc>
                <a:tc>
                  <a:txBody>
                    <a:bodyPr/>
                    <a:lstStyle/>
                    <a:p>
                      <a:pPr algn="l" fontAlgn="ctr"/>
                      <a:r>
                        <a:rPr lang="es-GT" sz="1200" u="none" strike="noStrike">
                          <a:effectLst/>
                        </a:rPr>
                        <a:t>  3,360,857.42 </a:t>
                      </a:r>
                      <a:endParaRPr lang="es-GT" sz="1200" b="0" i="0" u="none" strike="noStrike">
                        <a:effectLst/>
                        <a:latin typeface="Arial" panose="020B0604020202020204" pitchFamily="34" charset="0"/>
                      </a:endParaRPr>
                    </a:p>
                  </a:txBody>
                  <a:tcPr marL="9525" marR="9525" marT="9525" marB="0" anchor="ctr"/>
                </a:tc>
                <a:tc>
                  <a:txBody>
                    <a:bodyPr/>
                    <a:lstStyle/>
                    <a:p>
                      <a:pPr algn="l" fontAlgn="ctr"/>
                      <a:r>
                        <a:rPr lang="es-GT" sz="1200" u="none" strike="noStrike">
                          <a:effectLst/>
                        </a:rPr>
                        <a:t>  7,139,142.58 </a:t>
                      </a:r>
                      <a:endParaRPr lang="es-GT" sz="1200" b="0" i="0" u="none" strike="noStrike">
                        <a:effectLst/>
                        <a:latin typeface="Arial" panose="020B0604020202020204" pitchFamily="34" charset="0"/>
                      </a:endParaRPr>
                    </a:p>
                  </a:txBody>
                  <a:tcPr marL="9525" marR="9525" marT="9525" marB="0" anchor="ctr"/>
                </a:tc>
                <a:tc>
                  <a:txBody>
                    <a:bodyPr/>
                    <a:lstStyle/>
                    <a:p>
                      <a:pPr algn="ctr" fontAlgn="ctr"/>
                      <a:r>
                        <a:rPr lang="es-GT" sz="900" u="none" strike="noStrike" dirty="0">
                          <a:effectLst/>
                        </a:rPr>
                        <a:t>32.01%</a:t>
                      </a:r>
                      <a:endParaRPr lang="es-GT" sz="900" b="0" i="0" u="none" strike="noStrike" dirty="0">
                        <a:effectLst/>
                        <a:latin typeface="Arial" panose="020B0604020202020204" pitchFamily="34" charset="0"/>
                      </a:endParaRPr>
                    </a:p>
                  </a:txBody>
                  <a:tcPr marL="9525" marR="9525" marT="9525" marB="0" anchor="ctr"/>
                </a:tc>
                <a:extLst>
                  <a:ext uri="{0D108BD9-81ED-4DB2-BD59-A6C34878D82A}">
                    <a16:rowId xmlns:a16="http://schemas.microsoft.com/office/drawing/2014/main" val="1265801854"/>
                  </a:ext>
                </a:extLst>
              </a:tr>
            </a:tbl>
          </a:graphicData>
        </a:graphic>
      </p:graphicFrame>
      <p:graphicFrame>
        <p:nvGraphicFramePr>
          <p:cNvPr id="5" name="Gráfico 4">
            <a:extLst>
              <a:ext uri="{FF2B5EF4-FFF2-40B4-BE49-F238E27FC236}">
                <a16:creationId xmlns:a16="http://schemas.microsoft.com/office/drawing/2014/main" id="{A9A587EA-4827-4D6F-93BE-85BB974B72BA}"/>
              </a:ext>
            </a:extLst>
          </p:cNvPr>
          <p:cNvGraphicFramePr>
            <a:graphicFrameLocks/>
          </p:cNvGraphicFramePr>
          <p:nvPr>
            <p:extLst>
              <p:ext uri="{D42A27DB-BD31-4B8C-83A1-F6EECF244321}">
                <p14:modId xmlns:p14="http://schemas.microsoft.com/office/powerpoint/2010/main" val="3817932896"/>
              </p:ext>
            </p:extLst>
          </p:nvPr>
        </p:nvGraphicFramePr>
        <p:xfrm>
          <a:off x="3336649" y="3833192"/>
          <a:ext cx="5200650" cy="2133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99920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
        <p:cNvGrpSpPr/>
        <p:nvPr/>
      </p:nvGrpSpPr>
      <p:grpSpPr>
        <a:xfrm>
          <a:off x="0" y="0"/>
          <a:ext cx="0" cy="0"/>
          <a:chOff x="0" y="0"/>
          <a:chExt cx="0" cy="0"/>
        </a:xfrm>
      </p:grpSpPr>
      <p:sp>
        <p:nvSpPr>
          <p:cNvPr id="46" name="Google Shape;46;p2"/>
          <p:cNvSpPr/>
          <p:nvPr/>
        </p:nvSpPr>
        <p:spPr>
          <a:xfrm flipH="1">
            <a:off x="3516349" y="2660700"/>
            <a:ext cx="7217911" cy="1578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145400" y="2660700"/>
            <a:ext cx="1237200" cy="15780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txBox="1"/>
          <p:nvPr/>
        </p:nvSpPr>
        <p:spPr>
          <a:xfrm>
            <a:off x="4631099" y="2816545"/>
            <a:ext cx="6053487" cy="1224910"/>
          </a:xfrm>
          <a:prstGeom prst="rect">
            <a:avLst/>
          </a:prstGeom>
          <a:noFill/>
          <a:ln>
            <a:noFill/>
          </a:ln>
        </p:spPr>
        <p:txBody>
          <a:bodyPr spcFirstLastPara="1" wrap="square" lIns="91425" tIns="45700" rIns="91425" bIns="45700" anchor="t" anchorCtr="0">
            <a:spAutoFit/>
          </a:bodyPr>
          <a:lstStyle/>
          <a:p>
            <a:pPr>
              <a:lnSpc>
                <a:spcPct val="115000"/>
              </a:lnSpc>
            </a:pPr>
            <a:r>
              <a:rPr lang="es-ES" sz="3200" b="1" dirty="0">
                <a:solidFill>
                  <a:srgbClr val="00B0F0"/>
                </a:solidFill>
                <a:effectLst/>
                <a:latin typeface="Times New Roman" panose="02020603050405020304" pitchFamily="18" charset="0"/>
                <a:ea typeface="Montserrat" panose="00000500000000000000" pitchFamily="2" charset="0"/>
                <a:cs typeface="Times New Roman" panose="02020603050405020304" pitchFamily="18" charset="0"/>
              </a:rPr>
              <a:t>PARTE ESPECIFICA: </a:t>
            </a:r>
            <a:endParaRPr lang="es-GT" sz="32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s-ES" sz="3200" b="1" dirty="0">
                <a:solidFill>
                  <a:srgbClr val="00B0F0"/>
                </a:solidFill>
                <a:effectLst/>
                <a:latin typeface="Times New Roman" panose="02020603050405020304" pitchFamily="18" charset="0"/>
                <a:ea typeface="Montserrat" panose="00000500000000000000" pitchFamily="2" charset="0"/>
                <a:cs typeface="Times New Roman" panose="02020603050405020304" pitchFamily="18" charset="0"/>
              </a:rPr>
              <a:t>Principales logros institucionales</a:t>
            </a:r>
            <a:endParaRPr lang="es-GT" sz="32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9" name="Google Shape;49;p2"/>
          <p:cNvSpPr txBox="1"/>
          <p:nvPr/>
        </p:nvSpPr>
        <p:spPr>
          <a:xfrm>
            <a:off x="3267850" y="2474850"/>
            <a:ext cx="1114800" cy="14772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9000" dirty="0">
                <a:solidFill>
                  <a:schemeClr val="lt1"/>
                </a:solidFill>
                <a:latin typeface="Vollkorn ExtraBold"/>
                <a:ea typeface="Vollkorn ExtraBold"/>
                <a:cs typeface="Vollkorn ExtraBold"/>
                <a:sym typeface="Vollkorn ExtraBold"/>
              </a:rPr>
              <a:t>4</a:t>
            </a:r>
            <a:endParaRPr sz="9000" dirty="0">
              <a:solidFill>
                <a:schemeClr val="lt1"/>
              </a:solidFill>
              <a:latin typeface="Vollkorn ExtraBold"/>
              <a:ea typeface="Vollkorn ExtraBold"/>
              <a:cs typeface="Vollkorn ExtraBold"/>
              <a:sym typeface="Vollkorn ExtraBold"/>
            </a:endParaRPr>
          </a:p>
        </p:txBody>
      </p:sp>
    </p:spTree>
    <p:extLst>
      <p:ext uri="{BB962C8B-B14F-4D97-AF65-F5344CB8AC3E}">
        <p14:creationId xmlns:p14="http://schemas.microsoft.com/office/powerpoint/2010/main" val="3917330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g1e0bd25976b_0_50"/>
          <p:cNvSpPr/>
          <p:nvPr/>
        </p:nvSpPr>
        <p:spPr>
          <a:xfrm>
            <a:off x="-1" y="281100"/>
            <a:ext cx="11181925"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68;g1e0bd25976b_0_50">
            <a:extLst>
              <a:ext uri="{FF2B5EF4-FFF2-40B4-BE49-F238E27FC236}">
                <a16:creationId xmlns:a16="http://schemas.microsoft.com/office/drawing/2014/main" id="{9EF5F241-D58A-8412-2166-B94ADB92C47F}"/>
              </a:ext>
            </a:extLst>
          </p:cNvPr>
          <p:cNvSpPr txBox="1"/>
          <p:nvPr/>
        </p:nvSpPr>
        <p:spPr>
          <a:xfrm>
            <a:off x="168900" y="-145576"/>
            <a:ext cx="10844121" cy="1578853"/>
          </a:xfrm>
          <a:prstGeom prst="rect">
            <a:avLst/>
          </a:prstGeom>
          <a:noFill/>
          <a:ln>
            <a:noFill/>
          </a:ln>
        </p:spPr>
        <p:txBody>
          <a:bodyPr spcFirstLastPara="1" wrap="square" lIns="91425" tIns="45700" rIns="91425" bIns="45700" anchor="t" anchorCtr="0">
            <a:spAutoFit/>
          </a:bodyPr>
          <a:lstStyle/>
          <a:p>
            <a:pPr marL="228600" algn="just">
              <a:lnSpc>
                <a:spcPct val="115000"/>
              </a:lnSpc>
            </a:pPr>
            <a:endParaRPr lang="es-GT" sz="2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pPr>
            <a:r>
              <a:rPr lang="es-GT" sz="2800" b="1" dirty="0">
                <a:solidFill>
                  <a:schemeClr val="bg1"/>
                </a:solidFill>
                <a:effectLst/>
                <a:latin typeface="Times New Roman" panose="02020603050405020304" pitchFamily="18" charset="0"/>
                <a:ea typeface="Times New Roman" panose="02020603050405020304" pitchFamily="18" charset="0"/>
              </a:rPr>
              <a:t>Componente Bosque: La conservación, restauración y recuperación del bosque y biodiversidad</a:t>
            </a:r>
            <a:endParaRPr lang="es-GT" sz="3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CuadroTexto 3">
            <a:extLst>
              <a:ext uri="{FF2B5EF4-FFF2-40B4-BE49-F238E27FC236}">
                <a16:creationId xmlns:a16="http://schemas.microsoft.com/office/drawing/2014/main" id="{85AD1E23-A862-A0F3-6E7C-394E97B6E988}"/>
              </a:ext>
            </a:extLst>
          </p:cNvPr>
          <p:cNvSpPr txBox="1"/>
          <p:nvPr/>
        </p:nvSpPr>
        <p:spPr>
          <a:xfrm>
            <a:off x="574431" y="1643320"/>
            <a:ext cx="10607493" cy="2256515"/>
          </a:xfrm>
          <a:prstGeom prst="rect">
            <a:avLst/>
          </a:prstGeom>
          <a:noFill/>
        </p:spPr>
        <p:txBody>
          <a:bodyPr wrap="square">
            <a:spAutoFit/>
          </a:bodyPr>
          <a:lstStyle/>
          <a:p>
            <a:pPr marL="457200" algn="just">
              <a:lnSpc>
                <a:spcPct val="115000"/>
              </a:lnSpc>
            </a:pPr>
            <a:r>
              <a:rPr lang="es-ES" b="1" dirty="0">
                <a:effectLst/>
                <a:latin typeface="Times New Roman" panose="02020603050405020304" pitchFamily="18" charset="0"/>
                <a:ea typeface="Calibri" panose="020F0502020204030204" pitchFamily="34" charset="0"/>
              </a:rPr>
              <a:t>Proyecto para el desarrollo rural integral y conservación de los recursos ecosistémicos de la cuenca del lago de Atitlán</a:t>
            </a:r>
          </a:p>
          <a:p>
            <a:pPr marL="457200" algn="just">
              <a:lnSpc>
                <a:spcPct val="115000"/>
              </a:lnSpc>
            </a:pPr>
            <a:endParaRPr lang="es-GT" sz="1400" dirty="0">
              <a:effectLst/>
              <a:latin typeface="Calibri" panose="020F0502020204030204" pitchFamily="34" charset="0"/>
              <a:ea typeface="Calibri" panose="020F0502020204030204" pitchFamily="34" charset="0"/>
            </a:endParaRPr>
          </a:p>
          <a:p>
            <a:pPr marL="342900" lvl="0" indent="-342900" algn="just">
              <a:lnSpc>
                <a:spcPct val="115000"/>
              </a:lnSpc>
              <a:buFont typeface="Symbol" panose="05050102010706020507" pitchFamily="18" charset="2"/>
              <a:buChar char=""/>
            </a:pPr>
            <a:r>
              <a:rPr lang="es-CR" sz="1400" b="1"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Ubicación geográfica:</a:t>
            </a:r>
            <a:r>
              <a:rPr lang="es-CR" sz="1400"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 15 municipios que integran la Cuenca del lago Atitlán.</a:t>
            </a:r>
            <a:endParaRPr lang="es-GT" sz="1400" dirty="0">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spcAft>
                <a:spcPts val="1000"/>
              </a:spcAft>
              <a:buFont typeface="Symbol" panose="05050102010706020507" pitchFamily="18" charset="2"/>
              <a:buChar char=""/>
            </a:pPr>
            <a:r>
              <a:rPr lang="es-CR" sz="1400" b="1"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Población beneficiaria:</a:t>
            </a:r>
            <a:r>
              <a:rPr lang="es-CR" sz="1400"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 Municipalidades, organizaciones, comités comunitarios, agricultores, grupos apícolas.</a:t>
            </a:r>
          </a:p>
          <a:p>
            <a:pPr marL="342900" lvl="0" indent="-342900" algn="just">
              <a:spcAft>
                <a:spcPts val="1000"/>
              </a:spcAft>
              <a:buFont typeface="Symbol" panose="05050102010706020507" pitchFamily="18" charset="2"/>
              <a:buChar char=""/>
            </a:pPr>
            <a:r>
              <a:rPr lang="es-ES" sz="1400" b="1" dirty="0">
                <a:solidFill>
                  <a:srgbClr val="050505"/>
                </a:solidFill>
                <a:effectLst/>
                <a:latin typeface="Times New Roman" panose="02020603050405020304" pitchFamily="18" charset="0"/>
                <a:ea typeface="Calibri" panose="020F0502020204030204" pitchFamily="34" charset="0"/>
              </a:rPr>
              <a:t>Acciones estratégicas:</a:t>
            </a:r>
            <a:r>
              <a:rPr lang="es-ES" sz="1400" dirty="0">
                <a:solidFill>
                  <a:srgbClr val="050505"/>
                </a:solidFill>
                <a:effectLst/>
                <a:latin typeface="Times New Roman" panose="02020603050405020304" pitchFamily="18" charset="0"/>
                <a:ea typeface="Calibri" panose="020F0502020204030204" pitchFamily="34" charset="0"/>
              </a:rPr>
              <a:t> Conservación y aumento de la cobertura forestal en las zonas de recarga hídrica, reforestación en áreas con alta influencia hidrológica y fuentes de abastecimiento de agua para consumo humano, prácticas de conservación de suelos en el establecimiento de los sistemas agroforestales renovación de plantaciones de café con prácticas de conservación de suelos, viveros comunitarios, prácticas de conservación de suelos con insumos apícolas, producción de abono orgánico, ferias agrícolas ambientales y desarrollo de jornadas de capacitación sobre manejo adecuado de envases de plaguicidas.</a:t>
            </a:r>
            <a:endParaRPr lang="es-GT" dirty="0"/>
          </a:p>
        </p:txBody>
      </p:sp>
      <p:pic>
        <p:nvPicPr>
          <p:cNvPr id="2052" name="Imagen 4">
            <a:extLst>
              <a:ext uri="{FF2B5EF4-FFF2-40B4-BE49-F238E27FC236}">
                <a16:creationId xmlns:a16="http://schemas.microsoft.com/office/drawing/2014/main" id="{23EC8364-E4B0-7B91-C45E-BFF41B7862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911" r="16644"/>
          <a:stretch>
            <a:fillRect/>
          </a:stretch>
        </p:blipFill>
        <p:spPr bwMode="auto">
          <a:xfrm>
            <a:off x="8506479" y="4395133"/>
            <a:ext cx="2506542" cy="1526541"/>
          </a:xfrm>
          <a:prstGeom prst="rect">
            <a:avLst/>
          </a:prstGeom>
          <a:noFill/>
          <a:extLst>
            <a:ext uri="{909E8E84-426E-40DD-AFC4-6F175D3DCCD1}">
              <a14:hiddenFill xmlns:a14="http://schemas.microsoft.com/office/drawing/2010/main">
                <a:solidFill>
                  <a:srgbClr val="FFFFFF"/>
                </a:solidFill>
              </a14:hiddenFill>
            </a:ext>
          </a:extLst>
        </p:spPr>
      </p:pic>
      <p:pic>
        <p:nvPicPr>
          <p:cNvPr id="2051" name="Imagen 2">
            <a:extLst>
              <a:ext uri="{FF2B5EF4-FFF2-40B4-BE49-F238E27FC236}">
                <a16:creationId xmlns:a16="http://schemas.microsoft.com/office/drawing/2014/main" id="{B86B50AA-0551-56F9-EA24-2564CFDD0E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0122" y="4374619"/>
            <a:ext cx="2035387" cy="1526540"/>
          </a:xfrm>
          <a:prstGeom prst="rect">
            <a:avLst/>
          </a:prstGeom>
          <a:noFill/>
          <a:extLst>
            <a:ext uri="{909E8E84-426E-40DD-AFC4-6F175D3DCCD1}">
              <a14:hiddenFill xmlns:a14="http://schemas.microsoft.com/office/drawing/2010/main">
                <a:solidFill>
                  <a:srgbClr val="FFFFFF"/>
                </a:solidFill>
              </a14:hiddenFill>
            </a:ext>
          </a:extLst>
        </p:spPr>
      </p:pic>
      <p:pic>
        <p:nvPicPr>
          <p:cNvPr id="2050" name="Imagen 1">
            <a:extLst>
              <a:ext uri="{FF2B5EF4-FFF2-40B4-BE49-F238E27FC236}">
                <a16:creationId xmlns:a16="http://schemas.microsoft.com/office/drawing/2014/main" id="{77CE6B84-BB98-C9A2-25E2-AC9711233F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6525" y="4374619"/>
            <a:ext cx="2431157" cy="1526540"/>
          </a:xfrm>
          <a:prstGeom prst="rect">
            <a:avLst/>
          </a:prstGeom>
          <a:noFill/>
          <a:extLst>
            <a:ext uri="{909E8E84-426E-40DD-AFC4-6F175D3DCCD1}">
              <a14:hiddenFill xmlns:a14="http://schemas.microsoft.com/office/drawing/2010/main">
                <a:solidFill>
                  <a:srgbClr val="FFFFFF"/>
                </a:solidFill>
              </a14:hiddenFill>
            </a:ext>
          </a:extLst>
        </p:spPr>
      </p:pic>
      <p:pic>
        <p:nvPicPr>
          <p:cNvPr id="2049" name="Imagen 8" descr="No hay ninguna descripción de la foto disponible.">
            <a:extLst>
              <a:ext uri="{FF2B5EF4-FFF2-40B4-BE49-F238E27FC236}">
                <a16:creationId xmlns:a16="http://schemas.microsoft.com/office/drawing/2014/main" id="{65F10D7E-FB67-EA03-5380-E2850AA397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8699" y="4357035"/>
            <a:ext cx="2035387" cy="15265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a:extLst>
              <a:ext uri="{FF2B5EF4-FFF2-40B4-BE49-F238E27FC236}">
                <a16:creationId xmlns:a16="http://schemas.microsoft.com/office/drawing/2014/main" id="{020690AB-712B-298D-C3AD-C5AAF35144C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GT"/>
          </a:p>
        </p:txBody>
      </p:sp>
      <p:sp>
        <p:nvSpPr>
          <p:cNvPr id="6" name="Rectangle 6">
            <a:extLst>
              <a:ext uri="{FF2B5EF4-FFF2-40B4-BE49-F238E27FC236}">
                <a16:creationId xmlns:a16="http://schemas.microsoft.com/office/drawing/2014/main" id="{4F198577-4354-C762-3B17-5D43046AB195}"/>
              </a:ext>
            </a:extLst>
          </p:cNvPr>
          <p:cNvSpPr>
            <a:spLocks noChangeArrowheads="1"/>
          </p:cNvSpPr>
          <p:nvPr/>
        </p:nvSpPr>
        <p:spPr bwMode="auto">
          <a:xfrm>
            <a:off x="0" y="12287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GT" sz="1200" b="1"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s-ES" altLang="es-GT" sz="1800" b="0" i="0" u="none" strike="noStrike" cap="none" normalizeH="0" baseline="0">
              <a:ln>
                <a:noFill/>
              </a:ln>
              <a:solidFill>
                <a:schemeClr val="tx1"/>
              </a:solidFill>
              <a:effectLst/>
              <a:latin typeface="Arial" panose="020B0604020202020204" pitchFamily="34" charset="0"/>
            </a:endParaRPr>
          </a:p>
        </p:txBody>
      </p:sp>
      <p:sp>
        <p:nvSpPr>
          <p:cNvPr id="7" name="Rectangle 7">
            <a:extLst>
              <a:ext uri="{FF2B5EF4-FFF2-40B4-BE49-F238E27FC236}">
                <a16:creationId xmlns:a16="http://schemas.microsoft.com/office/drawing/2014/main" id="{71F30307-B12E-A63A-D07A-871B903DEA0A}"/>
              </a:ext>
            </a:extLst>
          </p:cNvPr>
          <p:cNvSpPr>
            <a:spLocks noChangeArrowheads="1"/>
          </p:cNvSpPr>
          <p:nvPr/>
        </p:nvSpPr>
        <p:spPr bwMode="auto">
          <a:xfrm>
            <a:off x="0" y="24574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GT" sz="1200" b="1"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s-ES" altLang="es-GT" sz="1800" b="0" i="0" u="none" strike="noStrike" cap="none" normalizeH="0" baseline="0">
              <a:ln>
                <a:noFill/>
              </a:ln>
              <a:solidFill>
                <a:schemeClr val="tx1"/>
              </a:solidFill>
              <a:effectLst/>
              <a:latin typeface="Arial" panose="020B0604020202020204" pitchFamily="34" charset="0"/>
            </a:endParaRPr>
          </a:p>
        </p:txBody>
      </p:sp>
      <p:sp>
        <p:nvSpPr>
          <p:cNvPr id="8" name="Rectangle 8">
            <a:extLst>
              <a:ext uri="{FF2B5EF4-FFF2-40B4-BE49-F238E27FC236}">
                <a16:creationId xmlns:a16="http://schemas.microsoft.com/office/drawing/2014/main" id="{944344A8-9DCE-D3C2-D33B-24E483EDE96A}"/>
              </a:ext>
            </a:extLst>
          </p:cNvPr>
          <p:cNvSpPr>
            <a:spLocks noChangeArrowheads="1"/>
          </p:cNvSpPr>
          <p:nvPr/>
        </p:nvSpPr>
        <p:spPr bwMode="auto">
          <a:xfrm>
            <a:off x="0" y="36861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GT" sz="1200" b="1"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s-ES" altLang="es-GT"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468454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g1e0bd25976b_0_50"/>
          <p:cNvSpPr/>
          <p:nvPr/>
        </p:nvSpPr>
        <p:spPr>
          <a:xfrm>
            <a:off x="-1" y="281100"/>
            <a:ext cx="11181925"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68;g1e0bd25976b_0_50">
            <a:extLst>
              <a:ext uri="{FF2B5EF4-FFF2-40B4-BE49-F238E27FC236}">
                <a16:creationId xmlns:a16="http://schemas.microsoft.com/office/drawing/2014/main" id="{1555C352-0E02-F7BC-90CC-8B235DF21776}"/>
              </a:ext>
            </a:extLst>
          </p:cNvPr>
          <p:cNvSpPr txBox="1"/>
          <p:nvPr/>
        </p:nvSpPr>
        <p:spPr>
          <a:xfrm>
            <a:off x="-100731" y="547692"/>
            <a:ext cx="10844121" cy="1154122"/>
          </a:xfrm>
          <a:prstGeom prst="rect">
            <a:avLst/>
          </a:prstGeom>
          <a:noFill/>
          <a:ln>
            <a:noFill/>
          </a:ln>
        </p:spPr>
        <p:txBody>
          <a:bodyPr spcFirstLastPara="1" wrap="square" lIns="91425" tIns="45700" rIns="91425" bIns="45700" anchor="t" anchorCtr="0">
            <a:spAutoFit/>
          </a:bodyPr>
          <a:lstStyle/>
          <a:p>
            <a:pPr marL="228600" algn="just">
              <a:lnSpc>
                <a:spcPct val="115000"/>
              </a:lnSpc>
            </a:pPr>
            <a:r>
              <a:rPr lang="es-GT" sz="3200" b="1" dirty="0">
                <a:solidFill>
                  <a:schemeClr val="bg1"/>
                </a:solidFill>
                <a:effectLst/>
                <a:latin typeface="Times New Roman" panose="02020603050405020304" pitchFamily="18" charset="0"/>
                <a:ea typeface="Times New Roman" panose="02020603050405020304" pitchFamily="18" charset="0"/>
              </a:rPr>
              <a:t>Componente Agua: Gestión Integral del Recurso Hídrico.</a:t>
            </a:r>
            <a:endParaRPr lang="es-GT" sz="3200" dirty="0">
              <a:solidFill>
                <a:schemeClr val="bg1"/>
              </a:solidFill>
              <a:effectLst/>
              <a:latin typeface="Calibri" panose="020F0502020204030204" pitchFamily="34" charset="0"/>
              <a:ea typeface="Calibri" panose="020F0502020204030204" pitchFamily="34" charset="0"/>
            </a:endParaRPr>
          </a:p>
          <a:p>
            <a:pPr marL="228600" algn="just">
              <a:lnSpc>
                <a:spcPct val="115000"/>
              </a:lnSpc>
            </a:pPr>
            <a:endParaRPr lang="es-GT" sz="2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CuadroTexto 3">
            <a:extLst>
              <a:ext uri="{FF2B5EF4-FFF2-40B4-BE49-F238E27FC236}">
                <a16:creationId xmlns:a16="http://schemas.microsoft.com/office/drawing/2014/main" id="{5E79B710-05E4-A264-79F3-3010DB21D1C3}"/>
              </a:ext>
            </a:extLst>
          </p:cNvPr>
          <p:cNvSpPr txBox="1"/>
          <p:nvPr/>
        </p:nvSpPr>
        <p:spPr>
          <a:xfrm>
            <a:off x="574431" y="1643320"/>
            <a:ext cx="10607493" cy="2181559"/>
          </a:xfrm>
          <a:prstGeom prst="rect">
            <a:avLst/>
          </a:prstGeom>
          <a:noFill/>
        </p:spPr>
        <p:txBody>
          <a:bodyPr wrap="square">
            <a:spAutoFit/>
          </a:bodyPr>
          <a:lstStyle/>
          <a:p>
            <a:pPr marL="457200">
              <a:lnSpc>
                <a:spcPct val="115000"/>
              </a:lnSpc>
            </a:pPr>
            <a:r>
              <a:rPr lang="es-ES" b="1" dirty="0">
                <a:effectLst/>
                <a:latin typeface="Times New Roman" panose="02020603050405020304" pitchFamily="18" charset="0"/>
                <a:ea typeface="Calibri" panose="020F0502020204030204" pitchFamily="34" charset="0"/>
              </a:rPr>
              <a:t>Fortalecimiento municipal para la activación de la Planta de Tratamiento de Aguas Residuales del municipio de Santa Lucia Utatlán</a:t>
            </a:r>
            <a:endParaRPr lang="es-GT" dirty="0">
              <a:effectLst/>
              <a:latin typeface="Calibri" panose="020F0502020204030204" pitchFamily="34" charset="0"/>
              <a:ea typeface="Calibri" panose="020F0502020204030204" pitchFamily="34" charset="0"/>
            </a:endParaRPr>
          </a:p>
          <a:p>
            <a:pPr marL="342900" lvl="0" indent="-342900" algn="just">
              <a:lnSpc>
                <a:spcPct val="115000"/>
              </a:lnSpc>
              <a:buFont typeface="Symbol" panose="05050102010706020507" pitchFamily="18" charset="2"/>
              <a:buChar char=""/>
            </a:pPr>
            <a:r>
              <a:rPr lang="es-CR" b="1"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Ubicación geográfica:</a:t>
            </a:r>
            <a:r>
              <a:rPr lang="es-CR"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 Santa Lucía Utatlán</a:t>
            </a:r>
            <a:endParaRPr lang="es-GT" dirty="0">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15000"/>
              </a:lnSpc>
              <a:buFont typeface="Symbol" panose="05050102010706020507" pitchFamily="18" charset="2"/>
              <a:buChar char=""/>
            </a:pPr>
            <a:r>
              <a:rPr lang="es-CR" b="1"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Población beneficiaria:</a:t>
            </a:r>
            <a:r>
              <a:rPr lang="es-CR"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 vecinos del municipio, comercios, escuelas y comunidades conectadas al sistema de tratamiento. </a:t>
            </a:r>
            <a:endParaRPr lang="es-GT" dirty="0">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15000"/>
              </a:lnSpc>
              <a:spcAft>
                <a:spcPts val="1000"/>
              </a:spcAft>
              <a:buFont typeface="Symbol" panose="05050102010706020507" pitchFamily="18" charset="2"/>
              <a:buChar char=""/>
            </a:pPr>
            <a:r>
              <a:rPr lang="es-CR" b="1"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Acciones estratégicas:</a:t>
            </a:r>
            <a:r>
              <a:rPr lang="es-CR"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 Asistencia técnica en el sistema de tratamiento de las aguas residuales, entrega de manual de operaciones y mantenimiento del sistema, reglamento de alcantarillado municipal, entrega de equipo de protección personal a operadores, insumos y equipos para el funcionamiento de la planta de tratamiento.  </a:t>
            </a:r>
            <a:endParaRPr lang="es-GT" dirty="0">
              <a:effectLst/>
              <a:latin typeface="Arial" panose="020B0604020202020204" pitchFamily="34" charset="0"/>
              <a:ea typeface="Calibri" panose="020F0502020204030204" pitchFamily="34" charset="0"/>
              <a:cs typeface="Calibri" panose="020F0502020204030204" pitchFamily="34" charset="0"/>
            </a:endParaRPr>
          </a:p>
          <a:p>
            <a:pPr marL="457200" algn="just">
              <a:lnSpc>
                <a:spcPct val="115000"/>
              </a:lnSpc>
            </a:pPr>
            <a:endParaRPr lang="es-GT" dirty="0"/>
          </a:p>
        </p:txBody>
      </p:sp>
      <p:pic>
        <p:nvPicPr>
          <p:cNvPr id="5" name="Imagen 4" descr="Puede ser una imagen de 6 personas, personas estudiando, mesa y texto">
            <a:extLst>
              <a:ext uri="{FF2B5EF4-FFF2-40B4-BE49-F238E27FC236}">
                <a16:creationId xmlns:a16="http://schemas.microsoft.com/office/drawing/2014/main" id="{888FAF13-550E-AF64-8551-A74E2EB8523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0076" y="3687297"/>
            <a:ext cx="2776478" cy="2082071"/>
          </a:xfrm>
          <a:prstGeom prst="rect">
            <a:avLst/>
          </a:prstGeom>
          <a:noFill/>
          <a:ln>
            <a:noFill/>
          </a:ln>
        </p:spPr>
      </p:pic>
      <p:pic>
        <p:nvPicPr>
          <p:cNvPr id="6" name="Imagen 5" descr="Puede ser una imagen de 4 personas">
            <a:extLst>
              <a:ext uri="{FF2B5EF4-FFF2-40B4-BE49-F238E27FC236}">
                <a16:creationId xmlns:a16="http://schemas.microsoft.com/office/drawing/2014/main" id="{A61D127B-95DA-0E11-9669-32B960954DA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7523" y="3694653"/>
            <a:ext cx="2766287" cy="2074715"/>
          </a:xfrm>
          <a:prstGeom prst="rect">
            <a:avLst/>
          </a:prstGeom>
          <a:noFill/>
          <a:ln>
            <a:noFill/>
          </a:ln>
        </p:spPr>
      </p:pic>
      <p:pic>
        <p:nvPicPr>
          <p:cNvPr id="7" name="Imagen 6" descr="Puede ser una imagen de 6 personas">
            <a:extLst>
              <a:ext uri="{FF2B5EF4-FFF2-40B4-BE49-F238E27FC236}">
                <a16:creationId xmlns:a16="http://schemas.microsoft.com/office/drawing/2014/main" id="{C37C1E7C-5356-5EED-D6DC-B51CFCA8CF4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0173" y="3687297"/>
            <a:ext cx="2776478" cy="2082640"/>
          </a:xfrm>
          <a:prstGeom prst="rect">
            <a:avLst/>
          </a:prstGeom>
          <a:noFill/>
          <a:ln>
            <a:noFill/>
          </a:ln>
        </p:spPr>
      </p:pic>
    </p:spTree>
    <p:extLst>
      <p:ext uri="{BB962C8B-B14F-4D97-AF65-F5344CB8AC3E}">
        <p14:creationId xmlns:p14="http://schemas.microsoft.com/office/powerpoint/2010/main" val="677878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g1e0bd25976b_0_50"/>
          <p:cNvSpPr/>
          <p:nvPr/>
        </p:nvSpPr>
        <p:spPr>
          <a:xfrm>
            <a:off x="-1" y="281100"/>
            <a:ext cx="11181925"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68;g1e0bd25976b_0_50">
            <a:extLst>
              <a:ext uri="{FF2B5EF4-FFF2-40B4-BE49-F238E27FC236}">
                <a16:creationId xmlns:a16="http://schemas.microsoft.com/office/drawing/2014/main" id="{1555C352-0E02-F7BC-90CC-8B235DF21776}"/>
              </a:ext>
            </a:extLst>
          </p:cNvPr>
          <p:cNvSpPr txBox="1"/>
          <p:nvPr/>
        </p:nvSpPr>
        <p:spPr>
          <a:xfrm>
            <a:off x="-100731" y="547692"/>
            <a:ext cx="10844121" cy="1154122"/>
          </a:xfrm>
          <a:prstGeom prst="rect">
            <a:avLst/>
          </a:prstGeom>
          <a:noFill/>
          <a:ln>
            <a:noFill/>
          </a:ln>
        </p:spPr>
        <p:txBody>
          <a:bodyPr spcFirstLastPara="1" wrap="square" lIns="91425" tIns="45700" rIns="91425" bIns="45700" anchor="t" anchorCtr="0">
            <a:spAutoFit/>
          </a:bodyPr>
          <a:lstStyle/>
          <a:p>
            <a:pPr marL="228600" algn="just">
              <a:lnSpc>
                <a:spcPct val="115000"/>
              </a:lnSpc>
            </a:pPr>
            <a:r>
              <a:rPr lang="es-GT" sz="3200" b="1" dirty="0">
                <a:solidFill>
                  <a:schemeClr val="bg1"/>
                </a:solidFill>
                <a:effectLst/>
                <a:latin typeface="Times New Roman" panose="02020603050405020304" pitchFamily="18" charset="0"/>
                <a:ea typeface="Times New Roman" panose="02020603050405020304" pitchFamily="18" charset="0"/>
              </a:rPr>
              <a:t>Componente Agua: Gestión Integral del Recurso Hídrico.</a:t>
            </a:r>
            <a:endParaRPr lang="es-GT" sz="3200" dirty="0">
              <a:solidFill>
                <a:schemeClr val="bg1"/>
              </a:solidFill>
              <a:effectLst/>
              <a:latin typeface="Calibri" panose="020F0502020204030204" pitchFamily="34" charset="0"/>
              <a:ea typeface="Calibri" panose="020F0502020204030204" pitchFamily="34" charset="0"/>
            </a:endParaRPr>
          </a:p>
          <a:p>
            <a:pPr marL="228600" algn="just">
              <a:lnSpc>
                <a:spcPct val="115000"/>
              </a:lnSpc>
            </a:pPr>
            <a:endParaRPr lang="es-GT" sz="2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CuadroTexto 3">
            <a:extLst>
              <a:ext uri="{FF2B5EF4-FFF2-40B4-BE49-F238E27FC236}">
                <a16:creationId xmlns:a16="http://schemas.microsoft.com/office/drawing/2014/main" id="{5E79B710-05E4-A264-79F3-3010DB21D1C3}"/>
              </a:ext>
            </a:extLst>
          </p:cNvPr>
          <p:cNvSpPr txBox="1"/>
          <p:nvPr/>
        </p:nvSpPr>
        <p:spPr>
          <a:xfrm>
            <a:off x="574431" y="1643320"/>
            <a:ext cx="10607493" cy="1933799"/>
          </a:xfrm>
          <a:prstGeom prst="rect">
            <a:avLst/>
          </a:prstGeom>
          <a:noFill/>
        </p:spPr>
        <p:txBody>
          <a:bodyPr wrap="square">
            <a:spAutoFit/>
          </a:bodyPr>
          <a:lstStyle/>
          <a:p>
            <a:pPr marL="457200">
              <a:lnSpc>
                <a:spcPct val="115000"/>
              </a:lnSpc>
            </a:pPr>
            <a:r>
              <a:rPr lang="es-ES" b="1" dirty="0">
                <a:effectLst/>
                <a:latin typeface="Times New Roman" panose="02020603050405020304" pitchFamily="18" charset="0"/>
                <a:ea typeface="Calibri" panose="020F0502020204030204" pitchFamily="34" charset="0"/>
              </a:rPr>
              <a:t>Fortalecimiento municipal para la Gestión Integral de los Desechos Sólidos de San Lucas Tolimán</a:t>
            </a:r>
            <a:endParaRPr lang="es-GT" dirty="0">
              <a:effectLst/>
              <a:latin typeface="Calibri" panose="020F0502020204030204" pitchFamily="34" charset="0"/>
              <a:ea typeface="Calibri" panose="020F0502020204030204" pitchFamily="34" charset="0"/>
            </a:endParaRPr>
          </a:p>
          <a:p>
            <a:pPr marL="342900" lvl="0" indent="-342900" algn="just">
              <a:lnSpc>
                <a:spcPct val="115000"/>
              </a:lnSpc>
              <a:buFont typeface="Symbol" panose="05050102010706020507" pitchFamily="18" charset="2"/>
              <a:buChar char=""/>
            </a:pPr>
            <a:r>
              <a:rPr lang="es-CR" b="1"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Ubicación geográfica:</a:t>
            </a:r>
            <a:r>
              <a:rPr lang="es-CR"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 San Lucas Tolimán</a:t>
            </a:r>
            <a:endParaRPr lang="es-GT" dirty="0">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15000"/>
              </a:lnSpc>
              <a:buFont typeface="Symbol" panose="05050102010706020507" pitchFamily="18" charset="2"/>
              <a:buChar char=""/>
            </a:pPr>
            <a:r>
              <a:rPr lang="es-CR" b="1"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Población beneficiaria:</a:t>
            </a:r>
            <a:r>
              <a:rPr lang="es-CR"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 vecinos del municipio, comercios y escuelas.</a:t>
            </a:r>
            <a:endParaRPr lang="es-GT" dirty="0">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15000"/>
              </a:lnSpc>
              <a:spcAft>
                <a:spcPts val="1000"/>
              </a:spcAft>
              <a:buFont typeface="Symbol" panose="05050102010706020507" pitchFamily="18" charset="2"/>
              <a:buChar char=""/>
            </a:pPr>
            <a:r>
              <a:rPr lang="es-CR" b="1"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Acciones estratégicas: </a:t>
            </a:r>
            <a:r>
              <a:rPr lang="es-CR"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Campaña de educación ambiental, capacitaciones al personal municipal, entrega de insumos y herramientas, esquipo de protección personal, asistencia técnica para producción de abono, jornadas de sensibilización, entrega de manual de producción de abono orgánico, insumos para jornadas de limpieza.  </a:t>
            </a:r>
            <a:endParaRPr lang="es-GT" dirty="0">
              <a:effectLst/>
              <a:latin typeface="Arial" panose="020B0604020202020204" pitchFamily="34" charset="0"/>
              <a:ea typeface="Calibri" panose="020F0502020204030204" pitchFamily="34" charset="0"/>
              <a:cs typeface="Calibri" panose="020F0502020204030204" pitchFamily="34" charset="0"/>
            </a:endParaRPr>
          </a:p>
          <a:p>
            <a:pPr marL="457200" algn="just">
              <a:lnSpc>
                <a:spcPct val="115000"/>
              </a:lnSpc>
            </a:pPr>
            <a:endParaRPr lang="es-GT" dirty="0"/>
          </a:p>
        </p:txBody>
      </p:sp>
      <p:pic>
        <p:nvPicPr>
          <p:cNvPr id="2" name="Imagen 1">
            <a:extLst>
              <a:ext uri="{FF2B5EF4-FFF2-40B4-BE49-F238E27FC236}">
                <a16:creationId xmlns:a16="http://schemas.microsoft.com/office/drawing/2014/main" id="{2CDB966A-A2E6-122E-52E6-A082798C59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169"/>
          <a:stretch/>
        </p:blipFill>
        <p:spPr bwMode="auto">
          <a:xfrm>
            <a:off x="574431" y="3429001"/>
            <a:ext cx="2044313" cy="1785680"/>
          </a:xfrm>
          <a:prstGeom prst="rect">
            <a:avLst/>
          </a:prstGeom>
          <a:noFill/>
          <a:ln>
            <a:noFill/>
          </a:ln>
          <a:extLst>
            <a:ext uri="{53640926-AAD7-44D8-BBD7-CCE9431645EC}">
              <a14:shadowObscured xmlns:a14="http://schemas.microsoft.com/office/drawing/2010/main"/>
            </a:ext>
          </a:extLst>
        </p:spPr>
      </p:pic>
      <p:pic>
        <p:nvPicPr>
          <p:cNvPr id="5" name="Imagen 4" descr="Puede ser una imagen de 13 personas y texto">
            <a:extLst>
              <a:ext uri="{FF2B5EF4-FFF2-40B4-BE49-F238E27FC236}">
                <a16:creationId xmlns:a16="http://schemas.microsoft.com/office/drawing/2014/main" id="{73FC1A7C-1CE7-43D7-55AA-25E2C62AA82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55" r="12530"/>
          <a:stretch/>
        </p:blipFill>
        <p:spPr bwMode="auto">
          <a:xfrm>
            <a:off x="2772922" y="3577119"/>
            <a:ext cx="2842623" cy="1637561"/>
          </a:xfrm>
          <a:prstGeom prst="rect">
            <a:avLst/>
          </a:prstGeom>
          <a:noFill/>
          <a:ln>
            <a:noFill/>
          </a:ln>
          <a:extLst>
            <a:ext uri="{53640926-AAD7-44D8-BBD7-CCE9431645EC}">
              <a14:shadowObscured xmlns:a14="http://schemas.microsoft.com/office/drawing/2010/main"/>
            </a:ext>
          </a:extLst>
        </p:spPr>
      </p:pic>
      <p:pic>
        <p:nvPicPr>
          <p:cNvPr id="6" name="Imagen 5" descr="Puede ser una imagen de 7 personas, personas de pie y al aire libre">
            <a:extLst>
              <a:ext uri="{FF2B5EF4-FFF2-40B4-BE49-F238E27FC236}">
                <a16:creationId xmlns:a16="http://schemas.microsoft.com/office/drawing/2014/main" id="{223F4746-6783-1BF0-EB88-2D4B2C34CBE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5147"/>
          <a:stretch/>
        </p:blipFill>
        <p:spPr bwMode="auto">
          <a:xfrm>
            <a:off x="5826699" y="3507680"/>
            <a:ext cx="2701132" cy="1706999"/>
          </a:xfrm>
          <a:prstGeom prst="rect">
            <a:avLst/>
          </a:prstGeom>
          <a:noFill/>
          <a:ln>
            <a:noFill/>
          </a:ln>
          <a:extLst>
            <a:ext uri="{53640926-AAD7-44D8-BBD7-CCE9431645EC}">
              <a14:shadowObscured xmlns:a14="http://schemas.microsoft.com/office/drawing/2010/main"/>
            </a:ext>
          </a:extLst>
        </p:spPr>
      </p:pic>
      <p:pic>
        <p:nvPicPr>
          <p:cNvPr id="7" name="Imagen 6" descr="Puede ser una imagen de 4 personas y texto">
            <a:extLst>
              <a:ext uri="{FF2B5EF4-FFF2-40B4-BE49-F238E27FC236}">
                <a16:creationId xmlns:a16="http://schemas.microsoft.com/office/drawing/2014/main" id="{9C673D3C-4BF2-414B-CF02-4BAD696F990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66157" y="3507679"/>
            <a:ext cx="2341812" cy="1756359"/>
          </a:xfrm>
          <a:prstGeom prst="rect">
            <a:avLst/>
          </a:prstGeom>
          <a:noFill/>
          <a:ln>
            <a:noFill/>
          </a:ln>
        </p:spPr>
      </p:pic>
    </p:spTree>
    <p:extLst>
      <p:ext uri="{BB962C8B-B14F-4D97-AF65-F5344CB8AC3E}">
        <p14:creationId xmlns:p14="http://schemas.microsoft.com/office/powerpoint/2010/main" val="628515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g1e0bd25976b_0_50"/>
          <p:cNvSpPr/>
          <p:nvPr/>
        </p:nvSpPr>
        <p:spPr>
          <a:xfrm>
            <a:off x="-1" y="281100"/>
            <a:ext cx="11181925"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68;g1e0bd25976b_0_50">
            <a:extLst>
              <a:ext uri="{FF2B5EF4-FFF2-40B4-BE49-F238E27FC236}">
                <a16:creationId xmlns:a16="http://schemas.microsoft.com/office/drawing/2014/main" id="{1555C352-0E02-F7BC-90CC-8B235DF21776}"/>
              </a:ext>
            </a:extLst>
          </p:cNvPr>
          <p:cNvSpPr txBox="1"/>
          <p:nvPr/>
        </p:nvSpPr>
        <p:spPr>
          <a:xfrm>
            <a:off x="-147624" y="658749"/>
            <a:ext cx="10844121" cy="1083333"/>
          </a:xfrm>
          <a:prstGeom prst="rect">
            <a:avLst/>
          </a:prstGeom>
          <a:noFill/>
          <a:ln>
            <a:noFill/>
          </a:ln>
        </p:spPr>
        <p:txBody>
          <a:bodyPr spcFirstLastPara="1" wrap="square" lIns="91425" tIns="45700" rIns="91425" bIns="45700" anchor="t" anchorCtr="0">
            <a:spAutoFit/>
          </a:bodyPr>
          <a:lstStyle/>
          <a:p>
            <a:pPr marL="228600" algn="just">
              <a:lnSpc>
                <a:spcPct val="115000"/>
              </a:lnSpc>
            </a:pPr>
            <a:r>
              <a:rPr lang="es-GT" sz="2800" b="1" dirty="0">
                <a:solidFill>
                  <a:schemeClr val="bg1"/>
                </a:solidFill>
                <a:effectLst/>
                <a:latin typeface="Times New Roman" panose="02020603050405020304" pitchFamily="18" charset="0"/>
                <a:ea typeface="Times New Roman" panose="02020603050405020304" pitchFamily="18" charset="0"/>
              </a:rPr>
              <a:t>Componente Suelo: Conservación de Suelos y Fomento Económico</a:t>
            </a:r>
            <a:endParaRPr lang="es-GT" sz="2800" dirty="0">
              <a:solidFill>
                <a:schemeClr val="bg1"/>
              </a:solidFill>
              <a:effectLst/>
              <a:latin typeface="Calibri" panose="020F0502020204030204" pitchFamily="34" charset="0"/>
              <a:ea typeface="Calibri" panose="020F0502020204030204" pitchFamily="34" charset="0"/>
            </a:endParaRPr>
          </a:p>
          <a:p>
            <a:pPr marL="228600" algn="just">
              <a:lnSpc>
                <a:spcPct val="115000"/>
              </a:lnSpc>
            </a:pPr>
            <a:endParaRPr lang="es-GT" sz="2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CuadroTexto 3">
            <a:extLst>
              <a:ext uri="{FF2B5EF4-FFF2-40B4-BE49-F238E27FC236}">
                <a16:creationId xmlns:a16="http://schemas.microsoft.com/office/drawing/2014/main" id="{5E79B710-05E4-A264-79F3-3010DB21D1C3}"/>
              </a:ext>
            </a:extLst>
          </p:cNvPr>
          <p:cNvSpPr txBox="1"/>
          <p:nvPr/>
        </p:nvSpPr>
        <p:spPr>
          <a:xfrm>
            <a:off x="574431" y="1643320"/>
            <a:ext cx="10607493" cy="1933799"/>
          </a:xfrm>
          <a:prstGeom prst="rect">
            <a:avLst/>
          </a:prstGeom>
          <a:noFill/>
        </p:spPr>
        <p:txBody>
          <a:bodyPr wrap="square">
            <a:spAutoFit/>
          </a:bodyPr>
          <a:lstStyle/>
          <a:p>
            <a:pPr marL="457200">
              <a:lnSpc>
                <a:spcPct val="115000"/>
              </a:lnSpc>
            </a:pPr>
            <a:r>
              <a:rPr lang="es-ES" b="1" dirty="0">
                <a:effectLst/>
                <a:latin typeface="Times New Roman" panose="02020603050405020304" pitchFamily="18" charset="0"/>
                <a:ea typeface="Calibri" panose="020F0502020204030204" pitchFamily="34" charset="0"/>
              </a:rPr>
              <a:t>Implementación de sistema tecnológico de energías renovables para la activación de la Planta de Tratamiento de Aguas Residuales de Santa Catarina </a:t>
            </a:r>
            <a:r>
              <a:rPr lang="es-ES" b="1" dirty="0" err="1">
                <a:effectLst/>
                <a:latin typeface="Times New Roman" panose="02020603050405020304" pitchFamily="18" charset="0"/>
                <a:ea typeface="Calibri" panose="020F0502020204030204" pitchFamily="34" charset="0"/>
              </a:rPr>
              <a:t>Palopó</a:t>
            </a:r>
            <a:r>
              <a:rPr lang="es-ES" b="1" dirty="0">
                <a:effectLst/>
                <a:latin typeface="Times New Roman" panose="02020603050405020304" pitchFamily="18" charset="0"/>
                <a:ea typeface="Calibri" panose="020F0502020204030204" pitchFamily="34" charset="0"/>
              </a:rPr>
              <a:t>.</a:t>
            </a:r>
            <a:endParaRPr lang="es-GT" dirty="0">
              <a:effectLst/>
              <a:latin typeface="Calibri" panose="020F0502020204030204" pitchFamily="34" charset="0"/>
              <a:ea typeface="Calibri" panose="020F0502020204030204" pitchFamily="34" charset="0"/>
            </a:endParaRPr>
          </a:p>
          <a:p>
            <a:pPr marL="342900" lvl="0" indent="-342900" algn="just">
              <a:lnSpc>
                <a:spcPct val="115000"/>
              </a:lnSpc>
              <a:buFont typeface="Symbol" panose="05050102010706020507" pitchFamily="18" charset="2"/>
              <a:buChar char=""/>
            </a:pPr>
            <a:r>
              <a:rPr lang="es-CR" b="1"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Ubicación geográfica:</a:t>
            </a:r>
            <a:r>
              <a:rPr lang="es-CR"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 Santa Catarina </a:t>
            </a:r>
            <a:r>
              <a:rPr lang="es-CR" dirty="0" err="1">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Palopó</a:t>
            </a:r>
            <a:r>
              <a:rPr lang="es-CR"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a:t>
            </a:r>
            <a:endParaRPr lang="es-GT" dirty="0">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15000"/>
              </a:lnSpc>
              <a:buFont typeface="Symbol" panose="05050102010706020507" pitchFamily="18" charset="2"/>
              <a:buChar char=""/>
            </a:pPr>
            <a:r>
              <a:rPr lang="es-CR" b="1"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Población beneficiaria:</a:t>
            </a:r>
            <a:r>
              <a:rPr lang="es-CR"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 vecinos del municipio, comercios y escuelas.</a:t>
            </a:r>
            <a:endParaRPr lang="es-GT" dirty="0">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15000"/>
              </a:lnSpc>
              <a:spcAft>
                <a:spcPts val="1000"/>
              </a:spcAft>
              <a:buFont typeface="Symbol" panose="05050102010706020507" pitchFamily="18" charset="2"/>
              <a:buChar char=""/>
            </a:pPr>
            <a:r>
              <a:rPr lang="es-CR" b="1"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Acciones estratégicas: </a:t>
            </a:r>
            <a:r>
              <a:rPr lang="es-CR"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Entrega de paneles solares, entrega de equipo de protección personal, asistencia técnica, capacitación a personal operativo, manual de operación y mantenimiento.</a:t>
            </a:r>
            <a:endParaRPr lang="es-GT" dirty="0">
              <a:effectLst/>
              <a:latin typeface="Arial" panose="020B0604020202020204" pitchFamily="34" charset="0"/>
              <a:ea typeface="Calibri" panose="020F0502020204030204" pitchFamily="34" charset="0"/>
              <a:cs typeface="Calibri" panose="020F0502020204030204" pitchFamily="34" charset="0"/>
            </a:endParaRPr>
          </a:p>
          <a:p>
            <a:pPr marL="457200" algn="just">
              <a:lnSpc>
                <a:spcPct val="115000"/>
              </a:lnSpc>
            </a:pPr>
            <a:endParaRPr lang="es-GT" dirty="0"/>
          </a:p>
        </p:txBody>
      </p:sp>
      <p:pic>
        <p:nvPicPr>
          <p:cNvPr id="8" name="Imagen 7" descr="Puede ser una imagen de 3 personas, personas de pie, árbol y al aire libre">
            <a:extLst>
              <a:ext uri="{FF2B5EF4-FFF2-40B4-BE49-F238E27FC236}">
                <a16:creationId xmlns:a16="http://schemas.microsoft.com/office/drawing/2014/main" id="{22A2E9EB-FC80-3F28-ABFF-2C6368E45A1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177" y="3577119"/>
            <a:ext cx="3188198" cy="1792050"/>
          </a:xfrm>
          <a:prstGeom prst="rect">
            <a:avLst/>
          </a:prstGeom>
          <a:noFill/>
          <a:ln>
            <a:noFill/>
          </a:ln>
        </p:spPr>
      </p:pic>
      <p:pic>
        <p:nvPicPr>
          <p:cNvPr id="9" name="Imagen 8">
            <a:extLst>
              <a:ext uri="{FF2B5EF4-FFF2-40B4-BE49-F238E27FC236}">
                <a16:creationId xmlns:a16="http://schemas.microsoft.com/office/drawing/2014/main" id="{CA0A2418-E385-170D-44CC-68BBEEE0993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25026" y="3577118"/>
            <a:ext cx="3833606" cy="1792049"/>
          </a:xfrm>
          <a:prstGeom prst="rect">
            <a:avLst/>
          </a:prstGeom>
          <a:noFill/>
          <a:ln>
            <a:noFill/>
          </a:ln>
        </p:spPr>
      </p:pic>
      <p:pic>
        <p:nvPicPr>
          <p:cNvPr id="10" name="Imagen 9">
            <a:extLst>
              <a:ext uri="{FF2B5EF4-FFF2-40B4-BE49-F238E27FC236}">
                <a16:creationId xmlns:a16="http://schemas.microsoft.com/office/drawing/2014/main" id="{5AB9290E-1BF2-3740-A395-F4E522B81DC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7501" y="3577118"/>
            <a:ext cx="3832802" cy="1792049"/>
          </a:xfrm>
          <a:prstGeom prst="rect">
            <a:avLst/>
          </a:prstGeom>
          <a:noFill/>
          <a:ln>
            <a:noFill/>
          </a:ln>
        </p:spPr>
      </p:pic>
    </p:spTree>
    <p:extLst>
      <p:ext uri="{BB962C8B-B14F-4D97-AF65-F5344CB8AC3E}">
        <p14:creationId xmlns:p14="http://schemas.microsoft.com/office/powerpoint/2010/main" val="2079835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g1e0bd25976b_0_37"/>
          <p:cNvSpPr/>
          <p:nvPr/>
        </p:nvSpPr>
        <p:spPr>
          <a:xfrm>
            <a:off x="0" y="196134"/>
            <a:ext cx="11195538"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g1e0bd25976b_0_37"/>
          <p:cNvSpPr txBox="1"/>
          <p:nvPr/>
        </p:nvSpPr>
        <p:spPr>
          <a:xfrm>
            <a:off x="1127016" y="532744"/>
            <a:ext cx="8767261"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800" b="1" i="0" u="none" strike="noStrike" cap="none" dirty="0">
                <a:solidFill>
                  <a:schemeClr val="bg1"/>
                </a:solidFill>
                <a:latin typeface="Arial"/>
                <a:ea typeface="Arial"/>
                <a:cs typeface="Arial"/>
                <a:sym typeface="Arial"/>
              </a:rPr>
              <a:t>PRINCIPALES FUNCIONES DE “</a:t>
            </a:r>
            <a:r>
              <a:rPr lang="es-GT" sz="2800" b="1" i="0" u="sng" strike="noStrike" cap="none" dirty="0">
                <a:solidFill>
                  <a:schemeClr val="bg1"/>
                </a:solidFill>
                <a:latin typeface="Arial"/>
                <a:ea typeface="Arial"/>
                <a:cs typeface="Arial"/>
                <a:sym typeface="Arial"/>
              </a:rPr>
              <a:t>LA AMSCLAE”</a:t>
            </a:r>
            <a:endParaRPr sz="2800" dirty="0">
              <a:solidFill>
                <a:schemeClr val="bg1"/>
              </a:solidFill>
            </a:endParaRPr>
          </a:p>
        </p:txBody>
      </p:sp>
      <p:sp>
        <p:nvSpPr>
          <p:cNvPr id="57" name="Google Shape;57;g1e0bd25976b_0_37"/>
          <p:cNvSpPr txBox="1"/>
          <p:nvPr/>
        </p:nvSpPr>
        <p:spPr>
          <a:xfrm>
            <a:off x="223231" y="1898698"/>
            <a:ext cx="5854400" cy="600124"/>
          </a:xfrm>
          <a:prstGeom prst="rect">
            <a:avLst/>
          </a:prstGeom>
          <a:noFill/>
          <a:ln>
            <a:noFill/>
          </a:ln>
        </p:spPr>
        <p:txBody>
          <a:bodyPr spcFirstLastPara="1" wrap="square" lIns="91425" tIns="45700" rIns="91425" bIns="45700" anchor="t" anchorCtr="0">
            <a:spAutoFit/>
          </a:bodyPr>
          <a:lstStyle/>
          <a:p>
            <a:pPr marL="457200" marR="0" lvl="5" indent="0" algn="just" rtl="0">
              <a:lnSpc>
                <a:spcPct val="100000"/>
              </a:lnSpc>
              <a:spcBef>
                <a:spcPts val="0"/>
              </a:spcBef>
              <a:spcAft>
                <a:spcPts val="0"/>
              </a:spcAft>
              <a:buNone/>
            </a:pPr>
            <a:r>
              <a:rPr lang="es-ES" sz="1100" b="0" i="0" u="none" strike="noStrike" cap="none" dirty="0">
                <a:solidFill>
                  <a:srgbClr val="000000"/>
                </a:solidFill>
                <a:latin typeface="Arial"/>
                <a:ea typeface="Arial"/>
                <a:cs typeface="Arial"/>
                <a:sym typeface="Arial"/>
              </a:rPr>
              <a:t>De conformidad con las normas que regulan su funcionamiento, las principales funciones de “la Autoridad para el Manejo Sustentable de la Cuenca del Lago de Atitlán y su Entorno -AMSCLAE-” son: </a:t>
            </a:r>
            <a:endParaRPr lang="es-ES" sz="1400" dirty="0"/>
          </a:p>
        </p:txBody>
      </p:sp>
      <p:sp>
        <p:nvSpPr>
          <p:cNvPr id="61" name="Google Shape;61;g1e0bd25976b_0_37"/>
          <p:cNvSpPr txBox="1"/>
          <p:nvPr/>
        </p:nvSpPr>
        <p:spPr>
          <a:xfrm>
            <a:off x="223231" y="180182"/>
            <a:ext cx="1114800" cy="14772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9000" dirty="0">
                <a:solidFill>
                  <a:srgbClr val="FFECBF"/>
                </a:solidFill>
                <a:latin typeface="Vollkorn ExtraBold"/>
                <a:ea typeface="Vollkorn ExtraBold"/>
                <a:cs typeface="Vollkorn ExtraBold"/>
                <a:sym typeface="Vollkorn ExtraBold"/>
              </a:rPr>
              <a:t>1</a:t>
            </a:r>
            <a:endParaRPr sz="9000" dirty="0">
              <a:solidFill>
                <a:srgbClr val="FFECBF"/>
              </a:solidFill>
              <a:latin typeface="Vollkorn ExtraBold"/>
              <a:ea typeface="Vollkorn ExtraBold"/>
              <a:cs typeface="Vollkorn ExtraBold"/>
              <a:sym typeface="Vollkorn ExtraBold"/>
            </a:endParaRPr>
          </a:p>
        </p:txBody>
      </p:sp>
      <p:sp>
        <p:nvSpPr>
          <p:cNvPr id="2" name="Google Shape;57;g1e0bd25976b_0_37">
            <a:extLst>
              <a:ext uri="{FF2B5EF4-FFF2-40B4-BE49-F238E27FC236}">
                <a16:creationId xmlns:a16="http://schemas.microsoft.com/office/drawing/2014/main" id="{B526BAA1-8B46-C176-FA24-E32B08851673}"/>
              </a:ext>
            </a:extLst>
          </p:cNvPr>
          <p:cNvSpPr txBox="1"/>
          <p:nvPr/>
        </p:nvSpPr>
        <p:spPr>
          <a:xfrm>
            <a:off x="223230" y="2498822"/>
            <a:ext cx="5854401" cy="2123618"/>
          </a:xfrm>
          <a:prstGeom prst="rect">
            <a:avLst/>
          </a:prstGeom>
          <a:noFill/>
          <a:ln>
            <a:noFill/>
          </a:ln>
        </p:spPr>
        <p:txBody>
          <a:bodyPr spcFirstLastPara="1" wrap="square" lIns="91425" tIns="45700" rIns="91425" bIns="45700" anchor="t" anchorCtr="0">
            <a:spAutoFit/>
          </a:bodyPr>
          <a:lstStyle/>
          <a:p>
            <a:pPr marL="457200" marR="0" lvl="5" indent="0" algn="just" rtl="0">
              <a:lnSpc>
                <a:spcPct val="100000"/>
              </a:lnSpc>
              <a:spcBef>
                <a:spcPts val="0"/>
              </a:spcBef>
              <a:spcAft>
                <a:spcPts val="0"/>
              </a:spcAft>
              <a:buNone/>
            </a:pPr>
            <a:endParaRPr lang="es-ES" sz="1100" b="0" i="0" u="none" strike="noStrike" cap="none" dirty="0">
              <a:solidFill>
                <a:srgbClr val="000000"/>
              </a:solidFill>
              <a:latin typeface="Arial"/>
              <a:ea typeface="Arial"/>
              <a:cs typeface="Arial"/>
              <a:sym typeface="Arial"/>
            </a:endParaRPr>
          </a:p>
          <a:p>
            <a:pPr marL="457200" marR="0" lvl="5" indent="0" algn="just" rtl="0">
              <a:lnSpc>
                <a:spcPct val="100000"/>
              </a:lnSpc>
              <a:spcBef>
                <a:spcPts val="0"/>
              </a:spcBef>
              <a:spcAft>
                <a:spcPts val="0"/>
              </a:spcAft>
              <a:buNone/>
            </a:pPr>
            <a:r>
              <a:rPr lang="es-ES" sz="1100" b="0" i="0" u="none" strike="noStrike" cap="none" dirty="0">
                <a:solidFill>
                  <a:srgbClr val="000000"/>
                </a:solidFill>
                <a:latin typeface="Arial"/>
                <a:ea typeface="Arial"/>
                <a:cs typeface="Arial"/>
                <a:sym typeface="Arial"/>
              </a:rPr>
              <a:t>• Creada por el Decreto 133-96 y regulada por el Acuerdo Gubernativo No. 78-2012. La Ley de Creación de la AMSCLAE declara de interés y urgencia nacional la conservación, preservación y resguardo del Lago de Atitlán y su entorno natural. </a:t>
            </a:r>
            <a:endParaRPr lang="es-ES" sz="1400" dirty="0"/>
          </a:p>
          <a:p>
            <a:pPr marL="457200" marR="0" lvl="5" indent="0" algn="just" rtl="0">
              <a:lnSpc>
                <a:spcPct val="100000"/>
              </a:lnSpc>
              <a:spcBef>
                <a:spcPts val="0"/>
              </a:spcBef>
              <a:spcAft>
                <a:spcPts val="0"/>
              </a:spcAft>
              <a:buNone/>
            </a:pPr>
            <a:r>
              <a:rPr lang="es-ES" sz="1100" b="0" i="0" u="none" strike="noStrike" cap="none" dirty="0">
                <a:solidFill>
                  <a:srgbClr val="000000"/>
                </a:solidFill>
                <a:latin typeface="Arial"/>
                <a:ea typeface="Arial"/>
                <a:cs typeface="Arial"/>
                <a:sym typeface="Arial"/>
              </a:rPr>
              <a:t>• El fin específico de la AMSCLAE es planificar, coordinar y ejecutar las medidas y acciones del sector público y privado que sean necesarias para rescatar el amenazado ecosistema del Lago de Atitlán y su Entorno. </a:t>
            </a:r>
            <a:endParaRPr lang="es-ES" sz="1400" dirty="0"/>
          </a:p>
          <a:p>
            <a:pPr marL="457200" marR="0" lvl="5" indent="0" algn="just" rtl="0">
              <a:lnSpc>
                <a:spcPct val="100000"/>
              </a:lnSpc>
              <a:spcBef>
                <a:spcPts val="0"/>
              </a:spcBef>
              <a:spcAft>
                <a:spcPts val="0"/>
              </a:spcAft>
              <a:buNone/>
            </a:pPr>
            <a:r>
              <a:rPr lang="es-ES" sz="1100" b="0" i="0" u="none" strike="noStrike" cap="none" dirty="0">
                <a:solidFill>
                  <a:srgbClr val="000000"/>
                </a:solidFill>
                <a:latin typeface="Arial"/>
                <a:ea typeface="Arial"/>
                <a:cs typeface="Arial"/>
                <a:sym typeface="Arial"/>
              </a:rPr>
              <a:t>• Velar por el interés y la urgencia nacional para la conservación, preservación y resguardo del lago de Atitlán y su entorno natural. </a:t>
            </a:r>
            <a:endParaRPr lang="es-ES" sz="1400" dirty="0"/>
          </a:p>
          <a:p>
            <a:pPr marL="457200" marR="0" lvl="5" indent="0" algn="just" rtl="0">
              <a:lnSpc>
                <a:spcPct val="100000"/>
              </a:lnSpc>
              <a:spcBef>
                <a:spcPts val="0"/>
              </a:spcBef>
              <a:spcAft>
                <a:spcPts val="0"/>
              </a:spcAft>
              <a:buNone/>
            </a:pPr>
            <a:r>
              <a:rPr lang="es-ES" sz="1100" b="0" i="0" u="none" strike="noStrike" cap="none" dirty="0">
                <a:solidFill>
                  <a:srgbClr val="000000"/>
                </a:solidFill>
                <a:latin typeface="Arial"/>
                <a:ea typeface="Arial"/>
                <a:cs typeface="Arial"/>
                <a:sym typeface="Arial"/>
              </a:rPr>
              <a:t>• Planificar, coordinar y ejecutar las medidas y acciones del sector público y privado que sean necesarias para conservar, preservar y resguardar el ecosistema del lago de Atitlán y sus áreas circunvecinas. </a:t>
            </a:r>
            <a:endParaRPr lang="es-ES" sz="1400" dirty="0"/>
          </a:p>
        </p:txBody>
      </p:sp>
      <p:sp>
        <p:nvSpPr>
          <p:cNvPr id="5" name="Google Shape;57;g1e0bd25976b_0_37">
            <a:extLst>
              <a:ext uri="{FF2B5EF4-FFF2-40B4-BE49-F238E27FC236}">
                <a16:creationId xmlns:a16="http://schemas.microsoft.com/office/drawing/2014/main" id="{30A4A379-8670-595F-40F1-7CEE04355CE4}"/>
              </a:ext>
            </a:extLst>
          </p:cNvPr>
          <p:cNvSpPr txBox="1"/>
          <p:nvPr/>
        </p:nvSpPr>
        <p:spPr>
          <a:xfrm>
            <a:off x="5825877" y="1729144"/>
            <a:ext cx="5475169" cy="2631449"/>
          </a:xfrm>
          <a:prstGeom prst="rect">
            <a:avLst/>
          </a:prstGeom>
          <a:noFill/>
          <a:ln>
            <a:noFill/>
          </a:ln>
        </p:spPr>
        <p:txBody>
          <a:bodyPr spcFirstLastPara="1" wrap="square" lIns="91425" tIns="45700" rIns="91425" bIns="45700" anchor="t" anchorCtr="0">
            <a:spAutoFit/>
          </a:bodyPr>
          <a:lstStyle/>
          <a:p>
            <a:pPr marL="457200" marR="0" lvl="5" indent="0" algn="just" rtl="0">
              <a:lnSpc>
                <a:spcPct val="100000"/>
              </a:lnSpc>
              <a:spcBef>
                <a:spcPts val="0"/>
              </a:spcBef>
              <a:spcAft>
                <a:spcPts val="0"/>
              </a:spcAft>
              <a:buNone/>
            </a:pPr>
            <a:endParaRPr lang="es-ES" sz="1100" b="0" i="0" u="none" strike="noStrike" cap="none" dirty="0">
              <a:solidFill>
                <a:srgbClr val="000000"/>
              </a:solidFill>
              <a:latin typeface="Arial"/>
              <a:ea typeface="Arial"/>
              <a:cs typeface="Arial"/>
              <a:sym typeface="Arial"/>
            </a:endParaRPr>
          </a:p>
          <a:p>
            <a:pPr marL="457200" marR="0" lvl="5" indent="0" algn="just" rtl="0">
              <a:lnSpc>
                <a:spcPct val="100000"/>
              </a:lnSpc>
              <a:spcBef>
                <a:spcPts val="0"/>
              </a:spcBef>
              <a:spcAft>
                <a:spcPts val="0"/>
              </a:spcAft>
              <a:buNone/>
            </a:pPr>
            <a:r>
              <a:rPr lang="es-ES" sz="1100" b="0" i="0" u="none" strike="noStrike" cap="none" dirty="0">
                <a:solidFill>
                  <a:srgbClr val="000000"/>
                </a:solidFill>
                <a:latin typeface="Arial"/>
                <a:ea typeface="Arial"/>
                <a:cs typeface="Arial"/>
                <a:sym typeface="Arial"/>
              </a:rPr>
              <a:t>• Regular la función de los distintos sectores que intervienen en el uso de los recursos de la cuenca y el lago, y mantener una eficiente coordinación interinstitucional para agilizar las acciones y aplicaciones de normas y reglamentos.</a:t>
            </a:r>
            <a:endParaRPr lang="es-ES" sz="1400" dirty="0"/>
          </a:p>
          <a:p>
            <a:pPr marL="457200" marR="0" lvl="5" indent="0" algn="just" rtl="0">
              <a:lnSpc>
                <a:spcPct val="100000"/>
              </a:lnSpc>
              <a:spcBef>
                <a:spcPts val="0"/>
              </a:spcBef>
              <a:spcAft>
                <a:spcPts val="0"/>
              </a:spcAft>
              <a:buNone/>
            </a:pPr>
            <a:r>
              <a:rPr lang="es-ES" sz="1100" b="0" i="0" u="none" strike="noStrike" cap="none" dirty="0">
                <a:solidFill>
                  <a:srgbClr val="000000"/>
                </a:solidFill>
                <a:latin typeface="Arial"/>
                <a:ea typeface="Arial"/>
                <a:cs typeface="Arial"/>
                <a:sym typeface="Arial"/>
              </a:rPr>
              <a:t> • Emitir y aplicar las disposiciones, ordenanzas, resoluciones y planes para el manejo integrado de la cuenca del lago de Atitlán y su entorno.</a:t>
            </a:r>
            <a:endParaRPr lang="es-ES" sz="1400" dirty="0"/>
          </a:p>
          <a:p>
            <a:pPr marL="457200" marR="0" lvl="5" indent="0" algn="just" rtl="0">
              <a:lnSpc>
                <a:spcPct val="100000"/>
              </a:lnSpc>
              <a:spcBef>
                <a:spcPts val="0"/>
              </a:spcBef>
              <a:spcAft>
                <a:spcPts val="0"/>
              </a:spcAft>
              <a:buNone/>
            </a:pPr>
            <a:r>
              <a:rPr lang="es-ES" sz="1100" b="0" i="0" u="none" strike="noStrike" cap="none" dirty="0">
                <a:solidFill>
                  <a:srgbClr val="000000"/>
                </a:solidFill>
                <a:latin typeface="Arial"/>
                <a:ea typeface="Arial"/>
                <a:cs typeface="Arial"/>
                <a:sym typeface="Arial"/>
              </a:rPr>
              <a:t> • Normar y regular los procesos de planificación y de investigación científica que dependencias públicas o privadas, personas individuales o jurídicas realicen dentro de la cuenca del lago de Atitlán en materia de recursos hídricos, cuencas, biodiversidad, clima, ambiente y recursos naturales; y elaborar los instrumentos necesarios para el manejo integrado de la cuenca del lago de Atitlán y su entorno. </a:t>
            </a:r>
            <a:endParaRPr lang="es-ES" sz="1400" dirty="0"/>
          </a:p>
          <a:p>
            <a:pPr marL="457200" marR="0" lvl="5" indent="0" algn="just" rtl="0">
              <a:lnSpc>
                <a:spcPct val="100000"/>
              </a:lnSpc>
              <a:spcBef>
                <a:spcPts val="0"/>
              </a:spcBef>
              <a:spcAft>
                <a:spcPts val="0"/>
              </a:spcAft>
              <a:buNone/>
            </a:pPr>
            <a:r>
              <a:rPr lang="es-ES" sz="1100" b="0" i="0" u="none" strike="noStrike" cap="none" dirty="0">
                <a:solidFill>
                  <a:srgbClr val="000000"/>
                </a:solidFill>
                <a:latin typeface="Arial"/>
                <a:ea typeface="Arial"/>
                <a:cs typeface="Arial"/>
                <a:sym typeface="Arial"/>
              </a:rPr>
              <a:t>• Promover la organización y participación permanente de la comunidad para el manejo integrado de la cuenca del lago de Atitlán.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g1e0bd25976b_0_50"/>
          <p:cNvSpPr/>
          <p:nvPr/>
        </p:nvSpPr>
        <p:spPr>
          <a:xfrm>
            <a:off x="-1" y="281100"/>
            <a:ext cx="11181925"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68;g1e0bd25976b_0_50">
            <a:extLst>
              <a:ext uri="{FF2B5EF4-FFF2-40B4-BE49-F238E27FC236}">
                <a16:creationId xmlns:a16="http://schemas.microsoft.com/office/drawing/2014/main" id="{1555C352-0E02-F7BC-90CC-8B235DF21776}"/>
              </a:ext>
            </a:extLst>
          </p:cNvPr>
          <p:cNvSpPr txBox="1"/>
          <p:nvPr/>
        </p:nvSpPr>
        <p:spPr>
          <a:xfrm>
            <a:off x="-147624" y="658749"/>
            <a:ext cx="10844121" cy="1083333"/>
          </a:xfrm>
          <a:prstGeom prst="rect">
            <a:avLst/>
          </a:prstGeom>
          <a:noFill/>
          <a:ln>
            <a:noFill/>
          </a:ln>
        </p:spPr>
        <p:txBody>
          <a:bodyPr spcFirstLastPara="1" wrap="square" lIns="91425" tIns="45700" rIns="91425" bIns="45700" anchor="t" anchorCtr="0">
            <a:spAutoFit/>
          </a:bodyPr>
          <a:lstStyle/>
          <a:p>
            <a:pPr marL="228600" algn="just">
              <a:lnSpc>
                <a:spcPct val="115000"/>
              </a:lnSpc>
            </a:pPr>
            <a:r>
              <a:rPr lang="es-GT" sz="2800" b="1" dirty="0">
                <a:solidFill>
                  <a:schemeClr val="bg1"/>
                </a:solidFill>
                <a:effectLst/>
                <a:latin typeface="Times New Roman" panose="02020603050405020304" pitchFamily="18" charset="0"/>
                <a:ea typeface="Times New Roman" panose="02020603050405020304" pitchFamily="18" charset="0"/>
              </a:rPr>
              <a:t>Componente Suelo: Conservación de Suelos y Fomento Económico</a:t>
            </a:r>
            <a:endParaRPr lang="es-GT" sz="2800" dirty="0">
              <a:solidFill>
                <a:schemeClr val="bg1"/>
              </a:solidFill>
              <a:effectLst/>
              <a:latin typeface="Calibri" panose="020F0502020204030204" pitchFamily="34" charset="0"/>
              <a:ea typeface="Calibri" panose="020F0502020204030204" pitchFamily="34" charset="0"/>
            </a:endParaRPr>
          </a:p>
          <a:p>
            <a:pPr marL="228600" algn="just">
              <a:lnSpc>
                <a:spcPct val="115000"/>
              </a:lnSpc>
            </a:pPr>
            <a:endParaRPr lang="es-GT" sz="2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CuadroTexto 3">
            <a:extLst>
              <a:ext uri="{FF2B5EF4-FFF2-40B4-BE49-F238E27FC236}">
                <a16:creationId xmlns:a16="http://schemas.microsoft.com/office/drawing/2014/main" id="{5E79B710-05E4-A264-79F3-3010DB21D1C3}"/>
              </a:ext>
            </a:extLst>
          </p:cNvPr>
          <p:cNvSpPr txBox="1"/>
          <p:nvPr/>
        </p:nvSpPr>
        <p:spPr>
          <a:xfrm>
            <a:off x="574431" y="1643320"/>
            <a:ext cx="10607493" cy="1933799"/>
          </a:xfrm>
          <a:prstGeom prst="rect">
            <a:avLst/>
          </a:prstGeom>
          <a:noFill/>
        </p:spPr>
        <p:txBody>
          <a:bodyPr wrap="square">
            <a:spAutoFit/>
          </a:bodyPr>
          <a:lstStyle/>
          <a:p>
            <a:pPr marL="457200">
              <a:lnSpc>
                <a:spcPct val="115000"/>
              </a:lnSpc>
            </a:pPr>
            <a:r>
              <a:rPr lang="es-ES" b="1" dirty="0">
                <a:solidFill>
                  <a:srgbClr val="000000"/>
                </a:solidFill>
                <a:effectLst/>
                <a:latin typeface="Times New Roman" panose="02020603050405020304" pitchFamily="18" charset="0"/>
                <a:ea typeface="Times New Roman" panose="02020603050405020304" pitchFamily="18" charset="0"/>
              </a:rPr>
              <a:t>Lanzamiento oficial del tercer Programa de Emprendimientos Sostenibles Atitlán 2023.</a:t>
            </a:r>
            <a:endParaRPr lang="es-GT" dirty="0">
              <a:effectLst/>
              <a:latin typeface="Calibri" panose="020F0502020204030204" pitchFamily="34" charset="0"/>
              <a:ea typeface="Calibri" panose="020F0502020204030204" pitchFamily="34" charset="0"/>
            </a:endParaRPr>
          </a:p>
          <a:p>
            <a:pPr marL="342900" lvl="0" indent="-342900" algn="just">
              <a:lnSpc>
                <a:spcPct val="115000"/>
              </a:lnSpc>
              <a:buFont typeface="Symbol" panose="05050102010706020507" pitchFamily="18" charset="2"/>
              <a:buChar char=""/>
            </a:pPr>
            <a:r>
              <a:rPr lang="es-CR" b="1"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Ubicación geográfica:</a:t>
            </a:r>
            <a:r>
              <a:rPr lang="es-CR"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 Emprendedores de los 15 municipios de la cuenca del lago Atitlán. </a:t>
            </a:r>
            <a:endParaRPr lang="es-GT" dirty="0">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15000"/>
              </a:lnSpc>
              <a:buFont typeface="Symbol" panose="05050102010706020507" pitchFamily="18" charset="2"/>
              <a:buChar char=""/>
            </a:pPr>
            <a:r>
              <a:rPr lang="es-CR" b="1"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Población beneficiaria: </a:t>
            </a:r>
            <a:r>
              <a:rPr lang="es-CR"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Emprendedores que a través de sus productos o servicios brindan soluciones a problemáticas ambientales de la cuenca.  </a:t>
            </a:r>
            <a:endParaRPr lang="es-GT" dirty="0">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15000"/>
              </a:lnSpc>
              <a:spcAft>
                <a:spcPts val="1000"/>
              </a:spcAft>
              <a:buFont typeface="Symbol" panose="05050102010706020507" pitchFamily="18" charset="2"/>
              <a:buChar char=""/>
            </a:pPr>
            <a:r>
              <a:rPr lang="es-CR" b="1"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Acciones estratégicas: </a:t>
            </a:r>
            <a:r>
              <a:rPr lang="es-CR"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Fortalecimiento de capacidades, talleres con expertos nacionales e internacionales, oportunidades de financiamiento, promoción de sus productos o servicios en medios de comunicación, acceso a congresos y diplomados.</a:t>
            </a:r>
            <a:endParaRPr lang="es-GT" dirty="0">
              <a:effectLst/>
              <a:latin typeface="Arial" panose="020B0604020202020204" pitchFamily="34" charset="0"/>
              <a:ea typeface="Calibri" panose="020F0502020204030204" pitchFamily="34" charset="0"/>
              <a:cs typeface="Calibri" panose="020F0502020204030204" pitchFamily="34" charset="0"/>
            </a:endParaRPr>
          </a:p>
          <a:p>
            <a:pPr marL="457200" algn="just">
              <a:lnSpc>
                <a:spcPct val="115000"/>
              </a:lnSpc>
            </a:pPr>
            <a:endParaRPr lang="es-GT" dirty="0"/>
          </a:p>
        </p:txBody>
      </p:sp>
      <p:pic>
        <p:nvPicPr>
          <p:cNvPr id="2" name="Imagen 1" descr="No hay ninguna descripción de la foto disponible.">
            <a:extLst>
              <a:ext uri="{FF2B5EF4-FFF2-40B4-BE49-F238E27FC236}">
                <a16:creationId xmlns:a16="http://schemas.microsoft.com/office/drawing/2014/main" id="{2FB5BD9E-4F32-FBDE-A05E-8A48FBA130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557"/>
          <a:stretch/>
        </p:blipFill>
        <p:spPr bwMode="auto">
          <a:xfrm>
            <a:off x="574431" y="3361304"/>
            <a:ext cx="3604007" cy="2019588"/>
          </a:xfrm>
          <a:prstGeom prst="rect">
            <a:avLst/>
          </a:prstGeom>
          <a:noFill/>
          <a:ln>
            <a:noFill/>
          </a:ln>
          <a:extLst>
            <a:ext uri="{53640926-AAD7-44D8-BBD7-CCE9431645EC}">
              <a14:shadowObscured xmlns:a14="http://schemas.microsoft.com/office/drawing/2010/main"/>
            </a:ext>
          </a:extLst>
        </p:spPr>
      </p:pic>
      <p:pic>
        <p:nvPicPr>
          <p:cNvPr id="5" name="Imagen 4" descr="No hay ninguna descripción de la foto disponible.">
            <a:extLst>
              <a:ext uri="{FF2B5EF4-FFF2-40B4-BE49-F238E27FC236}">
                <a16:creationId xmlns:a16="http://schemas.microsoft.com/office/drawing/2014/main" id="{E7C398D5-DEDD-BE73-FD11-FCD4E836625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8675" y="3361938"/>
            <a:ext cx="3030112" cy="2018953"/>
          </a:xfrm>
          <a:prstGeom prst="rect">
            <a:avLst/>
          </a:prstGeom>
          <a:noFill/>
          <a:ln>
            <a:noFill/>
          </a:ln>
        </p:spPr>
      </p:pic>
      <p:pic>
        <p:nvPicPr>
          <p:cNvPr id="6" name="Imagen 5" descr="Puede ser una imagen de 15 personas">
            <a:extLst>
              <a:ext uri="{FF2B5EF4-FFF2-40B4-BE49-F238E27FC236}">
                <a16:creationId xmlns:a16="http://schemas.microsoft.com/office/drawing/2014/main" id="{7634D490-CFFD-0873-B05B-277E7EB9E04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09024" y="3324794"/>
            <a:ext cx="4402938" cy="2056097"/>
          </a:xfrm>
          <a:prstGeom prst="rect">
            <a:avLst/>
          </a:prstGeom>
          <a:noFill/>
          <a:ln>
            <a:noFill/>
          </a:ln>
        </p:spPr>
      </p:pic>
    </p:spTree>
    <p:extLst>
      <p:ext uri="{BB962C8B-B14F-4D97-AF65-F5344CB8AC3E}">
        <p14:creationId xmlns:p14="http://schemas.microsoft.com/office/powerpoint/2010/main" val="38935407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g1e0bd25976b_0_50"/>
          <p:cNvSpPr/>
          <p:nvPr/>
        </p:nvSpPr>
        <p:spPr>
          <a:xfrm>
            <a:off x="-1" y="281100"/>
            <a:ext cx="11181925"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68;g1e0bd25976b_0_50">
            <a:extLst>
              <a:ext uri="{FF2B5EF4-FFF2-40B4-BE49-F238E27FC236}">
                <a16:creationId xmlns:a16="http://schemas.microsoft.com/office/drawing/2014/main" id="{1555C352-0E02-F7BC-90CC-8B235DF21776}"/>
              </a:ext>
            </a:extLst>
          </p:cNvPr>
          <p:cNvSpPr txBox="1"/>
          <p:nvPr/>
        </p:nvSpPr>
        <p:spPr>
          <a:xfrm>
            <a:off x="-241409" y="281100"/>
            <a:ext cx="10844121" cy="1578853"/>
          </a:xfrm>
          <a:prstGeom prst="rect">
            <a:avLst/>
          </a:prstGeom>
          <a:noFill/>
          <a:ln>
            <a:noFill/>
          </a:ln>
        </p:spPr>
        <p:txBody>
          <a:bodyPr spcFirstLastPara="1" wrap="square" lIns="91425" tIns="45700" rIns="91425" bIns="45700" anchor="t" anchorCtr="0">
            <a:spAutoFit/>
          </a:bodyPr>
          <a:lstStyle/>
          <a:p>
            <a:pPr marL="228600" algn="just">
              <a:lnSpc>
                <a:spcPct val="115000"/>
              </a:lnSpc>
            </a:pPr>
            <a:r>
              <a:rPr lang="es-GT" sz="2800" b="1" dirty="0">
                <a:solidFill>
                  <a:schemeClr val="bg1"/>
                </a:solidFill>
                <a:effectLst/>
                <a:latin typeface="Times New Roman" panose="02020603050405020304" pitchFamily="18" charset="0"/>
                <a:ea typeface="Times New Roman" panose="02020603050405020304" pitchFamily="18" charset="0"/>
              </a:rPr>
              <a:t>Institución y participación ciudadana: la Gobernanza Local, Investigación, Innovación y educación ambiental </a:t>
            </a:r>
            <a:endParaRPr lang="es-GT" sz="2800" dirty="0">
              <a:solidFill>
                <a:schemeClr val="bg1"/>
              </a:solidFill>
              <a:effectLst/>
              <a:latin typeface="Calibri" panose="020F0502020204030204" pitchFamily="34" charset="0"/>
              <a:ea typeface="Calibri" panose="020F0502020204030204" pitchFamily="34" charset="0"/>
            </a:endParaRPr>
          </a:p>
          <a:p>
            <a:pPr marL="228600" algn="just">
              <a:lnSpc>
                <a:spcPct val="115000"/>
              </a:lnSpc>
            </a:pPr>
            <a:endParaRPr lang="es-GT" sz="2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CuadroTexto 3">
            <a:extLst>
              <a:ext uri="{FF2B5EF4-FFF2-40B4-BE49-F238E27FC236}">
                <a16:creationId xmlns:a16="http://schemas.microsoft.com/office/drawing/2014/main" id="{5E79B710-05E4-A264-79F3-3010DB21D1C3}"/>
              </a:ext>
            </a:extLst>
          </p:cNvPr>
          <p:cNvSpPr txBox="1"/>
          <p:nvPr/>
        </p:nvSpPr>
        <p:spPr>
          <a:xfrm>
            <a:off x="574431" y="1643320"/>
            <a:ext cx="10607493" cy="2429319"/>
          </a:xfrm>
          <a:prstGeom prst="rect">
            <a:avLst/>
          </a:prstGeom>
          <a:noFill/>
        </p:spPr>
        <p:txBody>
          <a:bodyPr wrap="square">
            <a:spAutoFit/>
          </a:bodyPr>
          <a:lstStyle/>
          <a:p>
            <a:pPr marL="457200">
              <a:lnSpc>
                <a:spcPct val="115000"/>
              </a:lnSpc>
            </a:pPr>
            <a:r>
              <a:rPr lang="es-CR" b="1" dirty="0">
                <a:effectLst/>
                <a:latin typeface="Times New Roman" panose="02020603050405020304" pitchFamily="18" charset="0"/>
                <a:ea typeface="Calibri" panose="020F0502020204030204" pitchFamily="34" charset="0"/>
                <a:cs typeface="Calibri" panose="020F0502020204030204" pitchFamily="34" charset="0"/>
              </a:rPr>
              <a:t>Dialogo ciudadano “Encuentro por Atitlán” en conmemoración al día mundial de la tierra, para la búsqueda de soluciones y alternativa a problemáticas ambientales.</a:t>
            </a:r>
            <a:endParaRPr lang="es-GT" dirty="0">
              <a:effectLst/>
              <a:latin typeface="Arial" panose="020B0604020202020204" pitchFamily="34" charset="0"/>
              <a:ea typeface="Calibri" panose="020F0502020204030204" pitchFamily="34" charset="0"/>
              <a:cs typeface="Calibri" panose="020F0502020204030204" pitchFamily="34" charset="0"/>
            </a:endParaRPr>
          </a:p>
          <a:p>
            <a:pPr marL="457200">
              <a:lnSpc>
                <a:spcPct val="115000"/>
              </a:lnSpc>
            </a:pPr>
            <a:r>
              <a:rPr lang="es-CR" b="1" dirty="0">
                <a:effectLst/>
                <a:latin typeface="Times New Roman" panose="02020603050405020304" pitchFamily="18" charset="0"/>
                <a:ea typeface="Calibri" panose="020F0502020204030204" pitchFamily="34" charset="0"/>
                <a:cs typeface="Calibri" panose="020F0502020204030204" pitchFamily="34" charset="0"/>
              </a:rPr>
              <a:t> </a:t>
            </a:r>
            <a:endParaRPr lang="es-GT" dirty="0">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15000"/>
              </a:lnSpc>
              <a:buFont typeface="Symbol" panose="05050102010706020507" pitchFamily="18" charset="2"/>
              <a:buChar char=""/>
            </a:pPr>
            <a:r>
              <a:rPr lang="es-CR" b="1"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Ubicación geográfica:</a:t>
            </a:r>
            <a:r>
              <a:rPr lang="es-CR"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 19 municipios del departamento de Sololá</a:t>
            </a:r>
            <a:endParaRPr lang="es-GT" dirty="0">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15000"/>
              </a:lnSpc>
              <a:buFont typeface="Symbol" panose="05050102010706020507" pitchFamily="18" charset="2"/>
              <a:buChar char=""/>
            </a:pPr>
            <a:r>
              <a:rPr lang="es-CR" b="1"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Población beneficiaria:  </a:t>
            </a:r>
            <a:r>
              <a:rPr lang="es-CR"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organizaciones gubernamentales y no gubernamentales, sociedad civil, establecimientos educativos, academia, representantes de las distintas religiones, etc. </a:t>
            </a:r>
            <a:endParaRPr lang="es-GT" dirty="0">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15000"/>
              </a:lnSpc>
              <a:spcAft>
                <a:spcPts val="1000"/>
              </a:spcAft>
              <a:buFont typeface="Symbol" panose="05050102010706020507" pitchFamily="18" charset="2"/>
              <a:buChar char=""/>
            </a:pPr>
            <a:r>
              <a:rPr lang="es-CR" b="1"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Acciones estratégicas: </a:t>
            </a:r>
            <a:r>
              <a:rPr lang="es-CR"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Diálogo ambiental, participación ciudadana, socialización del estado ecológico del lago Atitlán, establecimiento de alternativas y soluciones a problemáticas ambientales desde la opinión de la ciudadanía. </a:t>
            </a:r>
            <a:endParaRPr lang="es-GT" dirty="0">
              <a:effectLst/>
              <a:latin typeface="Arial" panose="020B0604020202020204" pitchFamily="34" charset="0"/>
              <a:ea typeface="Calibri" panose="020F0502020204030204" pitchFamily="34" charset="0"/>
              <a:cs typeface="Calibri" panose="020F0502020204030204" pitchFamily="34" charset="0"/>
            </a:endParaRPr>
          </a:p>
          <a:p>
            <a:pPr marL="457200" algn="just">
              <a:lnSpc>
                <a:spcPct val="115000"/>
              </a:lnSpc>
            </a:pPr>
            <a:endParaRPr lang="es-GT" dirty="0"/>
          </a:p>
        </p:txBody>
      </p:sp>
      <p:pic>
        <p:nvPicPr>
          <p:cNvPr id="7" name="Imagen 6">
            <a:extLst>
              <a:ext uri="{FF2B5EF4-FFF2-40B4-BE49-F238E27FC236}">
                <a16:creationId xmlns:a16="http://schemas.microsoft.com/office/drawing/2014/main" id="{775A0468-B68A-69D2-7E4E-869D22C57C3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430" y="3846663"/>
            <a:ext cx="3909307" cy="1827305"/>
          </a:xfrm>
          <a:prstGeom prst="rect">
            <a:avLst/>
          </a:prstGeom>
          <a:noFill/>
          <a:ln>
            <a:noFill/>
          </a:ln>
        </p:spPr>
      </p:pic>
      <p:pic>
        <p:nvPicPr>
          <p:cNvPr id="8" name="Imagen 7">
            <a:extLst>
              <a:ext uri="{FF2B5EF4-FFF2-40B4-BE49-F238E27FC236}">
                <a16:creationId xmlns:a16="http://schemas.microsoft.com/office/drawing/2014/main" id="{D8E78E87-1957-F48B-1E84-420CF342289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8332" y="3846663"/>
            <a:ext cx="2913155" cy="1827304"/>
          </a:xfrm>
          <a:prstGeom prst="rect">
            <a:avLst/>
          </a:prstGeom>
          <a:noFill/>
          <a:ln>
            <a:noFill/>
          </a:ln>
        </p:spPr>
      </p:pic>
      <p:pic>
        <p:nvPicPr>
          <p:cNvPr id="9" name="Imagen 8">
            <a:extLst>
              <a:ext uri="{FF2B5EF4-FFF2-40B4-BE49-F238E27FC236}">
                <a16:creationId xmlns:a16="http://schemas.microsoft.com/office/drawing/2014/main" id="{DB9B96A9-941F-2FEE-5333-62307F5CBD3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86082" y="3830789"/>
            <a:ext cx="3946181" cy="1843178"/>
          </a:xfrm>
          <a:prstGeom prst="rect">
            <a:avLst/>
          </a:prstGeom>
          <a:noFill/>
          <a:ln>
            <a:noFill/>
          </a:ln>
        </p:spPr>
      </p:pic>
    </p:spTree>
    <p:extLst>
      <p:ext uri="{BB962C8B-B14F-4D97-AF65-F5344CB8AC3E}">
        <p14:creationId xmlns:p14="http://schemas.microsoft.com/office/powerpoint/2010/main" val="20910747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g1e0bd25976b_0_50"/>
          <p:cNvSpPr/>
          <p:nvPr/>
        </p:nvSpPr>
        <p:spPr>
          <a:xfrm>
            <a:off x="-1" y="281100"/>
            <a:ext cx="11181925"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68;g1e0bd25976b_0_50">
            <a:extLst>
              <a:ext uri="{FF2B5EF4-FFF2-40B4-BE49-F238E27FC236}">
                <a16:creationId xmlns:a16="http://schemas.microsoft.com/office/drawing/2014/main" id="{1555C352-0E02-F7BC-90CC-8B235DF21776}"/>
              </a:ext>
            </a:extLst>
          </p:cNvPr>
          <p:cNvSpPr txBox="1"/>
          <p:nvPr/>
        </p:nvSpPr>
        <p:spPr>
          <a:xfrm>
            <a:off x="-241409" y="281100"/>
            <a:ext cx="10844121" cy="1578853"/>
          </a:xfrm>
          <a:prstGeom prst="rect">
            <a:avLst/>
          </a:prstGeom>
          <a:noFill/>
          <a:ln>
            <a:noFill/>
          </a:ln>
        </p:spPr>
        <p:txBody>
          <a:bodyPr spcFirstLastPara="1" wrap="square" lIns="91425" tIns="45700" rIns="91425" bIns="45700" anchor="t" anchorCtr="0">
            <a:spAutoFit/>
          </a:bodyPr>
          <a:lstStyle/>
          <a:p>
            <a:pPr marL="228600" algn="just">
              <a:lnSpc>
                <a:spcPct val="115000"/>
              </a:lnSpc>
            </a:pPr>
            <a:r>
              <a:rPr lang="es-GT" sz="2800" b="1" dirty="0">
                <a:solidFill>
                  <a:schemeClr val="bg1"/>
                </a:solidFill>
                <a:effectLst/>
                <a:latin typeface="Times New Roman" panose="02020603050405020304" pitchFamily="18" charset="0"/>
                <a:ea typeface="Times New Roman" panose="02020603050405020304" pitchFamily="18" charset="0"/>
              </a:rPr>
              <a:t>Institución y participación ciudadana: la Gobernanza Local, Investigación, Innovación y educación ambiental </a:t>
            </a:r>
            <a:endParaRPr lang="es-GT" sz="2800" dirty="0">
              <a:solidFill>
                <a:schemeClr val="bg1"/>
              </a:solidFill>
              <a:effectLst/>
              <a:latin typeface="Calibri" panose="020F0502020204030204" pitchFamily="34" charset="0"/>
              <a:ea typeface="Calibri" panose="020F0502020204030204" pitchFamily="34" charset="0"/>
            </a:endParaRPr>
          </a:p>
          <a:p>
            <a:pPr marL="228600" algn="just">
              <a:lnSpc>
                <a:spcPct val="115000"/>
              </a:lnSpc>
            </a:pPr>
            <a:endParaRPr lang="es-GT" sz="2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CuadroTexto 3">
            <a:extLst>
              <a:ext uri="{FF2B5EF4-FFF2-40B4-BE49-F238E27FC236}">
                <a16:creationId xmlns:a16="http://schemas.microsoft.com/office/drawing/2014/main" id="{5E79B710-05E4-A264-79F3-3010DB21D1C3}"/>
              </a:ext>
            </a:extLst>
          </p:cNvPr>
          <p:cNvSpPr txBox="1"/>
          <p:nvPr/>
        </p:nvSpPr>
        <p:spPr>
          <a:xfrm>
            <a:off x="574431" y="1643320"/>
            <a:ext cx="10607493" cy="1933799"/>
          </a:xfrm>
          <a:prstGeom prst="rect">
            <a:avLst/>
          </a:prstGeom>
          <a:noFill/>
        </p:spPr>
        <p:txBody>
          <a:bodyPr wrap="square">
            <a:spAutoFit/>
          </a:bodyPr>
          <a:lstStyle/>
          <a:p>
            <a:pPr marL="457200">
              <a:lnSpc>
                <a:spcPct val="115000"/>
              </a:lnSpc>
            </a:pPr>
            <a:r>
              <a:rPr lang="es-CR" b="1" dirty="0">
                <a:effectLst/>
                <a:latin typeface="Times New Roman" panose="02020603050405020304" pitchFamily="18" charset="0"/>
                <a:ea typeface="Calibri" panose="020F0502020204030204" pitchFamily="34" charset="0"/>
                <a:cs typeface="Calibri" panose="020F0502020204030204" pitchFamily="34" charset="0"/>
              </a:rPr>
              <a:t>Instituciones, gobiernos locales y sociedad civil conmemoran día mundial del agua con foro ciudadano para abordar la calidad del agua en Sololá</a:t>
            </a:r>
            <a:endParaRPr lang="es-GT" dirty="0">
              <a:effectLst/>
              <a:latin typeface="Arial" panose="020B0604020202020204" pitchFamily="34" charset="0"/>
              <a:ea typeface="Calibri" panose="020F0502020204030204" pitchFamily="34" charset="0"/>
              <a:cs typeface="Calibri" panose="020F0502020204030204" pitchFamily="34" charset="0"/>
            </a:endParaRPr>
          </a:p>
          <a:p>
            <a:pPr marL="457200">
              <a:lnSpc>
                <a:spcPct val="115000"/>
              </a:lnSpc>
            </a:pPr>
            <a:r>
              <a:rPr lang="es-CR" b="1" dirty="0">
                <a:effectLst/>
                <a:latin typeface="Times New Roman" panose="02020603050405020304" pitchFamily="18" charset="0"/>
                <a:ea typeface="Calibri" panose="020F0502020204030204" pitchFamily="34" charset="0"/>
                <a:cs typeface="Calibri" panose="020F0502020204030204" pitchFamily="34" charset="0"/>
              </a:rPr>
              <a:t> </a:t>
            </a:r>
            <a:endParaRPr lang="es-GT" dirty="0">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15000"/>
              </a:lnSpc>
              <a:buFont typeface="Symbol" panose="05050102010706020507" pitchFamily="18" charset="2"/>
              <a:buChar char=""/>
            </a:pPr>
            <a:r>
              <a:rPr lang="es-CR" b="1"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Ubicación geográfica: </a:t>
            </a:r>
            <a:r>
              <a:rPr lang="es-CR"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19 municipios del departamento de Sololá </a:t>
            </a:r>
            <a:endParaRPr lang="es-GT" dirty="0">
              <a:effectLst/>
              <a:latin typeface="Arial" panose="020B0604020202020204" pitchFamily="34" charset="0"/>
              <a:ea typeface="Calibri" panose="020F0502020204030204" pitchFamily="34" charset="0"/>
              <a:cs typeface="Calibri" panose="020F0502020204030204" pitchFamily="34" charset="0"/>
            </a:endParaRPr>
          </a:p>
          <a:p>
            <a:pPr marL="457200">
              <a:lnSpc>
                <a:spcPct val="115000"/>
              </a:lnSpc>
            </a:pPr>
            <a:r>
              <a:rPr lang="es-CR" b="1"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Población beneficiaria: </a:t>
            </a:r>
            <a:r>
              <a:rPr lang="es-CR"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Participación ciudadana y servidores públicos de gobiernos locales</a:t>
            </a:r>
            <a:endParaRPr lang="es-GT" dirty="0">
              <a:effectLst/>
              <a:latin typeface="Arial" panose="020B0604020202020204" pitchFamily="34" charset="0"/>
              <a:ea typeface="Calibri" panose="020F0502020204030204" pitchFamily="34" charset="0"/>
              <a:cs typeface="Calibri" panose="020F0502020204030204" pitchFamily="34" charset="0"/>
            </a:endParaRPr>
          </a:p>
          <a:p>
            <a:pPr marL="342900" lvl="0" indent="-342900">
              <a:lnSpc>
                <a:spcPct val="115000"/>
              </a:lnSpc>
              <a:spcAft>
                <a:spcPts val="1000"/>
              </a:spcAft>
              <a:buFont typeface="Symbol" panose="05050102010706020507" pitchFamily="18" charset="2"/>
              <a:buChar char=""/>
            </a:pPr>
            <a:r>
              <a:rPr lang="es-CR" b="1"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Acciones estratégicas: </a:t>
            </a:r>
            <a:r>
              <a:rPr lang="es-CR"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Fortalecimiento a gobiernos locales en el tema de agua segura través del eje de agua y saneamiento. </a:t>
            </a:r>
            <a:endParaRPr lang="es-GT" dirty="0">
              <a:effectLst/>
              <a:latin typeface="Arial" panose="020B0604020202020204" pitchFamily="34" charset="0"/>
              <a:ea typeface="Calibri" panose="020F0502020204030204" pitchFamily="34" charset="0"/>
              <a:cs typeface="Calibri" panose="020F0502020204030204" pitchFamily="34" charset="0"/>
            </a:endParaRPr>
          </a:p>
          <a:p>
            <a:pPr marL="457200" algn="just">
              <a:lnSpc>
                <a:spcPct val="115000"/>
              </a:lnSpc>
            </a:pPr>
            <a:endParaRPr lang="es-GT" dirty="0"/>
          </a:p>
        </p:txBody>
      </p:sp>
      <p:pic>
        <p:nvPicPr>
          <p:cNvPr id="2" name="Imagen 1">
            <a:extLst>
              <a:ext uri="{FF2B5EF4-FFF2-40B4-BE49-F238E27FC236}">
                <a16:creationId xmlns:a16="http://schemas.microsoft.com/office/drawing/2014/main" id="{A85316F3-7B8A-C287-ABF2-2B976D7A332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739" y="3458308"/>
            <a:ext cx="4150162" cy="1933799"/>
          </a:xfrm>
          <a:prstGeom prst="rect">
            <a:avLst/>
          </a:prstGeom>
          <a:noFill/>
          <a:ln>
            <a:noFill/>
          </a:ln>
        </p:spPr>
      </p:pic>
      <p:pic>
        <p:nvPicPr>
          <p:cNvPr id="5" name="Imagen 4">
            <a:extLst>
              <a:ext uri="{FF2B5EF4-FFF2-40B4-BE49-F238E27FC236}">
                <a16:creationId xmlns:a16="http://schemas.microsoft.com/office/drawing/2014/main" id="{542D20BD-F84F-4859-9692-1716CD2D328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6914" y="3475540"/>
            <a:ext cx="3665297" cy="1933799"/>
          </a:xfrm>
          <a:prstGeom prst="rect">
            <a:avLst/>
          </a:prstGeom>
          <a:noFill/>
          <a:ln>
            <a:noFill/>
          </a:ln>
        </p:spPr>
      </p:pic>
      <p:pic>
        <p:nvPicPr>
          <p:cNvPr id="6" name="Imagen 5">
            <a:extLst>
              <a:ext uri="{FF2B5EF4-FFF2-40B4-BE49-F238E27FC236}">
                <a16:creationId xmlns:a16="http://schemas.microsoft.com/office/drawing/2014/main" id="{22DB8FB9-1373-B95F-C113-145D2B5004D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09816" y="3481148"/>
            <a:ext cx="3935292" cy="1933798"/>
          </a:xfrm>
          <a:prstGeom prst="rect">
            <a:avLst/>
          </a:prstGeom>
          <a:noFill/>
          <a:ln>
            <a:noFill/>
          </a:ln>
        </p:spPr>
      </p:pic>
    </p:spTree>
    <p:extLst>
      <p:ext uri="{BB962C8B-B14F-4D97-AF65-F5344CB8AC3E}">
        <p14:creationId xmlns:p14="http://schemas.microsoft.com/office/powerpoint/2010/main" val="28186560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g1e0bd25976b_0_50"/>
          <p:cNvSpPr/>
          <p:nvPr/>
        </p:nvSpPr>
        <p:spPr>
          <a:xfrm>
            <a:off x="-1" y="281100"/>
            <a:ext cx="11181925"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68;g1e0bd25976b_0_50">
            <a:extLst>
              <a:ext uri="{FF2B5EF4-FFF2-40B4-BE49-F238E27FC236}">
                <a16:creationId xmlns:a16="http://schemas.microsoft.com/office/drawing/2014/main" id="{1555C352-0E02-F7BC-90CC-8B235DF21776}"/>
              </a:ext>
            </a:extLst>
          </p:cNvPr>
          <p:cNvSpPr txBox="1"/>
          <p:nvPr/>
        </p:nvSpPr>
        <p:spPr>
          <a:xfrm>
            <a:off x="-241409" y="281100"/>
            <a:ext cx="10844121" cy="1578853"/>
          </a:xfrm>
          <a:prstGeom prst="rect">
            <a:avLst/>
          </a:prstGeom>
          <a:noFill/>
          <a:ln>
            <a:noFill/>
          </a:ln>
        </p:spPr>
        <p:txBody>
          <a:bodyPr spcFirstLastPara="1" wrap="square" lIns="91425" tIns="45700" rIns="91425" bIns="45700" anchor="t" anchorCtr="0">
            <a:spAutoFit/>
          </a:bodyPr>
          <a:lstStyle/>
          <a:p>
            <a:pPr marL="228600" algn="just">
              <a:lnSpc>
                <a:spcPct val="115000"/>
              </a:lnSpc>
            </a:pPr>
            <a:r>
              <a:rPr lang="es-GT" sz="2800" b="1" dirty="0">
                <a:solidFill>
                  <a:schemeClr val="bg1"/>
                </a:solidFill>
                <a:effectLst/>
                <a:latin typeface="Times New Roman" panose="02020603050405020304" pitchFamily="18" charset="0"/>
                <a:ea typeface="Times New Roman" panose="02020603050405020304" pitchFamily="18" charset="0"/>
              </a:rPr>
              <a:t>Institución y participación ciudadana: la Gobernanza Local, Investigación, Innovación y educación ambiental </a:t>
            </a:r>
            <a:endParaRPr lang="es-GT" sz="2800" dirty="0">
              <a:solidFill>
                <a:schemeClr val="bg1"/>
              </a:solidFill>
              <a:effectLst/>
              <a:latin typeface="Calibri" panose="020F0502020204030204" pitchFamily="34" charset="0"/>
              <a:ea typeface="Calibri" panose="020F0502020204030204" pitchFamily="34" charset="0"/>
            </a:endParaRPr>
          </a:p>
          <a:p>
            <a:pPr marL="228600" algn="just">
              <a:lnSpc>
                <a:spcPct val="115000"/>
              </a:lnSpc>
            </a:pPr>
            <a:endParaRPr lang="es-GT" sz="2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CuadroTexto 3">
            <a:extLst>
              <a:ext uri="{FF2B5EF4-FFF2-40B4-BE49-F238E27FC236}">
                <a16:creationId xmlns:a16="http://schemas.microsoft.com/office/drawing/2014/main" id="{5E79B710-05E4-A264-79F3-3010DB21D1C3}"/>
              </a:ext>
            </a:extLst>
          </p:cNvPr>
          <p:cNvSpPr txBox="1"/>
          <p:nvPr/>
        </p:nvSpPr>
        <p:spPr>
          <a:xfrm>
            <a:off x="574431" y="1643320"/>
            <a:ext cx="10607493" cy="2181559"/>
          </a:xfrm>
          <a:prstGeom prst="rect">
            <a:avLst/>
          </a:prstGeom>
          <a:noFill/>
        </p:spPr>
        <p:txBody>
          <a:bodyPr wrap="square">
            <a:spAutoFit/>
          </a:bodyPr>
          <a:lstStyle/>
          <a:p>
            <a:pPr marL="457200">
              <a:lnSpc>
                <a:spcPct val="115000"/>
              </a:lnSpc>
            </a:pPr>
            <a:r>
              <a:rPr lang="es-CR" b="1"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Socialización y entrega oficial de Política Pública Departamental de Agua y Saneamiento a gobiernos locales de la cuenca del Lago Atitlán </a:t>
            </a:r>
            <a:r>
              <a:rPr lang="es-GT" b="1" dirty="0">
                <a:solidFill>
                  <a:srgbClr val="050505"/>
                </a:solidFill>
                <a:effectLst/>
                <a:latin typeface="Times New Roman" panose="02020603050405020304" pitchFamily="18" charset="0"/>
                <a:ea typeface="Times New Roman" panose="02020603050405020304" pitchFamily="18" charset="0"/>
                <a:cs typeface="Calibri" panose="020F0502020204030204" pitchFamily="34" charset="0"/>
              </a:rPr>
              <a:t>a fin de fortalecer la gestión pública en materia del recurso hídrico y el saneamiento ambiental</a:t>
            </a:r>
            <a:endParaRPr lang="es-GT" dirty="0">
              <a:effectLst/>
              <a:latin typeface="Arial" panose="020B0604020202020204" pitchFamily="34" charset="0"/>
              <a:ea typeface="Calibri" panose="020F0502020204030204" pitchFamily="34" charset="0"/>
              <a:cs typeface="Calibri" panose="020F0502020204030204" pitchFamily="34" charset="0"/>
            </a:endParaRPr>
          </a:p>
          <a:p>
            <a:pPr marL="457200">
              <a:lnSpc>
                <a:spcPct val="115000"/>
              </a:lnSpc>
            </a:pPr>
            <a:r>
              <a:rPr lang="es-GT" b="1" dirty="0">
                <a:solidFill>
                  <a:srgbClr val="050505"/>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s-GT" dirty="0">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15000"/>
              </a:lnSpc>
              <a:buFont typeface="Symbol" panose="05050102010706020507" pitchFamily="18" charset="2"/>
              <a:buChar char=""/>
            </a:pPr>
            <a:r>
              <a:rPr lang="es-CR" b="1"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Ubicación geográfica:</a:t>
            </a:r>
            <a:r>
              <a:rPr lang="es-CR"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 Departamento de Sololá </a:t>
            </a:r>
            <a:endParaRPr lang="es-GT" dirty="0">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15000"/>
              </a:lnSpc>
              <a:buFont typeface="Symbol" panose="05050102010706020507" pitchFamily="18" charset="2"/>
              <a:buChar char=""/>
            </a:pPr>
            <a:r>
              <a:rPr lang="es-CR" b="1"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Población beneficiaria: </a:t>
            </a:r>
            <a:r>
              <a:rPr lang="es-CR"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421,583 personas</a:t>
            </a:r>
            <a:endParaRPr lang="es-GT" dirty="0">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15000"/>
              </a:lnSpc>
              <a:spcAft>
                <a:spcPts val="1000"/>
              </a:spcAft>
              <a:buFont typeface="Symbol" panose="05050102010706020507" pitchFamily="18" charset="2"/>
              <a:buChar char=""/>
            </a:pPr>
            <a:r>
              <a:rPr lang="es-CR" b="1"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Acciones estratégicas: </a:t>
            </a:r>
            <a:r>
              <a:rPr lang="es-GT" dirty="0">
                <a:solidFill>
                  <a:srgbClr val="050505"/>
                </a:solidFill>
                <a:effectLst/>
                <a:latin typeface="Times New Roman" panose="02020603050405020304" pitchFamily="18" charset="0"/>
                <a:ea typeface="Times New Roman" panose="02020603050405020304" pitchFamily="18" charset="0"/>
                <a:cs typeface="Calibri" panose="020F0502020204030204" pitchFamily="34" charset="0"/>
              </a:rPr>
              <a:t>Fortalecer la gestión pública en materia del recurso hídrico y el saneamiento ambiental, para mejorar y crear condiciones apropiadas en beneficio de la salud de la población.</a:t>
            </a:r>
            <a:endParaRPr lang="es-GT" dirty="0">
              <a:effectLst/>
              <a:latin typeface="Arial" panose="020B0604020202020204" pitchFamily="34" charset="0"/>
              <a:ea typeface="Calibri" panose="020F0502020204030204" pitchFamily="34" charset="0"/>
              <a:cs typeface="Calibri" panose="020F0502020204030204" pitchFamily="34" charset="0"/>
            </a:endParaRPr>
          </a:p>
          <a:p>
            <a:pPr marL="457200" algn="just">
              <a:lnSpc>
                <a:spcPct val="115000"/>
              </a:lnSpc>
            </a:pPr>
            <a:endParaRPr lang="es-GT" dirty="0"/>
          </a:p>
        </p:txBody>
      </p:sp>
      <p:pic>
        <p:nvPicPr>
          <p:cNvPr id="7" name="Imagen 6">
            <a:extLst>
              <a:ext uri="{FF2B5EF4-FFF2-40B4-BE49-F238E27FC236}">
                <a16:creationId xmlns:a16="http://schemas.microsoft.com/office/drawing/2014/main" id="{2E5C6FF3-2FE5-4883-74F1-852AF5F5757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880" y="3569376"/>
            <a:ext cx="4857955" cy="2181559"/>
          </a:xfrm>
          <a:prstGeom prst="rect">
            <a:avLst/>
          </a:prstGeom>
          <a:noFill/>
          <a:ln>
            <a:noFill/>
          </a:ln>
        </p:spPr>
      </p:pic>
      <p:pic>
        <p:nvPicPr>
          <p:cNvPr id="8" name="Imagen 7">
            <a:extLst>
              <a:ext uri="{FF2B5EF4-FFF2-40B4-BE49-F238E27FC236}">
                <a16:creationId xmlns:a16="http://schemas.microsoft.com/office/drawing/2014/main" id="{83859474-7A03-FC2A-CDEA-F236B5FBFC7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79446" y="3580007"/>
            <a:ext cx="3252473" cy="2170928"/>
          </a:xfrm>
          <a:prstGeom prst="rect">
            <a:avLst/>
          </a:prstGeom>
          <a:noFill/>
          <a:ln>
            <a:noFill/>
          </a:ln>
        </p:spPr>
      </p:pic>
      <p:pic>
        <p:nvPicPr>
          <p:cNvPr id="9" name="Imagen 8">
            <a:extLst>
              <a:ext uri="{FF2B5EF4-FFF2-40B4-BE49-F238E27FC236}">
                <a16:creationId xmlns:a16="http://schemas.microsoft.com/office/drawing/2014/main" id="{C09306DC-0138-943F-6D28-D8AA3F7AF4A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25530" y="3563343"/>
            <a:ext cx="3253165" cy="2170927"/>
          </a:xfrm>
          <a:prstGeom prst="rect">
            <a:avLst/>
          </a:prstGeom>
          <a:noFill/>
          <a:ln>
            <a:noFill/>
          </a:ln>
        </p:spPr>
      </p:pic>
    </p:spTree>
    <p:extLst>
      <p:ext uri="{BB962C8B-B14F-4D97-AF65-F5344CB8AC3E}">
        <p14:creationId xmlns:p14="http://schemas.microsoft.com/office/powerpoint/2010/main" val="17414520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g1e0bd25976b_0_50"/>
          <p:cNvSpPr/>
          <p:nvPr/>
        </p:nvSpPr>
        <p:spPr>
          <a:xfrm>
            <a:off x="-1" y="281100"/>
            <a:ext cx="11181925"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68;g1e0bd25976b_0_50">
            <a:extLst>
              <a:ext uri="{FF2B5EF4-FFF2-40B4-BE49-F238E27FC236}">
                <a16:creationId xmlns:a16="http://schemas.microsoft.com/office/drawing/2014/main" id="{1555C352-0E02-F7BC-90CC-8B235DF21776}"/>
              </a:ext>
            </a:extLst>
          </p:cNvPr>
          <p:cNvSpPr txBox="1"/>
          <p:nvPr/>
        </p:nvSpPr>
        <p:spPr>
          <a:xfrm>
            <a:off x="-241409" y="281100"/>
            <a:ext cx="10844121" cy="1578853"/>
          </a:xfrm>
          <a:prstGeom prst="rect">
            <a:avLst/>
          </a:prstGeom>
          <a:noFill/>
          <a:ln>
            <a:noFill/>
          </a:ln>
        </p:spPr>
        <p:txBody>
          <a:bodyPr spcFirstLastPara="1" wrap="square" lIns="91425" tIns="45700" rIns="91425" bIns="45700" anchor="t" anchorCtr="0">
            <a:spAutoFit/>
          </a:bodyPr>
          <a:lstStyle/>
          <a:p>
            <a:pPr marL="228600" algn="just">
              <a:lnSpc>
                <a:spcPct val="115000"/>
              </a:lnSpc>
            </a:pPr>
            <a:r>
              <a:rPr lang="es-GT" sz="2800" b="1" dirty="0">
                <a:solidFill>
                  <a:schemeClr val="bg1"/>
                </a:solidFill>
                <a:effectLst/>
                <a:latin typeface="Times New Roman" panose="02020603050405020304" pitchFamily="18" charset="0"/>
                <a:ea typeface="Times New Roman" panose="02020603050405020304" pitchFamily="18" charset="0"/>
              </a:rPr>
              <a:t>Institución y participación ciudadana: la Gobernanza Local, Investigación, Innovación y educación ambiental </a:t>
            </a:r>
            <a:endParaRPr lang="es-GT" sz="2800" dirty="0">
              <a:solidFill>
                <a:schemeClr val="bg1"/>
              </a:solidFill>
              <a:effectLst/>
              <a:latin typeface="Calibri" panose="020F0502020204030204" pitchFamily="34" charset="0"/>
              <a:ea typeface="Calibri" panose="020F0502020204030204" pitchFamily="34" charset="0"/>
            </a:endParaRPr>
          </a:p>
          <a:p>
            <a:pPr marL="228600" algn="just">
              <a:lnSpc>
                <a:spcPct val="115000"/>
              </a:lnSpc>
            </a:pPr>
            <a:endParaRPr lang="es-GT" sz="2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CuadroTexto 3">
            <a:extLst>
              <a:ext uri="{FF2B5EF4-FFF2-40B4-BE49-F238E27FC236}">
                <a16:creationId xmlns:a16="http://schemas.microsoft.com/office/drawing/2014/main" id="{5E79B710-05E4-A264-79F3-3010DB21D1C3}"/>
              </a:ext>
            </a:extLst>
          </p:cNvPr>
          <p:cNvSpPr txBox="1"/>
          <p:nvPr/>
        </p:nvSpPr>
        <p:spPr>
          <a:xfrm>
            <a:off x="574431" y="1643320"/>
            <a:ext cx="10607493" cy="1933799"/>
          </a:xfrm>
          <a:prstGeom prst="rect">
            <a:avLst/>
          </a:prstGeom>
          <a:noFill/>
        </p:spPr>
        <p:txBody>
          <a:bodyPr wrap="square">
            <a:spAutoFit/>
          </a:bodyPr>
          <a:lstStyle/>
          <a:p>
            <a:pPr marL="457200">
              <a:lnSpc>
                <a:spcPct val="115000"/>
              </a:lnSpc>
            </a:pPr>
            <a:r>
              <a:rPr lang="es-CR" b="1"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Campaña de Educación Ambiental “Tirar la basura por la ventana es tirarla al Lago”</a:t>
            </a:r>
            <a:endParaRPr lang="es-GT" dirty="0">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15000"/>
              </a:lnSpc>
              <a:buFont typeface="Symbol" panose="05050102010706020507" pitchFamily="18" charset="2"/>
              <a:buChar char=""/>
            </a:pPr>
            <a:r>
              <a:rPr lang="es-CR" b="1"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Ubicación geográfica:</a:t>
            </a:r>
            <a:r>
              <a:rPr lang="es-CR"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 San Juan la Laguna y San Lucas Tolimán </a:t>
            </a:r>
            <a:endParaRPr lang="es-GT" dirty="0">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15000"/>
              </a:lnSpc>
              <a:buFont typeface="Symbol" panose="05050102010706020507" pitchFamily="18" charset="2"/>
              <a:buChar char=""/>
            </a:pPr>
            <a:r>
              <a:rPr lang="es-CR" b="1"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Población beneficiaria: </a:t>
            </a:r>
            <a:r>
              <a:rPr lang="es-CR"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1000 personas directamente</a:t>
            </a:r>
            <a:r>
              <a:rPr lang="es-CR" b="1"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 </a:t>
            </a:r>
            <a:endParaRPr lang="es-GT" dirty="0">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15000"/>
              </a:lnSpc>
              <a:spcAft>
                <a:spcPts val="1000"/>
              </a:spcAft>
              <a:buFont typeface="Symbol" panose="05050102010706020507" pitchFamily="18" charset="2"/>
              <a:buChar char=""/>
            </a:pPr>
            <a:r>
              <a:rPr lang="es-CR" b="1"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Acciones estratégicas: </a:t>
            </a:r>
            <a:r>
              <a:rPr lang="es-CR"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Proceso de sensibilización para evitar la contaminación en época de semana santa por el manejo inadecuado de los residuos y desechos sólidos. </a:t>
            </a:r>
            <a:endParaRPr lang="es-GT" dirty="0">
              <a:effectLst/>
              <a:latin typeface="Arial" panose="020B0604020202020204" pitchFamily="34" charset="0"/>
              <a:ea typeface="Calibri" panose="020F0502020204030204" pitchFamily="34" charset="0"/>
              <a:cs typeface="Calibri" panose="020F0502020204030204" pitchFamily="34" charset="0"/>
            </a:endParaRPr>
          </a:p>
          <a:p>
            <a:pPr marL="457200">
              <a:lnSpc>
                <a:spcPct val="115000"/>
              </a:lnSpc>
            </a:pPr>
            <a:r>
              <a:rPr lang="es-GT" dirty="0">
                <a:solidFill>
                  <a:srgbClr val="050505"/>
                </a:solidFill>
                <a:effectLst/>
                <a:latin typeface="Times New Roman" panose="02020603050405020304" pitchFamily="18" charset="0"/>
                <a:ea typeface="Times New Roman" panose="02020603050405020304" pitchFamily="18" charset="0"/>
                <a:cs typeface="Calibri" panose="020F0502020204030204" pitchFamily="34" charset="0"/>
              </a:rPr>
              <a:t>.</a:t>
            </a:r>
            <a:endParaRPr lang="es-GT" dirty="0">
              <a:effectLst/>
              <a:latin typeface="Arial" panose="020B0604020202020204" pitchFamily="34" charset="0"/>
              <a:ea typeface="Calibri" panose="020F0502020204030204" pitchFamily="34" charset="0"/>
              <a:cs typeface="Calibri" panose="020F0502020204030204" pitchFamily="34" charset="0"/>
            </a:endParaRPr>
          </a:p>
          <a:p>
            <a:pPr marL="457200" algn="just">
              <a:lnSpc>
                <a:spcPct val="115000"/>
              </a:lnSpc>
            </a:pPr>
            <a:endParaRPr lang="es-GT" dirty="0"/>
          </a:p>
        </p:txBody>
      </p:sp>
      <p:pic>
        <p:nvPicPr>
          <p:cNvPr id="2" name="Imagen 1" descr="Puede ser una imagen de 11 personas, personas de pie, árbol, carretera y texto que dice &quot;EDI AHORROS PRÉSTAMOS t SERVICIOS&quot;">
            <a:extLst>
              <a:ext uri="{FF2B5EF4-FFF2-40B4-BE49-F238E27FC236}">
                <a16:creationId xmlns:a16="http://schemas.microsoft.com/office/drawing/2014/main" id="{ABB64C15-FE5C-E131-8DE5-0D6082C5403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9108" y="3181599"/>
            <a:ext cx="3493122" cy="2621324"/>
          </a:xfrm>
          <a:prstGeom prst="rect">
            <a:avLst/>
          </a:prstGeom>
          <a:noFill/>
          <a:ln>
            <a:noFill/>
          </a:ln>
        </p:spPr>
      </p:pic>
      <p:pic>
        <p:nvPicPr>
          <p:cNvPr id="5" name="Imagen 4" descr="Puede ser una imagen de 7 personas, personas de pie, carretera y árbol">
            <a:extLst>
              <a:ext uri="{FF2B5EF4-FFF2-40B4-BE49-F238E27FC236}">
                <a16:creationId xmlns:a16="http://schemas.microsoft.com/office/drawing/2014/main" id="{596140A4-4A7A-D3AA-F09A-65C26533747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7215" y="3181598"/>
            <a:ext cx="3493621" cy="2621323"/>
          </a:xfrm>
          <a:prstGeom prst="rect">
            <a:avLst/>
          </a:prstGeom>
          <a:noFill/>
          <a:ln>
            <a:noFill/>
          </a:ln>
        </p:spPr>
      </p:pic>
      <p:pic>
        <p:nvPicPr>
          <p:cNvPr id="6" name="Imagen 5" descr="Puede ser una imagen de una persona y motocicleta">
            <a:extLst>
              <a:ext uri="{FF2B5EF4-FFF2-40B4-BE49-F238E27FC236}">
                <a16:creationId xmlns:a16="http://schemas.microsoft.com/office/drawing/2014/main" id="{2D932074-8823-FA2B-2BA2-4B94C64B4E0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66583" y="3181598"/>
            <a:ext cx="3493599" cy="2621323"/>
          </a:xfrm>
          <a:prstGeom prst="rect">
            <a:avLst/>
          </a:prstGeom>
          <a:noFill/>
          <a:ln>
            <a:noFill/>
          </a:ln>
        </p:spPr>
      </p:pic>
    </p:spTree>
    <p:extLst>
      <p:ext uri="{BB962C8B-B14F-4D97-AF65-F5344CB8AC3E}">
        <p14:creationId xmlns:p14="http://schemas.microsoft.com/office/powerpoint/2010/main" val="35509864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g1e0bd25976b_0_50"/>
          <p:cNvSpPr/>
          <p:nvPr/>
        </p:nvSpPr>
        <p:spPr>
          <a:xfrm>
            <a:off x="-1" y="281100"/>
            <a:ext cx="11181925"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68;g1e0bd25976b_0_50">
            <a:extLst>
              <a:ext uri="{FF2B5EF4-FFF2-40B4-BE49-F238E27FC236}">
                <a16:creationId xmlns:a16="http://schemas.microsoft.com/office/drawing/2014/main" id="{1555C352-0E02-F7BC-90CC-8B235DF21776}"/>
              </a:ext>
            </a:extLst>
          </p:cNvPr>
          <p:cNvSpPr txBox="1"/>
          <p:nvPr/>
        </p:nvSpPr>
        <p:spPr>
          <a:xfrm>
            <a:off x="-241409" y="281100"/>
            <a:ext cx="10844121" cy="1578853"/>
          </a:xfrm>
          <a:prstGeom prst="rect">
            <a:avLst/>
          </a:prstGeom>
          <a:noFill/>
          <a:ln>
            <a:noFill/>
          </a:ln>
        </p:spPr>
        <p:txBody>
          <a:bodyPr spcFirstLastPara="1" wrap="square" lIns="91425" tIns="45700" rIns="91425" bIns="45700" anchor="t" anchorCtr="0">
            <a:spAutoFit/>
          </a:bodyPr>
          <a:lstStyle/>
          <a:p>
            <a:pPr marL="228600" algn="just">
              <a:lnSpc>
                <a:spcPct val="115000"/>
              </a:lnSpc>
            </a:pPr>
            <a:r>
              <a:rPr lang="es-GT" sz="2800" b="1" dirty="0">
                <a:solidFill>
                  <a:schemeClr val="bg1"/>
                </a:solidFill>
                <a:effectLst/>
                <a:latin typeface="Times New Roman" panose="02020603050405020304" pitchFamily="18" charset="0"/>
                <a:ea typeface="Times New Roman" panose="02020603050405020304" pitchFamily="18" charset="0"/>
              </a:rPr>
              <a:t>Institución y participación ciudadana: la Gobernanza Local, Investigación, Innovación y educación ambiental </a:t>
            </a:r>
            <a:endParaRPr lang="es-GT" sz="2800" dirty="0">
              <a:solidFill>
                <a:schemeClr val="bg1"/>
              </a:solidFill>
              <a:effectLst/>
              <a:latin typeface="Calibri" panose="020F0502020204030204" pitchFamily="34" charset="0"/>
              <a:ea typeface="Calibri" panose="020F0502020204030204" pitchFamily="34" charset="0"/>
            </a:endParaRPr>
          </a:p>
          <a:p>
            <a:pPr marL="228600" algn="just">
              <a:lnSpc>
                <a:spcPct val="115000"/>
              </a:lnSpc>
            </a:pPr>
            <a:endParaRPr lang="es-GT" sz="2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CuadroTexto 3">
            <a:extLst>
              <a:ext uri="{FF2B5EF4-FFF2-40B4-BE49-F238E27FC236}">
                <a16:creationId xmlns:a16="http://schemas.microsoft.com/office/drawing/2014/main" id="{5E79B710-05E4-A264-79F3-3010DB21D1C3}"/>
              </a:ext>
            </a:extLst>
          </p:cNvPr>
          <p:cNvSpPr txBox="1"/>
          <p:nvPr/>
        </p:nvSpPr>
        <p:spPr>
          <a:xfrm>
            <a:off x="574431" y="1643320"/>
            <a:ext cx="10607493" cy="2429319"/>
          </a:xfrm>
          <a:prstGeom prst="rect">
            <a:avLst/>
          </a:prstGeom>
          <a:noFill/>
        </p:spPr>
        <p:txBody>
          <a:bodyPr wrap="square">
            <a:spAutoFit/>
          </a:bodyPr>
          <a:lstStyle/>
          <a:p>
            <a:pPr marL="457200">
              <a:lnSpc>
                <a:spcPct val="115000"/>
              </a:lnSpc>
            </a:pPr>
            <a:r>
              <a:rPr lang="es-CR" b="1" dirty="0">
                <a:effectLst/>
                <a:latin typeface="Times New Roman" panose="02020603050405020304" pitchFamily="18" charset="0"/>
                <a:ea typeface="Calibri" panose="020F0502020204030204" pitchFamily="34" charset="0"/>
                <a:cs typeface="Calibri" panose="020F0502020204030204" pitchFamily="34" charset="0"/>
              </a:rPr>
              <a:t>AMSCLAE/ DIPESCA presentaron el Estado Poblacional de Peces en la Bahía de Santiago Atitlán a más de 100 integrantes del Comité de Pescadores de Atitlán</a:t>
            </a:r>
            <a:endParaRPr lang="es-GT" dirty="0">
              <a:effectLst/>
              <a:latin typeface="Arial" panose="020B0604020202020204" pitchFamily="34" charset="0"/>
              <a:ea typeface="Calibri" panose="020F0502020204030204" pitchFamily="34" charset="0"/>
              <a:cs typeface="Calibri" panose="020F0502020204030204" pitchFamily="34" charset="0"/>
            </a:endParaRPr>
          </a:p>
          <a:p>
            <a:pPr marL="457200">
              <a:lnSpc>
                <a:spcPct val="115000"/>
              </a:lnSpc>
            </a:pPr>
            <a:r>
              <a:rPr lang="es-GT" b="1" dirty="0">
                <a:effectLst/>
                <a:latin typeface="Times New Roman" panose="02020603050405020304" pitchFamily="18" charset="0"/>
                <a:ea typeface="Times New Roman" panose="02020603050405020304" pitchFamily="18" charset="0"/>
                <a:cs typeface="Calibri" panose="020F0502020204030204" pitchFamily="34" charset="0"/>
              </a:rPr>
              <a:t> </a:t>
            </a:r>
            <a:endParaRPr lang="es-GT" dirty="0">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15000"/>
              </a:lnSpc>
              <a:buFont typeface="Symbol" panose="05050102010706020507" pitchFamily="18" charset="2"/>
              <a:buChar char=""/>
            </a:pPr>
            <a:r>
              <a:rPr lang="es-CR" b="1"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Ubicación geográfica:</a:t>
            </a:r>
            <a:r>
              <a:rPr lang="es-CR"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 Municipio de Santiago Atitlán</a:t>
            </a:r>
            <a:endParaRPr lang="es-GT" dirty="0">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15000"/>
              </a:lnSpc>
              <a:buFont typeface="Symbol" panose="05050102010706020507" pitchFamily="18" charset="2"/>
              <a:buChar char=""/>
            </a:pPr>
            <a:r>
              <a:rPr lang="es-CR" b="1"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Población beneficiaria: </a:t>
            </a:r>
            <a:r>
              <a:rPr lang="es-CR"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100 asociados del comité de pescadores de Santiago Atitlán.</a:t>
            </a:r>
            <a:endParaRPr lang="es-GT" dirty="0">
              <a:effectLst/>
              <a:latin typeface="Arial" panose="020B0604020202020204" pitchFamily="34" charset="0"/>
              <a:ea typeface="Calibri" panose="020F0502020204030204" pitchFamily="34" charset="0"/>
              <a:cs typeface="Calibri" panose="020F0502020204030204" pitchFamily="34" charset="0"/>
            </a:endParaRPr>
          </a:p>
          <a:p>
            <a:pPr marL="342900" lvl="0" indent="-342900">
              <a:lnSpc>
                <a:spcPct val="115000"/>
              </a:lnSpc>
              <a:spcAft>
                <a:spcPts val="1000"/>
              </a:spcAft>
              <a:buFont typeface="Symbol" panose="05050102010706020507" pitchFamily="18" charset="2"/>
              <a:buChar char=""/>
            </a:pPr>
            <a:r>
              <a:rPr lang="es-CR" b="1" dirty="0">
                <a:solidFill>
                  <a:srgbClr val="050505"/>
                </a:solidFill>
                <a:effectLst/>
                <a:latin typeface="Times New Roman" panose="02020603050405020304" pitchFamily="18" charset="0"/>
                <a:ea typeface="Calibri" panose="020F0502020204030204" pitchFamily="34" charset="0"/>
                <a:cs typeface="Calibri" panose="020F0502020204030204" pitchFamily="34" charset="0"/>
              </a:rPr>
              <a:t>Acciones estratégicas: </a:t>
            </a:r>
            <a:r>
              <a:rPr lang="es-CR" dirty="0">
                <a:effectLst/>
                <a:latin typeface="Times New Roman" panose="02020603050405020304" pitchFamily="18" charset="0"/>
                <a:ea typeface="Calibri" panose="020F0502020204030204" pitchFamily="34" charset="0"/>
                <a:cs typeface="Calibri" panose="020F0502020204030204" pitchFamily="34" charset="0"/>
              </a:rPr>
              <a:t>Presentación de resultados de la investigación del Estado Poblacional de Peces en la Bahía de Santiago Atitlán al Comité de Pescadores de Atitlán.</a:t>
            </a:r>
            <a:endParaRPr lang="es-GT" dirty="0">
              <a:effectLst/>
              <a:latin typeface="Arial" panose="020B0604020202020204" pitchFamily="34" charset="0"/>
              <a:ea typeface="Calibri" panose="020F0502020204030204" pitchFamily="34" charset="0"/>
              <a:cs typeface="Calibri" panose="020F0502020204030204" pitchFamily="34" charset="0"/>
            </a:endParaRPr>
          </a:p>
          <a:p>
            <a:pPr marL="457200">
              <a:lnSpc>
                <a:spcPct val="115000"/>
              </a:lnSpc>
            </a:pPr>
            <a:endParaRPr lang="es-GT" dirty="0">
              <a:effectLst/>
              <a:latin typeface="Arial" panose="020B0604020202020204" pitchFamily="34" charset="0"/>
              <a:ea typeface="Calibri" panose="020F0502020204030204" pitchFamily="34" charset="0"/>
              <a:cs typeface="Calibri" panose="020F0502020204030204" pitchFamily="34" charset="0"/>
            </a:endParaRPr>
          </a:p>
          <a:p>
            <a:pPr marL="457200" algn="just">
              <a:lnSpc>
                <a:spcPct val="115000"/>
              </a:lnSpc>
            </a:pPr>
            <a:endParaRPr lang="es-GT" dirty="0"/>
          </a:p>
        </p:txBody>
      </p:sp>
      <p:pic>
        <p:nvPicPr>
          <p:cNvPr id="7" name="Imagen 6">
            <a:extLst>
              <a:ext uri="{FF2B5EF4-FFF2-40B4-BE49-F238E27FC236}">
                <a16:creationId xmlns:a16="http://schemas.microsoft.com/office/drawing/2014/main" id="{D5131D18-C2BE-8E5E-1D65-6D6106B8C3C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430" y="3508208"/>
            <a:ext cx="1910861" cy="2546339"/>
          </a:xfrm>
          <a:prstGeom prst="rect">
            <a:avLst/>
          </a:prstGeom>
          <a:noFill/>
          <a:ln>
            <a:noFill/>
          </a:ln>
        </p:spPr>
      </p:pic>
      <p:pic>
        <p:nvPicPr>
          <p:cNvPr id="8" name="Imagen 7">
            <a:extLst>
              <a:ext uri="{FF2B5EF4-FFF2-40B4-BE49-F238E27FC236}">
                <a16:creationId xmlns:a16="http://schemas.microsoft.com/office/drawing/2014/main" id="{740C35E7-ADCA-E89E-DB6D-12636255491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02132" y="3508208"/>
            <a:ext cx="3396632" cy="2546339"/>
          </a:xfrm>
          <a:prstGeom prst="rect">
            <a:avLst/>
          </a:prstGeom>
          <a:noFill/>
          <a:ln>
            <a:noFill/>
          </a:ln>
        </p:spPr>
      </p:pic>
      <p:pic>
        <p:nvPicPr>
          <p:cNvPr id="9" name="Imagen 8">
            <a:extLst>
              <a:ext uri="{FF2B5EF4-FFF2-40B4-BE49-F238E27FC236}">
                <a16:creationId xmlns:a16="http://schemas.microsoft.com/office/drawing/2014/main" id="{6492E506-4F36-1B54-4263-F43B72D5BDE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3532021"/>
            <a:ext cx="3364880" cy="2522526"/>
          </a:xfrm>
          <a:prstGeom prst="rect">
            <a:avLst/>
          </a:prstGeom>
          <a:noFill/>
          <a:ln>
            <a:noFill/>
          </a:ln>
        </p:spPr>
      </p:pic>
    </p:spTree>
    <p:extLst>
      <p:ext uri="{BB962C8B-B14F-4D97-AF65-F5344CB8AC3E}">
        <p14:creationId xmlns:p14="http://schemas.microsoft.com/office/powerpoint/2010/main" val="33138387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
        <p:cNvGrpSpPr/>
        <p:nvPr/>
      </p:nvGrpSpPr>
      <p:grpSpPr>
        <a:xfrm>
          <a:off x="0" y="0"/>
          <a:ext cx="0" cy="0"/>
          <a:chOff x="0" y="0"/>
          <a:chExt cx="0" cy="0"/>
        </a:xfrm>
      </p:grpSpPr>
      <p:sp>
        <p:nvSpPr>
          <p:cNvPr id="46" name="Google Shape;46;p2"/>
          <p:cNvSpPr/>
          <p:nvPr/>
        </p:nvSpPr>
        <p:spPr>
          <a:xfrm flipH="1">
            <a:off x="3516349" y="2660700"/>
            <a:ext cx="7217911" cy="1578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145400" y="2660700"/>
            <a:ext cx="1237200" cy="15780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txBox="1"/>
          <p:nvPr/>
        </p:nvSpPr>
        <p:spPr>
          <a:xfrm>
            <a:off x="4505050" y="2939655"/>
            <a:ext cx="6053487" cy="978689"/>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4000"/>
              <a:buFont typeface="Arial"/>
              <a:buNone/>
            </a:pPr>
            <a:r>
              <a:rPr lang="es-GT" sz="3200" b="1" i="0" u="none" strike="noStrike" cap="none" dirty="0">
                <a:solidFill>
                  <a:srgbClr val="00B0F0"/>
                </a:solidFill>
                <a:latin typeface="Arial"/>
                <a:ea typeface="Arial"/>
                <a:cs typeface="Arial"/>
                <a:sym typeface="Arial"/>
              </a:rPr>
              <a:t>CONSOLIDADO DE LOGROS INSTITUCIONALES</a:t>
            </a:r>
            <a:endParaRPr lang="es-GT" sz="4000" dirty="0">
              <a:solidFill>
                <a:srgbClr val="00B0F0"/>
              </a:solidFill>
            </a:endParaRPr>
          </a:p>
        </p:txBody>
      </p:sp>
      <p:sp>
        <p:nvSpPr>
          <p:cNvPr id="49" name="Google Shape;49;p2"/>
          <p:cNvSpPr txBox="1"/>
          <p:nvPr/>
        </p:nvSpPr>
        <p:spPr>
          <a:xfrm>
            <a:off x="3267850" y="2474850"/>
            <a:ext cx="1114800" cy="14772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9000" dirty="0">
                <a:solidFill>
                  <a:schemeClr val="lt1"/>
                </a:solidFill>
                <a:latin typeface="Vollkorn ExtraBold"/>
                <a:ea typeface="Vollkorn ExtraBold"/>
                <a:cs typeface="Vollkorn ExtraBold"/>
                <a:sym typeface="Vollkorn ExtraBold"/>
              </a:rPr>
              <a:t>5</a:t>
            </a:r>
            <a:endParaRPr sz="9000" dirty="0">
              <a:solidFill>
                <a:schemeClr val="lt1"/>
              </a:solidFill>
              <a:latin typeface="Vollkorn ExtraBold"/>
              <a:ea typeface="Vollkorn ExtraBold"/>
              <a:cs typeface="Vollkorn ExtraBold"/>
              <a:sym typeface="Vollkorn ExtraBold"/>
            </a:endParaRPr>
          </a:p>
        </p:txBody>
      </p:sp>
    </p:spTree>
    <p:extLst>
      <p:ext uri="{BB962C8B-B14F-4D97-AF65-F5344CB8AC3E}">
        <p14:creationId xmlns:p14="http://schemas.microsoft.com/office/powerpoint/2010/main" val="9420502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g1e0bd25976b_0_50"/>
          <p:cNvSpPr/>
          <p:nvPr/>
        </p:nvSpPr>
        <p:spPr>
          <a:xfrm>
            <a:off x="-1" y="281100"/>
            <a:ext cx="11181925"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68;g1e0bd25976b_0_50">
            <a:extLst>
              <a:ext uri="{FF2B5EF4-FFF2-40B4-BE49-F238E27FC236}">
                <a16:creationId xmlns:a16="http://schemas.microsoft.com/office/drawing/2014/main" id="{9EF5F241-D58A-8412-2166-B94ADB92C47F}"/>
              </a:ext>
            </a:extLst>
          </p:cNvPr>
          <p:cNvSpPr txBox="1"/>
          <p:nvPr/>
        </p:nvSpPr>
        <p:spPr>
          <a:xfrm>
            <a:off x="516707" y="0"/>
            <a:ext cx="8438387" cy="1649642"/>
          </a:xfrm>
          <a:prstGeom prst="rect">
            <a:avLst/>
          </a:prstGeom>
          <a:noFill/>
          <a:ln>
            <a:noFill/>
          </a:ln>
        </p:spPr>
        <p:txBody>
          <a:bodyPr spcFirstLastPara="1" wrap="square" lIns="91425" tIns="45700" rIns="91425" bIns="45700" anchor="t" anchorCtr="0">
            <a:spAutoFit/>
          </a:bodyPr>
          <a:lstStyle/>
          <a:p>
            <a:pPr marL="228600" algn="just">
              <a:lnSpc>
                <a:spcPct val="115000"/>
              </a:lnSpc>
            </a:pPr>
            <a:endParaRPr lang="es-GT" sz="2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15000"/>
              </a:lnSpc>
            </a:pPr>
            <a:r>
              <a:rPr lang="es-ES" sz="4000" b="1" dirty="0">
                <a:solidFill>
                  <a:srgbClr val="FFFFFF"/>
                </a:solidFill>
                <a:effectLst/>
                <a:latin typeface="Times New Roman" panose="02020603050405020304" pitchFamily="18" charset="0"/>
                <a:ea typeface="Montserrat" panose="00000500000000000000" pitchFamily="2" charset="0"/>
                <a:cs typeface="Times New Roman" panose="02020603050405020304" pitchFamily="18" charset="0"/>
              </a:rPr>
              <a:t>Consolidado de logros institucionales</a:t>
            </a:r>
            <a:endParaRPr lang="es-GT" sz="40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buClr>
                <a:srgbClr val="00B0F0"/>
              </a:buClr>
            </a:pPr>
            <a:endParaRPr lang="es-GT" sz="20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graphicFrame>
        <p:nvGraphicFramePr>
          <p:cNvPr id="3" name="Tabla 2">
            <a:extLst>
              <a:ext uri="{FF2B5EF4-FFF2-40B4-BE49-F238E27FC236}">
                <a16:creationId xmlns:a16="http://schemas.microsoft.com/office/drawing/2014/main" id="{902634E7-4914-71E1-5AF0-791B419CCA3A}"/>
              </a:ext>
            </a:extLst>
          </p:cNvPr>
          <p:cNvGraphicFramePr>
            <a:graphicFrameLocks noGrp="1"/>
          </p:cNvGraphicFramePr>
          <p:nvPr>
            <p:extLst>
              <p:ext uri="{D42A27DB-BD31-4B8C-83A1-F6EECF244321}">
                <p14:modId xmlns:p14="http://schemas.microsoft.com/office/powerpoint/2010/main" val="996674560"/>
              </p:ext>
            </p:extLst>
          </p:nvPr>
        </p:nvGraphicFramePr>
        <p:xfrm>
          <a:off x="1746738" y="1676931"/>
          <a:ext cx="8147537" cy="4385053"/>
        </p:xfrm>
        <a:graphic>
          <a:graphicData uri="http://schemas.openxmlformats.org/drawingml/2006/table">
            <a:tbl>
              <a:tblPr bandRow="1">
                <a:tableStyleId>{5C22544A-7EE6-4342-B048-85BDC9FD1C3A}</a:tableStyleId>
              </a:tblPr>
              <a:tblGrid>
                <a:gridCol w="8147537">
                  <a:extLst>
                    <a:ext uri="{9D8B030D-6E8A-4147-A177-3AD203B41FA5}">
                      <a16:colId xmlns:a16="http://schemas.microsoft.com/office/drawing/2014/main" val="4217341594"/>
                    </a:ext>
                  </a:extLst>
                </a:gridCol>
              </a:tblGrid>
              <a:tr h="144358">
                <a:tc>
                  <a:txBody>
                    <a:bodyPr/>
                    <a:lstStyle/>
                    <a:p>
                      <a:pPr algn="ctr">
                        <a:lnSpc>
                          <a:spcPct val="115000"/>
                        </a:lnSpc>
                      </a:pPr>
                      <a:r>
                        <a:rPr lang="es-ES" sz="900">
                          <a:effectLst/>
                        </a:rPr>
                        <a:t>Logros institucionales</a:t>
                      </a:r>
                      <a:endParaRPr lang="es-GT" sz="900">
                        <a:effectLst/>
                        <a:latin typeface="Calibri" panose="020F0502020204030204" pitchFamily="34" charset="0"/>
                        <a:ea typeface="Calibri" panose="020F0502020204030204" pitchFamily="34" charset="0"/>
                      </a:endParaRPr>
                    </a:p>
                  </a:txBody>
                  <a:tcPr marL="50244" marR="50244" marT="0" marB="0"/>
                </a:tc>
                <a:extLst>
                  <a:ext uri="{0D108BD9-81ED-4DB2-BD59-A6C34878D82A}">
                    <a16:rowId xmlns:a16="http://schemas.microsoft.com/office/drawing/2014/main" val="2821961735"/>
                  </a:ext>
                </a:extLst>
              </a:tr>
              <a:tr h="380503">
                <a:tc>
                  <a:txBody>
                    <a:bodyPr/>
                    <a:lstStyle/>
                    <a:p>
                      <a:pPr>
                        <a:lnSpc>
                          <a:spcPct val="150000"/>
                        </a:lnSpc>
                      </a:pPr>
                      <a:r>
                        <a:rPr lang="es-ES" sz="900">
                          <a:effectLst/>
                        </a:rPr>
                        <a:t>Fortalecimiento municipal para la activación de la Planta de Tratamiento de Aguas Residuales del municipio de Santa Lucia Utatlán. </a:t>
                      </a:r>
                      <a:endParaRPr lang="es-GT" sz="900">
                        <a:effectLst/>
                        <a:latin typeface="Calibri" panose="020F0502020204030204" pitchFamily="34" charset="0"/>
                        <a:ea typeface="Calibri" panose="020F0502020204030204" pitchFamily="34" charset="0"/>
                      </a:endParaRPr>
                    </a:p>
                  </a:txBody>
                  <a:tcPr marL="50244" marR="50244" marT="0" marB="0"/>
                </a:tc>
                <a:extLst>
                  <a:ext uri="{0D108BD9-81ED-4DB2-BD59-A6C34878D82A}">
                    <a16:rowId xmlns:a16="http://schemas.microsoft.com/office/drawing/2014/main" val="1032723769"/>
                  </a:ext>
                </a:extLst>
              </a:tr>
              <a:tr h="581478">
                <a:tc>
                  <a:txBody>
                    <a:bodyPr/>
                    <a:lstStyle/>
                    <a:p>
                      <a:pPr>
                        <a:lnSpc>
                          <a:spcPct val="150000"/>
                        </a:lnSpc>
                      </a:pPr>
                      <a:r>
                        <a:rPr lang="es-ES" sz="900">
                          <a:effectLst/>
                        </a:rPr>
                        <a:t>Activación de sistema de tratamiento e implementación de sistema tecnológico de energías renovables en la Planta de Tratamiento de Aguas Residuales de Santa Catarina Palopó.</a:t>
                      </a:r>
                      <a:endParaRPr lang="es-GT" sz="900">
                        <a:effectLst/>
                        <a:latin typeface="Calibri" panose="020F0502020204030204" pitchFamily="34" charset="0"/>
                        <a:ea typeface="Calibri" panose="020F0502020204030204" pitchFamily="34" charset="0"/>
                      </a:endParaRPr>
                    </a:p>
                  </a:txBody>
                  <a:tcPr marL="50244" marR="50244" marT="0" marB="0"/>
                </a:tc>
                <a:extLst>
                  <a:ext uri="{0D108BD9-81ED-4DB2-BD59-A6C34878D82A}">
                    <a16:rowId xmlns:a16="http://schemas.microsoft.com/office/drawing/2014/main" val="1282553000"/>
                  </a:ext>
                </a:extLst>
              </a:tr>
              <a:tr h="380503">
                <a:tc>
                  <a:txBody>
                    <a:bodyPr/>
                    <a:lstStyle/>
                    <a:p>
                      <a:pPr>
                        <a:lnSpc>
                          <a:spcPct val="150000"/>
                        </a:lnSpc>
                      </a:pPr>
                      <a:r>
                        <a:rPr lang="es-ES" sz="900">
                          <a:effectLst/>
                        </a:rPr>
                        <a:t>Dialogo ciudadano “Encuentro por Atitlán” en conmemoración al día mundial de la tierra, para la búsqueda de soluciones y alternativa a problemáticas ambientales. </a:t>
                      </a:r>
                      <a:endParaRPr lang="es-GT" sz="900">
                        <a:effectLst/>
                        <a:latin typeface="Calibri" panose="020F0502020204030204" pitchFamily="34" charset="0"/>
                        <a:ea typeface="Calibri" panose="020F0502020204030204" pitchFamily="34" charset="0"/>
                      </a:endParaRPr>
                    </a:p>
                  </a:txBody>
                  <a:tcPr marL="50244" marR="50244" marT="0" marB="0"/>
                </a:tc>
                <a:extLst>
                  <a:ext uri="{0D108BD9-81ED-4DB2-BD59-A6C34878D82A}">
                    <a16:rowId xmlns:a16="http://schemas.microsoft.com/office/drawing/2014/main" val="3112547837"/>
                  </a:ext>
                </a:extLst>
              </a:tr>
              <a:tr h="380503">
                <a:tc>
                  <a:txBody>
                    <a:bodyPr/>
                    <a:lstStyle/>
                    <a:p>
                      <a:pPr>
                        <a:lnSpc>
                          <a:spcPct val="150000"/>
                        </a:lnSpc>
                      </a:pPr>
                      <a:r>
                        <a:rPr lang="es-ES" sz="900">
                          <a:effectLst/>
                        </a:rPr>
                        <a:t>Instituciones, gobiernos locales y sociedad civil conmemoran día mundial del agua con foro ciudadano para abordar la calidad del agua en Sololá. </a:t>
                      </a:r>
                      <a:endParaRPr lang="es-GT" sz="900">
                        <a:effectLst/>
                        <a:latin typeface="Calibri" panose="020F0502020204030204" pitchFamily="34" charset="0"/>
                        <a:ea typeface="Calibri" panose="020F0502020204030204" pitchFamily="34" charset="0"/>
                      </a:endParaRPr>
                    </a:p>
                  </a:txBody>
                  <a:tcPr marL="50244" marR="50244" marT="0" marB="0"/>
                </a:tc>
                <a:extLst>
                  <a:ext uri="{0D108BD9-81ED-4DB2-BD59-A6C34878D82A}">
                    <a16:rowId xmlns:a16="http://schemas.microsoft.com/office/drawing/2014/main" val="3211732703"/>
                  </a:ext>
                </a:extLst>
              </a:tr>
              <a:tr h="380503">
                <a:tc>
                  <a:txBody>
                    <a:bodyPr/>
                    <a:lstStyle/>
                    <a:p>
                      <a:pPr>
                        <a:lnSpc>
                          <a:spcPct val="150000"/>
                        </a:lnSpc>
                      </a:pPr>
                      <a:r>
                        <a:rPr lang="es-ES" sz="900">
                          <a:effectLst/>
                        </a:rPr>
                        <a:t>AMSCLAE entrega insumos, equipos y herramientas para la Gestión Integral de los Desechos Sólidos de San Lucas Tolimán en apoyo al fortalecimiento municipal.</a:t>
                      </a:r>
                      <a:endParaRPr lang="es-GT" sz="900">
                        <a:effectLst/>
                        <a:latin typeface="Calibri" panose="020F0502020204030204" pitchFamily="34" charset="0"/>
                        <a:ea typeface="Calibri" panose="020F0502020204030204" pitchFamily="34" charset="0"/>
                      </a:endParaRPr>
                    </a:p>
                  </a:txBody>
                  <a:tcPr marL="50244" marR="50244" marT="0" marB="0"/>
                </a:tc>
                <a:extLst>
                  <a:ext uri="{0D108BD9-81ED-4DB2-BD59-A6C34878D82A}">
                    <a16:rowId xmlns:a16="http://schemas.microsoft.com/office/drawing/2014/main" val="1551767588"/>
                  </a:ext>
                </a:extLst>
              </a:tr>
              <a:tr h="581478">
                <a:tc>
                  <a:txBody>
                    <a:bodyPr/>
                    <a:lstStyle/>
                    <a:p>
                      <a:pPr>
                        <a:lnSpc>
                          <a:spcPct val="150000"/>
                        </a:lnSpc>
                      </a:pPr>
                      <a:r>
                        <a:rPr lang="es-ES" sz="900">
                          <a:effectLst/>
                        </a:rPr>
                        <a:t>AMSCLAE y MAGA firman plan de trabajo interinstitucional para la búsqueda del desarrollo rural integral y conservación de los recursos ecosistémicos de la cuenca del lago de Atitlán.</a:t>
                      </a:r>
                      <a:endParaRPr lang="es-GT" sz="900">
                        <a:effectLst/>
                        <a:latin typeface="Calibri" panose="020F0502020204030204" pitchFamily="34" charset="0"/>
                        <a:ea typeface="Calibri" panose="020F0502020204030204" pitchFamily="34" charset="0"/>
                      </a:endParaRPr>
                    </a:p>
                  </a:txBody>
                  <a:tcPr marL="50244" marR="50244" marT="0" marB="0"/>
                </a:tc>
                <a:extLst>
                  <a:ext uri="{0D108BD9-81ED-4DB2-BD59-A6C34878D82A}">
                    <a16:rowId xmlns:a16="http://schemas.microsoft.com/office/drawing/2014/main" val="1472013234"/>
                  </a:ext>
                </a:extLst>
              </a:tr>
              <a:tr h="380503">
                <a:tc>
                  <a:txBody>
                    <a:bodyPr/>
                    <a:lstStyle/>
                    <a:p>
                      <a:pPr algn="just">
                        <a:lnSpc>
                          <a:spcPct val="150000"/>
                        </a:lnSpc>
                      </a:pPr>
                      <a:r>
                        <a:rPr lang="es-ES" sz="900">
                          <a:effectLst/>
                        </a:rPr>
                        <a:t>Lanzamiento oficial del tercer Programa de Emprendimientos Sostenibles Atitlán 2023.</a:t>
                      </a:r>
                      <a:endParaRPr lang="es-GT" sz="900">
                        <a:effectLst/>
                        <a:latin typeface="Calibri" panose="020F0502020204030204" pitchFamily="34" charset="0"/>
                        <a:ea typeface="Calibri" panose="020F0502020204030204" pitchFamily="34" charset="0"/>
                      </a:endParaRPr>
                    </a:p>
                  </a:txBody>
                  <a:tcPr marL="50244" marR="50244" marT="0" marB="0"/>
                </a:tc>
                <a:extLst>
                  <a:ext uri="{0D108BD9-81ED-4DB2-BD59-A6C34878D82A}">
                    <a16:rowId xmlns:a16="http://schemas.microsoft.com/office/drawing/2014/main" val="3319635918"/>
                  </a:ext>
                </a:extLst>
              </a:tr>
              <a:tr h="581478">
                <a:tc>
                  <a:txBody>
                    <a:bodyPr/>
                    <a:lstStyle/>
                    <a:p>
                      <a:pPr>
                        <a:lnSpc>
                          <a:spcPct val="150000"/>
                        </a:lnSpc>
                      </a:pPr>
                      <a:r>
                        <a:rPr lang="es-ES" sz="900">
                          <a:effectLst/>
                        </a:rPr>
                        <a:t>Socialización y entrega oficial de Política Pública Departamental de Agua y Saneamiento a gobiernos locales de la cuenca del Lago Atitlán </a:t>
                      </a:r>
                      <a:r>
                        <a:rPr lang="es-GT" sz="900">
                          <a:effectLst/>
                        </a:rPr>
                        <a:t>a fin de fortalecer la gestión pública en materia del recurso hídrico y el saneamiento ambiental.</a:t>
                      </a:r>
                      <a:endParaRPr lang="es-GT" sz="900">
                        <a:effectLst/>
                        <a:latin typeface="Calibri" panose="020F0502020204030204" pitchFamily="34" charset="0"/>
                        <a:ea typeface="Calibri" panose="020F0502020204030204" pitchFamily="34" charset="0"/>
                      </a:endParaRPr>
                    </a:p>
                  </a:txBody>
                  <a:tcPr marL="50244" marR="50244" marT="0" marB="0"/>
                </a:tc>
                <a:extLst>
                  <a:ext uri="{0D108BD9-81ED-4DB2-BD59-A6C34878D82A}">
                    <a16:rowId xmlns:a16="http://schemas.microsoft.com/office/drawing/2014/main" val="3031677480"/>
                  </a:ext>
                </a:extLst>
              </a:tr>
              <a:tr h="179528">
                <a:tc>
                  <a:txBody>
                    <a:bodyPr/>
                    <a:lstStyle/>
                    <a:p>
                      <a:pPr algn="just">
                        <a:lnSpc>
                          <a:spcPct val="150000"/>
                        </a:lnSpc>
                        <a:tabLst>
                          <a:tab pos="1784985" algn="l"/>
                        </a:tabLst>
                      </a:pPr>
                      <a:r>
                        <a:rPr lang="es-ES" sz="900">
                          <a:effectLst/>
                        </a:rPr>
                        <a:t>Campaña de Educación Ambiental “Tirar la basura por la ventana es tirarla al Lago”.</a:t>
                      </a:r>
                      <a:endParaRPr lang="es-GT" sz="900">
                        <a:effectLst/>
                        <a:latin typeface="Calibri" panose="020F0502020204030204" pitchFamily="34" charset="0"/>
                        <a:ea typeface="Calibri" panose="020F0502020204030204" pitchFamily="34" charset="0"/>
                      </a:endParaRPr>
                    </a:p>
                  </a:txBody>
                  <a:tcPr marL="50244" marR="50244" marT="0" marB="0"/>
                </a:tc>
                <a:extLst>
                  <a:ext uri="{0D108BD9-81ED-4DB2-BD59-A6C34878D82A}">
                    <a16:rowId xmlns:a16="http://schemas.microsoft.com/office/drawing/2014/main" val="1707220973"/>
                  </a:ext>
                </a:extLst>
              </a:tr>
              <a:tr h="380503">
                <a:tc>
                  <a:txBody>
                    <a:bodyPr/>
                    <a:lstStyle/>
                    <a:p>
                      <a:pPr>
                        <a:lnSpc>
                          <a:spcPct val="150000"/>
                        </a:lnSpc>
                      </a:pPr>
                      <a:r>
                        <a:rPr lang="es-ES" sz="900" dirty="0">
                          <a:effectLst/>
                        </a:rPr>
                        <a:t>AMSCLAE/ DIPESCA presentaron el Estado Poblacional de Peces en la Bahía de Santiago Atitlán a más de 100 integrantes del Comité de Pescadores de Atitlán.</a:t>
                      </a:r>
                      <a:endParaRPr lang="es-GT" sz="900" dirty="0">
                        <a:effectLst/>
                        <a:latin typeface="Calibri" panose="020F0502020204030204" pitchFamily="34" charset="0"/>
                        <a:ea typeface="Calibri" panose="020F0502020204030204" pitchFamily="34" charset="0"/>
                      </a:endParaRPr>
                    </a:p>
                  </a:txBody>
                  <a:tcPr marL="50244" marR="50244" marT="0" marB="0"/>
                </a:tc>
                <a:extLst>
                  <a:ext uri="{0D108BD9-81ED-4DB2-BD59-A6C34878D82A}">
                    <a16:rowId xmlns:a16="http://schemas.microsoft.com/office/drawing/2014/main" val="2831836907"/>
                  </a:ext>
                </a:extLst>
              </a:tr>
            </a:tbl>
          </a:graphicData>
        </a:graphic>
      </p:graphicFrame>
    </p:spTree>
    <p:extLst>
      <p:ext uri="{BB962C8B-B14F-4D97-AF65-F5344CB8AC3E}">
        <p14:creationId xmlns:p14="http://schemas.microsoft.com/office/powerpoint/2010/main" val="9228833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
        <p:cNvGrpSpPr/>
        <p:nvPr/>
      </p:nvGrpSpPr>
      <p:grpSpPr>
        <a:xfrm>
          <a:off x="0" y="0"/>
          <a:ext cx="0" cy="0"/>
          <a:chOff x="0" y="0"/>
          <a:chExt cx="0" cy="0"/>
        </a:xfrm>
      </p:grpSpPr>
      <p:sp>
        <p:nvSpPr>
          <p:cNvPr id="46" name="Google Shape;46;p2"/>
          <p:cNvSpPr/>
          <p:nvPr/>
        </p:nvSpPr>
        <p:spPr>
          <a:xfrm flipH="1">
            <a:off x="3516349" y="2660700"/>
            <a:ext cx="7217911" cy="1578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145400" y="2660700"/>
            <a:ext cx="1237200" cy="15780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txBox="1"/>
          <p:nvPr/>
        </p:nvSpPr>
        <p:spPr>
          <a:xfrm>
            <a:off x="4505050" y="2939655"/>
            <a:ext cx="6053487" cy="84019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4000"/>
              <a:buFont typeface="Arial"/>
              <a:buNone/>
            </a:pPr>
            <a:r>
              <a:rPr lang="es-GT" sz="5400" b="1" i="0" u="none" strike="noStrike" cap="none" dirty="0">
                <a:solidFill>
                  <a:srgbClr val="00B0F0"/>
                </a:solidFill>
                <a:latin typeface="Arial"/>
                <a:ea typeface="Arial"/>
                <a:cs typeface="Arial"/>
                <a:sym typeface="Arial"/>
              </a:rPr>
              <a:t>CONCLUSIONES</a:t>
            </a:r>
            <a:endParaRPr lang="es-GT" sz="4000" dirty="0">
              <a:solidFill>
                <a:srgbClr val="00B0F0"/>
              </a:solidFill>
            </a:endParaRPr>
          </a:p>
        </p:txBody>
      </p:sp>
      <p:sp>
        <p:nvSpPr>
          <p:cNvPr id="49" name="Google Shape;49;p2"/>
          <p:cNvSpPr txBox="1"/>
          <p:nvPr/>
        </p:nvSpPr>
        <p:spPr>
          <a:xfrm>
            <a:off x="3267800" y="2690355"/>
            <a:ext cx="1114800" cy="14772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9000" dirty="0">
                <a:solidFill>
                  <a:schemeClr val="lt1"/>
                </a:solidFill>
                <a:latin typeface="Vollkorn ExtraBold"/>
                <a:ea typeface="Vollkorn ExtraBold"/>
                <a:cs typeface="Vollkorn ExtraBold"/>
                <a:sym typeface="Vollkorn ExtraBold"/>
              </a:rPr>
              <a:t>6</a:t>
            </a:r>
            <a:endParaRPr sz="9000" dirty="0">
              <a:solidFill>
                <a:schemeClr val="lt1"/>
              </a:solidFill>
              <a:latin typeface="Vollkorn ExtraBold"/>
              <a:ea typeface="Vollkorn ExtraBold"/>
              <a:cs typeface="Vollkorn ExtraBold"/>
              <a:sym typeface="Vollkorn ExtraBold"/>
            </a:endParaRPr>
          </a:p>
        </p:txBody>
      </p:sp>
    </p:spTree>
    <p:extLst>
      <p:ext uri="{BB962C8B-B14F-4D97-AF65-F5344CB8AC3E}">
        <p14:creationId xmlns:p14="http://schemas.microsoft.com/office/powerpoint/2010/main" val="34622877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g1e0bd25976b_0_50"/>
          <p:cNvSpPr/>
          <p:nvPr/>
        </p:nvSpPr>
        <p:spPr>
          <a:xfrm>
            <a:off x="-1" y="281100"/>
            <a:ext cx="11181925"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68;g1e0bd25976b_0_50">
            <a:extLst>
              <a:ext uri="{FF2B5EF4-FFF2-40B4-BE49-F238E27FC236}">
                <a16:creationId xmlns:a16="http://schemas.microsoft.com/office/drawing/2014/main" id="{9EF5F241-D58A-8412-2166-B94ADB92C47F}"/>
              </a:ext>
            </a:extLst>
          </p:cNvPr>
          <p:cNvSpPr txBox="1"/>
          <p:nvPr/>
        </p:nvSpPr>
        <p:spPr>
          <a:xfrm>
            <a:off x="516707" y="0"/>
            <a:ext cx="11181925" cy="1578853"/>
          </a:xfrm>
          <a:prstGeom prst="rect">
            <a:avLst/>
          </a:prstGeom>
          <a:noFill/>
          <a:ln>
            <a:noFill/>
          </a:ln>
        </p:spPr>
        <p:txBody>
          <a:bodyPr spcFirstLastPara="1" wrap="square" lIns="91425" tIns="45700" rIns="91425" bIns="45700" anchor="t" anchorCtr="0">
            <a:spAutoFit/>
          </a:bodyPr>
          <a:lstStyle/>
          <a:p>
            <a:pPr marL="228600">
              <a:lnSpc>
                <a:spcPct val="115000"/>
              </a:lnSpc>
            </a:pPr>
            <a:endParaRPr lang="es-GT" sz="20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pPr>
            <a:r>
              <a:rPr lang="es-CR" sz="3200" dirty="0">
                <a:solidFill>
                  <a:schemeClr val="bg1"/>
                </a:solidFill>
                <a:effectLst/>
                <a:latin typeface="Times New Roman" panose="02020603050405020304" pitchFamily="18" charset="0"/>
                <a:ea typeface="Montserrat" panose="00000500000000000000" pitchFamily="2" charset="0"/>
                <a:cs typeface="Times New Roman" panose="02020603050405020304" pitchFamily="18" charset="0"/>
              </a:rPr>
              <a:t>Explicación de las tendencias observadas en la ejecución presupuestaria</a:t>
            </a:r>
            <a:endParaRPr lang="es-GT"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CuadroTexto 3">
            <a:extLst>
              <a:ext uri="{FF2B5EF4-FFF2-40B4-BE49-F238E27FC236}">
                <a16:creationId xmlns:a16="http://schemas.microsoft.com/office/drawing/2014/main" id="{ABD9566C-7FA4-BDA3-7F2B-C651B9ACA373}"/>
              </a:ext>
            </a:extLst>
          </p:cNvPr>
          <p:cNvSpPr txBox="1"/>
          <p:nvPr/>
        </p:nvSpPr>
        <p:spPr>
          <a:xfrm>
            <a:off x="320038" y="1758738"/>
            <a:ext cx="5662247" cy="4127861"/>
          </a:xfrm>
          <a:prstGeom prst="rect">
            <a:avLst/>
          </a:prstGeom>
          <a:noFill/>
        </p:spPr>
        <p:txBody>
          <a:bodyPr wrap="square">
            <a:spAutoFit/>
          </a:bodyPr>
          <a:lstStyle/>
          <a:p>
            <a:pPr marL="228600" algn="just">
              <a:lnSpc>
                <a:spcPct val="150000"/>
              </a:lnSpc>
            </a:pPr>
            <a:r>
              <a:rPr lang="es-GT" sz="1100" dirty="0">
                <a:solidFill>
                  <a:srgbClr val="000000"/>
                </a:solidFill>
                <a:effectLst/>
                <a:latin typeface="Times New Roman" panose="02020603050405020304" pitchFamily="18" charset="0"/>
                <a:ea typeface="Times New Roman" panose="02020603050405020304" pitchFamily="18" charset="0"/>
              </a:rPr>
              <a:t>Al final del primer cuatrimestre (al 30 de abril), la AMSCLAE ha ejecutado el 32.01% de su presupuesto asignado, que corresponde a un monto de tres millones trescientos sesenta mil ochocientos cincuenta y siete quetzales con cuarenta y dos centavos (Q3,360,857.42), esto por concepto de materiales, insumos, pago de nómina y servicios para el cumplimiento de las acciones de conformidad con su mandato legal. La ejecución presupuestaria se ve condicionada mensualmente por factores que en su mayoría limitan la ejecución según lo programado. Entre ellos: la aprobación de cuota de parte del Ministerio de Finanzas, inexistencia de algunos insumos en el mercado nacional, dificultades administrativas con los proveedores, entre otros. Y, sobre esta dinámica, durante el primer cuatrimestre se tuvo una brecha entre lo programado y la ejecución real.</a:t>
            </a:r>
            <a:endParaRPr lang="es-GT" sz="1100" dirty="0">
              <a:effectLst/>
              <a:latin typeface="Times New Roman" panose="02020603050405020304" pitchFamily="18" charset="0"/>
              <a:ea typeface="Times New Roman" panose="02020603050405020304" pitchFamily="18" charset="0"/>
            </a:endParaRPr>
          </a:p>
          <a:p>
            <a:pPr marL="228600" algn="just">
              <a:lnSpc>
                <a:spcPct val="150000"/>
              </a:lnSpc>
            </a:pPr>
            <a:r>
              <a:rPr lang="es-GT" sz="1100" dirty="0">
                <a:solidFill>
                  <a:srgbClr val="000000"/>
                </a:solidFill>
                <a:effectLst/>
                <a:latin typeface="Times New Roman" panose="02020603050405020304" pitchFamily="18" charset="0"/>
                <a:ea typeface="Times New Roman" panose="02020603050405020304" pitchFamily="18" charset="0"/>
              </a:rPr>
              <a:t> </a:t>
            </a:r>
            <a:endParaRPr lang="es-GT" sz="1100" dirty="0">
              <a:effectLst/>
              <a:latin typeface="Times New Roman" panose="02020603050405020304" pitchFamily="18" charset="0"/>
              <a:ea typeface="Times New Roman" panose="02020603050405020304" pitchFamily="18" charset="0"/>
            </a:endParaRPr>
          </a:p>
          <a:p>
            <a:pPr marL="228600" algn="just">
              <a:lnSpc>
                <a:spcPct val="150000"/>
              </a:lnSpc>
            </a:pPr>
            <a:r>
              <a:rPr lang="es-GT" sz="1100" dirty="0">
                <a:solidFill>
                  <a:srgbClr val="000000"/>
                </a:solidFill>
                <a:effectLst/>
                <a:latin typeface="Times New Roman" panose="02020603050405020304" pitchFamily="18" charset="0"/>
                <a:ea typeface="Times New Roman" panose="02020603050405020304" pitchFamily="18" charset="0"/>
              </a:rPr>
              <a:t>En promedio, se ejecutó alrededor del 90% del presupuesto programado, y sobre esta tendencia se espera que la ejecución en los siguientes dos cuatrimestres supere el 90% de lo programado, considerando la ejecución de los programas y proyectos en los próximos dos cuatrimestres; para finalmente llegar a una ejecución presupuestaria estimada alrededor de los Q 10,500,000.00 al término del Ejercicio Fiscal 2023. Ver gráfica siguiente</a:t>
            </a:r>
            <a:r>
              <a:rPr lang="es-GT" sz="1100" dirty="0">
                <a:solidFill>
                  <a:srgbClr val="000000"/>
                </a:solidFill>
                <a:effectLst/>
                <a:latin typeface="Calibri" panose="020F0502020204030204" pitchFamily="34" charset="0"/>
                <a:ea typeface="Times New Roman" panose="02020603050405020304" pitchFamily="18" charset="0"/>
              </a:rPr>
              <a:t>: </a:t>
            </a:r>
            <a:endParaRPr lang="es-GT" sz="1100" dirty="0">
              <a:effectLst/>
              <a:latin typeface="Times New Roman" panose="02020603050405020304" pitchFamily="18" charset="0"/>
              <a:ea typeface="Times New Roman" panose="02020603050405020304" pitchFamily="18" charset="0"/>
            </a:endParaRPr>
          </a:p>
        </p:txBody>
      </p:sp>
      <p:pic>
        <p:nvPicPr>
          <p:cNvPr id="5" name="image3.png">
            <a:extLst>
              <a:ext uri="{FF2B5EF4-FFF2-40B4-BE49-F238E27FC236}">
                <a16:creationId xmlns:a16="http://schemas.microsoft.com/office/drawing/2014/main" id="{1F731A5B-EAFC-FEB8-C8E4-01DDD2698A8D}"/>
              </a:ext>
            </a:extLst>
          </p:cNvPr>
          <p:cNvPicPr/>
          <p:nvPr/>
        </p:nvPicPr>
        <p:blipFill>
          <a:blip r:embed="rId3"/>
          <a:srcRect/>
          <a:stretch>
            <a:fillRect/>
          </a:stretch>
        </p:blipFill>
        <p:spPr>
          <a:xfrm>
            <a:off x="6349392" y="2458688"/>
            <a:ext cx="5349240" cy="2727960"/>
          </a:xfrm>
          <a:prstGeom prst="rect">
            <a:avLst/>
          </a:prstGeom>
          <a:ln/>
        </p:spPr>
      </p:pic>
    </p:spTree>
    <p:extLst>
      <p:ext uri="{BB962C8B-B14F-4D97-AF65-F5344CB8AC3E}">
        <p14:creationId xmlns:p14="http://schemas.microsoft.com/office/powerpoint/2010/main" val="4139156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g1e0bd25976b_0_37"/>
          <p:cNvSpPr/>
          <p:nvPr/>
        </p:nvSpPr>
        <p:spPr>
          <a:xfrm>
            <a:off x="0" y="196134"/>
            <a:ext cx="11195538"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g1e0bd25976b_0_37"/>
          <p:cNvSpPr txBox="1"/>
          <p:nvPr/>
        </p:nvSpPr>
        <p:spPr>
          <a:xfrm>
            <a:off x="1127016" y="532744"/>
            <a:ext cx="8767261"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800" b="1" i="0" u="none" strike="noStrike" cap="none" dirty="0">
                <a:solidFill>
                  <a:schemeClr val="bg1"/>
                </a:solidFill>
                <a:latin typeface="Arial"/>
                <a:ea typeface="Arial"/>
                <a:cs typeface="Arial"/>
                <a:sym typeface="Arial"/>
              </a:rPr>
              <a:t>PRINCIPALES </a:t>
            </a:r>
            <a:r>
              <a:rPr lang="es-GT" sz="2800" b="1" dirty="0">
                <a:solidFill>
                  <a:schemeClr val="bg1"/>
                </a:solidFill>
              </a:rPr>
              <a:t>OBJETIVOS</a:t>
            </a:r>
            <a:r>
              <a:rPr lang="es-GT" sz="2800" b="1" i="0" u="none" strike="noStrike" cap="none" dirty="0">
                <a:solidFill>
                  <a:schemeClr val="bg1"/>
                </a:solidFill>
                <a:latin typeface="Arial"/>
                <a:ea typeface="Arial"/>
                <a:cs typeface="Arial"/>
                <a:sym typeface="Arial"/>
              </a:rPr>
              <a:t> DE “</a:t>
            </a:r>
            <a:r>
              <a:rPr lang="es-GT" sz="2800" b="1" i="0" u="sng" strike="noStrike" cap="none" dirty="0">
                <a:solidFill>
                  <a:schemeClr val="bg1"/>
                </a:solidFill>
                <a:latin typeface="Arial"/>
                <a:ea typeface="Arial"/>
                <a:cs typeface="Arial"/>
                <a:sym typeface="Arial"/>
              </a:rPr>
              <a:t>LA AMSCLAE”</a:t>
            </a:r>
            <a:endParaRPr sz="2800" dirty="0">
              <a:solidFill>
                <a:schemeClr val="bg1"/>
              </a:solidFill>
            </a:endParaRPr>
          </a:p>
        </p:txBody>
      </p:sp>
      <p:sp>
        <p:nvSpPr>
          <p:cNvPr id="61" name="Google Shape;61;g1e0bd25976b_0_37"/>
          <p:cNvSpPr txBox="1"/>
          <p:nvPr/>
        </p:nvSpPr>
        <p:spPr>
          <a:xfrm>
            <a:off x="223231" y="180182"/>
            <a:ext cx="1114800" cy="14772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9000" dirty="0">
                <a:solidFill>
                  <a:srgbClr val="FFECBF"/>
                </a:solidFill>
                <a:latin typeface="Vollkorn ExtraBold"/>
                <a:ea typeface="Vollkorn ExtraBold"/>
                <a:cs typeface="Vollkorn ExtraBold"/>
                <a:sym typeface="Vollkorn ExtraBold"/>
              </a:rPr>
              <a:t>2</a:t>
            </a:r>
            <a:endParaRPr sz="9000" dirty="0">
              <a:solidFill>
                <a:srgbClr val="FFECBF"/>
              </a:solidFill>
              <a:latin typeface="Vollkorn ExtraBold"/>
              <a:ea typeface="Vollkorn ExtraBold"/>
              <a:cs typeface="Vollkorn ExtraBold"/>
              <a:sym typeface="Vollkorn ExtraBold"/>
            </a:endParaRPr>
          </a:p>
        </p:txBody>
      </p:sp>
      <p:sp>
        <p:nvSpPr>
          <p:cNvPr id="2" name="Google Shape;57;g1e0bd25976b_0_37">
            <a:extLst>
              <a:ext uri="{FF2B5EF4-FFF2-40B4-BE49-F238E27FC236}">
                <a16:creationId xmlns:a16="http://schemas.microsoft.com/office/drawing/2014/main" id="{B526BAA1-8B46-C176-FA24-E32B08851673}"/>
              </a:ext>
            </a:extLst>
          </p:cNvPr>
          <p:cNvSpPr txBox="1"/>
          <p:nvPr/>
        </p:nvSpPr>
        <p:spPr>
          <a:xfrm>
            <a:off x="-93761" y="1817076"/>
            <a:ext cx="6335047" cy="4185721"/>
          </a:xfrm>
          <a:prstGeom prst="rect">
            <a:avLst/>
          </a:prstGeom>
          <a:noFill/>
          <a:ln>
            <a:noFill/>
          </a:ln>
        </p:spPr>
        <p:txBody>
          <a:bodyPr spcFirstLastPara="1" wrap="square" lIns="91425" tIns="45700" rIns="91425" bIns="45700" anchor="t" anchorCtr="0">
            <a:spAutoFit/>
          </a:bodyPr>
          <a:lstStyle/>
          <a:p>
            <a:pPr marL="457200" marR="0" lvl="1" indent="0" algn="just" rtl="0">
              <a:lnSpc>
                <a:spcPct val="100000"/>
              </a:lnSpc>
              <a:spcBef>
                <a:spcPts val="0"/>
              </a:spcBef>
              <a:spcAft>
                <a:spcPts val="0"/>
              </a:spcAft>
              <a:buNone/>
            </a:pPr>
            <a:r>
              <a:rPr lang="es-ES" b="0" i="0" u="none" strike="noStrike" cap="none" dirty="0">
                <a:solidFill>
                  <a:srgbClr val="000000"/>
                </a:solidFill>
                <a:latin typeface="Arial"/>
                <a:ea typeface="Arial"/>
                <a:cs typeface="Arial"/>
                <a:sym typeface="Arial"/>
              </a:rPr>
              <a:t>Para el cumplimiento de sus funciones y satisfacer las necesidades de la población, “AMSCLAE”, de conformidad con las LÍNEAS ESTRATÉGICAS definidas en el Plan Estratégico Institucional -PEI- de la AMSCLAE para el período 2020-2028, para promover buenas prácticas agrícolas y forestales, Manejo integral de desechos y contaminantes y Fomento del desarrollo económico sostenible, se cumple con los siguientes objetivos estratégicos Institucionales: </a:t>
            </a:r>
            <a:endParaRPr lang="es-ES" sz="1800" dirty="0"/>
          </a:p>
          <a:p>
            <a:pPr marL="457200" marR="0" lvl="1" indent="0" algn="just" rtl="0">
              <a:lnSpc>
                <a:spcPct val="100000"/>
              </a:lnSpc>
              <a:spcBef>
                <a:spcPts val="0"/>
              </a:spcBef>
              <a:spcAft>
                <a:spcPts val="0"/>
              </a:spcAft>
              <a:buNone/>
            </a:pPr>
            <a:endParaRPr lang="es-ES" b="0" i="0" u="none" strike="noStrike" cap="none" dirty="0">
              <a:solidFill>
                <a:srgbClr val="000000"/>
              </a:solidFill>
              <a:latin typeface="Arial"/>
              <a:ea typeface="Arial"/>
              <a:cs typeface="Arial"/>
              <a:sym typeface="Arial"/>
            </a:endParaRPr>
          </a:p>
          <a:p>
            <a:pPr marL="457200" marR="0" lvl="1" indent="0" algn="just" rtl="0">
              <a:lnSpc>
                <a:spcPct val="100000"/>
              </a:lnSpc>
              <a:spcBef>
                <a:spcPts val="0"/>
              </a:spcBef>
              <a:spcAft>
                <a:spcPts val="0"/>
              </a:spcAft>
              <a:buNone/>
            </a:pPr>
            <a:r>
              <a:rPr lang="es-ES" b="0" i="0" u="none" strike="noStrike" cap="none" dirty="0">
                <a:solidFill>
                  <a:srgbClr val="000000"/>
                </a:solidFill>
                <a:latin typeface="Arial"/>
                <a:ea typeface="Arial"/>
                <a:cs typeface="Arial"/>
                <a:sym typeface="Arial"/>
              </a:rPr>
              <a:t>❑ OBJETIVO ESTRATÉGICO No. 1: : Promover prácticas agrícolas sostenibles, que incluyan la conservación de suelos, el incremento y conservación de la cobertura forestal en la cuenca del lago de Atitlán.</a:t>
            </a:r>
            <a:endParaRPr lang="es-ES" sz="1800" dirty="0"/>
          </a:p>
          <a:p>
            <a:pPr marL="457200" marR="0" lvl="1" indent="0" algn="just" rtl="0">
              <a:lnSpc>
                <a:spcPct val="100000"/>
              </a:lnSpc>
              <a:spcBef>
                <a:spcPts val="0"/>
              </a:spcBef>
              <a:spcAft>
                <a:spcPts val="0"/>
              </a:spcAft>
              <a:buNone/>
            </a:pPr>
            <a:endParaRPr lang="es-ES" b="0" i="0" u="none" strike="noStrike" cap="none" dirty="0">
              <a:solidFill>
                <a:srgbClr val="000000"/>
              </a:solidFill>
              <a:latin typeface="Arial"/>
              <a:ea typeface="Arial"/>
              <a:cs typeface="Arial"/>
              <a:sym typeface="Arial"/>
            </a:endParaRPr>
          </a:p>
          <a:p>
            <a:pPr marL="457200" marR="0" lvl="1" indent="0" algn="just" rtl="0">
              <a:lnSpc>
                <a:spcPct val="100000"/>
              </a:lnSpc>
              <a:spcBef>
                <a:spcPts val="0"/>
              </a:spcBef>
              <a:spcAft>
                <a:spcPts val="0"/>
              </a:spcAft>
              <a:buNone/>
            </a:pPr>
            <a:r>
              <a:rPr lang="es-ES" b="0" i="0" u="none" strike="noStrike" cap="none" dirty="0">
                <a:solidFill>
                  <a:srgbClr val="000000"/>
                </a:solidFill>
                <a:latin typeface="Arial"/>
                <a:ea typeface="Arial"/>
                <a:cs typeface="Arial"/>
                <a:sym typeface="Arial"/>
              </a:rPr>
              <a:t>❑ OBJETIVO ESTRATÉGICO No. 2: Fomentar el saneamiento ambiental y el manejo de los desechos y contaminantes dentro de la cuenca del lago de Atitlán. </a:t>
            </a:r>
            <a:endParaRPr lang="es-ES" sz="1800" dirty="0"/>
          </a:p>
          <a:p>
            <a:pPr marL="457200" marR="0" lvl="1" indent="0" algn="just" rtl="0">
              <a:lnSpc>
                <a:spcPct val="100000"/>
              </a:lnSpc>
              <a:spcBef>
                <a:spcPts val="0"/>
              </a:spcBef>
              <a:spcAft>
                <a:spcPts val="0"/>
              </a:spcAft>
              <a:buNone/>
            </a:pPr>
            <a:endParaRPr lang="es-ES" b="0" i="0" u="none" strike="noStrike" cap="none" dirty="0">
              <a:solidFill>
                <a:srgbClr val="000000"/>
              </a:solidFill>
              <a:latin typeface="Arial"/>
              <a:ea typeface="Arial"/>
              <a:cs typeface="Arial"/>
              <a:sym typeface="Arial"/>
            </a:endParaRPr>
          </a:p>
          <a:p>
            <a:pPr marL="457200" marR="0" lvl="1" indent="0" algn="just" rtl="0">
              <a:lnSpc>
                <a:spcPct val="100000"/>
              </a:lnSpc>
              <a:spcBef>
                <a:spcPts val="0"/>
              </a:spcBef>
              <a:spcAft>
                <a:spcPts val="0"/>
              </a:spcAft>
              <a:buNone/>
            </a:pPr>
            <a:r>
              <a:rPr lang="es-ES" b="0" i="0" u="none" strike="noStrike" cap="none" dirty="0">
                <a:solidFill>
                  <a:srgbClr val="000000"/>
                </a:solidFill>
                <a:latin typeface="Arial"/>
                <a:ea typeface="Arial"/>
                <a:cs typeface="Arial"/>
                <a:sym typeface="Arial"/>
              </a:rPr>
              <a:t>❑ OBJETIVO ESTRATÉGICO No. 3: Promover el desarrollo sostenible y la protección de los recursos naturales de la cuenca a través del fomento de la inversión y la actividad económica.</a:t>
            </a:r>
          </a:p>
        </p:txBody>
      </p:sp>
      <p:pic>
        <p:nvPicPr>
          <p:cNvPr id="4" name="Imagen 3">
            <a:extLst>
              <a:ext uri="{FF2B5EF4-FFF2-40B4-BE49-F238E27FC236}">
                <a16:creationId xmlns:a16="http://schemas.microsoft.com/office/drawing/2014/main" id="{61DCA4FA-8D05-DCB6-5F79-6A9DDBF2C8AE}"/>
              </a:ext>
            </a:extLst>
          </p:cNvPr>
          <p:cNvPicPr>
            <a:picLocks noChangeAspect="1"/>
          </p:cNvPicPr>
          <p:nvPr/>
        </p:nvPicPr>
        <p:blipFill rotWithShape="1">
          <a:blip r:embed="rId3"/>
          <a:srcRect l="7795" r="25928"/>
          <a:stretch/>
        </p:blipFill>
        <p:spPr>
          <a:xfrm>
            <a:off x="6376416" y="1817076"/>
            <a:ext cx="5815584" cy="4097789"/>
          </a:xfrm>
          <a:prstGeom prst="rect">
            <a:avLst/>
          </a:prstGeom>
        </p:spPr>
      </p:pic>
    </p:spTree>
    <p:extLst>
      <p:ext uri="{BB962C8B-B14F-4D97-AF65-F5344CB8AC3E}">
        <p14:creationId xmlns:p14="http://schemas.microsoft.com/office/powerpoint/2010/main" val="42892609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g1e0bd25976b_0_50"/>
          <p:cNvSpPr/>
          <p:nvPr/>
        </p:nvSpPr>
        <p:spPr>
          <a:xfrm>
            <a:off x="-1" y="281100"/>
            <a:ext cx="11181925"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68;g1e0bd25976b_0_50">
            <a:extLst>
              <a:ext uri="{FF2B5EF4-FFF2-40B4-BE49-F238E27FC236}">
                <a16:creationId xmlns:a16="http://schemas.microsoft.com/office/drawing/2014/main" id="{9EF5F241-D58A-8412-2166-B94ADB92C47F}"/>
              </a:ext>
            </a:extLst>
          </p:cNvPr>
          <p:cNvSpPr txBox="1"/>
          <p:nvPr/>
        </p:nvSpPr>
        <p:spPr>
          <a:xfrm>
            <a:off x="298046" y="320857"/>
            <a:ext cx="10733369" cy="1224910"/>
          </a:xfrm>
          <a:prstGeom prst="rect">
            <a:avLst/>
          </a:prstGeom>
          <a:noFill/>
          <a:ln>
            <a:noFill/>
          </a:ln>
        </p:spPr>
        <p:txBody>
          <a:bodyPr spcFirstLastPara="1" wrap="square" lIns="91425" tIns="45700" rIns="91425" bIns="45700" anchor="t" anchorCtr="0">
            <a:spAutoFit/>
          </a:bodyPr>
          <a:lstStyle/>
          <a:p>
            <a:pPr marL="228600" algn="just">
              <a:lnSpc>
                <a:spcPct val="115000"/>
              </a:lnSpc>
            </a:pPr>
            <a:r>
              <a:rPr lang="es-CR" sz="3200" dirty="0">
                <a:solidFill>
                  <a:schemeClr val="bg1"/>
                </a:solidFill>
                <a:effectLst/>
                <a:latin typeface="Times New Roman" panose="02020603050405020304" pitchFamily="18" charset="0"/>
                <a:ea typeface="Montserrat" panose="00000500000000000000" pitchFamily="2" charset="0"/>
                <a:cs typeface="Times New Roman" panose="02020603050405020304" pitchFamily="18" charset="0"/>
              </a:rPr>
              <a:t>Resultados de corto y mediano plazo alcanzados en el marco de la Política General de Gobierno</a:t>
            </a:r>
            <a:endParaRPr lang="es-GT" sz="3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CuadroTexto 3">
            <a:extLst>
              <a:ext uri="{FF2B5EF4-FFF2-40B4-BE49-F238E27FC236}">
                <a16:creationId xmlns:a16="http://schemas.microsoft.com/office/drawing/2014/main" id="{DE409DCC-99F5-79F5-CAA6-514389E90250}"/>
              </a:ext>
            </a:extLst>
          </p:cNvPr>
          <p:cNvSpPr txBox="1"/>
          <p:nvPr/>
        </p:nvSpPr>
        <p:spPr>
          <a:xfrm>
            <a:off x="621322" y="1763381"/>
            <a:ext cx="10560601" cy="3371885"/>
          </a:xfrm>
          <a:prstGeom prst="rect">
            <a:avLst/>
          </a:prstGeom>
          <a:noFill/>
        </p:spPr>
        <p:txBody>
          <a:bodyPr wrap="square">
            <a:spAutoFit/>
          </a:bodyPr>
          <a:lstStyle/>
          <a:p>
            <a:pPr algn="just">
              <a:lnSpc>
                <a:spcPct val="150000"/>
              </a:lnSpc>
            </a:pPr>
            <a:r>
              <a:rPr lang="es-ES" sz="1800" dirty="0">
                <a:solidFill>
                  <a:srgbClr val="000000"/>
                </a:solidFill>
                <a:effectLst/>
                <a:latin typeface="Times New Roman" panose="02020603050405020304" pitchFamily="18" charset="0"/>
                <a:ea typeface="Calibri" panose="020F0502020204030204" pitchFamily="34" charset="0"/>
              </a:rPr>
              <a:t>En relación a la Política General de Gobierno-PGG-, en el tema MEDIO AMBIENTE, La AMSCLAE, mediante las acciones e intervenciones que realiza a través del Subproducto 001-002-0003: "Conservación de suelo, incremento y conservación de la cobertura forestal y promoción de prácticas agrícolas sostenibles en la Cuenca del Lago de Atitlán", contribuye de manera transversal al cumplimiento de la siguiente meta: "Para el año 2024 la superficie terrestre cubierta con cobertura forestal se ubica en 33.7%. (33.0% en 2016), la ejecución de las metas asociadas al Subproducto institucional correspondiente al primer cuatrimestre de 2023, refleja un avance acumulado de ejecución de metas físicas al</a:t>
            </a:r>
            <a:r>
              <a:rPr lang="es-ES" sz="1800" b="1" dirty="0">
                <a:solidFill>
                  <a:srgbClr val="000000"/>
                </a:solidFill>
                <a:effectLst/>
                <a:latin typeface="Times New Roman" panose="02020603050405020304" pitchFamily="18" charset="0"/>
                <a:ea typeface="Calibri" panose="020F0502020204030204" pitchFamily="34" charset="0"/>
              </a:rPr>
              <a:t> 30 de abril de 2023</a:t>
            </a:r>
            <a:r>
              <a:rPr lang="es-ES" sz="1800" dirty="0">
                <a:solidFill>
                  <a:srgbClr val="000000"/>
                </a:solidFill>
                <a:effectLst/>
                <a:latin typeface="Times New Roman" panose="02020603050405020304" pitchFamily="18" charset="0"/>
                <a:ea typeface="Calibri" panose="020F0502020204030204" pitchFamily="34" charset="0"/>
              </a:rPr>
              <a:t> del </a:t>
            </a:r>
            <a:r>
              <a:rPr lang="es-ES" sz="1800" b="1" dirty="0">
                <a:solidFill>
                  <a:srgbClr val="000000"/>
                </a:solidFill>
                <a:effectLst/>
                <a:latin typeface="Times New Roman" panose="02020603050405020304" pitchFamily="18" charset="0"/>
                <a:ea typeface="Calibri" panose="020F0502020204030204" pitchFamily="34" charset="0"/>
              </a:rPr>
              <a:t>21.21%</a:t>
            </a:r>
            <a:r>
              <a:rPr lang="es-ES" sz="1800" dirty="0">
                <a:solidFill>
                  <a:srgbClr val="000000"/>
                </a:solidFill>
                <a:effectLst/>
                <a:latin typeface="Times New Roman" panose="02020603050405020304" pitchFamily="18" charset="0"/>
                <a:ea typeface="Calibri" panose="020F0502020204030204" pitchFamily="34" charset="0"/>
              </a:rPr>
              <a:t> con </a:t>
            </a:r>
            <a:r>
              <a:rPr lang="es-ES" sz="1800" b="1" dirty="0">
                <a:solidFill>
                  <a:srgbClr val="000000"/>
                </a:solidFill>
                <a:effectLst/>
                <a:latin typeface="Times New Roman" panose="02020603050405020304" pitchFamily="18" charset="0"/>
                <a:ea typeface="Calibri" panose="020F0502020204030204" pitchFamily="34" charset="0"/>
              </a:rPr>
              <a:t>14</a:t>
            </a:r>
            <a:r>
              <a:rPr lang="es-ES" sz="1800" dirty="0">
                <a:solidFill>
                  <a:srgbClr val="000000"/>
                </a:solidFill>
                <a:effectLst/>
                <a:latin typeface="Times New Roman" panose="02020603050405020304" pitchFamily="18" charset="0"/>
                <a:ea typeface="Calibri" panose="020F0502020204030204" pitchFamily="34" charset="0"/>
              </a:rPr>
              <a:t> eventos realizados, de 66 eventos programados en el Plan Operativo Anual vigente para el ejercicio fiscal 2023.</a:t>
            </a:r>
            <a:endParaRPr lang="es-GT"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2016599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g1e0bd25976b_0_50"/>
          <p:cNvSpPr/>
          <p:nvPr/>
        </p:nvSpPr>
        <p:spPr>
          <a:xfrm>
            <a:off x="-1" y="281100"/>
            <a:ext cx="11181925"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68;g1e0bd25976b_0_50">
            <a:extLst>
              <a:ext uri="{FF2B5EF4-FFF2-40B4-BE49-F238E27FC236}">
                <a16:creationId xmlns:a16="http://schemas.microsoft.com/office/drawing/2014/main" id="{9EF5F241-D58A-8412-2166-B94ADB92C47F}"/>
              </a:ext>
            </a:extLst>
          </p:cNvPr>
          <p:cNvSpPr txBox="1"/>
          <p:nvPr/>
        </p:nvSpPr>
        <p:spPr>
          <a:xfrm>
            <a:off x="298047" y="320857"/>
            <a:ext cx="10535606" cy="1083333"/>
          </a:xfrm>
          <a:prstGeom prst="rect">
            <a:avLst/>
          </a:prstGeom>
          <a:noFill/>
          <a:ln>
            <a:noFill/>
          </a:ln>
        </p:spPr>
        <p:txBody>
          <a:bodyPr spcFirstLastPara="1" wrap="square" lIns="91425" tIns="45700" rIns="91425" bIns="45700" anchor="t" anchorCtr="0">
            <a:spAutoFit/>
          </a:bodyPr>
          <a:lstStyle/>
          <a:p>
            <a:pPr lvl="0" algn="just">
              <a:lnSpc>
                <a:spcPct val="115000"/>
              </a:lnSpc>
              <a:buClr>
                <a:srgbClr val="00B0F0"/>
              </a:buClr>
            </a:pPr>
            <a:r>
              <a:rPr lang="es-CR" sz="2800" dirty="0">
                <a:solidFill>
                  <a:schemeClr val="bg1"/>
                </a:solidFill>
                <a:effectLst/>
                <a:latin typeface="Times New Roman" panose="02020603050405020304" pitchFamily="18" charset="0"/>
                <a:ea typeface="Montserrat" panose="00000500000000000000" pitchFamily="2" charset="0"/>
                <a:cs typeface="Times New Roman" panose="02020603050405020304" pitchFamily="18" charset="0"/>
              </a:rPr>
              <a:t>Medidas o acciones aplicadas para transparentar la ejecución del gasto público y combatir la corrupción</a:t>
            </a:r>
            <a:endParaRPr lang="es-GT" sz="2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CuadroTexto 3">
            <a:extLst>
              <a:ext uri="{FF2B5EF4-FFF2-40B4-BE49-F238E27FC236}">
                <a16:creationId xmlns:a16="http://schemas.microsoft.com/office/drawing/2014/main" id="{6F265AD2-71A7-6620-0E88-6707F825E19C}"/>
              </a:ext>
            </a:extLst>
          </p:cNvPr>
          <p:cNvSpPr txBox="1"/>
          <p:nvPr/>
        </p:nvSpPr>
        <p:spPr>
          <a:xfrm>
            <a:off x="422029" y="2054631"/>
            <a:ext cx="10644555" cy="2118529"/>
          </a:xfrm>
          <a:prstGeom prst="rect">
            <a:avLst/>
          </a:prstGeom>
          <a:noFill/>
        </p:spPr>
        <p:txBody>
          <a:bodyPr wrap="square">
            <a:spAutoFit/>
          </a:bodyPr>
          <a:lstStyle/>
          <a:p>
            <a:pPr algn="just">
              <a:lnSpc>
                <a:spcPct val="150000"/>
              </a:lnSpc>
              <a:buSzPts val="2000"/>
            </a:pPr>
            <a:r>
              <a:rPr lang="es-GT" sz="1800" b="0" dirty="0">
                <a:solidFill>
                  <a:schemeClr val="tx1"/>
                </a:solidFill>
                <a:latin typeface="Arial" panose="020B0604020202020204" pitchFamily="34" charset="0"/>
                <a:cs typeface="Arial" panose="020B0604020202020204" pitchFamily="34" charset="0"/>
              </a:rPr>
              <a:t>Para garantizar el </a:t>
            </a:r>
            <a:r>
              <a:rPr lang="es-GT" sz="1800" dirty="0">
                <a:solidFill>
                  <a:srgbClr val="0070C0"/>
                </a:solidFill>
                <a:latin typeface="Arial" panose="020B0604020202020204" pitchFamily="34" charset="0"/>
                <a:cs typeface="Arial" panose="020B0604020202020204" pitchFamily="34" charset="0"/>
              </a:rPr>
              <a:t>uso adecuado del dinero público </a:t>
            </a:r>
            <a:r>
              <a:rPr lang="es-GT" sz="1800" b="0" dirty="0">
                <a:solidFill>
                  <a:schemeClr val="tx1"/>
                </a:solidFill>
                <a:latin typeface="Arial" panose="020B0604020202020204" pitchFamily="34" charset="0"/>
                <a:cs typeface="Arial" panose="020B0604020202020204" pitchFamily="34" charset="0"/>
              </a:rPr>
              <a:t>y el avance en el cumplimiento de los objetivos de Estado, “</a:t>
            </a:r>
            <a:r>
              <a:rPr lang="es-GT" sz="1800" b="0" u="sng" dirty="0">
                <a:solidFill>
                  <a:schemeClr val="tx1"/>
                </a:solidFill>
                <a:latin typeface="Arial" panose="020B0604020202020204" pitchFamily="34" charset="0"/>
                <a:cs typeface="Arial" panose="020B0604020202020204" pitchFamily="34" charset="0"/>
              </a:rPr>
              <a:t>la AMSCLAE</a:t>
            </a:r>
            <a:r>
              <a:rPr lang="es-GT" sz="1800" b="0" dirty="0">
                <a:solidFill>
                  <a:schemeClr val="tx1"/>
                </a:solidFill>
                <a:latin typeface="Arial" panose="020B0604020202020204" pitchFamily="34" charset="0"/>
                <a:cs typeface="Arial" panose="020B0604020202020204" pitchFamily="34" charset="0"/>
              </a:rPr>
              <a:t>” ha adoptado como medidas de transparencia: el establecimiento de </a:t>
            </a:r>
            <a:r>
              <a:rPr lang="es-GT" sz="1800" dirty="0">
                <a:solidFill>
                  <a:schemeClr val="tx1"/>
                </a:solidFill>
                <a:latin typeface="Arial" panose="020B0604020202020204" pitchFamily="34" charset="0"/>
                <a:cs typeface="Arial" panose="020B0604020202020204" pitchFamily="34" charset="0"/>
              </a:rPr>
              <a:t>medidas internas </a:t>
            </a:r>
            <a:r>
              <a:rPr lang="es-GT" sz="1800" b="0" dirty="0">
                <a:solidFill>
                  <a:schemeClr val="tx1"/>
                </a:solidFill>
                <a:latin typeface="Arial" panose="020B0604020202020204" pitchFamily="34" charset="0"/>
                <a:cs typeface="Arial" panose="020B0604020202020204" pitchFamily="34" charset="0"/>
              </a:rPr>
              <a:t>de administración de los fondos, plazos y normas para </a:t>
            </a:r>
            <a:r>
              <a:rPr lang="es-GT" sz="1800" dirty="0">
                <a:solidFill>
                  <a:schemeClr val="tx1"/>
                </a:solidFill>
                <a:latin typeface="Arial" panose="020B0604020202020204" pitchFamily="34" charset="0"/>
                <a:cs typeface="Arial" panose="020B0604020202020204" pitchFamily="34" charset="0"/>
              </a:rPr>
              <a:t>mejorar la calidad del gasto </a:t>
            </a:r>
            <a:r>
              <a:rPr lang="es-GT" sz="1800" b="0" dirty="0">
                <a:solidFill>
                  <a:schemeClr val="tx1"/>
                </a:solidFill>
                <a:latin typeface="Arial" panose="020B0604020202020204" pitchFamily="34" charset="0"/>
                <a:cs typeface="Arial" panose="020B0604020202020204" pitchFamily="34" charset="0"/>
              </a:rPr>
              <a:t>por medio de una </a:t>
            </a:r>
            <a:r>
              <a:rPr lang="es-GT" sz="1800" dirty="0">
                <a:solidFill>
                  <a:schemeClr val="tx1"/>
                </a:solidFill>
                <a:latin typeface="Arial" panose="020B0604020202020204" pitchFamily="34" charset="0"/>
                <a:cs typeface="Arial" panose="020B0604020202020204" pitchFamily="34" charset="0"/>
              </a:rPr>
              <a:t>estrategia institucional</a:t>
            </a:r>
            <a:r>
              <a:rPr lang="es-GT" sz="1800" b="0" dirty="0">
                <a:solidFill>
                  <a:schemeClr val="tx1"/>
                </a:solidFill>
                <a:latin typeface="Arial" panose="020B0604020202020204" pitchFamily="34" charset="0"/>
                <a:cs typeface="Arial" panose="020B0604020202020204" pitchFamily="34" charset="0"/>
              </a:rPr>
              <a:t>; asimismo la </a:t>
            </a:r>
            <a:r>
              <a:rPr lang="es-GT" sz="1800" dirty="0">
                <a:solidFill>
                  <a:schemeClr val="tx1"/>
                </a:solidFill>
                <a:latin typeface="Arial" panose="020B0604020202020204" pitchFamily="34" charset="0"/>
                <a:cs typeface="Arial" panose="020B0604020202020204" pitchFamily="34" charset="0"/>
              </a:rPr>
              <a:t>publicación de la información</a:t>
            </a:r>
            <a:r>
              <a:rPr lang="es-GT" sz="1800" b="0" dirty="0">
                <a:solidFill>
                  <a:schemeClr val="tx1"/>
                </a:solidFill>
                <a:latin typeface="Arial" panose="020B0604020202020204" pitchFamily="34" charset="0"/>
                <a:cs typeface="Arial" panose="020B0604020202020204" pitchFamily="34" charset="0"/>
              </a:rPr>
              <a:t> en la página web institucional. </a:t>
            </a:r>
            <a:endParaRPr lang="es-GT" sz="1800" b="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27625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g1e0bd25976b_0_50"/>
          <p:cNvSpPr/>
          <p:nvPr/>
        </p:nvSpPr>
        <p:spPr>
          <a:xfrm>
            <a:off x="-1" y="281100"/>
            <a:ext cx="11181925"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68;g1e0bd25976b_0_50">
            <a:extLst>
              <a:ext uri="{FF2B5EF4-FFF2-40B4-BE49-F238E27FC236}">
                <a16:creationId xmlns:a16="http://schemas.microsoft.com/office/drawing/2014/main" id="{9EF5F241-D58A-8412-2166-B94ADB92C47F}"/>
              </a:ext>
            </a:extLst>
          </p:cNvPr>
          <p:cNvSpPr txBox="1"/>
          <p:nvPr/>
        </p:nvSpPr>
        <p:spPr>
          <a:xfrm>
            <a:off x="323158" y="479210"/>
            <a:ext cx="10535606" cy="800179"/>
          </a:xfrm>
          <a:prstGeom prst="rect">
            <a:avLst/>
          </a:prstGeom>
          <a:noFill/>
          <a:ln>
            <a:noFill/>
          </a:ln>
        </p:spPr>
        <p:txBody>
          <a:bodyPr spcFirstLastPara="1" wrap="square" lIns="91425" tIns="45700" rIns="91425" bIns="45700" anchor="t" anchorCtr="0">
            <a:spAutoFit/>
          </a:bodyPr>
          <a:lstStyle/>
          <a:p>
            <a:pPr lvl="0" algn="just">
              <a:lnSpc>
                <a:spcPct val="115000"/>
              </a:lnSpc>
              <a:buClr>
                <a:srgbClr val="00B0F0"/>
              </a:buClr>
            </a:pPr>
            <a:r>
              <a:rPr lang="es-CR" sz="4000" dirty="0">
                <a:solidFill>
                  <a:schemeClr val="bg1"/>
                </a:solidFill>
                <a:effectLst/>
                <a:latin typeface="Times New Roman" panose="02020603050405020304" pitchFamily="18" charset="0"/>
                <a:ea typeface="Montserrat" panose="00000500000000000000" pitchFamily="2" charset="0"/>
                <a:cs typeface="Times New Roman" panose="02020603050405020304" pitchFamily="18" charset="0"/>
              </a:rPr>
              <a:t>Indicación de los desafíos institucionales</a:t>
            </a:r>
            <a:endParaRPr lang="es-GT"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CuadroTexto 3">
            <a:extLst>
              <a:ext uri="{FF2B5EF4-FFF2-40B4-BE49-F238E27FC236}">
                <a16:creationId xmlns:a16="http://schemas.microsoft.com/office/drawing/2014/main" id="{C3D3CFFB-5350-59F2-240A-EA6B938C4909}"/>
              </a:ext>
            </a:extLst>
          </p:cNvPr>
          <p:cNvSpPr txBox="1"/>
          <p:nvPr/>
        </p:nvSpPr>
        <p:spPr>
          <a:xfrm>
            <a:off x="232570" y="1514381"/>
            <a:ext cx="10949354" cy="4864409"/>
          </a:xfrm>
          <a:prstGeom prst="rect">
            <a:avLst/>
          </a:prstGeom>
          <a:noFill/>
        </p:spPr>
        <p:txBody>
          <a:bodyPr wrap="square">
            <a:spAutoFit/>
          </a:bodyPr>
          <a:lstStyle/>
          <a:p>
            <a:pPr marL="228600" algn="just">
              <a:lnSpc>
                <a:spcPct val="150000"/>
              </a:lnSpc>
              <a:spcBef>
                <a:spcPts val="1200"/>
              </a:spcBef>
              <a:spcAft>
                <a:spcPts val="1200"/>
              </a:spcAft>
            </a:pPr>
            <a:r>
              <a:rPr lang="es-ES" sz="1050" dirty="0">
                <a:effectLst/>
                <a:latin typeface="Times New Roman" panose="02020603050405020304" pitchFamily="18" charset="0"/>
                <a:ea typeface="Times New Roman" panose="02020603050405020304" pitchFamily="18" charset="0"/>
              </a:rPr>
              <a:t>Los principales desafíos institucionales se desglosan en los componentes siguientes:  </a:t>
            </a:r>
            <a:endParaRPr lang="es-GT" sz="1050" dirty="0">
              <a:effectLst/>
              <a:latin typeface="Calibri" panose="020F0502020204030204" pitchFamily="34" charset="0"/>
              <a:ea typeface="Calibri" panose="020F0502020204030204" pitchFamily="34" charset="0"/>
            </a:endParaRPr>
          </a:p>
          <a:p>
            <a:pPr marL="914400" indent="-228600" algn="just">
              <a:lnSpc>
                <a:spcPct val="150000"/>
              </a:lnSpc>
              <a:spcBef>
                <a:spcPts val="1200"/>
              </a:spcBef>
              <a:spcAft>
                <a:spcPts val="1200"/>
              </a:spcAft>
            </a:pPr>
            <a:r>
              <a:rPr lang="es-ES" sz="1050" b="1" dirty="0">
                <a:solidFill>
                  <a:srgbClr val="00B0F0"/>
                </a:solidFill>
                <a:effectLst/>
                <a:latin typeface="Times New Roman" panose="02020603050405020304" pitchFamily="18" charset="0"/>
                <a:ea typeface="Times New Roman" panose="02020603050405020304" pitchFamily="18" charset="0"/>
              </a:rPr>
              <a:t>a.</a:t>
            </a:r>
            <a:r>
              <a:rPr lang="es-ES" sz="1050" dirty="0">
                <a:solidFill>
                  <a:srgbClr val="00B0F0"/>
                </a:solidFill>
                <a:effectLst/>
                <a:latin typeface="Times New Roman" panose="02020603050405020304" pitchFamily="18" charset="0"/>
                <a:ea typeface="Times New Roman" panose="02020603050405020304" pitchFamily="18" charset="0"/>
              </a:rPr>
              <a:t>     </a:t>
            </a:r>
            <a:r>
              <a:rPr lang="es-ES" sz="1050" b="1" dirty="0">
                <a:solidFill>
                  <a:srgbClr val="00B0F0"/>
                </a:solidFill>
                <a:effectLst/>
                <a:latin typeface="Times New Roman" panose="02020603050405020304" pitchFamily="18" charset="0"/>
                <a:ea typeface="Times New Roman" panose="02020603050405020304" pitchFamily="18" charset="0"/>
              </a:rPr>
              <a:t> </a:t>
            </a:r>
            <a:r>
              <a:rPr lang="es-ES" sz="1050" b="1" dirty="0">
                <a:effectLst/>
                <a:latin typeface="Times New Roman" panose="02020603050405020304" pitchFamily="18" charset="0"/>
                <a:ea typeface="Times New Roman" panose="02020603050405020304" pitchFamily="18" charset="0"/>
              </a:rPr>
              <a:t>Presupuestario:</a:t>
            </a:r>
            <a:r>
              <a:rPr lang="es-ES" sz="1050" dirty="0">
                <a:effectLst/>
                <a:latin typeface="Times New Roman" panose="02020603050405020304" pitchFamily="18" charset="0"/>
                <a:ea typeface="Times New Roman" panose="02020603050405020304" pitchFamily="18" charset="0"/>
              </a:rPr>
              <a:t> la reducción en el presupuesto de la AMSCLAE viene poner en riesgo el cumplimiento del mandato legal de la AMSCLAE que se materializan en las tres líneas estratégicas contenidas en su Plan Estratégico Institucional que son: 1) Promover buenas prácticas agrícolas y forestales, 2) Manejo Integral de Desechos y Contaminantes, y 3) Fomento de Desarrollo Económico Sostenible. El principal desafío es continuar atendiendo la problemática en dichas líneas estratégicas a través de diversos proyectos de inversión con los pocos recursos que se tienen, siempre bajo el enfoque de cuencas. </a:t>
            </a:r>
            <a:endParaRPr lang="es-GT" sz="1050" dirty="0">
              <a:effectLst/>
              <a:latin typeface="Calibri" panose="020F0502020204030204" pitchFamily="34" charset="0"/>
              <a:ea typeface="Calibri" panose="020F0502020204030204" pitchFamily="34" charset="0"/>
            </a:endParaRPr>
          </a:p>
          <a:p>
            <a:pPr marL="914400" indent="-228600" algn="just">
              <a:lnSpc>
                <a:spcPct val="150000"/>
              </a:lnSpc>
              <a:spcBef>
                <a:spcPts val="1200"/>
              </a:spcBef>
              <a:spcAft>
                <a:spcPts val="1200"/>
              </a:spcAft>
              <a:buAutoNum type="alphaLcPeriod" startAt="2"/>
            </a:pPr>
            <a:r>
              <a:rPr lang="es-ES" sz="1050" b="1" dirty="0">
                <a:effectLst/>
                <a:latin typeface="Times New Roman" panose="02020603050405020304" pitchFamily="18" charset="0"/>
                <a:ea typeface="Times New Roman" panose="02020603050405020304" pitchFamily="18" charset="0"/>
              </a:rPr>
              <a:t>Recursos Humanos:</a:t>
            </a:r>
            <a:r>
              <a:rPr lang="es-ES" sz="1050" dirty="0">
                <a:effectLst/>
                <a:latin typeface="Times New Roman" panose="02020603050405020304" pitchFamily="18" charset="0"/>
                <a:ea typeface="Times New Roman" panose="02020603050405020304" pitchFamily="18" charset="0"/>
              </a:rPr>
              <a:t> al ser la cuenca del Lago de Atitlán relativamente grande, se requiere de suficiente personal para atender la problemática en los 15 municipios que la integran; actualmente se cuenta solamente con 63 personas, de ellas, cerca del 40% es personal técnico que trabaja directamente en campo en coordinación con los actores de la cuenca. Aproximadamente el 60% se distribuye en personal administrativo y operativo que realizan también una labor de soporte muy importante. Esto constituye un desafío muy importante de fortalecer a la institución y contar con mayor número de personal para atender las distintas necesidades en campo, esto considerando que la naturaleza principal de la AMSCLAE es brindar asesoría, acompañamiento técnico y fortalecer capacidades de los actores locales para el desarrollo de acciones encaminadas al Manejo Integrado de la Cuenca del Lago de Atitlán.</a:t>
            </a:r>
            <a:endParaRPr lang="es-GT" sz="1050" dirty="0">
              <a:latin typeface="Calibri" panose="020F0502020204030204" pitchFamily="34" charset="0"/>
              <a:ea typeface="Times New Roman" panose="02020603050405020304" pitchFamily="18" charset="0"/>
            </a:endParaRPr>
          </a:p>
          <a:p>
            <a:pPr marL="914400" indent="-228600" algn="just">
              <a:lnSpc>
                <a:spcPct val="150000"/>
              </a:lnSpc>
              <a:spcBef>
                <a:spcPts val="1200"/>
              </a:spcBef>
              <a:spcAft>
                <a:spcPts val="1200"/>
              </a:spcAft>
              <a:buAutoNum type="alphaLcPeriod" startAt="2"/>
            </a:pPr>
            <a:r>
              <a:rPr lang="es-ES" sz="1050" dirty="0">
                <a:solidFill>
                  <a:srgbClr val="00B0F0"/>
                </a:solidFill>
                <a:effectLst/>
                <a:latin typeface="Times New Roman" panose="02020603050405020304" pitchFamily="18" charset="0"/>
                <a:ea typeface="Times New Roman" panose="02020603050405020304" pitchFamily="18" charset="0"/>
              </a:rPr>
              <a:t>       </a:t>
            </a:r>
            <a:r>
              <a:rPr lang="es-ES" sz="1050" b="1" dirty="0">
                <a:effectLst/>
                <a:latin typeface="Times New Roman" panose="02020603050405020304" pitchFamily="18" charset="0"/>
                <a:ea typeface="Times New Roman" panose="02020603050405020304" pitchFamily="18" charset="0"/>
              </a:rPr>
              <a:t> Coordinación:</a:t>
            </a:r>
            <a:r>
              <a:rPr lang="es-ES" sz="1050" dirty="0">
                <a:effectLst/>
                <a:latin typeface="Times New Roman" panose="02020603050405020304" pitchFamily="18" charset="0"/>
                <a:ea typeface="Times New Roman" panose="02020603050405020304" pitchFamily="18" charset="0"/>
              </a:rPr>
              <a:t> la AMSCLAE, según Artículo 2 de la Ley de Creación, fue creada con el fin específico de “…</a:t>
            </a:r>
            <a:r>
              <a:rPr lang="es-ES" sz="1050" b="1" dirty="0">
                <a:effectLst/>
                <a:latin typeface="Times New Roman" panose="02020603050405020304" pitchFamily="18" charset="0"/>
                <a:ea typeface="Times New Roman" panose="02020603050405020304" pitchFamily="18" charset="0"/>
              </a:rPr>
              <a:t>Planificar, coordinar y Ejecutar las medidas y acciones del sector público y privado que sean necesarias para conservar, preservar y resguardar el ecosistema del Lago de Atitlán y sus áreas circunvecinas” Sic. </a:t>
            </a:r>
            <a:r>
              <a:rPr lang="es-ES" sz="1050" dirty="0">
                <a:effectLst/>
                <a:latin typeface="Times New Roman" panose="02020603050405020304" pitchFamily="18" charset="0"/>
                <a:ea typeface="Times New Roman" panose="02020603050405020304" pitchFamily="18" charset="0"/>
              </a:rPr>
              <a:t>Sobre ese orden de ideas, la AMSCLAE como Organismo de Cuenca, tiene el gran desafío de buscar la participación ciudadana y crear las condiciones y generar los mecanismos de coordinación con todos los entes y actores de la cuenca para realizar el Manejo Integrado de la Cuenca del Lago de Atitlán, aplicando el instrumento que para tal efecto existe, del cual también desprenden planes de microcuencas para dichos hidro territorios priorizados</a:t>
            </a:r>
            <a:endParaRPr lang="es-GT" sz="1050" dirty="0"/>
          </a:p>
        </p:txBody>
      </p:sp>
    </p:spTree>
    <p:extLst>
      <p:ext uri="{BB962C8B-B14F-4D97-AF65-F5344CB8AC3E}">
        <p14:creationId xmlns:p14="http://schemas.microsoft.com/office/powerpoint/2010/main" val="23457002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g1e0bd25976b_0_118"/>
          <p:cNvPicPr preferRelativeResize="0"/>
          <p:nvPr/>
        </p:nvPicPr>
        <p:blipFill rotWithShape="1">
          <a:blip r:embed="rId3">
            <a:alphaModFix/>
          </a:blip>
          <a:srcRect/>
          <a:stretch/>
        </p:blipFill>
        <p:spPr>
          <a:xfrm>
            <a:off x="3900525" y="5219925"/>
            <a:ext cx="4390952" cy="572850"/>
          </a:xfrm>
          <a:prstGeom prst="rect">
            <a:avLst/>
          </a:prstGeom>
          <a:noFill/>
          <a:ln>
            <a:noFill/>
          </a:ln>
        </p:spPr>
      </p:pic>
      <p:pic>
        <p:nvPicPr>
          <p:cNvPr id="113" name="Google Shape;113;g1e0bd25976b_0_118"/>
          <p:cNvPicPr preferRelativeResize="0"/>
          <p:nvPr/>
        </p:nvPicPr>
        <p:blipFill rotWithShape="1">
          <a:blip r:embed="rId4">
            <a:alphaModFix/>
          </a:blip>
          <a:srcRect/>
          <a:stretch/>
        </p:blipFill>
        <p:spPr>
          <a:xfrm>
            <a:off x="4069554" y="5266703"/>
            <a:ext cx="1206240" cy="479279"/>
          </a:xfrm>
          <a:prstGeom prst="rect">
            <a:avLst/>
          </a:prstGeom>
          <a:noFill/>
          <a:ln>
            <a:noFill/>
          </a:ln>
        </p:spPr>
      </p:pic>
      <p:sp>
        <p:nvSpPr>
          <p:cNvPr id="2" name="Cuadro de texto 1295077713">
            <a:extLst>
              <a:ext uri="{FF2B5EF4-FFF2-40B4-BE49-F238E27FC236}">
                <a16:creationId xmlns:a16="http://schemas.microsoft.com/office/drawing/2014/main" id="{CA122C77-64D1-7F4F-FF09-E27EFA7D2CB5}"/>
              </a:ext>
            </a:extLst>
          </p:cNvPr>
          <p:cNvSpPr txBox="1"/>
          <p:nvPr/>
        </p:nvSpPr>
        <p:spPr>
          <a:xfrm>
            <a:off x="5275794" y="5266703"/>
            <a:ext cx="3015683" cy="44005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s-GT" sz="105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Autoridad para el Manejo Sustentable de la Cuenca del Lago de Atitlán y su Entorno</a:t>
            </a:r>
          </a:p>
          <a:p>
            <a:r>
              <a:rPr lang="es-GT" sz="105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-AMSCLAE-</a:t>
            </a:r>
            <a:endParaRPr lang="es-GT"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
        <p:cNvGrpSpPr/>
        <p:nvPr/>
      </p:nvGrpSpPr>
      <p:grpSpPr>
        <a:xfrm>
          <a:off x="0" y="0"/>
          <a:ext cx="0" cy="0"/>
          <a:chOff x="0" y="0"/>
          <a:chExt cx="0" cy="0"/>
        </a:xfrm>
      </p:grpSpPr>
      <p:sp>
        <p:nvSpPr>
          <p:cNvPr id="46" name="Google Shape;46;p2"/>
          <p:cNvSpPr/>
          <p:nvPr/>
        </p:nvSpPr>
        <p:spPr>
          <a:xfrm flipH="1">
            <a:off x="3516350" y="2660700"/>
            <a:ext cx="5569200" cy="1578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145400" y="2660700"/>
            <a:ext cx="1237200" cy="15780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txBox="1"/>
          <p:nvPr/>
        </p:nvSpPr>
        <p:spPr>
          <a:xfrm>
            <a:off x="4382600" y="2662982"/>
            <a:ext cx="4680801" cy="1588087"/>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s-GT" sz="3600" b="1" i="0" u="none" strike="noStrike" cap="none" dirty="0">
                <a:solidFill>
                  <a:srgbClr val="00B0F0"/>
                </a:solidFill>
                <a:latin typeface="Arial"/>
                <a:ea typeface="Arial"/>
                <a:cs typeface="Arial"/>
                <a:sym typeface="Arial"/>
              </a:rPr>
              <a:t>PARTE GENERAL </a:t>
            </a:r>
            <a:endParaRPr lang="es-GT" sz="4400" dirty="0">
              <a:solidFill>
                <a:srgbClr val="00B0F0"/>
              </a:solidFill>
            </a:endParaRPr>
          </a:p>
          <a:p>
            <a:pPr marL="0" marR="0" lvl="0" indent="0" algn="ctr" rtl="0">
              <a:lnSpc>
                <a:spcPct val="90000"/>
              </a:lnSpc>
              <a:spcBef>
                <a:spcPts val="0"/>
              </a:spcBef>
              <a:spcAft>
                <a:spcPts val="0"/>
              </a:spcAft>
              <a:buNone/>
            </a:pPr>
            <a:r>
              <a:rPr lang="es-GT" sz="3600" b="1" i="0" u="none" strike="noStrike" cap="none" dirty="0">
                <a:solidFill>
                  <a:srgbClr val="00B0F0"/>
                </a:solidFill>
                <a:latin typeface="Arial"/>
                <a:ea typeface="Arial"/>
                <a:cs typeface="Arial"/>
                <a:sym typeface="Arial"/>
              </a:rPr>
              <a:t>EJECUCIÓN PRESUPUESTARIA</a:t>
            </a:r>
            <a:endParaRPr lang="es-GT" sz="4400" dirty="0">
              <a:solidFill>
                <a:srgbClr val="00B0F0"/>
              </a:solidFill>
            </a:endParaRPr>
          </a:p>
        </p:txBody>
      </p:sp>
      <p:sp>
        <p:nvSpPr>
          <p:cNvPr id="49" name="Google Shape;49;p2"/>
          <p:cNvSpPr txBox="1"/>
          <p:nvPr/>
        </p:nvSpPr>
        <p:spPr>
          <a:xfrm>
            <a:off x="3267850" y="2474850"/>
            <a:ext cx="1114800" cy="1477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9000" dirty="0">
                <a:solidFill>
                  <a:schemeClr val="lt1"/>
                </a:solidFill>
                <a:latin typeface="Vollkorn ExtraBold"/>
                <a:ea typeface="Vollkorn ExtraBold"/>
                <a:cs typeface="Vollkorn ExtraBold"/>
                <a:sym typeface="Vollkorn ExtraBold"/>
              </a:rPr>
              <a:t>3</a:t>
            </a:r>
            <a:endParaRPr sz="9000" dirty="0">
              <a:solidFill>
                <a:schemeClr val="lt1"/>
              </a:solidFill>
              <a:latin typeface="Vollkorn ExtraBold"/>
              <a:ea typeface="Vollkorn ExtraBold"/>
              <a:cs typeface="Vollkorn ExtraBold"/>
              <a:sym typeface="Vollkorn Extra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g1e0bd25976b_0_50"/>
          <p:cNvSpPr/>
          <p:nvPr/>
        </p:nvSpPr>
        <p:spPr>
          <a:xfrm>
            <a:off x="-1" y="281100"/>
            <a:ext cx="11181925"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114;p25">
            <a:extLst>
              <a:ext uri="{FF2B5EF4-FFF2-40B4-BE49-F238E27FC236}">
                <a16:creationId xmlns:a16="http://schemas.microsoft.com/office/drawing/2014/main" id="{80B2D867-427E-62AB-E6AD-4CCC0247DC37}"/>
              </a:ext>
            </a:extLst>
          </p:cNvPr>
          <p:cNvSpPr txBox="1"/>
          <p:nvPr/>
        </p:nvSpPr>
        <p:spPr>
          <a:xfrm>
            <a:off x="606150" y="402246"/>
            <a:ext cx="9969622"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GT" sz="2800" b="1" i="0" u="none" strike="noStrike" cap="none" dirty="0">
                <a:solidFill>
                  <a:schemeClr val="bg1"/>
                </a:solidFill>
                <a:latin typeface="Arial"/>
                <a:ea typeface="Arial"/>
                <a:cs typeface="Arial"/>
                <a:sym typeface="Arial"/>
              </a:rPr>
              <a:t>CIFRAS GENERALES DEL PRESUPUESTO AL PRIMER CUATRIMESTRE 2023</a:t>
            </a:r>
            <a:endParaRPr sz="2800" b="1" i="0" u="none" strike="noStrike" cap="none" dirty="0">
              <a:solidFill>
                <a:schemeClr val="bg1"/>
              </a:solidFill>
              <a:latin typeface="Arial"/>
              <a:ea typeface="Arial"/>
              <a:cs typeface="Arial"/>
              <a:sym typeface="Arial"/>
            </a:endParaRPr>
          </a:p>
        </p:txBody>
      </p:sp>
      <p:sp>
        <p:nvSpPr>
          <p:cNvPr id="4" name="Google Shape;115;p25">
            <a:extLst>
              <a:ext uri="{FF2B5EF4-FFF2-40B4-BE49-F238E27FC236}">
                <a16:creationId xmlns:a16="http://schemas.microsoft.com/office/drawing/2014/main" id="{C72D1EAC-9CA9-B508-118D-C23F92029723}"/>
              </a:ext>
            </a:extLst>
          </p:cNvPr>
          <p:cNvSpPr txBox="1"/>
          <p:nvPr/>
        </p:nvSpPr>
        <p:spPr>
          <a:xfrm>
            <a:off x="343055" y="1626909"/>
            <a:ext cx="4585065" cy="4353485"/>
          </a:xfrm>
          <a:prstGeom prst="rect">
            <a:avLst/>
          </a:prstGeom>
          <a:noFill/>
          <a:ln>
            <a:noFill/>
          </a:ln>
        </p:spPr>
        <p:txBody>
          <a:bodyPr spcFirstLastPara="1" wrap="square" lIns="91425" tIns="45700" rIns="91425" bIns="45700" anchor="t" anchorCtr="0">
            <a:normAutofit fontScale="92500" lnSpcReduction="10000"/>
          </a:bodyPr>
          <a:lstStyle/>
          <a:p>
            <a:pPr marL="457200" marR="0" lvl="1" indent="0" algn="l" rtl="0">
              <a:lnSpc>
                <a:spcPct val="90000"/>
              </a:lnSpc>
              <a:spcBef>
                <a:spcPts val="500"/>
              </a:spcBef>
              <a:spcAft>
                <a:spcPts val="0"/>
              </a:spcAft>
              <a:buClr>
                <a:schemeClr val="dk1"/>
              </a:buClr>
              <a:buSzPct val="81081"/>
              <a:buFont typeface="Arial"/>
              <a:buNone/>
            </a:pPr>
            <a:r>
              <a:rPr lang="es-GT" sz="2400" b="0" i="0" u="none" strike="noStrike" cap="none" dirty="0">
                <a:solidFill>
                  <a:srgbClr val="00B0F0"/>
                </a:solidFill>
                <a:latin typeface="Arial"/>
                <a:ea typeface="Arial"/>
                <a:cs typeface="Arial"/>
                <a:sym typeface="Arial"/>
              </a:rPr>
              <a:t>Presupuesto vigente </a:t>
            </a:r>
            <a:r>
              <a:rPr lang="es-GT" sz="2400" b="1" i="0" u="none" strike="noStrike" cap="none" dirty="0">
                <a:solidFill>
                  <a:srgbClr val="00B0F0"/>
                </a:solidFill>
                <a:latin typeface="Arial"/>
                <a:ea typeface="Arial"/>
                <a:cs typeface="Arial"/>
                <a:sym typeface="Arial"/>
              </a:rPr>
              <a:t>total:</a:t>
            </a:r>
            <a:endParaRPr dirty="0">
              <a:solidFill>
                <a:srgbClr val="00B0F0"/>
              </a:solidFill>
            </a:endParaRPr>
          </a:p>
          <a:p>
            <a:pPr marL="457200" marR="0" lvl="1" indent="0" algn="l" rtl="0">
              <a:lnSpc>
                <a:spcPct val="90000"/>
              </a:lnSpc>
              <a:spcBef>
                <a:spcPts val="500"/>
              </a:spcBef>
              <a:spcAft>
                <a:spcPts val="0"/>
              </a:spcAft>
              <a:buClr>
                <a:schemeClr val="dk1"/>
              </a:buClr>
              <a:buSzPct val="81081"/>
              <a:buFont typeface="Arial"/>
              <a:buNone/>
            </a:pPr>
            <a:endParaRPr sz="2400" b="1" i="0" u="none" strike="noStrike" cap="none" dirty="0">
              <a:solidFill>
                <a:srgbClr val="00B0F0"/>
              </a:solidFill>
              <a:latin typeface="Arial"/>
              <a:ea typeface="Arial"/>
              <a:cs typeface="Arial"/>
              <a:sym typeface="Arial"/>
            </a:endParaRPr>
          </a:p>
          <a:p>
            <a:pPr marL="457200" marR="0" lvl="1" indent="0" algn="l" rtl="0">
              <a:lnSpc>
                <a:spcPct val="90000"/>
              </a:lnSpc>
              <a:spcBef>
                <a:spcPts val="500"/>
              </a:spcBef>
              <a:spcAft>
                <a:spcPts val="0"/>
              </a:spcAft>
              <a:buClr>
                <a:schemeClr val="dk1"/>
              </a:buClr>
              <a:buSzPct val="81081"/>
              <a:buFont typeface="Arial"/>
              <a:buNone/>
            </a:pPr>
            <a:r>
              <a:rPr lang="es-GT" sz="2400" b="1" i="0" u="none" strike="noStrike" cap="none" dirty="0">
                <a:solidFill>
                  <a:srgbClr val="00B0F0"/>
                </a:solidFill>
                <a:latin typeface="Arial"/>
                <a:ea typeface="Arial"/>
                <a:cs typeface="Arial"/>
                <a:sym typeface="Arial"/>
              </a:rPr>
              <a:t> Q 10,500,000.00</a:t>
            </a:r>
            <a:endParaRPr dirty="0">
              <a:solidFill>
                <a:srgbClr val="00B0F0"/>
              </a:solidFill>
            </a:endParaRPr>
          </a:p>
          <a:p>
            <a:pPr marL="457200" marR="0" lvl="1" indent="0" algn="l" rtl="0">
              <a:lnSpc>
                <a:spcPct val="90000"/>
              </a:lnSpc>
              <a:spcBef>
                <a:spcPts val="500"/>
              </a:spcBef>
              <a:spcAft>
                <a:spcPts val="0"/>
              </a:spcAft>
              <a:buClr>
                <a:schemeClr val="dk1"/>
              </a:buClr>
              <a:buSzPct val="81081"/>
              <a:buFont typeface="Arial"/>
              <a:buNone/>
            </a:pPr>
            <a:endParaRPr sz="2400" b="0" i="0" u="none" strike="noStrike" cap="none" dirty="0">
              <a:solidFill>
                <a:srgbClr val="00B0F0"/>
              </a:solidFill>
              <a:latin typeface="Arial"/>
              <a:ea typeface="Arial"/>
              <a:cs typeface="Arial"/>
              <a:sym typeface="Arial"/>
            </a:endParaRPr>
          </a:p>
          <a:p>
            <a:pPr marL="457200" marR="0" lvl="1" indent="0" algn="l" rtl="0">
              <a:lnSpc>
                <a:spcPct val="90000"/>
              </a:lnSpc>
              <a:spcBef>
                <a:spcPts val="500"/>
              </a:spcBef>
              <a:spcAft>
                <a:spcPts val="0"/>
              </a:spcAft>
              <a:buClr>
                <a:schemeClr val="dk1"/>
              </a:buClr>
              <a:buSzPct val="81081"/>
              <a:buFont typeface="Arial"/>
              <a:buNone/>
            </a:pPr>
            <a:r>
              <a:rPr lang="es-GT" sz="2400" b="0" i="0" u="none" strike="noStrike" cap="none" dirty="0">
                <a:solidFill>
                  <a:srgbClr val="00B0F0"/>
                </a:solidFill>
                <a:latin typeface="Arial"/>
                <a:ea typeface="Arial"/>
                <a:cs typeface="Arial"/>
                <a:sym typeface="Arial"/>
              </a:rPr>
              <a:t>Presupuesto </a:t>
            </a:r>
            <a:r>
              <a:rPr lang="es-GT" sz="2400" b="1" i="0" u="none" strike="noStrike" cap="none" dirty="0">
                <a:solidFill>
                  <a:srgbClr val="00B0F0"/>
                </a:solidFill>
                <a:latin typeface="Arial"/>
                <a:ea typeface="Arial"/>
                <a:cs typeface="Arial"/>
                <a:sym typeface="Arial"/>
              </a:rPr>
              <a:t>ejecutado</a:t>
            </a:r>
            <a:r>
              <a:rPr lang="es-GT" sz="2400" b="0" i="0" u="none" strike="noStrike" cap="none" dirty="0">
                <a:solidFill>
                  <a:srgbClr val="00B0F0"/>
                </a:solidFill>
                <a:latin typeface="Arial"/>
                <a:ea typeface="Arial"/>
                <a:cs typeface="Arial"/>
                <a:sym typeface="Arial"/>
              </a:rPr>
              <a:t> (utilizado):</a:t>
            </a:r>
            <a:br>
              <a:rPr lang="es-GT" sz="2400" b="0" i="0" u="none" strike="noStrike" cap="none" dirty="0">
                <a:solidFill>
                  <a:srgbClr val="00B0F0"/>
                </a:solidFill>
                <a:latin typeface="Arial"/>
                <a:ea typeface="Arial"/>
                <a:cs typeface="Arial"/>
                <a:sym typeface="Arial"/>
              </a:rPr>
            </a:br>
            <a:endParaRPr lang="es-GT" sz="2400" b="0" i="0" u="none" strike="noStrike" cap="none" dirty="0">
              <a:solidFill>
                <a:srgbClr val="00B0F0"/>
              </a:solidFill>
              <a:latin typeface="Arial"/>
              <a:ea typeface="Arial"/>
              <a:cs typeface="Arial"/>
              <a:sym typeface="Arial"/>
            </a:endParaRPr>
          </a:p>
          <a:p>
            <a:pPr marL="457200" marR="0" lvl="1" indent="0" algn="l" rtl="0">
              <a:lnSpc>
                <a:spcPct val="90000"/>
              </a:lnSpc>
              <a:spcBef>
                <a:spcPts val="500"/>
              </a:spcBef>
              <a:spcAft>
                <a:spcPts val="0"/>
              </a:spcAft>
              <a:buClr>
                <a:schemeClr val="dk1"/>
              </a:buClr>
              <a:buSzPct val="81081"/>
              <a:buFont typeface="Arial"/>
              <a:buNone/>
            </a:pPr>
            <a:r>
              <a:rPr lang="es-GT" sz="2400" b="1" i="0" u="none" strike="noStrike" cap="none" dirty="0">
                <a:solidFill>
                  <a:srgbClr val="00B0F0"/>
                </a:solidFill>
                <a:latin typeface="Arial"/>
                <a:ea typeface="Arial"/>
                <a:cs typeface="Arial"/>
                <a:sym typeface="Arial"/>
              </a:rPr>
              <a:t>Q 3,360,857.42</a:t>
            </a:r>
            <a:endParaRPr sz="2400" b="1" i="0" u="none" strike="noStrike" cap="none" dirty="0">
              <a:solidFill>
                <a:srgbClr val="00B0F0"/>
              </a:solidFill>
              <a:latin typeface="Arial"/>
              <a:ea typeface="Arial"/>
              <a:cs typeface="Arial"/>
              <a:sym typeface="Arial"/>
            </a:endParaRPr>
          </a:p>
          <a:p>
            <a:pPr marL="457200" marR="0" lvl="1" indent="0" algn="l" rtl="0">
              <a:lnSpc>
                <a:spcPct val="90000"/>
              </a:lnSpc>
              <a:spcBef>
                <a:spcPts val="500"/>
              </a:spcBef>
              <a:spcAft>
                <a:spcPts val="0"/>
              </a:spcAft>
              <a:buClr>
                <a:schemeClr val="dk1"/>
              </a:buClr>
              <a:buSzPct val="81081"/>
              <a:buFont typeface="Arial"/>
              <a:buNone/>
            </a:pPr>
            <a:endParaRPr sz="2400" b="0" i="0" u="none" strike="noStrike" cap="none" dirty="0">
              <a:solidFill>
                <a:srgbClr val="00B0F0"/>
              </a:solidFill>
              <a:latin typeface="Arial"/>
              <a:ea typeface="Arial"/>
              <a:cs typeface="Arial"/>
              <a:sym typeface="Arial"/>
            </a:endParaRPr>
          </a:p>
          <a:p>
            <a:pPr marL="457200" marR="0" lvl="1" indent="0" algn="l" rtl="0">
              <a:lnSpc>
                <a:spcPct val="90000"/>
              </a:lnSpc>
              <a:spcBef>
                <a:spcPts val="500"/>
              </a:spcBef>
              <a:spcAft>
                <a:spcPts val="0"/>
              </a:spcAft>
              <a:buClr>
                <a:schemeClr val="dk1"/>
              </a:buClr>
              <a:buSzPct val="81081"/>
              <a:buFont typeface="Arial"/>
              <a:buNone/>
            </a:pPr>
            <a:endParaRPr sz="2400" b="0" i="0" u="none" strike="noStrike" cap="none" dirty="0">
              <a:solidFill>
                <a:srgbClr val="00B0F0"/>
              </a:solidFill>
              <a:latin typeface="Arial"/>
              <a:ea typeface="Arial"/>
              <a:cs typeface="Arial"/>
              <a:sym typeface="Arial"/>
            </a:endParaRPr>
          </a:p>
          <a:p>
            <a:pPr marL="457200" marR="0" lvl="1" indent="0" algn="l" rtl="0">
              <a:lnSpc>
                <a:spcPct val="90000"/>
              </a:lnSpc>
              <a:spcBef>
                <a:spcPts val="500"/>
              </a:spcBef>
              <a:spcAft>
                <a:spcPts val="0"/>
              </a:spcAft>
              <a:buClr>
                <a:schemeClr val="dk1"/>
              </a:buClr>
              <a:buSzPct val="81081"/>
              <a:buFont typeface="Arial"/>
              <a:buNone/>
            </a:pPr>
            <a:r>
              <a:rPr lang="es-GT" sz="2400" b="1" i="0" u="none" strike="noStrike" cap="none" dirty="0">
                <a:solidFill>
                  <a:srgbClr val="00B0F0"/>
                </a:solidFill>
                <a:latin typeface="Arial"/>
                <a:ea typeface="Arial"/>
                <a:cs typeface="Arial"/>
                <a:sym typeface="Arial"/>
              </a:rPr>
              <a:t>Saldo:  Q 7,139,142.58</a:t>
            </a:r>
            <a:br>
              <a:rPr lang="es-GT" sz="2400" b="0" i="0" u="none" strike="noStrike" cap="none" dirty="0">
                <a:solidFill>
                  <a:schemeClr val="dk1"/>
                </a:solidFill>
                <a:latin typeface="Arial"/>
                <a:ea typeface="Arial"/>
                <a:cs typeface="Arial"/>
                <a:sym typeface="Arial"/>
              </a:rPr>
            </a:br>
            <a:endParaRPr sz="4000" b="1" i="0" u="none" strike="noStrike" cap="none" dirty="0">
              <a:solidFill>
                <a:srgbClr val="0070C0"/>
              </a:solidFill>
              <a:latin typeface="Arial"/>
              <a:ea typeface="Arial"/>
              <a:cs typeface="Arial"/>
              <a:sym typeface="Arial"/>
            </a:endParaRPr>
          </a:p>
          <a:p>
            <a:pPr marL="914400" marR="0" lvl="1" indent="-228600" algn="l" rtl="0">
              <a:lnSpc>
                <a:spcPct val="90000"/>
              </a:lnSpc>
              <a:spcBef>
                <a:spcPts val="500"/>
              </a:spcBef>
              <a:spcAft>
                <a:spcPts val="0"/>
              </a:spcAft>
              <a:buClr>
                <a:schemeClr val="dk1"/>
              </a:buClr>
              <a:buSzPct val="81081"/>
              <a:buFont typeface="Arial"/>
              <a:buNone/>
            </a:pPr>
            <a:endParaRPr sz="2400" b="0" i="0" u="none" strike="noStrike" cap="none" dirty="0">
              <a:solidFill>
                <a:schemeClr val="dk1"/>
              </a:solidFill>
              <a:latin typeface="Arial"/>
              <a:ea typeface="Arial"/>
              <a:cs typeface="Arial"/>
              <a:sym typeface="Arial"/>
            </a:endParaRPr>
          </a:p>
        </p:txBody>
      </p:sp>
      <p:pic>
        <p:nvPicPr>
          <p:cNvPr id="5" name="Imagen 4">
            <a:extLst>
              <a:ext uri="{FF2B5EF4-FFF2-40B4-BE49-F238E27FC236}">
                <a16:creationId xmlns:a16="http://schemas.microsoft.com/office/drawing/2014/main" id="{860331AA-AA57-D2FE-11C5-BEAA68D5A2B3}"/>
              </a:ext>
            </a:extLst>
          </p:cNvPr>
          <p:cNvPicPr>
            <a:picLocks noChangeAspect="1"/>
          </p:cNvPicPr>
          <p:nvPr/>
        </p:nvPicPr>
        <p:blipFill>
          <a:blip r:embed="rId3"/>
          <a:stretch>
            <a:fillRect/>
          </a:stretch>
        </p:blipFill>
        <p:spPr>
          <a:xfrm>
            <a:off x="5377276" y="1719068"/>
            <a:ext cx="5804648" cy="435348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g1e0bd25976b_0_50"/>
          <p:cNvSpPr/>
          <p:nvPr/>
        </p:nvSpPr>
        <p:spPr>
          <a:xfrm>
            <a:off x="-1" y="281100"/>
            <a:ext cx="11181925"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122;p26">
            <a:extLst>
              <a:ext uri="{FF2B5EF4-FFF2-40B4-BE49-F238E27FC236}">
                <a16:creationId xmlns:a16="http://schemas.microsoft.com/office/drawing/2014/main" id="{12824DC0-D1C9-510B-667F-36577F7D092C}"/>
              </a:ext>
            </a:extLst>
          </p:cNvPr>
          <p:cNvSpPr txBox="1"/>
          <p:nvPr/>
        </p:nvSpPr>
        <p:spPr>
          <a:xfrm>
            <a:off x="697322" y="523393"/>
            <a:ext cx="9969622"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s-GT" sz="2800" b="1" i="0" u="none" strike="noStrike" cap="none" dirty="0">
                <a:solidFill>
                  <a:schemeClr val="bg1"/>
                </a:solidFill>
                <a:latin typeface="Arial"/>
                <a:ea typeface="Arial"/>
                <a:cs typeface="Arial"/>
                <a:sym typeface="Arial"/>
              </a:rPr>
              <a:t>CIFRAS GENERALES DEL PRESUPUESTO AL TERCER CUATRIMESTRE 2022</a:t>
            </a:r>
            <a:endParaRPr dirty="0">
              <a:solidFill>
                <a:schemeClr val="bg1"/>
              </a:solidFill>
            </a:endParaRPr>
          </a:p>
        </p:txBody>
      </p:sp>
      <p:sp>
        <p:nvSpPr>
          <p:cNvPr id="4" name="Google Shape;123;p26">
            <a:extLst>
              <a:ext uri="{FF2B5EF4-FFF2-40B4-BE49-F238E27FC236}">
                <a16:creationId xmlns:a16="http://schemas.microsoft.com/office/drawing/2014/main" id="{9C292320-2DBF-8FC7-7E58-E823B4ADD008}"/>
              </a:ext>
            </a:extLst>
          </p:cNvPr>
          <p:cNvSpPr txBox="1"/>
          <p:nvPr/>
        </p:nvSpPr>
        <p:spPr>
          <a:xfrm>
            <a:off x="-1" y="1253996"/>
            <a:ext cx="9969621" cy="144542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dk1"/>
              </a:buClr>
              <a:buSzPct val="75630"/>
              <a:buFont typeface="Arial"/>
              <a:buNone/>
            </a:pPr>
            <a:endParaRPr sz="5000" b="1" i="0" u="none" strike="noStrike" cap="none" dirty="0">
              <a:solidFill>
                <a:srgbClr val="00B0F0"/>
              </a:solidFill>
              <a:latin typeface="Arial"/>
              <a:ea typeface="Arial"/>
              <a:cs typeface="Arial"/>
              <a:sym typeface="Arial"/>
            </a:endParaRPr>
          </a:p>
          <a:p>
            <a:pPr marL="457200" marR="0" lvl="1" indent="0" algn="l" rtl="0">
              <a:lnSpc>
                <a:spcPct val="90000"/>
              </a:lnSpc>
              <a:spcBef>
                <a:spcPts val="500"/>
              </a:spcBef>
              <a:spcAft>
                <a:spcPts val="0"/>
              </a:spcAft>
              <a:buClr>
                <a:schemeClr val="dk1"/>
              </a:buClr>
              <a:buSzPct val="70588"/>
              <a:buFont typeface="Arial"/>
              <a:buNone/>
            </a:pPr>
            <a:r>
              <a:rPr lang="es-GT" sz="5000" b="1" i="0" u="none" strike="noStrike" cap="none" dirty="0">
                <a:solidFill>
                  <a:srgbClr val="00B0F0"/>
                </a:solidFill>
                <a:latin typeface="Arial"/>
                <a:ea typeface="Arial"/>
                <a:cs typeface="Arial"/>
                <a:sym typeface="Arial"/>
              </a:rPr>
              <a:t>Porcentaje de ejecución: </a:t>
            </a:r>
          </a:p>
          <a:p>
            <a:pPr marL="457200" marR="0" lvl="1" indent="0" algn="l" rtl="0">
              <a:lnSpc>
                <a:spcPct val="90000"/>
              </a:lnSpc>
              <a:spcBef>
                <a:spcPts val="500"/>
              </a:spcBef>
              <a:spcAft>
                <a:spcPts val="0"/>
              </a:spcAft>
              <a:buClr>
                <a:schemeClr val="dk1"/>
              </a:buClr>
              <a:buSzPct val="70588"/>
              <a:buFont typeface="Arial"/>
              <a:buNone/>
            </a:pPr>
            <a:endParaRPr lang="es-GT" sz="5000" b="1" dirty="0">
              <a:solidFill>
                <a:srgbClr val="00B0F0"/>
              </a:solidFill>
            </a:endParaRPr>
          </a:p>
          <a:p>
            <a:pPr marL="457200" marR="0" lvl="1" indent="0" algn="l" rtl="0">
              <a:lnSpc>
                <a:spcPct val="90000"/>
              </a:lnSpc>
              <a:spcBef>
                <a:spcPts val="500"/>
              </a:spcBef>
              <a:spcAft>
                <a:spcPts val="0"/>
              </a:spcAft>
              <a:buClr>
                <a:schemeClr val="dk1"/>
              </a:buClr>
              <a:buSzPct val="70588"/>
              <a:buFont typeface="Arial"/>
              <a:buNone/>
            </a:pPr>
            <a:r>
              <a:rPr lang="es-GT" sz="5000" b="1" i="0" u="none" strike="noStrike" cap="none" dirty="0">
                <a:solidFill>
                  <a:srgbClr val="00B0F0"/>
                </a:solidFill>
                <a:latin typeface="Arial"/>
                <a:ea typeface="Arial"/>
                <a:cs typeface="Arial"/>
                <a:sym typeface="Arial"/>
              </a:rPr>
              <a:t>     32.01%</a:t>
            </a:r>
          </a:p>
          <a:p>
            <a:pPr marL="457200" marR="0" lvl="1" indent="0" algn="l" rtl="0">
              <a:lnSpc>
                <a:spcPct val="90000"/>
              </a:lnSpc>
              <a:spcBef>
                <a:spcPts val="500"/>
              </a:spcBef>
              <a:spcAft>
                <a:spcPts val="0"/>
              </a:spcAft>
              <a:buClr>
                <a:schemeClr val="dk1"/>
              </a:buClr>
              <a:buSzPct val="70588"/>
              <a:buFont typeface="Arial"/>
              <a:buNone/>
            </a:pPr>
            <a:endParaRPr sz="5000" dirty="0">
              <a:solidFill>
                <a:srgbClr val="00B0F0"/>
              </a:solidFill>
            </a:endParaRPr>
          </a:p>
          <a:p>
            <a:pPr marL="457200" marR="0" lvl="1" indent="0" algn="l" rtl="0">
              <a:lnSpc>
                <a:spcPct val="90000"/>
              </a:lnSpc>
              <a:spcBef>
                <a:spcPts val="500"/>
              </a:spcBef>
              <a:spcAft>
                <a:spcPts val="0"/>
              </a:spcAft>
              <a:buClr>
                <a:schemeClr val="dk1"/>
              </a:buClr>
              <a:buSzPct val="88235"/>
              <a:buFont typeface="Arial"/>
              <a:buNone/>
            </a:pPr>
            <a:endParaRPr sz="5000" b="1" i="0" u="none" strike="noStrike" cap="none" dirty="0">
              <a:solidFill>
                <a:srgbClr val="00B0F0"/>
              </a:solidFill>
              <a:latin typeface="Arial"/>
              <a:ea typeface="Arial"/>
              <a:cs typeface="Arial"/>
              <a:sym typeface="Arial"/>
            </a:endParaRPr>
          </a:p>
          <a:p>
            <a:pPr marL="457200" marR="0" lvl="1" indent="0" algn="l" rtl="0">
              <a:lnSpc>
                <a:spcPct val="90000"/>
              </a:lnSpc>
              <a:spcBef>
                <a:spcPts val="500"/>
              </a:spcBef>
              <a:spcAft>
                <a:spcPts val="0"/>
              </a:spcAft>
              <a:buClr>
                <a:schemeClr val="dk1"/>
              </a:buClr>
              <a:buSzPct val="88235"/>
              <a:buFont typeface="Arial"/>
              <a:buNone/>
            </a:pPr>
            <a:r>
              <a:rPr lang="es-GT" sz="5000" b="1" i="0" u="none" strike="noStrike" cap="none" dirty="0">
                <a:solidFill>
                  <a:srgbClr val="00B0F0"/>
                </a:solidFill>
                <a:latin typeface="Arial"/>
                <a:ea typeface="Arial"/>
                <a:cs typeface="Arial"/>
                <a:sym typeface="Arial"/>
              </a:rPr>
              <a:t> </a:t>
            </a:r>
            <a:endParaRPr sz="5000" dirty="0">
              <a:solidFill>
                <a:srgbClr val="00B0F0"/>
              </a:solidFill>
            </a:endParaRPr>
          </a:p>
          <a:p>
            <a:pPr marL="914400" marR="0" lvl="1" indent="-228600" algn="l" rtl="0">
              <a:lnSpc>
                <a:spcPct val="90000"/>
              </a:lnSpc>
              <a:spcBef>
                <a:spcPts val="500"/>
              </a:spcBef>
              <a:spcAft>
                <a:spcPts val="0"/>
              </a:spcAft>
              <a:buClr>
                <a:schemeClr val="dk1"/>
              </a:buClr>
              <a:buSzPct val="88235"/>
              <a:buFont typeface="Arial"/>
              <a:buNone/>
            </a:pPr>
            <a:endParaRPr sz="5000" b="0" i="0" u="none" strike="noStrike" cap="none" dirty="0">
              <a:solidFill>
                <a:srgbClr val="00B0F0"/>
              </a:solidFill>
              <a:latin typeface="Arial"/>
              <a:ea typeface="Arial"/>
              <a:cs typeface="Arial"/>
              <a:sym typeface="Arial"/>
            </a:endParaRPr>
          </a:p>
        </p:txBody>
      </p:sp>
      <p:pic>
        <p:nvPicPr>
          <p:cNvPr id="5" name="Imagen 4">
            <a:extLst>
              <a:ext uri="{FF2B5EF4-FFF2-40B4-BE49-F238E27FC236}">
                <a16:creationId xmlns:a16="http://schemas.microsoft.com/office/drawing/2014/main" id="{6A4FAA0D-2497-423C-F2F6-5A7FB9AC5CC3}"/>
              </a:ext>
            </a:extLst>
          </p:cNvPr>
          <p:cNvPicPr>
            <a:picLocks noChangeAspect="1"/>
          </p:cNvPicPr>
          <p:nvPr/>
        </p:nvPicPr>
        <p:blipFill>
          <a:blip r:embed="rId3"/>
          <a:stretch>
            <a:fillRect/>
          </a:stretch>
        </p:blipFill>
        <p:spPr>
          <a:xfrm>
            <a:off x="4958861" y="3253800"/>
            <a:ext cx="6096000" cy="2743200"/>
          </a:xfrm>
          <a:prstGeom prst="rect">
            <a:avLst/>
          </a:prstGeom>
        </p:spPr>
      </p:pic>
    </p:spTree>
    <p:extLst>
      <p:ext uri="{BB962C8B-B14F-4D97-AF65-F5344CB8AC3E}">
        <p14:creationId xmlns:p14="http://schemas.microsoft.com/office/powerpoint/2010/main" val="1059142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g1e0bd25976b_0_50"/>
          <p:cNvSpPr/>
          <p:nvPr/>
        </p:nvSpPr>
        <p:spPr>
          <a:xfrm>
            <a:off x="-1" y="281100"/>
            <a:ext cx="11181925"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130;p27">
            <a:extLst>
              <a:ext uri="{FF2B5EF4-FFF2-40B4-BE49-F238E27FC236}">
                <a16:creationId xmlns:a16="http://schemas.microsoft.com/office/drawing/2014/main" id="{868814D6-DC03-FDC1-6D1C-76E23540F30C}"/>
              </a:ext>
            </a:extLst>
          </p:cNvPr>
          <p:cNvSpPr txBox="1"/>
          <p:nvPr/>
        </p:nvSpPr>
        <p:spPr>
          <a:xfrm>
            <a:off x="401963" y="633078"/>
            <a:ext cx="10377995" cy="4924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GT" sz="2600" b="0" i="0" u="none" strike="noStrike" cap="none" dirty="0">
                <a:solidFill>
                  <a:schemeClr val="bg1"/>
                </a:solidFill>
                <a:latin typeface="Arial"/>
                <a:ea typeface="Arial"/>
                <a:cs typeface="Arial"/>
                <a:sym typeface="Arial"/>
              </a:rPr>
              <a:t>¿</a:t>
            </a:r>
            <a:r>
              <a:rPr lang="es-GT" sz="2600" b="1" i="0" u="none" strike="noStrike" cap="none" dirty="0">
                <a:solidFill>
                  <a:schemeClr val="bg1"/>
                </a:solidFill>
                <a:latin typeface="Arial"/>
                <a:ea typeface="Arial"/>
                <a:cs typeface="Arial"/>
                <a:sym typeface="Arial"/>
              </a:rPr>
              <a:t>EN QUÉ UTILIZA EL DINERO “</a:t>
            </a:r>
            <a:r>
              <a:rPr lang="es-GT" sz="2600" b="1" i="0" u="sng" strike="noStrike" cap="none" dirty="0">
                <a:solidFill>
                  <a:schemeClr val="bg1"/>
                </a:solidFill>
                <a:latin typeface="Arial"/>
                <a:ea typeface="Arial"/>
                <a:cs typeface="Arial"/>
                <a:sym typeface="Arial"/>
              </a:rPr>
              <a:t>AMSCLAE</a:t>
            </a:r>
            <a:r>
              <a:rPr lang="es-GT" sz="2600" b="1" i="0" u="none" strike="noStrike" cap="none" dirty="0">
                <a:solidFill>
                  <a:schemeClr val="bg1"/>
                </a:solidFill>
                <a:latin typeface="Arial"/>
                <a:ea typeface="Arial"/>
                <a:cs typeface="Arial"/>
                <a:sym typeface="Arial"/>
              </a:rPr>
              <a:t>”?</a:t>
            </a:r>
            <a:endParaRPr sz="2600" b="1" i="0" u="none" strike="noStrike" cap="none" dirty="0">
              <a:solidFill>
                <a:schemeClr val="bg1"/>
              </a:solidFill>
              <a:latin typeface="Arial"/>
              <a:ea typeface="Arial"/>
              <a:cs typeface="Arial"/>
              <a:sym typeface="Arial"/>
            </a:endParaRPr>
          </a:p>
        </p:txBody>
      </p:sp>
      <p:sp>
        <p:nvSpPr>
          <p:cNvPr id="5" name="CuadroTexto 4">
            <a:extLst>
              <a:ext uri="{FF2B5EF4-FFF2-40B4-BE49-F238E27FC236}">
                <a16:creationId xmlns:a16="http://schemas.microsoft.com/office/drawing/2014/main" id="{9CC0D202-3C48-6C8C-CFEF-A5C507556ABB}"/>
              </a:ext>
            </a:extLst>
          </p:cNvPr>
          <p:cNvSpPr txBox="1"/>
          <p:nvPr/>
        </p:nvSpPr>
        <p:spPr>
          <a:xfrm>
            <a:off x="1610139" y="2090172"/>
            <a:ext cx="8971722" cy="3046988"/>
          </a:xfrm>
          <a:prstGeom prst="rect">
            <a:avLst/>
          </a:prstGeom>
          <a:noFill/>
        </p:spPr>
        <p:txBody>
          <a:bodyPr wrap="square">
            <a:spAutoFit/>
          </a:bodyPr>
          <a:lstStyle/>
          <a:p>
            <a:pPr algn="just"/>
            <a:r>
              <a:rPr lang="es-ES" sz="2400" b="1" dirty="0">
                <a:effectLst/>
                <a:latin typeface="Times New Roman" panose="02020603050405020304" pitchFamily="18" charset="0"/>
                <a:ea typeface="Times New Roman" panose="02020603050405020304" pitchFamily="18" charset="0"/>
              </a:rPr>
              <a:t>EN SERVICIOS PERSONALES, SERVICIOS NO PERSONALES a la PROTECCIÓN AMBIENTAL, MATERIALES Y SUMINISTROS Y </a:t>
            </a:r>
            <a:r>
              <a:rPr lang="es-MX" sz="2400" b="1" dirty="0">
                <a:effectLst/>
                <a:latin typeface="Times New Roman" panose="02020603050405020304" pitchFamily="18" charset="0"/>
                <a:ea typeface="Times New Roman" panose="02020603050405020304" pitchFamily="18" charset="0"/>
              </a:rPr>
              <a:t>PROPIEDAD, PLANTA, EQUIPO E INTANGIBLES,</a:t>
            </a:r>
            <a:r>
              <a:rPr lang="es-ES" sz="2400" b="1" dirty="0">
                <a:effectLst/>
                <a:latin typeface="Times New Roman" panose="02020603050405020304" pitchFamily="18" charset="0"/>
                <a:ea typeface="Times New Roman" panose="02020603050405020304" pitchFamily="18" charset="0"/>
              </a:rPr>
              <a:t> </a:t>
            </a:r>
            <a:r>
              <a:rPr lang="es-ES" sz="2400" dirty="0">
                <a:effectLst/>
                <a:latin typeface="Times New Roman" panose="02020603050405020304" pitchFamily="18" charset="0"/>
                <a:ea typeface="Times New Roman" panose="02020603050405020304" pitchFamily="18" charset="0"/>
              </a:rPr>
              <a:t>orientado </a:t>
            </a:r>
            <a:r>
              <a:rPr lang="es-ES" sz="2400" b="1" dirty="0">
                <a:effectLst/>
                <a:latin typeface="Times New Roman" panose="02020603050405020304" pitchFamily="18" charset="0"/>
                <a:ea typeface="Times New Roman" panose="02020603050405020304" pitchFamily="18" charset="0"/>
              </a:rPr>
              <a:t>a la PROTECCIÓN AMBIENTAL, mediante la Reducción de la contaminación del Lago de Atitlán, ordenación de desechos líquidos y sólidos</a:t>
            </a:r>
            <a:r>
              <a:rPr lang="es-ES" sz="2400" dirty="0">
                <a:effectLst/>
                <a:latin typeface="Times New Roman" panose="02020603050405020304" pitchFamily="18" charset="0"/>
                <a:ea typeface="Times New Roman" panose="02020603050405020304" pitchFamily="18" charset="0"/>
              </a:rPr>
              <a:t>, a través del programa 58 </a:t>
            </a:r>
            <a:r>
              <a:rPr lang="es-ES" sz="2400" b="1" dirty="0">
                <a:effectLst/>
                <a:latin typeface="Times New Roman" panose="02020603050405020304" pitchFamily="18" charset="0"/>
                <a:ea typeface="Times New Roman" panose="02020603050405020304" pitchFamily="18" charset="0"/>
              </a:rPr>
              <a:t>“MANEJO INTEGRADO DE LA CUENCA DEL LAGO DE ATITLÁN”. </a:t>
            </a:r>
            <a:endParaRPr lang="es-GT" sz="2400" dirty="0"/>
          </a:p>
        </p:txBody>
      </p:sp>
    </p:spTree>
    <p:extLst>
      <p:ext uri="{BB962C8B-B14F-4D97-AF65-F5344CB8AC3E}">
        <p14:creationId xmlns:p14="http://schemas.microsoft.com/office/powerpoint/2010/main" val="2369379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g1e0bd25976b_0_50"/>
          <p:cNvSpPr/>
          <p:nvPr/>
        </p:nvSpPr>
        <p:spPr>
          <a:xfrm>
            <a:off x="-1" y="281100"/>
            <a:ext cx="11181925"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g1e0bd25976b_0_50"/>
          <p:cNvSpPr txBox="1"/>
          <p:nvPr/>
        </p:nvSpPr>
        <p:spPr>
          <a:xfrm>
            <a:off x="337803" y="347913"/>
            <a:ext cx="10369954" cy="389333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ES" sz="2800" b="1" i="0" u="none" strike="noStrike" cap="none" dirty="0">
                <a:solidFill>
                  <a:schemeClr val="bg1"/>
                </a:solidFill>
                <a:latin typeface="Arial"/>
                <a:ea typeface="Arial"/>
                <a:cs typeface="Arial"/>
                <a:sym typeface="Arial"/>
              </a:rPr>
              <a:t>EJECUCIÓN PRESUPUESTARIA POR GRUPO DE GASTO AL PRIMER CUATRIMESTRE 2023</a:t>
            </a:r>
          </a:p>
          <a:p>
            <a:pPr marL="0" marR="0" lvl="0" indent="0" algn="l" rtl="0">
              <a:lnSpc>
                <a:spcPct val="100000"/>
              </a:lnSpc>
              <a:spcBef>
                <a:spcPts val="0"/>
              </a:spcBef>
              <a:spcAft>
                <a:spcPts val="0"/>
              </a:spcAft>
              <a:buNone/>
            </a:pPr>
            <a:endParaRPr lang="es-ES" sz="2800" b="1" dirty="0">
              <a:solidFill>
                <a:schemeClr val="bg1"/>
              </a:solidFill>
            </a:endParaRPr>
          </a:p>
          <a:p>
            <a:pPr marL="0" marR="0" lvl="0" indent="0" algn="l" rtl="0">
              <a:lnSpc>
                <a:spcPct val="100000"/>
              </a:lnSpc>
              <a:spcBef>
                <a:spcPts val="0"/>
              </a:spcBef>
              <a:spcAft>
                <a:spcPts val="0"/>
              </a:spcAft>
              <a:buNone/>
            </a:pPr>
            <a:endParaRPr lang="es-ES" sz="2800" b="1" i="0" u="none" strike="noStrike" cap="none" dirty="0">
              <a:solidFill>
                <a:schemeClr val="bg1"/>
              </a:solidFill>
              <a:latin typeface="Arial"/>
              <a:ea typeface="Arial"/>
              <a:cs typeface="Arial"/>
              <a:sym typeface="Arial"/>
            </a:endParaRPr>
          </a:p>
          <a:p>
            <a:pPr marL="0" marR="0" lvl="0" indent="0" algn="l" rtl="0">
              <a:lnSpc>
                <a:spcPct val="100000"/>
              </a:lnSpc>
              <a:spcBef>
                <a:spcPts val="0"/>
              </a:spcBef>
              <a:spcAft>
                <a:spcPts val="0"/>
              </a:spcAft>
              <a:buNone/>
            </a:pPr>
            <a:endParaRPr lang="es-ES" sz="2800" b="1" dirty="0">
              <a:solidFill>
                <a:schemeClr val="bg1"/>
              </a:solidFill>
            </a:endParaRPr>
          </a:p>
          <a:p>
            <a:pPr marL="0" marR="0" lvl="0" indent="0" algn="l" rtl="0">
              <a:lnSpc>
                <a:spcPct val="100000"/>
              </a:lnSpc>
              <a:spcBef>
                <a:spcPts val="0"/>
              </a:spcBef>
              <a:spcAft>
                <a:spcPts val="0"/>
              </a:spcAft>
              <a:buNone/>
            </a:pPr>
            <a:endParaRPr lang="es-ES" sz="2800" b="1" i="0" u="none" strike="noStrike" cap="none" dirty="0">
              <a:solidFill>
                <a:schemeClr val="bg1"/>
              </a:solidFill>
              <a:latin typeface="Arial"/>
              <a:ea typeface="Arial"/>
              <a:cs typeface="Arial"/>
              <a:sym typeface="Arial"/>
            </a:endParaRPr>
          </a:p>
          <a:p>
            <a:pPr marL="0" marR="0" lvl="0" indent="0" algn="l" rtl="0">
              <a:lnSpc>
                <a:spcPct val="100000"/>
              </a:lnSpc>
              <a:spcBef>
                <a:spcPts val="0"/>
              </a:spcBef>
              <a:spcAft>
                <a:spcPts val="0"/>
              </a:spcAft>
              <a:buNone/>
            </a:pPr>
            <a:endParaRPr lang="es-ES" sz="2800" b="1" dirty="0">
              <a:solidFill>
                <a:schemeClr val="bg1"/>
              </a:solidFill>
            </a:endParaRPr>
          </a:p>
          <a:p>
            <a:pPr marL="0" marR="0" lvl="0" indent="0" algn="l" rtl="0">
              <a:lnSpc>
                <a:spcPct val="100000"/>
              </a:lnSpc>
              <a:spcBef>
                <a:spcPts val="0"/>
              </a:spcBef>
              <a:spcAft>
                <a:spcPts val="0"/>
              </a:spcAft>
              <a:buNone/>
            </a:pPr>
            <a:endParaRPr lang="es-ES" sz="2800" b="1" i="0" u="none" strike="noStrike" cap="none" dirty="0">
              <a:solidFill>
                <a:schemeClr val="bg1"/>
              </a:solidFill>
              <a:latin typeface="Arial"/>
              <a:ea typeface="Arial"/>
              <a:cs typeface="Arial"/>
              <a:sym typeface="Arial"/>
            </a:endParaRPr>
          </a:p>
          <a:p>
            <a:pPr lvl="0" algn="just">
              <a:lnSpc>
                <a:spcPct val="115000"/>
              </a:lnSpc>
              <a:buClr>
                <a:srgbClr val="00B0F0"/>
              </a:buClr>
            </a:pPr>
            <a:endParaRPr lang="es-GT" sz="20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graphicFrame>
        <p:nvGraphicFramePr>
          <p:cNvPr id="3" name="Tabla 2">
            <a:extLst>
              <a:ext uri="{FF2B5EF4-FFF2-40B4-BE49-F238E27FC236}">
                <a16:creationId xmlns:a16="http://schemas.microsoft.com/office/drawing/2014/main" id="{B110844D-AE26-CC75-57B6-C9D1E7E4BAF4}"/>
              </a:ext>
            </a:extLst>
          </p:cNvPr>
          <p:cNvGraphicFramePr>
            <a:graphicFrameLocks noGrp="1"/>
          </p:cNvGraphicFramePr>
          <p:nvPr>
            <p:extLst>
              <p:ext uri="{D42A27DB-BD31-4B8C-83A1-F6EECF244321}">
                <p14:modId xmlns:p14="http://schemas.microsoft.com/office/powerpoint/2010/main" val="2215427918"/>
              </p:ext>
            </p:extLst>
          </p:nvPr>
        </p:nvGraphicFramePr>
        <p:xfrm>
          <a:off x="1484243" y="1789043"/>
          <a:ext cx="9223514" cy="3893332"/>
        </p:xfrm>
        <a:graphic>
          <a:graphicData uri="http://schemas.openxmlformats.org/drawingml/2006/table">
            <a:tbl>
              <a:tblPr>
                <a:tableStyleId>{5C22544A-7EE6-4342-B048-85BDC9FD1C3A}</a:tableStyleId>
              </a:tblPr>
              <a:tblGrid>
                <a:gridCol w="897062">
                  <a:extLst>
                    <a:ext uri="{9D8B030D-6E8A-4147-A177-3AD203B41FA5}">
                      <a16:colId xmlns:a16="http://schemas.microsoft.com/office/drawing/2014/main" val="3777438668"/>
                    </a:ext>
                  </a:extLst>
                </a:gridCol>
                <a:gridCol w="1989759">
                  <a:extLst>
                    <a:ext uri="{9D8B030D-6E8A-4147-A177-3AD203B41FA5}">
                      <a16:colId xmlns:a16="http://schemas.microsoft.com/office/drawing/2014/main" val="1668815545"/>
                    </a:ext>
                  </a:extLst>
                </a:gridCol>
                <a:gridCol w="1889556">
                  <a:extLst>
                    <a:ext uri="{9D8B030D-6E8A-4147-A177-3AD203B41FA5}">
                      <a16:colId xmlns:a16="http://schemas.microsoft.com/office/drawing/2014/main" val="2855373803"/>
                    </a:ext>
                  </a:extLst>
                </a:gridCol>
                <a:gridCol w="1717779">
                  <a:extLst>
                    <a:ext uri="{9D8B030D-6E8A-4147-A177-3AD203B41FA5}">
                      <a16:colId xmlns:a16="http://schemas.microsoft.com/office/drawing/2014/main" val="1709762370"/>
                    </a:ext>
                  </a:extLst>
                </a:gridCol>
                <a:gridCol w="1775038">
                  <a:extLst>
                    <a:ext uri="{9D8B030D-6E8A-4147-A177-3AD203B41FA5}">
                      <a16:colId xmlns:a16="http://schemas.microsoft.com/office/drawing/2014/main" val="664327965"/>
                    </a:ext>
                  </a:extLst>
                </a:gridCol>
                <a:gridCol w="954320">
                  <a:extLst>
                    <a:ext uri="{9D8B030D-6E8A-4147-A177-3AD203B41FA5}">
                      <a16:colId xmlns:a16="http://schemas.microsoft.com/office/drawing/2014/main" val="3927161382"/>
                    </a:ext>
                  </a:extLst>
                </a:gridCol>
              </a:tblGrid>
              <a:tr h="1058383">
                <a:tc>
                  <a:txBody>
                    <a:bodyPr/>
                    <a:lstStyle/>
                    <a:p>
                      <a:pPr algn="ctr" fontAlgn="ctr"/>
                      <a:r>
                        <a:rPr lang="es-GT" sz="1200" u="none" strike="noStrike" dirty="0">
                          <a:effectLst/>
                        </a:rPr>
                        <a:t>GRUPO</a:t>
                      </a:r>
                      <a:endParaRPr lang="es-GT" sz="1200" b="1" i="0" u="none" strike="noStrike" dirty="0">
                        <a:solidFill>
                          <a:srgbClr val="FFFFFF"/>
                        </a:solidFill>
                        <a:effectLst/>
                        <a:latin typeface="Arial" panose="020B0604020202020204" pitchFamily="34" charset="0"/>
                      </a:endParaRPr>
                    </a:p>
                  </a:txBody>
                  <a:tcPr marL="9525" marR="9525" marT="9525" marB="0" anchor="ctr"/>
                </a:tc>
                <a:tc>
                  <a:txBody>
                    <a:bodyPr/>
                    <a:lstStyle/>
                    <a:p>
                      <a:pPr algn="ctr" fontAlgn="ctr"/>
                      <a:r>
                        <a:rPr lang="es-GT" sz="1200" u="none" strike="noStrike" dirty="0">
                          <a:effectLst/>
                        </a:rPr>
                        <a:t>DESCRIPCIÓN</a:t>
                      </a:r>
                      <a:endParaRPr lang="es-GT" sz="1200" b="1" i="0" u="none" strike="noStrike" dirty="0">
                        <a:solidFill>
                          <a:srgbClr val="FFFFFF"/>
                        </a:solidFill>
                        <a:effectLst/>
                        <a:latin typeface="Arial" panose="020B0604020202020204" pitchFamily="34" charset="0"/>
                      </a:endParaRPr>
                    </a:p>
                  </a:txBody>
                  <a:tcPr marL="9525" marR="9525" marT="9525" marB="0" anchor="ctr"/>
                </a:tc>
                <a:tc>
                  <a:txBody>
                    <a:bodyPr/>
                    <a:lstStyle/>
                    <a:p>
                      <a:pPr algn="ctr" fontAlgn="ctr"/>
                      <a:r>
                        <a:rPr lang="es-GT" sz="1200" u="none" strike="noStrike" dirty="0">
                          <a:effectLst/>
                        </a:rPr>
                        <a:t> PRESUPUESTO VIGENTE 2023 </a:t>
                      </a:r>
                      <a:endParaRPr lang="es-GT" sz="1200" b="1" i="0" u="none" strike="noStrike" dirty="0">
                        <a:solidFill>
                          <a:srgbClr val="FFFFFF"/>
                        </a:solidFill>
                        <a:effectLst/>
                        <a:latin typeface="Arial" panose="020B0604020202020204" pitchFamily="34" charset="0"/>
                      </a:endParaRPr>
                    </a:p>
                  </a:txBody>
                  <a:tcPr marL="9525" marR="9525" marT="9525" marB="0" anchor="ctr"/>
                </a:tc>
                <a:tc>
                  <a:txBody>
                    <a:bodyPr/>
                    <a:lstStyle/>
                    <a:p>
                      <a:pPr algn="ctr" fontAlgn="ctr"/>
                      <a:r>
                        <a:rPr lang="es-GT" sz="1200" u="none" strike="noStrike" dirty="0">
                          <a:effectLst/>
                        </a:rPr>
                        <a:t>EJECUTADO</a:t>
                      </a:r>
                      <a:endParaRPr lang="es-GT" sz="1200" b="1" i="0" u="none" strike="noStrike" dirty="0">
                        <a:solidFill>
                          <a:srgbClr val="FFFFFF"/>
                        </a:solidFill>
                        <a:effectLst/>
                        <a:latin typeface="Arial" panose="020B0604020202020204" pitchFamily="34" charset="0"/>
                      </a:endParaRPr>
                    </a:p>
                  </a:txBody>
                  <a:tcPr marL="9525" marR="9525" marT="9525" marB="0" anchor="ctr"/>
                </a:tc>
                <a:tc>
                  <a:txBody>
                    <a:bodyPr/>
                    <a:lstStyle/>
                    <a:p>
                      <a:pPr algn="ctr" fontAlgn="ctr"/>
                      <a:r>
                        <a:rPr lang="es-GT" sz="1200" u="none" strike="noStrike" dirty="0">
                          <a:effectLst/>
                        </a:rPr>
                        <a:t>SALDO</a:t>
                      </a:r>
                      <a:endParaRPr lang="es-GT" sz="1200" b="1" i="0" u="none" strike="noStrike" dirty="0">
                        <a:solidFill>
                          <a:srgbClr val="FFFFFF"/>
                        </a:solidFill>
                        <a:effectLst/>
                        <a:latin typeface="Arial" panose="020B0604020202020204" pitchFamily="34" charset="0"/>
                      </a:endParaRPr>
                    </a:p>
                  </a:txBody>
                  <a:tcPr marL="9525" marR="9525" marT="9525" marB="0" anchor="ctr"/>
                </a:tc>
                <a:tc>
                  <a:txBody>
                    <a:bodyPr/>
                    <a:lstStyle/>
                    <a:p>
                      <a:pPr algn="ctr" fontAlgn="ctr"/>
                      <a:r>
                        <a:rPr lang="es-GT" sz="800" u="none" strike="noStrike" dirty="0">
                          <a:effectLst/>
                        </a:rPr>
                        <a:t>% </a:t>
                      </a:r>
                      <a:br>
                        <a:rPr lang="es-GT" sz="800" u="none" strike="noStrike" dirty="0">
                          <a:effectLst/>
                        </a:rPr>
                      </a:br>
                      <a:r>
                        <a:rPr lang="es-GT" sz="800" u="none" strike="noStrike" dirty="0">
                          <a:effectLst/>
                        </a:rPr>
                        <a:t>EJECUTADO</a:t>
                      </a:r>
                      <a:endParaRPr lang="es-GT" sz="800" b="1" i="0" u="none" strike="noStrike" dirty="0">
                        <a:solidFill>
                          <a:srgbClr val="FFFFFF"/>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674612750"/>
                  </a:ext>
                </a:extLst>
              </a:tr>
              <a:tr h="503990">
                <a:tc>
                  <a:txBody>
                    <a:bodyPr/>
                    <a:lstStyle/>
                    <a:p>
                      <a:pPr algn="ctr" fontAlgn="ctr"/>
                      <a:r>
                        <a:rPr lang="es-GT" sz="1200" u="none" strike="noStrike">
                          <a:effectLst/>
                        </a:rPr>
                        <a:t>000</a:t>
                      </a:r>
                      <a:endParaRPr lang="es-GT" sz="1200" b="0" i="0" u="none" strike="noStrike">
                        <a:effectLst/>
                        <a:latin typeface="Arial" panose="020B0604020202020204" pitchFamily="34" charset="0"/>
                      </a:endParaRPr>
                    </a:p>
                  </a:txBody>
                  <a:tcPr marL="9525" marR="9525" marT="9525" marB="0" anchor="ctr"/>
                </a:tc>
                <a:tc>
                  <a:txBody>
                    <a:bodyPr/>
                    <a:lstStyle/>
                    <a:p>
                      <a:pPr algn="l" fontAlgn="ctr"/>
                      <a:r>
                        <a:rPr lang="es-GT" sz="1200" u="none" strike="noStrike">
                          <a:effectLst/>
                        </a:rPr>
                        <a:t>SERVICIOS PERSONALES</a:t>
                      </a:r>
                      <a:endParaRPr lang="es-GT" sz="1200" b="0" i="0" u="none" strike="noStrike">
                        <a:effectLst/>
                        <a:latin typeface="Arial" panose="020B0604020202020204" pitchFamily="34" charset="0"/>
                      </a:endParaRPr>
                    </a:p>
                  </a:txBody>
                  <a:tcPr marL="9525" marR="9525" marT="9525" marB="0" anchor="ctr"/>
                </a:tc>
                <a:tc>
                  <a:txBody>
                    <a:bodyPr/>
                    <a:lstStyle/>
                    <a:p>
                      <a:pPr algn="l" fontAlgn="ctr"/>
                      <a:r>
                        <a:rPr lang="es-GT" sz="1200" u="none" strike="noStrike">
                          <a:effectLst/>
                        </a:rPr>
                        <a:t> Q   7,450,000.00 </a:t>
                      </a:r>
                      <a:endParaRPr lang="es-GT" sz="1200" b="0" i="0" u="none" strike="noStrike">
                        <a:effectLst/>
                        <a:latin typeface="Arial" panose="020B0604020202020204" pitchFamily="34" charset="0"/>
                      </a:endParaRPr>
                    </a:p>
                  </a:txBody>
                  <a:tcPr marL="9525" marR="9525" marT="9525" marB="0" anchor="ctr"/>
                </a:tc>
                <a:tc>
                  <a:txBody>
                    <a:bodyPr/>
                    <a:lstStyle/>
                    <a:p>
                      <a:pPr algn="l" fontAlgn="ctr"/>
                      <a:r>
                        <a:rPr lang="es-GT" sz="1200" u="none" strike="noStrike">
                          <a:effectLst/>
                        </a:rPr>
                        <a:t> Q2,185,063.45 </a:t>
                      </a:r>
                      <a:endParaRPr lang="es-GT" sz="1200" b="0" i="0" u="none" strike="noStrike">
                        <a:effectLst/>
                        <a:latin typeface="Arial" panose="020B0604020202020204" pitchFamily="34" charset="0"/>
                      </a:endParaRPr>
                    </a:p>
                  </a:txBody>
                  <a:tcPr marL="9525" marR="9525" marT="9525" marB="0" anchor="ctr"/>
                </a:tc>
                <a:tc>
                  <a:txBody>
                    <a:bodyPr/>
                    <a:lstStyle/>
                    <a:p>
                      <a:pPr algn="l" fontAlgn="ctr"/>
                      <a:r>
                        <a:rPr lang="es-GT" sz="1200" u="none" strike="noStrike">
                          <a:effectLst/>
                        </a:rPr>
                        <a:t> Q 5,264,936.55 </a:t>
                      </a:r>
                      <a:endParaRPr lang="es-GT" sz="1200" b="0" i="0" u="none" strike="noStrike">
                        <a:effectLst/>
                        <a:latin typeface="Arial" panose="020B0604020202020204" pitchFamily="34" charset="0"/>
                      </a:endParaRPr>
                    </a:p>
                  </a:txBody>
                  <a:tcPr marL="9525" marR="9525" marT="9525" marB="0" anchor="ctr"/>
                </a:tc>
                <a:tc>
                  <a:txBody>
                    <a:bodyPr/>
                    <a:lstStyle/>
                    <a:p>
                      <a:pPr algn="r" fontAlgn="ctr"/>
                      <a:r>
                        <a:rPr lang="es-GT" sz="900" u="none" strike="noStrike">
                          <a:effectLst/>
                        </a:rPr>
                        <a:t>29.33%</a:t>
                      </a:r>
                      <a:endParaRPr lang="es-GT" sz="900" b="1" i="0" u="none" strike="noStrike">
                        <a:effectLst/>
                        <a:latin typeface="Arial" panose="020B0604020202020204" pitchFamily="34" charset="0"/>
                      </a:endParaRPr>
                    </a:p>
                  </a:txBody>
                  <a:tcPr marL="9525" marR="9525" marT="9525" marB="0" anchor="ctr"/>
                </a:tc>
                <a:extLst>
                  <a:ext uri="{0D108BD9-81ED-4DB2-BD59-A6C34878D82A}">
                    <a16:rowId xmlns:a16="http://schemas.microsoft.com/office/drawing/2014/main" val="239879928"/>
                  </a:ext>
                </a:extLst>
              </a:tr>
              <a:tr h="503990">
                <a:tc>
                  <a:txBody>
                    <a:bodyPr/>
                    <a:lstStyle/>
                    <a:p>
                      <a:pPr algn="ctr" fontAlgn="ctr"/>
                      <a:r>
                        <a:rPr lang="es-GT" sz="1200" u="none" strike="noStrike">
                          <a:effectLst/>
                        </a:rPr>
                        <a:t>100</a:t>
                      </a:r>
                      <a:endParaRPr lang="es-GT" sz="1200" b="0" i="0" u="none" strike="noStrike">
                        <a:effectLst/>
                        <a:latin typeface="Arial" panose="020B0604020202020204" pitchFamily="34" charset="0"/>
                      </a:endParaRPr>
                    </a:p>
                  </a:txBody>
                  <a:tcPr marL="9525" marR="9525" marT="9525" marB="0" anchor="ctr"/>
                </a:tc>
                <a:tc>
                  <a:txBody>
                    <a:bodyPr/>
                    <a:lstStyle/>
                    <a:p>
                      <a:pPr algn="l" fontAlgn="ctr"/>
                      <a:r>
                        <a:rPr lang="es-GT" sz="1200" u="none" strike="noStrike" dirty="0">
                          <a:effectLst/>
                        </a:rPr>
                        <a:t>SERVICIOS NO PERSONALES</a:t>
                      </a:r>
                      <a:endParaRPr lang="es-GT" sz="1200" b="0" i="0" u="none" strike="noStrike" dirty="0">
                        <a:effectLst/>
                        <a:latin typeface="Arial" panose="020B0604020202020204" pitchFamily="34" charset="0"/>
                      </a:endParaRPr>
                    </a:p>
                  </a:txBody>
                  <a:tcPr marL="9525" marR="9525" marT="9525" marB="0" anchor="ctr"/>
                </a:tc>
                <a:tc>
                  <a:txBody>
                    <a:bodyPr/>
                    <a:lstStyle/>
                    <a:p>
                      <a:pPr algn="l" fontAlgn="ctr"/>
                      <a:r>
                        <a:rPr lang="es-GT" sz="1200" u="none" strike="noStrike">
                          <a:effectLst/>
                        </a:rPr>
                        <a:t> Q   1,291,152.00 </a:t>
                      </a:r>
                      <a:endParaRPr lang="es-GT" sz="1200" b="0" i="0" u="none" strike="noStrike">
                        <a:effectLst/>
                        <a:latin typeface="Arial" panose="020B0604020202020204" pitchFamily="34" charset="0"/>
                      </a:endParaRPr>
                    </a:p>
                  </a:txBody>
                  <a:tcPr marL="9525" marR="9525" marT="9525" marB="0" anchor="ctr"/>
                </a:tc>
                <a:tc>
                  <a:txBody>
                    <a:bodyPr/>
                    <a:lstStyle/>
                    <a:p>
                      <a:pPr algn="l" fontAlgn="ctr"/>
                      <a:r>
                        <a:rPr lang="es-GT" sz="1200" u="none" strike="noStrike">
                          <a:effectLst/>
                        </a:rPr>
                        <a:t> Q   421,582.92 </a:t>
                      </a:r>
                      <a:endParaRPr lang="es-GT" sz="1200" b="0" i="0" u="none" strike="noStrike">
                        <a:effectLst/>
                        <a:latin typeface="Arial" panose="020B0604020202020204" pitchFamily="34" charset="0"/>
                      </a:endParaRPr>
                    </a:p>
                  </a:txBody>
                  <a:tcPr marL="9525" marR="9525" marT="9525" marB="0" anchor="ctr"/>
                </a:tc>
                <a:tc>
                  <a:txBody>
                    <a:bodyPr/>
                    <a:lstStyle/>
                    <a:p>
                      <a:pPr algn="l" fontAlgn="ctr"/>
                      <a:r>
                        <a:rPr lang="es-GT" sz="1200" u="none" strike="noStrike">
                          <a:effectLst/>
                        </a:rPr>
                        <a:t> Q    869,569.08 </a:t>
                      </a:r>
                      <a:endParaRPr lang="es-GT" sz="1200" b="0" i="0" u="none" strike="noStrike">
                        <a:effectLst/>
                        <a:latin typeface="Arial" panose="020B0604020202020204" pitchFamily="34" charset="0"/>
                      </a:endParaRPr>
                    </a:p>
                  </a:txBody>
                  <a:tcPr marL="9525" marR="9525" marT="9525" marB="0" anchor="ctr"/>
                </a:tc>
                <a:tc>
                  <a:txBody>
                    <a:bodyPr/>
                    <a:lstStyle/>
                    <a:p>
                      <a:pPr algn="r" fontAlgn="ctr"/>
                      <a:r>
                        <a:rPr lang="es-GT" sz="900" u="none" strike="noStrike">
                          <a:effectLst/>
                        </a:rPr>
                        <a:t>32.65%</a:t>
                      </a:r>
                      <a:endParaRPr lang="es-GT" sz="900" b="1" i="0" u="none" strike="noStrike">
                        <a:effectLst/>
                        <a:latin typeface="Arial" panose="020B0604020202020204" pitchFamily="34" charset="0"/>
                      </a:endParaRPr>
                    </a:p>
                  </a:txBody>
                  <a:tcPr marL="9525" marR="9525" marT="9525" marB="0" anchor="ctr"/>
                </a:tc>
                <a:extLst>
                  <a:ext uri="{0D108BD9-81ED-4DB2-BD59-A6C34878D82A}">
                    <a16:rowId xmlns:a16="http://schemas.microsoft.com/office/drawing/2014/main" val="2732444076"/>
                  </a:ext>
                </a:extLst>
              </a:tr>
              <a:tr h="503990">
                <a:tc>
                  <a:txBody>
                    <a:bodyPr/>
                    <a:lstStyle/>
                    <a:p>
                      <a:pPr algn="ctr" fontAlgn="ctr"/>
                      <a:r>
                        <a:rPr lang="es-GT" sz="1200" u="none" strike="noStrike">
                          <a:effectLst/>
                        </a:rPr>
                        <a:t>200</a:t>
                      </a:r>
                      <a:endParaRPr lang="es-GT" sz="1200" b="0" i="0" u="none" strike="noStrike">
                        <a:effectLst/>
                        <a:latin typeface="Arial" panose="020B0604020202020204" pitchFamily="34" charset="0"/>
                      </a:endParaRPr>
                    </a:p>
                  </a:txBody>
                  <a:tcPr marL="9525" marR="9525" marT="9525" marB="0" anchor="ctr"/>
                </a:tc>
                <a:tc>
                  <a:txBody>
                    <a:bodyPr/>
                    <a:lstStyle/>
                    <a:p>
                      <a:pPr algn="l" fontAlgn="ctr"/>
                      <a:r>
                        <a:rPr lang="es-GT" sz="1200" u="none" strike="noStrike">
                          <a:effectLst/>
                        </a:rPr>
                        <a:t>MATERIALES Y SUMINISTROS</a:t>
                      </a:r>
                      <a:endParaRPr lang="es-GT" sz="1200" b="0" i="0" u="none" strike="noStrike">
                        <a:effectLst/>
                        <a:latin typeface="Arial" panose="020B0604020202020204" pitchFamily="34" charset="0"/>
                      </a:endParaRPr>
                    </a:p>
                  </a:txBody>
                  <a:tcPr marL="9525" marR="9525" marT="9525" marB="0" anchor="ctr"/>
                </a:tc>
                <a:tc>
                  <a:txBody>
                    <a:bodyPr/>
                    <a:lstStyle/>
                    <a:p>
                      <a:pPr algn="l" fontAlgn="ctr"/>
                      <a:r>
                        <a:rPr lang="es-GT" sz="1200" u="none" strike="noStrike">
                          <a:effectLst/>
                        </a:rPr>
                        <a:t> Q   1,507,113.00 </a:t>
                      </a:r>
                      <a:endParaRPr lang="es-GT" sz="1200" b="0" i="0" u="none" strike="noStrike">
                        <a:effectLst/>
                        <a:latin typeface="Arial" panose="020B0604020202020204" pitchFamily="34" charset="0"/>
                      </a:endParaRPr>
                    </a:p>
                  </a:txBody>
                  <a:tcPr marL="9525" marR="9525" marT="9525" marB="0" anchor="ctr"/>
                </a:tc>
                <a:tc>
                  <a:txBody>
                    <a:bodyPr/>
                    <a:lstStyle/>
                    <a:p>
                      <a:pPr algn="l" fontAlgn="ctr"/>
                      <a:r>
                        <a:rPr lang="es-GT" sz="1200" u="none" strike="noStrike">
                          <a:effectLst/>
                        </a:rPr>
                        <a:t> Q   591,799.05 </a:t>
                      </a:r>
                      <a:endParaRPr lang="es-GT" sz="1200" b="0" i="0" u="none" strike="noStrike">
                        <a:effectLst/>
                        <a:latin typeface="Arial" panose="020B0604020202020204" pitchFamily="34" charset="0"/>
                      </a:endParaRPr>
                    </a:p>
                  </a:txBody>
                  <a:tcPr marL="9525" marR="9525" marT="9525" marB="0" anchor="ctr"/>
                </a:tc>
                <a:tc>
                  <a:txBody>
                    <a:bodyPr/>
                    <a:lstStyle/>
                    <a:p>
                      <a:pPr algn="l" fontAlgn="ctr"/>
                      <a:r>
                        <a:rPr lang="es-GT" sz="1200" u="none" strike="noStrike" dirty="0">
                          <a:effectLst/>
                        </a:rPr>
                        <a:t> Q    915,313.95 </a:t>
                      </a:r>
                      <a:endParaRPr lang="es-GT" sz="1200" b="0" i="0" u="none" strike="noStrike" dirty="0">
                        <a:effectLst/>
                        <a:latin typeface="Arial" panose="020B0604020202020204" pitchFamily="34" charset="0"/>
                      </a:endParaRPr>
                    </a:p>
                  </a:txBody>
                  <a:tcPr marL="9525" marR="9525" marT="9525" marB="0" anchor="ctr"/>
                </a:tc>
                <a:tc>
                  <a:txBody>
                    <a:bodyPr/>
                    <a:lstStyle/>
                    <a:p>
                      <a:pPr algn="r" fontAlgn="ctr"/>
                      <a:r>
                        <a:rPr lang="es-GT" sz="900" u="none" strike="noStrike">
                          <a:effectLst/>
                        </a:rPr>
                        <a:t>39.27%</a:t>
                      </a:r>
                      <a:endParaRPr lang="es-GT" sz="900" b="1" i="0" u="none" strike="noStrike">
                        <a:effectLst/>
                        <a:latin typeface="Arial" panose="020B0604020202020204" pitchFamily="34" charset="0"/>
                      </a:endParaRPr>
                    </a:p>
                  </a:txBody>
                  <a:tcPr marL="9525" marR="9525" marT="9525" marB="0" anchor="ctr"/>
                </a:tc>
                <a:extLst>
                  <a:ext uri="{0D108BD9-81ED-4DB2-BD59-A6C34878D82A}">
                    <a16:rowId xmlns:a16="http://schemas.microsoft.com/office/drawing/2014/main" val="3175400061"/>
                  </a:ext>
                </a:extLst>
              </a:tr>
              <a:tr h="793787">
                <a:tc>
                  <a:txBody>
                    <a:bodyPr/>
                    <a:lstStyle/>
                    <a:p>
                      <a:pPr algn="ctr" fontAlgn="ctr"/>
                      <a:r>
                        <a:rPr lang="es-GT" sz="1200" u="none" strike="noStrike">
                          <a:effectLst/>
                        </a:rPr>
                        <a:t>300</a:t>
                      </a:r>
                      <a:endParaRPr lang="es-GT" sz="1200" b="0" i="0" u="none" strike="noStrike">
                        <a:effectLst/>
                        <a:latin typeface="Arial" panose="020B0604020202020204" pitchFamily="34" charset="0"/>
                      </a:endParaRPr>
                    </a:p>
                  </a:txBody>
                  <a:tcPr marL="9525" marR="9525" marT="9525" marB="0" anchor="ctr"/>
                </a:tc>
                <a:tc>
                  <a:txBody>
                    <a:bodyPr/>
                    <a:lstStyle/>
                    <a:p>
                      <a:pPr algn="l" fontAlgn="ctr"/>
                      <a:r>
                        <a:rPr lang="es-MX" sz="1200" u="none" strike="noStrike" dirty="0">
                          <a:effectLst/>
                        </a:rPr>
                        <a:t>PROPIEDAD, PLANTA, EQUIPO E INTANGIBLES</a:t>
                      </a:r>
                      <a:endParaRPr lang="es-MX" sz="1200" b="0" i="0" u="none" strike="noStrike" dirty="0">
                        <a:effectLst/>
                        <a:latin typeface="Arial" panose="020B0604020202020204" pitchFamily="34" charset="0"/>
                      </a:endParaRPr>
                    </a:p>
                  </a:txBody>
                  <a:tcPr marL="9525" marR="9525" marT="9525" marB="0" anchor="ctr"/>
                </a:tc>
                <a:tc>
                  <a:txBody>
                    <a:bodyPr/>
                    <a:lstStyle/>
                    <a:p>
                      <a:pPr algn="l" fontAlgn="ctr"/>
                      <a:r>
                        <a:rPr lang="es-GT" sz="1200" u="none" strike="noStrike">
                          <a:effectLst/>
                        </a:rPr>
                        <a:t> Q      251,735.00 </a:t>
                      </a:r>
                      <a:endParaRPr lang="es-GT" sz="1200" b="0" i="0" u="none" strike="noStrike">
                        <a:effectLst/>
                        <a:latin typeface="Arial" panose="020B0604020202020204" pitchFamily="34" charset="0"/>
                      </a:endParaRPr>
                    </a:p>
                  </a:txBody>
                  <a:tcPr marL="9525" marR="9525" marT="9525" marB="0" anchor="ctr"/>
                </a:tc>
                <a:tc>
                  <a:txBody>
                    <a:bodyPr/>
                    <a:lstStyle/>
                    <a:p>
                      <a:pPr algn="l" fontAlgn="ctr"/>
                      <a:r>
                        <a:rPr lang="es-GT" sz="1200" u="none" strike="noStrike">
                          <a:effectLst/>
                        </a:rPr>
                        <a:t> Q   162,412.00 </a:t>
                      </a:r>
                      <a:endParaRPr lang="es-GT" sz="1200" b="0" i="0" u="none" strike="noStrike">
                        <a:effectLst/>
                        <a:latin typeface="Arial" panose="020B0604020202020204" pitchFamily="34" charset="0"/>
                      </a:endParaRPr>
                    </a:p>
                  </a:txBody>
                  <a:tcPr marL="9525" marR="9525" marT="9525" marB="0" anchor="ctr"/>
                </a:tc>
                <a:tc>
                  <a:txBody>
                    <a:bodyPr/>
                    <a:lstStyle/>
                    <a:p>
                      <a:pPr algn="l" fontAlgn="ctr"/>
                      <a:r>
                        <a:rPr lang="es-GT" sz="1200" u="none" strike="noStrike">
                          <a:effectLst/>
                        </a:rPr>
                        <a:t> Q      89,323.00 </a:t>
                      </a:r>
                      <a:endParaRPr lang="es-GT" sz="1200" b="0" i="0" u="none" strike="noStrike">
                        <a:effectLst/>
                        <a:latin typeface="Arial" panose="020B0604020202020204" pitchFamily="34" charset="0"/>
                      </a:endParaRPr>
                    </a:p>
                  </a:txBody>
                  <a:tcPr marL="9525" marR="9525" marT="9525" marB="0" anchor="ctr"/>
                </a:tc>
                <a:tc>
                  <a:txBody>
                    <a:bodyPr/>
                    <a:lstStyle/>
                    <a:p>
                      <a:pPr algn="r" fontAlgn="ctr"/>
                      <a:r>
                        <a:rPr lang="es-GT" sz="900" u="none" strike="noStrike">
                          <a:effectLst/>
                        </a:rPr>
                        <a:t>64.52%</a:t>
                      </a:r>
                      <a:endParaRPr lang="es-GT" sz="900" b="1" i="0" u="none" strike="noStrike">
                        <a:effectLst/>
                        <a:latin typeface="Arial" panose="020B0604020202020204" pitchFamily="34" charset="0"/>
                      </a:endParaRPr>
                    </a:p>
                  </a:txBody>
                  <a:tcPr marL="9525" marR="9525" marT="9525" marB="0" anchor="ctr"/>
                </a:tc>
                <a:extLst>
                  <a:ext uri="{0D108BD9-81ED-4DB2-BD59-A6C34878D82A}">
                    <a16:rowId xmlns:a16="http://schemas.microsoft.com/office/drawing/2014/main" val="354916598"/>
                  </a:ext>
                </a:extLst>
              </a:tr>
              <a:tr h="264596">
                <a:tc>
                  <a:txBody>
                    <a:bodyPr/>
                    <a:lstStyle/>
                    <a:p>
                      <a:pPr algn="l" fontAlgn="b"/>
                      <a:r>
                        <a:rPr lang="es-GT" sz="1200" u="none" strike="noStrike">
                          <a:effectLst/>
                        </a:rPr>
                        <a:t> </a:t>
                      </a:r>
                      <a:endParaRPr lang="es-GT" sz="1200" b="0" i="0" u="none" strike="noStrike">
                        <a:effectLst/>
                        <a:latin typeface="Arial" panose="020B0604020202020204" pitchFamily="34" charset="0"/>
                      </a:endParaRPr>
                    </a:p>
                  </a:txBody>
                  <a:tcPr marL="9525" marR="9525" marT="9525" marB="0" anchor="b"/>
                </a:tc>
                <a:tc>
                  <a:txBody>
                    <a:bodyPr/>
                    <a:lstStyle/>
                    <a:p>
                      <a:pPr algn="ctr" fontAlgn="ctr"/>
                      <a:r>
                        <a:rPr lang="es-GT" sz="1200" u="none" strike="noStrike">
                          <a:effectLst/>
                        </a:rPr>
                        <a:t>Total </a:t>
                      </a:r>
                      <a:endParaRPr lang="es-GT" sz="1200" b="1" i="0" u="none" strike="noStrike">
                        <a:effectLst/>
                        <a:latin typeface="Arial" panose="020B0604020202020204" pitchFamily="34" charset="0"/>
                      </a:endParaRPr>
                    </a:p>
                  </a:txBody>
                  <a:tcPr marL="9525" marR="9525" marT="9525" marB="0" anchor="ctr"/>
                </a:tc>
                <a:tc>
                  <a:txBody>
                    <a:bodyPr/>
                    <a:lstStyle/>
                    <a:p>
                      <a:pPr algn="l" fontAlgn="b"/>
                      <a:r>
                        <a:rPr lang="es-GT" sz="1200" u="none" strike="noStrike">
                          <a:effectLst/>
                        </a:rPr>
                        <a:t> Q10,500,000.00 </a:t>
                      </a:r>
                      <a:endParaRPr lang="es-GT" sz="1200" b="1" i="0" u="none" strike="noStrike">
                        <a:effectLst/>
                        <a:latin typeface="Arial" panose="020B0604020202020204" pitchFamily="34" charset="0"/>
                      </a:endParaRPr>
                    </a:p>
                  </a:txBody>
                  <a:tcPr marL="9525" marR="9525" marT="9525" marB="0" anchor="b"/>
                </a:tc>
                <a:tc>
                  <a:txBody>
                    <a:bodyPr/>
                    <a:lstStyle/>
                    <a:p>
                      <a:pPr algn="l" fontAlgn="b"/>
                      <a:r>
                        <a:rPr lang="es-GT" sz="1200" u="none" strike="noStrike">
                          <a:effectLst/>
                        </a:rPr>
                        <a:t> Q3,360,857.42 </a:t>
                      </a:r>
                      <a:endParaRPr lang="es-GT" sz="1200" b="1" i="0" u="none" strike="noStrike">
                        <a:effectLst/>
                        <a:latin typeface="Arial" panose="020B0604020202020204" pitchFamily="34" charset="0"/>
                      </a:endParaRPr>
                    </a:p>
                  </a:txBody>
                  <a:tcPr marL="9525" marR="9525" marT="9525" marB="0" anchor="b"/>
                </a:tc>
                <a:tc>
                  <a:txBody>
                    <a:bodyPr/>
                    <a:lstStyle/>
                    <a:p>
                      <a:pPr algn="l" fontAlgn="b"/>
                      <a:r>
                        <a:rPr lang="es-GT" sz="1200" u="none" strike="noStrike">
                          <a:effectLst/>
                        </a:rPr>
                        <a:t> Q 7,139,142.58 </a:t>
                      </a:r>
                      <a:endParaRPr lang="es-GT" sz="1200" b="1" i="0" u="none" strike="noStrike">
                        <a:effectLst/>
                        <a:latin typeface="Arial" panose="020B0604020202020204" pitchFamily="34" charset="0"/>
                      </a:endParaRPr>
                    </a:p>
                  </a:txBody>
                  <a:tcPr marL="9525" marR="9525" marT="9525" marB="0" anchor="b"/>
                </a:tc>
                <a:tc>
                  <a:txBody>
                    <a:bodyPr/>
                    <a:lstStyle/>
                    <a:p>
                      <a:pPr algn="r" fontAlgn="b"/>
                      <a:r>
                        <a:rPr lang="es-GT" sz="900" u="none" strike="noStrike">
                          <a:effectLst/>
                        </a:rPr>
                        <a:t>32.01%</a:t>
                      </a:r>
                      <a:endParaRPr lang="es-GT" sz="900" b="1"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300360477"/>
                  </a:ext>
                </a:extLst>
              </a:tr>
              <a:tr h="264596">
                <a:tc>
                  <a:txBody>
                    <a:bodyPr/>
                    <a:lstStyle/>
                    <a:p>
                      <a:pPr algn="l" fontAlgn="b"/>
                      <a:endParaRPr lang="es-GT" sz="1200" b="1" i="0" u="none" strike="noStrike">
                        <a:effectLst/>
                        <a:latin typeface="Arial" panose="020B0604020202020204" pitchFamily="34" charset="0"/>
                      </a:endParaRPr>
                    </a:p>
                  </a:txBody>
                  <a:tcPr marL="9525" marR="9525" marT="9525" marB="0" anchor="b"/>
                </a:tc>
                <a:tc gridSpan="3">
                  <a:txBody>
                    <a:bodyPr/>
                    <a:lstStyle/>
                    <a:p>
                      <a:pPr algn="l" fontAlgn="b"/>
                      <a:r>
                        <a:rPr lang="es-MX" sz="1200" u="none" strike="noStrike">
                          <a:effectLst/>
                        </a:rPr>
                        <a:t>FUENTE: https://sicoin.minfin.gob.gt</a:t>
                      </a:r>
                      <a:endParaRPr lang="es-MX" sz="1200" b="1" i="0" u="none" strike="noStrike">
                        <a:effectLst/>
                        <a:latin typeface="Arial" panose="020B0604020202020204" pitchFamily="34" charset="0"/>
                      </a:endParaRPr>
                    </a:p>
                  </a:txBody>
                  <a:tcPr marL="9525" marR="9525" marT="9525" marB="0" anchor="b"/>
                </a:tc>
                <a:tc hMerge="1">
                  <a:txBody>
                    <a:bodyPr/>
                    <a:lstStyle/>
                    <a:p>
                      <a:endParaRPr lang="es-GT"/>
                    </a:p>
                  </a:txBody>
                  <a:tcPr/>
                </a:tc>
                <a:tc hMerge="1">
                  <a:txBody>
                    <a:bodyPr/>
                    <a:lstStyle/>
                    <a:p>
                      <a:endParaRPr lang="es-GT"/>
                    </a:p>
                  </a:txBody>
                  <a:tcPr/>
                </a:tc>
                <a:tc>
                  <a:txBody>
                    <a:bodyPr/>
                    <a:lstStyle/>
                    <a:p>
                      <a:pPr algn="l" fontAlgn="b"/>
                      <a:endParaRPr lang="es-GT" sz="1200" b="0" i="0" u="none" strike="noStrike">
                        <a:effectLst/>
                        <a:latin typeface="Arial" panose="020B0604020202020204" pitchFamily="34" charset="0"/>
                      </a:endParaRPr>
                    </a:p>
                  </a:txBody>
                  <a:tcPr marL="9525" marR="9525" marT="9525" marB="0" anchor="b"/>
                </a:tc>
                <a:tc>
                  <a:txBody>
                    <a:bodyPr/>
                    <a:lstStyle/>
                    <a:p>
                      <a:pPr algn="l" fontAlgn="ctr"/>
                      <a:endParaRPr lang="es-GT" sz="1200" b="0" i="0" u="none" strike="noStrike" dirty="0">
                        <a:effectLst/>
                        <a:latin typeface="Arial" panose="020B0604020202020204" pitchFamily="34" charset="0"/>
                      </a:endParaRPr>
                    </a:p>
                  </a:txBody>
                  <a:tcPr marL="9525" marR="9525" marT="9525" marB="0" anchor="ctr"/>
                </a:tc>
                <a:extLst>
                  <a:ext uri="{0D108BD9-81ED-4DB2-BD59-A6C34878D82A}">
                    <a16:rowId xmlns:a16="http://schemas.microsoft.com/office/drawing/2014/main" val="371128945"/>
                  </a:ext>
                </a:extLst>
              </a:tr>
            </a:tbl>
          </a:graphicData>
        </a:graphic>
      </p:graphicFrame>
    </p:spTree>
    <p:extLst>
      <p:ext uri="{BB962C8B-B14F-4D97-AF65-F5344CB8AC3E}">
        <p14:creationId xmlns:p14="http://schemas.microsoft.com/office/powerpoint/2010/main" val="2496453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g1e0bd25976b_0_50"/>
          <p:cNvSpPr/>
          <p:nvPr/>
        </p:nvSpPr>
        <p:spPr>
          <a:xfrm>
            <a:off x="-1" y="281100"/>
            <a:ext cx="11181925"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g1e0bd25976b_0_50"/>
          <p:cNvSpPr txBox="1"/>
          <p:nvPr/>
        </p:nvSpPr>
        <p:spPr>
          <a:xfrm>
            <a:off x="337803" y="347913"/>
            <a:ext cx="10070394" cy="1932796"/>
          </a:xfrm>
          <a:prstGeom prst="rect">
            <a:avLst/>
          </a:prstGeom>
          <a:noFill/>
          <a:ln>
            <a:noFill/>
          </a:ln>
        </p:spPr>
        <p:txBody>
          <a:bodyPr spcFirstLastPara="1" wrap="square" lIns="91425" tIns="45700" rIns="91425" bIns="45700" anchor="t" anchorCtr="0">
            <a:spAutoFit/>
          </a:bodyPr>
          <a:lstStyle/>
          <a:p>
            <a:pPr>
              <a:lnSpc>
                <a:spcPct val="115000"/>
              </a:lnSpc>
              <a:buClr>
                <a:srgbClr val="00B0F0"/>
              </a:buClr>
            </a:pPr>
            <a:r>
              <a:rPr lang="es-ES" sz="2800" b="1" i="0" u="none" strike="noStrike" cap="none" dirty="0">
                <a:solidFill>
                  <a:schemeClr val="bg1"/>
                </a:solidFill>
                <a:latin typeface="Arial"/>
                <a:ea typeface="Arial"/>
                <a:cs typeface="Arial"/>
                <a:sym typeface="Arial"/>
              </a:rPr>
              <a:t>¿CUÁL ES LA IMPORTANCIA DEL PAGO DE SERVIDORES PÚBLICOS?</a:t>
            </a:r>
          </a:p>
          <a:p>
            <a:pPr algn="just">
              <a:lnSpc>
                <a:spcPct val="115000"/>
              </a:lnSpc>
              <a:buClr>
                <a:srgbClr val="00B0F0"/>
              </a:buClr>
            </a:pPr>
            <a:r>
              <a:rPr lang="es-CR" sz="2800" b="1" dirty="0">
                <a:solidFill>
                  <a:schemeClr val="bg1"/>
                </a:solidFill>
                <a:effectLst/>
                <a:latin typeface="Times New Roman" panose="02020603050405020304" pitchFamily="18" charset="0"/>
                <a:ea typeface="Montserrat" panose="00000500000000000000" pitchFamily="2" charset="0"/>
                <a:cs typeface="Times New Roman" panose="02020603050405020304" pitchFamily="18" charset="0"/>
              </a:rPr>
              <a:t>. </a:t>
            </a:r>
            <a:endParaRPr lang="es-GT" sz="2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pPr lvl="0" algn="just">
              <a:lnSpc>
                <a:spcPct val="115000"/>
              </a:lnSpc>
              <a:buClr>
                <a:srgbClr val="00B0F0"/>
              </a:buClr>
            </a:pPr>
            <a:endParaRPr lang="es-GT" sz="20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 name="CuadroTexto 1">
            <a:extLst>
              <a:ext uri="{FF2B5EF4-FFF2-40B4-BE49-F238E27FC236}">
                <a16:creationId xmlns:a16="http://schemas.microsoft.com/office/drawing/2014/main" id="{97F6D84D-211F-DD86-241D-9DF596DE71FD}"/>
              </a:ext>
            </a:extLst>
          </p:cNvPr>
          <p:cNvSpPr txBox="1"/>
          <p:nvPr/>
        </p:nvSpPr>
        <p:spPr>
          <a:xfrm>
            <a:off x="337803" y="1544314"/>
            <a:ext cx="10844121" cy="4577985"/>
          </a:xfrm>
          <a:prstGeom prst="rect">
            <a:avLst/>
          </a:prstGeom>
          <a:noFill/>
        </p:spPr>
        <p:txBody>
          <a:bodyPr wrap="square">
            <a:spAutoFit/>
          </a:bodyPr>
          <a:lstStyle/>
          <a:p>
            <a:pPr marL="228600" algn="just">
              <a:lnSpc>
                <a:spcPct val="150000"/>
              </a:lnSpc>
            </a:pPr>
            <a:r>
              <a:rPr lang="es-GT" dirty="0">
                <a:solidFill>
                  <a:srgbClr val="000000"/>
                </a:solidFill>
                <a:effectLst/>
                <a:latin typeface="Times New Roman" panose="02020603050405020304" pitchFamily="18" charset="0"/>
                <a:ea typeface="Times New Roman" panose="02020603050405020304" pitchFamily="18" charset="0"/>
              </a:rPr>
              <a:t>En el contexto de las múltiples acciones de mitigación de la contaminación ambiental por parte de AMSCLAE, es necesario resaltar, lo más importante, el talento humano especializado, multidisciplinario y altamente calificado con el que cuenta la institución para operativizar y dinamizar las acciones favorables a la conservación e implementación de los objetivos estratégicos de la AMSCLAE y cumplimiento del mandato legal.</a:t>
            </a:r>
            <a:endParaRPr lang="es-GT" dirty="0">
              <a:effectLst/>
              <a:latin typeface="Times New Roman" panose="02020603050405020304" pitchFamily="18" charset="0"/>
              <a:ea typeface="Times New Roman" panose="02020603050405020304" pitchFamily="18" charset="0"/>
            </a:endParaRPr>
          </a:p>
          <a:p>
            <a:pPr marL="228600" algn="just">
              <a:lnSpc>
                <a:spcPct val="150000"/>
              </a:lnSpc>
            </a:pPr>
            <a:r>
              <a:rPr lang="es-GT" dirty="0">
                <a:effectLst/>
                <a:latin typeface="Times New Roman" panose="02020603050405020304" pitchFamily="18" charset="0"/>
                <a:ea typeface="Times New Roman" panose="02020603050405020304" pitchFamily="18" charset="0"/>
              </a:rPr>
              <a:t> </a:t>
            </a:r>
          </a:p>
          <a:p>
            <a:pPr marL="228600" algn="just">
              <a:lnSpc>
                <a:spcPct val="150000"/>
              </a:lnSpc>
            </a:pPr>
            <a:r>
              <a:rPr lang="es-GT" dirty="0">
                <a:solidFill>
                  <a:srgbClr val="000000"/>
                </a:solidFill>
                <a:effectLst/>
                <a:latin typeface="Times New Roman" panose="02020603050405020304" pitchFamily="18" charset="0"/>
                <a:ea typeface="Times New Roman" panose="02020603050405020304" pitchFamily="18" charset="0"/>
              </a:rPr>
              <a:t>Las actividades de mitigación de contaminación de la AMSCLAE, son apoyadas con personal temporal, por servicios técnicos y/o profesionales que prestan servicios con la institución. Realizan análisis y previsión por medio de la planificación operativa y táctica los cuales permiten la actualización, priorización y cumplimiento de las obligaciones institucionales de aspecto ambiental, legal, penal, administrativo, financiero y establecimiento de alianzas estratégicas.</a:t>
            </a:r>
            <a:endParaRPr lang="es-GT" dirty="0">
              <a:effectLst/>
              <a:latin typeface="Times New Roman" panose="02020603050405020304" pitchFamily="18" charset="0"/>
              <a:ea typeface="Times New Roman" panose="02020603050405020304" pitchFamily="18" charset="0"/>
            </a:endParaRPr>
          </a:p>
          <a:p>
            <a:pPr marL="228600" algn="just">
              <a:lnSpc>
                <a:spcPct val="150000"/>
              </a:lnSpc>
            </a:pPr>
            <a:r>
              <a:rPr lang="es-GT" dirty="0">
                <a:effectLst/>
                <a:latin typeface="Times New Roman" panose="02020603050405020304" pitchFamily="18" charset="0"/>
                <a:ea typeface="Times New Roman" panose="02020603050405020304" pitchFamily="18" charset="0"/>
              </a:rPr>
              <a:t> </a:t>
            </a:r>
          </a:p>
          <a:p>
            <a:pPr marL="228600" algn="just">
              <a:lnSpc>
                <a:spcPct val="150000"/>
              </a:lnSpc>
            </a:pPr>
            <a:r>
              <a:rPr lang="es-GT" dirty="0">
                <a:solidFill>
                  <a:srgbClr val="000000"/>
                </a:solidFill>
                <a:effectLst/>
                <a:latin typeface="Times New Roman" panose="02020603050405020304" pitchFamily="18" charset="0"/>
                <a:ea typeface="Times New Roman" panose="02020603050405020304" pitchFamily="18" charset="0"/>
              </a:rPr>
              <a:t>El personal de la AMSCLAE orienta las planificaciones operativas, anuales, multianuales y estratégicas en respuesta a las intervenciones en los componentes suelo, bosque, agua y gobernabilidad, que son parte de la estrategia de intervención enfocada en el manejo integrado de la cuenca del Lago de Atitlán, así como en la generación de condiciones que permitan a la institución funcionamiento y seguridad en su actuar administrativo, técnico y legal.</a:t>
            </a:r>
            <a:endParaRPr lang="es-GT"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39625294"/>
      </p:ext>
    </p:extLst>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175</TotalTime>
  <Words>3474</Words>
  <Application>Microsoft Office PowerPoint</Application>
  <PresentationFormat>Panorámica</PresentationFormat>
  <Paragraphs>265</Paragraphs>
  <Slides>33</Slides>
  <Notes>33</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33</vt:i4>
      </vt:variant>
    </vt:vector>
  </HeadingPairs>
  <TitlesOfParts>
    <vt:vector size="41" baseType="lpstr">
      <vt:lpstr>Times New Roman</vt:lpstr>
      <vt:lpstr>Vollkorn Black</vt:lpstr>
      <vt:lpstr>Symbol</vt:lpstr>
      <vt:lpstr>Arial</vt:lpstr>
      <vt:lpstr>Vollkorn ExtraBold</vt:lpstr>
      <vt:lpstr>Calibri</vt:lpstr>
      <vt:lpstr>Open Sans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dc:creator>
  <cp:lastModifiedBy>Comunicacion Social</cp:lastModifiedBy>
  <cp:revision>10</cp:revision>
  <dcterms:created xsi:type="dcterms:W3CDTF">2022-04-29T16:34:54Z</dcterms:created>
  <dcterms:modified xsi:type="dcterms:W3CDTF">2023-05-05T23:23:24Z</dcterms:modified>
</cp:coreProperties>
</file>