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8" r:id="rId3"/>
    <p:sldId id="259" r:id="rId4"/>
    <p:sldId id="261" r:id="rId5"/>
    <p:sldId id="262" r:id="rId6"/>
    <p:sldId id="264" r:id="rId7"/>
    <p:sldId id="265" r:id="rId8"/>
    <p:sldId id="266" r:id="rId9"/>
    <p:sldId id="269" r:id="rId10"/>
    <p:sldId id="267" r:id="rId11"/>
    <p:sldId id="263" r:id="rId12"/>
  </p:sldIdLst>
  <p:sldSz cx="12192000" cy="6858000"/>
  <p:notesSz cx="6858000" cy="9144000"/>
  <p:embeddedFontLst>
    <p:embeddedFont>
      <p:font typeface="Vollkorn Black" panose="020B0604020202020204" charset="0"/>
      <p:bold r:id="rId14"/>
      <p:italic r:id="rId15"/>
      <p:boldItalic r:id="rId16"/>
    </p:embeddedFont>
    <p:embeddedFont>
      <p:font typeface="Montserrat SemiBold"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241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6478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10</a:t>
            </a:fld>
            <a:endParaRPr/>
          </a:p>
        </p:txBody>
      </p:sp>
    </p:spTree>
    <p:extLst>
      <p:ext uri="{BB962C8B-B14F-4D97-AF65-F5344CB8AC3E}">
        <p14:creationId xmlns:p14="http://schemas.microsoft.com/office/powerpoint/2010/main" val="217165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11</a:t>
            </a:fld>
            <a:endParaRPr/>
          </a:p>
        </p:txBody>
      </p:sp>
    </p:spTree>
    <p:extLst>
      <p:ext uri="{BB962C8B-B14F-4D97-AF65-F5344CB8AC3E}">
        <p14:creationId xmlns:p14="http://schemas.microsoft.com/office/powerpoint/2010/main" val="250968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a:t>
            </a:fld>
            <a:endParaRPr/>
          </a:p>
        </p:txBody>
      </p:sp>
    </p:spTree>
    <p:extLst>
      <p:ext uri="{BB962C8B-B14F-4D97-AF65-F5344CB8AC3E}">
        <p14:creationId xmlns:p14="http://schemas.microsoft.com/office/powerpoint/2010/main" val="282512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3</a:t>
            </a:fld>
            <a:endParaRPr/>
          </a:p>
        </p:txBody>
      </p:sp>
    </p:spTree>
    <p:extLst>
      <p:ext uri="{BB962C8B-B14F-4D97-AF65-F5344CB8AC3E}">
        <p14:creationId xmlns:p14="http://schemas.microsoft.com/office/powerpoint/2010/main" val="365617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4</a:t>
            </a:fld>
            <a:endParaRPr/>
          </a:p>
        </p:txBody>
      </p:sp>
    </p:spTree>
    <p:extLst>
      <p:ext uri="{BB962C8B-B14F-4D97-AF65-F5344CB8AC3E}">
        <p14:creationId xmlns:p14="http://schemas.microsoft.com/office/powerpoint/2010/main" val="257594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5</a:t>
            </a:fld>
            <a:endParaRPr/>
          </a:p>
        </p:txBody>
      </p:sp>
    </p:spTree>
    <p:extLst>
      <p:ext uri="{BB962C8B-B14F-4D97-AF65-F5344CB8AC3E}">
        <p14:creationId xmlns:p14="http://schemas.microsoft.com/office/powerpoint/2010/main" val="165117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6</a:t>
            </a:fld>
            <a:endParaRPr/>
          </a:p>
        </p:txBody>
      </p:sp>
    </p:spTree>
    <p:extLst>
      <p:ext uri="{BB962C8B-B14F-4D97-AF65-F5344CB8AC3E}">
        <p14:creationId xmlns:p14="http://schemas.microsoft.com/office/powerpoint/2010/main" val="180906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7</a:t>
            </a:fld>
            <a:endParaRPr/>
          </a:p>
        </p:txBody>
      </p:sp>
    </p:spTree>
    <p:extLst>
      <p:ext uri="{BB962C8B-B14F-4D97-AF65-F5344CB8AC3E}">
        <p14:creationId xmlns:p14="http://schemas.microsoft.com/office/powerpoint/2010/main" val="70302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8</a:t>
            </a:fld>
            <a:endParaRPr/>
          </a:p>
        </p:txBody>
      </p:sp>
    </p:spTree>
    <p:extLst>
      <p:ext uri="{BB962C8B-B14F-4D97-AF65-F5344CB8AC3E}">
        <p14:creationId xmlns:p14="http://schemas.microsoft.com/office/powerpoint/2010/main" val="283296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9</a:t>
            </a:fld>
            <a:endParaRPr/>
          </a:p>
        </p:txBody>
      </p:sp>
    </p:spTree>
    <p:extLst>
      <p:ext uri="{BB962C8B-B14F-4D97-AF65-F5344CB8AC3E}">
        <p14:creationId xmlns:p14="http://schemas.microsoft.com/office/powerpoint/2010/main" val="2696278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1">
  <p:cSld name="CUSTOM">
    <p:spTree>
      <p:nvGrpSpPr>
        <p:cNvPr id="1" name="Shape 29"/>
        <p:cNvGrpSpPr/>
        <p:nvPr/>
      </p:nvGrpSpPr>
      <p:grpSpPr>
        <a:xfrm>
          <a:off x="0" y="0"/>
          <a:ext cx="0" cy="0"/>
          <a:chOff x="0" y="0"/>
          <a:chExt cx="0" cy="0"/>
        </a:xfrm>
      </p:grpSpPr>
      <p:sp>
        <p:nvSpPr>
          <p:cNvPr id="30" name="Google Shape;30;g1e0bd25976b_0_157"/>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31" name="Google Shape;31;g1e0bd25976b_0_157"/>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129158" y="6430104"/>
            <a:ext cx="165168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i="0" u="none" strike="noStrike" cap="none" dirty="0">
                <a:solidFill>
                  <a:srgbClr val="10304B"/>
                </a:solidFill>
                <a:latin typeface="Montserrat SemiBold"/>
                <a:ea typeface="Montserrat SemiBold"/>
                <a:cs typeface="Montserrat SemiBold"/>
                <a:sym typeface="Montserrat SemiBold"/>
              </a:rPr>
              <a:t>SECRETARÍA DE SEGURIDAD ALIMENTARIA Y NUTRICIONAL</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Rectángulo 3"/>
          <p:cNvSpPr/>
          <p:nvPr/>
        </p:nvSpPr>
        <p:spPr>
          <a:xfrm>
            <a:off x="2700281" y="1255245"/>
            <a:ext cx="7378943" cy="461665"/>
          </a:xfrm>
          <a:prstGeom prst="rect">
            <a:avLst/>
          </a:prstGeom>
        </p:spPr>
        <p:txBody>
          <a:bodyPr wrap="none">
            <a:spAutoFit/>
          </a:bodyPr>
          <a:lstStyle/>
          <a:p>
            <a:r>
              <a:rPr lang="es-GT" sz="2400" b="1" dirty="0"/>
              <a:t>CONSOLIDADO DE LOGROS INSTITUCIONALES </a:t>
            </a:r>
          </a:p>
        </p:txBody>
      </p:sp>
      <p:graphicFrame>
        <p:nvGraphicFramePr>
          <p:cNvPr id="2" name="Tabla 1"/>
          <p:cNvGraphicFramePr>
            <a:graphicFrameLocks noGrp="1"/>
          </p:cNvGraphicFramePr>
          <p:nvPr>
            <p:extLst>
              <p:ext uri="{D42A27DB-BD31-4B8C-83A1-F6EECF244321}">
                <p14:modId xmlns:p14="http://schemas.microsoft.com/office/powerpoint/2010/main" val="264936655"/>
              </p:ext>
            </p:extLst>
          </p:nvPr>
        </p:nvGraphicFramePr>
        <p:xfrm>
          <a:off x="1889212" y="1974501"/>
          <a:ext cx="8674155" cy="3423285"/>
        </p:xfrm>
        <a:graphic>
          <a:graphicData uri="http://schemas.openxmlformats.org/drawingml/2006/table">
            <a:tbl>
              <a:tblPr bandRow="1">
                <a:tableStyleId>{5C22544A-7EE6-4342-B048-85BDC9FD1C3A}</a:tableStyleId>
              </a:tblPr>
              <a:tblGrid>
                <a:gridCol w="8674155"/>
              </a:tblGrid>
              <a:tr h="203200">
                <a:tc>
                  <a:txBody>
                    <a:bodyPr/>
                    <a:lstStyle/>
                    <a:p>
                      <a:pPr algn="just">
                        <a:spcBef>
                          <a:spcPts val="1200"/>
                        </a:spcBef>
                        <a:spcAft>
                          <a:spcPts val="1200"/>
                        </a:spcAft>
                      </a:pPr>
                      <a:r>
                        <a:rPr lang="es-GT" sz="1800">
                          <a:effectLst/>
                        </a:rPr>
                        <a:t>Conformación de la mesa técnica de análisis y seguimiento de desnutrición aguda</a:t>
                      </a:r>
                      <a:endParaRPr lang="es-GT" sz="16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979170">
                <a:tc>
                  <a:txBody>
                    <a:bodyPr/>
                    <a:lstStyle/>
                    <a:p>
                      <a:pPr algn="just">
                        <a:spcBef>
                          <a:spcPts val="1200"/>
                        </a:spcBef>
                        <a:spcAft>
                          <a:spcPts val="1200"/>
                        </a:spcAft>
                      </a:pPr>
                      <a:r>
                        <a:rPr lang="es-GT" sz="1800">
                          <a:effectLst/>
                        </a:rPr>
                        <a:t>Participación institucional en foro de Naciones Unidas</a:t>
                      </a:r>
                      <a:endParaRPr lang="es-GT" sz="1600">
                        <a:effectLst/>
                        <a:latin typeface="Calibri" panose="020F0502020204030204" pitchFamily="34" charset="0"/>
                        <a:ea typeface="Calibri" panose="020F0502020204030204" pitchFamily="34" charset="0"/>
                      </a:endParaRPr>
                    </a:p>
                  </a:txBody>
                  <a:tcPr marL="68580" marR="68580" marT="0" marB="0" anchor="ctr"/>
                </a:tc>
              </a:tr>
              <a:tr h="203200">
                <a:tc>
                  <a:txBody>
                    <a:bodyPr/>
                    <a:lstStyle/>
                    <a:p>
                      <a:pPr algn="just">
                        <a:spcBef>
                          <a:spcPts val="1200"/>
                        </a:spcBef>
                        <a:spcAft>
                          <a:spcPts val="1200"/>
                        </a:spcAft>
                      </a:pPr>
                      <a:r>
                        <a:rPr lang="es-GT" sz="1800">
                          <a:effectLst/>
                        </a:rPr>
                        <a:t>Fortalecimiento de la Gobernanza local en SAN en el marco de la Gran Cruzada Nacional por la Nutrición –GCNN-</a:t>
                      </a:r>
                      <a:endParaRPr lang="es-GT" sz="1600">
                        <a:effectLst/>
                        <a:latin typeface="Calibri" panose="020F0502020204030204" pitchFamily="34" charset="0"/>
                        <a:ea typeface="Calibri" panose="020F0502020204030204" pitchFamily="34" charset="0"/>
                      </a:endParaRPr>
                    </a:p>
                  </a:txBody>
                  <a:tcPr marL="68580" marR="68580" marT="0" marB="0" anchor="ctr"/>
                </a:tc>
              </a:tr>
              <a:tr h="417195">
                <a:tc>
                  <a:txBody>
                    <a:bodyPr/>
                    <a:lstStyle/>
                    <a:p>
                      <a:pPr algn="just">
                        <a:spcBef>
                          <a:spcPts val="1200"/>
                        </a:spcBef>
                        <a:spcAft>
                          <a:spcPts val="1200"/>
                        </a:spcAft>
                      </a:pPr>
                      <a:r>
                        <a:rPr lang="es-GT" sz="1800">
                          <a:effectLst/>
                        </a:rPr>
                        <a:t>Categorización de comunidades en riesgo a INSAN</a:t>
                      </a:r>
                      <a:endParaRPr lang="es-GT" sz="1600">
                        <a:effectLst/>
                        <a:latin typeface="Calibri" panose="020F0502020204030204" pitchFamily="34" charset="0"/>
                        <a:ea typeface="Calibri" panose="020F0502020204030204" pitchFamily="34" charset="0"/>
                      </a:endParaRPr>
                    </a:p>
                  </a:txBody>
                  <a:tcPr marL="68580" marR="68580" marT="0" marB="0" anchor="ctr"/>
                </a:tc>
              </a:tr>
              <a:tr h="381000">
                <a:tc>
                  <a:txBody>
                    <a:bodyPr/>
                    <a:lstStyle/>
                    <a:p>
                      <a:pPr algn="just">
                        <a:spcAft>
                          <a:spcPts val="0"/>
                        </a:spcAft>
                      </a:pPr>
                      <a:r>
                        <a:rPr lang="es-GT" sz="1800">
                          <a:effectLst/>
                        </a:rPr>
                        <a:t>Tablero del Plan Operativo Anual de Seguridad Alimentaria y Nutricional (POASAN)</a:t>
                      </a:r>
                      <a:endParaRPr lang="es-GT" sz="1600">
                        <a:effectLst/>
                        <a:latin typeface="Calibri" panose="020F0502020204030204" pitchFamily="34" charset="0"/>
                        <a:ea typeface="Calibri" panose="020F0502020204030204" pitchFamily="34" charset="0"/>
                      </a:endParaRPr>
                    </a:p>
                  </a:txBody>
                  <a:tcPr marL="68580" marR="68580" marT="0" marB="0" anchor="ctr"/>
                </a:tc>
              </a:tr>
              <a:tr h="381000">
                <a:tc>
                  <a:txBody>
                    <a:bodyPr/>
                    <a:lstStyle/>
                    <a:p>
                      <a:pPr>
                        <a:lnSpc>
                          <a:spcPct val="150000"/>
                        </a:lnSpc>
                        <a:spcAft>
                          <a:spcPts val="0"/>
                        </a:spcAft>
                      </a:pPr>
                      <a:r>
                        <a:rPr lang="es-GT" sz="1800" dirty="0">
                          <a:effectLst/>
                        </a:rPr>
                        <a:t>Participación institucional en el Panel de Alto Nivel: La transformación de los Sistemas Alimentarios como Acelerador de los ODS</a:t>
                      </a:r>
                      <a:endParaRPr lang="es-GT" sz="1600" dirty="0">
                        <a:effectLst/>
                        <a:latin typeface="Calibri" panose="020F0502020204030204" pitchFamily="34"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3174738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168929" y="5367870"/>
            <a:ext cx="16518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i="0" u="none" strike="noStrike" cap="none" dirty="0">
                <a:solidFill>
                  <a:srgbClr val="10304B"/>
                </a:solidFill>
                <a:latin typeface="Montserrat SemiBold"/>
                <a:ea typeface="Montserrat SemiBold"/>
                <a:cs typeface="Montserrat SemiBold"/>
                <a:sym typeface="Montserrat SemiBold"/>
              </a:rPr>
              <a:t>SECRETARÍA DE SEGURIDAD ALIMENTARIA Y NUTRICIONAL</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867988" y="1079602"/>
            <a:ext cx="4074134" cy="707846"/>
          </a:xfrm>
          <a:prstGeom prst="rect">
            <a:avLst/>
          </a:prstGeom>
          <a:noFill/>
          <a:ln>
            <a:noFill/>
          </a:ln>
        </p:spPr>
        <p:txBody>
          <a:bodyPr spcFirstLastPara="1" wrap="square" lIns="91425" tIns="45700" rIns="91425" bIns="45700" anchor="t" anchorCtr="0">
            <a:spAutoFit/>
          </a:bodyPr>
          <a:lstStyle/>
          <a:p>
            <a:pPr lvl="0"/>
            <a:r>
              <a:rPr lang="es-ES" sz="2000" dirty="0">
                <a:solidFill>
                  <a:schemeClr val="lt1"/>
                </a:solidFill>
              </a:rPr>
              <a:t>PRINCIPALES ATRIBUCIONES DE LA SESAN</a:t>
            </a:r>
            <a:endParaRPr sz="2000" dirty="0">
              <a:solidFill>
                <a:schemeClr val="lt1"/>
              </a:solidFill>
            </a:endParaRPr>
          </a:p>
        </p:txBody>
      </p:sp>
      <p:sp>
        <p:nvSpPr>
          <p:cNvPr id="57" name="Google Shape;57;g1e0bd25976b_0_37"/>
          <p:cNvSpPr txBox="1"/>
          <p:nvPr/>
        </p:nvSpPr>
        <p:spPr>
          <a:xfrm>
            <a:off x="867988" y="2735022"/>
            <a:ext cx="10173051" cy="1938952"/>
          </a:xfrm>
          <a:prstGeom prst="rect">
            <a:avLst/>
          </a:prstGeom>
          <a:noFill/>
          <a:ln>
            <a:noFill/>
          </a:ln>
        </p:spPr>
        <p:txBody>
          <a:bodyPr spcFirstLastPara="1" wrap="square" lIns="91425" tIns="45700" rIns="91425" bIns="45700" anchor="t" anchorCtr="0">
            <a:spAutoFit/>
          </a:bodyPr>
          <a:lstStyle/>
          <a:p>
            <a:pPr lvl="0" algn="just">
              <a:lnSpc>
                <a:spcPct val="150000"/>
              </a:lnSpc>
            </a:pPr>
            <a:r>
              <a:rPr lang="es-ES" sz="1600" dirty="0"/>
              <a:t>El propósito de la Secretaría de Seguridad Alimentaria y Nutricional de la Presidencia de la República (SESAN) es coordinar las acciones de seguridad alimentaria y nutricional con las instituciones que conforman el Sistema Nacional de Seguridad Alimentaria y Nutricional (SINASAN), esto para promover la seguridad alimentaria y nutricional de la población, con énfasis en la niñez menor de cinco años de edad, preescolares y escolares, mujeres, población rural e indígena, en pobreza y pobreza extrema.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768698" y="955112"/>
            <a:ext cx="3279000" cy="707846"/>
          </a:xfrm>
          <a:prstGeom prst="rect">
            <a:avLst/>
          </a:prstGeom>
          <a:noFill/>
          <a:ln>
            <a:noFill/>
          </a:ln>
        </p:spPr>
        <p:txBody>
          <a:bodyPr spcFirstLastPara="1" wrap="square" lIns="91425" tIns="45700" rIns="91425" bIns="45700" anchor="t" anchorCtr="0">
            <a:spAutoFit/>
          </a:bodyPr>
          <a:lstStyle/>
          <a:p>
            <a:pPr lvl="0"/>
            <a:r>
              <a:rPr lang="es-GT" sz="2000">
                <a:solidFill>
                  <a:schemeClr val="lt1"/>
                </a:solidFill>
              </a:rPr>
              <a:t>EJECUCIÓN PRESUPUESTARIA</a:t>
            </a:r>
            <a:endParaRPr sz="2000" dirty="0">
              <a:solidFill>
                <a:schemeClr val="lt1"/>
              </a:solidFill>
            </a:endParaRPr>
          </a:p>
        </p:txBody>
      </p:sp>
      <p:sp>
        <p:nvSpPr>
          <p:cNvPr id="2" name="Rectángulo 1"/>
          <p:cNvSpPr/>
          <p:nvPr/>
        </p:nvSpPr>
        <p:spPr>
          <a:xfrm>
            <a:off x="445229" y="2208950"/>
            <a:ext cx="4938096" cy="738664"/>
          </a:xfrm>
          <a:prstGeom prst="rect">
            <a:avLst/>
          </a:prstGeom>
        </p:spPr>
        <p:txBody>
          <a:bodyPr wrap="square">
            <a:spAutoFit/>
          </a:bodyPr>
          <a:lstStyle/>
          <a:p>
            <a:pPr algn="just"/>
            <a:r>
              <a:rPr lang="es-ES" dirty="0">
                <a:solidFill>
                  <a:schemeClr val="tx1"/>
                </a:solidFill>
              </a:rPr>
              <a:t>La SESAN cuenta con un presupuesto aprobado y vigente para 2023 de Q58.4 millones. La ejecución acumulada al mes de abril es Q 16.8 millones</a:t>
            </a:r>
            <a:endParaRPr lang="es-GT" dirty="0">
              <a:solidFill>
                <a:schemeClr val="tx1"/>
              </a:solidFill>
            </a:endParaRPr>
          </a:p>
        </p:txBody>
      </p:sp>
      <p:sp>
        <p:nvSpPr>
          <p:cNvPr id="4" name="AutoShape 4" descr="data:image/png;base64,iVBORw0KGgoAAAANSUhEUgAAAyYAAAFBCAYAAACCWbv5AAAAAXNSR0IArs4c6QAAIABJREFUeF7tnX+IVted/8+ooCjasK2lpKYxoi7zT0OJTZpJmyluvphsIE2MafNHs3EoGLqxhjpQkhixTBO+SOhOx3SFFWS/NkI2SBpQcDGtdMpS3N2wNr+0pmHj0toEJo4moBIGh3w5t3uenufMufeee++5P869r4HQ+jz3nPM5r8/nfp7zvufHHXj77bf/rxDiccEfBCAAAQhAAAIQgAAEIACBGggMDAz8v4G33377kxrapkkIQAACEIAABCAAAQhAAAI9Aj1hsnbtWrBAAAIQgAAEIAABCEAAAhColMDvf//7qD2ESaXYaQwCEIAABCAAAQhAAAIQ0AkgTIgHCEAAAhCAAAQgAAEIQKB2AgiT2l2AARCAAAQgAAEIQAACEIAAwoQYgAAEIAABCEAAAhCAAARqJ4Awqd0FGAABCEAAAhCAAAQgAAEIIEyIAQhAAAIQgAAEIAABCECgdgIIk9pdgAEQgAAEIAABCEAAAhCAAMKEGIAABCAAAQhAAAIQgAAEaieAMKndBRgAAQhAAAIQgAAEIAABCCBMiAEIQAACEIAABCAAAQhAoHYCCJPaXYABEIAABCAAAQhAAAIQgADChBiAAAQgAAEIQAACEIAABGongDCp3QUYAAEIQAACEIAABCAAAQggTIgBCEAAAhCAAAQgAAEIQKB2AgiT2l2AARCAAAQgAAEIQAACEIAAwoQYgAAEIAABCEAAAhCAAARqJ4Awqd0FGAABCEAAAhCAAAQgAAEIIEyIAQhAAAIQgAAEIAABCECgdgIIk9pdgAEQgAAEIAABCEAAAhCAAMKEGIAABCAAAQhAAAIQgAAEaieAMKndBRgAAQhAAAIQgAAEIAABCCBMiAEIQAACEIAABCAAAQhAoHYCCJPaXYABEIAABCAAAQhAAAIQgADChBiAAAQiAq+//rrYvXu3lcaaNWvETTfdJDZs2CAWLlwIMQgUIjA9PS2OHDkifvOb34jLly9Hdc2fP1/ceuut4stf/nL0n/6XFJv6dRs3bhSbNm3qK5u1LbNjZ86cET/+8Y8jO2XsT0xMiGXLliX2X7f3uuuuEzt27IgtMzMzI0ZHR4W0c+vWrWJoaCgT21OnTolXX311DsuvfvWrYvPmzan3qywvffHGG2/02h0cHBR33nnnHD/ohhVpV7X53//9333+d7U5EyAuhgAEgiKAMAnKXRgLgfIITE5Oin379iU2IAePu3btEqtXry7PEGpuNQF9oG/rqC3GXGJT1mUKkzxtmTYdPHhQHD16tPexi3gw7V23bp3Yvn271a95hYkst2fPHnHy5MnYeJFC6kc/+pFYsWKF9Zp/+Zd/EYcPH44tb7O7SLuzs7NifHw81WYX8dfqm4TOQaDDBBAmHXY+XYeATkANplauXBmJDzUzIgcTb731lvjpT3+a6akxdJtFQA7Sx8bGnJ/6l2G9PgiXMwnf+973eoPmixcviv/6r/8SL730UjSDoIvfuNhMsjFvW3qdqo5Lly6Jr3zlK+LXv/61MO8Pmw2mMEkS9EWEyeOPPx5xuvvuu8X1118fmSLv10OHDvUER5y9uo333nuv+MY3vhHFhlneFHvS3rztupZNEnJlxCV1QgACzSGAMGmOL7AEArUSSBv8qYGt7cl0rYbTuBOBJggTFWNZZ97SYjNJHGRtS69LMZMD5W9/+9vRkqyPP/44ddZQ2fulL31JDAwMRDMEcQIhrzBJcro+M2Hrv96mbfmbXt51+ZoSRWpGJCv3vG06BT8XQQACwRBAmATjKgyFQLkE0gZ/+mCGJ5rl+qKM2pskTLIMdiWLtNhMEiZZ29LrUsu45PKtW265pbcMyTaY18spe+V98rd/+7fRTJX8sy0DK0OY6MySlsYlsVHxklVg5BWfaTaXcU9QJwQg0DwCCJPm+QSLIFALgbTBn/5EUxcm+udy4PXXf/3XYu/eveJ3v/td1A/bIC7rhlvZxq9+9avov7Nnz0b1XnvttdHyk6997Ws9XrotcYPHuAG6Kis3LsulbDfccEPU3osvvtjboBu3KbhIu7qzy+CStj8j7km+zRbJXB6EINkuX748c5zmHbSmxWaSMMk6sFZ1TU1NRTMkV69e7W14d7VDFyaPPfZYT9DYhEAdwkQJrqRlaWmzKnHOz+tjXZgUEZOZg5ICEIBAowggTBrlDoyBQH0E0gZdcQMVfVD+wAMPRBuF1UlLsjdxIkZ+JweNq1atEu+8806v46agMDfMysGxHLgogaJfX0Qg6MJECqxXXnmlJ65MryTZmFUQybrNPvrkIoXWz3/+c/Hee+/1/CIZLlmypCfwHnnkkT5x9/zzz0f9j/uT9n33u9/NfIKUGuzL+JB1bNu2LfHkJ9V+Wmza7MzbltmmHr96nUmb4HVhIje96+VsezaKnMoV5yMlPsxBftwDBrOevMIkrt20zMaMbBohvodANwggTLrhZ3oJgVQCaYM//cm7PiizDaq3bNkSzWTI7y5cuNB7uq4GLban2PoRq3r9+gyHfsKQ2qS7YMGC3hGxPoSJOuVI2iiFljoiWR7n+sMf/jA61tW0v0i70jFlc5FtuC7l0k+hGh4e7jtyVs6i/OQnPyl0CII5gyM3wf/93/99b/O2LVDTYjMuuPO0ZQrFuFhPWs5oszduwF7GjEnSIN9VcLgKGJ19XnEh76l//ud/jvbiMFuSmqq5AAKtJoAwabV76RwE3Akkncqln/JjDshMYRL3JFk9NU7aPKwGb3ob5tPnpB4VEQhpG4Zlu3FPvou0WwUXV2GS9GRfcXe5Ji3qpAhVp7ypa6VAke8gMd9hIr9PW44mr4mbqcralu5nfRmXslPZkjSAtt1LOjc9vssQJklCt0xhktSuHhOSj1wmKf/0mTz5HpN77rkn9njjtLjiewhAIHwCCJPwfUgPIOCFgMvgz7Ym3WVQrg8uk9a1257q65tw05b+uNiStsdEPrWNG+S67LPJupTLZTagKBdXYeIy6JZ1uexRSAtK8xhqdb05S1NUmMjyWdrS+2ebFXFZzhXnU9v+C9/CJO30vLKESVq7ejyY74bRv7P5Py2W+B4CEGgPAYRJe3xJTyBQiECcMJHLltauXRv7JmgXMaAP9uT/lxuobX/q6an+NNqckUl6su5iSxFhEjcoL9KuPkgri4urMHEVHK4CxjUg5RIxuQ9GHZhgCgIX8earrTSh4LLEKc5evW4l0OVxwr72mOiiyeV44qTTxVz6qZi7tJvkH/kOm2PHjonjx48XWiboGgNcBwEINJcAwqS5vsEyCFRKIO/gz2VQbgqTtI7JQZV8iduyZcuiS9WpXPoJWeYeEHWdeo9C1pkL137YOLmUjRNESU+PTU55uWQVJmnHQfsWJqbvzD08eWMzLs6Slu3pT/71QwL0upSAjjvxK8levX657FGy9iFMXMWBq+BwiWnJxLXdtHtej1H5/9Ni0KU+roEABMIjgDAJz2dYDIFSCOQd/LkOYFyfxqd1LunpuostTZ0xcXmjeBKbtFkHl83vrj4qQ5iYA1N9r1Le2EziZQqEoaGh6PIsQlFebxPASfbqMSp9/sQTT4gnn3wyOlQh6aSvpL7oBzO4xJGLn9NmjqQ9WdtNu7dNNvLYbjl7yh8EINAdAgiT7viankIgkUDewZ+LGJAN+x7M2tbru9hSRJiUucfE12lENi76oN9l03aaLS4D2zy3W9xL/fLGposw0Wc9XAbjqs4kBmn26qJInmD30ksv5RYmus1ymaN894qaaYzrv8u9mPaCxTztpsUEwiSNEN9DoP0EECbt9zE9hIATgbTBVFwlLmJAlnXZNOxk6P9eZDvNKm1go3+f9H6HuCU6cU/Zi7RbBRddmCS9cNBlA7OPU7ni/Bx3pG7e2EyKJ1tbLgN2VWfSwN3FXtW+XC720UcfRXsrss6YSHGwe/fuaG9OmpjUWaT5MC2e87abdn/HnVyWVo7vIQCB9hBAmLTHl/QEAoUIuAymbA24ChNZVj9O1HbCltoE+/nPf773HpTnnnsuegmjep+IrEe2+ctf/lIcOHBgzoBM38R/7733Rm+Hl4M2c6lTkjCRbcgB/IMPPijuuOOOXvmkd3jkbbcqLrbBqOT4wQcfiM997nORa82DBnR+8nv96F2XJUN6vKgn7IODg9GRwF/84hd7y3SU3w8fPhwVMZdHZY3NPG257r1QfUp6Z4eLvbo/VJ1ZhEmSyE5LBOYeG/XeIVlOf6eI/LdpU5F2JZd//dd/FX/zN38jvvSlL/XebyTb0d+RkySe0/rG9xCAQNgEECZh+w/rIeCNgMtgqqgw0Z+0qrrUSVS2t7+bA2W1GVm/NmngZNorBzwjIyPi5ZdfFpcuXRITExN9G+zVxvlbb71VvPHGG31vsFd1xQ2aTFv1tpPaldfVycUUGDZbTI6uS4ZswkQOfJP+5HGx+pvo5bVxJ8aZ9agN07pocG0rz8xV0Rkes19ZhIk+u5WWBGyzKS5+tu2fKdKuix/lvaILpbS+8T0EINAuAgiTdvmT3kAgN4EqhIk0Tg7g5eDmyJEj0eBf/UnRIWdG7r777r63gKsTueQL2c6ePRtdLgcvUjzEvYxNlpEvhVTHj8oy6uVtn/3sZ6NTkJKEiRyQ3XfffeL5558Xr7zyilObqm9Z21X9r4qL2Sc5KySZ63/Slrfeeis6wlcXgVJEyhmkm2++OdemZClKTpw4IV599dW+epU/Td8rm+RMjVyylPann+SUta0sy7iUHUX3xCSdDpbW1yICQY85eV9lubeKtiv9ImdN5PIzdT9Le+T9f/vtt0f39fLly9O6z/cQgEBLCSBMWupYugUBCGQjkGVJWraauRoCEIAABCAAARcCCBMXSlwDAQi0ngDCpPUupoMQgAAEINBwAgiThjsI8yAAgWoIIEyq4UwrEIAABCAAgTgCCBNiAwIQgIBxIlXcW+MBBQEIQAACEIBAeQQQJuWxpWYIQCAgAsyYBOQsTIUABCAAgVYSQJi00q10CgIQgAAEIAABCEAAAmERQJiE5S+shQAEIAABCEAAAhCAQCsJIExa6VY6BQEIQAACEIAABCAAgbAIIEzC8hfWQgACEIAABCAAAQhAoJUEECatdCudggAEIAABCEAAAhCAQFgEECZh+QtrIQABCEAAAhCAAAQg0EoCCJNWupVOQQACEIAABCAAAQhAICwCCJOw/IW1EIAABCAAAQhAAAIQaCUBhEkr3UqnIAABCEAAAhCAAAQgEBYBhElY/sJaCEAAAhCAAAQgAAEItJIAwqSVbqVTEIAABISYnZ0V4+Pj4uTJk2Ljxo1i06ZNPSxJ38EunsCZM2fE2NiYWLhwoZiYmBDLli0DVyAEiPlAHIWZnSaAMOm0++k8BCDQZgIIE//eRZj4Z1pVjQiTqkjTDgTyE0CY5GdHSQj0CLz++uti9+7d0b/nz58vHnzwQXH33Xc7E5qcnBT79u3rld+1a5dYvXq1c3kubC6BsmNDDraef/55cfbsWXHzzTf3xR3CxH9c1ClMpD9/9atfiX/7t38T77zzTq9zMufceuutke+vv/56/51uSY0Ik5Y4km60mgDCpNXupXNVEdCFhWwzyzKPmZkZMTo6Kqanp3vmbt26VQwNDVVlPu2USKDs2JiamhI7duwQly9fFitXrhRS1Mr4k38IE/+OrUuYSDHys5/9LPJz0p8ZA/4JhFsjwiRc32F5dwggTLrja3paIgE1+Lz22mvFRx99FA0ezDX9cc2rsl/84hfFn/70p0igNEmY1DUQK9FdlVZddmxIYbtnz55oH8m9994rvvnNb/b6hzDx7+o67gdd3F533XXRXqEvf/nLvc5dvHhRHDt2TBw+fDj6LMuDEf+E5tZYBzNbvxAmVXibNiBQjADCpBg/SkMgIqAGDvJp5fDwsDhw4MCcp9c2VPpsyZYtW8RLL72EMGlZTNUZGwgT/8FU9SBbtSd7sm7dOvHoo4/2ZsTM3unLBuW127dv9w8gR41VM4szEWGSw3kUgUDFBBAmFQOnuXYS0Aef3/3ud6NTe+SsSdrMh/rBloLmiSeeEE8++STCpGUhUmdsIEz8B1OVg2zdf66zIAcPHhRHjx6N9ro1Za9alcySPI4w8X8/UCMEfBNAmPgmSn2dJKAPPp966imxd+/eaGlN0lNL80fynnvu6e01SRI0p06dEkeOHBFvvPFGj7VcQrZmzZpo+djy5cv7fKC3I+u95ZZbxKFDh8Tx48d769W/+tWvCtn+ihUremXNvRGmY+PWsme1T9arNvXKjb1yE7f8k336xje+Ib72ta9ljimbDYODg+LOO+/sWwKj2lZH6mbh42pU2bGRV3y4DtKy+jNvvJk8s/jQdwypeHzxxRd794iMn5GREXHp0qXU44Kz2h4XS/r+IdeloXoZM4+4+NxFRLj2L0sOyXKt8vevf/1r8Z//+Z/WXLh58+Y5M0su/Zd1u/ZP+c13/nLNLVwHgTYSQJi00av0qXIC+uBTPqWUg2s5a5L01FINIK5evRq9D2HRokWJwkSdvvTKK6/E9k+2J2ds9I3z+o/xAw88ED1NtW2gNW2Vy0J+/vOfi/fee693vRQLS5Ys6QmHRx55pGeLD/uUIJFPh5VAcR2QmSJD/lv2adWqVX0nGCW9zyMLH9cgKzs2yhImPvyZh6fenzw+LBpDcnmlPGHvd7/7ndXF8gGAPBHLNoORx/akOFIiIcvsh7481Hww4jIwTxImWfuXJYdkESbmgSHqPtdzldyLIw+F0N8zk9b/rP2z5RyZI/PmL9ecwnUQaDMBhEmbvUvfKiNgDj4HBgZ6IiNuYK2WXKjBg/5ja5sxUdfLTsl9LPoTQfmE7yc/+UkkIMwBk+3HVg4YN2zYEF0rBw8//elPo7K2GR6XJ6jSprz26fX/6Ec/6s3aSLvlzM6CBQv6XgyY5NSkZSz6+nudb1E+aUFWdmyUJUzy+rMozzw+LCuG5L4vNWMn7zEp1JVgsQmTPLYnxY+KHddlXOZA2bcwyds/1xxistBzop5H5eePP/64+PrXv97LY6ps0ixTmjDJ0z+fsZeWS/geAl0ggDDpgpfpY+kEzMGnHEjYPlOGqB/cDz/8sLcOPEmYuCzpiLtG/zGOe/KaNAByGVQUsU+1XXSzrrLh448/jl1bb4pBcyCXh09acJUdG2UIkyL+LBJveX3oO4biTtVL2vOR1/YyhUmW46OVHXH3e5H+ueQQGwd1v2YRZvpDkizCLG//fMVeWh7hewh0hQDCpCuepp+lErANPpPWetuuTxImrk9O1Q+5PiBJe0oowSQtGXEZVBSxT29727Ztc/aAuDouSQgmDbqK8kmzr+zYKEOYFPFnEZ55feg7hpIGwnH3Q17bXWYAswzMdf4+hUmR/rnkEJNDnmVsqo44W5NiM2//fMVeWh7hewh0hQDCpCuepp+lErD9qOk/gvqTuzgBkiRMbILD1iHbgNJloJj0tNBlUOHLPtkn23saXJynLz2S+wBsf2oNuj7QK8onzbayY6MMYeLLn3HLGOPizYcPfcRQ0ksK4+6HvLaXOWOSZcYgbcakSP9ccojOIW4Jl8lKxr6s+8SJE+KPf/xj72t1n2cRZnn7Zy5dzJu/0vII30OgKwQQJl3xNP0slUDc0zbbU7+4H2kXYZK23KluYZLHPukY+eMuT+TST0GSy6r0vTBpDtQHFmnXygGLXKMuN8bWIUykfb5io0xhksefRXjm9aHvGCoqTLLEn4swybv5PemghzjR6CK8svYvqzBxEcb63rg4e/IKk6z985G/0trkewh0hQDCpCuepp+lEogTJuaTv/vuu0+oo2nNgYGLMEkaMMkO1i1M8thnOsbcZJw2OFblXQYztiAoMpB2CaqyY6NMYZLHn0V45vVhlTGUNnBPY+YSM+oal70+Zn3KPvm5z+OCi/gmizBxWcKl91EedS4fYOjHpOdZylWkf7oP8uavLHHBtRBoMwGESZu9S98qI5C0PlkXC/L4SnkUqW2Ddp17TIou5SqyJyHOSapO16fFrjaY7RUZSLsEWNmxUYYwcWWZd09TXLy5tuvCXRfqPmMobY9Jlv0gaf3Qc4KL4EnanC/bcon1MvrnKkxcl3CliYg8wqTu2EuLBb6HQFcIIEy64mn6WSqBpMGn/tRTGWGbBUgSJvoTwrR1++aJQi6DERdhkjS4K2JfnGNcTsnRyyYdNpDk/KJ80gKr7NgoQ5gU8WcRnnl96CuGkmYbZBv6O05MAeLbdtUnFT/y32nv9Em7NmljvClcfPbPZRZEtp8mOBQT2+l6egzE1ZMUm779lzV/peURvodAVwggTLriafpZKoGkwae5OVIaYntPSZIwMeu49957o7eiy8GD/NPXW2dZV62gJP2I2paTSHs++OAD8bnPfS6qIq99stxzzz0XvQRRvVdF1ffLX/5SHDhwwPoiuzhn6u8hsJ3wdfHiRXHs2DHx+c9/vvd+iiIDaZegqjI2suwpcBU0so9VxltWH/qMIZ2JFOLme0zUu4Ikk7T3mLjGX1oMmfeWfAP93/3d34nrr7++V/RPf/qT+MUvfiHUy1eTlj/q4kX3a9b3tGTpn0sOcRUvstNxs6mS1fPPP9/jkDUX1hl7aXHA9xDoCgGESVc8TT9LJZB21KT+JDZuSUbaCxbT3kgtO5jnbceyXJIwsQkrWcbsRx77zLrVm+Xlm7XVn03ExTnTZoM6oUuvUx/A1ylMZD+KxoarwMgiWqRdefxpitS02b24JY3mm9eTfOg7hmwznCrepFgZGRkRL7/8srh06ZKYmJjoe7N4nvhzSUzmgNuljCkmVZm4+1l+X1b/XHJI2sEH+oyt+eZ3823rMl7k/Z5VmGT1n+/Yc/Er10Cg7QQQJm33MP2rhECaMNF/8OIGa2nCRA363nrrregN1PpAW/4Q33HHHeLmm2/uzaLYBiJ5BoqqXf1JpBwkPPjgg+Luu+/u4yt/qPPYJ0/kkv+dPXs2qk/Wf+utt4p77rmn9yZ4V0dKG+Rg/8iRI+KNN97oFZODFzkzI23WnzbXLUyKxkZZwqTueMvqQ58xND09HcWPmoGQLOQmaxmPn/3sZ8Xo6KhVmChmWWx3jWt5nZoZkfe+ulfk5zK2b7/99igHHD58OPpP3Udy1sfMCzJmDh06JI4fPy7k0s8q+meKKzOHZBEmirPZBzmbdOedd4qlS5eKsbGxzMIkj/9kv3zGXpZ44FoItJEAwqSNXqVPEIAABCDQWQIuy7I6C4eOQwACjSaAMGm0ezAOAhCAAAQgkI+AEijvvvvunGVn+WqkFAQgAIFyCSBMyuVL7RCAAAQgAAEIQAACEICAAwGEiQMkLoEABCAAAQhAAAIQgAAEyiWAMCmXL7VDAAIQgAAEIAABCEAAAg4EECYOkLgEAhCAAAQgAAEIQAACECiXAMKkXL7UDgEIQAACEIAABCAAAQg4EECYOEDiEghAAAIQgAAEIAABCECgXAIIk3L5UjsEIAABCEAAAhCAAAQg4EAAYeIAiUsgAAEIQAACEIAABCAAgXIJIEzK5UvtEIAABCAAAQhAAAIQgIADAYSJAyQugQAEIAABCEAAAhCAAATKJYAwKZcvtUMAAhCAAAQgAAEIQAACDgQQJg6QuAQCEIAABCAAAQhAAAIQKJcAwqRcvtQOAQhAAAIQgAAEIAABCDgQQJg4QOISCEAAAhCAAAQgAAEIQKBcAgiTcvlSOwQgAAEIQAACEIAABCDgQABh4gCJSyAAAQhAAAIQgAAEIACBcgkgTMrlS+0QgAAEIAABCEAAAhCAgAMBhIkDJC6BAAQgAAEIQAACEIAABMolgDAply+1QwACEIAABCAAAQhAAAIOBBAmDpC4BAIQgAAEIAABCEAAAhAolwDCpFy+1A4BCEAAAhCAAAQgAAEIOBBAmDhA4hIIQAACEIAABCAAAQhAoFwCCJNy+VI7BCAAAQhAAAIQgAAEIOBAAGHiAIlLIAABCEAAAhCAAAQgAIFyCSBMyuVL7RCAAAQgAAEIQAACEICAAwGEiQMkLoEABCAAAQhAAAIQgAAEyiXgTZicOXNGjI2N9Vm7ceNGsWnTpr7PZmZmxOjoqJienu59vnXrVjE0NJTY07zlysVH7RCAAAQgAAEIQAACEICADwJehIkSJbrAUJ/p4mRqakrs2LFDbNiwoSdYJicnxb59+0SSOMlbzgcg6oAABCAAAQhAAAIQgAAEyifgRZgcPHhQnD59WuzatUssXLgwsnp2dlaMj4+LefPmie3bt0efJV134cKFvvJ61/OWKx8fLUAAAhCAAAQgAAEIQAACPgh4EybHjx8XExMTYtmyZZFdaunVDTfcEAkT9e/h4eE5y7vkrMn+/fsjYbJ69eq+fuUt5wMOdUAAAhCAAAQgAAEIQAAC1RDwIkzUUqurV69G4mTJkiXRbMmpU6d6YkVdMzIyMmc/iW0pmOp+3nLV4KMVCEAAAhCAAAQgAAEIQMAHAS/CRBqiBMTly5cju9atW9dbwiX/nSQ+yvjOBxzqgAAEIAABCEAAAhCAAASqIeBNmKhN7Ndee6346KOPhBQoK1eu7O0bKUN8JNWZB9+5c+fElStX8hSlDAQgAAEIQAACEIAABDpBYPHixWLFihXe++pFmMjN6ceOHevbI6JEgxInUqzIE7lYyuXdh1QIAQhAAAIQgAAEIACB4AkUFia2o3wVFX1Tu9wUbx4VbLvO3PzuWr9ZLnjP0AEIQAACEIAABCAAAQh0iEBlwkSeziU3xJvHAqtjheOOC477Pq1ch3xIVyEAAQhAAAIQgAAEIBA8gcLCRAmE119/vW8pl5rpGBwc7G2Ct7100Twq2PbCRZdywXuCDkAAAhCAAAQgAAEIQKDDBAoLE8VO7jM5evRoH0r9re/qCyUy1L/nz5/fJ2ji3gSfVq7DPqTrEIAABCAAAQhAAAIQCJ6AN2ESPAk6AAEIQAACEIAABCAYSFELAAAgAElEQVQAAQjURgBhUht6GoYABCAAAQhAAAIQgAAEFAGECbEAAQhAAAIQgAAEIAABCNROAGFSuwswAAIQgAAEIAABCEAAAhBAmBADEIAABCAAAQhAAAIQgEDtBBAmtbsAAyAAAQhAAAIQgAAEIAABhAkxAAEIQAACEIAABCAAAQjUTgBhUrsLMAACEIAABCAAAQhAAAIQQJgQAxCAAAQgAAEIQAACEIBA7QQQJrW7AAMgAAEIQAACEIAABCAAAYQJMQABCEAAAhCAAAQgAAEI1E4AYVK7C6ox4M033xTbtm2b09iiRYvECy+8IK655pred7ZrH374YbF582ZnY2dnZ8XOnTvFiRMnxG233Saefvpp57JcCAEItIMAeacdfqQXEIAABKoigDCpinTN7cgBwvbt28WePXvE4OBgrDVqICFFxfr166Pr1GdZxMnRo0fF+Pi4WLVqlVi+fDnCpGb/0zwE6iBA3qmDOm1CAAIQCJcAwiRc32Wy3HWAsHfvXvHaa69FAkbOpsg/Nfsxb948J4ExMzMjHnroIfGd73xHTE5OCtdymTrExRCAQOMJkHca7yIMhAAEINAoAgiTRrmjPGOyDBCOHDnSt7xLCY01a9Y4CRMlbuSMyTPPPIMwKc+t1AyBRhMg7zTaPRgHAQhAoHEEECaNc0k5BrkOEN5//32xZcsWcfXq1UicLF26NNor8tvf/nbOXhSbpbL8o48+GgmStWvXRmWZMSnHp9QKgaYTIO803UPYBwEIQKBZBBAmzfJHadbYNqEuWLDAuudEiZNLly5F9rhuXjeXfGVdAlZa56kYAhCohQB5pxbsNAoBCEAgWAIIk2BdV9xwueTq0KFD0ayG2ugua5Ub15999llx3XXXiYsXLwopUOQyLn3fia11OQj5wQ9+0JtZQZgU9xE1QKBtBMg7bfMo/YEABCDgjwDCxB/L4Gqy7R2Rg4aXX365byZFPfVMEieqrrvuuqt3rDDCJLiQwGAIlE6AvFM6YhqAAAQgECwBhEmwrituuBIO58+fj4SInB2R+0vuv//+Oe8sUcf/xh03HPe+At1Kc2ameA+oAQIQCI0AeSc0j2EvBCAAgeoIIEyqY924lswnl2pvSR5hYuscMyaNczkGQaB2AuSd2l2AARCAAAQaSwBh0ljX+DNMCYQ77rijt5dEfaaftqU+e/XVV/uWcinBcuONN/aOC1b7UJJmQRAm/nxITRAIjQB5JzSPYS8EIACB+gkgTOr3QSUW2JZaxe0ZUZtTdcPMt74jTCpxG41AIGgC5J2g3YfxEIAABCongDCpHDkNQgACEIAABCAAAQhAAAImAYQJMQEBCEAAAhCAAAQgAAEI1E4AYVK7CzAAAhCAAAQgAAEIQAACEECYEAMQgAAEIAABCEAAAhCAQO0EECa1uwADIAABCEAAAhCAAAQgAAGvwmRqakrs2LFDXL58uUd248aNYtOmTb1/yzPsR0dHxfT0dO+zrVu3iqGhoURv5C2HiyEAAQhAAAIQgAAEIACB5hPwJkwmJyfFvn37RJLIUMJlw4YNPbFSZrnm48dCCEAAAhCAAAQgAAEIQEAS8CJMbILDhvfgwYPi9OnTYteuXWLhwoXRJfIlXOPj4+LChQt9n+vl85bDxRCAAAQgAAEIQAACEIBAGAS8CBM563HgwAExMTEhli1bZu25Woo1PDzct7RLXizL79+/PxImq1ev7iuft1wY+LESAhCAAAQgAAEIQAACEPAyY+Iy4yEbUrMqIyMjc/aTnDlzRoyNjVmXgeUth3shAAEIQAACEIAABCAAgXAIFJ4xUcLkk08+EQMDA+LkyZO93q9cubK3PCtJfJTxXTguwFIIQAACEIAABCAAAQhAoLAwUUutPvzww76lWOrzpUuXRp+fPXs2dlakKcLk3Llz4sqVK0QFBCAAAQhAAAIQgAAEIBBDYPHixWLFihXe+RQWJmrGZN68eWL79u19Bup7R+TeE3mUMEu5vPuQCiEAAQhAAAIQgAAEIBA8AW/CxHaqlk2Y6EcFK3pJm9+TTvxKKhe8Z+gABCAAAQhAAAIQgAAEOkSgsDCRrOJO5ZLH/B4/fjw6rWvJkiXWY4HTNs/HfZ9WrkM+7Ovq/xn9TXBd/8WPbwvOZgyGAAT6CZB7iAgIQAACEChKwIswUbMag4ODveVcat+I/uZ322fmrIfthYsu5YqCaEt5Bgdt8ST9gEBYBMg9YfkLayEAAQg0kYAXYSI7psTJ5cuXe/20vQVeiQx10fz58/s2zce9CT6tXBPh1mETg4M6qNMmBCBA7iEGIAABCECgKAFvwqSoIZT3Q4DBgR+O1AIBCGQjQO7JxourIQABCEBgLgGEScuigsFByxxKdyAQCAFyTyCOwkwIQAACDSaAMGmwc/KYxuAgDzXKQAACRQmQe4oSpDwEIAABCCBMWhYDDA5a5lC6A4FACJB7AnEUZkIAAhBoMAGESYOdk8c0Bgd5qFEGAhAoSoDcU5Qg5SEAgTIIyNdL7Ny5U5w4cULcdttt4umnn57TjH6NvHb9+vXOprz//vtiy5Yt4tKlS70yDz/8sNi8ebNzHVz4FwIIk5ZFA4ODljmU7kAgEALknkAchZkQ6BiBo0ePRu/RW7VqlVi+fPkcYfLmm2+Kbdu29ahkESay7meffTYSPlnETMdckKm7CJNMuJp/MYOD5vsICyHQRgLknjZ6lT5BIGwCMzMz4qGHHhLf+c53opeBz5s3r0+YqNmO+++/X9x0002RQHEVGXpZZkf8xQnCxB/LRtTE4KARbsAICHSOALmncy6nwxBoPIG9e/eK1157LZoxeeaZZ+YIE70DaubEVZjI2ZLnnntOvPDCC+Kaa65pPItQDESYhOIpRzsZHDiC4jIIQMArAXKPV5xUBgEIFCQgZzQeffTRSJCsXbs2mgkxZ0zyChO1J+X8+fNiz549YtGiRQWtpbgigDBpWSwwOGiZQ+kOBAIhQO4JxFGYCYEOEFDCQQkR8982BFlmTFR9n3zyiRgYGIg21qu/NWvWIFYKxBjCpAC8JhZlcNBEr2ATBNpPgNzTfh/TQwiEQkCKjB/84Ae9ZVa+hYnau3LhwoVIhAwODkZo1Oef+tSnECc5gwVhkhNcU4sxOGiqZ7ALAu0mQO5pt3/pHQRCIaDEwV133dU7ste3MEmqT50CpguWUNg1wU6ESRO84NEGBgceYVIVBCDgTIDc44yKCyEAgRIJmMf/2pqybXDPs5TLtscEYVLMuQiTYvwaV5rBQeNcgkEQ6AQBck8n3EwnIRAkAd8zJhJC3Klc8iSwI0eOcFpXzkhBmOQE19RiDA6a6hnsgkC7CZB72u1fegeBkAkUFSa2Fymq95jceOONvXejqFkX3vyeP1oQJvnZNbIkg4NGugWjINB6AuSe1ruYDkIgWAJxwkSJi0uXLs3pm366Vtwb3m3lXd+DEizMkg1HmJQMuOrqGRxUTZz2IAABSYDcQxxAAAIQgEBRAgiTogQbVp7BQcMcgjkQ6AgBck9HHE03IQABCJRIAGFSItw6qmZwUAd12oQABMg9xAAEIAABCBQlgDApSrBh5RkcNMwhmAOBjhAg93TE0XQTAhCAQIkEECYlwq2jagYHdVCnTQhAgNxDDEAAAhCAQFECCJOiBBtWnsFBwxyCORDoCAFyT0ccTTchAAEIlEgAYVIi3DqqZnBQB3XahAAEyD3EAAQgAAEIFCWAMClKsGHlGRw0zCGYA4GOECD3dMTRdBMCEIBAiQQQJiXCraNqBgd1UKdNCECA3EMMQAACEIBAUQIIk6IEG1aewUHDHII5EOgIAXJPRxxNNyEAAQiUSABhUiLcOqpmcFAHddqEAATIPcQABCAAAQgUJeBdmMzOzorx8XFx8uRJsW7dOrF9+/Y+G2dmZsTo6KiYnp7ufb5161YxNDSU2Je85YoCCq08g4PQPIa9EGgHAXJPO/xILyAAAQjUScC7MJmcnBT79+8XX/jCF8SnP/3pPmEyNTUlduzYITZs2CA2bdoU9Vtev2/fPpEkTvKWqxNsXW0zOKiLPO1CoNsEyD3d9j+9hwAEIOCDgFdhomY1vvnNb4r/+I//EPPmzesTJgcPHhSnT58Wu3btEgsXLozsVzMsFy5c6Ptc71zecj4AhVYHg4PQPIa9EGgHAXJPO/xILyAAAQjUScCrMFEC4qmnnhJ79+7tEyZKtAwPD/dmS1TH1SyLFCyrV6/u45G3XJ1Q62ybwUGd9GkbAt0lQO7pru/pOQTqJEDuqZO+/7a9CRO53EoKC7l/5IYbboj2megzJmo51sjIyJz9JGfOnBFjY2PW5Vx5y/lHFUaN3KBh+AkrIdA2AuSetnmU/kAgDALknjD85GqlF2GilmMpIWL+WxqTJD7K+M4VQNuu4wZtm0fpDwTCIEDuCcNPWAmBthEg97TLo16EiRQWu3fvFhMTE2LZsmW9fSP6jEkZ4iOpzjxuOnfunLhy5Uqeoo0p8+g/fdAYW1wN+cdHlrteynUQgEBDCZB7GuoYzIJAywmQe+px8OLFi8WKFSu8N15YmNj2gNhmTPIuycpbzjupQCrkyUEgjsJMCLSMALmnZQ6lOxAIhAC5JxBHOZpZWJioWYuk9uRRwHJTu3lUsCqTtPnddlSwSznH/rfuMm7Q1rmUDkEgCALkniDchJEQaB0Bck+7XFpYmNhw2GZM4o4FTjsuOG+5drnJvTfcoO6suBICEPBHgNzjjyU1QQAC7gTIPe6sQriyMmEiYajZlY0bN/a9YFG+kFEdFWx74aJLuRBgV2EjN2gVlGkDAhAwCZB7iAkIQKAOAuSeOqiX12alwkQXJ6pL8+fP74kS+Vncm+DNJWNmufIQhVUzN2hY/sJaCLSFALmnLZ6kHxAIiwC5Jyx/pVlbijBJa5TvyyPADVoeW2qGAATiCZB7iA4IQKAOAuSeOqiX1ybCpDy2tdTMDVoLdhqFQOcJkHs6HwIAgEAtBMg9tWAvrVGESWlo66mYG7Qe7rQKga4TIPd0PQLoPwTqIUDuqYd7Wa0iTMoiW1O93KA1gadZCHScALmn4wFA9yFQEwFyT03gS2oWYVIS2Lqq5QatizztQqDbBMg93fY/vYdAXQTIPXWRL6ddhEk5XGurlRu0NvQ0DIFOEyD3dNr9dB4CtREg99SGvpSGESalYK2vUm7Q+tjTMgS6TIDc02Xv03cI1EeA3FMf+zJaRpiUQbXGOrlBa4RP0xDoMAFyT4edT9chUCMBck+N8EtoGmFSAtQ6q+QGrZM+bUOguwTIPd31PT2HQJ0EyD110vffNsLEP9Naa+QGrRU/jUOgswTIPZ11PR2HQK0EyD214vfeOMLEO9J6K+QGrZc/rUOgqwTIPV31PP2GQL0EyD318vfdOsLEN9Ga6+MGrdkBNA+BjhIg93TU8XQbAjUTIPfU7ADPzSNMPAOtuzpu0Lo9QPsQ6CYBck83/U6vIVA3AXJP3R7w2z7CxC/P2mvjBq3dBRgAgU4SIPd00u10GgK1EyD31O4CrwYgTLzirL8ybtD6fYAFEOgiAXJPF71eTZ9nZ2fFzp07xYkTJ6L/Xb9+vbXh999/X2zZskVcunSp9/3DDz8sNm/enGjom2++KbZt29Z3jUu5anpPK2kEyD1phML6HmESlr9SreUGTUXEBRCAQAkEyD0lQKVKYYqGOGFy9OhR8eyzzyYKFxtOVb9er/oMcRJGAJJ7wvCTq5UIE1dSgVzHDRqIozATAi0jQO5pmUMb0B01A3L//feLm266KZrVsAkT/bq02RGzW3v37hWvvfaa2LNnj1i0aFH0tZqhmTdvnnj66acbQAITkgiQe9oVHwiTdvlTcIO2zKF0BwKBECD3BOKoQM20zWyorsjZkueee0688MIL4pprrsnUQylMjhw50ld2ZmZGPPTQQ2LNmjUIk0w067mY3FMP97JaRZiURbamerlBawJPsxDoOAFyT8cDoOTuxwkTNbtx/vz5vlkPV3PUbMvVq1cjcbJ06dJoVua3v/1tLqHj2i7X+SNA7vHHsgk1IUya4AWPNnCDeoRJVRCAgDMBco8zKi7MQSBNmHzyySdiYGAg2iCv/uSMh75EK65Zc9P8bbfdxkxJDh/VVYTcUxf5ctpFmJTDtbZauUFrQ0/DEOg0AXJPp91feufjhIladnXhwoVIhAwODka2qM8/9alPpYoTtXH+uuuuExcvXoxO9XIVNaV3nAZSCZB7UhEFdQHCJCh3pRvLDZrOiCsgAAH/BMg9/plS418IpM2Y2DaqS8ExPj7eJ1hMpnKPycsvv9x3jWoLcRJGBJJ7wvCTq5UIE1dSgVzHDRqIozATAi0jQO5pmUMb1p00YWLbY5ImTJJO80or2zA8nTaH3NMu9yNM2uVPTuVqmT/pDgRCIcDgIBRPhWlnnlO5bCdu6b1HmIQZC6bV5J52+FH1AmHSLn8iTFrmT7oDgVAIMDgIxVNh2pkkTJTAuPHGG3ub1m0vSTRfwqhO9Hr11Vf7lnLZ6guTWjesJve0y88Ik3b5E2HSMn/SHQiEQoDBQSieCsdO87Qs3XJz/4ftWvNljHFvh5czK4cOHeoDw1vfw4kTck84vnKxFGHiQimga7hBA3IWpkKgRQTIPS1yJl2BQEAEyD0BOcvBVISJA6SQLuEGDclb2AqB9hAg97THl/QEAiERIPeE5K10W70IE7lOUx7Jd/LkyV6L69atE9u3b59jgTxbfHR0VExPT/e+27p1qxgaGkq0Nm+5dATtuoIbtF3+pDcQCIUAuScUT2EnBNpFgNzTLn96ESYHDx4UU1NTPSFy5swZMTY2JkxxIq/ZsWOH2LBhg9i0aVNEcnJyUuzbt08kiZO85drlKrfecIO6ceIqCEDALwFyj1+e1AYBCLgRIPe4cQrlKi/CxNZZKVaOHz8uJiYmxLJly6JL5GenT58Wu3btEgsXLow+U7Mt8q2t+ud6nXnLheIEn3Zyg/qkSV0QgIArAXKPKymugwAEfBIg9/ikWX9dpQkTORNy4MCBnjBRS7GGh4d7syWq+/La/fv3R8Jk9erVfVTylqsfbT0WcIPWw51WIdB1AuSerkcA/YdAPQTIPfVwL6vV0oSJOWOilmONjIzM2U+iln7ZlnPlLVcWsKbXyw3adA9hHwTaSYDc006/0isINJ0AuafpHspmXynCxLYnJEl8lPFdNgztuZobtD2+pCcQCIkAuSckb2ErBNpDgNzTHl/KnngXJmrPyKlTp/r2l5QhPpLqzOOmc+fOiStXruQp2pgyj/7TB42xxdWQf3xkueulXAcBCDSUALmnoY7BLAi0nAC5px4HL168WKxYscJ7496FiVzCdezYsTn7RfIuycpbzjupQCrkyUEgjsJMCLSMALmnZQ6lOxAIhAC5JxBHOZrpVZgkHf1rW96lbEza/J63nGP/W3cZN2jrXEqHIBAEAXJPEG7CSAi0jgC5p10u9SZMlCjZuHHjnFO3JLK4Y4HTjgvOW65dbnLvDTeoOyuuhAAE/BEg9/hjSU0QgIA7AXKPO6sQrvQiTNRejzhRokDYrjNnS2yzLi7lQoBdhY3coFVQpg0IQMAkQO4hJiAAgToIkHvqoF5em4WFiZrROHnypNVK8+3vSmSoi+fPn9+3HyVuOVhaufIQhVUzN2hY/sJaCLSFALmnLZ6kHxAIiwC5Jyx/pVlbWJikNcD31RLgBq2WN61BAAJ/JkDuIRKKEAgtfn7x49uKdJeyHgmEFjuy68RPfAAgTDzeHE2oihu0CV7ABgh0jwC5p3s+99nj0OKHgaVP7xerK7TYQZgk+xthUux+aFxpbtDGuQSDINAJAuSeTri5tE6GFj8Ik9JCIXPFocUOwgRhkjnIQy7ADRqy97AdAuESIPeE67smWB5a/CBMmhA1f7YhtNhBmCBMmnP3VGAJN2gFkGkCAhCYQ4DcQ1AUIRBa/CBMinjbb9nQYgdhgjDxewc0vDZu0IY7CPMg0FIC5J6WOraiboUWPwiTigLDoZnQYgdhgjBxCOv2XMIN2h5f0hMIhESA3BOSt5pna2jxgzBpTgyFFjsIE4RJc+6eCizhBq0AMk1EBGZmZsRDDz0kpqamekR27twp1q9fn0qoSNnUyrmgFgLknlqwt6bR0OIHYdKc0AstdhAmCJPm3D0VWMINWgFkmhDvv/++2LJli7j//vvF5s2bIyJHjx4Vzz77rEgTJ0XKgr65BMg9zfVNCJaFFj8Ik+ZEVWixgzBBmDTn7qnAEm7QCiDThNi7d6947bXXxJ49e8SiRYsiIrOzs5EoOX/+fN/nJq4iZUHfXALknub6JgTLQosfhElzoiq02EGYIEyac/dUYAk3aAWQO96EWoZ111139WZLFBI5azI+Ph4Jk8HBwTmkipTtOPbGd5/c03gXNdrA0OIHYdKccAotdhAmCJPm3D0VWMINWgHkjjehlmJ9//vfn7Of5M033xTbtm2LXc5VpGzHsTe+++Sexruo0QaGFj8Ik+aEU2ixgzBBmDTn7qnAEm7QCiB3vIkk8ZEmTIqU7Tj2xnef3NN4FzXawNDiB2HSnHAKLXYQJgiT5tw9FVjCDVoB5I43UURcFCnbceyN7z65p/EuarSBocUPwqQ54RRa7CBMECbNuXsqsIQbtALIHW+iyHKsImU7jr3x3Sf3NN5FjTYwtPhBmDQnnEKLHYQJwqQ5d08FlnCDVgC5403YjvtVSNI2vxcp23Hsje8+uafxLmq0gaHFD8KkOeEUWuwgTBAmzbl7KrCEG7QCyB1vIu5YYJfjgouU7Tj2xnef3NN4FzXawNDiB2HSnHAKLXYQJgiT5tw9FVjCDVoBZJoQaq/Iww8/3PeCRfOoYNtLF13LgjksAuSesPzVNGtDix+ESXMiKLTYQZggTJpz91RgCTdoBZBpIiKgBIbCsWDBgjnvL4l7G7xLWTCHRYDcE5a/mmZtaPGDMGlOBIUWOwgThElz7p4KLOEGrQAyTUAAAnMIkHsIiiIEQosfhEkRb/stG1rsIEwQJn7vgIbXxg3acAdhHgRaSoDc01LHVtSt0OIHYVJRYDg0E1rsIEwQJg5h3Z5LuEHb40t6AoGQCJB7QvJW82wNLX4QJs2JodBiB2GCMGnO3VOBJdygFUCmCQhAYA4Bcg9BUYRAaPGDMCnibb9lQ4sdhAnCxO8d0PDauEEb7iDMg0BLCZB7WurYiroVWvwgTCoKDIdmQosdhAnCxCGs23MJN2h7fElPIBASAXJPSN5qnq2hxQ/CpDkxFFrsIEwQJs25eyqwhBu0Asg0AQEIzCFA7iEoihAILX4QJkW87bdsaLGDMEGY+L0DGl4bN2jDHYR5EGgpAXJPSx1bUbdCix+ESUWB4dBMaLGDMGmYMJmZmRGjo6Nienq6Z9nWrVvF0NBQoqV5yznEdKsu4QZtlTvpDASCIUDuCcZVjTQ0tPhBmDQnjEKLHYRJg4TJ1NSU2LFjh9iwYYPYtGlTZNnk5KTYt2+fSBInecs157apzhJu0OpY0xIEIPAXAuQeoqEIgdDiB2FSxNt+y4YWOwiTBgmTgwcPitOnT4tdu3aJhQsXRpbNzs6K8fFxceHChb7PdbPzlvMb+mHUxg0ahp+wEgJtI0DuaZtHq+1PaPGDMKk2PpJaCy12ECYNESZqKdbw8HBvtkSZJmdN9u/fHwmT1atX91mct1xzbplqLeEGrZY3rUEAAn8mQO4hEooQCC1+ECZFvO23bGixgzBpiDBRy7FGRkbm7Cc5c+aMGBsbsy7nylvOb9iHUxs3aDi+wlIItIkAuadN3qy+L6HFD8Kk+hiJazG02EGYNESYJImPMr5rzi1TrSXcoNXypjUIQIAZE2KgOIHQfrsQJsV97quG0GIHYYIwcY79c+fOiStXrjhfz4UQgAAEIAABCEAAAhDoGoHFixeLFStWeO/273//+6jOgbfffvsT+X/Wrl3rvRFZYd4lWXnLldIJKoUABCAAAQhAAAIQgAAESiFQuTDRjwpWPUra/G47KtilXCm0qBQCEIAABCAAAQhAAAIQKIVAZcIk7ljgtOOC85YrhRaVQgACEIAABCAAAQhAAAKlEKhMmEjr1Sb3jRs39r1g0Twq2Hzpomu5UghRKQQgAAEIQAACEIAABCBQOoFKhYkuTlTP5s+fP+f9Jba3wStxklSudFo0AAEIQAACEIAABCAAAQiUQqByYVJKL6gUAhCAAAQgAAEIQAACEAiaAMIkaPdhPAQgAAEIQAACEIAABNpBAGHSDj/SCwhAAAIQgAAEIAABCARNAGEStPswHgIQgAAEIAABCEAAAu0ggDBphx/pBQQgAAEIQAACEIAABIImgDAJ2n0YDwEIQAACEIAABCAAgXYQQJi0w4/0AgIQgAAEIAABCEAAAkETQJgE7T6MhwAEIAABCEAAAhCAQDsIIEza4Ud6AQEIQAACEIAABCAAgaAJIEyCdh/GQwACEIAABCAAAQhAoB0EECbt8CO9gAAEIAABCEAAAhCAQNAEECZBu8/d+NnZWTE+Pi4uXLggdu3aJRYuXOheuMQrZ2ZmxOjoqBgeHhabNm0qsSWq9k3A9F1cjE1NTYkdO3aIy5cvR3H3D//wD2L//v2VxCLx5dvr7vU1Nee494AryyBw5swZMTY2JjZu3NiKnE+O6Y8S1/u+S9zaFvNl5AW9ToRJ2YQ913/w4EFx9OhRsW7dOrF9+3bn2l2ThXOFni7sUnLyhKyvGpXw5Idbt24VQ0ND1mZ0ceBrQOAiTFTczZs3rxevVcYi8eU36iYnJyNRKR9urF69ek7lKs42bNgg7rvvvkY+DPFLhNp0AjI+9u3bNwfK/PnzezHTtkFa23KM6cOVK1dmepjpmt/bxi0pE7Qt5svOegiTsgl7rF/dyH/1V38l/vCHP4iJiQmxbNkyjy1UX1WXklMZdHVhkvQDogSttKEsYWLrX93+rbv9MnxeZ5268K+CXWgAAAqUSURBVLDNcKYJl6ptl/fHM888Eyukqran7e01zf823r5jok05xuY/+dn58+edZ7cQJs26y33HexW9Q5hUQdlTGzLAdu/eHS2Lkf87MjIS+4TcU5OlV9OmpF46LEsDKul861vfEi+++KJ1AKYYr1+/Ppptk0+zfSybc/Fd2kC2bGYuNpZtQ5vqTxp0uA5IquQR4o9ylXx8t4UwCXc5ssqVN9xwQ6bVGGYMueYBcrPvu89eX4g5EGFSTWwUbkVfEvPYY49FSyT05TGqAXXdyZMno4/kmn45s7JkyRLrsgr9SbpupHqqLn9oXnnlFfHEE0+IJ598UkxPT0eX2Z66m3XZrtGf8MvpfVnn3r175+wx0ZceKbuSlioVBhxoBSrpKI62HxXpwwMHDvQErSlMXFmn+c78QTp06FAkhPQ/uQRRxa+530mvX5YxlysSX80IUrXUw7wfTREaN0BJyzmyl2mxkJaXzDyoyOkxldZGM2iHZYWLMFFxYj5Yc/FH0jUyro4fP963kkAf/Kqlheq30RYTXc4xitXSpUtTl24lcYq779N+P5Q/XH+P9DsjLR/o17rUb/5myv2RcSsNXOLWFvMu5ZJyoY94l/WnxXwWFr6yFcLEF8mS6zED2/YDYFvPL4NfDg5tg0EzsOOmceWaYSVw5NIx28BE1rVo0aLek3h10+mDF/OzuH0PtvWYtvpKRh5E9frTkH//93+f88Osx8S3v/3tSJzowsSVtYvvbD9IthkT23U2/8qYWrVqVTQrSHw1Jxzjnqya+cPmZ5ecExdretyqHJSWl+KeFrq00Rzi4ViSV5i4+MMlRyQJEzVLHBcT5Ji/DFKT9rCmcXLJ775/+1U+SNvL5Pp7Z6vPdhe6xK0sZ47fXMslxfy7776bKMTT4l2JkrRxmysLn1kKYeKTZol1KdWq9pXYBnxJU6NmshgYGJhzGpatvO2HxmUK1hy82ESTfsOqQUfcdeomOn36dOrTnBLd0Liq9R9ZKRql8NCfRNq+z8p6wYIF1hk6lyfkLsIkrv4k2MRXvaFoCgzbYCRPzom7/83855qXbINQ1zbqJRxm63Gb3/WnzeYgzcUfasbftkpAkUp7guwyUNOpdzXH6E/QXTa+x3FSM+JZfz9sPpY2Jf32x83i6uWSfmfM+lV9SfsxXeJW7QHWY/6WW26x/p6aOS5pLKTGQ0WEuC3D2B46ubDwna0QJr6JllCf7UffNu2qL18wb6g8gwTZFfNmkZ+l3TC2a+LEjPl50p4El6dxJeBvdJX6wEsu4zKPhNYT7kcffdQ3Y+LK+gtf+IL1SGeXU7lchIlplwtwMwaJLxdq/q5xeeKXJ+ckLfPRN7G75iWbMHFtwx+t7tTkkqNN/i7+UA9dkvbH+RYmXc4x5lLILAN0l/te3hE+f/tt+UCNX9QpgkkxZMZtnjhWd3lazpGnGZoPEGVZs1za/kzf8R43tnNh4TvDIUx8Ey2hvrgAlYF57NixORue9SceSXtMXJZVuA4A0tZ0x/UhLjnZNvbHTcGXgDyYKk0mehIxBYXpg7gBgZkk4xK6b2GSdJgD8dWskDSfrCXlCX0vUVrOsa3/Vj3Xl2m45qWkQYJcN27+6W00i3gY1rgMYuKESZI/bLPBJpGiAzVyzNwYU/f5hx9+2BtnpHEyhUncgyefv/1ZhInL2CJLHLvkET3mlTBJK5f0+yw9VTTedSGStO/KhYXv7IQw8U20hPripsdVU3FPM1RgX716dc5L7dS0ph6Qth9llwFA0jIONS3LE+0SAsPylEXn/JnPfCba9B63/C+UGRPiq5zYKVqr+mFUL8w0l2CYfnPJOWk/xspml7xkewopP3NtoyifLpZ3GcS4zpjo/NKeHhcdqJFj4qNVnx1Vy5D0hw3mzFLTZkzUb+DHH388Z4+lnk/09zPlieOk+90mTNJOVU2L+aLCxCXmZZ9cWPjOdQgT30Q912cLHtVE0nfqGvXEcOfOneLw4cO9t23LpxjyJWnyreu2F6VlGQAkLddRgxX2mHgOjP+tzvZEWM2kyRmTT3/6072jH+P2hKSt6c26Rlj/0XJZyqX2O8UdU0l8lRM7RWtVA5YHHnggOmDD/KG1PTlNyzku+9fUj6UuuvWnf3o82+4P1zaK8ulieZdBjClMXPzhcpStTazackfSLJq+VCxuwG3my7x5Va5mCOFP96lt9jxNmGT9/Uj7PbJxi4u7IntMkl4kK/3mErfKv3rMy4MF5LhreHg48dj+tJgvEu/6A5qkmEeYhHCH1mBj2mlU+qYv+eLFn/3sZ73N4frA4KmnnoqO5TWXVZjHucou6idpuTyZtN1AajmZfrqHbqs8aUlftqHP+pjXqZtDng7GkcH9QWj7kVUxY86A2X6kXVm7+M4mlF2EifyhsdmhTn+55557okSuCxfiq4ZkZDSp7nt5hLh+OlbSgxPzaEp1rZlzzHtdxrSe21zyUtyPb1w+Mduon3B4FuQRJq7+SMoRcmN73FJV86hXW07iN+zPexzk+9H0FzcrVoODg9EDLhdOtt8Bl9+PuDiw+d28M9Q1tlO50nJL3G9gmjBxjVs9D6mHN7Y2bfknKeZvv/12655Rl3jXhZXL76oLC5/ZihkTnzRLqMs2Xac3YyYOc9mXOlVDPbVQwsR2KpdNHWcdAKh1k1JoyKlTaZ9MaOpPt08OZtQyEGmn/tI/NbhW5Vj7bQ+upFOHzPeExE0Nu7JO810RYaInedVTXdSaew+IrxKSTY4qbQIxTpi45hxZ3oxJ83Qg17xkxlXSe0xcTiDKgahTRZKWHasBYtxSujSfp+UI8/uk3xfdThUT5Ji5951kai4VT+MUt5Ij7fdD3Siuv0f6jaXygXr5tBqH2B5kutTvIrDj7LXlEVvMu8R7Wsy7MrXFuy6YksZtWVj4SnYIE18kA6vH9sNuU/aBdQtzIQCBhhIg5zTUMRWbxR6fioF3oLm43NKUrhPz2TyBMMnGqzVX25aIqScdp06d6pvObU2n6QgEIFAbAXJObegb1XDa8uRGGYsxQRBoujAh5rOFEcIkG69WXW1OJcrOsZyhVS6mMxBoFAFyTqPcUakx+hKgpDeLV2oUjbWCQFOFCTGfL7wQJvm4UQoCEIAABCAAAQhAAAIQ8EgAYeIRJlVBAAIQgAAEIAABCEAAAvkIIEzycaMUBCAAAQhAAAIQgAAEIOCRAMLEI0yqggAEIAABCEAAAhCAAATyEUCY5ONGKQhAAAIQgAAEIAABCEDAIwGEiUeYVAUBCEAAAhCAAAQgAAEI5COAMMnHjVIQgAAEIAABCEAAAhCAgEcCCBOPMKkKAhCAAAQgAAEIQAACEMhHAGGSjxulIAABCEAAAhCAAAQgAAGPBBAmHmFSFQQgAAEIQAACEIAABCCQjwDCJB83SkEAAhCAAAQgAAEIQAACHgkgTDzCpCoIQAACEIAABCAAAQhAIB8BhEk+bpSCAAQgAAEIQAACEIAABDwSQJh4hElVEIAABCAAAQhAAAIQgEA+AgiTfNwoBQEIQAACEIAABCAAAQh4JDBHmHism6ogAAEIQAACEIAABCAAAQhkIjDw9ttvnxBCfCVTKS6GAAQgAAEIQAACEIAABCDgj8D//H8mP0Jhd2EkDwAAAABJRU5ErkJggg=="/>
          <p:cNvSpPr>
            <a:spLocks noChangeAspect="1" noChangeArrowheads="1"/>
          </p:cNvSpPr>
          <p:nvPr/>
        </p:nvSpPr>
        <p:spPr bwMode="auto">
          <a:xfrm>
            <a:off x="-475000" y="3316381"/>
            <a:ext cx="6343650" cy="2524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pic>
        <p:nvPicPr>
          <p:cNvPr id="5" name="Imagen 4"/>
          <p:cNvPicPr>
            <a:picLocks noChangeAspect="1"/>
          </p:cNvPicPr>
          <p:nvPr/>
        </p:nvPicPr>
        <p:blipFill rotWithShape="1">
          <a:blip r:embed="rId3"/>
          <a:srcRect l="647" t="1777" r="1506" b="2824"/>
          <a:stretch/>
        </p:blipFill>
        <p:spPr>
          <a:xfrm>
            <a:off x="245772" y="3179927"/>
            <a:ext cx="5622878" cy="2402007"/>
          </a:xfrm>
          <a:prstGeom prst="rect">
            <a:avLst/>
          </a:prstGeom>
        </p:spPr>
      </p:pic>
      <p:sp>
        <p:nvSpPr>
          <p:cNvPr id="6" name="Rectángulo 5"/>
          <p:cNvSpPr/>
          <p:nvPr/>
        </p:nvSpPr>
        <p:spPr>
          <a:xfrm>
            <a:off x="6509982" y="2316672"/>
            <a:ext cx="5390866" cy="523220"/>
          </a:xfrm>
          <a:prstGeom prst="rect">
            <a:avLst/>
          </a:prstGeom>
        </p:spPr>
        <p:txBody>
          <a:bodyPr wrap="square">
            <a:spAutoFit/>
          </a:bodyPr>
          <a:lstStyle/>
          <a:p>
            <a:pPr algn="just"/>
            <a:r>
              <a:rPr lang="es-ES" dirty="0">
                <a:solidFill>
                  <a:schemeClr val="tx1"/>
                </a:solidFill>
              </a:rPr>
              <a:t>En el primer cuatrimestre del 2023, la SESAN ejecutó el 28.8 por ciento de su presupuesto vigente, equivalente a Q16.8 millones. </a:t>
            </a:r>
            <a:endParaRPr lang="es-GT" dirty="0">
              <a:solidFill>
                <a:schemeClr val="tx1"/>
              </a:solidFill>
            </a:endParaRPr>
          </a:p>
        </p:txBody>
      </p:sp>
      <p:pic>
        <p:nvPicPr>
          <p:cNvPr id="7" name="Imagen 6"/>
          <p:cNvPicPr>
            <a:picLocks noChangeAspect="1"/>
          </p:cNvPicPr>
          <p:nvPr/>
        </p:nvPicPr>
        <p:blipFill>
          <a:blip r:embed="rId4"/>
          <a:stretch>
            <a:fillRect/>
          </a:stretch>
        </p:blipFill>
        <p:spPr>
          <a:xfrm>
            <a:off x="5995917" y="3162481"/>
            <a:ext cx="6196083" cy="2419453"/>
          </a:xfrm>
          <a:prstGeom prst="rect">
            <a:avLst/>
          </a:prstGeom>
        </p:spPr>
      </p:pic>
      <p:cxnSp>
        <p:nvCxnSpPr>
          <p:cNvPr id="9" name="Conector recto 8"/>
          <p:cNvCxnSpPr/>
          <p:nvPr/>
        </p:nvCxnSpPr>
        <p:spPr>
          <a:xfrm>
            <a:off x="5995917" y="1877825"/>
            <a:ext cx="0" cy="467310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1279278" y="292429"/>
            <a:ext cx="10007420" cy="707846"/>
          </a:xfrm>
          <a:prstGeom prst="rect">
            <a:avLst/>
          </a:prstGeom>
          <a:noFill/>
          <a:ln>
            <a:noFill/>
          </a:ln>
        </p:spPr>
        <p:txBody>
          <a:bodyPr spcFirstLastPara="1" wrap="square" lIns="91425" tIns="45700" rIns="91425" bIns="45700" anchor="t" anchorCtr="0">
            <a:spAutoFit/>
          </a:bodyPr>
          <a:lstStyle/>
          <a:p>
            <a:pPr lvl="0"/>
            <a:r>
              <a:rPr lang="es-ES" sz="2000" dirty="0">
                <a:solidFill>
                  <a:srgbClr val="36B3CE"/>
                </a:solidFill>
              </a:rPr>
              <a:t>CONFORMACIÓN DE LA MESA TÉCNICA DE ANÁLISIS Y SEGUIMIENTO DE DESNUTRICIÓN AGUDA</a:t>
            </a:r>
            <a:endParaRPr sz="2000" dirty="0">
              <a:solidFill>
                <a:srgbClr val="36B3CE"/>
              </a:solidFil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b="5058"/>
          <a:stretch/>
        </p:blipFill>
        <p:spPr>
          <a:xfrm>
            <a:off x="226406" y="1763211"/>
            <a:ext cx="6555394" cy="4364392"/>
          </a:xfrm>
          <a:prstGeom prst="rect">
            <a:avLst/>
          </a:prstGeom>
        </p:spPr>
      </p:pic>
      <p:sp>
        <p:nvSpPr>
          <p:cNvPr id="95" name="Google Shape;95;g1e0bd25976b_0_142"/>
          <p:cNvSpPr txBox="1"/>
          <p:nvPr/>
        </p:nvSpPr>
        <p:spPr>
          <a:xfrm>
            <a:off x="7217229" y="1326351"/>
            <a:ext cx="4456319" cy="4593525"/>
          </a:xfrm>
          <a:prstGeom prst="rect">
            <a:avLst/>
          </a:prstGeom>
          <a:noFill/>
          <a:ln>
            <a:noFill/>
          </a:ln>
        </p:spPr>
        <p:txBody>
          <a:bodyPr spcFirstLastPara="1" wrap="square" lIns="91425" tIns="45700" rIns="91425" bIns="45700" anchor="t" anchorCtr="0">
            <a:spAutoFit/>
          </a:bodyPr>
          <a:lstStyle/>
          <a:p>
            <a:pPr lvl="0" algn="just">
              <a:lnSpc>
                <a:spcPct val="150000"/>
              </a:lnSpc>
            </a:pPr>
            <a:r>
              <a:rPr lang="es-ES" sz="1500" dirty="0">
                <a:solidFill>
                  <a:schemeClr val="tx1"/>
                </a:solidFill>
              </a:rPr>
              <a:t>Las acciones de esta mesa técnica han permitido coordinar y gestionar intervenciones con el Viceministerio de Atención Primaria en Salud, la propia SESAN, la Organización Panamericana de la Salud, Programa Mundial de Alimentos, el Fondo de las Naciones Unidas para la Infancia (UNICEF en inglés) y la Oficina para la Coordinación de Asuntos Humanitarios (OCHA en inglés), entre otros actores. </a:t>
            </a:r>
          </a:p>
          <a:p>
            <a:pPr lvl="0" algn="just">
              <a:lnSpc>
                <a:spcPct val="150000"/>
              </a:lnSpc>
            </a:pPr>
            <a:r>
              <a:rPr lang="es-ES" sz="1500" dirty="0">
                <a:solidFill>
                  <a:schemeClr val="tx1"/>
                </a:solidFill>
              </a:rPr>
              <a:t>Personal de la SESAN y del MSPAS visitaron </a:t>
            </a:r>
            <a:r>
              <a:rPr lang="es-ES" sz="1500" dirty="0" err="1">
                <a:solidFill>
                  <a:schemeClr val="tx1"/>
                </a:solidFill>
              </a:rPr>
              <a:t>Panzós</a:t>
            </a:r>
            <a:r>
              <a:rPr lang="es-ES" sz="1500" dirty="0">
                <a:solidFill>
                  <a:schemeClr val="tx1"/>
                </a:solidFill>
              </a:rPr>
              <a:t>, Alta Verapaz, con el objeto de verificar la situación de la desnutrición aguda en niños y niñas menores de cinco años. </a:t>
            </a:r>
            <a:endParaRPr sz="15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g1e0bd25976b_0_105"/>
          <p:cNvSpPr/>
          <p:nvPr/>
        </p:nvSpPr>
        <p:spPr>
          <a:xfrm>
            <a:off x="6264800" y="2401523"/>
            <a:ext cx="5942450" cy="4176215"/>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8806" t="20072" r="-3134" b="1194"/>
          <a:stretch/>
        </p:blipFill>
        <p:spPr>
          <a:xfrm>
            <a:off x="0" y="1"/>
            <a:ext cx="6433457" cy="4027382"/>
          </a:xfrm>
          <a:prstGeom prst="rect">
            <a:avLst/>
          </a:prstGeom>
        </p:spPr>
      </p:pic>
      <p:sp>
        <p:nvSpPr>
          <p:cNvPr id="104" name="Google Shape;104;g1e0bd25976b_0_105"/>
          <p:cNvSpPr txBox="1"/>
          <p:nvPr/>
        </p:nvSpPr>
        <p:spPr>
          <a:xfrm>
            <a:off x="7021286" y="2676413"/>
            <a:ext cx="4724275" cy="707846"/>
          </a:xfrm>
          <a:prstGeom prst="rect">
            <a:avLst/>
          </a:prstGeom>
          <a:noFill/>
          <a:ln>
            <a:noFill/>
          </a:ln>
        </p:spPr>
        <p:txBody>
          <a:bodyPr spcFirstLastPara="1" wrap="square" lIns="91425" tIns="45700" rIns="91425" bIns="45700" anchor="t" anchorCtr="0">
            <a:spAutoFit/>
          </a:bodyPr>
          <a:lstStyle/>
          <a:p>
            <a:pPr lvl="0" algn="ctr"/>
            <a:r>
              <a:rPr lang="es-ES" sz="2000" dirty="0">
                <a:solidFill>
                  <a:schemeClr val="lt1"/>
                </a:solidFill>
              </a:rPr>
              <a:t>PARTICIPACIÓN INSTITUCIONAL EN FORO DE NACIONES UNIDAS</a:t>
            </a:r>
            <a:endParaRPr sz="2000" dirty="0">
              <a:solidFill>
                <a:schemeClr val="lt1"/>
              </a:solidFill>
            </a:endParaRPr>
          </a:p>
        </p:txBody>
      </p:sp>
      <p:sp>
        <p:nvSpPr>
          <p:cNvPr id="105" name="Google Shape;105;g1e0bd25976b_0_105"/>
          <p:cNvSpPr txBox="1"/>
          <p:nvPr/>
        </p:nvSpPr>
        <p:spPr>
          <a:xfrm>
            <a:off x="6264800" y="3951574"/>
            <a:ext cx="5942450" cy="2354450"/>
          </a:xfrm>
          <a:prstGeom prst="rect">
            <a:avLst/>
          </a:prstGeom>
          <a:noFill/>
          <a:ln>
            <a:noFill/>
          </a:ln>
        </p:spPr>
        <p:txBody>
          <a:bodyPr spcFirstLastPara="1" wrap="square" lIns="91425" tIns="45700" rIns="91425" bIns="45700" anchor="t" anchorCtr="0">
            <a:spAutoFit/>
          </a:bodyPr>
          <a:lstStyle/>
          <a:p>
            <a:pPr lvl="0" algn="just">
              <a:lnSpc>
                <a:spcPct val="150000"/>
              </a:lnSpc>
            </a:pPr>
            <a:r>
              <a:rPr lang="es-ES" dirty="0">
                <a:solidFill>
                  <a:schemeClr val="lt1"/>
                </a:solidFill>
              </a:rPr>
              <a:t>La secretaria de la SESAN, </a:t>
            </a:r>
            <a:r>
              <a:rPr lang="es-ES" dirty="0" err="1">
                <a:solidFill>
                  <a:schemeClr val="lt1"/>
                </a:solidFill>
              </a:rPr>
              <a:t>Lizett</a:t>
            </a:r>
            <a:r>
              <a:rPr lang="es-ES" dirty="0">
                <a:solidFill>
                  <a:schemeClr val="lt1"/>
                </a:solidFill>
              </a:rPr>
              <a:t> Guzmán, participó en representación del Gobierno de Guatemala en el 67º período de sesiones de la Comisión de la Condición Jurídica y Social de la Mujer, mediante el evento paralelo Empoderamiento Digital de la Mujer Rural para la Resiliencia ante el Efecto del Cambio Climático, donde expuso cómo mejorar la producción alimentaria agrícola con resiliencia ante los efectos del cambio climático con la participación de las mujeres rurales. </a:t>
            </a:r>
            <a:endParaRPr dirty="0">
              <a:solidFill>
                <a:schemeClr val="l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g1e0bd25976b_0_142"/>
          <p:cNvSpPr txBox="1"/>
          <p:nvPr/>
        </p:nvSpPr>
        <p:spPr>
          <a:xfrm>
            <a:off x="653259" y="1516107"/>
            <a:ext cx="10885483" cy="1131038"/>
          </a:xfrm>
          <a:prstGeom prst="rect">
            <a:avLst/>
          </a:prstGeom>
          <a:noFill/>
          <a:ln>
            <a:noFill/>
          </a:ln>
        </p:spPr>
        <p:txBody>
          <a:bodyPr spcFirstLastPara="1" wrap="square" lIns="91425" tIns="45700" rIns="91425" bIns="45700" anchor="t" anchorCtr="0">
            <a:spAutoFit/>
          </a:bodyPr>
          <a:lstStyle/>
          <a:p>
            <a:pPr marL="285750" lvl="0" indent="-285750" algn="just">
              <a:lnSpc>
                <a:spcPct val="150000"/>
              </a:lnSpc>
              <a:buFont typeface="Arial" panose="020B0604020202020204" pitchFamily="34" charset="0"/>
              <a:buChar char="•"/>
            </a:pPr>
            <a:r>
              <a:rPr lang="es-ES" sz="1500" dirty="0" smtClean="0"/>
              <a:t>22 </a:t>
            </a:r>
            <a:r>
              <a:rPr lang="es-ES" sz="1500" dirty="0"/>
              <a:t>Comisiones Departamentales de Seguridad Alimentaria y Nutricional (CODESAN) que han llevado a cabo 61 reuniones. </a:t>
            </a:r>
          </a:p>
          <a:p>
            <a:pPr marL="285750" indent="-285750" algn="just">
              <a:lnSpc>
                <a:spcPct val="150000"/>
              </a:lnSpc>
              <a:buFont typeface="Arial" panose="020B0604020202020204" pitchFamily="34" charset="0"/>
              <a:buChar char="•"/>
            </a:pPr>
            <a:r>
              <a:rPr lang="es-ES" sz="1500" dirty="0"/>
              <a:t>337 Comisiones Municipales de Seguridad Alimentaria y Nutricional (COMUSAN) que han llevado a cabo 876 reuniones. </a:t>
            </a:r>
            <a:endParaRPr sz="1500"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13433"/>
          <a:stretch/>
        </p:blipFill>
        <p:spPr>
          <a:xfrm>
            <a:off x="254759" y="2813863"/>
            <a:ext cx="5841242" cy="3371065"/>
          </a:xfrm>
          <a:prstGeom prst="rect">
            <a:avLst/>
          </a:prstGeom>
        </p:spPr>
      </p:pic>
      <p:sp>
        <p:nvSpPr>
          <p:cNvPr id="6" name="Google Shape;67;g1e0bd25976b_0_50"/>
          <p:cNvSpPr/>
          <p:nvPr/>
        </p:nvSpPr>
        <p:spPr>
          <a:xfrm>
            <a:off x="1" y="319707"/>
            <a:ext cx="12192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300" t="610" r="1"/>
          <a:stretch/>
        </p:blipFill>
        <p:spPr>
          <a:xfrm>
            <a:off x="6435489" y="2813863"/>
            <a:ext cx="5538147" cy="3371065"/>
          </a:xfrm>
          <a:prstGeom prst="rect">
            <a:avLst/>
          </a:prstGeom>
        </p:spPr>
      </p:pic>
      <p:pic>
        <p:nvPicPr>
          <p:cNvPr id="2" name="Imagen 1"/>
          <p:cNvPicPr>
            <a:picLocks noChangeAspect="1"/>
          </p:cNvPicPr>
          <p:nvPr/>
        </p:nvPicPr>
        <p:blipFill>
          <a:blip r:embed="rId5"/>
          <a:stretch>
            <a:fillRect/>
          </a:stretch>
        </p:blipFill>
        <p:spPr>
          <a:xfrm>
            <a:off x="234655" y="419768"/>
            <a:ext cx="10998137" cy="841321"/>
          </a:xfrm>
          <a:prstGeom prst="rect">
            <a:avLst/>
          </a:prstGeom>
        </p:spPr>
      </p:pic>
    </p:spTree>
    <p:extLst>
      <p:ext uri="{BB962C8B-B14F-4D97-AF65-F5344CB8AC3E}">
        <p14:creationId xmlns:p14="http://schemas.microsoft.com/office/powerpoint/2010/main" val="3086437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352566" y="947521"/>
            <a:ext cx="6717487" cy="707846"/>
          </a:xfrm>
          <a:prstGeom prst="rect">
            <a:avLst/>
          </a:prstGeom>
          <a:noFill/>
          <a:ln>
            <a:noFill/>
          </a:ln>
        </p:spPr>
        <p:txBody>
          <a:bodyPr spcFirstLastPara="1" wrap="square" lIns="91425" tIns="45700" rIns="91425" bIns="45700" anchor="t" anchorCtr="0">
            <a:spAutoFit/>
          </a:bodyPr>
          <a:lstStyle/>
          <a:p>
            <a:pPr lvl="0" algn="ctr"/>
            <a:r>
              <a:rPr lang="es-ES" sz="2000" dirty="0">
                <a:solidFill>
                  <a:srgbClr val="36B3CE"/>
                </a:solidFill>
              </a:rPr>
              <a:t>CATEGORIZACIÓN DE COMUNIDADES EN RIESGO A INSAN</a:t>
            </a:r>
            <a:endParaRPr sz="2000" dirty="0">
              <a:solidFill>
                <a:srgbClr val="36B3CE"/>
              </a:solidFill>
            </a:endParaRPr>
          </a:p>
        </p:txBody>
      </p:sp>
      <p:sp>
        <p:nvSpPr>
          <p:cNvPr id="95" name="Google Shape;95;g1e0bd25976b_0_142"/>
          <p:cNvSpPr txBox="1"/>
          <p:nvPr/>
        </p:nvSpPr>
        <p:spPr>
          <a:xfrm>
            <a:off x="4984077" y="1655367"/>
            <a:ext cx="6717487" cy="2677616"/>
          </a:xfrm>
          <a:prstGeom prst="rect">
            <a:avLst/>
          </a:prstGeom>
          <a:noFill/>
          <a:ln>
            <a:noFill/>
          </a:ln>
        </p:spPr>
        <p:txBody>
          <a:bodyPr spcFirstLastPara="1" wrap="square" lIns="91425" tIns="45700" rIns="91425" bIns="45700" anchor="t" anchorCtr="0">
            <a:spAutoFit/>
          </a:bodyPr>
          <a:lstStyle/>
          <a:p>
            <a:pPr marL="285750" lvl="0" indent="-285750" algn="just">
              <a:lnSpc>
                <a:spcPct val="150000"/>
              </a:lnSpc>
              <a:buFont typeface="Arial" panose="020B0604020202020204" pitchFamily="34" charset="0"/>
              <a:buChar char="•"/>
            </a:pPr>
            <a:r>
              <a:rPr lang="es-ES" dirty="0"/>
              <a:t>La categorización en riesgo a inseguridad alimentaria (INSAN) es un diagnóstico rápido que se realiza a través del análisis de datos recopilados en una boleta de 14 preguntas, donde se evalúa la vulnerabilidad, tipo de amenazas y capacidad de respuesta de la comunidad. Estas variables se encuentran condicionadas a la fecha/calendario en que se realiza la encuesta.</a:t>
            </a:r>
          </a:p>
          <a:p>
            <a:pPr marL="285750" lvl="0" indent="-285750" algn="just">
              <a:lnSpc>
                <a:spcPct val="150000"/>
              </a:lnSpc>
              <a:buFont typeface="Arial" panose="020B0604020202020204" pitchFamily="34" charset="0"/>
              <a:buChar char="•"/>
            </a:pPr>
            <a:r>
              <a:rPr lang="es-ES" dirty="0"/>
              <a:t>En el primer cuatrimestre del 2023 se categorizaron 4,706 comunidades en una primera fase para conocer el índice de riesgo a INSAN en 328 municipios, obteniendo los siguientes resultados: </a:t>
            </a:r>
            <a:endParaRPr dirty="0"/>
          </a:p>
        </p:txBody>
      </p:sp>
      <p:sp>
        <p:nvSpPr>
          <p:cNvPr id="3" name="Rectángulo 2"/>
          <p:cNvSpPr/>
          <p:nvPr/>
        </p:nvSpPr>
        <p:spPr>
          <a:xfrm>
            <a:off x="7349958" y="5779155"/>
            <a:ext cx="3786614" cy="261610"/>
          </a:xfrm>
          <a:prstGeom prst="rect">
            <a:avLst/>
          </a:prstGeom>
        </p:spPr>
        <p:txBody>
          <a:bodyPr wrap="none">
            <a:spAutoFit/>
          </a:bodyPr>
          <a:lstStyle/>
          <a:p>
            <a:r>
              <a:rPr lang="es-ES" sz="1100" dirty="0"/>
              <a:t>Fuente: DFI-SESAN. Información al 29 de marzo de 2023</a:t>
            </a:r>
            <a:endParaRPr lang="es-GT" sz="1100" dirty="0"/>
          </a:p>
        </p:txBody>
      </p:sp>
      <p:graphicFrame>
        <p:nvGraphicFramePr>
          <p:cNvPr id="4" name="Tabla 3"/>
          <p:cNvGraphicFramePr>
            <a:graphicFrameLocks noGrp="1"/>
          </p:cNvGraphicFramePr>
          <p:nvPr>
            <p:extLst>
              <p:ext uri="{D42A27DB-BD31-4B8C-83A1-F6EECF244321}">
                <p14:modId xmlns:p14="http://schemas.microsoft.com/office/powerpoint/2010/main" val="2644295252"/>
              </p:ext>
            </p:extLst>
          </p:nvPr>
        </p:nvGraphicFramePr>
        <p:xfrm>
          <a:off x="7176011" y="4442165"/>
          <a:ext cx="3960561" cy="1327090"/>
        </p:xfrm>
        <a:graphic>
          <a:graphicData uri="http://schemas.openxmlformats.org/drawingml/2006/table">
            <a:tbl>
              <a:tblPr bandRow="1"/>
              <a:tblGrid>
                <a:gridCol w="1686054">
                  <a:extLst>
                    <a:ext uri="{9D8B030D-6E8A-4147-A177-3AD203B41FA5}">
                      <a16:colId xmlns:a16="http://schemas.microsoft.com/office/drawing/2014/main" xmlns="" val="20000"/>
                    </a:ext>
                  </a:extLst>
                </a:gridCol>
                <a:gridCol w="1138253">
                  <a:extLst>
                    <a:ext uri="{9D8B030D-6E8A-4147-A177-3AD203B41FA5}">
                      <a16:colId xmlns:a16="http://schemas.microsoft.com/office/drawing/2014/main" xmlns="" val="20001"/>
                    </a:ext>
                  </a:extLst>
                </a:gridCol>
                <a:gridCol w="1136254">
                  <a:extLst>
                    <a:ext uri="{9D8B030D-6E8A-4147-A177-3AD203B41FA5}">
                      <a16:colId xmlns:a16="http://schemas.microsoft.com/office/drawing/2014/main" xmlns="" val="20002"/>
                    </a:ext>
                  </a:extLst>
                </a:gridCol>
              </a:tblGrid>
              <a:tr h="285160">
                <a:tc gridSpan="2">
                  <a:txBody>
                    <a:bodyPr/>
                    <a:lstStyle/>
                    <a:p>
                      <a:pPr algn="ctr">
                        <a:spcAft>
                          <a:spcPts val="0"/>
                        </a:spcAft>
                      </a:pPr>
                      <a:r>
                        <a:rPr lang="es-GT" sz="1000" b="1" dirty="0">
                          <a:effectLst/>
                          <a:latin typeface="Times New Roman" panose="02020603050405020304" pitchFamily="18" charset="0"/>
                          <a:ea typeface="Times New Roman" panose="02020603050405020304" pitchFamily="18" charset="0"/>
                        </a:rPr>
                        <a:t>Índice de Riesgo a INSAN</a:t>
                      </a:r>
                      <a:endParaRPr lang="es-GT"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3E5"/>
                    </a:solidFill>
                  </a:tcPr>
                </a:tc>
                <a:tc hMerge="1">
                  <a:txBody>
                    <a:bodyPr/>
                    <a:lstStyle/>
                    <a:p>
                      <a:endParaRPr lang="es-GT"/>
                    </a:p>
                  </a:txBody>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3E5"/>
                    </a:solidFill>
                  </a:tcPr>
                </a:tc>
                <a:extLst>
                  <a:ext uri="{0D108BD9-81ED-4DB2-BD59-A6C34878D82A}">
                    <a16:rowId xmlns:a16="http://schemas.microsoft.com/office/drawing/2014/main" xmlns="" val="10000"/>
                  </a:ext>
                </a:extLst>
              </a:tr>
              <a:tr h="208386">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Bajo Riesgo</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263</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6</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10001"/>
                  </a:ext>
                </a:extLst>
              </a:tr>
              <a:tr h="208386">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Medio Riesgo</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714</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15</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208386">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Alto Riesgo</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2,641</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a:spcAft>
                          <a:spcPts val="0"/>
                        </a:spcAft>
                      </a:pPr>
                      <a:r>
                        <a:rPr lang="es-GT" sz="1000" b="1" dirty="0">
                          <a:effectLst/>
                          <a:latin typeface="Times New Roman" panose="02020603050405020304" pitchFamily="18" charset="0"/>
                          <a:ea typeface="Times New Roman" panose="02020603050405020304" pitchFamily="18" charset="0"/>
                        </a:rPr>
                        <a:t>56</a:t>
                      </a:r>
                      <a:endParaRPr lang="es-GT"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xmlns="" val="10003"/>
                  </a:ext>
                </a:extLst>
              </a:tr>
              <a:tr h="208386">
                <a:tc>
                  <a:txBody>
                    <a:bodyPr/>
                    <a:lstStyle/>
                    <a:p>
                      <a:pPr algn="ctr">
                        <a:spcAft>
                          <a:spcPts val="0"/>
                        </a:spcAft>
                      </a:pPr>
                      <a:r>
                        <a:rPr lang="es-GT" sz="1000" b="1" dirty="0">
                          <a:effectLst/>
                          <a:latin typeface="Times New Roman" panose="02020603050405020304" pitchFamily="18" charset="0"/>
                          <a:ea typeface="Times New Roman" panose="02020603050405020304" pitchFamily="18" charset="0"/>
                        </a:rPr>
                        <a:t>Muy Alto Riesgo</a:t>
                      </a:r>
                      <a:endParaRPr lang="es-GT"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1,088</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23</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4"/>
                  </a:ext>
                </a:extLst>
              </a:tr>
              <a:tr h="208386">
                <a:tc>
                  <a:txBody>
                    <a:bodyPr/>
                    <a:lstStyle/>
                    <a:p>
                      <a:pPr algn="ctr">
                        <a:spcAft>
                          <a:spcPts val="0"/>
                        </a:spcAft>
                      </a:pPr>
                      <a:r>
                        <a:rPr lang="es-GT" sz="1000" b="1">
                          <a:effectLst/>
                          <a:latin typeface="Times New Roman" panose="02020603050405020304" pitchFamily="18" charset="0"/>
                          <a:ea typeface="Times New Roman" panose="02020603050405020304" pitchFamily="18" charset="0"/>
                        </a:rPr>
                        <a:t>TOTAL</a:t>
                      </a:r>
                      <a:endParaRPr lang="es-GT" sz="12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GT" sz="1000" b="1" dirty="0">
                          <a:effectLst/>
                          <a:latin typeface="Times New Roman" panose="02020603050405020304" pitchFamily="18" charset="0"/>
                          <a:ea typeface="Times New Roman" panose="02020603050405020304" pitchFamily="18" charset="0"/>
                        </a:rPr>
                        <a:t>4,706</a:t>
                      </a:r>
                      <a:endParaRPr lang="es-GT"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GT" sz="1000" b="1" dirty="0">
                          <a:effectLst/>
                          <a:latin typeface="Times New Roman" panose="02020603050405020304" pitchFamily="18" charset="0"/>
                          <a:ea typeface="Times New Roman" panose="02020603050405020304" pitchFamily="18" charset="0"/>
                        </a:rPr>
                        <a:t>100%</a:t>
                      </a:r>
                      <a:endParaRPr lang="es-GT"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5"/>
                  </a:ext>
                </a:extLst>
              </a:tr>
            </a:tbl>
          </a:graphicData>
        </a:graphic>
      </p:graphicFrame>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5066" b="16260"/>
          <a:stretch/>
        </p:blipFill>
        <p:spPr>
          <a:xfrm>
            <a:off x="243754" y="1707416"/>
            <a:ext cx="4740323" cy="3398294"/>
          </a:xfrm>
          <a:prstGeom prst="rect">
            <a:avLst/>
          </a:prstGeom>
        </p:spPr>
      </p:pic>
    </p:spTree>
    <p:extLst>
      <p:ext uri="{BB962C8B-B14F-4D97-AF65-F5344CB8AC3E}">
        <p14:creationId xmlns:p14="http://schemas.microsoft.com/office/powerpoint/2010/main" val="1473326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6591870" y="1009934"/>
            <a:ext cx="5117910" cy="1631175"/>
          </a:xfrm>
          <a:prstGeom prst="rect">
            <a:avLst/>
          </a:prstGeom>
          <a:noFill/>
          <a:ln>
            <a:noFill/>
          </a:ln>
        </p:spPr>
        <p:txBody>
          <a:bodyPr spcFirstLastPara="1" wrap="square" lIns="91425" tIns="45700" rIns="91425" bIns="45700" anchor="t" anchorCtr="0">
            <a:spAutoFit/>
          </a:bodyPr>
          <a:lstStyle/>
          <a:p>
            <a:pPr lvl="0" algn="ctr"/>
            <a:r>
              <a:rPr lang="es-ES" sz="2000" dirty="0">
                <a:solidFill>
                  <a:srgbClr val="36B3CE"/>
                </a:solidFill>
              </a:rPr>
              <a:t>HERRAMIENTAS WEB INTERACTIVAS DE LA EJECUCIÓN FINANCIERA DEL PLAN OPERATIVO ANUAL DE SEGURIDAD ALIMENTARIA Y NUTRICIONAL (POASAN)</a:t>
            </a:r>
            <a:endParaRPr sz="2000" dirty="0">
              <a:solidFill>
                <a:srgbClr val="36B3CE"/>
              </a:solidFill>
            </a:endParaRPr>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t="794" r="677"/>
          <a:stretch/>
        </p:blipFill>
        <p:spPr>
          <a:xfrm>
            <a:off x="313898" y="1009934"/>
            <a:ext cx="6005015" cy="5117911"/>
          </a:xfrm>
          <a:prstGeom prst="rect">
            <a:avLst/>
          </a:prstGeom>
        </p:spPr>
      </p:pic>
      <p:sp>
        <p:nvSpPr>
          <p:cNvPr id="6" name="Rectángulo 5"/>
          <p:cNvSpPr/>
          <p:nvPr/>
        </p:nvSpPr>
        <p:spPr>
          <a:xfrm>
            <a:off x="6591870" y="2800346"/>
            <a:ext cx="5440907" cy="3323987"/>
          </a:xfrm>
          <a:prstGeom prst="rect">
            <a:avLst/>
          </a:prstGeom>
        </p:spPr>
        <p:txBody>
          <a:bodyPr wrap="square">
            <a:spAutoFit/>
          </a:bodyPr>
          <a:lstStyle/>
          <a:p>
            <a:pPr algn="just"/>
            <a:r>
              <a:rPr lang="es-ES" dirty="0"/>
              <a:t>En el seno del Consejo Nacional de Seguridad Alimentaria y Nutricional (CONASAN) se determinó la necesidad de crear herramientas interactivas automatizadas con la información de la ejecución presupuestaria del POASAN.</a:t>
            </a:r>
          </a:p>
          <a:p>
            <a:pPr algn="just"/>
            <a:endParaRPr lang="es-ES" dirty="0"/>
          </a:p>
          <a:p>
            <a:pPr algn="just"/>
            <a:r>
              <a:rPr lang="es-ES" dirty="0"/>
              <a:t>Por ello los equipos técnicos de SESAN y del MINFIN elaboraron oportunamente un plan de trabajo y contaron con el acompañamiento de las Direcciones de Tecnologías de la Información, Técnica del Presupuesto y Transparencia Fiscal, todas del MINFIN y por parte de SESAN, de la Dirección de Planificación, Monitoreo y Evaluación, culminando con la elaboración, entrega y publicación de herramientas web interactivas de la ejecución financiera del Plan Operativo, para lo cual se firmó una Carta de Entendimiento para respaldar el proceso. </a:t>
            </a:r>
            <a:endParaRPr lang="es-GT" dirty="0"/>
          </a:p>
        </p:txBody>
      </p:sp>
    </p:spTree>
    <p:extLst>
      <p:ext uri="{BB962C8B-B14F-4D97-AF65-F5344CB8AC3E}">
        <p14:creationId xmlns:p14="http://schemas.microsoft.com/office/powerpoint/2010/main" val="3144388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g1e0bd25976b_0_105"/>
          <p:cNvSpPr/>
          <p:nvPr/>
        </p:nvSpPr>
        <p:spPr>
          <a:xfrm>
            <a:off x="0" y="206167"/>
            <a:ext cx="12192000" cy="2714453"/>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g1e0bd25976b_0_105"/>
          <p:cNvSpPr txBox="1"/>
          <p:nvPr/>
        </p:nvSpPr>
        <p:spPr>
          <a:xfrm>
            <a:off x="1255593" y="344834"/>
            <a:ext cx="9981063" cy="1015622"/>
          </a:xfrm>
          <a:prstGeom prst="rect">
            <a:avLst/>
          </a:prstGeom>
          <a:noFill/>
          <a:ln>
            <a:noFill/>
          </a:ln>
        </p:spPr>
        <p:txBody>
          <a:bodyPr spcFirstLastPara="1" wrap="square" lIns="91425" tIns="45700" rIns="91425" bIns="45700" anchor="t" anchorCtr="0">
            <a:spAutoFit/>
          </a:bodyPr>
          <a:lstStyle/>
          <a:p>
            <a:pPr lvl="0" algn="ctr"/>
            <a:r>
              <a:rPr lang="es-ES" sz="2000" dirty="0">
                <a:solidFill>
                  <a:schemeClr val="lt1"/>
                </a:solidFill>
              </a:rPr>
              <a:t>PARTICIPACIÓN INSTITUCIONAL EN EL PANEL DE ALTO NIVEL: LA TRANSFORMACIÓN DE LOS SISTEMAS ALIMENTARIOS COMO ACELERADOR DE LOS ODS</a:t>
            </a:r>
            <a:endParaRPr sz="2000" dirty="0">
              <a:solidFill>
                <a:schemeClr val="lt1"/>
              </a:solidFill>
            </a:endParaRPr>
          </a:p>
        </p:txBody>
      </p:sp>
      <p:sp>
        <p:nvSpPr>
          <p:cNvPr id="3" name="CuadroTexto 2"/>
          <p:cNvSpPr txBox="1"/>
          <p:nvPr/>
        </p:nvSpPr>
        <p:spPr>
          <a:xfrm>
            <a:off x="259307" y="1360456"/>
            <a:ext cx="11668836" cy="2000548"/>
          </a:xfrm>
          <a:prstGeom prst="rect">
            <a:avLst/>
          </a:prstGeom>
          <a:noFill/>
        </p:spPr>
        <p:txBody>
          <a:bodyPr wrap="square" rtlCol="0">
            <a:spAutoFit/>
          </a:bodyPr>
          <a:lstStyle/>
          <a:p>
            <a:pPr algn="just"/>
            <a:r>
              <a:rPr lang="es-ES" sz="1600" dirty="0" smtClean="0">
                <a:solidFill>
                  <a:schemeClr val="bg1"/>
                </a:solidFill>
              </a:rPr>
              <a:t>El </a:t>
            </a:r>
            <a:r>
              <a:rPr lang="es-ES" sz="1600" dirty="0">
                <a:solidFill>
                  <a:schemeClr val="bg1"/>
                </a:solidFill>
              </a:rPr>
              <a:t>Panel de Alto Nivel denominado la transformación de los Sistemas Alimentarios como acelerador de los ODS, </a:t>
            </a:r>
            <a:r>
              <a:rPr lang="es-ES" sz="1600" dirty="0" smtClean="0">
                <a:solidFill>
                  <a:schemeClr val="bg1"/>
                </a:solidFill>
              </a:rPr>
              <a:t>contó con la participación de la </a:t>
            </a:r>
            <a:r>
              <a:rPr lang="es-ES" sz="1600" dirty="0">
                <a:solidFill>
                  <a:schemeClr val="bg1"/>
                </a:solidFill>
              </a:rPr>
              <a:t>Secretaria de SESAN, </a:t>
            </a:r>
            <a:r>
              <a:rPr lang="es-ES" sz="1600" dirty="0" err="1">
                <a:solidFill>
                  <a:schemeClr val="bg1"/>
                </a:solidFill>
              </a:rPr>
              <a:t>Lizett</a:t>
            </a:r>
            <a:r>
              <a:rPr lang="es-ES" sz="1600" dirty="0">
                <a:solidFill>
                  <a:schemeClr val="bg1"/>
                </a:solidFill>
              </a:rPr>
              <a:t> Guzmán</a:t>
            </a:r>
            <a:r>
              <a:rPr lang="es-ES" sz="1600" dirty="0" smtClean="0">
                <a:solidFill>
                  <a:schemeClr val="bg1"/>
                </a:solidFill>
              </a:rPr>
              <a:t>, donde </a:t>
            </a:r>
            <a:r>
              <a:rPr lang="es-ES" sz="1600" dirty="0">
                <a:solidFill>
                  <a:schemeClr val="bg1"/>
                </a:solidFill>
              </a:rPr>
              <a:t>participó en representación del Gobierno de Guatemala y como parte de los Convocantes Nacionales, ya que es un proceso que se acompaña con el Ministerio de Agricultura, Ganadería y Alimentación, y el Ministerio de Relaciones Exteriores. En dicho Panel se resaltó el logro país, al contar con la primera actualización de la Política Nacional de Seguridad Alimentaria y Nutricional -POLSAN-, proceso altamente consultivo en la que se resalta la necesidad de fortalecer los sistemas alimentarios en todo el territorio nacional.</a:t>
            </a:r>
            <a:endParaRPr lang="es-ES" sz="1600" dirty="0">
              <a:solidFill>
                <a:schemeClr val="bg1"/>
              </a:solidFill>
            </a:endParaRPr>
          </a:p>
          <a:p>
            <a:r>
              <a:rPr lang="es-ES" dirty="0"/>
              <a:t/>
            </a:r>
            <a:br>
              <a:rPr lang="es-ES" dirty="0"/>
            </a:br>
            <a:endParaRPr lang="es-GT"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28" y="3202918"/>
            <a:ext cx="5248997" cy="2952561"/>
          </a:xfrm>
          <a:prstGeom prst="rect">
            <a:avLst/>
          </a:prstGeom>
        </p:spPr>
      </p:pic>
      <p:pic>
        <p:nvPicPr>
          <p:cNvPr id="2" name="Imagen 1"/>
          <p:cNvPicPr>
            <a:picLocks noChangeAspect="1"/>
          </p:cNvPicPr>
          <p:nvPr/>
        </p:nvPicPr>
        <p:blipFill rotWithShape="1">
          <a:blip r:embed="rId4"/>
          <a:srcRect t="5581"/>
          <a:stretch/>
        </p:blipFill>
        <p:spPr>
          <a:xfrm>
            <a:off x="6323462" y="3202918"/>
            <a:ext cx="5604681" cy="3011685"/>
          </a:xfrm>
          <a:prstGeom prst="rect">
            <a:avLst/>
          </a:prstGeom>
        </p:spPr>
      </p:pic>
    </p:spTree>
    <p:extLst>
      <p:ext uri="{BB962C8B-B14F-4D97-AF65-F5344CB8AC3E}">
        <p14:creationId xmlns:p14="http://schemas.microsoft.com/office/powerpoint/2010/main" val="969219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906</Words>
  <Application>Microsoft Office PowerPoint</Application>
  <PresentationFormat>Panorámica</PresentationFormat>
  <Paragraphs>59</Paragraphs>
  <Slides>11</Slides>
  <Notes>11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Vollkorn Black</vt:lpstr>
      <vt:lpstr>Montserrat SemiBold</vt:lpstr>
      <vt:lpstr>Calibri</vt:lpstr>
      <vt:lpstr>Times New Roman</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Andrea Del Carmen Valdez Gonzalez</cp:lastModifiedBy>
  <cp:revision>13</cp:revision>
  <dcterms:created xsi:type="dcterms:W3CDTF">2022-04-29T16:34:54Z</dcterms:created>
  <dcterms:modified xsi:type="dcterms:W3CDTF">2023-05-02T23:03:30Z</dcterms:modified>
</cp:coreProperties>
</file>