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7010400" cy="9296400"/>
  <p:embeddedFontLst>
    <p:embeddedFont>
      <p:font typeface="Calibri" panose="020F0502020204030204" pitchFamily="34" charset="0"/>
      <p:regular r:id="rId30"/>
      <p:bold r:id="rId31"/>
      <p:italic r:id="rId32"/>
      <p:boldItalic r:id="rId33"/>
    </p:embeddedFont>
    <p:embeddedFont>
      <p:font typeface="Montserrat" pitchFamily="2" charset="77"/>
      <p:regular r:id="rId34"/>
      <p:bold r:id="rId35"/>
      <p:italic r:id="rId36"/>
      <p:boldItalic r:id="rId37"/>
    </p:embeddedFont>
    <p:embeddedFont>
      <p:font typeface="Montserrat ExtraBold" pitchFamily="2" charset="77"/>
      <p:bold r:id="rId38"/>
      <p:italic r:id="rId39"/>
      <p:boldItalic r:id="rId40"/>
    </p:embeddedFont>
    <p:embeddedFont>
      <p:font typeface="Vollkorn ExtraBold" panose="020F0502020204030204" pitchFamily="34" charset="0"/>
      <p:regular r:id="rId41"/>
      <p:bold r:id="rId42"/>
      <p:italic r:id="rId43"/>
      <p:boldItalic r:id="rId44"/>
    </p:embeddedFont>
    <p:embeddedFont>
      <p:font typeface="Vollkorn Medium" pitchFamily="2"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KNFlqEeRfND8F15jIHa271yN3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AC04CE-6619-416C-A4E0-1DF479525B47}">
  <a:tblStyle styleId="{38AC04CE-6619-416C-A4E0-1DF479525B47}"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rgbClr val="FFFFFF"/>
      </a:tcTxStyle>
      <a:tcStyle>
        <a:tcBdr/>
        <a:fill>
          <a:solidFill>
            <a:srgbClr val="4472C4"/>
          </a:solidFill>
        </a:fill>
      </a:tcStyle>
    </a:lastCol>
    <a:firstCol>
      <a:tcTxStyle b="on" i="off">
        <a:font>
          <a:latin typeface="Calibri"/>
          <a:ea typeface="Calibri"/>
          <a:cs typeface="Calibri"/>
        </a:font>
        <a:srgbClr val="FFFFFF"/>
      </a:tcTxStyle>
      <a:tcStyle>
        <a:tcBdr/>
        <a:fill>
          <a:solidFill>
            <a:srgbClr val="4472C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472C4"/>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472C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671"/>
  </p:normalViewPr>
  <p:slideViewPr>
    <p:cSldViewPr snapToGrid="0">
      <p:cViewPr varScale="1">
        <p:scale>
          <a:sx n="125" d="100"/>
          <a:sy n="125" d="100"/>
        </p:scale>
        <p:origin x="168" y="1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46550" rIns="9315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50" tIns="46550" rIns="9315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50" rIns="9315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dirty="0"/>
          </a:p>
        </p:txBody>
      </p:sp>
      <p:sp>
        <p:nvSpPr>
          <p:cNvPr id="180" name="Google Shape;180;p9: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10</a:t>
            </a:fld>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0: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11</a:t>
            </a:fld>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1: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12</a:t>
            </a:fld>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13</a:t>
            </a:fld>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4: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15</a:t>
            </a:fld>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5: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16</a:t>
            </a:fld>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6: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7: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18</a:t>
            </a:fld>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19</a:t>
            </a:fld>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a:t>
            </a:fld>
            <a:endParaRPr sz="12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20</a:t>
            </a:fld>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21</a:t>
            </a:fld>
            <a:endParaRPr sz="12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24: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22</a:t>
            </a:fld>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5: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23</a:t>
            </a:fld>
            <a:endParaRPr sz="12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26: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24</a:t>
            </a:fld>
            <a:endParaRPr sz="12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27: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25</a:t>
            </a:fld>
            <a:endParaRPr sz="12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2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26</a:t>
            </a:fld>
            <a:endParaRPr sz="1200">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3</a:t>
            </a:fld>
            <a:endParaRPr sz="12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b7eaa03b0a_0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1b7eaa03b0a_0_2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1b7eaa03b0a_0_2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4</a:t>
            </a:fld>
            <a:endParaRPr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4: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5: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6</a:t>
            </a:fld>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6: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7</a:t>
            </a:fld>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7: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8</a:t>
            </a:fld>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s-GT" sz="1200">
                <a:latin typeface="Calibri"/>
                <a:ea typeface="Calibri"/>
                <a:cs typeface="Calibri"/>
                <a:sym typeface="Calibri"/>
              </a:rPr>
              <a:t>9</a:t>
            </a:fld>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1"/>
        <p:cNvGrpSpPr/>
        <p:nvPr/>
      </p:nvGrpSpPr>
      <p:grpSpPr>
        <a:xfrm>
          <a:off x="0" y="0"/>
          <a:ext cx="0" cy="0"/>
          <a:chOff x="0" y="0"/>
          <a:chExt cx="0" cy="0"/>
        </a:xfrm>
      </p:grpSpPr>
      <p:pic>
        <p:nvPicPr>
          <p:cNvPr id="182" name="Google Shape;182;p9" descr="Desarrollando capacidades de ciencia de datos en Directivos Públicos"/>
          <p:cNvPicPr preferRelativeResize="0"/>
          <p:nvPr/>
        </p:nvPicPr>
        <p:blipFill rotWithShape="1">
          <a:blip r:embed="rId4">
            <a:alphaModFix/>
          </a:blip>
          <a:srcRect/>
          <a:stretch/>
        </p:blipFill>
        <p:spPr>
          <a:xfrm>
            <a:off x="1032366" y="618792"/>
            <a:ext cx="1111896" cy="1111896"/>
          </a:xfrm>
          <a:prstGeom prst="rect">
            <a:avLst/>
          </a:prstGeom>
          <a:noFill/>
          <a:ln>
            <a:noFill/>
          </a:ln>
        </p:spPr>
      </p:pic>
      <p:sp>
        <p:nvSpPr>
          <p:cNvPr id="183" name="Google Shape;183;p9"/>
          <p:cNvSpPr txBox="1"/>
          <p:nvPr/>
        </p:nvSpPr>
        <p:spPr>
          <a:xfrm>
            <a:off x="8635060" y="2187964"/>
            <a:ext cx="3327300" cy="2772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lnSpcReduction="10000"/>
          </a:bodyPr>
          <a:lstStyle/>
          <a:p>
            <a:pPr marL="0" marR="0" lvl="0" indent="0" algn="ctr" rtl="0">
              <a:lnSpc>
                <a:spcPct val="150000"/>
              </a:lnSpc>
              <a:spcBef>
                <a:spcPts val="0"/>
              </a:spcBef>
              <a:spcAft>
                <a:spcPts val="0"/>
              </a:spcAft>
              <a:buClr>
                <a:srgbClr val="000000"/>
              </a:buClr>
              <a:buSzPts val="2000"/>
              <a:buFont typeface="Arial"/>
              <a:buNone/>
            </a:pPr>
            <a:br>
              <a:rPr lang="es-GT" sz="2000" b="0" i="0" u="none" strike="noStrike" cap="none">
                <a:solidFill>
                  <a:srgbClr val="0D1F3C"/>
                </a:solidFill>
                <a:latin typeface="Arial"/>
                <a:ea typeface="Arial"/>
                <a:cs typeface="Arial"/>
                <a:sym typeface="Arial"/>
              </a:rPr>
            </a:br>
            <a:r>
              <a:rPr lang="es-GT" sz="2000" b="0" i="0" u="none" strike="noStrike" cap="none">
                <a:solidFill>
                  <a:srgbClr val="000000"/>
                </a:solidFill>
                <a:latin typeface="Arial"/>
                <a:ea typeface="Arial"/>
                <a:cs typeface="Arial"/>
                <a:sym typeface="Arial"/>
              </a:rPr>
              <a:t>Durante el periodo reportado, </a:t>
            </a:r>
            <a:r>
              <a:rPr lang="es-GT" sz="2000" b="0" i="0" u="sng" strike="noStrike" cap="none">
                <a:solidFill>
                  <a:srgbClr val="000000"/>
                </a:solidFill>
                <a:latin typeface="Arial"/>
                <a:ea typeface="Arial"/>
                <a:cs typeface="Arial"/>
                <a:sym typeface="Arial"/>
              </a:rPr>
              <a:t>“la institución”</a:t>
            </a:r>
            <a:r>
              <a:rPr lang="es-GT" sz="2000" b="0" i="0" u="none" strike="noStrike" cap="none">
                <a:solidFill>
                  <a:srgbClr val="000000"/>
                </a:solidFill>
                <a:latin typeface="Arial"/>
                <a:ea typeface="Arial"/>
                <a:cs typeface="Arial"/>
                <a:sym typeface="Arial"/>
              </a:rPr>
              <a:t> atendió y dio cobertura a </a:t>
            </a:r>
            <a:r>
              <a:rPr lang="es-GT" sz="2100" b="1" i="0" u="none" strike="noStrike" cap="none">
                <a:solidFill>
                  <a:srgbClr val="002E91"/>
                </a:solidFill>
                <a:latin typeface="Montserrat"/>
                <a:ea typeface="Montserrat"/>
                <a:cs typeface="Montserrat"/>
                <a:sym typeface="Montserrat"/>
              </a:rPr>
              <a:t>1,500,398 guatemaltecos</a:t>
            </a:r>
            <a:endParaRPr sz="1400" b="0" i="0" u="none" strike="noStrike" cap="none">
              <a:solidFill>
                <a:srgbClr val="000000"/>
              </a:solidFill>
              <a:latin typeface="Arial"/>
              <a:ea typeface="Arial"/>
              <a:cs typeface="Arial"/>
              <a:sym typeface="Arial"/>
            </a:endParaRPr>
          </a:p>
        </p:txBody>
      </p:sp>
      <p:sp>
        <p:nvSpPr>
          <p:cNvPr id="184" name="Google Shape;184;p9"/>
          <p:cNvSpPr txBox="1"/>
          <p:nvPr/>
        </p:nvSpPr>
        <p:spPr>
          <a:xfrm>
            <a:off x="2437641" y="759247"/>
            <a:ext cx="9283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¿CUÁL ES LA IMPORTANCIA DEL PAGO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DE SERVIDORES PÚBLICOS?</a:t>
            </a:r>
            <a:endParaRPr sz="2400" b="1" i="0" u="none" strike="noStrike" cap="none">
              <a:solidFill>
                <a:schemeClr val="dk1"/>
              </a:solidFill>
              <a:latin typeface="Arial"/>
              <a:ea typeface="Arial"/>
              <a:cs typeface="Arial"/>
              <a:sym typeface="Arial"/>
            </a:endParaRPr>
          </a:p>
        </p:txBody>
      </p:sp>
      <p:sp>
        <p:nvSpPr>
          <p:cNvPr id="185" name="Google Shape;185;p9"/>
          <p:cNvSpPr txBox="1"/>
          <p:nvPr/>
        </p:nvSpPr>
        <p:spPr>
          <a:xfrm>
            <a:off x="888269" y="1836433"/>
            <a:ext cx="7406700" cy="4422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s-GT" sz="1700" b="0" i="0" u="none" strike="noStrike" cap="none" dirty="0">
                <a:solidFill>
                  <a:srgbClr val="000000"/>
                </a:solidFill>
                <a:latin typeface="Montserrat"/>
                <a:ea typeface="Montserrat"/>
                <a:cs typeface="Montserrat"/>
                <a:sym typeface="Montserrat"/>
              </a:rPr>
              <a:t>Los recursos financieros utilizados en el grupo “0”, corresponden al pago de nómina de las Oficinas Centrales y Servicio Exterior, lo cual permite al Ministerio de Relaciones Exteriores, atender las funciones específicas que por ley le competen a través de 84 misiones de representación en el servicio exterior y las diferentes Unidades Administrativas en Oficinas Centrales. </a:t>
            </a:r>
            <a:r>
              <a:rPr lang="es-GT" sz="1700" b="1" dirty="0">
                <a:solidFill>
                  <a:srgbClr val="5B5753"/>
                </a:solidFill>
                <a:latin typeface="Montserrat"/>
                <a:ea typeface="Montserrat"/>
                <a:cs typeface="Montserrat"/>
                <a:sym typeface="Montserrat"/>
              </a:rPr>
              <a:t>El recurso humano con el que cuenta el Ministerio corresponde a </a:t>
            </a:r>
            <a:r>
              <a:rPr lang="es-GT" sz="1700" b="1" dirty="0">
                <a:solidFill>
                  <a:srgbClr val="5B5753"/>
                </a:solidFill>
                <a:latin typeface="Montserrat"/>
                <a:sym typeface="Montserrat"/>
              </a:rPr>
              <a:t>1769</a:t>
            </a:r>
            <a:r>
              <a:rPr lang="es-GT" sz="1700" b="1" dirty="0">
                <a:solidFill>
                  <a:schemeClr val="tx1"/>
                </a:solidFill>
                <a:latin typeface="Montserrat"/>
                <a:ea typeface="Montserrat"/>
                <a:cs typeface="Montserrat"/>
                <a:sym typeface="Montserrat"/>
              </a:rPr>
              <a:t>.</a:t>
            </a:r>
            <a:r>
              <a:rPr lang="es-GT" sz="1700" b="1" dirty="0">
                <a:solidFill>
                  <a:srgbClr val="5B5753"/>
                </a:solidFill>
                <a:latin typeface="Montserrat"/>
                <a:ea typeface="Montserrat"/>
                <a:cs typeface="Montserrat"/>
                <a:sym typeface="Montserrat"/>
              </a:rPr>
              <a:t> </a:t>
            </a:r>
            <a:r>
              <a:rPr lang="es-GT" sz="1700" b="1" dirty="0">
                <a:solidFill>
                  <a:schemeClr val="tx1"/>
                </a:solidFill>
                <a:latin typeface="Montserrat"/>
                <a:ea typeface="Montserrat"/>
                <a:cs typeface="Montserrat"/>
                <a:sym typeface="Montserrat"/>
              </a:rPr>
              <a:t>908</a:t>
            </a:r>
            <a:r>
              <a:rPr lang="es-GT" sz="1700" b="1" dirty="0">
                <a:solidFill>
                  <a:srgbClr val="5B5753"/>
                </a:solidFill>
                <a:latin typeface="Montserrat"/>
                <a:ea typeface="Montserrat"/>
                <a:cs typeface="Montserrat"/>
                <a:sym typeface="Montserrat"/>
              </a:rPr>
              <a:t> servidores públicos nombrados en renglón permanente y temporal (011 y 022), </a:t>
            </a:r>
            <a:r>
              <a:rPr lang="es-GT" sz="1700" b="1" dirty="0">
                <a:solidFill>
                  <a:schemeClr val="tx1"/>
                </a:solidFill>
                <a:latin typeface="Montserrat"/>
                <a:ea typeface="Montserrat"/>
                <a:cs typeface="Montserrat"/>
                <a:sym typeface="Montserrat"/>
              </a:rPr>
              <a:t>139</a:t>
            </a:r>
            <a:r>
              <a:rPr lang="es-GT" sz="1700" b="1" dirty="0">
                <a:solidFill>
                  <a:srgbClr val="5B5753"/>
                </a:solidFill>
                <a:latin typeface="Montserrat"/>
                <a:ea typeface="Montserrat"/>
                <a:cs typeface="Montserrat"/>
                <a:sym typeface="Montserrat"/>
              </a:rPr>
              <a:t> contrataciones por jornal (031), </a:t>
            </a:r>
            <a:r>
              <a:rPr lang="es-GT" sz="1700" b="1" dirty="0">
                <a:solidFill>
                  <a:schemeClr val="tx1"/>
                </a:solidFill>
                <a:latin typeface="Montserrat"/>
                <a:ea typeface="Montserrat"/>
                <a:cs typeface="Montserrat"/>
                <a:sym typeface="Montserrat"/>
              </a:rPr>
              <a:t>113</a:t>
            </a:r>
            <a:r>
              <a:rPr lang="es-GT" sz="1700" b="1" dirty="0">
                <a:solidFill>
                  <a:srgbClr val="FF0000"/>
                </a:solidFill>
                <a:latin typeface="Montserrat"/>
                <a:ea typeface="Montserrat"/>
                <a:cs typeface="Montserrat"/>
                <a:sym typeface="Montserrat"/>
              </a:rPr>
              <a:t> </a:t>
            </a:r>
            <a:r>
              <a:rPr lang="es-GT" sz="1700" b="1" dirty="0">
                <a:solidFill>
                  <a:srgbClr val="5B5753"/>
                </a:solidFill>
                <a:latin typeface="Montserrat"/>
                <a:ea typeface="Montserrat"/>
                <a:cs typeface="Montserrat"/>
                <a:sym typeface="Montserrat"/>
              </a:rPr>
              <a:t>contrataciones (029) y 609 contratos locales en el Servicio Exterior. </a:t>
            </a:r>
            <a:endParaRPr sz="1700" dirty="0">
              <a:solidFill>
                <a:srgbClr val="FF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0"/>
        <p:cNvGrpSpPr/>
        <p:nvPr/>
      </p:nvGrpSpPr>
      <p:grpSpPr>
        <a:xfrm>
          <a:off x="0" y="0"/>
          <a:ext cx="0" cy="0"/>
          <a:chOff x="0" y="0"/>
          <a:chExt cx="0" cy="0"/>
        </a:xfrm>
      </p:grpSpPr>
      <p:sp>
        <p:nvSpPr>
          <p:cNvPr id="191" name="Google Shape;191;p10"/>
          <p:cNvSpPr txBox="1"/>
          <p:nvPr/>
        </p:nvSpPr>
        <p:spPr>
          <a:xfrm>
            <a:off x="2122540" y="713339"/>
            <a:ext cx="9685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s-GT" sz="2400" b="1" i="0" u="none" strike="noStrike" cap="none">
                <a:solidFill>
                  <a:schemeClr val="dk1"/>
                </a:solidFill>
                <a:latin typeface="Arial"/>
                <a:ea typeface="Arial"/>
                <a:cs typeface="Arial"/>
                <a:sym typeface="Arial"/>
              </a:rPr>
              <a:t>PAGO DE SALARIOS A SERVIDORES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s-GT" sz="2400" b="1" i="0" u="none" strike="noStrike" cap="none">
                <a:solidFill>
                  <a:schemeClr val="dk1"/>
                </a:solidFill>
                <a:latin typeface="Arial"/>
                <a:ea typeface="Arial"/>
                <a:cs typeface="Arial"/>
                <a:sym typeface="Arial"/>
              </a:rPr>
              <a:t>PÚBLICOS A LA FECHA</a:t>
            </a:r>
            <a:endParaRPr sz="2400" b="1" i="0" u="none" strike="noStrike" cap="none">
              <a:solidFill>
                <a:schemeClr val="dk1"/>
              </a:solidFill>
              <a:latin typeface="Arial"/>
              <a:ea typeface="Arial"/>
              <a:cs typeface="Arial"/>
              <a:sym typeface="Arial"/>
            </a:endParaRPr>
          </a:p>
        </p:txBody>
      </p:sp>
      <p:pic>
        <p:nvPicPr>
          <p:cNvPr id="192" name="Google Shape;192;p10" descr="Desarrollando capacidades de ciencia de datos en Directivos Públicos"/>
          <p:cNvPicPr preferRelativeResize="0"/>
          <p:nvPr/>
        </p:nvPicPr>
        <p:blipFill rotWithShape="1">
          <a:blip r:embed="rId4">
            <a:alphaModFix/>
          </a:blip>
          <a:srcRect/>
          <a:stretch/>
        </p:blipFill>
        <p:spPr>
          <a:xfrm>
            <a:off x="711091" y="572892"/>
            <a:ext cx="1111896" cy="1111896"/>
          </a:xfrm>
          <a:prstGeom prst="rect">
            <a:avLst/>
          </a:prstGeom>
          <a:noFill/>
          <a:ln>
            <a:noFill/>
          </a:ln>
        </p:spPr>
      </p:pic>
      <p:sp>
        <p:nvSpPr>
          <p:cNvPr id="193" name="Google Shape;193;p10"/>
          <p:cNvSpPr txBox="1"/>
          <p:nvPr/>
        </p:nvSpPr>
        <p:spPr>
          <a:xfrm>
            <a:off x="592069" y="1801091"/>
            <a:ext cx="7406700" cy="40263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70000" lnSpcReduction="20000"/>
          </a:bodyPr>
          <a:lstStyle/>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Presupuesto vigente total para el pago de servidores públicos</a:t>
            </a:r>
            <a:endParaRPr sz="1400" b="0" i="0" u="none" strike="noStrike" cap="none" dirty="0">
              <a:solidFill>
                <a:srgbClr val="000000"/>
              </a:solidFill>
              <a:latin typeface="Arial"/>
              <a:ea typeface="Arial"/>
              <a:cs typeface="Arial"/>
              <a:sym typeface="Arial"/>
            </a:endParaRPr>
          </a:p>
          <a:p>
            <a:pPr marL="0" marR="0" lvl="1" indent="0" algn="just" rtl="0">
              <a:lnSpc>
                <a:spcPct val="150000"/>
              </a:lnSpc>
              <a:spcBef>
                <a:spcPts val="0"/>
              </a:spcBef>
              <a:spcAft>
                <a:spcPts val="0"/>
              </a:spcAft>
              <a:buClr>
                <a:srgbClr val="000000"/>
              </a:buClr>
              <a:buSzPct val="100000"/>
              <a:buFont typeface="Arial"/>
              <a:buNone/>
            </a:pPr>
            <a:r>
              <a:rPr lang="es-GT" sz="4500" b="1" i="0" u="none" strike="noStrike" cap="none" dirty="0">
                <a:solidFill>
                  <a:srgbClr val="0070C0"/>
                </a:solidFill>
                <a:latin typeface="Arial"/>
                <a:ea typeface="Arial"/>
                <a:cs typeface="Arial"/>
                <a:sym typeface="Arial"/>
              </a:rPr>
              <a:t>Q. 290,662,498.00</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Presupuesto utilizado al </a:t>
            </a:r>
            <a:r>
              <a:rPr lang="es-GT" sz="2700" b="1" i="0" u="sng" strike="noStrike" cap="none" dirty="0">
                <a:solidFill>
                  <a:srgbClr val="000000"/>
                </a:solidFill>
                <a:latin typeface="Arial"/>
                <a:ea typeface="Arial"/>
                <a:cs typeface="Arial"/>
                <a:sym typeface="Arial"/>
              </a:rPr>
              <a:t>primer cuatrimestre 2023</a:t>
            </a:r>
            <a:r>
              <a:rPr lang="es-GT" sz="2700" b="1" i="0" u="none" strike="noStrike" cap="none" dirty="0">
                <a:solidFill>
                  <a:srgbClr val="000000"/>
                </a:solidFill>
                <a:latin typeface="Arial"/>
                <a:ea typeface="Arial"/>
                <a:cs typeface="Arial"/>
                <a:sym typeface="Arial"/>
              </a:rPr>
              <a:t> </a:t>
            </a:r>
            <a:r>
              <a:rPr lang="es-GT" sz="2700" b="0" i="0" u="none" strike="noStrike" cap="none" dirty="0">
                <a:solidFill>
                  <a:srgbClr val="000000"/>
                </a:solidFill>
                <a:latin typeface="Arial"/>
                <a:ea typeface="Arial"/>
                <a:cs typeface="Arial"/>
                <a:sym typeface="Arial"/>
              </a:rPr>
              <a:t>para el pago de servidores públicos</a:t>
            </a:r>
            <a:endParaRPr sz="1400" b="0" i="0" u="none" strike="noStrike" cap="none" dirty="0">
              <a:solidFill>
                <a:srgbClr val="000000"/>
              </a:solidFill>
              <a:latin typeface="Arial"/>
              <a:ea typeface="Arial"/>
              <a:cs typeface="Arial"/>
              <a:sym typeface="Arial"/>
            </a:endParaRPr>
          </a:p>
          <a:p>
            <a:pPr marL="0" marR="0" lvl="1" indent="0" algn="just" rtl="0">
              <a:lnSpc>
                <a:spcPct val="150000"/>
              </a:lnSpc>
              <a:spcBef>
                <a:spcPts val="0"/>
              </a:spcBef>
              <a:spcAft>
                <a:spcPts val="0"/>
              </a:spcAft>
              <a:buClr>
                <a:srgbClr val="000000"/>
              </a:buClr>
              <a:buSzPct val="100000"/>
              <a:buFont typeface="Arial"/>
              <a:buNone/>
            </a:pPr>
            <a:r>
              <a:rPr lang="es-GT" sz="4500" b="1" i="0" u="none" strike="noStrike" cap="none" dirty="0">
                <a:solidFill>
                  <a:srgbClr val="0070C0"/>
                </a:solidFill>
                <a:latin typeface="Arial"/>
                <a:ea typeface="Arial"/>
                <a:cs typeface="Arial"/>
                <a:sym typeface="Arial"/>
              </a:rPr>
              <a:t>Q. 94</a:t>
            </a:r>
            <a:r>
              <a:rPr lang="es-GT" sz="4400" b="1" i="0" u="none" strike="noStrike" cap="none" dirty="0">
                <a:solidFill>
                  <a:srgbClr val="0070C0"/>
                </a:solidFill>
                <a:latin typeface="Arial"/>
                <a:ea typeface="Arial"/>
                <a:cs typeface="Arial"/>
                <a:sym typeface="Arial"/>
              </a:rPr>
              <a:t>,856,819.02 </a:t>
            </a:r>
            <a:endParaRPr sz="4400" b="1" i="0" u="none" strike="noStrike" cap="none" dirty="0">
              <a:solidFill>
                <a:srgbClr val="0070C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endParaRPr sz="2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Saldo para el pago de servidores públicos</a:t>
            </a:r>
            <a:endParaRPr sz="1400" b="0" i="0" u="none" strike="noStrike" cap="none" dirty="0">
              <a:solidFill>
                <a:srgbClr val="000000"/>
              </a:solidFill>
              <a:latin typeface="Arial"/>
              <a:ea typeface="Arial"/>
              <a:cs typeface="Arial"/>
              <a:sym typeface="Arial"/>
            </a:endParaRPr>
          </a:p>
          <a:p>
            <a:pPr marL="0" marR="0" lvl="1" indent="0" algn="just" rtl="0">
              <a:lnSpc>
                <a:spcPct val="150000"/>
              </a:lnSpc>
              <a:spcBef>
                <a:spcPts val="0"/>
              </a:spcBef>
              <a:spcAft>
                <a:spcPts val="0"/>
              </a:spcAft>
              <a:buClr>
                <a:srgbClr val="000000"/>
              </a:buClr>
              <a:buSzPct val="100000"/>
              <a:buFont typeface="Arial"/>
              <a:buNone/>
            </a:pPr>
            <a:r>
              <a:rPr lang="es-GT" sz="4500" b="1" i="0" u="none" strike="noStrike" cap="none" dirty="0">
                <a:solidFill>
                  <a:srgbClr val="0070C0"/>
                </a:solidFill>
                <a:latin typeface="Arial"/>
                <a:ea typeface="Arial"/>
                <a:cs typeface="Arial"/>
                <a:sym typeface="Arial"/>
              </a:rPr>
              <a:t>Q. 195</a:t>
            </a:r>
            <a:r>
              <a:rPr lang="es-GT" sz="4400" b="1" i="0" u="none" strike="noStrike" cap="none" dirty="0">
                <a:solidFill>
                  <a:srgbClr val="0070C0"/>
                </a:solidFill>
                <a:latin typeface="Arial"/>
                <a:ea typeface="Arial"/>
                <a:cs typeface="Arial"/>
                <a:sym typeface="Arial"/>
              </a:rPr>
              <a:t>,805,678.98 </a:t>
            </a:r>
            <a:endParaRPr sz="4400" b="1" i="0" u="none" strike="noStrike" cap="none" dirty="0">
              <a:solidFill>
                <a:srgbClr val="0070C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endParaRPr sz="2000" b="0" i="0" u="none" strike="noStrike" cap="none" dirty="0">
              <a:solidFill>
                <a:srgbClr val="1F3864"/>
              </a:solidFill>
              <a:latin typeface="Arial"/>
              <a:ea typeface="Arial"/>
              <a:cs typeface="Arial"/>
              <a:sym typeface="Arial"/>
            </a:endParaRPr>
          </a:p>
        </p:txBody>
      </p:sp>
      <p:sp>
        <p:nvSpPr>
          <p:cNvPr id="194" name="Google Shape;194;p10"/>
          <p:cNvSpPr txBox="1"/>
          <p:nvPr/>
        </p:nvSpPr>
        <p:spPr>
          <a:xfrm>
            <a:off x="8272712" y="2060163"/>
            <a:ext cx="3327300" cy="2424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85000" lnSpcReduction="20000"/>
          </a:bodyPr>
          <a:lstStyle/>
          <a:p>
            <a:pPr marL="0" marR="0" lvl="0" indent="0" algn="ctr" rtl="0">
              <a:lnSpc>
                <a:spcPct val="150000"/>
              </a:lnSpc>
              <a:spcBef>
                <a:spcPts val="0"/>
              </a:spcBef>
              <a:spcAft>
                <a:spcPts val="0"/>
              </a:spcAft>
              <a:buClr>
                <a:srgbClr val="000000"/>
              </a:buClr>
              <a:buSzPct val="100000"/>
              <a:buFont typeface="Arial"/>
              <a:buNone/>
            </a:pPr>
            <a:br>
              <a:rPr lang="es-GT" sz="2000" b="0" i="0" u="none" strike="noStrike" cap="none" dirty="0">
                <a:solidFill>
                  <a:srgbClr val="0D1F3C"/>
                </a:solidFill>
                <a:latin typeface="Arial"/>
                <a:ea typeface="Arial"/>
                <a:cs typeface="Arial"/>
                <a:sym typeface="Arial"/>
              </a:rPr>
            </a:br>
            <a:r>
              <a:rPr lang="es-GT" sz="2200" b="0" i="0" u="none" strike="noStrike" cap="none" dirty="0">
                <a:solidFill>
                  <a:srgbClr val="000000"/>
                </a:solidFill>
                <a:latin typeface="Arial"/>
                <a:ea typeface="Arial"/>
                <a:cs typeface="Arial"/>
                <a:sym typeface="Arial"/>
              </a:rPr>
              <a:t>Este rubro constituye el </a:t>
            </a:r>
            <a:r>
              <a:rPr lang="es-GT" sz="2200" b="1" dirty="0"/>
              <a:t>39</a:t>
            </a:r>
            <a:r>
              <a:rPr lang="es-GT" sz="2200" b="1" i="0" u="none" strike="noStrike" cap="none" dirty="0">
                <a:solidFill>
                  <a:srgbClr val="000000"/>
                </a:solidFill>
                <a:latin typeface="Arial"/>
                <a:ea typeface="Arial"/>
                <a:cs typeface="Arial"/>
                <a:sym typeface="Arial"/>
              </a:rPr>
              <a:t>.3%</a:t>
            </a:r>
            <a:r>
              <a:rPr lang="es-GT" sz="2200" b="0" i="0" u="none" strike="noStrike" cap="none" dirty="0">
                <a:solidFill>
                  <a:srgbClr val="00B0F0"/>
                </a:solidFill>
                <a:latin typeface="Arial"/>
                <a:ea typeface="Arial"/>
                <a:cs typeface="Arial"/>
                <a:sym typeface="Arial"/>
              </a:rPr>
              <a:t> </a:t>
            </a:r>
            <a:r>
              <a:rPr lang="es-GT" sz="2200" b="0" i="0" u="none" strike="noStrike" cap="none" dirty="0">
                <a:solidFill>
                  <a:srgbClr val="000000"/>
                </a:solidFill>
                <a:latin typeface="Arial"/>
                <a:ea typeface="Arial"/>
                <a:cs typeface="Arial"/>
                <a:sym typeface="Arial"/>
              </a:rPr>
              <a:t>del total del presupuesto de </a:t>
            </a:r>
            <a:r>
              <a:rPr lang="es-GT" sz="2200" b="0" i="0" u="sng" strike="noStrike" cap="none" dirty="0">
                <a:solidFill>
                  <a:srgbClr val="000000"/>
                </a:solidFill>
                <a:latin typeface="Arial"/>
                <a:ea typeface="Arial"/>
                <a:cs typeface="Arial"/>
                <a:sym typeface="Arial"/>
              </a:rPr>
              <a:t>“la institución”</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9"/>
        <p:cNvGrpSpPr/>
        <p:nvPr/>
      </p:nvGrpSpPr>
      <p:grpSpPr>
        <a:xfrm>
          <a:off x="0" y="0"/>
          <a:ext cx="0" cy="0"/>
          <a:chOff x="0" y="0"/>
          <a:chExt cx="0" cy="0"/>
        </a:xfrm>
      </p:grpSpPr>
      <p:pic>
        <p:nvPicPr>
          <p:cNvPr id="200" name="Google Shape;200;p11" descr="Edificio - Iconos gratis de edificios"/>
          <p:cNvPicPr preferRelativeResize="0"/>
          <p:nvPr/>
        </p:nvPicPr>
        <p:blipFill rotWithShape="1">
          <a:blip r:embed="rId4">
            <a:alphaModFix/>
          </a:blip>
          <a:srcRect/>
          <a:stretch/>
        </p:blipFill>
        <p:spPr>
          <a:xfrm>
            <a:off x="681514" y="597470"/>
            <a:ext cx="1288467" cy="1288467"/>
          </a:xfrm>
          <a:prstGeom prst="rect">
            <a:avLst/>
          </a:prstGeom>
          <a:noFill/>
          <a:ln>
            <a:noFill/>
          </a:ln>
        </p:spPr>
      </p:pic>
      <p:sp>
        <p:nvSpPr>
          <p:cNvPr id="201" name="Google Shape;201;p11"/>
          <p:cNvSpPr txBox="1"/>
          <p:nvPr/>
        </p:nvSpPr>
        <p:spPr>
          <a:xfrm>
            <a:off x="2111031" y="826211"/>
            <a:ext cx="9283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Montserrat"/>
                <a:ea typeface="Montserrat"/>
                <a:cs typeface="Montserrat"/>
                <a:sym typeface="Montserrat"/>
              </a:rPr>
              <a:t>¿EN QUÉ INVIERTE EL MINISTERIO </a:t>
            </a:r>
            <a:endParaRPr sz="24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Montserrat"/>
                <a:ea typeface="Montserrat"/>
                <a:cs typeface="Montserrat"/>
                <a:sym typeface="Montserrat"/>
              </a:rPr>
              <a:t>DE RELACIONES EXTERIORES?</a:t>
            </a:r>
            <a:endParaRPr sz="2400" b="1" i="0" u="none" strike="noStrike" cap="none">
              <a:solidFill>
                <a:schemeClr val="dk1"/>
              </a:solidFill>
              <a:latin typeface="Arial"/>
              <a:ea typeface="Arial"/>
              <a:cs typeface="Arial"/>
              <a:sym typeface="Arial"/>
            </a:endParaRPr>
          </a:p>
        </p:txBody>
      </p:sp>
      <p:sp>
        <p:nvSpPr>
          <p:cNvPr id="202" name="Google Shape;202;p11"/>
          <p:cNvSpPr txBox="1"/>
          <p:nvPr/>
        </p:nvSpPr>
        <p:spPr>
          <a:xfrm>
            <a:off x="515651" y="1838324"/>
            <a:ext cx="7406700" cy="40383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a:bodyPr>
          <a:lstStyle/>
          <a:p>
            <a:pPr marL="0" marR="0" lvl="0" indent="0" algn="just" rtl="0">
              <a:lnSpc>
                <a:spcPct val="150000"/>
              </a:lnSpc>
              <a:spcBef>
                <a:spcPts val="0"/>
              </a:spcBef>
              <a:spcAft>
                <a:spcPts val="0"/>
              </a:spcAft>
              <a:buClr>
                <a:srgbClr val="000000"/>
              </a:buClr>
              <a:buSzPts val="2000"/>
              <a:buFont typeface="Arial"/>
              <a:buNone/>
            </a:pPr>
            <a:r>
              <a:rPr lang="es-GT" sz="2000" b="0" i="0" u="none" strike="noStrike" cap="none" dirty="0">
                <a:solidFill>
                  <a:srgbClr val="000000"/>
                </a:solidFill>
                <a:latin typeface="Montserrat"/>
                <a:ea typeface="Montserrat"/>
                <a:cs typeface="Montserrat"/>
                <a:sym typeface="Montserrat"/>
              </a:rPr>
              <a:t>El Ministerio de Relaciones Exteriores invierte en mobiliario y equipo para el fortalecimiento institucional en Oficinas Centrales y Servicio Exterior, así como para el equipo de impresión de pasaportes para los guatemaltecos en el exterior y maquinaria para el mantenimiento de los límites fronterizos.</a:t>
            </a:r>
            <a:endParaRPr sz="1400" b="0" i="0" u="none" strike="noStrike" cap="none" dirty="0">
              <a:solidFill>
                <a:srgbClr val="000000"/>
              </a:solidFill>
              <a:latin typeface="Arial"/>
              <a:ea typeface="Arial"/>
              <a:cs typeface="Arial"/>
              <a:sym typeface="Arial"/>
            </a:endParaRPr>
          </a:p>
        </p:txBody>
      </p:sp>
      <p:sp>
        <p:nvSpPr>
          <p:cNvPr id="203" name="Google Shape;203;p11"/>
          <p:cNvSpPr txBox="1"/>
          <p:nvPr/>
        </p:nvSpPr>
        <p:spPr>
          <a:xfrm>
            <a:off x="8622889" y="2471409"/>
            <a:ext cx="3327300" cy="2772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a:bodyPr>
          <a:lstStyle/>
          <a:p>
            <a:pPr marL="0" marR="0" lvl="0" indent="0" algn="ctr" rtl="0">
              <a:lnSpc>
                <a:spcPct val="150000"/>
              </a:lnSpc>
              <a:spcBef>
                <a:spcPts val="0"/>
              </a:spcBef>
              <a:spcAft>
                <a:spcPts val="0"/>
              </a:spcAft>
              <a:buClr>
                <a:srgbClr val="000000"/>
              </a:buClr>
              <a:buSzPts val="1800"/>
              <a:buFont typeface="Arial"/>
              <a:buNone/>
            </a:pPr>
            <a:r>
              <a:rPr lang="es-GT" sz="1800" b="0" i="0" u="none" strike="noStrike" cap="none">
                <a:solidFill>
                  <a:srgbClr val="000000"/>
                </a:solidFill>
                <a:latin typeface="Montserrat"/>
                <a:ea typeface="Montserrat"/>
                <a:cs typeface="Montserrat"/>
                <a:sym typeface="Montserrat"/>
              </a:rPr>
              <a:t>La inversión se destina principalmente en  adquisición de mobiliario, maquinaria y equipo.</a:t>
            </a:r>
            <a:endParaRPr sz="20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8"/>
        <p:cNvGrpSpPr/>
        <p:nvPr/>
      </p:nvGrpSpPr>
      <p:grpSpPr>
        <a:xfrm>
          <a:off x="0" y="0"/>
          <a:ext cx="0" cy="0"/>
          <a:chOff x="0" y="0"/>
          <a:chExt cx="0" cy="0"/>
        </a:xfrm>
      </p:grpSpPr>
      <p:sp>
        <p:nvSpPr>
          <p:cNvPr id="209" name="Google Shape;209;p12"/>
          <p:cNvSpPr txBox="1"/>
          <p:nvPr/>
        </p:nvSpPr>
        <p:spPr>
          <a:xfrm>
            <a:off x="2220731" y="812291"/>
            <a:ext cx="9685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s-GT" sz="2400" b="1" i="0" u="none" strike="noStrike" cap="none">
                <a:solidFill>
                  <a:schemeClr val="dk1"/>
                </a:solidFill>
                <a:latin typeface="Arial"/>
                <a:ea typeface="Arial"/>
                <a:cs typeface="Arial"/>
                <a:sym typeface="Arial"/>
              </a:rPr>
              <a:t>¿MONTO UTILIZADO DE INVERSIÓN A LA FECHA?</a:t>
            </a:r>
            <a:endParaRPr sz="2400" b="1" i="0" u="none" strike="noStrike" cap="none">
              <a:solidFill>
                <a:schemeClr val="dk1"/>
              </a:solidFill>
              <a:latin typeface="Arial"/>
              <a:ea typeface="Arial"/>
              <a:cs typeface="Arial"/>
              <a:sym typeface="Arial"/>
            </a:endParaRPr>
          </a:p>
        </p:txBody>
      </p:sp>
      <p:pic>
        <p:nvPicPr>
          <p:cNvPr id="210" name="Google Shape;210;p12" descr="Edificio - Iconos gratis de edificios"/>
          <p:cNvPicPr preferRelativeResize="0"/>
          <p:nvPr/>
        </p:nvPicPr>
        <p:blipFill rotWithShape="1">
          <a:blip r:embed="rId4">
            <a:alphaModFix/>
          </a:blip>
          <a:srcRect/>
          <a:stretch/>
        </p:blipFill>
        <p:spPr>
          <a:xfrm>
            <a:off x="838589" y="438095"/>
            <a:ext cx="1288467" cy="1288467"/>
          </a:xfrm>
          <a:prstGeom prst="rect">
            <a:avLst/>
          </a:prstGeom>
          <a:noFill/>
          <a:ln>
            <a:noFill/>
          </a:ln>
        </p:spPr>
      </p:pic>
      <p:sp>
        <p:nvSpPr>
          <p:cNvPr id="211" name="Google Shape;211;p12"/>
          <p:cNvSpPr txBox="1"/>
          <p:nvPr/>
        </p:nvSpPr>
        <p:spPr>
          <a:xfrm>
            <a:off x="705394" y="1841605"/>
            <a:ext cx="7406700" cy="41538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70000" lnSpcReduction="20000"/>
          </a:bodyPr>
          <a:lstStyle/>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Presupuesto vigente total para la inversión</a:t>
            </a:r>
            <a:endParaRPr sz="1400" b="0" i="0" u="none" strike="noStrike" cap="none" dirty="0">
              <a:solidFill>
                <a:srgbClr val="000000"/>
              </a:solidFill>
              <a:latin typeface="Arial"/>
              <a:ea typeface="Arial"/>
              <a:cs typeface="Arial"/>
              <a:sym typeface="Arial"/>
            </a:endParaRPr>
          </a:p>
          <a:p>
            <a:pPr marL="0" marR="0" lvl="1" indent="0" algn="just" rtl="0">
              <a:lnSpc>
                <a:spcPct val="150000"/>
              </a:lnSpc>
              <a:spcBef>
                <a:spcPts val="0"/>
              </a:spcBef>
              <a:spcAft>
                <a:spcPts val="0"/>
              </a:spcAft>
              <a:buClr>
                <a:srgbClr val="000000"/>
              </a:buClr>
              <a:buSzPct val="100000"/>
              <a:buFont typeface="Arial"/>
              <a:buNone/>
            </a:pPr>
            <a:r>
              <a:rPr lang="es-GT" sz="4500" b="1" i="0" u="none" strike="noStrike" cap="none" dirty="0">
                <a:solidFill>
                  <a:srgbClr val="0070C0"/>
                </a:solidFill>
                <a:latin typeface="Arial"/>
                <a:ea typeface="Arial"/>
                <a:cs typeface="Arial"/>
                <a:sym typeface="Arial"/>
              </a:rPr>
              <a:t>Q. 14,746,153.00</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endParaRPr sz="2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Presupuesto utilizado al</a:t>
            </a:r>
            <a:r>
              <a:rPr lang="es-GT" sz="2700" b="1" i="0" u="sng" strike="noStrike" cap="none" dirty="0">
                <a:solidFill>
                  <a:srgbClr val="000000"/>
                </a:solidFill>
                <a:latin typeface="Arial"/>
                <a:ea typeface="Arial"/>
                <a:cs typeface="Arial"/>
                <a:sym typeface="Arial"/>
              </a:rPr>
              <a:t> primer cuatrimestre 2023</a:t>
            </a:r>
            <a:r>
              <a:rPr lang="es-GT" sz="2700" b="1" i="0" u="none" strike="noStrike" cap="none" dirty="0">
                <a:solidFill>
                  <a:srgbClr val="000000"/>
                </a:solidFill>
                <a:latin typeface="Arial"/>
                <a:ea typeface="Arial"/>
                <a:cs typeface="Arial"/>
                <a:sym typeface="Arial"/>
              </a:rPr>
              <a:t> </a:t>
            </a:r>
            <a:r>
              <a:rPr lang="es-GT" sz="2700" b="0" i="0" u="none" strike="noStrike" cap="none" dirty="0">
                <a:solidFill>
                  <a:srgbClr val="000000"/>
                </a:solidFill>
                <a:latin typeface="Arial"/>
                <a:ea typeface="Arial"/>
                <a:cs typeface="Arial"/>
                <a:sym typeface="Arial"/>
              </a:rPr>
              <a:t>para la inversión</a:t>
            </a:r>
            <a:endParaRPr sz="1400" b="0" i="0" u="none" strike="noStrike" cap="none" dirty="0">
              <a:solidFill>
                <a:srgbClr val="000000"/>
              </a:solidFill>
              <a:latin typeface="Arial"/>
              <a:ea typeface="Arial"/>
              <a:cs typeface="Arial"/>
              <a:sym typeface="Arial"/>
            </a:endParaRPr>
          </a:p>
          <a:p>
            <a:pPr marL="0" marR="0" lvl="1" indent="0" algn="just" rtl="0">
              <a:lnSpc>
                <a:spcPct val="150000"/>
              </a:lnSpc>
              <a:spcBef>
                <a:spcPts val="0"/>
              </a:spcBef>
              <a:spcAft>
                <a:spcPts val="0"/>
              </a:spcAft>
              <a:buClr>
                <a:srgbClr val="000000"/>
              </a:buClr>
              <a:buSzPct val="100000"/>
              <a:buFont typeface="Arial"/>
              <a:buNone/>
            </a:pPr>
            <a:r>
              <a:rPr lang="es-GT" sz="4500" b="1" i="0" u="none" strike="noStrike" cap="none" dirty="0">
                <a:solidFill>
                  <a:srgbClr val="0070C0"/>
                </a:solidFill>
                <a:latin typeface="Arial"/>
                <a:ea typeface="Arial"/>
                <a:cs typeface="Arial"/>
                <a:sym typeface="Arial"/>
              </a:rPr>
              <a:t>Q. 983,079.68 </a:t>
            </a:r>
            <a:endParaRPr sz="4500" b="1" i="0" u="none" strike="noStrike" cap="none" dirty="0">
              <a:solidFill>
                <a:srgbClr val="0070C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endParaRPr sz="2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Saldo para la inversión</a:t>
            </a:r>
            <a:endParaRPr sz="1400" b="0" i="0" u="none" strike="noStrike" cap="none" dirty="0">
              <a:solidFill>
                <a:srgbClr val="000000"/>
              </a:solidFill>
              <a:latin typeface="Arial"/>
              <a:ea typeface="Arial"/>
              <a:cs typeface="Arial"/>
              <a:sym typeface="Arial"/>
            </a:endParaRPr>
          </a:p>
          <a:p>
            <a:pPr marL="0" marR="0" lvl="1" indent="0" algn="just" rtl="0">
              <a:lnSpc>
                <a:spcPct val="150000"/>
              </a:lnSpc>
              <a:spcBef>
                <a:spcPts val="0"/>
              </a:spcBef>
              <a:spcAft>
                <a:spcPts val="0"/>
              </a:spcAft>
              <a:buClr>
                <a:srgbClr val="000000"/>
              </a:buClr>
              <a:buSzPct val="100000"/>
              <a:buFont typeface="Arial"/>
              <a:buNone/>
            </a:pPr>
            <a:r>
              <a:rPr lang="es-GT" sz="4500" b="1" i="0" u="none" strike="noStrike" cap="none" dirty="0">
                <a:solidFill>
                  <a:srgbClr val="0070C0"/>
                </a:solidFill>
                <a:latin typeface="Arial"/>
                <a:ea typeface="Arial"/>
                <a:cs typeface="Arial"/>
                <a:sym typeface="Arial"/>
              </a:rPr>
              <a:t>Q.</a:t>
            </a:r>
            <a:r>
              <a:rPr lang="es-GT" sz="1800" b="0" i="0" u="none" strike="noStrike" cap="none" dirty="0">
                <a:solidFill>
                  <a:srgbClr val="000000"/>
                </a:solidFill>
                <a:latin typeface="Calibri"/>
                <a:ea typeface="Calibri"/>
                <a:cs typeface="Calibri"/>
                <a:sym typeface="Calibri"/>
              </a:rPr>
              <a:t> </a:t>
            </a:r>
            <a:r>
              <a:rPr lang="es-GT" sz="4500" b="1" i="0" u="none" strike="noStrike" cap="none" dirty="0">
                <a:solidFill>
                  <a:srgbClr val="0070C0"/>
                </a:solidFill>
                <a:latin typeface="Arial"/>
                <a:ea typeface="Arial"/>
                <a:cs typeface="Arial"/>
                <a:sym typeface="Arial"/>
              </a:rPr>
              <a:t>13,763,073.32 </a:t>
            </a:r>
            <a:endParaRPr sz="4500" b="1" i="0" u="none" strike="noStrike" cap="none" dirty="0">
              <a:solidFill>
                <a:srgbClr val="0070C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endParaRPr sz="2000" b="0" i="0" u="none" strike="noStrike" cap="none" dirty="0">
              <a:solidFill>
                <a:srgbClr val="1F3864"/>
              </a:solidFill>
              <a:latin typeface="Arial"/>
              <a:ea typeface="Arial"/>
              <a:cs typeface="Arial"/>
              <a:sym typeface="Arial"/>
            </a:endParaRPr>
          </a:p>
        </p:txBody>
      </p:sp>
      <p:sp>
        <p:nvSpPr>
          <p:cNvPr id="212" name="Google Shape;212;p12"/>
          <p:cNvSpPr txBox="1"/>
          <p:nvPr/>
        </p:nvSpPr>
        <p:spPr>
          <a:xfrm>
            <a:off x="8260397" y="2691198"/>
            <a:ext cx="3327300" cy="2424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2500"/>
          </a:bodyPr>
          <a:lstStyle/>
          <a:p>
            <a:pPr marL="0" marR="0" lvl="0" indent="0" algn="ctr" rtl="0">
              <a:lnSpc>
                <a:spcPct val="150000"/>
              </a:lnSpc>
              <a:spcBef>
                <a:spcPts val="0"/>
              </a:spcBef>
              <a:spcAft>
                <a:spcPts val="0"/>
              </a:spcAft>
              <a:buClr>
                <a:srgbClr val="000000"/>
              </a:buClr>
              <a:buSzPct val="100000"/>
              <a:buFont typeface="Arial"/>
              <a:buNone/>
            </a:pPr>
            <a:br>
              <a:rPr lang="es-GT" sz="2000" b="0" i="0" u="none" strike="noStrike" cap="none" dirty="0">
                <a:solidFill>
                  <a:srgbClr val="0D1F3C"/>
                </a:solidFill>
                <a:latin typeface="Montserrat"/>
                <a:ea typeface="Montserrat"/>
                <a:cs typeface="Montserrat"/>
                <a:sym typeface="Montserrat"/>
              </a:rPr>
            </a:br>
            <a:r>
              <a:rPr lang="es-GT" sz="2200" b="0" i="0" u="none" strike="noStrike" cap="none" dirty="0">
                <a:solidFill>
                  <a:srgbClr val="000000"/>
                </a:solidFill>
                <a:latin typeface="Montserrat"/>
                <a:ea typeface="Montserrat"/>
                <a:cs typeface="Montserrat"/>
                <a:sym typeface="Montserrat"/>
              </a:rPr>
              <a:t>Este rubro constituye el </a:t>
            </a:r>
            <a:r>
              <a:rPr lang="es-GT" sz="2200" b="1" i="0" u="none" strike="noStrike" cap="none" dirty="0">
                <a:solidFill>
                  <a:srgbClr val="000000"/>
                </a:solidFill>
                <a:latin typeface="Montserrat"/>
                <a:ea typeface="Montserrat"/>
                <a:cs typeface="Montserrat"/>
                <a:sym typeface="Montserrat"/>
              </a:rPr>
              <a:t>2</a:t>
            </a:r>
            <a:r>
              <a:rPr lang="es-GT" sz="2200" b="1" i="0" u="none" strike="noStrike" cap="none" dirty="0">
                <a:solidFill>
                  <a:srgbClr val="000000"/>
                </a:solidFill>
                <a:latin typeface="Arial"/>
                <a:ea typeface="Arial"/>
                <a:cs typeface="Arial"/>
                <a:sym typeface="Arial"/>
              </a:rPr>
              <a:t>.0%</a:t>
            </a:r>
            <a:r>
              <a:rPr lang="es-GT" sz="2200" b="0" i="0" u="none" strike="noStrike" cap="none" dirty="0">
                <a:solidFill>
                  <a:srgbClr val="000000"/>
                </a:solidFill>
                <a:latin typeface="Montserrat"/>
                <a:ea typeface="Montserrat"/>
                <a:cs typeface="Montserrat"/>
                <a:sym typeface="Montserrat"/>
              </a:rPr>
              <a:t> del total del presupuesto del MINEX</a:t>
            </a:r>
            <a:br>
              <a:rPr lang="es-GT" sz="2000" b="0" i="0" u="none" strike="noStrike" cap="none" dirty="0">
                <a:solidFill>
                  <a:srgbClr val="1F3864"/>
                </a:solidFill>
                <a:latin typeface="Montserrat"/>
                <a:ea typeface="Montserrat"/>
                <a:cs typeface="Montserrat"/>
                <a:sym typeface="Montserrat"/>
              </a:rPr>
            </a:br>
            <a:endParaRPr sz="2000" b="0" i="0" u="none" strike="noStrike" cap="none" dirty="0">
              <a:solidFill>
                <a:srgbClr val="1F3864"/>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7"/>
        <p:cNvGrpSpPr/>
        <p:nvPr/>
      </p:nvGrpSpPr>
      <p:grpSpPr>
        <a:xfrm>
          <a:off x="0" y="0"/>
          <a:ext cx="0" cy="0"/>
          <a:chOff x="0" y="0"/>
          <a:chExt cx="0" cy="0"/>
        </a:xfrm>
      </p:grpSpPr>
      <p:sp>
        <p:nvSpPr>
          <p:cNvPr id="218" name="Google Shape;218;p13"/>
          <p:cNvSpPr txBox="1"/>
          <p:nvPr/>
        </p:nvSpPr>
        <p:spPr>
          <a:xfrm>
            <a:off x="2497348" y="695066"/>
            <a:ext cx="9060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GT" sz="2400" b="1" i="0" u="none" strike="noStrike" cap="none">
                <a:solidFill>
                  <a:schemeClr val="dk1"/>
                </a:solidFill>
                <a:latin typeface="Arial"/>
                <a:ea typeface="Arial"/>
                <a:cs typeface="Arial"/>
                <a:sym typeface="Arial"/>
              </a:rPr>
              <a:t>¿QUÉ FINALIDADES ATIENDE EL MINISTERIO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s-GT" sz="2400" b="1" i="0" u="none" strike="noStrike" cap="none">
                <a:solidFill>
                  <a:schemeClr val="dk1"/>
                </a:solidFill>
                <a:latin typeface="Arial"/>
                <a:ea typeface="Arial"/>
                <a:cs typeface="Arial"/>
                <a:sym typeface="Arial"/>
              </a:rPr>
              <a:t>DE RELACIONES EXTERIORES?</a:t>
            </a:r>
            <a:endParaRPr sz="2200" b="1" i="0" u="none" strike="noStrike" cap="none">
              <a:solidFill>
                <a:schemeClr val="dk1"/>
              </a:solidFill>
              <a:latin typeface="Arial"/>
              <a:ea typeface="Arial"/>
              <a:cs typeface="Arial"/>
              <a:sym typeface="Arial"/>
            </a:endParaRPr>
          </a:p>
        </p:txBody>
      </p:sp>
      <p:pic>
        <p:nvPicPr>
          <p:cNvPr id="219" name="Google Shape;219;p13" descr="Target arm | Icono Gratis"/>
          <p:cNvPicPr preferRelativeResize="0"/>
          <p:nvPr/>
        </p:nvPicPr>
        <p:blipFill rotWithShape="1">
          <a:blip r:embed="rId4">
            <a:alphaModFix/>
          </a:blip>
          <a:srcRect/>
          <a:stretch/>
        </p:blipFill>
        <p:spPr>
          <a:xfrm>
            <a:off x="795354" y="328884"/>
            <a:ext cx="1477870" cy="1477870"/>
          </a:xfrm>
          <a:prstGeom prst="rect">
            <a:avLst/>
          </a:prstGeom>
          <a:noFill/>
          <a:ln>
            <a:noFill/>
          </a:ln>
        </p:spPr>
      </p:pic>
      <p:sp>
        <p:nvSpPr>
          <p:cNvPr id="220" name="Google Shape;220;p13"/>
          <p:cNvSpPr txBox="1"/>
          <p:nvPr/>
        </p:nvSpPr>
        <p:spPr>
          <a:xfrm>
            <a:off x="743276" y="1526064"/>
            <a:ext cx="7406700" cy="47163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s-GT" sz="1800" b="0" i="0" u="none" strike="noStrike" cap="none" dirty="0">
                <a:solidFill>
                  <a:srgbClr val="000000"/>
                </a:solidFill>
                <a:latin typeface="Montserrat"/>
                <a:ea typeface="Montserrat"/>
                <a:cs typeface="Montserrat"/>
                <a:sym typeface="Montserrat"/>
              </a:rPr>
              <a:t>Los recursos públicos se utilizan con fines específicos para el cumplimiento de los objetivos sociales y económicos del Estado que impactan directamente en la población. </a:t>
            </a:r>
            <a:endParaRPr sz="18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s-GT" sz="1800" b="0" i="0" u="none" strike="noStrike" cap="none" dirty="0">
                <a:solidFill>
                  <a:srgbClr val="000000"/>
                </a:solidFill>
                <a:latin typeface="Montserrat"/>
                <a:ea typeface="Montserrat"/>
                <a:cs typeface="Montserrat"/>
                <a:sym typeface="Montserrat"/>
              </a:rPr>
              <a:t>El presupuesto del Ministerio de Relaciones Exteriores, está destinado a brindar “</a:t>
            </a:r>
            <a:r>
              <a:rPr lang="es-GT" sz="1800" b="1" i="0" u="none" strike="noStrike" cap="none" dirty="0">
                <a:solidFill>
                  <a:srgbClr val="000000"/>
                </a:solidFill>
                <a:latin typeface="Montserrat"/>
                <a:ea typeface="Montserrat"/>
                <a:cs typeface="Montserrat"/>
                <a:sym typeface="Montserrat"/>
              </a:rPr>
              <a:t>Servicios Públicos Generales</a:t>
            </a:r>
            <a:r>
              <a:rPr lang="es-GT" sz="1800" b="0" i="0" u="none" strike="noStrike" cap="none" dirty="0">
                <a:solidFill>
                  <a:srgbClr val="000000"/>
                </a:solidFill>
                <a:latin typeface="Montserrat"/>
                <a:ea typeface="Montserrat"/>
                <a:cs typeface="Montserrat"/>
                <a:sym typeface="Montserrat"/>
              </a:rPr>
              <a:t>”,  p</a:t>
            </a:r>
            <a:r>
              <a:rPr lang="es-GT" sz="1800" dirty="0">
                <a:latin typeface="Montserrat"/>
                <a:ea typeface="Montserrat"/>
                <a:cs typeface="Montserrat"/>
                <a:sym typeface="Montserrat"/>
              </a:rPr>
              <a:t>rincipalmente en servicios de documentación, asistencia, atención y protección consular, así como la </a:t>
            </a:r>
            <a:r>
              <a:rPr lang="es-GT" sz="1800" dirty="0">
                <a:latin typeface="Montserrat"/>
                <a:sym typeface="Montserrat"/>
              </a:rPr>
              <a:t> representación del Estado de Guatemala en el ámbito internacional y </a:t>
            </a:r>
            <a:r>
              <a:rPr lang="es-GT" sz="1800" b="0" i="0" u="none" strike="noStrike" cap="none" dirty="0">
                <a:solidFill>
                  <a:srgbClr val="000000"/>
                </a:solidFill>
                <a:latin typeface="Montserrat"/>
                <a:ea typeface="Montserrat"/>
                <a:cs typeface="Montserrat"/>
                <a:sym typeface="Montserrat"/>
              </a:rPr>
              <a:t>conservación de los límites terrestres y fluviales entre Guatemala y los países vecinos. </a:t>
            </a:r>
            <a:endParaRPr sz="1800" dirty="0">
              <a:latin typeface="Montserrat"/>
            </a:endParaRPr>
          </a:p>
        </p:txBody>
      </p:sp>
      <p:sp>
        <p:nvSpPr>
          <p:cNvPr id="221" name="Google Shape;221;p13"/>
          <p:cNvSpPr txBox="1"/>
          <p:nvPr/>
        </p:nvSpPr>
        <p:spPr>
          <a:xfrm>
            <a:off x="8425510" y="2394307"/>
            <a:ext cx="3327300" cy="2772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85000" lnSpcReduction="10000"/>
          </a:bodyPr>
          <a:lstStyle/>
          <a:p>
            <a:pPr marL="0" marR="0" lvl="0" indent="0" algn="ctr" rtl="0">
              <a:lnSpc>
                <a:spcPct val="150000"/>
              </a:lnSpc>
              <a:spcBef>
                <a:spcPts val="0"/>
              </a:spcBef>
              <a:spcAft>
                <a:spcPts val="0"/>
              </a:spcAft>
              <a:buClr>
                <a:srgbClr val="000000"/>
              </a:buClr>
              <a:buSzPct val="100000"/>
              <a:buFont typeface="Arial"/>
              <a:buNone/>
            </a:pPr>
            <a:r>
              <a:rPr lang="es-GT" sz="2000" b="0" i="0" u="none" strike="noStrike" cap="none">
                <a:solidFill>
                  <a:srgbClr val="000000"/>
                </a:solidFill>
                <a:latin typeface="Montserrat"/>
                <a:ea typeface="Montserrat"/>
                <a:cs typeface="Montserrat"/>
                <a:sym typeface="Montserrat"/>
              </a:rPr>
              <a:t>Conforme los objetivos del sector público,  el presupuesto del Ministerio de Relaciones Exteriores,  se orienta en un 100% a la prestación de servicios públicos generales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6"/>
        <p:cNvGrpSpPr/>
        <p:nvPr/>
      </p:nvGrpSpPr>
      <p:grpSpPr>
        <a:xfrm>
          <a:off x="0" y="0"/>
          <a:ext cx="0" cy="0"/>
          <a:chOff x="0" y="0"/>
          <a:chExt cx="0" cy="0"/>
        </a:xfrm>
      </p:grpSpPr>
      <p:sp>
        <p:nvSpPr>
          <p:cNvPr id="227" name="Google Shape;227;p14"/>
          <p:cNvSpPr txBox="1"/>
          <p:nvPr/>
        </p:nvSpPr>
        <p:spPr>
          <a:xfrm>
            <a:off x="689834" y="480467"/>
            <a:ext cx="8798940" cy="5470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EJECUCIÓN PRESUPUESTARIA POR FINALIDAD </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AL PRIMER CUATRIMESTRE 2023</a:t>
            </a:r>
            <a:endParaRPr sz="2400" b="1" i="0" u="none" strike="noStrike" cap="none" dirty="0">
              <a:solidFill>
                <a:srgbClr val="000000"/>
              </a:solidFill>
              <a:latin typeface="Arial"/>
              <a:ea typeface="Arial"/>
              <a:cs typeface="Arial"/>
              <a:sym typeface="Arial"/>
            </a:endParaRPr>
          </a:p>
        </p:txBody>
      </p:sp>
      <p:pic>
        <p:nvPicPr>
          <p:cNvPr id="5" name="Imagen 4">
            <a:extLst>
              <a:ext uri="{FF2B5EF4-FFF2-40B4-BE49-F238E27FC236}">
                <a16:creationId xmlns:a16="http://schemas.microsoft.com/office/drawing/2014/main" id="{BC3BFFDD-C3A3-8D48-B01C-1A9FF4FEE31F}"/>
              </a:ext>
            </a:extLst>
          </p:cNvPr>
          <p:cNvPicPr>
            <a:picLocks noChangeAspect="1"/>
          </p:cNvPicPr>
          <p:nvPr/>
        </p:nvPicPr>
        <p:blipFill>
          <a:blip r:embed="rId4"/>
          <a:stretch>
            <a:fillRect/>
          </a:stretch>
        </p:blipFill>
        <p:spPr>
          <a:xfrm>
            <a:off x="1981177" y="1257300"/>
            <a:ext cx="7507597" cy="4749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4" name="Google Shape;46;p2">
            <a:extLst>
              <a:ext uri="{FF2B5EF4-FFF2-40B4-BE49-F238E27FC236}">
                <a16:creationId xmlns:a16="http://schemas.microsoft.com/office/drawing/2014/main" id="{E55C93A0-4D3B-8843-A60A-981F3F741748}"/>
              </a:ext>
            </a:extLst>
          </p:cNvPr>
          <p:cNvSpPr/>
          <p:nvPr/>
        </p:nvSpPr>
        <p:spPr>
          <a:xfrm flipH="1">
            <a:off x="3516350" y="2410691"/>
            <a:ext cx="5569200" cy="210125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p2">
            <a:extLst>
              <a:ext uri="{FF2B5EF4-FFF2-40B4-BE49-F238E27FC236}">
                <a16:creationId xmlns:a16="http://schemas.microsoft.com/office/drawing/2014/main" id="{B0F23FCD-CA8A-9C40-9F47-44FAD292D7DB}"/>
              </a:ext>
            </a:extLst>
          </p:cNvPr>
          <p:cNvSpPr/>
          <p:nvPr/>
        </p:nvSpPr>
        <p:spPr>
          <a:xfrm>
            <a:off x="3145400" y="2410691"/>
            <a:ext cx="1237200" cy="210125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p2">
            <a:extLst>
              <a:ext uri="{FF2B5EF4-FFF2-40B4-BE49-F238E27FC236}">
                <a16:creationId xmlns:a16="http://schemas.microsoft.com/office/drawing/2014/main" id="{383C4239-A808-5F4B-A6CD-C8CF31E1D66C}"/>
              </a:ext>
            </a:extLst>
          </p:cNvPr>
          <p:cNvSpPr txBox="1"/>
          <p:nvPr/>
        </p:nvSpPr>
        <p:spPr>
          <a:xfrm>
            <a:off x="4536351" y="2664346"/>
            <a:ext cx="5037140" cy="161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Resultados específicos</a:t>
            </a: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Principales avances</a:t>
            </a: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y resultados </a:t>
            </a:r>
            <a:endParaRPr sz="3300" dirty="0">
              <a:solidFill>
                <a:srgbClr val="36B3CE"/>
              </a:solidFill>
              <a:latin typeface="Vollkorn Medium"/>
              <a:ea typeface="Vollkorn Medium"/>
              <a:cs typeface="Vollkorn Medium"/>
              <a:sym typeface="Vollkorn Medium"/>
            </a:endParaRPr>
          </a:p>
        </p:txBody>
      </p:sp>
      <p:sp>
        <p:nvSpPr>
          <p:cNvPr id="7" name="Google Shape;49;p2">
            <a:extLst>
              <a:ext uri="{FF2B5EF4-FFF2-40B4-BE49-F238E27FC236}">
                <a16:creationId xmlns:a16="http://schemas.microsoft.com/office/drawing/2014/main" id="{4985F477-7355-F847-914C-739504BCF6CA}"/>
              </a:ext>
            </a:extLst>
          </p:cNvPr>
          <p:cNvSpPr txBox="1"/>
          <p:nvPr/>
        </p:nvSpPr>
        <p:spPr>
          <a:xfrm>
            <a:off x="3413951" y="2733490"/>
            <a:ext cx="1114800" cy="1477500"/>
          </a:xfrm>
          <a:prstGeom prst="rect">
            <a:avLst/>
          </a:prstGeom>
          <a:noFill/>
          <a:ln>
            <a:noFill/>
          </a:ln>
        </p:spPr>
        <p:txBody>
          <a:bodyPr spcFirstLastPara="1" wrap="square" lIns="91425" tIns="45700" rIns="91425" bIns="45700" anchor="t" anchorCtr="0">
            <a:spAutoFit/>
          </a:bodyPr>
          <a:lstStyle/>
          <a:p>
            <a:pPr lvl="0"/>
            <a:r>
              <a:rPr lang="es-GT" sz="9000" dirty="0">
                <a:solidFill>
                  <a:schemeClr val="lt1"/>
                </a:solidFill>
                <a:latin typeface="Vollkorn ExtraBold"/>
                <a:ea typeface="Vollkorn ExtraBold"/>
                <a:cs typeface="Vollkorn ExtraBold"/>
                <a:sym typeface="Vollkorn ExtraBold"/>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40"/>
        <p:cNvGrpSpPr/>
        <p:nvPr/>
      </p:nvGrpSpPr>
      <p:grpSpPr>
        <a:xfrm>
          <a:off x="0" y="0"/>
          <a:ext cx="0" cy="0"/>
          <a:chOff x="0" y="0"/>
          <a:chExt cx="0" cy="0"/>
        </a:xfrm>
      </p:grpSpPr>
      <p:sp>
        <p:nvSpPr>
          <p:cNvPr id="241" name="Google Shape;241;p16"/>
          <p:cNvSpPr txBox="1"/>
          <p:nvPr/>
        </p:nvSpPr>
        <p:spPr>
          <a:xfrm>
            <a:off x="206619" y="1643721"/>
            <a:ext cx="7620600" cy="4598700"/>
          </a:xfrm>
          <a:prstGeom prst="rect">
            <a:avLst/>
          </a:prstGeom>
          <a:noFill/>
          <a:ln>
            <a:noFill/>
          </a:ln>
        </p:spPr>
        <p:txBody>
          <a:bodyPr spcFirstLastPara="1" wrap="square" lIns="91425" tIns="45700" rIns="91425" bIns="45700" anchor="t" anchorCtr="0">
            <a:normAutofit/>
          </a:bodyPr>
          <a:lstStyle/>
          <a:p>
            <a:pPr marL="228600" marR="0" lvl="0" indent="-114300" algn="l" rtl="0">
              <a:lnSpc>
                <a:spcPct val="90000"/>
              </a:lnSpc>
              <a:spcBef>
                <a:spcPts val="0"/>
              </a:spcBef>
              <a:spcAft>
                <a:spcPts val="0"/>
              </a:spcAft>
              <a:buClr>
                <a:srgbClr val="000000"/>
              </a:buClr>
              <a:buSzPts val="1800"/>
              <a:buFont typeface="Arial"/>
              <a:buNone/>
            </a:pPr>
            <a:endParaRPr sz="1800" b="1" i="0" u="none" strike="noStrike" cap="none">
              <a:solidFill>
                <a:srgbClr val="002E91"/>
              </a:solidFill>
              <a:latin typeface="Montserrat"/>
              <a:ea typeface="Montserrat"/>
              <a:cs typeface="Montserrat"/>
              <a:sym typeface="Montserrat"/>
            </a:endParaRPr>
          </a:p>
        </p:txBody>
      </p:sp>
      <p:sp>
        <p:nvSpPr>
          <p:cNvPr id="242" name="Google Shape;242;p16"/>
          <p:cNvSpPr/>
          <p:nvPr/>
        </p:nvSpPr>
        <p:spPr>
          <a:xfrm>
            <a:off x="8595360" y="5763035"/>
            <a:ext cx="2531100" cy="4173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400"/>
              <a:buFont typeface="Arial"/>
              <a:buNone/>
            </a:pPr>
            <a:r>
              <a:rPr lang="es-GT" sz="400" b="0" i="0" u="none" strike="noStrike" cap="none">
                <a:solidFill>
                  <a:srgbClr val="000000"/>
                </a:solidFill>
                <a:latin typeface="Arial"/>
                <a:ea typeface="Arial"/>
                <a:cs typeface="Arial"/>
                <a:sym typeface="Arial"/>
              </a:rPr>
              <a:t>Fuente: Asistencia consular en Consulados de Guatemala en los Estados Unidos de América</a:t>
            </a:r>
            <a:endParaRPr sz="1200" b="0" i="0" u="none" strike="noStrike" cap="none">
              <a:solidFill>
                <a:srgbClr val="000000"/>
              </a:solidFill>
              <a:latin typeface="Arial"/>
              <a:ea typeface="Arial"/>
              <a:cs typeface="Arial"/>
              <a:sym typeface="Arial"/>
            </a:endParaRPr>
          </a:p>
        </p:txBody>
      </p:sp>
      <p:sp>
        <p:nvSpPr>
          <p:cNvPr id="243" name="Google Shape;243;p16"/>
          <p:cNvSpPr txBox="1"/>
          <p:nvPr/>
        </p:nvSpPr>
        <p:spPr>
          <a:xfrm>
            <a:off x="571412" y="1545528"/>
            <a:ext cx="7146000" cy="3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GT" sz="1600" b="1" i="0" u="none" strike="noStrike" cap="none" dirty="0">
                <a:solidFill>
                  <a:srgbClr val="025281"/>
                </a:solidFill>
                <a:latin typeface="Montserrat"/>
                <a:ea typeface="Montserrat"/>
                <a:cs typeface="Montserrat"/>
                <a:sym typeface="Montserrat"/>
              </a:rPr>
              <a:t>Aspectos presupuestarios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rgbClr val="000000"/>
              </a:buClr>
              <a:buSzPts val="1600"/>
              <a:buFont typeface="Calibri"/>
              <a:buAutoNum type="alphaLcPeriod"/>
            </a:pPr>
            <a:r>
              <a:rPr lang="es-GT" sz="1600" b="0" i="0" u="none" strike="noStrike" cap="none" dirty="0">
                <a:solidFill>
                  <a:srgbClr val="000000"/>
                </a:solidFill>
                <a:latin typeface="Montserrat"/>
                <a:ea typeface="Montserrat"/>
                <a:cs typeface="Montserrat"/>
                <a:sym typeface="Montserrat"/>
              </a:rPr>
              <a:t>Presupuesto vigente: Q285,957,643.00</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rgbClr val="000000"/>
              </a:buClr>
              <a:buSzPts val="1600"/>
              <a:buFont typeface="Calibri"/>
              <a:buAutoNum type="alphaLcPeriod"/>
            </a:pPr>
            <a:r>
              <a:rPr lang="es-GT" sz="1600" b="0" i="0" u="none" strike="noStrike" cap="none" dirty="0">
                <a:solidFill>
                  <a:srgbClr val="000000"/>
                </a:solidFill>
                <a:latin typeface="Montserrat"/>
                <a:ea typeface="Montserrat"/>
                <a:cs typeface="Montserrat"/>
                <a:sym typeface="Montserrat"/>
              </a:rPr>
              <a:t>Presupuesto ejecutado (utilizado): </a:t>
            </a:r>
            <a:r>
              <a:rPr lang="es-GT" sz="1600" i="0" u="none" strike="noStrike" cap="none" dirty="0">
                <a:solidFill>
                  <a:srgbClr val="000000"/>
                </a:solidFill>
                <a:latin typeface="Montserrat"/>
                <a:ea typeface="Montserrat"/>
                <a:cs typeface="Montserrat"/>
                <a:sym typeface="Montserrat"/>
              </a:rPr>
              <a:t>Q70,721,723.70</a:t>
            </a:r>
            <a:endParaRPr dirty="0"/>
          </a:p>
          <a:p>
            <a:pPr marL="342900" marR="0" lvl="0" indent="-342900" algn="l" rtl="0">
              <a:lnSpc>
                <a:spcPct val="100000"/>
              </a:lnSpc>
              <a:spcBef>
                <a:spcPts val="1000"/>
              </a:spcBef>
              <a:spcAft>
                <a:spcPts val="0"/>
              </a:spcAft>
              <a:buClr>
                <a:srgbClr val="000000"/>
              </a:buClr>
              <a:buSzPts val="1600"/>
              <a:buFont typeface="Calibri"/>
              <a:buAutoNum type="alphaLcPeriod"/>
            </a:pPr>
            <a:r>
              <a:rPr lang="es-GT" sz="2000" b="0" i="0" u="none" strike="noStrike" cap="none" dirty="0">
                <a:solidFill>
                  <a:srgbClr val="000000"/>
                </a:solidFill>
                <a:latin typeface="Arial"/>
                <a:ea typeface="Arial"/>
                <a:cs typeface="Arial"/>
                <a:sym typeface="Arial"/>
              </a:rPr>
              <a:t> </a:t>
            </a:r>
            <a:r>
              <a:rPr lang="es-GT" sz="1600" b="0" i="0" u="none" strike="noStrike" cap="none" dirty="0">
                <a:solidFill>
                  <a:srgbClr val="000000"/>
                </a:solidFill>
                <a:latin typeface="Montserrat"/>
                <a:ea typeface="Montserrat"/>
                <a:cs typeface="Montserrat"/>
                <a:sym typeface="Montserrat"/>
              </a:rPr>
              <a:t>Fuente de financiamiento: Ingresos corrientes/ Ingresos propios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r>
              <a:rPr lang="es-GT" sz="1600" b="1" i="0" u="none" strike="noStrike" cap="none" dirty="0">
                <a:solidFill>
                  <a:srgbClr val="025281"/>
                </a:solidFill>
                <a:latin typeface="Montserrat"/>
                <a:ea typeface="Montserrat"/>
                <a:cs typeface="Montserrat"/>
                <a:sym typeface="Montserrat"/>
              </a:rPr>
              <a:t>Aspectos de planificación estatal</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000000"/>
                </a:solidFill>
                <a:latin typeface="Montserrat"/>
                <a:ea typeface="Montserrat"/>
                <a:cs typeface="Montserrat"/>
                <a:sym typeface="Montserrat"/>
              </a:rPr>
              <a:t>a. Programa: Servicios Consulares y de Atención al Migrante</a:t>
            </a:r>
            <a:endParaRPr sz="16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000000"/>
                </a:solidFill>
                <a:latin typeface="Montserrat"/>
                <a:ea typeface="Montserrat"/>
                <a:cs typeface="Montserrat"/>
                <a:sym typeface="Montserrat"/>
              </a:rPr>
              <a:t>b. Meta programada: 1,760,913</a:t>
            </a:r>
            <a:endParaRPr sz="16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000000"/>
                </a:solidFill>
                <a:latin typeface="Montserrat"/>
                <a:ea typeface="Montserrat"/>
                <a:cs typeface="Montserrat"/>
                <a:sym typeface="Montserrat"/>
              </a:rPr>
              <a:t>c. Población beneficiada: </a:t>
            </a:r>
            <a:r>
              <a:rPr lang="es-GT" sz="1600" b="1" i="0" u="none" strike="noStrike" cap="none" dirty="0">
                <a:solidFill>
                  <a:srgbClr val="000000"/>
                </a:solidFill>
                <a:latin typeface="Montserrat"/>
                <a:ea typeface="Montserrat"/>
                <a:cs typeface="Montserrat"/>
                <a:sym typeface="Montserrat"/>
              </a:rPr>
              <a:t>391,980</a:t>
            </a:r>
            <a:endParaRPr sz="1600" b="1"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000000"/>
                </a:solidFill>
                <a:latin typeface="Montserrat"/>
                <a:ea typeface="Montserrat"/>
                <a:cs typeface="Montserrat"/>
                <a:sym typeface="Montserrat"/>
              </a:rPr>
              <a:t>d. Ubicación geográfica: 3800/0101</a:t>
            </a:r>
            <a:endParaRPr sz="16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1200"/>
              </a:spcAft>
              <a:buClr>
                <a:srgbClr val="000000"/>
              </a:buClr>
              <a:buSzPts val="1600"/>
              <a:buFont typeface="Arial"/>
              <a:buNone/>
            </a:pPr>
            <a:r>
              <a:rPr lang="es-GT" sz="1600" b="0" i="0" u="none" strike="noStrike" cap="none" dirty="0">
                <a:solidFill>
                  <a:srgbClr val="000000"/>
                </a:solidFill>
                <a:latin typeface="Montserrat"/>
                <a:ea typeface="Montserrat"/>
                <a:cs typeface="Montserrat"/>
                <a:sym typeface="Montserrat"/>
              </a:rPr>
              <a:t>e. Plazo de ejecución: Del 1 de enero al 30 de </a:t>
            </a:r>
            <a:r>
              <a:rPr lang="es-GT" sz="1600" dirty="0">
                <a:latin typeface="Montserrat"/>
                <a:ea typeface="Montserrat"/>
                <a:cs typeface="Montserrat"/>
                <a:sym typeface="Montserrat"/>
              </a:rPr>
              <a:t>abril </a:t>
            </a:r>
            <a:r>
              <a:rPr lang="es-GT" sz="1600" b="0" i="0" u="none" strike="noStrike" cap="none" dirty="0">
                <a:solidFill>
                  <a:srgbClr val="000000"/>
                </a:solidFill>
                <a:latin typeface="Montserrat"/>
                <a:ea typeface="Montserrat"/>
                <a:cs typeface="Montserrat"/>
                <a:sym typeface="Montserrat"/>
              </a:rPr>
              <a:t>de 2023.</a:t>
            </a:r>
            <a:endParaRPr sz="1600" b="0" i="0" u="none" strike="noStrike" cap="none" dirty="0">
              <a:solidFill>
                <a:srgbClr val="000000"/>
              </a:solidFill>
              <a:latin typeface="Montserrat"/>
              <a:ea typeface="Montserrat"/>
              <a:cs typeface="Montserrat"/>
              <a:sym typeface="Montserrat"/>
            </a:endParaRPr>
          </a:p>
        </p:txBody>
      </p:sp>
      <p:sp>
        <p:nvSpPr>
          <p:cNvPr id="244" name="Google Shape;244;p16"/>
          <p:cNvSpPr/>
          <p:nvPr/>
        </p:nvSpPr>
        <p:spPr>
          <a:xfrm>
            <a:off x="493059" y="598413"/>
            <a:ext cx="8571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GT" sz="1500" b="1" i="0" u="none" strike="noStrike" cap="none">
                <a:solidFill>
                  <a:schemeClr val="dk1"/>
                </a:solidFill>
                <a:latin typeface="Arial"/>
                <a:ea typeface="Arial"/>
                <a:cs typeface="Arial"/>
                <a:sym typeface="Arial"/>
              </a:rPr>
              <a:t>PRINCIPALES RESULTADOS Y AVANCES: GUATEMALTECOS BENEFICIADOS CON SERVICIOS DE DOCUMENTACIÓN, ASISTENCIA, ATENCIÓN Y PROTECCIÓN CONSULAR</a:t>
            </a:r>
            <a:endParaRPr sz="1500" b="0" i="0" u="none" strike="noStrike" cap="none">
              <a:solidFill>
                <a:schemeClr val="dk1"/>
              </a:solidFill>
              <a:latin typeface="Arial"/>
              <a:ea typeface="Arial"/>
              <a:cs typeface="Arial"/>
              <a:sym typeface="Arial"/>
            </a:endParaRPr>
          </a:p>
        </p:txBody>
      </p:sp>
      <p:pic>
        <p:nvPicPr>
          <p:cNvPr id="3" name="Imagen 2">
            <a:extLst>
              <a:ext uri="{FF2B5EF4-FFF2-40B4-BE49-F238E27FC236}">
                <a16:creationId xmlns:a16="http://schemas.microsoft.com/office/drawing/2014/main" id="{47BBDBE9-D9E7-414F-8028-ED6552087971}"/>
              </a:ext>
            </a:extLst>
          </p:cNvPr>
          <p:cNvPicPr>
            <a:picLocks noChangeAspect="1"/>
          </p:cNvPicPr>
          <p:nvPr/>
        </p:nvPicPr>
        <p:blipFill>
          <a:blip r:embed="rId4"/>
          <a:stretch>
            <a:fillRect/>
          </a:stretch>
        </p:blipFill>
        <p:spPr>
          <a:xfrm rot="5400000">
            <a:off x="9238609" y="488230"/>
            <a:ext cx="2214141" cy="2952188"/>
          </a:xfrm>
          <a:prstGeom prst="rect">
            <a:avLst/>
          </a:prstGeom>
        </p:spPr>
      </p:pic>
      <p:pic>
        <p:nvPicPr>
          <p:cNvPr id="5" name="Imagen 4">
            <a:extLst>
              <a:ext uri="{FF2B5EF4-FFF2-40B4-BE49-F238E27FC236}">
                <a16:creationId xmlns:a16="http://schemas.microsoft.com/office/drawing/2014/main" id="{741FC60D-78EA-CB41-AE49-692CAB38E8B2}"/>
              </a:ext>
            </a:extLst>
          </p:cNvPr>
          <p:cNvPicPr>
            <a:picLocks noChangeAspect="1"/>
          </p:cNvPicPr>
          <p:nvPr/>
        </p:nvPicPr>
        <p:blipFill>
          <a:blip r:embed="rId5"/>
          <a:stretch>
            <a:fillRect/>
          </a:stretch>
        </p:blipFill>
        <p:spPr>
          <a:xfrm rot="5400000">
            <a:off x="8964921" y="2784728"/>
            <a:ext cx="2448731" cy="32649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1"/>
        <p:cNvGrpSpPr/>
        <p:nvPr/>
      </p:nvGrpSpPr>
      <p:grpSpPr>
        <a:xfrm>
          <a:off x="0" y="0"/>
          <a:ext cx="0" cy="0"/>
          <a:chOff x="0" y="0"/>
          <a:chExt cx="0" cy="0"/>
        </a:xfrm>
      </p:grpSpPr>
      <p:sp>
        <p:nvSpPr>
          <p:cNvPr id="252" name="Google Shape;252;p17"/>
          <p:cNvSpPr txBox="1"/>
          <p:nvPr/>
        </p:nvSpPr>
        <p:spPr>
          <a:xfrm>
            <a:off x="7935909" y="5760657"/>
            <a:ext cx="342930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s-GT" sz="500" b="0" i="0" u="none" strike="noStrike" cap="none" dirty="0">
                <a:solidFill>
                  <a:srgbClr val="000000"/>
                </a:solidFill>
                <a:latin typeface="Arial"/>
                <a:ea typeface="Arial"/>
                <a:cs typeface="Arial"/>
                <a:sym typeface="Arial"/>
              </a:rPr>
              <a:t>Foto 1: Visita del Presidente de Guatemala Alejandro Giammattei a la República de China (Taiwán)</a:t>
            </a:r>
          </a:p>
          <a:p>
            <a:pPr marL="0" marR="0" lvl="0" indent="0" algn="l" rtl="0">
              <a:lnSpc>
                <a:spcPct val="100000"/>
              </a:lnSpc>
              <a:spcBef>
                <a:spcPts val="0"/>
              </a:spcBef>
              <a:spcAft>
                <a:spcPts val="0"/>
              </a:spcAft>
              <a:buClr>
                <a:srgbClr val="000000"/>
              </a:buClr>
              <a:buSzPts val="500"/>
              <a:buFont typeface="Arial"/>
              <a:buNone/>
            </a:pPr>
            <a:r>
              <a:rPr lang="es-GT" sz="500" b="0" i="0" u="none" strike="noStrike" cap="none" dirty="0">
                <a:solidFill>
                  <a:srgbClr val="000000"/>
                </a:solidFill>
                <a:latin typeface="Arial"/>
                <a:ea typeface="Arial"/>
                <a:cs typeface="Arial"/>
                <a:sym typeface="Arial"/>
              </a:rPr>
              <a:t>Foto 2: Inauguración de Coffee.Shops en China (Taiwán)</a:t>
            </a:r>
            <a:endParaRPr sz="500" b="0" i="0" u="none" strike="noStrike" cap="none" dirty="0">
              <a:solidFill>
                <a:srgbClr val="000000"/>
              </a:solidFill>
              <a:latin typeface="Arial"/>
              <a:ea typeface="Arial"/>
              <a:cs typeface="Arial"/>
              <a:sym typeface="Arial"/>
            </a:endParaRPr>
          </a:p>
        </p:txBody>
      </p:sp>
      <p:sp>
        <p:nvSpPr>
          <p:cNvPr id="253" name="Google Shape;253;p17"/>
          <p:cNvSpPr/>
          <p:nvPr/>
        </p:nvSpPr>
        <p:spPr>
          <a:xfrm>
            <a:off x="350138" y="487156"/>
            <a:ext cx="74004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GT" sz="1500" b="1" i="0" u="none" strike="noStrike" cap="none">
                <a:solidFill>
                  <a:schemeClr val="dk1"/>
                </a:solidFill>
                <a:latin typeface="Arial"/>
                <a:ea typeface="Arial"/>
                <a:cs typeface="Arial"/>
                <a:sym typeface="Arial"/>
              </a:rPr>
              <a:t>PRINCIPALES RESULTADOS Y AVANCES: EN EL FORTALECIMIENTO DE LAS RELACIONES INTERNACIONALES BILATERALES, MULTILATERALES Y REGIONALES</a:t>
            </a:r>
            <a:endParaRPr sz="1500" b="1" i="0" u="none" strike="noStrike" cap="none">
              <a:solidFill>
                <a:schemeClr val="dk1"/>
              </a:solidFill>
              <a:latin typeface="Arial"/>
              <a:ea typeface="Arial"/>
              <a:cs typeface="Arial"/>
              <a:sym typeface="Arial"/>
            </a:endParaRPr>
          </a:p>
        </p:txBody>
      </p:sp>
      <p:sp>
        <p:nvSpPr>
          <p:cNvPr id="254" name="Google Shape;254;p17"/>
          <p:cNvSpPr txBox="1"/>
          <p:nvPr/>
        </p:nvSpPr>
        <p:spPr>
          <a:xfrm>
            <a:off x="591949" y="1335721"/>
            <a:ext cx="6916800" cy="770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0000"/>
                </a:solidFill>
                <a:latin typeface="Montserrat"/>
                <a:ea typeface="Montserrat"/>
                <a:cs typeface="Montserrat"/>
                <a:sym typeface="Montserrat"/>
              </a:rPr>
              <a:t>3,900 acciones estratégicas </a:t>
            </a:r>
            <a:r>
              <a:rPr lang="es-GT" sz="1600" b="0" i="0" u="none" strike="noStrike" cap="none" dirty="0">
                <a:solidFill>
                  <a:srgbClr val="000000"/>
                </a:solidFill>
                <a:latin typeface="Montserrat"/>
                <a:ea typeface="Montserrat"/>
                <a:cs typeface="Montserrat"/>
                <a:sym typeface="Montserrat"/>
              </a:rPr>
              <a:t>en el marco de la representación del Estado de Guatemala en el ámbito internacional.                                                                                                                                                                                                                          </a:t>
            </a:r>
            <a:endParaRPr sz="1400" b="0" i="0" u="none" strike="noStrike" cap="none" dirty="0">
              <a:solidFill>
                <a:srgbClr val="000000"/>
              </a:solidFill>
              <a:latin typeface="Arial"/>
              <a:ea typeface="Arial"/>
              <a:cs typeface="Arial"/>
              <a:sym typeface="Arial"/>
            </a:endParaRPr>
          </a:p>
        </p:txBody>
      </p:sp>
      <p:sp>
        <p:nvSpPr>
          <p:cNvPr id="255" name="Google Shape;255;p17"/>
          <p:cNvSpPr txBox="1"/>
          <p:nvPr/>
        </p:nvSpPr>
        <p:spPr>
          <a:xfrm>
            <a:off x="408288" y="2152841"/>
            <a:ext cx="6916800" cy="39309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Arial"/>
              <a:buNone/>
            </a:pPr>
            <a:r>
              <a:rPr lang="es-GT" sz="1800" b="1" i="0" u="none" strike="noStrike" cap="none" dirty="0">
                <a:solidFill>
                  <a:srgbClr val="025281"/>
                </a:solidFill>
                <a:latin typeface="Montserrat"/>
                <a:ea typeface="Montserrat"/>
                <a:cs typeface="Montserrat"/>
                <a:sym typeface="Montserrat"/>
              </a:rPr>
              <a:t>Aspectos presupuestarios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rgbClr val="000000"/>
              </a:buClr>
              <a:buSzPts val="1600"/>
              <a:buFont typeface="Arial"/>
              <a:buAutoNum type="alphaLcPeriod"/>
            </a:pPr>
            <a:r>
              <a:rPr lang="es-GT" sz="1600" b="0" i="0" u="none" strike="noStrike" cap="none" dirty="0">
                <a:solidFill>
                  <a:srgbClr val="262626"/>
                </a:solidFill>
                <a:latin typeface="Montserrat"/>
                <a:ea typeface="Montserrat"/>
                <a:cs typeface="Montserrat"/>
                <a:sym typeface="Montserrat"/>
              </a:rPr>
              <a:t>Presupuesto vigente: </a:t>
            </a:r>
            <a:r>
              <a:rPr lang="es-GT" sz="1600" b="0" i="0" u="none" strike="noStrike" cap="none" dirty="0">
                <a:solidFill>
                  <a:srgbClr val="000000"/>
                </a:solidFill>
                <a:latin typeface="Montserrat"/>
                <a:ea typeface="Montserrat"/>
                <a:cs typeface="Montserrat"/>
                <a:sym typeface="Montserrat"/>
              </a:rPr>
              <a:t>Q242,908,704.00</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rgbClr val="000000"/>
              </a:buClr>
              <a:buSzPts val="1600"/>
              <a:buFont typeface="Arial"/>
              <a:buAutoNum type="alphaLcPeriod"/>
            </a:pPr>
            <a:r>
              <a:rPr lang="es-GT" sz="1600" b="0" i="0" u="none" strike="noStrike" cap="none" dirty="0">
                <a:solidFill>
                  <a:srgbClr val="262626"/>
                </a:solidFill>
                <a:latin typeface="Montserrat"/>
                <a:ea typeface="Montserrat"/>
                <a:cs typeface="Montserrat"/>
                <a:sym typeface="Montserrat"/>
              </a:rPr>
              <a:t>Presupuesto ejecutado (utilizado): </a:t>
            </a:r>
            <a:r>
              <a:rPr lang="es-GT" sz="1600" b="0" i="0" u="none" strike="noStrike" cap="none" dirty="0">
                <a:solidFill>
                  <a:srgbClr val="000000"/>
                </a:solidFill>
                <a:latin typeface="Montserrat"/>
                <a:ea typeface="Montserrat"/>
                <a:cs typeface="Montserrat"/>
                <a:sym typeface="Montserrat"/>
              </a:rPr>
              <a:t>Q</a:t>
            </a:r>
            <a:r>
              <a:rPr lang="es-GT" sz="1800" b="0" i="0" u="none" strike="noStrike" cap="none" dirty="0">
                <a:solidFill>
                  <a:srgbClr val="000000"/>
                </a:solidFill>
                <a:latin typeface="Calibri"/>
                <a:ea typeface="Calibri"/>
                <a:cs typeface="Calibri"/>
                <a:sym typeface="Calibri"/>
              </a:rPr>
              <a:t>69,740,877.40</a:t>
            </a:r>
            <a:r>
              <a:rPr lang="es-GT" sz="20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rgbClr val="000000"/>
              </a:buClr>
              <a:buSzPts val="1600"/>
              <a:buFont typeface="Arial"/>
              <a:buAutoNum type="alphaLcPeriod"/>
            </a:pPr>
            <a:r>
              <a:rPr lang="es-GT" sz="1600" b="0" i="0" u="none" strike="noStrike" cap="none" dirty="0">
                <a:solidFill>
                  <a:srgbClr val="262626"/>
                </a:solidFill>
                <a:latin typeface="Montserrat"/>
                <a:ea typeface="Montserrat"/>
                <a:cs typeface="Montserrat"/>
                <a:sym typeface="Montserrat"/>
              </a:rPr>
              <a:t>Fuente de financiamiento: Ingresos corrientes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s-GT" sz="1800" b="1" i="0" u="none" strike="noStrike" cap="none" dirty="0">
                <a:solidFill>
                  <a:srgbClr val="025281"/>
                </a:solidFill>
                <a:latin typeface="Montserrat"/>
                <a:ea typeface="Montserrat"/>
                <a:cs typeface="Montserrat"/>
                <a:sym typeface="Montserrat"/>
              </a:rPr>
              <a:t>Aspectos de planificación estatal</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262626"/>
                </a:solidFill>
                <a:latin typeface="Montserrat"/>
                <a:ea typeface="Montserrat"/>
                <a:cs typeface="Montserrat"/>
                <a:sym typeface="Montserrat"/>
              </a:rPr>
              <a:t>a. Programa: Servicios de Política Exterior</a:t>
            </a:r>
            <a:endParaRPr sz="1600" b="0" i="0" u="none" strike="noStrike" cap="none" dirty="0">
              <a:solidFill>
                <a:srgbClr val="262626"/>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262626"/>
                </a:solidFill>
                <a:latin typeface="Montserrat"/>
                <a:ea typeface="Montserrat"/>
                <a:cs typeface="Montserrat"/>
                <a:sym typeface="Montserrat"/>
              </a:rPr>
              <a:t>b. Meta Programada: 11,435</a:t>
            </a:r>
            <a:endParaRPr sz="1600" b="0" i="0" u="none" strike="noStrike" cap="none" dirty="0">
              <a:solidFill>
                <a:srgbClr val="262626"/>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600"/>
              <a:buFont typeface="Arial"/>
              <a:buNone/>
            </a:pPr>
            <a:r>
              <a:rPr lang="es-GT" sz="1600" b="0" i="0" u="none" strike="noStrike" cap="none" dirty="0">
                <a:solidFill>
                  <a:srgbClr val="262626"/>
                </a:solidFill>
                <a:latin typeface="Montserrat"/>
                <a:ea typeface="Montserrat"/>
                <a:cs typeface="Montserrat"/>
                <a:sym typeface="Montserrat"/>
              </a:rPr>
              <a:t>c. Ubicación geográfica: 3800/0101</a:t>
            </a:r>
            <a:endParaRPr sz="1600" b="0" i="0" u="none" strike="noStrike" cap="none" dirty="0">
              <a:solidFill>
                <a:srgbClr val="262626"/>
              </a:solidFill>
              <a:latin typeface="Montserrat"/>
              <a:ea typeface="Montserrat"/>
              <a:cs typeface="Montserrat"/>
              <a:sym typeface="Montserrat"/>
            </a:endParaRPr>
          </a:p>
          <a:p>
            <a:pPr marL="0" marR="0" lvl="0" indent="0" algn="l" rtl="0">
              <a:lnSpc>
                <a:spcPct val="115000"/>
              </a:lnSpc>
              <a:spcBef>
                <a:spcPts val="1200"/>
              </a:spcBef>
              <a:spcAft>
                <a:spcPts val="1200"/>
              </a:spcAft>
              <a:buClr>
                <a:srgbClr val="000000"/>
              </a:buClr>
              <a:buSzPts val="1600"/>
              <a:buFont typeface="Arial"/>
              <a:buNone/>
            </a:pPr>
            <a:r>
              <a:rPr lang="es-GT" sz="1600" b="0" i="0" u="none" strike="noStrike" cap="none" dirty="0">
                <a:solidFill>
                  <a:srgbClr val="262626"/>
                </a:solidFill>
                <a:latin typeface="Montserrat"/>
                <a:ea typeface="Montserrat"/>
                <a:cs typeface="Montserrat"/>
                <a:sym typeface="Montserrat"/>
              </a:rPr>
              <a:t>d. Plazo de ejecución: Del 1 de enero al 30 de abril de 2023</a:t>
            </a:r>
            <a:endParaRPr sz="1600" b="0" i="0" u="none" strike="noStrike" cap="none" dirty="0">
              <a:solidFill>
                <a:srgbClr val="262626"/>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0840694D-288B-B24C-9217-1B6BC37E3B9B}"/>
              </a:ext>
            </a:extLst>
          </p:cNvPr>
          <p:cNvPicPr>
            <a:picLocks noChangeAspect="1"/>
          </p:cNvPicPr>
          <p:nvPr/>
        </p:nvPicPr>
        <p:blipFill>
          <a:blip r:embed="rId4"/>
          <a:stretch>
            <a:fillRect/>
          </a:stretch>
        </p:blipFill>
        <p:spPr>
          <a:xfrm>
            <a:off x="7726135" y="912807"/>
            <a:ext cx="4087586" cy="2728464"/>
          </a:xfrm>
          <a:prstGeom prst="rect">
            <a:avLst/>
          </a:prstGeom>
        </p:spPr>
      </p:pic>
      <p:pic>
        <p:nvPicPr>
          <p:cNvPr id="5" name="Imagen 4">
            <a:extLst>
              <a:ext uri="{FF2B5EF4-FFF2-40B4-BE49-F238E27FC236}">
                <a16:creationId xmlns:a16="http://schemas.microsoft.com/office/drawing/2014/main" id="{31D430A5-B0DE-2E4B-BE80-D7E13B3114F9}"/>
              </a:ext>
            </a:extLst>
          </p:cNvPr>
          <p:cNvPicPr>
            <a:picLocks noChangeAspect="1"/>
          </p:cNvPicPr>
          <p:nvPr/>
        </p:nvPicPr>
        <p:blipFill>
          <a:blip r:embed="rId5"/>
          <a:stretch>
            <a:fillRect/>
          </a:stretch>
        </p:blipFill>
        <p:spPr>
          <a:xfrm>
            <a:off x="8891024" y="3720776"/>
            <a:ext cx="2922697" cy="19506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2"/>
        <p:cNvGrpSpPr/>
        <p:nvPr/>
      </p:nvGrpSpPr>
      <p:grpSpPr>
        <a:xfrm>
          <a:off x="0" y="0"/>
          <a:ext cx="0" cy="0"/>
          <a:chOff x="0" y="0"/>
          <a:chExt cx="0" cy="0"/>
        </a:xfrm>
      </p:grpSpPr>
      <p:sp>
        <p:nvSpPr>
          <p:cNvPr id="263" name="Google Shape;263;p18"/>
          <p:cNvSpPr txBox="1"/>
          <p:nvPr/>
        </p:nvSpPr>
        <p:spPr>
          <a:xfrm>
            <a:off x="7897368" y="4919459"/>
            <a:ext cx="2914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s-GT" sz="500" b="0" i="0" u="none" strike="noStrike" cap="none">
                <a:solidFill>
                  <a:srgbClr val="000000"/>
                </a:solidFill>
                <a:latin typeface="Arial"/>
                <a:ea typeface="Arial"/>
                <a:cs typeface="Arial"/>
                <a:sym typeface="Arial"/>
              </a:rPr>
              <a:t>Trabajo de chapeo, para la demarcación de los límites terrestres, fluviales y lacustres del territorio nacional </a:t>
            </a:r>
            <a:endParaRPr sz="1400" b="0" i="0" u="none" strike="noStrike" cap="none">
              <a:solidFill>
                <a:srgbClr val="000000"/>
              </a:solidFill>
              <a:latin typeface="Arial"/>
              <a:ea typeface="Arial"/>
              <a:cs typeface="Arial"/>
              <a:sym typeface="Arial"/>
            </a:endParaRPr>
          </a:p>
        </p:txBody>
      </p:sp>
      <p:sp>
        <p:nvSpPr>
          <p:cNvPr id="264" name="Google Shape;264;p18"/>
          <p:cNvSpPr/>
          <p:nvPr/>
        </p:nvSpPr>
        <p:spPr>
          <a:xfrm>
            <a:off x="467223" y="379510"/>
            <a:ext cx="65958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GT" sz="1500" b="1" i="0" u="none" strike="noStrike" cap="none">
                <a:solidFill>
                  <a:schemeClr val="dk1"/>
                </a:solidFill>
                <a:latin typeface="Arial"/>
                <a:ea typeface="Arial"/>
                <a:cs typeface="Arial"/>
                <a:sym typeface="Arial"/>
              </a:rPr>
              <a:t>PRINCIPALES RESULTADOS Y AVANCES: EN LA CONSERVACIÓN Y DEMARCACIÓN DE LOS LÍMITES TERRESTRES, FLUVIALES Y LACUSTRES DEL TERRITORIO NACIONAL</a:t>
            </a:r>
            <a:endParaRPr sz="1500" b="0" i="0" u="none" strike="noStrike" cap="none">
              <a:solidFill>
                <a:schemeClr val="dk1"/>
              </a:solidFill>
              <a:latin typeface="Arial"/>
              <a:ea typeface="Arial"/>
              <a:cs typeface="Arial"/>
              <a:sym typeface="Arial"/>
            </a:endParaRPr>
          </a:p>
        </p:txBody>
      </p:sp>
      <p:sp>
        <p:nvSpPr>
          <p:cNvPr id="265" name="Google Shape;265;p18"/>
          <p:cNvSpPr txBox="1"/>
          <p:nvPr/>
        </p:nvSpPr>
        <p:spPr>
          <a:xfrm>
            <a:off x="680792" y="1118099"/>
            <a:ext cx="6916800" cy="770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0000"/>
                </a:solidFill>
                <a:latin typeface="Montserrat"/>
                <a:ea typeface="Montserrat"/>
                <a:cs typeface="Montserrat"/>
                <a:sym typeface="Montserrat"/>
              </a:rPr>
              <a:t>134</a:t>
            </a:r>
            <a:r>
              <a:rPr lang="es-GT" sz="1600" b="0" i="0" u="none" strike="noStrike" cap="none" dirty="0">
                <a:solidFill>
                  <a:srgbClr val="000000"/>
                </a:solidFill>
                <a:latin typeface="Montserrat"/>
                <a:ea typeface="Montserrat"/>
                <a:cs typeface="Montserrat"/>
                <a:sym typeface="Montserrat"/>
              </a:rPr>
              <a:t> km de conservación de los límites terrestres y fluviales entre Guatemala y los países vecinos.                                                                                                                                                                                                                          </a:t>
            </a:r>
            <a:endParaRPr sz="1400" b="0" i="0" u="none" strike="noStrike" cap="none" dirty="0">
              <a:solidFill>
                <a:srgbClr val="000000"/>
              </a:solidFill>
              <a:latin typeface="Arial"/>
              <a:ea typeface="Arial"/>
              <a:cs typeface="Arial"/>
              <a:sym typeface="Arial"/>
            </a:endParaRPr>
          </a:p>
        </p:txBody>
      </p:sp>
      <p:sp>
        <p:nvSpPr>
          <p:cNvPr id="266" name="Google Shape;266;p18"/>
          <p:cNvSpPr txBox="1"/>
          <p:nvPr/>
        </p:nvSpPr>
        <p:spPr>
          <a:xfrm>
            <a:off x="467229" y="1888119"/>
            <a:ext cx="7112100" cy="38826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000000"/>
              </a:buClr>
              <a:buSzPct val="108108"/>
              <a:buFont typeface="Arial"/>
              <a:buNone/>
            </a:pPr>
            <a:endParaRPr sz="500" b="1"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ct val="108108"/>
              <a:buFont typeface="Arial"/>
              <a:buNone/>
            </a:pPr>
            <a:r>
              <a:rPr lang="es-GT" sz="1800" b="1" i="0" u="none" strike="noStrike" cap="none" dirty="0">
                <a:solidFill>
                  <a:srgbClr val="025281"/>
                </a:solidFill>
                <a:latin typeface="Montserrat"/>
                <a:ea typeface="Montserrat"/>
                <a:cs typeface="Montserrat"/>
                <a:sym typeface="Montserrat"/>
              </a:rPr>
              <a:t>Aspectos presupuestarios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000000"/>
              </a:buClr>
              <a:buSzPct val="108108"/>
              <a:buFont typeface="Arial"/>
              <a:buAutoNum type="alphaLcPeriod"/>
            </a:pPr>
            <a:r>
              <a:rPr lang="es-GT" sz="1600" b="0" i="0" u="none" strike="noStrike" cap="none" dirty="0">
                <a:solidFill>
                  <a:srgbClr val="000000"/>
                </a:solidFill>
                <a:latin typeface="Montserrat"/>
                <a:ea typeface="Montserrat"/>
                <a:cs typeface="Montserrat"/>
                <a:sym typeface="Montserrat"/>
              </a:rPr>
              <a:t>Presupuesto vigente: Q28,849,770.00</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000000"/>
              </a:buClr>
              <a:buSzPct val="108108"/>
              <a:buFont typeface="Arial"/>
              <a:buAutoNum type="alphaLcPeriod"/>
            </a:pPr>
            <a:r>
              <a:rPr lang="es-GT" sz="1600" b="0" i="0" u="none" strike="noStrike" cap="none" dirty="0">
                <a:solidFill>
                  <a:srgbClr val="000000"/>
                </a:solidFill>
                <a:latin typeface="Montserrat"/>
                <a:ea typeface="Montserrat"/>
                <a:cs typeface="Montserrat"/>
                <a:sym typeface="Montserrat"/>
              </a:rPr>
              <a:t>Presupuesto ejecutado (utilizado): Q</a:t>
            </a:r>
            <a:r>
              <a:rPr lang="es-GT" sz="1800" b="0" i="0" u="none" strike="noStrike" cap="none" dirty="0">
                <a:solidFill>
                  <a:srgbClr val="000000"/>
                </a:solidFill>
                <a:latin typeface="Calibri"/>
                <a:ea typeface="Calibri"/>
                <a:cs typeface="Calibri"/>
                <a:sym typeface="Calibri"/>
              </a:rPr>
              <a:t>4,494,492.81</a:t>
            </a:r>
            <a:r>
              <a:rPr lang="es-GT" sz="20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000000"/>
              </a:buClr>
              <a:buSzPct val="108108"/>
              <a:buFont typeface="Arial"/>
              <a:buAutoNum type="alphaLcPeriod"/>
            </a:pPr>
            <a:r>
              <a:rPr lang="es-GT" sz="1600" b="0" i="0" u="none" strike="noStrike" cap="none" dirty="0">
                <a:solidFill>
                  <a:srgbClr val="000000"/>
                </a:solidFill>
                <a:latin typeface="Montserrat"/>
                <a:ea typeface="Montserrat"/>
                <a:cs typeface="Montserrat"/>
                <a:sym typeface="Montserrat"/>
              </a:rPr>
              <a:t>Fuente de financiamiento: 11 Ingresos Corrientes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ct val="108108"/>
              <a:buFont typeface="Arial"/>
              <a:buNone/>
            </a:pPr>
            <a:r>
              <a:rPr lang="es-GT" sz="1800" b="1" i="0" u="none" strike="noStrike" cap="none" dirty="0">
                <a:solidFill>
                  <a:srgbClr val="025281"/>
                </a:solidFill>
                <a:latin typeface="Montserrat"/>
                <a:ea typeface="Montserrat"/>
                <a:cs typeface="Montserrat"/>
                <a:sym typeface="Montserrat"/>
              </a:rPr>
              <a:t>Aspectos de planificación estatal</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ct val="100000"/>
              <a:buFont typeface="Arial"/>
              <a:buNone/>
            </a:pPr>
            <a:r>
              <a:rPr lang="es-GT" sz="1600" b="0" i="0" u="none" strike="noStrike" cap="none" dirty="0">
                <a:solidFill>
                  <a:srgbClr val="000000"/>
                </a:solidFill>
                <a:latin typeface="Montserrat"/>
                <a:ea typeface="Montserrat"/>
                <a:cs typeface="Montserrat"/>
                <a:sym typeface="Montserrat"/>
              </a:rPr>
              <a:t>a. Programa: Conservación y Demarcación de Límites Internacionales del Territorio Nacional</a:t>
            </a:r>
            <a:endParaRPr sz="16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ct val="100000"/>
              <a:buFont typeface="Arial"/>
              <a:buNone/>
            </a:pPr>
            <a:r>
              <a:rPr lang="es-GT" sz="1600" b="0" i="0" u="none" strike="noStrike" cap="none" dirty="0">
                <a:solidFill>
                  <a:srgbClr val="000000"/>
                </a:solidFill>
                <a:latin typeface="Montserrat"/>
                <a:ea typeface="Montserrat"/>
                <a:cs typeface="Montserrat"/>
                <a:sym typeface="Montserrat"/>
              </a:rPr>
              <a:t>b. Meta programada: 448 km</a:t>
            </a:r>
            <a:endParaRPr sz="16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ct val="100000"/>
              <a:buFont typeface="Arial"/>
              <a:buNone/>
            </a:pPr>
            <a:r>
              <a:rPr lang="es-GT" sz="1600" b="0" i="0" u="none" strike="noStrike" cap="none" dirty="0">
                <a:solidFill>
                  <a:srgbClr val="000000"/>
                </a:solidFill>
                <a:latin typeface="Montserrat"/>
                <a:ea typeface="Montserrat"/>
                <a:cs typeface="Montserrat"/>
                <a:sym typeface="Montserrat"/>
              </a:rPr>
              <a:t>c. Ubicación geográfica: 0101</a:t>
            </a:r>
            <a:endParaRPr sz="16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1200"/>
              </a:spcAft>
              <a:buClr>
                <a:srgbClr val="000000"/>
              </a:buClr>
              <a:buSzPct val="100000"/>
              <a:buFont typeface="Arial"/>
              <a:buNone/>
            </a:pPr>
            <a:r>
              <a:rPr lang="es-GT" sz="1600" b="0" i="0" u="none" strike="noStrike" cap="none" dirty="0">
                <a:solidFill>
                  <a:srgbClr val="000000"/>
                </a:solidFill>
                <a:latin typeface="Montserrat"/>
                <a:ea typeface="Montserrat"/>
                <a:cs typeface="Montserrat"/>
                <a:sym typeface="Montserrat"/>
              </a:rPr>
              <a:t>d. Plazo de ejecución: Del 1 de enero al 30 de abril 2023.</a:t>
            </a:r>
            <a:endParaRPr sz="1600" b="0" i="0" u="none" strike="noStrike" cap="none" dirty="0">
              <a:solidFill>
                <a:srgbClr val="000000"/>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246B6394-FC6B-5642-954B-4F7CFB548E76}"/>
              </a:ext>
            </a:extLst>
          </p:cNvPr>
          <p:cNvPicPr>
            <a:picLocks noChangeAspect="1"/>
          </p:cNvPicPr>
          <p:nvPr/>
        </p:nvPicPr>
        <p:blipFill>
          <a:blip r:embed="rId4"/>
          <a:stretch>
            <a:fillRect/>
          </a:stretch>
        </p:blipFill>
        <p:spPr>
          <a:xfrm>
            <a:off x="7897368" y="2306781"/>
            <a:ext cx="3647209" cy="24314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p:cNvGrpSpPr/>
        <p:nvPr/>
      </p:nvGrpSpPr>
      <p:grpSpPr>
        <a:xfrm>
          <a:off x="0" y="0"/>
          <a:ext cx="0" cy="0"/>
          <a:chOff x="0" y="0"/>
          <a:chExt cx="0" cy="0"/>
        </a:xfrm>
      </p:grpSpPr>
      <p:sp>
        <p:nvSpPr>
          <p:cNvPr id="96" name="Google Shape;96;p2"/>
          <p:cNvSpPr/>
          <p:nvPr/>
        </p:nvSpPr>
        <p:spPr>
          <a:xfrm>
            <a:off x="1292351" y="2693358"/>
            <a:ext cx="9538500" cy="2677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a:solidFill>
                  <a:srgbClr val="000000"/>
                </a:solidFill>
                <a:latin typeface="Arial"/>
                <a:ea typeface="Arial"/>
                <a:cs typeface="Arial"/>
                <a:sym typeface="Arial"/>
              </a:rPr>
              <a:t>Formular las políticas y la aplicación del régimen jurídico relativo a las relaciones del Estado de Guatemala con otros Estados y personas o instituciones jurídicas de derecho internacional</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a:solidFill>
                  <a:srgbClr val="000000"/>
                </a:solidFill>
                <a:latin typeface="Arial"/>
                <a:ea typeface="Arial"/>
                <a:cs typeface="Arial"/>
                <a:sym typeface="Arial"/>
              </a:rPr>
              <a:t>Representación diplomática del Estado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a:solidFill>
                  <a:srgbClr val="000000"/>
                </a:solidFill>
                <a:latin typeface="Arial"/>
                <a:ea typeface="Arial"/>
                <a:cs typeface="Arial"/>
                <a:sym typeface="Arial"/>
              </a:rPr>
              <a:t>Otorgar la nacionalidad guatemalteca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a:solidFill>
                  <a:srgbClr val="000000"/>
                </a:solidFill>
                <a:latin typeface="Arial"/>
                <a:ea typeface="Arial"/>
                <a:cs typeface="Arial"/>
                <a:sym typeface="Arial"/>
              </a:rPr>
              <a:t>Velar por la demarcación y preservación del territorio nacional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a:solidFill>
                  <a:srgbClr val="000000"/>
                </a:solidFill>
                <a:latin typeface="Arial"/>
                <a:ea typeface="Arial"/>
                <a:cs typeface="Arial"/>
                <a:sym typeface="Arial"/>
              </a:rPr>
              <a:t>Negociar y resguardar los tratados y convenios internacionales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a:solidFill>
                  <a:srgbClr val="000000"/>
                </a:solidFill>
                <a:latin typeface="Arial"/>
                <a:ea typeface="Arial"/>
                <a:cs typeface="Arial"/>
                <a:sym typeface="Arial"/>
              </a:rPr>
              <a:t>Analizar, apoyar y dar seguimiento a asuntos diplomáticos y consulares</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2042559" y="743718"/>
            <a:ext cx="87858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PRINCIPALES FUNCIONES DEL MINISTERIO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DE RELACIONES EXTERIORES</a:t>
            </a:r>
            <a:endParaRPr sz="1800" b="1" i="0" u="none" strike="noStrike" cap="none">
              <a:solidFill>
                <a:schemeClr val="dk1"/>
              </a:solidFill>
              <a:latin typeface="Arial"/>
              <a:ea typeface="Arial"/>
              <a:cs typeface="Arial"/>
              <a:sym typeface="Arial"/>
            </a:endParaRPr>
          </a:p>
        </p:txBody>
      </p:sp>
      <p:sp>
        <p:nvSpPr>
          <p:cNvPr id="98" name="Google Shape;98;p2"/>
          <p:cNvSpPr txBox="1"/>
          <p:nvPr/>
        </p:nvSpPr>
        <p:spPr>
          <a:xfrm>
            <a:off x="934027" y="1952109"/>
            <a:ext cx="10471800" cy="585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a:solidFill>
                  <a:srgbClr val="000000"/>
                </a:solidFill>
                <a:latin typeface="Montserrat"/>
                <a:ea typeface="Montserrat"/>
                <a:cs typeface="Montserrat"/>
                <a:sym typeface="Montserrat"/>
              </a:rPr>
              <a:t>De conformidad con las normas que regulan su funcionamiento, las principales funciones del “Ministerio de Relaciones Exteriores” son:</a:t>
            </a: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885400" y="658175"/>
            <a:ext cx="1065600" cy="1065600"/>
          </a:xfrm>
          <a:prstGeom prst="ellipse">
            <a:avLst/>
          </a:prstGeom>
          <a:solidFill>
            <a:srgbClr val="00206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81800" y="82152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GT" sz="3600" b="1" i="0" u="none" strike="noStrike" cap="none">
                <a:solidFill>
                  <a:schemeClr val="lt1"/>
                </a:solidFill>
                <a:latin typeface="Montserrat ExtraBold"/>
                <a:ea typeface="Montserrat ExtraBold"/>
                <a:cs typeface="Montserrat ExtraBold"/>
                <a:sym typeface="Montserrat ExtraBold"/>
              </a:rPr>
              <a:t>1</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2"/>
        <p:cNvGrpSpPr/>
        <p:nvPr/>
      </p:nvGrpSpPr>
      <p:grpSpPr>
        <a:xfrm>
          <a:off x="0" y="0"/>
          <a:ext cx="0" cy="0"/>
          <a:chOff x="0" y="0"/>
          <a:chExt cx="0" cy="0"/>
        </a:xfrm>
      </p:grpSpPr>
      <p:sp>
        <p:nvSpPr>
          <p:cNvPr id="4" name="Google Shape;46;p2">
            <a:extLst>
              <a:ext uri="{FF2B5EF4-FFF2-40B4-BE49-F238E27FC236}">
                <a16:creationId xmlns:a16="http://schemas.microsoft.com/office/drawing/2014/main" id="{B5FB976A-D761-374B-9ACB-F18CA16926A8}"/>
              </a:ext>
            </a:extLst>
          </p:cNvPr>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p2">
            <a:extLst>
              <a:ext uri="{FF2B5EF4-FFF2-40B4-BE49-F238E27FC236}">
                <a16:creationId xmlns:a16="http://schemas.microsoft.com/office/drawing/2014/main" id="{888AD395-0A9A-EE40-B32A-C019B11756CE}"/>
              </a:ext>
            </a:extLst>
          </p:cNvPr>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p2">
            <a:extLst>
              <a:ext uri="{FF2B5EF4-FFF2-40B4-BE49-F238E27FC236}">
                <a16:creationId xmlns:a16="http://schemas.microsoft.com/office/drawing/2014/main" id="{91943F00-BAED-9B4E-9F2D-E9838966A200}"/>
              </a:ext>
            </a:extLst>
          </p:cNvPr>
          <p:cNvSpPr txBox="1"/>
          <p:nvPr/>
        </p:nvSpPr>
        <p:spPr>
          <a:xfrm>
            <a:off x="4536351" y="2918275"/>
            <a:ext cx="4250100"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Consolidado</a:t>
            </a: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Logros Institucionales</a:t>
            </a:r>
            <a:endParaRPr sz="3300" dirty="0">
              <a:solidFill>
                <a:srgbClr val="36B3CE"/>
              </a:solidFill>
              <a:latin typeface="Vollkorn Medium"/>
              <a:ea typeface="Vollkorn Medium"/>
              <a:cs typeface="Vollkorn Medium"/>
              <a:sym typeface="Vollkorn Medium"/>
            </a:endParaRPr>
          </a:p>
        </p:txBody>
      </p:sp>
      <p:sp>
        <p:nvSpPr>
          <p:cNvPr id="7" name="Google Shape;49;p2">
            <a:extLst>
              <a:ext uri="{FF2B5EF4-FFF2-40B4-BE49-F238E27FC236}">
                <a16:creationId xmlns:a16="http://schemas.microsoft.com/office/drawing/2014/main" id="{CB96E9CE-0710-7841-94B9-3A0A5BF637FE}"/>
              </a:ext>
            </a:extLst>
          </p:cNvPr>
          <p:cNvSpPr txBox="1"/>
          <p:nvPr/>
        </p:nvSpPr>
        <p:spPr>
          <a:xfrm>
            <a:off x="3413951" y="2733490"/>
            <a:ext cx="1114800" cy="1477500"/>
          </a:xfrm>
          <a:prstGeom prst="rect">
            <a:avLst/>
          </a:prstGeom>
          <a:noFill/>
          <a:ln>
            <a:noFill/>
          </a:ln>
        </p:spPr>
        <p:txBody>
          <a:bodyPr spcFirstLastPara="1" wrap="square" lIns="91425" tIns="45700" rIns="91425" bIns="45700" anchor="t" anchorCtr="0">
            <a:spAutoFit/>
          </a:bodyPr>
          <a:lstStyle/>
          <a:p>
            <a:pPr lvl="0"/>
            <a:r>
              <a:rPr lang="es-GT" sz="9000" dirty="0">
                <a:solidFill>
                  <a:schemeClr val="lt1"/>
                </a:solidFill>
                <a:latin typeface="Vollkorn ExtraBold"/>
                <a:ea typeface="Vollkorn ExtraBold"/>
                <a:cs typeface="Vollkorn ExtraBold"/>
                <a:sym typeface="Vollkorn ExtraBold"/>
              </a:rPr>
              <a:t>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9"/>
        <p:cNvGrpSpPr/>
        <p:nvPr/>
      </p:nvGrpSpPr>
      <p:grpSpPr>
        <a:xfrm>
          <a:off x="0" y="0"/>
          <a:ext cx="0" cy="0"/>
          <a:chOff x="0" y="0"/>
          <a:chExt cx="0" cy="0"/>
        </a:xfrm>
      </p:grpSpPr>
      <p:sp>
        <p:nvSpPr>
          <p:cNvPr id="280" name="Google Shape;280;p23"/>
          <p:cNvSpPr txBox="1"/>
          <p:nvPr/>
        </p:nvSpPr>
        <p:spPr>
          <a:xfrm>
            <a:off x="782339" y="321586"/>
            <a:ext cx="94089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s-GT" sz="2600" b="1" i="0" u="none" strike="noStrike" cap="none">
                <a:solidFill>
                  <a:srgbClr val="000000"/>
                </a:solidFill>
                <a:latin typeface="Arial"/>
                <a:ea typeface="Arial"/>
                <a:cs typeface="Arial"/>
                <a:sym typeface="Arial"/>
              </a:rPr>
              <a:t>CONSOLIDADO DE LOGROS INSTITUCIONALES</a:t>
            </a:r>
            <a:endParaRPr sz="2600" b="1" i="0" u="none" strike="noStrike" cap="none">
              <a:solidFill>
                <a:srgbClr val="000000"/>
              </a:solidFill>
              <a:latin typeface="Arial"/>
              <a:ea typeface="Arial"/>
              <a:cs typeface="Arial"/>
              <a:sym typeface="Arial"/>
            </a:endParaRPr>
          </a:p>
        </p:txBody>
      </p:sp>
      <p:graphicFrame>
        <p:nvGraphicFramePr>
          <p:cNvPr id="281" name="Google Shape;281;p23"/>
          <p:cNvGraphicFramePr/>
          <p:nvPr>
            <p:extLst>
              <p:ext uri="{D42A27DB-BD31-4B8C-83A1-F6EECF244321}">
                <p14:modId xmlns:p14="http://schemas.microsoft.com/office/powerpoint/2010/main" val="330302415"/>
              </p:ext>
            </p:extLst>
          </p:nvPr>
        </p:nvGraphicFramePr>
        <p:xfrm>
          <a:off x="1219200" y="1027189"/>
          <a:ext cx="9775042" cy="4926335"/>
        </p:xfrm>
        <a:graphic>
          <a:graphicData uri="http://schemas.openxmlformats.org/drawingml/2006/table">
            <a:tbl>
              <a:tblPr firstRow="1" bandRow="1">
                <a:noFill/>
                <a:tableStyleId>{38AC04CE-6619-416C-A4E0-1DF479525B47}</a:tableStyleId>
              </a:tblPr>
              <a:tblGrid>
                <a:gridCol w="9775042">
                  <a:extLst>
                    <a:ext uri="{9D8B030D-6E8A-4147-A177-3AD203B41FA5}">
                      <a16:colId xmlns:a16="http://schemas.microsoft.com/office/drawing/2014/main" val="20000"/>
                    </a:ext>
                  </a:extLst>
                </a:gridCol>
              </a:tblGrid>
              <a:tr h="820675">
                <a:tc>
                  <a:txBody>
                    <a:bodyPr/>
                    <a:lstStyle/>
                    <a:p>
                      <a:pPr marL="0" marR="0" lvl="0" indent="0" algn="ctr" rtl="0">
                        <a:lnSpc>
                          <a:spcPct val="100000"/>
                        </a:lnSpc>
                        <a:spcBef>
                          <a:spcPts val="0"/>
                        </a:spcBef>
                        <a:spcAft>
                          <a:spcPts val="0"/>
                        </a:spcAft>
                        <a:buClr>
                          <a:srgbClr val="000000"/>
                        </a:buClr>
                        <a:buSzPts val="1700"/>
                        <a:buFont typeface="Arial"/>
                        <a:buNone/>
                      </a:pPr>
                      <a:r>
                        <a:rPr lang="es-GT" sz="1700" u="none" strike="noStrike" cap="none">
                          <a:latin typeface="Arial"/>
                          <a:ea typeface="Arial"/>
                          <a:cs typeface="Arial"/>
                          <a:sym typeface="Arial"/>
                        </a:rPr>
                        <a:t>Logros institucionales</a:t>
                      </a:r>
                      <a:endParaRPr sz="1700" u="none" strike="noStrike" cap="none">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820675">
                <a:tc>
                  <a:txBody>
                    <a:bodyPr/>
                    <a:lstStyle/>
                    <a:p>
                      <a:pPr marL="0" marR="0" lvl="0" indent="0" algn="l" rtl="0">
                        <a:lnSpc>
                          <a:spcPct val="100000"/>
                        </a:lnSpc>
                        <a:spcBef>
                          <a:spcPts val="0"/>
                        </a:spcBef>
                        <a:spcAft>
                          <a:spcPts val="0"/>
                        </a:spcAft>
                        <a:buClr>
                          <a:srgbClr val="000000"/>
                        </a:buClr>
                        <a:buSzPts val="1800"/>
                        <a:buFont typeface="Arial"/>
                        <a:buNone/>
                      </a:pPr>
                      <a:r>
                        <a:rPr lang="es-GT" sz="1800" u="none" strike="noStrike" cap="none" dirty="0"/>
                        <a:t>Avance del 40% en la apertura de centro de impresión de pasaportes en San Francisco California; Estados Unidos de América.</a:t>
                      </a:r>
                      <a:endParaRPr sz="1500" u="sng" strike="noStrike" cap="none" dirty="0">
                        <a:solidFill>
                          <a:srgbClr val="FF0000"/>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20675">
                <a:tc>
                  <a:txBody>
                    <a:bodyPr/>
                    <a:lstStyle/>
                    <a:p>
                      <a:pPr marL="0" marR="0" lvl="0" indent="0" algn="l" rtl="0">
                        <a:lnSpc>
                          <a:spcPct val="100000"/>
                        </a:lnSpc>
                        <a:spcBef>
                          <a:spcPts val="0"/>
                        </a:spcBef>
                        <a:spcAft>
                          <a:spcPts val="0"/>
                        </a:spcAft>
                        <a:buClr>
                          <a:srgbClr val="000000"/>
                        </a:buClr>
                        <a:buSzPts val="1800"/>
                        <a:buFont typeface="Arial"/>
                        <a:buNone/>
                      </a:pPr>
                      <a:r>
                        <a:rPr lang="es-GT" sz="1800" u="none" strike="noStrike" cap="none" dirty="0"/>
                        <a:t>Avance del 50% en la ampliación de la Red Consular en Nashville, Tennessee; Omaha, Nebraska de los Estados Unidos de América y Toronto, Canadá.</a:t>
                      </a:r>
                      <a:endParaRPr sz="1800" u="none" strike="noStrike" cap="none" dirty="0"/>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20675">
                <a:tc>
                  <a:txBody>
                    <a:bodyPr/>
                    <a:lstStyle/>
                    <a:p>
                      <a:pPr marL="0" marR="0" lvl="0" indent="0" algn="l" rtl="0">
                        <a:lnSpc>
                          <a:spcPct val="100000"/>
                        </a:lnSpc>
                        <a:spcBef>
                          <a:spcPts val="0"/>
                        </a:spcBef>
                        <a:spcAft>
                          <a:spcPts val="0"/>
                        </a:spcAft>
                        <a:buClr>
                          <a:srgbClr val="000000"/>
                        </a:buClr>
                        <a:buSzPts val="1800"/>
                        <a:buFont typeface="Arial"/>
                        <a:buNone/>
                      </a:pPr>
                      <a:r>
                        <a:rPr lang="es-MX" sz="1800" u="none" strike="noStrike" cap="none" dirty="0"/>
                        <a:t>Avance del 50% en la apertura de la Embajada de Guatemala en Catar, en el marco del fortalecimiento de la representación diplomática de Guatemala en el exterior.</a:t>
                      </a:r>
                      <a:endParaRPr sz="1800" u="none" strike="noStrike" cap="none" dirty="0">
                        <a:solidFill>
                          <a:srgbClr val="000000"/>
                        </a:solidFill>
                        <a:latin typeface="Calibri"/>
                        <a:ea typeface="Calibri"/>
                        <a:cs typeface="Calibri"/>
                        <a:sym typeface="Calibri"/>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20675">
                <a:tc>
                  <a:txBody>
                    <a:bodyPr/>
                    <a:lstStyle/>
                    <a:p>
                      <a:pPr marL="0" marR="0" lvl="0" indent="0" algn="l" rtl="0">
                        <a:lnSpc>
                          <a:spcPct val="100000"/>
                        </a:lnSpc>
                        <a:spcBef>
                          <a:spcPts val="0"/>
                        </a:spcBef>
                        <a:spcAft>
                          <a:spcPts val="0"/>
                        </a:spcAft>
                        <a:buClr>
                          <a:srgbClr val="000000"/>
                        </a:buClr>
                        <a:buSzPts val="1800"/>
                        <a:buFont typeface="Arial"/>
                        <a:buNone/>
                      </a:pPr>
                      <a:r>
                        <a:rPr lang="es-MX" sz="1800" u="none" strike="noStrike" cap="none" dirty="0"/>
                        <a:t>Avance del 80%  en la preparación de la IX Cumbre de Jefes de Estado y/o de Gobierno de la Asociación de Estados del Caribe -AEC-.</a:t>
                      </a:r>
                      <a:endParaRPr sz="1500" u="none" strike="noStrike" cap="none" dirty="0">
                        <a:solidFill>
                          <a:srgbClr val="FF0000"/>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20675">
                <a:tc>
                  <a:txBody>
                    <a:bodyPr/>
                    <a:lstStyle/>
                    <a:p>
                      <a:pPr marL="0" marR="0" lvl="0" indent="0" algn="l" rtl="0">
                        <a:lnSpc>
                          <a:spcPct val="100000"/>
                        </a:lnSpc>
                        <a:spcBef>
                          <a:spcPts val="0"/>
                        </a:spcBef>
                        <a:spcAft>
                          <a:spcPts val="0"/>
                        </a:spcAft>
                        <a:buClr>
                          <a:srgbClr val="000000"/>
                        </a:buClr>
                        <a:buSzPts val="1800"/>
                        <a:buFont typeface="Arial"/>
                        <a:buNone/>
                      </a:pPr>
                      <a:r>
                        <a:rPr lang="es-MX" sz="1800" u="none" strike="noStrike" cap="none" dirty="0"/>
                        <a:t>Posicionamiento del país en materia de comercio, inversión y turismo, a través de las Consejerías Comerciales, mediante la participación en ferias, ruedas de negocios, misiones comerciales e inversión.</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6"/>
        <p:cNvGrpSpPr/>
        <p:nvPr/>
      </p:nvGrpSpPr>
      <p:grpSpPr>
        <a:xfrm>
          <a:off x="0" y="0"/>
          <a:ext cx="0" cy="0"/>
          <a:chOff x="0" y="0"/>
          <a:chExt cx="0" cy="0"/>
        </a:xfrm>
      </p:grpSpPr>
      <p:sp>
        <p:nvSpPr>
          <p:cNvPr id="9" name="Google Shape;46;p2">
            <a:extLst>
              <a:ext uri="{FF2B5EF4-FFF2-40B4-BE49-F238E27FC236}">
                <a16:creationId xmlns:a16="http://schemas.microsoft.com/office/drawing/2014/main" id="{DAC193F8-978C-5046-B5EE-96BC9E2E9331}"/>
              </a:ext>
            </a:extLst>
          </p:cNvPr>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7;p2">
            <a:extLst>
              <a:ext uri="{FF2B5EF4-FFF2-40B4-BE49-F238E27FC236}">
                <a16:creationId xmlns:a16="http://schemas.microsoft.com/office/drawing/2014/main" id="{4D0D4942-7AF4-A94A-8E82-1BDF3C7232E1}"/>
              </a:ext>
            </a:extLst>
          </p:cNvPr>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p2">
            <a:extLst>
              <a:ext uri="{FF2B5EF4-FFF2-40B4-BE49-F238E27FC236}">
                <a16:creationId xmlns:a16="http://schemas.microsoft.com/office/drawing/2014/main" id="{A96C454F-A0E1-1C45-AB2D-4CB3BDD785AB}"/>
              </a:ext>
            </a:extLst>
          </p:cNvPr>
          <p:cNvSpPr txBox="1"/>
          <p:nvPr/>
        </p:nvSpPr>
        <p:spPr>
          <a:xfrm>
            <a:off x="4536351" y="3149638"/>
            <a:ext cx="42501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Conclusiones</a:t>
            </a:r>
            <a:endParaRPr sz="3300" dirty="0">
              <a:solidFill>
                <a:srgbClr val="36B3CE"/>
              </a:solidFill>
              <a:latin typeface="Vollkorn Medium"/>
              <a:ea typeface="Vollkorn Medium"/>
              <a:cs typeface="Vollkorn Medium"/>
              <a:sym typeface="Vollkorn Medium"/>
            </a:endParaRPr>
          </a:p>
        </p:txBody>
      </p:sp>
      <p:sp>
        <p:nvSpPr>
          <p:cNvPr id="12" name="Google Shape;49;p2">
            <a:extLst>
              <a:ext uri="{FF2B5EF4-FFF2-40B4-BE49-F238E27FC236}">
                <a16:creationId xmlns:a16="http://schemas.microsoft.com/office/drawing/2014/main" id="{EE701E56-C105-C24B-A5CA-64C961D8DC91}"/>
              </a:ext>
            </a:extLst>
          </p:cNvPr>
          <p:cNvSpPr txBox="1"/>
          <p:nvPr/>
        </p:nvSpPr>
        <p:spPr>
          <a:xfrm>
            <a:off x="3413951" y="2733490"/>
            <a:ext cx="1114800" cy="1477500"/>
          </a:xfrm>
          <a:prstGeom prst="rect">
            <a:avLst/>
          </a:prstGeom>
          <a:noFill/>
          <a:ln>
            <a:noFill/>
          </a:ln>
        </p:spPr>
        <p:txBody>
          <a:bodyPr spcFirstLastPara="1" wrap="square" lIns="91425" tIns="45700" rIns="91425" bIns="45700" anchor="t" anchorCtr="0">
            <a:spAutoFit/>
          </a:bodyPr>
          <a:lstStyle/>
          <a:p>
            <a:pPr lvl="0"/>
            <a:r>
              <a:rPr lang="es-GT" sz="9000" dirty="0">
                <a:solidFill>
                  <a:schemeClr val="lt1"/>
                </a:solidFill>
                <a:latin typeface="Vollkorn ExtraBold"/>
                <a:ea typeface="Vollkorn ExtraBold"/>
                <a:cs typeface="Vollkorn ExtraBold"/>
                <a:sym typeface="Vollkorn ExtraBold"/>
              </a:rPr>
              <a:t>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3"/>
        <p:cNvGrpSpPr/>
        <p:nvPr/>
      </p:nvGrpSpPr>
      <p:grpSpPr>
        <a:xfrm>
          <a:off x="0" y="0"/>
          <a:ext cx="0" cy="0"/>
          <a:chOff x="0" y="0"/>
          <a:chExt cx="0" cy="0"/>
        </a:xfrm>
      </p:grpSpPr>
      <p:sp>
        <p:nvSpPr>
          <p:cNvPr id="294" name="Google Shape;294;p25"/>
          <p:cNvSpPr txBox="1"/>
          <p:nvPr/>
        </p:nvSpPr>
        <p:spPr>
          <a:xfrm>
            <a:off x="2189018" y="661436"/>
            <a:ext cx="8023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s-GT" sz="2400" b="1" i="0" u="none" strike="noStrike" cap="none">
                <a:solidFill>
                  <a:schemeClr val="dk1"/>
                </a:solidFill>
                <a:latin typeface="Arial"/>
                <a:ea typeface="Arial"/>
                <a:cs typeface="Arial"/>
                <a:sym typeface="Arial"/>
              </a:rPr>
              <a:t>¿QUÉ TENDENCIA MUESTRA EL USO</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s-GT" sz="2400" b="1" i="0" u="none" strike="noStrike" cap="none">
                <a:solidFill>
                  <a:schemeClr val="dk1"/>
                </a:solidFill>
                <a:latin typeface="Arial"/>
                <a:ea typeface="Arial"/>
                <a:cs typeface="Arial"/>
                <a:sym typeface="Arial"/>
              </a:rPr>
              <a:t>DE LOS RECURSOS PÚBLICOS?</a:t>
            </a:r>
            <a:endParaRPr sz="2400" b="1" i="0" u="none" strike="noStrike" cap="none">
              <a:solidFill>
                <a:schemeClr val="dk1"/>
              </a:solidFill>
              <a:latin typeface="Arial"/>
              <a:ea typeface="Arial"/>
              <a:cs typeface="Arial"/>
              <a:sym typeface="Arial"/>
            </a:endParaRPr>
          </a:p>
        </p:txBody>
      </p:sp>
      <p:pic>
        <p:nvPicPr>
          <p:cNvPr id="295" name="Google Shape;295;p25" descr="7 TENDENCIAS TECNOLÓGICAS PARA EL EL 2021 | MQA"/>
          <p:cNvPicPr preferRelativeResize="0"/>
          <p:nvPr/>
        </p:nvPicPr>
        <p:blipFill rotWithShape="1">
          <a:blip r:embed="rId4">
            <a:alphaModFix/>
          </a:blip>
          <a:srcRect/>
          <a:stretch/>
        </p:blipFill>
        <p:spPr>
          <a:xfrm>
            <a:off x="144481" y="156140"/>
            <a:ext cx="2044538" cy="1534116"/>
          </a:xfrm>
          <a:prstGeom prst="rect">
            <a:avLst/>
          </a:prstGeom>
          <a:noFill/>
          <a:ln>
            <a:noFill/>
          </a:ln>
        </p:spPr>
      </p:pic>
      <p:sp>
        <p:nvSpPr>
          <p:cNvPr id="296" name="Google Shape;296;p25"/>
          <p:cNvSpPr txBox="1"/>
          <p:nvPr/>
        </p:nvSpPr>
        <p:spPr>
          <a:xfrm>
            <a:off x="593732" y="1887150"/>
            <a:ext cx="7221300" cy="3977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s-GT" sz="1800" b="0" i="0" u="none" strike="noStrike" cap="none" dirty="0">
                <a:solidFill>
                  <a:srgbClr val="000000"/>
                </a:solidFill>
                <a:latin typeface="Montserrat"/>
                <a:ea typeface="Montserrat"/>
                <a:cs typeface="Montserrat"/>
                <a:sym typeface="Montserrat"/>
              </a:rPr>
              <a:t>Los datos obtenidos de enero a abril del año 2023, permiten establecer que la ejecución del presupuesto se destinó principalmente para:</a:t>
            </a:r>
          </a:p>
          <a:p>
            <a:pPr marL="0" marR="0" lvl="0" indent="0" algn="just" rtl="0">
              <a:lnSpc>
                <a:spcPct val="150000"/>
              </a:lnSpc>
              <a:spcBef>
                <a:spcPts val="0"/>
              </a:spcBef>
              <a:spcAft>
                <a:spcPts val="0"/>
              </a:spcAft>
              <a:buClr>
                <a:srgbClr val="000000"/>
              </a:buClr>
              <a:buSzPts val="2000"/>
              <a:buFont typeface="Arial"/>
              <a:buNone/>
            </a:pPr>
            <a:r>
              <a:rPr lang="es-GT" sz="1800" b="0" i="0" u="none" strike="noStrike" cap="none" dirty="0">
                <a:solidFill>
                  <a:srgbClr val="000000"/>
                </a:solidFill>
                <a:latin typeface="Montserrat"/>
                <a:ea typeface="Montserrat"/>
                <a:cs typeface="Montserrat"/>
                <a:sym typeface="Montserrat"/>
              </a:rPr>
              <a:t> </a:t>
            </a:r>
            <a:r>
              <a:rPr lang="es-GT" sz="1800" dirty="0">
                <a:latin typeface="Montserrat"/>
                <a:ea typeface="Montserrat"/>
                <a:cs typeface="Montserrat"/>
                <a:sym typeface="Montserrat"/>
              </a:rPr>
              <a:t>A</a:t>
            </a:r>
            <a:r>
              <a:rPr lang="es-GT" sz="1800" b="0" i="0" u="none" strike="noStrike" cap="none" dirty="0">
                <a:solidFill>
                  <a:srgbClr val="000000"/>
                </a:solidFill>
                <a:latin typeface="Montserrat"/>
                <a:ea typeface="Montserrat"/>
                <a:cs typeface="Montserrat"/>
                <a:sym typeface="Montserrat"/>
              </a:rPr>
              <a:t>tender los servicios de asistencia, atención, protección y documentación consular a los guatemaltecos en el exterior. La representación del Estado de Guatemala en el ámbito internacional.</a:t>
            </a:r>
          </a:p>
          <a:p>
            <a:pPr marL="0" marR="0" lvl="0" indent="0" algn="just" rtl="0">
              <a:lnSpc>
                <a:spcPct val="150000"/>
              </a:lnSpc>
              <a:spcBef>
                <a:spcPts val="0"/>
              </a:spcBef>
              <a:spcAft>
                <a:spcPts val="0"/>
              </a:spcAft>
              <a:buClr>
                <a:srgbClr val="000000"/>
              </a:buClr>
              <a:buSzPts val="2000"/>
              <a:buFont typeface="Arial"/>
              <a:buNone/>
            </a:pPr>
            <a:r>
              <a:rPr lang="es-GT" sz="1800" b="0" i="0" u="none" strike="noStrike" cap="none" dirty="0">
                <a:solidFill>
                  <a:srgbClr val="000000"/>
                </a:solidFill>
                <a:latin typeface="Montserrat"/>
                <a:ea typeface="Montserrat"/>
                <a:cs typeface="Montserrat"/>
                <a:sym typeface="Montserrat"/>
              </a:rPr>
              <a:t>La conservación demarcación y estabilización de los límites terrestres, fluviales y lacustres del territorio nacional con los países vecinos.</a:t>
            </a:r>
            <a:endParaRPr sz="1800" b="0" i="0" u="none" strike="noStrike" cap="none" dirty="0">
              <a:solidFill>
                <a:srgbClr val="000000"/>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E06790A4-AE84-704D-9993-DC19815B12F5}"/>
              </a:ext>
            </a:extLst>
          </p:cNvPr>
          <p:cNvPicPr>
            <a:picLocks noChangeAspect="1"/>
          </p:cNvPicPr>
          <p:nvPr/>
        </p:nvPicPr>
        <p:blipFill>
          <a:blip r:embed="rId5"/>
          <a:stretch>
            <a:fillRect/>
          </a:stretch>
        </p:blipFill>
        <p:spPr>
          <a:xfrm rot="5400000">
            <a:off x="8599470" y="1877452"/>
            <a:ext cx="2908486" cy="38779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2"/>
        <p:cNvGrpSpPr/>
        <p:nvPr/>
      </p:nvGrpSpPr>
      <p:grpSpPr>
        <a:xfrm>
          <a:off x="0" y="0"/>
          <a:ext cx="0" cy="0"/>
          <a:chOff x="0" y="0"/>
          <a:chExt cx="0" cy="0"/>
        </a:xfrm>
      </p:grpSpPr>
      <p:sp>
        <p:nvSpPr>
          <p:cNvPr id="303" name="Google Shape;303;p26"/>
          <p:cNvSpPr txBox="1"/>
          <p:nvPr/>
        </p:nvSpPr>
        <p:spPr>
          <a:xfrm>
            <a:off x="2129401" y="669275"/>
            <a:ext cx="6928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GT" sz="2400" b="1" i="0" u="none" strike="noStrike" cap="none">
                <a:solidFill>
                  <a:schemeClr val="dk1"/>
                </a:solidFill>
                <a:latin typeface="Arial"/>
                <a:ea typeface="Arial"/>
                <a:cs typeface="Arial"/>
                <a:sym typeface="Arial"/>
              </a:rPr>
              <a:t>¿QUÉ RESULTADOS SE OBTUVIERON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GT" sz="2400" b="1" i="0" u="none" strike="noStrike" cap="none">
                <a:solidFill>
                  <a:schemeClr val="dk1"/>
                </a:solidFill>
                <a:latin typeface="Arial"/>
                <a:ea typeface="Arial"/>
                <a:cs typeface="Arial"/>
                <a:sym typeface="Arial"/>
              </a:rPr>
              <a:t>EN EL MARCO DE LA PGG?</a:t>
            </a:r>
            <a:endParaRPr sz="2400" b="1" i="0" u="none" strike="noStrike" cap="none">
              <a:solidFill>
                <a:schemeClr val="dk1"/>
              </a:solidFill>
              <a:latin typeface="Arial"/>
              <a:ea typeface="Arial"/>
              <a:cs typeface="Arial"/>
              <a:sym typeface="Arial"/>
            </a:endParaRPr>
          </a:p>
        </p:txBody>
      </p:sp>
      <p:pic>
        <p:nvPicPr>
          <p:cNvPr id="304" name="Google Shape;304;p26" descr="Noticias de Canción de Abril - TuneCore"/>
          <p:cNvPicPr preferRelativeResize="0"/>
          <p:nvPr/>
        </p:nvPicPr>
        <p:blipFill rotWithShape="1">
          <a:blip r:embed="rId4">
            <a:alphaModFix/>
          </a:blip>
          <a:srcRect/>
          <a:stretch/>
        </p:blipFill>
        <p:spPr>
          <a:xfrm>
            <a:off x="503875" y="202303"/>
            <a:ext cx="1482929" cy="1475868"/>
          </a:xfrm>
          <a:prstGeom prst="rect">
            <a:avLst/>
          </a:prstGeom>
          <a:noFill/>
          <a:ln>
            <a:noFill/>
          </a:ln>
        </p:spPr>
      </p:pic>
      <p:sp>
        <p:nvSpPr>
          <p:cNvPr id="305" name="Google Shape;305;p26"/>
          <p:cNvSpPr txBox="1"/>
          <p:nvPr/>
        </p:nvSpPr>
        <p:spPr>
          <a:xfrm>
            <a:off x="503876" y="1678171"/>
            <a:ext cx="8087700" cy="44910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1800"/>
              <a:buFont typeface="Arial"/>
              <a:buNone/>
            </a:pPr>
            <a:r>
              <a:rPr lang="es-GT" sz="1800" b="0" i="0" u="none" strike="noStrike" cap="none" dirty="0">
                <a:solidFill>
                  <a:srgbClr val="000000"/>
                </a:solidFill>
                <a:latin typeface="Montserrat"/>
                <a:ea typeface="Montserrat"/>
                <a:cs typeface="Montserrat"/>
                <a:sym typeface="Montserrat"/>
              </a:rPr>
              <a:t>La Política General de Gobierno (PGG) es el plan de acción en la cual se plasman los objetivos estratégicos y los lineamientos de las políticas públicas.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800"/>
              <a:buFont typeface="Arial"/>
              <a:buNone/>
            </a:pPr>
            <a:r>
              <a:rPr lang="es-GT" sz="1800" b="0" i="0" u="none" strike="noStrike" cap="none" dirty="0">
                <a:solidFill>
                  <a:srgbClr val="000000"/>
                </a:solidFill>
                <a:latin typeface="Montserrat"/>
                <a:ea typeface="Montserrat"/>
                <a:cs typeface="Montserrat"/>
                <a:sym typeface="Montserrat"/>
              </a:rPr>
              <a:t>En cumplimiento a las metas definidas en dicha política y para ampliar la red consular, así como facilitar la atención de los guatemaltecos en el exterior se encuentra en proceso el establecimiento de nuevas sedes consulares en Los Estados Unidos de América (Nashville, Tennessee; Omaha, </a:t>
            </a:r>
            <a:r>
              <a:rPr lang="es-GT" sz="1800" b="0" i="0" u="none" strike="noStrike" cap="none" dirty="0" err="1">
                <a:solidFill>
                  <a:srgbClr val="000000"/>
                </a:solidFill>
                <a:latin typeface="Montserrat"/>
                <a:ea typeface="Montserrat"/>
                <a:cs typeface="Montserrat"/>
                <a:sym typeface="Montserrat"/>
              </a:rPr>
              <a:t>Nebrasca</a:t>
            </a:r>
            <a:r>
              <a:rPr lang="es-GT" sz="1800" dirty="0">
                <a:latin typeface="Montserrat"/>
                <a:ea typeface="Montserrat"/>
                <a:cs typeface="Montserrat"/>
                <a:sym typeface="Montserrat"/>
              </a:rPr>
              <a:t>), Canadá (Toronto)</a:t>
            </a:r>
            <a:r>
              <a:rPr lang="es-GT" sz="1800" b="0" i="0" u="none" strike="noStrike" cap="none" dirty="0">
                <a:solidFill>
                  <a:srgbClr val="000000"/>
                </a:solidFill>
                <a:latin typeface="Montserrat"/>
                <a:ea typeface="Montserrat"/>
                <a:cs typeface="Montserrat"/>
                <a:sym typeface="Montserrat"/>
              </a:rPr>
              <a:t> </a:t>
            </a:r>
            <a:r>
              <a:rPr lang="es-GT" sz="1800" b="0" i="0" u="none" strike="noStrike" cap="none" dirty="0">
                <a:solidFill>
                  <a:srgbClr val="FF0000"/>
                </a:solidFill>
                <a:latin typeface="Montserrat"/>
                <a:ea typeface="Montserrat"/>
                <a:cs typeface="Montserrat"/>
                <a:sym typeface="Montserrat"/>
              </a:rPr>
              <a:t>además de la apertura del centro de impresión de pasaportes en San Francisco, California; Estados Unidos de América.</a:t>
            </a:r>
            <a:endParaRPr sz="1400" b="0" i="0" u="none" strike="noStrike" cap="none" dirty="0">
              <a:solidFill>
                <a:srgbClr val="FF0000"/>
              </a:solidFill>
              <a:latin typeface="Arial"/>
              <a:ea typeface="Arial"/>
              <a:cs typeface="Arial"/>
              <a:sym typeface="Arial"/>
            </a:endParaRPr>
          </a:p>
        </p:txBody>
      </p:sp>
      <p:sp>
        <p:nvSpPr>
          <p:cNvPr id="306" name="Google Shape;306;p26"/>
          <p:cNvSpPr txBox="1"/>
          <p:nvPr/>
        </p:nvSpPr>
        <p:spPr>
          <a:xfrm>
            <a:off x="9057962" y="2002018"/>
            <a:ext cx="2522400" cy="30819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a:bodyPr>
          <a:lstStyle/>
          <a:p>
            <a:pPr marL="0" marR="0" lvl="0" indent="0" algn="ctr" rtl="0">
              <a:lnSpc>
                <a:spcPct val="150000"/>
              </a:lnSpc>
              <a:spcBef>
                <a:spcPts val="0"/>
              </a:spcBef>
              <a:spcAft>
                <a:spcPts val="0"/>
              </a:spcAft>
              <a:buClr>
                <a:srgbClr val="000000"/>
              </a:buClr>
              <a:buSzPts val="2000"/>
              <a:buFont typeface="Arial"/>
              <a:buNone/>
            </a:pPr>
            <a:r>
              <a:rPr lang="es-GT" sz="2000" b="0" i="0" u="none" strike="noStrike" cap="none">
                <a:solidFill>
                  <a:srgbClr val="000000"/>
                </a:solidFill>
                <a:latin typeface="Montserrat"/>
                <a:ea typeface="Montserrat"/>
                <a:cs typeface="Montserrat"/>
                <a:sym typeface="Montserrat"/>
              </a:rPr>
              <a:t>Se contribuye con el pilar 5:</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s-GT" sz="2000" b="0" i="0" u="none" strike="noStrike" cap="none">
                <a:solidFill>
                  <a:srgbClr val="000000"/>
                </a:solidFill>
                <a:latin typeface="Montserrat"/>
                <a:ea typeface="Montserrat"/>
                <a:cs typeface="Montserrat"/>
                <a:sym typeface="Montserrat"/>
              </a:rPr>
              <a:t>Relaciones con el Mundo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1"/>
        <p:cNvGrpSpPr/>
        <p:nvPr/>
      </p:nvGrpSpPr>
      <p:grpSpPr>
        <a:xfrm>
          <a:off x="0" y="0"/>
          <a:ext cx="0" cy="0"/>
          <a:chOff x="0" y="0"/>
          <a:chExt cx="0" cy="0"/>
        </a:xfrm>
      </p:grpSpPr>
      <p:sp>
        <p:nvSpPr>
          <p:cNvPr id="312" name="Google Shape;312;p27"/>
          <p:cNvSpPr txBox="1"/>
          <p:nvPr/>
        </p:nvSpPr>
        <p:spPr>
          <a:xfrm>
            <a:off x="2305834" y="677111"/>
            <a:ext cx="9764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GT" sz="2400" b="1" i="0" u="none" strike="noStrike" cap="none">
                <a:solidFill>
                  <a:schemeClr val="dk1"/>
                </a:solidFill>
                <a:latin typeface="Arial"/>
                <a:ea typeface="Arial"/>
                <a:cs typeface="Arial"/>
                <a:sym typeface="Arial"/>
              </a:rPr>
              <a:t>¿QUÉ MEDIDAS DE TRANSPARENCIA</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GT" sz="2400" b="1" i="0" u="none" strike="noStrike" cap="none">
                <a:solidFill>
                  <a:schemeClr val="dk1"/>
                </a:solidFill>
                <a:latin typeface="Arial"/>
                <a:ea typeface="Arial"/>
                <a:cs typeface="Arial"/>
                <a:sym typeface="Arial"/>
              </a:rPr>
              <a:t>SE HAN APLICADO?</a:t>
            </a:r>
            <a:endParaRPr sz="1400" b="1" i="0" u="none" strike="noStrike" cap="none">
              <a:solidFill>
                <a:schemeClr val="dk1"/>
              </a:solidFill>
              <a:latin typeface="Arial"/>
              <a:ea typeface="Arial"/>
              <a:cs typeface="Arial"/>
              <a:sym typeface="Arial"/>
            </a:endParaRPr>
          </a:p>
        </p:txBody>
      </p:sp>
      <p:pic>
        <p:nvPicPr>
          <p:cNvPr id="313" name="Google Shape;313;p27" descr="Iconos de Transparencia - 450 iconos vectoriales gratis"/>
          <p:cNvPicPr preferRelativeResize="0"/>
          <p:nvPr/>
        </p:nvPicPr>
        <p:blipFill rotWithShape="1">
          <a:blip r:embed="rId4">
            <a:alphaModFix/>
          </a:blip>
          <a:srcRect/>
          <a:stretch/>
        </p:blipFill>
        <p:spPr>
          <a:xfrm>
            <a:off x="615979" y="236302"/>
            <a:ext cx="1471205" cy="1471206"/>
          </a:xfrm>
          <a:prstGeom prst="rect">
            <a:avLst/>
          </a:prstGeom>
          <a:noFill/>
          <a:ln>
            <a:noFill/>
          </a:ln>
        </p:spPr>
      </p:pic>
      <p:sp>
        <p:nvSpPr>
          <p:cNvPr id="314" name="Google Shape;314;p27"/>
          <p:cNvSpPr/>
          <p:nvPr/>
        </p:nvSpPr>
        <p:spPr>
          <a:xfrm>
            <a:off x="615975" y="1897875"/>
            <a:ext cx="8124600" cy="4283014"/>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400"/>
              <a:buFont typeface="Arial"/>
              <a:buNone/>
            </a:pPr>
            <a:r>
              <a:rPr lang="es-GT" sz="1400" b="0" i="0" u="none" strike="noStrike" cap="none" dirty="0">
                <a:solidFill>
                  <a:srgbClr val="000000"/>
                </a:solidFill>
                <a:latin typeface="Montserrat"/>
                <a:ea typeface="Montserrat"/>
                <a:cs typeface="Montserrat"/>
                <a:sym typeface="Montserrat"/>
              </a:rPr>
              <a:t>Para garantizar el uso adecuado del dinero público y el alcance de los objetivos de Estado, el Ministerio de Relaciones Exteriores cumple con la normativa vigente para todos los procesos de ejecución presupuestaria.  </a:t>
            </a:r>
          </a:p>
          <a:p>
            <a:pPr marL="0" marR="0" lvl="0" indent="0" algn="just" rtl="0">
              <a:lnSpc>
                <a:spcPct val="150000"/>
              </a:lnSpc>
              <a:spcBef>
                <a:spcPts val="0"/>
              </a:spcBef>
              <a:spcAft>
                <a:spcPts val="0"/>
              </a:spcAft>
              <a:buClr>
                <a:srgbClr val="000000"/>
              </a:buClr>
              <a:buSzPts val="1400"/>
              <a:buFont typeface="Arial"/>
              <a:buNone/>
            </a:pPr>
            <a:endParaRPr lang="es-GT" dirty="0">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400"/>
              <a:buFont typeface="Arial"/>
              <a:buNone/>
            </a:pPr>
            <a:r>
              <a:rPr lang="es-GT" sz="1400" b="0" i="0" u="none" strike="noStrike" cap="none" dirty="0">
                <a:solidFill>
                  <a:srgbClr val="000000"/>
                </a:solidFill>
                <a:latin typeface="Montserrat"/>
                <a:ea typeface="Montserrat"/>
                <a:cs typeface="Montserrat"/>
                <a:sym typeface="Montserrat"/>
              </a:rPr>
              <a:t>Cuenta con la Unidad de Control Interno para la realización de las diferentes auditorías de gabinete y de campo.  </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400"/>
              <a:buFont typeface="Arial"/>
              <a:buNone/>
            </a:pPr>
            <a:r>
              <a:rPr lang="es-GT" sz="1400" b="0" i="0" u="none" strike="noStrike" cap="none" dirty="0">
                <a:solidFill>
                  <a:srgbClr val="000000"/>
                </a:solidFill>
                <a:latin typeface="Montserrat"/>
                <a:ea typeface="Montserrat"/>
                <a:cs typeface="Montserrat"/>
                <a:sym typeface="Montserrat"/>
              </a:rPr>
              <a:t>Capacita permanentemente a los funcionarios en temas financieros y administrativos así como promueve los valores institucionales planteados en el Código de </a:t>
            </a:r>
            <a:r>
              <a:rPr lang="es-GT" dirty="0">
                <a:latin typeface="Montserrat"/>
                <a:ea typeface="Montserrat"/>
                <a:cs typeface="Montserrat"/>
                <a:sym typeface="Montserrat"/>
              </a:rPr>
              <a:t>Ética </a:t>
            </a:r>
            <a:r>
              <a:rPr lang="es-GT" sz="1400" b="0" i="0" u="none" strike="noStrike" cap="none" dirty="0">
                <a:solidFill>
                  <a:srgbClr val="000000"/>
                </a:solidFill>
                <a:latin typeface="Montserrat"/>
                <a:ea typeface="Montserrat"/>
                <a:cs typeface="Montserrat"/>
                <a:sym typeface="Montserrat"/>
              </a:rPr>
              <a:t>con el objetivo de estimular en los servidores públicos actos de probidad y ética. </a:t>
            </a:r>
            <a:endParaRPr sz="14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400"/>
              <a:buFont typeface="Arial"/>
              <a:buNone/>
            </a:pPr>
            <a:r>
              <a:rPr lang="es-GT" sz="1400" b="0" i="0" u="none" strike="noStrike" cap="none" dirty="0">
                <a:solidFill>
                  <a:srgbClr val="000000"/>
                </a:solidFill>
                <a:latin typeface="Montserrat"/>
                <a:ea typeface="Montserrat"/>
                <a:cs typeface="Montserrat"/>
                <a:sym typeface="Montserrat"/>
              </a:rPr>
              <a:t>Continúa con las acciones correspondientes en el marco del Sistema Nacional de Control Interno Gubernamental – SINACIG.</a:t>
            </a:r>
            <a:endParaRPr sz="1400" b="0" i="0" u="none" strike="noStrike" cap="none" dirty="0">
              <a:solidFill>
                <a:srgbClr val="000000"/>
              </a:solidFill>
              <a:latin typeface="Arial"/>
              <a:ea typeface="Arial"/>
              <a:cs typeface="Arial"/>
              <a:sym typeface="Arial"/>
            </a:endParaRPr>
          </a:p>
        </p:txBody>
      </p:sp>
      <p:sp>
        <p:nvSpPr>
          <p:cNvPr id="315" name="Google Shape;315;p27"/>
          <p:cNvSpPr txBox="1"/>
          <p:nvPr/>
        </p:nvSpPr>
        <p:spPr>
          <a:xfrm>
            <a:off x="8997697" y="1835831"/>
            <a:ext cx="2915400" cy="38583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s-GT" sz="1800" b="0" i="0" u="none" strike="noStrike" cap="none">
                <a:solidFill>
                  <a:srgbClr val="000000"/>
                </a:solidFill>
                <a:latin typeface="Montserrat"/>
                <a:ea typeface="Montserrat"/>
                <a:cs typeface="Montserrat"/>
                <a:sym typeface="Montserrat"/>
              </a:rPr>
              <a:t>Se continuará con las medidas de transparencia como la permanente rendición de cuentas y control de la calidad del gasto público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28"/>
          <p:cNvSpPr txBox="1"/>
          <p:nvPr/>
        </p:nvSpPr>
        <p:spPr>
          <a:xfrm>
            <a:off x="2437813" y="661436"/>
            <a:ext cx="9421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GT" sz="2400" b="1" i="0" u="none" strike="noStrike" cap="none">
                <a:solidFill>
                  <a:schemeClr val="dk1"/>
                </a:solidFill>
                <a:latin typeface="Arial"/>
                <a:ea typeface="Arial"/>
                <a:cs typeface="Arial"/>
                <a:sym typeface="Arial"/>
              </a:rPr>
              <a:t>¿QUÉ DESAFÍOS INSTITUCIONALES SE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s-GT" sz="2400" b="1" i="0" u="none" strike="noStrike" cap="none">
                <a:solidFill>
                  <a:schemeClr val="dk1"/>
                </a:solidFill>
                <a:latin typeface="Arial"/>
                <a:ea typeface="Arial"/>
                <a:cs typeface="Arial"/>
                <a:sym typeface="Arial"/>
              </a:rPr>
              <a:t>ESPERAN DURANTE 2023?</a:t>
            </a:r>
            <a:endParaRPr sz="2400" b="1" i="0" u="none" strike="noStrike" cap="none">
              <a:solidFill>
                <a:schemeClr val="dk1"/>
              </a:solidFill>
              <a:latin typeface="Arial"/>
              <a:ea typeface="Arial"/>
              <a:cs typeface="Arial"/>
              <a:sym typeface="Arial"/>
            </a:endParaRPr>
          </a:p>
        </p:txBody>
      </p:sp>
      <p:pic>
        <p:nvPicPr>
          <p:cNvPr id="322" name="Google Shape;322;p28" descr="Icono-Comprensión-Desafio Neurolectura | Desafío Neurolectura"/>
          <p:cNvPicPr preferRelativeResize="0"/>
          <p:nvPr/>
        </p:nvPicPr>
        <p:blipFill rotWithShape="1">
          <a:blip r:embed="rId4">
            <a:alphaModFix/>
          </a:blip>
          <a:srcRect/>
          <a:stretch/>
        </p:blipFill>
        <p:spPr>
          <a:xfrm>
            <a:off x="495305" y="101850"/>
            <a:ext cx="1796960" cy="1814841"/>
          </a:xfrm>
          <a:prstGeom prst="rect">
            <a:avLst/>
          </a:prstGeom>
          <a:noFill/>
          <a:ln>
            <a:noFill/>
          </a:ln>
        </p:spPr>
      </p:pic>
      <p:sp>
        <p:nvSpPr>
          <p:cNvPr id="323" name="Google Shape;323;p28"/>
          <p:cNvSpPr txBox="1"/>
          <p:nvPr/>
        </p:nvSpPr>
        <p:spPr>
          <a:xfrm>
            <a:off x="818030" y="1916691"/>
            <a:ext cx="7858610" cy="43302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s-GT" sz="1800" b="0" i="0" u="none" strike="noStrike" cap="none" dirty="0">
                <a:solidFill>
                  <a:srgbClr val="000000"/>
                </a:solidFill>
                <a:latin typeface="Montserrat"/>
                <a:ea typeface="Montserrat"/>
                <a:cs typeface="Montserrat"/>
                <a:sym typeface="Montserrat"/>
              </a:rPr>
              <a:t>Los principales desafíos del Ministerio de Relaciones Exteriores en cuanto al uso de los recursos públicos y el cumplimiento de los planes nacionales son:</a:t>
            </a:r>
            <a:endParaRPr sz="1200" b="0" i="0" u="none" strike="noStrike" cap="none" dirty="0">
              <a:solidFill>
                <a:srgbClr val="000000"/>
              </a:solidFill>
              <a:latin typeface="Arial"/>
              <a:ea typeface="Arial"/>
              <a:cs typeface="Arial"/>
              <a:sym typeface="Arial"/>
            </a:endParaRPr>
          </a:p>
          <a:p>
            <a:pPr marL="342900" marR="0" lvl="0" indent="-330200" algn="just" rtl="0">
              <a:lnSpc>
                <a:spcPct val="150000"/>
              </a:lnSpc>
              <a:spcBef>
                <a:spcPts val="0"/>
              </a:spcBef>
              <a:spcAft>
                <a:spcPts val="0"/>
              </a:spcAft>
              <a:buClr>
                <a:srgbClr val="000000"/>
              </a:buClr>
              <a:buSzPts val="1800"/>
              <a:buFont typeface="Arial"/>
              <a:buChar char="•"/>
            </a:pPr>
            <a:r>
              <a:rPr lang="es-GT" sz="1400" b="0" i="0" u="none" strike="noStrike" cap="none" dirty="0">
                <a:solidFill>
                  <a:srgbClr val="000000"/>
                </a:solidFill>
                <a:latin typeface="Montserrat"/>
                <a:ea typeface="Montserrat"/>
                <a:cs typeface="Montserrat"/>
                <a:sym typeface="Montserrat"/>
              </a:rPr>
              <a:t>Alcanzar las metas de ejecución con el presupuesto asignado, tomando en cuenta el incremento del costo de vida en los países sede de las Misiones diplomáticas y consulares.</a:t>
            </a:r>
            <a:endParaRPr dirty="0"/>
          </a:p>
          <a:p>
            <a:pPr marL="12700" marR="0" lvl="0" indent="0" algn="just" rtl="0">
              <a:lnSpc>
                <a:spcPct val="150000"/>
              </a:lnSpc>
              <a:spcBef>
                <a:spcPts val="0"/>
              </a:spcBef>
              <a:spcAft>
                <a:spcPts val="0"/>
              </a:spcAft>
              <a:buNone/>
            </a:pPr>
            <a:endParaRPr sz="1400" b="0" i="0" u="none" strike="noStrike" cap="none" dirty="0">
              <a:solidFill>
                <a:srgbClr val="000000"/>
              </a:solidFill>
              <a:latin typeface="Montserrat"/>
              <a:ea typeface="Montserrat"/>
              <a:cs typeface="Montserrat"/>
              <a:sym typeface="Montserrat"/>
            </a:endParaRPr>
          </a:p>
          <a:p>
            <a:pPr marL="342900" marR="0" lvl="0" indent="-330200" algn="just" rtl="0">
              <a:lnSpc>
                <a:spcPct val="150000"/>
              </a:lnSpc>
              <a:spcBef>
                <a:spcPts val="0"/>
              </a:spcBef>
              <a:spcAft>
                <a:spcPts val="0"/>
              </a:spcAft>
              <a:buClr>
                <a:srgbClr val="000000"/>
              </a:buClr>
              <a:buSzPts val="1800"/>
              <a:buFont typeface="Arial"/>
              <a:buChar char="•"/>
            </a:pPr>
            <a:r>
              <a:rPr lang="es-GT" sz="1400" b="0" i="0" u="none" strike="noStrike" cap="none" dirty="0">
                <a:solidFill>
                  <a:srgbClr val="000000"/>
                </a:solidFill>
                <a:latin typeface="Montserrat"/>
                <a:ea typeface="Montserrat"/>
                <a:cs typeface="Montserrat"/>
                <a:sym typeface="Montserrat"/>
              </a:rPr>
              <a:t>Lograr reducir  los tiempos externos  en los procesos de apertura de nuevas sedes consulares.</a:t>
            </a:r>
            <a:endParaRPr dirty="0"/>
          </a:p>
          <a:p>
            <a:pPr marL="12700" marR="0" lvl="0" indent="0" algn="just" rtl="0">
              <a:lnSpc>
                <a:spcPct val="150000"/>
              </a:lnSpc>
              <a:spcBef>
                <a:spcPts val="0"/>
              </a:spcBef>
              <a:spcAft>
                <a:spcPts val="0"/>
              </a:spcAft>
              <a:buNone/>
            </a:pPr>
            <a:r>
              <a:rPr lang="es-GT" sz="1400" b="0" i="0" u="none" strike="noStrike" cap="none" dirty="0">
                <a:solidFill>
                  <a:srgbClr val="000000"/>
                </a:solidFill>
                <a:latin typeface="Montserrat"/>
                <a:ea typeface="Montserrat"/>
                <a:cs typeface="Montserrat"/>
                <a:sym typeface="Montserrat"/>
              </a:rPr>
              <a:t> </a:t>
            </a:r>
            <a:endParaRPr dirty="0"/>
          </a:p>
          <a:p>
            <a:pPr marL="342900" marR="0" lvl="0" indent="-330200" algn="just" rtl="0">
              <a:lnSpc>
                <a:spcPct val="150000"/>
              </a:lnSpc>
              <a:spcBef>
                <a:spcPts val="0"/>
              </a:spcBef>
              <a:spcAft>
                <a:spcPts val="0"/>
              </a:spcAft>
              <a:buClr>
                <a:srgbClr val="000000"/>
              </a:buClr>
              <a:buSzPts val="1800"/>
              <a:buFont typeface="Arial"/>
              <a:buChar char="•"/>
            </a:pPr>
            <a:r>
              <a:rPr lang="es-GT" sz="1400" b="0" i="0" u="none" strike="noStrike" cap="none" dirty="0">
                <a:solidFill>
                  <a:srgbClr val="000000"/>
                </a:solidFill>
                <a:latin typeface="Montserrat"/>
                <a:ea typeface="Montserrat"/>
                <a:cs typeface="Montserrat"/>
                <a:sym typeface="Montserrat"/>
              </a:rPr>
              <a:t>Mitigar los efectos de la pandemia, para avanzar en las acciones estratégicas de acuerdo a la Política Exterior de Guatemala.</a:t>
            </a:r>
            <a:endParaRPr sz="1400" b="0" i="0" u="none" strike="noStrike" cap="none" dirty="0">
              <a:solidFill>
                <a:srgbClr val="000000"/>
              </a:solidFill>
              <a:latin typeface="Arial"/>
              <a:ea typeface="Arial"/>
              <a:cs typeface="Arial"/>
              <a:sym typeface="Arial"/>
            </a:endParaRPr>
          </a:p>
        </p:txBody>
      </p:sp>
      <p:sp>
        <p:nvSpPr>
          <p:cNvPr id="324" name="Google Shape;324;p28"/>
          <p:cNvSpPr txBox="1"/>
          <p:nvPr/>
        </p:nvSpPr>
        <p:spPr>
          <a:xfrm>
            <a:off x="8921077" y="2023264"/>
            <a:ext cx="3097093" cy="39477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600"/>
              <a:buFont typeface="Arial"/>
              <a:buNone/>
            </a:pPr>
            <a:r>
              <a:rPr lang="es-GT" sz="1200" b="0" i="0" u="none" strike="noStrike" cap="none" dirty="0">
                <a:solidFill>
                  <a:schemeClr val="dk1"/>
                </a:solidFill>
                <a:latin typeface="Montserrat"/>
                <a:ea typeface="Montserrat"/>
                <a:cs typeface="Montserrat"/>
                <a:sym typeface="Montserrat"/>
              </a:rPr>
              <a:t>Las acciones inmediatas a seguir son: </a:t>
            </a:r>
            <a:endParaRPr dirty="0"/>
          </a:p>
          <a:p>
            <a:pPr marL="285750" marR="0" lvl="0" indent="-285750" algn="ctr" rtl="0">
              <a:lnSpc>
                <a:spcPct val="150000"/>
              </a:lnSpc>
              <a:spcBef>
                <a:spcPts val="0"/>
              </a:spcBef>
              <a:spcAft>
                <a:spcPts val="0"/>
              </a:spcAft>
              <a:buClr>
                <a:srgbClr val="000000"/>
              </a:buClr>
              <a:buSzPts val="1600"/>
              <a:buFont typeface="Noto Sans Symbols"/>
              <a:buChar char="✔"/>
            </a:pPr>
            <a:r>
              <a:rPr lang="es-GT" sz="1200" b="0" i="0" u="none" strike="noStrike" cap="none" dirty="0">
                <a:solidFill>
                  <a:schemeClr val="dk1"/>
                </a:solidFill>
                <a:latin typeface="Montserrat"/>
                <a:ea typeface="Montserrat"/>
                <a:cs typeface="Montserrat"/>
                <a:sym typeface="Montserrat"/>
              </a:rPr>
              <a:t>Planificación y adecuada programación  para priorizar los recursos presupuestarios </a:t>
            </a:r>
            <a:endParaRPr dirty="0"/>
          </a:p>
          <a:p>
            <a:pPr marL="285750" marR="0" lvl="0" indent="-285750" algn="ctr" rtl="0">
              <a:lnSpc>
                <a:spcPct val="150000"/>
              </a:lnSpc>
              <a:spcBef>
                <a:spcPts val="0"/>
              </a:spcBef>
              <a:spcAft>
                <a:spcPts val="0"/>
              </a:spcAft>
              <a:buClr>
                <a:srgbClr val="000000"/>
              </a:buClr>
              <a:buSzPts val="1600"/>
              <a:buFont typeface="Noto Sans Symbols"/>
              <a:buChar char="✔"/>
            </a:pPr>
            <a:r>
              <a:rPr lang="es-GT" sz="1200" b="0" i="0" u="none" strike="noStrike" cap="none" dirty="0">
                <a:solidFill>
                  <a:schemeClr val="dk1"/>
                </a:solidFill>
                <a:latin typeface="Montserrat"/>
                <a:ea typeface="Montserrat"/>
                <a:cs typeface="Montserrat"/>
                <a:sym typeface="Montserrat"/>
              </a:rPr>
              <a:t>Atender las normas de contención del gasto </a:t>
            </a:r>
            <a:endParaRPr dirty="0"/>
          </a:p>
          <a:p>
            <a:pPr marL="285750" marR="0" lvl="0" indent="-285750" algn="ctr" rtl="0">
              <a:lnSpc>
                <a:spcPct val="150000"/>
              </a:lnSpc>
              <a:spcBef>
                <a:spcPts val="0"/>
              </a:spcBef>
              <a:spcAft>
                <a:spcPts val="0"/>
              </a:spcAft>
              <a:buClr>
                <a:srgbClr val="000000"/>
              </a:buClr>
              <a:buSzPts val="1600"/>
              <a:buFont typeface="Noto Sans Symbols"/>
              <a:buChar char="✔"/>
            </a:pPr>
            <a:r>
              <a:rPr lang="es-GT" sz="1200" b="0" i="0" u="none" strike="noStrike" cap="none" dirty="0">
                <a:solidFill>
                  <a:schemeClr val="dk1"/>
                </a:solidFill>
                <a:latin typeface="Montserrat"/>
                <a:ea typeface="Montserrat"/>
                <a:cs typeface="Montserrat"/>
                <a:sym typeface="Montserrat"/>
              </a:rPr>
              <a:t>Seguimiento constante a las gestiones de apertura de nuevas sedes</a:t>
            </a:r>
            <a:endParaRPr dirty="0"/>
          </a:p>
          <a:p>
            <a:pPr marL="285750" marR="0" lvl="0" indent="-285750" algn="ctr" rtl="0">
              <a:lnSpc>
                <a:spcPct val="150000"/>
              </a:lnSpc>
              <a:spcBef>
                <a:spcPts val="0"/>
              </a:spcBef>
              <a:spcAft>
                <a:spcPts val="0"/>
              </a:spcAft>
              <a:buClr>
                <a:srgbClr val="000000"/>
              </a:buClr>
              <a:buSzPts val="1600"/>
              <a:buFont typeface="Noto Sans Symbols"/>
              <a:buChar char="✔"/>
            </a:pPr>
            <a:r>
              <a:rPr lang="es-ES" sz="1200" b="0" i="0" u="none" strike="noStrike" cap="none" dirty="0">
                <a:solidFill>
                  <a:schemeClr val="dk1"/>
                </a:solidFill>
                <a:latin typeface="Montserrat"/>
                <a:ea typeface="Montserrat"/>
                <a:cs typeface="Montserrat"/>
                <a:sym typeface="Montserrat"/>
              </a:rPr>
              <a:t>Realizar las gestiones necesarias para obtener un incremento en el presupuesto asignado a la institución</a:t>
            </a:r>
            <a:endParaRPr dirty="0"/>
          </a:p>
          <a:p>
            <a:pPr marL="0" marR="0" lvl="0" indent="0" algn="ctr" rtl="0">
              <a:lnSpc>
                <a:spcPct val="150000"/>
              </a:lnSpc>
              <a:spcBef>
                <a:spcPts val="0"/>
              </a:spcBef>
              <a:spcAft>
                <a:spcPts val="0"/>
              </a:spcAft>
              <a:buClr>
                <a:srgbClr val="000000"/>
              </a:buClr>
              <a:buSzPts val="1600"/>
              <a:buFont typeface="Arial"/>
              <a:buNone/>
            </a:pPr>
            <a:r>
              <a:rPr lang="es-GT" sz="1600" b="0" i="0" u="none" strike="noStrike" cap="none" dirty="0">
                <a:solidFill>
                  <a:schemeClr val="dk1"/>
                </a:solidFill>
                <a:latin typeface="Montserrat"/>
                <a:ea typeface="Montserrat"/>
                <a:cs typeface="Montserrat"/>
                <a:sym typeface="Montserrat"/>
              </a:rPr>
              <a:t> </a:t>
            </a:r>
            <a:endParaRPr sz="1400" b="0" i="0" u="none" strike="noStrike" cap="none"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sp>
        <p:nvSpPr>
          <p:cNvPr id="106" name="Google Shape;106;p3"/>
          <p:cNvSpPr txBox="1"/>
          <p:nvPr/>
        </p:nvSpPr>
        <p:spPr>
          <a:xfrm>
            <a:off x="572852" y="1873787"/>
            <a:ext cx="10910700" cy="708000"/>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000000"/>
              </a:buClr>
              <a:buSzPts val="1600"/>
              <a:buFont typeface="Arial"/>
              <a:buNone/>
            </a:pPr>
            <a:r>
              <a:rPr lang="es-GT" sz="1600" b="1" i="0" u="none" strike="noStrike" cap="none">
                <a:solidFill>
                  <a:srgbClr val="000000"/>
                </a:solidFill>
                <a:latin typeface="Montserrat"/>
                <a:ea typeface="Montserrat"/>
                <a:cs typeface="Montserrat"/>
                <a:sym typeface="Montserrat"/>
              </a:rPr>
              <a:t>Para el cumplimiento de sus funciones y satisfacer las necesidades de la población, el Ministerio de Relaciones Exteriores debe cumplir con los siguientes objetivos:</a:t>
            </a:r>
            <a:endParaRPr sz="1400" b="0" i="0" u="none" strike="noStrike" cap="none">
              <a:solidFill>
                <a:srgbClr val="000000"/>
              </a:solidFill>
              <a:latin typeface="Arial"/>
              <a:ea typeface="Arial"/>
              <a:cs typeface="Arial"/>
              <a:sym typeface="Arial"/>
            </a:endParaRPr>
          </a:p>
        </p:txBody>
      </p:sp>
      <p:sp>
        <p:nvSpPr>
          <p:cNvPr id="107" name="Google Shape;107;p3"/>
          <p:cNvSpPr txBox="1"/>
          <p:nvPr/>
        </p:nvSpPr>
        <p:spPr>
          <a:xfrm>
            <a:off x="949337" y="2849100"/>
            <a:ext cx="4979100" cy="2262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es-GT" sz="1400" b="1" i="0" u="none" strike="noStrike" cap="none">
                <a:solidFill>
                  <a:srgbClr val="000000"/>
                </a:solidFill>
                <a:latin typeface="Montserrat"/>
                <a:ea typeface="Montserrat"/>
                <a:cs typeface="Montserrat"/>
                <a:sym typeface="Montserrat"/>
              </a:rPr>
              <a:t>Objetivo Estratégico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Ejecutar efectivamente la Política Exterior del Estado de Guatemala, a través de diálogos políticos, negociaciones y alianzas estratégicas con otros Estados, misiones, organismos internacionales, oficinas consulares y migratorias, así como con otras instancias donde se discutan temas de interés nacional en materia política, económica, social y ambiental.</a:t>
            </a:r>
            <a:endParaRPr sz="1400" b="0" i="0" u="none" strike="noStrike" cap="none">
              <a:solidFill>
                <a:srgbClr val="000000"/>
              </a:solidFill>
              <a:latin typeface="Arial"/>
              <a:ea typeface="Arial"/>
              <a:cs typeface="Arial"/>
              <a:sym typeface="Arial"/>
            </a:endParaRPr>
          </a:p>
        </p:txBody>
      </p:sp>
      <p:sp>
        <p:nvSpPr>
          <p:cNvPr id="108" name="Google Shape;108;p3"/>
          <p:cNvSpPr txBox="1"/>
          <p:nvPr/>
        </p:nvSpPr>
        <p:spPr>
          <a:xfrm>
            <a:off x="6744495" y="2940011"/>
            <a:ext cx="4979100" cy="1431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es-GT" sz="1400" b="1" i="0" u="none" strike="noStrike" cap="none">
                <a:solidFill>
                  <a:srgbClr val="000000"/>
                </a:solidFill>
                <a:latin typeface="Montserrat"/>
                <a:ea typeface="Montserrat"/>
                <a:cs typeface="Montserrat"/>
                <a:sym typeface="Montserrat"/>
              </a:rPr>
              <a:t>Objetivo Institucional</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Posicionar la Política Exterior del Estado de Guatemala mediante la gestión institucional del Ministerio de Relaciones Exteriores.</a:t>
            </a:r>
            <a:endParaRPr sz="1400" b="0" i="0" u="none" strike="noStrike" cap="none">
              <a:solidFill>
                <a:srgbClr val="000000"/>
              </a:solidFill>
              <a:latin typeface="Arial"/>
              <a:ea typeface="Arial"/>
              <a:cs typeface="Arial"/>
              <a:sym typeface="Arial"/>
            </a:endParaRPr>
          </a:p>
        </p:txBody>
      </p:sp>
      <p:sp>
        <p:nvSpPr>
          <p:cNvPr id="109" name="Google Shape;109;p3"/>
          <p:cNvSpPr/>
          <p:nvPr/>
        </p:nvSpPr>
        <p:spPr>
          <a:xfrm>
            <a:off x="572840" y="2940011"/>
            <a:ext cx="283500" cy="265200"/>
          </a:xfrm>
          <a:prstGeom prst="ellipse">
            <a:avLst/>
          </a:prstGeom>
          <a:solidFill>
            <a:srgbClr val="002E91"/>
          </a:solid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0" name="Google Shape;110;p3"/>
          <p:cNvSpPr/>
          <p:nvPr/>
        </p:nvSpPr>
        <p:spPr>
          <a:xfrm>
            <a:off x="6362154" y="3011264"/>
            <a:ext cx="283500" cy="265200"/>
          </a:xfrm>
          <a:prstGeom prst="ellipse">
            <a:avLst/>
          </a:prstGeom>
          <a:solidFill>
            <a:srgbClr val="002E91"/>
          </a:solid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1" name="Google Shape;111;p3"/>
          <p:cNvSpPr txBox="1"/>
          <p:nvPr/>
        </p:nvSpPr>
        <p:spPr>
          <a:xfrm>
            <a:off x="2045739" y="775481"/>
            <a:ext cx="87858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PRINCIPALES OBJETIVOS DEL MINISTERIO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DE RELACIONES EXTERIORES</a:t>
            </a:r>
            <a:endParaRPr sz="1800" b="0" i="0" u="none" strike="noStrike" cap="none">
              <a:solidFill>
                <a:schemeClr val="dk1"/>
              </a:solidFill>
              <a:latin typeface="Arial"/>
              <a:ea typeface="Arial"/>
              <a:cs typeface="Arial"/>
              <a:sym typeface="Arial"/>
            </a:endParaRPr>
          </a:p>
        </p:txBody>
      </p:sp>
      <p:sp>
        <p:nvSpPr>
          <p:cNvPr id="112" name="Google Shape;112;p3"/>
          <p:cNvSpPr/>
          <p:nvPr/>
        </p:nvSpPr>
        <p:spPr>
          <a:xfrm>
            <a:off x="885400" y="658175"/>
            <a:ext cx="1065600" cy="1065600"/>
          </a:xfrm>
          <a:prstGeom prst="ellipse">
            <a:avLst/>
          </a:prstGeom>
          <a:solidFill>
            <a:srgbClr val="00206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
          <p:cNvSpPr txBox="1"/>
          <p:nvPr/>
        </p:nvSpPr>
        <p:spPr>
          <a:xfrm>
            <a:off x="-81800" y="82152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GT" sz="3600" b="1" i="0" u="none" strike="noStrike" cap="none">
                <a:solidFill>
                  <a:schemeClr val="lt1"/>
                </a:solidFill>
                <a:latin typeface="Montserrat ExtraBold"/>
                <a:ea typeface="Montserrat ExtraBold"/>
                <a:cs typeface="Montserrat ExtraBold"/>
                <a:sym typeface="Montserrat ExtraBold"/>
              </a:rPr>
              <a:t>2</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8"/>
        <p:cNvGrpSpPr/>
        <p:nvPr/>
      </p:nvGrpSpPr>
      <p:grpSpPr>
        <a:xfrm>
          <a:off x="0" y="0"/>
          <a:ext cx="0" cy="0"/>
          <a:chOff x="0" y="0"/>
          <a:chExt cx="0" cy="0"/>
        </a:xfrm>
      </p:grpSpPr>
      <p:sp>
        <p:nvSpPr>
          <p:cNvPr id="119" name="Google Shape;119;g1b7eaa03b0a_0_21"/>
          <p:cNvSpPr txBox="1"/>
          <p:nvPr/>
        </p:nvSpPr>
        <p:spPr>
          <a:xfrm>
            <a:off x="479802" y="1918924"/>
            <a:ext cx="10910700" cy="708000"/>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000000"/>
              </a:buClr>
              <a:buSzPts val="1600"/>
              <a:buFont typeface="Arial"/>
              <a:buNone/>
            </a:pPr>
            <a:r>
              <a:rPr lang="es-GT" sz="1600" b="1" i="0" u="none" strike="noStrike" cap="none">
                <a:solidFill>
                  <a:srgbClr val="000000"/>
                </a:solidFill>
                <a:latin typeface="Montserrat"/>
                <a:ea typeface="Montserrat"/>
                <a:cs typeface="Montserrat"/>
                <a:sym typeface="Montserrat"/>
              </a:rPr>
              <a:t>Para el cumplimiento de sus funciones y satisfacer las necesidades de la población, el Ministerio de Relaciones Exteriores debe cumplir con los siguientes objetivos:</a:t>
            </a:r>
            <a:endParaRPr sz="1400" b="0" i="0" u="none" strike="noStrike" cap="none">
              <a:solidFill>
                <a:srgbClr val="000000"/>
              </a:solidFill>
              <a:latin typeface="Arial"/>
              <a:ea typeface="Arial"/>
              <a:cs typeface="Arial"/>
              <a:sym typeface="Arial"/>
            </a:endParaRPr>
          </a:p>
        </p:txBody>
      </p:sp>
      <p:sp>
        <p:nvSpPr>
          <p:cNvPr id="120" name="Google Shape;120;g1b7eaa03b0a_0_21"/>
          <p:cNvSpPr txBox="1"/>
          <p:nvPr/>
        </p:nvSpPr>
        <p:spPr>
          <a:xfrm>
            <a:off x="856304" y="4290184"/>
            <a:ext cx="4979100" cy="11082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Impulsar, coordinar y dar seguimiento a las acciones de promoción para la integración económica, el comercio exterior, el turismo, así como el intercambio académico y cultural en el marco de la Política Exterior del Estado de Guatemala.</a:t>
            </a:r>
            <a:endParaRPr sz="1200" b="0" i="0" u="none" strike="noStrike" cap="none">
              <a:solidFill>
                <a:srgbClr val="000000"/>
              </a:solidFill>
              <a:latin typeface="Montserrat"/>
              <a:ea typeface="Montserrat"/>
              <a:cs typeface="Montserrat"/>
              <a:sym typeface="Montserrat"/>
            </a:endParaRPr>
          </a:p>
        </p:txBody>
      </p:sp>
      <p:sp>
        <p:nvSpPr>
          <p:cNvPr id="121" name="Google Shape;121;g1b7eaa03b0a_0_21"/>
          <p:cNvSpPr txBox="1"/>
          <p:nvPr/>
        </p:nvSpPr>
        <p:spPr>
          <a:xfrm>
            <a:off x="6510528" y="4546127"/>
            <a:ext cx="4979100" cy="8310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Conservar y demarcar los límites internacionales del territorio nacional, sobre los cuales Guatemala ejerce plena soberanía y dominio.</a:t>
            </a:r>
            <a:endParaRPr sz="1400" b="0" i="0" u="none" strike="noStrike" cap="none">
              <a:solidFill>
                <a:srgbClr val="000000"/>
              </a:solidFill>
              <a:latin typeface="Arial"/>
              <a:ea typeface="Arial"/>
              <a:cs typeface="Arial"/>
              <a:sym typeface="Arial"/>
            </a:endParaRPr>
          </a:p>
        </p:txBody>
      </p:sp>
      <p:sp>
        <p:nvSpPr>
          <p:cNvPr id="122" name="Google Shape;122;g1b7eaa03b0a_0_21"/>
          <p:cNvSpPr/>
          <p:nvPr/>
        </p:nvSpPr>
        <p:spPr>
          <a:xfrm>
            <a:off x="479807" y="4440470"/>
            <a:ext cx="283500" cy="265200"/>
          </a:xfrm>
          <a:prstGeom prst="ellipse">
            <a:avLst/>
          </a:prstGeom>
          <a:solidFill>
            <a:srgbClr val="002E91"/>
          </a:solid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3" name="Google Shape;123;g1b7eaa03b0a_0_21"/>
          <p:cNvSpPr/>
          <p:nvPr/>
        </p:nvSpPr>
        <p:spPr>
          <a:xfrm>
            <a:off x="6258815" y="4546127"/>
            <a:ext cx="283500" cy="265200"/>
          </a:xfrm>
          <a:prstGeom prst="ellipse">
            <a:avLst/>
          </a:prstGeom>
          <a:solidFill>
            <a:srgbClr val="002E91"/>
          </a:solid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4" name="Google Shape;124;g1b7eaa03b0a_0_21"/>
          <p:cNvSpPr txBox="1"/>
          <p:nvPr/>
        </p:nvSpPr>
        <p:spPr>
          <a:xfrm>
            <a:off x="1022589" y="811406"/>
            <a:ext cx="87858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PRINCIPALES OBJETIVOS DEL MINISTERIO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GT" sz="2400" b="1" i="0" u="none" strike="noStrike" cap="none">
                <a:solidFill>
                  <a:schemeClr val="dk1"/>
                </a:solidFill>
                <a:latin typeface="Arial"/>
                <a:ea typeface="Arial"/>
                <a:cs typeface="Arial"/>
                <a:sym typeface="Arial"/>
              </a:rPr>
              <a:t>DE RELACIONES EXTERIORES</a:t>
            </a:r>
            <a:endParaRPr sz="1800" b="0" i="0" u="none" strike="noStrike" cap="none">
              <a:solidFill>
                <a:schemeClr val="dk1"/>
              </a:solidFill>
              <a:latin typeface="Arial"/>
              <a:ea typeface="Arial"/>
              <a:cs typeface="Arial"/>
              <a:sym typeface="Arial"/>
            </a:endParaRPr>
          </a:p>
        </p:txBody>
      </p:sp>
      <p:sp>
        <p:nvSpPr>
          <p:cNvPr id="125" name="Google Shape;125;g1b7eaa03b0a_0_21"/>
          <p:cNvSpPr txBox="1"/>
          <p:nvPr/>
        </p:nvSpPr>
        <p:spPr>
          <a:xfrm>
            <a:off x="763271" y="2811691"/>
            <a:ext cx="5043000" cy="11082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Administrar los recursos del Ministerio de Relaciones Exteriores, a través de mecanismos de información, seguimiento y control para una gestión eficiente que permita una adecuada y oportuna rendición de cuentas.</a:t>
            </a:r>
            <a:endParaRPr sz="1400" b="0" i="0" u="none" strike="noStrike" cap="none">
              <a:solidFill>
                <a:srgbClr val="000000"/>
              </a:solidFill>
              <a:latin typeface="Arial"/>
              <a:ea typeface="Arial"/>
              <a:cs typeface="Arial"/>
              <a:sym typeface="Arial"/>
            </a:endParaRPr>
          </a:p>
        </p:txBody>
      </p:sp>
      <p:sp>
        <p:nvSpPr>
          <p:cNvPr id="126" name="Google Shape;126;g1b7eaa03b0a_0_21"/>
          <p:cNvSpPr/>
          <p:nvPr/>
        </p:nvSpPr>
        <p:spPr>
          <a:xfrm>
            <a:off x="479807" y="2895911"/>
            <a:ext cx="283500" cy="265200"/>
          </a:xfrm>
          <a:prstGeom prst="ellipse">
            <a:avLst/>
          </a:prstGeom>
          <a:solidFill>
            <a:srgbClr val="002E91"/>
          </a:solid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7" name="Google Shape;127;g1b7eaa03b0a_0_21"/>
          <p:cNvSpPr txBox="1"/>
          <p:nvPr/>
        </p:nvSpPr>
        <p:spPr>
          <a:xfrm>
            <a:off x="6542279" y="2822058"/>
            <a:ext cx="4979100" cy="13854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Ampliar la cobertura de los servicios de documentación, asistencia, atención y protección consular para los guatemaltecos en el exterior y en Guatemala, con el fin que se garantice el respeto de sus derechos y el goce de sus libertades.</a:t>
            </a:r>
            <a:endParaRPr sz="1400" b="0" i="0" u="none" strike="noStrike" cap="none">
              <a:solidFill>
                <a:srgbClr val="000000"/>
              </a:solidFill>
              <a:latin typeface="Arial"/>
              <a:ea typeface="Arial"/>
              <a:cs typeface="Arial"/>
              <a:sym typeface="Arial"/>
            </a:endParaRPr>
          </a:p>
        </p:txBody>
      </p:sp>
      <p:sp>
        <p:nvSpPr>
          <p:cNvPr id="128" name="Google Shape;128;g1b7eaa03b0a_0_21"/>
          <p:cNvSpPr/>
          <p:nvPr/>
        </p:nvSpPr>
        <p:spPr>
          <a:xfrm>
            <a:off x="6292343" y="2903444"/>
            <a:ext cx="283500" cy="265200"/>
          </a:xfrm>
          <a:prstGeom prst="ellipse">
            <a:avLst/>
          </a:prstGeom>
          <a:solidFill>
            <a:srgbClr val="002E91"/>
          </a:solid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3"/>
        <p:cNvGrpSpPr/>
        <p:nvPr/>
      </p:nvGrpSpPr>
      <p:grpSpPr>
        <a:xfrm>
          <a:off x="0" y="0"/>
          <a:ext cx="0" cy="0"/>
          <a:chOff x="0" y="0"/>
          <a:chExt cx="0" cy="0"/>
        </a:xfrm>
      </p:grpSpPr>
      <p:sp>
        <p:nvSpPr>
          <p:cNvPr id="4" name="Google Shape;46;p2">
            <a:extLst>
              <a:ext uri="{FF2B5EF4-FFF2-40B4-BE49-F238E27FC236}">
                <a16:creationId xmlns:a16="http://schemas.microsoft.com/office/drawing/2014/main" id="{BA2BD4BC-E5C1-2A40-9857-127D873E1AE8}"/>
              </a:ext>
            </a:extLst>
          </p:cNvPr>
          <p:cNvSpPr/>
          <p:nvPr/>
        </p:nvSpPr>
        <p:spPr>
          <a:xfrm flipH="1">
            <a:off x="3516349" y="2660700"/>
            <a:ext cx="6112559"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p2">
            <a:extLst>
              <a:ext uri="{FF2B5EF4-FFF2-40B4-BE49-F238E27FC236}">
                <a16:creationId xmlns:a16="http://schemas.microsoft.com/office/drawing/2014/main" id="{8D9C28B7-3C6A-1440-9B32-2C1FECC78690}"/>
              </a:ext>
            </a:extLst>
          </p:cNvPr>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p2">
            <a:extLst>
              <a:ext uri="{FF2B5EF4-FFF2-40B4-BE49-F238E27FC236}">
                <a16:creationId xmlns:a16="http://schemas.microsoft.com/office/drawing/2014/main" id="{2C28B509-E4DD-BA40-B5FA-6D935BDCC4C1}"/>
              </a:ext>
            </a:extLst>
          </p:cNvPr>
          <p:cNvSpPr txBox="1"/>
          <p:nvPr/>
        </p:nvSpPr>
        <p:spPr>
          <a:xfrm>
            <a:off x="4536351" y="2918275"/>
            <a:ext cx="5092558"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Parte General</a:t>
            </a: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Ejecución presupuestaria</a:t>
            </a:r>
            <a:endParaRPr sz="3300" dirty="0">
              <a:solidFill>
                <a:srgbClr val="36B3CE"/>
              </a:solidFill>
              <a:latin typeface="Vollkorn Medium"/>
              <a:ea typeface="Vollkorn Medium"/>
              <a:cs typeface="Vollkorn Medium"/>
              <a:sym typeface="Vollkorn Medium"/>
            </a:endParaRPr>
          </a:p>
        </p:txBody>
      </p:sp>
      <p:sp>
        <p:nvSpPr>
          <p:cNvPr id="7" name="Google Shape;49;p2">
            <a:extLst>
              <a:ext uri="{FF2B5EF4-FFF2-40B4-BE49-F238E27FC236}">
                <a16:creationId xmlns:a16="http://schemas.microsoft.com/office/drawing/2014/main" id="{BACC2FD4-3A3C-4145-9935-2D6CB9C93A46}"/>
              </a:ext>
            </a:extLst>
          </p:cNvPr>
          <p:cNvSpPr txBox="1"/>
          <p:nvPr/>
        </p:nvSpPr>
        <p:spPr>
          <a:xfrm>
            <a:off x="3413951" y="2733490"/>
            <a:ext cx="1114800" cy="1477500"/>
          </a:xfrm>
          <a:prstGeom prst="rect">
            <a:avLst/>
          </a:prstGeom>
          <a:noFill/>
          <a:ln>
            <a:noFill/>
          </a:ln>
        </p:spPr>
        <p:txBody>
          <a:bodyPr spcFirstLastPara="1" wrap="square" lIns="91425" tIns="45700" rIns="91425" bIns="45700" anchor="t" anchorCtr="0">
            <a:spAutoFit/>
          </a:bodyPr>
          <a:lstStyle/>
          <a:p>
            <a:pPr lvl="0"/>
            <a:r>
              <a:rPr lang="es-GT" sz="9000" dirty="0">
                <a:solidFill>
                  <a:schemeClr val="lt1"/>
                </a:solidFill>
                <a:latin typeface="Vollkorn ExtraBold"/>
                <a:ea typeface="Vollkorn ExtraBold"/>
                <a:cs typeface="Vollkorn ExtraBold"/>
                <a:sym typeface="Vollkorn ExtraBold"/>
              </a:rPr>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0"/>
        <p:cNvGrpSpPr/>
        <p:nvPr/>
      </p:nvGrpSpPr>
      <p:grpSpPr>
        <a:xfrm>
          <a:off x="0" y="0"/>
          <a:ext cx="0" cy="0"/>
          <a:chOff x="0" y="0"/>
          <a:chExt cx="0" cy="0"/>
        </a:xfrm>
      </p:grpSpPr>
      <p:sp>
        <p:nvSpPr>
          <p:cNvPr id="141" name="Google Shape;141;p5"/>
          <p:cNvSpPr txBox="1"/>
          <p:nvPr/>
        </p:nvSpPr>
        <p:spPr>
          <a:xfrm>
            <a:off x="2033131" y="711269"/>
            <a:ext cx="9248700" cy="95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CIFRAS GENERALES DEL PRESUPUESTO </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AL PRIMER CUATRIMESTRE 2023</a:t>
            </a:r>
            <a:endParaRPr sz="2400" b="1" i="0" u="none" strike="noStrike" cap="none" dirty="0">
              <a:solidFill>
                <a:srgbClr val="000000"/>
              </a:solidFill>
              <a:latin typeface="Arial"/>
              <a:ea typeface="Arial"/>
              <a:cs typeface="Arial"/>
              <a:sym typeface="Arial"/>
            </a:endParaRPr>
          </a:p>
        </p:txBody>
      </p:sp>
      <p:sp>
        <p:nvSpPr>
          <p:cNvPr id="142" name="Google Shape;142;p5"/>
          <p:cNvSpPr txBox="1"/>
          <p:nvPr/>
        </p:nvSpPr>
        <p:spPr>
          <a:xfrm>
            <a:off x="818605" y="1822262"/>
            <a:ext cx="4585200" cy="46143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1000"/>
              </a:spcBef>
              <a:spcAft>
                <a:spcPts val="0"/>
              </a:spcAft>
              <a:buClr>
                <a:schemeClr val="dk1"/>
              </a:buClr>
              <a:buSzPts val="1800"/>
              <a:buFont typeface="Arial"/>
              <a:buNone/>
            </a:pPr>
            <a:endParaRPr sz="2800" b="1"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r>
              <a:rPr lang="es-GT" sz="2400" b="0" i="0" u="none" strike="noStrike" cap="none">
                <a:solidFill>
                  <a:schemeClr val="dk1"/>
                </a:solidFill>
                <a:latin typeface="Arial"/>
                <a:ea typeface="Arial"/>
                <a:cs typeface="Arial"/>
                <a:sym typeface="Arial"/>
              </a:rPr>
              <a:t>Presupuesto vigente </a:t>
            </a:r>
            <a:r>
              <a:rPr lang="es-GT" sz="2400" b="1" i="0" u="none" strike="noStrike" cap="none">
                <a:solidFill>
                  <a:schemeClr val="dk1"/>
                </a:solidFill>
                <a:latin typeface="Arial"/>
                <a:ea typeface="Arial"/>
                <a:cs typeface="Arial"/>
                <a:sym typeface="Arial"/>
              </a:rPr>
              <a:t>total:</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endParaRPr sz="2400" b="1"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r>
              <a:rPr lang="es-GT" sz="2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r>
              <a:rPr lang="es-GT" sz="2400" b="0" i="0" u="none" strike="noStrike" cap="none">
                <a:solidFill>
                  <a:schemeClr val="dk1"/>
                </a:solidFill>
                <a:latin typeface="Arial"/>
                <a:ea typeface="Arial"/>
                <a:cs typeface="Arial"/>
                <a:sym typeface="Arial"/>
              </a:rPr>
              <a:t>Presupuesto </a:t>
            </a:r>
            <a:r>
              <a:rPr lang="es-GT" sz="2400" b="1" i="0" u="none" strike="noStrike" cap="none">
                <a:solidFill>
                  <a:schemeClr val="dk1"/>
                </a:solidFill>
                <a:latin typeface="Arial"/>
                <a:ea typeface="Arial"/>
                <a:cs typeface="Arial"/>
                <a:sym typeface="Arial"/>
              </a:rPr>
              <a:t>ejecutado</a:t>
            </a:r>
            <a:r>
              <a:rPr lang="es-GT" sz="2400" b="0" i="0" u="none" strike="noStrike" cap="none">
                <a:solidFill>
                  <a:schemeClr val="dk1"/>
                </a:solidFill>
                <a:latin typeface="Arial"/>
                <a:ea typeface="Arial"/>
                <a:cs typeface="Arial"/>
                <a:sym typeface="Arial"/>
              </a:rPr>
              <a:t> (utilizado):</a:t>
            </a:r>
            <a:br>
              <a:rPr lang="es-GT" sz="2400" b="0" i="0" u="none" strike="noStrike" cap="none">
                <a:solidFill>
                  <a:schemeClr val="dk1"/>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1800"/>
              <a:buFont typeface="Arial"/>
              <a:buNone/>
            </a:pPr>
            <a:r>
              <a:rPr lang="es-GT" sz="2400" b="1" i="0" u="none" strike="noStrike" cap="none">
                <a:solidFill>
                  <a:schemeClr val="dk1"/>
                </a:solidFill>
                <a:latin typeface="Arial"/>
                <a:ea typeface="Arial"/>
                <a:cs typeface="Arial"/>
                <a:sym typeface="Arial"/>
              </a:rPr>
              <a:t>Saldo:</a:t>
            </a:r>
            <a:br>
              <a:rPr lang="es-GT" sz="2400" b="0" i="0" u="none" strike="noStrike" cap="none">
                <a:solidFill>
                  <a:schemeClr val="dk1"/>
                </a:solidFill>
                <a:latin typeface="Arial"/>
                <a:ea typeface="Arial"/>
                <a:cs typeface="Arial"/>
                <a:sym typeface="Arial"/>
              </a:rPr>
            </a:br>
            <a:endParaRPr sz="4000" b="1" i="0" u="none" strike="noStrike" cap="none">
              <a:solidFill>
                <a:srgbClr val="0070C0"/>
              </a:solidFill>
              <a:latin typeface="Arial"/>
              <a:ea typeface="Arial"/>
              <a:cs typeface="Arial"/>
              <a:sym typeface="Arial"/>
            </a:endParaRPr>
          </a:p>
          <a:p>
            <a:pPr marL="914400" marR="0" lvl="1" indent="-228600" algn="l" rtl="0">
              <a:lnSpc>
                <a:spcPct val="90000"/>
              </a:lnSpc>
              <a:spcBef>
                <a:spcPts val="50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43" name="Google Shape;143;p5"/>
          <p:cNvSpPr txBox="1"/>
          <p:nvPr/>
        </p:nvSpPr>
        <p:spPr>
          <a:xfrm>
            <a:off x="4727229" y="1773308"/>
            <a:ext cx="5969700" cy="15414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960"/>
              <a:buFont typeface="Arial"/>
              <a:buNone/>
            </a:pPr>
            <a:endParaRPr sz="3559" b="1" i="0" u="none" strike="noStrike" cap="none" dirty="0">
              <a:solidFill>
                <a:schemeClr val="dk1"/>
              </a:solidFill>
              <a:latin typeface="Arial"/>
              <a:ea typeface="Arial"/>
              <a:cs typeface="Arial"/>
              <a:sym typeface="Arial"/>
            </a:endParaRPr>
          </a:p>
          <a:p>
            <a:pPr marL="457200" marR="0" lvl="1" indent="0" algn="r" rtl="0">
              <a:lnSpc>
                <a:spcPct val="70000"/>
              </a:lnSpc>
              <a:spcBef>
                <a:spcPts val="500"/>
              </a:spcBef>
              <a:spcAft>
                <a:spcPts val="0"/>
              </a:spcAft>
              <a:buClr>
                <a:srgbClr val="0070C0"/>
              </a:buClr>
              <a:buSzPts val="3150"/>
              <a:buFont typeface="Arial"/>
              <a:buNone/>
            </a:pPr>
            <a:r>
              <a:rPr lang="es-GT" sz="4750" b="1" i="0" u="none" strike="noStrike" cap="none" dirty="0">
                <a:solidFill>
                  <a:srgbClr val="0070C0"/>
                </a:solidFill>
                <a:latin typeface="Arial"/>
                <a:ea typeface="Arial"/>
                <a:cs typeface="Arial"/>
                <a:sym typeface="Arial"/>
              </a:rPr>
              <a:t>Q. 739,785,000.00</a:t>
            </a:r>
            <a:endParaRPr sz="2580" b="0" i="0" u="none" strike="noStrike" cap="none" dirty="0">
              <a:solidFill>
                <a:srgbClr val="000000"/>
              </a:solidFill>
              <a:latin typeface="Arial"/>
              <a:ea typeface="Arial"/>
              <a:cs typeface="Arial"/>
              <a:sym typeface="Arial"/>
            </a:endParaRPr>
          </a:p>
          <a:p>
            <a:pPr marL="457200" marR="0" lvl="1" indent="0" algn="r" rtl="0">
              <a:lnSpc>
                <a:spcPct val="70000"/>
              </a:lnSpc>
              <a:spcBef>
                <a:spcPts val="500"/>
              </a:spcBef>
              <a:spcAft>
                <a:spcPts val="0"/>
              </a:spcAft>
              <a:buClr>
                <a:schemeClr val="dk1"/>
              </a:buClr>
              <a:buSzPts val="2800"/>
              <a:buFont typeface="Arial"/>
              <a:buNone/>
            </a:pPr>
            <a:endParaRPr sz="4400" b="1" i="0" u="none" strike="noStrike" cap="none" dirty="0">
              <a:solidFill>
                <a:srgbClr val="0070C0"/>
              </a:solidFill>
              <a:latin typeface="Arial"/>
              <a:ea typeface="Arial"/>
              <a:cs typeface="Arial"/>
              <a:sym typeface="Arial"/>
            </a:endParaRPr>
          </a:p>
          <a:p>
            <a:pPr marL="457200" marR="0" lvl="1" indent="0" algn="r" rtl="0">
              <a:lnSpc>
                <a:spcPct val="70000"/>
              </a:lnSpc>
              <a:spcBef>
                <a:spcPts val="500"/>
              </a:spcBef>
              <a:spcAft>
                <a:spcPts val="0"/>
              </a:spcAft>
              <a:buClr>
                <a:schemeClr val="dk1"/>
              </a:buClr>
              <a:buSzPts val="2800"/>
              <a:buFont typeface="Arial"/>
              <a:buNone/>
            </a:pPr>
            <a:endParaRPr sz="4400" b="1" i="0" u="none" strike="noStrike" cap="none" dirty="0">
              <a:solidFill>
                <a:srgbClr val="0070C0"/>
              </a:solidFill>
              <a:latin typeface="Arial"/>
              <a:ea typeface="Arial"/>
              <a:cs typeface="Arial"/>
              <a:sym typeface="Arial"/>
            </a:endParaRPr>
          </a:p>
        </p:txBody>
      </p:sp>
      <p:sp>
        <p:nvSpPr>
          <p:cNvPr id="144" name="Google Shape;144;p5"/>
          <p:cNvSpPr txBox="1"/>
          <p:nvPr/>
        </p:nvSpPr>
        <p:spPr>
          <a:xfrm>
            <a:off x="4810356" y="3214715"/>
            <a:ext cx="5969700" cy="15414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960"/>
              <a:buFont typeface="Arial"/>
              <a:buNone/>
            </a:pPr>
            <a:endParaRPr sz="3559" b="1" i="0" u="none" strike="noStrike" cap="none" dirty="0">
              <a:solidFill>
                <a:schemeClr val="dk1"/>
              </a:solidFill>
              <a:latin typeface="Arial"/>
              <a:ea typeface="Arial"/>
              <a:cs typeface="Arial"/>
              <a:sym typeface="Arial"/>
            </a:endParaRPr>
          </a:p>
          <a:p>
            <a:pPr marL="457200" marR="0" lvl="1" indent="0" algn="r" rtl="0">
              <a:lnSpc>
                <a:spcPct val="70000"/>
              </a:lnSpc>
              <a:spcBef>
                <a:spcPts val="500"/>
              </a:spcBef>
              <a:spcAft>
                <a:spcPts val="0"/>
              </a:spcAft>
              <a:buClr>
                <a:srgbClr val="0070C0"/>
              </a:buClr>
              <a:buSzPts val="3150"/>
              <a:buFont typeface="Arial"/>
              <a:buNone/>
            </a:pPr>
            <a:r>
              <a:rPr lang="es-GT" sz="4750" b="1" i="0" u="none" strike="noStrike" cap="none" dirty="0">
                <a:solidFill>
                  <a:srgbClr val="0070C0"/>
                </a:solidFill>
                <a:latin typeface="Arial"/>
                <a:ea typeface="Arial"/>
                <a:cs typeface="Arial"/>
                <a:sym typeface="Arial"/>
              </a:rPr>
              <a:t>Q. 200,569,457.00</a:t>
            </a:r>
            <a:r>
              <a:rPr lang="es-GT" sz="1800" b="1" i="0" u="none" strike="noStrike" cap="none" dirty="0">
                <a:solidFill>
                  <a:srgbClr val="000000"/>
                </a:solidFill>
                <a:latin typeface="Calibri"/>
                <a:ea typeface="Calibri"/>
                <a:cs typeface="Calibri"/>
                <a:sym typeface="Calibri"/>
              </a:rPr>
              <a:t> </a:t>
            </a:r>
            <a:endParaRPr sz="2580" b="0" i="0" u="none" strike="noStrike" cap="none" dirty="0">
              <a:solidFill>
                <a:srgbClr val="000000"/>
              </a:solidFill>
              <a:latin typeface="Arial"/>
              <a:ea typeface="Arial"/>
              <a:cs typeface="Arial"/>
              <a:sym typeface="Arial"/>
            </a:endParaRPr>
          </a:p>
          <a:p>
            <a:pPr marL="457200" marR="0" lvl="1" indent="0" algn="r" rtl="0">
              <a:lnSpc>
                <a:spcPct val="70000"/>
              </a:lnSpc>
              <a:spcBef>
                <a:spcPts val="500"/>
              </a:spcBef>
              <a:spcAft>
                <a:spcPts val="0"/>
              </a:spcAft>
              <a:buClr>
                <a:schemeClr val="dk1"/>
              </a:buClr>
              <a:buSzPts val="2800"/>
              <a:buFont typeface="Arial"/>
              <a:buNone/>
            </a:pPr>
            <a:endParaRPr sz="4400" b="1" i="0" u="none" strike="noStrike" cap="none" dirty="0">
              <a:solidFill>
                <a:srgbClr val="0070C0"/>
              </a:solidFill>
              <a:latin typeface="Arial"/>
              <a:ea typeface="Arial"/>
              <a:cs typeface="Arial"/>
              <a:sym typeface="Arial"/>
            </a:endParaRPr>
          </a:p>
          <a:p>
            <a:pPr marL="457200" marR="0" lvl="1" indent="0" algn="r" rtl="0">
              <a:lnSpc>
                <a:spcPct val="70000"/>
              </a:lnSpc>
              <a:spcBef>
                <a:spcPts val="500"/>
              </a:spcBef>
              <a:spcAft>
                <a:spcPts val="0"/>
              </a:spcAft>
              <a:buClr>
                <a:schemeClr val="dk1"/>
              </a:buClr>
              <a:buSzPts val="2800"/>
              <a:buFont typeface="Arial"/>
              <a:buNone/>
            </a:pPr>
            <a:endParaRPr sz="4400" b="1" i="0" u="none" strike="noStrike" cap="none" dirty="0">
              <a:solidFill>
                <a:srgbClr val="0070C0"/>
              </a:solidFill>
              <a:latin typeface="Arial"/>
              <a:ea typeface="Arial"/>
              <a:cs typeface="Arial"/>
              <a:sym typeface="Arial"/>
            </a:endParaRPr>
          </a:p>
        </p:txBody>
      </p:sp>
      <p:sp>
        <p:nvSpPr>
          <p:cNvPr id="145" name="Google Shape;145;p5"/>
          <p:cNvSpPr txBox="1"/>
          <p:nvPr/>
        </p:nvSpPr>
        <p:spPr>
          <a:xfrm>
            <a:off x="4810356" y="4656122"/>
            <a:ext cx="5969700" cy="15414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960"/>
              <a:buFont typeface="Arial"/>
              <a:buNone/>
            </a:pPr>
            <a:endParaRPr sz="3559" b="1" i="0" u="none" strike="noStrike" cap="none" dirty="0">
              <a:solidFill>
                <a:schemeClr val="dk1"/>
              </a:solidFill>
              <a:latin typeface="Arial"/>
              <a:ea typeface="Arial"/>
              <a:cs typeface="Arial"/>
              <a:sym typeface="Arial"/>
            </a:endParaRPr>
          </a:p>
          <a:p>
            <a:pPr marL="457200" marR="0" lvl="1" indent="0" algn="r" rtl="0">
              <a:lnSpc>
                <a:spcPct val="70000"/>
              </a:lnSpc>
              <a:spcBef>
                <a:spcPts val="500"/>
              </a:spcBef>
              <a:spcAft>
                <a:spcPts val="0"/>
              </a:spcAft>
              <a:buClr>
                <a:srgbClr val="0070C0"/>
              </a:buClr>
              <a:buSzPts val="3150"/>
              <a:buFont typeface="Arial"/>
              <a:buNone/>
            </a:pPr>
            <a:r>
              <a:rPr lang="es-GT" sz="4750" b="1" i="0" u="none" strike="noStrike" cap="none" dirty="0">
                <a:solidFill>
                  <a:srgbClr val="0070C0"/>
                </a:solidFill>
                <a:latin typeface="Arial"/>
                <a:ea typeface="Arial"/>
                <a:cs typeface="Arial"/>
                <a:sym typeface="Arial"/>
              </a:rPr>
              <a:t>Q. 539,215,543.00 </a:t>
            </a:r>
            <a:endParaRPr sz="4750" b="1" i="0" u="none" strike="noStrike" cap="none" dirty="0">
              <a:solidFill>
                <a:srgbClr val="0070C0"/>
              </a:solidFill>
              <a:latin typeface="Arial"/>
              <a:ea typeface="Arial"/>
              <a:cs typeface="Arial"/>
              <a:sym typeface="Arial"/>
            </a:endParaRPr>
          </a:p>
          <a:p>
            <a:pPr marL="457200" marR="0" lvl="1" indent="0" algn="r" rtl="0">
              <a:lnSpc>
                <a:spcPct val="70000"/>
              </a:lnSpc>
              <a:spcBef>
                <a:spcPts val="500"/>
              </a:spcBef>
              <a:spcAft>
                <a:spcPts val="0"/>
              </a:spcAft>
              <a:buClr>
                <a:schemeClr val="dk1"/>
              </a:buClr>
              <a:buSzPts val="2800"/>
              <a:buFont typeface="Arial"/>
              <a:buNone/>
            </a:pPr>
            <a:endParaRPr sz="4400" b="1" i="0" u="none" strike="noStrike" cap="none" dirty="0">
              <a:solidFill>
                <a:srgbClr val="0070C0"/>
              </a:solidFill>
              <a:latin typeface="Arial"/>
              <a:ea typeface="Arial"/>
              <a:cs typeface="Arial"/>
              <a:sym typeface="Arial"/>
            </a:endParaRPr>
          </a:p>
          <a:p>
            <a:pPr marL="457200" marR="0" lvl="1" indent="0" algn="r" rtl="0">
              <a:lnSpc>
                <a:spcPct val="70000"/>
              </a:lnSpc>
              <a:spcBef>
                <a:spcPts val="500"/>
              </a:spcBef>
              <a:spcAft>
                <a:spcPts val="0"/>
              </a:spcAft>
              <a:buClr>
                <a:schemeClr val="dk1"/>
              </a:buClr>
              <a:buSzPts val="2800"/>
              <a:buFont typeface="Arial"/>
              <a:buNone/>
            </a:pPr>
            <a:endParaRPr sz="4400" b="1" i="0" u="none" strike="noStrike" cap="none" dirty="0">
              <a:solidFill>
                <a:srgbClr val="0070C0"/>
              </a:solidFill>
              <a:latin typeface="Arial"/>
              <a:ea typeface="Arial"/>
              <a:cs typeface="Arial"/>
              <a:sym typeface="Arial"/>
            </a:endParaRPr>
          </a:p>
        </p:txBody>
      </p:sp>
      <p:sp>
        <p:nvSpPr>
          <p:cNvPr id="146" name="Google Shape;146;p5"/>
          <p:cNvSpPr/>
          <p:nvPr/>
        </p:nvSpPr>
        <p:spPr>
          <a:xfrm>
            <a:off x="885400" y="658175"/>
            <a:ext cx="1065600" cy="1065600"/>
          </a:xfrm>
          <a:prstGeom prst="ellipse">
            <a:avLst/>
          </a:prstGeom>
          <a:solidFill>
            <a:srgbClr val="00206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5"/>
          <p:cNvSpPr txBox="1"/>
          <p:nvPr/>
        </p:nvSpPr>
        <p:spPr>
          <a:xfrm>
            <a:off x="-81800" y="82152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GT" sz="3600" b="1" i="0" u="none" strike="noStrike" cap="none">
                <a:solidFill>
                  <a:schemeClr val="lt1"/>
                </a:solidFill>
                <a:latin typeface="Montserrat ExtraBold"/>
                <a:ea typeface="Montserrat ExtraBold"/>
                <a:cs typeface="Montserrat ExtraBold"/>
                <a:sym typeface="Montserrat ExtraBold"/>
              </a:rPr>
              <a:t>3</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2"/>
        <p:cNvGrpSpPr/>
        <p:nvPr/>
      </p:nvGrpSpPr>
      <p:grpSpPr>
        <a:xfrm>
          <a:off x="0" y="0"/>
          <a:ext cx="0" cy="0"/>
          <a:chOff x="0" y="0"/>
          <a:chExt cx="0" cy="0"/>
        </a:xfrm>
      </p:grpSpPr>
      <p:sp>
        <p:nvSpPr>
          <p:cNvPr id="153" name="Google Shape;153;p6"/>
          <p:cNvSpPr txBox="1"/>
          <p:nvPr/>
        </p:nvSpPr>
        <p:spPr>
          <a:xfrm>
            <a:off x="2087981" y="718787"/>
            <a:ext cx="8673600" cy="944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CIFRAS GENERALES DEL PRESUPUESTO </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AL PRIMER CUATRIMESTRE 2023</a:t>
            </a:r>
            <a:endParaRPr sz="2400" b="1" i="0" u="none" strike="noStrike" cap="none" dirty="0">
              <a:solidFill>
                <a:srgbClr val="000000"/>
              </a:solidFill>
              <a:latin typeface="Arial"/>
              <a:ea typeface="Arial"/>
              <a:cs typeface="Arial"/>
              <a:sym typeface="Arial"/>
            </a:endParaRPr>
          </a:p>
        </p:txBody>
      </p:sp>
      <p:sp>
        <p:nvSpPr>
          <p:cNvPr id="154" name="Google Shape;154;p6"/>
          <p:cNvSpPr txBox="1"/>
          <p:nvPr/>
        </p:nvSpPr>
        <p:spPr>
          <a:xfrm>
            <a:off x="3396149" y="2850013"/>
            <a:ext cx="5402411" cy="1445424"/>
          </a:xfrm>
          <a:prstGeom prst="rect">
            <a:avLst/>
          </a:prstGeom>
          <a:noFill/>
          <a:ln>
            <a:noFill/>
          </a:ln>
        </p:spPr>
        <p:txBody>
          <a:bodyPr spcFirstLastPara="1" wrap="square" lIns="91425" tIns="45700" rIns="91425" bIns="45700" anchor="t" anchorCtr="0">
            <a:normAutofit/>
          </a:bodyPr>
          <a:lstStyle/>
          <a:p>
            <a:pPr marL="457200" marR="0" lvl="1" indent="0" rtl="0">
              <a:lnSpc>
                <a:spcPct val="90000"/>
              </a:lnSpc>
              <a:spcBef>
                <a:spcPts val="500"/>
              </a:spcBef>
              <a:spcAft>
                <a:spcPts val="0"/>
              </a:spcAft>
              <a:buClr>
                <a:schemeClr val="dk1"/>
              </a:buClr>
              <a:buSzPct val="70588"/>
              <a:buFont typeface="Arial"/>
              <a:buNone/>
            </a:pPr>
            <a:r>
              <a:rPr lang="es-GT" sz="3000" b="1" i="0" u="none" strike="noStrike" cap="none" dirty="0">
                <a:solidFill>
                  <a:schemeClr val="dk1"/>
                </a:solidFill>
                <a:latin typeface="Arial"/>
                <a:ea typeface="Arial"/>
                <a:cs typeface="Arial"/>
                <a:sym typeface="Arial"/>
              </a:rPr>
              <a:t>Porcentaje de ejecución</a:t>
            </a:r>
            <a:r>
              <a:rPr lang="es-GT" sz="2600" b="1" i="0" u="none" strike="noStrike" cap="none" dirty="0">
                <a:solidFill>
                  <a:schemeClr val="dk1"/>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p:txBody>
      </p:sp>
      <p:sp>
        <p:nvSpPr>
          <p:cNvPr id="155" name="Google Shape;155;p6"/>
          <p:cNvSpPr txBox="1"/>
          <p:nvPr/>
        </p:nvSpPr>
        <p:spPr>
          <a:xfrm>
            <a:off x="4296093" y="3303428"/>
            <a:ext cx="3602521" cy="198401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b="1" i="0" u="none" strike="noStrike" cap="none" dirty="0">
              <a:solidFill>
                <a:schemeClr val="dk1"/>
              </a:solidFill>
              <a:latin typeface="Arial"/>
              <a:ea typeface="Arial"/>
              <a:cs typeface="Arial"/>
              <a:sym typeface="Arial"/>
            </a:endParaRPr>
          </a:p>
          <a:p>
            <a:pPr marL="457200" marR="0" lvl="1" indent="0" rtl="0">
              <a:lnSpc>
                <a:spcPct val="90000"/>
              </a:lnSpc>
              <a:spcBef>
                <a:spcPts val="500"/>
              </a:spcBef>
              <a:spcAft>
                <a:spcPts val="0"/>
              </a:spcAft>
              <a:buClr>
                <a:srgbClr val="FF0000"/>
              </a:buClr>
              <a:buSzPts val="5000"/>
              <a:buFont typeface="Arial"/>
              <a:buNone/>
            </a:pPr>
            <a:r>
              <a:rPr lang="es-GT" sz="7100" b="1" i="0" u="none" strike="noStrike" cap="none" dirty="0">
                <a:solidFill>
                  <a:srgbClr val="0070C0"/>
                </a:solidFill>
                <a:latin typeface="Arial"/>
                <a:ea typeface="Arial"/>
                <a:cs typeface="Arial"/>
                <a:sym typeface="Arial"/>
              </a:rPr>
              <a:t>27.1%</a:t>
            </a:r>
            <a:endParaRPr sz="7100" b="0" i="0" u="none" strike="noStrike" cap="none" dirty="0">
              <a:solidFill>
                <a:srgbClr val="0070C0"/>
              </a:solidFill>
              <a:latin typeface="Arial"/>
              <a:ea typeface="Arial"/>
              <a:cs typeface="Arial"/>
              <a:sym typeface="Arial"/>
            </a:endParaRPr>
          </a:p>
          <a:p>
            <a:pPr marL="457200" marR="0" lvl="1" indent="0" algn="r" rtl="0">
              <a:lnSpc>
                <a:spcPct val="90000"/>
              </a:lnSpc>
              <a:spcBef>
                <a:spcPts val="500"/>
              </a:spcBef>
              <a:spcAft>
                <a:spcPts val="0"/>
              </a:spcAft>
              <a:buClr>
                <a:schemeClr val="dk1"/>
              </a:buClr>
              <a:buSzPts val="4000"/>
              <a:buFont typeface="Arial"/>
              <a:buNone/>
            </a:pPr>
            <a:endParaRPr sz="4000" b="1" i="0" u="none" strike="noStrike" cap="none" dirty="0">
              <a:solidFill>
                <a:srgbClr val="0070C0"/>
              </a:solidFill>
              <a:latin typeface="Arial"/>
              <a:ea typeface="Arial"/>
              <a:cs typeface="Arial"/>
              <a:sym typeface="Arial"/>
            </a:endParaRPr>
          </a:p>
        </p:txBody>
      </p:sp>
      <p:sp>
        <p:nvSpPr>
          <p:cNvPr id="156" name="Google Shape;156;p6"/>
          <p:cNvSpPr/>
          <p:nvPr/>
        </p:nvSpPr>
        <p:spPr>
          <a:xfrm>
            <a:off x="885400" y="658175"/>
            <a:ext cx="1065600" cy="1065600"/>
          </a:xfrm>
          <a:prstGeom prst="ellipse">
            <a:avLst/>
          </a:prstGeom>
          <a:solidFill>
            <a:srgbClr val="00206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6"/>
          <p:cNvSpPr txBox="1"/>
          <p:nvPr/>
        </p:nvSpPr>
        <p:spPr>
          <a:xfrm>
            <a:off x="-81800" y="82152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GT" sz="3600" b="1" i="0" u="none" strike="noStrike" cap="none">
                <a:solidFill>
                  <a:schemeClr val="lt1"/>
                </a:solidFill>
                <a:latin typeface="Montserrat ExtraBold"/>
                <a:ea typeface="Montserrat ExtraBold"/>
                <a:cs typeface="Montserrat ExtraBold"/>
                <a:sym typeface="Montserrat ExtraBold"/>
              </a:rPr>
              <a:t>4</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2"/>
        <p:cNvGrpSpPr/>
        <p:nvPr/>
      </p:nvGrpSpPr>
      <p:grpSpPr>
        <a:xfrm>
          <a:off x="0" y="0"/>
          <a:ext cx="0" cy="0"/>
          <a:chOff x="0" y="0"/>
          <a:chExt cx="0" cy="0"/>
        </a:xfrm>
      </p:grpSpPr>
      <p:sp>
        <p:nvSpPr>
          <p:cNvPr id="163" name="Google Shape;163;p7"/>
          <p:cNvSpPr txBox="1"/>
          <p:nvPr/>
        </p:nvSpPr>
        <p:spPr>
          <a:xfrm>
            <a:off x="2054919" y="727756"/>
            <a:ext cx="8673600" cy="92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a:solidFill>
                  <a:schemeClr val="dk1"/>
                </a:solidFill>
                <a:latin typeface="Arial"/>
                <a:ea typeface="Arial"/>
                <a:cs typeface="Arial"/>
                <a:sym typeface="Arial"/>
              </a:rPr>
              <a:t>¿EN QUÉ UTILIZA EL DINERO EL MINISTERIO </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a:solidFill>
                  <a:schemeClr val="dk1"/>
                </a:solidFill>
                <a:latin typeface="Arial"/>
                <a:ea typeface="Arial"/>
                <a:cs typeface="Arial"/>
                <a:sym typeface="Arial"/>
              </a:rPr>
              <a:t>DE RELACIONES EXTERIORES?</a:t>
            </a:r>
            <a:endParaRPr sz="2400" b="1" i="0" u="none" strike="noStrike" cap="none">
              <a:solidFill>
                <a:srgbClr val="000000"/>
              </a:solidFill>
              <a:latin typeface="Arial"/>
              <a:ea typeface="Arial"/>
              <a:cs typeface="Arial"/>
              <a:sym typeface="Arial"/>
            </a:endParaRPr>
          </a:p>
        </p:txBody>
      </p:sp>
      <p:sp>
        <p:nvSpPr>
          <p:cNvPr id="164" name="Google Shape;164;p7"/>
          <p:cNvSpPr txBox="1"/>
          <p:nvPr/>
        </p:nvSpPr>
        <p:spPr>
          <a:xfrm>
            <a:off x="884463" y="2105677"/>
            <a:ext cx="8244600" cy="36327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300"/>
              <a:buFont typeface="Arial"/>
              <a:buNone/>
            </a:pPr>
            <a:r>
              <a:rPr lang="es-GT" sz="2300" b="0" i="0" u="none" strike="noStrike" cap="none">
                <a:solidFill>
                  <a:schemeClr val="dk1"/>
                </a:solidFill>
                <a:highlight>
                  <a:srgbClr val="FFFFFF"/>
                </a:highlight>
                <a:latin typeface="Arial"/>
                <a:ea typeface="Arial"/>
                <a:cs typeface="Arial"/>
                <a:sym typeface="Arial"/>
              </a:rPr>
              <a:t>El dinero se utiliza en la adquisición de diferentes bienes, servicios, suministros y aportes a organizaciones internacionales,  para cumplir con la finalidad de la institución.</a:t>
            </a:r>
            <a:endParaRPr sz="2300" b="0" i="0" u="none" strike="noStrike" cap="none">
              <a:solidFill>
                <a:schemeClr val="dk1"/>
              </a:solidFill>
              <a:highlight>
                <a:srgbClr val="FFFFFF"/>
              </a:highlight>
              <a:latin typeface="Arial"/>
              <a:ea typeface="Arial"/>
              <a:cs typeface="Arial"/>
              <a:sym typeface="Arial"/>
            </a:endParaRPr>
          </a:p>
          <a:p>
            <a:pPr marL="0" marR="0" lvl="0" indent="0" algn="just" rtl="0">
              <a:lnSpc>
                <a:spcPct val="150000"/>
              </a:lnSpc>
              <a:spcBef>
                <a:spcPts val="0"/>
              </a:spcBef>
              <a:spcAft>
                <a:spcPts val="0"/>
              </a:spcAft>
              <a:buClr>
                <a:srgbClr val="000000"/>
              </a:buClr>
              <a:buSzPts val="2300"/>
              <a:buFont typeface="Arial"/>
              <a:buNone/>
            </a:pPr>
            <a:endParaRPr sz="2300" b="0" i="0" u="none" strike="noStrike" cap="none">
              <a:solidFill>
                <a:schemeClr val="dk1"/>
              </a:solidFill>
              <a:highlight>
                <a:srgbClr val="FFFFFF"/>
              </a:highlight>
              <a:latin typeface="Arial"/>
              <a:ea typeface="Arial"/>
              <a:cs typeface="Arial"/>
              <a:sym typeface="Arial"/>
            </a:endParaRPr>
          </a:p>
          <a:p>
            <a:pPr marL="0" marR="0" lvl="0" indent="0" algn="just" rtl="0">
              <a:lnSpc>
                <a:spcPct val="150000"/>
              </a:lnSpc>
              <a:spcBef>
                <a:spcPts val="0"/>
              </a:spcBef>
              <a:spcAft>
                <a:spcPts val="0"/>
              </a:spcAft>
              <a:buClr>
                <a:srgbClr val="000000"/>
              </a:buClr>
              <a:buSzPts val="2300"/>
              <a:buFont typeface="Arial"/>
              <a:buNone/>
            </a:pPr>
            <a:r>
              <a:rPr lang="es-GT" sz="2300" b="0" i="0" u="none" strike="noStrike" cap="none">
                <a:solidFill>
                  <a:schemeClr val="dk1"/>
                </a:solidFill>
                <a:highlight>
                  <a:srgbClr val="FFFFFF"/>
                </a:highlight>
                <a:latin typeface="Arial"/>
                <a:ea typeface="Arial"/>
                <a:cs typeface="Arial"/>
                <a:sym typeface="Arial"/>
              </a:rPr>
              <a:t>Para mostrar de forma ordenada a la población en qué se utiliza el dinero, el gasto del sector público se muestra por grupos de gasto.</a:t>
            </a:r>
            <a:endParaRPr sz="2300" b="0" i="0" u="none" strike="noStrike" cap="none">
              <a:solidFill>
                <a:schemeClr val="dk1"/>
              </a:solidFill>
              <a:highlight>
                <a:srgbClr val="FFFFFF"/>
              </a:highlight>
              <a:latin typeface="Arial"/>
              <a:ea typeface="Arial"/>
              <a:cs typeface="Arial"/>
              <a:sym typeface="Arial"/>
            </a:endParaRPr>
          </a:p>
        </p:txBody>
      </p:sp>
      <p:sp>
        <p:nvSpPr>
          <p:cNvPr id="165" name="Google Shape;165;p7"/>
          <p:cNvSpPr txBox="1"/>
          <p:nvPr/>
        </p:nvSpPr>
        <p:spPr>
          <a:xfrm>
            <a:off x="9293902" y="2106678"/>
            <a:ext cx="2431619" cy="1937113"/>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2500" lnSpcReduction="10000"/>
          </a:bodyPr>
          <a:lstStyle/>
          <a:p>
            <a:pPr marL="0" marR="0" lvl="0" indent="0" algn="ctr" rtl="0">
              <a:lnSpc>
                <a:spcPct val="150000"/>
              </a:lnSpc>
              <a:spcBef>
                <a:spcPts val="0"/>
              </a:spcBef>
              <a:spcAft>
                <a:spcPts val="0"/>
              </a:spcAft>
              <a:buClr>
                <a:srgbClr val="0D1F3C"/>
              </a:buClr>
              <a:buSzPct val="108108"/>
              <a:buFont typeface="Arial"/>
              <a:buNone/>
            </a:pPr>
            <a:br>
              <a:rPr lang="es-GT" sz="2000" b="0" i="0" u="none" strike="noStrike" cap="none" dirty="0">
                <a:solidFill>
                  <a:srgbClr val="0D1F3C"/>
                </a:solidFill>
                <a:latin typeface="Arial"/>
                <a:ea typeface="Arial"/>
                <a:cs typeface="Arial"/>
                <a:sym typeface="Arial"/>
              </a:rPr>
            </a:br>
            <a:r>
              <a:rPr lang="es-GT" sz="2000" b="0" i="0" u="none" strike="noStrike" cap="none" dirty="0">
                <a:solidFill>
                  <a:srgbClr val="0D1F3C"/>
                </a:solidFill>
                <a:latin typeface="Arial"/>
                <a:ea typeface="Arial"/>
                <a:cs typeface="Arial"/>
                <a:sym typeface="Arial"/>
              </a:rPr>
              <a:t>El gasto se divide </a:t>
            </a:r>
            <a:endParaRPr sz="14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D1F3C"/>
              </a:buClr>
              <a:buSzPct val="108108"/>
              <a:buFont typeface="Arial"/>
              <a:buNone/>
            </a:pPr>
            <a:r>
              <a:rPr lang="es-GT" sz="2000" b="0" i="0" u="none" strike="noStrike" cap="none" dirty="0">
                <a:solidFill>
                  <a:srgbClr val="0D1F3C"/>
                </a:solidFill>
                <a:latin typeface="Arial"/>
                <a:ea typeface="Arial"/>
                <a:cs typeface="Arial"/>
                <a:sym typeface="Arial"/>
              </a:rPr>
              <a:t>en </a:t>
            </a:r>
            <a:r>
              <a:rPr lang="es-GT" sz="3100" b="1" i="0" u="none" strike="noStrike" cap="none" dirty="0">
                <a:solidFill>
                  <a:srgbClr val="197BB4"/>
                </a:solidFill>
                <a:latin typeface="Arial"/>
                <a:ea typeface="Arial"/>
                <a:cs typeface="Arial"/>
                <a:sym typeface="Arial"/>
              </a:rPr>
              <a:t>6</a:t>
            </a:r>
            <a:r>
              <a:rPr lang="es-GT" sz="3100" b="1" i="0" u="none" strike="noStrike" cap="none" dirty="0">
                <a:solidFill>
                  <a:srgbClr val="FF0000"/>
                </a:solidFill>
                <a:latin typeface="Arial"/>
                <a:ea typeface="Arial"/>
                <a:cs typeface="Arial"/>
                <a:sym typeface="Arial"/>
              </a:rPr>
              <a:t> </a:t>
            </a:r>
            <a:r>
              <a:rPr lang="es-GT" sz="2000" b="0" i="0" u="none" strike="noStrike" cap="none" dirty="0">
                <a:solidFill>
                  <a:srgbClr val="0D1F3C"/>
                </a:solidFill>
                <a:latin typeface="Arial"/>
                <a:ea typeface="Arial"/>
                <a:cs typeface="Arial"/>
                <a:sym typeface="Arial"/>
              </a:rPr>
              <a:t>grupos</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
        <p:nvSpPr>
          <p:cNvPr id="166" name="Google Shape;166;p7"/>
          <p:cNvSpPr/>
          <p:nvPr/>
        </p:nvSpPr>
        <p:spPr>
          <a:xfrm>
            <a:off x="885400" y="658175"/>
            <a:ext cx="1065600" cy="1065600"/>
          </a:xfrm>
          <a:prstGeom prst="ellipse">
            <a:avLst/>
          </a:prstGeom>
          <a:solidFill>
            <a:srgbClr val="00206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
          <p:cNvSpPr txBox="1"/>
          <p:nvPr/>
        </p:nvSpPr>
        <p:spPr>
          <a:xfrm>
            <a:off x="-81800" y="82152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GT" sz="3600" b="1" i="0" u="none" strike="noStrike" cap="none">
                <a:solidFill>
                  <a:schemeClr val="lt1"/>
                </a:solidFill>
                <a:latin typeface="Montserrat ExtraBold"/>
                <a:ea typeface="Montserrat ExtraBold"/>
                <a:cs typeface="Montserrat ExtraBold"/>
                <a:sym typeface="Montserrat ExtraBold"/>
              </a:rPr>
              <a:t>5</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2"/>
        <p:cNvGrpSpPr/>
        <p:nvPr/>
      </p:nvGrpSpPr>
      <p:grpSpPr>
        <a:xfrm>
          <a:off x="0" y="0"/>
          <a:ext cx="0" cy="0"/>
          <a:chOff x="0" y="0"/>
          <a:chExt cx="0" cy="0"/>
        </a:xfrm>
      </p:grpSpPr>
      <p:sp>
        <p:nvSpPr>
          <p:cNvPr id="173" name="Google Shape;173;p8"/>
          <p:cNvSpPr txBox="1"/>
          <p:nvPr/>
        </p:nvSpPr>
        <p:spPr>
          <a:xfrm>
            <a:off x="2057635" y="780217"/>
            <a:ext cx="8673600" cy="821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EJECUCIÓN PRESUPUESTARIA POR GRUPO </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Calibri"/>
              <a:buNone/>
            </a:pPr>
            <a:r>
              <a:rPr lang="es-GT" sz="2400" b="1" i="0" u="none" strike="noStrike" cap="none" dirty="0">
                <a:solidFill>
                  <a:schemeClr val="dk1"/>
                </a:solidFill>
                <a:latin typeface="Arial"/>
                <a:ea typeface="Arial"/>
                <a:cs typeface="Arial"/>
                <a:sym typeface="Arial"/>
              </a:rPr>
              <a:t>DE GASTO AL PRIMER CUATRIMESTRE 2023</a:t>
            </a:r>
            <a:endParaRPr sz="2400" b="1" i="0" u="none" strike="noStrike" cap="none" dirty="0">
              <a:solidFill>
                <a:srgbClr val="000000"/>
              </a:solidFill>
              <a:latin typeface="Arial"/>
              <a:ea typeface="Arial"/>
              <a:cs typeface="Arial"/>
              <a:sym typeface="Arial"/>
            </a:endParaRPr>
          </a:p>
        </p:txBody>
      </p:sp>
      <p:sp>
        <p:nvSpPr>
          <p:cNvPr id="174" name="Google Shape;174;p8"/>
          <p:cNvSpPr/>
          <p:nvPr/>
        </p:nvSpPr>
        <p:spPr>
          <a:xfrm>
            <a:off x="885400" y="658175"/>
            <a:ext cx="1065600" cy="1065600"/>
          </a:xfrm>
          <a:prstGeom prst="ellipse">
            <a:avLst/>
          </a:prstGeom>
          <a:solidFill>
            <a:srgbClr val="00206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8"/>
          <p:cNvSpPr txBox="1"/>
          <p:nvPr/>
        </p:nvSpPr>
        <p:spPr>
          <a:xfrm>
            <a:off x="-81800" y="82152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GT" sz="3600" b="1" i="0" u="none" strike="noStrike" cap="none">
                <a:solidFill>
                  <a:schemeClr val="lt1"/>
                </a:solidFill>
                <a:latin typeface="Montserrat ExtraBold"/>
                <a:ea typeface="Montserrat ExtraBold"/>
                <a:cs typeface="Montserrat ExtraBold"/>
                <a:sym typeface="Montserrat ExtraBold"/>
              </a:rPr>
              <a:t>6</a:t>
            </a:r>
            <a:endParaRPr sz="1400" b="0" i="0" u="none" strike="noStrike" cap="none">
              <a:solidFill>
                <a:schemeClr val="lt1"/>
              </a:solidFill>
              <a:latin typeface="Arial"/>
              <a:ea typeface="Arial"/>
              <a:cs typeface="Arial"/>
              <a:sym typeface="Arial"/>
            </a:endParaRPr>
          </a:p>
        </p:txBody>
      </p:sp>
      <p:pic>
        <p:nvPicPr>
          <p:cNvPr id="5" name="Imagen 4">
            <a:extLst>
              <a:ext uri="{FF2B5EF4-FFF2-40B4-BE49-F238E27FC236}">
                <a16:creationId xmlns:a16="http://schemas.microsoft.com/office/drawing/2014/main" id="{BFEE79B2-C750-9340-8D52-141CFC4AEB66}"/>
              </a:ext>
            </a:extLst>
          </p:cNvPr>
          <p:cNvPicPr>
            <a:picLocks noChangeAspect="1"/>
          </p:cNvPicPr>
          <p:nvPr/>
        </p:nvPicPr>
        <p:blipFill>
          <a:blip r:embed="rId4"/>
          <a:stretch>
            <a:fillRect/>
          </a:stretch>
        </p:blipFill>
        <p:spPr>
          <a:xfrm>
            <a:off x="2247900" y="1642925"/>
            <a:ext cx="7632700" cy="4652857"/>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1921</Words>
  <Application>Microsoft Macintosh PowerPoint</Application>
  <PresentationFormat>Panorámica</PresentationFormat>
  <Paragraphs>220</Paragraphs>
  <Slides>27</Slides>
  <Notes>27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Arial</vt:lpstr>
      <vt:lpstr>Noto Sans Symbols</vt:lpstr>
      <vt:lpstr>Vollkorn ExtraBold</vt:lpstr>
      <vt:lpstr>Montserrat ExtraBold</vt:lpstr>
      <vt:lpstr>Vollkorn Medium</vt:lpstr>
      <vt:lpstr>Montserrat</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Jorge Leonel Ramirez Orozco</cp:lastModifiedBy>
  <cp:revision>24</cp:revision>
  <dcterms:created xsi:type="dcterms:W3CDTF">2022-04-29T16:34:54Z</dcterms:created>
  <dcterms:modified xsi:type="dcterms:W3CDTF">2023-05-04T22:51:33Z</dcterms:modified>
</cp:coreProperties>
</file>