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64" r:id="rId5"/>
    <p:sldId id="265" r:id="rId6"/>
    <p:sldId id="273" r:id="rId7"/>
    <p:sldId id="274" r:id="rId8"/>
    <p:sldId id="276" r:id="rId9"/>
    <p:sldId id="277" r:id="rId10"/>
    <p:sldId id="278" r:id="rId11"/>
    <p:sldId id="279" r:id="rId12"/>
    <p:sldId id="280" r:id="rId13"/>
    <p:sldId id="281" r:id="rId14"/>
    <p:sldId id="282" r:id="rId15"/>
    <p:sldId id="283" r:id="rId16"/>
    <p:sldId id="284" r:id="rId17"/>
    <p:sldId id="259" r:id="rId18"/>
    <p:sldId id="285" r:id="rId19"/>
    <p:sldId id="286" r:id="rId20"/>
    <p:sldId id="287" r:id="rId21"/>
    <p:sldId id="288" r:id="rId22"/>
    <p:sldId id="289" r:id="rId23"/>
    <p:sldId id="290" r:id="rId24"/>
    <p:sldId id="291" r:id="rId25"/>
    <p:sldId id="292" r:id="rId26"/>
    <p:sldId id="293" r:id="rId27"/>
    <p:sldId id="263" r:id="rId28"/>
  </p:sldIdLst>
  <p:sldSz cx="12192000" cy="6858000"/>
  <p:notesSz cx="7010400" cy="9296400"/>
  <p:embeddedFontLst>
    <p:embeddedFont>
      <p:font typeface="Calibri" panose="020F0502020204030204" pitchFamily="34"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Montserrat SemiBold" panose="00000700000000000000" pitchFamily="2" charset="0"/>
      <p:regular r:id="rId38"/>
      <p:bold r:id="rId39"/>
      <p:italic r:id="rId40"/>
      <p:boldItalic r:id="rId41"/>
    </p:embeddedFont>
    <p:embeddedFont>
      <p:font typeface="Vollkorn Black" panose="020B0604020202020204" charset="0"/>
      <p:bold r:id="rId42"/>
      <p:boldItalic r:id="rId43"/>
    </p:embeddedFont>
    <p:embeddedFont>
      <p:font typeface="Vollkorn ExtraBold" panose="020B0604020202020204" charset="0"/>
      <p:bold r:id="rId44"/>
      <p:boldItalic r:id="rId45"/>
    </p:embeddedFont>
    <p:embeddedFont>
      <p:font typeface="Vollkorn Medium"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iJp/3MEYxNCktPksRf1O6ouhh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7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rv-nas\DIS\Carpeta%20temporal%20DPI\4.%20Informes\2023\Comisi&#243;n%20Presidencial%20Contra%20la%20Corrupci&#243;n%20CPCC\2023\1er%20Cuatrimestre\Informaci&#243;n%20de%20DF%20para%20informe%20a%20la%20CPCC%201Q%202023%20lleno.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554272350945433E-2"/>
          <c:y val="0.10381609826906056"/>
          <c:w val="0.93230700522112142"/>
          <c:h val="0.71994409936346415"/>
        </c:manualLayout>
      </c:layout>
      <c:barChart>
        <c:barDir val="col"/>
        <c:grouping val="clustered"/>
        <c:varyColors val="0"/>
        <c:ser>
          <c:idx val="0"/>
          <c:order val="0"/>
          <c:tx>
            <c:strRef>
              <c:f>'Grupo Gasto'!$C$2</c:f>
              <c:strCache>
                <c:ptCount val="1"/>
                <c:pt idx="0">
                  <c:v>Presupuesto vigente total</c:v>
                </c:pt>
              </c:strCache>
            </c:strRef>
          </c:tx>
          <c:spPr>
            <a:solidFill>
              <a:srgbClr val="0070C0"/>
            </a:solidFill>
            <a:ln>
              <a:noFill/>
            </a:ln>
            <a:effectLst/>
          </c:spPr>
          <c:invertIfNegative val="0"/>
          <c:dLbls>
            <c:spPr>
              <a:noFill/>
              <a:ln>
                <a:noFill/>
              </a:ln>
              <a:effectLst/>
            </c:spPr>
            <c:txPr>
              <a:bodyPr rot="-5400000" spcFirstLastPara="1" vertOverflow="ellipsis" wrap="square" anchor="ctr" anchorCtr="1"/>
              <a:lstStyle/>
              <a:p>
                <a:pPr>
                  <a:defRPr sz="800" b="0" i="0" u="none" strike="noStrike" kern="1200" baseline="0">
                    <a:solidFill>
                      <a:sysClr val="windowText" lastClr="000000"/>
                    </a:solidFill>
                    <a:latin typeface="Montserrat" panose="00000500000000000000" pitchFamily="2"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'Grupo Gasto'!$A$4:$A$8</c:f>
              <c:strCache>
                <c:ptCount val="5"/>
                <c:pt idx="0">
                  <c:v>0. Salarios, honorarios, etc.</c:v>
                </c:pt>
                <c:pt idx="1">
                  <c:v>1. Servicios básicos, mantenimientos, etc.</c:v>
                </c:pt>
                <c:pt idx="2">
                  <c:v>2. Materiales, útiles, alimentos, etc.</c:v>
                </c:pt>
                <c:pt idx="3">
                  <c:v>3. Equipo, mobiliario, etc.</c:v>
                </c:pt>
                <c:pt idx="4">
                  <c:v>4. Traslado de fondos a instituciones y personas</c:v>
                </c:pt>
              </c:strCache>
              <c:extLst/>
            </c:strRef>
          </c:cat>
          <c:val>
            <c:numRef>
              <c:f>'Grupo Gasto'!$C$4:$C$8</c:f>
              <c:numCache>
                <c:formatCode>"Q"#,##0.00</c:formatCode>
                <c:ptCount val="5"/>
                <c:pt idx="0">
                  <c:v>98016210</c:v>
                </c:pt>
                <c:pt idx="1">
                  <c:v>30191382</c:v>
                </c:pt>
                <c:pt idx="2">
                  <c:v>3931618</c:v>
                </c:pt>
                <c:pt idx="3">
                  <c:v>2958676</c:v>
                </c:pt>
                <c:pt idx="4">
                  <c:v>7402114</c:v>
                </c:pt>
              </c:numCache>
              <c:extLst/>
            </c:numRef>
          </c:val>
          <c:extLst>
            <c:ext xmlns:c16="http://schemas.microsoft.com/office/drawing/2014/chart" uri="{C3380CC4-5D6E-409C-BE32-E72D297353CC}">
              <c16:uniqueId val="{00000000-E598-46A9-ABE3-3881713B7503}"/>
            </c:ext>
          </c:extLst>
        </c:ser>
        <c:ser>
          <c:idx val="1"/>
          <c:order val="1"/>
          <c:tx>
            <c:strRef>
              <c:f>'Grupo Gasto'!$E$2</c:f>
              <c:strCache>
                <c:ptCount val="1"/>
                <c:pt idx="0">
                  <c:v>Presupuesto ejecutado (utilizado)</c:v>
                </c:pt>
              </c:strCache>
            </c:strRef>
          </c:tx>
          <c:spPr>
            <a:solidFill>
              <a:srgbClr val="002060"/>
            </a:solidFill>
            <a:ln>
              <a:noFill/>
            </a:ln>
            <a:effectLst/>
          </c:spPr>
          <c:invertIfNegative val="0"/>
          <c:dLbls>
            <c:spPr>
              <a:noFill/>
              <a:ln>
                <a:noFill/>
              </a:ln>
              <a:effectLst/>
            </c:spPr>
            <c:txPr>
              <a:bodyPr rot="-5400000" spcFirstLastPara="1" vertOverflow="ellipsis" wrap="square" anchor="ctr" anchorCtr="1"/>
              <a:lstStyle/>
              <a:p>
                <a:pPr>
                  <a:defRPr sz="800" b="0" i="0" u="none" strike="noStrike" kern="1200" baseline="0">
                    <a:solidFill>
                      <a:sysClr val="windowText" lastClr="000000"/>
                    </a:solidFill>
                    <a:latin typeface="Montserrat" panose="00000500000000000000" pitchFamily="2"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'Grupo Gasto'!$A$4:$A$8</c:f>
              <c:strCache>
                <c:ptCount val="5"/>
                <c:pt idx="0">
                  <c:v>0. Salarios, honorarios, etc.</c:v>
                </c:pt>
                <c:pt idx="1">
                  <c:v>1. Servicios básicos, mantenimientos, etc.</c:v>
                </c:pt>
                <c:pt idx="2">
                  <c:v>2. Materiales, útiles, alimentos, etc.</c:v>
                </c:pt>
                <c:pt idx="3">
                  <c:v>3. Equipo, mobiliario, etc.</c:v>
                </c:pt>
                <c:pt idx="4">
                  <c:v>4. Traslado de fondos a instituciones y personas</c:v>
                </c:pt>
              </c:strCache>
              <c:extLst/>
            </c:strRef>
          </c:cat>
          <c:val>
            <c:numRef>
              <c:f>'Grupo Gasto'!$E$4:$E$8</c:f>
              <c:numCache>
                <c:formatCode>"Q"#,##0.00</c:formatCode>
                <c:ptCount val="5"/>
                <c:pt idx="0">
                  <c:v>26770116.989999998</c:v>
                </c:pt>
                <c:pt idx="1">
                  <c:v>3912472.99</c:v>
                </c:pt>
                <c:pt idx="2">
                  <c:v>998751.51</c:v>
                </c:pt>
                <c:pt idx="3">
                  <c:v>52000</c:v>
                </c:pt>
                <c:pt idx="4">
                  <c:v>2135151.5299999998</c:v>
                </c:pt>
              </c:numCache>
              <c:extLst/>
            </c:numRef>
          </c:val>
          <c:extLst>
            <c:ext xmlns:c16="http://schemas.microsoft.com/office/drawing/2014/chart" uri="{C3380CC4-5D6E-409C-BE32-E72D297353CC}">
              <c16:uniqueId val="{00000001-E598-46A9-ABE3-3881713B7503}"/>
            </c:ext>
          </c:extLst>
        </c:ser>
        <c:ser>
          <c:idx val="2"/>
          <c:order val="2"/>
          <c:tx>
            <c:strRef>
              <c:f>'Grupo Gasto'!$G$2</c:f>
              <c:strCache>
                <c:ptCount val="1"/>
                <c:pt idx="0">
                  <c:v>Saldo por ejecutar (por utilizar)</c:v>
                </c:pt>
              </c:strCache>
            </c:strRef>
          </c:tx>
          <c:spPr>
            <a:solidFill>
              <a:srgbClr val="00B7D2"/>
            </a:solidFill>
            <a:ln>
              <a:noFill/>
            </a:ln>
            <a:effectLst/>
          </c:spPr>
          <c:invertIfNegative val="0"/>
          <c:dLbls>
            <c:spPr>
              <a:noFill/>
              <a:ln>
                <a:noFill/>
              </a:ln>
              <a:effectLst/>
            </c:spPr>
            <c:txPr>
              <a:bodyPr rot="-5400000" spcFirstLastPara="1" vertOverflow="ellipsis" wrap="square" anchor="ctr" anchorCtr="1"/>
              <a:lstStyle/>
              <a:p>
                <a:pPr>
                  <a:defRPr sz="800" b="0" i="0" u="none" strike="noStrike" kern="1200" baseline="0">
                    <a:solidFill>
                      <a:sysClr val="windowText" lastClr="000000"/>
                    </a:solidFill>
                    <a:latin typeface="Montserrat" panose="00000500000000000000" pitchFamily="2"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'Grupo Gasto'!$A$4:$A$8</c:f>
              <c:strCache>
                <c:ptCount val="5"/>
                <c:pt idx="0">
                  <c:v>0. Salarios, honorarios, etc.</c:v>
                </c:pt>
                <c:pt idx="1">
                  <c:v>1. Servicios básicos, mantenimientos, etc.</c:v>
                </c:pt>
                <c:pt idx="2">
                  <c:v>2. Materiales, útiles, alimentos, etc.</c:v>
                </c:pt>
                <c:pt idx="3">
                  <c:v>3. Equipo, mobiliario, etc.</c:v>
                </c:pt>
                <c:pt idx="4">
                  <c:v>4. Traslado de fondos a instituciones y personas</c:v>
                </c:pt>
              </c:strCache>
              <c:extLst/>
            </c:strRef>
          </c:cat>
          <c:val>
            <c:numRef>
              <c:f>'Grupo Gasto'!$G$4:$G$8</c:f>
              <c:numCache>
                <c:formatCode>"Q"#,##0.00</c:formatCode>
                <c:ptCount val="5"/>
                <c:pt idx="0">
                  <c:v>71246093.010000005</c:v>
                </c:pt>
                <c:pt idx="1">
                  <c:v>26278909.009999998</c:v>
                </c:pt>
                <c:pt idx="2">
                  <c:v>2932866.49</c:v>
                </c:pt>
                <c:pt idx="3">
                  <c:v>2906676</c:v>
                </c:pt>
                <c:pt idx="4">
                  <c:v>5266962.4700000007</c:v>
                </c:pt>
              </c:numCache>
              <c:extLst/>
            </c:numRef>
          </c:val>
          <c:extLst>
            <c:ext xmlns:c16="http://schemas.microsoft.com/office/drawing/2014/chart" uri="{C3380CC4-5D6E-409C-BE32-E72D297353CC}">
              <c16:uniqueId val="{00000002-E598-46A9-ABE3-3881713B7503}"/>
            </c:ext>
          </c:extLst>
        </c:ser>
        <c:dLbls>
          <c:dLblPos val="outEnd"/>
          <c:showLegendKey val="0"/>
          <c:showVal val="1"/>
          <c:showCatName val="0"/>
          <c:showSerName val="0"/>
          <c:showPercent val="0"/>
          <c:showBubbleSize val="0"/>
        </c:dLbls>
        <c:gapWidth val="219"/>
        <c:overlap val="-27"/>
        <c:axId val="240495360"/>
        <c:axId val="240494968"/>
      </c:barChart>
      <c:catAx>
        <c:axId val="24049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Times New Roman" panose="02020603050405020304" pitchFamily="18" charset="0"/>
              </a:defRPr>
            </a:pPr>
            <a:endParaRPr lang="es-ES"/>
          </a:p>
        </c:txPr>
        <c:crossAx val="240494968"/>
        <c:crosses val="autoZero"/>
        <c:auto val="1"/>
        <c:lblAlgn val="ctr"/>
        <c:lblOffset val="100"/>
        <c:noMultiLvlLbl val="0"/>
      </c:catAx>
      <c:valAx>
        <c:axId val="240494968"/>
        <c:scaling>
          <c:orientation val="minMax"/>
        </c:scaling>
        <c:delete val="1"/>
        <c:axPos val="l"/>
        <c:numFmt formatCode="#,##0.00" sourceLinked="0"/>
        <c:majorTickMark val="none"/>
        <c:minorTickMark val="none"/>
        <c:tickLblPos val="nextTo"/>
        <c:crossAx val="240495360"/>
        <c:crosses val="autoZero"/>
        <c:crossBetween val="between"/>
      </c:valAx>
      <c:spPr>
        <a:noFill/>
        <a:ln>
          <a:noFill/>
        </a:ln>
        <a:effectLst/>
      </c:spPr>
    </c:plotArea>
    <c:legend>
      <c:legendPos val="b"/>
      <c:layout>
        <c:manualLayout>
          <c:xMode val="edge"/>
          <c:yMode val="edge"/>
          <c:x val="0.16000587618197082"/>
          <c:y val="0.94437097252801605"/>
          <c:w val="0.68390356988074452"/>
          <c:h val="3.40279351449118E-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Times New Roman" panose="02020603050405020304" pitchFamily="18" charset="0"/>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ysClr val="windowText" lastClr="000000"/>
          </a:solidFill>
          <a:latin typeface="Montserrat" panose="00000500000000000000" pitchFamily="2" charset="0"/>
          <a:cs typeface="Times New Roman" panose="02020603050405020304" pitchFamily="18" charset="0"/>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815179352580925"/>
          <c:y val="5.0925925925925923E-2"/>
          <c:w val="0.59425111839369871"/>
          <c:h val="0.83062682324875492"/>
        </c:manualLayout>
      </c:layout>
      <c:barChart>
        <c:barDir val="bar"/>
        <c:grouping val="clustered"/>
        <c:varyColors val="0"/>
        <c:ser>
          <c:idx val="0"/>
          <c:order val="0"/>
          <c:tx>
            <c:strRef>
              <c:f>Finalidad!$B$2</c:f>
              <c:strCache>
                <c:ptCount val="1"/>
                <c:pt idx="0">
                  <c:v>Presupuesto vigente total</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Finalidad!$A$4:$A$5</c:f>
              <c:strCache>
                <c:ptCount val="2"/>
                <c:pt idx="0">
                  <c:v>Servicios Públicos Generales</c:v>
                </c:pt>
                <c:pt idx="1">
                  <c:v>Educación</c:v>
                </c:pt>
              </c:strCache>
              <c:extLst/>
            </c:strRef>
          </c:cat>
          <c:val>
            <c:numRef>
              <c:f>Finalidad!$B$4:$B$5</c:f>
              <c:numCache>
                <c:formatCode>_("Q"* #,##0.00_);_("Q"* \(#,##0.00\);_("Q"* "-"??_);_(@_)</c:formatCode>
                <c:ptCount val="2"/>
                <c:pt idx="0">
                  <c:v>138363929</c:v>
                </c:pt>
                <c:pt idx="1">
                  <c:v>4136071</c:v>
                </c:pt>
              </c:numCache>
              <c:extLst/>
            </c:numRef>
          </c:val>
          <c:extLst>
            <c:ext xmlns:c16="http://schemas.microsoft.com/office/drawing/2014/chart" uri="{C3380CC4-5D6E-409C-BE32-E72D297353CC}">
              <c16:uniqueId val="{00000000-6140-48AC-8488-36ABB42F9E62}"/>
            </c:ext>
          </c:extLst>
        </c:ser>
        <c:ser>
          <c:idx val="1"/>
          <c:order val="1"/>
          <c:tx>
            <c:strRef>
              <c:f>Finalidad!$D$2</c:f>
              <c:strCache>
                <c:ptCount val="1"/>
                <c:pt idx="0">
                  <c:v>Presupuesto ejecutado (acumulado)</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Finalidad!$A$4:$A$5</c:f>
              <c:strCache>
                <c:ptCount val="2"/>
                <c:pt idx="0">
                  <c:v>Servicios Públicos Generales</c:v>
                </c:pt>
                <c:pt idx="1">
                  <c:v>Educación</c:v>
                </c:pt>
              </c:strCache>
              <c:extLst/>
            </c:strRef>
          </c:cat>
          <c:val>
            <c:numRef>
              <c:f>Finalidad!$D$4:$D$5</c:f>
              <c:numCache>
                <c:formatCode>_("Q"* #,##0.00_);_("Q"* \(#,##0.00\);_("Q"* "-"??_);_(@_)</c:formatCode>
                <c:ptCount val="2"/>
                <c:pt idx="0">
                  <c:v>32910304.940000001</c:v>
                </c:pt>
                <c:pt idx="1">
                  <c:v>958188.08</c:v>
                </c:pt>
              </c:numCache>
              <c:extLst/>
            </c:numRef>
          </c:val>
          <c:extLst>
            <c:ext xmlns:c16="http://schemas.microsoft.com/office/drawing/2014/chart" uri="{C3380CC4-5D6E-409C-BE32-E72D297353CC}">
              <c16:uniqueId val="{00000001-6140-48AC-8488-36ABB42F9E62}"/>
            </c:ext>
          </c:extLst>
        </c:ser>
        <c:ser>
          <c:idx val="2"/>
          <c:order val="2"/>
          <c:tx>
            <c:strRef>
              <c:f>Finalidad!$F$2</c:f>
              <c:strCache>
                <c:ptCount val="1"/>
                <c:pt idx="0">
                  <c:v>Saldo por ejecutar (por utilizar)</c:v>
                </c:pt>
              </c:strCache>
            </c:strRef>
          </c:tx>
          <c:spPr>
            <a:solidFill>
              <a:srgbClr val="00B7D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Finalidad!$A$4:$A$5</c:f>
              <c:strCache>
                <c:ptCount val="2"/>
                <c:pt idx="0">
                  <c:v>Servicios Públicos Generales</c:v>
                </c:pt>
                <c:pt idx="1">
                  <c:v>Educación</c:v>
                </c:pt>
              </c:strCache>
              <c:extLst/>
            </c:strRef>
          </c:cat>
          <c:val>
            <c:numRef>
              <c:f>Finalidad!$F$4:$F$5</c:f>
              <c:numCache>
                <c:formatCode>_("Q"* #,##0.00_);_("Q"* \(#,##0.00\);_("Q"* "-"??_);_(@_)</c:formatCode>
                <c:ptCount val="2"/>
                <c:pt idx="0">
                  <c:v>105453624.06</c:v>
                </c:pt>
                <c:pt idx="1">
                  <c:v>3177882.92</c:v>
                </c:pt>
              </c:numCache>
              <c:extLst/>
            </c:numRef>
          </c:val>
          <c:extLst>
            <c:ext xmlns:c16="http://schemas.microsoft.com/office/drawing/2014/chart" uri="{C3380CC4-5D6E-409C-BE32-E72D297353CC}">
              <c16:uniqueId val="{00000002-6140-48AC-8488-36ABB42F9E62}"/>
            </c:ext>
          </c:extLst>
        </c:ser>
        <c:dLbls>
          <c:showLegendKey val="0"/>
          <c:showVal val="0"/>
          <c:showCatName val="0"/>
          <c:showSerName val="0"/>
          <c:showPercent val="0"/>
          <c:showBubbleSize val="0"/>
        </c:dLbls>
        <c:gapWidth val="182"/>
        <c:overlap val="-20"/>
        <c:axId val="497175816"/>
        <c:axId val="497176208"/>
      </c:barChart>
      <c:catAx>
        <c:axId val="497175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Times New Roman" panose="02020603050405020304" pitchFamily="18" charset="0"/>
              </a:defRPr>
            </a:pPr>
            <a:endParaRPr lang="es-ES"/>
          </a:p>
        </c:txPr>
        <c:crossAx val="497176208"/>
        <c:crosses val="autoZero"/>
        <c:auto val="1"/>
        <c:lblAlgn val="ctr"/>
        <c:lblOffset val="100"/>
        <c:noMultiLvlLbl val="0"/>
      </c:catAx>
      <c:valAx>
        <c:axId val="497176208"/>
        <c:scaling>
          <c:orientation val="minMax"/>
        </c:scaling>
        <c:delete val="1"/>
        <c:axPos val="b"/>
        <c:numFmt formatCode="_(&quot;Q&quot;* #,##0.00_);_(&quot;Q&quot;* \(#,##0.00\);_(&quot;Q&quot;* &quot;-&quot;??_);_(@_)" sourceLinked="1"/>
        <c:majorTickMark val="none"/>
        <c:minorTickMark val="none"/>
        <c:tickLblPos val="nextTo"/>
        <c:crossAx val="497175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Times New Roman" panose="02020603050405020304" pitchFamily="18" charset="0"/>
            </a:defRPr>
          </a:pPr>
          <a:endParaRPr lang="es-ES"/>
        </a:p>
      </c:txPr>
    </c:legend>
    <c:plotVisOnly val="1"/>
    <c:dispBlanksAs val="gap"/>
    <c:showDLblsOverMax val="0"/>
  </c:chart>
  <c:spPr>
    <a:noFill/>
    <a:ln>
      <a:noFill/>
    </a:ln>
    <a:effectLst/>
  </c:spPr>
  <c:txPr>
    <a:bodyPr/>
    <a:lstStyle/>
    <a:p>
      <a:pPr>
        <a:defRPr>
          <a:solidFill>
            <a:sysClr val="windowText" lastClr="000000"/>
          </a:solidFill>
          <a:latin typeface="Montserrat" panose="00000500000000000000" pitchFamily="2" charset="0"/>
          <a:cs typeface="Times New Roman" panose="02020603050405020304" pitchFamily="18"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s-GT" sz="1200" smtClean="0">
                <a:solidFill>
                  <a:schemeClr val="dk1"/>
                </a:solidFill>
                <a:latin typeface="Calibri"/>
                <a:ea typeface="Calibri"/>
                <a:cs typeface="Calibri"/>
                <a:sym typeface="Calibri"/>
              </a:rPr>
              <a:pPr algn="r"/>
              <a:t>‹Nº›</a:t>
            </a:fld>
            <a:endParaRPr lang="es-GT"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6" name="Google Shape;3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10</a:t>
            </a:fld>
            <a:endParaRPr/>
          </a:p>
        </p:txBody>
      </p:sp>
    </p:spTree>
    <p:extLst>
      <p:ext uri="{BB962C8B-B14F-4D97-AF65-F5344CB8AC3E}">
        <p14:creationId xmlns:p14="http://schemas.microsoft.com/office/powerpoint/2010/main" val="2418805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11</a:t>
            </a:fld>
            <a:endParaRPr/>
          </a:p>
        </p:txBody>
      </p:sp>
    </p:spTree>
    <p:extLst>
      <p:ext uri="{BB962C8B-B14F-4D97-AF65-F5344CB8AC3E}">
        <p14:creationId xmlns:p14="http://schemas.microsoft.com/office/powerpoint/2010/main" val="2747497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12</a:t>
            </a:fld>
            <a:endParaRPr/>
          </a:p>
        </p:txBody>
      </p:sp>
    </p:spTree>
    <p:extLst>
      <p:ext uri="{BB962C8B-B14F-4D97-AF65-F5344CB8AC3E}">
        <p14:creationId xmlns:p14="http://schemas.microsoft.com/office/powerpoint/2010/main" val="2407913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13</a:t>
            </a:fld>
            <a:endParaRPr/>
          </a:p>
        </p:txBody>
      </p:sp>
    </p:spTree>
    <p:extLst>
      <p:ext uri="{BB962C8B-B14F-4D97-AF65-F5344CB8AC3E}">
        <p14:creationId xmlns:p14="http://schemas.microsoft.com/office/powerpoint/2010/main" val="330093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14</a:t>
            </a:fld>
            <a:endParaRPr/>
          </a:p>
        </p:txBody>
      </p:sp>
    </p:spTree>
    <p:extLst>
      <p:ext uri="{BB962C8B-B14F-4D97-AF65-F5344CB8AC3E}">
        <p14:creationId xmlns:p14="http://schemas.microsoft.com/office/powerpoint/2010/main" val="689233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15</a:t>
            </a:fld>
            <a:endParaRPr/>
          </a:p>
        </p:txBody>
      </p:sp>
    </p:spTree>
    <p:extLst>
      <p:ext uri="{BB962C8B-B14F-4D97-AF65-F5344CB8AC3E}">
        <p14:creationId xmlns:p14="http://schemas.microsoft.com/office/powerpoint/2010/main" val="859237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44" name="Google Shape;44;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s-GT"/>
              <a:pPr algn="r"/>
              <a:t>16</a:t>
            </a:fld>
            <a:endParaRPr/>
          </a:p>
        </p:txBody>
      </p:sp>
    </p:spTree>
    <p:extLst>
      <p:ext uri="{BB962C8B-B14F-4D97-AF65-F5344CB8AC3E}">
        <p14:creationId xmlns:p14="http://schemas.microsoft.com/office/powerpoint/2010/main" val="3876357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65" name="Google Shape;65;g1e0bd25976b_0_5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65" name="Google Shape;65;g1e0bd25976b_0_5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18</a:t>
            </a:fld>
            <a:endParaRPr/>
          </a:p>
        </p:txBody>
      </p:sp>
    </p:spTree>
    <p:extLst>
      <p:ext uri="{BB962C8B-B14F-4D97-AF65-F5344CB8AC3E}">
        <p14:creationId xmlns:p14="http://schemas.microsoft.com/office/powerpoint/2010/main" val="3475885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65" name="Google Shape;65;g1e0bd25976b_0_5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19</a:t>
            </a:fld>
            <a:endParaRPr/>
          </a:p>
        </p:txBody>
      </p:sp>
    </p:spTree>
    <p:extLst>
      <p:ext uri="{BB962C8B-B14F-4D97-AF65-F5344CB8AC3E}">
        <p14:creationId xmlns:p14="http://schemas.microsoft.com/office/powerpoint/2010/main" val="309964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44" name="Google Shape;44;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s-GT"/>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44" name="Google Shape;44;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s-GT"/>
              <a:pPr algn="r"/>
              <a:t>20</a:t>
            </a:fld>
            <a:endParaRPr/>
          </a:p>
        </p:txBody>
      </p:sp>
    </p:spTree>
    <p:extLst>
      <p:ext uri="{BB962C8B-B14F-4D97-AF65-F5344CB8AC3E}">
        <p14:creationId xmlns:p14="http://schemas.microsoft.com/office/powerpoint/2010/main" val="1781031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65" name="Google Shape;65;g1e0bd25976b_0_5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21</a:t>
            </a:fld>
            <a:endParaRPr/>
          </a:p>
        </p:txBody>
      </p:sp>
    </p:spTree>
    <p:extLst>
      <p:ext uri="{BB962C8B-B14F-4D97-AF65-F5344CB8AC3E}">
        <p14:creationId xmlns:p14="http://schemas.microsoft.com/office/powerpoint/2010/main" val="1813628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44" name="Google Shape;44;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s-GT"/>
              <a:pPr algn="r"/>
              <a:t>22</a:t>
            </a:fld>
            <a:endParaRPr/>
          </a:p>
        </p:txBody>
      </p:sp>
    </p:spTree>
    <p:extLst>
      <p:ext uri="{BB962C8B-B14F-4D97-AF65-F5344CB8AC3E}">
        <p14:creationId xmlns:p14="http://schemas.microsoft.com/office/powerpoint/2010/main" val="3374628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23</a:t>
            </a:fld>
            <a:endParaRPr/>
          </a:p>
        </p:txBody>
      </p:sp>
    </p:spTree>
    <p:extLst>
      <p:ext uri="{BB962C8B-B14F-4D97-AF65-F5344CB8AC3E}">
        <p14:creationId xmlns:p14="http://schemas.microsoft.com/office/powerpoint/2010/main" val="4257433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24</a:t>
            </a:fld>
            <a:endParaRPr/>
          </a:p>
        </p:txBody>
      </p:sp>
    </p:spTree>
    <p:extLst>
      <p:ext uri="{BB962C8B-B14F-4D97-AF65-F5344CB8AC3E}">
        <p14:creationId xmlns:p14="http://schemas.microsoft.com/office/powerpoint/2010/main" val="2341995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25</a:t>
            </a:fld>
            <a:endParaRPr/>
          </a:p>
        </p:txBody>
      </p:sp>
    </p:spTree>
    <p:extLst>
      <p:ext uri="{BB962C8B-B14F-4D97-AF65-F5344CB8AC3E}">
        <p14:creationId xmlns:p14="http://schemas.microsoft.com/office/powerpoint/2010/main" val="364274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26</a:t>
            </a:fld>
            <a:endParaRPr/>
          </a:p>
        </p:txBody>
      </p:sp>
    </p:spTree>
    <p:extLst>
      <p:ext uri="{BB962C8B-B14F-4D97-AF65-F5344CB8AC3E}">
        <p14:creationId xmlns:p14="http://schemas.microsoft.com/office/powerpoint/2010/main" val="55900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110" name="Google Shape;110;g1e0bd25976b_0_118: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4</a:t>
            </a:fld>
            <a:endParaRPr/>
          </a:p>
        </p:txBody>
      </p:sp>
    </p:spTree>
    <p:extLst>
      <p:ext uri="{BB962C8B-B14F-4D97-AF65-F5344CB8AC3E}">
        <p14:creationId xmlns:p14="http://schemas.microsoft.com/office/powerpoint/2010/main" val="3927555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44" name="Google Shape;44;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s-GT"/>
              <a:pPr algn="r"/>
              <a:t>5</a:t>
            </a:fld>
            <a:endParaRPr/>
          </a:p>
        </p:txBody>
      </p:sp>
    </p:spTree>
    <p:extLst>
      <p:ext uri="{BB962C8B-B14F-4D97-AF65-F5344CB8AC3E}">
        <p14:creationId xmlns:p14="http://schemas.microsoft.com/office/powerpoint/2010/main" val="2763824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6</a:t>
            </a:fld>
            <a:endParaRPr/>
          </a:p>
        </p:txBody>
      </p:sp>
    </p:spTree>
    <p:extLst>
      <p:ext uri="{BB962C8B-B14F-4D97-AF65-F5344CB8AC3E}">
        <p14:creationId xmlns:p14="http://schemas.microsoft.com/office/powerpoint/2010/main" val="358828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7</a:t>
            </a:fld>
            <a:endParaRPr/>
          </a:p>
        </p:txBody>
      </p:sp>
    </p:spTree>
    <p:extLst>
      <p:ext uri="{BB962C8B-B14F-4D97-AF65-F5344CB8AC3E}">
        <p14:creationId xmlns:p14="http://schemas.microsoft.com/office/powerpoint/2010/main" val="122346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8</a:t>
            </a:fld>
            <a:endParaRPr/>
          </a:p>
        </p:txBody>
      </p:sp>
    </p:spTree>
    <p:extLst>
      <p:ext uri="{BB962C8B-B14F-4D97-AF65-F5344CB8AC3E}">
        <p14:creationId xmlns:p14="http://schemas.microsoft.com/office/powerpoint/2010/main" val="1787230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9</a:t>
            </a:fld>
            <a:endParaRPr/>
          </a:p>
        </p:txBody>
      </p:sp>
    </p:spTree>
    <p:extLst>
      <p:ext uri="{BB962C8B-B14F-4D97-AF65-F5344CB8AC3E}">
        <p14:creationId xmlns:p14="http://schemas.microsoft.com/office/powerpoint/2010/main" val="1519962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0"/>
        <p:cNvGrpSpPr/>
        <p:nvPr/>
      </p:nvGrpSpPr>
      <p:grpSpPr>
        <a:xfrm>
          <a:off x="0" y="0"/>
          <a:ext cx="0" cy="0"/>
          <a:chOff x="0" y="0"/>
          <a:chExt cx="0" cy="0"/>
        </a:xfrm>
      </p:grpSpPr>
      <p:pic>
        <p:nvPicPr>
          <p:cNvPr id="11" name="Google Shape;11;p10"/>
          <p:cNvPicPr preferRelativeResize="0"/>
          <p:nvPr/>
        </p:nvPicPr>
        <p:blipFill>
          <a:blip r:embed="rId2">
            <a:alphaModFix/>
          </a:blip>
          <a:stretch>
            <a:fillRect/>
          </a:stretch>
        </p:blipFill>
        <p:spPr>
          <a:xfrm>
            <a:off x="0" y="-2"/>
            <a:ext cx="12192000" cy="68580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alphaModFix/>
          </a:blip>
          <a:srcRect/>
          <a:stretch/>
        </p:blipFill>
        <p:spPr>
          <a:xfrm>
            <a:off x="0" y="-7"/>
            <a:ext cx="12192000" cy="6858014"/>
          </a:xfrm>
          <a:prstGeom prst="rect">
            <a:avLst/>
          </a:prstGeom>
          <a:noFill/>
          <a:ln>
            <a:noFill/>
          </a:ln>
        </p:spPr>
      </p:pic>
      <p:sp>
        <p:nvSpPr>
          <p:cNvPr id="14" name="Google Shape;14;p11"/>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15" name="Google Shape;15;p11"/>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P  R  I  M  E  R      C  U  A  T  R  I  M  E  S  T  R  E</a:t>
            </a:r>
            <a:endParaRPr sz="600">
              <a:solidFill>
                <a:schemeClr val="lt1"/>
              </a:solidFill>
              <a:latin typeface="Vollkorn Black"/>
              <a:ea typeface="Vollkorn Black"/>
              <a:cs typeface="Vollkorn Black"/>
              <a:sym typeface="Vollkorn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alphaModFix/>
          </a:blip>
          <a:stretch>
            <a:fillRect/>
          </a:stretch>
        </p:blipFill>
        <p:spPr>
          <a:xfrm>
            <a:off x="0" y="4706471"/>
            <a:ext cx="1245950" cy="2151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1">
  <p:cSld name="PICTURE_WITH_CAPTION_TEXT_1">
    <p:spTree>
      <p:nvGrpSpPr>
        <p:cNvPr id="1" name="Shape 25"/>
        <p:cNvGrpSpPr/>
        <p:nvPr/>
      </p:nvGrpSpPr>
      <p:grpSpPr>
        <a:xfrm>
          <a:off x="0" y="0"/>
          <a:ext cx="0" cy="0"/>
          <a:chOff x="0" y="0"/>
          <a:chExt cx="0" cy="0"/>
        </a:xfrm>
      </p:grpSpPr>
      <p:pic>
        <p:nvPicPr>
          <p:cNvPr id="26" name="Google Shape;26;g1e0bd25976b_0_133"/>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7" name="Google Shape;27;g1e0bd25976b_0_133"/>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28" name="Google Shape;28;g1e0bd25976b_0_133"/>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4" y="0"/>
            <a:ext cx="1219199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4">
            <a:alphaModFix/>
          </a:blip>
          <a:srcRect/>
          <a:stretch/>
        </p:blipFill>
        <p:spPr>
          <a:xfrm>
            <a:off x="4411155" y="6282160"/>
            <a:ext cx="3369690" cy="572848"/>
          </a:xfrm>
          <a:prstGeom prst="rect">
            <a:avLst/>
          </a:prstGeom>
          <a:noFill/>
          <a:ln>
            <a:noFill/>
          </a:ln>
        </p:spPr>
      </p:pic>
      <p:pic>
        <p:nvPicPr>
          <p:cNvPr id="39" name="Google Shape;39;p1"/>
          <p:cNvPicPr preferRelativeResize="0"/>
          <p:nvPr/>
        </p:nvPicPr>
        <p:blipFill rotWithShape="1">
          <a:blip r:embed="rId5">
            <a:alphaModFix/>
          </a:blip>
          <a:srcRect/>
          <a:stretch/>
        </p:blipFill>
        <p:spPr>
          <a:xfrm>
            <a:off x="4962689" y="6333255"/>
            <a:ext cx="1206240" cy="479279"/>
          </a:xfrm>
          <a:prstGeom prst="rect">
            <a:avLst/>
          </a:prstGeom>
          <a:noFill/>
          <a:ln>
            <a:noFill/>
          </a:ln>
        </p:spPr>
      </p:pic>
      <p:sp>
        <p:nvSpPr>
          <p:cNvPr id="40" name="Google Shape;40;p1"/>
          <p:cNvSpPr txBox="1"/>
          <p:nvPr/>
        </p:nvSpPr>
        <p:spPr>
          <a:xfrm>
            <a:off x="6201980" y="6383918"/>
            <a:ext cx="165168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600" b="1" i="0" u="none" strike="noStrike" cap="none" dirty="0">
                <a:solidFill>
                  <a:srgbClr val="10304B"/>
                </a:solidFill>
                <a:latin typeface="Montserrat SemiBold"/>
                <a:ea typeface="Montserrat SemiBold"/>
                <a:cs typeface="Montserrat SemiBold"/>
                <a:sym typeface="Montserrat SemiBold"/>
              </a:rPr>
              <a:t>SECRETARÍA DE PLANIFICACIÓN Y PROGRAMACIÓN DE LA PRESIDENCIA</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909215"/>
            <a:ext cx="347338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¿Describir cuál es la importancia </a:t>
            </a:r>
            <a:r>
              <a:rPr lang="es-ES" sz="2000" b="1" dirty="0">
                <a:solidFill>
                  <a:schemeClr val="lt1"/>
                </a:solidFill>
                <a:latin typeface="Montserrat"/>
                <a:ea typeface="Montserrat"/>
                <a:cs typeface="Montserrat"/>
                <a:sym typeface="Montserrat"/>
              </a:rPr>
              <a:t>del pago de servidores públicos?</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sp>
        <p:nvSpPr>
          <p:cNvPr id="7" name="Título 1">
            <a:extLst>
              <a:ext uri="{FF2B5EF4-FFF2-40B4-BE49-F238E27FC236}">
                <a16:creationId xmlns:a16="http://schemas.microsoft.com/office/drawing/2014/main" id="{4BF72FA0-C3B1-45FC-8D1D-C0A28574307B}"/>
              </a:ext>
            </a:extLst>
          </p:cNvPr>
          <p:cNvSpPr txBox="1">
            <a:spLocks/>
          </p:cNvSpPr>
          <p:nvPr/>
        </p:nvSpPr>
        <p:spPr>
          <a:xfrm>
            <a:off x="926935" y="2298747"/>
            <a:ext cx="7893215" cy="363617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ES" sz="1400" b="0" dirty="0">
                <a:solidFill>
                  <a:schemeClr val="tx1"/>
                </a:solidFill>
                <a:latin typeface="Montserrat" panose="00000500000000000000" pitchFamily="2" charset="0"/>
                <a:ea typeface="+mn-ea"/>
                <a:cs typeface="Arial" panose="020B0604020202020204" pitchFamily="34" charset="0"/>
              </a:rPr>
              <a:t>De conformidad con su naturaleza, SEGEPLAN es el órgano de planificación del Estado y de apoyo a las atribuciones de la Presidencia de la República, siendo el encargado de formular y trasladar las directrices que permitan el cumplimiento de la visión estratégica del desarrollo, contenida en el PND y que se concreta en el SNP mediante las prioridades nacionales del desarrollo. Para el cumplimiento de lo anterior, se hace necesario contar con el personal que facilite la asistencia técnica a las 503 entidades públicas, el seguimiento de proyectos finalizados de obras inconclusas del período 2015-2019, así como el personal de apoyo; este gasto se concentra principalmente en la clasificación de "Servicios personales", siendo el mayor rubro de gasto de la institución ya que representa el 68.78% del total del presupuesto vigente al primer cuatrimestre para el presente ejercicio fiscal.</a:t>
            </a:r>
            <a:endParaRPr lang="es-GT" sz="1400" b="0" dirty="0">
              <a:solidFill>
                <a:schemeClr val="accent1">
                  <a:lumMod val="50000"/>
                </a:schemeClr>
              </a:solidFill>
              <a:latin typeface="Montserrat" panose="00000500000000000000" pitchFamily="2" charset="0"/>
              <a:cs typeface="Arial" panose="020B0604020202020204" pitchFamily="34" charset="0"/>
            </a:endParaRPr>
          </a:p>
        </p:txBody>
      </p:sp>
      <p:sp>
        <p:nvSpPr>
          <p:cNvPr id="8" name="Título 1">
            <a:extLst>
              <a:ext uri="{FF2B5EF4-FFF2-40B4-BE49-F238E27FC236}">
                <a16:creationId xmlns:a16="http://schemas.microsoft.com/office/drawing/2014/main" id="{0A8369E8-4AF2-4EBC-BFBA-9FD4C8CEE870}"/>
              </a:ext>
            </a:extLst>
          </p:cNvPr>
          <p:cNvSpPr txBox="1">
            <a:spLocks/>
          </p:cNvSpPr>
          <p:nvPr/>
        </p:nvSpPr>
        <p:spPr>
          <a:xfrm>
            <a:off x="8997935" y="2298747"/>
            <a:ext cx="300892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600" b="0" dirty="0">
                <a:solidFill>
                  <a:schemeClr val="tx1"/>
                </a:solidFill>
                <a:latin typeface="Montserrat" panose="00000500000000000000" pitchFamily="2" charset="0"/>
                <a:ea typeface="+mn-ea"/>
                <a:cs typeface="Arial" panose="020B0604020202020204" pitchFamily="34" charset="0"/>
              </a:rPr>
              <a:t>Durante el periodo reportado, SEGEPLAN atendió y dio cobertura a </a:t>
            </a:r>
            <a:r>
              <a:rPr lang="es-GT" sz="1600" dirty="0">
                <a:solidFill>
                  <a:srgbClr val="00B7D2"/>
                </a:solidFill>
                <a:latin typeface="Montserrat" panose="00000500000000000000" pitchFamily="2" charset="0"/>
                <a:ea typeface="+mn-ea"/>
                <a:cs typeface="Arial" panose="020B0604020202020204" pitchFamily="34" charset="0"/>
              </a:rPr>
              <a:t>71 guatemaltecos y más de 400 entidades.</a:t>
            </a:r>
          </a:p>
        </p:txBody>
      </p:sp>
    </p:spTree>
    <p:extLst>
      <p:ext uri="{BB962C8B-B14F-4D97-AF65-F5344CB8AC3E}">
        <p14:creationId xmlns:p14="http://schemas.microsoft.com/office/powerpoint/2010/main" val="2642383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909215"/>
            <a:ext cx="347338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Pago de salarios a servidores públicos </a:t>
            </a:r>
            <a:r>
              <a:rPr lang="es-ES" sz="2000" b="1" dirty="0">
                <a:solidFill>
                  <a:schemeClr val="lt1"/>
                </a:solidFill>
                <a:latin typeface="Montserrat"/>
                <a:ea typeface="Montserrat"/>
                <a:cs typeface="Montserrat"/>
                <a:sym typeface="Montserrat"/>
              </a:rPr>
              <a:t>a la fecha</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sp>
        <p:nvSpPr>
          <p:cNvPr id="9" name="Título 1">
            <a:extLst>
              <a:ext uri="{FF2B5EF4-FFF2-40B4-BE49-F238E27FC236}">
                <a16:creationId xmlns:a16="http://schemas.microsoft.com/office/drawing/2014/main" id="{AE6C8BFA-6EC9-404D-872C-BBAC3B70B665}"/>
              </a:ext>
            </a:extLst>
          </p:cNvPr>
          <p:cNvSpPr txBox="1">
            <a:spLocks/>
          </p:cNvSpPr>
          <p:nvPr/>
        </p:nvSpPr>
        <p:spPr>
          <a:xfrm>
            <a:off x="1134994" y="2076078"/>
            <a:ext cx="7406641" cy="38727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Montserrat" panose="00000500000000000000" pitchFamily="2" charset="0"/>
                <a:cs typeface="Arial" panose="020B0604020202020204" pitchFamily="34" charset="0"/>
              </a:rPr>
              <a:t>Presupuesto vigente total para el pago de servidores públicos</a:t>
            </a:r>
          </a:p>
          <a:p>
            <a:pPr marL="0" lvl="1" algn="just">
              <a:lnSpc>
                <a:spcPct val="150000"/>
              </a:lnSpc>
              <a:spcBef>
                <a:spcPct val="0"/>
              </a:spcBef>
            </a:pPr>
            <a:r>
              <a:rPr lang="es-GT" sz="3200" b="1" dirty="0">
                <a:solidFill>
                  <a:srgbClr val="00B7D2"/>
                </a:solidFill>
                <a:latin typeface="Montserrat" panose="00000500000000000000" pitchFamily="2" charset="0"/>
                <a:cs typeface="Arial" panose="020B0604020202020204" pitchFamily="34" charset="0"/>
              </a:rPr>
              <a:t>Q. 98,016,210.00 </a:t>
            </a:r>
          </a:p>
          <a:p>
            <a:pPr algn="just">
              <a:lnSpc>
                <a:spcPct val="150000"/>
              </a:lnSpc>
            </a:pPr>
            <a:r>
              <a:rPr lang="es-GT" sz="1800" b="0" dirty="0">
                <a:solidFill>
                  <a:schemeClr val="tx1"/>
                </a:solidFill>
                <a:latin typeface="Montserrat" panose="00000500000000000000" pitchFamily="2" charset="0"/>
                <a:cs typeface="Arial" panose="020B0604020202020204" pitchFamily="34" charset="0"/>
              </a:rPr>
              <a:t>Presupuesto utilizado al </a:t>
            </a:r>
            <a:r>
              <a:rPr lang="es-GT" sz="1800" u="sng" dirty="0">
                <a:solidFill>
                  <a:schemeClr val="tx1"/>
                </a:solidFill>
                <a:latin typeface="Montserrat" panose="00000500000000000000" pitchFamily="2" charset="0"/>
                <a:cs typeface="Arial" panose="020B0604020202020204" pitchFamily="34" charset="0"/>
              </a:rPr>
              <a:t>primer cuatrimestre 2023</a:t>
            </a:r>
            <a:r>
              <a:rPr lang="es-GT" sz="1800" dirty="0">
                <a:solidFill>
                  <a:schemeClr val="tx1"/>
                </a:solidFill>
                <a:latin typeface="Montserrat" panose="00000500000000000000" pitchFamily="2" charset="0"/>
                <a:cs typeface="Arial" panose="020B0604020202020204" pitchFamily="34" charset="0"/>
              </a:rPr>
              <a:t> </a:t>
            </a:r>
            <a:r>
              <a:rPr lang="es-GT" sz="1800" b="0" dirty="0">
                <a:solidFill>
                  <a:schemeClr val="tx1"/>
                </a:solidFill>
                <a:latin typeface="Montserrat" panose="00000500000000000000" pitchFamily="2" charset="0"/>
                <a:cs typeface="Arial" panose="020B0604020202020204" pitchFamily="34" charset="0"/>
              </a:rPr>
              <a:t>para el pago de servidores públicos</a:t>
            </a:r>
          </a:p>
          <a:p>
            <a:pPr marL="0" lvl="1" algn="just">
              <a:lnSpc>
                <a:spcPct val="150000"/>
              </a:lnSpc>
              <a:spcBef>
                <a:spcPct val="0"/>
              </a:spcBef>
            </a:pPr>
            <a:r>
              <a:rPr lang="es-GT" sz="3200" b="1" dirty="0">
                <a:solidFill>
                  <a:srgbClr val="00B7D2"/>
                </a:solidFill>
                <a:latin typeface="Montserrat" panose="00000500000000000000" pitchFamily="2" charset="0"/>
                <a:cs typeface="Arial" panose="020B0604020202020204" pitchFamily="34" charset="0"/>
              </a:rPr>
              <a:t>Q. 26,770,116.99 </a:t>
            </a:r>
          </a:p>
          <a:p>
            <a:pPr algn="just">
              <a:lnSpc>
                <a:spcPct val="150000"/>
              </a:lnSpc>
            </a:pPr>
            <a:r>
              <a:rPr lang="es-GT" sz="1800" b="0" dirty="0">
                <a:solidFill>
                  <a:schemeClr val="tx1"/>
                </a:solidFill>
                <a:latin typeface="Montserrat" panose="00000500000000000000" pitchFamily="2" charset="0"/>
                <a:cs typeface="Arial" panose="020B0604020202020204" pitchFamily="34" charset="0"/>
              </a:rPr>
              <a:t>Saldo para el pago de servidores públicos</a:t>
            </a:r>
          </a:p>
          <a:p>
            <a:pPr marL="0" lvl="1" algn="just">
              <a:lnSpc>
                <a:spcPct val="150000"/>
              </a:lnSpc>
              <a:spcBef>
                <a:spcPct val="0"/>
              </a:spcBef>
            </a:pPr>
            <a:r>
              <a:rPr lang="es-GT" sz="3200" b="1" dirty="0">
                <a:solidFill>
                  <a:srgbClr val="00B7D2"/>
                </a:solidFill>
                <a:latin typeface="Montserrat" panose="00000500000000000000" pitchFamily="2" charset="0"/>
                <a:cs typeface="Arial" panose="020B0604020202020204" pitchFamily="34" charset="0"/>
              </a:rPr>
              <a:t>Q. 71,246,093.01 </a:t>
            </a:r>
          </a:p>
        </p:txBody>
      </p:sp>
      <p:sp>
        <p:nvSpPr>
          <p:cNvPr id="10" name="Título 1">
            <a:extLst>
              <a:ext uri="{FF2B5EF4-FFF2-40B4-BE49-F238E27FC236}">
                <a16:creationId xmlns:a16="http://schemas.microsoft.com/office/drawing/2014/main" id="{A37953ED-7378-4BD4-B863-42402F587B14}"/>
              </a:ext>
            </a:extLst>
          </p:cNvPr>
          <p:cNvSpPr txBox="1">
            <a:spLocks/>
          </p:cNvSpPr>
          <p:nvPr/>
        </p:nvSpPr>
        <p:spPr>
          <a:xfrm>
            <a:off x="8991600" y="2566512"/>
            <a:ext cx="2694056"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GT" sz="1600" b="0" dirty="0">
                <a:latin typeface="Montserrat" panose="00000500000000000000" pitchFamily="2" charset="0"/>
                <a:cs typeface="Arial" panose="020B0604020202020204" pitchFamily="34" charset="0"/>
              </a:rPr>
            </a:br>
            <a:r>
              <a:rPr lang="es-GT" sz="1800" b="0" dirty="0">
                <a:solidFill>
                  <a:schemeClr val="tx1"/>
                </a:solidFill>
                <a:latin typeface="Montserrat" panose="00000500000000000000" pitchFamily="2" charset="0"/>
                <a:cs typeface="Arial" panose="020B0604020202020204" pitchFamily="34" charset="0"/>
              </a:rPr>
              <a:t>Este rubro constituye el </a:t>
            </a:r>
            <a:r>
              <a:rPr lang="es-GT" sz="1800" dirty="0">
                <a:solidFill>
                  <a:srgbClr val="00B7D2"/>
                </a:solidFill>
                <a:latin typeface="Montserrat" panose="00000500000000000000" pitchFamily="2" charset="0"/>
                <a:cs typeface="Arial" panose="020B0604020202020204" pitchFamily="34" charset="0"/>
              </a:rPr>
              <a:t>68.78% </a:t>
            </a:r>
            <a:r>
              <a:rPr lang="es-GT" sz="1800" b="0" dirty="0">
                <a:solidFill>
                  <a:schemeClr val="tx1"/>
                </a:solidFill>
                <a:latin typeface="Montserrat" panose="00000500000000000000" pitchFamily="2" charset="0"/>
                <a:cs typeface="Arial" panose="020B0604020202020204" pitchFamily="34" charset="0"/>
              </a:rPr>
              <a:t>del total del presupuesto de SEGEPLAN</a:t>
            </a:r>
            <a:br>
              <a:rPr lang="es-GT" sz="1600" b="0" dirty="0">
                <a:solidFill>
                  <a:schemeClr val="accent1">
                    <a:lumMod val="50000"/>
                  </a:schemeClr>
                </a:solidFill>
                <a:latin typeface="Montserrat" panose="00000500000000000000" pitchFamily="2" charset="0"/>
                <a:cs typeface="Arial" panose="020B0604020202020204" pitchFamily="34" charset="0"/>
              </a:rPr>
            </a:br>
            <a:endParaRPr lang="es-GT" sz="1600" b="0" dirty="0">
              <a:solidFill>
                <a:schemeClr val="accent1">
                  <a:lumMod val="50000"/>
                </a:schemeClr>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4051564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1079602"/>
            <a:ext cx="347338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¿En qué invierte </a:t>
            </a:r>
            <a:r>
              <a:rPr lang="es-ES" sz="2000" b="1" dirty="0">
                <a:solidFill>
                  <a:schemeClr val="lt1"/>
                </a:solidFill>
                <a:latin typeface="Montserrat"/>
                <a:ea typeface="Montserrat"/>
                <a:cs typeface="Montserrat"/>
                <a:sym typeface="Montserrat"/>
              </a:rPr>
              <a:t>SEGEPLAN?</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sp>
        <p:nvSpPr>
          <p:cNvPr id="7" name="Título 1">
            <a:extLst>
              <a:ext uri="{FF2B5EF4-FFF2-40B4-BE49-F238E27FC236}">
                <a16:creationId xmlns:a16="http://schemas.microsoft.com/office/drawing/2014/main" id="{4BF72FA0-C3B1-45FC-8D1D-C0A28574307B}"/>
              </a:ext>
            </a:extLst>
          </p:cNvPr>
          <p:cNvSpPr txBox="1">
            <a:spLocks/>
          </p:cNvSpPr>
          <p:nvPr/>
        </p:nvSpPr>
        <p:spPr>
          <a:xfrm>
            <a:off x="926936" y="2586243"/>
            <a:ext cx="6960920" cy="219705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ES" sz="1400" b="0" dirty="0">
                <a:solidFill>
                  <a:schemeClr val="tx1"/>
                </a:solidFill>
                <a:latin typeface="Montserrat" panose="00000500000000000000" pitchFamily="2" charset="0"/>
                <a:ea typeface="+mn-ea"/>
                <a:cs typeface="Arial" panose="020B0604020202020204" pitchFamily="34" charset="0"/>
              </a:rPr>
              <a:t>Dentro de la inversión realizada, se ha logrado ejecutar presupuesto por la adquisición de dos motocicletas para uso del personal del aérea de mensajería y adquisición de sillas tipo ejecutivas, para el personal de diferentes áreas del edificio central y Delegaciones Departamentales de SEGEPLAN.</a:t>
            </a:r>
            <a:endParaRPr lang="es-GT" sz="1400" b="0" dirty="0">
              <a:solidFill>
                <a:schemeClr val="accent1">
                  <a:lumMod val="50000"/>
                </a:schemeClr>
              </a:solidFill>
              <a:latin typeface="Montserrat" panose="00000500000000000000" pitchFamily="2" charset="0"/>
              <a:cs typeface="Arial" panose="020B0604020202020204" pitchFamily="34" charset="0"/>
            </a:endParaRPr>
          </a:p>
        </p:txBody>
      </p:sp>
      <p:sp>
        <p:nvSpPr>
          <p:cNvPr id="8" name="Título 1">
            <a:extLst>
              <a:ext uri="{FF2B5EF4-FFF2-40B4-BE49-F238E27FC236}">
                <a16:creationId xmlns:a16="http://schemas.microsoft.com/office/drawing/2014/main" id="{0A8369E8-4AF2-4EBC-BFBA-9FD4C8CEE870}"/>
              </a:ext>
            </a:extLst>
          </p:cNvPr>
          <p:cNvSpPr txBox="1">
            <a:spLocks/>
          </p:cNvSpPr>
          <p:nvPr/>
        </p:nvSpPr>
        <p:spPr>
          <a:xfrm>
            <a:off x="8628480" y="2298745"/>
            <a:ext cx="300892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ES" sz="1600" b="0" dirty="0">
                <a:solidFill>
                  <a:schemeClr val="tx1"/>
                </a:solidFill>
                <a:latin typeface="Montserrat" panose="00000500000000000000" pitchFamily="2" charset="0"/>
                <a:ea typeface="+mn-ea"/>
                <a:cs typeface="Arial" panose="020B0604020202020204" pitchFamily="34" charset="0"/>
              </a:rPr>
              <a:t>La inversión se divide principalmente en adquisición de </a:t>
            </a:r>
            <a:r>
              <a:rPr lang="es-ES" sz="1600" dirty="0">
                <a:solidFill>
                  <a:srgbClr val="00B7D2"/>
                </a:solidFill>
                <a:latin typeface="Montserrat" panose="00000500000000000000" pitchFamily="2" charset="0"/>
                <a:ea typeface="+mn-ea"/>
                <a:cs typeface="Arial" panose="020B0604020202020204" pitchFamily="34" charset="0"/>
              </a:rPr>
              <a:t>mobiliario y  vehículo tipo motocicleta</a:t>
            </a:r>
          </a:p>
        </p:txBody>
      </p:sp>
    </p:spTree>
    <p:extLst>
      <p:ext uri="{BB962C8B-B14F-4D97-AF65-F5344CB8AC3E}">
        <p14:creationId xmlns:p14="http://schemas.microsoft.com/office/powerpoint/2010/main" val="812083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1079602"/>
            <a:ext cx="347338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Monto utilizado en </a:t>
            </a:r>
            <a:r>
              <a:rPr lang="es-ES" sz="2000" b="1" dirty="0">
                <a:solidFill>
                  <a:schemeClr val="lt1"/>
                </a:solidFill>
                <a:latin typeface="Montserrat"/>
                <a:ea typeface="Montserrat"/>
                <a:cs typeface="Montserrat"/>
                <a:sym typeface="Montserrat"/>
              </a:rPr>
              <a:t>inversión a la fecha</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sp>
        <p:nvSpPr>
          <p:cNvPr id="9" name="Título 1">
            <a:extLst>
              <a:ext uri="{FF2B5EF4-FFF2-40B4-BE49-F238E27FC236}">
                <a16:creationId xmlns:a16="http://schemas.microsoft.com/office/drawing/2014/main" id="{AE6C8BFA-6EC9-404D-872C-BBAC3B70B665}"/>
              </a:ext>
            </a:extLst>
          </p:cNvPr>
          <p:cNvSpPr txBox="1">
            <a:spLocks/>
          </p:cNvSpPr>
          <p:nvPr/>
        </p:nvSpPr>
        <p:spPr>
          <a:xfrm>
            <a:off x="1134994" y="2076078"/>
            <a:ext cx="6309515" cy="38727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ES" sz="1800" b="0" dirty="0">
                <a:solidFill>
                  <a:schemeClr val="tx1"/>
                </a:solidFill>
                <a:latin typeface="Montserrat" panose="00000500000000000000" pitchFamily="2" charset="0"/>
                <a:cs typeface="Arial" panose="020B0604020202020204" pitchFamily="34" charset="0"/>
              </a:rPr>
              <a:t>Presupuesto vigente total para la inversión</a:t>
            </a:r>
          </a:p>
          <a:p>
            <a:pPr marL="0" lvl="1" algn="just">
              <a:lnSpc>
                <a:spcPct val="150000"/>
              </a:lnSpc>
              <a:spcBef>
                <a:spcPct val="0"/>
              </a:spcBef>
            </a:pPr>
            <a:r>
              <a:rPr lang="es-GT" sz="3200" b="1" dirty="0">
                <a:solidFill>
                  <a:srgbClr val="00B7D2"/>
                </a:solidFill>
                <a:latin typeface="Montserrat" panose="00000500000000000000" pitchFamily="2" charset="0"/>
                <a:cs typeface="Arial" panose="020B0604020202020204" pitchFamily="34" charset="0"/>
              </a:rPr>
              <a:t>Q. 2,958,676.00 </a:t>
            </a:r>
          </a:p>
          <a:p>
            <a:pPr algn="just">
              <a:lnSpc>
                <a:spcPct val="150000"/>
              </a:lnSpc>
            </a:pPr>
            <a:r>
              <a:rPr lang="es-ES" sz="1800" b="0" dirty="0">
                <a:solidFill>
                  <a:schemeClr val="tx1"/>
                </a:solidFill>
                <a:latin typeface="Montserrat" panose="00000500000000000000" pitchFamily="2" charset="0"/>
                <a:cs typeface="Arial" panose="020B0604020202020204" pitchFamily="34" charset="0"/>
              </a:rPr>
              <a:t>Presupuesto utilizado al </a:t>
            </a:r>
            <a:r>
              <a:rPr lang="es-ES" sz="1800" u="sng" dirty="0">
                <a:solidFill>
                  <a:schemeClr val="tx1"/>
                </a:solidFill>
                <a:latin typeface="Montserrat" panose="00000500000000000000" pitchFamily="2" charset="0"/>
                <a:cs typeface="Arial" panose="020B0604020202020204" pitchFamily="34" charset="0"/>
              </a:rPr>
              <a:t>primer cuatrimestre 2023 </a:t>
            </a:r>
            <a:r>
              <a:rPr lang="es-ES" sz="1800" b="0" dirty="0">
                <a:solidFill>
                  <a:schemeClr val="tx1"/>
                </a:solidFill>
                <a:latin typeface="Montserrat" panose="00000500000000000000" pitchFamily="2" charset="0"/>
                <a:cs typeface="Arial" panose="020B0604020202020204" pitchFamily="34" charset="0"/>
              </a:rPr>
              <a:t>para la inversión</a:t>
            </a:r>
          </a:p>
          <a:p>
            <a:pPr marL="0" lvl="1" algn="just">
              <a:lnSpc>
                <a:spcPct val="150000"/>
              </a:lnSpc>
              <a:spcBef>
                <a:spcPct val="0"/>
              </a:spcBef>
            </a:pPr>
            <a:r>
              <a:rPr lang="es-GT" sz="3200" b="1" dirty="0">
                <a:solidFill>
                  <a:srgbClr val="00B7D2"/>
                </a:solidFill>
                <a:latin typeface="Montserrat" panose="00000500000000000000" pitchFamily="2" charset="0"/>
                <a:cs typeface="Arial" panose="020B0604020202020204" pitchFamily="34" charset="0"/>
              </a:rPr>
              <a:t>Q. 52,000.00 </a:t>
            </a:r>
          </a:p>
          <a:p>
            <a:pPr algn="just">
              <a:lnSpc>
                <a:spcPct val="150000"/>
              </a:lnSpc>
            </a:pPr>
            <a:r>
              <a:rPr lang="es-GT" sz="1800" b="0" dirty="0">
                <a:solidFill>
                  <a:schemeClr val="tx1"/>
                </a:solidFill>
                <a:latin typeface="Montserrat" panose="00000500000000000000" pitchFamily="2" charset="0"/>
                <a:cs typeface="Arial" panose="020B0604020202020204" pitchFamily="34" charset="0"/>
              </a:rPr>
              <a:t>Saldo para la inversión</a:t>
            </a:r>
          </a:p>
          <a:p>
            <a:pPr marL="0" lvl="1" algn="just">
              <a:lnSpc>
                <a:spcPct val="150000"/>
              </a:lnSpc>
              <a:spcBef>
                <a:spcPct val="0"/>
              </a:spcBef>
            </a:pPr>
            <a:r>
              <a:rPr lang="es-GT" sz="3200" b="1" dirty="0">
                <a:solidFill>
                  <a:srgbClr val="00B7D2"/>
                </a:solidFill>
                <a:latin typeface="Montserrat" panose="00000500000000000000" pitchFamily="2" charset="0"/>
                <a:cs typeface="Arial" panose="020B0604020202020204" pitchFamily="34" charset="0"/>
              </a:rPr>
              <a:t>Q. 2,906,676.00 </a:t>
            </a:r>
          </a:p>
        </p:txBody>
      </p:sp>
      <p:sp>
        <p:nvSpPr>
          <p:cNvPr id="10" name="Título 1">
            <a:extLst>
              <a:ext uri="{FF2B5EF4-FFF2-40B4-BE49-F238E27FC236}">
                <a16:creationId xmlns:a16="http://schemas.microsoft.com/office/drawing/2014/main" id="{A37953ED-7378-4BD4-B863-42402F587B14}"/>
              </a:ext>
            </a:extLst>
          </p:cNvPr>
          <p:cNvSpPr txBox="1">
            <a:spLocks/>
          </p:cNvSpPr>
          <p:nvPr/>
        </p:nvSpPr>
        <p:spPr>
          <a:xfrm>
            <a:off x="8520546" y="2603457"/>
            <a:ext cx="2694056"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GT" sz="1600" b="0" dirty="0">
                <a:latin typeface="Montserrat" panose="00000500000000000000" pitchFamily="2" charset="0"/>
                <a:cs typeface="Arial" panose="020B0604020202020204" pitchFamily="34" charset="0"/>
              </a:rPr>
            </a:br>
            <a:r>
              <a:rPr lang="es-GT" sz="1800" b="0" dirty="0">
                <a:solidFill>
                  <a:schemeClr val="tx1"/>
                </a:solidFill>
                <a:latin typeface="Montserrat" panose="00000500000000000000" pitchFamily="2" charset="0"/>
                <a:cs typeface="Arial" panose="020B0604020202020204" pitchFamily="34" charset="0"/>
              </a:rPr>
              <a:t>Este rubro constituye el </a:t>
            </a:r>
            <a:r>
              <a:rPr lang="es-GT" sz="1800" dirty="0">
                <a:solidFill>
                  <a:srgbClr val="00B7D2"/>
                </a:solidFill>
                <a:latin typeface="Montserrat" panose="00000500000000000000" pitchFamily="2" charset="0"/>
                <a:cs typeface="Arial" panose="020B0604020202020204" pitchFamily="34" charset="0"/>
              </a:rPr>
              <a:t>2.08% </a:t>
            </a:r>
            <a:r>
              <a:rPr lang="es-GT" sz="1800" b="0" dirty="0">
                <a:solidFill>
                  <a:schemeClr val="tx1"/>
                </a:solidFill>
                <a:latin typeface="Montserrat" panose="00000500000000000000" pitchFamily="2" charset="0"/>
                <a:cs typeface="Arial" panose="020B0604020202020204" pitchFamily="34" charset="0"/>
              </a:rPr>
              <a:t>del total del presupuesto de SEGEPLAN</a:t>
            </a:r>
            <a:br>
              <a:rPr lang="es-GT" sz="1600" b="0" dirty="0">
                <a:solidFill>
                  <a:schemeClr val="accent1">
                    <a:lumMod val="50000"/>
                  </a:schemeClr>
                </a:solidFill>
                <a:latin typeface="Montserrat" panose="00000500000000000000" pitchFamily="2" charset="0"/>
                <a:cs typeface="Arial" panose="020B0604020202020204" pitchFamily="34" charset="0"/>
              </a:rPr>
            </a:br>
            <a:endParaRPr lang="es-GT" sz="1600" b="0" dirty="0">
              <a:solidFill>
                <a:schemeClr val="accent1">
                  <a:lumMod val="50000"/>
                </a:schemeClr>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389553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1079602"/>
            <a:ext cx="347338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 Qué finalidades atiende </a:t>
            </a:r>
            <a:r>
              <a:rPr lang="es-ES" sz="2000" b="1" dirty="0">
                <a:solidFill>
                  <a:schemeClr val="lt1"/>
                </a:solidFill>
                <a:latin typeface="Montserrat"/>
                <a:ea typeface="Montserrat"/>
                <a:cs typeface="Montserrat"/>
                <a:sym typeface="Montserrat"/>
              </a:rPr>
              <a:t>SEGEPLAN?</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sp>
        <p:nvSpPr>
          <p:cNvPr id="7" name="Título 1">
            <a:extLst>
              <a:ext uri="{FF2B5EF4-FFF2-40B4-BE49-F238E27FC236}">
                <a16:creationId xmlns:a16="http://schemas.microsoft.com/office/drawing/2014/main" id="{4BF72FA0-C3B1-45FC-8D1D-C0A28574307B}"/>
              </a:ext>
            </a:extLst>
          </p:cNvPr>
          <p:cNvSpPr txBox="1">
            <a:spLocks/>
          </p:cNvSpPr>
          <p:nvPr/>
        </p:nvSpPr>
        <p:spPr>
          <a:xfrm>
            <a:off x="917410" y="2442374"/>
            <a:ext cx="7359815" cy="248431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ES" sz="1600" b="0" dirty="0">
                <a:solidFill>
                  <a:schemeClr val="tx1"/>
                </a:solidFill>
                <a:latin typeface="Montserrat" panose="00000500000000000000" pitchFamily="2" charset="0"/>
                <a:ea typeface="+mn-ea"/>
                <a:cs typeface="Arial" panose="020B0604020202020204" pitchFamily="34" charset="0"/>
              </a:rPr>
              <a:t>Los recursos públicos se utilizan con fines específicos para el cumplimiento de los objetivos sociales y económicos del Estado que impactan directamente en la población. </a:t>
            </a:r>
          </a:p>
          <a:p>
            <a:pPr algn="just">
              <a:lnSpc>
                <a:spcPct val="150000"/>
              </a:lnSpc>
            </a:pPr>
            <a:endParaRPr lang="es-ES" sz="1600" b="0" dirty="0">
              <a:solidFill>
                <a:schemeClr val="tx1"/>
              </a:solidFill>
              <a:latin typeface="Montserrat" panose="00000500000000000000" pitchFamily="2" charset="0"/>
              <a:ea typeface="+mn-ea"/>
              <a:cs typeface="Arial" panose="020B0604020202020204" pitchFamily="34" charset="0"/>
            </a:endParaRPr>
          </a:p>
          <a:p>
            <a:pPr algn="just">
              <a:lnSpc>
                <a:spcPct val="150000"/>
              </a:lnSpc>
            </a:pPr>
            <a:r>
              <a:rPr lang="es-ES" sz="1600" b="0" dirty="0">
                <a:solidFill>
                  <a:schemeClr val="tx1"/>
                </a:solidFill>
                <a:latin typeface="Montserrat" panose="00000500000000000000" pitchFamily="2" charset="0"/>
                <a:ea typeface="+mn-ea"/>
                <a:cs typeface="Arial" panose="020B0604020202020204" pitchFamily="34" charset="0"/>
              </a:rPr>
              <a:t>Cada entidad atiende y prioriza las finalidades que le corresponden de conformidad con la ley. </a:t>
            </a:r>
            <a:r>
              <a:rPr lang="es-ES" sz="1600" dirty="0">
                <a:solidFill>
                  <a:schemeClr val="tx1"/>
                </a:solidFill>
                <a:latin typeface="Montserrat" panose="00000500000000000000" pitchFamily="2" charset="0"/>
                <a:ea typeface="+mn-ea"/>
                <a:cs typeface="Arial" panose="020B0604020202020204" pitchFamily="34" charset="0"/>
              </a:rPr>
              <a:t>En el caso de SEGEPLAN, destina su presupuesto a Servicios Públicos Generales y Educación.</a:t>
            </a:r>
            <a:endParaRPr lang="es-GT" sz="1600" dirty="0">
              <a:solidFill>
                <a:schemeClr val="tx1"/>
              </a:solidFill>
              <a:latin typeface="Montserrat" panose="00000500000000000000" pitchFamily="2" charset="0"/>
              <a:cs typeface="Arial" panose="020B0604020202020204" pitchFamily="34" charset="0"/>
            </a:endParaRPr>
          </a:p>
        </p:txBody>
      </p:sp>
      <p:sp>
        <p:nvSpPr>
          <p:cNvPr id="8" name="Título 1">
            <a:extLst>
              <a:ext uri="{FF2B5EF4-FFF2-40B4-BE49-F238E27FC236}">
                <a16:creationId xmlns:a16="http://schemas.microsoft.com/office/drawing/2014/main" id="{0A8369E8-4AF2-4EBC-BFBA-9FD4C8CEE870}"/>
              </a:ext>
            </a:extLst>
          </p:cNvPr>
          <p:cNvSpPr txBox="1">
            <a:spLocks/>
          </p:cNvSpPr>
          <p:nvPr/>
        </p:nvSpPr>
        <p:spPr>
          <a:xfrm>
            <a:off x="8845535" y="2298505"/>
            <a:ext cx="300892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ES" sz="1600" b="0" dirty="0">
                <a:solidFill>
                  <a:schemeClr val="tx1"/>
                </a:solidFill>
                <a:latin typeface="Montserrat" panose="00000500000000000000" pitchFamily="2" charset="0"/>
                <a:ea typeface="+mn-ea"/>
                <a:cs typeface="Arial" panose="020B0604020202020204" pitchFamily="34" charset="0"/>
              </a:rPr>
              <a:t>La principal finalidad que se atiende es  </a:t>
            </a:r>
            <a:r>
              <a:rPr lang="es-ES" sz="1600" dirty="0">
                <a:solidFill>
                  <a:srgbClr val="00B7D2"/>
                </a:solidFill>
                <a:latin typeface="Montserrat" panose="00000500000000000000" pitchFamily="2" charset="0"/>
                <a:ea typeface="+mn-ea"/>
                <a:cs typeface="Arial" panose="020B0604020202020204" pitchFamily="34" charset="0"/>
              </a:rPr>
              <a:t>Servicios Generales</a:t>
            </a:r>
            <a:r>
              <a:rPr lang="es-ES" sz="1600" b="0" dirty="0">
                <a:solidFill>
                  <a:schemeClr val="tx1"/>
                </a:solidFill>
                <a:latin typeface="Montserrat" panose="00000500000000000000" pitchFamily="2" charset="0"/>
                <a:ea typeface="+mn-ea"/>
                <a:cs typeface="Arial" panose="020B0604020202020204" pitchFamily="34" charset="0"/>
              </a:rPr>
              <a:t> con un </a:t>
            </a:r>
            <a:r>
              <a:rPr lang="es-ES" sz="1600" dirty="0">
                <a:solidFill>
                  <a:schemeClr val="tx1"/>
                </a:solidFill>
                <a:latin typeface="Montserrat" panose="00000500000000000000" pitchFamily="2" charset="0"/>
                <a:ea typeface="+mn-ea"/>
                <a:cs typeface="Arial" panose="020B0604020202020204" pitchFamily="34" charset="0"/>
              </a:rPr>
              <a:t>97.10% </a:t>
            </a:r>
            <a:r>
              <a:rPr lang="es-ES" sz="1600" b="0" dirty="0">
                <a:solidFill>
                  <a:schemeClr val="tx1"/>
                </a:solidFill>
                <a:latin typeface="Montserrat" panose="00000500000000000000" pitchFamily="2" charset="0"/>
                <a:ea typeface="+mn-ea"/>
                <a:cs typeface="Arial" panose="020B0604020202020204" pitchFamily="34" charset="0"/>
              </a:rPr>
              <a:t>del presupuesto total de SEGEPLAN.</a:t>
            </a:r>
          </a:p>
        </p:txBody>
      </p:sp>
    </p:spTree>
    <p:extLst>
      <p:ext uri="{BB962C8B-B14F-4D97-AF65-F5344CB8AC3E}">
        <p14:creationId xmlns:p14="http://schemas.microsoft.com/office/powerpoint/2010/main" val="3046363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802229" y="1018047"/>
            <a:ext cx="3473380"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 sz="1600" dirty="0">
                <a:solidFill>
                  <a:schemeClr val="lt1"/>
                </a:solidFill>
                <a:latin typeface="Montserrat"/>
                <a:ea typeface="Montserrat"/>
                <a:cs typeface="Montserrat"/>
                <a:sym typeface="Montserrat"/>
              </a:rPr>
              <a:t>Ejecución presupuestaria por finalidad al </a:t>
            </a:r>
            <a:r>
              <a:rPr lang="es-ES" sz="1600" b="1" dirty="0">
                <a:solidFill>
                  <a:schemeClr val="lt1"/>
                </a:solidFill>
                <a:latin typeface="Montserrat"/>
                <a:ea typeface="Montserrat"/>
                <a:cs typeface="Montserrat"/>
                <a:sym typeface="Montserrat"/>
              </a:rPr>
              <a:t>primer cuatrimestre 2023</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graphicFrame>
        <p:nvGraphicFramePr>
          <p:cNvPr id="6" name="Gráfico 5">
            <a:extLst>
              <a:ext uri="{FF2B5EF4-FFF2-40B4-BE49-F238E27FC236}">
                <a16:creationId xmlns:a16="http://schemas.microsoft.com/office/drawing/2014/main" id="{9F0C0171-5153-4104-8F30-2836DAF27602}"/>
              </a:ext>
            </a:extLst>
          </p:cNvPr>
          <p:cNvGraphicFramePr>
            <a:graphicFrameLocks/>
          </p:cNvGraphicFramePr>
          <p:nvPr>
            <p:extLst>
              <p:ext uri="{D42A27DB-BD31-4B8C-83A1-F6EECF244321}">
                <p14:modId xmlns:p14="http://schemas.microsoft.com/office/powerpoint/2010/main" val="2791796043"/>
              </p:ext>
            </p:extLst>
          </p:nvPr>
        </p:nvGraphicFramePr>
        <p:xfrm>
          <a:off x="1020400" y="2112915"/>
          <a:ext cx="10151200" cy="3727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6947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445713" y="2858226"/>
            <a:ext cx="4576673"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rgbClr val="36B3CE"/>
                </a:solidFill>
                <a:latin typeface="Vollkorn Medium"/>
                <a:ea typeface="Vollkorn Medium"/>
                <a:cs typeface="Vollkorn Medium"/>
                <a:sym typeface="Vollkorn Medium"/>
              </a:rPr>
              <a:t>RESULTADOS ESPECÍFICOS</a:t>
            </a:r>
          </a:p>
          <a:p>
            <a:pPr marL="0" marR="0" lvl="0" indent="0" algn="l" rtl="0">
              <a:spcBef>
                <a:spcPts val="0"/>
              </a:spcBef>
              <a:spcAft>
                <a:spcPts val="0"/>
              </a:spcAft>
              <a:buNone/>
            </a:pPr>
            <a:r>
              <a:rPr lang="es-GT" sz="2800" dirty="0">
                <a:solidFill>
                  <a:srgbClr val="36B3CE"/>
                </a:solidFill>
                <a:latin typeface="Vollkorn Medium"/>
                <a:ea typeface="Vollkorn Medium"/>
                <a:cs typeface="Vollkorn Medium"/>
                <a:sym typeface="Vollkorn Medium"/>
              </a:rPr>
              <a:t>Principales avances y resultados</a:t>
            </a:r>
          </a:p>
        </p:txBody>
      </p:sp>
      <p:sp>
        <p:nvSpPr>
          <p:cNvPr id="49" name="Google Shape;49;p2"/>
          <p:cNvSpPr txBox="1"/>
          <p:nvPr/>
        </p:nvSpPr>
        <p:spPr>
          <a:xfrm>
            <a:off x="3267850" y="2474850"/>
            <a:ext cx="111480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3</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1732409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1918823" y="1047375"/>
            <a:ext cx="32790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a:ea typeface="Montserrat"/>
                <a:cs typeface="Montserrat"/>
                <a:sym typeface="Montserrat"/>
              </a:rPr>
              <a:t>Principales resultados y </a:t>
            </a:r>
            <a:r>
              <a:rPr lang="es-GT" sz="2000" b="1" dirty="0">
                <a:solidFill>
                  <a:schemeClr val="lt1"/>
                </a:solidFill>
                <a:latin typeface="Montserrat"/>
                <a:ea typeface="Montserrat"/>
                <a:cs typeface="Montserrat"/>
                <a:sym typeface="Montserrat"/>
              </a:rPr>
              <a:t>avances</a:t>
            </a:r>
          </a:p>
        </p:txBody>
      </p:sp>
      <p:sp>
        <p:nvSpPr>
          <p:cNvPr id="69" name="Google Shape;69;g1e0bd25976b_0_50"/>
          <p:cNvSpPr txBox="1"/>
          <p:nvPr/>
        </p:nvSpPr>
        <p:spPr>
          <a:xfrm>
            <a:off x="1020400" y="554225"/>
            <a:ext cx="11148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8000" dirty="0">
                <a:solidFill>
                  <a:srgbClr val="FFECBF"/>
                </a:solidFill>
                <a:latin typeface="Vollkorn ExtraBold"/>
                <a:ea typeface="Vollkorn ExtraBold"/>
                <a:cs typeface="Vollkorn ExtraBold"/>
                <a:sym typeface="Vollkorn ExtraBold"/>
              </a:rPr>
              <a:t>3</a:t>
            </a:r>
            <a:endParaRPr sz="8000" dirty="0">
              <a:solidFill>
                <a:srgbClr val="FFECBF"/>
              </a:solidFill>
              <a:latin typeface="Vollkorn ExtraBold"/>
              <a:ea typeface="Vollkorn ExtraBold"/>
              <a:cs typeface="Vollkorn ExtraBold"/>
              <a:sym typeface="Vollkorn ExtraBold"/>
            </a:endParaRPr>
          </a:p>
        </p:txBody>
      </p:sp>
      <p:sp>
        <p:nvSpPr>
          <p:cNvPr id="13" name="Marcador de contenido 6">
            <a:extLst>
              <a:ext uri="{FF2B5EF4-FFF2-40B4-BE49-F238E27FC236}">
                <a16:creationId xmlns:a16="http://schemas.microsoft.com/office/drawing/2014/main" id="{51138F94-BE96-4D77-92E0-74FA41F8CF70}"/>
              </a:ext>
            </a:extLst>
          </p:cNvPr>
          <p:cNvSpPr txBox="1">
            <a:spLocks/>
          </p:cNvSpPr>
          <p:nvPr/>
        </p:nvSpPr>
        <p:spPr>
          <a:xfrm>
            <a:off x="5766910" y="889232"/>
            <a:ext cx="5695417" cy="102413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GT" sz="4800" b="1" dirty="0">
                <a:solidFill>
                  <a:srgbClr val="00B7D2"/>
                </a:solidFill>
                <a:latin typeface="Montserrat" panose="00000500000000000000" pitchFamily="2" charset="0"/>
                <a:cs typeface="Arial" panose="020B0604020202020204" pitchFamily="34" charset="0"/>
              </a:rPr>
              <a:t>Más de 400 entidades del sector público </a:t>
            </a:r>
            <a:r>
              <a:rPr lang="es-GT" sz="4800" dirty="0">
                <a:latin typeface="Montserrat" panose="00000500000000000000" pitchFamily="2" charset="0"/>
                <a:cs typeface="Arial" panose="020B0604020202020204" pitchFamily="34" charset="0"/>
              </a:rPr>
              <a:t>atendidas por medio de </a:t>
            </a:r>
            <a:r>
              <a:rPr lang="es-GT" sz="4800" b="1" dirty="0">
                <a:solidFill>
                  <a:srgbClr val="00B7D2"/>
                </a:solidFill>
                <a:latin typeface="Montserrat" panose="00000500000000000000" pitchFamily="2" charset="0"/>
                <a:cs typeface="Arial" panose="020B0604020202020204" pitchFamily="34" charset="0"/>
              </a:rPr>
              <a:t>2,960 asesorías técnicas </a:t>
            </a:r>
            <a:r>
              <a:rPr lang="es-GT" sz="4800" dirty="0">
                <a:latin typeface="Montserrat" panose="00000500000000000000" pitchFamily="2" charset="0"/>
                <a:cs typeface="Arial" panose="020B0604020202020204" pitchFamily="34" charset="0"/>
              </a:rPr>
              <a:t>en procesos vinculados a la formulación o actualización de políticas públicas, planificación territorial, sectorial e institucional, e inversión y cooperación para el desarrollo. </a:t>
            </a:r>
          </a:p>
          <a:p>
            <a:endParaRPr lang="es-GT" sz="1800" dirty="0">
              <a:latin typeface="Arial" panose="020B0604020202020204" pitchFamily="34" charset="0"/>
              <a:cs typeface="Arial" panose="020B0604020202020204" pitchFamily="34" charset="0"/>
            </a:endParaRPr>
          </a:p>
          <a:p>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                           						</a:t>
            </a:r>
          </a:p>
          <a:p>
            <a:pPr marL="0" indent="0">
              <a:buNone/>
            </a:pPr>
            <a:endParaRPr lang="es-GT" sz="18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							</a:t>
            </a:r>
          </a:p>
          <a:p>
            <a:pPr marL="0" indent="0">
              <a:buNone/>
            </a:pPr>
            <a:r>
              <a:rPr lang="es-GT" sz="1800" b="1" dirty="0">
                <a:latin typeface="Arial" panose="020B0604020202020204" pitchFamily="34" charset="0"/>
                <a:cs typeface="Arial" panose="020B0604020202020204" pitchFamily="34" charset="0"/>
              </a:rPr>
              <a:t>							</a:t>
            </a:r>
            <a:r>
              <a:rPr lang="es-GT" sz="1600" b="1" dirty="0">
                <a:latin typeface="Arial" panose="020B0604020202020204" pitchFamily="34" charset="0"/>
                <a:cs typeface="Arial" panose="020B0604020202020204" pitchFamily="34" charset="0"/>
              </a:rPr>
              <a:t>         </a:t>
            </a:r>
            <a:endParaRPr lang="es-GT" sz="1100" dirty="0">
              <a:latin typeface="Arial" panose="020B0604020202020204" pitchFamily="34" charset="0"/>
              <a:cs typeface="Arial" panose="020B0604020202020204" pitchFamily="34" charset="0"/>
            </a:endParaRPr>
          </a:p>
        </p:txBody>
      </p:sp>
      <p:sp>
        <p:nvSpPr>
          <p:cNvPr id="14" name="Marcador de contenido 6">
            <a:extLst>
              <a:ext uri="{FF2B5EF4-FFF2-40B4-BE49-F238E27FC236}">
                <a16:creationId xmlns:a16="http://schemas.microsoft.com/office/drawing/2014/main" id="{2F6F8846-9849-4504-89C9-2B143F6CCC07}"/>
              </a:ext>
            </a:extLst>
          </p:cNvPr>
          <p:cNvSpPr txBox="1">
            <a:spLocks/>
          </p:cNvSpPr>
          <p:nvPr/>
        </p:nvSpPr>
        <p:spPr>
          <a:xfrm>
            <a:off x="909604" y="2130555"/>
            <a:ext cx="4473721" cy="3809814"/>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GT" sz="1200" b="1" dirty="0">
              <a:latin typeface="Montserrat" panose="00000500000000000000" pitchFamily="2" charset="0"/>
              <a:cs typeface="Arial" panose="020B0604020202020204" pitchFamily="34" charset="0"/>
            </a:endParaRPr>
          </a:p>
          <a:p>
            <a:pPr marL="0" indent="0" algn="just">
              <a:buNone/>
            </a:pPr>
            <a:r>
              <a:rPr lang="es-GT" sz="1200" b="1" dirty="0">
                <a:solidFill>
                  <a:srgbClr val="00B7D2"/>
                </a:solidFill>
                <a:latin typeface="Montserrat" panose="00000500000000000000" pitchFamily="2" charset="0"/>
                <a:cs typeface="Arial" panose="020B0604020202020204" pitchFamily="34" charset="0"/>
              </a:rPr>
              <a:t>Aspectos presupuestarios</a:t>
            </a:r>
          </a:p>
          <a:p>
            <a:pPr marL="342900" indent="-342900" algn="just">
              <a:buFont typeface="Arial" panose="020B0604020202020204" pitchFamily="34" charset="0"/>
              <a:buAutoNum type="alphaLcPeriod"/>
            </a:pPr>
            <a:r>
              <a:rPr lang="es-GT" sz="1200" dirty="0">
                <a:latin typeface="Montserrat" panose="00000500000000000000" pitchFamily="2" charset="0"/>
                <a:cs typeface="Arial" panose="020B0604020202020204" pitchFamily="34" charset="0"/>
              </a:rPr>
              <a:t>Presupuesto vigente: Q. 67,800,350.00</a:t>
            </a:r>
          </a:p>
          <a:p>
            <a:pPr marL="342900" indent="-342900" algn="just">
              <a:buFont typeface="Arial" panose="020B0604020202020204" pitchFamily="34" charset="0"/>
              <a:buAutoNum type="alphaLcPeriod"/>
            </a:pPr>
            <a:r>
              <a:rPr lang="es-GT" sz="1200" dirty="0">
                <a:latin typeface="Montserrat" panose="00000500000000000000" pitchFamily="2" charset="0"/>
                <a:cs typeface="Arial" panose="020B0604020202020204" pitchFamily="34" charset="0"/>
              </a:rPr>
              <a:t>Presupuesto ejecutado (utilizado): Q.  18,282,226.39</a:t>
            </a:r>
          </a:p>
          <a:p>
            <a:pPr marL="342900" indent="-342900" algn="just">
              <a:buFont typeface="Arial" panose="020B0604020202020204" pitchFamily="34" charset="0"/>
              <a:buAutoNum type="alphaLcPeriod"/>
            </a:pPr>
            <a:r>
              <a:rPr lang="es-GT" sz="1200" dirty="0">
                <a:latin typeface="Montserrat" panose="00000500000000000000" pitchFamily="2" charset="0"/>
                <a:cs typeface="Arial" panose="020B0604020202020204" pitchFamily="34" charset="0"/>
              </a:rPr>
              <a:t>Fuente de financiamiento: 11 Ingresos Corrientes </a:t>
            </a:r>
          </a:p>
          <a:p>
            <a:pPr marL="0" indent="0" algn="just">
              <a:buNone/>
            </a:pPr>
            <a:r>
              <a:rPr lang="es-GT" sz="1200" b="1" dirty="0">
                <a:solidFill>
                  <a:srgbClr val="00B7D2"/>
                </a:solidFill>
                <a:latin typeface="Montserrat" panose="00000500000000000000" pitchFamily="2" charset="0"/>
                <a:cs typeface="Arial" panose="020B0604020202020204" pitchFamily="34" charset="0"/>
              </a:rPr>
              <a:t>Aspectos de planificación estatal</a:t>
            </a:r>
          </a:p>
          <a:p>
            <a:pPr marL="457200" indent="-457200" algn="just">
              <a:buAutoNum type="alphaLcPeriod"/>
            </a:pPr>
            <a:r>
              <a:rPr lang="es-GT" sz="1200" dirty="0">
                <a:latin typeface="Montserrat" panose="00000500000000000000" pitchFamily="2" charset="0"/>
                <a:cs typeface="Arial" panose="020B0604020202020204" pitchFamily="34" charset="0"/>
              </a:rPr>
              <a:t>Programa: 34 Planificación, monitoreo y evaluación de la gestión pública </a:t>
            </a:r>
          </a:p>
          <a:p>
            <a:pPr marL="457200" indent="-457200" algn="just">
              <a:buAutoNum type="alphaLcPeriod"/>
            </a:pPr>
            <a:r>
              <a:rPr lang="es-GT" sz="1200" dirty="0">
                <a:latin typeface="Montserrat" panose="00000500000000000000" pitchFamily="2" charset="0"/>
                <a:cs typeface="Arial" panose="020B0604020202020204" pitchFamily="34" charset="0"/>
              </a:rPr>
              <a:t>Meta: 503 entidades</a:t>
            </a:r>
          </a:p>
          <a:p>
            <a:pPr marL="457200" indent="-457200" algn="just">
              <a:buAutoNum type="alphaLcPeriod"/>
            </a:pPr>
            <a:r>
              <a:rPr lang="es-GT" sz="1200" dirty="0">
                <a:latin typeface="Montserrat" panose="00000500000000000000" pitchFamily="2" charset="0"/>
                <a:cs typeface="Arial" panose="020B0604020202020204" pitchFamily="34" charset="0"/>
              </a:rPr>
              <a:t>Población beneficiada: 400 entidades</a:t>
            </a:r>
          </a:p>
          <a:p>
            <a:pPr marL="457200" indent="-457200" algn="just">
              <a:buAutoNum type="alphaLcPeriod"/>
            </a:pPr>
            <a:r>
              <a:rPr lang="es-GT" sz="1200" dirty="0">
                <a:latin typeface="Montserrat" panose="00000500000000000000" pitchFamily="2" charset="0"/>
                <a:cs typeface="Arial" panose="020B0604020202020204" pitchFamily="34" charset="0"/>
              </a:rPr>
              <a:t>Ubicación geográfica: 101 </a:t>
            </a:r>
          </a:p>
          <a:p>
            <a:pPr marL="457200" indent="-457200" algn="just">
              <a:buAutoNum type="alphaLcPeriod"/>
            </a:pPr>
            <a:r>
              <a:rPr lang="es-GT" sz="1200" dirty="0">
                <a:latin typeface="Montserrat" panose="00000500000000000000" pitchFamily="2" charset="0"/>
                <a:cs typeface="Arial" panose="020B0604020202020204" pitchFamily="34" charset="0"/>
              </a:rPr>
              <a:t>Plazo de ejecución: enero a abril de 2023</a:t>
            </a:r>
          </a:p>
        </p:txBody>
      </p:sp>
      <p:pic>
        <p:nvPicPr>
          <p:cNvPr id="17" name="Imagen 16">
            <a:extLst>
              <a:ext uri="{FF2B5EF4-FFF2-40B4-BE49-F238E27FC236}">
                <a16:creationId xmlns:a16="http://schemas.microsoft.com/office/drawing/2014/main" id="{FB4AC375-2F73-444F-BEA3-C12F8D6149BF}"/>
              </a:ext>
            </a:extLst>
          </p:cNvPr>
          <p:cNvPicPr/>
          <p:nvPr/>
        </p:nvPicPr>
        <p:blipFill rotWithShape="1">
          <a:blip r:embed="rId3" cstate="print">
            <a:extLst>
              <a:ext uri="{28A0092B-C50C-407E-A947-70E740481C1C}">
                <a14:useLocalDpi xmlns:a14="http://schemas.microsoft.com/office/drawing/2010/main" val="0"/>
              </a:ext>
            </a:extLst>
          </a:blip>
          <a:srcRect l="11187" b="7649"/>
          <a:stretch/>
        </p:blipFill>
        <p:spPr bwMode="auto">
          <a:xfrm>
            <a:off x="5582493" y="2755344"/>
            <a:ext cx="3032125" cy="2021840"/>
          </a:xfrm>
          <a:prstGeom prst="rect">
            <a:avLst/>
          </a:prstGeom>
          <a:noFill/>
          <a:ln>
            <a:noFill/>
          </a:ln>
        </p:spPr>
      </p:pic>
      <p:pic>
        <p:nvPicPr>
          <p:cNvPr id="18" name="Imagen 17">
            <a:extLst>
              <a:ext uri="{FF2B5EF4-FFF2-40B4-BE49-F238E27FC236}">
                <a16:creationId xmlns:a16="http://schemas.microsoft.com/office/drawing/2014/main" id="{810F533D-353B-45FF-9E0E-500BD3D5BC1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5399" y="2005497"/>
            <a:ext cx="3032125" cy="2021840"/>
          </a:xfrm>
          <a:prstGeom prst="rect">
            <a:avLst/>
          </a:prstGeom>
          <a:noFill/>
          <a:ln>
            <a:noFill/>
          </a:ln>
        </p:spPr>
      </p:pic>
      <p:sp>
        <p:nvSpPr>
          <p:cNvPr id="19" name="Cuadro de texto 93">
            <a:extLst>
              <a:ext uri="{FF2B5EF4-FFF2-40B4-BE49-F238E27FC236}">
                <a16:creationId xmlns:a16="http://schemas.microsoft.com/office/drawing/2014/main" id="{24163CD0-A8BE-47BE-9DBC-482BC0CC497B}"/>
              </a:ext>
            </a:extLst>
          </p:cNvPr>
          <p:cNvSpPr txBox="1">
            <a:spLocks noChangeArrowheads="1"/>
          </p:cNvSpPr>
          <p:nvPr/>
        </p:nvSpPr>
        <p:spPr bwMode="auto">
          <a:xfrm>
            <a:off x="5514108" y="4944637"/>
            <a:ext cx="3100510" cy="521579"/>
          </a:xfrm>
          <a:prstGeom prst="rect">
            <a:avLst/>
          </a:prstGeom>
          <a:noFill/>
          <a:ln w="9525">
            <a:noFill/>
            <a:miter lim="800000"/>
            <a:headEnd/>
            <a:tailEnd/>
          </a:ln>
        </p:spPr>
        <p:txBody>
          <a:bodyPr rot="0" vert="horz" wrap="square" lIns="91440" tIns="45720" rIns="91440" bIns="45720" anchor="t" anchorCtr="0">
            <a:noAutofit/>
          </a:bodyPr>
          <a:lstStyle/>
          <a:p>
            <a:pPr algn="just"/>
            <a:r>
              <a:rPr lang="es-ES" sz="800" b="1"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Fuente:</a:t>
            </a:r>
            <a:r>
              <a:rPr lang="es-ES" sz="8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 SEGEPLAN. Traslado de lineamientos de planificación y transición a Entidades y Consejos de Desarrollo, marzo y abril de 2023.</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uadro de texto 95">
            <a:extLst>
              <a:ext uri="{FF2B5EF4-FFF2-40B4-BE49-F238E27FC236}">
                <a16:creationId xmlns:a16="http://schemas.microsoft.com/office/drawing/2014/main" id="{1035F975-5E1F-47A7-83DC-F62A4330D875}"/>
              </a:ext>
            </a:extLst>
          </p:cNvPr>
          <p:cNvSpPr txBox="1">
            <a:spLocks noChangeArrowheads="1"/>
          </p:cNvSpPr>
          <p:nvPr/>
        </p:nvSpPr>
        <p:spPr bwMode="auto">
          <a:xfrm>
            <a:off x="8678317" y="4035462"/>
            <a:ext cx="3166287" cy="377825"/>
          </a:xfrm>
          <a:prstGeom prst="rect">
            <a:avLst/>
          </a:prstGeom>
          <a:noFill/>
          <a:ln w="9525">
            <a:noFill/>
            <a:miter lim="800000"/>
            <a:headEnd/>
            <a:tailEnd/>
          </a:ln>
        </p:spPr>
        <p:txBody>
          <a:bodyPr rot="0" vert="horz" wrap="square" lIns="91440" tIns="45720" rIns="91440" bIns="45720" anchor="t" anchorCtr="0">
            <a:noAutofit/>
          </a:bodyPr>
          <a:lstStyle/>
          <a:p>
            <a:pPr algn="just"/>
            <a:r>
              <a:rPr lang="es-ES" sz="800" b="1"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Fuente:</a:t>
            </a:r>
            <a:r>
              <a:rPr lang="es-ES" sz="8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 SEGEPLAN. Presentación de modernización del SNIPGT, abril 2023.</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Imagen 20">
            <a:extLst>
              <a:ext uri="{FF2B5EF4-FFF2-40B4-BE49-F238E27FC236}">
                <a16:creationId xmlns:a16="http://schemas.microsoft.com/office/drawing/2014/main" id="{375B3A20-94A3-4BB5-8D4E-937E4FDF2131}"/>
              </a:ext>
            </a:extLst>
          </p:cNvPr>
          <p:cNvPicPr/>
          <p:nvPr/>
        </p:nvPicPr>
        <p:blipFill rotWithShape="1">
          <a:blip r:embed="rId5" cstate="print">
            <a:extLst>
              <a:ext uri="{28A0092B-C50C-407E-A947-70E740481C1C}">
                <a14:useLocalDpi xmlns:a14="http://schemas.microsoft.com/office/drawing/2010/main" val="0"/>
              </a:ext>
            </a:extLst>
          </a:blip>
          <a:srcRect l="14249" t="6162" r="12001" b="5935"/>
          <a:stretch/>
        </p:blipFill>
        <p:spPr bwMode="auto">
          <a:xfrm>
            <a:off x="9060873" y="4413287"/>
            <a:ext cx="2485742" cy="1527082"/>
          </a:xfrm>
          <a:prstGeom prst="rect">
            <a:avLst/>
          </a:prstGeom>
          <a:noFill/>
          <a:ln>
            <a:noFill/>
          </a:ln>
          <a:extLst>
            <a:ext uri="{53640926-AAD7-44D8-BBD7-CCE9431645EC}">
              <a14:shadowObscured xmlns:a14="http://schemas.microsoft.com/office/drawing/2010/main"/>
            </a:ext>
          </a:extLst>
        </p:spPr>
      </p:pic>
      <p:sp>
        <p:nvSpPr>
          <p:cNvPr id="22" name="Cuadro de texto 32">
            <a:extLst>
              <a:ext uri="{FF2B5EF4-FFF2-40B4-BE49-F238E27FC236}">
                <a16:creationId xmlns:a16="http://schemas.microsoft.com/office/drawing/2014/main" id="{DB32E87D-3355-4741-9837-E933CFEF9EB1}"/>
              </a:ext>
            </a:extLst>
          </p:cNvPr>
          <p:cNvSpPr txBox="1">
            <a:spLocks noChangeArrowheads="1"/>
          </p:cNvSpPr>
          <p:nvPr/>
        </p:nvSpPr>
        <p:spPr bwMode="auto">
          <a:xfrm>
            <a:off x="8765084" y="5960522"/>
            <a:ext cx="3012440" cy="377825"/>
          </a:xfrm>
          <a:prstGeom prst="rect">
            <a:avLst/>
          </a:prstGeom>
          <a:noFill/>
          <a:ln w="9525">
            <a:noFill/>
            <a:miter lim="800000"/>
            <a:headEnd/>
            <a:tailEnd/>
          </a:ln>
        </p:spPr>
        <p:txBody>
          <a:bodyPr rot="0" vert="horz" wrap="square" lIns="91440" tIns="45720" rIns="91440" bIns="45720" anchor="t" anchorCtr="0">
            <a:noAutofit/>
          </a:bodyPr>
          <a:lstStyle/>
          <a:p>
            <a:pPr algn="ctr"/>
            <a:r>
              <a:rPr lang="es-ES" sz="800" b="1">
                <a:solidFill>
                  <a:srgbClr val="5B5753"/>
                </a:solidFill>
                <a:effectLst/>
                <a:latin typeface="Montserrat" panose="00000500000000000000" pitchFamily="2" charset="0"/>
                <a:ea typeface="Calibri" panose="020F0502020204030204" pitchFamily="34" charset="0"/>
                <a:cs typeface="Montserrat" panose="00000500000000000000" pitchFamily="2" charset="0"/>
              </a:rPr>
              <a:t>Fuente:</a:t>
            </a:r>
            <a:r>
              <a:rPr lang="es-ES" sz="800">
                <a:solidFill>
                  <a:srgbClr val="5B5753"/>
                </a:solidFill>
                <a:effectLst/>
                <a:latin typeface="Montserrat" panose="00000500000000000000" pitchFamily="2" charset="0"/>
                <a:ea typeface="Calibri" panose="020F0502020204030204" pitchFamily="34" charset="0"/>
                <a:cs typeface="Montserrat" panose="00000500000000000000" pitchFamily="2" charset="0"/>
              </a:rPr>
              <a:t> SEGEPLAN. Lanzamiento del SIPLANGT, febrero 2023.</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CuadroTexto 23">
            <a:extLst>
              <a:ext uri="{FF2B5EF4-FFF2-40B4-BE49-F238E27FC236}">
                <a16:creationId xmlns:a16="http://schemas.microsoft.com/office/drawing/2014/main" id="{749ABF2D-A18A-4EA9-AD6C-62182AD46789}"/>
              </a:ext>
            </a:extLst>
          </p:cNvPr>
          <p:cNvSpPr txBox="1"/>
          <p:nvPr/>
        </p:nvSpPr>
        <p:spPr>
          <a:xfrm>
            <a:off x="2696825" y="6180441"/>
            <a:ext cx="3953357" cy="415498"/>
          </a:xfrm>
          <a:prstGeom prst="rect">
            <a:avLst/>
          </a:prstGeom>
          <a:noFill/>
        </p:spPr>
        <p:txBody>
          <a:bodyPr wrap="square">
            <a:spAutoFit/>
          </a:bodyPr>
          <a:lstStyle/>
          <a:p>
            <a:r>
              <a:rPr lang="es-GT" sz="700" b="1" dirty="0">
                <a:latin typeface="Montserrat" panose="00000500000000000000" pitchFamily="2" charset="0"/>
              </a:rPr>
              <a:t>Nota: </a:t>
            </a:r>
            <a:r>
              <a:rPr lang="es-GT" sz="700" dirty="0">
                <a:latin typeface="Montserrat" panose="00000500000000000000" pitchFamily="2" charset="0"/>
              </a:rPr>
              <a:t>Los datos corresponden al mes de marzo, derivado que los datos al mes de abril se obtienen y se registran en los sistemas posterior a la fecha de entrega del presente informe.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1918823" y="1047375"/>
            <a:ext cx="32790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a:ea typeface="Montserrat"/>
                <a:cs typeface="Montserrat"/>
                <a:sym typeface="Montserrat"/>
              </a:rPr>
              <a:t>Principales resultados y </a:t>
            </a:r>
            <a:r>
              <a:rPr lang="es-GT" sz="2000" b="1" dirty="0">
                <a:solidFill>
                  <a:schemeClr val="lt1"/>
                </a:solidFill>
                <a:latin typeface="Montserrat"/>
                <a:ea typeface="Montserrat"/>
                <a:cs typeface="Montserrat"/>
                <a:sym typeface="Montserrat"/>
              </a:rPr>
              <a:t>avances</a:t>
            </a:r>
          </a:p>
        </p:txBody>
      </p:sp>
      <p:sp>
        <p:nvSpPr>
          <p:cNvPr id="69" name="Google Shape;69;g1e0bd25976b_0_50"/>
          <p:cNvSpPr txBox="1"/>
          <p:nvPr/>
        </p:nvSpPr>
        <p:spPr>
          <a:xfrm>
            <a:off x="1020400" y="554225"/>
            <a:ext cx="11148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8000" dirty="0">
                <a:solidFill>
                  <a:srgbClr val="FFECBF"/>
                </a:solidFill>
                <a:latin typeface="Vollkorn ExtraBold"/>
                <a:ea typeface="Vollkorn ExtraBold"/>
                <a:cs typeface="Vollkorn ExtraBold"/>
                <a:sym typeface="Vollkorn ExtraBold"/>
              </a:rPr>
              <a:t>3</a:t>
            </a:r>
            <a:endParaRPr sz="8000" dirty="0">
              <a:solidFill>
                <a:srgbClr val="FFECBF"/>
              </a:solidFill>
              <a:latin typeface="Vollkorn ExtraBold"/>
              <a:ea typeface="Vollkorn ExtraBold"/>
              <a:cs typeface="Vollkorn ExtraBold"/>
              <a:sym typeface="Vollkorn ExtraBold"/>
            </a:endParaRPr>
          </a:p>
        </p:txBody>
      </p:sp>
      <p:sp>
        <p:nvSpPr>
          <p:cNvPr id="13" name="Marcador de contenido 6">
            <a:extLst>
              <a:ext uri="{FF2B5EF4-FFF2-40B4-BE49-F238E27FC236}">
                <a16:creationId xmlns:a16="http://schemas.microsoft.com/office/drawing/2014/main" id="{51138F94-BE96-4D77-92E0-74FA41F8CF70}"/>
              </a:ext>
            </a:extLst>
          </p:cNvPr>
          <p:cNvSpPr txBox="1">
            <a:spLocks/>
          </p:cNvSpPr>
          <p:nvPr/>
        </p:nvSpPr>
        <p:spPr>
          <a:xfrm>
            <a:off x="5776146" y="1122984"/>
            <a:ext cx="5695417" cy="632237"/>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ES" sz="4800" b="1" dirty="0">
                <a:solidFill>
                  <a:srgbClr val="00B7D2"/>
                </a:solidFill>
                <a:latin typeface="Montserrat" panose="00000500000000000000" pitchFamily="2" charset="0"/>
                <a:cs typeface="Arial" panose="020B0604020202020204" pitchFamily="34" charset="0"/>
              </a:rPr>
              <a:t>15 informes </a:t>
            </a:r>
            <a:r>
              <a:rPr lang="es-ES" sz="4800" dirty="0">
                <a:latin typeface="Montserrat" panose="00000500000000000000" pitchFamily="2" charset="0"/>
                <a:cs typeface="Arial" panose="020B0604020202020204" pitchFamily="34" charset="0"/>
              </a:rPr>
              <a:t>estratégicos e instrumentos para el seguimiento y evaluación de la gestión pública. </a:t>
            </a:r>
            <a:r>
              <a:rPr lang="es-GT" sz="1800" b="1" dirty="0">
                <a:latin typeface="Arial" panose="020B0604020202020204" pitchFamily="34" charset="0"/>
                <a:cs typeface="Arial" panose="020B0604020202020204" pitchFamily="34" charset="0"/>
              </a:rPr>
              <a:t>				</a:t>
            </a:r>
          </a:p>
          <a:p>
            <a:pPr marL="0" indent="0">
              <a:buNone/>
            </a:pPr>
            <a:endParaRPr lang="es-GT" sz="18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							</a:t>
            </a:r>
          </a:p>
          <a:p>
            <a:pPr marL="0" indent="0">
              <a:buNone/>
            </a:pPr>
            <a:r>
              <a:rPr lang="es-GT" sz="1800" b="1" dirty="0">
                <a:latin typeface="Arial" panose="020B0604020202020204" pitchFamily="34" charset="0"/>
                <a:cs typeface="Arial" panose="020B0604020202020204" pitchFamily="34" charset="0"/>
              </a:rPr>
              <a:t>							</a:t>
            </a:r>
            <a:r>
              <a:rPr lang="es-GT" sz="1600" b="1" dirty="0">
                <a:latin typeface="Arial" panose="020B0604020202020204" pitchFamily="34" charset="0"/>
                <a:cs typeface="Arial" panose="020B0604020202020204" pitchFamily="34" charset="0"/>
              </a:rPr>
              <a:t>         </a:t>
            </a:r>
            <a:endParaRPr lang="es-GT" sz="1100" dirty="0">
              <a:latin typeface="Arial" panose="020B0604020202020204" pitchFamily="34" charset="0"/>
              <a:cs typeface="Arial" panose="020B0604020202020204" pitchFamily="34" charset="0"/>
            </a:endParaRPr>
          </a:p>
        </p:txBody>
      </p:sp>
      <p:sp>
        <p:nvSpPr>
          <p:cNvPr id="14" name="Marcador de contenido 6">
            <a:extLst>
              <a:ext uri="{FF2B5EF4-FFF2-40B4-BE49-F238E27FC236}">
                <a16:creationId xmlns:a16="http://schemas.microsoft.com/office/drawing/2014/main" id="{2F6F8846-9849-4504-89C9-2B143F6CCC07}"/>
              </a:ext>
            </a:extLst>
          </p:cNvPr>
          <p:cNvSpPr txBox="1">
            <a:spLocks/>
          </p:cNvSpPr>
          <p:nvPr/>
        </p:nvSpPr>
        <p:spPr>
          <a:xfrm>
            <a:off x="909604" y="2209286"/>
            <a:ext cx="4473721" cy="3809814"/>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GT" sz="1200" b="1" dirty="0">
              <a:latin typeface="Montserrat" panose="00000500000000000000" pitchFamily="2" charset="0"/>
              <a:cs typeface="Arial" panose="020B0604020202020204" pitchFamily="34" charset="0"/>
            </a:endParaRPr>
          </a:p>
          <a:p>
            <a:pPr marL="0" indent="0" algn="just">
              <a:buNone/>
            </a:pPr>
            <a:r>
              <a:rPr lang="es-GT" sz="1200" b="1" dirty="0">
                <a:solidFill>
                  <a:srgbClr val="00B7D2"/>
                </a:solidFill>
                <a:latin typeface="Montserrat" panose="00000500000000000000" pitchFamily="2" charset="0"/>
                <a:cs typeface="Arial" panose="020B0604020202020204" pitchFamily="34" charset="0"/>
              </a:rPr>
              <a:t>Aspectos presupuestarios</a:t>
            </a:r>
          </a:p>
          <a:p>
            <a:pPr marL="342900" indent="-342900" algn="just">
              <a:buFont typeface="Arial" panose="020B0604020202020204" pitchFamily="34" charset="0"/>
              <a:buAutoNum type="alphaLcPeriod"/>
            </a:pPr>
            <a:r>
              <a:rPr lang="es-GT" sz="1200" dirty="0">
                <a:latin typeface="Montserrat" panose="00000500000000000000" pitchFamily="2" charset="0"/>
                <a:cs typeface="Arial" panose="020B0604020202020204" pitchFamily="34" charset="0"/>
              </a:rPr>
              <a:t>Presupuesto vigente: Q. 10,679,740.00</a:t>
            </a:r>
          </a:p>
          <a:p>
            <a:pPr marL="342900" indent="-342900" algn="just">
              <a:buFont typeface="Arial" panose="020B0604020202020204" pitchFamily="34" charset="0"/>
              <a:buAutoNum type="alphaLcPeriod"/>
            </a:pPr>
            <a:r>
              <a:rPr lang="es-GT" sz="1200" dirty="0">
                <a:latin typeface="Montserrat" panose="00000500000000000000" pitchFamily="2" charset="0"/>
                <a:cs typeface="Arial" panose="020B0604020202020204" pitchFamily="34" charset="0"/>
              </a:rPr>
              <a:t>Presupuesto ejecutado (utilizado): Q. 3,388,499.55</a:t>
            </a:r>
          </a:p>
          <a:p>
            <a:pPr marL="342900" indent="-342900" algn="just">
              <a:buFont typeface="Arial" panose="020B0604020202020204" pitchFamily="34" charset="0"/>
              <a:buAutoNum type="alphaLcPeriod"/>
            </a:pPr>
            <a:r>
              <a:rPr lang="es-GT" sz="1200" dirty="0">
                <a:latin typeface="Montserrat" panose="00000500000000000000" pitchFamily="2" charset="0"/>
                <a:cs typeface="Arial" panose="020B0604020202020204" pitchFamily="34" charset="0"/>
              </a:rPr>
              <a:t>Fuente de financiamiento: 11 Ingresos Corrientes </a:t>
            </a:r>
          </a:p>
          <a:p>
            <a:pPr marL="0" indent="0" algn="just">
              <a:buNone/>
            </a:pPr>
            <a:r>
              <a:rPr lang="es-GT" sz="1200" b="1" dirty="0">
                <a:solidFill>
                  <a:srgbClr val="00B7D2"/>
                </a:solidFill>
                <a:latin typeface="Montserrat" panose="00000500000000000000" pitchFamily="2" charset="0"/>
                <a:cs typeface="Arial" panose="020B0604020202020204" pitchFamily="34" charset="0"/>
              </a:rPr>
              <a:t>Aspectos de planificación estatal</a:t>
            </a:r>
          </a:p>
          <a:p>
            <a:pPr marL="457200" indent="-457200" algn="just">
              <a:buAutoNum type="alphaLcPeriod"/>
            </a:pPr>
            <a:r>
              <a:rPr lang="es-GT" sz="1200" dirty="0">
                <a:latin typeface="Montserrat" panose="00000500000000000000" pitchFamily="2" charset="0"/>
                <a:cs typeface="Arial" panose="020B0604020202020204" pitchFamily="34" charset="0"/>
              </a:rPr>
              <a:t>Programa: 34 Planificación, monitoreo y evaluación de la gestión pública </a:t>
            </a:r>
          </a:p>
          <a:p>
            <a:pPr marL="457200" indent="-457200" algn="just">
              <a:buAutoNum type="alphaLcPeriod"/>
            </a:pPr>
            <a:r>
              <a:rPr lang="es-GT" sz="1200" dirty="0">
                <a:latin typeface="Montserrat" panose="00000500000000000000" pitchFamily="2" charset="0"/>
                <a:cs typeface="Arial" panose="020B0604020202020204" pitchFamily="34" charset="0"/>
              </a:rPr>
              <a:t>Meta: 57 documentos</a:t>
            </a:r>
          </a:p>
          <a:p>
            <a:pPr marL="457200" indent="-457200" algn="just">
              <a:buAutoNum type="alphaLcPeriod"/>
            </a:pPr>
            <a:r>
              <a:rPr lang="es-GT" sz="1200" dirty="0">
                <a:latin typeface="Montserrat" panose="00000500000000000000" pitchFamily="2" charset="0"/>
                <a:cs typeface="Arial" panose="020B0604020202020204" pitchFamily="34" charset="0"/>
              </a:rPr>
              <a:t>Ubicación geográfica: 101 </a:t>
            </a:r>
          </a:p>
          <a:p>
            <a:pPr marL="457200" indent="-457200" algn="just">
              <a:buAutoNum type="alphaLcPeriod"/>
            </a:pPr>
            <a:r>
              <a:rPr lang="es-GT" sz="1200" dirty="0">
                <a:latin typeface="Montserrat" panose="00000500000000000000" pitchFamily="2" charset="0"/>
                <a:cs typeface="Arial" panose="020B0604020202020204" pitchFamily="34" charset="0"/>
              </a:rPr>
              <a:t>Plazo de ejecución: enero a abril de 2023</a:t>
            </a:r>
          </a:p>
        </p:txBody>
      </p:sp>
      <p:pic>
        <p:nvPicPr>
          <p:cNvPr id="2050" name="Imagen 100">
            <a:extLst>
              <a:ext uri="{FF2B5EF4-FFF2-40B4-BE49-F238E27FC236}">
                <a16:creationId xmlns:a16="http://schemas.microsoft.com/office/drawing/2014/main" id="{F746F679-8B1D-4953-9525-7ABC34416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1" r="1712" b="2408"/>
          <a:stretch>
            <a:fillRect/>
          </a:stretch>
        </p:blipFill>
        <p:spPr bwMode="auto">
          <a:xfrm>
            <a:off x="9892094" y="1618924"/>
            <a:ext cx="1443038" cy="21034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n 101">
            <a:extLst>
              <a:ext uri="{FF2B5EF4-FFF2-40B4-BE49-F238E27FC236}">
                <a16:creationId xmlns:a16="http://schemas.microsoft.com/office/drawing/2014/main" id="{6AB05FAC-4EF2-4CA8-BEAF-F1D7194B1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226" y="2209286"/>
            <a:ext cx="3308350" cy="33083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103">
            <a:extLst>
              <a:ext uri="{FF2B5EF4-FFF2-40B4-BE49-F238E27FC236}">
                <a16:creationId xmlns:a16="http://schemas.microsoft.com/office/drawing/2014/main" id="{2BAC1339-7625-4905-870B-848188B11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76" b="1726"/>
          <a:stretch>
            <a:fillRect/>
          </a:stretch>
        </p:blipFill>
        <p:spPr bwMode="auto">
          <a:xfrm>
            <a:off x="9777477" y="3985979"/>
            <a:ext cx="1700213" cy="2190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2BCC9363-404D-494B-93D2-204435941C6E}"/>
              </a:ext>
            </a:extLst>
          </p:cNvPr>
          <p:cNvSpPr>
            <a:spLocks noChangeArrowheads="1"/>
          </p:cNvSpPr>
          <p:nvPr/>
        </p:nvSpPr>
        <p:spPr bwMode="auto">
          <a:xfrm>
            <a:off x="4008581" y="202533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GT" sz="800" b="0" i="0" u="none" strike="noStrike" cap="none" normalizeH="0" baseline="0">
                <a:ln>
                  <a:noFill/>
                </a:ln>
                <a:solidFill>
                  <a:srgbClr val="FFFFFF"/>
                </a:solidFill>
                <a:effectLst/>
                <a:latin typeface="Montserrat" panose="00000500000000000000" pitchFamily="2" charset="0"/>
                <a:ea typeface="Calibri" panose="020F0502020204030204" pitchFamily="34" charset="0"/>
                <a:cs typeface="Times New Roman" panose="02020603050405020304" pitchFamily="18" charset="0"/>
              </a:rPr>
              <a:t>Q. 3,388,499.55</a:t>
            </a:r>
            <a:endParaRPr kumimoji="0" lang="es-GT" altLang="es-GT"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GT" altLang="es-GT" sz="1800" b="0" i="0" u="none" strike="noStrike" cap="none" normalizeH="0" baseline="0">
              <a:ln>
                <a:noFill/>
              </a:ln>
              <a:solidFill>
                <a:schemeClr val="tx1"/>
              </a:solidFill>
              <a:effectLst/>
              <a:latin typeface="Arial" panose="020B0604020202020204" pitchFamily="34" charset="0"/>
            </a:endParaRPr>
          </a:p>
        </p:txBody>
      </p:sp>
      <p:sp>
        <p:nvSpPr>
          <p:cNvPr id="3" name="Rectangle 5">
            <a:extLst>
              <a:ext uri="{FF2B5EF4-FFF2-40B4-BE49-F238E27FC236}">
                <a16:creationId xmlns:a16="http://schemas.microsoft.com/office/drawing/2014/main" id="{E9D3D361-4E0E-4EED-B62E-BF358C2770B0}"/>
              </a:ext>
            </a:extLst>
          </p:cNvPr>
          <p:cNvSpPr>
            <a:spLocks noChangeArrowheads="1"/>
          </p:cNvSpPr>
          <p:nvPr/>
        </p:nvSpPr>
        <p:spPr bwMode="auto">
          <a:xfrm>
            <a:off x="4008581" y="24825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23" name="Cuadro de texto 93">
            <a:extLst>
              <a:ext uri="{FF2B5EF4-FFF2-40B4-BE49-F238E27FC236}">
                <a16:creationId xmlns:a16="http://schemas.microsoft.com/office/drawing/2014/main" id="{A9D858FE-F097-4CA7-98E3-6E29418EB546}"/>
              </a:ext>
            </a:extLst>
          </p:cNvPr>
          <p:cNvSpPr txBox="1">
            <a:spLocks noChangeArrowheads="1"/>
          </p:cNvSpPr>
          <p:nvPr/>
        </p:nvSpPr>
        <p:spPr bwMode="auto">
          <a:xfrm>
            <a:off x="5926226" y="5834851"/>
            <a:ext cx="3308350" cy="267183"/>
          </a:xfrm>
          <a:prstGeom prst="rect">
            <a:avLst/>
          </a:prstGeom>
          <a:noFill/>
          <a:ln w="9525">
            <a:noFill/>
            <a:miter lim="800000"/>
            <a:headEnd/>
            <a:tailEnd/>
          </a:ln>
        </p:spPr>
        <p:txBody>
          <a:bodyPr rot="0" vert="horz" wrap="square" lIns="91440" tIns="45720" rIns="91440" bIns="45720" anchor="t" anchorCtr="0">
            <a:noAutofit/>
          </a:bodyPr>
          <a:lstStyle/>
          <a:p>
            <a:pPr algn="just"/>
            <a:r>
              <a:rPr lang="es-ES" sz="800" b="1"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Fuente:</a:t>
            </a:r>
            <a:r>
              <a:rPr lang="es-ES" sz="8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 SEGEPLAN. Primer cuatrimestre 2023</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CuadroTexto 23">
            <a:extLst>
              <a:ext uri="{FF2B5EF4-FFF2-40B4-BE49-F238E27FC236}">
                <a16:creationId xmlns:a16="http://schemas.microsoft.com/office/drawing/2014/main" id="{1A038570-9916-4591-8269-DBB520263A4A}"/>
              </a:ext>
            </a:extLst>
          </p:cNvPr>
          <p:cNvSpPr txBox="1"/>
          <p:nvPr/>
        </p:nvSpPr>
        <p:spPr>
          <a:xfrm>
            <a:off x="2696825" y="6180441"/>
            <a:ext cx="3953357" cy="415498"/>
          </a:xfrm>
          <a:prstGeom prst="rect">
            <a:avLst/>
          </a:prstGeom>
          <a:noFill/>
        </p:spPr>
        <p:txBody>
          <a:bodyPr wrap="square">
            <a:spAutoFit/>
          </a:bodyPr>
          <a:lstStyle/>
          <a:p>
            <a:r>
              <a:rPr lang="es-GT" sz="700" b="1" dirty="0">
                <a:latin typeface="Montserrat" panose="00000500000000000000" pitchFamily="2" charset="0"/>
              </a:rPr>
              <a:t>Nota: </a:t>
            </a:r>
            <a:r>
              <a:rPr lang="es-GT" sz="700" dirty="0">
                <a:latin typeface="Montserrat" panose="00000500000000000000" pitchFamily="2" charset="0"/>
              </a:rPr>
              <a:t>Los datos corresponden al mes de marzo, derivado que los datos al mes de abril se obtienen y se registran en los sistemas posterior a la fecha de entrega del presente informe. </a:t>
            </a:r>
          </a:p>
        </p:txBody>
      </p:sp>
    </p:spTree>
    <p:extLst>
      <p:ext uri="{BB962C8B-B14F-4D97-AF65-F5344CB8AC3E}">
        <p14:creationId xmlns:p14="http://schemas.microsoft.com/office/powerpoint/2010/main" val="1845829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1918823" y="1047375"/>
            <a:ext cx="32790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a:ea typeface="Montserrat"/>
                <a:cs typeface="Montserrat"/>
                <a:sym typeface="Montserrat"/>
              </a:rPr>
              <a:t>Principales resultados y </a:t>
            </a:r>
            <a:r>
              <a:rPr lang="es-GT" sz="2000" b="1" dirty="0">
                <a:solidFill>
                  <a:schemeClr val="lt1"/>
                </a:solidFill>
                <a:latin typeface="Montserrat"/>
                <a:ea typeface="Montserrat"/>
                <a:cs typeface="Montserrat"/>
                <a:sym typeface="Montserrat"/>
              </a:rPr>
              <a:t>avances</a:t>
            </a:r>
          </a:p>
        </p:txBody>
      </p:sp>
      <p:sp>
        <p:nvSpPr>
          <p:cNvPr id="69" name="Google Shape;69;g1e0bd25976b_0_50"/>
          <p:cNvSpPr txBox="1"/>
          <p:nvPr/>
        </p:nvSpPr>
        <p:spPr>
          <a:xfrm>
            <a:off x="1020400" y="554225"/>
            <a:ext cx="11148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8000" dirty="0">
                <a:solidFill>
                  <a:srgbClr val="FFECBF"/>
                </a:solidFill>
                <a:latin typeface="Vollkorn ExtraBold"/>
                <a:ea typeface="Vollkorn ExtraBold"/>
                <a:cs typeface="Vollkorn ExtraBold"/>
                <a:sym typeface="Vollkorn ExtraBold"/>
              </a:rPr>
              <a:t>3</a:t>
            </a:r>
            <a:endParaRPr sz="8000" dirty="0">
              <a:solidFill>
                <a:srgbClr val="FFECBF"/>
              </a:solidFill>
              <a:latin typeface="Vollkorn ExtraBold"/>
              <a:ea typeface="Vollkorn ExtraBold"/>
              <a:cs typeface="Vollkorn ExtraBold"/>
              <a:sym typeface="Vollkorn ExtraBold"/>
            </a:endParaRPr>
          </a:p>
        </p:txBody>
      </p:sp>
      <p:sp>
        <p:nvSpPr>
          <p:cNvPr id="13" name="Marcador de contenido 6">
            <a:extLst>
              <a:ext uri="{FF2B5EF4-FFF2-40B4-BE49-F238E27FC236}">
                <a16:creationId xmlns:a16="http://schemas.microsoft.com/office/drawing/2014/main" id="{51138F94-BE96-4D77-92E0-74FA41F8CF70}"/>
              </a:ext>
            </a:extLst>
          </p:cNvPr>
          <p:cNvSpPr txBox="1">
            <a:spLocks/>
          </p:cNvSpPr>
          <p:nvPr/>
        </p:nvSpPr>
        <p:spPr>
          <a:xfrm>
            <a:off x="5776146" y="1122985"/>
            <a:ext cx="5695417" cy="45720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ES" sz="4800" b="1" dirty="0">
                <a:solidFill>
                  <a:srgbClr val="00B7D2"/>
                </a:solidFill>
                <a:latin typeface="Montserrat" panose="00000500000000000000" pitchFamily="2" charset="0"/>
                <a:cs typeface="Arial" panose="020B0604020202020204" pitchFamily="34" charset="0"/>
              </a:rPr>
              <a:t>71 becas </a:t>
            </a:r>
            <a:r>
              <a:rPr lang="es-ES" sz="4800" dirty="0">
                <a:latin typeface="Montserrat" panose="00000500000000000000" pitchFamily="2" charset="0"/>
                <a:cs typeface="Arial" panose="020B0604020202020204" pitchFamily="34" charset="0"/>
              </a:rPr>
              <a:t>a estudiantes profesionales, funcionarios y servidores públicos.</a:t>
            </a:r>
            <a:endParaRPr lang="es-ES" sz="4800" b="1" dirty="0">
              <a:solidFill>
                <a:srgbClr val="00B7D2"/>
              </a:solidFill>
              <a:latin typeface="Montserrat" panose="00000500000000000000" pitchFamily="2" charset="0"/>
              <a:cs typeface="Arial" panose="020B0604020202020204" pitchFamily="34" charset="0"/>
            </a:endParaRPr>
          </a:p>
          <a:p>
            <a:pPr marL="0" indent="0" algn="just">
              <a:lnSpc>
                <a:spcPct val="150000"/>
              </a:lnSpc>
              <a:buNone/>
            </a:pPr>
            <a:r>
              <a:rPr lang="es-GT" sz="1800" b="1" dirty="0">
                <a:latin typeface="Arial" panose="020B0604020202020204" pitchFamily="34" charset="0"/>
                <a:cs typeface="Arial" panose="020B0604020202020204" pitchFamily="34" charset="0"/>
              </a:rPr>
              <a:t>			</a:t>
            </a:r>
          </a:p>
          <a:p>
            <a:pPr marL="0" indent="0">
              <a:buNone/>
            </a:pPr>
            <a:endParaRPr lang="es-GT" sz="18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							</a:t>
            </a:r>
          </a:p>
          <a:p>
            <a:pPr marL="0" indent="0">
              <a:buNone/>
            </a:pPr>
            <a:r>
              <a:rPr lang="es-GT" sz="1800" b="1" dirty="0">
                <a:latin typeface="Arial" panose="020B0604020202020204" pitchFamily="34" charset="0"/>
                <a:cs typeface="Arial" panose="020B0604020202020204" pitchFamily="34" charset="0"/>
              </a:rPr>
              <a:t>							</a:t>
            </a:r>
            <a:r>
              <a:rPr lang="es-GT" sz="1600" b="1" dirty="0">
                <a:latin typeface="Arial" panose="020B0604020202020204" pitchFamily="34" charset="0"/>
                <a:cs typeface="Arial" panose="020B0604020202020204" pitchFamily="34" charset="0"/>
              </a:rPr>
              <a:t>         </a:t>
            </a:r>
            <a:endParaRPr lang="es-GT" sz="1100" dirty="0">
              <a:latin typeface="Arial" panose="020B0604020202020204" pitchFamily="34" charset="0"/>
              <a:cs typeface="Arial" panose="020B0604020202020204" pitchFamily="34" charset="0"/>
            </a:endParaRPr>
          </a:p>
        </p:txBody>
      </p:sp>
      <p:sp>
        <p:nvSpPr>
          <p:cNvPr id="14" name="Marcador de contenido 6">
            <a:extLst>
              <a:ext uri="{FF2B5EF4-FFF2-40B4-BE49-F238E27FC236}">
                <a16:creationId xmlns:a16="http://schemas.microsoft.com/office/drawing/2014/main" id="{2F6F8846-9849-4504-89C9-2B143F6CCC07}"/>
              </a:ext>
            </a:extLst>
          </p:cNvPr>
          <p:cNvSpPr txBox="1">
            <a:spLocks/>
          </p:cNvSpPr>
          <p:nvPr/>
        </p:nvSpPr>
        <p:spPr>
          <a:xfrm>
            <a:off x="909604" y="2209286"/>
            <a:ext cx="4473721" cy="3809814"/>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GT" sz="1200" b="1" dirty="0">
              <a:latin typeface="Montserrat" panose="00000500000000000000" pitchFamily="2" charset="0"/>
              <a:cs typeface="Arial" panose="020B0604020202020204" pitchFamily="34" charset="0"/>
            </a:endParaRPr>
          </a:p>
          <a:p>
            <a:pPr marL="0" indent="0" algn="just">
              <a:buNone/>
            </a:pPr>
            <a:r>
              <a:rPr lang="es-GT" sz="1200" b="1" dirty="0">
                <a:solidFill>
                  <a:srgbClr val="00B7D2"/>
                </a:solidFill>
                <a:latin typeface="Montserrat" panose="00000500000000000000" pitchFamily="2" charset="0"/>
                <a:cs typeface="Arial" panose="020B0604020202020204" pitchFamily="34" charset="0"/>
              </a:rPr>
              <a:t>Aspectos presupuestarios</a:t>
            </a:r>
          </a:p>
          <a:p>
            <a:pPr marL="342900" indent="-342900" algn="just">
              <a:buFont typeface="Arial" panose="020B0604020202020204" pitchFamily="34" charset="0"/>
              <a:buAutoNum type="alphaLcPeriod"/>
            </a:pPr>
            <a:r>
              <a:rPr lang="es-GT" sz="1200" dirty="0">
                <a:latin typeface="Montserrat" panose="00000500000000000000" pitchFamily="2" charset="0"/>
                <a:cs typeface="Arial" panose="020B0604020202020204" pitchFamily="34" charset="0"/>
              </a:rPr>
              <a:t>Presupuesto vigente: Q. 4,136,071.00</a:t>
            </a:r>
          </a:p>
          <a:p>
            <a:pPr marL="342900" indent="-342900" algn="just">
              <a:buFont typeface="Arial" panose="020B0604020202020204" pitchFamily="34" charset="0"/>
              <a:buAutoNum type="alphaLcPeriod"/>
            </a:pPr>
            <a:r>
              <a:rPr lang="es-GT" sz="1200" dirty="0">
                <a:latin typeface="Montserrat" panose="00000500000000000000" pitchFamily="2" charset="0"/>
                <a:cs typeface="Arial" panose="020B0604020202020204" pitchFamily="34" charset="0"/>
              </a:rPr>
              <a:t>Presupuesto ejecutado (utilizado): Q. 958,188.08</a:t>
            </a:r>
          </a:p>
          <a:p>
            <a:pPr marL="342900" indent="-342900" algn="just">
              <a:buFont typeface="Arial" panose="020B0604020202020204" pitchFamily="34" charset="0"/>
              <a:buAutoNum type="alphaLcPeriod"/>
            </a:pPr>
            <a:r>
              <a:rPr lang="es-GT" sz="1200" dirty="0">
                <a:latin typeface="Montserrat" panose="00000500000000000000" pitchFamily="2" charset="0"/>
                <a:cs typeface="Arial" panose="020B0604020202020204" pitchFamily="34" charset="0"/>
              </a:rPr>
              <a:t>Fuente de financiamiento: 11 Ingresos Corrientes </a:t>
            </a:r>
          </a:p>
          <a:p>
            <a:pPr marL="0" indent="0" algn="just">
              <a:buNone/>
            </a:pPr>
            <a:r>
              <a:rPr lang="es-GT" sz="1200" b="1" dirty="0">
                <a:solidFill>
                  <a:srgbClr val="00B7D2"/>
                </a:solidFill>
                <a:latin typeface="Montserrat" panose="00000500000000000000" pitchFamily="2" charset="0"/>
                <a:cs typeface="Arial" panose="020B0604020202020204" pitchFamily="34" charset="0"/>
              </a:rPr>
              <a:t>Aspectos de planificación estatal</a:t>
            </a:r>
          </a:p>
          <a:p>
            <a:pPr marL="457200" indent="-457200" algn="just">
              <a:buAutoNum type="alphaLcPeriod"/>
            </a:pPr>
            <a:r>
              <a:rPr lang="es-ES" sz="1200" dirty="0">
                <a:latin typeface="Montserrat" panose="00000500000000000000" pitchFamily="2" charset="0"/>
                <a:cs typeface="Arial" panose="020B0604020202020204" pitchFamily="34" charset="0"/>
              </a:rPr>
              <a:t>Programa: 34 Planificación, monitoreo y evaluación de la gestión pública </a:t>
            </a:r>
          </a:p>
          <a:p>
            <a:pPr marL="457200" indent="-457200" algn="just">
              <a:buAutoNum type="alphaLcPeriod"/>
            </a:pPr>
            <a:r>
              <a:rPr lang="es-ES" sz="1200" dirty="0">
                <a:latin typeface="Montserrat" panose="00000500000000000000" pitchFamily="2" charset="0"/>
                <a:cs typeface="Arial" panose="020B0604020202020204" pitchFamily="34" charset="0"/>
              </a:rPr>
              <a:t>Meta: 190 becas</a:t>
            </a:r>
          </a:p>
          <a:p>
            <a:pPr marL="457200" indent="-457200" algn="just">
              <a:buAutoNum type="alphaLcPeriod"/>
            </a:pPr>
            <a:r>
              <a:rPr lang="es-ES" sz="1200" dirty="0">
                <a:latin typeface="Montserrat" panose="00000500000000000000" pitchFamily="2" charset="0"/>
                <a:cs typeface="Arial" panose="020B0604020202020204" pitchFamily="34" charset="0"/>
              </a:rPr>
              <a:t>Población beneficiada: 71 personas </a:t>
            </a:r>
          </a:p>
          <a:p>
            <a:pPr marL="457200" indent="-457200" algn="just">
              <a:buAutoNum type="alphaLcPeriod"/>
            </a:pPr>
            <a:r>
              <a:rPr lang="es-ES" sz="1200" dirty="0">
                <a:latin typeface="Montserrat" panose="00000500000000000000" pitchFamily="2" charset="0"/>
                <a:cs typeface="Arial" panose="020B0604020202020204" pitchFamily="34" charset="0"/>
              </a:rPr>
              <a:t>Ubicación geográfica: 101 </a:t>
            </a:r>
          </a:p>
          <a:p>
            <a:pPr marL="457200" indent="-457200" algn="just">
              <a:buAutoNum type="alphaLcPeriod"/>
            </a:pPr>
            <a:r>
              <a:rPr lang="es-ES" sz="1200" dirty="0">
                <a:latin typeface="Montserrat" panose="00000500000000000000" pitchFamily="2" charset="0"/>
                <a:cs typeface="Arial" panose="020B0604020202020204" pitchFamily="34" charset="0"/>
              </a:rPr>
              <a:t>Plazo de ejecución: enero a abril de 2023</a:t>
            </a:r>
          </a:p>
        </p:txBody>
      </p:sp>
      <p:sp>
        <p:nvSpPr>
          <p:cNvPr id="2" name="Rectangle 4">
            <a:extLst>
              <a:ext uri="{FF2B5EF4-FFF2-40B4-BE49-F238E27FC236}">
                <a16:creationId xmlns:a16="http://schemas.microsoft.com/office/drawing/2014/main" id="{2BCC9363-404D-494B-93D2-204435941C6E}"/>
              </a:ext>
            </a:extLst>
          </p:cNvPr>
          <p:cNvSpPr>
            <a:spLocks noChangeArrowheads="1"/>
          </p:cNvSpPr>
          <p:nvPr/>
        </p:nvSpPr>
        <p:spPr bwMode="auto">
          <a:xfrm>
            <a:off x="4008581" y="202533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GT" sz="800" b="0" i="0" u="none" strike="noStrike" cap="none" normalizeH="0" baseline="0">
                <a:ln>
                  <a:noFill/>
                </a:ln>
                <a:solidFill>
                  <a:srgbClr val="FFFFFF"/>
                </a:solidFill>
                <a:effectLst/>
                <a:latin typeface="Montserrat" panose="00000500000000000000" pitchFamily="2" charset="0"/>
                <a:ea typeface="Calibri" panose="020F0502020204030204" pitchFamily="34" charset="0"/>
                <a:cs typeface="Times New Roman" panose="02020603050405020304" pitchFamily="18" charset="0"/>
              </a:rPr>
              <a:t>Q. 3,388,499.55</a:t>
            </a:r>
            <a:endParaRPr kumimoji="0" lang="es-GT" altLang="es-GT"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GT" altLang="es-GT" sz="1800" b="0" i="0" u="none" strike="noStrike" cap="none" normalizeH="0" baseline="0">
              <a:ln>
                <a:noFill/>
              </a:ln>
              <a:solidFill>
                <a:schemeClr val="tx1"/>
              </a:solidFill>
              <a:effectLst/>
              <a:latin typeface="Arial" panose="020B0604020202020204" pitchFamily="34" charset="0"/>
            </a:endParaRPr>
          </a:p>
        </p:txBody>
      </p:sp>
      <p:sp>
        <p:nvSpPr>
          <p:cNvPr id="3" name="Rectangle 5">
            <a:extLst>
              <a:ext uri="{FF2B5EF4-FFF2-40B4-BE49-F238E27FC236}">
                <a16:creationId xmlns:a16="http://schemas.microsoft.com/office/drawing/2014/main" id="{E9D3D361-4E0E-4EED-B62E-BF358C2770B0}"/>
              </a:ext>
            </a:extLst>
          </p:cNvPr>
          <p:cNvSpPr>
            <a:spLocks noChangeArrowheads="1"/>
          </p:cNvSpPr>
          <p:nvPr/>
        </p:nvSpPr>
        <p:spPr bwMode="auto">
          <a:xfrm>
            <a:off x="4008581" y="24825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pic>
        <p:nvPicPr>
          <p:cNvPr id="15" name="Imagen 14">
            <a:extLst>
              <a:ext uri="{FF2B5EF4-FFF2-40B4-BE49-F238E27FC236}">
                <a16:creationId xmlns:a16="http://schemas.microsoft.com/office/drawing/2014/main" id="{43B031E7-5D9F-4587-B10D-C82EBB99F37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8223" y="2162838"/>
            <a:ext cx="1951355" cy="1951355"/>
          </a:xfrm>
          <a:prstGeom prst="rect">
            <a:avLst/>
          </a:prstGeom>
          <a:noFill/>
          <a:ln>
            <a:noFill/>
          </a:ln>
        </p:spPr>
      </p:pic>
      <p:pic>
        <p:nvPicPr>
          <p:cNvPr id="16" name="Imagen 15">
            <a:extLst>
              <a:ext uri="{FF2B5EF4-FFF2-40B4-BE49-F238E27FC236}">
                <a16:creationId xmlns:a16="http://schemas.microsoft.com/office/drawing/2014/main" id="{E9EDBF2A-9A54-4B54-9AC4-97998300DBA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4476" y="2158923"/>
            <a:ext cx="1654992" cy="1951353"/>
          </a:xfrm>
          <a:prstGeom prst="rect">
            <a:avLst/>
          </a:prstGeom>
          <a:noFill/>
          <a:ln>
            <a:noFill/>
          </a:ln>
        </p:spPr>
      </p:pic>
      <p:pic>
        <p:nvPicPr>
          <p:cNvPr id="17" name="Imagen 16">
            <a:extLst>
              <a:ext uri="{FF2B5EF4-FFF2-40B4-BE49-F238E27FC236}">
                <a16:creationId xmlns:a16="http://schemas.microsoft.com/office/drawing/2014/main" id="{E1424B17-0D90-43C6-8672-6F80D52EC59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2961" y="2158923"/>
            <a:ext cx="1489435" cy="1951347"/>
          </a:xfrm>
          <a:prstGeom prst="rect">
            <a:avLst/>
          </a:prstGeom>
          <a:noFill/>
          <a:ln>
            <a:noFill/>
          </a:ln>
        </p:spPr>
      </p:pic>
      <p:pic>
        <p:nvPicPr>
          <p:cNvPr id="18" name="Imagen 17">
            <a:extLst>
              <a:ext uri="{FF2B5EF4-FFF2-40B4-BE49-F238E27FC236}">
                <a16:creationId xmlns:a16="http://schemas.microsoft.com/office/drawing/2014/main" id="{FC1EBCBA-F902-441E-8BD8-789A223EC19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7128" y="4251699"/>
            <a:ext cx="1992450" cy="1447810"/>
          </a:xfrm>
          <a:prstGeom prst="rect">
            <a:avLst/>
          </a:prstGeom>
          <a:noFill/>
          <a:ln>
            <a:noFill/>
          </a:ln>
        </p:spPr>
      </p:pic>
      <p:pic>
        <p:nvPicPr>
          <p:cNvPr id="19" name="Imagen 18">
            <a:extLst>
              <a:ext uri="{FF2B5EF4-FFF2-40B4-BE49-F238E27FC236}">
                <a16:creationId xmlns:a16="http://schemas.microsoft.com/office/drawing/2014/main" id="{DD8D785E-2A9F-40E0-A184-4D5BE3FC708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51380" y="4197530"/>
            <a:ext cx="2076958" cy="1512357"/>
          </a:xfrm>
          <a:prstGeom prst="rect">
            <a:avLst/>
          </a:prstGeom>
          <a:noFill/>
          <a:ln>
            <a:noFill/>
          </a:ln>
        </p:spPr>
      </p:pic>
      <p:pic>
        <p:nvPicPr>
          <p:cNvPr id="20" name="Imagen 19">
            <a:extLst>
              <a:ext uri="{FF2B5EF4-FFF2-40B4-BE49-F238E27FC236}">
                <a16:creationId xmlns:a16="http://schemas.microsoft.com/office/drawing/2014/main" id="{38F20291-E8DB-45DB-A4B4-C6A9E57185D6}"/>
              </a:ext>
            </a:extLst>
          </p:cNvPr>
          <p:cNvPicPr/>
          <p:nvPr/>
        </p:nvPicPr>
        <p:blipFill rotWithShape="1">
          <a:blip r:embed="rId8" cstate="print">
            <a:extLst>
              <a:ext uri="{28A0092B-C50C-407E-A947-70E740481C1C}">
                <a14:useLocalDpi xmlns:a14="http://schemas.microsoft.com/office/drawing/2010/main" val="0"/>
              </a:ext>
            </a:extLst>
          </a:blip>
          <a:srcRect t="14082"/>
          <a:stretch/>
        </p:blipFill>
        <p:spPr bwMode="auto">
          <a:xfrm>
            <a:off x="9780141" y="4169398"/>
            <a:ext cx="1489435" cy="1547864"/>
          </a:xfrm>
          <a:prstGeom prst="rect">
            <a:avLst/>
          </a:prstGeom>
          <a:noFill/>
          <a:ln>
            <a:noFill/>
          </a:ln>
        </p:spPr>
      </p:pic>
      <p:sp>
        <p:nvSpPr>
          <p:cNvPr id="21" name="Cuadro de texto 93">
            <a:extLst>
              <a:ext uri="{FF2B5EF4-FFF2-40B4-BE49-F238E27FC236}">
                <a16:creationId xmlns:a16="http://schemas.microsoft.com/office/drawing/2014/main" id="{9BDB0A4D-CEEE-4868-BF2E-142B580115E7}"/>
              </a:ext>
            </a:extLst>
          </p:cNvPr>
          <p:cNvSpPr txBox="1">
            <a:spLocks noChangeArrowheads="1"/>
          </p:cNvSpPr>
          <p:nvPr/>
        </p:nvSpPr>
        <p:spPr bwMode="auto">
          <a:xfrm>
            <a:off x="7368527" y="5797369"/>
            <a:ext cx="3308350" cy="267183"/>
          </a:xfrm>
          <a:prstGeom prst="rect">
            <a:avLst/>
          </a:prstGeom>
          <a:noFill/>
          <a:ln w="9525">
            <a:noFill/>
            <a:miter lim="800000"/>
            <a:headEnd/>
            <a:tailEnd/>
          </a:ln>
        </p:spPr>
        <p:txBody>
          <a:bodyPr rot="0" vert="horz" wrap="square" lIns="91440" tIns="45720" rIns="91440" bIns="45720" anchor="t" anchorCtr="0">
            <a:noAutofit/>
          </a:bodyPr>
          <a:lstStyle/>
          <a:p>
            <a:pPr algn="just"/>
            <a:r>
              <a:rPr lang="es-ES" sz="800" b="1"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Fuente:</a:t>
            </a:r>
            <a:r>
              <a:rPr lang="es-ES" sz="8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 SEGEPLAN. Expo Becas GT, abril 2023.</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Texto 21">
            <a:extLst>
              <a:ext uri="{FF2B5EF4-FFF2-40B4-BE49-F238E27FC236}">
                <a16:creationId xmlns:a16="http://schemas.microsoft.com/office/drawing/2014/main" id="{DDB2BBA1-26FC-49E9-8B4E-3F36EE4E9563}"/>
              </a:ext>
            </a:extLst>
          </p:cNvPr>
          <p:cNvSpPr txBox="1"/>
          <p:nvPr/>
        </p:nvSpPr>
        <p:spPr>
          <a:xfrm>
            <a:off x="2696825" y="6180441"/>
            <a:ext cx="3953357" cy="415498"/>
          </a:xfrm>
          <a:prstGeom prst="rect">
            <a:avLst/>
          </a:prstGeom>
          <a:noFill/>
        </p:spPr>
        <p:txBody>
          <a:bodyPr wrap="square">
            <a:spAutoFit/>
          </a:bodyPr>
          <a:lstStyle/>
          <a:p>
            <a:r>
              <a:rPr lang="es-GT" sz="700" b="1" dirty="0">
                <a:latin typeface="Montserrat" panose="00000500000000000000" pitchFamily="2" charset="0"/>
              </a:rPr>
              <a:t>Nota: </a:t>
            </a:r>
            <a:r>
              <a:rPr lang="es-GT" sz="700" dirty="0">
                <a:latin typeface="Montserrat" panose="00000500000000000000" pitchFamily="2" charset="0"/>
              </a:rPr>
              <a:t>Los datos corresponden al mes de marzo, derivado que los datos al mes de abril se obtienen y se registran en los sistemas posterior a la fecha de entrega del presente informe. </a:t>
            </a:r>
          </a:p>
        </p:txBody>
      </p:sp>
    </p:spTree>
    <p:extLst>
      <p:ext uri="{BB962C8B-B14F-4D97-AF65-F5344CB8AC3E}">
        <p14:creationId xmlns:p14="http://schemas.microsoft.com/office/powerpoint/2010/main" val="493001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536351" y="2918275"/>
            <a:ext cx="4250100"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PARTE GENERAL</a:t>
            </a:r>
          </a:p>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Introducción</a:t>
            </a:r>
            <a:endParaRPr sz="3300" dirty="0">
              <a:solidFill>
                <a:srgbClr val="36B3CE"/>
              </a:solidFill>
              <a:latin typeface="Vollkorn Medium"/>
              <a:ea typeface="Vollkorn Medium"/>
              <a:cs typeface="Vollkorn Medium"/>
              <a:sym typeface="Vollkorn Medium"/>
            </a:endParaRPr>
          </a:p>
        </p:txBody>
      </p:sp>
      <p:sp>
        <p:nvSpPr>
          <p:cNvPr id="49" name="Google Shape;49;p2"/>
          <p:cNvSpPr txBox="1"/>
          <p:nvPr/>
        </p:nvSpPr>
        <p:spPr>
          <a:xfrm>
            <a:off x="3267850" y="2474850"/>
            <a:ext cx="111480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1</a:t>
            </a:r>
            <a:endParaRPr sz="9000" dirty="0">
              <a:solidFill>
                <a:schemeClr val="lt1"/>
              </a:solidFill>
              <a:latin typeface="Vollkorn ExtraBold"/>
              <a:ea typeface="Vollkorn ExtraBold"/>
              <a:cs typeface="Vollkorn ExtraBold"/>
              <a:sym typeface="Vollkorn Extra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631100" y="2982744"/>
            <a:ext cx="4576673"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rgbClr val="36B3CE"/>
                </a:solidFill>
                <a:latin typeface="Vollkorn Medium"/>
                <a:ea typeface="Vollkorn Medium"/>
                <a:cs typeface="Vollkorn Medium"/>
                <a:sym typeface="Vollkorn Medium"/>
              </a:rPr>
              <a:t>CONSOLIDADO</a:t>
            </a:r>
          </a:p>
          <a:p>
            <a:pPr marL="0" marR="0" lvl="0" indent="0" algn="l" rtl="0">
              <a:spcBef>
                <a:spcPts val="0"/>
              </a:spcBef>
              <a:spcAft>
                <a:spcPts val="0"/>
              </a:spcAft>
              <a:buNone/>
            </a:pPr>
            <a:r>
              <a:rPr lang="es-GT" sz="2800" dirty="0">
                <a:solidFill>
                  <a:srgbClr val="36B3CE"/>
                </a:solidFill>
                <a:latin typeface="Vollkorn Medium"/>
                <a:ea typeface="Vollkorn Medium"/>
                <a:cs typeface="Vollkorn Medium"/>
                <a:sym typeface="Vollkorn Medium"/>
              </a:rPr>
              <a:t>Logros Institucionales</a:t>
            </a:r>
          </a:p>
        </p:txBody>
      </p:sp>
      <p:sp>
        <p:nvSpPr>
          <p:cNvPr id="49" name="Google Shape;49;p2"/>
          <p:cNvSpPr txBox="1"/>
          <p:nvPr/>
        </p:nvSpPr>
        <p:spPr>
          <a:xfrm>
            <a:off x="3267850" y="2474850"/>
            <a:ext cx="111480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4</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2273525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1918823" y="1047375"/>
            <a:ext cx="32790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a:ea typeface="Montserrat"/>
                <a:cs typeface="Montserrat"/>
                <a:sym typeface="Montserrat"/>
              </a:rPr>
              <a:t>Consolidado logros </a:t>
            </a:r>
            <a:r>
              <a:rPr lang="es-GT" sz="2000" b="1" dirty="0">
                <a:solidFill>
                  <a:schemeClr val="lt1"/>
                </a:solidFill>
                <a:latin typeface="Montserrat"/>
                <a:ea typeface="Montserrat"/>
                <a:cs typeface="Montserrat"/>
                <a:sym typeface="Montserrat"/>
              </a:rPr>
              <a:t>institucionales</a:t>
            </a:r>
          </a:p>
        </p:txBody>
      </p:sp>
      <p:sp>
        <p:nvSpPr>
          <p:cNvPr id="69" name="Google Shape;69;g1e0bd25976b_0_50"/>
          <p:cNvSpPr txBox="1"/>
          <p:nvPr/>
        </p:nvSpPr>
        <p:spPr>
          <a:xfrm>
            <a:off x="1020400" y="554225"/>
            <a:ext cx="11148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8000" dirty="0">
                <a:solidFill>
                  <a:srgbClr val="FFECBF"/>
                </a:solidFill>
                <a:latin typeface="Vollkorn ExtraBold"/>
                <a:ea typeface="Vollkorn ExtraBold"/>
                <a:cs typeface="Vollkorn ExtraBold"/>
                <a:sym typeface="Vollkorn ExtraBold"/>
              </a:rPr>
              <a:t>4</a:t>
            </a:r>
            <a:endParaRPr sz="8000" dirty="0">
              <a:solidFill>
                <a:srgbClr val="FFECBF"/>
              </a:solidFill>
              <a:latin typeface="Vollkorn ExtraBold"/>
              <a:ea typeface="Vollkorn ExtraBold"/>
              <a:cs typeface="Vollkorn ExtraBold"/>
              <a:sym typeface="Vollkorn ExtraBold"/>
            </a:endParaRPr>
          </a:p>
        </p:txBody>
      </p:sp>
      <p:sp>
        <p:nvSpPr>
          <p:cNvPr id="2" name="Rectangle 4">
            <a:extLst>
              <a:ext uri="{FF2B5EF4-FFF2-40B4-BE49-F238E27FC236}">
                <a16:creationId xmlns:a16="http://schemas.microsoft.com/office/drawing/2014/main" id="{2BCC9363-404D-494B-93D2-204435941C6E}"/>
              </a:ext>
            </a:extLst>
          </p:cNvPr>
          <p:cNvSpPr>
            <a:spLocks noChangeArrowheads="1"/>
          </p:cNvSpPr>
          <p:nvPr/>
        </p:nvSpPr>
        <p:spPr bwMode="auto">
          <a:xfrm>
            <a:off x="4008581" y="202533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GT" sz="800" b="0" i="0" u="none" strike="noStrike" cap="none" normalizeH="0" baseline="0">
                <a:ln>
                  <a:noFill/>
                </a:ln>
                <a:solidFill>
                  <a:srgbClr val="FFFFFF"/>
                </a:solidFill>
                <a:effectLst/>
                <a:latin typeface="Montserrat" panose="00000500000000000000" pitchFamily="2" charset="0"/>
                <a:ea typeface="Calibri" panose="020F0502020204030204" pitchFamily="34" charset="0"/>
                <a:cs typeface="Times New Roman" panose="02020603050405020304" pitchFamily="18" charset="0"/>
              </a:rPr>
              <a:t>Q. 3,388,499.55</a:t>
            </a:r>
            <a:endParaRPr kumimoji="0" lang="es-GT" altLang="es-GT"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GT" altLang="es-GT" sz="1800" b="0" i="0" u="none" strike="noStrike" cap="none" normalizeH="0" baseline="0">
              <a:ln>
                <a:noFill/>
              </a:ln>
              <a:solidFill>
                <a:schemeClr val="tx1"/>
              </a:solidFill>
              <a:effectLst/>
              <a:latin typeface="Arial" panose="020B0604020202020204" pitchFamily="34" charset="0"/>
            </a:endParaRPr>
          </a:p>
        </p:txBody>
      </p:sp>
      <p:sp>
        <p:nvSpPr>
          <p:cNvPr id="3" name="Rectangle 5">
            <a:extLst>
              <a:ext uri="{FF2B5EF4-FFF2-40B4-BE49-F238E27FC236}">
                <a16:creationId xmlns:a16="http://schemas.microsoft.com/office/drawing/2014/main" id="{E9D3D361-4E0E-4EED-B62E-BF358C2770B0}"/>
              </a:ext>
            </a:extLst>
          </p:cNvPr>
          <p:cNvSpPr>
            <a:spLocks noChangeArrowheads="1"/>
          </p:cNvSpPr>
          <p:nvPr/>
        </p:nvSpPr>
        <p:spPr bwMode="auto">
          <a:xfrm>
            <a:off x="4008581" y="24825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graphicFrame>
        <p:nvGraphicFramePr>
          <p:cNvPr id="5" name="Objeto 4">
            <a:extLst>
              <a:ext uri="{FF2B5EF4-FFF2-40B4-BE49-F238E27FC236}">
                <a16:creationId xmlns:a16="http://schemas.microsoft.com/office/drawing/2014/main" id="{645B5D95-692F-4F10-94B3-364D92EC9CA8}"/>
              </a:ext>
            </a:extLst>
          </p:cNvPr>
          <p:cNvGraphicFramePr>
            <a:graphicFrameLocks noChangeAspect="1"/>
          </p:cNvGraphicFramePr>
          <p:nvPr>
            <p:extLst>
              <p:ext uri="{D42A27DB-BD31-4B8C-83A1-F6EECF244321}">
                <p14:modId xmlns:p14="http://schemas.microsoft.com/office/powerpoint/2010/main" val="367646524"/>
              </p:ext>
            </p:extLst>
          </p:nvPr>
        </p:nvGraphicFramePr>
        <p:xfrm>
          <a:off x="1918823" y="2312825"/>
          <a:ext cx="8421382" cy="3497797"/>
        </p:xfrm>
        <a:graphic>
          <a:graphicData uri="http://schemas.openxmlformats.org/presentationml/2006/ole">
            <mc:AlternateContent xmlns:mc="http://schemas.openxmlformats.org/markup-compatibility/2006">
              <mc:Choice xmlns:v="urn:schemas-microsoft-com:vml" Requires="v">
                <p:oleObj name="Worksheet" r:id="rId3" imgW="7820115" imgH="3248051" progId="Excel.Sheet.12">
                  <p:embed/>
                </p:oleObj>
              </mc:Choice>
              <mc:Fallback>
                <p:oleObj name="Worksheet" r:id="rId3" imgW="7820115" imgH="3248051" progId="Excel.Sheet.12">
                  <p:embed/>
                  <p:pic>
                    <p:nvPicPr>
                      <p:cNvPr id="5" name="Objeto 4">
                        <a:extLst>
                          <a:ext uri="{FF2B5EF4-FFF2-40B4-BE49-F238E27FC236}">
                            <a16:creationId xmlns:a16="http://schemas.microsoft.com/office/drawing/2014/main" id="{645B5D95-692F-4F10-94B3-364D92EC9CA8}"/>
                          </a:ext>
                        </a:extLst>
                      </p:cNvPr>
                      <p:cNvPicPr/>
                      <p:nvPr/>
                    </p:nvPicPr>
                    <p:blipFill>
                      <a:blip r:embed="rId4"/>
                      <a:stretch>
                        <a:fillRect/>
                      </a:stretch>
                    </p:blipFill>
                    <p:spPr>
                      <a:xfrm>
                        <a:off x="1918823" y="2312825"/>
                        <a:ext cx="8421382" cy="3497797"/>
                      </a:xfrm>
                      <a:prstGeom prst="rect">
                        <a:avLst/>
                      </a:prstGeom>
                    </p:spPr>
                  </p:pic>
                </p:oleObj>
              </mc:Fallback>
            </mc:AlternateContent>
          </a:graphicData>
        </a:graphic>
      </p:graphicFrame>
    </p:spTree>
    <p:extLst>
      <p:ext uri="{BB962C8B-B14F-4D97-AF65-F5344CB8AC3E}">
        <p14:creationId xmlns:p14="http://schemas.microsoft.com/office/powerpoint/2010/main" val="2520171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631100" y="3218888"/>
            <a:ext cx="457667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dirty="0">
                <a:solidFill>
                  <a:srgbClr val="36B3CE"/>
                </a:solidFill>
                <a:latin typeface="Vollkorn Medium"/>
                <a:ea typeface="Vollkorn Medium"/>
                <a:cs typeface="Vollkorn Medium"/>
                <a:sym typeface="Vollkorn Medium"/>
              </a:rPr>
              <a:t>CONCLUSIONES</a:t>
            </a:r>
          </a:p>
        </p:txBody>
      </p:sp>
      <p:sp>
        <p:nvSpPr>
          <p:cNvPr id="49" name="Google Shape;49;p2"/>
          <p:cNvSpPr txBox="1"/>
          <p:nvPr/>
        </p:nvSpPr>
        <p:spPr>
          <a:xfrm>
            <a:off x="3267850" y="2474850"/>
            <a:ext cx="111480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5</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3960189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925714"/>
            <a:ext cx="347338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¿Qué tendencia muestra el uso de los </a:t>
            </a:r>
            <a:r>
              <a:rPr lang="es-ES" sz="2000" b="1" dirty="0">
                <a:solidFill>
                  <a:schemeClr val="lt1"/>
                </a:solidFill>
                <a:latin typeface="Montserrat"/>
                <a:ea typeface="Montserrat"/>
                <a:cs typeface="Montserrat"/>
                <a:sym typeface="Montserrat"/>
              </a:rPr>
              <a:t>recursos públicos?</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5</a:t>
            </a:r>
            <a:endParaRPr sz="9000" dirty="0">
              <a:solidFill>
                <a:srgbClr val="FFECBF"/>
              </a:solidFill>
              <a:latin typeface="Vollkorn ExtraBold"/>
              <a:ea typeface="Vollkorn ExtraBold"/>
              <a:cs typeface="Vollkorn ExtraBold"/>
              <a:sym typeface="Vollkorn ExtraBold"/>
            </a:endParaRPr>
          </a:p>
        </p:txBody>
      </p:sp>
      <p:sp>
        <p:nvSpPr>
          <p:cNvPr id="7" name="Título 1">
            <a:extLst>
              <a:ext uri="{FF2B5EF4-FFF2-40B4-BE49-F238E27FC236}">
                <a16:creationId xmlns:a16="http://schemas.microsoft.com/office/drawing/2014/main" id="{4BF72FA0-C3B1-45FC-8D1D-C0A28574307B}"/>
              </a:ext>
            </a:extLst>
          </p:cNvPr>
          <p:cNvSpPr txBox="1">
            <a:spLocks/>
          </p:cNvSpPr>
          <p:nvPr/>
        </p:nvSpPr>
        <p:spPr>
          <a:xfrm>
            <a:off x="935882" y="2121901"/>
            <a:ext cx="7764773" cy="39909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ES" sz="1200" b="0" dirty="0">
                <a:solidFill>
                  <a:schemeClr val="tx1"/>
                </a:solidFill>
                <a:latin typeface="Montserrat" panose="00000500000000000000" pitchFamily="2" charset="0"/>
                <a:ea typeface="+mn-ea"/>
                <a:cs typeface="Arial" panose="020B0604020202020204" pitchFamily="34" charset="0"/>
              </a:rPr>
              <a:t>La ejecución presupuestaria fue positiva, al concluir el primer cuatrimestre del ejercicio fiscal 2023 con un </a:t>
            </a:r>
            <a:r>
              <a:rPr lang="es-ES" sz="1200" dirty="0">
                <a:solidFill>
                  <a:schemeClr val="tx1"/>
                </a:solidFill>
                <a:latin typeface="Montserrat" panose="00000500000000000000" pitchFamily="2" charset="0"/>
                <a:ea typeface="+mn-ea"/>
                <a:cs typeface="Arial" panose="020B0604020202020204" pitchFamily="34" charset="0"/>
              </a:rPr>
              <a:t>23.77% de ejecución presupuestaria,</a:t>
            </a:r>
            <a:r>
              <a:rPr lang="es-ES" sz="1200" b="0" dirty="0">
                <a:solidFill>
                  <a:schemeClr val="tx1"/>
                </a:solidFill>
                <a:latin typeface="Montserrat" panose="00000500000000000000" pitchFamily="2" charset="0"/>
                <a:ea typeface="+mn-ea"/>
                <a:cs typeface="Arial" panose="020B0604020202020204" pitchFamily="34" charset="0"/>
              </a:rPr>
              <a:t> logrando realizar el pago de salarios del personal permanente y temporal que realizan los procesos de asistencia técnica en las entidades públicas, así como el personal que labora en las áreas de apoyo, además gastos por servicios básicos (agua, energía eléctrica, telefonía), arrendamientos para el funcionamiento de las oficinas departamentales, archivo general y bodega de bienes, viáticos, honorarios por servicios técnicos y profesionales, adquisición de insumos para el abastecimiento del almacén con útiles de oficina, limpieza, materiales eléctricos, repuestos para la reparación de vehículos y cupones de combustible para la realización de comisiones oficiales al interior del país, adquisición de motos y sillas, pago de prestaciones laborales, pago de la Maestría en Gestión de la Planificación para el Desarrollo, prestación de servicios de desarrollo denominado "Iniciativa Guatemala adelante, diálogo y acuerdo de país", pagos de cuotas a organismos internacionales y la regularización de gastos por becas otorgadas mediante el Fideicomiso Nacional de Becas y Crédito Educativo, entre otros pagos que contribuyeron a fortalecer a SEGEPLAN, así como la gestión y asistencia técnica que se le brinda a las entidades públicas.</a:t>
            </a:r>
          </a:p>
        </p:txBody>
      </p:sp>
      <p:sp>
        <p:nvSpPr>
          <p:cNvPr id="8" name="Título 1">
            <a:extLst>
              <a:ext uri="{FF2B5EF4-FFF2-40B4-BE49-F238E27FC236}">
                <a16:creationId xmlns:a16="http://schemas.microsoft.com/office/drawing/2014/main" id="{0A8369E8-4AF2-4EBC-BFBA-9FD4C8CEE870}"/>
              </a:ext>
            </a:extLst>
          </p:cNvPr>
          <p:cNvSpPr txBox="1">
            <a:spLocks/>
          </p:cNvSpPr>
          <p:nvPr/>
        </p:nvSpPr>
        <p:spPr>
          <a:xfrm>
            <a:off x="9125527" y="2363159"/>
            <a:ext cx="2719700"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ES" sz="1600" b="0" dirty="0">
                <a:solidFill>
                  <a:schemeClr val="tx1"/>
                </a:solidFill>
                <a:latin typeface="Montserrat" panose="00000500000000000000" pitchFamily="2" charset="0"/>
                <a:ea typeface="+mn-ea"/>
                <a:cs typeface="Arial" panose="020B0604020202020204" pitchFamily="34" charset="0"/>
              </a:rPr>
              <a:t>En el año 2023 se ha ejecutado el </a:t>
            </a:r>
            <a:r>
              <a:rPr lang="es-ES" sz="1600" dirty="0">
                <a:solidFill>
                  <a:srgbClr val="00B7D2"/>
                </a:solidFill>
                <a:latin typeface="Montserrat" panose="00000500000000000000" pitchFamily="2" charset="0"/>
                <a:ea typeface="+mn-ea"/>
                <a:cs typeface="Arial" panose="020B0604020202020204" pitchFamily="34" charset="0"/>
              </a:rPr>
              <a:t>23.77% </a:t>
            </a:r>
            <a:r>
              <a:rPr lang="es-ES" sz="1600" b="0" dirty="0">
                <a:solidFill>
                  <a:schemeClr val="tx1"/>
                </a:solidFill>
                <a:latin typeface="Montserrat" panose="00000500000000000000" pitchFamily="2" charset="0"/>
                <a:ea typeface="+mn-ea"/>
                <a:cs typeface="Arial" panose="020B0604020202020204" pitchFamily="34" charset="0"/>
              </a:rPr>
              <a:t>del presupuesto.</a:t>
            </a:r>
          </a:p>
        </p:txBody>
      </p:sp>
    </p:spTree>
    <p:extLst>
      <p:ext uri="{BB962C8B-B14F-4D97-AF65-F5344CB8AC3E}">
        <p14:creationId xmlns:p14="http://schemas.microsoft.com/office/powerpoint/2010/main" val="341221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925714"/>
            <a:ext cx="347338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¿Qué resultados se obtuvieron </a:t>
            </a:r>
            <a:r>
              <a:rPr lang="es-ES" sz="2000" b="1" dirty="0">
                <a:solidFill>
                  <a:schemeClr val="lt1"/>
                </a:solidFill>
                <a:latin typeface="Montserrat"/>
                <a:ea typeface="Montserrat"/>
                <a:cs typeface="Montserrat"/>
                <a:sym typeface="Montserrat"/>
              </a:rPr>
              <a:t>en el marco de la PGG?</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5</a:t>
            </a:r>
            <a:endParaRPr sz="9000" dirty="0">
              <a:solidFill>
                <a:srgbClr val="FFECBF"/>
              </a:solidFill>
              <a:latin typeface="Vollkorn ExtraBold"/>
              <a:ea typeface="Vollkorn ExtraBold"/>
              <a:cs typeface="Vollkorn ExtraBold"/>
              <a:sym typeface="Vollkorn ExtraBold"/>
            </a:endParaRPr>
          </a:p>
        </p:txBody>
      </p:sp>
      <p:sp>
        <p:nvSpPr>
          <p:cNvPr id="7" name="Título 1">
            <a:extLst>
              <a:ext uri="{FF2B5EF4-FFF2-40B4-BE49-F238E27FC236}">
                <a16:creationId xmlns:a16="http://schemas.microsoft.com/office/drawing/2014/main" id="{4BF72FA0-C3B1-45FC-8D1D-C0A28574307B}"/>
              </a:ext>
            </a:extLst>
          </p:cNvPr>
          <p:cNvSpPr txBox="1">
            <a:spLocks/>
          </p:cNvSpPr>
          <p:nvPr/>
        </p:nvSpPr>
        <p:spPr>
          <a:xfrm>
            <a:off x="1020400" y="2036087"/>
            <a:ext cx="9014662" cy="422128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marL="108000" algn="just">
              <a:lnSpc>
                <a:spcPct val="150000"/>
              </a:lnSpc>
            </a:pPr>
            <a:r>
              <a:rPr lang="es-ES" sz="1100" dirty="0">
                <a:solidFill>
                  <a:srgbClr val="00B7D2"/>
                </a:solidFill>
                <a:latin typeface="Montserrat" panose="00000500000000000000" pitchFamily="2" charset="0"/>
                <a:ea typeface="+mn-ea"/>
                <a:cs typeface="Arial" panose="020B0604020202020204" pitchFamily="34" charset="0"/>
              </a:rPr>
              <a:t>M43-Para el año 2023 se ha implementado el Sistema Nacional de Planificación.  </a:t>
            </a:r>
            <a:r>
              <a:rPr lang="es-ES" sz="1100" b="0" dirty="0">
                <a:solidFill>
                  <a:schemeClr val="tx1"/>
                </a:solidFill>
                <a:latin typeface="Montserrat" panose="00000500000000000000" pitchFamily="2" charset="0"/>
                <a:ea typeface="+mn-ea"/>
                <a:cs typeface="Arial" panose="020B0604020202020204" pitchFamily="34" charset="0"/>
              </a:rPr>
              <a:t>Durante el primer cuatrimestre, se </a:t>
            </a:r>
            <a:r>
              <a:rPr lang="es-ES" sz="1100" dirty="0">
                <a:solidFill>
                  <a:schemeClr val="tx1"/>
                </a:solidFill>
                <a:latin typeface="Montserrat" panose="00000500000000000000" pitchFamily="2" charset="0"/>
                <a:ea typeface="+mn-ea"/>
                <a:cs typeface="Arial" panose="020B0604020202020204" pitchFamily="34" charset="0"/>
              </a:rPr>
              <a:t>brindaron 2,960 asesorías técnicas, </a:t>
            </a:r>
            <a:r>
              <a:rPr lang="es-ES" sz="1100" b="0" dirty="0">
                <a:solidFill>
                  <a:schemeClr val="tx1"/>
                </a:solidFill>
                <a:latin typeface="Montserrat" panose="00000500000000000000" pitchFamily="2" charset="0"/>
                <a:ea typeface="+mn-ea"/>
                <a:cs typeface="Arial" panose="020B0604020202020204" pitchFamily="34" charset="0"/>
              </a:rPr>
              <a:t>en procesos vinculados a la formulación o actualización de políticas públicas, planificación y programación territorial, sectorial e institucional, inversión y cooperación para el desarrollo, así como para el análisis, seguimiento y evaluación de los instrumentos de planificación. Con lo que se ha brindado asesorías técnicas a más de 400 entidades según el Manual de Clasificaciones Presupuestarias y a otras entidades que no forman parte de dicho manual.</a:t>
            </a:r>
          </a:p>
          <a:p>
            <a:pPr marL="108000" algn="just">
              <a:lnSpc>
                <a:spcPct val="150000"/>
              </a:lnSpc>
            </a:pPr>
            <a:endParaRPr lang="es-ES" sz="1100" b="0" dirty="0">
              <a:solidFill>
                <a:schemeClr val="tx1"/>
              </a:solidFill>
              <a:latin typeface="Montserrat" panose="00000500000000000000" pitchFamily="2" charset="0"/>
              <a:ea typeface="+mn-ea"/>
              <a:cs typeface="Arial" panose="020B0604020202020204" pitchFamily="34" charset="0"/>
            </a:endParaRPr>
          </a:p>
          <a:p>
            <a:pPr marL="108000" algn="just">
              <a:lnSpc>
                <a:spcPct val="150000"/>
              </a:lnSpc>
            </a:pPr>
            <a:r>
              <a:rPr lang="es-ES" sz="1100" b="0" dirty="0">
                <a:solidFill>
                  <a:schemeClr val="tx1"/>
                </a:solidFill>
                <a:latin typeface="Montserrat" panose="00000500000000000000" pitchFamily="2" charset="0"/>
                <a:ea typeface="+mn-ea"/>
                <a:cs typeface="Arial" panose="020B0604020202020204" pitchFamily="34" charset="0"/>
              </a:rPr>
              <a:t>Se elaboraron </a:t>
            </a:r>
            <a:r>
              <a:rPr lang="es-ES" sz="1100" dirty="0">
                <a:solidFill>
                  <a:schemeClr val="tx1"/>
                </a:solidFill>
                <a:latin typeface="Montserrat" panose="00000500000000000000" pitchFamily="2" charset="0"/>
                <a:ea typeface="+mn-ea"/>
                <a:cs typeface="Arial" panose="020B0604020202020204" pitchFamily="34" charset="0"/>
              </a:rPr>
              <a:t>15 informes</a:t>
            </a:r>
            <a:r>
              <a:rPr lang="es-ES" sz="1100" b="0" dirty="0">
                <a:solidFill>
                  <a:schemeClr val="tx1"/>
                </a:solidFill>
                <a:latin typeface="Montserrat" panose="00000500000000000000" pitchFamily="2" charset="0"/>
                <a:ea typeface="+mn-ea"/>
                <a:cs typeface="Arial" panose="020B0604020202020204" pitchFamily="34" charset="0"/>
              </a:rPr>
              <a:t> estratégicos y lineamientos metodológicos en temáticas de evaluación y análisis sobre la ejecución y resultados del presupuesto del ejercicio fiscal 2022, relativos al seguimiento de la Inversión Pública, a donaciones corrientes, el Informe General de la República 2022; evaluación del cumplimiento de la Política General de Gobierno 2020-2024; Lineamientos para la Transición de Gobierno 2023-2024 y Lineamientos Generales de Planificación 2024-2028, entre otros. </a:t>
            </a:r>
          </a:p>
          <a:p>
            <a:pPr marL="108000" algn="just">
              <a:lnSpc>
                <a:spcPct val="150000"/>
              </a:lnSpc>
            </a:pPr>
            <a:endParaRPr lang="es-ES" sz="1100" b="0" dirty="0">
              <a:solidFill>
                <a:schemeClr val="tx1"/>
              </a:solidFill>
              <a:latin typeface="Montserrat" panose="00000500000000000000" pitchFamily="2" charset="0"/>
              <a:ea typeface="+mn-ea"/>
              <a:cs typeface="Arial" panose="020B0604020202020204" pitchFamily="34" charset="0"/>
            </a:endParaRPr>
          </a:p>
          <a:p>
            <a:pPr marL="108000" algn="just">
              <a:lnSpc>
                <a:spcPct val="150000"/>
              </a:lnSpc>
            </a:pPr>
            <a:r>
              <a:rPr lang="es-ES" sz="1100" dirty="0">
                <a:solidFill>
                  <a:srgbClr val="00B7D2"/>
                </a:solidFill>
                <a:latin typeface="Montserrat" panose="00000500000000000000" pitchFamily="2" charset="0"/>
                <a:ea typeface="+mn-ea"/>
                <a:cs typeface="Arial" panose="020B0604020202020204" pitchFamily="34" charset="0"/>
              </a:rPr>
              <a:t>M44-Para el año 2023 la totalidad de municipios implementan su plan de ordenamiento territorial.  </a:t>
            </a:r>
            <a:r>
              <a:rPr lang="es-ES" sz="1100" dirty="0">
                <a:solidFill>
                  <a:schemeClr val="tx1"/>
                </a:solidFill>
                <a:latin typeface="Montserrat" panose="00000500000000000000" pitchFamily="2" charset="0"/>
                <a:ea typeface="+mn-ea"/>
                <a:cs typeface="Arial" panose="020B0604020202020204" pitchFamily="34" charset="0"/>
              </a:rPr>
              <a:t>326 municipios</a:t>
            </a:r>
            <a:r>
              <a:rPr lang="es-ES" sz="1100" b="0" dirty="0">
                <a:solidFill>
                  <a:schemeClr val="tx1"/>
                </a:solidFill>
                <a:latin typeface="Montserrat" panose="00000500000000000000" pitchFamily="2" charset="0"/>
                <a:ea typeface="+mn-ea"/>
                <a:cs typeface="Arial" panose="020B0604020202020204" pitchFamily="34" charset="0"/>
              </a:rPr>
              <a:t> del país (96%) cuentan con documento de PDM-OT terminado, de éstos, 301 municipios tienen dicho instrumento aprobado por el Consejo Municipal y 25 municipios están pendientes de aprobación. Este proceso ha tenido el acompañamiento técnico y metodológico del equipo de SEGEPLAN. </a:t>
            </a:r>
          </a:p>
        </p:txBody>
      </p:sp>
      <p:sp>
        <p:nvSpPr>
          <p:cNvPr id="8" name="Título 1">
            <a:extLst>
              <a:ext uri="{FF2B5EF4-FFF2-40B4-BE49-F238E27FC236}">
                <a16:creationId xmlns:a16="http://schemas.microsoft.com/office/drawing/2014/main" id="{0A8369E8-4AF2-4EBC-BFBA-9FD4C8CEE870}"/>
              </a:ext>
            </a:extLst>
          </p:cNvPr>
          <p:cNvSpPr txBox="1">
            <a:spLocks/>
          </p:cNvSpPr>
          <p:nvPr/>
        </p:nvSpPr>
        <p:spPr>
          <a:xfrm>
            <a:off x="10128632" y="2547886"/>
            <a:ext cx="183300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00000"/>
              </a:lnSpc>
            </a:pPr>
            <a:r>
              <a:rPr lang="es-ES" sz="1200" b="0" dirty="0">
                <a:solidFill>
                  <a:schemeClr val="tx1"/>
                </a:solidFill>
                <a:latin typeface="Montserrat" panose="00000500000000000000" pitchFamily="2" charset="0"/>
                <a:ea typeface="+mn-ea"/>
                <a:cs typeface="Arial" panose="020B0604020202020204" pitchFamily="34" charset="0"/>
              </a:rPr>
              <a:t>Se contribuyó con el Pilar 4:</a:t>
            </a:r>
          </a:p>
          <a:p>
            <a:pPr>
              <a:lnSpc>
                <a:spcPct val="100000"/>
              </a:lnSpc>
            </a:pPr>
            <a:r>
              <a:rPr lang="es-ES" sz="1200" b="0" dirty="0">
                <a:solidFill>
                  <a:schemeClr val="tx1"/>
                </a:solidFill>
                <a:latin typeface="Montserrat" panose="00000500000000000000" pitchFamily="2" charset="0"/>
                <a:ea typeface="+mn-ea"/>
                <a:cs typeface="Arial" panose="020B0604020202020204" pitchFamily="34" charset="0"/>
              </a:rPr>
              <a:t> </a:t>
            </a:r>
            <a:r>
              <a:rPr lang="es-ES" sz="1200" dirty="0">
                <a:solidFill>
                  <a:srgbClr val="00B7D2"/>
                </a:solidFill>
                <a:latin typeface="Montserrat" panose="00000500000000000000" pitchFamily="2" charset="0"/>
                <a:ea typeface="+mn-ea"/>
                <a:cs typeface="Arial" panose="020B0604020202020204" pitchFamily="34" charset="0"/>
              </a:rPr>
              <a:t>Estado responsable, transparente y efectivo</a:t>
            </a:r>
          </a:p>
        </p:txBody>
      </p:sp>
    </p:spTree>
    <p:extLst>
      <p:ext uri="{BB962C8B-B14F-4D97-AF65-F5344CB8AC3E}">
        <p14:creationId xmlns:p14="http://schemas.microsoft.com/office/powerpoint/2010/main" val="2882437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925714"/>
            <a:ext cx="3473380"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¿Qué medidas de transparencia </a:t>
            </a:r>
            <a:r>
              <a:rPr lang="es-ES" sz="2000" b="1" dirty="0">
                <a:solidFill>
                  <a:schemeClr val="lt1"/>
                </a:solidFill>
                <a:latin typeface="Montserrat"/>
                <a:ea typeface="Montserrat"/>
                <a:cs typeface="Montserrat"/>
                <a:sym typeface="Montserrat"/>
              </a:rPr>
              <a:t>se han aplicado?</a:t>
            </a:r>
            <a:br>
              <a:rPr lang="es-ES" sz="2000" dirty="0">
                <a:solidFill>
                  <a:schemeClr val="lt1"/>
                </a:solidFill>
                <a:latin typeface="Montserrat"/>
                <a:ea typeface="Montserrat"/>
                <a:cs typeface="Montserrat"/>
                <a:sym typeface="Montserrat"/>
              </a:rPr>
            </a:br>
            <a:br>
              <a:rPr lang="es-ES" sz="2000" dirty="0">
                <a:solidFill>
                  <a:schemeClr val="lt1"/>
                </a:solidFill>
                <a:latin typeface="Montserrat"/>
                <a:ea typeface="Montserrat"/>
                <a:cs typeface="Montserrat"/>
                <a:sym typeface="Montserrat"/>
              </a:rPr>
            </a:br>
            <a:endParaRPr lang="es-ES" sz="2000" dirty="0">
              <a:solidFill>
                <a:schemeClr val="lt1"/>
              </a:solidFill>
              <a:latin typeface="Montserrat"/>
              <a:ea typeface="Montserrat"/>
              <a:cs typeface="Montserrat"/>
              <a:sym typeface="Montserrat"/>
            </a:endParaRP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5</a:t>
            </a:r>
            <a:endParaRPr sz="9000" dirty="0">
              <a:solidFill>
                <a:srgbClr val="FFECBF"/>
              </a:solidFill>
              <a:latin typeface="Vollkorn ExtraBold"/>
              <a:ea typeface="Vollkorn ExtraBold"/>
              <a:cs typeface="Vollkorn ExtraBold"/>
              <a:sym typeface="Vollkorn ExtraBold"/>
            </a:endParaRPr>
          </a:p>
        </p:txBody>
      </p:sp>
      <p:sp>
        <p:nvSpPr>
          <p:cNvPr id="7" name="Título 1">
            <a:extLst>
              <a:ext uri="{FF2B5EF4-FFF2-40B4-BE49-F238E27FC236}">
                <a16:creationId xmlns:a16="http://schemas.microsoft.com/office/drawing/2014/main" id="{4BF72FA0-C3B1-45FC-8D1D-C0A28574307B}"/>
              </a:ext>
            </a:extLst>
          </p:cNvPr>
          <p:cNvSpPr txBox="1">
            <a:spLocks/>
          </p:cNvSpPr>
          <p:nvPr/>
        </p:nvSpPr>
        <p:spPr>
          <a:xfrm>
            <a:off x="1498491" y="2031512"/>
            <a:ext cx="9195017" cy="422128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marL="108000" algn="just">
              <a:lnSpc>
                <a:spcPct val="150000"/>
              </a:lnSpc>
            </a:pPr>
            <a:r>
              <a:rPr lang="es-ES" sz="1200" b="0" dirty="0">
                <a:solidFill>
                  <a:schemeClr val="tx1"/>
                </a:solidFill>
                <a:latin typeface="Montserrat" panose="00000500000000000000" pitchFamily="2" charset="0"/>
                <a:ea typeface="+mn-ea"/>
                <a:cs typeface="Arial" panose="020B0604020202020204" pitchFamily="34" charset="0"/>
              </a:rPr>
              <a:t>Para garantizar la transparencia del dinero público y el avance en el cumplimiento de los resultados estratégicos de desarrollo e institucionales, SEGEPLAN ha implementado la plataforma </a:t>
            </a:r>
            <a:r>
              <a:rPr lang="es-ES" sz="1200" dirty="0">
                <a:solidFill>
                  <a:srgbClr val="00B7D2"/>
                </a:solidFill>
                <a:latin typeface="Montserrat" panose="00000500000000000000" pitchFamily="2" charset="0"/>
                <a:ea typeface="+mn-ea"/>
                <a:cs typeface="Arial" panose="020B0604020202020204" pitchFamily="34" charset="0"/>
              </a:rPr>
              <a:t>SNIPGT,</a:t>
            </a:r>
            <a:r>
              <a:rPr lang="es-ES" sz="1200" b="0" dirty="0">
                <a:solidFill>
                  <a:schemeClr val="tx1"/>
                </a:solidFill>
                <a:latin typeface="Montserrat" panose="00000500000000000000" pitchFamily="2" charset="0"/>
                <a:ea typeface="+mn-ea"/>
                <a:cs typeface="Arial" panose="020B0604020202020204" pitchFamily="34" charset="0"/>
              </a:rPr>
              <a:t> una herramienta actualizada con información pronta y oportuna que permite transparentar la inversión pública en el territorio nacional para la toma de decisiones para el desarrollo. </a:t>
            </a:r>
          </a:p>
          <a:p>
            <a:pPr marL="108000" algn="just">
              <a:lnSpc>
                <a:spcPct val="150000"/>
              </a:lnSpc>
            </a:pPr>
            <a:endParaRPr lang="es-ES" sz="1200" b="0" dirty="0">
              <a:solidFill>
                <a:schemeClr val="tx1"/>
              </a:solidFill>
              <a:latin typeface="Montserrat" panose="00000500000000000000" pitchFamily="2" charset="0"/>
              <a:ea typeface="+mn-ea"/>
              <a:cs typeface="Arial" panose="020B0604020202020204" pitchFamily="34" charset="0"/>
            </a:endParaRPr>
          </a:p>
          <a:p>
            <a:pPr marL="108000" algn="just">
              <a:lnSpc>
                <a:spcPct val="150000"/>
              </a:lnSpc>
            </a:pPr>
            <a:r>
              <a:rPr lang="es-ES" sz="1200" dirty="0">
                <a:solidFill>
                  <a:srgbClr val="00B7D2"/>
                </a:solidFill>
                <a:latin typeface="Montserrat" panose="00000500000000000000" pitchFamily="2" charset="0"/>
                <a:ea typeface="+mn-ea"/>
                <a:cs typeface="Arial" panose="020B0604020202020204" pitchFamily="34" charset="0"/>
              </a:rPr>
              <a:t>Ranking de Gestión Municipal</a:t>
            </a:r>
            <a:r>
              <a:rPr lang="es-ES" sz="1200" b="0" dirty="0">
                <a:solidFill>
                  <a:schemeClr val="tx1"/>
                </a:solidFill>
                <a:latin typeface="Montserrat" panose="00000500000000000000" pitchFamily="2" charset="0"/>
                <a:ea typeface="+mn-ea"/>
                <a:cs typeface="Arial" panose="020B0604020202020204" pitchFamily="34" charset="0"/>
              </a:rPr>
              <a:t>, que refleja la gestión de las 340 municipalidades, por medio de 55 indicadores, clasificados en 6 índices. Estos datos están al alcance de los ciudadanos como herramienta de auditoría social por medio del visor del ranking en el portal web https://ranking.segeplan.gob.gt/. </a:t>
            </a:r>
          </a:p>
          <a:p>
            <a:pPr marL="108000" algn="just">
              <a:lnSpc>
                <a:spcPct val="150000"/>
              </a:lnSpc>
            </a:pPr>
            <a:endParaRPr lang="es-ES" sz="1200" b="0" dirty="0">
              <a:solidFill>
                <a:schemeClr val="tx1"/>
              </a:solidFill>
              <a:latin typeface="Montserrat" panose="00000500000000000000" pitchFamily="2" charset="0"/>
              <a:ea typeface="+mn-ea"/>
              <a:cs typeface="Arial" panose="020B0604020202020204" pitchFamily="34" charset="0"/>
            </a:endParaRPr>
          </a:p>
          <a:p>
            <a:pPr marL="108000" algn="just">
              <a:lnSpc>
                <a:spcPct val="150000"/>
              </a:lnSpc>
            </a:pPr>
            <a:r>
              <a:rPr lang="es-ES" sz="1200" b="0" dirty="0">
                <a:solidFill>
                  <a:schemeClr val="tx1"/>
                </a:solidFill>
                <a:latin typeface="Montserrat" panose="00000500000000000000" pitchFamily="2" charset="0"/>
                <a:ea typeface="+mn-ea"/>
                <a:cs typeface="Arial" panose="020B0604020202020204" pitchFamily="34" charset="0"/>
              </a:rPr>
              <a:t>Se cuenta con dos recursos muy importantes a nivel interno, se trata del Sistema Nacional de Control Interno Gubernamental (SINACIG) y el Código de Ética de SEGEPLAN, con lo que se busca priorizar y hacer eficiente el gasto público en aras de cumplir con los objetivos establecidos en el Reglamento Orgánico Interno y el Plan Estratégico Institucional.</a:t>
            </a:r>
          </a:p>
        </p:txBody>
      </p:sp>
    </p:spTree>
    <p:extLst>
      <p:ext uri="{BB962C8B-B14F-4D97-AF65-F5344CB8AC3E}">
        <p14:creationId xmlns:p14="http://schemas.microsoft.com/office/powerpoint/2010/main" val="666063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925714"/>
            <a:ext cx="3473380"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¿Qué desafíos institucionales se esperan </a:t>
            </a:r>
            <a:r>
              <a:rPr lang="es-ES" sz="2000" b="1" dirty="0">
                <a:solidFill>
                  <a:schemeClr val="lt1"/>
                </a:solidFill>
                <a:latin typeface="Montserrat"/>
                <a:ea typeface="Montserrat"/>
                <a:cs typeface="Montserrat"/>
                <a:sym typeface="Montserrat"/>
              </a:rPr>
              <a:t>durante 2023?</a:t>
            </a:r>
          </a:p>
          <a:p>
            <a:pPr marL="0" marR="0" lvl="0" indent="0" algn="l" rtl="0">
              <a:spcBef>
                <a:spcPts val="0"/>
              </a:spcBef>
              <a:spcAft>
                <a:spcPts val="0"/>
              </a:spcAft>
              <a:buNone/>
            </a:pPr>
            <a:br>
              <a:rPr lang="es-ES" sz="2000" dirty="0">
                <a:solidFill>
                  <a:schemeClr val="lt1"/>
                </a:solidFill>
                <a:latin typeface="Montserrat"/>
                <a:ea typeface="Montserrat"/>
                <a:cs typeface="Montserrat"/>
                <a:sym typeface="Montserrat"/>
              </a:rPr>
            </a:br>
            <a:br>
              <a:rPr lang="es-ES" sz="2000" dirty="0">
                <a:solidFill>
                  <a:schemeClr val="lt1"/>
                </a:solidFill>
                <a:latin typeface="Montserrat"/>
                <a:ea typeface="Montserrat"/>
                <a:cs typeface="Montserrat"/>
                <a:sym typeface="Montserrat"/>
              </a:rPr>
            </a:br>
            <a:endParaRPr lang="es-ES" sz="2000" dirty="0">
              <a:solidFill>
                <a:schemeClr val="lt1"/>
              </a:solidFill>
              <a:latin typeface="Montserrat"/>
              <a:ea typeface="Montserrat"/>
              <a:cs typeface="Montserrat"/>
              <a:sym typeface="Montserrat"/>
            </a:endParaRP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5</a:t>
            </a:r>
            <a:endParaRPr sz="9000" dirty="0">
              <a:solidFill>
                <a:srgbClr val="FFECBF"/>
              </a:solidFill>
              <a:latin typeface="Vollkorn ExtraBold"/>
              <a:ea typeface="Vollkorn ExtraBold"/>
              <a:cs typeface="Vollkorn ExtraBold"/>
              <a:sym typeface="Vollkorn ExtraBold"/>
            </a:endParaRPr>
          </a:p>
        </p:txBody>
      </p:sp>
      <p:sp>
        <p:nvSpPr>
          <p:cNvPr id="7" name="Título 1">
            <a:extLst>
              <a:ext uri="{FF2B5EF4-FFF2-40B4-BE49-F238E27FC236}">
                <a16:creationId xmlns:a16="http://schemas.microsoft.com/office/drawing/2014/main" id="{4BF72FA0-C3B1-45FC-8D1D-C0A28574307B}"/>
              </a:ext>
            </a:extLst>
          </p:cNvPr>
          <p:cNvSpPr txBox="1">
            <a:spLocks/>
          </p:cNvSpPr>
          <p:nvPr/>
        </p:nvSpPr>
        <p:spPr>
          <a:xfrm>
            <a:off x="1498491" y="2321360"/>
            <a:ext cx="9195017" cy="288223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marL="108000" algn="just">
              <a:lnSpc>
                <a:spcPct val="150000"/>
              </a:lnSpc>
            </a:pPr>
            <a:r>
              <a:rPr lang="es-ES" sz="1200" b="0" dirty="0">
                <a:solidFill>
                  <a:schemeClr val="tx1"/>
                </a:solidFill>
                <a:latin typeface="Montserrat" panose="00000500000000000000" pitchFamily="2" charset="0"/>
                <a:ea typeface="+mn-ea"/>
                <a:cs typeface="Arial" panose="020B0604020202020204" pitchFamily="34" charset="0"/>
              </a:rPr>
              <a:t>Los </a:t>
            </a:r>
            <a:r>
              <a:rPr lang="es-ES" sz="1200" dirty="0">
                <a:solidFill>
                  <a:schemeClr val="tx1"/>
                </a:solidFill>
                <a:latin typeface="Montserrat" panose="00000500000000000000" pitchFamily="2" charset="0"/>
                <a:ea typeface="+mn-ea"/>
                <a:cs typeface="Arial" panose="020B0604020202020204" pitchFamily="34" charset="0"/>
              </a:rPr>
              <a:t>principales desafíos de SEGEPLAN </a:t>
            </a:r>
            <a:r>
              <a:rPr lang="es-ES" sz="1200" b="0" dirty="0">
                <a:solidFill>
                  <a:schemeClr val="tx1"/>
                </a:solidFill>
                <a:latin typeface="Montserrat" panose="00000500000000000000" pitchFamily="2" charset="0"/>
                <a:ea typeface="+mn-ea"/>
                <a:cs typeface="Arial" panose="020B0604020202020204" pitchFamily="34" charset="0"/>
              </a:rPr>
              <a:t>para la implementación del Sistema Nacional de Planificación, están relacionados con los recursos limitados con los que cuenta para atender la creciente demanda de las más de 500 instituciones del sector público; así como la administración y mantenimiento de la infraestructura física y tecnológica necesaria que conlleva el funcionamiento del </a:t>
            </a:r>
            <a:r>
              <a:rPr lang="es-ES" sz="1200" dirty="0">
                <a:solidFill>
                  <a:srgbClr val="00B7D2"/>
                </a:solidFill>
                <a:latin typeface="Montserrat" panose="00000500000000000000" pitchFamily="2" charset="0"/>
                <a:ea typeface="+mn-ea"/>
                <a:cs typeface="Arial" panose="020B0604020202020204" pitchFamily="34" charset="0"/>
              </a:rPr>
              <a:t>SNIP </a:t>
            </a:r>
            <a:r>
              <a:rPr lang="es-ES" sz="1200" dirty="0" err="1">
                <a:solidFill>
                  <a:srgbClr val="00B7D2"/>
                </a:solidFill>
                <a:latin typeface="Montserrat" panose="00000500000000000000" pitchFamily="2" charset="0"/>
                <a:ea typeface="+mn-ea"/>
                <a:cs typeface="Arial" panose="020B0604020202020204" pitchFamily="34" charset="0"/>
              </a:rPr>
              <a:t>Gt</a:t>
            </a:r>
            <a:r>
              <a:rPr lang="es-ES" sz="1200" dirty="0">
                <a:solidFill>
                  <a:srgbClr val="00B7D2"/>
                </a:solidFill>
                <a:latin typeface="Montserrat" panose="00000500000000000000" pitchFamily="2" charset="0"/>
                <a:ea typeface="+mn-ea"/>
                <a:cs typeface="Arial" panose="020B0604020202020204" pitchFamily="34" charset="0"/>
              </a:rPr>
              <a:t>, SIPLAN GL, SIPLAN </a:t>
            </a:r>
            <a:r>
              <a:rPr lang="es-ES" sz="1200" b="0" dirty="0">
                <a:solidFill>
                  <a:schemeClr val="tx1"/>
                </a:solidFill>
                <a:latin typeface="Montserrat" panose="00000500000000000000" pitchFamily="2" charset="0"/>
                <a:ea typeface="+mn-ea"/>
                <a:cs typeface="Arial" panose="020B0604020202020204" pitchFamily="34" charset="0"/>
              </a:rPr>
              <a:t>(instituciones), </a:t>
            </a:r>
            <a:r>
              <a:rPr lang="es-ES" sz="1200" dirty="0">
                <a:solidFill>
                  <a:srgbClr val="00B7D2"/>
                </a:solidFill>
                <a:latin typeface="Montserrat" panose="00000500000000000000" pitchFamily="2" charset="0"/>
                <a:ea typeface="+mn-ea"/>
                <a:cs typeface="Arial" panose="020B0604020202020204" pitchFamily="34" charset="0"/>
              </a:rPr>
              <a:t>SICOOPERAGT</a:t>
            </a:r>
            <a:r>
              <a:rPr lang="es-ES" sz="1200" b="0" dirty="0">
                <a:solidFill>
                  <a:schemeClr val="tx1"/>
                </a:solidFill>
                <a:latin typeface="Montserrat" panose="00000500000000000000" pitchFamily="2" charset="0"/>
                <a:ea typeface="+mn-ea"/>
                <a:cs typeface="Arial" panose="020B0604020202020204" pitchFamily="34" charset="0"/>
              </a:rPr>
              <a:t> y otras plataformas; a efecto de conducir a las instituciones públicas sectoriales y territoriales para cumplir con  las metas  de la Política  General  de Gobierno 2020-2024 y las Prioridades Nacionales de Desarrollo.</a:t>
            </a:r>
          </a:p>
        </p:txBody>
      </p:sp>
    </p:spTree>
    <p:extLst>
      <p:ext uri="{BB962C8B-B14F-4D97-AF65-F5344CB8AC3E}">
        <p14:creationId xmlns:p14="http://schemas.microsoft.com/office/powerpoint/2010/main" val="1596713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0bd25976b_0_118"/>
          <p:cNvPicPr preferRelativeResize="0"/>
          <p:nvPr/>
        </p:nvPicPr>
        <p:blipFill rotWithShape="1">
          <a:blip r:embed="rId3">
            <a:alphaModFix/>
          </a:blip>
          <a:srcRect/>
          <a:stretch/>
        </p:blipFill>
        <p:spPr>
          <a:xfrm>
            <a:off x="3900525" y="5219925"/>
            <a:ext cx="4390952" cy="572850"/>
          </a:xfrm>
          <a:prstGeom prst="rect">
            <a:avLst/>
          </a:prstGeom>
          <a:noFill/>
          <a:ln>
            <a:noFill/>
          </a:ln>
        </p:spPr>
      </p:pic>
      <p:pic>
        <p:nvPicPr>
          <p:cNvPr id="113" name="Google Shape;113;g1e0bd25976b_0_118"/>
          <p:cNvPicPr preferRelativeResize="0"/>
          <p:nvPr/>
        </p:nvPicPr>
        <p:blipFill rotWithShape="1">
          <a:blip r:embed="rId4">
            <a:alphaModFix/>
          </a:blip>
          <a:srcRect/>
          <a:stretch/>
        </p:blipFill>
        <p:spPr>
          <a:xfrm>
            <a:off x="4962689" y="5271030"/>
            <a:ext cx="1206240" cy="479279"/>
          </a:xfrm>
          <a:prstGeom prst="rect">
            <a:avLst/>
          </a:prstGeom>
          <a:noFill/>
          <a:ln>
            <a:noFill/>
          </a:ln>
        </p:spPr>
      </p:pic>
      <p:sp>
        <p:nvSpPr>
          <p:cNvPr id="114" name="Google Shape;114;g1e0bd25976b_0_118"/>
          <p:cNvSpPr txBox="1"/>
          <p:nvPr/>
        </p:nvSpPr>
        <p:spPr>
          <a:xfrm>
            <a:off x="6168929" y="5352482"/>
            <a:ext cx="1972202"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700" b="1" dirty="0">
                <a:solidFill>
                  <a:srgbClr val="10304B"/>
                </a:solidFill>
                <a:latin typeface="Montserrat SemiBold"/>
                <a:sym typeface="Montserrat SemiBold"/>
              </a:rPr>
              <a:t>SECRETARÍA DE PLANIFICACIÓN Y PROGRAMACIÓN DE LA PRESIDENCIA</a:t>
            </a:r>
            <a:endParaRPr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925714"/>
            <a:ext cx="347338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Principales funciones y </a:t>
            </a:r>
            <a:r>
              <a:rPr lang="es-ES" sz="2000" b="1" dirty="0">
                <a:solidFill>
                  <a:schemeClr val="lt1"/>
                </a:solidFill>
                <a:latin typeface="Montserrat"/>
                <a:ea typeface="Montserrat"/>
                <a:cs typeface="Montserrat"/>
                <a:sym typeface="Montserrat"/>
              </a:rPr>
              <a:t>atribuciones de SEGEPLAN</a:t>
            </a:r>
            <a:endParaRPr sz="2000" b="1" dirty="0">
              <a:solidFill>
                <a:schemeClr val="lt1"/>
              </a:solidFill>
            </a:endParaRP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1</a:t>
            </a:r>
            <a:endParaRPr sz="9000" dirty="0">
              <a:solidFill>
                <a:srgbClr val="FFECBF"/>
              </a:solidFill>
              <a:latin typeface="Vollkorn ExtraBold"/>
              <a:ea typeface="Vollkorn ExtraBold"/>
              <a:cs typeface="Vollkorn ExtraBold"/>
              <a:sym typeface="Vollkorn ExtraBold"/>
            </a:endParaRPr>
          </a:p>
        </p:txBody>
      </p:sp>
      <p:sp>
        <p:nvSpPr>
          <p:cNvPr id="10" name="CuadroTexto 9">
            <a:extLst>
              <a:ext uri="{FF2B5EF4-FFF2-40B4-BE49-F238E27FC236}">
                <a16:creationId xmlns:a16="http://schemas.microsoft.com/office/drawing/2014/main" id="{92C3402D-DA69-4C8C-BCF2-FE2E7CDED235}"/>
              </a:ext>
            </a:extLst>
          </p:cNvPr>
          <p:cNvSpPr txBox="1"/>
          <p:nvPr/>
        </p:nvSpPr>
        <p:spPr>
          <a:xfrm>
            <a:off x="1455937" y="2312612"/>
            <a:ext cx="9632273" cy="3519169"/>
          </a:xfrm>
          <a:prstGeom prst="rect">
            <a:avLst/>
          </a:prstGeom>
          <a:noFill/>
        </p:spPr>
        <p:txBody>
          <a:bodyPr wrap="square">
            <a:spAutoFit/>
          </a:bodyPr>
          <a:lstStyle/>
          <a:p>
            <a:pPr>
              <a:lnSpc>
                <a:spcPct val="150000"/>
              </a:lnSpc>
            </a:pPr>
            <a:r>
              <a:rPr lang="es-GT" dirty="0">
                <a:solidFill>
                  <a:schemeClr val="dk1"/>
                </a:solidFill>
                <a:latin typeface="Montserrat"/>
              </a:rPr>
              <a:t>De conformidad con las normas que regulan su funcionamiento, las principales funciones de SEGEPLAN son:</a:t>
            </a:r>
          </a:p>
          <a:p>
            <a:pPr marL="457200" lvl="1" indent="0">
              <a:buNone/>
            </a:pPr>
            <a:endParaRPr lang="es-GT" dirty="0">
              <a:solidFill>
                <a:schemeClr val="dk1"/>
              </a:solidFill>
              <a:latin typeface="Montserrat"/>
            </a:endParaRPr>
          </a:p>
          <a:p>
            <a:pPr marL="285750" lvl="1" indent="-285750" algn="just">
              <a:lnSpc>
                <a:spcPct val="120000"/>
              </a:lnSpc>
              <a:buClr>
                <a:schemeClr val="accent1"/>
              </a:buClr>
              <a:buFont typeface="Arial" panose="020B0604020202020204" pitchFamily="34" charset="0"/>
              <a:buChar char="•"/>
            </a:pPr>
            <a:r>
              <a:rPr lang="es-GT" dirty="0">
                <a:solidFill>
                  <a:schemeClr val="dk1"/>
                </a:solidFill>
                <a:latin typeface="Montserrat"/>
              </a:rPr>
              <a:t>Coadyuvar a la formulación de la Política General del Gobierno y evaluar su ejecución. </a:t>
            </a:r>
          </a:p>
          <a:p>
            <a:pPr marL="285750" lvl="1" indent="-285750" algn="just">
              <a:lnSpc>
                <a:spcPct val="120000"/>
              </a:lnSpc>
              <a:buClr>
                <a:schemeClr val="accent1"/>
              </a:buClr>
              <a:buFont typeface="Arial" panose="020B0604020202020204" pitchFamily="34" charset="0"/>
              <a:buChar char="•"/>
            </a:pPr>
            <a:r>
              <a:rPr lang="es-GT" dirty="0">
                <a:solidFill>
                  <a:schemeClr val="dk1"/>
                </a:solidFill>
                <a:latin typeface="Montserrat"/>
              </a:rPr>
              <a:t>Diseñar, coordinar, monitorear y evaluar el Sistema Nacional de Proyectos de Inversión Pública y el Sistema Nacional de Financiamiento a la </a:t>
            </a:r>
            <a:r>
              <a:rPr lang="es-GT" dirty="0" err="1">
                <a:solidFill>
                  <a:schemeClr val="dk1"/>
                </a:solidFill>
                <a:latin typeface="Montserrat"/>
              </a:rPr>
              <a:t>Preinversión</a:t>
            </a:r>
            <a:r>
              <a:rPr lang="es-GT" dirty="0">
                <a:solidFill>
                  <a:schemeClr val="dk1"/>
                </a:solidFill>
                <a:latin typeface="Montserrat"/>
              </a:rPr>
              <a:t>.</a:t>
            </a:r>
          </a:p>
          <a:p>
            <a:pPr marL="285750" lvl="1" indent="-285750" algn="just">
              <a:lnSpc>
                <a:spcPct val="120000"/>
              </a:lnSpc>
              <a:buClr>
                <a:schemeClr val="accent1"/>
              </a:buClr>
              <a:buFont typeface="Arial" panose="020B0604020202020204" pitchFamily="34" charset="0"/>
              <a:buChar char="•"/>
            </a:pPr>
            <a:r>
              <a:rPr lang="es-GT" dirty="0">
                <a:solidFill>
                  <a:schemeClr val="dk1"/>
                </a:solidFill>
                <a:latin typeface="Montserrat"/>
              </a:rPr>
              <a:t>Integrar y armonizar los anteproyectos de planes sectoriales.</a:t>
            </a:r>
          </a:p>
          <a:p>
            <a:pPr marL="285750" lvl="1" indent="-285750" algn="just">
              <a:lnSpc>
                <a:spcPct val="120000"/>
              </a:lnSpc>
              <a:buClr>
                <a:schemeClr val="accent1"/>
              </a:buClr>
              <a:buFont typeface="Arial" panose="020B0604020202020204" pitchFamily="34" charset="0"/>
              <a:buChar char="•"/>
            </a:pPr>
            <a:r>
              <a:rPr lang="es-GT" dirty="0">
                <a:solidFill>
                  <a:schemeClr val="dk1"/>
                </a:solidFill>
                <a:latin typeface="Montserrat"/>
              </a:rPr>
              <a:t>Elaborar conjuntamente con el MINFIN los procedimientos más adecuados para lograr la coordinación y la armonización de los planes y proyectos, multianuales y anuales del sector público con los correspondientes presupuestos multianuales y anuales.</a:t>
            </a:r>
          </a:p>
          <a:p>
            <a:pPr marL="285750" lvl="1" indent="-285750" algn="just">
              <a:lnSpc>
                <a:spcPct val="120000"/>
              </a:lnSpc>
              <a:buClr>
                <a:schemeClr val="accent1"/>
              </a:buClr>
              <a:buFont typeface="Arial" panose="020B0604020202020204" pitchFamily="34" charset="0"/>
              <a:buChar char="•"/>
            </a:pPr>
            <a:r>
              <a:rPr lang="es-GT" dirty="0">
                <a:solidFill>
                  <a:schemeClr val="dk1"/>
                </a:solidFill>
                <a:latin typeface="Montserrat"/>
              </a:rPr>
              <a:t>Coordinar el proceso de planificación y programación de inversión pública a nivel sectorial, público y territorial.</a:t>
            </a:r>
          </a:p>
          <a:p>
            <a:pPr marL="285750" lvl="1" indent="-285750" algn="just">
              <a:lnSpc>
                <a:spcPct val="120000"/>
              </a:lnSpc>
              <a:buClr>
                <a:schemeClr val="accent1"/>
              </a:buClr>
              <a:buFont typeface="Arial" panose="020B0604020202020204" pitchFamily="34" charset="0"/>
              <a:buChar char="•"/>
            </a:pPr>
            <a:r>
              <a:rPr lang="es-GT" dirty="0">
                <a:solidFill>
                  <a:schemeClr val="dk1"/>
                </a:solidFill>
                <a:latin typeface="Montserrat"/>
              </a:rPr>
              <a:t>Crear y administrar el banco de becas que ofrece la comunidad internacional.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1079602"/>
            <a:ext cx="347338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Principales </a:t>
            </a:r>
            <a:r>
              <a:rPr lang="es-ES" sz="2000" b="1" dirty="0">
                <a:solidFill>
                  <a:schemeClr val="lt1"/>
                </a:solidFill>
                <a:latin typeface="Montserrat"/>
                <a:ea typeface="Montserrat"/>
                <a:cs typeface="Montserrat"/>
                <a:sym typeface="Montserrat"/>
              </a:rPr>
              <a:t>objetivos de  SEGEPLAN</a:t>
            </a:r>
            <a:endParaRPr sz="2000" b="1" dirty="0">
              <a:solidFill>
                <a:schemeClr val="lt1"/>
              </a:solidFill>
            </a:endParaRP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1</a:t>
            </a:r>
            <a:endParaRPr sz="9000" dirty="0">
              <a:solidFill>
                <a:srgbClr val="FFECBF"/>
              </a:solidFill>
              <a:latin typeface="Vollkorn ExtraBold"/>
              <a:ea typeface="Vollkorn ExtraBold"/>
              <a:cs typeface="Vollkorn ExtraBold"/>
              <a:sym typeface="Vollkorn ExtraBold"/>
            </a:endParaRPr>
          </a:p>
        </p:txBody>
      </p:sp>
      <p:sp>
        <p:nvSpPr>
          <p:cNvPr id="10" name="CuadroTexto 9">
            <a:extLst>
              <a:ext uri="{FF2B5EF4-FFF2-40B4-BE49-F238E27FC236}">
                <a16:creationId xmlns:a16="http://schemas.microsoft.com/office/drawing/2014/main" id="{92C3402D-DA69-4C8C-BCF2-FE2E7CDED235}"/>
              </a:ext>
            </a:extLst>
          </p:cNvPr>
          <p:cNvSpPr txBox="1"/>
          <p:nvPr/>
        </p:nvSpPr>
        <p:spPr>
          <a:xfrm>
            <a:off x="1363573" y="2312612"/>
            <a:ext cx="9632273" cy="3368358"/>
          </a:xfrm>
          <a:prstGeom prst="rect">
            <a:avLst/>
          </a:prstGeom>
          <a:noFill/>
        </p:spPr>
        <p:txBody>
          <a:bodyPr wrap="square">
            <a:spAutoFit/>
          </a:bodyPr>
          <a:lstStyle/>
          <a:p>
            <a:pPr>
              <a:lnSpc>
                <a:spcPct val="150000"/>
              </a:lnSpc>
            </a:pPr>
            <a:r>
              <a:rPr lang="es-ES" dirty="0">
                <a:solidFill>
                  <a:schemeClr val="dk1"/>
                </a:solidFill>
                <a:latin typeface="Montserrat"/>
              </a:rPr>
              <a:t>Para el cumplimiento de sus funciones y satisfacer las necesidades de la población, SEGEPLAN debe cumplir con los siguientes objetivos:</a:t>
            </a:r>
          </a:p>
          <a:p>
            <a:pPr>
              <a:lnSpc>
                <a:spcPct val="150000"/>
              </a:lnSpc>
            </a:pPr>
            <a:endParaRPr lang="es-ES" dirty="0">
              <a:solidFill>
                <a:schemeClr val="dk1"/>
              </a:solidFill>
              <a:latin typeface="Montserrat"/>
            </a:endParaRPr>
          </a:p>
          <a:p>
            <a:pPr marL="285750" lvl="1" indent="-285750" algn="just">
              <a:lnSpc>
                <a:spcPct val="120000"/>
              </a:lnSpc>
              <a:buClr>
                <a:schemeClr val="accent1"/>
              </a:buClr>
              <a:buFont typeface="Arial" panose="020B0604020202020204" pitchFamily="34" charset="0"/>
              <a:buChar char="•"/>
            </a:pPr>
            <a:r>
              <a:rPr lang="es-ES" dirty="0">
                <a:solidFill>
                  <a:schemeClr val="dk1"/>
                </a:solidFill>
                <a:latin typeface="Montserrat"/>
              </a:rPr>
              <a:t>Liderar la implementación de planificación para el desarrollo en las instituciones del sector público, el Sistema de Consejos de Desarrollo y los gabinetes específicos de gobierno, a través de mecanismos e instrumentos que permitan orientar de forma coherente todos los recursos públicos, al cumplimiento de las Metas Estratégicas de Desarrollo definidas en la Política General de Gobierno y las Prioridades Nacionales de Desarrollo.</a:t>
            </a:r>
          </a:p>
          <a:p>
            <a:pPr marL="285750" lvl="1" indent="-285750" algn="just">
              <a:lnSpc>
                <a:spcPct val="120000"/>
              </a:lnSpc>
              <a:buClr>
                <a:schemeClr val="accent1"/>
              </a:buClr>
              <a:buFont typeface="Arial" panose="020B0604020202020204" pitchFamily="34" charset="0"/>
              <a:buChar char="•"/>
            </a:pPr>
            <a:r>
              <a:rPr lang="es-ES" dirty="0">
                <a:solidFill>
                  <a:schemeClr val="dk1"/>
                </a:solidFill>
                <a:latin typeface="Montserrat"/>
              </a:rPr>
              <a:t>Fortalecer las capacidades de los actores del Sistema Nacional de Planificación –SNP-.</a:t>
            </a:r>
          </a:p>
          <a:p>
            <a:pPr marL="285750" lvl="1" indent="-285750" algn="just">
              <a:lnSpc>
                <a:spcPct val="120000"/>
              </a:lnSpc>
              <a:buClr>
                <a:schemeClr val="accent1"/>
              </a:buClr>
              <a:buFont typeface="Arial" panose="020B0604020202020204" pitchFamily="34" charset="0"/>
              <a:buChar char="•"/>
            </a:pPr>
            <a:r>
              <a:rPr lang="es-ES" dirty="0">
                <a:solidFill>
                  <a:schemeClr val="dk1"/>
                </a:solidFill>
                <a:latin typeface="Montserrat"/>
              </a:rPr>
              <a:t>Coordinar el proceso de articulación de las políticas públicas al Plan Nacional de Desarrollo, las Prioridades Nacionales de Desarrollo y la Política General de Gobierno 2020-2024.</a:t>
            </a:r>
          </a:p>
          <a:p>
            <a:pPr marL="285750" lvl="1" indent="-285750" algn="just">
              <a:lnSpc>
                <a:spcPct val="120000"/>
              </a:lnSpc>
              <a:buClr>
                <a:schemeClr val="accent1"/>
              </a:buClr>
              <a:buFont typeface="Arial" panose="020B0604020202020204" pitchFamily="34" charset="0"/>
              <a:buChar char="•"/>
            </a:pPr>
            <a:r>
              <a:rPr lang="es-ES" dirty="0">
                <a:solidFill>
                  <a:schemeClr val="dk1"/>
                </a:solidFill>
                <a:latin typeface="Montserrat"/>
              </a:rPr>
              <a:t>Fortalecer la gestión del Sistema Nacional de Inversión Pública.</a:t>
            </a:r>
          </a:p>
        </p:txBody>
      </p:sp>
    </p:spTree>
    <p:extLst>
      <p:ext uri="{BB962C8B-B14F-4D97-AF65-F5344CB8AC3E}">
        <p14:creationId xmlns:p14="http://schemas.microsoft.com/office/powerpoint/2010/main" val="2614574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445713" y="2934194"/>
            <a:ext cx="4576673" cy="10310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PARTE GENERAL</a:t>
            </a:r>
          </a:p>
          <a:p>
            <a:pPr marL="0" marR="0" lvl="0" indent="0" algn="l" rtl="0">
              <a:spcBef>
                <a:spcPts val="0"/>
              </a:spcBef>
              <a:spcAft>
                <a:spcPts val="0"/>
              </a:spcAft>
              <a:buNone/>
            </a:pPr>
            <a:r>
              <a:rPr lang="es-GT" sz="2800" dirty="0">
                <a:solidFill>
                  <a:srgbClr val="36B3CE"/>
                </a:solidFill>
                <a:latin typeface="Vollkorn Medium"/>
                <a:ea typeface="Vollkorn Medium"/>
                <a:cs typeface="Vollkorn Medium"/>
                <a:sym typeface="Vollkorn Medium"/>
              </a:rPr>
              <a:t>Ejecución Presupuestaria</a:t>
            </a:r>
            <a:endParaRPr sz="2800" dirty="0">
              <a:solidFill>
                <a:srgbClr val="36B3CE"/>
              </a:solidFill>
              <a:latin typeface="Vollkorn Medium"/>
              <a:ea typeface="Vollkorn Medium"/>
              <a:cs typeface="Vollkorn Medium"/>
              <a:sym typeface="Vollkorn Medium"/>
            </a:endParaRPr>
          </a:p>
        </p:txBody>
      </p:sp>
      <p:sp>
        <p:nvSpPr>
          <p:cNvPr id="49" name="Google Shape;49;p2"/>
          <p:cNvSpPr txBox="1"/>
          <p:nvPr/>
        </p:nvSpPr>
        <p:spPr>
          <a:xfrm>
            <a:off x="3267850" y="2474850"/>
            <a:ext cx="111480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2</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1450486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925714"/>
            <a:ext cx="347338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Cifras generales del presupuesto al </a:t>
            </a:r>
            <a:r>
              <a:rPr lang="es-ES" sz="2000" b="1" dirty="0">
                <a:solidFill>
                  <a:schemeClr val="lt1"/>
                </a:solidFill>
                <a:latin typeface="Montserrat"/>
                <a:ea typeface="Montserrat"/>
                <a:cs typeface="Montserrat"/>
                <a:sym typeface="Montserrat"/>
              </a:rPr>
              <a:t>primer cuatrimestre 2023</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sp>
        <p:nvSpPr>
          <p:cNvPr id="6" name="Marcador de contenido 6">
            <a:extLst>
              <a:ext uri="{FF2B5EF4-FFF2-40B4-BE49-F238E27FC236}">
                <a16:creationId xmlns:a16="http://schemas.microsoft.com/office/drawing/2014/main" id="{C7B23C9D-C637-4A89-AD75-F2F6500BD3D5}"/>
              </a:ext>
            </a:extLst>
          </p:cNvPr>
          <p:cNvSpPr txBox="1">
            <a:spLocks/>
          </p:cNvSpPr>
          <p:nvPr/>
        </p:nvSpPr>
        <p:spPr>
          <a:xfrm>
            <a:off x="701964" y="1816313"/>
            <a:ext cx="4764488" cy="46141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a:latin typeface="Montserrat" panose="00000500000000000000" pitchFamily="2" charset="0"/>
              <a:cs typeface="Arial" panose="020B0604020202020204" pitchFamily="34" charset="0"/>
            </a:endParaRPr>
          </a:p>
          <a:p>
            <a:pPr marL="457200" lvl="1" indent="0">
              <a:buFont typeface="Arial"/>
              <a:buNone/>
            </a:pPr>
            <a:r>
              <a:rPr lang="es-GT" dirty="0">
                <a:latin typeface="Montserrat" panose="00000500000000000000" pitchFamily="2" charset="0"/>
                <a:cs typeface="Arial" panose="020B0604020202020204" pitchFamily="34" charset="0"/>
              </a:rPr>
              <a:t>Presupuesto vigente </a:t>
            </a:r>
            <a:r>
              <a:rPr lang="es-GT" b="1" dirty="0">
                <a:latin typeface="Montserrat" panose="00000500000000000000" pitchFamily="2" charset="0"/>
                <a:cs typeface="Arial" panose="020B0604020202020204" pitchFamily="34" charset="0"/>
              </a:rPr>
              <a:t>total:</a:t>
            </a:r>
          </a:p>
          <a:p>
            <a:pPr marL="457200" lvl="1" indent="0">
              <a:buFont typeface="Arial"/>
              <a:buNone/>
            </a:pPr>
            <a:endParaRPr lang="es-GT" b="1" dirty="0">
              <a:latin typeface="Montserrat" panose="00000500000000000000" pitchFamily="2" charset="0"/>
              <a:cs typeface="Arial" panose="020B0604020202020204" pitchFamily="34" charset="0"/>
            </a:endParaRPr>
          </a:p>
          <a:p>
            <a:pPr marL="457200" lvl="1" indent="0">
              <a:buFont typeface="Arial"/>
              <a:buNone/>
            </a:pPr>
            <a:r>
              <a:rPr lang="es-GT" b="1" dirty="0">
                <a:latin typeface="Montserrat" panose="00000500000000000000" pitchFamily="2" charset="0"/>
                <a:cs typeface="Arial" panose="020B0604020202020204" pitchFamily="34" charset="0"/>
              </a:rPr>
              <a:t> </a:t>
            </a:r>
          </a:p>
          <a:p>
            <a:pPr marL="457200" lvl="1" indent="0">
              <a:buFont typeface="Arial"/>
              <a:buNone/>
            </a:pPr>
            <a:endParaRPr lang="es-GT" dirty="0">
              <a:latin typeface="Montserrat" panose="00000500000000000000" pitchFamily="2" charset="0"/>
              <a:cs typeface="Arial" panose="020B0604020202020204" pitchFamily="34" charset="0"/>
            </a:endParaRPr>
          </a:p>
          <a:p>
            <a:pPr marL="457200" lvl="1" indent="0">
              <a:buFont typeface="Arial"/>
              <a:buNone/>
            </a:pPr>
            <a:r>
              <a:rPr lang="es-GT" dirty="0">
                <a:latin typeface="Montserrat" panose="00000500000000000000" pitchFamily="2" charset="0"/>
                <a:cs typeface="Arial" panose="020B0604020202020204" pitchFamily="34" charset="0"/>
              </a:rPr>
              <a:t>Presupuesto </a:t>
            </a:r>
            <a:r>
              <a:rPr lang="es-GT" b="1" dirty="0">
                <a:latin typeface="Montserrat" panose="00000500000000000000" pitchFamily="2" charset="0"/>
                <a:cs typeface="Arial" panose="020B0604020202020204" pitchFamily="34" charset="0"/>
              </a:rPr>
              <a:t>ejecutado</a:t>
            </a:r>
            <a:r>
              <a:rPr lang="es-GT" dirty="0">
                <a:latin typeface="Montserrat" panose="00000500000000000000" pitchFamily="2" charset="0"/>
                <a:cs typeface="Arial" panose="020B0604020202020204" pitchFamily="34" charset="0"/>
              </a:rPr>
              <a:t> (utilizado):</a:t>
            </a:r>
            <a:br>
              <a:rPr lang="es-GT" dirty="0">
                <a:latin typeface="Montserrat" panose="00000500000000000000" pitchFamily="2" charset="0"/>
                <a:cs typeface="Arial" panose="020B0604020202020204" pitchFamily="34" charset="0"/>
              </a:rPr>
            </a:br>
            <a:endParaRPr lang="es-GT" dirty="0">
              <a:latin typeface="Montserrat" panose="00000500000000000000" pitchFamily="2" charset="0"/>
              <a:cs typeface="Arial" panose="020B0604020202020204" pitchFamily="34" charset="0"/>
            </a:endParaRPr>
          </a:p>
          <a:p>
            <a:pPr marL="457200" lvl="1" indent="0">
              <a:buFont typeface="Arial"/>
              <a:buNone/>
            </a:pPr>
            <a:endParaRPr lang="es-GT" dirty="0">
              <a:latin typeface="Montserrat" panose="00000500000000000000" pitchFamily="2" charset="0"/>
              <a:cs typeface="Arial" panose="020B0604020202020204" pitchFamily="34" charset="0"/>
            </a:endParaRPr>
          </a:p>
          <a:p>
            <a:pPr marL="457200" lvl="1" indent="0">
              <a:buFont typeface="Arial"/>
              <a:buNone/>
            </a:pPr>
            <a:r>
              <a:rPr lang="es-GT" b="1" dirty="0">
                <a:latin typeface="Montserrat" panose="00000500000000000000" pitchFamily="2" charset="0"/>
                <a:cs typeface="Arial" panose="020B0604020202020204" pitchFamily="34" charset="0"/>
              </a:rPr>
              <a:t>Saldo:</a:t>
            </a:r>
            <a:br>
              <a:rPr lang="es-GT" dirty="0">
                <a:latin typeface="Montserrat" panose="00000500000000000000" pitchFamily="2" charset="0"/>
                <a:cs typeface="Arial" panose="020B0604020202020204" pitchFamily="34" charset="0"/>
              </a:rPr>
            </a:br>
            <a:endParaRPr lang="es-GT" sz="4000" b="1" dirty="0">
              <a:solidFill>
                <a:srgbClr val="0070C0"/>
              </a:solidFill>
              <a:latin typeface="Montserrat" panose="00000500000000000000" pitchFamily="2" charset="0"/>
              <a:cs typeface="Arial" panose="020B0604020202020204" pitchFamily="34" charset="0"/>
            </a:endParaRPr>
          </a:p>
          <a:p>
            <a:pPr lvl="1"/>
            <a:endParaRPr lang="es-GT" dirty="0">
              <a:latin typeface="Montserrat" panose="00000500000000000000" pitchFamily="2" charset="0"/>
              <a:cs typeface="Arial" panose="020B0604020202020204" pitchFamily="34" charset="0"/>
            </a:endParaRPr>
          </a:p>
        </p:txBody>
      </p:sp>
      <p:sp>
        <p:nvSpPr>
          <p:cNvPr id="7" name="Marcador de contenido 6">
            <a:extLst>
              <a:ext uri="{FF2B5EF4-FFF2-40B4-BE49-F238E27FC236}">
                <a16:creationId xmlns:a16="http://schemas.microsoft.com/office/drawing/2014/main" id="{155ABDFF-5300-41B2-9BA6-47467F548C13}"/>
              </a:ext>
            </a:extLst>
          </p:cNvPr>
          <p:cNvSpPr txBox="1">
            <a:spLocks/>
          </p:cNvSpPr>
          <p:nvPr/>
        </p:nvSpPr>
        <p:spPr>
          <a:xfrm>
            <a:off x="5118747" y="1708653"/>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solidFill>
                <a:srgbClr val="00B7D2"/>
              </a:solidFill>
              <a:latin typeface="Montserrat" panose="00000500000000000000" pitchFamily="2" charset="0"/>
              <a:cs typeface="Arial" panose="020B0604020202020204" pitchFamily="34" charset="0"/>
            </a:endParaRPr>
          </a:p>
          <a:p>
            <a:pPr marL="457200" lvl="1" indent="0" algn="r">
              <a:buNone/>
            </a:pPr>
            <a:r>
              <a:rPr lang="es-GT" sz="4500" b="1" dirty="0">
                <a:solidFill>
                  <a:srgbClr val="00B7D2"/>
                </a:solidFill>
                <a:latin typeface="Montserrat" panose="00000500000000000000" pitchFamily="2" charset="0"/>
                <a:cs typeface="Arial" panose="020B0604020202020204" pitchFamily="34" charset="0"/>
              </a:rPr>
              <a:t>Q. 142,500,000.00</a:t>
            </a:r>
            <a:endParaRPr lang="es-GT" sz="4000" b="1" dirty="0">
              <a:solidFill>
                <a:srgbClr val="00B7D2"/>
              </a:solidFill>
              <a:latin typeface="Montserrat" panose="00000500000000000000" pitchFamily="2" charset="0"/>
              <a:cs typeface="Arial" panose="020B0604020202020204" pitchFamily="34" charset="0"/>
            </a:endParaRPr>
          </a:p>
        </p:txBody>
      </p:sp>
      <p:sp>
        <p:nvSpPr>
          <p:cNvPr id="8" name="Marcador de contenido 6">
            <a:extLst>
              <a:ext uri="{FF2B5EF4-FFF2-40B4-BE49-F238E27FC236}">
                <a16:creationId xmlns:a16="http://schemas.microsoft.com/office/drawing/2014/main" id="{6023D1ED-43C7-4301-84A3-B7154CAE7063}"/>
              </a:ext>
            </a:extLst>
          </p:cNvPr>
          <p:cNvSpPr txBox="1">
            <a:spLocks/>
          </p:cNvSpPr>
          <p:nvPr/>
        </p:nvSpPr>
        <p:spPr>
          <a:xfrm>
            <a:off x="5201874" y="3150060"/>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solidFill>
                <a:srgbClr val="00B7D2"/>
              </a:solidFill>
              <a:latin typeface="Montserrat" panose="00000500000000000000" pitchFamily="2" charset="0"/>
              <a:cs typeface="Arial" panose="020B0604020202020204" pitchFamily="34" charset="0"/>
            </a:endParaRPr>
          </a:p>
          <a:p>
            <a:pPr marL="457200" lvl="1" indent="0" algn="r">
              <a:buNone/>
            </a:pPr>
            <a:r>
              <a:rPr lang="es-GT" sz="4500" b="1" dirty="0">
                <a:solidFill>
                  <a:srgbClr val="00B7D2"/>
                </a:solidFill>
                <a:latin typeface="Montserrat" panose="00000500000000000000" pitchFamily="2" charset="0"/>
                <a:cs typeface="Arial" panose="020B0604020202020204" pitchFamily="34" charset="0"/>
              </a:rPr>
              <a:t>Q. 33,868,493.02</a:t>
            </a:r>
            <a:endParaRPr lang="es-GT" sz="4000" b="1" dirty="0">
              <a:solidFill>
                <a:srgbClr val="00B7D2"/>
              </a:solidFill>
              <a:latin typeface="Montserrat" panose="00000500000000000000" pitchFamily="2" charset="0"/>
              <a:cs typeface="Arial" panose="020B0604020202020204" pitchFamily="34" charset="0"/>
            </a:endParaRPr>
          </a:p>
        </p:txBody>
      </p:sp>
      <p:sp>
        <p:nvSpPr>
          <p:cNvPr id="9" name="Marcador de contenido 6">
            <a:extLst>
              <a:ext uri="{FF2B5EF4-FFF2-40B4-BE49-F238E27FC236}">
                <a16:creationId xmlns:a16="http://schemas.microsoft.com/office/drawing/2014/main" id="{0B7E20B5-BB19-4476-8E89-2DCF2B5BBE94}"/>
              </a:ext>
            </a:extLst>
          </p:cNvPr>
          <p:cNvSpPr txBox="1">
            <a:spLocks/>
          </p:cNvSpPr>
          <p:nvPr/>
        </p:nvSpPr>
        <p:spPr>
          <a:xfrm>
            <a:off x="5201874" y="4591467"/>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solidFill>
                <a:srgbClr val="00B7D2"/>
              </a:solidFill>
              <a:latin typeface="Montserrat" panose="00000500000000000000" pitchFamily="2" charset="0"/>
              <a:cs typeface="Arial" panose="020B0604020202020204" pitchFamily="34" charset="0"/>
            </a:endParaRPr>
          </a:p>
          <a:p>
            <a:pPr marL="457200" lvl="1" indent="0" algn="r">
              <a:buNone/>
            </a:pPr>
            <a:r>
              <a:rPr lang="es-GT" sz="4500" b="1" dirty="0">
                <a:solidFill>
                  <a:srgbClr val="00B7D2"/>
                </a:solidFill>
                <a:latin typeface="Montserrat" panose="00000500000000000000" pitchFamily="2" charset="0"/>
                <a:cs typeface="Arial" panose="020B0604020202020204" pitchFamily="34" charset="0"/>
              </a:rPr>
              <a:t>Q. 108,631,506.98</a:t>
            </a:r>
            <a:endParaRPr lang="es-GT" sz="4000" b="1" dirty="0">
              <a:solidFill>
                <a:srgbClr val="00B7D2"/>
              </a:solidFill>
              <a:latin typeface="Montserrat" panose="00000500000000000000" pitchFamily="2" charset="0"/>
              <a:cs typeface="Arial" panose="020B0604020202020204" pitchFamily="34" charset="0"/>
            </a:endParaRPr>
          </a:p>
          <a:p>
            <a:pPr marL="457200" lvl="1" indent="0" algn="r">
              <a:buNone/>
            </a:pPr>
            <a:endParaRPr lang="es-GT" sz="4000" b="1" dirty="0">
              <a:solidFill>
                <a:srgbClr val="00B7D2"/>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928101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1230102"/>
            <a:ext cx="34733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Porcentaje de </a:t>
            </a:r>
            <a:r>
              <a:rPr lang="es-ES" sz="2000" b="1" dirty="0">
                <a:solidFill>
                  <a:schemeClr val="lt1"/>
                </a:solidFill>
                <a:latin typeface="Montserrat"/>
                <a:ea typeface="Montserrat"/>
                <a:cs typeface="Montserrat"/>
                <a:sym typeface="Montserrat"/>
              </a:rPr>
              <a:t>ejecución </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sp>
        <p:nvSpPr>
          <p:cNvPr id="6" name="Marcador de contenido 6">
            <a:extLst>
              <a:ext uri="{FF2B5EF4-FFF2-40B4-BE49-F238E27FC236}">
                <a16:creationId xmlns:a16="http://schemas.microsoft.com/office/drawing/2014/main" id="{C7B23C9D-C637-4A89-AD75-F2F6500BD3D5}"/>
              </a:ext>
            </a:extLst>
          </p:cNvPr>
          <p:cNvSpPr txBox="1">
            <a:spLocks/>
          </p:cNvSpPr>
          <p:nvPr/>
        </p:nvSpPr>
        <p:spPr>
          <a:xfrm>
            <a:off x="3001081" y="2762334"/>
            <a:ext cx="4764488" cy="15414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sz="3000" b="1" dirty="0">
              <a:latin typeface="Montserrat" panose="00000500000000000000" pitchFamily="2" charset="0"/>
              <a:cs typeface="Arial" panose="020B0604020202020204" pitchFamily="34" charset="0"/>
            </a:endParaRPr>
          </a:p>
          <a:p>
            <a:pPr marL="457200" lvl="1" indent="0">
              <a:buFont typeface="Arial"/>
              <a:buNone/>
            </a:pPr>
            <a:r>
              <a:rPr lang="es-GT" sz="3000" dirty="0">
                <a:latin typeface="Montserrat" panose="00000500000000000000" pitchFamily="2" charset="0"/>
                <a:cs typeface="Arial" panose="020B0604020202020204" pitchFamily="34" charset="0"/>
              </a:rPr>
              <a:t>Porcentaje de </a:t>
            </a:r>
            <a:r>
              <a:rPr lang="es-GT" sz="3000" b="1" dirty="0">
                <a:latin typeface="Montserrat" panose="00000500000000000000" pitchFamily="2" charset="0"/>
                <a:cs typeface="Arial" panose="020B0604020202020204" pitchFamily="34" charset="0"/>
              </a:rPr>
              <a:t>ejecución:</a:t>
            </a:r>
          </a:p>
          <a:p>
            <a:pPr marL="457200" lvl="1" indent="0">
              <a:buFont typeface="Arial"/>
              <a:buNone/>
            </a:pPr>
            <a:endParaRPr lang="es-GT" sz="3000" b="1" dirty="0">
              <a:latin typeface="Montserrat" panose="00000500000000000000" pitchFamily="2" charset="0"/>
              <a:cs typeface="Arial" panose="020B0604020202020204" pitchFamily="34" charset="0"/>
            </a:endParaRPr>
          </a:p>
          <a:p>
            <a:pPr marL="457200" lvl="1" indent="0">
              <a:buFont typeface="Arial"/>
              <a:buNone/>
            </a:pPr>
            <a:br>
              <a:rPr lang="es-GT" sz="3000" dirty="0">
                <a:latin typeface="Montserrat" panose="00000500000000000000" pitchFamily="2" charset="0"/>
                <a:cs typeface="Arial" panose="020B0604020202020204" pitchFamily="34" charset="0"/>
              </a:rPr>
            </a:br>
            <a:endParaRPr lang="es-GT" sz="3000" b="1" dirty="0">
              <a:solidFill>
                <a:srgbClr val="0070C0"/>
              </a:solidFill>
              <a:latin typeface="Montserrat" panose="00000500000000000000" pitchFamily="2" charset="0"/>
              <a:cs typeface="Arial" panose="020B0604020202020204" pitchFamily="34" charset="0"/>
            </a:endParaRPr>
          </a:p>
          <a:p>
            <a:pPr lvl="1"/>
            <a:endParaRPr lang="es-GT" sz="3000" dirty="0">
              <a:latin typeface="Montserrat" panose="00000500000000000000" pitchFamily="2" charset="0"/>
              <a:cs typeface="Arial" panose="020B0604020202020204" pitchFamily="34" charset="0"/>
            </a:endParaRPr>
          </a:p>
        </p:txBody>
      </p:sp>
      <p:sp>
        <p:nvSpPr>
          <p:cNvPr id="9" name="Marcador de contenido 6">
            <a:extLst>
              <a:ext uri="{FF2B5EF4-FFF2-40B4-BE49-F238E27FC236}">
                <a16:creationId xmlns:a16="http://schemas.microsoft.com/office/drawing/2014/main" id="{0B7E20B5-BB19-4476-8E89-2DCF2B5BBE94}"/>
              </a:ext>
            </a:extLst>
          </p:cNvPr>
          <p:cNvSpPr txBox="1">
            <a:spLocks/>
          </p:cNvSpPr>
          <p:nvPr/>
        </p:nvSpPr>
        <p:spPr>
          <a:xfrm>
            <a:off x="6585526" y="3058170"/>
            <a:ext cx="2646437" cy="154141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GT" b="1" dirty="0">
              <a:solidFill>
                <a:srgbClr val="00B7D2"/>
              </a:solidFill>
              <a:latin typeface="Montserrat" panose="00000500000000000000" pitchFamily="2" charset="0"/>
              <a:cs typeface="Arial" panose="020B0604020202020204" pitchFamily="34" charset="0"/>
            </a:endParaRPr>
          </a:p>
          <a:p>
            <a:pPr marL="457200" lvl="1" indent="0" algn="ctr">
              <a:buNone/>
            </a:pPr>
            <a:r>
              <a:rPr lang="es-GT" sz="4500" b="1" dirty="0">
                <a:solidFill>
                  <a:srgbClr val="00B7D2"/>
                </a:solidFill>
                <a:latin typeface="Montserrat" panose="00000500000000000000" pitchFamily="2" charset="0"/>
                <a:cs typeface="Arial" panose="020B0604020202020204" pitchFamily="34" charset="0"/>
              </a:rPr>
              <a:t>23.77%</a:t>
            </a:r>
            <a:endParaRPr lang="es-GT" sz="4000" b="1" dirty="0">
              <a:solidFill>
                <a:srgbClr val="00B7D2"/>
              </a:solidFill>
              <a:latin typeface="Montserrat" panose="00000500000000000000" pitchFamily="2" charset="0"/>
              <a:cs typeface="Arial" panose="020B0604020202020204" pitchFamily="34" charset="0"/>
            </a:endParaRPr>
          </a:p>
          <a:p>
            <a:pPr marL="457200" lvl="1" indent="0" algn="ctr">
              <a:buNone/>
            </a:pPr>
            <a:endParaRPr lang="es-GT" sz="4000" b="1" dirty="0">
              <a:solidFill>
                <a:srgbClr val="00B7D2"/>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474899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909945" y="1079602"/>
            <a:ext cx="347338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a:solidFill>
                  <a:schemeClr val="lt1"/>
                </a:solidFill>
                <a:latin typeface="Montserrat"/>
                <a:ea typeface="Montserrat"/>
                <a:cs typeface="Montserrat"/>
                <a:sym typeface="Montserrat"/>
              </a:rPr>
              <a:t>¿En qué utiliza el dinero </a:t>
            </a:r>
            <a:r>
              <a:rPr lang="es-ES" sz="2000" b="1" dirty="0">
                <a:solidFill>
                  <a:schemeClr val="lt1"/>
                </a:solidFill>
                <a:latin typeface="Montserrat"/>
                <a:ea typeface="Montserrat"/>
                <a:cs typeface="Montserrat"/>
                <a:sym typeface="Montserrat"/>
              </a:rPr>
              <a:t>SEGEPLAN?</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sp>
        <p:nvSpPr>
          <p:cNvPr id="6" name="Marcador de contenido 6">
            <a:extLst>
              <a:ext uri="{FF2B5EF4-FFF2-40B4-BE49-F238E27FC236}">
                <a16:creationId xmlns:a16="http://schemas.microsoft.com/office/drawing/2014/main" id="{C7B23C9D-C637-4A89-AD75-F2F6500BD3D5}"/>
              </a:ext>
            </a:extLst>
          </p:cNvPr>
          <p:cNvSpPr txBox="1">
            <a:spLocks/>
          </p:cNvSpPr>
          <p:nvPr/>
        </p:nvSpPr>
        <p:spPr>
          <a:xfrm>
            <a:off x="8622728" y="2144351"/>
            <a:ext cx="2642337" cy="28071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Font typeface="Arial"/>
              <a:buNone/>
            </a:pPr>
            <a:endParaRPr lang="es-GT" sz="3000" b="1" dirty="0">
              <a:latin typeface="Montserrat" panose="00000500000000000000" pitchFamily="2" charset="0"/>
              <a:cs typeface="Arial" panose="020B0604020202020204" pitchFamily="34" charset="0"/>
            </a:endParaRPr>
          </a:p>
          <a:p>
            <a:pPr marL="0" indent="0" algn="ctr">
              <a:buNone/>
            </a:pPr>
            <a:r>
              <a:rPr lang="es-ES" sz="3200" dirty="0">
                <a:latin typeface="Montserrat" panose="00000500000000000000" pitchFamily="2" charset="0"/>
                <a:cs typeface="Arial" panose="020B0604020202020204" pitchFamily="34" charset="0"/>
              </a:rPr>
              <a:t>El gasto se divide </a:t>
            </a:r>
          </a:p>
          <a:p>
            <a:pPr marL="0" indent="0" algn="ctr">
              <a:buNone/>
            </a:pPr>
            <a:r>
              <a:rPr lang="es-ES" sz="3200" dirty="0">
                <a:latin typeface="Montserrat" panose="00000500000000000000" pitchFamily="2" charset="0"/>
                <a:cs typeface="Arial" panose="020B0604020202020204" pitchFamily="34" charset="0"/>
              </a:rPr>
              <a:t>en </a:t>
            </a:r>
          </a:p>
          <a:p>
            <a:pPr marL="0" indent="0" algn="ctr">
              <a:buNone/>
            </a:pPr>
            <a:r>
              <a:rPr lang="es-ES" sz="3200" b="1" dirty="0">
                <a:solidFill>
                  <a:srgbClr val="00B7D2"/>
                </a:solidFill>
                <a:latin typeface="Montserrat" panose="00000500000000000000" pitchFamily="2" charset="0"/>
                <a:cs typeface="Arial" panose="020B0604020202020204" pitchFamily="34" charset="0"/>
              </a:rPr>
              <a:t>5 grupos</a:t>
            </a:r>
            <a:endParaRPr lang="es-GT" sz="3200" b="1" dirty="0">
              <a:solidFill>
                <a:srgbClr val="00B7D2"/>
              </a:solidFill>
              <a:latin typeface="Montserrat" panose="00000500000000000000" pitchFamily="2" charset="0"/>
              <a:cs typeface="Arial" panose="020B0604020202020204" pitchFamily="34" charset="0"/>
            </a:endParaRPr>
          </a:p>
          <a:p>
            <a:pPr marL="457200" lvl="1" indent="0" algn="ctr">
              <a:buFont typeface="Arial"/>
              <a:buNone/>
            </a:pPr>
            <a:br>
              <a:rPr lang="es-GT" sz="3000" dirty="0">
                <a:latin typeface="Montserrat" panose="00000500000000000000" pitchFamily="2" charset="0"/>
                <a:cs typeface="Arial" panose="020B0604020202020204" pitchFamily="34" charset="0"/>
              </a:rPr>
            </a:br>
            <a:endParaRPr lang="es-GT" sz="3000" b="1" dirty="0">
              <a:solidFill>
                <a:srgbClr val="0070C0"/>
              </a:solidFill>
              <a:latin typeface="Montserrat" panose="00000500000000000000" pitchFamily="2" charset="0"/>
              <a:cs typeface="Arial" panose="020B0604020202020204" pitchFamily="34" charset="0"/>
            </a:endParaRPr>
          </a:p>
          <a:p>
            <a:pPr lvl="1" algn="ctr"/>
            <a:endParaRPr lang="es-GT" sz="3000" dirty="0">
              <a:latin typeface="Montserrat" panose="00000500000000000000" pitchFamily="2" charset="0"/>
              <a:cs typeface="Arial" panose="020B0604020202020204" pitchFamily="34" charset="0"/>
            </a:endParaRPr>
          </a:p>
        </p:txBody>
      </p:sp>
      <p:sp>
        <p:nvSpPr>
          <p:cNvPr id="7" name="Título 1">
            <a:extLst>
              <a:ext uri="{FF2B5EF4-FFF2-40B4-BE49-F238E27FC236}">
                <a16:creationId xmlns:a16="http://schemas.microsoft.com/office/drawing/2014/main" id="{4BF72FA0-C3B1-45FC-8D1D-C0A28574307B}"/>
              </a:ext>
            </a:extLst>
          </p:cNvPr>
          <p:cNvSpPr txBox="1">
            <a:spLocks/>
          </p:cNvSpPr>
          <p:nvPr/>
        </p:nvSpPr>
        <p:spPr>
          <a:xfrm>
            <a:off x="926935" y="2200257"/>
            <a:ext cx="7406641" cy="3748528"/>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Montserrat" panose="00000500000000000000" pitchFamily="2" charset="0"/>
                <a:ea typeface="+mn-ea"/>
                <a:cs typeface="Arial" panose="020B0604020202020204" pitchFamily="34" charset="0"/>
              </a:rPr>
              <a:t>El dinero se utiliza principalmente en el pago de salarios para el personal permanente destinado a dar acompañamiento y asistencia técnica a las entidades del gobierno central, gobiernos locales y entidades descentralizadas en materia de planificación, inversión pública, cooperación internacional y políticas públicas, así como al personal de apoyo, adicionalmente se realizó el pago de bienes y servicios necesarios para el funcionamiento de la institución.</a:t>
            </a:r>
          </a:p>
          <a:p>
            <a:pPr algn="just">
              <a:lnSpc>
                <a:spcPct val="150000"/>
              </a:lnSpc>
            </a:pPr>
            <a:endParaRPr lang="es-GT" sz="1600" b="0" dirty="0">
              <a:solidFill>
                <a:schemeClr val="tx1"/>
              </a:solidFill>
              <a:latin typeface="Montserrat" panose="00000500000000000000" pitchFamily="2" charset="0"/>
              <a:ea typeface="+mn-ea"/>
              <a:cs typeface="Arial" panose="020B0604020202020204" pitchFamily="34" charset="0"/>
            </a:endParaRPr>
          </a:p>
          <a:p>
            <a:pPr algn="just">
              <a:lnSpc>
                <a:spcPct val="150000"/>
              </a:lnSpc>
            </a:pPr>
            <a:r>
              <a:rPr lang="es-GT" sz="1600" b="0" dirty="0">
                <a:solidFill>
                  <a:schemeClr val="tx1"/>
                </a:solidFill>
                <a:latin typeface="Montserrat" panose="00000500000000000000" pitchFamily="2" charset="0"/>
                <a:ea typeface="+mn-ea"/>
                <a:cs typeface="Arial" panose="020B0604020202020204" pitchFamily="34" charset="0"/>
              </a:rPr>
              <a:t>Para mostrar de forma ordenada a la población en qué se utiliza el dinero, el gasto del sector público se muestra por </a:t>
            </a:r>
            <a:r>
              <a:rPr lang="es-GT" sz="1600" dirty="0">
                <a:solidFill>
                  <a:schemeClr val="tx1"/>
                </a:solidFill>
                <a:latin typeface="Montserrat" panose="00000500000000000000" pitchFamily="2" charset="0"/>
                <a:ea typeface="+mn-ea"/>
                <a:cs typeface="Arial" panose="020B0604020202020204" pitchFamily="34" charset="0"/>
              </a:rPr>
              <a:t>grupos</a:t>
            </a:r>
            <a:r>
              <a:rPr lang="es-GT" sz="1600" dirty="0">
                <a:solidFill>
                  <a:srgbClr val="0070C0"/>
                </a:solidFill>
                <a:latin typeface="Montserrat" panose="00000500000000000000" pitchFamily="2" charset="0"/>
                <a:ea typeface="+mn-ea"/>
                <a:cs typeface="Arial" panose="020B0604020202020204" pitchFamily="34" charset="0"/>
              </a:rPr>
              <a:t> </a:t>
            </a:r>
            <a:r>
              <a:rPr lang="es-GT" sz="1600" dirty="0">
                <a:solidFill>
                  <a:schemeClr val="tx1"/>
                </a:solidFill>
                <a:latin typeface="Montserrat" panose="00000500000000000000" pitchFamily="2" charset="0"/>
                <a:ea typeface="+mn-ea"/>
                <a:cs typeface="Arial" panose="020B0604020202020204" pitchFamily="34" charset="0"/>
              </a:rPr>
              <a:t>de gasto.</a:t>
            </a:r>
            <a:br>
              <a:rPr lang="es-GT" sz="1600" b="0" dirty="0">
                <a:solidFill>
                  <a:schemeClr val="accent1">
                    <a:lumMod val="50000"/>
                  </a:schemeClr>
                </a:solidFill>
                <a:latin typeface="Montserrat" panose="00000500000000000000" pitchFamily="2" charset="0"/>
                <a:cs typeface="Arial" panose="020B0604020202020204" pitchFamily="34" charset="0"/>
              </a:rPr>
            </a:br>
            <a:endParaRPr lang="es-GT" sz="1600" b="0" dirty="0">
              <a:solidFill>
                <a:schemeClr val="accent1">
                  <a:lumMod val="50000"/>
                </a:schemeClr>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330450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802229" y="1018047"/>
            <a:ext cx="347338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dirty="0">
                <a:solidFill>
                  <a:schemeClr val="lt1"/>
                </a:solidFill>
                <a:latin typeface="Montserrat"/>
                <a:ea typeface="Montserrat"/>
                <a:cs typeface="Montserrat"/>
                <a:sym typeface="Montserrat"/>
              </a:rPr>
              <a:t>Ejecución presupuestaria por grupo de gasto al </a:t>
            </a:r>
            <a:r>
              <a:rPr lang="es-ES" sz="1600" b="1" dirty="0">
                <a:solidFill>
                  <a:schemeClr val="lt1"/>
                </a:solidFill>
                <a:latin typeface="Montserrat"/>
                <a:ea typeface="Montserrat"/>
                <a:cs typeface="Montserrat"/>
                <a:sym typeface="Montserrat"/>
              </a:rPr>
              <a:t>primer cuatrimestre 2023</a:t>
            </a:r>
          </a:p>
        </p:txBody>
      </p:sp>
      <p:sp>
        <p:nvSpPr>
          <p:cNvPr id="61" name="Google Shape;61;g1e0bd25976b_0_37"/>
          <p:cNvSpPr txBox="1"/>
          <p:nvPr/>
        </p:nvSpPr>
        <p:spPr>
          <a:xfrm>
            <a:off x="1020400" y="55422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graphicFrame>
        <p:nvGraphicFramePr>
          <p:cNvPr id="8" name="Gráfico 7">
            <a:extLst>
              <a:ext uri="{FF2B5EF4-FFF2-40B4-BE49-F238E27FC236}">
                <a16:creationId xmlns:a16="http://schemas.microsoft.com/office/drawing/2014/main" id="{C69A2F06-2FDD-4555-B455-B8D9257AEEB2}"/>
              </a:ext>
            </a:extLst>
          </p:cNvPr>
          <p:cNvGraphicFramePr>
            <a:graphicFrameLocks/>
          </p:cNvGraphicFramePr>
          <p:nvPr>
            <p:extLst>
              <p:ext uri="{D42A27DB-BD31-4B8C-83A1-F6EECF244321}">
                <p14:modId xmlns:p14="http://schemas.microsoft.com/office/powerpoint/2010/main" val="271034933"/>
              </p:ext>
            </p:extLst>
          </p:nvPr>
        </p:nvGraphicFramePr>
        <p:xfrm>
          <a:off x="1110343" y="2396956"/>
          <a:ext cx="9971314" cy="36257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8272963"/>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2296</Words>
  <Application>Microsoft Office PowerPoint</Application>
  <PresentationFormat>Panorámica</PresentationFormat>
  <Paragraphs>221</Paragraphs>
  <Slides>27</Slides>
  <Notes>27</Notes>
  <HiddenSlides>0</HiddenSlides>
  <MMClips>0</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Vivian Sicely Gil Olivares</cp:lastModifiedBy>
  <cp:revision>25</cp:revision>
  <cp:lastPrinted>2023-05-04T16:35:17Z</cp:lastPrinted>
  <dcterms:created xsi:type="dcterms:W3CDTF">2022-04-29T16:34:54Z</dcterms:created>
  <dcterms:modified xsi:type="dcterms:W3CDTF">2023-05-04T20:21:11Z</dcterms:modified>
</cp:coreProperties>
</file>