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64" r:id="rId3"/>
    <p:sldId id="265" r:id="rId4"/>
    <p:sldId id="257" r:id="rId5"/>
    <p:sldId id="258" r:id="rId6"/>
    <p:sldId id="267" r:id="rId7"/>
    <p:sldId id="268" r:id="rId8"/>
    <p:sldId id="269" r:id="rId9"/>
    <p:sldId id="270" r:id="rId10"/>
    <p:sldId id="271" r:id="rId11"/>
    <p:sldId id="272" r:id="rId12"/>
    <p:sldId id="273" r:id="rId13"/>
    <p:sldId id="274" r:id="rId14"/>
    <p:sldId id="275" r:id="rId15"/>
    <p:sldId id="286" r:id="rId16"/>
    <p:sldId id="287" r:id="rId17"/>
    <p:sldId id="288" r:id="rId18"/>
    <p:sldId id="289" r:id="rId19"/>
    <p:sldId id="290" r:id="rId20"/>
    <p:sldId id="291" r:id="rId21"/>
    <p:sldId id="292" r:id="rId22"/>
    <p:sldId id="293" r:id="rId23"/>
    <p:sldId id="284" r:id="rId24"/>
    <p:sldId id="259" r:id="rId25"/>
    <p:sldId id="285" r:id="rId26"/>
    <p:sldId id="260" r:id="rId27"/>
    <p:sldId id="261" r:id="rId28"/>
    <p:sldId id="262" r:id="rId29"/>
    <p:sldId id="263"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Montserrat" pitchFamily="2" charset="77"/>
      <p:regular r:id="rId36"/>
      <p:bold r:id="rId37"/>
      <p:italic r:id="rId38"/>
      <p:boldItalic r:id="rId38"/>
    </p:embeddedFont>
    <p:embeddedFont>
      <p:font typeface="Montserrat SemiBold" pitchFamily="2" charset="77"/>
      <p:regular r:id="rId39"/>
      <p:bold r:id="rId40"/>
      <p:italic r:id="rId38"/>
      <p:boldItalic r:id="rId38"/>
    </p:embeddedFont>
    <p:embeddedFont>
      <p:font typeface="Vollkorn Black" pitchFamily="2" charset="0"/>
      <p:bold r:id="rId38"/>
      <p:italic r:id="rId38"/>
      <p:boldItalic r:id="rId38"/>
    </p:embeddedFont>
    <p:embeddedFont>
      <p:font typeface="Vollkorn ExtraBold" pitchFamily="2" charset="0"/>
      <p:bold r:id="rId38"/>
      <p:italic r:id="rId38"/>
      <p:boldItalic r:id="rId38"/>
    </p:embeddedFont>
    <p:embeddedFont>
      <p:font typeface="Vollkorn Medium" pitchFamily="2" charset="0"/>
      <p:regular r:id="rId38"/>
      <p:bold r:id="rId38"/>
      <p:italic r:id="rId38"/>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iiJp/3MEYxNCktPksRf1O6ouhh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B57"/>
    <a:srgbClr val="36B3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80"/>
    <p:restoredTop sz="94717"/>
  </p:normalViewPr>
  <p:slideViewPr>
    <p:cSldViewPr snapToGrid="0">
      <p:cViewPr>
        <p:scale>
          <a:sx n="127" d="100"/>
          <a:sy n="127" d="100"/>
        </p:scale>
        <p:origin x="400" y="12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3.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NULL"/><Relationship Id="rId59" Type="http://customschemas.google.com/relationships/presentationmetadata" Target="metadata"/><Relationship Id="rId20" Type="http://schemas.openxmlformats.org/officeDocument/2006/relationships/slide" Target="slides/slide19.xml"/><Relationship Id="rId6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GT"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92156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10</a:t>
            </a:fld>
            <a:endParaRPr/>
          </a:p>
        </p:txBody>
      </p:sp>
    </p:spTree>
    <p:extLst>
      <p:ext uri="{BB962C8B-B14F-4D97-AF65-F5344CB8AC3E}">
        <p14:creationId xmlns:p14="http://schemas.microsoft.com/office/powerpoint/2010/main" val="981683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11</a:t>
            </a:fld>
            <a:endParaRPr/>
          </a:p>
        </p:txBody>
      </p:sp>
    </p:spTree>
    <p:extLst>
      <p:ext uri="{BB962C8B-B14F-4D97-AF65-F5344CB8AC3E}">
        <p14:creationId xmlns:p14="http://schemas.microsoft.com/office/powerpoint/2010/main" val="1121341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12</a:t>
            </a:fld>
            <a:endParaRPr/>
          </a:p>
        </p:txBody>
      </p:sp>
    </p:spTree>
    <p:extLst>
      <p:ext uri="{BB962C8B-B14F-4D97-AF65-F5344CB8AC3E}">
        <p14:creationId xmlns:p14="http://schemas.microsoft.com/office/powerpoint/2010/main" val="231553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13</a:t>
            </a:fld>
            <a:endParaRPr/>
          </a:p>
        </p:txBody>
      </p:sp>
    </p:spTree>
    <p:extLst>
      <p:ext uri="{BB962C8B-B14F-4D97-AF65-F5344CB8AC3E}">
        <p14:creationId xmlns:p14="http://schemas.microsoft.com/office/powerpoint/2010/main" val="559184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14</a:t>
            </a:fld>
            <a:endParaRPr/>
          </a:p>
        </p:txBody>
      </p:sp>
    </p:spTree>
    <p:extLst>
      <p:ext uri="{BB962C8B-B14F-4D97-AF65-F5344CB8AC3E}">
        <p14:creationId xmlns:p14="http://schemas.microsoft.com/office/powerpoint/2010/main" val="1366983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16</a:t>
            </a:fld>
            <a:endParaRPr/>
          </a:p>
        </p:txBody>
      </p:sp>
    </p:spTree>
    <p:extLst>
      <p:ext uri="{BB962C8B-B14F-4D97-AF65-F5344CB8AC3E}">
        <p14:creationId xmlns:p14="http://schemas.microsoft.com/office/powerpoint/2010/main" val="1047287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17</a:t>
            </a:fld>
            <a:endParaRPr/>
          </a:p>
        </p:txBody>
      </p:sp>
    </p:spTree>
    <p:extLst>
      <p:ext uri="{BB962C8B-B14F-4D97-AF65-F5344CB8AC3E}">
        <p14:creationId xmlns:p14="http://schemas.microsoft.com/office/powerpoint/2010/main" val="3076156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18</a:t>
            </a:fld>
            <a:endParaRPr/>
          </a:p>
        </p:txBody>
      </p:sp>
    </p:spTree>
    <p:extLst>
      <p:ext uri="{BB962C8B-B14F-4D97-AF65-F5344CB8AC3E}">
        <p14:creationId xmlns:p14="http://schemas.microsoft.com/office/powerpoint/2010/main" val="434654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19</a:t>
            </a:fld>
            <a:endParaRPr/>
          </a:p>
        </p:txBody>
      </p:sp>
    </p:spTree>
    <p:extLst>
      <p:ext uri="{BB962C8B-B14F-4D97-AF65-F5344CB8AC3E}">
        <p14:creationId xmlns:p14="http://schemas.microsoft.com/office/powerpoint/2010/main" val="3953588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a:t>
            </a:fld>
            <a:endParaRPr/>
          </a:p>
        </p:txBody>
      </p:sp>
    </p:spTree>
    <p:extLst>
      <p:ext uri="{BB962C8B-B14F-4D97-AF65-F5344CB8AC3E}">
        <p14:creationId xmlns:p14="http://schemas.microsoft.com/office/powerpoint/2010/main" val="878809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20</a:t>
            </a:fld>
            <a:endParaRPr/>
          </a:p>
        </p:txBody>
      </p:sp>
    </p:spTree>
    <p:extLst>
      <p:ext uri="{BB962C8B-B14F-4D97-AF65-F5344CB8AC3E}">
        <p14:creationId xmlns:p14="http://schemas.microsoft.com/office/powerpoint/2010/main" val="4271936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21</a:t>
            </a:fld>
            <a:endParaRPr/>
          </a:p>
        </p:txBody>
      </p:sp>
    </p:spTree>
    <p:extLst>
      <p:ext uri="{BB962C8B-B14F-4D97-AF65-F5344CB8AC3E}">
        <p14:creationId xmlns:p14="http://schemas.microsoft.com/office/powerpoint/2010/main" val="283537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22</a:t>
            </a:fld>
            <a:endParaRPr/>
          </a:p>
        </p:txBody>
      </p:sp>
    </p:spTree>
    <p:extLst>
      <p:ext uri="{BB962C8B-B14F-4D97-AF65-F5344CB8AC3E}">
        <p14:creationId xmlns:p14="http://schemas.microsoft.com/office/powerpoint/2010/main" val="2298060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23</a:t>
            </a:fld>
            <a:endParaRPr/>
          </a:p>
        </p:txBody>
      </p:sp>
    </p:spTree>
    <p:extLst>
      <p:ext uri="{BB962C8B-B14F-4D97-AF65-F5344CB8AC3E}">
        <p14:creationId xmlns:p14="http://schemas.microsoft.com/office/powerpoint/2010/main" val="322993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1e0bd25976b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25</a:t>
            </a:fld>
            <a:endParaRPr/>
          </a:p>
        </p:txBody>
      </p:sp>
    </p:spTree>
    <p:extLst>
      <p:ext uri="{BB962C8B-B14F-4D97-AF65-F5344CB8AC3E}">
        <p14:creationId xmlns:p14="http://schemas.microsoft.com/office/powerpoint/2010/main" val="1345016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g1e0bd25976b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e0bd25976b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e0bd25976b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e0bd25976b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1e0bd25976b_0_1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0bd25976b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0bd25976b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1e0bd25976b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3</a:t>
            </a:fld>
            <a:endParaRPr/>
          </a:p>
        </p:txBody>
      </p:sp>
    </p:spTree>
    <p:extLst>
      <p:ext uri="{BB962C8B-B14F-4D97-AF65-F5344CB8AC3E}">
        <p14:creationId xmlns:p14="http://schemas.microsoft.com/office/powerpoint/2010/main" val="907079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6</a:t>
            </a:fld>
            <a:endParaRPr/>
          </a:p>
        </p:txBody>
      </p:sp>
    </p:spTree>
    <p:extLst>
      <p:ext uri="{BB962C8B-B14F-4D97-AF65-F5344CB8AC3E}">
        <p14:creationId xmlns:p14="http://schemas.microsoft.com/office/powerpoint/2010/main" val="4280757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7</a:t>
            </a:fld>
            <a:endParaRPr/>
          </a:p>
        </p:txBody>
      </p:sp>
    </p:spTree>
    <p:extLst>
      <p:ext uri="{BB962C8B-B14F-4D97-AF65-F5344CB8AC3E}">
        <p14:creationId xmlns:p14="http://schemas.microsoft.com/office/powerpoint/2010/main" val="317863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8</a:t>
            </a:fld>
            <a:endParaRPr/>
          </a:p>
        </p:txBody>
      </p:sp>
    </p:spTree>
    <p:extLst>
      <p:ext uri="{BB962C8B-B14F-4D97-AF65-F5344CB8AC3E}">
        <p14:creationId xmlns:p14="http://schemas.microsoft.com/office/powerpoint/2010/main" val="3398899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9</a:t>
            </a:fld>
            <a:endParaRPr/>
          </a:p>
        </p:txBody>
      </p:sp>
    </p:spTree>
    <p:extLst>
      <p:ext uri="{BB962C8B-B14F-4D97-AF65-F5344CB8AC3E}">
        <p14:creationId xmlns:p14="http://schemas.microsoft.com/office/powerpoint/2010/main" val="2150083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0"/>
        <p:cNvGrpSpPr/>
        <p:nvPr/>
      </p:nvGrpSpPr>
      <p:grpSpPr>
        <a:xfrm>
          <a:off x="0" y="0"/>
          <a:ext cx="0" cy="0"/>
          <a:chOff x="0" y="0"/>
          <a:chExt cx="0" cy="0"/>
        </a:xfrm>
      </p:grpSpPr>
      <p:pic>
        <p:nvPicPr>
          <p:cNvPr id="11" name="Google Shape;11;p10"/>
          <p:cNvPicPr preferRelativeResize="0"/>
          <p:nvPr/>
        </p:nvPicPr>
        <p:blipFill>
          <a:blip r:embed="rId2">
            <a:alphaModFix/>
          </a:blip>
          <a:stretch>
            <a:fillRect/>
          </a:stretch>
        </p:blipFill>
        <p:spPr>
          <a:xfrm>
            <a:off x="0" y="-2"/>
            <a:ext cx="12192000" cy="68580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alphaModFix/>
          </a:blip>
          <a:srcRect/>
          <a:stretch/>
        </p:blipFill>
        <p:spPr>
          <a:xfrm>
            <a:off x="0" y="-7"/>
            <a:ext cx="12192000" cy="6858014"/>
          </a:xfrm>
          <a:prstGeom prst="rect">
            <a:avLst/>
          </a:prstGeom>
          <a:noFill/>
          <a:ln>
            <a:noFill/>
          </a:ln>
        </p:spPr>
      </p:pic>
      <p:sp>
        <p:nvSpPr>
          <p:cNvPr id="14" name="Google Shape;14;p11"/>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15" name="Google Shape;15;p11"/>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P  R  I  M  E  R      C  U  A  T  R  I  M  E  S  T  R  E</a:t>
            </a:r>
            <a:endParaRPr sz="600">
              <a:solidFill>
                <a:schemeClr val="lt1"/>
              </a:solidFill>
              <a:latin typeface="Vollkorn Black"/>
              <a:ea typeface="Vollkorn Black"/>
              <a:cs typeface="Vollkorn Black"/>
              <a:sym typeface="Vollkorn Black"/>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12"/>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18" name="Google Shape;18;p12"/>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9" name="Google Shape;19;p12"/>
          <p:cNvPicPr preferRelativeResize="0"/>
          <p:nvPr/>
        </p:nvPicPr>
        <p:blipFill>
          <a:blip r:embed="rId2">
            <a:alphaModFix/>
          </a:blip>
          <a:stretch>
            <a:fillRect/>
          </a:stretch>
        </p:blipFill>
        <p:spPr>
          <a:xfrm>
            <a:off x="0" y="4706471"/>
            <a:ext cx="1245950" cy="21515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20"/>
        <p:cNvGrpSpPr/>
        <p:nvPr/>
      </p:nvGrpSpPr>
      <p:grpSpPr>
        <a:xfrm>
          <a:off x="0" y="0"/>
          <a:ext cx="0" cy="0"/>
          <a:chOff x="0" y="0"/>
          <a:chExt cx="0" cy="0"/>
        </a:xfrm>
      </p:grpSpPr>
      <p:pic>
        <p:nvPicPr>
          <p:cNvPr id="21" name="Google Shape;21;p18"/>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2" name="Google Shape;22;p18"/>
          <p:cNvSpPr/>
          <p:nvPr/>
        </p:nvSpPr>
        <p:spPr>
          <a:xfrm>
            <a:off x="505325" y="6166975"/>
            <a:ext cx="3661200" cy="6909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8"/>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24" name="Google Shape;24;p18"/>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1">
  <p:cSld name="PICTURE_WITH_CAPTION_TEXT_1">
    <p:spTree>
      <p:nvGrpSpPr>
        <p:cNvPr id="1" name="Shape 25"/>
        <p:cNvGrpSpPr/>
        <p:nvPr/>
      </p:nvGrpSpPr>
      <p:grpSpPr>
        <a:xfrm>
          <a:off x="0" y="0"/>
          <a:ext cx="0" cy="0"/>
          <a:chOff x="0" y="0"/>
          <a:chExt cx="0" cy="0"/>
        </a:xfrm>
      </p:grpSpPr>
      <p:pic>
        <p:nvPicPr>
          <p:cNvPr id="26" name="Google Shape;26;g1e0bd25976b_0_133"/>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7" name="Google Shape;27;g1e0bd25976b_0_133"/>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28" name="Google Shape;28;g1e0bd25976b_0_133"/>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seño personalizado 1">
  <p:cSld name="CUSTOM">
    <p:spTree>
      <p:nvGrpSpPr>
        <p:cNvPr id="1" name="Shape 29"/>
        <p:cNvGrpSpPr/>
        <p:nvPr/>
      </p:nvGrpSpPr>
      <p:grpSpPr>
        <a:xfrm>
          <a:off x="0" y="0"/>
          <a:ext cx="0" cy="0"/>
          <a:chOff x="0" y="0"/>
          <a:chExt cx="0" cy="0"/>
        </a:xfrm>
      </p:grpSpPr>
      <p:sp>
        <p:nvSpPr>
          <p:cNvPr id="30" name="Google Shape;30;g1e0bd25976b_0_157"/>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31" name="Google Shape;31;g1e0bd25976b_0_157"/>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2"/>
        <p:cNvGrpSpPr/>
        <p:nvPr/>
      </p:nvGrpSpPr>
      <p:grpSpPr>
        <a:xfrm>
          <a:off x="0" y="0"/>
          <a:ext cx="0" cy="0"/>
          <a:chOff x="0" y="0"/>
          <a:chExt cx="0" cy="0"/>
        </a:xfrm>
      </p:grpSpPr>
      <p:pic>
        <p:nvPicPr>
          <p:cNvPr id="33" name="Google Shape;33;p20"/>
          <p:cNvPicPr preferRelativeResize="0"/>
          <p:nvPr/>
        </p:nvPicPr>
        <p:blipFill rotWithShape="1">
          <a:blip r:embed="rId2">
            <a:alphaModFix/>
          </a:blip>
          <a:srcRect/>
          <a:stretch/>
        </p:blipFill>
        <p:spPr>
          <a:xfrm>
            <a:off x="4" y="0"/>
            <a:ext cx="1219199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
        <p:cNvGrpSpPr/>
        <p:nvPr/>
      </p:nvGrpSpPr>
      <p:grpSpPr>
        <a:xfrm>
          <a:off x="0" y="0"/>
          <a:ext cx="0" cy="0"/>
          <a:chOff x="0" y="0"/>
          <a:chExt cx="0" cy="0"/>
        </a:xfrm>
      </p:grpSpPr>
      <p:pic>
        <p:nvPicPr>
          <p:cNvPr id="38" name="Google Shape;38;p1"/>
          <p:cNvPicPr preferRelativeResize="0"/>
          <p:nvPr/>
        </p:nvPicPr>
        <p:blipFill rotWithShape="1">
          <a:blip r:embed="rId4">
            <a:alphaModFix/>
          </a:blip>
          <a:srcRect/>
          <a:stretch/>
        </p:blipFill>
        <p:spPr>
          <a:xfrm>
            <a:off x="4411155" y="6282160"/>
            <a:ext cx="3369690" cy="572848"/>
          </a:xfrm>
          <a:prstGeom prst="rect">
            <a:avLst/>
          </a:prstGeom>
          <a:noFill/>
          <a:ln>
            <a:noFill/>
          </a:ln>
        </p:spPr>
      </p:pic>
      <p:pic>
        <p:nvPicPr>
          <p:cNvPr id="39" name="Google Shape;39;p1"/>
          <p:cNvPicPr preferRelativeResize="0"/>
          <p:nvPr/>
        </p:nvPicPr>
        <p:blipFill rotWithShape="1">
          <a:blip r:embed="rId5">
            <a:alphaModFix/>
          </a:blip>
          <a:srcRect/>
          <a:stretch/>
        </p:blipFill>
        <p:spPr>
          <a:xfrm>
            <a:off x="4962689" y="6333255"/>
            <a:ext cx="1206240" cy="479279"/>
          </a:xfrm>
          <a:prstGeom prst="rect">
            <a:avLst/>
          </a:prstGeom>
          <a:noFill/>
          <a:ln>
            <a:noFill/>
          </a:ln>
        </p:spPr>
      </p:pic>
      <p:sp>
        <p:nvSpPr>
          <p:cNvPr id="40" name="Google Shape;40;p1"/>
          <p:cNvSpPr txBox="1"/>
          <p:nvPr/>
        </p:nvSpPr>
        <p:spPr>
          <a:xfrm>
            <a:off x="6201980" y="6383918"/>
            <a:ext cx="16516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600" b="1" i="0" u="none" strike="noStrike" cap="none">
                <a:solidFill>
                  <a:srgbClr val="10304B"/>
                </a:solidFill>
                <a:latin typeface="Montserrat SemiBold"/>
                <a:ea typeface="Montserrat SemiBold"/>
                <a:cs typeface="Montserrat SemiBold"/>
                <a:sym typeface="Montserrat SemiBold"/>
              </a:rPr>
              <a:t>NOMBRE </a:t>
            </a:r>
            <a:endParaRPr/>
          </a:p>
          <a:p>
            <a:pPr marL="0" marR="0" lvl="0" indent="0" algn="l" rtl="0">
              <a:spcBef>
                <a:spcPts val="0"/>
              </a:spcBef>
              <a:spcAft>
                <a:spcPts val="0"/>
              </a:spcAft>
              <a:buNone/>
            </a:pPr>
            <a:r>
              <a:rPr lang="es-GT" sz="600" b="1">
                <a:solidFill>
                  <a:srgbClr val="10304B"/>
                </a:solidFill>
                <a:latin typeface="Montserrat SemiBold"/>
                <a:ea typeface="Montserrat SemiBold"/>
                <a:cs typeface="Montserrat SemiBold"/>
                <a:sym typeface="Montserrat SemiBold"/>
              </a:rPr>
              <a:t>DE LA </a:t>
            </a:r>
            <a:endParaRPr/>
          </a:p>
          <a:p>
            <a:pPr marL="0" marR="0" lvl="0" indent="0" algn="l" rtl="0">
              <a:spcBef>
                <a:spcPts val="0"/>
              </a:spcBef>
              <a:spcAft>
                <a:spcPts val="0"/>
              </a:spcAft>
              <a:buNone/>
            </a:pPr>
            <a:r>
              <a:rPr lang="es-GT" sz="600" b="1">
                <a:solidFill>
                  <a:srgbClr val="10304B"/>
                </a:solidFill>
                <a:latin typeface="Montserrat SemiBold"/>
                <a:ea typeface="Montserrat SemiBold"/>
                <a:cs typeface="Montserrat SemiBold"/>
                <a:sym typeface="Montserrat SemiBold"/>
              </a:rPr>
              <a:t>INSTITUCIÓN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627529" y="948760"/>
            <a:ext cx="457029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000" dirty="0">
                <a:solidFill>
                  <a:schemeClr val="lt1"/>
                </a:solidFill>
                <a:latin typeface="Montserrat"/>
                <a:ea typeface="Montserrat"/>
                <a:cs typeface="Montserrat"/>
                <a:sym typeface="Montserrat"/>
              </a:rPr>
              <a:t>¿EN QUÉ INVIERTE </a:t>
            </a:r>
            <a:r>
              <a:rPr lang="es-MX" sz="2000" b="1" dirty="0">
                <a:solidFill>
                  <a:schemeClr val="lt1"/>
                </a:solidFill>
                <a:latin typeface="Montserrat"/>
                <a:ea typeface="Montserrat"/>
                <a:cs typeface="Montserrat"/>
                <a:sym typeface="Montserrat"/>
              </a:rPr>
              <a:t>MINISTERIO DE DESARROLLO SOCIAL</a:t>
            </a:r>
            <a:r>
              <a:rPr lang="es-MX" sz="2000" dirty="0">
                <a:solidFill>
                  <a:schemeClr val="lt1"/>
                </a:solidFill>
                <a:latin typeface="Montserrat"/>
                <a:ea typeface="Montserrat"/>
                <a:cs typeface="Montserrat"/>
                <a:sym typeface="Montserrat"/>
              </a:rPr>
              <a:t>?</a:t>
            </a:r>
          </a:p>
        </p:txBody>
      </p:sp>
      <p:sp>
        <p:nvSpPr>
          <p:cNvPr id="57" name="Google Shape;57;g1e0bd25976b_0_37"/>
          <p:cNvSpPr txBox="1"/>
          <p:nvPr/>
        </p:nvSpPr>
        <p:spPr>
          <a:xfrm>
            <a:off x="957633" y="2479847"/>
            <a:ext cx="7352647" cy="2923837"/>
          </a:xfrm>
          <a:prstGeom prst="rect">
            <a:avLst/>
          </a:prstGeom>
          <a:noFill/>
          <a:ln>
            <a:noFill/>
          </a:ln>
        </p:spPr>
        <p:txBody>
          <a:bodyPr spcFirstLastPara="1" wrap="square" lIns="91425" tIns="45700" rIns="91425" bIns="45700" anchor="t" anchorCtr="0">
            <a:spAutoFit/>
          </a:bodyPr>
          <a:lstStyle/>
          <a:p>
            <a:pPr algn="just">
              <a:lnSpc>
                <a:spcPct val="150000"/>
              </a:lnSpc>
            </a:pPr>
            <a:r>
              <a:rPr lang="es-MX" sz="1600" dirty="0">
                <a:solidFill>
                  <a:srgbClr val="1F3B57"/>
                </a:solidFill>
                <a:latin typeface="Montserrat" pitchFamily="2" charset="77"/>
                <a:cs typeface="Arial" panose="020B0604020202020204" pitchFamily="34" charset="0"/>
              </a:rPr>
              <a:t>El Ministerio de Desarrollo Social invierte en construcciones, </a:t>
            </a:r>
            <a:r>
              <a:rPr lang="es-GT" sz="1600" dirty="0">
                <a:solidFill>
                  <a:srgbClr val="1F3B57"/>
                </a:solidFill>
                <a:latin typeface="Montserrat" pitchFamily="2" charset="77"/>
                <a:cs typeface="Arial" panose="020B0604020202020204" pitchFamily="34" charset="0"/>
              </a:rPr>
              <a:t>mobiliario y equipo para dotaciones en centros educativos y de salud, así como equipo para dotaciones a personas en situación de pobreza, pobreza extrema o vulnerabilidad, mobiliario y equipo de oficina, entre otros, que sirven para producir bienes y servicios para la población.  </a:t>
            </a:r>
          </a:p>
          <a:p>
            <a:pPr algn="just"/>
            <a:endParaRPr lang="es-GT" sz="1600" dirty="0">
              <a:solidFill>
                <a:srgbClr val="1F3B57"/>
              </a:solidFill>
              <a:latin typeface="Montserrat" pitchFamily="2" charset="77"/>
              <a:cs typeface="Arial" panose="020B0604020202020204" pitchFamily="34" charset="0"/>
            </a:endParaRPr>
          </a:p>
          <a:p>
            <a:pPr algn="just">
              <a:lnSpc>
                <a:spcPct val="150000"/>
              </a:lnSpc>
            </a:pPr>
            <a:r>
              <a:rPr lang="es-GT" sz="1600" dirty="0">
                <a:solidFill>
                  <a:srgbClr val="1F3B57"/>
                </a:solidFill>
                <a:latin typeface="Montserrat" pitchFamily="2" charset="77"/>
                <a:cs typeface="Arial" panose="020B0604020202020204" pitchFamily="34" charset="0"/>
              </a:rPr>
              <a:t>La inversión se divide principalmente en construcciones y adquisición de mobiliario y equipo.</a:t>
            </a:r>
          </a:p>
        </p:txBody>
      </p:sp>
      <p:sp>
        <p:nvSpPr>
          <p:cNvPr id="59" name="Google Shape;59;g1e0bd25976b_0_37"/>
          <p:cNvSpPr txBox="1"/>
          <p:nvPr/>
        </p:nvSpPr>
        <p:spPr>
          <a:xfrm>
            <a:off x="8821271" y="2735022"/>
            <a:ext cx="2922494" cy="1938952"/>
          </a:xfrm>
          <a:prstGeom prst="rect">
            <a:avLst/>
          </a:prstGeom>
          <a:noFill/>
          <a:ln>
            <a:noFill/>
          </a:ln>
        </p:spPr>
        <p:txBody>
          <a:bodyPr spcFirstLastPara="1" wrap="square" lIns="91425" tIns="45700" rIns="91425" bIns="45700" anchor="t" anchorCtr="0">
            <a:spAutoFit/>
          </a:bodyPr>
          <a:lstStyle/>
          <a:p>
            <a:pPr>
              <a:lnSpc>
                <a:spcPct val="150000"/>
              </a:lnSpc>
            </a:pPr>
            <a:r>
              <a:rPr lang="es-GT" sz="1600" b="0" dirty="0">
                <a:solidFill>
                  <a:srgbClr val="1F3B57"/>
                </a:solidFill>
                <a:latin typeface="Montserrat" pitchFamily="2" charset="77"/>
                <a:cs typeface="Arial" panose="020B0604020202020204" pitchFamily="34" charset="0"/>
              </a:rPr>
              <a:t>La inversión se divide principalmente en </a:t>
            </a:r>
            <a:r>
              <a:rPr lang="es-GT" sz="1600" dirty="0">
                <a:solidFill>
                  <a:srgbClr val="36B3CE"/>
                </a:solidFill>
                <a:latin typeface="Montserrat" pitchFamily="2" charset="77"/>
                <a:cs typeface="Arial" panose="020B0604020202020204" pitchFamily="34" charset="0"/>
              </a:rPr>
              <a:t>construcciones</a:t>
            </a:r>
            <a:r>
              <a:rPr lang="es-GT" sz="1600" dirty="0">
                <a:solidFill>
                  <a:srgbClr val="1F3B57"/>
                </a:solidFill>
                <a:latin typeface="Montserrat" pitchFamily="2" charset="77"/>
                <a:cs typeface="Arial" panose="020B0604020202020204" pitchFamily="34" charset="0"/>
              </a:rPr>
              <a:t> </a:t>
            </a:r>
            <a:r>
              <a:rPr lang="es-GT" sz="1600" b="0" dirty="0">
                <a:solidFill>
                  <a:srgbClr val="1F3B57"/>
                </a:solidFill>
                <a:latin typeface="Montserrat" pitchFamily="2" charset="77"/>
                <a:cs typeface="Arial" panose="020B0604020202020204" pitchFamily="34" charset="0"/>
              </a:rPr>
              <a:t>y adquisición de </a:t>
            </a:r>
            <a:r>
              <a:rPr lang="es-GT" sz="1600" b="0" dirty="0">
                <a:solidFill>
                  <a:srgbClr val="36B3CE"/>
                </a:solidFill>
                <a:latin typeface="Montserrat" pitchFamily="2" charset="77"/>
                <a:cs typeface="Arial" panose="020B0604020202020204" pitchFamily="34" charset="0"/>
              </a:rPr>
              <a:t>mobiliario y </a:t>
            </a:r>
            <a:r>
              <a:rPr lang="es-GT" sz="1600" dirty="0">
                <a:solidFill>
                  <a:srgbClr val="36B3CE"/>
                </a:solidFill>
                <a:latin typeface="Montserrat" pitchFamily="2" charset="77"/>
                <a:cs typeface="Arial" panose="020B0604020202020204" pitchFamily="34" charset="0"/>
              </a:rPr>
              <a:t>equipo</a:t>
            </a:r>
            <a:r>
              <a:rPr lang="es-GT" sz="1600" b="0" dirty="0">
                <a:solidFill>
                  <a:srgbClr val="36B3CE"/>
                </a:solidFill>
                <a:latin typeface="Montserrat" pitchFamily="2" charset="77"/>
                <a:cs typeface="Arial" panose="020B0604020202020204" pitchFamily="34" charset="0"/>
              </a:rPr>
              <a:t>.</a:t>
            </a:r>
            <a:endParaRPr lang="es-MX" sz="1600" dirty="0">
              <a:solidFill>
                <a:srgbClr val="36B3CE"/>
              </a:solidFill>
              <a:latin typeface="Montserrat" pitchFamily="2" charset="77"/>
              <a:ea typeface="Montserrat"/>
              <a:cs typeface="Montserrat"/>
              <a:sym typeface="Montserrat"/>
            </a:endParaRPr>
          </a:p>
        </p:txBody>
      </p:sp>
    </p:spTree>
    <p:extLst>
      <p:ext uri="{BB962C8B-B14F-4D97-AF65-F5344CB8AC3E}">
        <p14:creationId xmlns:p14="http://schemas.microsoft.com/office/powerpoint/2010/main" val="1941806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627529" y="948760"/>
            <a:ext cx="457029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000" dirty="0">
                <a:solidFill>
                  <a:schemeClr val="lt1"/>
                </a:solidFill>
                <a:latin typeface="Montserrat"/>
                <a:ea typeface="Montserrat"/>
                <a:cs typeface="Montserrat"/>
                <a:sym typeface="Montserrat"/>
              </a:rPr>
              <a:t>¿EN QUÉ INVIERTE </a:t>
            </a:r>
            <a:r>
              <a:rPr lang="es-MX" sz="2000" b="1" dirty="0">
                <a:solidFill>
                  <a:schemeClr val="lt1"/>
                </a:solidFill>
                <a:latin typeface="Montserrat"/>
                <a:ea typeface="Montserrat"/>
                <a:cs typeface="Montserrat"/>
                <a:sym typeface="Montserrat"/>
              </a:rPr>
              <a:t>MINISTERIO DE DESARROLLO SOCIAL</a:t>
            </a:r>
            <a:r>
              <a:rPr lang="es-MX" sz="2000" dirty="0">
                <a:solidFill>
                  <a:schemeClr val="lt1"/>
                </a:solidFill>
                <a:latin typeface="Montserrat"/>
                <a:ea typeface="Montserrat"/>
                <a:cs typeface="Montserrat"/>
                <a:sym typeface="Montserrat"/>
              </a:rPr>
              <a:t>?</a:t>
            </a:r>
          </a:p>
        </p:txBody>
      </p:sp>
      <p:sp>
        <p:nvSpPr>
          <p:cNvPr id="57" name="Google Shape;57;g1e0bd25976b_0_37"/>
          <p:cNvSpPr txBox="1"/>
          <p:nvPr/>
        </p:nvSpPr>
        <p:spPr>
          <a:xfrm>
            <a:off x="921774" y="2071448"/>
            <a:ext cx="7352647" cy="4062610"/>
          </a:xfrm>
          <a:prstGeom prst="rect">
            <a:avLst/>
          </a:prstGeom>
          <a:noFill/>
          <a:ln>
            <a:noFill/>
          </a:ln>
        </p:spPr>
        <p:txBody>
          <a:bodyPr spcFirstLastPara="1" wrap="square" lIns="91425" tIns="45700" rIns="91425" bIns="45700" anchor="t" anchorCtr="0">
            <a:spAutoFit/>
          </a:bodyPr>
          <a:lstStyle/>
          <a:p>
            <a:pPr algn="just">
              <a:lnSpc>
                <a:spcPct val="150000"/>
              </a:lnSpc>
            </a:pPr>
            <a:r>
              <a:rPr lang="es-MX" sz="1600" b="0" dirty="0">
                <a:solidFill>
                  <a:srgbClr val="1F3B57"/>
                </a:solidFill>
                <a:latin typeface="Montserrat" pitchFamily="2" charset="77"/>
                <a:cs typeface="Arial" panose="020B0604020202020204" pitchFamily="34" charset="0"/>
              </a:rPr>
              <a:t>Presupuesto vigente total para la inversión</a:t>
            </a:r>
          </a:p>
          <a:p>
            <a:pPr marL="0" lvl="1" algn="just">
              <a:lnSpc>
                <a:spcPct val="150000"/>
              </a:lnSpc>
              <a:spcBef>
                <a:spcPct val="0"/>
              </a:spcBef>
            </a:pPr>
            <a:r>
              <a:rPr lang="es-GT" sz="3200" b="1" dirty="0">
                <a:solidFill>
                  <a:srgbClr val="36B3CE"/>
                </a:solidFill>
                <a:latin typeface="Montserrat" pitchFamily="2" charset="77"/>
                <a:cs typeface="Arial" panose="020B0604020202020204" pitchFamily="34" charset="0"/>
              </a:rPr>
              <a:t>Q. 208,517,325.00</a:t>
            </a:r>
          </a:p>
          <a:p>
            <a:pPr algn="just">
              <a:lnSpc>
                <a:spcPct val="150000"/>
              </a:lnSpc>
            </a:pPr>
            <a:endParaRPr lang="es-GT" b="0" dirty="0">
              <a:solidFill>
                <a:srgbClr val="1F3B57"/>
              </a:solidFill>
              <a:latin typeface="Montserrat" pitchFamily="2" charset="77"/>
              <a:cs typeface="Arial" panose="020B0604020202020204" pitchFamily="34" charset="0"/>
            </a:endParaRPr>
          </a:p>
          <a:p>
            <a:pPr algn="just">
              <a:lnSpc>
                <a:spcPct val="150000"/>
              </a:lnSpc>
            </a:pPr>
            <a:r>
              <a:rPr lang="es-GT" sz="1600" b="0" dirty="0">
                <a:solidFill>
                  <a:srgbClr val="1F3B57"/>
                </a:solidFill>
                <a:latin typeface="Montserrat" pitchFamily="2" charset="77"/>
                <a:cs typeface="Arial" panose="020B0604020202020204" pitchFamily="34" charset="0"/>
              </a:rPr>
              <a:t>Presupuesto utilizado al</a:t>
            </a:r>
            <a:r>
              <a:rPr lang="es-GT" sz="1600" u="sng" dirty="0">
                <a:solidFill>
                  <a:srgbClr val="1F3B57"/>
                </a:solidFill>
                <a:latin typeface="Montserrat" pitchFamily="2" charset="77"/>
                <a:cs typeface="Arial" panose="020B0604020202020204" pitchFamily="34" charset="0"/>
              </a:rPr>
              <a:t> primer cuatrimestre 2023</a:t>
            </a:r>
            <a:r>
              <a:rPr lang="es-GT" sz="1600" dirty="0">
                <a:solidFill>
                  <a:srgbClr val="1F3B57"/>
                </a:solidFill>
                <a:latin typeface="Montserrat" pitchFamily="2" charset="77"/>
                <a:cs typeface="Arial" panose="020B0604020202020204" pitchFamily="34" charset="0"/>
              </a:rPr>
              <a:t> </a:t>
            </a:r>
            <a:r>
              <a:rPr lang="es-GT" sz="1600" b="0" dirty="0">
                <a:solidFill>
                  <a:srgbClr val="1F3B57"/>
                </a:solidFill>
                <a:latin typeface="Montserrat" pitchFamily="2" charset="77"/>
                <a:cs typeface="Arial" panose="020B0604020202020204" pitchFamily="34" charset="0"/>
              </a:rPr>
              <a:t>para la inversión</a:t>
            </a:r>
          </a:p>
          <a:p>
            <a:pPr marL="0" lvl="1" algn="just">
              <a:lnSpc>
                <a:spcPct val="150000"/>
              </a:lnSpc>
              <a:spcBef>
                <a:spcPct val="0"/>
              </a:spcBef>
            </a:pPr>
            <a:r>
              <a:rPr lang="es-GT" sz="3200" b="1" dirty="0">
                <a:solidFill>
                  <a:srgbClr val="36B3CE"/>
                </a:solidFill>
                <a:latin typeface="Montserrat" pitchFamily="2" charset="77"/>
                <a:cs typeface="Arial" panose="020B0604020202020204" pitchFamily="34" charset="0"/>
              </a:rPr>
              <a:t>Q. 37,367,459.51</a:t>
            </a:r>
          </a:p>
          <a:p>
            <a:pPr algn="just">
              <a:lnSpc>
                <a:spcPct val="150000"/>
              </a:lnSpc>
            </a:pPr>
            <a:endParaRPr lang="es-GT" b="0" dirty="0">
              <a:solidFill>
                <a:srgbClr val="1F3B57"/>
              </a:solidFill>
              <a:latin typeface="Montserrat" pitchFamily="2" charset="77"/>
              <a:cs typeface="Arial" panose="020B0604020202020204" pitchFamily="34" charset="0"/>
            </a:endParaRPr>
          </a:p>
          <a:p>
            <a:pPr algn="just">
              <a:lnSpc>
                <a:spcPct val="150000"/>
              </a:lnSpc>
            </a:pPr>
            <a:r>
              <a:rPr lang="es-GT" sz="1600" b="0" dirty="0">
                <a:solidFill>
                  <a:srgbClr val="1F3B57"/>
                </a:solidFill>
                <a:latin typeface="Montserrat" pitchFamily="2" charset="77"/>
                <a:cs typeface="Arial" panose="020B0604020202020204" pitchFamily="34" charset="0"/>
              </a:rPr>
              <a:t>Saldo para la inversión</a:t>
            </a:r>
          </a:p>
          <a:p>
            <a:pPr marL="0" lvl="1" algn="just">
              <a:lnSpc>
                <a:spcPct val="150000"/>
              </a:lnSpc>
              <a:spcBef>
                <a:spcPct val="0"/>
              </a:spcBef>
            </a:pPr>
            <a:r>
              <a:rPr lang="es-GT" sz="3200" b="1" dirty="0">
                <a:solidFill>
                  <a:srgbClr val="36B3CE"/>
                </a:solidFill>
                <a:latin typeface="Montserrat" pitchFamily="2" charset="77"/>
                <a:cs typeface="Arial" panose="020B0604020202020204" pitchFamily="34" charset="0"/>
              </a:rPr>
              <a:t>Q. 171,149,865.49</a:t>
            </a:r>
          </a:p>
        </p:txBody>
      </p:sp>
      <p:sp>
        <p:nvSpPr>
          <p:cNvPr id="59" name="Google Shape;59;g1e0bd25976b_0_37"/>
          <p:cNvSpPr txBox="1"/>
          <p:nvPr/>
        </p:nvSpPr>
        <p:spPr>
          <a:xfrm>
            <a:off x="8821271" y="2735022"/>
            <a:ext cx="2922494" cy="2954615"/>
          </a:xfrm>
          <a:prstGeom prst="rect">
            <a:avLst/>
          </a:prstGeom>
          <a:noFill/>
          <a:ln>
            <a:noFill/>
          </a:ln>
        </p:spPr>
        <p:txBody>
          <a:bodyPr spcFirstLastPara="1" wrap="square" lIns="91425" tIns="45700" rIns="91425" bIns="45700" anchor="t" anchorCtr="0">
            <a:spAutoFit/>
          </a:bodyPr>
          <a:lstStyle/>
          <a:p>
            <a:pPr>
              <a:lnSpc>
                <a:spcPct val="150000"/>
              </a:lnSpc>
            </a:pPr>
            <a:r>
              <a:rPr lang="es-GT" sz="1800" b="0" dirty="0">
                <a:solidFill>
                  <a:srgbClr val="1F3B57"/>
                </a:solidFill>
                <a:latin typeface="Montserrat" pitchFamily="2" charset="77"/>
                <a:cs typeface="Arial" panose="020B0604020202020204" pitchFamily="34" charset="0"/>
              </a:rPr>
              <a:t>Este rubro constituye el </a:t>
            </a:r>
            <a:r>
              <a:rPr lang="es-GT" sz="1800" b="0" dirty="0">
                <a:solidFill>
                  <a:srgbClr val="36B3CE"/>
                </a:solidFill>
                <a:latin typeface="Montserrat" pitchFamily="2" charset="77"/>
                <a:cs typeface="Arial" panose="020B0604020202020204" pitchFamily="34" charset="0"/>
              </a:rPr>
              <a:t>12.07 </a:t>
            </a:r>
            <a:r>
              <a:rPr lang="es-GT" sz="1800" dirty="0">
                <a:solidFill>
                  <a:srgbClr val="36B3CE"/>
                </a:solidFill>
                <a:latin typeface="Montserrat" pitchFamily="2" charset="77"/>
                <a:cs typeface="Arial" panose="020B0604020202020204" pitchFamily="34" charset="0"/>
              </a:rPr>
              <a:t>%</a:t>
            </a:r>
            <a:r>
              <a:rPr lang="es-GT" sz="1800" b="0" dirty="0">
                <a:solidFill>
                  <a:srgbClr val="36B3CE"/>
                </a:solidFill>
                <a:latin typeface="Montserrat" pitchFamily="2" charset="77"/>
                <a:cs typeface="Arial" panose="020B0604020202020204" pitchFamily="34" charset="0"/>
              </a:rPr>
              <a:t> </a:t>
            </a:r>
            <a:r>
              <a:rPr lang="es-GT" sz="1800" b="0" dirty="0">
                <a:solidFill>
                  <a:srgbClr val="1F3B57"/>
                </a:solidFill>
                <a:latin typeface="Montserrat" pitchFamily="2" charset="77"/>
                <a:cs typeface="Arial" panose="020B0604020202020204" pitchFamily="34" charset="0"/>
              </a:rPr>
              <a:t>del total del presupuesto del Ministerio de Desarrollo Social.</a:t>
            </a:r>
          </a:p>
          <a:p>
            <a:pPr>
              <a:lnSpc>
                <a:spcPct val="150000"/>
              </a:lnSpc>
            </a:pPr>
            <a:br>
              <a:rPr lang="es-GT" sz="1600" b="0" dirty="0">
                <a:solidFill>
                  <a:srgbClr val="1F3B57"/>
                </a:solidFill>
                <a:latin typeface="Montserrat" pitchFamily="2" charset="77"/>
                <a:cs typeface="Arial" panose="020B0604020202020204" pitchFamily="34" charset="0"/>
              </a:rPr>
            </a:br>
            <a:endParaRPr lang="es-MX" sz="1800" dirty="0">
              <a:solidFill>
                <a:srgbClr val="1F3B57"/>
              </a:solidFill>
              <a:latin typeface="Montserrat" pitchFamily="2" charset="77"/>
              <a:ea typeface="Montserrat"/>
              <a:cs typeface="Montserrat"/>
              <a:sym typeface="Montserrat"/>
            </a:endParaRPr>
          </a:p>
        </p:txBody>
      </p:sp>
    </p:spTree>
    <p:extLst>
      <p:ext uri="{BB962C8B-B14F-4D97-AF65-F5344CB8AC3E}">
        <p14:creationId xmlns:p14="http://schemas.microsoft.com/office/powerpoint/2010/main" val="2678138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627529" y="948760"/>
            <a:ext cx="457029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000" dirty="0">
                <a:solidFill>
                  <a:schemeClr val="lt1"/>
                </a:solidFill>
                <a:latin typeface="Montserrat"/>
                <a:ea typeface="Montserrat"/>
                <a:cs typeface="Montserrat"/>
                <a:sym typeface="Montserrat"/>
              </a:rPr>
              <a:t>¿QUÉ FINALIDADES ATIENDE </a:t>
            </a:r>
            <a:r>
              <a:rPr lang="es-MX" sz="2000" b="1" dirty="0">
                <a:solidFill>
                  <a:schemeClr val="lt1"/>
                </a:solidFill>
                <a:latin typeface="Montserrat"/>
                <a:ea typeface="Montserrat"/>
                <a:cs typeface="Montserrat"/>
                <a:sym typeface="Montserrat"/>
              </a:rPr>
              <a:t>MINISTERIO DE DESARROLLO SOCIAL</a:t>
            </a:r>
            <a:r>
              <a:rPr lang="es-MX" sz="2000" dirty="0">
                <a:solidFill>
                  <a:schemeClr val="lt1"/>
                </a:solidFill>
                <a:latin typeface="Montserrat"/>
                <a:ea typeface="Montserrat"/>
                <a:cs typeface="Montserrat"/>
                <a:sym typeface="Montserrat"/>
              </a:rPr>
              <a:t>?</a:t>
            </a:r>
          </a:p>
        </p:txBody>
      </p:sp>
      <p:sp>
        <p:nvSpPr>
          <p:cNvPr id="57" name="Google Shape;57;g1e0bd25976b_0_37"/>
          <p:cNvSpPr txBox="1"/>
          <p:nvPr/>
        </p:nvSpPr>
        <p:spPr>
          <a:xfrm>
            <a:off x="957633" y="2565981"/>
            <a:ext cx="7352647" cy="3046948"/>
          </a:xfrm>
          <a:prstGeom prst="rect">
            <a:avLst/>
          </a:prstGeom>
          <a:noFill/>
          <a:ln>
            <a:noFill/>
          </a:ln>
        </p:spPr>
        <p:txBody>
          <a:bodyPr spcFirstLastPara="1" wrap="square" lIns="91425" tIns="45700" rIns="91425" bIns="45700" anchor="t" anchorCtr="0">
            <a:spAutoFit/>
          </a:bodyPr>
          <a:lstStyle/>
          <a:p>
            <a:pPr algn="just">
              <a:lnSpc>
                <a:spcPct val="150000"/>
              </a:lnSpc>
            </a:pPr>
            <a:r>
              <a:rPr lang="es-MX" sz="1600" dirty="0">
                <a:solidFill>
                  <a:srgbClr val="1F3B57"/>
                </a:solidFill>
                <a:latin typeface="Montserrat" pitchFamily="2" charset="77"/>
                <a:cs typeface="Arial" panose="020B0604020202020204" pitchFamily="34" charset="0"/>
              </a:rPr>
              <a:t>Los recursos públicos se utilizan con fines específicos para el cumplimiento de los objetivos sociales y económicos del Estado que impactan directamente en la población. </a:t>
            </a:r>
          </a:p>
          <a:p>
            <a:pPr algn="just">
              <a:lnSpc>
                <a:spcPct val="150000"/>
              </a:lnSpc>
            </a:pPr>
            <a:endParaRPr lang="es-MX" sz="1600" dirty="0">
              <a:solidFill>
                <a:srgbClr val="1F3B57"/>
              </a:solidFill>
              <a:latin typeface="Montserrat" pitchFamily="2" charset="77"/>
              <a:cs typeface="Arial" panose="020B0604020202020204" pitchFamily="34" charset="0"/>
            </a:endParaRPr>
          </a:p>
          <a:p>
            <a:pPr algn="just">
              <a:lnSpc>
                <a:spcPct val="150000"/>
              </a:lnSpc>
            </a:pPr>
            <a:r>
              <a:rPr lang="es-MX" sz="1600" dirty="0">
                <a:solidFill>
                  <a:srgbClr val="1F3B57"/>
                </a:solidFill>
                <a:latin typeface="Montserrat" pitchFamily="2" charset="77"/>
                <a:cs typeface="Arial" panose="020B0604020202020204" pitchFamily="34" charset="0"/>
              </a:rPr>
              <a:t>Cada entidad atiende y prioriza las finalidades que le corresponden de conformidad con la ley. En el caso del Ministerio de Desarrollo Social, destina su presupuesto principalmente a la ejecución de los programas sociales a su cargo.</a:t>
            </a:r>
          </a:p>
        </p:txBody>
      </p:sp>
      <p:sp>
        <p:nvSpPr>
          <p:cNvPr id="59" name="Google Shape;59;g1e0bd25976b_0_37"/>
          <p:cNvSpPr txBox="1"/>
          <p:nvPr/>
        </p:nvSpPr>
        <p:spPr>
          <a:xfrm>
            <a:off x="8821271" y="2735022"/>
            <a:ext cx="2922494" cy="2308284"/>
          </a:xfrm>
          <a:prstGeom prst="rect">
            <a:avLst/>
          </a:prstGeom>
          <a:noFill/>
          <a:ln>
            <a:noFill/>
          </a:ln>
        </p:spPr>
        <p:txBody>
          <a:bodyPr spcFirstLastPara="1" wrap="square" lIns="91425" tIns="45700" rIns="91425" bIns="45700" anchor="t" anchorCtr="0">
            <a:spAutoFit/>
          </a:bodyPr>
          <a:lstStyle/>
          <a:p>
            <a:pPr>
              <a:lnSpc>
                <a:spcPct val="150000"/>
              </a:lnSpc>
            </a:pPr>
            <a:r>
              <a:rPr lang="es-GT" sz="1600" b="0" dirty="0">
                <a:solidFill>
                  <a:srgbClr val="1F3B57"/>
                </a:solidFill>
                <a:latin typeface="Montserrat" pitchFamily="2" charset="77"/>
                <a:cs typeface="Arial" panose="020B0604020202020204" pitchFamily="34" charset="0"/>
              </a:rPr>
              <a:t>La principal finalidad que se atiende es Protección Social con un </a:t>
            </a:r>
            <a:r>
              <a:rPr lang="es-GT" sz="1600" dirty="0">
                <a:solidFill>
                  <a:srgbClr val="36B3CE"/>
                </a:solidFill>
                <a:latin typeface="Montserrat" pitchFamily="2" charset="77"/>
                <a:cs typeface="Arial" panose="020B0604020202020204" pitchFamily="34" charset="0"/>
              </a:rPr>
              <a:t>53.40 %</a:t>
            </a:r>
            <a:r>
              <a:rPr lang="es-GT" sz="1600" b="0" dirty="0">
                <a:solidFill>
                  <a:srgbClr val="36B3CE"/>
                </a:solidFill>
                <a:latin typeface="Montserrat" pitchFamily="2" charset="77"/>
                <a:cs typeface="Arial" panose="020B0604020202020204" pitchFamily="34" charset="0"/>
              </a:rPr>
              <a:t> </a:t>
            </a:r>
            <a:r>
              <a:rPr lang="es-GT" sz="1600" b="0" dirty="0">
                <a:solidFill>
                  <a:srgbClr val="1F3B57"/>
                </a:solidFill>
                <a:latin typeface="Montserrat" pitchFamily="2" charset="77"/>
                <a:cs typeface="Arial" panose="020B0604020202020204" pitchFamily="34" charset="0"/>
              </a:rPr>
              <a:t>del presupuesto total del Ministerio de Desarrollo Social.</a:t>
            </a:r>
            <a:endParaRPr lang="es-MX" sz="1600" dirty="0">
              <a:solidFill>
                <a:srgbClr val="1F3B57"/>
              </a:solidFill>
              <a:latin typeface="Montserrat" pitchFamily="2" charset="77"/>
              <a:ea typeface="Montserrat"/>
              <a:cs typeface="Montserrat"/>
              <a:sym typeface="Montserrat"/>
            </a:endParaRPr>
          </a:p>
        </p:txBody>
      </p:sp>
    </p:spTree>
    <p:extLst>
      <p:ext uri="{BB962C8B-B14F-4D97-AF65-F5344CB8AC3E}">
        <p14:creationId xmlns:p14="http://schemas.microsoft.com/office/powerpoint/2010/main" val="2272298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544" y="1608083"/>
            <a:ext cx="9033477" cy="494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627529" y="948760"/>
            <a:ext cx="457029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000" dirty="0">
                <a:solidFill>
                  <a:schemeClr val="lt1"/>
                </a:solidFill>
                <a:latin typeface="Montserrat"/>
                <a:ea typeface="Montserrat"/>
                <a:cs typeface="Montserrat"/>
                <a:sym typeface="Montserrat"/>
              </a:rPr>
              <a:t>EJECUCIÓN PRESUPUESTARIA POR FINALIDAD AL </a:t>
            </a:r>
            <a:r>
              <a:rPr lang="es-MX" sz="2000" b="1" dirty="0">
                <a:solidFill>
                  <a:schemeClr val="lt1"/>
                </a:solidFill>
                <a:latin typeface="Montserrat"/>
                <a:ea typeface="Montserrat"/>
                <a:cs typeface="Montserrat"/>
                <a:sym typeface="Montserrat"/>
              </a:rPr>
              <a:t>PRIMER CUATRIMESTRE 2023</a:t>
            </a:r>
          </a:p>
        </p:txBody>
      </p:sp>
    </p:spTree>
    <p:extLst>
      <p:ext uri="{BB962C8B-B14F-4D97-AF65-F5344CB8AC3E}">
        <p14:creationId xmlns:p14="http://schemas.microsoft.com/office/powerpoint/2010/main" val="22236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334718" y="2750350"/>
            <a:ext cx="5024432"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800" dirty="0">
                <a:solidFill>
                  <a:srgbClr val="36B3CE"/>
                </a:solidFill>
                <a:latin typeface="Vollkorn Medium"/>
                <a:ea typeface="Vollkorn Medium"/>
                <a:cs typeface="Vollkorn Medium"/>
                <a:sym typeface="Vollkorn Medium"/>
              </a:rPr>
              <a:t>RESULTADOS ESPECÍFICOS</a:t>
            </a:r>
          </a:p>
          <a:p>
            <a:pPr marL="0" marR="0" lvl="0" indent="0" algn="l" rtl="0">
              <a:spcBef>
                <a:spcPts val="0"/>
              </a:spcBef>
              <a:spcAft>
                <a:spcPts val="0"/>
              </a:spcAft>
              <a:buNone/>
            </a:pPr>
            <a:r>
              <a:rPr lang="es-MX" sz="2800" dirty="0">
                <a:solidFill>
                  <a:srgbClr val="36B3CE"/>
                </a:solidFill>
                <a:latin typeface="Vollkorn Medium"/>
                <a:ea typeface="Vollkorn Medium"/>
                <a:cs typeface="Vollkorn Medium"/>
                <a:sym typeface="Vollkorn Medium"/>
              </a:rPr>
              <a:t>PRINCIPALES AVANCES Y RESULTADOS</a:t>
            </a:r>
          </a:p>
        </p:txBody>
      </p:sp>
      <p:sp>
        <p:nvSpPr>
          <p:cNvPr id="49" name="Google Shape;49;p2"/>
          <p:cNvSpPr txBox="1"/>
          <p:nvPr/>
        </p:nvSpPr>
        <p:spPr>
          <a:xfrm>
            <a:off x="3267850" y="24748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dirty="0">
                <a:solidFill>
                  <a:schemeClr val="lt1"/>
                </a:solidFill>
                <a:latin typeface="Vollkorn ExtraBold"/>
                <a:ea typeface="Vollkorn ExtraBold"/>
                <a:cs typeface="Vollkorn ExtraBold"/>
                <a:sym typeface="Vollkorn ExtraBold"/>
              </a:rPr>
              <a:t>2</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1141334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Google Shape;56;g1e0bd25976b_0_37">
            <a:extLst>
              <a:ext uri="{FF2B5EF4-FFF2-40B4-BE49-F238E27FC236}">
                <a16:creationId xmlns:a16="http://schemas.microsoft.com/office/drawing/2014/main" id="{C5A90B9B-B756-E345-B96A-3966FBA59C44}"/>
              </a:ext>
            </a:extLst>
          </p:cNvPr>
          <p:cNvSpPr txBox="1"/>
          <p:nvPr/>
        </p:nvSpPr>
        <p:spPr>
          <a:xfrm>
            <a:off x="4461442" y="915857"/>
            <a:ext cx="4673987" cy="1046400"/>
          </a:xfrm>
          <a:prstGeom prst="rect">
            <a:avLst/>
          </a:prstGeom>
          <a:noFill/>
          <a:ln>
            <a:noFill/>
          </a:ln>
        </p:spPr>
        <p:txBody>
          <a:bodyPr spcFirstLastPara="1" wrap="square" lIns="91425" tIns="45700" rIns="91425" bIns="45700" anchor="t" anchorCtr="0">
            <a:spAutoFit/>
          </a:bodyPr>
          <a:lstStyle/>
          <a:p>
            <a:pPr marL="0" indent="0">
              <a:buNone/>
            </a:pPr>
            <a:r>
              <a:rPr lang="es-GT" sz="2000" b="1" dirty="0">
                <a:solidFill>
                  <a:srgbClr val="36B3CE"/>
                </a:solidFill>
                <a:latin typeface="Montserrat" pitchFamily="2" charset="77"/>
                <a:cs typeface="Arial" panose="020B0604020202020204" pitchFamily="34" charset="0"/>
              </a:rPr>
              <a:t>3,020,370 raciones de alimentos </a:t>
            </a:r>
            <a:r>
              <a:rPr lang="es-GT" sz="2000" dirty="0">
                <a:solidFill>
                  <a:srgbClr val="36B3CE"/>
                </a:solidFill>
                <a:latin typeface="Montserrat" pitchFamily="2" charset="77"/>
                <a:cs typeface="Arial" panose="020B0604020202020204" pitchFamily="34" charset="0"/>
              </a:rPr>
              <a:t>entregadas a personas en condiciones de vulnerabilidad</a:t>
            </a:r>
          </a:p>
        </p:txBody>
      </p:sp>
      <p:sp>
        <p:nvSpPr>
          <p:cNvPr id="6" name="Google Shape;57;g1e0bd25976b_0_37">
            <a:extLst>
              <a:ext uri="{FF2B5EF4-FFF2-40B4-BE49-F238E27FC236}">
                <a16:creationId xmlns:a16="http://schemas.microsoft.com/office/drawing/2014/main" id="{FE02D9DD-0A86-3141-B30F-A6B8C85E9670}"/>
              </a:ext>
            </a:extLst>
          </p:cNvPr>
          <p:cNvSpPr txBox="1"/>
          <p:nvPr/>
        </p:nvSpPr>
        <p:spPr>
          <a:xfrm>
            <a:off x="4461442" y="2156532"/>
            <a:ext cx="7352647" cy="3785611"/>
          </a:xfrm>
          <a:prstGeom prst="rect">
            <a:avLst/>
          </a:prstGeom>
          <a:noFill/>
          <a:ln>
            <a:noFill/>
          </a:ln>
        </p:spPr>
        <p:txBody>
          <a:bodyPr spcFirstLastPara="1" wrap="square" lIns="91425" tIns="45700" rIns="91425" bIns="45700" anchor="t" anchorCtr="0">
            <a:spAutoFit/>
          </a:bodyPr>
          <a:lstStyle/>
          <a:p>
            <a:pPr marL="0" indent="0">
              <a:lnSpc>
                <a:spcPct val="150000"/>
              </a:lnSpc>
              <a:buNone/>
            </a:pPr>
            <a:r>
              <a:rPr lang="es-GT" sz="1600" b="1" dirty="0">
                <a:solidFill>
                  <a:srgbClr val="1F3B57"/>
                </a:solidFill>
                <a:latin typeface="Montserrat" pitchFamily="2" charset="77"/>
                <a:cs typeface="Arial" panose="020B0604020202020204" pitchFamily="34" charset="0"/>
              </a:rPr>
              <a:t>Aspectos presupuestarios</a:t>
            </a:r>
          </a:p>
          <a:p>
            <a:pPr marL="342900" indent="-342900">
              <a:lnSpc>
                <a:spcPct val="150000"/>
              </a:lnSpc>
              <a:buAutoNum type="alphaLcPeriod"/>
            </a:pPr>
            <a:r>
              <a:rPr lang="es-GT" sz="1600" dirty="0">
                <a:solidFill>
                  <a:srgbClr val="1F3B57"/>
                </a:solidFill>
                <a:latin typeface="Montserrat" pitchFamily="2" charset="77"/>
                <a:cs typeface="Arial" panose="020B0604020202020204" pitchFamily="34" charset="0"/>
              </a:rPr>
              <a:t>Presupuesto vigente: Q. 141,124,827.00</a:t>
            </a:r>
          </a:p>
          <a:p>
            <a:pPr marL="342900" indent="-342900">
              <a:lnSpc>
                <a:spcPct val="150000"/>
              </a:lnSpc>
              <a:buAutoNum type="alphaLcPeriod"/>
            </a:pPr>
            <a:r>
              <a:rPr lang="es-GT" sz="1600" dirty="0">
                <a:solidFill>
                  <a:srgbClr val="1F3B57"/>
                </a:solidFill>
                <a:latin typeface="Montserrat" pitchFamily="2" charset="77"/>
                <a:cs typeface="Arial" panose="020B0604020202020204" pitchFamily="34" charset="0"/>
              </a:rPr>
              <a:t>Presupuesto ejecutado (utilizado): Q. 61,451,253.99</a:t>
            </a:r>
          </a:p>
          <a:p>
            <a:pPr marL="342900" indent="-342900">
              <a:lnSpc>
                <a:spcPct val="150000"/>
              </a:lnSpc>
              <a:buAutoNum type="alphaLcPeriod"/>
            </a:pPr>
            <a:r>
              <a:rPr lang="es-GT" sz="1600" dirty="0">
                <a:solidFill>
                  <a:srgbClr val="1F3B57"/>
                </a:solidFill>
                <a:latin typeface="Montserrat" pitchFamily="2" charset="77"/>
                <a:cs typeface="Arial" panose="020B0604020202020204" pitchFamily="34" charset="0"/>
              </a:rPr>
              <a:t>Fuente de financiamiento: 11 y 21</a:t>
            </a:r>
          </a:p>
          <a:p>
            <a:pPr marL="342900" indent="-342900">
              <a:lnSpc>
                <a:spcPct val="150000"/>
              </a:lnSpc>
              <a:buAutoNum type="alphaLcPeriod"/>
            </a:pPr>
            <a:endParaRPr lang="es-GT" sz="1600" dirty="0">
              <a:solidFill>
                <a:srgbClr val="1F3B57"/>
              </a:solidFill>
              <a:latin typeface="Montserrat" pitchFamily="2" charset="77"/>
              <a:cs typeface="Arial" panose="020B0604020202020204" pitchFamily="34" charset="0"/>
            </a:endParaRPr>
          </a:p>
          <a:p>
            <a:pPr marL="0" indent="0">
              <a:lnSpc>
                <a:spcPct val="150000"/>
              </a:lnSpc>
              <a:buNone/>
            </a:pPr>
            <a:r>
              <a:rPr lang="es-GT" sz="1600" b="1" dirty="0">
                <a:solidFill>
                  <a:srgbClr val="1F3B57"/>
                </a:solidFill>
                <a:latin typeface="Montserrat" pitchFamily="2" charset="77"/>
                <a:cs typeface="Arial" panose="020B0604020202020204" pitchFamily="34" charset="0"/>
              </a:rPr>
              <a:t>Aspectos de planificación estatal</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Programa: COMEDOR SOCIAL</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Meta: 5,637,416 raciones</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Ubicación geográfica: 18 departamentos (75 comedores)</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Plazo de ejecución: Enero-Diciembre</a:t>
            </a:r>
          </a:p>
        </p:txBody>
      </p:sp>
      <p:pic>
        <p:nvPicPr>
          <p:cNvPr id="7" name="Imagen 6">
            <a:extLst>
              <a:ext uri="{FF2B5EF4-FFF2-40B4-BE49-F238E27FC236}">
                <a16:creationId xmlns:a16="http://schemas.microsoft.com/office/drawing/2014/main" id="{782C7E59-DC2E-E542-81AE-EAEFA93E823B}"/>
              </a:ext>
            </a:extLst>
          </p:cNvPr>
          <p:cNvPicPr>
            <a:picLocks noChangeAspect="1"/>
          </p:cNvPicPr>
          <p:nvPr/>
        </p:nvPicPr>
        <p:blipFill rotWithShape="1">
          <a:blip r:embed="rId3"/>
          <a:srcRect l="7814" t="2969" r="13700" b="15272"/>
          <a:stretch/>
        </p:blipFill>
        <p:spPr>
          <a:xfrm>
            <a:off x="498050" y="1124100"/>
            <a:ext cx="3668400" cy="573389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7" name="Imagen 6">
            <a:extLst>
              <a:ext uri="{FF2B5EF4-FFF2-40B4-BE49-F238E27FC236}">
                <a16:creationId xmlns:a16="http://schemas.microsoft.com/office/drawing/2014/main" id="{782C7E59-DC2E-E542-81AE-EAEFA93E823B}"/>
              </a:ext>
            </a:extLst>
          </p:cNvPr>
          <p:cNvPicPr>
            <a:picLocks noChangeAspect="1"/>
          </p:cNvPicPr>
          <p:nvPr/>
        </p:nvPicPr>
        <p:blipFill rotWithShape="1">
          <a:blip r:embed="rId3"/>
          <a:srcRect l="2822" t="10203" r="11003"/>
          <a:stretch/>
        </p:blipFill>
        <p:spPr>
          <a:xfrm>
            <a:off x="498050" y="1124100"/>
            <a:ext cx="3668400" cy="5733899"/>
          </a:xfrm>
          <a:prstGeom prst="rect">
            <a:avLst/>
          </a:prstGeom>
        </p:spPr>
      </p:pic>
      <p:sp>
        <p:nvSpPr>
          <p:cNvPr id="8" name="Google Shape;56;g1e0bd25976b_0_37">
            <a:extLst>
              <a:ext uri="{FF2B5EF4-FFF2-40B4-BE49-F238E27FC236}">
                <a16:creationId xmlns:a16="http://schemas.microsoft.com/office/drawing/2014/main" id="{F0C73545-A3A1-084A-915C-273CC45A0A0D}"/>
              </a:ext>
            </a:extLst>
          </p:cNvPr>
          <p:cNvSpPr txBox="1"/>
          <p:nvPr/>
        </p:nvSpPr>
        <p:spPr>
          <a:xfrm>
            <a:off x="4461442" y="577161"/>
            <a:ext cx="5847215" cy="1323399"/>
          </a:xfrm>
          <a:prstGeom prst="rect">
            <a:avLst/>
          </a:prstGeom>
          <a:noFill/>
          <a:ln>
            <a:noFill/>
          </a:ln>
        </p:spPr>
        <p:txBody>
          <a:bodyPr spcFirstLastPara="1" wrap="square" lIns="91425" tIns="45700" rIns="91425" bIns="45700" anchor="t" anchorCtr="0">
            <a:spAutoFit/>
          </a:bodyPr>
          <a:lstStyle/>
          <a:p>
            <a:pPr marL="0" indent="0">
              <a:buNone/>
            </a:pPr>
            <a:r>
              <a:rPr lang="es-GT" sz="2000" b="1" dirty="0">
                <a:solidFill>
                  <a:srgbClr val="36B3CE"/>
                </a:solidFill>
                <a:latin typeface="Montserrat" pitchFamily="2" charset="77"/>
                <a:cs typeface="Arial" panose="020B0604020202020204" pitchFamily="34" charset="0"/>
              </a:rPr>
              <a:t>50,000 transferencias monetarias condicionadas para alimentos </a:t>
            </a:r>
            <a:r>
              <a:rPr lang="es-GT" sz="2000" dirty="0">
                <a:solidFill>
                  <a:srgbClr val="36B3CE"/>
                </a:solidFill>
                <a:latin typeface="Montserrat" pitchFamily="2" charset="77"/>
                <a:cs typeface="Arial" panose="020B0604020202020204" pitchFamily="34" charset="0"/>
              </a:rPr>
              <a:t>entregadas a familias que viven en pobreza y pobreza extrema</a:t>
            </a:r>
          </a:p>
        </p:txBody>
      </p:sp>
      <p:sp>
        <p:nvSpPr>
          <p:cNvPr id="9" name="Google Shape;57;g1e0bd25976b_0_37">
            <a:extLst>
              <a:ext uri="{FF2B5EF4-FFF2-40B4-BE49-F238E27FC236}">
                <a16:creationId xmlns:a16="http://schemas.microsoft.com/office/drawing/2014/main" id="{AED513FD-8D26-4E44-BE7E-6CB63978869D}"/>
              </a:ext>
            </a:extLst>
          </p:cNvPr>
          <p:cNvSpPr txBox="1"/>
          <p:nvPr/>
        </p:nvSpPr>
        <p:spPr>
          <a:xfrm>
            <a:off x="4461442" y="2125896"/>
            <a:ext cx="7352647" cy="4154943"/>
          </a:xfrm>
          <a:prstGeom prst="rect">
            <a:avLst/>
          </a:prstGeom>
          <a:noFill/>
          <a:ln>
            <a:noFill/>
          </a:ln>
        </p:spPr>
        <p:txBody>
          <a:bodyPr spcFirstLastPara="1" wrap="square" lIns="91425" tIns="45700" rIns="91425" bIns="45700" anchor="t" anchorCtr="0">
            <a:spAutoFit/>
          </a:bodyPr>
          <a:lstStyle/>
          <a:p>
            <a:pPr marL="0" indent="0">
              <a:lnSpc>
                <a:spcPct val="150000"/>
              </a:lnSpc>
              <a:buNone/>
            </a:pPr>
            <a:r>
              <a:rPr lang="es-GT" sz="1600" b="1" dirty="0">
                <a:solidFill>
                  <a:srgbClr val="1F3B57"/>
                </a:solidFill>
                <a:latin typeface="Montserrat" pitchFamily="2" charset="77"/>
                <a:cs typeface="Arial" panose="020B0604020202020204" pitchFamily="34" charset="0"/>
              </a:rPr>
              <a:t>Aspectos presupuestarios</a:t>
            </a:r>
          </a:p>
          <a:p>
            <a:pPr marL="342900" indent="-342900">
              <a:lnSpc>
                <a:spcPct val="150000"/>
              </a:lnSpc>
              <a:buAutoNum type="alphaLcPeriod"/>
            </a:pPr>
            <a:r>
              <a:rPr lang="es-GT" sz="1600" dirty="0">
                <a:solidFill>
                  <a:srgbClr val="1F3B57"/>
                </a:solidFill>
                <a:latin typeface="Montserrat" pitchFamily="2" charset="77"/>
                <a:cs typeface="Arial" panose="020B0604020202020204" pitchFamily="34" charset="0"/>
              </a:rPr>
              <a:t>Presupuesto vigente: Q. 63,431,320.00</a:t>
            </a:r>
          </a:p>
          <a:p>
            <a:pPr marL="342900" indent="-342900">
              <a:lnSpc>
                <a:spcPct val="150000"/>
              </a:lnSpc>
              <a:buAutoNum type="alphaLcPeriod"/>
            </a:pPr>
            <a:r>
              <a:rPr lang="es-GT" sz="1600" dirty="0">
                <a:solidFill>
                  <a:srgbClr val="1F3B57"/>
                </a:solidFill>
                <a:latin typeface="Montserrat" pitchFamily="2" charset="77"/>
                <a:cs typeface="Arial" panose="020B0604020202020204" pitchFamily="34" charset="0"/>
              </a:rPr>
              <a:t>Presupuesto ejecutado (utilizado): Q. 15,283,022.53</a:t>
            </a:r>
          </a:p>
          <a:p>
            <a:pPr marL="342900" indent="-342900">
              <a:lnSpc>
                <a:spcPct val="150000"/>
              </a:lnSpc>
              <a:buAutoNum type="alphaLcPeriod"/>
            </a:pPr>
            <a:r>
              <a:rPr lang="es-GT" sz="1600" dirty="0">
                <a:solidFill>
                  <a:srgbClr val="1F3B57"/>
                </a:solidFill>
                <a:latin typeface="Montserrat" pitchFamily="2" charset="77"/>
                <a:cs typeface="Arial" panose="020B0604020202020204" pitchFamily="34" charset="0"/>
              </a:rPr>
              <a:t>Fuente de financiamiento: 11 y 21</a:t>
            </a:r>
          </a:p>
          <a:p>
            <a:pPr marL="342900" indent="-342900">
              <a:lnSpc>
                <a:spcPct val="150000"/>
              </a:lnSpc>
              <a:buAutoNum type="alphaLcPeriod"/>
            </a:pPr>
            <a:endParaRPr lang="es-GT" sz="1600" dirty="0">
              <a:solidFill>
                <a:srgbClr val="1F3B57"/>
              </a:solidFill>
              <a:latin typeface="Montserrat" pitchFamily="2" charset="77"/>
              <a:cs typeface="Arial" panose="020B0604020202020204" pitchFamily="34" charset="0"/>
            </a:endParaRPr>
          </a:p>
          <a:p>
            <a:pPr marL="0" indent="0">
              <a:lnSpc>
                <a:spcPct val="150000"/>
              </a:lnSpc>
              <a:buNone/>
            </a:pPr>
            <a:r>
              <a:rPr lang="es-GT" sz="1600" b="1" dirty="0">
                <a:solidFill>
                  <a:srgbClr val="1F3B57"/>
                </a:solidFill>
                <a:latin typeface="Montserrat" pitchFamily="2" charset="77"/>
                <a:cs typeface="Arial" panose="020B0604020202020204" pitchFamily="34" charset="0"/>
              </a:rPr>
              <a:t>Aspectos de planificación estatal</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Programa: BOLSA SOCIAL</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Meta: 202,400 TMCA</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Población beneficiada: 25,000 familias</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Ubicación geográfica: 17 municipios del depto. De Guatemala</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Plazo de ejecución: Enero-Diciembre</a:t>
            </a:r>
          </a:p>
        </p:txBody>
      </p:sp>
    </p:spTree>
    <p:extLst>
      <p:ext uri="{BB962C8B-B14F-4D97-AF65-F5344CB8AC3E}">
        <p14:creationId xmlns:p14="http://schemas.microsoft.com/office/powerpoint/2010/main" val="1459472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7" name="Imagen 6">
            <a:extLst>
              <a:ext uri="{FF2B5EF4-FFF2-40B4-BE49-F238E27FC236}">
                <a16:creationId xmlns:a16="http://schemas.microsoft.com/office/drawing/2014/main" id="{782C7E59-DC2E-E542-81AE-EAEFA93E823B}"/>
              </a:ext>
            </a:extLst>
          </p:cNvPr>
          <p:cNvPicPr>
            <a:picLocks noChangeAspect="1"/>
          </p:cNvPicPr>
          <p:nvPr/>
        </p:nvPicPr>
        <p:blipFill rotWithShape="1">
          <a:blip r:embed="rId3"/>
          <a:srcRect l="2281" t="14226" r="28079" b="13206"/>
          <a:stretch/>
        </p:blipFill>
        <p:spPr>
          <a:xfrm>
            <a:off x="498050" y="1124100"/>
            <a:ext cx="3668400" cy="5733899"/>
          </a:xfrm>
          <a:prstGeom prst="rect">
            <a:avLst/>
          </a:prstGeom>
        </p:spPr>
      </p:pic>
      <p:sp>
        <p:nvSpPr>
          <p:cNvPr id="5" name="Google Shape;56;g1e0bd25976b_0_37">
            <a:extLst>
              <a:ext uri="{FF2B5EF4-FFF2-40B4-BE49-F238E27FC236}">
                <a16:creationId xmlns:a16="http://schemas.microsoft.com/office/drawing/2014/main" id="{1A97FD1F-0282-BC47-8801-1E5CB7F70A5E}"/>
              </a:ext>
            </a:extLst>
          </p:cNvPr>
          <p:cNvSpPr txBox="1"/>
          <p:nvPr/>
        </p:nvSpPr>
        <p:spPr>
          <a:xfrm>
            <a:off x="4489392" y="616289"/>
            <a:ext cx="6223527" cy="1015622"/>
          </a:xfrm>
          <a:prstGeom prst="rect">
            <a:avLst/>
          </a:prstGeom>
          <a:noFill/>
          <a:ln>
            <a:noFill/>
          </a:ln>
        </p:spPr>
        <p:txBody>
          <a:bodyPr spcFirstLastPara="1" wrap="square" lIns="91425" tIns="45700" rIns="91425" bIns="45700" anchor="t" anchorCtr="0">
            <a:spAutoFit/>
          </a:bodyPr>
          <a:lstStyle/>
          <a:p>
            <a:pPr marL="0" indent="0">
              <a:buNone/>
            </a:pPr>
            <a:r>
              <a:rPr lang="es-GT" sz="2000" b="1" dirty="0">
                <a:solidFill>
                  <a:srgbClr val="36B3CE"/>
                </a:solidFill>
                <a:latin typeface="Montserrat" pitchFamily="2" charset="77"/>
                <a:cs typeface="Arial" panose="020B0604020202020204" pitchFamily="34" charset="0"/>
              </a:rPr>
              <a:t>10,977 Adolescentes y Jóvenes Protagonistas </a:t>
            </a:r>
            <a:r>
              <a:rPr lang="es-MX" sz="2000" dirty="0">
                <a:solidFill>
                  <a:srgbClr val="36B3CE"/>
                </a:solidFill>
                <a:latin typeface="Montserrat" pitchFamily="2" charset="77"/>
                <a:cs typeface="Arial" panose="020B0604020202020204" pitchFamily="34" charset="0"/>
              </a:rPr>
              <a:t>que participan en actividades para el desarrollo de sus capacidades</a:t>
            </a:r>
            <a:endParaRPr lang="es-GT" sz="2000" dirty="0">
              <a:solidFill>
                <a:srgbClr val="36B3CE"/>
              </a:solidFill>
              <a:latin typeface="Montserrat" pitchFamily="2" charset="77"/>
              <a:cs typeface="Arial" panose="020B0604020202020204" pitchFamily="34" charset="0"/>
            </a:endParaRPr>
          </a:p>
        </p:txBody>
      </p:sp>
      <p:sp>
        <p:nvSpPr>
          <p:cNvPr id="6" name="Google Shape;57;g1e0bd25976b_0_37">
            <a:extLst>
              <a:ext uri="{FF2B5EF4-FFF2-40B4-BE49-F238E27FC236}">
                <a16:creationId xmlns:a16="http://schemas.microsoft.com/office/drawing/2014/main" id="{338B1213-5871-E149-B3D6-94FA68E88A69}"/>
              </a:ext>
            </a:extLst>
          </p:cNvPr>
          <p:cNvSpPr txBox="1"/>
          <p:nvPr/>
        </p:nvSpPr>
        <p:spPr>
          <a:xfrm>
            <a:off x="4489392" y="2167493"/>
            <a:ext cx="7352647" cy="4154943"/>
          </a:xfrm>
          <a:prstGeom prst="rect">
            <a:avLst/>
          </a:prstGeom>
          <a:noFill/>
          <a:ln>
            <a:noFill/>
          </a:ln>
        </p:spPr>
        <p:txBody>
          <a:bodyPr spcFirstLastPara="1" wrap="square" lIns="91425" tIns="45700" rIns="91425" bIns="45700" anchor="t" anchorCtr="0">
            <a:spAutoFit/>
          </a:bodyPr>
          <a:lstStyle/>
          <a:p>
            <a:pPr marL="0" indent="0">
              <a:lnSpc>
                <a:spcPct val="150000"/>
              </a:lnSpc>
              <a:buNone/>
            </a:pPr>
            <a:r>
              <a:rPr lang="es-GT" sz="1600" b="1" dirty="0">
                <a:solidFill>
                  <a:srgbClr val="1F3B57"/>
                </a:solidFill>
                <a:latin typeface="Montserrat" pitchFamily="2" charset="77"/>
                <a:cs typeface="Arial" panose="020B0604020202020204" pitchFamily="34" charset="0"/>
              </a:rPr>
              <a:t>Aspectos presupuestarios</a:t>
            </a:r>
          </a:p>
          <a:p>
            <a:pPr marL="342900" indent="-342900">
              <a:lnSpc>
                <a:spcPct val="150000"/>
              </a:lnSpc>
              <a:buAutoNum type="alphaLcPeriod"/>
            </a:pPr>
            <a:r>
              <a:rPr lang="es-GT" sz="1600" dirty="0">
                <a:solidFill>
                  <a:srgbClr val="1F3B57"/>
                </a:solidFill>
                <a:latin typeface="Montserrat" pitchFamily="2" charset="77"/>
                <a:cs typeface="Arial" panose="020B0604020202020204" pitchFamily="34" charset="0"/>
              </a:rPr>
              <a:t>Presupuesto vigente: Q. 22,616,760.00</a:t>
            </a:r>
          </a:p>
          <a:p>
            <a:pPr marL="342900" indent="-342900">
              <a:lnSpc>
                <a:spcPct val="150000"/>
              </a:lnSpc>
              <a:buAutoNum type="alphaLcPeriod"/>
            </a:pPr>
            <a:r>
              <a:rPr lang="es-GT" sz="1600" dirty="0">
                <a:solidFill>
                  <a:srgbClr val="1F3B57"/>
                </a:solidFill>
                <a:latin typeface="Montserrat" pitchFamily="2" charset="77"/>
                <a:cs typeface="Arial" panose="020B0604020202020204" pitchFamily="34" charset="0"/>
              </a:rPr>
              <a:t>Presupuesto ejecutado (utilizado): Q. 6,711,926.04</a:t>
            </a:r>
          </a:p>
          <a:p>
            <a:pPr marL="342900" indent="-342900">
              <a:lnSpc>
                <a:spcPct val="150000"/>
              </a:lnSpc>
              <a:buAutoNum type="alphaLcPeriod"/>
            </a:pPr>
            <a:r>
              <a:rPr lang="es-GT" sz="1600" dirty="0">
                <a:solidFill>
                  <a:srgbClr val="1F3B57"/>
                </a:solidFill>
                <a:latin typeface="Montserrat" pitchFamily="2" charset="77"/>
                <a:cs typeface="Arial" panose="020B0604020202020204" pitchFamily="34" charset="0"/>
              </a:rPr>
              <a:t>Fuente de financiamiento: 11</a:t>
            </a:r>
          </a:p>
          <a:p>
            <a:pPr marL="342900" indent="-342900">
              <a:lnSpc>
                <a:spcPct val="150000"/>
              </a:lnSpc>
              <a:buAutoNum type="alphaLcPeriod"/>
            </a:pPr>
            <a:endParaRPr lang="es-GT" sz="1600" dirty="0">
              <a:solidFill>
                <a:srgbClr val="1F3B57"/>
              </a:solidFill>
              <a:latin typeface="Montserrat" pitchFamily="2" charset="77"/>
              <a:cs typeface="Arial" panose="020B0604020202020204" pitchFamily="34" charset="0"/>
            </a:endParaRPr>
          </a:p>
          <a:p>
            <a:pPr marL="0" indent="0">
              <a:lnSpc>
                <a:spcPct val="150000"/>
              </a:lnSpc>
              <a:buNone/>
            </a:pPr>
            <a:r>
              <a:rPr lang="es-GT" sz="1600" b="1" dirty="0">
                <a:solidFill>
                  <a:srgbClr val="1F3B57"/>
                </a:solidFill>
                <a:latin typeface="Montserrat" pitchFamily="2" charset="77"/>
                <a:cs typeface="Arial" panose="020B0604020202020204" pitchFamily="34" charset="0"/>
              </a:rPr>
              <a:t>Aspectos de planificación estatal</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Programa: JÓVENES PROTAGONISTAS</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Meta: 26,000 Personas</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Población beneficiada: 8,977 personas</a:t>
            </a:r>
          </a:p>
          <a:p>
            <a:pPr marL="457200" indent="-457200">
              <a:lnSpc>
                <a:spcPct val="150000"/>
              </a:lnSpc>
              <a:buFont typeface="Arial" panose="020B0604020202020204" pitchFamily="34" charset="0"/>
              <a:buAutoNum type="alphaLcPeriod"/>
            </a:pPr>
            <a:r>
              <a:rPr lang="es-GT" sz="1600" dirty="0">
                <a:solidFill>
                  <a:srgbClr val="1F3B57"/>
                </a:solidFill>
                <a:latin typeface="Montserrat" pitchFamily="2" charset="77"/>
                <a:cs typeface="Arial" panose="020B0604020202020204" pitchFamily="34" charset="0"/>
              </a:rPr>
              <a:t>Ubicación geográfica: 14 departamentos</a:t>
            </a:r>
          </a:p>
          <a:p>
            <a:pPr marL="457200" indent="-457200">
              <a:lnSpc>
                <a:spcPct val="150000"/>
              </a:lnSpc>
              <a:buAutoNum type="alphaLcPeriod"/>
            </a:pPr>
            <a:r>
              <a:rPr lang="es-GT" sz="1600" dirty="0">
                <a:solidFill>
                  <a:srgbClr val="1F3B57"/>
                </a:solidFill>
                <a:latin typeface="Montserrat" pitchFamily="2" charset="77"/>
                <a:cs typeface="Arial" panose="020B0604020202020204" pitchFamily="34" charset="0"/>
              </a:rPr>
              <a:t>Plazo de ejecución: Enero-Diciembre</a:t>
            </a:r>
          </a:p>
        </p:txBody>
      </p:sp>
    </p:spTree>
    <p:extLst>
      <p:ext uri="{BB962C8B-B14F-4D97-AF65-F5344CB8AC3E}">
        <p14:creationId xmlns:p14="http://schemas.microsoft.com/office/powerpoint/2010/main" val="1139754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7" name="Imagen 6">
            <a:extLst>
              <a:ext uri="{FF2B5EF4-FFF2-40B4-BE49-F238E27FC236}">
                <a16:creationId xmlns:a16="http://schemas.microsoft.com/office/drawing/2014/main" id="{782C7E59-DC2E-E542-81AE-EAEFA93E823B}"/>
              </a:ext>
            </a:extLst>
          </p:cNvPr>
          <p:cNvPicPr>
            <a:picLocks noChangeAspect="1"/>
          </p:cNvPicPr>
          <p:nvPr/>
        </p:nvPicPr>
        <p:blipFill rotWithShape="1">
          <a:blip r:embed="rId3"/>
          <a:srcRect l="26855" t="3818" r="33963" b="4318"/>
          <a:stretch/>
        </p:blipFill>
        <p:spPr>
          <a:xfrm>
            <a:off x="498050" y="1124100"/>
            <a:ext cx="3668400" cy="5733899"/>
          </a:xfrm>
          <a:prstGeom prst="rect">
            <a:avLst/>
          </a:prstGeom>
        </p:spPr>
      </p:pic>
      <p:sp>
        <p:nvSpPr>
          <p:cNvPr id="8" name="Google Shape;56;g1e0bd25976b_0_37">
            <a:extLst>
              <a:ext uri="{FF2B5EF4-FFF2-40B4-BE49-F238E27FC236}">
                <a16:creationId xmlns:a16="http://schemas.microsoft.com/office/drawing/2014/main" id="{96432E86-13CD-814A-9FB3-3F180303CEA7}"/>
              </a:ext>
            </a:extLst>
          </p:cNvPr>
          <p:cNvSpPr txBox="1"/>
          <p:nvPr/>
        </p:nvSpPr>
        <p:spPr>
          <a:xfrm>
            <a:off x="4470142" y="616289"/>
            <a:ext cx="5982894" cy="1015622"/>
          </a:xfrm>
          <a:prstGeom prst="rect">
            <a:avLst/>
          </a:prstGeom>
          <a:noFill/>
          <a:ln>
            <a:noFill/>
          </a:ln>
        </p:spPr>
        <p:txBody>
          <a:bodyPr spcFirstLastPara="1" wrap="square" lIns="91425" tIns="45700" rIns="91425" bIns="45700" anchor="t" anchorCtr="0">
            <a:spAutoFit/>
          </a:bodyPr>
          <a:lstStyle/>
          <a:p>
            <a:pPr marL="0" indent="0">
              <a:buNone/>
            </a:pPr>
            <a:r>
              <a:rPr lang="es-GT" sz="2000" b="1" dirty="0">
                <a:solidFill>
                  <a:srgbClr val="36B3CE"/>
                </a:solidFill>
                <a:latin typeface="Montserrat" pitchFamily="2" charset="77"/>
                <a:cs typeface="Arial" panose="020B0604020202020204" pitchFamily="34" charset="0"/>
              </a:rPr>
              <a:t>1,720 Becas de educación media </a:t>
            </a:r>
            <a:r>
              <a:rPr lang="es-GT" sz="2000" dirty="0">
                <a:solidFill>
                  <a:srgbClr val="36B3CE"/>
                </a:solidFill>
                <a:latin typeface="Montserrat" pitchFamily="2" charset="77"/>
                <a:cs typeface="Arial" panose="020B0604020202020204" pitchFamily="34" charset="0"/>
              </a:rPr>
              <a:t>entregadas a adolescentes y jóvenes en situación de riesgo y vulnerabilidad social</a:t>
            </a:r>
          </a:p>
        </p:txBody>
      </p:sp>
      <p:sp>
        <p:nvSpPr>
          <p:cNvPr id="9" name="Google Shape;57;g1e0bd25976b_0_37">
            <a:extLst>
              <a:ext uri="{FF2B5EF4-FFF2-40B4-BE49-F238E27FC236}">
                <a16:creationId xmlns:a16="http://schemas.microsoft.com/office/drawing/2014/main" id="{65E20F67-8FDA-4A41-8D40-94DEDDFA106A}"/>
              </a:ext>
            </a:extLst>
          </p:cNvPr>
          <p:cNvSpPr txBox="1"/>
          <p:nvPr/>
        </p:nvSpPr>
        <p:spPr>
          <a:xfrm>
            <a:off x="4470142" y="1812689"/>
            <a:ext cx="7352647" cy="4662775"/>
          </a:xfrm>
          <a:prstGeom prst="rect">
            <a:avLst/>
          </a:prstGeom>
          <a:noFill/>
          <a:ln>
            <a:noFill/>
          </a:ln>
        </p:spPr>
        <p:txBody>
          <a:bodyPr spcFirstLastPara="1" wrap="square" lIns="91425" tIns="45700" rIns="91425" bIns="45700" anchor="t" anchorCtr="0">
            <a:spAutoFit/>
          </a:bodyPr>
          <a:lstStyle/>
          <a:p>
            <a:pPr marL="0" indent="0">
              <a:lnSpc>
                <a:spcPct val="150000"/>
              </a:lnSpc>
              <a:buNone/>
            </a:pPr>
            <a:r>
              <a:rPr lang="es-GT" sz="1800" b="1" dirty="0">
                <a:solidFill>
                  <a:srgbClr val="1F3B57"/>
                </a:solidFill>
                <a:latin typeface="Montserrat" pitchFamily="2" charset="77"/>
                <a:cs typeface="Arial" panose="020B0604020202020204" pitchFamily="34" charset="0"/>
              </a:rPr>
              <a:t>Aspectos presupuestarios</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Presupuesto vigente: Q. 14,947,840.00</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Presupuesto ejecutado (utilizado): Q. 4,478,394.71</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Fuente de financiamiento: 11</a:t>
            </a:r>
          </a:p>
          <a:p>
            <a:pPr marL="342900" indent="-342900">
              <a:lnSpc>
                <a:spcPct val="150000"/>
              </a:lnSpc>
              <a:buAutoNum type="alphaLcPeriod"/>
            </a:pPr>
            <a:endParaRPr lang="es-GT" sz="1800" dirty="0">
              <a:solidFill>
                <a:srgbClr val="1F3B57"/>
              </a:solidFill>
              <a:latin typeface="Montserrat" pitchFamily="2" charset="77"/>
              <a:cs typeface="Arial" panose="020B0604020202020204" pitchFamily="34" charset="0"/>
            </a:endParaRPr>
          </a:p>
          <a:p>
            <a:pPr marL="0" indent="0">
              <a:lnSpc>
                <a:spcPct val="150000"/>
              </a:lnSpc>
              <a:buNone/>
            </a:pPr>
            <a:r>
              <a:rPr lang="es-GT" sz="1800" b="1" dirty="0">
                <a:solidFill>
                  <a:srgbClr val="1F3B57"/>
                </a:solidFill>
                <a:latin typeface="Montserrat" pitchFamily="2" charset="77"/>
                <a:cs typeface="Arial" panose="020B0604020202020204" pitchFamily="34" charset="0"/>
              </a:rPr>
              <a:t>Aspectos de planificación estatal</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Programa: BECA SOCIAL EDUCACIÓN MEDIA </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Meta: 5,700 Becas</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Población beneficiada: 4,300 personas</a:t>
            </a:r>
          </a:p>
          <a:p>
            <a:pPr marL="457200" indent="-457200">
              <a:lnSpc>
                <a:spcPct val="150000"/>
              </a:lnSpc>
              <a:buFont typeface="Arial" panose="020B0604020202020204" pitchFamily="34" charset="0"/>
              <a:buAutoNum type="alphaLcPeriod"/>
            </a:pPr>
            <a:r>
              <a:rPr lang="es-GT" sz="1800" dirty="0">
                <a:solidFill>
                  <a:srgbClr val="1F3B57"/>
                </a:solidFill>
                <a:latin typeface="Montserrat" pitchFamily="2" charset="77"/>
                <a:cs typeface="Arial" panose="020B0604020202020204" pitchFamily="34" charset="0"/>
              </a:rPr>
              <a:t>Ubicación geográfica: 22 departamentos</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Plazo de ejecución: Enero-Diciembre</a:t>
            </a:r>
          </a:p>
        </p:txBody>
      </p:sp>
    </p:spTree>
    <p:extLst>
      <p:ext uri="{BB962C8B-B14F-4D97-AF65-F5344CB8AC3E}">
        <p14:creationId xmlns:p14="http://schemas.microsoft.com/office/powerpoint/2010/main" val="4218091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7" name="Imagen 6">
            <a:extLst>
              <a:ext uri="{FF2B5EF4-FFF2-40B4-BE49-F238E27FC236}">
                <a16:creationId xmlns:a16="http://schemas.microsoft.com/office/drawing/2014/main" id="{782C7E59-DC2E-E542-81AE-EAEFA93E823B}"/>
              </a:ext>
            </a:extLst>
          </p:cNvPr>
          <p:cNvPicPr>
            <a:picLocks noChangeAspect="1"/>
          </p:cNvPicPr>
          <p:nvPr/>
        </p:nvPicPr>
        <p:blipFill rotWithShape="1">
          <a:blip r:embed="rId3"/>
          <a:srcRect l="27863" t="6273" r="33697" b="3603"/>
          <a:stretch/>
        </p:blipFill>
        <p:spPr>
          <a:xfrm>
            <a:off x="498050" y="1124100"/>
            <a:ext cx="3668400" cy="5733899"/>
          </a:xfrm>
          <a:prstGeom prst="rect">
            <a:avLst/>
          </a:prstGeom>
        </p:spPr>
      </p:pic>
      <p:sp>
        <p:nvSpPr>
          <p:cNvPr id="5" name="Google Shape;56;g1e0bd25976b_0_37">
            <a:extLst>
              <a:ext uri="{FF2B5EF4-FFF2-40B4-BE49-F238E27FC236}">
                <a16:creationId xmlns:a16="http://schemas.microsoft.com/office/drawing/2014/main" id="{09DBA7FB-64B3-1F48-A14D-9851A7F274CE}"/>
              </a:ext>
            </a:extLst>
          </p:cNvPr>
          <p:cNvSpPr txBox="1"/>
          <p:nvPr/>
        </p:nvSpPr>
        <p:spPr>
          <a:xfrm>
            <a:off x="4470142" y="620484"/>
            <a:ext cx="5111243" cy="707846"/>
          </a:xfrm>
          <a:prstGeom prst="rect">
            <a:avLst/>
          </a:prstGeom>
          <a:noFill/>
          <a:ln>
            <a:noFill/>
          </a:ln>
        </p:spPr>
        <p:txBody>
          <a:bodyPr spcFirstLastPara="1" wrap="square" lIns="91425" tIns="45700" rIns="91425" bIns="45700" anchor="t" anchorCtr="0">
            <a:spAutoFit/>
          </a:bodyPr>
          <a:lstStyle/>
          <a:p>
            <a:pPr marL="0" indent="0">
              <a:buNone/>
            </a:pPr>
            <a:r>
              <a:rPr lang="es-GT" sz="2000" b="1" dirty="0">
                <a:solidFill>
                  <a:srgbClr val="36B3CE"/>
                </a:solidFill>
                <a:latin typeface="Montserrat" pitchFamily="2" charset="77"/>
                <a:cs typeface="Arial" panose="020B0604020202020204" pitchFamily="34" charset="0"/>
              </a:rPr>
              <a:t>189,328 Transferencias monetarias condicionadas </a:t>
            </a:r>
            <a:r>
              <a:rPr lang="es-GT" sz="2000" dirty="0">
                <a:solidFill>
                  <a:srgbClr val="36B3CE"/>
                </a:solidFill>
                <a:latin typeface="Montserrat" pitchFamily="2" charset="77"/>
                <a:cs typeface="Arial" panose="020B0604020202020204" pitchFamily="34" charset="0"/>
              </a:rPr>
              <a:t>en salud y educación</a:t>
            </a:r>
            <a:endParaRPr kumimoji="0" lang="es-GT" sz="3200" b="0" i="0" u="none" strike="noStrike" kern="1200" cap="none" spc="0" normalizeH="0" baseline="0" noProof="0" dirty="0">
              <a:ln>
                <a:noFill/>
              </a:ln>
              <a:solidFill>
                <a:srgbClr val="36B3CE"/>
              </a:solidFill>
              <a:effectLst/>
              <a:uLnTx/>
              <a:uFillTx/>
              <a:latin typeface="Montserrat" pitchFamily="2" charset="77"/>
              <a:ea typeface="+mn-ea"/>
              <a:cs typeface="Arial" panose="020B0604020202020204" pitchFamily="34" charset="0"/>
            </a:endParaRPr>
          </a:p>
        </p:txBody>
      </p:sp>
      <p:sp>
        <p:nvSpPr>
          <p:cNvPr id="6" name="Google Shape;57;g1e0bd25976b_0_37">
            <a:extLst>
              <a:ext uri="{FF2B5EF4-FFF2-40B4-BE49-F238E27FC236}">
                <a16:creationId xmlns:a16="http://schemas.microsoft.com/office/drawing/2014/main" id="{53AC3D07-C687-A84A-90D8-B149663A8078}"/>
              </a:ext>
            </a:extLst>
          </p:cNvPr>
          <p:cNvSpPr txBox="1"/>
          <p:nvPr/>
        </p:nvSpPr>
        <p:spPr>
          <a:xfrm>
            <a:off x="4470142" y="1574741"/>
            <a:ext cx="7352647" cy="4662775"/>
          </a:xfrm>
          <a:prstGeom prst="rect">
            <a:avLst/>
          </a:prstGeom>
          <a:noFill/>
          <a:ln>
            <a:noFill/>
          </a:ln>
        </p:spPr>
        <p:txBody>
          <a:bodyPr spcFirstLastPara="1" wrap="square" lIns="91425" tIns="45700" rIns="91425" bIns="45700" anchor="t" anchorCtr="0">
            <a:spAutoFit/>
          </a:bodyPr>
          <a:lstStyle/>
          <a:p>
            <a:pPr marL="0" indent="0">
              <a:lnSpc>
                <a:spcPct val="150000"/>
              </a:lnSpc>
              <a:buNone/>
            </a:pPr>
            <a:r>
              <a:rPr lang="es-GT" sz="1800" b="1" dirty="0">
                <a:solidFill>
                  <a:srgbClr val="1F3B57"/>
                </a:solidFill>
                <a:latin typeface="Montserrat" pitchFamily="2" charset="77"/>
                <a:cs typeface="Arial" panose="020B0604020202020204" pitchFamily="34" charset="0"/>
              </a:rPr>
              <a:t>Aspectos presupuestarios</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Presupuesto vigente: Q. 411,474,498.00</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Presupuesto ejecutado (utilizado): Q. 92,488,987.40</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Fuente de financiamiento: 11 y 21</a:t>
            </a:r>
          </a:p>
          <a:p>
            <a:pPr marL="342900" indent="-342900">
              <a:lnSpc>
                <a:spcPct val="150000"/>
              </a:lnSpc>
              <a:buAutoNum type="alphaLcPeriod"/>
            </a:pPr>
            <a:endParaRPr lang="es-GT" sz="1800" dirty="0">
              <a:solidFill>
                <a:srgbClr val="1F3B57"/>
              </a:solidFill>
              <a:latin typeface="Montserrat" pitchFamily="2" charset="77"/>
              <a:cs typeface="Arial" panose="020B0604020202020204" pitchFamily="34" charset="0"/>
            </a:endParaRPr>
          </a:p>
          <a:p>
            <a:pPr marL="0" indent="0">
              <a:lnSpc>
                <a:spcPct val="150000"/>
              </a:lnSpc>
              <a:buNone/>
            </a:pPr>
            <a:r>
              <a:rPr lang="es-GT" sz="1800" b="1" dirty="0">
                <a:solidFill>
                  <a:srgbClr val="1F3B57"/>
                </a:solidFill>
                <a:latin typeface="Montserrat" pitchFamily="2" charset="77"/>
                <a:cs typeface="Arial" panose="020B0604020202020204" pitchFamily="34" charset="0"/>
              </a:rPr>
              <a:t>Aspectos de planificación estatal</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Programa: BONO SOCIAL </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Meta: Un millón de aportes</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Población beneficiada: 72,003 familias</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Ubicación geográfica: 21 departamentos</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Plazo de ejecución: Enero-Diciembre</a:t>
            </a:r>
          </a:p>
        </p:txBody>
      </p:sp>
    </p:spTree>
    <p:extLst>
      <p:ext uri="{BB962C8B-B14F-4D97-AF65-F5344CB8AC3E}">
        <p14:creationId xmlns:p14="http://schemas.microsoft.com/office/powerpoint/2010/main" val="3323093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627529" y="1047375"/>
            <a:ext cx="457029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chemeClr val="lt1"/>
                </a:solidFill>
                <a:latin typeface="Montserrat"/>
                <a:ea typeface="Montserrat"/>
                <a:cs typeface="Montserrat"/>
                <a:sym typeface="Montserrat"/>
              </a:rPr>
              <a:t>PRINCIPALES FUNCIONES DEL </a:t>
            </a:r>
            <a:r>
              <a:rPr lang="es-GT" sz="2000" b="1" dirty="0">
                <a:solidFill>
                  <a:schemeClr val="lt1"/>
                </a:solidFill>
                <a:latin typeface="Montserrat"/>
                <a:ea typeface="Montserrat"/>
                <a:cs typeface="Montserrat"/>
                <a:sym typeface="Montserrat"/>
              </a:rPr>
              <a:t>MINISTERIO DE DESARROLLO SOCIAL</a:t>
            </a:r>
            <a:endParaRPr lang="es-GT" sz="2000" dirty="0">
              <a:solidFill>
                <a:schemeClr val="lt1"/>
              </a:solidFill>
            </a:endParaRPr>
          </a:p>
        </p:txBody>
      </p:sp>
      <p:sp>
        <p:nvSpPr>
          <p:cNvPr id="57" name="Google Shape;57;g1e0bd25976b_0_37"/>
          <p:cNvSpPr txBox="1"/>
          <p:nvPr/>
        </p:nvSpPr>
        <p:spPr>
          <a:xfrm>
            <a:off x="867988" y="2623795"/>
            <a:ext cx="4994100"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600" dirty="0">
                <a:solidFill>
                  <a:srgbClr val="1F3B57"/>
                </a:solidFill>
                <a:latin typeface="Montserrat"/>
                <a:ea typeface="Montserrat"/>
                <a:cs typeface="Montserrat"/>
                <a:sym typeface="Montserrat"/>
              </a:rPr>
              <a:t>Ejercer la rectoría sectorial en materia de desarrollo social.</a:t>
            </a:r>
          </a:p>
        </p:txBody>
      </p:sp>
      <p:sp>
        <p:nvSpPr>
          <p:cNvPr id="58" name="Google Shape;58;g1e0bd25976b_0_37"/>
          <p:cNvSpPr txBox="1"/>
          <p:nvPr/>
        </p:nvSpPr>
        <p:spPr>
          <a:xfrm>
            <a:off x="867988" y="4205234"/>
            <a:ext cx="4994100"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600" dirty="0">
                <a:solidFill>
                  <a:srgbClr val="1F3B57"/>
                </a:solidFill>
                <a:latin typeface="Montserrat"/>
                <a:ea typeface="Montserrat"/>
                <a:cs typeface="Montserrat"/>
                <a:sym typeface="Montserrat"/>
              </a:rPr>
              <a:t>Promover el acceso equitativo a la población vulnerable a los programas sociales.</a:t>
            </a:r>
          </a:p>
        </p:txBody>
      </p:sp>
      <p:sp>
        <p:nvSpPr>
          <p:cNvPr id="59" name="Google Shape;59;g1e0bd25976b_0_37"/>
          <p:cNvSpPr txBox="1"/>
          <p:nvPr/>
        </p:nvSpPr>
        <p:spPr>
          <a:xfrm>
            <a:off x="6318529" y="2623795"/>
            <a:ext cx="4994100"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600" dirty="0">
                <a:solidFill>
                  <a:srgbClr val="1F3B57"/>
                </a:solidFill>
                <a:latin typeface="Montserrat"/>
                <a:ea typeface="Montserrat"/>
                <a:cs typeface="Montserrat"/>
                <a:sym typeface="Montserrat"/>
              </a:rPr>
              <a:t>Aprobar y publicar las normas y procedimientos para la prestación y el acceso a los programas sociales del MIDES.</a:t>
            </a:r>
          </a:p>
        </p:txBody>
      </p:sp>
      <p:sp>
        <p:nvSpPr>
          <p:cNvPr id="60" name="Google Shape;60;g1e0bd25976b_0_37"/>
          <p:cNvSpPr txBox="1"/>
          <p:nvPr/>
        </p:nvSpPr>
        <p:spPr>
          <a:xfrm>
            <a:off x="6318529" y="4205234"/>
            <a:ext cx="4994100" cy="193895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600" dirty="0">
                <a:solidFill>
                  <a:srgbClr val="1F3B57"/>
                </a:solidFill>
                <a:latin typeface="Montserrat"/>
                <a:ea typeface="Montserrat"/>
                <a:cs typeface="Montserrat"/>
                <a:sym typeface="Montserrat"/>
              </a:rPr>
              <a:t>Manejar en forma estratégica la asignación de los recursos públicos destinados a planes, programas y proyectos que buscan reducir la pobreza, inequidad, exclusión, y vulnerabilidad social.</a:t>
            </a:r>
          </a:p>
        </p:txBody>
      </p:sp>
      <p:grpSp>
        <p:nvGrpSpPr>
          <p:cNvPr id="3" name="Grupo 2">
            <a:extLst>
              <a:ext uri="{FF2B5EF4-FFF2-40B4-BE49-F238E27FC236}">
                <a16:creationId xmlns:a16="http://schemas.microsoft.com/office/drawing/2014/main" id="{3B828755-683D-D04F-9E34-617ED0262886}"/>
              </a:ext>
            </a:extLst>
          </p:cNvPr>
          <p:cNvGrpSpPr/>
          <p:nvPr/>
        </p:nvGrpSpPr>
        <p:grpSpPr>
          <a:xfrm>
            <a:off x="821754" y="2816907"/>
            <a:ext cx="5543008" cy="1660442"/>
            <a:chOff x="821754" y="2816907"/>
            <a:chExt cx="5543008" cy="1660442"/>
          </a:xfrm>
        </p:grpSpPr>
        <p:sp>
          <p:nvSpPr>
            <p:cNvPr id="2" name="Elipse 1">
              <a:extLst>
                <a:ext uri="{FF2B5EF4-FFF2-40B4-BE49-F238E27FC236}">
                  <a16:creationId xmlns:a16="http://schemas.microsoft.com/office/drawing/2014/main" id="{76D40EC0-0D47-8248-B411-32FC35D15A9D}"/>
                </a:ext>
              </a:extLst>
            </p:cNvPr>
            <p:cNvSpPr/>
            <p:nvPr/>
          </p:nvSpPr>
          <p:spPr>
            <a:xfrm>
              <a:off x="837166" y="2816908"/>
              <a:ext cx="92467" cy="92467"/>
            </a:xfrm>
            <a:prstGeom prst="ellipse">
              <a:avLst/>
            </a:prstGeom>
            <a:solidFill>
              <a:srgbClr val="36B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9" name="Elipse 8">
              <a:extLst>
                <a:ext uri="{FF2B5EF4-FFF2-40B4-BE49-F238E27FC236}">
                  <a16:creationId xmlns:a16="http://schemas.microsoft.com/office/drawing/2014/main" id="{B33D3F18-3BDC-F848-816A-ADDC0F685BE8}"/>
                </a:ext>
              </a:extLst>
            </p:cNvPr>
            <p:cNvSpPr/>
            <p:nvPr/>
          </p:nvSpPr>
          <p:spPr>
            <a:xfrm>
              <a:off x="821754" y="4384882"/>
              <a:ext cx="92467" cy="92467"/>
            </a:xfrm>
            <a:prstGeom prst="ellipse">
              <a:avLst/>
            </a:prstGeom>
            <a:solidFill>
              <a:srgbClr val="36B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Elipse 9">
              <a:extLst>
                <a:ext uri="{FF2B5EF4-FFF2-40B4-BE49-F238E27FC236}">
                  <a16:creationId xmlns:a16="http://schemas.microsoft.com/office/drawing/2014/main" id="{1C9A9E07-18CE-0848-81AF-D40111F82D09}"/>
                </a:ext>
              </a:extLst>
            </p:cNvPr>
            <p:cNvSpPr/>
            <p:nvPr/>
          </p:nvSpPr>
          <p:spPr>
            <a:xfrm>
              <a:off x="6272295" y="2816907"/>
              <a:ext cx="92467" cy="92467"/>
            </a:xfrm>
            <a:prstGeom prst="ellipse">
              <a:avLst/>
            </a:prstGeom>
            <a:solidFill>
              <a:srgbClr val="36B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1" name="Elipse 10">
              <a:extLst>
                <a:ext uri="{FF2B5EF4-FFF2-40B4-BE49-F238E27FC236}">
                  <a16:creationId xmlns:a16="http://schemas.microsoft.com/office/drawing/2014/main" id="{312DA9E7-B984-6A49-A387-0D5D29D4FFF5}"/>
                </a:ext>
              </a:extLst>
            </p:cNvPr>
            <p:cNvSpPr/>
            <p:nvPr/>
          </p:nvSpPr>
          <p:spPr>
            <a:xfrm>
              <a:off x="6237447" y="4384882"/>
              <a:ext cx="92467" cy="92467"/>
            </a:xfrm>
            <a:prstGeom prst="ellipse">
              <a:avLst/>
            </a:prstGeom>
            <a:solidFill>
              <a:srgbClr val="36B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grpSp>
    </p:spTree>
    <p:extLst>
      <p:ext uri="{BB962C8B-B14F-4D97-AF65-F5344CB8AC3E}">
        <p14:creationId xmlns:p14="http://schemas.microsoft.com/office/powerpoint/2010/main" val="2674491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7" name="Imagen 6">
            <a:extLst>
              <a:ext uri="{FF2B5EF4-FFF2-40B4-BE49-F238E27FC236}">
                <a16:creationId xmlns:a16="http://schemas.microsoft.com/office/drawing/2014/main" id="{782C7E59-DC2E-E542-81AE-EAEFA93E823B}"/>
              </a:ext>
            </a:extLst>
          </p:cNvPr>
          <p:cNvPicPr>
            <a:picLocks noChangeAspect="1"/>
          </p:cNvPicPr>
          <p:nvPr/>
        </p:nvPicPr>
        <p:blipFill rotWithShape="1">
          <a:blip r:embed="rId3"/>
          <a:srcRect l="26032" t="4259" r="33133"/>
          <a:stretch/>
        </p:blipFill>
        <p:spPr>
          <a:xfrm>
            <a:off x="498050" y="1124100"/>
            <a:ext cx="3668400" cy="5733899"/>
          </a:xfrm>
          <a:prstGeom prst="rect">
            <a:avLst/>
          </a:prstGeom>
        </p:spPr>
      </p:pic>
      <p:sp>
        <p:nvSpPr>
          <p:cNvPr id="8" name="Google Shape;56;g1e0bd25976b_0_37">
            <a:extLst>
              <a:ext uri="{FF2B5EF4-FFF2-40B4-BE49-F238E27FC236}">
                <a16:creationId xmlns:a16="http://schemas.microsoft.com/office/drawing/2014/main" id="{20385C0F-8BAD-204D-9A43-030E68E3137D}"/>
              </a:ext>
            </a:extLst>
          </p:cNvPr>
          <p:cNvSpPr txBox="1"/>
          <p:nvPr/>
        </p:nvSpPr>
        <p:spPr>
          <a:xfrm>
            <a:off x="4462685" y="389478"/>
            <a:ext cx="6991378" cy="1631175"/>
          </a:xfrm>
          <a:prstGeom prst="rect">
            <a:avLst/>
          </a:prstGeom>
          <a:noFill/>
          <a:ln>
            <a:noFill/>
          </a:ln>
        </p:spPr>
        <p:txBody>
          <a:bodyPr spcFirstLastPara="1" wrap="square" lIns="91425" tIns="45700" rIns="91425" bIns="45700" anchor="t" anchorCtr="0">
            <a:spAutoFit/>
          </a:bodyPr>
          <a:lstStyle/>
          <a:p>
            <a:pPr marL="0" indent="0">
              <a:buNone/>
            </a:pPr>
            <a:r>
              <a:rPr lang="es-GT" sz="2000" b="1" dirty="0">
                <a:solidFill>
                  <a:srgbClr val="36B3CE"/>
                </a:solidFill>
                <a:latin typeface="Montserrat" pitchFamily="2" charset="77"/>
                <a:cs typeface="Arial" panose="020B0604020202020204" pitchFamily="34" charset="0"/>
              </a:rPr>
              <a:t>378 Transferencias monetarias condicionadas </a:t>
            </a:r>
            <a:r>
              <a:rPr lang="es-GT" sz="2000" dirty="0">
                <a:solidFill>
                  <a:srgbClr val="36B3CE"/>
                </a:solidFill>
                <a:latin typeface="Montserrat" pitchFamily="2" charset="77"/>
                <a:cs typeface="Arial" panose="020B0604020202020204" pitchFamily="34" charset="0"/>
              </a:rPr>
              <a:t>entregadas a niñas y adolescentes embarazadas o madres de 14 o menos años de edad, victimas de violencia sexual judicializadas que cumplen con sus controles de salud</a:t>
            </a:r>
          </a:p>
        </p:txBody>
      </p:sp>
      <p:sp>
        <p:nvSpPr>
          <p:cNvPr id="9" name="Google Shape;57;g1e0bd25976b_0_37">
            <a:extLst>
              <a:ext uri="{FF2B5EF4-FFF2-40B4-BE49-F238E27FC236}">
                <a16:creationId xmlns:a16="http://schemas.microsoft.com/office/drawing/2014/main" id="{C12C78B5-8153-1840-B53A-196A8A66645C}"/>
              </a:ext>
            </a:extLst>
          </p:cNvPr>
          <p:cNvSpPr txBox="1"/>
          <p:nvPr/>
        </p:nvSpPr>
        <p:spPr>
          <a:xfrm>
            <a:off x="4462685" y="1964219"/>
            <a:ext cx="7352647" cy="4662775"/>
          </a:xfrm>
          <a:prstGeom prst="rect">
            <a:avLst/>
          </a:prstGeom>
          <a:noFill/>
          <a:ln>
            <a:noFill/>
          </a:ln>
        </p:spPr>
        <p:txBody>
          <a:bodyPr spcFirstLastPara="1" wrap="square" lIns="91425" tIns="45700" rIns="91425" bIns="45700" anchor="t" anchorCtr="0">
            <a:spAutoFit/>
          </a:bodyPr>
          <a:lstStyle/>
          <a:p>
            <a:pPr marL="0" indent="0">
              <a:lnSpc>
                <a:spcPct val="150000"/>
              </a:lnSpc>
              <a:buNone/>
            </a:pPr>
            <a:r>
              <a:rPr lang="es-GT" sz="1800" b="1" dirty="0">
                <a:solidFill>
                  <a:srgbClr val="1F3B57"/>
                </a:solidFill>
                <a:latin typeface="Montserrat" pitchFamily="2" charset="77"/>
                <a:cs typeface="Arial" panose="020B0604020202020204" pitchFamily="34" charset="0"/>
              </a:rPr>
              <a:t>Aspectos presupuestarios</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Presupuesto vigente: Q. 1,500,000.00</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Presupuesto ejecutado (utilizado): Q. 567,000.00</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Fuente de financiamiento: 21</a:t>
            </a:r>
          </a:p>
          <a:p>
            <a:pPr marL="342900" indent="-342900">
              <a:lnSpc>
                <a:spcPct val="150000"/>
              </a:lnSpc>
              <a:buAutoNum type="alphaLcPeriod"/>
            </a:pPr>
            <a:endParaRPr lang="es-GT" sz="1800" dirty="0">
              <a:solidFill>
                <a:srgbClr val="1F3B57"/>
              </a:solidFill>
              <a:latin typeface="Montserrat" pitchFamily="2" charset="77"/>
              <a:cs typeface="Arial" panose="020B0604020202020204" pitchFamily="34" charset="0"/>
            </a:endParaRPr>
          </a:p>
          <a:p>
            <a:pPr marL="0" indent="0">
              <a:lnSpc>
                <a:spcPct val="150000"/>
              </a:lnSpc>
              <a:buNone/>
            </a:pPr>
            <a:r>
              <a:rPr lang="es-GT" sz="1800" b="1" dirty="0">
                <a:solidFill>
                  <a:srgbClr val="1F3B57"/>
                </a:solidFill>
                <a:latin typeface="Montserrat" pitchFamily="2" charset="77"/>
                <a:cs typeface="Arial" panose="020B0604020202020204" pitchFamily="34" charset="0"/>
              </a:rPr>
              <a:t>Aspectos de planificación estatal</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Programa: VIDA</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Meta: 1,000 aportes</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Población beneficiada: 140 personas</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Ubicación geográfica: 16 departamentos</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Plazo de ejecución: Enero-Diciembre</a:t>
            </a:r>
          </a:p>
        </p:txBody>
      </p:sp>
    </p:spTree>
    <p:extLst>
      <p:ext uri="{BB962C8B-B14F-4D97-AF65-F5344CB8AC3E}">
        <p14:creationId xmlns:p14="http://schemas.microsoft.com/office/powerpoint/2010/main" val="1280332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7" name="Imagen 6">
            <a:extLst>
              <a:ext uri="{FF2B5EF4-FFF2-40B4-BE49-F238E27FC236}">
                <a16:creationId xmlns:a16="http://schemas.microsoft.com/office/drawing/2014/main" id="{782C7E59-DC2E-E542-81AE-EAEFA93E823B}"/>
              </a:ext>
            </a:extLst>
          </p:cNvPr>
          <p:cNvPicPr>
            <a:picLocks noChangeAspect="1"/>
          </p:cNvPicPr>
          <p:nvPr/>
        </p:nvPicPr>
        <p:blipFill rotWithShape="1">
          <a:blip r:embed="rId3"/>
          <a:srcRect l="12564" t="7756" r="15785" b="8248"/>
          <a:stretch/>
        </p:blipFill>
        <p:spPr>
          <a:xfrm>
            <a:off x="498050" y="1124100"/>
            <a:ext cx="3668400" cy="5733899"/>
          </a:xfrm>
          <a:prstGeom prst="rect">
            <a:avLst/>
          </a:prstGeom>
        </p:spPr>
      </p:pic>
      <p:sp>
        <p:nvSpPr>
          <p:cNvPr id="5" name="Google Shape;56;g1e0bd25976b_0_37">
            <a:extLst>
              <a:ext uri="{FF2B5EF4-FFF2-40B4-BE49-F238E27FC236}">
                <a16:creationId xmlns:a16="http://schemas.microsoft.com/office/drawing/2014/main" id="{5953B5A0-BB31-8145-86F5-80FF0F4BF0D2}"/>
              </a:ext>
            </a:extLst>
          </p:cNvPr>
          <p:cNvSpPr txBox="1"/>
          <p:nvPr/>
        </p:nvSpPr>
        <p:spPr>
          <a:xfrm>
            <a:off x="4462685" y="369540"/>
            <a:ext cx="5894098" cy="1015622"/>
          </a:xfrm>
          <a:prstGeom prst="rect">
            <a:avLst/>
          </a:prstGeom>
          <a:noFill/>
          <a:ln>
            <a:noFill/>
          </a:ln>
        </p:spPr>
        <p:txBody>
          <a:bodyPr spcFirstLastPara="1" wrap="square" lIns="91425" tIns="45700" rIns="91425" bIns="45700" anchor="t" anchorCtr="0">
            <a:spAutoFit/>
          </a:bodyPr>
          <a:lstStyle/>
          <a:p>
            <a:pPr marL="0" indent="0">
              <a:buNone/>
            </a:pPr>
            <a:r>
              <a:rPr lang="es-GT" sz="2000" b="1" dirty="0">
                <a:solidFill>
                  <a:srgbClr val="36B3CE"/>
                </a:solidFill>
                <a:latin typeface="Montserrat" pitchFamily="2" charset="77"/>
                <a:cs typeface="Arial" panose="020B0604020202020204" pitchFamily="34" charset="0"/>
              </a:rPr>
              <a:t>17,099 Transferencias Monetarias </a:t>
            </a:r>
            <a:r>
              <a:rPr lang="es-GT" sz="2000" dirty="0">
                <a:solidFill>
                  <a:srgbClr val="36B3CE"/>
                </a:solidFill>
                <a:latin typeface="Montserrat" pitchFamily="2" charset="77"/>
                <a:cs typeface="Arial" panose="020B0604020202020204" pitchFamily="34" charset="0"/>
              </a:rPr>
              <a:t>entregadas a </a:t>
            </a:r>
            <a:r>
              <a:rPr lang="es-MX" sz="2000" dirty="0">
                <a:solidFill>
                  <a:srgbClr val="36B3CE"/>
                </a:solidFill>
                <a:latin typeface="Montserrat" pitchFamily="2" charset="77"/>
                <a:cs typeface="Arial" panose="020B0604020202020204" pitchFamily="34" charset="0"/>
              </a:rPr>
              <a:t>personas beneficiadas por el</a:t>
            </a:r>
          </a:p>
          <a:p>
            <a:pPr marL="0" indent="0">
              <a:buNone/>
            </a:pPr>
            <a:r>
              <a:rPr lang="es-MX" sz="2000" dirty="0">
                <a:solidFill>
                  <a:srgbClr val="36B3CE"/>
                </a:solidFill>
                <a:latin typeface="Montserrat" pitchFamily="2" charset="77"/>
                <a:cs typeface="Arial" panose="020B0604020202020204" pitchFamily="34" charset="0"/>
              </a:rPr>
              <a:t>Programa de Desarrollo Integral</a:t>
            </a:r>
            <a:endParaRPr kumimoji="0" lang="es-GT" sz="3200" b="0" i="0" u="none" strike="noStrike" kern="1200" cap="none" spc="0" normalizeH="0" baseline="0" noProof="0" dirty="0">
              <a:ln>
                <a:noFill/>
              </a:ln>
              <a:solidFill>
                <a:srgbClr val="36B3CE"/>
              </a:solidFill>
              <a:effectLst/>
              <a:uLnTx/>
              <a:uFillTx/>
              <a:latin typeface="Montserrat" pitchFamily="2" charset="77"/>
              <a:ea typeface="+mn-ea"/>
              <a:cs typeface="Arial" panose="020B0604020202020204" pitchFamily="34" charset="0"/>
            </a:endParaRPr>
          </a:p>
        </p:txBody>
      </p:sp>
      <p:sp>
        <p:nvSpPr>
          <p:cNvPr id="6" name="Google Shape;57;g1e0bd25976b_0_37">
            <a:extLst>
              <a:ext uri="{FF2B5EF4-FFF2-40B4-BE49-F238E27FC236}">
                <a16:creationId xmlns:a16="http://schemas.microsoft.com/office/drawing/2014/main" id="{714FEC34-231E-EA47-84F2-9BEC800274DF}"/>
              </a:ext>
            </a:extLst>
          </p:cNvPr>
          <p:cNvSpPr txBox="1"/>
          <p:nvPr/>
        </p:nvSpPr>
        <p:spPr>
          <a:xfrm>
            <a:off x="4462685" y="1558416"/>
            <a:ext cx="7352647" cy="5078273"/>
          </a:xfrm>
          <a:prstGeom prst="rect">
            <a:avLst/>
          </a:prstGeom>
          <a:noFill/>
          <a:ln>
            <a:noFill/>
          </a:ln>
        </p:spPr>
        <p:txBody>
          <a:bodyPr spcFirstLastPara="1" wrap="square" lIns="91425" tIns="45700" rIns="91425" bIns="45700" anchor="t" anchorCtr="0">
            <a:spAutoFit/>
          </a:bodyPr>
          <a:lstStyle/>
          <a:p>
            <a:pPr marL="0" indent="0">
              <a:lnSpc>
                <a:spcPct val="150000"/>
              </a:lnSpc>
              <a:buNone/>
            </a:pPr>
            <a:r>
              <a:rPr lang="es-GT" sz="1800" b="1" dirty="0">
                <a:solidFill>
                  <a:srgbClr val="1F3B57"/>
                </a:solidFill>
                <a:latin typeface="Montserrat" pitchFamily="2" charset="77"/>
                <a:cs typeface="Arial" panose="020B0604020202020204" pitchFamily="34" charset="0"/>
              </a:rPr>
              <a:t>Aspectos presupuestarios</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Presupuesto vigente: Q. 303,000,000.00</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Presupuesto ejecutado (utilizado): Q. 17,269,990.00</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Fuente de financiamiento: 11 y 12</a:t>
            </a:r>
          </a:p>
          <a:p>
            <a:pPr marL="342900" indent="-342900">
              <a:lnSpc>
                <a:spcPct val="150000"/>
              </a:lnSpc>
              <a:buAutoNum type="alphaLcPeriod"/>
            </a:pPr>
            <a:endParaRPr lang="es-GT" sz="1800" dirty="0">
              <a:solidFill>
                <a:srgbClr val="1F3B57"/>
              </a:solidFill>
              <a:latin typeface="Montserrat" pitchFamily="2" charset="77"/>
              <a:cs typeface="Arial" panose="020B0604020202020204" pitchFamily="34" charset="0"/>
            </a:endParaRPr>
          </a:p>
          <a:p>
            <a:pPr marL="0" indent="0">
              <a:lnSpc>
                <a:spcPct val="150000"/>
              </a:lnSpc>
              <a:buNone/>
            </a:pPr>
            <a:r>
              <a:rPr lang="es-GT" sz="1800" b="1" dirty="0">
                <a:solidFill>
                  <a:srgbClr val="1F3B57"/>
                </a:solidFill>
                <a:latin typeface="Montserrat" pitchFamily="2" charset="77"/>
                <a:cs typeface="Arial" panose="020B0604020202020204" pitchFamily="34" charset="0"/>
              </a:rPr>
              <a:t>Aspectos de planificación estatal</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Programa: PROGRAMA TEMPORAL DE DESARROLLO INTEGRAL</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Meta: 27,280 aportes</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Población beneficiada: 17,099 personas</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Ubicación geográfica: 22 departamentos</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Plazo de ejecución: Enero-Diciembre</a:t>
            </a:r>
          </a:p>
        </p:txBody>
      </p:sp>
    </p:spTree>
    <p:extLst>
      <p:ext uri="{BB962C8B-B14F-4D97-AF65-F5344CB8AC3E}">
        <p14:creationId xmlns:p14="http://schemas.microsoft.com/office/powerpoint/2010/main" val="3713620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8" name="Google Shape;56;g1e0bd25976b_0_37">
            <a:extLst>
              <a:ext uri="{FF2B5EF4-FFF2-40B4-BE49-F238E27FC236}">
                <a16:creationId xmlns:a16="http://schemas.microsoft.com/office/drawing/2014/main" id="{808B4CD0-5A31-EE4D-9C17-F867338AB540}"/>
              </a:ext>
            </a:extLst>
          </p:cNvPr>
          <p:cNvSpPr txBox="1"/>
          <p:nvPr/>
        </p:nvSpPr>
        <p:spPr>
          <a:xfrm>
            <a:off x="4462685" y="770177"/>
            <a:ext cx="5111243" cy="707846"/>
          </a:xfrm>
          <a:prstGeom prst="rect">
            <a:avLst/>
          </a:prstGeom>
          <a:noFill/>
          <a:ln>
            <a:noFill/>
          </a:ln>
        </p:spPr>
        <p:txBody>
          <a:bodyPr spcFirstLastPara="1" wrap="square" lIns="91425" tIns="45700" rIns="91425" bIns="45700" anchor="t" anchorCtr="0">
            <a:spAutoFit/>
          </a:bodyPr>
          <a:lstStyle/>
          <a:p>
            <a:pPr marL="0" indent="0">
              <a:buNone/>
            </a:pPr>
            <a:r>
              <a:rPr lang="es-GT" sz="2000" b="1" dirty="0">
                <a:solidFill>
                  <a:srgbClr val="36B3CE"/>
                </a:solidFill>
                <a:latin typeface="Montserrat" pitchFamily="2" charset="77"/>
                <a:cs typeface="Arial" panose="020B0604020202020204" pitchFamily="34" charset="0"/>
              </a:rPr>
              <a:t>9 proyectos </a:t>
            </a:r>
            <a:r>
              <a:rPr lang="es-GT" sz="2000" dirty="0">
                <a:solidFill>
                  <a:srgbClr val="36B3CE"/>
                </a:solidFill>
                <a:latin typeface="Montserrat" pitchFamily="2" charset="77"/>
                <a:cs typeface="Arial" panose="020B0604020202020204" pitchFamily="34" charset="0"/>
              </a:rPr>
              <a:t>para el desarrollo social con avances en su ejecución</a:t>
            </a:r>
            <a:endParaRPr lang="es-GT" sz="2400" dirty="0">
              <a:solidFill>
                <a:srgbClr val="36B3CE"/>
              </a:solidFill>
              <a:latin typeface="Montserrat" pitchFamily="2" charset="77"/>
              <a:cs typeface="Arial" panose="020B0604020202020204" pitchFamily="34" charset="0"/>
            </a:endParaRPr>
          </a:p>
        </p:txBody>
      </p:sp>
      <p:sp>
        <p:nvSpPr>
          <p:cNvPr id="9" name="Google Shape;57;g1e0bd25976b_0_37">
            <a:extLst>
              <a:ext uri="{FF2B5EF4-FFF2-40B4-BE49-F238E27FC236}">
                <a16:creationId xmlns:a16="http://schemas.microsoft.com/office/drawing/2014/main" id="{2170D9FC-808F-A04F-B6A6-1A95E1C8D7D3}"/>
              </a:ext>
            </a:extLst>
          </p:cNvPr>
          <p:cNvSpPr txBox="1"/>
          <p:nvPr/>
        </p:nvSpPr>
        <p:spPr>
          <a:xfrm>
            <a:off x="4462684" y="1838714"/>
            <a:ext cx="7352647" cy="3831778"/>
          </a:xfrm>
          <a:prstGeom prst="rect">
            <a:avLst/>
          </a:prstGeom>
          <a:noFill/>
          <a:ln>
            <a:noFill/>
          </a:ln>
        </p:spPr>
        <p:txBody>
          <a:bodyPr spcFirstLastPara="1" wrap="square" lIns="91425" tIns="45700" rIns="91425" bIns="45700" anchor="t" anchorCtr="0">
            <a:spAutoFit/>
          </a:bodyPr>
          <a:lstStyle/>
          <a:p>
            <a:pPr marL="0" indent="0">
              <a:lnSpc>
                <a:spcPct val="150000"/>
              </a:lnSpc>
              <a:buNone/>
            </a:pPr>
            <a:r>
              <a:rPr lang="es-GT" sz="1800" b="1" dirty="0">
                <a:solidFill>
                  <a:srgbClr val="1F3B57"/>
                </a:solidFill>
                <a:latin typeface="Montserrat" pitchFamily="2" charset="77"/>
                <a:cs typeface="Arial" panose="020B0604020202020204" pitchFamily="34" charset="0"/>
              </a:rPr>
              <a:t>Aspectos presupuestarios</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Presupuesto vigente: Q. 171,554,275.00</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Presupuesto ejecutado (utilizado): Q. 33,935,085.76</a:t>
            </a:r>
          </a:p>
          <a:p>
            <a:pPr marL="342900" indent="-342900">
              <a:lnSpc>
                <a:spcPct val="150000"/>
              </a:lnSpc>
              <a:buAutoNum type="alphaLcPeriod"/>
            </a:pPr>
            <a:r>
              <a:rPr lang="es-GT" sz="1800" dirty="0">
                <a:solidFill>
                  <a:srgbClr val="1F3B57"/>
                </a:solidFill>
                <a:latin typeface="Montserrat" pitchFamily="2" charset="77"/>
                <a:cs typeface="Arial" panose="020B0604020202020204" pitchFamily="34" charset="0"/>
              </a:rPr>
              <a:t>Fuente de financiamiento: 11 y 21</a:t>
            </a:r>
          </a:p>
          <a:p>
            <a:pPr marL="342900" indent="-342900">
              <a:lnSpc>
                <a:spcPct val="150000"/>
              </a:lnSpc>
              <a:buAutoNum type="alphaLcPeriod"/>
            </a:pPr>
            <a:endParaRPr lang="es-GT" sz="1800" dirty="0">
              <a:solidFill>
                <a:srgbClr val="1F3B57"/>
              </a:solidFill>
              <a:latin typeface="Montserrat" pitchFamily="2" charset="77"/>
              <a:cs typeface="Arial" panose="020B0604020202020204" pitchFamily="34" charset="0"/>
            </a:endParaRPr>
          </a:p>
          <a:p>
            <a:pPr marL="0" indent="0">
              <a:lnSpc>
                <a:spcPct val="150000"/>
              </a:lnSpc>
              <a:buNone/>
            </a:pPr>
            <a:r>
              <a:rPr lang="es-GT" sz="1800" b="1" dirty="0">
                <a:solidFill>
                  <a:srgbClr val="1F3B57"/>
                </a:solidFill>
                <a:latin typeface="Montserrat" pitchFamily="2" charset="77"/>
                <a:cs typeface="Arial" panose="020B0604020202020204" pitchFamily="34" charset="0"/>
              </a:rPr>
              <a:t>Aspectos de planificación estatal</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Programa: Fondo de Desarrollo Social</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Meta: 46 proyectos</a:t>
            </a:r>
          </a:p>
          <a:p>
            <a:pPr marL="457200" indent="-457200">
              <a:lnSpc>
                <a:spcPct val="150000"/>
              </a:lnSpc>
              <a:buAutoNum type="alphaLcPeriod"/>
            </a:pPr>
            <a:r>
              <a:rPr lang="es-GT" sz="1800" dirty="0">
                <a:solidFill>
                  <a:srgbClr val="1F3B57"/>
                </a:solidFill>
                <a:latin typeface="Montserrat" pitchFamily="2" charset="77"/>
                <a:cs typeface="Arial" panose="020B0604020202020204" pitchFamily="34" charset="0"/>
              </a:rPr>
              <a:t>Plazo de ejecución: Enero-Diciembre</a:t>
            </a:r>
          </a:p>
        </p:txBody>
      </p:sp>
      <p:pic>
        <p:nvPicPr>
          <p:cNvPr id="10" name="Imagen 9">
            <a:extLst>
              <a:ext uri="{FF2B5EF4-FFF2-40B4-BE49-F238E27FC236}">
                <a16:creationId xmlns:a16="http://schemas.microsoft.com/office/drawing/2014/main" id="{089D7FEC-4608-424F-B5EA-DD73413DFFC4}"/>
              </a:ext>
            </a:extLst>
          </p:cNvPr>
          <p:cNvPicPr>
            <a:picLocks noChangeAspect="1"/>
          </p:cNvPicPr>
          <p:nvPr/>
        </p:nvPicPr>
        <p:blipFill rotWithShape="1">
          <a:blip r:embed="rId3"/>
          <a:srcRect l="51296" t="5668" r="9533" b="2496"/>
          <a:stretch/>
        </p:blipFill>
        <p:spPr>
          <a:xfrm>
            <a:off x="498050" y="1124100"/>
            <a:ext cx="3668400" cy="5733899"/>
          </a:xfrm>
          <a:prstGeom prst="rect">
            <a:avLst/>
          </a:prstGeom>
        </p:spPr>
      </p:pic>
    </p:spTree>
    <p:extLst>
      <p:ext uri="{BB962C8B-B14F-4D97-AF65-F5344CB8AC3E}">
        <p14:creationId xmlns:p14="http://schemas.microsoft.com/office/powerpoint/2010/main" val="3148085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309618" y="2950775"/>
            <a:ext cx="5024432"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800" dirty="0">
                <a:solidFill>
                  <a:srgbClr val="36B3CE"/>
                </a:solidFill>
                <a:latin typeface="Vollkorn Medium"/>
                <a:ea typeface="Vollkorn Medium"/>
                <a:cs typeface="Vollkorn Medium"/>
                <a:sym typeface="Vollkorn Medium"/>
              </a:rPr>
              <a:t>CONSOLIDADO </a:t>
            </a:r>
            <a:br>
              <a:rPr lang="es-MX" sz="2800" dirty="0">
                <a:solidFill>
                  <a:srgbClr val="36B3CE"/>
                </a:solidFill>
                <a:latin typeface="Vollkorn Medium"/>
                <a:ea typeface="Vollkorn Medium"/>
                <a:cs typeface="Vollkorn Medium"/>
                <a:sym typeface="Vollkorn Medium"/>
              </a:rPr>
            </a:br>
            <a:r>
              <a:rPr lang="es-MX" sz="2800" dirty="0">
                <a:solidFill>
                  <a:srgbClr val="36B3CE"/>
                </a:solidFill>
                <a:latin typeface="Vollkorn Medium"/>
                <a:ea typeface="Vollkorn Medium"/>
                <a:cs typeface="Vollkorn Medium"/>
                <a:sym typeface="Vollkorn Medium"/>
              </a:rPr>
              <a:t>LOGROS INSTITUCIONALES</a:t>
            </a:r>
          </a:p>
        </p:txBody>
      </p:sp>
      <p:sp>
        <p:nvSpPr>
          <p:cNvPr id="49" name="Google Shape;49;p2"/>
          <p:cNvSpPr txBox="1"/>
          <p:nvPr/>
        </p:nvSpPr>
        <p:spPr>
          <a:xfrm>
            <a:off x="3267850" y="24748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dirty="0">
                <a:solidFill>
                  <a:schemeClr val="lt1"/>
                </a:solidFill>
                <a:latin typeface="Vollkorn ExtraBold"/>
                <a:ea typeface="Vollkorn ExtraBold"/>
                <a:cs typeface="Vollkorn ExtraBold"/>
                <a:sym typeface="Vollkorn ExtraBold"/>
              </a:rPr>
              <a:t>3</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2220709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1e0bd25976b_0_50"/>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1e0bd25976b_0_50"/>
          <p:cNvSpPr txBox="1"/>
          <p:nvPr/>
        </p:nvSpPr>
        <p:spPr>
          <a:xfrm>
            <a:off x="1900893" y="925714"/>
            <a:ext cx="32790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chemeClr val="lt1"/>
                </a:solidFill>
                <a:latin typeface="Montserrat"/>
                <a:ea typeface="Montserrat"/>
                <a:cs typeface="Montserrat"/>
                <a:sym typeface="Montserrat"/>
              </a:rPr>
              <a:t>CONSOLIDADO </a:t>
            </a:r>
            <a:br>
              <a:rPr lang="es-GT" sz="2000" dirty="0">
                <a:solidFill>
                  <a:schemeClr val="lt1"/>
                </a:solidFill>
                <a:latin typeface="Montserrat"/>
                <a:ea typeface="Montserrat"/>
                <a:cs typeface="Montserrat"/>
                <a:sym typeface="Montserrat"/>
              </a:rPr>
            </a:br>
            <a:r>
              <a:rPr lang="es-GT" sz="2000" b="1" dirty="0">
                <a:solidFill>
                  <a:schemeClr val="lt1"/>
                </a:solidFill>
                <a:latin typeface="Montserrat"/>
                <a:ea typeface="Montserrat"/>
                <a:cs typeface="Montserrat"/>
                <a:sym typeface="Montserrat"/>
              </a:rPr>
              <a:t>LOGROS INSTITUCIONALES</a:t>
            </a:r>
          </a:p>
        </p:txBody>
      </p:sp>
      <p:sp>
        <p:nvSpPr>
          <p:cNvPr id="69" name="Google Shape;69;g1e0bd25976b_0_50"/>
          <p:cNvSpPr txBox="1"/>
          <p:nvPr/>
        </p:nvSpPr>
        <p:spPr>
          <a:xfrm>
            <a:off x="1020400" y="554225"/>
            <a:ext cx="11148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8000" dirty="0">
                <a:solidFill>
                  <a:srgbClr val="FFECBF"/>
                </a:solidFill>
                <a:latin typeface="Vollkorn ExtraBold"/>
                <a:ea typeface="Vollkorn ExtraBold"/>
                <a:cs typeface="Vollkorn ExtraBold"/>
                <a:sym typeface="Vollkorn ExtraBold"/>
              </a:rPr>
              <a:t>3</a:t>
            </a:r>
            <a:endParaRPr sz="8000" dirty="0">
              <a:solidFill>
                <a:srgbClr val="FFECBF"/>
              </a:solidFill>
              <a:latin typeface="Vollkorn ExtraBold"/>
              <a:ea typeface="Vollkorn ExtraBold"/>
              <a:cs typeface="Vollkorn ExtraBold"/>
              <a:sym typeface="Vollkorn ExtraBold"/>
            </a:endParaRPr>
          </a:p>
        </p:txBody>
      </p:sp>
      <p:sp>
        <p:nvSpPr>
          <p:cNvPr id="70" name="Google Shape;70;g1e0bd25976b_0_50"/>
          <p:cNvSpPr txBox="1"/>
          <p:nvPr/>
        </p:nvSpPr>
        <p:spPr>
          <a:xfrm>
            <a:off x="1723292" y="2735022"/>
            <a:ext cx="4308300" cy="85404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100" dirty="0">
                <a:solidFill>
                  <a:srgbClr val="1F3B57"/>
                </a:solidFill>
                <a:latin typeface="Montserrat"/>
                <a:ea typeface="Montserrat"/>
                <a:cs typeface="Montserrat"/>
                <a:sym typeface="Montserrat"/>
              </a:rPr>
              <a:t>Se entregaron 189,328 transferencias monetarias condicionadas en salud y educación a 72,003 personas en 21 departamentos de la República.</a:t>
            </a:r>
            <a:endParaRPr dirty="0">
              <a:solidFill>
                <a:srgbClr val="1F3B57"/>
              </a:solidFill>
            </a:endParaRPr>
          </a:p>
        </p:txBody>
      </p:sp>
      <p:sp>
        <p:nvSpPr>
          <p:cNvPr id="71" name="Google Shape;71;g1e0bd25976b_0_50"/>
          <p:cNvSpPr txBox="1"/>
          <p:nvPr/>
        </p:nvSpPr>
        <p:spPr>
          <a:xfrm>
            <a:off x="1723292" y="4205234"/>
            <a:ext cx="4308300" cy="85404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100" dirty="0">
                <a:solidFill>
                  <a:srgbClr val="1F3B57"/>
                </a:solidFill>
                <a:latin typeface="Montserrat"/>
                <a:ea typeface="Montserrat"/>
                <a:cs typeface="Montserrat"/>
                <a:sym typeface="Montserrat"/>
              </a:rPr>
              <a:t>Se benefició a 25,000 familias que viven en pobreza y pobreza extrema con 50,000 transferencias monetarias condicionadas para alimentos. </a:t>
            </a:r>
            <a:endParaRPr dirty="0">
              <a:solidFill>
                <a:srgbClr val="1F3B57"/>
              </a:solidFill>
            </a:endParaRPr>
          </a:p>
        </p:txBody>
      </p:sp>
      <p:sp>
        <p:nvSpPr>
          <p:cNvPr id="72" name="Google Shape;72;g1e0bd25976b_0_50"/>
          <p:cNvSpPr txBox="1"/>
          <p:nvPr/>
        </p:nvSpPr>
        <p:spPr>
          <a:xfrm>
            <a:off x="7016261" y="2735022"/>
            <a:ext cx="4308300" cy="60012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100" dirty="0">
                <a:solidFill>
                  <a:srgbClr val="1F3B57"/>
                </a:solidFill>
                <a:latin typeface="Montserrat"/>
                <a:ea typeface="Montserrat"/>
                <a:cs typeface="Montserrat"/>
                <a:sym typeface="Montserrat"/>
              </a:rPr>
              <a:t>Se sirvieron 3,020,370 raciones de alimentos en 75 comedores sociales ubicados en 18 departamentos</a:t>
            </a:r>
            <a:endParaRPr dirty="0">
              <a:solidFill>
                <a:srgbClr val="1F3B57"/>
              </a:solidFill>
            </a:endParaRPr>
          </a:p>
        </p:txBody>
      </p:sp>
      <p:sp>
        <p:nvSpPr>
          <p:cNvPr id="73" name="Google Shape;73;g1e0bd25976b_0_50"/>
          <p:cNvSpPr txBox="1"/>
          <p:nvPr/>
        </p:nvSpPr>
        <p:spPr>
          <a:xfrm>
            <a:off x="7016261" y="3918990"/>
            <a:ext cx="4308300" cy="186970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100" dirty="0">
                <a:solidFill>
                  <a:srgbClr val="1F3B57"/>
                </a:solidFill>
                <a:latin typeface="Montserrat"/>
                <a:ea typeface="Montserrat"/>
                <a:cs typeface="Montserrat"/>
                <a:sym typeface="Montserrat"/>
              </a:rPr>
              <a:t>Con el apoyo de Banco Mundial y UNICEF, se ha venido desarrollando </a:t>
            </a:r>
            <a:r>
              <a:rPr lang="es-MX" sz="1100">
                <a:solidFill>
                  <a:srgbClr val="1F3B57"/>
                </a:solidFill>
                <a:latin typeface="Montserrat"/>
                <a:ea typeface="Montserrat"/>
                <a:cs typeface="Montserrat"/>
                <a:sym typeface="Montserrat"/>
              </a:rPr>
              <a:t>el SISTEMA </a:t>
            </a:r>
            <a:r>
              <a:rPr lang="es-MX" sz="1100" dirty="0">
                <a:solidFill>
                  <a:srgbClr val="1F3B57"/>
                </a:solidFill>
                <a:latin typeface="Montserrat"/>
                <a:ea typeface="Montserrat"/>
                <a:cs typeface="Montserrat"/>
                <a:sym typeface="Montserrat"/>
              </a:rPr>
              <a:t>DE INFORMACIÓN DEL BONO SOCIAL (SIBS)  que es un sistema de información que automatiza los procesos operativos del PROGRAMA BONO SOCIAL, para lo cual se proyecta iniciar con las pruebas técnicas, con el objetivo de validar dicho sistema previo a las pruebas integrales en un departamento del país.</a:t>
            </a:r>
            <a:endParaRPr dirty="0">
              <a:solidFill>
                <a:srgbClr val="1F3B57"/>
              </a:solidFill>
            </a:endParaRPr>
          </a:p>
        </p:txBody>
      </p:sp>
      <p:pic>
        <p:nvPicPr>
          <p:cNvPr id="74" name="Google Shape;74;g1e0bd25976b_0_50"/>
          <p:cNvPicPr preferRelativeResize="0"/>
          <p:nvPr/>
        </p:nvPicPr>
        <p:blipFill>
          <a:blip r:embed="rId3">
            <a:alphaModFix/>
          </a:blip>
          <a:stretch>
            <a:fillRect/>
          </a:stretch>
        </p:blipFill>
        <p:spPr>
          <a:xfrm>
            <a:off x="957375" y="2915499"/>
            <a:ext cx="623850" cy="623850"/>
          </a:xfrm>
          <a:prstGeom prst="rect">
            <a:avLst/>
          </a:prstGeom>
          <a:noFill/>
          <a:ln>
            <a:noFill/>
          </a:ln>
        </p:spPr>
      </p:pic>
      <p:pic>
        <p:nvPicPr>
          <p:cNvPr id="75" name="Google Shape;75;g1e0bd25976b_0_50"/>
          <p:cNvPicPr preferRelativeResize="0"/>
          <p:nvPr/>
        </p:nvPicPr>
        <p:blipFill>
          <a:blip r:embed="rId4">
            <a:alphaModFix/>
          </a:blip>
          <a:stretch>
            <a:fillRect/>
          </a:stretch>
        </p:blipFill>
        <p:spPr>
          <a:xfrm>
            <a:off x="957371" y="4356949"/>
            <a:ext cx="623850" cy="623850"/>
          </a:xfrm>
          <a:prstGeom prst="rect">
            <a:avLst/>
          </a:prstGeom>
          <a:noFill/>
          <a:ln>
            <a:noFill/>
          </a:ln>
        </p:spPr>
      </p:pic>
      <p:pic>
        <p:nvPicPr>
          <p:cNvPr id="76" name="Google Shape;76;g1e0bd25976b_0_50"/>
          <p:cNvPicPr preferRelativeResize="0"/>
          <p:nvPr/>
        </p:nvPicPr>
        <p:blipFill>
          <a:blip r:embed="rId5">
            <a:alphaModFix/>
          </a:blip>
          <a:stretch>
            <a:fillRect/>
          </a:stretch>
        </p:blipFill>
        <p:spPr>
          <a:xfrm>
            <a:off x="6255921" y="4356949"/>
            <a:ext cx="623850" cy="630151"/>
          </a:xfrm>
          <a:prstGeom prst="rect">
            <a:avLst/>
          </a:prstGeom>
          <a:noFill/>
          <a:ln>
            <a:noFill/>
          </a:ln>
        </p:spPr>
      </p:pic>
      <p:pic>
        <p:nvPicPr>
          <p:cNvPr id="77" name="Google Shape;77;g1e0bd25976b_0_50"/>
          <p:cNvPicPr preferRelativeResize="0"/>
          <p:nvPr/>
        </p:nvPicPr>
        <p:blipFill>
          <a:blip r:embed="rId6">
            <a:alphaModFix/>
          </a:blip>
          <a:stretch>
            <a:fillRect/>
          </a:stretch>
        </p:blipFill>
        <p:spPr>
          <a:xfrm>
            <a:off x="6255925" y="2915500"/>
            <a:ext cx="623850" cy="623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753550" y="3188110"/>
            <a:ext cx="502443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800" dirty="0">
                <a:solidFill>
                  <a:srgbClr val="36B3CE"/>
                </a:solidFill>
                <a:latin typeface="Vollkorn Medium"/>
                <a:ea typeface="Vollkorn Medium"/>
                <a:cs typeface="Vollkorn Medium"/>
                <a:sym typeface="Vollkorn Medium"/>
              </a:rPr>
              <a:t>CONCLUSIONES</a:t>
            </a:r>
          </a:p>
        </p:txBody>
      </p:sp>
      <p:sp>
        <p:nvSpPr>
          <p:cNvPr id="49" name="Google Shape;49;p2"/>
          <p:cNvSpPr txBox="1"/>
          <p:nvPr/>
        </p:nvSpPr>
        <p:spPr>
          <a:xfrm>
            <a:off x="3267850" y="24748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dirty="0">
                <a:solidFill>
                  <a:schemeClr val="lt1"/>
                </a:solidFill>
                <a:latin typeface="Vollkorn ExtraBold"/>
                <a:ea typeface="Vollkorn ExtraBold"/>
                <a:cs typeface="Vollkorn ExtraBold"/>
                <a:sym typeface="Vollkorn ExtraBold"/>
              </a:rPr>
              <a:t>4</a:t>
            </a:r>
            <a:endParaRPr sz="9000" dirty="0">
              <a:solidFill>
                <a:schemeClr val="lt1"/>
              </a:solidFill>
              <a:latin typeface="Vollkorn ExtraBold"/>
              <a:ea typeface="Vollkorn ExtraBold"/>
              <a:cs typeface="Vollkorn ExtraBold"/>
              <a:sym typeface="Vollkorn ExtraBold"/>
            </a:endParaRPr>
          </a:p>
        </p:txBody>
      </p:sp>
    </p:spTree>
    <p:extLst>
      <p:ext uri="{BB962C8B-B14F-4D97-AF65-F5344CB8AC3E}">
        <p14:creationId xmlns:p14="http://schemas.microsoft.com/office/powerpoint/2010/main" val="2637346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g1e0bd25976b_0_84"/>
          <p:cNvSpPr txBox="1"/>
          <p:nvPr/>
        </p:nvSpPr>
        <p:spPr>
          <a:xfrm>
            <a:off x="950259" y="2902908"/>
            <a:ext cx="3307976" cy="22467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dirty="0">
                <a:solidFill>
                  <a:srgbClr val="1F3B57"/>
                </a:solidFill>
                <a:latin typeface="Montserrat"/>
                <a:ea typeface="Montserrat"/>
                <a:cs typeface="Montserrat"/>
                <a:sym typeface="Montserrat"/>
              </a:rPr>
              <a:t>Los datos obtenidos durante el </a:t>
            </a:r>
            <a:r>
              <a:rPr lang="es-MX" sz="2000" b="1" dirty="0">
                <a:solidFill>
                  <a:srgbClr val="1F3B57"/>
                </a:solidFill>
                <a:latin typeface="Montserrat"/>
                <a:ea typeface="Montserrat"/>
                <a:cs typeface="Montserrat"/>
                <a:sym typeface="Montserrat"/>
              </a:rPr>
              <a:t>cuatrimestre</a:t>
            </a:r>
            <a:r>
              <a:rPr lang="es-MX" sz="2000" dirty="0">
                <a:solidFill>
                  <a:srgbClr val="1F3B57"/>
                </a:solidFill>
                <a:latin typeface="Montserrat"/>
                <a:ea typeface="Montserrat"/>
                <a:cs typeface="Montserrat"/>
                <a:sym typeface="Montserrat"/>
              </a:rPr>
              <a:t> reportado permiten establecer que la ejecución del presupuesto se caracterizó:</a:t>
            </a:r>
          </a:p>
        </p:txBody>
      </p:sp>
      <p:sp>
        <p:nvSpPr>
          <p:cNvPr id="84" name="Google Shape;84;g1e0bd25976b_0_84"/>
          <p:cNvSpPr txBox="1"/>
          <p:nvPr/>
        </p:nvSpPr>
        <p:spPr>
          <a:xfrm>
            <a:off x="4807528" y="2902908"/>
            <a:ext cx="25770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dirty="0">
                <a:solidFill>
                  <a:srgbClr val="1F3B57"/>
                </a:solidFill>
                <a:latin typeface="Montserrat"/>
                <a:ea typeface="Montserrat"/>
                <a:cs typeface="Montserrat"/>
                <a:sym typeface="Montserrat"/>
              </a:rPr>
              <a:t>Principalmente por la operación de</a:t>
            </a:r>
            <a:r>
              <a:rPr lang="es-MX" sz="2000" b="1" dirty="0">
                <a:solidFill>
                  <a:srgbClr val="1F3B57"/>
                </a:solidFill>
                <a:latin typeface="Montserrat"/>
                <a:ea typeface="Montserrat"/>
                <a:cs typeface="Montserrat"/>
                <a:sym typeface="Montserrat"/>
              </a:rPr>
              <a:t> 75 Comedores Sociales; </a:t>
            </a:r>
            <a:endParaRPr sz="2000" dirty="0">
              <a:solidFill>
                <a:srgbClr val="1F3B57"/>
              </a:solidFill>
            </a:endParaRPr>
          </a:p>
        </p:txBody>
      </p:sp>
      <p:sp>
        <p:nvSpPr>
          <p:cNvPr id="85" name="Google Shape;85;g1e0bd25976b_0_84"/>
          <p:cNvSpPr txBox="1"/>
          <p:nvPr/>
        </p:nvSpPr>
        <p:spPr>
          <a:xfrm>
            <a:off x="8158626" y="2902908"/>
            <a:ext cx="2733491"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dirty="0">
                <a:solidFill>
                  <a:srgbClr val="1F3B57"/>
                </a:solidFill>
                <a:latin typeface="Montserrat"/>
                <a:ea typeface="Montserrat"/>
                <a:cs typeface="Montserrat"/>
                <a:sym typeface="Montserrat"/>
              </a:rPr>
              <a:t>Del mismo modo se benefició a </a:t>
            </a:r>
            <a:r>
              <a:rPr lang="es-MX" sz="2000" b="1" dirty="0">
                <a:solidFill>
                  <a:srgbClr val="1F3B57"/>
                </a:solidFill>
                <a:latin typeface="Montserrat"/>
                <a:ea typeface="Montserrat"/>
                <a:cs typeface="Montserrat"/>
                <a:sym typeface="Montserrat"/>
              </a:rPr>
              <a:t>97,003 familias </a:t>
            </a:r>
            <a:r>
              <a:rPr lang="es-MX" sz="2000" dirty="0">
                <a:solidFill>
                  <a:srgbClr val="1F3B57"/>
                </a:solidFill>
                <a:latin typeface="Montserrat"/>
                <a:ea typeface="Montserrat"/>
                <a:cs typeface="Montserrat"/>
                <a:sym typeface="Montserrat"/>
              </a:rPr>
              <a:t>con</a:t>
            </a:r>
            <a:r>
              <a:rPr lang="es-MX" sz="2000" b="1" dirty="0">
                <a:solidFill>
                  <a:srgbClr val="1F3B57"/>
                </a:solidFill>
                <a:latin typeface="Montserrat"/>
                <a:ea typeface="Montserrat"/>
                <a:cs typeface="Montserrat"/>
                <a:sym typeface="Montserrat"/>
              </a:rPr>
              <a:t> Transferencias Monetarias Condicionadas en Salud, Educación y para Alimentos.</a:t>
            </a:r>
            <a:endParaRPr sz="2000" dirty="0">
              <a:solidFill>
                <a:srgbClr val="1F3B57"/>
              </a:solidFill>
            </a:endParaRPr>
          </a:p>
        </p:txBody>
      </p:sp>
      <p:pic>
        <p:nvPicPr>
          <p:cNvPr id="86" name="Google Shape;86;g1e0bd25976b_0_84"/>
          <p:cNvPicPr preferRelativeResize="0"/>
          <p:nvPr/>
        </p:nvPicPr>
        <p:blipFill>
          <a:blip r:embed="rId3">
            <a:alphaModFix/>
          </a:blip>
          <a:stretch>
            <a:fillRect/>
          </a:stretch>
        </p:blipFill>
        <p:spPr>
          <a:xfrm>
            <a:off x="2032925" y="1044129"/>
            <a:ext cx="1423950" cy="1423950"/>
          </a:xfrm>
          <a:prstGeom prst="rect">
            <a:avLst/>
          </a:prstGeom>
          <a:noFill/>
          <a:ln>
            <a:noFill/>
          </a:ln>
        </p:spPr>
      </p:pic>
      <p:pic>
        <p:nvPicPr>
          <p:cNvPr id="87" name="Google Shape;87;g1e0bd25976b_0_84"/>
          <p:cNvPicPr preferRelativeResize="0"/>
          <p:nvPr/>
        </p:nvPicPr>
        <p:blipFill>
          <a:blip r:embed="rId4">
            <a:alphaModFix/>
          </a:blip>
          <a:stretch>
            <a:fillRect/>
          </a:stretch>
        </p:blipFill>
        <p:spPr>
          <a:xfrm>
            <a:off x="5384025" y="1044128"/>
            <a:ext cx="1423950" cy="1423950"/>
          </a:xfrm>
          <a:prstGeom prst="rect">
            <a:avLst/>
          </a:prstGeom>
          <a:noFill/>
          <a:ln>
            <a:noFill/>
          </a:ln>
        </p:spPr>
      </p:pic>
      <p:pic>
        <p:nvPicPr>
          <p:cNvPr id="88" name="Google Shape;88;g1e0bd25976b_0_84"/>
          <p:cNvPicPr preferRelativeResize="0"/>
          <p:nvPr/>
        </p:nvPicPr>
        <p:blipFill>
          <a:blip r:embed="rId5">
            <a:alphaModFix/>
          </a:blip>
          <a:stretch>
            <a:fillRect/>
          </a:stretch>
        </p:blipFill>
        <p:spPr>
          <a:xfrm>
            <a:off x="8735130" y="1044129"/>
            <a:ext cx="1423950" cy="143833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5120556" y="933950"/>
            <a:ext cx="430135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000" dirty="0">
                <a:solidFill>
                  <a:srgbClr val="36B3CE"/>
                </a:solidFill>
                <a:latin typeface="Montserrat"/>
                <a:ea typeface="Montserrat"/>
                <a:cs typeface="Montserrat"/>
                <a:sym typeface="Montserrat"/>
              </a:rPr>
              <a:t>RESULTADOS OBTENIDOS </a:t>
            </a:r>
          </a:p>
          <a:p>
            <a:pPr marL="0" marR="0" lvl="0" indent="0" algn="l" rtl="0">
              <a:spcBef>
                <a:spcPts val="0"/>
              </a:spcBef>
              <a:spcAft>
                <a:spcPts val="0"/>
              </a:spcAft>
              <a:buNone/>
            </a:pPr>
            <a:r>
              <a:rPr lang="es-MX" sz="2000" b="1" dirty="0">
                <a:solidFill>
                  <a:srgbClr val="36B3CE"/>
                </a:solidFill>
                <a:latin typeface="Montserrat"/>
                <a:ea typeface="Montserrat"/>
                <a:cs typeface="Montserrat"/>
                <a:sym typeface="Montserrat"/>
              </a:rPr>
              <a:t>EN EL MARCO DE LA PGG</a:t>
            </a:r>
            <a:endParaRPr sz="2000" b="1" dirty="0">
              <a:solidFill>
                <a:srgbClr val="36B3CE"/>
              </a:solidFill>
            </a:endParaRPr>
          </a:p>
        </p:txBody>
      </p:sp>
      <p:sp>
        <p:nvSpPr>
          <p:cNvPr id="95" name="Google Shape;95;g1e0bd25976b_0_142"/>
          <p:cNvSpPr txBox="1"/>
          <p:nvPr/>
        </p:nvSpPr>
        <p:spPr>
          <a:xfrm>
            <a:off x="5172131" y="2430844"/>
            <a:ext cx="6120000" cy="33931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100" dirty="0">
                <a:solidFill>
                  <a:srgbClr val="1F3B57"/>
                </a:solidFill>
                <a:latin typeface="Montserrat"/>
                <a:ea typeface="Montserrat"/>
                <a:cs typeface="Montserrat"/>
                <a:sym typeface="Montserrat"/>
              </a:rPr>
              <a:t>La Política General de Gobierno (PGG) es el plan de acción del Gobierno de Guatemala, en donde se plasman los objetivos estratégicos y los lineamientos de las políticas públicas.</a:t>
            </a:r>
          </a:p>
          <a:p>
            <a:pPr marL="0" marR="0" lvl="0" indent="0" algn="just" rtl="0">
              <a:lnSpc>
                <a:spcPct val="150000"/>
              </a:lnSpc>
              <a:spcBef>
                <a:spcPts val="0"/>
              </a:spcBef>
              <a:spcAft>
                <a:spcPts val="0"/>
              </a:spcAft>
              <a:buNone/>
            </a:pPr>
            <a:endParaRPr lang="es-MX" sz="1100" dirty="0">
              <a:solidFill>
                <a:srgbClr val="1F3B57"/>
              </a:solidFill>
              <a:latin typeface="Montserrat"/>
              <a:ea typeface="Montserrat"/>
              <a:cs typeface="Montserrat"/>
              <a:sym typeface="Montserrat"/>
            </a:endParaRPr>
          </a:p>
          <a:p>
            <a:pPr marL="0" marR="0" lvl="0" indent="0" algn="just" rtl="0">
              <a:lnSpc>
                <a:spcPct val="150000"/>
              </a:lnSpc>
              <a:spcBef>
                <a:spcPts val="0"/>
              </a:spcBef>
              <a:spcAft>
                <a:spcPts val="0"/>
              </a:spcAft>
              <a:buNone/>
            </a:pPr>
            <a:r>
              <a:rPr lang="es-MX" sz="1100" dirty="0">
                <a:solidFill>
                  <a:srgbClr val="1F3B57"/>
                </a:solidFill>
                <a:latin typeface="Montserrat"/>
                <a:ea typeface="Montserrat"/>
                <a:cs typeface="Montserrat"/>
                <a:sym typeface="Montserrat"/>
              </a:rPr>
              <a:t>El Ministerio de Desarrollo Social, durante el cuatrimestre reportado colaboró con el cumplimiento de la PGG mediante la Entrega de Transferencias Monetarias Condicionadas en Salud, Educación y para Alimentos a familias en situación de pobreza y vulnerabilidad; Acreditación de Becas de Educación y Empleo a adolescentes y jóvenes; y Servicio de raciones de alimentos preparados a población en situación de crisis.</a:t>
            </a:r>
          </a:p>
          <a:p>
            <a:pPr marL="0" marR="0" lvl="0" indent="0" algn="just" rtl="0">
              <a:lnSpc>
                <a:spcPct val="150000"/>
              </a:lnSpc>
              <a:spcBef>
                <a:spcPts val="0"/>
              </a:spcBef>
              <a:spcAft>
                <a:spcPts val="0"/>
              </a:spcAft>
              <a:buNone/>
            </a:pPr>
            <a:endParaRPr lang="es-MX" sz="1100" dirty="0">
              <a:solidFill>
                <a:srgbClr val="1F3B57"/>
              </a:solidFill>
              <a:latin typeface="Montserrat"/>
              <a:ea typeface="Montserrat"/>
              <a:cs typeface="Montserrat"/>
              <a:sym typeface="Montserrat"/>
            </a:endParaRPr>
          </a:p>
          <a:p>
            <a:pPr marL="0" marR="0" lvl="0" indent="0" algn="just" rtl="0">
              <a:lnSpc>
                <a:spcPct val="150000"/>
              </a:lnSpc>
              <a:spcBef>
                <a:spcPts val="0"/>
              </a:spcBef>
              <a:spcAft>
                <a:spcPts val="0"/>
              </a:spcAft>
              <a:buNone/>
            </a:pPr>
            <a:r>
              <a:rPr lang="es-MX" sz="1100" dirty="0">
                <a:solidFill>
                  <a:srgbClr val="1F3B57"/>
                </a:solidFill>
                <a:latin typeface="Montserrat"/>
                <a:ea typeface="Montserrat"/>
                <a:cs typeface="Montserrat"/>
                <a:sym typeface="Montserrat"/>
              </a:rPr>
              <a:t>Se contribuyó con los pilares de: Desarrollo Social; Economía, Competitividad y Prosperidad.</a:t>
            </a:r>
          </a:p>
        </p:txBody>
      </p:sp>
      <p:pic>
        <p:nvPicPr>
          <p:cNvPr id="3" name="Imagen 2">
            <a:extLst>
              <a:ext uri="{FF2B5EF4-FFF2-40B4-BE49-F238E27FC236}">
                <a16:creationId xmlns:a16="http://schemas.microsoft.com/office/drawing/2014/main" id="{90C4989E-0EA6-0C44-B6E1-6F8148C1488D}"/>
              </a:ext>
            </a:extLst>
          </p:cNvPr>
          <p:cNvPicPr>
            <a:picLocks noChangeAspect="1"/>
          </p:cNvPicPr>
          <p:nvPr/>
        </p:nvPicPr>
        <p:blipFill rotWithShape="1">
          <a:blip r:embed="rId3"/>
          <a:srcRect l="-82" t="3664" r="3514" b="3740"/>
          <a:stretch/>
        </p:blipFill>
        <p:spPr>
          <a:xfrm rot="16200000">
            <a:off x="-536207" y="2158356"/>
            <a:ext cx="5733901" cy="366538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4" name="Imagen 3">
            <a:extLst>
              <a:ext uri="{FF2B5EF4-FFF2-40B4-BE49-F238E27FC236}">
                <a16:creationId xmlns:a16="http://schemas.microsoft.com/office/drawing/2014/main" id="{E42F2D7A-281D-4C41-A827-90AEB901329B}"/>
              </a:ext>
            </a:extLst>
          </p:cNvPr>
          <p:cNvPicPr>
            <a:picLocks noChangeAspect="1"/>
          </p:cNvPicPr>
          <p:nvPr/>
        </p:nvPicPr>
        <p:blipFill rotWithShape="1">
          <a:blip r:embed="rId3"/>
          <a:srcRect l="38488" t="16211" r="562" b="35669"/>
          <a:stretch/>
        </p:blipFill>
        <p:spPr>
          <a:xfrm>
            <a:off x="961904" y="825025"/>
            <a:ext cx="10228000" cy="5383200"/>
          </a:xfrm>
          <a:prstGeom prst="rect">
            <a:avLst/>
          </a:prstGeom>
        </p:spPr>
      </p:pic>
      <p:sp>
        <p:nvSpPr>
          <p:cNvPr id="103" name="Google Shape;103;g1e0bd25976b_0_105"/>
          <p:cNvSpPr/>
          <p:nvPr/>
        </p:nvSpPr>
        <p:spPr>
          <a:xfrm>
            <a:off x="4628468" y="1093694"/>
            <a:ext cx="7563532" cy="4831977"/>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g1e0bd25976b_0_105"/>
          <p:cNvSpPr txBox="1"/>
          <p:nvPr/>
        </p:nvSpPr>
        <p:spPr>
          <a:xfrm>
            <a:off x="5496345" y="1217257"/>
            <a:ext cx="34998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000" dirty="0">
                <a:solidFill>
                  <a:schemeClr val="bg1"/>
                </a:solidFill>
                <a:latin typeface="Montserrat"/>
                <a:ea typeface="Montserrat"/>
                <a:cs typeface="Montserrat"/>
                <a:sym typeface="Montserrat"/>
              </a:rPr>
              <a:t>DESAFÍOS INSTITUCIONALES </a:t>
            </a:r>
            <a:r>
              <a:rPr lang="es-MX" sz="2000" b="1" dirty="0">
                <a:solidFill>
                  <a:schemeClr val="bg1"/>
                </a:solidFill>
                <a:latin typeface="Montserrat"/>
                <a:ea typeface="Montserrat"/>
                <a:cs typeface="Montserrat"/>
                <a:sym typeface="Montserrat"/>
              </a:rPr>
              <a:t>ESPERADOS PARA 2023</a:t>
            </a:r>
            <a:endParaRPr sz="2000" b="1" dirty="0">
              <a:solidFill>
                <a:schemeClr val="bg1"/>
              </a:solidFill>
            </a:endParaRPr>
          </a:p>
        </p:txBody>
      </p:sp>
      <p:sp>
        <p:nvSpPr>
          <p:cNvPr id="105" name="Google Shape;105;g1e0bd25976b_0_105"/>
          <p:cNvSpPr txBox="1"/>
          <p:nvPr/>
        </p:nvSpPr>
        <p:spPr>
          <a:xfrm>
            <a:off x="5496345" y="2253189"/>
            <a:ext cx="6581532" cy="364711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100" dirty="0">
                <a:solidFill>
                  <a:schemeClr val="bg1"/>
                </a:solidFill>
                <a:latin typeface="Montserrat"/>
                <a:ea typeface="Montserrat"/>
                <a:cs typeface="Montserrat"/>
                <a:sym typeface="Montserrat"/>
              </a:rPr>
              <a:t>Los principales desafíos del Ministerio de Desarrollo Social en cuanto al uso de los recursos públicos y el cumplimiento de los planes nacionales son:</a:t>
            </a:r>
          </a:p>
          <a:p>
            <a:pPr marL="171450" marR="0" lvl="0" indent="-171450" algn="just" rtl="0">
              <a:lnSpc>
                <a:spcPct val="150000"/>
              </a:lnSpc>
              <a:spcBef>
                <a:spcPts val="0"/>
              </a:spcBef>
              <a:spcAft>
                <a:spcPts val="0"/>
              </a:spcAft>
              <a:buFont typeface="Arial" panose="020B0604020202020204" pitchFamily="34" charset="0"/>
              <a:buChar char="•"/>
            </a:pPr>
            <a:r>
              <a:rPr lang="es-MX" sz="1100" dirty="0">
                <a:solidFill>
                  <a:schemeClr val="bg1"/>
                </a:solidFill>
                <a:latin typeface="Montserrat"/>
                <a:ea typeface="Montserrat"/>
                <a:cs typeface="Montserrat"/>
                <a:sym typeface="Montserrat"/>
              </a:rPr>
              <a:t>El presupuesto disponible para dar continuidad al servicio de alimentación gratuita durante todo el período 2023 en los Comedores Sociales. Así como para ampliar la cobertura del programa.</a:t>
            </a:r>
          </a:p>
          <a:p>
            <a:pPr marL="171450" marR="0" lvl="0" indent="-171450" algn="just" rtl="0">
              <a:lnSpc>
                <a:spcPct val="150000"/>
              </a:lnSpc>
              <a:spcBef>
                <a:spcPts val="0"/>
              </a:spcBef>
              <a:spcAft>
                <a:spcPts val="0"/>
              </a:spcAft>
              <a:buFont typeface="Arial" panose="020B0604020202020204" pitchFamily="34" charset="0"/>
              <a:buChar char="•"/>
            </a:pPr>
            <a:r>
              <a:rPr lang="es-MX" sz="1100" dirty="0">
                <a:solidFill>
                  <a:schemeClr val="bg1"/>
                </a:solidFill>
                <a:latin typeface="Montserrat"/>
                <a:ea typeface="Montserrat"/>
                <a:cs typeface="Montserrat"/>
                <a:sym typeface="Montserrat"/>
              </a:rPr>
              <a:t>Debido a que para el presente ejercicio fiscal se utilizará otra institución bancaria para el acreditamiento de las Transferencias Monetarias Condicionadas 2023, fue necesario identificar economías presupuestarias en los renglones de funcionamiento propios y de otros programas sociales para poder pagar la comisión bancaria que el banco cobrará por el servicio bancario de  administración y acreditamiento de las Transferencias Monetarias Condicionadas para los Usuarios del Programa Social, Beca Social Educación Media. Adicionalmente la adaptación de los nuevos procesos de la nueva institución bancaria para la generación y traslado de las planillas de acreditamiento dificulto el proceso de generación de las planillas de acreditamiento.</a:t>
            </a:r>
          </a:p>
        </p:txBody>
      </p:sp>
      <p:pic>
        <p:nvPicPr>
          <p:cNvPr id="106" name="Google Shape;106;g1e0bd25976b_0_105"/>
          <p:cNvPicPr preferRelativeResize="0"/>
          <p:nvPr/>
        </p:nvPicPr>
        <p:blipFill>
          <a:blip r:embed="rId4">
            <a:alphaModFix/>
          </a:blip>
          <a:stretch>
            <a:fillRect/>
          </a:stretch>
        </p:blipFill>
        <p:spPr>
          <a:xfrm>
            <a:off x="4840995" y="3192225"/>
            <a:ext cx="655350" cy="648800"/>
          </a:xfrm>
          <a:prstGeom prst="rect">
            <a:avLst/>
          </a:prstGeom>
          <a:noFill/>
          <a:ln>
            <a:noFill/>
          </a:ln>
        </p:spPr>
      </p:pic>
      <p:grpSp>
        <p:nvGrpSpPr>
          <p:cNvPr id="2" name="Grupo 1">
            <a:extLst>
              <a:ext uri="{FF2B5EF4-FFF2-40B4-BE49-F238E27FC236}">
                <a16:creationId xmlns:a16="http://schemas.microsoft.com/office/drawing/2014/main" id="{7338BA92-7848-DF4E-A7B1-977A27406376}"/>
              </a:ext>
            </a:extLst>
          </p:cNvPr>
          <p:cNvGrpSpPr/>
          <p:nvPr/>
        </p:nvGrpSpPr>
        <p:grpSpPr>
          <a:xfrm>
            <a:off x="5582363" y="2890301"/>
            <a:ext cx="92468" cy="847578"/>
            <a:chOff x="5582363" y="2890301"/>
            <a:chExt cx="92468" cy="847578"/>
          </a:xfrm>
        </p:grpSpPr>
        <p:sp>
          <p:nvSpPr>
            <p:cNvPr id="7" name="Elipse 6">
              <a:extLst>
                <a:ext uri="{FF2B5EF4-FFF2-40B4-BE49-F238E27FC236}">
                  <a16:creationId xmlns:a16="http://schemas.microsoft.com/office/drawing/2014/main" id="{41E0C180-2791-CD4D-ACE6-9EF5D234B263}"/>
                </a:ext>
              </a:extLst>
            </p:cNvPr>
            <p:cNvSpPr/>
            <p:nvPr/>
          </p:nvSpPr>
          <p:spPr>
            <a:xfrm>
              <a:off x="5582364" y="2890301"/>
              <a:ext cx="92467" cy="924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8" name="Elipse 7">
              <a:extLst>
                <a:ext uri="{FF2B5EF4-FFF2-40B4-BE49-F238E27FC236}">
                  <a16:creationId xmlns:a16="http://schemas.microsoft.com/office/drawing/2014/main" id="{8DAB770B-2948-FB4A-A13A-FE041E55D69B}"/>
                </a:ext>
              </a:extLst>
            </p:cNvPr>
            <p:cNvSpPr/>
            <p:nvPr/>
          </p:nvSpPr>
          <p:spPr>
            <a:xfrm>
              <a:off x="5582363" y="3645412"/>
              <a:ext cx="92467" cy="924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1e0bd25976b_0_118"/>
          <p:cNvPicPr preferRelativeResize="0"/>
          <p:nvPr/>
        </p:nvPicPr>
        <p:blipFill rotWithShape="1">
          <a:blip r:embed="rId3">
            <a:alphaModFix/>
          </a:blip>
          <a:srcRect/>
          <a:stretch/>
        </p:blipFill>
        <p:spPr>
          <a:xfrm>
            <a:off x="3900525" y="5219925"/>
            <a:ext cx="4390952" cy="572850"/>
          </a:xfrm>
          <a:prstGeom prst="rect">
            <a:avLst/>
          </a:prstGeom>
          <a:noFill/>
          <a:ln>
            <a:noFill/>
          </a:ln>
        </p:spPr>
      </p:pic>
      <p:pic>
        <p:nvPicPr>
          <p:cNvPr id="113" name="Google Shape;113;g1e0bd25976b_0_118"/>
          <p:cNvPicPr preferRelativeResize="0"/>
          <p:nvPr/>
        </p:nvPicPr>
        <p:blipFill rotWithShape="1">
          <a:blip r:embed="rId4">
            <a:alphaModFix/>
          </a:blip>
          <a:srcRect/>
          <a:stretch/>
        </p:blipFill>
        <p:spPr>
          <a:xfrm>
            <a:off x="4962689" y="5271030"/>
            <a:ext cx="1206240" cy="479279"/>
          </a:xfrm>
          <a:prstGeom prst="rect">
            <a:avLst/>
          </a:prstGeom>
          <a:noFill/>
          <a:ln>
            <a:noFill/>
          </a:ln>
        </p:spPr>
      </p:pic>
      <p:sp>
        <p:nvSpPr>
          <p:cNvPr id="114" name="Google Shape;114;g1e0bd25976b_0_118"/>
          <p:cNvSpPr txBox="1"/>
          <p:nvPr/>
        </p:nvSpPr>
        <p:spPr>
          <a:xfrm>
            <a:off x="6201980" y="5321693"/>
            <a:ext cx="165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600" b="1" i="0" u="none" strike="noStrike" cap="none">
                <a:solidFill>
                  <a:srgbClr val="10304B"/>
                </a:solidFill>
                <a:latin typeface="Montserrat SemiBold"/>
                <a:ea typeface="Montserrat SemiBold"/>
                <a:cs typeface="Montserrat SemiBold"/>
                <a:sym typeface="Montserrat SemiBold"/>
              </a:rPr>
              <a:t>NOMBRE </a:t>
            </a:r>
            <a:endParaRPr/>
          </a:p>
          <a:p>
            <a:pPr marL="0" marR="0" lvl="0" indent="0" algn="l" rtl="0">
              <a:spcBef>
                <a:spcPts val="0"/>
              </a:spcBef>
              <a:spcAft>
                <a:spcPts val="0"/>
              </a:spcAft>
              <a:buNone/>
            </a:pPr>
            <a:r>
              <a:rPr lang="es-GT" sz="600" b="1">
                <a:solidFill>
                  <a:srgbClr val="10304B"/>
                </a:solidFill>
                <a:latin typeface="Montserrat SemiBold"/>
                <a:ea typeface="Montserrat SemiBold"/>
                <a:cs typeface="Montserrat SemiBold"/>
                <a:sym typeface="Montserrat SemiBold"/>
              </a:rPr>
              <a:t>DE LA </a:t>
            </a:r>
            <a:endParaRPr/>
          </a:p>
          <a:p>
            <a:pPr marL="0" marR="0" lvl="0" indent="0" algn="l" rtl="0">
              <a:spcBef>
                <a:spcPts val="0"/>
              </a:spcBef>
              <a:spcAft>
                <a:spcPts val="0"/>
              </a:spcAft>
              <a:buNone/>
            </a:pPr>
            <a:r>
              <a:rPr lang="es-GT" sz="600" b="1">
                <a:solidFill>
                  <a:srgbClr val="10304B"/>
                </a:solidFill>
                <a:latin typeface="Montserrat SemiBold"/>
                <a:ea typeface="Montserrat SemiBold"/>
                <a:cs typeface="Montserrat SemiBold"/>
                <a:sym typeface="Montserrat SemiBold"/>
              </a:rPr>
              <a:t>INSTITUCIÓN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627529" y="1047375"/>
            <a:ext cx="457029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a:solidFill>
                  <a:schemeClr val="lt1"/>
                </a:solidFill>
                <a:latin typeface="Montserrat"/>
                <a:ea typeface="Montserrat"/>
                <a:cs typeface="Montserrat"/>
                <a:sym typeface="Montserrat"/>
              </a:rPr>
              <a:t>PRINCIPALES OBJETIVOS DEL </a:t>
            </a:r>
            <a:r>
              <a:rPr lang="es-GT" sz="2000" b="1" dirty="0">
                <a:solidFill>
                  <a:schemeClr val="lt1"/>
                </a:solidFill>
                <a:latin typeface="Montserrat"/>
                <a:ea typeface="Montserrat"/>
                <a:cs typeface="Montserrat"/>
                <a:sym typeface="Montserrat"/>
              </a:rPr>
              <a:t>MINISTERIO DE DESARROLLO SOCIAL</a:t>
            </a:r>
            <a:endParaRPr lang="es-GT" sz="2000" dirty="0">
              <a:solidFill>
                <a:schemeClr val="lt1"/>
              </a:solidFill>
            </a:endParaRPr>
          </a:p>
        </p:txBody>
      </p:sp>
      <p:sp>
        <p:nvSpPr>
          <p:cNvPr id="57" name="Google Shape;57;g1e0bd25976b_0_37"/>
          <p:cNvSpPr txBox="1"/>
          <p:nvPr/>
        </p:nvSpPr>
        <p:spPr>
          <a:xfrm>
            <a:off x="867988" y="2473118"/>
            <a:ext cx="4994100"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600" dirty="0">
                <a:solidFill>
                  <a:srgbClr val="1F3B57"/>
                </a:solidFill>
                <a:latin typeface="Montserrat"/>
                <a:ea typeface="Montserrat"/>
                <a:cs typeface="Montserrat"/>
                <a:sym typeface="Montserrat"/>
              </a:rPr>
              <a:t>Mejorar el nivel de bienestar de las personas y grupos sociales vulnerables, que sufren de exclusión y viven en situación de pobreza y pobreza extrema.</a:t>
            </a:r>
          </a:p>
        </p:txBody>
      </p:sp>
      <p:sp>
        <p:nvSpPr>
          <p:cNvPr id="58" name="Google Shape;58;g1e0bd25976b_0_37"/>
          <p:cNvSpPr txBox="1"/>
          <p:nvPr/>
        </p:nvSpPr>
        <p:spPr>
          <a:xfrm>
            <a:off x="867988" y="4205234"/>
            <a:ext cx="4994100"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600" dirty="0">
                <a:solidFill>
                  <a:srgbClr val="1F3B57"/>
                </a:solidFill>
                <a:latin typeface="Montserrat"/>
                <a:ea typeface="Montserrat"/>
                <a:cs typeface="Montserrat"/>
                <a:sym typeface="Montserrat"/>
              </a:rPr>
              <a:t>Generar oportunidades y capacidades que le permita a la población mejorar sus vidas en forma positiva y duradera.</a:t>
            </a:r>
          </a:p>
        </p:txBody>
      </p:sp>
      <p:sp>
        <p:nvSpPr>
          <p:cNvPr id="59" name="Google Shape;59;g1e0bd25976b_0_37"/>
          <p:cNvSpPr txBox="1"/>
          <p:nvPr/>
        </p:nvSpPr>
        <p:spPr>
          <a:xfrm>
            <a:off x="6318529" y="2473118"/>
            <a:ext cx="4994100"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600" dirty="0">
                <a:solidFill>
                  <a:srgbClr val="1F3B57"/>
                </a:solidFill>
                <a:latin typeface="Montserrat"/>
                <a:ea typeface="Montserrat"/>
                <a:cs typeface="Montserrat"/>
                <a:sym typeface="Montserrat"/>
              </a:rPr>
              <a:t>Coordinar, articular y trabajar en alianza con otras instituciones públicas, privadas y de la sociedad civil. </a:t>
            </a:r>
          </a:p>
        </p:txBody>
      </p:sp>
      <p:sp>
        <p:nvSpPr>
          <p:cNvPr id="60" name="Google Shape;60;g1e0bd25976b_0_37"/>
          <p:cNvSpPr txBox="1"/>
          <p:nvPr/>
        </p:nvSpPr>
        <p:spPr>
          <a:xfrm>
            <a:off x="6318529" y="4205234"/>
            <a:ext cx="4994100"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600" dirty="0">
                <a:solidFill>
                  <a:srgbClr val="1F3B57"/>
                </a:solidFill>
                <a:latin typeface="Montserrat"/>
                <a:ea typeface="Montserrat"/>
                <a:cs typeface="Montserrat"/>
                <a:sym typeface="Montserrat"/>
              </a:rPr>
              <a:t>Proteger y promover a las personas y grupos más rezagados y vulnerables.</a:t>
            </a:r>
          </a:p>
        </p:txBody>
      </p:sp>
      <p:grpSp>
        <p:nvGrpSpPr>
          <p:cNvPr id="2" name="Grupo 1">
            <a:extLst>
              <a:ext uri="{FF2B5EF4-FFF2-40B4-BE49-F238E27FC236}">
                <a16:creationId xmlns:a16="http://schemas.microsoft.com/office/drawing/2014/main" id="{109E3C2F-6E3D-C449-872E-462E9DF1E031}"/>
              </a:ext>
            </a:extLst>
          </p:cNvPr>
          <p:cNvGrpSpPr/>
          <p:nvPr/>
        </p:nvGrpSpPr>
        <p:grpSpPr>
          <a:xfrm>
            <a:off x="821754" y="2666230"/>
            <a:ext cx="5543008" cy="1811119"/>
            <a:chOff x="821754" y="2666230"/>
            <a:chExt cx="5543008" cy="1811119"/>
          </a:xfrm>
        </p:grpSpPr>
        <p:sp>
          <p:nvSpPr>
            <p:cNvPr id="8" name="Elipse 7">
              <a:extLst>
                <a:ext uri="{FF2B5EF4-FFF2-40B4-BE49-F238E27FC236}">
                  <a16:creationId xmlns:a16="http://schemas.microsoft.com/office/drawing/2014/main" id="{BF32C2EA-F854-1C45-BE48-F9FE3B5B1E95}"/>
                </a:ext>
              </a:extLst>
            </p:cNvPr>
            <p:cNvSpPr/>
            <p:nvPr/>
          </p:nvSpPr>
          <p:spPr>
            <a:xfrm>
              <a:off x="837166" y="2666231"/>
              <a:ext cx="92467" cy="92467"/>
            </a:xfrm>
            <a:prstGeom prst="ellipse">
              <a:avLst/>
            </a:prstGeom>
            <a:solidFill>
              <a:srgbClr val="36B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9" name="Elipse 8">
              <a:extLst>
                <a:ext uri="{FF2B5EF4-FFF2-40B4-BE49-F238E27FC236}">
                  <a16:creationId xmlns:a16="http://schemas.microsoft.com/office/drawing/2014/main" id="{83A2878D-6A60-0342-9251-AC86B0A74956}"/>
                </a:ext>
              </a:extLst>
            </p:cNvPr>
            <p:cNvSpPr/>
            <p:nvPr/>
          </p:nvSpPr>
          <p:spPr>
            <a:xfrm>
              <a:off x="821754" y="4384882"/>
              <a:ext cx="92467" cy="92467"/>
            </a:xfrm>
            <a:prstGeom prst="ellipse">
              <a:avLst/>
            </a:prstGeom>
            <a:solidFill>
              <a:srgbClr val="36B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Elipse 9">
              <a:extLst>
                <a:ext uri="{FF2B5EF4-FFF2-40B4-BE49-F238E27FC236}">
                  <a16:creationId xmlns:a16="http://schemas.microsoft.com/office/drawing/2014/main" id="{B5A84DB2-6F37-5141-ABF3-6222D4644768}"/>
                </a:ext>
              </a:extLst>
            </p:cNvPr>
            <p:cNvSpPr/>
            <p:nvPr/>
          </p:nvSpPr>
          <p:spPr>
            <a:xfrm>
              <a:off x="6272295" y="2666230"/>
              <a:ext cx="92467" cy="92467"/>
            </a:xfrm>
            <a:prstGeom prst="ellipse">
              <a:avLst/>
            </a:prstGeom>
            <a:solidFill>
              <a:srgbClr val="36B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1" name="Elipse 10">
              <a:extLst>
                <a:ext uri="{FF2B5EF4-FFF2-40B4-BE49-F238E27FC236}">
                  <a16:creationId xmlns:a16="http://schemas.microsoft.com/office/drawing/2014/main" id="{1F93CED4-F754-B84A-85ED-05088CA163B4}"/>
                </a:ext>
              </a:extLst>
            </p:cNvPr>
            <p:cNvSpPr/>
            <p:nvPr/>
          </p:nvSpPr>
          <p:spPr>
            <a:xfrm>
              <a:off x="6237447" y="4384882"/>
              <a:ext cx="92467" cy="92467"/>
            </a:xfrm>
            <a:prstGeom prst="ellipse">
              <a:avLst/>
            </a:prstGeom>
            <a:solidFill>
              <a:srgbClr val="36B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grpSp>
    </p:spTree>
    <p:extLst>
      <p:ext uri="{BB962C8B-B14F-4D97-AF65-F5344CB8AC3E}">
        <p14:creationId xmlns:p14="http://schemas.microsoft.com/office/powerpoint/2010/main" val="4108630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516350"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505050" y="2696560"/>
            <a:ext cx="4250100" cy="16157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PARTE GENERAL</a:t>
            </a:r>
          </a:p>
          <a:p>
            <a:pPr marL="0" marR="0" lvl="0" indent="0" algn="l" rtl="0">
              <a:spcBef>
                <a:spcPts val="0"/>
              </a:spcBef>
              <a:spcAft>
                <a:spcPts val="0"/>
              </a:spcAft>
              <a:buNone/>
            </a:pPr>
            <a:r>
              <a:rPr lang="es-GT" sz="3300" dirty="0">
                <a:solidFill>
                  <a:srgbClr val="36B3CE"/>
                </a:solidFill>
                <a:latin typeface="Vollkorn Medium"/>
                <a:ea typeface="Vollkorn Medium"/>
                <a:cs typeface="Vollkorn Medium"/>
                <a:sym typeface="Vollkorn Medium"/>
              </a:rPr>
              <a:t>EJECUCIÓN PRESUPUESTARIA</a:t>
            </a:r>
            <a:endParaRPr sz="3300" dirty="0">
              <a:solidFill>
                <a:srgbClr val="36B3CE"/>
              </a:solidFill>
              <a:latin typeface="Vollkorn Medium"/>
              <a:ea typeface="Vollkorn Medium"/>
              <a:cs typeface="Vollkorn Medium"/>
              <a:sym typeface="Vollkorn Medium"/>
            </a:endParaRPr>
          </a:p>
        </p:txBody>
      </p:sp>
      <p:sp>
        <p:nvSpPr>
          <p:cNvPr id="49" name="Google Shape;49;p2"/>
          <p:cNvSpPr txBox="1"/>
          <p:nvPr/>
        </p:nvSpPr>
        <p:spPr>
          <a:xfrm>
            <a:off x="3267850" y="2474850"/>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dirty="0">
                <a:solidFill>
                  <a:schemeClr val="lt1"/>
                </a:solidFill>
                <a:latin typeface="Vollkorn ExtraBold"/>
                <a:ea typeface="Vollkorn ExtraBold"/>
                <a:cs typeface="Vollkorn ExtraBold"/>
                <a:sym typeface="Vollkorn ExtraBold"/>
              </a:rPr>
              <a:t>1</a:t>
            </a:r>
            <a:endParaRPr sz="9000" dirty="0">
              <a:solidFill>
                <a:schemeClr val="lt1"/>
              </a:solidFill>
              <a:latin typeface="Vollkorn ExtraBold"/>
              <a:ea typeface="Vollkorn ExtraBold"/>
              <a:cs typeface="Vollkorn ExtraBold"/>
              <a:sym typeface="Vollkorn Extra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622612" y="1047375"/>
            <a:ext cx="3760713"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000" dirty="0">
                <a:solidFill>
                  <a:schemeClr val="lt1"/>
                </a:solidFill>
                <a:latin typeface="Montserrat"/>
                <a:ea typeface="Montserrat"/>
                <a:cs typeface="Montserrat"/>
                <a:sym typeface="Montserrat"/>
              </a:rPr>
              <a:t>CIFRAS GENERALES DEL PRESUPUESTO AL </a:t>
            </a:r>
            <a:r>
              <a:rPr lang="es-GT" sz="2000" b="1" dirty="0">
                <a:solidFill>
                  <a:schemeClr val="lt1"/>
                </a:solidFill>
                <a:latin typeface="Montserrat"/>
                <a:ea typeface="Montserrat"/>
                <a:cs typeface="Montserrat"/>
                <a:sym typeface="Montserrat"/>
              </a:rPr>
              <a:t>PRIMER CUATRIMESTRE 2023</a:t>
            </a:r>
            <a:endParaRPr sz="2000" dirty="0">
              <a:solidFill>
                <a:schemeClr val="lt1"/>
              </a:solidFill>
            </a:endParaRPr>
          </a:p>
        </p:txBody>
      </p:sp>
      <p:sp>
        <p:nvSpPr>
          <p:cNvPr id="57" name="Google Shape;57;g1e0bd25976b_0_37"/>
          <p:cNvSpPr txBox="1"/>
          <p:nvPr/>
        </p:nvSpPr>
        <p:spPr>
          <a:xfrm>
            <a:off x="879371" y="2394363"/>
            <a:ext cx="4994100" cy="3785611"/>
          </a:xfrm>
          <a:prstGeom prst="rect">
            <a:avLst/>
          </a:prstGeom>
          <a:noFill/>
          <a:ln>
            <a:noFill/>
          </a:ln>
        </p:spPr>
        <p:txBody>
          <a:bodyPr spcFirstLastPara="1" wrap="square" lIns="91425" tIns="45700" rIns="91425" bIns="45700" anchor="t" anchorCtr="0">
            <a:spAutoFit/>
          </a:bodyPr>
          <a:lstStyle/>
          <a:p>
            <a:pPr marL="457200" lvl="1" indent="0">
              <a:buFont typeface="Arial"/>
              <a:buNone/>
            </a:pPr>
            <a:r>
              <a:rPr lang="es-GT" sz="2400" dirty="0">
                <a:solidFill>
                  <a:srgbClr val="1F3B57"/>
                </a:solidFill>
                <a:latin typeface="Montserrat" pitchFamily="2" charset="77"/>
                <a:cs typeface="Arial" panose="020B0604020202020204" pitchFamily="34" charset="0"/>
              </a:rPr>
              <a:t>Presupuesto vigente </a:t>
            </a:r>
            <a:r>
              <a:rPr lang="es-GT" sz="2400" b="1" dirty="0">
                <a:solidFill>
                  <a:srgbClr val="1F3B57"/>
                </a:solidFill>
                <a:latin typeface="Montserrat" pitchFamily="2" charset="77"/>
                <a:cs typeface="Arial" panose="020B0604020202020204" pitchFamily="34" charset="0"/>
              </a:rPr>
              <a:t>total:</a:t>
            </a:r>
          </a:p>
          <a:p>
            <a:pPr marL="457200" lvl="1" indent="0">
              <a:buFont typeface="Arial"/>
              <a:buNone/>
            </a:pPr>
            <a:endParaRPr lang="es-GT" sz="2400" b="1" dirty="0">
              <a:solidFill>
                <a:srgbClr val="1F3B57"/>
              </a:solidFill>
              <a:latin typeface="Montserrat" pitchFamily="2" charset="77"/>
              <a:cs typeface="Arial" panose="020B0604020202020204" pitchFamily="34" charset="0"/>
            </a:endParaRPr>
          </a:p>
          <a:p>
            <a:pPr marL="457200" lvl="1" indent="0">
              <a:buFont typeface="Arial"/>
              <a:buNone/>
            </a:pPr>
            <a:r>
              <a:rPr lang="es-GT" sz="2400" b="1" dirty="0">
                <a:solidFill>
                  <a:srgbClr val="1F3B57"/>
                </a:solidFill>
                <a:latin typeface="Montserrat" pitchFamily="2" charset="77"/>
                <a:cs typeface="Arial" panose="020B0604020202020204" pitchFamily="34" charset="0"/>
              </a:rPr>
              <a:t> </a:t>
            </a:r>
          </a:p>
          <a:p>
            <a:pPr marL="457200" lvl="1" indent="0">
              <a:buFont typeface="Arial"/>
              <a:buNone/>
            </a:pPr>
            <a:endParaRPr lang="es-GT" sz="2400" dirty="0">
              <a:solidFill>
                <a:srgbClr val="1F3B57"/>
              </a:solidFill>
              <a:latin typeface="Montserrat" pitchFamily="2" charset="77"/>
              <a:cs typeface="Arial" panose="020B0604020202020204" pitchFamily="34" charset="0"/>
            </a:endParaRPr>
          </a:p>
          <a:p>
            <a:pPr marL="457200" lvl="1" indent="0">
              <a:buFont typeface="Arial"/>
              <a:buNone/>
            </a:pPr>
            <a:r>
              <a:rPr lang="es-GT" sz="2400" dirty="0">
                <a:solidFill>
                  <a:srgbClr val="1F3B57"/>
                </a:solidFill>
                <a:latin typeface="Montserrat" pitchFamily="2" charset="77"/>
                <a:cs typeface="Arial" panose="020B0604020202020204" pitchFamily="34" charset="0"/>
              </a:rPr>
              <a:t>Presupuesto </a:t>
            </a:r>
            <a:r>
              <a:rPr lang="es-GT" sz="2400" b="1" dirty="0">
                <a:solidFill>
                  <a:srgbClr val="1F3B57"/>
                </a:solidFill>
                <a:latin typeface="Montserrat" pitchFamily="2" charset="77"/>
                <a:cs typeface="Arial" panose="020B0604020202020204" pitchFamily="34" charset="0"/>
              </a:rPr>
              <a:t>ejecutado</a:t>
            </a:r>
            <a:r>
              <a:rPr lang="es-GT" sz="2400" dirty="0">
                <a:solidFill>
                  <a:srgbClr val="1F3B57"/>
                </a:solidFill>
                <a:latin typeface="Montserrat" pitchFamily="2" charset="77"/>
                <a:cs typeface="Arial" panose="020B0604020202020204" pitchFamily="34" charset="0"/>
              </a:rPr>
              <a:t> (utilizado):</a:t>
            </a:r>
            <a:br>
              <a:rPr lang="es-GT" sz="2400" dirty="0">
                <a:solidFill>
                  <a:srgbClr val="1F3B57"/>
                </a:solidFill>
                <a:latin typeface="Montserrat" pitchFamily="2" charset="77"/>
                <a:cs typeface="Arial" panose="020B0604020202020204" pitchFamily="34" charset="0"/>
              </a:rPr>
            </a:br>
            <a:endParaRPr lang="es-GT" sz="2400" dirty="0">
              <a:solidFill>
                <a:srgbClr val="1F3B57"/>
              </a:solidFill>
              <a:latin typeface="Montserrat" pitchFamily="2" charset="77"/>
              <a:cs typeface="Arial" panose="020B0604020202020204" pitchFamily="34" charset="0"/>
            </a:endParaRPr>
          </a:p>
          <a:p>
            <a:pPr marL="457200" lvl="1" indent="0">
              <a:buFont typeface="Arial"/>
              <a:buNone/>
            </a:pPr>
            <a:endParaRPr lang="es-GT" sz="2400" dirty="0">
              <a:solidFill>
                <a:srgbClr val="1F3B57"/>
              </a:solidFill>
              <a:latin typeface="Montserrat" pitchFamily="2" charset="77"/>
              <a:cs typeface="Arial" panose="020B0604020202020204" pitchFamily="34" charset="0"/>
            </a:endParaRPr>
          </a:p>
          <a:p>
            <a:pPr marL="457200" lvl="1" indent="0">
              <a:buFont typeface="Arial"/>
              <a:buNone/>
            </a:pPr>
            <a:endParaRPr lang="es-GT" sz="2400" dirty="0">
              <a:solidFill>
                <a:srgbClr val="1F3B57"/>
              </a:solidFill>
              <a:latin typeface="Montserrat" pitchFamily="2" charset="77"/>
              <a:cs typeface="Arial" panose="020B0604020202020204" pitchFamily="34" charset="0"/>
            </a:endParaRPr>
          </a:p>
          <a:p>
            <a:pPr marL="457200" lvl="1" indent="0">
              <a:buFont typeface="Arial"/>
              <a:buNone/>
            </a:pPr>
            <a:r>
              <a:rPr lang="es-GT" sz="2400" b="1" dirty="0">
                <a:solidFill>
                  <a:srgbClr val="1F3B57"/>
                </a:solidFill>
                <a:latin typeface="Montserrat" pitchFamily="2" charset="77"/>
                <a:cs typeface="Arial" panose="020B0604020202020204" pitchFamily="34" charset="0"/>
              </a:rPr>
              <a:t>Saldo:</a:t>
            </a:r>
            <a:endParaRPr lang="es-GT" sz="2400" dirty="0">
              <a:solidFill>
                <a:srgbClr val="1F3B57"/>
              </a:solidFill>
              <a:latin typeface="Montserrat" pitchFamily="2" charset="77"/>
            </a:endParaRPr>
          </a:p>
        </p:txBody>
      </p:sp>
      <p:sp>
        <p:nvSpPr>
          <p:cNvPr id="59" name="Google Shape;59;g1e0bd25976b_0_37"/>
          <p:cNvSpPr txBox="1"/>
          <p:nvPr/>
        </p:nvSpPr>
        <p:spPr>
          <a:xfrm>
            <a:off x="6318529" y="2209697"/>
            <a:ext cx="4994100" cy="397027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2400" b="1" dirty="0">
                <a:solidFill>
                  <a:srgbClr val="36B3CE"/>
                </a:solidFill>
                <a:latin typeface="Montserrat" pitchFamily="2" charset="77"/>
                <a:sym typeface="Montserrat"/>
              </a:rPr>
              <a:t>Q. 1,728,141,000.00</a:t>
            </a:r>
            <a:endParaRPr lang="es-GT" sz="2400" b="1" dirty="0">
              <a:solidFill>
                <a:srgbClr val="36B3CE"/>
              </a:solidFill>
              <a:latin typeface="Montserrat" pitchFamily="2" charset="77"/>
              <a:sym typeface="Montserrat"/>
            </a:endParaRPr>
          </a:p>
          <a:p>
            <a:pPr marL="0" marR="0" lvl="0" indent="0" algn="just" rtl="0">
              <a:lnSpc>
                <a:spcPct val="150000"/>
              </a:lnSpc>
              <a:spcBef>
                <a:spcPts val="0"/>
              </a:spcBef>
              <a:spcAft>
                <a:spcPts val="0"/>
              </a:spcAft>
              <a:buNone/>
            </a:pPr>
            <a:endParaRPr lang="es-GT" sz="2400" b="1" dirty="0">
              <a:solidFill>
                <a:srgbClr val="36B3CE"/>
              </a:solidFill>
              <a:latin typeface="Montserrat" pitchFamily="2" charset="77"/>
              <a:sym typeface="Montserrat"/>
            </a:endParaRPr>
          </a:p>
          <a:p>
            <a:pPr marL="0" marR="0" lvl="0" indent="0" algn="just" rtl="0">
              <a:lnSpc>
                <a:spcPct val="150000"/>
              </a:lnSpc>
              <a:spcBef>
                <a:spcPts val="0"/>
              </a:spcBef>
              <a:spcAft>
                <a:spcPts val="0"/>
              </a:spcAft>
              <a:buNone/>
            </a:pPr>
            <a:endParaRPr lang="es-GT" sz="2400" b="1" dirty="0">
              <a:solidFill>
                <a:srgbClr val="36B3CE"/>
              </a:solidFill>
              <a:latin typeface="Montserrat" pitchFamily="2" charset="77"/>
              <a:sym typeface="Montserrat"/>
            </a:endParaRPr>
          </a:p>
          <a:p>
            <a:pPr marL="0" marR="0" lvl="0" indent="0" algn="just" rtl="0">
              <a:lnSpc>
                <a:spcPct val="150000"/>
              </a:lnSpc>
              <a:spcBef>
                <a:spcPts val="0"/>
              </a:spcBef>
              <a:spcAft>
                <a:spcPts val="0"/>
              </a:spcAft>
              <a:buNone/>
            </a:pPr>
            <a:r>
              <a:rPr lang="es-GT" sz="2400" b="1" dirty="0">
                <a:solidFill>
                  <a:srgbClr val="36B3CE"/>
                </a:solidFill>
                <a:latin typeface="Montserrat" pitchFamily="2" charset="77"/>
                <a:sym typeface="Montserrat"/>
              </a:rPr>
              <a:t>Q. 370,518,023.27</a:t>
            </a:r>
          </a:p>
          <a:p>
            <a:pPr marL="0" marR="0" lvl="0" indent="0" algn="just" rtl="0">
              <a:lnSpc>
                <a:spcPct val="150000"/>
              </a:lnSpc>
              <a:spcBef>
                <a:spcPts val="0"/>
              </a:spcBef>
              <a:spcAft>
                <a:spcPts val="0"/>
              </a:spcAft>
              <a:buNone/>
            </a:pPr>
            <a:endParaRPr lang="es-GT" sz="2400" b="1" dirty="0">
              <a:solidFill>
                <a:srgbClr val="36B3CE"/>
              </a:solidFill>
              <a:latin typeface="Montserrat" pitchFamily="2" charset="77"/>
              <a:sym typeface="Montserrat"/>
            </a:endParaRPr>
          </a:p>
          <a:p>
            <a:pPr marL="0" marR="0" lvl="0" indent="0" algn="just" rtl="0">
              <a:lnSpc>
                <a:spcPct val="150000"/>
              </a:lnSpc>
              <a:spcBef>
                <a:spcPts val="0"/>
              </a:spcBef>
              <a:spcAft>
                <a:spcPts val="0"/>
              </a:spcAft>
              <a:buNone/>
            </a:pPr>
            <a:endParaRPr lang="es-GT" sz="2400" b="1" dirty="0">
              <a:solidFill>
                <a:srgbClr val="36B3CE"/>
              </a:solidFill>
              <a:latin typeface="Montserrat" pitchFamily="2" charset="77"/>
              <a:sym typeface="Montserrat"/>
            </a:endParaRPr>
          </a:p>
          <a:p>
            <a:pPr marL="0" marR="0" lvl="0" indent="0" algn="just" rtl="0">
              <a:lnSpc>
                <a:spcPct val="150000"/>
              </a:lnSpc>
              <a:spcBef>
                <a:spcPts val="0"/>
              </a:spcBef>
              <a:spcAft>
                <a:spcPts val="0"/>
              </a:spcAft>
              <a:buNone/>
            </a:pPr>
            <a:r>
              <a:rPr lang="es-GT" sz="2400" b="1" dirty="0">
                <a:solidFill>
                  <a:srgbClr val="36B3CE"/>
                </a:solidFill>
                <a:latin typeface="Montserrat" pitchFamily="2" charset="77"/>
                <a:sym typeface="Montserrat"/>
              </a:rPr>
              <a:t>Q. 1,357,622,976.73</a:t>
            </a:r>
          </a:p>
        </p:txBody>
      </p:sp>
      <p:sp>
        <p:nvSpPr>
          <p:cNvPr id="61" name="Google Shape;61;g1e0bd25976b_0_37"/>
          <p:cNvSpPr txBox="1"/>
          <p:nvPr/>
        </p:nvSpPr>
        <p:spPr>
          <a:xfrm>
            <a:off x="1020400" y="554225"/>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9000" dirty="0">
                <a:solidFill>
                  <a:srgbClr val="FFECBF"/>
                </a:solidFill>
                <a:latin typeface="Vollkorn ExtraBold"/>
                <a:ea typeface="Vollkorn ExtraBold"/>
                <a:cs typeface="Vollkorn ExtraBold"/>
                <a:sym typeface="Vollkorn ExtraBold"/>
              </a:rPr>
              <a:t>1</a:t>
            </a:r>
            <a:endParaRPr sz="9000" dirty="0">
              <a:solidFill>
                <a:srgbClr val="FFECBF"/>
              </a:solidFill>
              <a:latin typeface="Vollkorn ExtraBold"/>
              <a:ea typeface="Vollkorn ExtraBold"/>
              <a:cs typeface="Vollkorn ExtraBold"/>
              <a:sym typeface="Vollkorn ExtraBold"/>
            </a:endParaRPr>
          </a:p>
        </p:txBody>
      </p:sp>
      <p:sp>
        <p:nvSpPr>
          <p:cNvPr id="7" name="Google Shape;57;g1e0bd25976b_0_37">
            <a:extLst>
              <a:ext uri="{FF2B5EF4-FFF2-40B4-BE49-F238E27FC236}">
                <a16:creationId xmlns:a16="http://schemas.microsoft.com/office/drawing/2014/main" id="{0C095ACC-3922-3743-B540-70A5A4954F02}"/>
              </a:ext>
            </a:extLst>
          </p:cNvPr>
          <p:cNvSpPr txBox="1"/>
          <p:nvPr/>
        </p:nvSpPr>
        <p:spPr>
          <a:xfrm>
            <a:off x="6318529" y="549009"/>
            <a:ext cx="4994100" cy="461624"/>
          </a:xfrm>
          <a:prstGeom prst="rect">
            <a:avLst/>
          </a:prstGeom>
          <a:noFill/>
          <a:ln>
            <a:noFill/>
          </a:ln>
        </p:spPr>
        <p:txBody>
          <a:bodyPr spcFirstLastPara="1" wrap="square" lIns="91425" tIns="45700" rIns="91425" bIns="45700" anchor="t" anchorCtr="0">
            <a:spAutoFit/>
          </a:bodyPr>
          <a:lstStyle/>
          <a:p>
            <a:pPr marL="457200" lvl="1" indent="0" algn="ctr">
              <a:buFont typeface="Arial"/>
              <a:buNone/>
            </a:pPr>
            <a:r>
              <a:rPr lang="es-GT" sz="2400" b="1" dirty="0">
                <a:solidFill>
                  <a:srgbClr val="1F3B57"/>
                </a:solidFill>
                <a:latin typeface="Montserrat" pitchFamily="2" charset="77"/>
                <a:cs typeface="Arial" panose="020B0604020202020204" pitchFamily="34" charset="0"/>
              </a:rPr>
              <a:t>Porcentaje de ejecución</a:t>
            </a:r>
            <a:r>
              <a:rPr lang="es-GT" sz="2000" b="1" dirty="0">
                <a:solidFill>
                  <a:srgbClr val="1F3B57"/>
                </a:solidFill>
                <a:latin typeface="Montserrat" pitchFamily="2" charset="77"/>
                <a:cs typeface="Arial" panose="020B0604020202020204" pitchFamily="34" charset="0"/>
              </a:rPr>
              <a:t>:</a:t>
            </a:r>
          </a:p>
        </p:txBody>
      </p:sp>
      <p:sp>
        <p:nvSpPr>
          <p:cNvPr id="8" name="Marcador de contenido 6">
            <a:extLst>
              <a:ext uri="{FF2B5EF4-FFF2-40B4-BE49-F238E27FC236}">
                <a16:creationId xmlns:a16="http://schemas.microsoft.com/office/drawing/2014/main" id="{F4981319-499C-8840-BBD1-801A429A4153}"/>
              </a:ext>
            </a:extLst>
          </p:cNvPr>
          <p:cNvSpPr txBox="1">
            <a:spLocks/>
          </p:cNvSpPr>
          <p:nvPr/>
        </p:nvSpPr>
        <p:spPr>
          <a:xfrm>
            <a:off x="6665231" y="1010633"/>
            <a:ext cx="4300695" cy="10156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s-GT" sz="7200" b="1" dirty="0">
                <a:solidFill>
                  <a:srgbClr val="36B3CE"/>
                </a:solidFill>
                <a:latin typeface="Montserrat" pitchFamily="2" charset="77"/>
                <a:cs typeface="Arial" panose="020B0604020202020204" pitchFamily="34" charset="0"/>
              </a:rPr>
              <a:t>21.44 %</a:t>
            </a:r>
          </a:p>
          <a:p>
            <a:pPr marL="457200" lvl="1" indent="0" algn="ctr">
              <a:buNone/>
            </a:pPr>
            <a:endParaRPr lang="es-GT" sz="4000" b="1" dirty="0">
              <a:solidFill>
                <a:srgbClr val="36B3CE"/>
              </a:solidFill>
              <a:latin typeface="Montserrat" pitchFamily="2" charset="77"/>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627529" y="948760"/>
            <a:ext cx="457029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000" dirty="0">
                <a:solidFill>
                  <a:schemeClr val="lt1"/>
                </a:solidFill>
                <a:latin typeface="Montserrat"/>
                <a:ea typeface="Montserrat"/>
                <a:cs typeface="Montserrat"/>
                <a:sym typeface="Montserrat"/>
              </a:rPr>
              <a:t>¿EN QUÉ UTILIZA EL DINERO EL </a:t>
            </a:r>
            <a:r>
              <a:rPr lang="es-GT" sz="2000" b="1" dirty="0">
                <a:solidFill>
                  <a:schemeClr val="lt1"/>
                </a:solidFill>
                <a:latin typeface="Montserrat"/>
                <a:ea typeface="Montserrat"/>
                <a:cs typeface="Montserrat"/>
                <a:sym typeface="Montserrat"/>
              </a:rPr>
              <a:t>MINISTERIO DE DESARROLLO SOCIAL?</a:t>
            </a:r>
            <a:endParaRPr lang="es-GT" sz="2000" dirty="0">
              <a:solidFill>
                <a:schemeClr val="lt1"/>
              </a:solidFill>
            </a:endParaRPr>
          </a:p>
        </p:txBody>
      </p:sp>
      <p:sp>
        <p:nvSpPr>
          <p:cNvPr id="57" name="Google Shape;57;g1e0bd25976b_0_37"/>
          <p:cNvSpPr txBox="1"/>
          <p:nvPr/>
        </p:nvSpPr>
        <p:spPr>
          <a:xfrm>
            <a:off x="966598" y="2400628"/>
            <a:ext cx="7352647" cy="3508612"/>
          </a:xfrm>
          <a:prstGeom prst="rect">
            <a:avLst/>
          </a:prstGeom>
          <a:noFill/>
          <a:ln>
            <a:noFill/>
          </a:ln>
        </p:spPr>
        <p:txBody>
          <a:bodyPr spcFirstLastPara="1" wrap="square" lIns="91425" tIns="45700" rIns="91425" bIns="45700" anchor="t" anchorCtr="0">
            <a:spAutoFit/>
          </a:bodyPr>
          <a:lstStyle/>
          <a:p>
            <a:pPr algn="just">
              <a:lnSpc>
                <a:spcPct val="150000"/>
              </a:lnSpc>
            </a:pPr>
            <a:r>
              <a:rPr lang="es-GT" sz="2000" dirty="0">
                <a:solidFill>
                  <a:srgbClr val="1F3B57"/>
                </a:solidFill>
                <a:latin typeface="Montserrat" pitchFamily="2" charset="77"/>
                <a:cs typeface="Arial" panose="020B0604020202020204" pitchFamily="34" charset="0"/>
              </a:rPr>
              <a:t>El dinero se utiliza en la adquisición de diferentes bienes o servicios y en transferencias que son necesarias para cumplir con las finalidades de la institución.</a:t>
            </a:r>
          </a:p>
          <a:p>
            <a:pPr algn="just">
              <a:lnSpc>
                <a:spcPct val="150000"/>
              </a:lnSpc>
            </a:pPr>
            <a:endParaRPr lang="es-GT" sz="2000" dirty="0">
              <a:solidFill>
                <a:srgbClr val="1F3B57"/>
              </a:solidFill>
              <a:latin typeface="Montserrat" pitchFamily="2" charset="77"/>
              <a:cs typeface="Arial" panose="020B0604020202020204" pitchFamily="34" charset="0"/>
            </a:endParaRPr>
          </a:p>
          <a:p>
            <a:pPr algn="just">
              <a:lnSpc>
                <a:spcPct val="150000"/>
              </a:lnSpc>
            </a:pPr>
            <a:r>
              <a:rPr lang="es-GT" sz="2000" dirty="0">
                <a:solidFill>
                  <a:srgbClr val="1F3B57"/>
                </a:solidFill>
                <a:latin typeface="Montserrat" pitchFamily="2" charset="77"/>
                <a:cs typeface="Arial" panose="020B0604020202020204" pitchFamily="34" charset="0"/>
              </a:rPr>
              <a:t>Para mostrar de forma ordenada a la población en qué se utiliza el dinero, el gasto del sector público se muestra por </a:t>
            </a:r>
            <a:r>
              <a:rPr lang="es-GT" sz="2800" dirty="0">
                <a:solidFill>
                  <a:srgbClr val="36B3CE"/>
                </a:solidFill>
                <a:latin typeface="Montserrat" pitchFamily="2" charset="77"/>
                <a:cs typeface="Arial" panose="020B0604020202020204" pitchFamily="34" charset="0"/>
              </a:rPr>
              <a:t>grupos de gasto.</a:t>
            </a:r>
          </a:p>
        </p:txBody>
      </p:sp>
      <p:sp>
        <p:nvSpPr>
          <p:cNvPr id="59" name="Google Shape;59;g1e0bd25976b_0_37"/>
          <p:cNvSpPr txBox="1"/>
          <p:nvPr/>
        </p:nvSpPr>
        <p:spPr>
          <a:xfrm>
            <a:off x="9221963" y="3256909"/>
            <a:ext cx="2491358" cy="1154122"/>
          </a:xfrm>
          <a:prstGeom prst="rect">
            <a:avLst/>
          </a:prstGeom>
          <a:noFill/>
          <a:ln>
            <a:noFill/>
          </a:ln>
        </p:spPr>
        <p:txBody>
          <a:bodyPr spcFirstLastPara="1" wrap="square" lIns="91425" tIns="45700" rIns="91425" bIns="45700" anchor="t" anchorCtr="0">
            <a:spAutoFit/>
          </a:bodyPr>
          <a:lstStyle/>
          <a:p>
            <a:pPr>
              <a:lnSpc>
                <a:spcPct val="150000"/>
              </a:lnSpc>
            </a:pPr>
            <a:r>
              <a:rPr lang="es-GT" sz="1800" b="0" dirty="0">
                <a:solidFill>
                  <a:srgbClr val="1F3B57"/>
                </a:solidFill>
                <a:latin typeface="Montserrat" pitchFamily="2" charset="77"/>
                <a:cs typeface="Arial" panose="020B0604020202020204" pitchFamily="34" charset="0"/>
              </a:rPr>
              <a:t>El gasto se divide </a:t>
            </a:r>
          </a:p>
          <a:p>
            <a:pPr>
              <a:lnSpc>
                <a:spcPct val="150000"/>
              </a:lnSpc>
            </a:pPr>
            <a:r>
              <a:rPr lang="es-GT" sz="1800" b="0" dirty="0">
                <a:solidFill>
                  <a:srgbClr val="1F3B57"/>
                </a:solidFill>
                <a:latin typeface="Montserrat" pitchFamily="2" charset="77"/>
                <a:cs typeface="Arial" panose="020B0604020202020204" pitchFamily="34" charset="0"/>
              </a:rPr>
              <a:t>en </a:t>
            </a:r>
            <a:r>
              <a:rPr lang="es-GT" sz="2800" b="1" dirty="0">
                <a:solidFill>
                  <a:srgbClr val="36B3CE"/>
                </a:solidFill>
                <a:latin typeface="Montserrat" pitchFamily="2" charset="77"/>
                <a:cs typeface="Arial" panose="020B0604020202020204" pitchFamily="34" charset="0"/>
              </a:rPr>
              <a:t>10 </a:t>
            </a:r>
            <a:r>
              <a:rPr lang="es-GT" sz="1800" b="0" dirty="0">
                <a:solidFill>
                  <a:srgbClr val="1F3B57"/>
                </a:solidFill>
                <a:latin typeface="Montserrat" pitchFamily="2" charset="77"/>
                <a:cs typeface="Arial" panose="020B0604020202020204" pitchFamily="34" charset="0"/>
              </a:rPr>
              <a:t>grupos</a:t>
            </a:r>
            <a:endParaRPr lang="es-MX" sz="1800" dirty="0">
              <a:solidFill>
                <a:srgbClr val="1F3B57"/>
              </a:solidFill>
              <a:latin typeface="Montserrat" pitchFamily="2" charset="77"/>
              <a:ea typeface="Montserrat"/>
              <a:cs typeface="Montserrat"/>
              <a:sym typeface="Montserrat"/>
            </a:endParaRPr>
          </a:p>
        </p:txBody>
      </p:sp>
    </p:spTree>
    <p:extLst>
      <p:ext uri="{BB962C8B-B14F-4D97-AF65-F5344CB8AC3E}">
        <p14:creationId xmlns:p14="http://schemas.microsoft.com/office/powerpoint/2010/main" val="819255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29" y="1261241"/>
            <a:ext cx="11174412" cy="4975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627529" y="948760"/>
            <a:ext cx="457029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000" dirty="0">
                <a:solidFill>
                  <a:schemeClr val="lt1"/>
                </a:solidFill>
                <a:latin typeface="Montserrat"/>
                <a:ea typeface="Montserrat"/>
                <a:cs typeface="Montserrat"/>
                <a:sym typeface="Montserrat"/>
              </a:rPr>
              <a:t>EJECUCIÓN PRESUPUESTARIA POR GRUPO DE GASTO AL </a:t>
            </a:r>
            <a:r>
              <a:rPr lang="es-MX" sz="2000" b="1" dirty="0">
                <a:solidFill>
                  <a:schemeClr val="lt1"/>
                </a:solidFill>
                <a:latin typeface="Montserrat"/>
                <a:ea typeface="Montserrat"/>
                <a:cs typeface="Montserrat"/>
                <a:sym typeface="Montserrat"/>
              </a:rPr>
              <a:t>PRIMER CUATRIMESTRE 2023</a:t>
            </a:r>
          </a:p>
        </p:txBody>
      </p:sp>
    </p:spTree>
    <p:extLst>
      <p:ext uri="{BB962C8B-B14F-4D97-AF65-F5344CB8AC3E}">
        <p14:creationId xmlns:p14="http://schemas.microsoft.com/office/powerpoint/2010/main" val="1275196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627529" y="948760"/>
            <a:ext cx="457029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000" dirty="0">
                <a:solidFill>
                  <a:schemeClr val="lt1"/>
                </a:solidFill>
                <a:latin typeface="Montserrat"/>
                <a:ea typeface="Montserrat"/>
                <a:cs typeface="Montserrat"/>
                <a:sym typeface="Montserrat"/>
              </a:rPr>
              <a:t>¿CUÁL ES LA IMPORTANCIA DEL PAGO DE </a:t>
            </a:r>
            <a:r>
              <a:rPr lang="es-MX" sz="2000" b="1" dirty="0">
                <a:solidFill>
                  <a:schemeClr val="lt1"/>
                </a:solidFill>
                <a:latin typeface="Montserrat"/>
                <a:ea typeface="Montserrat"/>
                <a:cs typeface="Montserrat"/>
                <a:sym typeface="Montserrat"/>
              </a:rPr>
              <a:t>SERVIDORES PÚBLICOS</a:t>
            </a:r>
            <a:r>
              <a:rPr lang="es-MX" sz="2000" dirty="0">
                <a:solidFill>
                  <a:schemeClr val="lt1"/>
                </a:solidFill>
                <a:latin typeface="Montserrat"/>
                <a:ea typeface="Montserrat"/>
                <a:cs typeface="Montserrat"/>
                <a:sym typeface="Montserrat"/>
              </a:rPr>
              <a:t>?</a:t>
            </a:r>
          </a:p>
        </p:txBody>
      </p:sp>
      <p:sp>
        <p:nvSpPr>
          <p:cNvPr id="57" name="Google Shape;57;g1e0bd25976b_0_37"/>
          <p:cNvSpPr txBox="1"/>
          <p:nvPr/>
        </p:nvSpPr>
        <p:spPr>
          <a:xfrm>
            <a:off x="957633" y="2501940"/>
            <a:ext cx="7352647" cy="3046948"/>
          </a:xfrm>
          <a:prstGeom prst="rect">
            <a:avLst/>
          </a:prstGeom>
          <a:noFill/>
          <a:ln>
            <a:noFill/>
          </a:ln>
        </p:spPr>
        <p:txBody>
          <a:bodyPr spcFirstLastPara="1" wrap="square" lIns="91425" tIns="45700" rIns="91425" bIns="45700" anchor="t" anchorCtr="0">
            <a:spAutoFit/>
          </a:bodyPr>
          <a:lstStyle/>
          <a:p>
            <a:pPr algn="just">
              <a:lnSpc>
                <a:spcPct val="150000"/>
              </a:lnSpc>
            </a:pPr>
            <a:r>
              <a:rPr lang="es-GT" sz="1600" dirty="0">
                <a:solidFill>
                  <a:srgbClr val="1F3B57"/>
                </a:solidFill>
                <a:latin typeface="Montserrat" pitchFamily="2" charset="77"/>
                <a:cs typeface="Arial" panose="020B0604020202020204" pitchFamily="34" charset="0"/>
              </a:rPr>
              <a:t>El dinero utilizado en el pago de servidores públicos (grupo 0), aunque se clasifica como un gasto de funcionamiento, en realidad, constituye el medio para prestar servicios o entregar bienes a la población beneficiaria, y con ello, satisfacer las necesidades sociales; a través de la contratación de facilitadores sociales, técnicos, y personal administrativo que brinda los servicios de medición de corresponsabilidades, supervisión de servicios, y atención a la población.</a:t>
            </a:r>
          </a:p>
        </p:txBody>
      </p:sp>
      <p:sp>
        <p:nvSpPr>
          <p:cNvPr id="59" name="Google Shape;59;g1e0bd25976b_0_37"/>
          <p:cNvSpPr txBox="1"/>
          <p:nvPr/>
        </p:nvSpPr>
        <p:spPr>
          <a:xfrm>
            <a:off x="8924013" y="2735022"/>
            <a:ext cx="2922494" cy="2400617"/>
          </a:xfrm>
          <a:prstGeom prst="rect">
            <a:avLst/>
          </a:prstGeom>
          <a:noFill/>
          <a:ln>
            <a:noFill/>
          </a:ln>
        </p:spPr>
        <p:txBody>
          <a:bodyPr spcFirstLastPara="1" wrap="square" lIns="91425" tIns="45700" rIns="91425" bIns="45700" anchor="t" anchorCtr="0">
            <a:spAutoFit/>
          </a:bodyPr>
          <a:lstStyle/>
          <a:p>
            <a:pPr>
              <a:lnSpc>
                <a:spcPct val="150000"/>
              </a:lnSpc>
            </a:pPr>
            <a:r>
              <a:rPr lang="es-GT" sz="1600" b="0" dirty="0">
                <a:solidFill>
                  <a:srgbClr val="1F3B57"/>
                </a:solidFill>
                <a:latin typeface="Montserrat" pitchFamily="2" charset="77"/>
                <a:cs typeface="Arial" panose="020B0604020202020204" pitchFamily="34" charset="0"/>
              </a:rPr>
              <a:t>Durante el periodo reportado, el Ministerio de Desarrollo Social atendió y dio cobertura a más de </a:t>
            </a:r>
            <a:r>
              <a:rPr lang="es-GT" sz="1800" b="1" dirty="0">
                <a:solidFill>
                  <a:srgbClr val="36B3CE"/>
                </a:solidFill>
                <a:latin typeface="Montserrat" pitchFamily="2" charset="77"/>
                <a:cs typeface="Arial" panose="020B0604020202020204" pitchFamily="34" charset="0"/>
              </a:rPr>
              <a:t>medio millón de guatemaltecos</a:t>
            </a:r>
            <a:endParaRPr lang="es-MX" sz="1800" b="1" dirty="0">
              <a:solidFill>
                <a:srgbClr val="36B3CE"/>
              </a:solidFill>
              <a:latin typeface="Montserrat" pitchFamily="2" charset="77"/>
              <a:ea typeface="Montserrat"/>
              <a:cs typeface="Montserrat"/>
              <a:sym typeface="Montserrat"/>
            </a:endParaRPr>
          </a:p>
        </p:txBody>
      </p:sp>
    </p:spTree>
    <p:extLst>
      <p:ext uri="{BB962C8B-B14F-4D97-AF65-F5344CB8AC3E}">
        <p14:creationId xmlns:p14="http://schemas.microsoft.com/office/powerpoint/2010/main" val="1800622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5" y="835325"/>
            <a:ext cx="5373000"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627529" y="948760"/>
            <a:ext cx="457029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000" dirty="0">
                <a:solidFill>
                  <a:schemeClr val="lt1"/>
                </a:solidFill>
                <a:latin typeface="Montserrat"/>
                <a:ea typeface="Montserrat"/>
                <a:cs typeface="Montserrat"/>
                <a:sym typeface="Montserrat"/>
              </a:rPr>
              <a:t>PAGO DE SALARIOS A </a:t>
            </a:r>
            <a:r>
              <a:rPr lang="es-MX" sz="2000" b="1" dirty="0">
                <a:solidFill>
                  <a:schemeClr val="lt1"/>
                </a:solidFill>
                <a:latin typeface="Montserrat"/>
                <a:ea typeface="Montserrat"/>
                <a:cs typeface="Montserrat"/>
                <a:sym typeface="Montserrat"/>
              </a:rPr>
              <a:t>SERVIDORES PÚBLICOS </a:t>
            </a:r>
            <a:r>
              <a:rPr lang="es-MX" sz="2000" dirty="0">
                <a:solidFill>
                  <a:schemeClr val="lt1"/>
                </a:solidFill>
                <a:latin typeface="Montserrat"/>
                <a:ea typeface="Montserrat"/>
                <a:cs typeface="Montserrat"/>
                <a:sym typeface="Montserrat"/>
              </a:rPr>
              <a:t>A LA FECHA</a:t>
            </a:r>
          </a:p>
        </p:txBody>
      </p:sp>
      <p:sp>
        <p:nvSpPr>
          <p:cNvPr id="57" name="Google Shape;57;g1e0bd25976b_0_37"/>
          <p:cNvSpPr txBox="1"/>
          <p:nvPr/>
        </p:nvSpPr>
        <p:spPr>
          <a:xfrm>
            <a:off x="921774" y="2215962"/>
            <a:ext cx="7352647" cy="3693278"/>
          </a:xfrm>
          <a:prstGeom prst="rect">
            <a:avLst/>
          </a:prstGeom>
          <a:noFill/>
          <a:ln>
            <a:noFill/>
          </a:ln>
        </p:spPr>
        <p:txBody>
          <a:bodyPr spcFirstLastPara="1" wrap="square" lIns="91425" tIns="45700" rIns="91425" bIns="45700" anchor="t" anchorCtr="0">
            <a:spAutoFit/>
          </a:bodyPr>
          <a:lstStyle/>
          <a:p>
            <a:pPr algn="just">
              <a:lnSpc>
                <a:spcPct val="150000"/>
              </a:lnSpc>
            </a:pPr>
            <a:r>
              <a:rPr lang="es-GT" sz="1600" b="0" dirty="0">
                <a:solidFill>
                  <a:srgbClr val="1F3B57"/>
                </a:solidFill>
                <a:latin typeface="Montserrat" pitchFamily="2" charset="77"/>
                <a:cs typeface="Arial" panose="020B0604020202020204" pitchFamily="34" charset="0"/>
              </a:rPr>
              <a:t>Presupuesto vigente total para el pago de servidores públicos</a:t>
            </a:r>
          </a:p>
          <a:p>
            <a:pPr marL="0" lvl="1" algn="just">
              <a:spcBef>
                <a:spcPct val="0"/>
              </a:spcBef>
            </a:pPr>
            <a:r>
              <a:rPr lang="es-GT" sz="3200" b="1" dirty="0">
                <a:solidFill>
                  <a:srgbClr val="36B3CE"/>
                </a:solidFill>
                <a:latin typeface="Montserrat" pitchFamily="2" charset="77"/>
                <a:cs typeface="Arial" panose="020B0604020202020204" pitchFamily="34" charset="0"/>
              </a:rPr>
              <a:t>Q. 234,883,395.00</a:t>
            </a:r>
          </a:p>
          <a:p>
            <a:pPr algn="just">
              <a:lnSpc>
                <a:spcPct val="150000"/>
              </a:lnSpc>
            </a:pPr>
            <a:endParaRPr lang="es-GT" b="0" dirty="0">
              <a:solidFill>
                <a:srgbClr val="1F3B57"/>
              </a:solidFill>
              <a:latin typeface="Montserrat" pitchFamily="2" charset="77"/>
              <a:cs typeface="Arial" panose="020B0604020202020204" pitchFamily="34" charset="0"/>
            </a:endParaRPr>
          </a:p>
          <a:p>
            <a:pPr algn="just">
              <a:lnSpc>
                <a:spcPct val="150000"/>
              </a:lnSpc>
            </a:pPr>
            <a:r>
              <a:rPr lang="es-GT" sz="1600" b="0" dirty="0">
                <a:solidFill>
                  <a:srgbClr val="1F3B57"/>
                </a:solidFill>
                <a:latin typeface="Montserrat" pitchFamily="2" charset="77"/>
                <a:cs typeface="Arial" panose="020B0604020202020204" pitchFamily="34" charset="0"/>
              </a:rPr>
              <a:t>Presupuesto utilizado al </a:t>
            </a:r>
            <a:r>
              <a:rPr lang="es-GT" sz="1600" u="sng" dirty="0">
                <a:solidFill>
                  <a:srgbClr val="1F3B57"/>
                </a:solidFill>
                <a:latin typeface="Montserrat" pitchFamily="2" charset="77"/>
                <a:cs typeface="Arial" panose="020B0604020202020204" pitchFamily="34" charset="0"/>
              </a:rPr>
              <a:t>primer cuatrimestre 2023</a:t>
            </a:r>
            <a:r>
              <a:rPr lang="es-GT" sz="1600" dirty="0">
                <a:solidFill>
                  <a:srgbClr val="1F3B57"/>
                </a:solidFill>
                <a:latin typeface="Montserrat" pitchFamily="2" charset="77"/>
                <a:cs typeface="Arial" panose="020B0604020202020204" pitchFamily="34" charset="0"/>
              </a:rPr>
              <a:t> </a:t>
            </a:r>
            <a:r>
              <a:rPr lang="es-GT" sz="1600" b="0" dirty="0">
                <a:solidFill>
                  <a:srgbClr val="1F3B57"/>
                </a:solidFill>
                <a:latin typeface="Montserrat" pitchFamily="2" charset="77"/>
                <a:cs typeface="Arial" panose="020B0604020202020204" pitchFamily="34" charset="0"/>
              </a:rPr>
              <a:t>para el pago de servidores públicos</a:t>
            </a:r>
          </a:p>
          <a:p>
            <a:pPr marL="0" lvl="1" algn="just">
              <a:spcBef>
                <a:spcPct val="0"/>
              </a:spcBef>
            </a:pPr>
            <a:r>
              <a:rPr lang="es-GT" sz="3200" b="1" dirty="0">
                <a:solidFill>
                  <a:srgbClr val="36B3CE"/>
                </a:solidFill>
                <a:latin typeface="Montserrat" pitchFamily="2" charset="77"/>
                <a:cs typeface="Arial" panose="020B0604020202020204" pitchFamily="34" charset="0"/>
              </a:rPr>
              <a:t>Q. 61,801,475.31</a:t>
            </a:r>
          </a:p>
          <a:p>
            <a:pPr algn="just">
              <a:lnSpc>
                <a:spcPct val="150000"/>
              </a:lnSpc>
            </a:pPr>
            <a:endParaRPr lang="es-GT" b="0" dirty="0">
              <a:solidFill>
                <a:srgbClr val="1F3B57"/>
              </a:solidFill>
              <a:latin typeface="Montserrat" pitchFamily="2" charset="77"/>
              <a:cs typeface="Arial" panose="020B0604020202020204" pitchFamily="34" charset="0"/>
            </a:endParaRPr>
          </a:p>
          <a:p>
            <a:pPr algn="just">
              <a:lnSpc>
                <a:spcPct val="150000"/>
              </a:lnSpc>
            </a:pPr>
            <a:r>
              <a:rPr lang="es-GT" sz="1600" b="0" dirty="0">
                <a:solidFill>
                  <a:srgbClr val="1F3B57"/>
                </a:solidFill>
                <a:latin typeface="Montserrat" pitchFamily="2" charset="77"/>
                <a:cs typeface="Arial" panose="020B0604020202020204" pitchFamily="34" charset="0"/>
              </a:rPr>
              <a:t>Saldo para el pago de servidores públicos</a:t>
            </a:r>
          </a:p>
          <a:p>
            <a:pPr marL="0" lvl="1" algn="just">
              <a:spcBef>
                <a:spcPct val="0"/>
              </a:spcBef>
            </a:pPr>
            <a:r>
              <a:rPr lang="es-GT" sz="3200" b="1" dirty="0">
                <a:solidFill>
                  <a:srgbClr val="36B3CE"/>
                </a:solidFill>
                <a:latin typeface="Montserrat" pitchFamily="2" charset="77"/>
                <a:cs typeface="Arial" panose="020B0604020202020204" pitchFamily="34" charset="0"/>
              </a:rPr>
              <a:t>Q. 173,081,919.69</a:t>
            </a:r>
          </a:p>
        </p:txBody>
      </p:sp>
      <p:sp>
        <p:nvSpPr>
          <p:cNvPr id="59" name="Google Shape;59;g1e0bd25976b_0_37"/>
          <p:cNvSpPr txBox="1"/>
          <p:nvPr/>
        </p:nvSpPr>
        <p:spPr>
          <a:xfrm>
            <a:off x="8821271" y="2735022"/>
            <a:ext cx="2922494" cy="2492950"/>
          </a:xfrm>
          <a:prstGeom prst="rect">
            <a:avLst/>
          </a:prstGeom>
          <a:noFill/>
          <a:ln>
            <a:noFill/>
          </a:ln>
        </p:spPr>
        <p:txBody>
          <a:bodyPr spcFirstLastPara="1" wrap="square" lIns="91425" tIns="45700" rIns="91425" bIns="45700" anchor="t" anchorCtr="0">
            <a:spAutoFit/>
          </a:bodyPr>
          <a:lstStyle/>
          <a:p>
            <a:pPr>
              <a:lnSpc>
                <a:spcPct val="150000"/>
              </a:lnSpc>
            </a:pPr>
            <a:r>
              <a:rPr lang="es-GT" sz="1800" b="0" dirty="0">
                <a:solidFill>
                  <a:srgbClr val="1F3B57"/>
                </a:solidFill>
                <a:latin typeface="Montserrat" pitchFamily="2" charset="77"/>
                <a:cs typeface="Arial" panose="020B0604020202020204" pitchFamily="34" charset="0"/>
              </a:rPr>
              <a:t>Este rubro constituye el </a:t>
            </a:r>
            <a:r>
              <a:rPr lang="es-GT" sz="1800" b="1" dirty="0">
                <a:solidFill>
                  <a:srgbClr val="36B3CE"/>
                </a:solidFill>
                <a:latin typeface="Montserrat" pitchFamily="2" charset="77"/>
                <a:cs typeface="Arial" panose="020B0604020202020204" pitchFamily="34" charset="0"/>
              </a:rPr>
              <a:t>13.59 % </a:t>
            </a:r>
            <a:r>
              <a:rPr lang="es-GT" sz="1800" b="0" dirty="0">
                <a:solidFill>
                  <a:srgbClr val="1F3B57"/>
                </a:solidFill>
                <a:latin typeface="Montserrat" pitchFamily="2" charset="77"/>
                <a:cs typeface="Arial" panose="020B0604020202020204" pitchFamily="34" charset="0"/>
              </a:rPr>
              <a:t>del total del presupuesto del </a:t>
            </a:r>
            <a:r>
              <a:rPr lang="es-GT" sz="1600" b="0" dirty="0">
                <a:solidFill>
                  <a:srgbClr val="1F3B57"/>
                </a:solidFill>
                <a:latin typeface="Montserrat" pitchFamily="2" charset="77"/>
                <a:cs typeface="Arial" panose="020B0604020202020204" pitchFamily="34" charset="0"/>
              </a:rPr>
              <a:t>Ministerio de Desarrollo Social</a:t>
            </a:r>
            <a:br>
              <a:rPr lang="es-GT" sz="1600" b="0" dirty="0">
                <a:solidFill>
                  <a:srgbClr val="1F3B57"/>
                </a:solidFill>
                <a:latin typeface="Montserrat" pitchFamily="2" charset="77"/>
                <a:cs typeface="Arial" panose="020B0604020202020204" pitchFamily="34" charset="0"/>
              </a:rPr>
            </a:br>
            <a:endParaRPr lang="es-MX" sz="1800" dirty="0">
              <a:solidFill>
                <a:srgbClr val="1F3B57"/>
              </a:solidFill>
              <a:latin typeface="Montserrat" pitchFamily="2" charset="77"/>
              <a:ea typeface="Montserrat"/>
              <a:cs typeface="Montserrat"/>
              <a:sym typeface="Montserrat"/>
            </a:endParaRPr>
          </a:p>
        </p:txBody>
      </p:sp>
    </p:spTree>
    <p:extLst>
      <p:ext uri="{BB962C8B-B14F-4D97-AF65-F5344CB8AC3E}">
        <p14:creationId xmlns:p14="http://schemas.microsoft.com/office/powerpoint/2010/main" val="733121863"/>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1752</Words>
  <Application>Microsoft Macintosh PowerPoint</Application>
  <PresentationFormat>Panorámica</PresentationFormat>
  <Paragraphs>229</Paragraphs>
  <Slides>29</Slides>
  <Notes>29</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29</vt:i4>
      </vt:variant>
    </vt:vector>
  </HeadingPairs>
  <TitlesOfParts>
    <vt:vector size="37" baseType="lpstr">
      <vt:lpstr>Vollkorn Black</vt:lpstr>
      <vt:lpstr>Montserrat SemiBold</vt:lpstr>
      <vt:lpstr>Calibri</vt:lpstr>
      <vt:lpstr>Montserrat</vt:lpstr>
      <vt:lpstr>Arial</vt:lpstr>
      <vt:lpstr>Vollkorn Medium</vt:lpstr>
      <vt:lpstr>Vollkorn ExtraBold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Microsoft Office User</cp:lastModifiedBy>
  <cp:revision>43</cp:revision>
  <dcterms:created xsi:type="dcterms:W3CDTF">2022-04-29T16:34:54Z</dcterms:created>
  <dcterms:modified xsi:type="dcterms:W3CDTF">2023-05-05T17:53:22Z</dcterms:modified>
</cp:coreProperties>
</file>