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64" r:id="rId4"/>
    <p:sldId id="257" r:id="rId5"/>
    <p:sldId id="259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1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309" r:id="rId26"/>
    <p:sldId id="283" r:id="rId27"/>
    <p:sldId id="285" r:id="rId28"/>
    <p:sldId id="284" r:id="rId29"/>
    <p:sldId id="305" r:id="rId30"/>
    <p:sldId id="260" r:id="rId31"/>
    <p:sldId id="262" r:id="rId32"/>
    <p:sldId id="287" r:id="rId33"/>
    <p:sldId id="288" r:id="rId34"/>
    <p:sldId id="289" r:id="rId35"/>
    <p:sldId id="311" r:id="rId36"/>
    <p:sldId id="310" r:id="rId37"/>
    <p:sldId id="286" r:id="rId38"/>
    <p:sldId id="290" r:id="rId39"/>
    <p:sldId id="291" r:id="rId40"/>
    <p:sldId id="292" r:id="rId41"/>
    <p:sldId id="307" r:id="rId42"/>
    <p:sldId id="308" r:id="rId43"/>
    <p:sldId id="295" r:id="rId44"/>
    <p:sldId id="296" r:id="rId45"/>
    <p:sldId id="306" r:id="rId46"/>
    <p:sldId id="298" r:id="rId47"/>
    <p:sldId id="297" r:id="rId48"/>
    <p:sldId id="300" r:id="rId49"/>
    <p:sldId id="299" r:id="rId50"/>
    <p:sldId id="301" r:id="rId51"/>
    <p:sldId id="302" r:id="rId52"/>
    <p:sldId id="303" r:id="rId53"/>
    <p:sldId id="304" r:id="rId54"/>
    <p:sldId id="263" r:id="rId55"/>
  </p:sldIdLst>
  <p:sldSz cx="12192000" cy="6858000"/>
  <p:notesSz cx="6858000" cy="9144000"/>
  <p:embeddedFontLst>
    <p:embeddedFont>
      <p:font typeface="Vollkorn ExtraBold" panose="020B0604020202020204" charset="0"/>
      <p:bold r:id="rId57"/>
      <p:boldItalic r:id="rId58"/>
    </p:embeddedFont>
    <p:embeddedFont>
      <p:font typeface="Vollkorn Black" panose="020B0604020202020204" charset="0"/>
      <p:bold r:id="rId59"/>
      <p:boldItalic r:id="rId60"/>
    </p:embeddedFont>
    <p:embeddedFont>
      <p:font typeface="Montserrat" panose="00000500000000000000" pitchFamily="2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Montserrat SemiBold" panose="00000700000000000000" pitchFamily="2" charset="0"/>
      <p:regular r:id="rId69"/>
      <p:bold r:id="rId70"/>
      <p:italic r:id="rId71"/>
      <p:boldItalic r:id="rId72"/>
    </p:embeddedFont>
    <p:embeddedFont>
      <p:font typeface="Vollkorn Medium" panose="020B0604020202020204" charset="0"/>
      <p:regular r:id="rId73"/>
      <p:bold r:id="rId74"/>
      <p:italic r:id="rId75"/>
      <p:boldItalic r:id="rId76"/>
    </p:embeddedFont>
    <p:embeddedFont>
      <p:font typeface="Montserrat ExtraBold" panose="00000900000000000000" pitchFamily="2" charset="0"/>
      <p:bold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9" roundtripDataSignature="AMtx7miiJp/3MEYxNCktPksRf1O6ouhh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2D7"/>
    <a:srgbClr val="36B3CE"/>
    <a:srgbClr val="96D9E6"/>
    <a:srgbClr val="ED7D31"/>
    <a:srgbClr val="FFFFFF"/>
    <a:srgbClr val="F19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lvin.suncar\Desktop\DESARROLLO%20Y%20CAPACITACION\CURSOS%20Y%20CAPACITACIONES\A&#209;O%202023\INFORMES%20%20CUATRIMESTRALES%202023\1er.%20Cuatrimestre%202023\GRAFICAS%20CUATRIMESTRE%20ENERO%20A%20ABRIL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lvin.suncar\Desktop\DESARROLLO%20Y%20CAPACITACION\CURSOS%20Y%20CAPACITACIONES\A&#209;O%202023\INFORMES%20%20CUATRIMESTRALES%202023\1er.%20Cuatrimestre%202023\GRAFICAS%20CUATRIMESTRE%20ENERO%20A%20ABRIL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PRESUPUESTO VIGENTE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155339458615961E-3"/>
                  <c:y val="8.88858623432462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7F-4349-82FB-8173FA6AA1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000
Sueldos y Salarios</c:v>
                </c:pt>
                <c:pt idx="1">
                  <c:v>100
Servicios Básicos, Mantenimientos, etc.,</c:v>
                </c:pt>
                <c:pt idx="2">
                  <c:v>200
Materiales, Útiles, Alimentos, etc.,</c:v>
                </c:pt>
                <c:pt idx="3">
                  <c:v>300
Equipos</c:v>
                </c:pt>
                <c:pt idx="4">
                  <c:v>400
Indemnizaciones</c:v>
                </c:pt>
              </c:strCache>
            </c:strRef>
          </c:cat>
          <c:val>
            <c:numRef>
              <c:f>Hoja1!$B$2:$B$6</c:f>
              <c:numCache>
                <c:formatCode>#,##0.00</c:formatCode>
                <c:ptCount val="5"/>
                <c:pt idx="0">
                  <c:v>107023333</c:v>
                </c:pt>
                <c:pt idx="1">
                  <c:v>7969034</c:v>
                </c:pt>
                <c:pt idx="2">
                  <c:v>13475737.199999999</c:v>
                </c:pt>
                <c:pt idx="3">
                  <c:v>214666.8</c:v>
                </c:pt>
                <c:pt idx="4">
                  <c:v>1817229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F-4349-82FB-8173FA6AA1C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PRESUPUESTO UTILIZADO (EJECUTADO)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000
Sueldos y Salarios</c:v>
                </c:pt>
                <c:pt idx="1">
                  <c:v>100
Servicios Básicos, Mantenimientos, etc.,</c:v>
                </c:pt>
                <c:pt idx="2">
                  <c:v>200
Materiales, Útiles, Alimentos, etc.,</c:v>
                </c:pt>
                <c:pt idx="3">
                  <c:v>300
Equipos</c:v>
                </c:pt>
                <c:pt idx="4">
                  <c:v>400
Indemnizaciones</c:v>
                </c:pt>
              </c:strCache>
            </c:strRef>
          </c:cat>
          <c:val>
            <c:numRef>
              <c:f>Hoja1!$C$2:$C$6</c:f>
              <c:numCache>
                <c:formatCode>#,##0.00</c:formatCode>
                <c:ptCount val="5"/>
                <c:pt idx="0">
                  <c:v>33194041.300000001</c:v>
                </c:pt>
                <c:pt idx="1">
                  <c:v>2371868.66</c:v>
                </c:pt>
                <c:pt idx="2">
                  <c:v>4762199.7699999996</c:v>
                </c:pt>
                <c:pt idx="3">
                  <c:v>214666.5</c:v>
                </c:pt>
                <c:pt idx="4">
                  <c:v>1808878.05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7F-4349-82FB-8173FA6AA1C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SALDO POR EJECUTAR (POR UTILIZAR)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000
Sueldos y Salarios</c:v>
                </c:pt>
                <c:pt idx="1">
                  <c:v>100
Servicios Básicos, Mantenimientos, etc.,</c:v>
                </c:pt>
                <c:pt idx="2">
                  <c:v>200
Materiales, Útiles, Alimentos, etc.,</c:v>
                </c:pt>
                <c:pt idx="3">
                  <c:v>300
Equipos</c:v>
                </c:pt>
                <c:pt idx="4">
                  <c:v>400
Indemnizaciones</c:v>
                </c:pt>
              </c:strCache>
            </c:strRef>
          </c:cat>
          <c:val>
            <c:numRef>
              <c:f>Hoja1!$D$2:$D$6</c:f>
              <c:numCache>
                <c:formatCode>_(* #,##0.00_);_(* \(#,##0.00\);_(* "-"??_);_(@_)</c:formatCode>
                <c:ptCount val="5"/>
                <c:pt idx="0">
                  <c:v>73829291.700000003</c:v>
                </c:pt>
                <c:pt idx="1">
                  <c:v>5597165.3399999999</c:v>
                </c:pt>
                <c:pt idx="2">
                  <c:v>8713537.4299999997</c:v>
                </c:pt>
                <c:pt idx="3">
                  <c:v>0.3</c:v>
                </c:pt>
                <c:pt idx="4">
                  <c:v>8350.9500000000007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7F-4349-82FB-8173FA6AA1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3"/>
        <c:axId val="120630608"/>
        <c:axId val="120634768"/>
      </c:barChart>
      <c:catAx>
        <c:axId val="120630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Montserrat" panose="020B0604020202020204" charset="0"/>
                <a:ea typeface="+mn-ea"/>
                <a:cs typeface="+mn-cs"/>
              </a:defRPr>
            </a:pPr>
            <a:endParaRPr lang="es-GT"/>
          </a:p>
        </c:txPr>
        <c:crossAx val="120634768"/>
        <c:crosses val="autoZero"/>
        <c:auto val="1"/>
        <c:lblAlgn val="ctr"/>
        <c:lblOffset val="100"/>
        <c:noMultiLvlLbl val="0"/>
      </c:catAx>
      <c:valAx>
        <c:axId val="12063476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2063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Montserrat" panose="020B0604020202020204" charset="0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tserrat" panose="020B0604020202020204" charset="0"/>
        </a:defRPr>
      </a:pPr>
      <a:endParaRPr lang="es-G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8535876033554"/>
          <c:y val="0.11579873218968063"/>
          <c:w val="0.74630803792175937"/>
          <c:h val="0.85018292469113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PRESUPUESTO VIGENTE TOTAL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760449039175794E-3"/>
                  <c:y val="3.09257664719885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B3-4317-9074-21DDA3762B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s-G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SERVICIOS
PÚBLICOS
GENERALES</c:v>
                </c:pt>
              </c:strCache>
            </c:strRef>
          </c:cat>
          <c:val>
            <c:numRef>
              <c:f>Hoja1!$B$2</c:f>
              <c:numCache>
                <c:formatCode>_(* #,##0.00_);_(* \(#,##0.00\);_(* "-"??_);_(@_)</c:formatCode>
                <c:ptCount val="1"/>
                <c:pt idx="0">
                  <c:v>130500000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1-4562-A103-878F209FB46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PRESUPUESTO EJECUTADO (UTILIZADO)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42,351,654.28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75-4F0F-8F3B-365E285288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SERVICIOS
PÚBLICOS
GENERALES</c:v>
                </c:pt>
              </c:strCache>
            </c:strRef>
          </c:cat>
          <c:val>
            <c:numRef>
              <c:f>Hoja1!$C$2</c:f>
              <c:numCache>
                <c:formatCode>_(* #,##0.00_);_(* \(#,##0.00\);_(* "-"??_);_(@_)</c:formatCode>
                <c:ptCount val="1"/>
                <c:pt idx="0">
                  <c:v>41773877.689999998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81-4562-A103-878F209FB46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SALDO PRESUPUESTARIO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SERVICIOS
PÚBLICOS
GENERALES</c:v>
                </c:pt>
              </c:strCache>
            </c:strRef>
          </c:cat>
          <c:val>
            <c:numRef>
              <c:f>Hoja1!$D$2</c:f>
              <c:numCache>
                <c:formatCode>_(* #,##0.00_);_(* \(#,##0.00\);_(* "-"??_);_(@_)</c:formatCode>
                <c:ptCount val="1"/>
                <c:pt idx="0">
                  <c:v>88726122.310000002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81-4562-A103-878F209FB4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122049440"/>
        <c:axId val="122073152"/>
      </c:barChart>
      <c:catAx>
        <c:axId val="122049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/>
                </a:solidFill>
                <a:latin typeface="Montserrat" panose="020B0604020202020204" charset="0"/>
                <a:ea typeface="+mn-ea"/>
                <a:cs typeface="+mn-cs"/>
              </a:defRPr>
            </a:pPr>
            <a:endParaRPr lang="es-GT"/>
          </a:p>
        </c:txPr>
        <c:crossAx val="122073152"/>
        <c:crosses val="autoZero"/>
        <c:auto val="1"/>
        <c:lblAlgn val="ctr"/>
        <c:lblOffset val="100"/>
        <c:noMultiLvlLbl val="0"/>
      </c:catAx>
      <c:valAx>
        <c:axId val="1220731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_(* #,##0.00_);_(* \(#,##0.00\);_(* &quot;-&quot;??_);_(@_)" sourceLinked="1"/>
        <c:majorTickMark val="none"/>
        <c:minorTickMark val="none"/>
        <c:tickLblPos val="nextTo"/>
        <c:crossAx val="12204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3971861448492681E-2"/>
          <c:y val="1.8555459883193137E-2"/>
          <c:w val="0.93470979947747412"/>
          <c:h val="0.13696608003490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Montserrat" panose="020B0604020202020204" charset="0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Montserrat" panose="020B0604020202020204" charset="0"/>
        </a:defRPr>
      </a:pPr>
      <a:endParaRPr lang="es-G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 CAPACITACIONES PLAN ANUAL Y EXTRAORDINARIAS 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en-US" b="1" baseline="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ENERO A ABRIL  2023</a:t>
            </a:r>
            <a:endParaRPr lang="en-US" b="1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Hoja1!$B$7</c:f>
              <c:strCache>
                <c:ptCount val="1"/>
                <c:pt idx="0">
                  <c:v> CAPACITACIONES PLAN ANUAL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6B3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E1-40CA-949B-37BF72FFD1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Hoja1!$C$7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E1-40CA-949B-37BF72FFD167}"/>
            </c:ext>
          </c:extLst>
        </c:ser>
        <c:ser>
          <c:idx val="1"/>
          <c:order val="1"/>
          <c:tx>
            <c:strRef>
              <c:f>Hoja1!$B$8</c:f>
              <c:strCache>
                <c:ptCount val="1"/>
                <c:pt idx="0">
                  <c:v>CAPACITACIONES EXTRAORDINARIAS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AE1-40CA-949B-37BF72FFD1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Hoja1!$C$8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AE1-40CA-949B-37BF72FFD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470192"/>
        <c:axId val="160333088"/>
      </c:barChart>
      <c:catAx>
        <c:axId val="159470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160333088"/>
        <c:crosses val="autoZero"/>
        <c:auto val="0"/>
        <c:lblAlgn val="ctr"/>
        <c:lblOffset val="100"/>
        <c:noMultiLvlLbl val="0"/>
      </c:catAx>
      <c:valAx>
        <c:axId val="160333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GT"/>
          </a:p>
        </c:txPr>
        <c:crossAx val="15947019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GT"/>
              <a:t>PERSONAL CAPACITADO</a:t>
            </a:r>
          </a:p>
          <a:p>
            <a:pPr>
              <a:defRPr/>
            </a:pPr>
            <a:r>
              <a:rPr lang="es-GT"/>
              <a:t> ENERO A ABRIL 2023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Hoja1!$B$31</c:f>
              <c:strCache>
                <c:ptCount val="1"/>
                <c:pt idx="0">
                  <c:v> CAPACITACIONES PLAN ANUAL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6B3CE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E7-4F9D-B311-DA732DBBFA8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E7-4F9D-B311-DA732DBBFA8C}"/>
              </c:ext>
            </c:extLst>
          </c:dPt>
          <c:dLbls>
            <c:dLbl>
              <c:idx val="1"/>
              <c:layout>
                <c:manualLayout>
                  <c:x val="-1.0185067526415994E-16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9E7-4F9D-B311-DA732DBBF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Hoja1!$C$31:$D$31</c:f>
              <c:numCache>
                <c:formatCode>General</c:formatCode>
                <c:ptCount val="2"/>
                <c:pt idx="0">
                  <c:v>1518</c:v>
                </c:pt>
                <c:pt idx="1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E7-4F9D-B311-DA732DBBF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52"/>
        <c:axId val="160070768"/>
        <c:axId val="159581568"/>
      </c:barChart>
      <c:catAx>
        <c:axId val="1600707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GT"/>
          </a:p>
        </c:txPr>
        <c:crossAx val="159581568"/>
        <c:crosses val="autoZero"/>
        <c:auto val="1"/>
        <c:lblAlgn val="ctr"/>
        <c:lblOffset val="100"/>
        <c:noMultiLvlLbl val="0"/>
      </c:catAx>
      <c:valAx>
        <c:axId val="159581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GT"/>
          </a:p>
        </c:txPr>
        <c:crossAx val="16007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2" charset="0"/>
        </a:defRPr>
      </a:pPr>
      <a:endParaRPr lang="es-G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0.19267</cdr:x>
      <cdr:y>0.91331</cdr:y>
    </cdr:from>
    <cdr:to>
      <cdr:x>0.94406</cdr:x>
      <cdr:y>0.97386</cdr:y>
    </cdr:to>
    <cdr:sp macro="" textlink="">
      <cdr:nvSpPr>
        <cdr:cNvPr id="2" name="CuadroTexto 9"/>
        <cdr:cNvSpPr txBox="1"/>
      </cdr:nvSpPr>
      <cdr:spPr>
        <a:xfrm xmlns:a="http://schemas.openxmlformats.org/drawingml/2006/main">
          <a:off x="970381" y="3042261"/>
          <a:ext cx="3784369" cy="20169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100" dirty="0">
              <a:latin typeface="Montserrat" panose="00000500000000000000" pitchFamily="2" charset="0"/>
            </a:rPr>
            <a:t>  PLAN</a:t>
          </a:r>
          <a:r>
            <a:rPr lang="es-GT" sz="1100" baseline="0" dirty="0">
              <a:latin typeface="Montserrat" panose="00000500000000000000" pitchFamily="2" charset="0"/>
            </a:rPr>
            <a:t> ANUAL</a:t>
          </a:r>
          <a:r>
            <a:rPr lang="es-GT" sz="1100" dirty="0">
              <a:latin typeface="Montserrat" panose="00000500000000000000" pitchFamily="2" charset="0"/>
            </a:rPr>
            <a:t>                                     </a:t>
          </a:r>
          <a:r>
            <a:rPr lang="es-GT" sz="1100" dirty="0" smtClean="0">
              <a:latin typeface="Montserrat" panose="00000500000000000000" pitchFamily="2" charset="0"/>
            </a:rPr>
            <a:t>    EXTRAORDINARIAS</a:t>
          </a:r>
          <a:endParaRPr lang="es-GT" sz="1100" dirty="0">
            <a:latin typeface="Montserrat" panose="000005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900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525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5443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2164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675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9727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16</a:t>
            </a:fld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657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663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09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0bd25976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0bd25976b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g1e0bd25976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625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0700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5429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512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936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189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94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128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386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2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0bd25976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0bd25976b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g1e0bd25976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5700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0bd25976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0bd25976b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1e0bd25976b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016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073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634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790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929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292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717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384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2778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949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870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43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3063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4340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50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46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56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1514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5359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655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9127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51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36502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52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90100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53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47366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0bd25976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0bd25976b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e0bd25976b_0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54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712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8886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660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0bd25976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0bd25976b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1e0bd25976b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067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"/>
            <a:ext cx="12192000" cy="685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chemeClr val="lt1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chemeClr val="lt1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15" name="Google Shape;15;p11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chemeClr val="lt1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chemeClr val="lt1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18" name="Google Shape;18;p12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pic>
        <p:nvPicPr>
          <p:cNvPr id="19" name="Google Shape;1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706471"/>
            <a:ext cx="1245950" cy="21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3425" y="4532475"/>
            <a:ext cx="2318575" cy="23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8"/>
          <p:cNvSpPr/>
          <p:nvPr/>
        </p:nvSpPr>
        <p:spPr>
          <a:xfrm>
            <a:off x="505325" y="6166975"/>
            <a:ext cx="3661200" cy="6909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18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chemeClr val="lt1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chemeClr val="lt1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24" name="Google Shape;24;p18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 1">
  <p:cSld name="PICTURE_WITH_CAPTION_TEXT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e0bd25976b_0_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3425" y="4532475"/>
            <a:ext cx="2318575" cy="23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g1e0bd25976b_0_133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28" name="Google Shape;28;g1e0bd25976b_0_133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e0bd25976b_0_157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31" name="Google Shape;31;g1e0bd25976b_0_157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5514" y="6285152"/>
            <a:ext cx="4480973" cy="5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5025" y="6331936"/>
            <a:ext cx="1206240" cy="4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"/>
          <p:cNvSpPr txBox="1"/>
          <p:nvPr/>
        </p:nvSpPr>
        <p:spPr>
          <a:xfrm>
            <a:off x="5263724" y="6402318"/>
            <a:ext cx="299811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00" b="1" i="0" u="none" strike="noStrike" cap="none" dirty="0" smtClean="0">
                <a:solidFill>
                  <a:srgbClr val="1030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SECRETARÍA DE ASUNTOS ADMINISTRATIVOS Y DE SEGURIDAD DE LA PRESIDENCIA DE LA REPÚBLICA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7162800" y="4279706"/>
            <a:ext cx="4305300" cy="1614394"/>
          </a:xfrm>
          <a:prstGeom prst="roundRect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2" name="Rectángulo 1"/>
          <p:cNvSpPr/>
          <p:nvPr/>
        </p:nvSpPr>
        <p:spPr>
          <a:xfrm>
            <a:off x="3238501" y="653844"/>
            <a:ext cx="5829300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2000" b="1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PAGO </a:t>
            </a:r>
            <a:r>
              <a:rPr lang="es-GT" sz="2000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SALARIOS A SERVIDORES PÚBLICOS A LA </a:t>
            </a:r>
            <a:r>
              <a:rPr lang="es-GT" sz="2000" b="1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FECHA</a:t>
            </a:r>
            <a:endParaRPr lang="es-GT" sz="2000" b="1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Google Shape;70;g1e0bd25976b_0_50"/>
          <p:cNvSpPr txBox="1"/>
          <p:nvPr/>
        </p:nvSpPr>
        <p:spPr>
          <a:xfrm>
            <a:off x="1085117" y="1820197"/>
            <a:ext cx="77731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Presupuesto vigente total para el pago de servidores públicos</a:t>
            </a:r>
          </a:p>
        </p:txBody>
      </p:sp>
      <p:sp>
        <p:nvSpPr>
          <p:cNvPr id="8" name="Google Shape;70;g1e0bd25976b_0_50"/>
          <p:cNvSpPr txBox="1"/>
          <p:nvPr/>
        </p:nvSpPr>
        <p:spPr>
          <a:xfrm>
            <a:off x="1237518" y="2067515"/>
            <a:ext cx="49156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107,023,333.00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0" name="Google Shape;70;g1e0bd25976b_0_50"/>
          <p:cNvSpPr txBox="1"/>
          <p:nvPr/>
        </p:nvSpPr>
        <p:spPr>
          <a:xfrm>
            <a:off x="1237518" y="3697570"/>
            <a:ext cx="48868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   33,194,041.30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2" name="Google Shape;70;g1e0bd25976b_0_50"/>
          <p:cNvSpPr txBox="1"/>
          <p:nvPr/>
        </p:nvSpPr>
        <p:spPr>
          <a:xfrm>
            <a:off x="1270488" y="5086903"/>
            <a:ext cx="4953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 73,829,291.70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85117" y="3245074"/>
            <a:ext cx="7344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Presupuesto utilizado al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Primer </a:t>
            </a:r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Cuatrimestre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2023 </a:t>
            </a:r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para el pago de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Servidores Públicos</a:t>
            </a:r>
            <a:endParaRPr lang="es-GT" sz="18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116294" y="4772927"/>
            <a:ext cx="5008102" cy="461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Saldo para el pago de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Servidores Públicos</a:t>
            </a:r>
            <a:endParaRPr lang="es-GT" sz="18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331319" y="4486739"/>
            <a:ext cx="396826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just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16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Este rubro constituye el </a:t>
            </a:r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82%</a:t>
            </a:r>
            <a:r>
              <a:rPr lang="es-GT" sz="1600" dirty="0" smtClean="0">
                <a:solidFill>
                  <a:srgbClr val="FF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GT" sz="16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del total del </a:t>
            </a:r>
            <a:r>
              <a:rPr lang="es-MX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Calibri"/>
              </a:rPr>
              <a:t>p</a:t>
            </a:r>
            <a:r>
              <a:rPr lang="es-MX" sz="16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Calibri"/>
              </a:rPr>
              <a:t>resupuesto de La Secretaría de Asuntos Administrativos y de Seguridad de la Presidencia de la República.</a:t>
            </a:r>
            <a:endParaRPr lang="es-GT" sz="1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6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105775" y="4744824"/>
            <a:ext cx="3619052" cy="1122576"/>
          </a:xfrm>
          <a:prstGeom prst="roundRect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2" name="Rectángulo 1"/>
          <p:cNvSpPr/>
          <p:nvPr/>
        </p:nvSpPr>
        <p:spPr>
          <a:xfrm>
            <a:off x="923925" y="956266"/>
            <a:ext cx="9296399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just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2000" b="1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¿EN QUÉ </a:t>
            </a:r>
            <a:r>
              <a:rPr lang="es-GT" sz="2000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INVIERTE </a:t>
            </a:r>
            <a:r>
              <a:rPr lang="es-GT" sz="2000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SECRETARÍA DE ASUNTOS ADMINISTRATIVOS Y DE SEGURIDAD DE LA PRESIDENCIA DE LA REPÚBLICA?</a:t>
            </a:r>
            <a:endParaRPr lang="es-GT" sz="20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  <a:p>
            <a:pPr lvl="0" algn="just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endParaRPr lang="es-GT" sz="2000" kern="12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7749" y="2436500"/>
            <a:ext cx="70580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Secretaría de Asuntos Administrativos y de Seguridad de la Presidencia de la República invierte en la adquisición de equipo, licencias y que sirve para fortalecer las actividades de la Secretaría que dan cumplimiento a nuestro mandato.</a:t>
            </a:r>
          </a:p>
          <a:p>
            <a:pPr algn="just"/>
            <a:endParaRPr lang="es-GT" sz="16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endParaRPr lang="es-GT" sz="16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Asimismo, invierte en reparaciones y remozamientos de las instalaciones, como mejoras a los equipos.</a:t>
            </a:r>
          </a:p>
          <a:p>
            <a:pPr algn="just"/>
            <a:endParaRPr lang="es-GT" sz="1600" b="1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25062" y="4861904"/>
            <a:ext cx="3366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inversión se divide principalmente en adquisición de </a:t>
            </a:r>
            <a:r>
              <a:rPr lang="es-GT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equipo</a:t>
            </a:r>
            <a:r>
              <a:rPr lang="es-GT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  <a:endParaRPr lang="es-GT" sz="20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7429500" y="4279706"/>
            <a:ext cx="4305300" cy="1614394"/>
          </a:xfrm>
          <a:prstGeom prst="roundRect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2" name="Rectángulo 1"/>
          <p:cNvSpPr/>
          <p:nvPr/>
        </p:nvSpPr>
        <p:spPr>
          <a:xfrm>
            <a:off x="2516358" y="747184"/>
            <a:ext cx="7414259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algn="ctr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2000" b="1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MONTO UTILIZADO </a:t>
            </a:r>
            <a:r>
              <a:rPr lang="es-GT" sz="2000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 INVERSIÓN A LA FECHA</a:t>
            </a:r>
            <a:endParaRPr lang="es-GT" sz="2000" b="1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  <a:p>
            <a:pPr algn="ctr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endParaRPr lang="es-GT" sz="2000" b="1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Google Shape;70;g1e0bd25976b_0_50"/>
          <p:cNvSpPr txBox="1"/>
          <p:nvPr/>
        </p:nvSpPr>
        <p:spPr>
          <a:xfrm>
            <a:off x="1085117" y="1820197"/>
            <a:ext cx="77731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Presupuesto vigente total para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inversión</a:t>
            </a:r>
            <a:endParaRPr lang="es-GT" sz="18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Google Shape;70;g1e0bd25976b_0_50"/>
          <p:cNvSpPr txBox="1"/>
          <p:nvPr/>
        </p:nvSpPr>
        <p:spPr>
          <a:xfrm>
            <a:off x="1237518" y="2067515"/>
            <a:ext cx="568144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  214,666.80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0" name="Google Shape;70;g1e0bd25976b_0_50"/>
          <p:cNvSpPr txBox="1"/>
          <p:nvPr/>
        </p:nvSpPr>
        <p:spPr>
          <a:xfrm>
            <a:off x="1237518" y="3697570"/>
            <a:ext cx="48868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   151,153.80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2" name="Google Shape;70;g1e0bd25976b_0_50"/>
          <p:cNvSpPr txBox="1"/>
          <p:nvPr/>
        </p:nvSpPr>
        <p:spPr>
          <a:xfrm>
            <a:off x="1270488" y="5086903"/>
            <a:ext cx="4953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   63,513.00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85116" y="3245074"/>
            <a:ext cx="8089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Presupuesto utilizado al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Primer </a:t>
            </a:r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Cuatrimestre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2023 para la inversión</a:t>
            </a:r>
            <a:endParaRPr lang="es-GT" sz="18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146663" y="4772927"/>
            <a:ext cx="2781531" cy="461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sz="18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Saldo para </a:t>
            </a:r>
            <a:r>
              <a:rPr lang="es-GT" sz="18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inversión</a:t>
            </a:r>
            <a:endParaRPr lang="es-GT" sz="18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612234" y="4486739"/>
            <a:ext cx="396826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just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16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Este rubro constituye el </a:t>
            </a:r>
            <a:r>
              <a:rPr lang="es-GT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1</a:t>
            </a:r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%</a:t>
            </a:r>
            <a:r>
              <a:rPr lang="es-GT" sz="1600" dirty="0" smtClean="0">
                <a:solidFill>
                  <a:srgbClr val="FF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GT" sz="16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del total del </a:t>
            </a:r>
            <a:r>
              <a:rPr lang="es-MX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Calibri"/>
              </a:rPr>
              <a:t>p</a:t>
            </a:r>
            <a:r>
              <a:rPr lang="es-MX" sz="16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Calibri"/>
              </a:rPr>
              <a:t>resupuesto de La Secretaría de Asuntos Administrativos y de Seguridad de la Presidencia de la República.</a:t>
            </a:r>
            <a:endParaRPr lang="es-GT" sz="1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9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7937124" y="3539613"/>
            <a:ext cx="4038566" cy="2113936"/>
          </a:xfrm>
          <a:prstGeom prst="roundRect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2" name="Rectángulo 1"/>
          <p:cNvSpPr/>
          <p:nvPr/>
        </p:nvSpPr>
        <p:spPr>
          <a:xfrm>
            <a:off x="923925" y="894711"/>
            <a:ext cx="9296399" cy="98488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/>
            <a:r>
              <a:rPr lang="es-MX" sz="2000" b="1" dirty="0" smtClean="0">
                <a:solidFill>
                  <a:srgbClr val="36B3CE"/>
                </a:solidFill>
                <a:latin typeface="Montserrat"/>
                <a:sym typeface="Montserrat"/>
              </a:rPr>
              <a:t>¿QUÉ FINALIDADES ATIENDE </a:t>
            </a:r>
            <a:r>
              <a:rPr lang="es-MX" sz="2000" dirty="0" smtClean="0">
                <a:solidFill>
                  <a:srgbClr val="36B3CE"/>
                </a:solidFill>
                <a:latin typeface="Montserrat"/>
                <a:sym typeface="Montserrat"/>
              </a:rPr>
              <a:t>LA SECRETARÍA DE ASUNTOS ADMINISTRATIVOS Y DE SEGURIDAD DE LA PRESIDENCIA?</a:t>
            </a:r>
            <a:endParaRPr lang="es-MX" sz="2000" dirty="0">
              <a:solidFill>
                <a:srgbClr val="36B3CE"/>
              </a:solidFill>
            </a:endParaRPr>
          </a:p>
          <a:p>
            <a:pPr lvl="0" algn="just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endParaRPr lang="es-GT" sz="2000" kern="12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34736" y="2313322"/>
            <a:ext cx="65540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latin typeface="Montserrat" panose="020B0604020202020204" charset="0"/>
                <a:cs typeface="Arial" panose="020B0604020202020204" pitchFamily="34" charset="0"/>
              </a:rPr>
              <a:t>Los Recursos Públicos se utilizan con fines específicos para el cumplimiento de los objetivos del Estado que impactan directamente en la población. </a:t>
            </a:r>
          </a:p>
          <a:p>
            <a:pPr algn="just"/>
            <a:endParaRPr lang="es-GT" sz="1600" dirty="0">
              <a:latin typeface="Montserrat" panose="020B0604020202020204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latin typeface="Montserrat" panose="020B0604020202020204" charset="0"/>
                <a:cs typeface="Arial" panose="020B0604020202020204" pitchFamily="34" charset="0"/>
              </a:rPr>
              <a:t>Cada entidad atiende y prioriza las finalidades que le corresponden de conformidad con la ley. En el caso de la SAAS, al ser una Institución que no brinda servicios directos a la población, destina su presupuesto a garantizar permanentemente la seguridad, integridad física y la vida del Presidente y Vicepresidente de la República y la de sus respectivas familias, así como brindarles toda clase de apoyo administrativo y logístico en actividades oficiales y personales dentro del territorio nacional y en el extranjero.</a:t>
            </a:r>
          </a:p>
          <a:p>
            <a:pPr algn="just"/>
            <a:endParaRPr lang="es-GT" sz="1600" b="1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39612" y="3719683"/>
            <a:ext cx="38335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solidFill>
                  <a:schemeClr val="bg1"/>
                </a:solidFill>
                <a:latin typeface="Montserrat" panose="020B0604020202020204" charset="0"/>
                <a:cs typeface="Arial" panose="020B0604020202020204" pitchFamily="34" charset="0"/>
              </a:rPr>
              <a:t>La principal finalidad que se atiende es Servicios Públicos Generales con un </a:t>
            </a:r>
            <a:r>
              <a:rPr lang="es-GT" sz="1600" b="1" dirty="0">
                <a:solidFill>
                  <a:schemeClr val="bg1"/>
                </a:solidFill>
                <a:latin typeface="Montserrat" panose="020B0604020202020204" charset="0"/>
                <a:cs typeface="Arial" panose="020B0604020202020204" pitchFamily="34" charset="0"/>
              </a:rPr>
              <a:t>100%</a:t>
            </a:r>
            <a:r>
              <a:rPr lang="es-GT" sz="1600" dirty="0">
                <a:solidFill>
                  <a:schemeClr val="bg1"/>
                </a:solidFill>
                <a:latin typeface="Montserrat" panose="020B0604020202020204" charset="0"/>
                <a:cs typeface="Arial" panose="020B0604020202020204" pitchFamily="34" charset="0"/>
              </a:rPr>
              <a:t> del presupuesto total de la Secretaría de Asuntos Administrativos y de Seguridad de la Presidencia de la República.</a:t>
            </a:r>
          </a:p>
        </p:txBody>
      </p:sp>
    </p:spTree>
    <p:extLst>
      <p:ext uri="{BB962C8B-B14F-4D97-AF65-F5344CB8AC3E}">
        <p14:creationId xmlns:p14="http://schemas.microsoft.com/office/powerpoint/2010/main" val="37577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0bd25976b_0_50"/>
          <p:cNvSpPr/>
          <p:nvPr/>
        </p:nvSpPr>
        <p:spPr>
          <a:xfrm>
            <a:off x="10325" y="835325"/>
            <a:ext cx="6626449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1e0bd25976b_0_50"/>
          <p:cNvSpPr txBox="1"/>
          <p:nvPr/>
        </p:nvSpPr>
        <p:spPr>
          <a:xfrm>
            <a:off x="1109196" y="1079602"/>
            <a:ext cx="687275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Ejecución Presupuestaria por Finalidad </a:t>
            </a:r>
            <a:r>
              <a:rPr lang="es-MX" sz="2000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</a:t>
            </a:r>
          </a:p>
          <a:p>
            <a:pPr lvl="0"/>
            <a:r>
              <a:rPr lang="es-MX" sz="2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Primer </a:t>
            </a:r>
            <a:r>
              <a:rPr lang="es-MX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Cuatrimestre 2023</a:t>
            </a:r>
            <a:endParaRPr lang="es-MX" sz="2000" dirty="0">
              <a:solidFill>
                <a:schemeClr val="lt1"/>
              </a:solidFill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527566578"/>
              </p:ext>
            </p:extLst>
          </p:nvPr>
        </p:nvGraphicFramePr>
        <p:xfrm>
          <a:off x="892580" y="2352202"/>
          <a:ext cx="10585046" cy="4106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6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/>
          <p:nvPr/>
        </p:nvSpPr>
        <p:spPr>
          <a:xfrm flipH="1">
            <a:off x="3233353" y="2660700"/>
            <a:ext cx="5493039" cy="15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47;p2"/>
          <p:cNvSpPr/>
          <p:nvPr/>
        </p:nvSpPr>
        <p:spPr>
          <a:xfrm>
            <a:off x="3110954" y="2660700"/>
            <a:ext cx="1237200" cy="15780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" name="Google Shape;49;p2"/>
          <p:cNvSpPr txBox="1"/>
          <p:nvPr/>
        </p:nvSpPr>
        <p:spPr>
          <a:xfrm>
            <a:off x="3444003" y="2711056"/>
            <a:ext cx="1114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0" dirty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2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0AF8DF5-30AD-9AB6-C087-FB578289AA80}"/>
              </a:ext>
            </a:extLst>
          </p:cNvPr>
          <p:cNvSpPr txBox="1">
            <a:spLocks/>
          </p:cNvSpPr>
          <p:nvPr/>
        </p:nvSpPr>
        <p:spPr>
          <a:xfrm>
            <a:off x="4470554" y="3078225"/>
            <a:ext cx="4693100" cy="104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GT" sz="2000" b="1" dirty="0" smtClean="0">
                <a:solidFill>
                  <a:srgbClr val="36B3CE"/>
                </a:solidFill>
                <a:latin typeface="Vollkorn Medium"/>
                <a:ea typeface="Vollkorn Medium"/>
                <a:cs typeface="Vollkorn Medium"/>
              </a:rPr>
              <a:t>RESULTADOS ESPECÍFICOS</a:t>
            </a:r>
          </a:p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GT" sz="2000" dirty="0" smtClean="0">
                <a:solidFill>
                  <a:srgbClr val="36B3CE"/>
                </a:solidFill>
                <a:latin typeface="Montserrat" pitchFamily="2" charset="77"/>
              </a:rPr>
              <a:t>PRINCIPALES AVANCES </a:t>
            </a:r>
          </a:p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GT" sz="2000" dirty="0" smtClean="0">
                <a:solidFill>
                  <a:srgbClr val="36B3CE"/>
                </a:solidFill>
                <a:latin typeface="Montserrat" pitchFamily="2" charset="77"/>
              </a:rPr>
              <a:t>Y RESULTADOS</a:t>
            </a:r>
            <a:endParaRPr lang="es-GT" sz="2000" dirty="0">
              <a:solidFill>
                <a:srgbClr val="36B3CE"/>
              </a:solidFill>
              <a:latin typeface="Montserrat" pitchFamily="2" charset="77"/>
            </a:endParaRPr>
          </a:p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endParaRPr lang="es-GT" sz="2000" dirty="0">
              <a:solidFill>
                <a:srgbClr val="36B3CE"/>
              </a:solidFill>
              <a:latin typeface="Vollkorn Medium"/>
              <a:ea typeface="Vollkorn Medium"/>
              <a:cs typeface="Vollkorn Medium"/>
            </a:endParaRPr>
          </a:p>
        </p:txBody>
      </p:sp>
    </p:spTree>
    <p:extLst>
      <p:ext uri="{BB962C8B-B14F-4D97-AF65-F5344CB8AC3E}">
        <p14:creationId xmlns:p14="http://schemas.microsoft.com/office/powerpoint/2010/main" val="7026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120556" y="2231922"/>
            <a:ext cx="449539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emozamiento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Banquetas del Callejón del </a:t>
            </a:r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Manchén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120556" y="3541889"/>
            <a:ext cx="612000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</a:rPr>
              <a:t>Por medio de los talleres de albañilería, herrería y pintura, se realizó el remozamiento de las banquetas del Callejón del Manchén  de esta Secretaría, en donde al finalizar se aplicó pintura tipo látex para exterior y así  favorecer al ordenamiento del parque </a:t>
            </a:r>
            <a:r>
              <a:rPr lang="es-GT" sz="1600" dirty="0" smtClean="0">
                <a:latin typeface="Montserrat" panose="00000500000000000000" pitchFamily="2" charset="0"/>
              </a:rPr>
              <a:t>vehicular. </a:t>
            </a:r>
            <a:endParaRPr lang="es-GT" sz="1600" dirty="0">
              <a:latin typeface="Montserrat" panose="00000500000000000000" pitchFamily="2" charset="0"/>
            </a:endParaRPr>
          </a:p>
          <a:p>
            <a:r>
              <a:rPr lang="es-GT" dirty="0"/>
              <a:t> 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293933"/>
            <a:ext cx="4433236" cy="2495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120555" y="1890070"/>
            <a:ext cx="54294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Cambio de láminas en techo de </a:t>
            </a:r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120555" y="2974009"/>
            <a:ext cx="61200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</a:rPr>
              <a:t>Como parte del apoyo a la dignificación del personal de la SAAS, se procedió al cambio de láminas en el área de </a:t>
            </a:r>
            <a:r>
              <a:rPr lang="es-GT" sz="1600" dirty="0" smtClean="0">
                <a:latin typeface="Montserrat" panose="00000500000000000000" pitchFamily="2" charset="0"/>
              </a:rPr>
              <a:t>Mantenimiento </a:t>
            </a:r>
            <a:r>
              <a:rPr lang="es-GT" sz="1600" dirty="0">
                <a:latin typeface="Montserrat" panose="00000500000000000000" pitchFamily="2" charset="0"/>
              </a:rPr>
              <a:t>de Edificios,  ya que las anteriores se encontraban deterioradas generando filtraciones en </a:t>
            </a:r>
            <a:r>
              <a:rPr lang="es-GT" sz="1600" dirty="0" smtClean="0">
                <a:latin typeface="Montserrat" panose="00000500000000000000" pitchFamily="2" charset="0"/>
              </a:rPr>
              <a:t>época </a:t>
            </a:r>
            <a:r>
              <a:rPr lang="es-GT" sz="1600" dirty="0">
                <a:latin typeface="Montserrat" panose="00000500000000000000" pitchFamily="2" charset="0"/>
              </a:rPr>
              <a:t>de lluvia, </a:t>
            </a:r>
            <a:r>
              <a:rPr lang="es-GT" sz="1600" dirty="0" smtClean="0">
                <a:latin typeface="Montserrat" panose="00000500000000000000" pitchFamily="2" charset="0"/>
              </a:rPr>
              <a:t>también </a:t>
            </a:r>
            <a:r>
              <a:rPr lang="es-GT" sz="1600" dirty="0">
                <a:latin typeface="Montserrat" panose="00000500000000000000" pitchFamily="2" charset="0"/>
              </a:rPr>
              <a:t>se instalaron estructuras tipo sifón para mejorar la ventilación del ambiente de los talleres.</a:t>
            </a:r>
          </a:p>
          <a:p>
            <a:pPr algn="just"/>
            <a:r>
              <a:rPr lang="es-GT" dirty="0"/>
              <a:t> </a:t>
            </a:r>
          </a:p>
        </p:txBody>
      </p:sp>
      <p:pic>
        <p:nvPicPr>
          <p:cNvPr id="6" name="Imagen 5" descr="C:\Users\bryam.arroyo\Desktop\Proyectos SAAS 2023\Fotografías SAAS 2023\Enlaminado Mantenimiento de Edificios\20230302_0941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1890070"/>
            <a:ext cx="4634028" cy="2876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9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120556" y="1897512"/>
            <a:ext cx="449539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Remozamiento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fachada en Servicios Generales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120556" y="3394406"/>
            <a:ext cx="61200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</a:rPr>
              <a:t>Se </a:t>
            </a:r>
            <a:r>
              <a:rPr lang="es-GT" sz="1600" dirty="0" smtClean="0">
                <a:latin typeface="Montserrat" panose="00000500000000000000" pitchFamily="2" charset="0"/>
              </a:rPr>
              <a:t>procedió </a:t>
            </a:r>
            <a:r>
              <a:rPr lang="es-GT" sz="1600" dirty="0">
                <a:latin typeface="Montserrat" panose="00000500000000000000" pitchFamily="2" charset="0"/>
              </a:rPr>
              <a:t>a remozar la fachada de  las oficinas de Servicios Generales sellando grietas con cemento y aplicando pintura blanca para </a:t>
            </a:r>
            <a:r>
              <a:rPr lang="es-GT" sz="1600" dirty="0" smtClean="0">
                <a:latin typeface="Montserrat" panose="00000500000000000000" pitchFamily="2" charset="0"/>
              </a:rPr>
              <a:t>exteriores.</a:t>
            </a:r>
            <a:endParaRPr lang="es-GT" sz="1600" dirty="0">
              <a:latin typeface="Montserrat" panose="00000500000000000000" pitchFamily="2" charset="0"/>
            </a:endParaRPr>
          </a:p>
          <a:p>
            <a:r>
              <a:rPr lang="es-GT" dirty="0"/>
              <a:t> </a:t>
            </a:r>
          </a:p>
        </p:txBody>
      </p:sp>
      <p:pic>
        <p:nvPicPr>
          <p:cNvPr id="6" name="Imagen 5" descr="C:\Users\bryam.arroyo\Desktop\Proyectos SAAS 2023\Fotografías SAAS 2023\Fachada posterior servicios generales\20230210_104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276" y="1747782"/>
            <a:ext cx="4906298" cy="3082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4968156" y="1897512"/>
            <a:ext cx="49968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Instalación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cielo </a:t>
            </a:r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falso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en cuadras de Seguridad Finca Santo Tomás</a:t>
            </a:r>
          </a:p>
          <a:p>
            <a:pPr lvl="0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4968156" y="3394406"/>
            <a:ext cx="612000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</a:rPr>
              <a:t>Con el apoyo del taller de tablayeso se procedió a la instalación de cielo falso y mejoras en la iluminación en </a:t>
            </a:r>
            <a:r>
              <a:rPr lang="es-GT" sz="1600" dirty="0" smtClean="0">
                <a:latin typeface="Montserrat" panose="00000500000000000000" pitchFamily="2" charset="0"/>
              </a:rPr>
              <a:t>las cuadras </a:t>
            </a:r>
            <a:r>
              <a:rPr lang="es-GT" sz="1600" dirty="0">
                <a:latin typeface="Montserrat" panose="00000500000000000000" pitchFamily="2" charset="0"/>
              </a:rPr>
              <a:t>de </a:t>
            </a:r>
            <a:r>
              <a:rPr lang="es-GT" sz="1600" dirty="0" smtClean="0">
                <a:latin typeface="Montserrat" panose="00000500000000000000" pitchFamily="2" charset="0"/>
              </a:rPr>
              <a:t>Seguridad de </a:t>
            </a:r>
            <a:r>
              <a:rPr lang="es-GT" sz="1600" dirty="0">
                <a:latin typeface="Montserrat" panose="00000500000000000000" pitchFamily="2" charset="0"/>
              </a:rPr>
              <a:t>la Finca Santo Tomás, para generar un ambiente de confort y reducir el calor que genera la lámina en </a:t>
            </a:r>
            <a:r>
              <a:rPr lang="es-GT" sz="1600" dirty="0" smtClean="0">
                <a:latin typeface="Montserrat" panose="00000500000000000000" pitchFamily="2" charset="0"/>
              </a:rPr>
              <a:t>dichos espacios. </a:t>
            </a:r>
            <a:endParaRPr lang="es-GT" sz="1600" dirty="0">
              <a:latin typeface="Montserrat" panose="00000500000000000000" pitchFamily="2" charset="0"/>
            </a:endParaRPr>
          </a:p>
          <a:p>
            <a:r>
              <a:rPr lang="es-GT" dirty="0"/>
              <a:t> 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523875"/>
            <a:ext cx="2978944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e0bd25976b_0_37"/>
          <p:cNvSpPr/>
          <p:nvPr/>
        </p:nvSpPr>
        <p:spPr>
          <a:xfrm>
            <a:off x="10324" y="835325"/>
            <a:ext cx="8381201" cy="1227672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g1e0bd25976b_0_37"/>
          <p:cNvSpPr txBox="1"/>
          <p:nvPr/>
        </p:nvSpPr>
        <p:spPr>
          <a:xfrm>
            <a:off x="1543051" y="941350"/>
            <a:ext cx="673417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prstClr val="black"/>
              </a:buClr>
              <a:defRPr/>
            </a:pPr>
            <a:r>
              <a:rPr lang="es-GT" sz="2000" dirty="0">
                <a:solidFill>
                  <a:schemeClr val="bg1"/>
                </a:solidFill>
                <a:latin typeface="Montserrat" panose="00000500000000000000" pitchFamily="2" charset="0"/>
                <a:ea typeface="Vollkorn Medium"/>
                <a:cs typeface="Vollkorn Medium"/>
              </a:rPr>
              <a:t>PRINCIPALES FUNCIONES DE LA SECRETARÍA DE ASUNTOS ADMINISTRATIVOS Y DE SEGURIDAD DE LA PRESIDENCIA DE LA REPÚBLICA</a:t>
            </a:r>
          </a:p>
        </p:txBody>
      </p:sp>
      <p:sp>
        <p:nvSpPr>
          <p:cNvPr id="57" name="Google Shape;57;g1e0bd25976b_0_37"/>
          <p:cNvSpPr txBox="1"/>
          <p:nvPr/>
        </p:nvSpPr>
        <p:spPr>
          <a:xfrm>
            <a:off x="1101550" y="2727050"/>
            <a:ext cx="10076237" cy="235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s-GT" dirty="0">
                <a:latin typeface="Montserrat" panose="00000500000000000000" pitchFamily="2" charset="0"/>
                <a:cs typeface="Arial" panose="020B0604020202020204" pitchFamily="34" charset="0"/>
              </a:rPr>
              <a:t>Para el cumplimiento de sus funciones y en fortalecimiento al régimen democrático, </a:t>
            </a:r>
            <a:r>
              <a:rPr lang="es-GT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Secretaría de Asuntos Administrativos y de Seguridad de la Presidencia de la República</a:t>
            </a:r>
            <a:r>
              <a:rPr lang="es-GT" dirty="0">
                <a:latin typeface="Montserrat" panose="00000500000000000000" pitchFamily="2" charset="0"/>
                <a:cs typeface="Arial" panose="020B0604020202020204" pitchFamily="34" charset="0"/>
              </a:rPr>
              <a:t> debe cumplir con los siguientes </a:t>
            </a:r>
            <a:r>
              <a:rPr lang="es-GT" b="1" dirty="0">
                <a:solidFill>
                  <a:srgbClr val="2786C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objetivos</a:t>
            </a:r>
            <a:r>
              <a:rPr lang="es-GT" dirty="0">
                <a:latin typeface="Montserrat" panose="00000500000000000000" pitchFamily="2" charset="0"/>
                <a:cs typeface="Arial" panose="020B0604020202020204" pitchFamily="34" charset="0"/>
              </a:rPr>
              <a:t>:</a:t>
            </a:r>
          </a:p>
          <a:p>
            <a:pPr marL="457200" lvl="1" algn="just">
              <a:lnSpc>
                <a:spcPct val="150000"/>
              </a:lnSpc>
              <a:buClrTx/>
              <a:defRPr/>
            </a:pPr>
            <a:endParaRPr lang="es-GT" kern="1200" dirty="0">
              <a:solidFill>
                <a:prstClr val="black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712788" lvl="1" indent="-255588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s-GT" kern="1200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Garantizar permanentemente la seguridad, integridad física y la vida del Señor Presidente, Vicepresidente</a:t>
            </a:r>
            <a:r>
              <a:rPr lang="es-GT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y sus respectivas </a:t>
            </a:r>
            <a:r>
              <a:rPr lang="es-GT" kern="1200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familias.</a:t>
            </a:r>
          </a:p>
          <a:p>
            <a:pPr marL="712788" lvl="1" indent="-255588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s-GT" kern="1200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Brindar apoyo administrativo y logístico</a:t>
            </a:r>
            <a:r>
              <a:rPr lang="es-GT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en actividades oficiales y personales dentro del territorio nacional y en el extranjero.</a:t>
            </a:r>
            <a:endParaRPr lang="es-GT" u="sng" kern="1200" dirty="0">
              <a:solidFill>
                <a:prstClr val="black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071394" y="1936841"/>
            <a:ext cx="49968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Mantenimiento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Astas de Bandera y pintura en general</a:t>
            </a:r>
          </a:p>
          <a:p>
            <a:pPr lvl="0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071394" y="3384574"/>
            <a:ext cx="61200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</a:rPr>
              <a:t>Como parte del mantenimiento de </a:t>
            </a:r>
            <a:r>
              <a:rPr lang="es-GT" sz="1600" dirty="0" smtClean="0">
                <a:latin typeface="Montserrat" panose="00000500000000000000" pitchFamily="2" charset="0"/>
              </a:rPr>
              <a:t>las Astas </a:t>
            </a:r>
            <a:r>
              <a:rPr lang="es-GT" sz="1600" dirty="0">
                <a:latin typeface="Montserrat" panose="00000500000000000000" pitchFamily="2" charset="0"/>
              </a:rPr>
              <a:t>de Banderas </a:t>
            </a:r>
            <a:r>
              <a:rPr lang="es-GT" sz="1600" dirty="0" smtClean="0">
                <a:latin typeface="Montserrat" panose="00000500000000000000" pitchFamily="2" charset="0"/>
              </a:rPr>
              <a:t>que se encuentran ubicadas en las instalaciones de la </a:t>
            </a:r>
            <a:r>
              <a:rPr lang="es-GT" sz="1600" dirty="0">
                <a:latin typeface="Montserrat" panose="00000500000000000000" pitchFamily="2" charset="0"/>
              </a:rPr>
              <a:t>SAAS, se </a:t>
            </a:r>
            <a:r>
              <a:rPr lang="es-GT" sz="1600" dirty="0" smtClean="0">
                <a:latin typeface="Montserrat" panose="00000500000000000000" pitchFamily="2" charset="0"/>
              </a:rPr>
              <a:t>procedió </a:t>
            </a:r>
            <a:r>
              <a:rPr lang="es-GT" sz="1600" dirty="0">
                <a:latin typeface="Montserrat" panose="00000500000000000000" pitchFamily="2" charset="0"/>
              </a:rPr>
              <a:t>a la aplicación de pintura </a:t>
            </a:r>
            <a:r>
              <a:rPr lang="es-GT" sz="1600" dirty="0" smtClean="0">
                <a:latin typeface="Montserrat" panose="00000500000000000000" pitchFamily="2" charset="0"/>
              </a:rPr>
              <a:t>impermeabilizante, </a:t>
            </a:r>
            <a:r>
              <a:rPr lang="es-GT" sz="1600" dirty="0">
                <a:latin typeface="Montserrat" panose="00000500000000000000" pitchFamily="2" charset="0"/>
              </a:rPr>
              <a:t>remozamiento en paredes y engrasado de rodamiento de poleas para su óptimo funcionamiento. </a:t>
            </a:r>
          </a:p>
          <a:p>
            <a:pPr algn="just"/>
            <a:r>
              <a:rPr lang="es-GT" dirty="0"/>
              <a:t> </a:t>
            </a:r>
          </a:p>
        </p:txBody>
      </p:sp>
      <p:pic>
        <p:nvPicPr>
          <p:cNvPr id="2050" name="Picture 2" descr="20230130_1014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94" y="1160207"/>
            <a:ext cx="3252889" cy="44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95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349769" y="2118952"/>
            <a:ext cx="63469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Instalación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cortinas </a:t>
            </a:r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en cuadras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Seguridad</a:t>
            </a:r>
          </a:p>
          <a:p>
            <a:pPr lvl="0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349769" y="3183227"/>
            <a:ext cx="6120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</a:rPr>
              <a:t>Como parte de </a:t>
            </a:r>
            <a:r>
              <a:rPr lang="es-GT" sz="1600" dirty="0" smtClean="0">
                <a:latin typeface="Montserrat" panose="00000500000000000000" pitchFamily="2" charset="0"/>
              </a:rPr>
              <a:t>dignificación al </a:t>
            </a:r>
            <a:r>
              <a:rPr lang="es-GT" sz="1600" dirty="0">
                <a:latin typeface="Montserrat" panose="00000500000000000000" pitchFamily="2" charset="0"/>
              </a:rPr>
              <a:t>personal que presta servicio en esta </a:t>
            </a:r>
            <a:r>
              <a:rPr lang="es-GT" sz="1600" dirty="0" smtClean="0">
                <a:latin typeface="Montserrat" panose="00000500000000000000" pitchFamily="2" charset="0"/>
              </a:rPr>
              <a:t>Secretaría, se  procedió </a:t>
            </a:r>
            <a:r>
              <a:rPr lang="es-GT" sz="1600" dirty="0">
                <a:latin typeface="Montserrat" panose="00000500000000000000" pitchFamily="2" charset="0"/>
              </a:rPr>
              <a:t>a la instalación de </a:t>
            </a:r>
            <a:r>
              <a:rPr lang="es-GT" sz="1600" dirty="0" smtClean="0">
                <a:latin typeface="Montserrat" panose="00000500000000000000" pitchFamily="2" charset="0"/>
              </a:rPr>
              <a:t>cortinas en las cuadras de seguridad.</a:t>
            </a:r>
            <a:endParaRPr lang="es-GT" sz="1600" dirty="0">
              <a:latin typeface="Montserrat" panose="00000500000000000000" pitchFamily="2" charset="0"/>
            </a:endParaRP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pic>
        <p:nvPicPr>
          <p:cNvPr id="5" name="Imagen 4" descr="C:\Users\bryam.arroyo\Desktop\Proyectos SAAS 2023\Fotografías SAAS 2023\Instalación de cortinas cuadra de seguridad\20230217_1437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6" y="2118952"/>
            <a:ext cx="4499315" cy="2531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9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654569" y="1715446"/>
            <a:ext cx="60193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Elaboración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y redistribución de oficinas en Dirección de </a:t>
            </a:r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RRHH</a:t>
            </a:r>
            <a:endParaRPr lang="es-GT" sz="20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  <a:p>
            <a:pPr lvl="0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654569" y="3094352"/>
            <a:ext cx="6120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 smtClean="0">
                <a:latin typeface="Montserrat" panose="00000500000000000000" pitchFamily="2" charset="0"/>
              </a:rPr>
              <a:t>En la </a:t>
            </a:r>
            <a:r>
              <a:rPr lang="es-GT" sz="1600" dirty="0">
                <a:latin typeface="Montserrat" panose="00000500000000000000" pitchFamily="2" charset="0"/>
              </a:rPr>
              <a:t>Dirección de Recursos Humanos se elaboraron nuevos espacios para las oficinas del director y subdirector para mejorar la </a:t>
            </a:r>
            <a:r>
              <a:rPr lang="es-GT" sz="1600" dirty="0" smtClean="0">
                <a:latin typeface="Montserrat" panose="00000500000000000000" pitchFamily="2" charset="0"/>
              </a:rPr>
              <a:t>distribución </a:t>
            </a:r>
            <a:r>
              <a:rPr lang="es-GT" sz="1600" dirty="0">
                <a:latin typeface="Montserrat" panose="00000500000000000000" pitchFamily="2" charset="0"/>
              </a:rPr>
              <a:t>y el funcionamiento de todo el </a:t>
            </a:r>
            <a:r>
              <a:rPr lang="es-GT" sz="1600" dirty="0" smtClean="0">
                <a:latin typeface="Montserrat" panose="00000500000000000000" pitchFamily="2" charset="0"/>
              </a:rPr>
              <a:t>departamento</a:t>
            </a:r>
            <a:r>
              <a:rPr lang="es-GT" sz="1600" dirty="0">
                <a:latin typeface="Montserrat" panose="00000500000000000000" pitchFamily="2" charset="0"/>
              </a:rPr>
              <a:t>, se arregló la </a:t>
            </a:r>
            <a:r>
              <a:rPr lang="es-GT" sz="1600" dirty="0" smtClean="0">
                <a:latin typeface="Montserrat" panose="00000500000000000000" pitchFamily="2" charset="0"/>
              </a:rPr>
              <a:t>infraestructura </a:t>
            </a:r>
            <a:r>
              <a:rPr lang="es-GT" sz="1600" dirty="0">
                <a:latin typeface="Montserrat" panose="00000500000000000000" pitchFamily="2" charset="0"/>
              </a:rPr>
              <a:t>resanando paredes, aplicando pintura en </a:t>
            </a:r>
            <a:r>
              <a:rPr lang="es-GT" sz="1600" dirty="0" smtClean="0">
                <a:latin typeface="Montserrat" panose="00000500000000000000" pitchFamily="2" charset="0"/>
              </a:rPr>
              <a:t>general y la elaboración </a:t>
            </a:r>
            <a:r>
              <a:rPr lang="es-GT" sz="1600" dirty="0">
                <a:latin typeface="Montserrat" panose="00000500000000000000" pitchFamily="2" charset="0"/>
              </a:rPr>
              <a:t>de cortinas para minimizar la incidencia solar </a:t>
            </a:r>
            <a:r>
              <a:rPr lang="es-GT" sz="1600" dirty="0" smtClean="0">
                <a:latin typeface="Montserrat" panose="00000500000000000000" pitchFamily="2" charset="0"/>
              </a:rPr>
              <a:t>que afecta </a:t>
            </a:r>
            <a:r>
              <a:rPr lang="es-GT" sz="1600" dirty="0">
                <a:latin typeface="Montserrat" panose="00000500000000000000" pitchFamily="2" charset="0"/>
              </a:rPr>
              <a:t>las pantallas del equipo de computo.</a:t>
            </a: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1543051"/>
            <a:ext cx="4864099" cy="36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435493" y="2099035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Mejora</a:t>
            </a:r>
            <a:r>
              <a:rPr lang="es-GT" b="1" dirty="0" smtClean="0"/>
              <a:t>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bodega </a:t>
            </a:r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del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área de Jardinería </a:t>
            </a:r>
          </a:p>
          <a:p>
            <a:pPr lvl="0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435494" y="3153477"/>
            <a:ext cx="6120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 smtClean="0">
                <a:latin typeface="Montserrat" panose="00000500000000000000" pitchFamily="2" charset="0"/>
              </a:rPr>
              <a:t>Con </a:t>
            </a:r>
            <a:r>
              <a:rPr lang="es-GT" sz="1600" dirty="0">
                <a:latin typeface="Montserrat" panose="00000500000000000000" pitchFamily="2" charset="0"/>
              </a:rPr>
              <a:t>el apoyo del taller de herrería y </a:t>
            </a:r>
            <a:r>
              <a:rPr lang="es-GT" sz="1600" dirty="0" err="1">
                <a:latin typeface="Montserrat" panose="00000500000000000000" pitchFamily="2" charset="0"/>
              </a:rPr>
              <a:t>tablayeso</a:t>
            </a:r>
            <a:r>
              <a:rPr lang="es-GT" sz="1600" dirty="0">
                <a:latin typeface="Montserrat" panose="00000500000000000000" pitchFamily="2" charset="0"/>
              </a:rPr>
              <a:t> </a:t>
            </a:r>
            <a:r>
              <a:rPr lang="es-GT" sz="1600" dirty="0" smtClean="0">
                <a:latin typeface="Montserrat" panose="00000500000000000000" pitchFamily="2" charset="0"/>
              </a:rPr>
              <a:t>se realizó el remozamiento del área de jardinería, la cual es utilizada para el resguardo de plantas y materiales que son empleados para la ornamentación de </a:t>
            </a:r>
            <a:r>
              <a:rPr lang="es-GT" sz="1600" dirty="0">
                <a:latin typeface="Montserrat" panose="00000500000000000000" pitchFamily="2" charset="0"/>
              </a:rPr>
              <a:t>las áreas verdes de la </a:t>
            </a:r>
            <a:r>
              <a:rPr lang="es-GT" sz="1600" dirty="0" smtClean="0">
                <a:latin typeface="Montserrat" panose="00000500000000000000" pitchFamily="2" charset="0"/>
              </a:rPr>
              <a:t>Secretaría, en la que se instaló estructura metálica y muros de </a:t>
            </a:r>
            <a:r>
              <a:rPr lang="es-GT" sz="1600" dirty="0" err="1" smtClean="0">
                <a:latin typeface="Montserrat" panose="00000500000000000000" pitchFamily="2" charset="0"/>
              </a:rPr>
              <a:t>durock</a:t>
            </a:r>
            <a:r>
              <a:rPr lang="es-GT" sz="1600" dirty="0" smtClean="0">
                <a:latin typeface="Montserrat" panose="00000500000000000000" pitchFamily="2" charset="0"/>
              </a:rPr>
              <a:t>.  </a:t>
            </a:r>
            <a:endParaRPr lang="es-GT" sz="1600" dirty="0">
              <a:latin typeface="Montserrat" panose="00000500000000000000" pitchFamily="2" charset="0"/>
            </a:endParaRPr>
          </a:p>
          <a:p>
            <a:pPr algn="just"/>
            <a:r>
              <a:rPr lang="es-GT" sz="1800" dirty="0">
                <a:latin typeface="Montserrat" panose="00000500000000000000" pitchFamily="2" charset="0"/>
              </a:rPr>
              <a:t> </a:t>
            </a:r>
          </a:p>
        </p:txBody>
      </p:sp>
      <p:pic>
        <p:nvPicPr>
          <p:cNvPr id="4098" name="Picture 2" descr="20230417_154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7" y="2099035"/>
            <a:ext cx="4664075" cy="26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187843" y="1742309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Cambio </a:t>
            </a:r>
            <a:r>
              <a:rPr lang="es-GT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Techo de Palma en Bungalow  </a:t>
            </a:r>
          </a:p>
          <a:p>
            <a:pPr lvl="0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187843" y="2767254"/>
            <a:ext cx="658966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</a:rPr>
              <a:t>S</a:t>
            </a:r>
            <a:r>
              <a:rPr lang="es-GT" sz="1600" dirty="0" smtClean="0">
                <a:latin typeface="Montserrat" panose="00000500000000000000" pitchFamily="2" charset="0"/>
              </a:rPr>
              <a:t>e </a:t>
            </a:r>
            <a:r>
              <a:rPr lang="es-GT" sz="1600" dirty="0">
                <a:latin typeface="Montserrat" panose="00000500000000000000" pitchFamily="2" charset="0"/>
              </a:rPr>
              <a:t>procedió al cambio de Techo de Palma en </a:t>
            </a:r>
            <a:r>
              <a:rPr lang="es-GT" sz="1600" dirty="0" smtClean="0">
                <a:latin typeface="Montserrat" panose="00000500000000000000" pitchFamily="2" charset="0"/>
              </a:rPr>
              <a:t>Bungalow Puerto Quetzal. Asimismo, se realizaron trabajos de mantenimiento en la casa principal tales como: aplicación de barniz </a:t>
            </a:r>
            <a:r>
              <a:rPr lang="es-GT" sz="1600" dirty="0">
                <a:latin typeface="Montserrat" panose="00000500000000000000" pitchFamily="2" charset="0"/>
              </a:rPr>
              <a:t>e instalación de iluminación </a:t>
            </a:r>
            <a:r>
              <a:rPr lang="es-GT" sz="1600" dirty="0" smtClean="0">
                <a:latin typeface="Montserrat" panose="00000500000000000000" pitchFamily="2" charset="0"/>
              </a:rPr>
              <a:t>a encaminamiento de madera que da hacia la playa, resanado de paredes con aplicación de pintura, arreglos de caja eléctrica </a:t>
            </a:r>
            <a:r>
              <a:rPr lang="es-GT" sz="1600" dirty="0">
                <a:latin typeface="Montserrat" panose="00000500000000000000" pitchFamily="2" charset="0"/>
              </a:rPr>
              <a:t>principal </a:t>
            </a:r>
            <a:r>
              <a:rPr lang="es-GT" sz="1600" dirty="0" smtClean="0">
                <a:latin typeface="Montserrat" panose="00000500000000000000" pitchFamily="2" charset="0"/>
              </a:rPr>
              <a:t>de </a:t>
            </a:r>
            <a:r>
              <a:rPr lang="es-GT" sz="1600" dirty="0" err="1" smtClean="0">
                <a:latin typeface="Montserrat" panose="00000500000000000000" pitchFamily="2" charset="0"/>
              </a:rPr>
              <a:t>flipones</a:t>
            </a:r>
            <a:r>
              <a:rPr lang="es-GT" sz="1600" dirty="0" smtClean="0">
                <a:latin typeface="Montserrat" panose="00000500000000000000" pitchFamily="2" charset="0"/>
              </a:rPr>
              <a:t>, pintura exterior al área de piscina, fundición de cemento para bomba de agua, arreglo de grietas y aplicación pintura en cancha deportiva.</a:t>
            </a:r>
          </a:p>
          <a:p>
            <a:pPr algn="just"/>
            <a:r>
              <a:rPr lang="es-GT" sz="1600" dirty="0" smtClean="0">
                <a:latin typeface="Montserrat" panose="00000500000000000000" pitchFamily="2" charset="0"/>
              </a:rPr>
              <a:t> </a:t>
            </a:r>
            <a:endParaRPr lang="es-GT" sz="1600" dirty="0">
              <a:latin typeface="Montserrat" panose="00000500000000000000" pitchFamily="2" charset="0"/>
            </a:endParaRPr>
          </a:p>
        </p:txBody>
      </p:sp>
      <p:pic>
        <p:nvPicPr>
          <p:cNvPr id="5122" name="Picture 2" descr="IMG-20230329-WA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3" y="2388599"/>
            <a:ext cx="4591711" cy="236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0bd25976b_0_142"/>
          <p:cNvSpPr txBox="1"/>
          <p:nvPr/>
        </p:nvSpPr>
        <p:spPr>
          <a:xfrm>
            <a:off x="5645043" y="2031898"/>
            <a:ext cx="60193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Construcción de Cisterna </a:t>
            </a:r>
          </a:p>
          <a:p>
            <a:pPr lvl="0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en Bungalow Puerto Quetzal</a:t>
            </a:r>
            <a:endParaRPr lang="es-GT" sz="20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  <a:p>
            <a:pPr lvl="0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EDIFICIOS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95" name="Google Shape;95;g1e0bd25976b_0_142"/>
          <p:cNvSpPr txBox="1"/>
          <p:nvPr/>
        </p:nvSpPr>
        <p:spPr>
          <a:xfrm>
            <a:off x="5645043" y="3247343"/>
            <a:ext cx="601939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 smtClean="0">
                <a:latin typeface="Montserrat" panose="00000500000000000000" pitchFamily="2" charset="0"/>
              </a:rPr>
              <a:t>Como parte de los trabajos que se realizaron en el </a:t>
            </a:r>
            <a:r>
              <a:rPr lang="es-GT" sz="1600" dirty="0" err="1" smtClean="0">
                <a:latin typeface="Montserrat" panose="00000500000000000000" pitchFamily="2" charset="0"/>
              </a:rPr>
              <a:t>Bungalow</a:t>
            </a:r>
            <a:r>
              <a:rPr lang="es-GT" sz="1600" dirty="0" smtClean="0">
                <a:latin typeface="Montserrat" panose="00000500000000000000" pitchFamily="2" charset="0"/>
              </a:rPr>
              <a:t>, se construyó un cisterna para mejorar la distribución en el abastecimiento de agua potable y se fabricó tapadera de metal para la misma.</a:t>
            </a:r>
            <a:endParaRPr lang="es-GT" sz="1600" dirty="0">
              <a:latin typeface="Montserrat" panose="000005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0" y="1604280"/>
            <a:ext cx="4580883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bd25976b_0_142"/>
          <p:cNvSpPr txBox="1"/>
          <p:nvPr/>
        </p:nvSpPr>
        <p:spPr>
          <a:xfrm>
            <a:off x="1145340" y="1550116"/>
            <a:ext cx="972638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  <a:cs typeface="Arial" panose="020B0604020202020204" pitchFamily="34" charset="0"/>
              </a:rPr>
              <a:t>Los trabajos que se realizan en el taller de mecánica van desde servicio menor/mayor de motor, servicios de frenos, hasta reparación total de motor, tren delantero, diagnósticos con escáner, enderezado y pintura, instalaciones de luces, neblineras, sirenas, tamaleras y todo trabajo electromecánico, así como revisión, reparación y mantenimiento de sistema de aire acondicionado vehicular. En el siguiente cuadro se presentan los trabajos realizados durante el </a:t>
            </a:r>
            <a:r>
              <a:rPr lang="es-GT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primer </a:t>
            </a:r>
            <a:r>
              <a:rPr lang="es-GT" sz="1600" dirty="0">
                <a:latin typeface="Montserrat" panose="00000500000000000000" pitchFamily="2" charset="0"/>
                <a:cs typeface="Arial" panose="020B0604020202020204" pitchFamily="34" charset="0"/>
              </a:rPr>
              <a:t>cuatrimestre. </a:t>
            </a: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sp>
        <p:nvSpPr>
          <p:cNvPr id="6" name="Google Shape;94;g1e0bd25976b_0_142"/>
          <p:cNvSpPr txBox="1"/>
          <p:nvPr/>
        </p:nvSpPr>
        <p:spPr>
          <a:xfrm>
            <a:off x="2998838" y="675941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  <a:endParaRPr lang="es-GT" sz="20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VEHICULAR</a:t>
            </a:r>
            <a:endParaRPr sz="1600" dirty="0">
              <a:solidFill>
                <a:srgbClr val="36B3CE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337406"/>
              </p:ext>
            </p:extLst>
          </p:nvPr>
        </p:nvGraphicFramePr>
        <p:xfrm>
          <a:off x="1939960" y="3110125"/>
          <a:ext cx="8137146" cy="2769997"/>
        </p:xfrm>
        <a:graphic>
          <a:graphicData uri="http://schemas.openxmlformats.org/drawingml/2006/table">
            <a:tbl>
              <a:tblPr firstRow="1" firstCol="1" bandRow="1"/>
              <a:tblGrid>
                <a:gridCol w="875721">
                  <a:extLst>
                    <a:ext uri="{9D8B030D-6E8A-4147-A177-3AD203B41FA5}">
                      <a16:colId xmlns:a16="http://schemas.microsoft.com/office/drawing/2014/main" val="2486815581"/>
                    </a:ext>
                  </a:extLst>
                </a:gridCol>
                <a:gridCol w="5573898">
                  <a:extLst>
                    <a:ext uri="{9D8B030D-6E8A-4147-A177-3AD203B41FA5}">
                      <a16:colId xmlns:a16="http://schemas.microsoft.com/office/drawing/2014/main" val="3346682812"/>
                    </a:ext>
                  </a:extLst>
                </a:gridCol>
                <a:gridCol w="1687527">
                  <a:extLst>
                    <a:ext uri="{9D8B030D-6E8A-4147-A177-3AD203B41FA5}">
                      <a16:colId xmlns:a16="http://schemas.microsoft.com/office/drawing/2014/main" val="800149818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GT" sz="1600">
                        <a:effectLst/>
                        <a:latin typeface="Montserrat" panose="000005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GT" sz="1600">
                        <a:effectLst/>
                        <a:latin typeface="Montserrat" panose="000005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409039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es-GT" sz="18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es-GT" sz="18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TIPOS DE TRABAJO</a:t>
                      </a:r>
                      <a:endParaRPr lang="es-GT" sz="18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1er. Cuatrimestre</a:t>
                      </a:r>
                      <a:endParaRPr lang="es-GT" sz="18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34422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Trabajos mecánicos de tipo preventivo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248</a:t>
                      </a:r>
                      <a:endParaRPr lang="es-GT" sz="180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31680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s-GT" sz="180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Trabajos mecánicos de tipo correctivo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142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473841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s-GT" sz="180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Lavado de vehículos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1,606</a:t>
                      </a:r>
                      <a:endParaRPr lang="es-GT" sz="180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935312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s-GT" sz="180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Pinchazos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</a:t>
                      </a:r>
                      <a:endParaRPr lang="es-GT" sz="180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16778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DE ACCIONES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800" b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2,020</a:t>
                      </a:r>
                      <a:endParaRPr lang="es-GT" sz="18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932026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GT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GT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GT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371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6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bd25976b_0_142"/>
          <p:cNvSpPr txBox="1"/>
          <p:nvPr/>
        </p:nvSpPr>
        <p:spPr>
          <a:xfrm>
            <a:off x="1436915" y="1796551"/>
            <a:ext cx="93943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  <a:cs typeface="Arial" panose="020B0604020202020204" pitchFamily="34" charset="0"/>
              </a:rPr>
              <a:t>El Departamento de Mantenimiento Vehicular, tiene a su cargo el despacho de combustible gasolina súper y diésel, ya que la Secretaría cuenta con su propia gasolinera para dar cumplimiento de manera efectiva a su misión.</a:t>
            </a: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sp>
        <p:nvSpPr>
          <p:cNvPr id="6" name="Google Shape;94;g1e0bd25976b_0_142"/>
          <p:cNvSpPr txBox="1"/>
          <p:nvPr/>
        </p:nvSpPr>
        <p:spPr>
          <a:xfrm>
            <a:off x="2998838" y="675941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  <a:endParaRPr lang="es-GT" sz="20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VEHICULAR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86979" y="3635745"/>
            <a:ext cx="1758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Gasolina diésel.</a:t>
            </a:r>
            <a:endParaRPr lang="es-GT" sz="1600" dirty="0">
              <a:latin typeface="Montserrat" panose="00000500000000000000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598611" y="5026260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Gasolina súper.</a:t>
            </a:r>
            <a:endParaRPr lang="es-GT" sz="1600" dirty="0">
              <a:latin typeface="Montserrat" panose="00000500000000000000" pitchFamily="2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2109018" y="3246621"/>
            <a:ext cx="1779639" cy="177963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9" name="Elipse 8"/>
          <p:cNvSpPr/>
          <p:nvPr/>
        </p:nvSpPr>
        <p:spPr>
          <a:xfrm>
            <a:off x="5700872" y="4305715"/>
            <a:ext cx="1779639" cy="17796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0" name="Rectángulo 9"/>
          <p:cNvSpPr/>
          <p:nvPr/>
        </p:nvSpPr>
        <p:spPr>
          <a:xfrm>
            <a:off x="2194814" y="3720941"/>
            <a:ext cx="1608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12,699.75</a:t>
            </a:r>
            <a:r>
              <a:rPr lang="es-GT" sz="2400" b="1" dirty="0" smtClean="0">
                <a:solidFill>
                  <a:schemeClr val="bg1"/>
                </a:solidFill>
              </a:rPr>
              <a:t> </a:t>
            </a:r>
            <a:r>
              <a:rPr lang="es-GT" sz="2400" dirty="0" smtClean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galones</a:t>
            </a:r>
            <a:endParaRPr lang="es-GT" sz="2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786668" y="4780035"/>
            <a:ext cx="1608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4,930.18</a:t>
            </a:r>
          </a:p>
          <a:p>
            <a:pPr algn="ctr"/>
            <a:r>
              <a:rPr lang="es-GT" sz="2400" dirty="0" smtClean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galones</a:t>
            </a:r>
            <a:endParaRPr lang="es-GT" sz="2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;g1e0bd25976b_0_142"/>
          <p:cNvSpPr txBox="1"/>
          <p:nvPr/>
        </p:nvSpPr>
        <p:spPr>
          <a:xfrm>
            <a:off x="2998838" y="675941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  <a:endParaRPr lang="es-GT" sz="20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VEHICULAR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00071" y="5487535"/>
            <a:ext cx="3946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dirty="0">
                <a:latin typeface="Montserrat" panose="00000500000000000000" pitchFamily="2" charset="0"/>
              </a:rPr>
              <a:t>R</a:t>
            </a:r>
            <a:r>
              <a:rPr lang="es-GT" dirty="0" smtClean="0">
                <a:latin typeface="Montserrat" panose="00000500000000000000" pitchFamily="2" charset="0"/>
              </a:rPr>
              <a:t>eparación y mantenimiento de bombas de despacho de combustible jet a-1.</a:t>
            </a:r>
            <a:endParaRPr lang="es-GT" dirty="0">
              <a:latin typeface="Montserrat" panose="00000500000000000000" pitchFamily="2" charset="0"/>
            </a:endParaRPr>
          </a:p>
        </p:txBody>
      </p:sp>
      <p:pic>
        <p:nvPicPr>
          <p:cNvPr id="7" name="Imagen 6" descr="C:\Users\josue.calel\AppData\Local\Microsoft\Windows\INetCache\Content.Word\20230327_09544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70" y="1643586"/>
            <a:ext cx="4639469" cy="3657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7082980" y="5487535"/>
            <a:ext cx="3166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  <a:cs typeface="Arial" panose="020B0604020202020204" pitchFamily="34" charset="0"/>
              </a:rPr>
              <a:t>Reparación de Motor (</a:t>
            </a:r>
            <a:r>
              <a:rPr lang="es-MX" dirty="0" err="1" smtClean="0">
                <a:latin typeface="Montserrat" panose="00000500000000000000" pitchFamily="2" charset="0"/>
                <a:cs typeface="Arial" panose="020B0604020202020204" pitchFamily="34" charset="0"/>
              </a:rPr>
              <a:t>Overhaul</a:t>
            </a:r>
            <a:r>
              <a:rPr lang="es-MX" dirty="0"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  <a:r>
              <a:rPr lang="es-MX" dirty="0" smtClean="0"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  <a:endParaRPr lang="es-GT" dirty="0">
              <a:latin typeface="Montserrat" panose="00000500000000000000" pitchFamily="2" charset="0"/>
            </a:endParaRPr>
          </a:p>
        </p:txBody>
      </p:sp>
      <p:pic>
        <p:nvPicPr>
          <p:cNvPr id="10" name="Imagen 9" descr="C:\Users\josue.calel\AppData\Local\Microsoft\Windows\INetCache\Content.Outlook\ARIKM5NC\20230404_08443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2018" y="1597387"/>
            <a:ext cx="3919482" cy="3750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2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;g1e0bd25976b_0_142"/>
          <p:cNvSpPr txBox="1"/>
          <p:nvPr/>
        </p:nvSpPr>
        <p:spPr>
          <a:xfrm>
            <a:off x="2998838" y="675941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  <a:endParaRPr lang="es-GT" sz="20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MANTENIMIENTO VEHICULAR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19116" y="5507818"/>
            <a:ext cx="4453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dirty="0" smtClean="0">
                <a:latin typeface="Montserrat" panose="00000500000000000000" pitchFamily="2" charset="0"/>
              </a:rPr>
              <a:t>Desmontaje, limpieza e instalación de tapicería.</a:t>
            </a:r>
            <a:endParaRPr lang="es-GT" dirty="0">
              <a:latin typeface="Montserrat" panose="00000500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336592" y="5507818"/>
            <a:ext cx="24000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dirty="0" smtClean="0">
                <a:latin typeface="Montserrat" panose="00000500000000000000" pitchFamily="2" charset="0"/>
              </a:rPr>
              <a:t>Cambio de kit de </a:t>
            </a:r>
            <a:r>
              <a:rPr lang="es-GT" dirty="0" err="1" smtClean="0">
                <a:latin typeface="Montserrat" panose="00000500000000000000" pitchFamily="2" charset="0"/>
              </a:rPr>
              <a:t>Clutch</a:t>
            </a:r>
            <a:r>
              <a:rPr lang="es-GT" dirty="0" smtClean="0">
                <a:latin typeface="Montserrat" panose="00000500000000000000" pitchFamily="2" charset="0"/>
              </a:rPr>
              <a:t>.</a:t>
            </a:r>
            <a:endParaRPr lang="es-GT" dirty="0">
              <a:latin typeface="Montserrat" panose="00000500000000000000" pitchFamily="2" charset="0"/>
            </a:endParaRPr>
          </a:p>
        </p:txBody>
      </p:sp>
      <p:pic>
        <p:nvPicPr>
          <p:cNvPr id="9" name="Imagen 8" descr="C:\Users\josue.calel\AppData\Local\Microsoft\Windows\INetCache\Content.Outlook\ARIKM5NC\20230420_14244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3822" y="1637659"/>
            <a:ext cx="3766820" cy="355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josue.calel\AppData\Local\Microsoft\Windows\INetCache\Content.Word\20230321_1038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86" y="1531614"/>
            <a:ext cx="4182110" cy="376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6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e0bd25976b_0_37"/>
          <p:cNvSpPr/>
          <p:nvPr/>
        </p:nvSpPr>
        <p:spPr>
          <a:xfrm>
            <a:off x="10324" y="835325"/>
            <a:ext cx="8381201" cy="1227672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g1e0bd25976b_0_37"/>
          <p:cNvSpPr txBox="1"/>
          <p:nvPr/>
        </p:nvSpPr>
        <p:spPr>
          <a:xfrm>
            <a:off x="1509247" y="941350"/>
            <a:ext cx="67679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prstClr val="black"/>
              </a:buClr>
              <a:defRPr/>
            </a:pPr>
            <a:r>
              <a:rPr lang="es-GT" sz="2000" dirty="0">
                <a:solidFill>
                  <a:schemeClr val="bg1"/>
                </a:solidFill>
                <a:latin typeface="Montserrat" panose="00000500000000000000" pitchFamily="2" charset="0"/>
                <a:ea typeface="Vollkorn Medium"/>
                <a:cs typeface="Vollkorn Medium"/>
              </a:rPr>
              <a:t>PRINCIPALES FUNCIONES DE LA SECRETARÍA DE ASUNTOS ADMINISTRATIVOS Y DE SEGURIDAD DE LA PRESIDENCIA DE LA REPÚBLICA</a:t>
            </a:r>
          </a:p>
        </p:txBody>
      </p:sp>
      <p:sp>
        <p:nvSpPr>
          <p:cNvPr id="57" name="Google Shape;57;g1e0bd25976b_0_37"/>
          <p:cNvSpPr txBox="1"/>
          <p:nvPr/>
        </p:nvSpPr>
        <p:spPr>
          <a:xfrm>
            <a:off x="1020400" y="2669900"/>
            <a:ext cx="10076237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 algn="just">
              <a:lnSpc>
                <a:spcPct val="150000"/>
              </a:lnSpc>
              <a:buClrTx/>
              <a:defRPr/>
            </a:pPr>
            <a:r>
              <a:rPr lang="es-GT" kern="1200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conformidad con las normas que regulan su funcionamiento, las </a:t>
            </a:r>
            <a:r>
              <a:rPr lang="es-GT" b="1" kern="1200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principales </a:t>
            </a:r>
            <a:r>
              <a:rPr lang="es-GT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atribuciones </a:t>
            </a:r>
            <a:endParaRPr lang="es-GT" b="1" dirty="0" smtClean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457200" lvl="1" algn="just">
              <a:lnSpc>
                <a:spcPct val="150000"/>
              </a:lnSpc>
              <a:buClrTx/>
              <a:defRPr/>
            </a:pPr>
            <a:r>
              <a:rPr lang="es-GT" kern="1200" dirty="0" smtClean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</a:t>
            </a:r>
            <a:r>
              <a:rPr lang="es-GT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</a:t>
            </a:r>
            <a:r>
              <a:rPr lang="es-GT" kern="1200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Secretaría de Asuntos Administrativos y de Seguridad de la Presidencia de la República son:</a:t>
            </a:r>
          </a:p>
          <a:p>
            <a:pPr marL="457200" lvl="1" algn="just">
              <a:lnSpc>
                <a:spcPct val="150000"/>
              </a:lnSpc>
              <a:buClrTx/>
              <a:defRPr/>
            </a:pPr>
            <a:endParaRPr lang="es-GT" kern="1200" dirty="0">
              <a:solidFill>
                <a:prstClr val="black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s-GT" dirty="0" smtClean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Creación </a:t>
            </a:r>
            <a:r>
              <a:rPr lang="es-GT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mecanismos para el resguardo, seguridad, integridad y vida del Presidente            </a:t>
            </a:r>
          </a:p>
          <a:p>
            <a:pPr marL="742950" lvl="1" indent="-285750" algn="just">
              <a:lnSpc>
                <a:spcPct val="150000"/>
              </a:lnSpc>
              <a:buClr>
                <a:srgbClr val="0070C0"/>
              </a:buClr>
              <a:defRPr/>
            </a:pPr>
            <a:r>
              <a:rPr lang="es-GT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   </a:t>
            </a:r>
            <a:r>
              <a:rPr lang="es-GT" dirty="0" smtClean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  y </a:t>
            </a:r>
            <a:r>
              <a:rPr lang="es-GT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Vicepresidente de la República y sus respectivas familias. </a:t>
            </a:r>
            <a:endParaRPr lang="es-MX" dirty="0">
              <a:solidFill>
                <a:prstClr val="black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s-MX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Planificar y coordinar la movilización y estancia del Presidente de la República y sus respectivas familias.</a:t>
            </a:r>
          </a:p>
          <a:p>
            <a:pPr marL="742950" lvl="1" indent="-28575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s-MX" dirty="0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Analizar y evaluar las amenazas sobre funcionarios o personas a quienes se les brinda protección para adoptar medidas de prevención respectivas.</a:t>
            </a:r>
            <a:endParaRPr lang="es-GT" dirty="0">
              <a:solidFill>
                <a:prstClr val="black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/>
          <p:cNvSpPr/>
          <p:nvPr/>
        </p:nvSpPr>
        <p:spPr>
          <a:xfrm>
            <a:off x="7890762" y="4809649"/>
            <a:ext cx="1155858" cy="1155858"/>
          </a:xfrm>
          <a:prstGeom prst="ellipse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9" name="Elipse 18"/>
          <p:cNvSpPr/>
          <p:nvPr/>
        </p:nvSpPr>
        <p:spPr>
          <a:xfrm>
            <a:off x="4726777" y="4875886"/>
            <a:ext cx="1155858" cy="1155858"/>
          </a:xfrm>
          <a:prstGeom prst="ellipse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" name="Elipse 3"/>
          <p:cNvSpPr/>
          <p:nvPr/>
        </p:nvSpPr>
        <p:spPr>
          <a:xfrm>
            <a:off x="1477557" y="4809649"/>
            <a:ext cx="1155858" cy="1155858"/>
          </a:xfrm>
          <a:prstGeom prst="ellipse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3" name="Google Shape;83;g1e0bd25976b_0_84"/>
          <p:cNvSpPr txBox="1"/>
          <p:nvPr/>
        </p:nvSpPr>
        <p:spPr>
          <a:xfrm>
            <a:off x="4108622" y="3162585"/>
            <a:ext cx="29561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600" b="1" dirty="0">
                <a:latin typeface="Montserrat" panose="00000500000000000000" pitchFamily="2" charset="0"/>
              </a:rPr>
              <a:t>Reentreno </a:t>
            </a:r>
            <a:r>
              <a:rPr lang="es-ES" sz="1600" b="1" dirty="0" smtClean="0">
                <a:latin typeface="Montserrat" panose="00000500000000000000" pitchFamily="2" charset="0"/>
              </a:rPr>
              <a:t>Seguridad</a:t>
            </a:r>
            <a:endParaRPr lang="es-ES" sz="1600" b="1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10 al 13 DE ENERO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24 AL 28 DE ENERO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7 AL 11 DE FEBRERO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21 AL 25 DE FEBRERO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07 AL 11 DE MARZO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98005" y="1182222"/>
            <a:ext cx="2857370" cy="1761166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ángulo redondeado 15"/>
          <p:cNvSpPr/>
          <p:nvPr/>
        </p:nvSpPr>
        <p:spPr>
          <a:xfrm>
            <a:off x="4128379" y="1168726"/>
            <a:ext cx="2697842" cy="1761166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ángulo redondeado 16"/>
          <p:cNvSpPr/>
          <p:nvPr/>
        </p:nvSpPr>
        <p:spPr>
          <a:xfrm>
            <a:off x="7399225" y="1168726"/>
            <a:ext cx="2815610" cy="1807976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Google Shape;83;g1e0bd25976b_0_84"/>
          <p:cNvSpPr txBox="1"/>
          <p:nvPr/>
        </p:nvSpPr>
        <p:spPr>
          <a:xfrm>
            <a:off x="1584418" y="5084305"/>
            <a:ext cx="9421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6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99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2" name="Google Shape;83;g1e0bd25976b_0_84"/>
          <p:cNvSpPr txBox="1"/>
          <p:nvPr/>
        </p:nvSpPr>
        <p:spPr>
          <a:xfrm>
            <a:off x="4697885" y="5124518"/>
            <a:ext cx="11793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6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243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3" name="Google Shape;83;g1e0bd25976b_0_84"/>
          <p:cNvSpPr txBox="1"/>
          <p:nvPr/>
        </p:nvSpPr>
        <p:spPr>
          <a:xfrm>
            <a:off x="8087734" y="5086525"/>
            <a:ext cx="76191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6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4" name="Google Shape;83;g1e0bd25976b_0_84"/>
          <p:cNvSpPr txBox="1"/>
          <p:nvPr/>
        </p:nvSpPr>
        <p:spPr>
          <a:xfrm>
            <a:off x="698005" y="3202131"/>
            <a:ext cx="306090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600" b="1" dirty="0">
                <a:latin typeface="Montserrat" panose="00000500000000000000" pitchFamily="2" charset="0"/>
              </a:rPr>
              <a:t>Reentreno Administrativo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05 AL 08 DE ENERO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25 AL 29 ENERO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01 AL 05 FEBRERO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anose="00000500000000000000" pitchFamily="2" charset="0"/>
              </a:rPr>
              <a:t>22 AL 26 FEBRERO</a:t>
            </a:r>
          </a:p>
        </p:txBody>
      </p:sp>
      <p:sp>
        <p:nvSpPr>
          <p:cNvPr id="25" name="Google Shape;83;g1e0bd25976b_0_84"/>
          <p:cNvSpPr txBox="1"/>
          <p:nvPr/>
        </p:nvSpPr>
        <p:spPr>
          <a:xfrm>
            <a:off x="7258509" y="3209394"/>
            <a:ext cx="335346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600" b="1" dirty="0" smtClean="0">
                <a:latin typeface="Montserrat" panose="00000500000000000000" pitchFamily="2" charset="0"/>
              </a:rPr>
              <a:t>Diplomado </a:t>
            </a:r>
            <a:r>
              <a:rPr lang="es-ES" sz="1600" b="1" dirty="0">
                <a:latin typeface="Montserrat" panose="00000500000000000000" pitchFamily="2" charset="0"/>
              </a:rPr>
              <a:t>de Protección a Funcionarios Promoción XIX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Montserrat" panose="00000500000000000000" pitchFamily="2" charset="0"/>
              </a:rPr>
              <a:t>06 </a:t>
            </a:r>
            <a:r>
              <a:rPr lang="es-ES" sz="1600" dirty="0">
                <a:latin typeface="Montserrat" panose="00000500000000000000" pitchFamily="2" charset="0"/>
              </a:rPr>
              <a:t>DE FEBRERO AL 23 JUNIO</a:t>
            </a:r>
          </a:p>
        </p:txBody>
      </p:sp>
      <p:sp>
        <p:nvSpPr>
          <p:cNvPr id="26" name="Elipse 25"/>
          <p:cNvSpPr/>
          <p:nvPr/>
        </p:nvSpPr>
        <p:spPr>
          <a:xfrm>
            <a:off x="10424529" y="4637251"/>
            <a:ext cx="1540397" cy="1540397"/>
          </a:xfrm>
          <a:prstGeom prst="ellipse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7" name="Google Shape;83;g1e0bd25976b_0_84"/>
          <p:cNvSpPr txBox="1"/>
          <p:nvPr/>
        </p:nvSpPr>
        <p:spPr>
          <a:xfrm>
            <a:off x="10507213" y="4990017"/>
            <a:ext cx="1375028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6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381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50" b="1" dirty="0" smtClean="0">
                <a:solidFill>
                  <a:srgbClr val="FFFFFF"/>
                </a:solidFill>
                <a:latin typeface="Montserrat"/>
                <a:sym typeface="Montserrat"/>
              </a:rPr>
              <a:t>PERSONAS CAPACITADAS</a:t>
            </a:r>
            <a:endParaRPr sz="1050" dirty="0">
              <a:solidFill>
                <a:srgbClr val="FFFFFF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3299851" y="5293969"/>
            <a:ext cx="695319" cy="184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7" name="Rectángulo 36"/>
          <p:cNvSpPr/>
          <p:nvPr/>
        </p:nvSpPr>
        <p:spPr>
          <a:xfrm rot="5400000">
            <a:off x="3299850" y="5297186"/>
            <a:ext cx="695319" cy="184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8" name="Rectángulo 37"/>
          <p:cNvSpPr/>
          <p:nvPr/>
        </p:nvSpPr>
        <p:spPr>
          <a:xfrm>
            <a:off x="6570697" y="5290477"/>
            <a:ext cx="695319" cy="184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9" name="Rectángulo 38"/>
          <p:cNvSpPr/>
          <p:nvPr/>
        </p:nvSpPr>
        <p:spPr>
          <a:xfrm rot="5400000">
            <a:off x="6570696" y="5293694"/>
            <a:ext cx="695319" cy="184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0" name="Rectángulo 39"/>
          <p:cNvSpPr/>
          <p:nvPr/>
        </p:nvSpPr>
        <p:spPr>
          <a:xfrm>
            <a:off x="9387916" y="5198184"/>
            <a:ext cx="695319" cy="184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1" name="Rectángulo 40"/>
          <p:cNvSpPr/>
          <p:nvPr/>
        </p:nvSpPr>
        <p:spPr>
          <a:xfrm>
            <a:off x="9387915" y="5507583"/>
            <a:ext cx="695319" cy="184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2" name="Google Shape;94;g1e0bd25976b_0_142"/>
          <p:cNvSpPr txBox="1"/>
          <p:nvPr/>
        </p:nvSpPr>
        <p:spPr>
          <a:xfrm>
            <a:off x="2998838" y="273804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ACADEMIA DE SAAS</a:t>
            </a:r>
            <a:endParaRPr sz="1600" dirty="0">
              <a:solidFill>
                <a:srgbClr val="36B3C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50" y="925287"/>
            <a:ext cx="3860073" cy="2830942"/>
          </a:xfrm>
          <a:prstGeom prst="rect">
            <a:avLst/>
          </a:prstGeom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5" y="925287"/>
            <a:ext cx="3984594" cy="28309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28" y="3878316"/>
            <a:ext cx="3984594" cy="23431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951" y="3865167"/>
            <a:ext cx="3860073" cy="23562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49" y="925286"/>
            <a:ext cx="3778711" cy="28309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66" y="3878316"/>
            <a:ext cx="3795413" cy="2343121"/>
          </a:xfrm>
          <a:prstGeom prst="rect">
            <a:avLst/>
          </a:prstGeom>
        </p:spPr>
      </p:pic>
      <p:sp>
        <p:nvSpPr>
          <p:cNvPr id="15" name="Google Shape;94;g1e0bd25976b_0_142"/>
          <p:cNvSpPr txBox="1"/>
          <p:nvPr/>
        </p:nvSpPr>
        <p:spPr>
          <a:xfrm>
            <a:off x="3260094" y="156907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ACADEMIA DE SAAS</a:t>
            </a:r>
            <a:endParaRPr sz="1600" dirty="0">
              <a:solidFill>
                <a:srgbClr val="36B3C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g1e0bd25976b_0_142"/>
          <p:cNvSpPr txBox="1"/>
          <p:nvPr/>
        </p:nvSpPr>
        <p:spPr>
          <a:xfrm>
            <a:off x="2998838" y="643919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Mantenimiento y Reparaciones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ACADEMIA DE SAAS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16" name="Google Shape;95;g1e0bd25976b_0_142"/>
          <p:cNvSpPr txBox="1"/>
          <p:nvPr/>
        </p:nvSpPr>
        <p:spPr>
          <a:xfrm>
            <a:off x="460433" y="4414102"/>
            <a:ext cx="324721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Área del comedor: </a:t>
            </a:r>
            <a:r>
              <a:rPr lang="es-ES" sz="1600" dirty="0" smtClean="0">
                <a:latin typeface="Montserrat" panose="00000500000000000000" pitchFamily="2" charset="0"/>
              </a:rPr>
              <a:t>reparación y mantenimiento  al drenaje del lavatrastos de la cocina.</a:t>
            </a:r>
            <a:endParaRPr lang="es-GT" sz="1600" dirty="0" smtClean="0">
              <a:latin typeface="Montserrat" panose="00000500000000000000" pitchFamily="2" charset="0"/>
            </a:endParaRPr>
          </a:p>
          <a:p>
            <a:pPr algn="just"/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80" y="1815191"/>
            <a:ext cx="3509507" cy="2481944"/>
          </a:xfrm>
          <a:prstGeom prst="rect">
            <a:avLst/>
          </a:prstGeom>
        </p:spPr>
      </p:pic>
      <p:sp>
        <p:nvSpPr>
          <p:cNvPr id="18" name="Google Shape;95;g1e0bd25976b_0_142"/>
          <p:cNvSpPr txBox="1"/>
          <p:nvPr/>
        </p:nvSpPr>
        <p:spPr>
          <a:xfrm>
            <a:off x="3984778" y="4414102"/>
            <a:ext cx="36665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ES" sz="1600" dirty="0">
                <a:latin typeface="Montserrat" panose="00000500000000000000" pitchFamily="2" charset="0"/>
              </a:rPr>
              <a:t>T</a:t>
            </a:r>
            <a:r>
              <a:rPr lang="es-ES" sz="1600" dirty="0" smtClean="0">
                <a:latin typeface="Montserrat" panose="00000500000000000000" pitchFamily="2" charset="0"/>
              </a:rPr>
              <a:t>apicería general de maquinas ejercicio.</a:t>
            </a:r>
            <a:endParaRPr lang="es-GT" sz="1600" dirty="0" smtClean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sp>
        <p:nvSpPr>
          <p:cNvPr id="20" name="Google Shape;95;g1e0bd25976b_0_142"/>
          <p:cNvSpPr txBox="1"/>
          <p:nvPr/>
        </p:nvSpPr>
        <p:spPr>
          <a:xfrm>
            <a:off x="8045071" y="4330723"/>
            <a:ext cx="366651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ES" sz="1600" dirty="0" smtClean="0">
                <a:latin typeface="Montserrat" panose="00000500000000000000" pitchFamily="2" charset="0"/>
              </a:rPr>
              <a:t>Tapicería en mesa polígono táctico. </a:t>
            </a:r>
            <a:r>
              <a:rPr lang="es-GT" sz="1600" dirty="0" smtClean="0">
                <a:latin typeface="Montserrat" panose="00000500000000000000" pitchFamily="2" charset="0"/>
              </a:rPr>
              <a:t> </a:t>
            </a:r>
            <a:endParaRPr lang="es-GT" sz="1600" dirty="0">
              <a:latin typeface="Montserrat" panose="000005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9" y="1815191"/>
            <a:ext cx="2871341" cy="2481944"/>
          </a:xfrm>
          <a:prstGeom prst="rect">
            <a:avLst/>
          </a:prstGeom>
        </p:spPr>
      </p:pic>
      <p:pic>
        <p:nvPicPr>
          <p:cNvPr id="10" name="Imagen 9" descr="Un grupo de personas sentadas en una banca de madera&#10;&#10;Descripción generada automáticamente con confianza media">
            <a:extLst>
              <a:ext uri="{FF2B5EF4-FFF2-40B4-BE49-F238E27FC236}">
                <a16:creationId xmlns:a16="http://schemas.microsoft.com/office/drawing/2014/main" id="{8B70C841-80A2-923D-C147-65C75D127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25" y="1804713"/>
            <a:ext cx="3592659" cy="249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g1e0bd25976b_0_142"/>
          <p:cNvSpPr txBox="1"/>
          <p:nvPr/>
        </p:nvSpPr>
        <p:spPr>
          <a:xfrm>
            <a:off x="2998838" y="643919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Mantenimiento y Reparaciones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ACADEMIA DE SAAS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16" name="Google Shape;95;g1e0bd25976b_0_142"/>
          <p:cNvSpPr txBox="1"/>
          <p:nvPr/>
        </p:nvSpPr>
        <p:spPr>
          <a:xfrm>
            <a:off x="995859" y="5535937"/>
            <a:ext cx="23378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600" dirty="0">
                <a:latin typeface="Montserrat" panose="00000500000000000000" pitchFamily="2" charset="0"/>
              </a:rPr>
              <a:t>T</a:t>
            </a:r>
            <a:r>
              <a:rPr lang="es-ES" sz="1600" dirty="0" smtClean="0">
                <a:latin typeface="Montserrat" panose="00000500000000000000" pitchFamily="2" charset="0"/>
              </a:rPr>
              <a:t>apicería de la sillón barbería.</a:t>
            </a:r>
          </a:p>
          <a:p>
            <a:pPr algn="just"/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sp>
        <p:nvSpPr>
          <p:cNvPr id="18" name="Google Shape;95;g1e0bd25976b_0_142"/>
          <p:cNvSpPr txBox="1"/>
          <p:nvPr/>
        </p:nvSpPr>
        <p:spPr>
          <a:xfrm>
            <a:off x="3770095" y="5535937"/>
            <a:ext cx="42460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600" dirty="0" smtClean="0">
                <a:latin typeface="Montserrat" panose="00000500000000000000" pitchFamily="2" charset="0"/>
              </a:rPr>
              <a:t>Cambio de bombillas en polideportivo.</a:t>
            </a:r>
          </a:p>
          <a:p>
            <a:pPr algn="just"/>
            <a:r>
              <a:rPr lang="es-GT" sz="1600" dirty="0" smtClean="0">
                <a:latin typeface="Montserrat" panose="00000500000000000000" pitchFamily="2" charset="0"/>
              </a:rPr>
              <a:t> </a:t>
            </a:r>
            <a:endParaRPr lang="es-GT" sz="1600" dirty="0">
              <a:latin typeface="Montserrat" panose="00000500000000000000" pitchFamily="2" charset="0"/>
            </a:endParaRPr>
          </a:p>
        </p:txBody>
      </p:sp>
      <p:sp>
        <p:nvSpPr>
          <p:cNvPr id="20" name="Google Shape;95;g1e0bd25976b_0_142"/>
          <p:cNvSpPr txBox="1"/>
          <p:nvPr/>
        </p:nvSpPr>
        <p:spPr>
          <a:xfrm>
            <a:off x="8517193" y="5554031"/>
            <a:ext cx="347920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ES" sz="1600" dirty="0" smtClean="0">
                <a:latin typeface="Montserrat" panose="00000500000000000000" pitchFamily="2" charset="0"/>
              </a:rPr>
              <a:t>Actualización e implementación de rotulación en diferentes áreas de academia.</a:t>
            </a:r>
          </a:p>
          <a:p>
            <a:endParaRPr lang="es-GT" sz="16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418" y="2436108"/>
            <a:ext cx="3616982" cy="271714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06" y="2617195"/>
            <a:ext cx="4186605" cy="23549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" y="1290209"/>
            <a:ext cx="2923732" cy="38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g1e0bd25976b_0_142"/>
          <p:cNvSpPr txBox="1"/>
          <p:nvPr/>
        </p:nvSpPr>
        <p:spPr>
          <a:xfrm>
            <a:off x="2998838" y="643919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Mantenimiento y Reparaciones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ACADEMIA DE SAAS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16" name="Google Shape;95;g1e0bd25976b_0_142"/>
          <p:cNvSpPr txBox="1"/>
          <p:nvPr/>
        </p:nvSpPr>
        <p:spPr>
          <a:xfrm>
            <a:off x="3706807" y="5740233"/>
            <a:ext cx="55242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600" dirty="0">
                <a:latin typeface="Montserrat" panose="00000500000000000000" pitchFamily="2" charset="0"/>
              </a:rPr>
              <a:t>I</a:t>
            </a:r>
            <a:r>
              <a:rPr lang="es-ES" sz="1600" dirty="0" smtClean="0">
                <a:latin typeface="Montserrat" panose="00000500000000000000" pitchFamily="2" charset="0"/>
              </a:rPr>
              <a:t>nstalación de cámaras de seguridad.</a:t>
            </a:r>
          </a:p>
          <a:p>
            <a:pPr algn="just"/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sp>
        <p:nvSpPr>
          <p:cNvPr id="22" name="Google Shape;95;g1e0bd25976b_0_142"/>
          <p:cNvSpPr txBox="1"/>
          <p:nvPr/>
        </p:nvSpPr>
        <p:spPr>
          <a:xfrm>
            <a:off x="8283892" y="5218859"/>
            <a:ext cx="27484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ÁREA DE VEHÍCULOS</a:t>
            </a:r>
          </a:p>
          <a:p>
            <a:pPr algn="just"/>
            <a:endParaRPr lang="es-GT" sz="12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200" dirty="0">
                <a:solidFill>
                  <a:srgbClr val="FFFFFF"/>
                </a:solidFill>
                <a:latin typeface="Montserrat" panose="00000500000000000000" pitchFamily="2" charset="0"/>
              </a:rPr>
              <a:t> </a:t>
            </a:r>
          </a:p>
        </p:txBody>
      </p:sp>
      <p:pic>
        <p:nvPicPr>
          <p:cNvPr id="18" name="Imagen 17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73A6E174-E687-57F4-CF2D-A5B1130A2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63" y="1534405"/>
            <a:ext cx="6953804" cy="4098777"/>
          </a:xfrm>
          <a:prstGeom prst="rect">
            <a:avLst/>
          </a:prstGeom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69B3248A-8FAA-1805-9383-5B2C276C513E}"/>
              </a:ext>
            </a:extLst>
          </p:cNvPr>
          <p:cNvCxnSpPr/>
          <p:nvPr/>
        </p:nvCxnSpPr>
        <p:spPr>
          <a:xfrm flipH="1" flipV="1">
            <a:off x="5857264" y="3103563"/>
            <a:ext cx="864358" cy="6516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2196863" y="5142149"/>
            <a:ext cx="6953804" cy="491033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7" name="Google Shape;95;g1e0bd25976b_0_142"/>
          <p:cNvSpPr txBox="1"/>
          <p:nvPr/>
        </p:nvSpPr>
        <p:spPr>
          <a:xfrm>
            <a:off x="2263546" y="5310037"/>
            <a:ext cx="27484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CUADRA PRINCIPAL</a:t>
            </a:r>
          </a:p>
          <a:p>
            <a:pPr algn="just"/>
            <a:endParaRPr lang="es-GT" sz="12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200" dirty="0">
                <a:solidFill>
                  <a:srgbClr val="FFFFFF"/>
                </a:solidFill>
                <a:latin typeface="Montserrat" panose="000005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385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g1e0bd25976b_0_142"/>
          <p:cNvSpPr txBox="1"/>
          <p:nvPr/>
        </p:nvSpPr>
        <p:spPr>
          <a:xfrm>
            <a:off x="2998838" y="643919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Mantenimiento y Reparaciones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ACADEMIA DE SAAS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16" name="Google Shape;95;g1e0bd25976b_0_142"/>
          <p:cNvSpPr txBox="1"/>
          <p:nvPr/>
        </p:nvSpPr>
        <p:spPr>
          <a:xfrm>
            <a:off x="3706807" y="5740233"/>
            <a:ext cx="55242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600" dirty="0">
                <a:latin typeface="Montserrat" panose="00000500000000000000" pitchFamily="2" charset="0"/>
              </a:rPr>
              <a:t>I</a:t>
            </a:r>
            <a:r>
              <a:rPr lang="es-ES" sz="1600" dirty="0" smtClean="0">
                <a:latin typeface="Montserrat" panose="00000500000000000000" pitchFamily="2" charset="0"/>
              </a:rPr>
              <a:t>nstalación de cámaras de seguridad.</a:t>
            </a:r>
          </a:p>
          <a:p>
            <a:pPr algn="just"/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sp>
        <p:nvSpPr>
          <p:cNvPr id="21" name="Google Shape;95;g1e0bd25976b_0_142"/>
          <p:cNvSpPr txBox="1"/>
          <p:nvPr/>
        </p:nvSpPr>
        <p:spPr>
          <a:xfrm>
            <a:off x="1393129" y="5218859"/>
            <a:ext cx="27484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CUADRAS ADMNISTRATIVAS</a:t>
            </a:r>
          </a:p>
          <a:p>
            <a:pPr algn="just"/>
            <a:endParaRPr lang="es-GT" sz="12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200" dirty="0">
                <a:solidFill>
                  <a:srgbClr val="FFFFFF"/>
                </a:solidFill>
                <a:latin typeface="Montserrat" panose="00000500000000000000" pitchFamily="2" charset="0"/>
              </a:rPr>
              <a:t> </a:t>
            </a:r>
          </a:p>
        </p:txBody>
      </p:sp>
      <p:pic>
        <p:nvPicPr>
          <p:cNvPr id="17" name="Imagen 16" descr="Casa de madera en un patio&#10;&#10;Descripción generada automáticamente con confianza baja">
            <a:extLst>
              <a:ext uri="{FF2B5EF4-FFF2-40B4-BE49-F238E27FC236}">
                <a16:creationId xmlns:a16="http://schemas.microsoft.com/office/drawing/2014/main" id="{29EF9D57-0218-2819-CA7C-195286526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59" y="1570269"/>
            <a:ext cx="7138550" cy="408602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A81D1B4-B071-365F-F803-1704FE1CB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502" y="2687522"/>
            <a:ext cx="828144" cy="661563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2439259" y="5165256"/>
            <a:ext cx="7138550" cy="491033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7" name="Google Shape;95;g1e0bd25976b_0_142"/>
          <p:cNvSpPr txBox="1"/>
          <p:nvPr/>
        </p:nvSpPr>
        <p:spPr>
          <a:xfrm>
            <a:off x="7093350" y="5290059"/>
            <a:ext cx="27484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CUADRAS ADMINISTRATIVAS</a:t>
            </a:r>
          </a:p>
          <a:p>
            <a:pPr algn="just"/>
            <a:endParaRPr lang="es-GT" sz="12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200" dirty="0">
                <a:solidFill>
                  <a:srgbClr val="FFFFFF"/>
                </a:solidFill>
                <a:latin typeface="Montserrat" panose="000005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322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g1e0bd25976b_0_142"/>
          <p:cNvSpPr txBox="1"/>
          <p:nvPr/>
        </p:nvSpPr>
        <p:spPr>
          <a:xfrm>
            <a:off x="2998838" y="643919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Mantenimiento y Reparaciones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ACADEMIA DE SAAS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16" name="Google Shape;95;g1e0bd25976b_0_142"/>
          <p:cNvSpPr txBox="1"/>
          <p:nvPr/>
        </p:nvSpPr>
        <p:spPr>
          <a:xfrm>
            <a:off x="3706807" y="5740233"/>
            <a:ext cx="55242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600" dirty="0">
                <a:latin typeface="Montserrat" panose="00000500000000000000" pitchFamily="2" charset="0"/>
              </a:rPr>
              <a:t>I</a:t>
            </a:r>
            <a:r>
              <a:rPr lang="es-ES" sz="1600" dirty="0" smtClean="0">
                <a:latin typeface="Montserrat" panose="00000500000000000000" pitchFamily="2" charset="0"/>
              </a:rPr>
              <a:t>nstalación de cámaras de seguridad.</a:t>
            </a:r>
          </a:p>
          <a:p>
            <a:pPr algn="just"/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>
                <a:latin typeface="Montserrat" panose="00000500000000000000" pitchFamily="2" charset="0"/>
              </a:rPr>
              <a:t> </a:t>
            </a:r>
          </a:p>
        </p:txBody>
      </p:sp>
      <p:pic>
        <p:nvPicPr>
          <p:cNvPr id="17" name="Marcador de contenido 10">
            <a:extLst>
              <a:ext uri="{FF2B5EF4-FFF2-40B4-BE49-F238E27FC236}">
                <a16:creationId xmlns:a16="http://schemas.microsoft.com/office/drawing/2014/main" id="{5222545F-144D-F0AB-D23D-6BA1C56B3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62" y="1487331"/>
            <a:ext cx="6556469" cy="4054674"/>
          </a:xfrm>
          <a:prstGeom prst="rect">
            <a:avLst/>
          </a:prstGeom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1921942-4E60-445A-FC25-08C8547AA01C}"/>
              </a:ext>
            </a:extLst>
          </p:cNvPr>
          <p:cNvCxnSpPr/>
          <p:nvPr/>
        </p:nvCxnSpPr>
        <p:spPr>
          <a:xfrm flipV="1">
            <a:off x="4114800" y="3263845"/>
            <a:ext cx="1170639" cy="784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2450887" y="5050972"/>
            <a:ext cx="6578218" cy="491033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2" name="Google Shape;95;g1e0bd25976b_0_142"/>
          <p:cNvSpPr txBox="1"/>
          <p:nvPr/>
        </p:nvSpPr>
        <p:spPr>
          <a:xfrm>
            <a:off x="2537017" y="5121679"/>
            <a:ext cx="27484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ÁREA DE VEHÍCULOS</a:t>
            </a:r>
          </a:p>
          <a:p>
            <a:pPr algn="just"/>
            <a:endParaRPr lang="es-GT" sz="12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200" dirty="0">
                <a:solidFill>
                  <a:srgbClr val="FFFFFF"/>
                </a:solidFill>
                <a:latin typeface="Montserrat" panose="000005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94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0bd25976b_0_105"/>
          <p:cNvSpPr/>
          <p:nvPr/>
        </p:nvSpPr>
        <p:spPr>
          <a:xfrm>
            <a:off x="6249550" y="1650050"/>
            <a:ext cx="5957700" cy="35889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1e0bd25976b_0_105"/>
          <p:cNvSpPr txBox="1"/>
          <p:nvPr/>
        </p:nvSpPr>
        <p:spPr>
          <a:xfrm>
            <a:off x="6479757" y="2475024"/>
            <a:ext cx="549728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</a:rPr>
              <a:t>Se han impartido </a:t>
            </a:r>
            <a:r>
              <a:rPr lang="es-E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33</a:t>
            </a: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</a:rPr>
              <a:t> capacitaciones en el primer cuatrimestre del año 2023, distribuidas de la siguiente manera </a:t>
            </a:r>
            <a:r>
              <a:rPr lang="es-E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13</a:t>
            </a: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</a:rPr>
              <a:t> corresponden al </a:t>
            </a:r>
            <a:r>
              <a:rPr lang="es-E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Plan Anual de Capacitaciones </a:t>
            </a: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</a:rPr>
              <a:t>y </a:t>
            </a:r>
            <a:r>
              <a:rPr lang="es-E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20</a:t>
            </a: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</a:rPr>
              <a:t> han sido impartidas de </a:t>
            </a:r>
            <a:r>
              <a:rPr lang="es-E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manera extraordinaria</a:t>
            </a: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es-GT" sz="1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Google Shape;94;g1e0bd25976b_0_142"/>
          <p:cNvSpPr txBox="1"/>
          <p:nvPr/>
        </p:nvSpPr>
        <p:spPr>
          <a:xfrm>
            <a:off x="2998838" y="487100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DIRECCIÓN DE RECURSOS HUMANOS</a:t>
            </a:r>
            <a:endParaRPr sz="1600" dirty="0">
              <a:solidFill>
                <a:srgbClr val="36B3CE"/>
              </a:solidFill>
            </a:endParaRP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3606243616"/>
              </p:ext>
            </p:extLst>
          </p:nvPr>
        </p:nvGraphicFramePr>
        <p:xfrm>
          <a:off x="975628" y="2087994"/>
          <a:ext cx="6045657" cy="3356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/>
          <p:cNvSpPr txBox="1"/>
          <p:nvPr/>
        </p:nvSpPr>
        <p:spPr>
          <a:xfrm>
            <a:off x="2660770" y="5405230"/>
            <a:ext cx="4470160" cy="201694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100" dirty="0">
                <a:latin typeface="Montserrat" panose="00000500000000000000" pitchFamily="2" charset="0"/>
              </a:rPr>
              <a:t> </a:t>
            </a:r>
            <a:r>
              <a:rPr lang="es-GT" sz="1100" dirty="0" smtClean="0">
                <a:latin typeface="Montserrat" panose="00000500000000000000" pitchFamily="2" charset="0"/>
              </a:rPr>
              <a:t>  PLAN</a:t>
            </a:r>
            <a:r>
              <a:rPr lang="es-GT" sz="1100" baseline="0" dirty="0" smtClean="0">
                <a:latin typeface="Montserrat" panose="00000500000000000000" pitchFamily="2" charset="0"/>
              </a:rPr>
              <a:t> </a:t>
            </a:r>
            <a:r>
              <a:rPr lang="es-GT" sz="1100" baseline="0" dirty="0">
                <a:latin typeface="Montserrat" panose="00000500000000000000" pitchFamily="2" charset="0"/>
              </a:rPr>
              <a:t>ANUAL</a:t>
            </a:r>
            <a:r>
              <a:rPr lang="es-GT" sz="1100" dirty="0">
                <a:latin typeface="Montserrat" panose="00000500000000000000" pitchFamily="2" charset="0"/>
              </a:rPr>
              <a:t>           </a:t>
            </a:r>
            <a:r>
              <a:rPr lang="es-GT" sz="1100" dirty="0" smtClean="0">
                <a:latin typeface="Montserrat" panose="00000500000000000000" pitchFamily="2" charset="0"/>
              </a:rPr>
              <a:t> EXTRAORDINARIAS</a:t>
            </a:r>
            <a:endParaRPr lang="es-GT" sz="1100" dirty="0">
              <a:latin typeface="Montserrat" panose="00000500000000000000" pitchFamily="2" charset="0"/>
            </a:endParaRPr>
          </a:p>
        </p:txBody>
      </p:sp>
      <p:sp>
        <p:nvSpPr>
          <p:cNvPr id="8" name="CuadroTexto 9"/>
          <p:cNvSpPr txBox="1"/>
          <p:nvPr/>
        </p:nvSpPr>
        <p:spPr>
          <a:xfrm>
            <a:off x="3638163" y="5773204"/>
            <a:ext cx="1258837" cy="25541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latin typeface="Montserrat" panose="00000500000000000000" pitchFamily="2" charset="0"/>
              </a:rPr>
              <a:t>TOTAL:  33</a:t>
            </a:r>
            <a:endParaRPr lang="es-GT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998838" y="487100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DIRECCIÓN DE RECURSOS HUMANOS</a:t>
            </a:r>
            <a:endParaRPr sz="1600" dirty="0">
              <a:solidFill>
                <a:srgbClr val="36B3CE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63667"/>
              </p:ext>
            </p:extLst>
          </p:nvPr>
        </p:nvGraphicFramePr>
        <p:xfrm>
          <a:off x="1365100" y="1476964"/>
          <a:ext cx="9678763" cy="4070871"/>
        </p:xfrm>
        <a:graphic>
          <a:graphicData uri="http://schemas.openxmlformats.org/drawingml/2006/table">
            <a:tbl>
              <a:tblPr/>
              <a:tblGrid>
                <a:gridCol w="462116">
                  <a:extLst>
                    <a:ext uri="{9D8B030D-6E8A-4147-A177-3AD203B41FA5}">
                      <a16:colId xmlns:a16="http://schemas.microsoft.com/office/drawing/2014/main" val="3739317820"/>
                    </a:ext>
                  </a:extLst>
                </a:gridCol>
                <a:gridCol w="1210915">
                  <a:extLst>
                    <a:ext uri="{9D8B030D-6E8A-4147-A177-3AD203B41FA5}">
                      <a16:colId xmlns:a16="http://schemas.microsoft.com/office/drawing/2014/main" val="4154657723"/>
                    </a:ext>
                  </a:extLst>
                </a:gridCol>
                <a:gridCol w="1210915">
                  <a:extLst>
                    <a:ext uri="{9D8B030D-6E8A-4147-A177-3AD203B41FA5}">
                      <a16:colId xmlns:a16="http://schemas.microsoft.com/office/drawing/2014/main" val="4009457373"/>
                    </a:ext>
                  </a:extLst>
                </a:gridCol>
                <a:gridCol w="6794817">
                  <a:extLst>
                    <a:ext uri="{9D8B030D-6E8A-4147-A177-3AD203B41FA5}">
                      <a16:colId xmlns:a16="http://schemas.microsoft.com/office/drawing/2014/main" val="2950188026"/>
                    </a:ext>
                  </a:extLst>
                </a:gridCol>
              </a:tblGrid>
              <a:tr h="28195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700" b="1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RESUMEN DE CAPACITACIONES PLAN ANUAL</a:t>
                      </a:r>
                      <a:endParaRPr lang="es-GT" sz="1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90370"/>
                  </a:ext>
                </a:extLst>
              </a:tr>
              <a:tr h="28195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7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EJECUTADAS EN EL PRIMER CUATRIMESTRE 2023</a:t>
                      </a:r>
                      <a:endParaRPr lang="es-GT" sz="17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04811"/>
                  </a:ext>
                </a:extLst>
              </a:tr>
              <a:tr h="460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EVENTOS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DE LAS CAPACITACIONES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11110"/>
                  </a:ext>
                </a:extLst>
              </a:tr>
              <a:tr h="552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Inducción Personal de Primer Ingreso, Reglamento Interno de Personal RIP, Uso de Extintores.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607784"/>
                  </a:ext>
                </a:extLst>
              </a:tr>
              <a:tr h="82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Inducción Personal de Primer Ingreso, Ley de Acceso a la Información Pública, Elaboración de Manuales de Organización, Puestos, Funciones, Normas y Procedimientos. –ONSEC-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55126"/>
                  </a:ext>
                </a:extLst>
              </a:tr>
              <a:tr h="82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Inducción Personal de Primer Ingreso, Ley de Tránsito y Seguridad Vial, Política General de Comunicaciones e Informática, Política para la Prevención de la Corrupción.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993835"/>
                  </a:ext>
                </a:extLst>
              </a:tr>
              <a:tr h="552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ABRIL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Inducción Personal de Primer Ingreso, Manual de Normas y Procedimientos de la DCI, Información Pública de Oficio.</a:t>
                      </a: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837265"/>
                  </a:ext>
                </a:extLst>
              </a:tr>
              <a:tr h="281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1293" marR="11293" marT="1129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3" marR="11293" marT="112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54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2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998838" y="487100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DIRECCIÓN DE RECURSOS HUMANOS</a:t>
            </a:r>
            <a:endParaRPr sz="1600" dirty="0">
              <a:solidFill>
                <a:srgbClr val="36B3CE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943151"/>
              </p:ext>
            </p:extLst>
          </p:nvPr>
        </p:nvGraphicFramePr>
        <p:xfrm>
          <a:off x="1240971" y="1385593"/>
          <a:ext cx="9916886" cy="4771137"/>
        </p:xfrm>
        <a:graphic>
          <a:graphicData uri="http://schemas.openxmlformats.org/drawingml/2006/table">
            <a:tbl>
              <a:tblPr/>
              <a:tblGrid>
                <a:gridCol w="479658">
                  <a:extLst>
                    <a:ext uri="{9D8B030D-6E8A-4147-A177-3AD203B41FA5}">
                      <a16:colId xmlns:a16="http://schemas.microsoft.com/office/drawing/2014/main" val="4005721741"/>
                    </a:ext>
                  </a:extLst>
                </a:gridCol>
                <a:gridCol w="1270063">
                  <a:extLst>
                    <a:ext uri="{9D8B030D-6E8A-4147-A177-3AD203B41FA5}">
                      <a16:colId xmlns:a16="http://schemas.microsoft.com/office/drawing/2014/main" val="2850905477"/>
                    </a:ext>
                  </a:extLst>
                </a:gridCol>
                <a:gridCol w="1346938">
                  <a:extLst>
                    <a:ext uri="{9D8B030D-6E8A-4147-A177-3AD203B41FA5}">
                      <a16:colId xmlns:a16="http://schemas.microsoft.com/office/drawing/2014/main" val="2624225146"/>
                    </a:ext>
                  </a:extLst>
                </a:gridCol>
                <a:gridCol w="6820227">
                  <a:extLst>
                    <a:ext uri="{9D8B030D-6E8A-4147-A177-3AD203B41FA5}">
                      <a16:colId xmlns:a16="http://schemas.microsoft.com/office/drawing/2014/main" val="2942895080"/>
                    </a:ext>
                  </a:extLst>
                </a:gridCol>
              </a:tblGrid>
              <a:tr h="21717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RESUMEN DE CAPACITACIONES  EXTRAORDINARIAS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87048"/>
                  </a:ext>
                </a:extLst>
              </a:tr>
              <a:tr h="21717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EJECUTADAS EN EL PRIMER CUATRIMESTRE 2023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515202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MES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CANTIDAD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NOMBRE DE LAS CAPACITACIONES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852790"/>
                  </a:ext>
                </a:extLst>
              </a:tr>
              <a:tr h="435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ENERO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01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Asignación Automática del Descuento del ISR en </a:t>
                      </a:r>
                      <a:r>
                        <a:rPr lang="es-GT" sz="1600" dirty="0" err="1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Guatenóminas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309122"/>
                  </a:ext>
                </a:extLst>
              </a:tr>
              <a:tr h="1062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FEBRERO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Capacitación Jefes de Departamento Recursos Humanos, Redacción de Documentos SAAS,  Plan Anual de Salarios 2023 MINDEF, Programa de Capacitación Virtual para Contribuyentes SAT,  Las Drogas sintéticas y nuevas sustancias psicoactivas: fenómenos, tendencias, desafío y respuesta INEES,  Manual de Organización de Funciones –ONSEC-.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865131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MARZO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08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Capacitación Jefes de Departamento Recursos Humanos, Profesionalización en Conflictividad Social, Trámite Liquidación de Viáticos, Redacción de Documentos, Ciberseguridad y Ciberdefensa, Reglamento Orgánico Interno.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56288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ABRIL 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01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Taller “El sistema de justicia actual y el efecto de la inversión económica nacional y extranjera en Guatemala”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720861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GT" sz="16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9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GT" sz="16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44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0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/>
          <p:nvPr/>
        </p:nvSpPr>
        <p:spPr>
          <a:xfrm flipH="1">
            <a:off x="3331686" y="2660700"/>
            <a:ext cx="5493039" cy="15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47;p2"/>
          <p:cNvSpPr/>
          <p:nvPr/>
        </p:nvSpPr>
        <p:spPr>
          <a:xfrm>
            <a:off x="3209287" y="2660700"/>
            <a:ext cx="1237200" cy="15780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" name="Google Shape;49;p2"/>
          <p:cNvSpPr txBox="1"/>
          <p:nvPr/>
        </p:nvSpPr>
        <p:spPr>
          <a:xfrm>
            <a:off x="3542336" y="2711056"/>
            <a:ext cx="1114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0" dirty="0" smtClean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1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0AF8DF5-30AD-9AB6-C087-FB578289AA80}"/>
              </a:ext>
            </a:extLst>
          </p:cNvPr>
          <p:cNvSpPr txBox="1">
            <a:spLocks/>
          </p:cNvSpPr>
          <p:nvPr/>
        </p:nvSpPr>
        <p:spPr>
          <a:xfrm>
            <a:off x="4568887" y="3078225"/>
            <a:ext cx="4255839" cy="104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GT" sz="2000" b="1" dirty="0" smtClean="0">
                <a:solidFill>
                  <a:srgbClr val="36B3CE"/>
                </a:solidFill>
                <a:latin typeface="Vollkorn Medium"/>
                <a:ea typeface="Vollkorn Medium"/>
                <a:cs typeface="Vollkorn Medium"/>
              </a:rPr>
              <a:t>PARTE GENERAL</a:t>
            </a:r>
          </a:p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GT" sz="2000" dirty="0">
                <a:solidFill>
                  <a:srgbClr val="36B3CE"/>
                </a:solidFill>
                <a:latin typeface="Montserrat" pitchFamily="2" charset="77"/>
              </a:rPr>
              <a:t>EJECUCIÓN PRESUPUESTARIA</a:t>
            </a:r>
          </a:p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endParaRPr lang="es-GT" sz="2000" dirty="0">
              <a:solidFill>
                <a:srgbClr val="36B3CE"/>
              </a:solidFill>
              <a:latin typeface="Vollkorn Medium"/>
              <a:ea typeface="Vollkorn Medium"/>
              <a:cs typeface="Vollkorn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g1e0bd25976b_0_105"/>
          <p:cNvSpPr/>
          <p:nvPr/>
        </p:nvSpPr>
        <p:spPr>
          <a:xfrm>
            <a:off x="0" y="1840860"/>
            <a:ext cx="5957700" cy="35889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94;g1e0bd25976b_0_142"/>
          <p:cNvSpPr txBox="1"/>
          <p:nvPr/>
        </p:nvSpPr>
        <p:spPr>
          <a:xfrm>
            <a:off x="2998838" y="487100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DIRECCIÓN DE RECURSOS HUMANOS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88104" y="2307772"/>
            <a:ext cx="5170593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000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el período de enero a abril de 2023, han sido capacitadas </a:t>
            </a:r>
            <a:r>
              <a:rPr lang="es-ES" sz="20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1,825 personas</a:t>
            </a:r>
            <a:r>
              <a:rPr lang="es-ES" sz="2000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de la Secretaría, </a:t>
            </a:r>
            <a:r>
              <a:rPr lang="es-ES" sz="20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1518 personas </a:t>
            </a:r>
            <a:r>
              <a:rPr lang="es-ES" sz="2000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han recibido </a:t>
            </a:r>
            <a:r>
              <a:rPr lang="es-ES" sz="20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capacitaciones del plan anual</a:t>
            </a:r>
            <a:r>
              <a:rPr lang="es-ES" sz="2000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de la misma manera </a:t>
            </a:r>
            <a:r>
              <a:rPr lang="es-ES" sz="20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307 personas </a:t>
            </a:r>
            <a:r>
              <a:rPr lang="es-ES" sz="2000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han recibido </a:t>
            </a:r>
            <a:r>
              <a:rPr lang="es-ES" sz="2000" b="1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capacitaciones extraordinarias</a:t>
            </a:r>
            <a:r>
              <a:rPr lang="es-ES" sz="2000" dirty="0" smtClean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en diferentes temas.</a:t>
            </a:r>
            <a:endParaRPr lang="es-GT" sz="1800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548690691"/>
              </p:ext>
            </p:extLst>
          </p:nvPr>
        </p:nvGraphicFramePr>
        <p:xfrm>
          <a:off x="6088709" y="2307772"/>
          <a:ext cx="5560366" cy="3331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/>
          <p:cNvSpPr txBox="1"/>
          <p:nvPr/>
        </p:nvSpPr>
        <p:spPr>
          <a:xfrm>
            <a:off x="8579553" y="5737180"/>
            <a:ext cx="1258837" cy="25541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latin typeface="Montserrat" panose="00000500000000000000" pitchFamily="2" charset="0"/>
              </a:rPr>
              <a:t>TOTAL:  1825</a:t>
            </a:r>
            <a:endParaRPr lang="es-GT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998838" y="290015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DIRECCIÓN DE RECURSOS HUMANOS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31236" y="5288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GT"/>
          </a:p>
        </p:txBody>
      </p:sp>
      <p:sp>
        <p:nvSpPr>
          <p:cNvPr id="3" name="Rectángulo 2"/>
          <p:cNvSpPr/>
          <p:nvPr/>
        </p:nvSpPr>
        <p:spPr>
          <a:xfrm>
            <a:off x="1052122" y="1078600"/>
            <a:ext cx="47003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Resultados</a:t>
            </a:r>
            <a:r>
              <a:rPr lang="es-ES" sz="1600" b="1" dirty="0"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la evaluación del desempeño</a:t>
            </a:r>
            <a:endParaRPr lang="es-GT" sz="16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94748" y="1429136"/>
            <a:ext cx="96780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Durante el primer cuatrimestre 2023 se llevó a cabo la Evaluación del Desempeño correspondiente al periodo fiscal 2022, según lo establecido por el Manual de Evaluación del Desempeño y sus Instrumentos A continuación, se muestra un resumen preliminar de los resultados obtenidos: </a:t>
            </a:r>
            <a:endParaRPr lang="es-G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48" y="2282100"/>
            <a:ext cx="8815188" cy="32346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2689718" y="5516729"/>
            <a:ext cx="6888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calificación promedio de la Secretaría de Asuntos Administrativos y de Seguridad de la Presidencia de la Republica –SAAS- asciende a </a:t>
            </a:r>
            <a:r>
              <a:rPr lang="es-ES" b="1" dirty="0"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97 puntos</a:t>
            </a:r>
            <a:r>
              <a:rPr lang="es-ES" dirty="0"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G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998838" y="487100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Principales Avances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EN LA DIRECCIÓN DE RECURSOS HUMANOS</a:t>
            </a:r>
            <a:endParaRPr sz="1600" dirty="0">
              <a:solidFill>
                <a:srgbClr val="36B3C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31236" y="5288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GT"/>
          </a:p>
        </p:txBody>
      </p:sp>
      <p:sp>
        <p:nvSpPr>
          <p:cNvPr id="3" name="Rectángulo 2"/>
          <p:cNvSpPr/>
          <p:nvPr/>
        </p:nvSpPr>
        <p:spPr>
          <a:xfrm>
            <a:off x="1004497" y="1388287"/>
            <a:ext cx="47003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Resultados</a:t>
            </a:r>
            <a:r>
              <a:rPr lang="es-ES" sz="1600" b="1" dirty="0"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de la evaluación del desempeño</a:t>
            </a:r>
            <a:endParaRPr lang="es-GT" sz="1600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59" y="1726841"/>
            <a:ext cx="7234966" cy="4508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1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/>
          <p:nvPr/>
        </p:nvSpPr>
        <p:spPr>
          <a:xfrm flipH="1">
            <a:off x="3233353" y="2660700"/>
            <a:ext cx="5493039" cy="15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47;p2"/>
          <p:cNvSpPr/>
          <p:nvPr/>
        </p:nvSpPr>
        <p:spPr>
          <a:xfrm>
            <a:off x="3110954" y="2660700"/>
            <a:ext cx="1237200" cy="15780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" name="Google Shape;49;p2"/>
          <p:cNvSpPr txBox="1"/>
          <p:nvPr/>
        </p:nvSpPr>
        <p:spPr>
          <a:xfrm>
            <a:off x="3444003" y="2711056"/>
            <a:ext cx="1114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0" dirty="0" smtClean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3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0AF8DF5-30AD-9AB6-C087-FB578289AA80}"/>
              </a:ext>
            </a:extLst>
          </p:cNvPr>
          <p:cNvSpPr txBox="1">
            <a:spLocks/>
          </p:cNvSpPr>
          <p:nvPr/>
        </p:nvSpPr>
        <p:spPr>
          <a:xfrm>
            <a:off x="4470553" y="2969946"/>
            <a:ext cx="4693100" cy="131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MX" sz="2000" b="1" dirty="0" smtClean="0">
                <a:solidFill>
                  <a:srgbClr val="36B3CE"/>
                </a:solidFill>
                <a:latin typeface="Vollkorn Medium"/>
                <a:ea typeface="Vollkorn Medium"/>
                <a:cs typeface="Vollkorn Medium"/>
              </a:rPr>
              <a:t>CONSOLIDADO</a:t>
            </a:r>
            <a:endParaRPr lang="es-GT" sz="2000" b="1" dirty="0" smtClean="0">
              <a:solidFill>
                <a:srgbClr val="36B3CE"/>
              </a:solidFill>
              <a:latin typeface="Vollkorn Medium"/>
              <a:ea typeface="Vollkorn Medium"/>
              <a:cs typeface="Vollkorn Medium"/>
            </a:endParaRPr>
          </a:p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GT" sz="2000" dirty="0" smtClean="0">
                <a:solidFill>
                  <a:srgbClr val="36B3CE"/>
                </a:solidFill>
                <a:latin typeface="Montserrat" pitchFamily="2" charset="77"/>
              </a:rPr>
              <a:t>LOGROS </a:t>
            </a:r>
            <a:r>
              <a:rPr lang="es-GT" sz="2000" dirty="0">
                <a:solidFill>
                  <a:srgbClr val="36B3CE"/>
                </a:solidFill>
                <a:latin typeface="Montserrat" pitchFamily="2" charset="77"/>
              </a:rPr>
              <a:t>I</a:t>
            </a:r>
            <a:r>
              <a:rPr lang="es-GT" sz="2000" dirty="0" smtClean="0">
                <a:solidFill>
                  <a:srgbClr val="36B3CE"/>
                </a:solidFill>
                <a:latin typeface="Montserrat" pitchFamily="2" charset="77"/>
              </a:rPr>
              <a:t>NSTITUCIONALES</a:t>
            </a:r>
            <a:endParaRPr lang="es-GT" sz="2000" dirty="0">
              <a:solidFill>
                <a:srgbClr val="36B3CE"/>
              </a:solidFill>
              <a:latin typeface="Montserrat" pitchFamily="2" charset="77"/>
            </a:endParaRPr>
          </a:p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endParaRPr lang="es-GT" sz="2000" dirty="0">
              <a:solidFill>
                <a:srgbClr val="36B3CE"/>
              </a:solidFill>
              <a:latin typeface="Vollkorn Medium"/>
              <a:ea typeface="Vollkorn Medium"/>
              <a:cs typeface="Vollkor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167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998838" y="487100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CONSOLIDADO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LOGROS INSTITUCIONALES</a:t>
            </a:r>
            <a:endParaRPr sz="1600" dirty="0">
              <a:solidFill>
                <a:srgbClr val="36B3CE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42409"/>
              </p:ext>
            </p:extLst>
          </p:nvPr>
        </p:nvGraphicFramePr>
        <p:xfrm>
          <a:off x="1253466" y="1255042"/>
          <a:ext cx="10230962" cy="4921297"/>
        </p:xfrm>
        <a:graphic>
          <a:graphicData uri="http://schemas.openxmlformats.org/drawingml/2006/table">
            <a:tbl>
              <a:tblPr firstRow="1" firstCol="1" bandRow="1"/>
              <a:tblGrid>
                <a:gridCol w="811005">
                  <a:extLst>
                    <a:ext uri="{9D8B030D-6E8A-4147-A177-3AD203B41FA5}">
                      <a16:colId xmlns:a16="http://schemas.microsoft.com/office/drawing/2014/main" val="1512515727"/>
                    </a:ext>
                  </a:extLst>
                </a:gridCol>
                <a:gridCol w="9419957">
                  <a:extLst>
                    <a:ext uri="{9D8B030D-6E8A-4147-A177-3AD203B41FA5}">
                      <a16:colId xmlns:a16="http://schemas.microsoft.com/office/drawing/2014/main" val="3661813941"/>
                    </a:ext>
                  </a:extLst>
                </a:gridCol>
              </a:tblGrid>
              <a:tr h="49657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1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1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PRINCIPALES AVANCES O LOGROS 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1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30 DE ABRIL DEL 2023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858231"/>
                  </a:ext>
                </a:extLst>
              </a:tr>
              <a:tr h="47559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cumplió con garantizar la seguridad, la integridad física y proteger la vida del Presidente, Vicepresidente de la República y la de sus respectivas familias.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716515"/>
                  </a:ext>
                </a:extLst>
              </a:tr>
              <a:tr h="52595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brindó apoyo administrativo y logístico en todas las actividades oficiales y personales del Señor Presidente, Vicepresidente de la República y la de sus respectivas familias.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72125"/>
                  </a:ext>
                </a:extLst>
              </a:tr>
              <a:tr h="38793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ejecutó el programa de capacitación y profesionalización, así como actividades de mejora en el bienestar del personal.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428710"/>
                  </a:ext>
                </a:extLst>
              </a:tr>
              <a:tr h="42300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realizaron mejoras en las instalaciones y equipo utilizado en la prestación de los servicios de seguridad y apoyo logístico de los funcionarios.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04008"/>
                  </a:ext>
                </a:extLst>
              </a:tr>
              <a:tr h="55486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simplificación de trámites administrativos con la implementación del Decreto 5-2021, Ley para la Simplificación de Requisitos y Trámites Administrativos.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0811335"/>
                  </a:ext>
                </a:extLst>
              </a:tr>
              <a:tr h="82390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Despacho Superior aprobó las Políticas de la SAAS, las cuales fueron formuladas por las Direcciones y Unidades competentes, a efecto de contar con instrumentos que enmarquen las acciones de fortalecimiento de los componentes de control interno establecidos en las normas del Sistema Nacional de Control Interno Gubernamental -SINACIG.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241175"/>
                  </a:ext>
                </a:extLst>
              </a:tr>
              <a:tr h="66350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administración 2020-2024 a través de la Unidad de Información Pública alcanzó los 100 puntos en el Informe de Cumplimiento SECAI-PDH, dicha puntuación refleja el compromiso de la SAAS de transparentar el uso de los recursos de la institución.</a:t>
                      </a:r>
                      <a:endParaRPr lang="es-GT" sz="16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39" marR="326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968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07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998838" y="487100"/>
            <a:ext cx="60193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CONSOLIDADO</a:t>
            </a:r>
          </a:p>
          <a:p>
            <a:pPr lvl="0" algn="ctr"/>
            <a:r>
              <a:rPr lang="es-GT" sz="16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LOGROS INSTITUCIONALES</a:t>
            </a:r>
            <a:endParaRPr sz="1600" dirty="0">
              <a:solidFill>
                <a:srgbClr val="36B3C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69" y="1133390"/>
            <a:ext cx="8941330" cy="49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/>
          <p:nvPr/>
        </p:nvSpPr>
        <p:spPr>
          <a:xfrm flipH="1">
            <a:off x="3252402" y="2660700"/>
            <a:ext cx="3689961" cy="15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47;p2"/>
          <p:cNvSpPr/>
          <p:nvPr/>
        </p:nvSpPr>
        <p:spPr>
          <a:xfrm>
            <a:off x="3130004" y="2660700"/>
            <a:ext cx="1237200" cy="15780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" name="Google Shape;49;p2"/>
          <p:cNvSpPr txBox="1"/>
          <p:nvPr/>
        </p:nvSpPr>
        <p:spPr>
          <a:xfrm>
            <a:off x="3463053" y="2711056"/>
            <a:ext cx="1114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0" dirty="0" smtClean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4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0AF8DF5-30AD-9AB6-C087-FB578289AA80}"/>
              </a:ext>
            </a:extLst>
          </p:cNvPr>
          <p:cNvSpPr txBox="1">
            <a:spLocks/>
          </p:cNvSpPr>
          <p:nvPr/>
        </p:nvSpPr>
        <p:spPr>
          <a:xfrm>
            <a:off x="4548145" y="3271116"/>
            <a:ext cx="2213276" cy="55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prstClr val="black"/>
              </a:buClr>
              <a:defRPr/>
            </a:pPr>
            <a:r>
              <a:rPr lang="es-MX" sz="2000" b="1" dirty="0" smtClean="0">
                <a:solidFill>
                  <a:srgbClr val="36B3CE"/>
                </a:solidFill>
                <a:latin typeface="Vollkorn Medium"/>
                <a:ea typeface="Vollkorn Medium"/>
                <a:cs typeface="Vollkorn Medium"/>
              </a:rPr>
              <a:t>CONCLUSIONES</a:t>
            </a:r>
            <a:endParaRPr lang="es-GT" sz="2000" b="1" dirty="0" smtClean="0">
              <a:solidFill>
                <a:srgbClr val="36B3CE"/>
              </a:solidFill>
              <a:latin typeface="Vollkorn Medium"/>
              <a:ea typeface="Vollkorn Medium"/>
              <a:cs typeface="Vollkorn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297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563409" y="465328"/>
            <a:ext cx="69398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GT" sz="20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EXPLICACIÓN DE LAS TENDENCIAS OBSERVADAS EN LA EJECUCIÓN PRESUPUESTARIA</a:t>
            </a:r>
            <a:endParaRPr lang="es-GT" sz="2000" b="1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7747" y="1421037"/>
            <a:ext cx="10274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Montserrat" panose="00000500000000000000" pitchFamily="2" charset="0"/>
              </a:rPr>
              <a:t>Atendiendo al objeto y atribuciones legales de la SAAS, al Primer Cuatrimestre de 2023, los gastos más relevantes se encuentran en el Recurso Humano, Comunicación, Transporte y los Implementos de Apoyo Logístico; los cuales están distribuidos en los siguientes grupos de gasto:</a:t>
            </a:r>
            <a:endParaRPr lang="es-GT" sz="1050" dirty="0">
              <a:solidFill>
                <a:srgbClr val="5B5753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Montserrat" panose="00000500000000000000" pitchFamily="2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857480"/>
              </p:ext>
            </p:extLst>
          </p:nvPr>
        </p:nvGraphicFramePr>
        <p:xfrm>
          <a:off x="647698" y="2480848"/>
          <a:ext cx="10896600" cy="2440400"/>
        </p:xfrm>
        <a:graphic>
          <a:graphicData uri="http://schemas.openxmlformats.org/drawingml/2006/table">
            <a:tbl>
              <a:tblPr firstRow="1" firstCol="1" bandRow="1"/>
              <a:tblGrid>
                <a:gridCol w="488168">
                  <a:extLst>
                    <a:ext uri="{9D8B030D-6E8A-4147-A177-3AD203B41FA5}">
                      <a16:colId xmlns:a16="http://schemas.microsoft.com/office/drawing/2014/main" val="1531978369"/>
                    </a:ext>
                  </a:extLst>
                </a:gridCol>
                <a:gridCol w="4707331">
                  <a:extLst>
                    <a:ext uri="{9D8B030D-6E8A-4147-A177-3AD203B41FA5}">
                      <a16:colId xmlns:a16="http://schemas.microsoft.com/office/drawing/2014/main" val="201189385"/>
                    </a:ext>
                  </a:extLst>
                </a:gridCol>
                <a:gridCol w="2033978">
                  <a:extLst>
                    <a:ext uri="{9D8B030D-6E8A-4147-A177-3AD203B41FA5}">
                      <a16:colId xmlns:a16="http://schemas.microsoft.com/office/drawing/2014/main" val="3875169844"/>
                    </a:ext>
                  </a:extLst>
                </a:gridCol>
                <a:gridCol w="2461959">
                  <a:extLst>
                    <a:ext uri="{9D8B030D-6E8A-4147-A177-3AD203B41FA5}">
                      <a16:colId xmlns:a16="http://schemas.microsoft.com/office/drawing/2014/main" val="2624216877"/>
                    </a:ext>
                  </a:extLst>
                </a:gridCol>
                <a:gridCol w="1205164">
                  <a:extLst>
                    <a:ext uri="{9D8B030D-6E8A-4147-A177-3AD203B41FA5}">
                      <a16:colId xmlns:a16="http://schemas.microsoft.com/office/drawing/2014/main" val="122549608"/>
                    </a:ext>
                  </a:extLst>
                </a:gridCol>
              </a:tblGrid>
              <a:tr h="610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GRP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VIGENTE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EJECUTADO EN EL PRIMER CUATRIMESTRE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EJECUCIÓN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113885"/>
                  </a:ext>
                </a:extLst>
              </a:tr>
              <a:tr h="305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PERSONALES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107,023,333.00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33,194,041.30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31.02%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782050"/>
                  </a:ext>
                </a:extLst>
              </a:tr>
              <a:tr h="305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NO PERSONALES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7,969,034.00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2,371,868.66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29.76%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604084"/>
                  </a:ext>
                </a:extLst>
              </a:tr>
              <a:tr h="305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MATERIALES Y SUMINISTROS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13,475,737.20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4,762,199.77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35.34%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429474"/>
                  </a:ext>
                </a:extLst>
              </a:tr>
              <a:tr h="305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PROPIEDAD, PLANTA, EQUIPO E INTANGIBLES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214,666.80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214,666.50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100.00%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617991"/>
                  </a:ext>
                </a:extLst>
              </a:tr>
              <a:tr h="305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TRANSFERENCIAS CORRIENTES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1,817,229.00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1,808,878.05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99.54%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214093"/>
                  </a:ext>
                </a:extLst>
              </a:tr>
              <a:tr h="305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GT" sz="20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GT" sz="1400" b="1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130,500,000.00 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s-GT" sz="1400" b="1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42,351,654.28 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GT" sz="1400" b="1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32.45%</a:t>
                      </a:r>
                      <a:endParaRPr lang="es-GT" sz="20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288137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047747" y="5125459"/>
            <a:ext cx="10274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Montserrat" panose="00000500000000000000" pitchFamily="2" charset="0"/>
              </a:rPr>
              <a:t>La ejecución muestra una tendencia de cumplimiento del </a:t>
            </a:r>
            <a:r>
              <a:rPr lang="es-GT" sz="1600" b="1" dirty="0" smtClean="0">
                <a:latin typeface="Montserrat" panose="00000500000000000000" pitchFamily="2" charset="0"/>
                <a:ea typeface="Times New Roman" panose="02020603050405020304" pitchFamily="18" charset="0"/>
                <a:cs typeface="Montserrat" panose="00000500000000000000" pitchFamily="2" charset="0"/>
              </a:rPr>
              <a:t>32.45%</a:t>
            </a:r>
            <a:r>
              <a:rPr lang="es-GT" sz="1600" dirty="0" smtClean="0">
                <a:latin typeface="Montserrat" panose="00000500000000000000" pitchFamily="2" charset="0"/>
                <a:ea typeface="Times New Roman" panose="02020603050405020304" pitchFamily="18" charset="0"/>
                <a:cs typeface="Montserrat" panose="00000500000000000000" pitchFamily="2" charset="0"/>
              </a:rPr>
              <a:t>, </a:t>
            </a:r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Montserrat" panose="00000500000000000000" pitchFamily="2" charset="0"/>
              </a:rPr>
              <a:t>esta ejecución se ha llevado a cabo por medio de ajustes internos al presupuesto vigente, con la finalidad de hacer frente de forma estratégica a los factores externos que influyen en la adquisición de bienes y servicios necesarios para el cumplimiento de los principios de ejecución presupuestaria.</a:t>
            </a:r>
            <a:endParaRPr lang="es-GT" sz="1050" dirty="0">
              <a:solidFill>
                <a:srgbClr val="5B5753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1654538" y="444508"/>
            <a:ext cx="88121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GT" sz="20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MEDIDAS O ACCIONES APLICADAS PARA TRANSPARENTAR LA EJECUCIÓN DEL GASTO PÚBLICO Y COMBATIR LA CORRUPCIÓN</a:t>
            </a:r>
            <a:endParaRPr lang="es-GT" sz="2000" b="1" dirty="0">
              <a:solidFill>
                <a:srgbClr val="36B3C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94705" y="1525852"/>
            <a:ext cx="9731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latin typeface="Montserrat" panose="00000500000000000000" pitchFamily="2" charset="0"/>
                <a:cs typeface="Arial" panose="020B0604020202020204" pitchFamily="34" charset="0"/>
              </a:rPr>
              <a:t>De conformidad con los principios que sustentan la política nacional de datos abiertos y de control interno institucional, las medidas de transparencia que la SAAS ha aplicado son: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596118" y="2337314"/>
            <a:ext cx="89997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Aprobación </a:t>
            </a:r>
            <a:r>
              <a:rPr lang="es-MX" sz="1600" dirty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 la Política para la Prevención de la Corrupción que orienta a la incorporación de medidas que implican un compromiso total de la Secretaría para mejorar los sistemas de control preventivo, no dejando espacio para las transacciones ocultas, las cuales generan corrupción; asimismo, esta política tiene por objetivo documentar el cambio sustancial en la transparencia del gasto público y evitar actos de corrupción.</a:t>
            </a: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5" y="2337314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sz="2000" b="1" dirty="0" smtClean="0">
                <a:solidFill>
                  <a:schemeClr val="bg1"/>
                </a:solidFill>
                <a:latin typeface="Montserrat ExtraBold" pitchFamily="2" charset="77"/>
              </a:rPr>
              <a:t>1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5" y="4026657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ExtraBold" pitchFamily="2" charset="77"/>
              </a:rPr>
              <a:t>2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596117" y="4065808"/>
            <a:ext cx="8929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Aprobación de la Política Presupuestaría que define las estrategias y criterios técnicos generales de control dentro del proceso presupuestario, conforme a la naturaleza y objeto de esta Secretaría.</a:t>
            </a: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5" y="5094790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dirty="0">
                <a:solidFill>
                  <a:schemeClr val="bg1"/>
                </a:solidFill>
                <a:latin typeface="Montserrat ExtraBold" pitchFamily="2" charset="77"/>
              </a:rPr>
              <a:t>3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596117" y="5133941"/>
            <a:ext cx="89290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Aprobación de la Política Administrativa para lograr la Calidad del Gasto Público y que promueve criterios de probidad, eficacia, eficiencia, transparencia, economía y equidad; aplicables dentro del proceso de gasto para la oportuna y adecuada fiscalización.</a:t>
            </a:r>
            <a:endParaRPr lang="es-GT" sz="12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2062667" y="400015"/>
            <a:ext cx="813724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LISTADO DE DOCUMENTOS </a:t>
            </a:r>
          </a:p>
          <a:p>
            <a:pPr lvl="0" algn="ctr"/>
            <a:r>
              <a:rPr lang="es-GT" sz="20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ADMINISTRATIVOS </a:t>
            </a:r>
            <a:r>
              <a:rPr lang="es-GT" sz="20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APROBADOS</a:t>
            </a:r>
            <a:endParaRPr lang="es-GT" sz="2000" b="1" dirty="0" smtClean="0">
              <a:solidFill>
                <a:srgbClr val="36B3C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es-MX" sz="2000" dirty="0" smtClean="0">
                <a:solidFill>
                  <a:srgbClr val="36B3CE"/>
                </a:solidFill>
                <a:latin typeface="Montserrat"/>
                <a:sym typeface="Montserrat"/>
              </a:rPr>
              <a:t>AL PRIMER CUATRIMESTRE 2023</a:t>
            </a:r>
            <a:endParaRPr sz="2000" dirty="0">
              <a:solidFill>
                <a:srgbClr val="36B3CE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01781"/>
              </p:ext>
            </p:extLst>
          </p:nvPr>
        </p:nvGraphicFramePr>
        <p:xfrm>
          <a:off x="1611087" y="1620997"/>
          <a:ext cx="9394370" cy="3388995"/>
        </p:xfrm>
        <a:graphic>
          <a:graphicData uri="http://schemas.openxmlformats.org/drawingml/2006/table">
            <a:tbl>
              <a:tblPr firstRow="1" firstCol="1" bandRow="1"/>
              <a:tblGrid>
                <a:gridCol w="554653">
                  <a:extLst>
                    <a:ext uri="{9D8B030D-6E8A-4147-A177-3AD203B41FA5}">
                      <a16:colId xmlns:a16="http://schemas.microsoft.com/office/drawing/2014/main" val="1320246449"/>
                    </a:ext>
                  </a:extLst>
                </a:gridCol>
                <a:gridCol w="8839717">
                  <a:extLst>
                    <a:ext uri="{9D8B030D-6E8A-4147-A177-3AD203B41FA5}">
                      <a16:colId xmlns:a16="http://schemas.microsoft.com/office/drawing/2014/main" val="458442183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1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s-GT" sz="140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1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 del Manual</a:t>
                      </a:r>
                      <a:endParaRPr lang="es-GT" sz="14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3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5968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GT" sz="1400" b="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Instructivo de Atención en Materia de </a:t>
                      </a:r>
                      <a:r>
                        <a:rPr lang="es-GT" sz="16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Género.</a:t>
                      </a:r>
                      <a:endParaRPr lang="es-GT" sz="14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530491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GT" sz="1400" b="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Manual de Elaboración y Control de Documentos </a:t>
                      </a:r>
                      <a:r>
                        <a:rPr lang="es-GT" sz="16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Administrativos.</a:t>
                      </a:r>
                      <a:endParaRPr lang="es-GT" sz="14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667794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GT" sz="1400" b="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Manual de Normas y Procedimientos de la Dirección de Comunicaciones e </a:t>
                      </a:r>
                      <a:r>
                        <a:rPr lang="es-GT" sz="16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Informática.</a:t>
                      </a:r>
                      <a:endParaRPr lang="es-GT" sz="14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471732"/>
                  </a:ext>
                </a:extLst>
              </a:tr>
              <a:tr h="62801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GT" sz="1400" b="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Protocolo de Limpieza y Mantenimiento de los Equipos del Departamento de Preparación de </a:t>
                      </a:r>
                      <a:r>
                        <a:rPr lang="es-GT" sz="16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Alimentos.</a:t>
                      </a:r>
                      <a:endParaRPr lang="es-GT" sz="14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49024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GT" sz="1400" b="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Instructivo de Buenas Prácticas de </a:t>
                      </a:r>
                      <a:r>
                        <a:rPr lang="es-GT" sz="16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Manufactura. </a:t>
                      </a:r>
                      <a:endParaRPr lang="es-GT" sz="14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073166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b="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GT" sz="1400" b="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GT" sz="16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Manual de Normas y Procedimientos de la Unidad de </a:t>
                      </a:r>
                      <a:r>
                        <a:rPr lang="es-GT" sz="160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Planificación.</a:t>
                      </a:r>
                      <a:endParaRPr lang="es-GT" sz="1400" dirty="0"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80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9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0bd25976b_0_50"/>
          <p:cNvSpPr/>
          <p:nvPr/>
        </p:nvSpPr>
        <p:spPr>
          <a:xfrm>
            <a:off x="10325" y="835325"/>
            <a:ext cx="7885899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1e0bd25976b_0_50"/>
          <p:cNvSpPr txBox="1"/>
          <p:nvPr/>
        </p:nvSpPr>
        <p:spPr>
          <a:xfrm>
            <a:off x="1722607" y="1135310"/>
            <a:ext cx="59297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20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CIFRAS GENERALES DEL PRESUPUESTO AL </a:t>
            </a:r>
            <a:r>
              <a:rPr lang="es-GT" sz="20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Primer </a:t>
            </a:r>
            <a:r>
              <a:rPr lang="es-GT" sz="20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Cuatrimestre </a:t>
            </a:r>
            <a:r>
              <a:rPr lang="es-GT" sz="20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2023</a:t>
            </a:r>
            <a:endParaRPr lang="es-GT" sz="20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9" name="Google Shape;69;g1e0bd25976b_0_50"/>
          <p:cNvSpPr txBox="1"/>
          <p:nvPr/>
        </p:nvSpPr>
        <p:spPr>
          <a:xfrm>
            <a:off x="1020400" y="554225"/>
            <a:ext cx="1114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8000" dirty="0" smtClean="0">
                <a:solidFill>
                  <a:srgbClr val="FFECBF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1</a:t>
            </a:r>
            <a:endParaRPr sz="8000" dirty="0">
              <a:solidFill>
                <a:srgbClr val="FFECBF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70" name="Google Shape;70;g1e0bd25976b_0_50"/>
          <p:cNvSpPr txBox="1"/>
          <p:nvPr/>
        </p:nvSpPr>
        <p:spPr>
          <a:xfrm>
            <a:off x="1332767" y="3395752"/>
            <a:ext cx="4308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PRESUPUESTO VIGENTE </a:t>
            </a:r>
            <a:r>
              <a:rPr lang="es-GT" sz="1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</a:t>
            </a:r>
            <a:endParaRPr sz="2400" b="1" dirty="0"/>
          </a:p>
        </p:txBody>
      </p:sp>
      <p:sp>
        <p:nvSpPr>
          <p:cNvPr id="13" name="Google Shape;70;g1e0bd25976b_0_50"/>
          <p:cNvSpPr txBox="1"/>
          <p:nvPr/>
        </p:nvSpPr>
        <p:spPr>
          <a:xfrm>
            <a:off x="5971441" y="3052851"/>
            <a:ext cx="49156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130,500,000.00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4" name="Google Shape;70;g1e0bd25976b_0_50"/>
          <p:cNvSpPr txBox="1"/>
          <p:nvPr/>
        </p:nvSpPr>
        <p:spPr>
          <a:xfrm>
            <a:off x="1332767" y="4283056"/>
            <a:ext cx="46386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PRESUPUESTO </a:t>
            </a:r>
            <a:r>
              <a:rPr lang="es-GT" sz="1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EJECUTADO</a:t>
            </a:r>
            <a:r>
              <a:rPr lang="es-GT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(UTILIZADO)</a:t>
            </a:r>
            <a:endParaRPr sz="2400" dirty="0"/>
          </a:p>
        </p:txBody>
      </p:sp>
      <p:sp>
        <p:nvSpPr>
          <p:cNvPr id="15" name="Google Shape;70;g1e0bd25976b_0_50"/>
          <p:cNvSpPr txBox="1"/>
          <p:nvPr/>
        </p:nvSpPr>
        <p:spPr>
          <a:xfrm>
            <a:off x="6024195" y="4060870"/>
            <a:ext cx="498230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  42,351,654.28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20" name="Google Shape;70;g1e0bd25976b_0_50"/>
          <p:cNvSpPr txBox="1"/>
          <p:nvPr/>
        </p:nvSpPr>
        <p:spPr>
          <a:xfrm>
            <a:off x="1332767" y="5086203"/>
            <a:ext cx="43083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SALDO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PRESUPUESTARIO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(PENDIENTE DE EJECUTAR)</a:t>
            </a:r>
            <a:endParaRPr sz="2400" b="1" dirty="0"/>
          </a:p>
        </p:txBody>
      </p:sp>
      <p:sp>
        <p:nvSpPr>
          <p:cNvPr id="21" name="Google Shape;70;g1e0bd25976b_0_50"/>
          <p:cNvSpPr txBox="1"/>
          <p:nvPr/>
        </p:nvSpPr>
        <p:spPr>
          <a:xfrm>
            <a:off x="6038850" y="5027322"/>
            <a:ext cx="4953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   88,148,345.72</a:t>
            </a:r>
            <a:endParaRPr sz="4800" b="1" dirty="0">
              <a:solidFill>
                <a:srgbClr val="36B3CE"/>
              </a:solidFill>
            </a:endParaRPr>
          </a:p>
        </p:txBody>
      </p:sp>
      <p:sp>
        <p:nvSpPr>
          <p:cNvPr id="11" name="Google Shape;70;g1e0bd25976b_0_50"/>
          <p:cNvSpPr txBox="1"/>
          <p:nvPr/>
        </p:nvSpPr>
        <p:spPr>
          <a:xfrm>
            <a:off x="1332767" y="2455149"/>
            <a:ext cx="4308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PRESUPUESTO ASIGNADO</a:t>
            </a:r>
            <a:endParaRPr sz="2400" b="1" dirty="0"/>
          </a:p>
        </p:txBody>
      </p:sp>
      <p:sp>
        <p:nvSpPr>
          <p:cNvPr id="12" name="Google Shape;70;g1e0bd25976b_0_50"/>
          <p:cNvSpPr txBox="1"/>
          <p:nvPr/>
        </p:nvSpPr>
        <p:spPr>
          <a:xfrm>
            <a:off x="5971441" y="2112248"/>
            <a:ext cx="49156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 smtClean="0">
                <a:solidFill>
                  <a:srgbClr val="36B3CE"/>
                </a:solidFill>
                <a:latin typeface="Montserrat"/>
                <a:sym typeface="Montserrat"/>
              </a:rPr>
              <a:t>Q. 133,000,000.00</a:t>
            </a:r>
            <a:endParaRPr sz="4800" b="1" dirty="0">
              <a:solidFill>
                <a:srgbClr val="36B3C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g1e0bd25976b_0_142"/>
          <p:cNvSpPr txBox="1"/>
          <p:nvPr/>
        </p:nvSpPr>
        <p:spPr>
          <a:xfrm>
            <a:off x="1899381" y="570400"/>
            <a:ext cx="81372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GT" sz="2000" b="1" dirty="0" smtClean="0">
                <a:solidFill>
                  <a:srgbClr val="36B3CE"/>
                </a:solidFill>
                <a:latin typeface="Montserrat"/>
                <a:ea typeface="Montserrat"/>
                <a:cs typeface="Montserrat"/>
              </a:rPr>
              <a:t>INDICACIÓN DE LOS DESAFÍOS INSTITUCIONALES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596118" y="1330342"/>
            <a:ext cx="8999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ctr"/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Concientizar al personal de la importancia de continuar con las medidas de contención y prevención de enfermedades que puedan afectar la salud del personal, como lo es actualmente el COVID-19.</a:t>
            </a: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5" y="1330342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sz="2000" b="1" dirty="0" smtClean="0">
                <a:solidFill>
                  <a:schemeClr val="bg1"/>
                </a:solidFill>
                <a:latin typeface="Montserrat ExtraBold" pitchFamily="2" charset="77"/>
              </a:rPr>
              <a:t>1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5" y="2441865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ExtraBold" pitchFamily="2" charset="77"/>
              </a:rPr>
              <a:t>2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596117" y="2481016"/>
            <a:ext cx="89290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Difundir e implementar las normativas internas aprobadas por la Secretaría</a:t>
            </a:r>
            <a:r>
              <a:rPr lang="es-MX" sz="1600" dirty="0">
                <a:latin typeface="Montserrat" panose="00000500000000000000" pitchFamily="2" charset="0"/>
              </a:rPr>
              <a:t>.</a:t>
            </a:r>
            <a:endParaRPr lang="es-GT" sz="1600" dirty="0">
              <a:latin typeface="Montserrat" panose="00000500000000000000" pitchFamily="2" charset="0"/>
            </a:endParaRPr>
          </a:p>
          <a:p>
            <a:pPr algn="just">
              <a:defRPr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5" y="3193341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dirty="0">
                <a:solidFill>
                  <a:schemeClr val="bg1"/>
                </a:solidFill>
                <a:latin typeface="Montserrat ExtraBold" pitchFamily="2" charset="77"/>
              </a:rPr>
              <a:t>3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596117" y="3232492"/>
            <a:ext cx="8929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ctr"/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Ejecutar y finalizar el Plan de restauración, reparación y remodelación gradual de las instalaciones y la flota vehicular.</a:t>
            </a: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5" y="4076288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noProof="0" dirty="0">
                <a:solidFill>
                  <a:schemeClr val="bg1"/>
                </a:solidFill>
                <a:latin typeface="Montserrat ExtraBold" pitchFamily="2" charset="77"/>
              </a:rPr>
              <a:t>4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96117" y="4115439"/>
            <a:ext cx="892900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Fortalecimiento </a:t>
            </a: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institucional</a:t>
            </a: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, a través de la modernización, actualización, adquisición y reparación de las herramientas, equipos tecnológicos, equipos tácticos y sistemas de seguridad y gestión documental, debido a su deterioro y obsolescencia.</a:t>
            </a: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lvl="0" fontAlgn="ctr"/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1232956" y="5124811"/>
            <a:ext cx="363163" cy="363163"/>
          </a:xfrm>
          <a:prstGeom prst="ellipse">
            <a:avLst/>
          </a:prstGeom>
          <a:solidFill>
            <a:srgbClr val="5B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dirty="0">
                <a:solidFill>
                  <a:schemeClr val="bg1"/>
                </a:solidFill>
                <a:latin typeface="Montserrat ExtraBold" pitchFamily="2" charset="77"/>
              </a:rPr>
              <a:t>5</a:t>
            </a:r>
            <a:endParaRPr kumimoji="0" lang="es-G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ExtraBold" pitchFamily="2" charset="77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596118" y="5163962"/>
            <a:ext cx="892900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La profesionalización, tecnificación, reorganización y reestructuración del </a:t>
            </a: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recurso humano</a:t>
            </a: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, operativo y administrativo; implementando mejoras en el sistema de carrera, así como en los planes, programas y currículo académico.</a:t>
            </a: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lvl="0" fontAlgn="ctr"/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0897" y="1751628"/>
            <a:ext cx="953724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just"/>
            <a:r>
              <a:rPr lang="es-GT" sz="2000" b="1" dirty="0" smtClean="0">
                <a:solidFill>
                  <a:srgbClr val="36B3CE"/>
                </a:solidFill>
                <a:latin typeface="Montserrat"/>
              </a:rPr>
              <a:t>¿</a:t>
            </a:r>
            <a:r>
              <a:rPr lang="es-GT" sz="2000" b="1" dirty="0">
                <a:solidFill>
                  <a:srgbClr val="36B3CE"/>
                </a:solidFill>
                <a:latin typeface="Montserrat"/>
              </a:rPr>
              <a:t>QUÉ TENDENCIA MUESTRA EL USO DE </a:t>
            </a:r>
            <a:r>
              <a:rPr lang="es-GT" sz="2000" b="1" dirty="0" smtClean="0">
                <a:solidFill>
                  <a:srgbClr val="36B3CE"/>
                </a:solidFill>
                <a:latin typeface="Montserrat"/>
              </a:rPr>
              <a:t>LOS RECURSOS </a:t>
            </a:r>
            <a:r>
              <a:rPr lang="es-GT" sz="2000" b="1" dirty="0">
                <a:solidFill>
                  <a:srgbClr val="36B3CE"/>
                </a:solidFill>
                <a:latin typeface="Montserrat"/>
              </a:rPr>
              <a:t>PÚBLICOS</a:t>
            </a:r>
            <a:r>
              <a:rPr lang="es-GT" sz="2000" b="1" dirty="0" smtClean="0">
                <a:solidFill>
                  <a:srgbClr val="36B3CE"/>
                </a:solidFill>
                <a:latin typeface="Montserrat"/>
              </a:rPr>
              <a:t>?</a:t>
            </a:r>
            <a:endParaRPr lang="es-GT" sz="2000" kern="12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502229" y="2663366"/>
            <a:ext cx="9296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datos obtenidos durante el periodo reportado permiten establecer que la ejecución del presupuesto se caracterizó principalmente por, garantizar el pago del Recursos Humano, que permite cumplir con Misión y Visión Institucional, así como el pago de servicios y adquisición de insumos y equipo, que permiten garantizar la Seguridad y apoyo administrativo y logístico al Señor Presidente y Vicepresidente de la República, y sus respectivas familias, así como brindarles apoyo administrativo y logístico.</a:t>
            </a:r>
          </a:p>
        </p:txBody>
      </p:sp>
    </p:spTree>
    <p:extLst>
      <p:ext uri="{BB962C8B-B14F-4D97-AF65-F5344CB8AC3E}">
        <p14:creationId xmlns:p14="http://schemas.microsoft.com/office/powerpoint/2010/main" val="377856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0897" y="891656"/>
            <a:ext cx="953724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just"/>
            <a:r>
              <a:rPr lang="es-GT" sz="2000" b="1" dirty="0" smtClean="0">
                <a:solidFill>
                  <a:srgbClr val="36B3CE"/>
                </a:solidFill>
                <a:latin typeface="Montserrat"/>
              </a:rPr>
              <a:t>¿QUÉ </a:t>
            </a:r>
            <a:r>
              <a:rPr lang="es-GT" sz="2000" b="1" dirty="0">
                <a:solidFill>
                  <a:srgbClr val="36B3CE"/>
                </a:solidFill>
                <a:latin typeface="Montserrat"/>
              </a:rPr>
              <a:t>RESULTADOS SE OBTUVIERON EN EL MARCO DE LA PGG</a:t>
            </a:r>
            <a:r>
              <a:rPr lang="es-GT" sz="2000" b="1" dirty="0" smtClean="0">
                <a:solidFill>
                  <a:srgbClr val="36B3CE"/>
                </a:solidFill>
                <a:latin typeface="Montserrat"/>
              </a:rPr>
              <a:t>?</a:t>
            </a:r>
            <a:endParaRPr lang="es-GT" sz="2000" kern="12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27302" y="1776178"/>
            <a:ext cx="797660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</a:t>
            </a:r>
            <a:r>
              <a:rPr lang="es-GT" sz="1600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Política General de Gobierno </a:t>
            </a: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(PGG) es el plan de acción del Gobierno de Guatemala, en donde se plasman los objetivos estratégicos y los lineamientos de las políticas públicas.</a:t>
            </a:r>
          </a:p>
          <a:p>
            <a:pPr algn="just"/>
            <a:endParaRPr lang="es-GT" sz="1600" dirty="0" smtClean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Secretaría de Asuntos Administrativos y de Seguridad de la República SAAS, en el marco de la Política General de Gobierno colaboró con el cumplimiento del Pilar número cuatro (4), denominado “Estado responsable, transparente y efectivo”; el cual establece que el Estado debe velar por el fortalecimiento de las instituciones, considerando la modernización como un proceso de permanente revisión y redefinición de la función pública. La SAAS ha implementado mecanismos de control y reducción de la corrupción a través de la implementación del Sistema Nacional de Control Interno Gubernamental (SINACIG), lo cual se relaciona, entre otros, con el incremento de la transparencia, mediante la promoción de la eficiencia y efectividad de la gestión administrativa, así como la implementación de la Simplificación de Requisitos y Trámites Administrativos para la debida transparencia y rendición de cuentas.</a:t>
            </a:r>
            <a:endParaRPr lang="es-GT" sz="16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025743" y="3034499"/>
            <a:ext cx="20764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</a:rPr>
              <a:t>Se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</a:rPr>
              <a:t>contribuyó con el Pilar Número 4, “Estado responsable, transparente y efectivo”.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9625062" y="2799440"/>
            <a:ext cx="2566938" cy="0"/>
          </a:xfrm>
          <a:prstGeom prst="line">
            <a:avLst/>
          </a:prstGeom>
          <a:ln w="28575">
            <a:solidFill>
              <a:srgbClr val="36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9625062" y="5031010"/>
            <a:ext cx="2566938" cy="0"/>
          </a:xfrm>
          <a:prstGeom prst="line">
            <a:avLst/>
          </a:prstGeom>
          <a:ln w="28575">
            <a:solidFill>
              <a:srgbClr val="36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9625062" y="2799440"/>
            <a:ext cx="0" cy="2231570"/>
          </a:xfrm>
          <a:prstGeom prst="line">
            <a:avLst/>
          </a:prstGeom>
          <a:ln w="28575">
            <a:solidFill>
              <a:srgbClr val="36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1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1412" y="392077"/>
            <a:ext cx="953724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just"/>
            <a:r>
              <a:rPr lang="es-GT" sz="2000" b="1" dirty="0" smtClean="0">
                <a:solidFill>
                  <a:srgbClr val="36B3CE"/>
                </a:solidFill>
                <a:latin typeface="Montserrat"/>
              </a:rPr>
              <a:t>¿QUÉ </a:t>
            </a:r>
            <a:r>
              <a:rPr lang="es-GT" sz="2000" b="1" dirty="0">
                <a:solidFill>
                  <a:srgbClr val="36B3CE"/>
                </a:solidFill>
                <a:latin typeface="Montserrat"/>
              </a:rPr>
              <a:t>MEDIDAS DE TRANSPARENCIA SE HAN APLICADO</a:t>
            </a:r>
            <a:r>
              <a:rPr lang="es-GT" sz="2000" b="1" dirty="0" smtClean="0">
                <a:solidFill>
                  <a:srgbClr val="36B3CE"/>
                </a:solidFill>
                <a:latin typeface="Montserrat"/>
              </a:rPr>
              <a:t>?</a:t>
            </a:r>
            <a:endParaRPr lang="es-GT" sz="2000" kern="12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7187" y="949127"/>
            <a:ext cx="755882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GT" sz="16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Para garantizar el </a:t>
            </a:r>
            <a:r>
              <a:rPr lang="es-GT" sz="1600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uso adecuado del dinero público</a:t>
            </a:r>
            <a:r>
              <a:rPr lang="es-GT" sz="1600" dirty="0">
                <a:solidFill>
                  <a:srgbClr val="0070C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</a:t>
            </a:r>
            <a:r>
              <a:rPr lang="es-GT" sz="1600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el avance en el cumplimiento de los objetivos de Estado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, la Secretaría de Asuntos Administrativos y de Seguridad de la Presidencia de la República ha adoptado como medidas de transparencia:</a:t>
            </a:r>
          </a:p>
          <a:p>
            <a:pPr lvl="0"/>
            <a:endParaRPr lang="es-GT" sz="16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Aprobación de la Política para la Prevención de la Corrupción que orienta a la incorporación de medidas que implican un compromiso total de la Secretaría para mejorar los sistemas de control preventivo, no dejando espacio para las transacciones ocultas, las cuales generan corrupción; asimismo, esta política tiene por objetivo documentar el cambio sustancial en la transparencia del gasto público y evitar actos de corrupción.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Aprobación de la Política Presupuestaría que define las estrategias y criterios técnicos generales de control dentro del proceso presupuestario, conforme a la naturaleza y objeto de esta Secretaría.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Aprobación de la Política Administrativa para lograr la Calidad del Gasto Público y que promueve criterios de probidad, eficacia, eficiencia, transparencia, economía y equidad; aplicables dentro del proceso de gasto para la oportuna y adecuada fiscalización. </a:t>
            </a:r>
            <a:endParaRPr lang="es-GT" sz="160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GT" dirty="0" smtClean="0">
                <a:solidFill>
                  <a:schemeClr val="tx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  <a:endParaRPr lang="es-GT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677274" y="2900141"/>
            <a:ext cx="33283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</a:rPr>
              <a:t>Se cumplió con el 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</a:rPr>
              <a:t>Plan Anual de Capacitaciones de la Secretaría, el cual </a:t>
            </a:r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</a:rPr>
              <a:t>incluyó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</a:rPr>
              <a:t>el programa de Capacitación del Código de Ética y la Política de la Prevención de la Corrupción.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8534400" y="2615679"/>
            <a:ext cx="3657600" cy="7778"/>
          </a:xfrm>
          <a:prstGeom prst="line">
            <a:avLst/>
          </a:prstGeom>
          <a:ln w="28575">
            <a:solidFill>
              <a:srgbClr val="36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8534400" y="4920342"/>
            <a:ext cx="3657600" cy="0"/>
          </a:xfrm>
          <a:prstGeom prst="line">
            <a:avLst/>
          </a:prstGeom>
          <a:ln w="28575">
            <a:solidFill>
              <a:srgbClr val="36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8534400" y="2615679"/>
            <a:ext cx="0" cy="2304663"/>
          </a:xfrm>
          <a:prstGeom prst="line">
            <a:avLst/>
          </a:prstGeom>
          <a:ln w="28575">
            <a:solidFill>
              <a:srgbClr val="36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1e0bd25976b_0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0525" y="5219925"/>
            <a:ext cx="4390952" cy="5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e0bd25976b_0_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3097" y="5271030"/>
            <a:ext cx="1206240" cy="4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e0bd25976b_0_118"/>
          <p:cNvSpPr txBox="1"/>
          <p:nvPr/>
        </p:nvSpPr>
        <p:spPr>
          <a:xfrm>
            <a:off x="5452388" y="5321693"/>
            <a:ext cx="269621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700" b="1" dirty="0">
                <a:solidFill>
                  <a:srgbClr val="1030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SECRETARÍA DE ASUNTOS ADMINISTRATIVOS Y DE SEGURIDAD DE LA PRESIDENCIA DE LA REPÚBLICA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0bd25976b_0_50"/>
          <p:cNvSpPr/>
          <p:nvPr/>
        </p:nvSpPr>
        <p:spPr>
          <a:xfrm>
            <a:off x="10325" y="835325"/>
            <a:ext cx="7885899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1e0bd25976b_0_50"/>
          <p:cNvSpPr txBox="1"/>
          <p:nvPr/>
        </p:nvSpPr>
        <p:spPr>
          <a:xfrm>
            <a:off x="1737846" y="1093389"/>
            <a:ext cx="6158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2000" b="1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CIFRAS GENERALES DEL PRESUPUESTO AL </a:t>
            </a:r>
            <a:r>
              <a:rPr lang="es-GT" sz="2000" dirty="0" smtClean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Primer Cuatrimestre 2023</a:t>
            </a:r>
            <a:endParaRPr lang="es-GT" sz="20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70;g1e0bd25976b_0_50"/>
          <p:cNvSpPr txBox="1"/>
          <p:nvPr/>
        </p:nvSpPr>
        <p:spPr>
          <a:xfrm>
            <a:off x="2339262" y="3708368"/>
            <a:ext cx="30106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GT" sz="20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Porcentaje de Saldo y Ejecución del gasto</a:t>
            </a:r>
            <a:endParaRPr sz="2800" b="1" dirty="0"/>
          </a:p>
        </p:txBody>
      </p:sp>
      <p:sp>
        <p:nvSpPr>
          <p:cNvPr id="2" name="Elipse 1"/>
          <p:cNvSpPr/>
          <p:nvPr/>
        </p:nvSpPr>
        <p:spPr>
          <a:xfrm>
            <a:off x="6378527" y="2578000"/>
            <a:ext cx="3506639" cy="3506639"/>
          </a:xfrm>
          <a:prstGeom prst="ellipse">
            <a:avLst/>
          </a:prstGeom>
          <a:solidFill>
            <a:srgbClr val="36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3" name="Circular 2"/>
          <p:cNvSpPr/>
          <p:nvPr/>
        </p:nvSpPr>
        <p:spPr>
          <a:xfrm>
            <a:off x="6378526" y="2578000"/>
            <a:ext cx="3506639" cy="3506639"/>
          </a:xfrm>
          <a:prstGeom prst="pie">
            <a:avLst>
              <a:gd name="adj1" fmla="val 21577407"/>
              <a:gd name="adj2" fmla="val 16249358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chemeClr val="tx1"/>
              </a:solidFill>
            </a:endParaRPr>
          </a:p>
        </p:txBody>
      </p:sp>
      <p:sp>
        <p:nvSpPr>
          <p:cNvPr id="16" name="Google Shape;70;g1e0bd25976b_0_50"/>
          <p:cNvSpPr txBox="1"/>
          <p:nvPr/>
        </p:nvSpPr>
        <p:spPr>
          <a:xfrm>
            <a:off x="5969302" y="4690223"/>
            <a:ext cx="24888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88,148,345.72</a:t>
            </a:r>
            <a:endParaRPr lang="es-GT" sz="2000" dirty="0" smtClean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 smtClean="0">
                <a:solidFill>
                  <a:schemeClr val="tx1"/>
                </a:solidFill>
                <a:latin typeface="Montserrat"/>
                <a:sym typeface="Montserrat"/>
              </a:rPr>
              <a:t>SALDO</a:t>
            </a:r>
            <a:r>
              <a:rPr lang="es-MX" sz="2000" b="1" dirty="0" smtClean="0">
                <a:solidFill>
                  <a:schemeClr val="tx1"/>
                </a:solidFill>
                <a:latin typeface="Montserrat"/>
                <a:sym typeface="Montserrat"/>
              </a:rPr>
              <a:t>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 smtClean="0">
                <a:solidFill>
                  <a:schemeClr val="tx1"/>
                </a:solidFill>
                <a:latin typeface="Montserrat"/>
                <a:sym typeface="Montserrat"/>
              </a:rPr>
              <a:t>67.55%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17" name="Google Shape;70;g1e0bd25976b_0_50"/>
          <p:cNvSpPr txBox="1"/>
          <p:nvPr/>
        </p:nvSpPr>
        <p:spPr>
          <a:xfrm>
            <a:off x="8458198" y="2985113"/>
            <a:ext cx="259080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42,351,654.28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 smtClean="0">
                <a:solidFill>
                  <a:schemeClr val="tx1"/>
                </a:solidFill>
                <a:latin typeface="Montserrat"/>
                <a:sym typeface="Montserrat"/>
              </a:rPr>
              <a:t>EJECUTADO</a:t>
            </a:r>
            <a:r>
              <a:rPr lang="es-MX" sz="2000" b="1" dirty="0" smtClean="0">
                <a:solidFill>
                  <a:schemeClr val="tx1"/>
                </a:solidFill>
                <a:latin typeface="Montserrat"/>
                <a:sym typeface="Montserrat"/>
              </a:rPr>
              <a:t>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 smtClean="0">
                <a:solidFill>
                  <a:schemeClr val="tx1"/>
                </a:solidFill>
                <a:latin typeface="Montserrat"/>
                <a:sym typeface="Montserrat"/>
              </a:rPr>
              <a:t>32.45%</a:t>
            </a:r>
            <a:endParaRPr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0bd25976b_0_50"/>
          <p:cNvSpPr/>
          <p:nvPr/>
        </p:nvSpPr>
        <p:spPr>
          <a:xfrm>
            <a:off x="10325" y="835325"/>
            <a:ext cx="8133550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1e0bd25976b_0_50"/>
          <p:cNvSpPr txBox="1"/>
          <p:nvPr/>
        </p:nvSpPr>
        <p:spPr>
          <a:xfrm>
            <a:off x="1109196" y="925714"/>
            <a:ext cx="687275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prstClr val="black"/>
              </a:buClr>
              <a:defRPr/>
            </a:pPr>
            <a:r>
              <a:rPr lang="es-GT" sz="20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¿EN QUÉ UTILIZA EL DINERO </a:t>
            </a:r>
            <a:r>
              <a:rPr lang="es-GT" sz="20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SECRETARÍA DE ASUNTOS ADMINISTRATIVOS Y DE SEGURIDAD DE LA PRESIDENCIA DE LA REPÚBLICA</a:t>
            </a:r>
            <a:r>
              <a:rPr lang="es-GT" sz="20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?</a:t>
            </a:r>
            <a:endParaRPr lang="es-GT" sz="2000" b="1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113240-27C0-863D-852C-585C6CC40BD8}"/>
              </a:ext>
            </a:extLst>
          </p:cNvPr>
          <p:cNvSpPr txBox="1"/>
          <p:nvPr/>
        </p:nvSpPr>
        <p:spPr>
          <a:xfrm>
            <a:off x="932088" y="3078228"/>
            <a:ext cx="7783287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sz="1600" dirty="0">
                <a:latin typeface="Montserrat" panose="00000500000000000000" pitchFamily="2" charset="0"/>
                <a:cs typeface="Arial" panose="020B0604020202020204" pitchFamily="34" charset="0"/>
              </a:rPr>
              <a:t>El dinero se utiliza en la adquisición de diferentes bienes o servicios y en transferencias que son necesarias para cumplir con las finalidades de la institución.</a:t>
            </a:r>
          </a:p>
          <a:p>
            <a:pPr algn="just">
              <a:lnSpc>
                <a:spcPct val="150000"/>
              </a:lnSpc>
            </a:pPr>
            <a:endParaRPr lang="es-GT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1600" dirty="0">
                <a:latin typeface="Montserrat" panose="00000500000000000000" pitchFamily="2" charset="0"/>
                <a:cs typeface="Arial" panose="020B0604020202020204" pitchFamily="34" charset="0"/>
              </a:rPr>
              <a:t>Para mostrar de forma ordenada a la población en qué se utiliza el dinero, el gasto del sector público se muestra por </a:t>
            </a:r>
            <a:r>
              <a:rPr lang="es-GT" sz="2000" dirty="0">
                <a:solidFill>
                  <a:srgbClr val="197BB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grupos de gasto</a:t>
            </a:r>
            <a:r>
              <a:rPr lang="es-GT" sz="2000" dirty="0"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B631EF4-41E9-2AE1-3FB7-6CA2FCA861A9}"/>
              </a:ext>
            </a:extLst>
          </p:cNvPr>
          <p:cNvSpPr txBox="1">
            <a:spLocks/>
          </p:cNvSpPr>
          <p:nvPr/>
        </p:nvSpPr>
        <p:spPr>
          <a:xfrm>
            <a:off x="9210675" y="2984631"/>
            <a:ext cx="2431619" cy="193711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GT" sz="2000" b="0" dirty="0">
                <a:latin typeface="Montserrat" panose="00000500000000000000" pitchFamily="2" charset="0"/>
                <a:cs typeface="Arial" panose="020B0604020202020204" pitchFamily="34" charset="0"/>
              </a:rPr>
              <a:t/>
            </a:r>
            <a:br>
              <a:rPr lang="es-GT" sz="2000" b="0" dirty="0">
                <a:latin typeface="Montserrat" panose="00000500000000000000" pitchFamily="2" charset="0"/>
                <a:cs typeface="Arial" panose="020B0604020202020204" pitchFamily="34" charset="0"/>
              </a:rPr>
            </a:br>
            <a:r>
              <a:rPr lang="es-GT" sz="2000" b="0" dirty="0">
                <a:latin typeface="Montserrat" panose="00000500000000000000" pitchFamily="2" charset="0"/>
                <a:cs typeface="Arial" panose="020B0604020202020204" pitchFamily="34" charset="0"/>
              </a:rPr>
              <a:t>El gasto se divide </a:t>
            </a:r>
          </a:p>
          <a:p>
            <a:pPr>
              <a:lnSpc>
                <a:spcPct val="150000"/>
              </a:lnSpc>
            </a:pPr>
            <a:r>
              <a:rPr lang="es-GT" sz="2000" b="0" dirty="0">
                <a:latin typeface="Montserrat" panose="00000500000000000000" pitchFamily="2" charset="0"/>
                <a:cs typeface="Arial" panose="020B0604020202020204" pitchFamily="34" charset="0"/>
              </a:rPr>
              <a:t>en </a:t>
            </a:r>
            <a:r>
              <a:rPr lang="es-GT" sz="2000" b="0" dirty="0" smtClean="0"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GT" sz="3200" dirty="0" smtClean="0">
                <a:solidFill>
                  <a:srgbClr val="FF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5 </a:t>
            </a:r>
            <a:r>
              <a:rPr lang="es-GT" sz="2000" b="0" dirty="0" smtClean="0">
                <a:latin typeface="Montserrat" panose="00000500000000000000" pitchFamily="2" charset="0"/>
                <a:cs typeface="Arial" panose="020B0604020202020204" pitchFamily="34" charset="0"/>
              </a:rPr>
              <a:t>grupos</a:t>
            </a:r>
            <a: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</a:br>
            <a:endParaRPr lang="es-GT" sz="2000" b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48478" y="115670"/>
            <a:ext cx="8219448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algn="ctr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2000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EJECUCIÓN PRESUPUESTARIA</a:t>
            </a:r>
            <a:r>
              <a:rPr lang="es-GT" sz="2000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GT" sz="2000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POR GRUPO </a:t>
            </a:r>
            <a:r>
              <a:rPr lang="es-GT" sz="2000" b="1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</a:t>
            </a:r>
            <a:r>
              <a:rPr lang="es-GT" sz="2000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GASTO AL </a:t>
            </a:r>
            <a:r>
              <a:rPr lang="es-GT" sz="2000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Primer </a:t>
            </a:r>
            <a:r>
              <a:rPr lang="es-GT" sz="2000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Cuatrimestre </a:t>
            </a:r>
            <a:r>
              <a:rPr lang="es-GT" sz="2000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2023</a:t>
            </a:r>
            <a:endParaRPr lang="es-GT" sz="2000" kern="12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004006840"/>
              </p:ext>
            </p:extLst>
          </p:nvPr>
        </p:nvGraphicFramePr>
        <p:xfrm>
          <a:off x="445339" y="885826"/>
          <a:ext cx="11464505" cy="559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50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48037" y="394914"/>
            <a:ext cx="5962650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algn="ctr">
              <a:lnSpc>
                <a:spcPct val="90000"/>
              </a:lnSpc>
              <a:buClr>
                <a:prstClr val="black"/>
              </a:buClr>
              <a:buSzPts val="1800"/>
              <a:defRPr/>
            </a:pPr>
            <a:r>
              <a:rPr lang="es-GT" sz="2000" b="1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 </a:t>
            </a:r>
            <a:r>
              <a:rPr lang="es-GT" sz="2000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IMPORTANCIA DEL PAGO DE SERVIDORES </a:t>
            </a:r>
            <a:r>
              <a:rPr lang="es-GT" sz="2000" b="1" dirty="0" smtClean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PÚBLICOS</a:t>
            </a:r>
            <a:endParaRPr lang="es-GT" sz="2000" kern="12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113240-27C0-863D-852C-585C6CC40BD8}"/>
              </a:ext>
            </a:extLst>
          </p:cNvPr>
          <p:cNvSpPr txBox="1"/>
          <p:nvPr/>
        </p:nvSpPr>
        <p:spPr>
          <a:xfrm>
            <a:off x="828926" y="1368982"/>
            <a:ext cx="437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GT" b="1" dirty="0">
                <a:solidFill>
                  <a:srgbClr val="36B3C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Grupo 000 Servicios Personales.</a:t>
            </a:r>
            <a:endParaRPr lang="es-GT" sz="1100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52247" y="1912719"/>
            <a:ext cx="10315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1600" dirty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Para el pago de la nómina de salarios del personal, el presupuesto vigente es de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107,023,333.00</a:t>
            </a:r>
            <a:r>
              <a:rPr lang="es-GT" sz="1600" b="1" dirty="0" smtClean="0">
                <a:solidFill>
                  <a:schemeClr val="accent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GT" sz="1600" dirty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del cual al </a:t>
            </a:r>
            <a:r>
              <a:rPr lang="es-GT" sz="1600" dirty="0" smtClean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Prim</a:t>
            </a:r>
            <a:r>
              <a:rPr lang="es-GT" sz="1600" dirty="0" smtClean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er Cuatrimestre </a:t>
            </a:r>
            <a:r>
              <a:rPr lang="es-GT" sz="1600" dirty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se ejecutó la cantidad de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33,194,041.30 </a:t>
            </a:r>
            <a:r>
              <a:rPr lang="es-GT" sz="1600" dirty="0" smtClean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que </a:t>
            </a:r>
            <a:r>
              <a:rPr lang="es-GT" sz="1600" dirty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equivale a un </a:t>
            </a:r>
            <a:r>
              <a:rPr lang="es-GT" sz="1600" b="1" dirty="0" smtClean="0">
                <a:solidFill>
                  <a:srgbClr val="FF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31.02 </a:t>
            </a:r>
            <a:r>
              <a:rPr lang="es-GT" sz="1600" b="1" dirty="0">
                <a:solidFill>
                  <a:srgbClr val="FF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% </a:t>
            </a:r>
            <a:r>
              <a:rPr lang="es-GT" sz="1600" dirty="0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del presupuesto vigente, quedando un saldo por ejecutar de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73,829,291.70</a:t>
            </a:r>
            <a:endParaRPr lang="es-GT" sz="1600" b="1" dirty="0">
              <a:solidFill>
                <a:srgbClr val="36B3CE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52247" y="2907860"/>
            <a:ext cx="10315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 un total de </a:t>
            </a:r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1,228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plazas </a:t>
            </a:r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en los diferentes renglones presupuestarios, </a:t>
            </a:r>
            <a:r>
              <a:rPr lang="es-GT" sz="1600" dirty="0" smtClean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se realiza la gestión de las mismas con </a:t>
            </a:r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976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plazas ocupadas</a:t>
            </a:r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equivalentes </a:t>
            </a:r>
            <a:r>
              <a:rPr lang="es-GT" sz="1600" dirty="0" smtClean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al </a:t>
            </a:r>
            <a:r>
              <a:rPr lang="es-GT" sz="1600" b="1" dirty="0" smtClean="0">
                <a:solidFill>
                  <a:srgbClr val="FF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79%</a:t>
            </a:r>
            <a:r>
              <a:rPr lang="es-GT" sz="1600" dirty="0" smtClean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del total de la nómina; mientras que las plazas vacantes representan el </a:t>
            </a:r>
            <a:r>
              <a:rPr lang="es-GT" sz="1600" b="1" dirty="0" smtClean="0">
                <a:solidFill>
                  <a:srgbClr val="FF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21%</a:t>
            </a:r>
            <a:r>
              <a:rPr lang="es-GT" sz="1600" dirty="0" smtClean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GT" sz="16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 un total de </a:t>
            </a:r>
            <a:r>
              <a:rPr lang="es-GT" sz="1600" b="1" dirty="0" smtClean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252 </a:t>
            </a:r>
            <a:r>
              <a:rPr lang="es-GT" sz="1600" b="1" dirty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vacantes</a:t>
            </a:r>
            <a:r>
              <a:rPr lang="es-GT" sz="1600" dirty="0">
                <a:solidFill>
                  <a:srgbClr val="36B3CE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00073"/>
              </p:ext>
            </p:extLst>
          </p:nvPr>
        </p:nvGraphicFramePr>
        <p:xfrm>
          <a:off x="2373242" y="4066594"/>
          <a:ext cx="7225384" cy="1762708"/>
        </p:xfrm>
        <a:graphic>
          <a:graphicData uri="http://schemas.openxmlformats.org/drawingml/2006/table">
            <a:tbl>
              <a:tblPr firstRow="1" firstCol="1" bandRow="1"/>
              <a:tblGrid>
                <a:gridCol w="2312123">
                  <a:extLst>
                    <a:ext uri="{9D8B030D-6E8A-4147-A177-3AD203B41FA5}">
                      <a16:colId xmlns:a16="http://schemas.microsoft.com/office/drawing/2014/main" val="3779687962"/>
                    </a:ext>
                  </a:extLst>
                </a:gridCol>
                <a:gridCol w="722538">
                  <a:extLst>
                    <a:ext uri="{9D8B030D-6E8A-4147-A177-3AD203B41FA5}">
                      <a16:colId xmlns:a16="http://schemas.microsoft.com/office/drawing/2014/main" val="3453029686"/>
                    </a:ext>
                  </a:extLst>
                </a:gridCol>
                <a:gridCol w="722538">
                  <a:extLst>
                    <a:ext uri="{9D8B030D-6E8A-4147-A177-3AD203B41FA5}">
                      <a16:colId xmlns:a16="http://schemas.microsoft.com/office/drawing/2014/main" val="2895742083"/>
                    </a:ext>
                  </a:extLst>
                </a:gridCol>
                <a:gridCol w="722538">
                  <a:extLst>
                    <a:ext uri="{9D8B030D-6E8A-4147-A177-3AD203B41FA5}">
                      <a16:colId xmlns:a16="http://schemas.microsoft.com/office/drawing/2014/main" val="2991755821"/>
                    </a:ext>
                  </a:extLst>
                </a:gridCol>
                <a:gridCol w="1098259">
                  <a:extLst>
                    <a:ext uri="{9D8B030D-6E8A-4147-A177-3AD203B41FA5}">
                      <a16:colId xmlns:a16="http://schemas.microsoft.com/office/drawing/2014/main" val="1488249027"/>
                    </a:ext>
                  </a:extLst>
                </a:gridCol>
                <a:gridCol w="1647388">
                  <a:extLst>
                    <a:ext uri="{9D8B030D-6E8A-4147-A177-3AD203B41FA5}">
                      <a16:colId xmlns:a16="http://schemas.microsoft.com/office/drawing/2014/main" val="2906772493"/>
                    </a:ext>
                  </a:extLst>
                </a:gridCol>
              </a:tblGrid>
              <a:tr h="5801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RENGLONES PRESUPUESTARIOS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TOTALES</a:t>
                      </a:r>
                      <a:endParaRPr lang="es-GT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20B060402020202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NÓMINA%</a:t>
                      </a:r>
                      <a:endParaRPr lang="es-GT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20B060402020202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650596"/>
                  </a:ext>
                </a:extLst>
              </a:tr>
              <a:tr h="295637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031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400994"/>
                  </a:ext>
                </a:extLst>
              </a:tr>
              <a:tr h="2956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PUESTOS ACTIVOS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932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702866"/>
                  </a:ext>
                </a:extLst>
              </a:tr>
              <a:tr h="2956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PUESTOS VACANTES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252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21%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0366467"/>
                  </a:ext>
                </a:extLst>
              </a:tr>
              <a:tr h="295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TOTALES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1,174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1,228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1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7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3836</Words>
  <Application>Microsoft Office PowerPoint</Application>
  <PresentationFormat>Panorámica</PresentationFormat>
  <Paragraphs>503</Paragraphs>
  <Slides>54</Slides>
  <Notes>54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5" baseType="lpstr">
      <vt:lpstr>Vollkorn ExtraBold</vt:lpstr>
      <vt:lpstr>Vollkorn Black</vt:lpstr>
      <vt:lpstr>Montserrat</vt:lpstr>
      <vt:lpstr>Times New Roman</vt:lpstr>
      <vt:lpstr>Wingdings</vt:lpstr>
      <vt:lpstr>Calibri</vt:lpstr>
      <vt:lpstr>Montserrat SemiBold</vt:lpstr>
      <vt:lpstr>Arial</vt:lpstr>
      <vt:lpstr>Vollkorn Medium</vt:lpstr>
      <vt:lpstr>Montserrat ExtraBold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</dc:creator>
  <cp:lastModifiedBy>Bryam A. Arroyo Lima</cp:lastModifiedBy>
  <cp:revision>150</cp:revision>
  <dcterms:created xsi:type="dcterms:W3CDTF">2022-04-29T16:34:54Z</dcterms:created>
  <dcterms:modified xsi:type="dcterms:W3CDTF">2023-05-03T18:21:59Z</dcterms:modified>
</cp:coreProperties>
</file>