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64" r:id="rId4"/>
    <p:sldId id="257" r:id="rId5"/>
    <p:sldId id="262" r:id="rId6"/>
    <p:sldId id="280" r:id="rId7"/>
    <p:sldId id="281" r:id="rId8"/>
    <p:sldId id="268" r:id="rId9"/>
    <p:sldId id="282" r:id="rId10"/>
    <p:sldId id="283" r:id="rId11"/>
    <p:sldId id="284" r:id="rId12"/>
    <p:sldId id="285" r:id="rId13"/>
    <p:sldId id="273" r:id="rId14"/>
    <p:sldId id="286" r:id="rId15"/>
    <p:sldId id="287" r:id="rId16"/>
    <p:sldId id="274" r:id="rId17"/>
    <p:sldId id="288" r:id="rId18"/>
    <p:sldId id="289" r:id="rId19"/>
    <p:sldId id="276" r:id="rId20"/>
    <p:sldId id="292" r:id="rId21"/>
    <p:sldId id="277" r:id="rId22"/>
    <p:sldId id="291" r:id="rId23"/>
    <p:sldId id="290" r:id="rId24"/>
    <p:sldId id="263" r:id="rId25"/>
  </p:sldIdLst>
  <p:sldSz cx="12192000" cy="6858000"/>
  <p:notesSz cx="6858000" cy="9144000"/>
  <p:embeddedFontLst>
    <p:embeddedFont>
      <p:font typeface="Montserrat Medium" pitchFamily="2" charset="0"/>
      <p:regular r:id="rId27"/>
      <p:italic r:id="rId28"/>
    </p:embeddedFont>
    <p:embeddedFont>
      <p:font typeface="Albertus Extra Bold" panose="020E0802040304020204" pitchFamily="34" charset="0"/>
      <p:bold r:id="rId29"/>
    </p:embeddedFont>
    <p:embeddedFont>
      <p:font typeface="Montserrat SemiBold" pitchFamily="2" charset="0"/>
      <p:regular r:id="rId30"/>
      <p:bold r:id="rId31"/>
      <p:italic r:id="rId32"/>
      <p:boldItalic r:id="rId33"/>
    </p:embeddedFont>
    <p:embeddedFont>
      <p:font typeface="Montserrat ExtraBold" pitchFamily="2" charset="0"/>
      <p:bold r:id="rId34"/>
      <p:boldItalic r:id="rId35"/>
    </p:embeddedFont>
    <p:embeddedFont>
      <p:font typeface="Vollkorn Black" panose="020B0604020202020204" charset="0"/>
      <p:bold r:id="rId36"/>
      <p:boldItalic r:id="rId37"/>
    </p:embeddedFont>
    <p:embeddedFont>
      <p:font typeface="Vollkorn ExtraBold" panose="020B0604020202020204" charset="0"/>
      <p:bold r:id="rId38"/>
      <p:boldItalic r:id="rId39"/>
    </p:embeddedFont>
    <p:embeddedFont>
      <p:font typeface="Vollkorn" panose="020B0604020202020204" charset="0"/>
      <p:regular r:id="rId40"/>
      <p:bold r:id="rId41"/>
      <p:italic r:id="rId42"/>
      <p:boldItalic r:id="rId43"/>
    </p:embeddedFont>
    <p:embeddedFont>
      <p:font typeface="Vollkorn Medium" panose="020B0604020202020204" charset="0"/>
      <p:regular r:id="rId44"/>
      <p:bold r:id="rId45"/>
      <p:italic r:id="rId46"/>
      <p:boldItalic r:id="rId47"/>
    </p:embeddedFont>
    <p:embeddedFont>
      <p:font typeface="Montserrat" pitchFamily="2" charset="0"/>
      <p:regular r:id="rId48"/>
      <p:bold r:id="rId49"/>
      <p:italic r:id="rId50"/>
      <p:boldItalic r:id="rId51"/>
    </p:embeddedFont>
    <p:embeddedFont>
      <p:font typeface="Montserrat Light" pitchFamily="2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iJp/3MEYxNCktPksRf1O6ouhh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B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0bd2597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0bd25976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e0bd2597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962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787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0bd2597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0bd25976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e0bd2597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339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395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0bd25976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0bd25976b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e0bd25976b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0bd2597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0bd25976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e0bd2597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0bd259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0bd25976b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e0bd25976b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93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756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0bd2597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0bd25976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e0bd2597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3934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0bd25976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0bd25976b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e0bd25976b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G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80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"/>
            <a:ext cx="12192000" cy="685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chemeClr val="lt1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chemeClr val="lt1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15" name="Google Shape;15;p11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chemeClr val="lt1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chemeClr val="lt1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18" name="Google Shape;18;p12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pic>
        <p:nvPicPr>
          <p:cNvPr id="19" name="Google Shape;1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06471"/>
            <a:ext cx="1245950" cy="21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 1">
  <p:cSld name="PICTURE_WITH_CAPTION_TEXT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e0bd25976b_0_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3425" y="4532475"/>
            <a:ext cx="2318575" cy="23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g1e0bd25976b_0_133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28" name="Google Shape;28;g1e0bd25976b_0_133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e0bd25976b_0_157"/>
          <p:cNvSpPr txBox="1"/>
          <p:nvPr/>
        </p:nvSpPr>
        <p:spPr>
          <a:xfrm>
            <a:off x="853075" y="6244250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R  E  N  D  I  C  I  Ó  N        D  E      C  U  E  N  T  A  S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  <p:sp>
        <p:nvSpPr>
          <p:cNvPr id="31" name="Google Shape;31;g1e0bd25976b_0_157"/>
          <p:cNvSpPr txBox="1"/>
          <p:nvPr/>
        </p:nvSpPr>
        <p:spPr>
          <a:xfrm>
            <a:off x="9587800" y="6270425"/>
            <a:ext cx="22713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12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>
                <a:solidFill>
                  <a:srgbClr val="36B3CE"/>
                </a:solidFill>
                <a:latin typeface="Vollkorn Black"/>
                <a:ea typeface="Vollkorn Black"/>
                <a:cs typeface="Vollkorn Black"/>
                <a:sym typeface="Vollkorn Black"/>
              </a:rPr>
              <a:t>P  R  I  M  E  R      C  U  A  T  R  I  M  E  S  T  R  E</a:t>
            </a:r>
            <a:endParaRPr sz="600">
              <a:solidFill>
                <a:srgbClr val="36B3CE"/>
              </a:solidFill>
              <a:latin typeface="Vollkorn Black"/>
              <a:ea typeface="Vollkorn Black"/>
              <a:cs typeface="Vollkorn Black"/>
              <a:sym typeface="Vollkorn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640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27.png"/><Relationship Id="rId10" Type="http://schemas.openxmlformats.org/officeDocument/2006/relationships/image" Target="../media/image38.svg"/><Relationship Id="rId4" Type="http://schemas.openxmlformats.org/officeDocument/2006/relationships/image" Target="../media/image14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27.png"/><Relationship Id="rId10" Type="http://schemas.openxmlformats.org/officeDocument/2006/relationships/image" Target="../media/image38.svg"/><Relationship Id="rId4" Type="http://schemas.openxmlformats.org/officeDocument/2006/relationships/image" Target="../media/image14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27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43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1155" y="6282160"/>
            <a:ext cx="3369690" cy="57284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"/>
          <p:cNvSpPr txBox="1"/>
          <p:nvPr/>
        </p:nvSpPr>
        <p:spPr>
          <a:xfrm>
            <a:off x="5984186" y="6426253"/>
            <a:ext cx="165168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 b="1" i="0" u="none" strike="noStrike" cap="none" dirty="0">
                <a:solidFill>
                  <a:srgbClr val="1030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FONDO DE DESARROLLO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 b="1" i="0" u="none" strike="noStrike" cap="none" dirty="0">
                <a:solidFill>
                  <a:srgbClr val="1030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INDÍGENA GUATEMALTECO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4A5B24-72BB-4A8A-83A8-96EA744F3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160"/>
          <a:stretch/>
        </p:blipFill>
        <p:spPr>
          <a:xfrm>
            <a:off x="4846988" y="6330680"/>
            <a:ext cx="1137198" cy="49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e0bd25976b_0_37"/>
          <p:cNvSpPr/>
          <p:nvPr/>
        </p:nvSpPr>
        <p:spPr>
          <a:xfrm>
            <a:off x="0" y="803098"/>
            <a:ext cx="5373000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1e0bd25976b_0_37"/>
          <p:cNvSpPr txBox="1"/>
          <p:nvPr/>
        </p:nvSpPr>
        <p:spPr>
          <a:xfrm>
            <a:off x="640080" y="935745"/>
            <a:ext cx="49194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GT" sz="2400" dirty="0">
                <a:solidFill>
                  <a:schemeClr val="lt1"/>
                </a:solidFill>
                <a:latin typeface="Montserrat"/>
                <a:sym typeface="Montserrat"/>
              </a:rPr>
              <a:t>Pago de Salarios a </a:t>
            </a:r>
          </a:p>
          <a:p>
            <a:r>
              <a:rPr lang="es-GT" sz="2400" b="1" dirty="0">
                <a:solidFill>
                  <a:schemeClr val="lt1"/>
                </a:solidFill>
                <a:latin typeface="Montserrat"/>
                <a:sym typeface="Montserrat"/>
              </a:rPr>
              <a:t>Servidores Públicos</a:t>
            </a:r>
            <a:endParaRPr lang="es-GT" sz="24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Montserrat ExtraBold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D727B9-62CE-48CA-A231-2B5E62474CF0}"/>
              </a:ext>
            </a:extLst>
          </p:cNvPr>
          <p:cNvSpPr txBox="1"/>
          <p:nvPr/>
        </p:nvSpPr>
        <p:spPr>
          <a:xfrm>
            <a:off x="1485900" y="2705100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Presupuesto vigente total para el pago de servidores públicos: </a:t>
            </a:r>
            <a:r>
              <a:rPr lang="es-GT" b="1" i="1" dirty="0">
                <a:solidFill>
                  <a:schemeClr val="tx1"/>
                </a:solidFill>
                <a:latin typeface="Montserrat ExtraBold" pitchFamily="2" charset="0"/>
              </a:rPr>
              <a:t>Q.12,056,000.00</a:t>
            </a:r>
            <a:endParaRPr lang="es-GT" sz="800" dirty="0">
              <a:solidFill>
                <a:schemeClr val="tx1"/>
              </a:solidFill>
              <a:latin typeface="Montserrat ExtraBold" pitchFamily="2" charset="0"/>
            </a:endParaRP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FC9A01-46F2-4D4E-8848-2562C80F2E41}"/>
              </a:ext>
            </a:extLst>
          </p:cNvPr>
          <p:cNvSpPr txBox="1"/>
          <p:nvPr/>
        </p:nvSpPr>
        <p:spPr>
          <a:xfrm>
            <a:off x="1485900" y="4102277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Presupuesto utilizado al </a:t>
            </a:r>
            <a:r>
              <a:rPr lang="es-GT" i="1" dirty="0">
                <a:solidFill>
                  <a:schemeClr val="dk1"/>
                </a:solidFill>
                <a:latin typeface="Montserrat"/>
              </a:rPr>
              <a:t>Primer Cuatrimestre 2023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 para el pago de servidores públicos: </a:t>
            </a:r>
            <a:r>
              <a:rPr lang="es-GT" b="1" i="1" dirty="0">
                <a:solidFill>
                  <a:schemeClr val="tx1"/>
                </a:solidFill>
                <a:latin typeface="Montserrat ExtraBold" pitchFamily="2" charset="0"/>
              </a:rPr>
              <a:t>Q.3,941,116.37</a:t>
            </a:r>
          </a:p>
          <a:p>
            <a:pPr algn="just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808C50-2418-4991-9A42-EC3DB7D403A2}"/>
              </a:ext>
            </a:extLst>
          </p:cNvPr>
          <p:cNvSpPr txBox="1"/>
          <p:nvPr/>
        </p:nvSpPr>
        <p:spPr>
          <a:xfrm>
            <a:off x="6805314" y="2683321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Saldo para el pago de servidores públicos: </a:t>
            </a:r>
            <a:r>
              <a:rPr lang="es-GT" b="1" i="1" dirty="0">
                <a:solidFill>
                  <a:schemeClr val="tx1"/>
                </a:solidFill>
                <a:latin typeface="Montserrat ExtraBold" pitchFamily="2" charset="0"/>
              </a:rPr>
              <a:t>Q.8,114,883.63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4356E13-D1B4-41C4-A37D-1740C75A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1262" y="2670379"/>
            <a:ext cx="607335" cy="6012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AE2EBF5-9EBF-4E5A-9BF9-F4882C52FBF2}"/>
              </a:ext>
            </a:extLst>
          </p:cNvPr>
          <p:cNvSpPr txBox="1"/>
          <p:nvPr/>
        </p:nvSpPr>
        <p:spPr>
          <a:xfrm>
            <a:off x="6885810" y="4102277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Este rubro constituye el </a:t>
            </a:r>
            <a:r>
              <a:rPr lang="es-GT" b="1" dirty="0">
                <a:solidFill>
                  <a:schemeClr val="dk1"/>
                </a:solidFill>
                <a:latin typeface="Montserrat"/>
              </a:rPr>
              <a:t>31.81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% del total del presupuesto de FODIGUA</a:t>
            </a:r>
            <a:endParaRPr lang="es-GT" i="1" dirty="0">
              <a:solidFill>
                <a:srgbClr val="FF0000"/>
              </a:solidFill>
              <a:latin typeface="Montserrat"/>
            </a:endParaRP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5C800EA-AFCE-4BD9-B255-31332880A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864" y="2647105"/>
            <a:ext cx="607335" cy="6012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087872C-9EEB-4F3D-825C-445AD10B4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516" y="4160272"/>
            <a:ext cx="601200" cy="6012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BF9AC6C-3355-4EF0-B559-02680D993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1758" y="4074547"/>
            <a:ext cx="6012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1585990" y="2078702"/>
            <a:ext cx="952889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dirty="0" smtClean="0">
                <a:solidFill>
                  <a:schemeClr val="dk1"/>
                </a:solidFill>
                <a:latin typeface="Montserrat Light" pitchFamily="2" charset="0"/>
              </a:rPr>
              <a:t>FODIGUA cuenta con áreas de intervención como: vivienda mínima, agricultura, infraestructura y en la preservación de prácticas culturales en la cosmovisión maya, a través del apoyo a las autoridades indígenas. </a:t>
            </a:r>
            <a:endParaRPr lang="es-GT" dirty="0" smtClean="0">
              <a:solidFill>
                <a:schemeClr val="dk1"/>
              </a:solidFill>
              <a:latin typeface="Montserrat Light" pitchFamily="2" charset="0"/>
            </a:endParaRPr>
          </a:p>
          <a:p>
            <a:pPr algn="just"/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/>
            <a:endParaRPr lang="es-GT" dirty="0" smtClean="0">
              <a:solidFill>
                <a:schemeClr val="dk1"/>
              </a:solidFill>
              <a:latin typeface="Montserrat Light" pitchFamily="2" charset="0"/>
            </a:endParaRPr>
          </a:p>
          <a:p>
            <a:pPr algn="just"/>
            <a:r>
              <a:rPr lang="es-GT" dirty="0">
                <a:solidFill>
                  <a:schemeClr val="dk1"/>
                </a:solidFill>
                <a:latin typeface="Montserrat Light" pitchFamily="2" charset="0"/>
              </a:rPr>
              <a:t>I</a:t>
            </a:r>
            <a:r>
              <a:rPr lang="es-GT" dirty="0" smtClean="0">
                <a:solidFill>
                  <a:schemeClr val="dk1"/>
                </a:solidFill>
                <a:latin typeface="Montserrat Light" pitchFamily="2" charset="0"/>
              </a:rPr>
              <a:t>nvierte </a:t>
            </a:r>
            <a:r>
              <a:rPr lang="es-GT" dirty="0">
                <a:solidFill>
                  <a:schemeClr val="dk1"/>
                </a:solidFill>
                <a:latin typeface="Montserrat Light" pitchFamily="2" charset="0"/>
              </a:rPr>
              <a:t>en la adquisición de inmuebles, construcciones, </a:t>
            </a:r>
            <a:r>
              <a:rPr lang="es-GT" dirty="0" smtClean="0">
                <a:solidFill>
                  <a:schemeClr val="dk1"/>
                </a:solidFill>
                <a:latin typeface="Montserrat Light" pitchFamily="2" charset="0"/>
              </a:rPr>
              <a:t>mobiliario y equipos de computo, compra de  </a:t>
            </a:r>
            <a:r>
              <a:rPr lang="es-GT" dirty="0">
                <a:solidFill>
                  <a:schemeClr val="dk1"/>
                </a:solidFill>
                <a:latin typeface="Montserrat Light" pitchFamily="2" charset="0"/>
              </a:rPr>
              <a:t>licencias y programas </a:t>
            </a:r>
            <a:r>
              <a:rPr lang="es-GT" dirty="0" smtClean="0">
                <a:solidFill>
                  <a:schemeClr val="dk1"/>
                </a:solidFill>
                <a:latin typeface="Montserrat Light" pitchFamily="2" charset="0"/>
              </a:rPr>
              <a:t>de computación con pertinencia cultural,</a:t>
            </a:r>
            <a:r>
              <a:rPr lang="es-GT" dirty="0" smtClean="0">
                <a:solidFill>
                  <a:schemeClr val="dk1"/>
                </a:solidFill>
                <a:latin typeface="Montserrat Light" pitchFamily="2" charset="0"/>
              </a:rPr>
              <a:t> </a:t>
            </a:r>
            <a:r>
              <a:rPr lang="es-GT" dirty="0" smtClean="0">
                <a:solidFill>
                  <a:schemeClr val="dk1"/>
                </a:solidFill>
                <a:latin typeface="Montserrat Light" pitchFamily="2" charset="0"/>
              </a:rPr>
              <a:t>disminuyendo la brecha tecnológica en las comunidades indígenas del país </a:t>
            </a:r>
            <a:r>
              <a:rPr lang="es-GT" dirty="0" smtClean="0">
                <a:solidFill>
                  <a:schemeClr val="dk1"/>
                </a:solidFill>
                <a:latin typeface="Montserrat Light" pitchFamily="2" charset="0"/>
              </a:rPr>
              <a:t>a través del Departamento de Recursos tecnológicos Educativos. </a:t>
            </a:r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/>
            <a:r>
              <a:rPr lang="es-GT" dirty="0">
                <a:solidFill>
                  <a:schemeClr val="dk1"/>
                </a:solidFill>
                <a:latin typeface="Montserrat Light" pitchFamily="2" charset="0"/>
              </a:rPr>
              <a:t>Durante el periodo reportado destaca la adquisición de equipo doméstico, mejoramiento de techo mínimo y mejoramiento de la infraestructura vial.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/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tx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 Light" pitchFamily="2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Light" pitchFamily="2" charset="0"/>
            </a:endParaRPr>
          </a:p>
        </p:txBody>
      </p:sp>
      <p:sp>
        <p:nvSpPr>
          <p:cNvPr id="5" name="Google Shape;67;g1e0bd25976b_0_50">
            <a:extLst>
              <a:ext uri="{FF2B5EF4-FFF2-40B4-BE49-F238E27FC236}">
                <a16:creationId xmlns:a16="http://schemas.microsoft.com/office/drawing/2014/main" id="{C8000BA0-EF92-4E33-893B-4CF6E1DEEA3E}"/>
              </a:ext>
            </a:extLst>
          </p:cNvPr>
          <p:cNvSpPr/>
          <p:nvPr/>
        </p:nvSpPr>
        <p:spPr>
          <a:xfrm>
            <a:off x="1" y="835786"/>
            <a:ext cx="6095999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1e0bd25976b_0_142"/>
          <p:cNvSpPr txBox="1"/>
          <p:nvPr/>
        </p:nvSpPr>
        <p:spPr>
          <a:xfrm>
            <a:off x="291401" y="998858"/>
            <a:ext cx="6628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Montserrat"/>
                <a:sym typeface="Montserrat"/>
              </a:rPr>
              <a:t>Áreas de</a:t>
            </a:r>
            <a:r>
              <a:rPr lang="es-MX" sz="2400" dirty="0" smtClean="0">
                <a:solidFill>
                  <a:schemeClr val="bg1"/>
                </a:solidFill>
                <a:latin typeface="Montserrat"/>
                <a:sym typeface="Montserrat"/>
              </a:rPr>
              <a:t> Intervención del </a:t>
            </a:r>
            <a:r>
              <a:rPr lang="es-MX" sz="2400" b="1" dirty="0" smtClean="0">
                <a:solidFill>
                  <a:schemeClr val="bg1"/>
                </a:solidFill>
                <a:latin typeface="Montserrat ExtraBold" pitchFamily="2" charset="0"/>
                <a:sym typeface="Montserrat"/>
              </a:rPr>
              <a:t>FODIGUA</a:t>
            </a:r>
            <a:endParaRPr lang="es-MX" sz="2400" b="1" dirty="0">
              <a:solidFill>
                <a:schemeClr val="bg1"/>
              </a:solidFill>
            </a:endParaRPr>
          </a:p>
          <a:p>
            <a:pPr lvl="0"/>
            <a:endParaRPr lang="es-MX" sz="2000" b="1" dirty="0">
              <a:solidFill>
                <a:srgbClr val="36B3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e0bd25976b_0_37"/>
          <p:cNvSpPr/>
          <p:nvPr/>
        </p:nvSpPr>
        <p:spPr>
          <a:xfrm>
            <a:off x="0" y="803098"/>
            <a:ext cx="5373000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1e0bd25976b_0_37"/>
          <p:cNvSpPr txBox="1"/>
          <p:nvPr/>
        </p:nvSpPr>
        <p:spPr>
          <a:xfrm>
            <a:off x="640080" y="935745"/>
            <a:ext cx="49194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2400" dirty="0">
                <a:solidFill>
                  <a:schemeClr val="lt1"/>
                </a:solidFill>
                <a:latin typeface="Montserrat"/>
                <a:sym typeface="Montserrat"/>
              </a:rPr>
              <a:t>Monto </a:t>
            </a:r>
            <a:r>
              <a:rPr lang="es-MX" sz="2400" dirty="0" smtClean="0">
                <a:solidFill>
                  <a:schemeClr val="lt1"/>
                </a:solidFill>
                <a:latin typeface="Montserrat"/>
                <a:sym typeface="Montserrat"/>
              </a:rPr>
              <a:t>utilizado </a:t>
            </a:r>
            <a:r>
              <a:rPr lang="es-MX" sz="2400" dirty="0">
                <a:solidFill>
                  <a:schemeClr val="lt1"/>
                </a:solidFill>
                <a:latin typeface="Montserrat"/>
                <a:sym typeface="Montserrat"/>
              </a:rPr>
              <a:t>en </a:t>
            </a:r>
          </a:p>
          <a:p>
            <a:r>
              <a:rPr lang="es-MX" sz="2400" b="1" dirty="0">
                <a:solidFill>
                  <a:schemeClr val="lt1"/>
                </a:solidFill>
                <a:latin typeface="Montserrat ExtraBold" pitchFamily="2" charset="0"/>
                <a:sym typeface="Montserrat"/>
              </a:rPr>
              <a:t>Inversión a la Fecha</a:t>
            </a:r>
            <a:endParaRPr lang="es-MX" sz="2400" b="1" dirty="0">
              <a:solidFill>
                <a:schemeClr val="lt1"/>
              </a:solidFill>
              <a:latin typeface="Montserrat ExtraBold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Montserrat ExtraBold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D727B9-62CE-48CA-A231-2B5E62474CF0}"/>
              </a:ext>
            </a:extLst>
          </p:cNvPr>
          <p:cNvSpPr txBox="1"/>
          <p:nvPr/>
        </p:nvSpPr>
        <p:spPr>
          <a:xfrm>
            <a:off x="1485900" y="2705100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dk1"/>
                </a:solidFill>
                <a:latin typeface="Montserrat"/>
              </a:rPr>
              <a:t>Presupuesto vigente total para inversión:</a:t>
            </a:r>
          </a:p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 </a:t>
            </a:r>
            <a:r>
              <a:rPr lang="es-GT" b="1" i="1" dirty="0">
                <a:solidFill>
                  <a:schemeClr val="tx1"/>
                </a:solidFill>
                <a:latin typeface="Montserrat ExtraBold" pitchFamily="2" charset="0"/>
              </a:rPr>
              <a:t>Q.20,000,000.00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FC9A01-46F2-4D4E-8848-2562C80F2E41}"/>
              </a:ext>
            </a:extLst>
          </p:cNvPr>
          <p:cNvSpPr txBox="1"/>
          <p:nvPr/>
        </p:nvSpPr>
        <p:spPr>
          <a:xfrm>
            <a:off x="1485900" y="4102277"/>
            <a:ext cx="4295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dk1"/>
                </a:solidFill>
                <a:latin typeface="Montserrat"/>
              </a:rPr>
              <a:t>Presupuesto utilizado al Primer Cuatrimestre 2023 para la inversión: </a:t>
            </a:r>
            <a:r>
              <a:rPr lang="es-GT" b="1" i="1" dirty="0">
                <a:solidFill>
                  <a:schemeClr val="tx1"/>
                </a:solidFill>
                <a:latin typeface="Montserrat ExtraBold" pitchFamily="2" charset="0"/>
              </a:rPr>
              <a:t>Q.2,450,738.94</a:t>
            </a:r>
          </a:p>
          <a:p>
            <a:pPr algn="just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808C50-2418-4991-9A42-EC3DB7D403A2}"/>
              </a:ext>
            </a:extLst>
          </p:cNvPr>
          <p:cNvSpPr txBox="1"/>
          <p:nvPr/>
        </p:nvSpPr>
        <p:spPr>
          <a:xfrm>
            <a:off x="6805314" y="2683321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Saldo para la inversión:</a:t>
            </a:r>
          </a:p>
          <a:p>
            <a:pPr algn="just"/>
            <a:r>
              <a:rPr lang="es-GT" b="1" i="1" dirty="0">
                <a:solidFill>
                  <a:schemeClr val="tx1"/>
                </a:solidFill>
                <a:latin typeface="Montserrat ExtraBold" pitchFamily="2" charset="0"/>
              </a:rPr>
              <a:t>Q.17,549,261.06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4356E13-D1B4-41C4-A37D-1740C75A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1262" y="2670379"/>
            <a:ext cx="607335" cy="6012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AE2EBF5-9EBF-4E5A-9BF9-F4882C52FBF2}"/>
              </a:ext>
            </a:extLst>
          </p:cNvPr>
          <p:cNvSpPr txBox="1"/>
          <p:nvPr/>
        </p:nvSpPr>
        <p:spPr>
          <a:xfrm>
            <a:off x="6885810" y="4102277"/>
            <a:ext cx="42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dk1"/>
                </a:solidFill>
                <a:latin typeface="Montserrat"/>
              </a:rPr>
              <a:t>Este rubro constituye el </a:t>
            </a:r>
            <a:r>
              <a:rPr lang="es-MX" dirty="0">
                <a:solidFill>
                  <a:schemeClr val="dk1"/>
                </a:solidFill>
                <a:latin typeface="Montserrat ExtraBold" pitchFamily="2" charset="0"/>
              </a:rPr>
              <a:t>52.77% </a:t>
            </a:r>
            <a:r>
              <a:rPr lang="es-MX" dirty="0">
                <a:solidFill>
                  <a:schemeClr val="dk1"/>
                </a:solidFill>
                <a:latin typeface="Montserrat"/>
              </a:rPr>
              <a:t>del total del presupuesto de FODIGUA.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5C800EA-AFCE-4BD9-B255-31332880A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864" y="2647105"/>
            <a:ext cx="607335" cy="6012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087872C-9EEB-4F3D-825C-445AD10B4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516" y="4160272"/>
            <a:ext cx="601200" cy="6012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BF9AC6C-3355-4EF0-B559-02680D993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1758" y="4074547"/>
            <a:ext cx="6012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BFB76A-192B-4D5E-8876-F1EF6E3F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01FCB43-A18D-4518-8BF0-636D237C712E}"/>
              </a:ext>
            </a:extLst>
          </p:cNvPr>
          <p:cNvGrpSpPr/>
          <p:nvPr/>
        </p:nvGrpSpPr>
        <p:grpSpPr>
          <a:xfrm>
            <a:off x="2794540" y="2527349"/>
            <a:ext cx="7433021" cy="1578001"/>
            <a:chOff x="2451640" y="288974"/>
            <a:chExt cx="7433021" cy="1578001"/>
          </a:xfrm>
        </p:grpSpPr>
        <p:sp>
          <p:nvSpPr>
            <p:cNvPr id="8" name="Google Shape;46;p2">
              <a:extLst>
                <a:ext uri="{FF2B5EF4-FFF2-40B4-BE49-F238E27FC236}">
                  <a16:creationId xmlns:a16="http://schemas.microsoft.com/office/drawing/2014/main" id="{3F9905B7-5697-4EB3-9035-53A2EEAC4B2E}"/>
                </a:ext>
              </a:extLst>
            </p:cNvPr>
            <p:cNvSpPr/>
            <p:nvPr/>
          </p:nvSpPr>
          <p:spPr>
            <a:xfrm flipH="1">
              <a:off x="2827706" y="288975"/>
              <a:ext cx="7056955" cy="157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7;p2">
              <a:extLst>
                <a:ext uri="{FF2B5EF4-FFF2-40B4-BE49-F238E27FC236}">
                  <a16:creationId xmlns:a16="http://schemas.microsoft.com/office/drawing/2014/main" id="{DD9F9040-C3FB-4429-8505-FD24267A6339}"/>
                </a:ext>
              </a:extLst>
            </p:cNvPr>
            <p:cNvSpPr/>
            <p:nvPr/>
          </p:nvSpPr>
          <p:spPr>
            <a:xfrm>
              <a:off x="2451640" y="288974"/>
              <a:ext cx="1237200" cy="1578000"/>
            </a:xfrm>
            <a:prstGeom prst="rect">
              <a:avLst/>
            </a:prstGeom>
            <a:solidFill>
              <a:srgbClr val="36B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9;p2">
            <a:extLst>
              <a:ext uri="{FF2B5EF4-FFF2-40B4-BE49-F238E27FC236}">
                <a16:creationId xmlns:a16="http://schemas.microsoft.com/office/drawing/2014/main" id="{E238FF0C-E384-4972-B545-475DAAFF4EE5}"/>
              </a:ext>
            </a:extLst>
          </p:cNvPr>
          <p:cNvSpPr txBox="1"/>
          <p:nvPr/>
        </p:nvSpPr>
        <p:spPr>
          <a:xfrm>
            <a:off x="2995667" y="2577705"/>
            <a:ext cx="83494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9000" dirty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2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2F44B210-41A1-407A-9DF5-F5A53524E7C9}"/>
              </a:ext>
            </a:extLst>
          </p:cNvPr>
          <p:cNvSpPr txBox="1"/>
          <p:nvPr/>
        </p:nvSpPr>
        <p:spPr>
          <a:xfrm>
            <a:off x="3933444" y="2747293"/>
            <a:ext cx="43488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200" dirty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Resultados Específicos</a:t>
            </a:r>
          </a:p>
        </p:txBody>
      </p:sp>
      <p:sp>
        <p:nvSpPr>
          <p:cNvPr id="13" name="Google Shape;48;p2">
            <a:extLst>
              <a:ext uri="{FF2B5EF4-FFF2-40B4-BE49-F238E27FC236}">
                <a16:creationId xmlns:a16="http://schemas.microsoft.com/office/drawing/2014/main" id="{0B7FE30F-E95D-4F97-85DC-4659FBA0A98F}"/>
              </a:ext>
            </a:extLst>
          </p:cNvPr>
          <p:cNvSpPr txBox="1"/>
          <p:nvPr/>
        </p:nvSpPr>
        <p:spPr>
          <a:xfrm>
            <a:off x="3933444" y="3280138"/>
            <a:ext cx="62941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200" dirty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Principales Avances y Resultados</a:t>
            </a:r>
          </a:p>
        </p:txBody>
      </p:sp>
    </p:spTree>
    <p:extLst>
      <p:ext uri="{BB962C8B-B14F-4D97-AF65-F5344CB8AC3E}">
        <p14:creationId xmlns:p14="http://schemas.microsoft.com/office/powerpoint/2010/main" val="20711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4941486" y="3215727"/>
            <a:ext cx="6499563" cy="235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b="1" dirty="0">
                <a:solidFill>
                  <a:schemeClr val="tx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3,670 estudiantes del nivel primario 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  <a:ea typeface="Montserrat"/>
                <a:cs typeface="Montserrat"/>
                <a:sym typeface="Montserrat"/>
              </a:rPr>
              <a:t>atendidos en el sistema escolar con dotación de equipo tecnológico (300 computadoras), así como mobiliario para el buen uso del mismo. El equipo tecnológico mencionado incluye instalación de software operativo y software educativo 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  <a:ea typeface="Montserrat"/>
                <a:cs typeface="Montserrat"/>
                <a:sym typeface="Montserrat"/>
              </a:rPr>
              <a:t>con pertinencia cultural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  <a:ea typeface="Montserrat"/>
                <a:cs typeface="Montserrat"/>
                <a:sym typeface="Montserrat"/>
              </a:rPr>
              <a:t>.      </a:t>
            </a:r>
            <a:endParaRPr lang="es-GT" dirty="0">
              <a:solidFill>
                <a:schemeClr val="tx1"/>
              </a:solidFill>
              <a:latin typeface="Montserrat Light" pitchFamily="2" charset="0"/>
              <a:ea typeface="Montserrat"/>
              <a:cs typeface="Montserrat"/>
              <a:sym typeface="Montserrat"/>
            </a:endParaRPr>
          </a:p>
          <a:p>
            <a:pPr algn="just"/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tx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 Light" pitchFamily="2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Light" pitchFamily="2" charset="0"/>
            </a:endParaRPr>
          </a:p>
        </p:txBody>
      </p:sp>
      <p:sp>
        <p:nvSpPr>
          <p:cNvPr id="5" name="Google Shape;94;g1e0bd25976b_0_142">
            <a:extLst>
              <a:ext uri="{FF2B5EF4-FFF2-40B4-BE49-F238E27FC236}">
                <a16:creationId xmlns:a16="http://schemas.microsoft.com/office/drawing/2014/main" id="{77A162FC-6DD5-4D74-BDC0-D308B72BC60E}"/>
              </a:ext>
            </a:extLst>
          </p:cNvPr>
          <p:cNvSpPr txBox="1"/>
          <p:nvPr/>
        </p:nvSpPr>
        <p:spPr>
          <a:xfrm>
            <a:off x="4941486" y="2111397"/>
            <a:ext cx="66744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Principales</a:t>
            </a:r>
            <a:r>
              <a:rPr lang="es-GT" sz="2400" b="1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b="1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Resultados y Avances </a:t>
            </a:r>
            <a:endParaRPr sz="2400" dirty="0">
              <a:solidFill>
                <a:srgbClr val="36B3CE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46E05E-A77C-4DB9-BD39-894BB8EC6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51" y="481671"/>
            <a:ext cx="3996279" cy="546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8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e0bd25976b_0_37"/>
          <p:cNvSpPr/>
          <p:nvPr/>
        </p:nvSpPr>
        <p:spPr>
          <a:xfrm>
            <a:off x="0" y="803098"/>
            <a:ext cx="5373000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1e0bd25976b_0_37"/>
          <p:cNvSpPr txBox="1"/>
          <p:nvPr/>
        </p:nvSpPr>
        <p:spPr>
          <a:xfrm>
            <a:off x="640080" y="935745"/>
            <a:ext cx="49194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2400" dirty="0">
                <a:solidFill>
                  <a:schemeClr val="lt1"/>
                </a:solidFill>
                <a:latin typeface="Montserrat"/>
                <a:sym typeface="Montserrat"/>
              </a:rPr>
              <a:t>Principales </a:t>
            </a:r>
          </a:p>
          <a:p>
            <a:r>
              <a:rPr lang="es-MX" sz="2400" dirty="0">
                <a:solidFill>
                  <a:schemeClr val="lt1"/>
                </a:solidFill>
                <a:latin typeface="Montserrat ExtraBold" pitchFamily="2" charset="0"/>
                <a:sym typeface="Montserrat"/>
              </a:rPr>
              <a:t>Resultados y Avances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Montserrat ExtraBold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D727B9-62CE-48CA-A231-2B5E62474CF0}"/>
              </a:ext>
            </a:extLst>
          </p:cNvPr>
          <p:cNvSpPr txBox="1"/>
          <p:nvPr/>
        </p:nvSpPr>
        <p:spPr>
          <a:xfrm>
            <a:off x="1449324" y="2326675"/>
            <a:ext cx="4295775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Aspecto Presupuestario:</a:t>
            </a:r>
          </a:p>
          <a:p>
            <a:pPr lvl="0" algn="just">
              <a:lnSpc>
                <a:spcPct val="150000"/>
              </a:lnSpc>
            </a:pPr>
            <a:endParaRPr lang="es-GT"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Presupuesto Vigente:</a:t>
            </a: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 Q  8,218,700.00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Presupuesto Ejecutado (utilizado):  </a:t>
            </a:r>
          </a:p>
          <a:p>
            <a:pPr lvl="0" algn="just">
              <a:lnSpc>
                <a:spcPct val="150000"/>
              </a:lnSpc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Q 2,170,392.00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Fuente de financiamiento: </a:t>
            </a:r>
          </a:p>
          <a:p>
            <a:pPr lvl="0" algn="just">
              <a:lnSpc>
                <a:spcPct val="150000"/>
              </a:lnSpc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Q 6,048,308.00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808C50-2418-4991-9A42-EC3DB7D403A2}"/>
              </a:ext>
            </a:extLst>
          </p:cNvPr>
          <p:cNvSpPr txBox="1"/>
          <p:nvPr/>
        </p:nvSpPr>
        <p:spPr>
          <a:xfrm>
            <a:off x="6768738" y="2304896"/>
            <a:ext cx="429577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GT" b="1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Aspecto de Planificación </a:t>
            </a:r>
            <a:r>
              <a:rPr lang="es-GT" b="1" dirty="0" smtClean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Estatal</a:t>
            </a:r>
            <a:r>
              <a:rPr lang="es-GT" b="1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:</a:t>
            </a:r>
          </a:p>
          <a:p>
            <a:pPr lvl="0" algn="just">
              <a:lnSpc>
                <a:spcPct val="150000"/>
              </a:lnSpc>
            </a:pPr>
            <a:endParaRPr lang="es-GT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Programa: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Apoyo y participación para el desarrollo integral de los pueblos indígenas.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tx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Meta</a:t>
            </a: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: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3,670 estudiantes directos.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tx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Población beneficiada</a:t>
            </a: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: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3,670 estudiantes directos.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Ubicación geográfica: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nivel nacional.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GT" dirty="0">
                <a:solidFill>
                  <a:schemeClr val="dk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Plazo de ejecución: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Ejercicio fiscal 2023.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/>
            <a:endParaRPr lang="es-MX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4356E13-D1B4-41C4-A37D-1740C75A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4686" y="2291954"/>
            <a:ext cx="607335" cy="6012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5C800EA-AFCE-4BD9-B255-31332880A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288" y="2268680"/>
            <a:ext cx="607335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C1338B-E03E-45D6-A541-348E0016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D6807CEC-76B3-40E8-B92A-10A63A3CF6E5}"/>
              </a:ext>
            </a:extLst>
          </p:cNvPr>
          <p:cNvGrpSpPr/>
          <p:nvPr/>
        </p:nvGrpSpPr>
        <p:grpSpPr>
          <a:xfrm>
            <a:off x="2379489" y="2502166"/>
            <a:ext cx="7433021" cy="1578001"/>
            <a:chOff x="2451640" y="288974"/>
            <a:chExt cx="7433021" cy="1578001"/>
          </a:xfrm>
        </p:grpSpPr>
        <p:sp>
          <p:nvSpPr>
            <p:cNvPr id="9" name="Google Shape;46;p2">
              <a:extLst>
                <a:ext uri="{FF2B5EF4-FFF2-40B4-BE49-F238E27FC236}">
                  <a16:creationId xmlns:a16="http://schemas.microsoft.com/office/drawing/2014/main" id="{DB450627-D1DC-46A4-9369-F71B521D48AD}"/>
                </a:ext>
              </a:extLst>
            </p:cNvPr>
            <p:cNvSpPr/>
            <p:nvPr/>
          </p:nvSpPr>
          <p:spPr>
            <a:xfrm flipH="1">
              <a:off x="2827706" y="288975"/>
              <a:ext cx="7056955" cy="157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;p2">
              <a:extLst>
                <a:ext uri="{FF2B5EF4-FFF2-40B4-BE49-F238E27FC236}">
                  <a16:creationId xmlns:a16="http://schemas.microsoft.com/office/drawing/2014/main" id="{3321A62A-603D-4312-AC88-6FB0B76246B8}"/>
                </a:ext>
              </a:extLst>
            </p:cNvPr>
            <p:cNvSpPr/>
            <p:nvPr/>
          </p:nvSpPr>
          <p:spPr>
            <a:xfrm>
              <a:off x="2451640" y="288974"/>
              <a:ext cx="1237200" cy="1578000"/>
            </a:xfrm>
            <a:prstGeom prst="rect">
              <a:avLst/>
            </a:prstGeom>
            <a:solidFill>
              <a:srgbClr val="36B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9;p2">
            <a:extLst>
              <a:ext uri="{FF2B5EF4-FFF2-40B4-BE49-F238E27FC236}">
                <a16:creationId xmlns:a16="http://schemas.microsoft.com/office/drawing/2014/main" id="{AE36F936-31C2-462E-BD63-3E3F08C93907}"/>
              </a:ext>
            </a:extLst>
          </p:cNvPr>
          <p:cNvSpPr txBox="1"/>
          <p:nvPr/>
        </p:nvSpPr>
        <p:spPr>
          <a:xfrm>
            <a:off x="2580616" y="2552522"/>
            <a:ext cx="83494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9000" dirty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3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4B7831B7-9DA5-41CF-AEAB-2427C5E50D07}"/>
              </a:ext>
            </a:extLst>
          </p:cNvPr>
          <p:cNvSpPr txBox="1"/>
          <p:nvPr/>
        </p:nvSpPr>
        <p:spPr>
          <a:xfrm>
            <a:off x="3713521" y="2808677"/>
            <a:ext cx="51410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200" dirty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Consolidado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200" dirty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Logros Institucionales</a:t>
            </a:r>
          </a:p>
        </p:txBody>
      </p:sp>
    </p:spTree>
    <p:extLst>
      <p:ext uri="{BB962C8B-B14F-4D97-AF65-F5344CB8AC3E}">
        <p14:creationId xmlns:p14="http://schemas.microsoft.com/office/powerpoint/2010/main" val="27303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g1e0bd25976b_0_50">
            <a:extLst>
              <a:ext uri="{FF2B5EF4-FFF2-40B4-BE49-F238E27FC236}">
                <a16:creationId xmlns:a16="http://schemas.microsoft.com/office/drawing/2014/main" id="{AE2522AF-24EF-DDFA-B195-FAB8FB02D37A}"/>
              </a:ext>
            </a:extLst>
          </p:cNvPr>
          <p:cNvSpPr/>
          <p:nvPr/>
        </p:nvSpPr>
        <p:spPr>
          <a:xfrm>
            <a:off x="1" y="791251"/>
            <a:ext cx="4901184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8;g1e0bd25976b_0_50">
            <a:extLst>
              <a:ext uri="{FF2B5EF4-FFF2-40B4-BE49-F238E27FC236}">
                <a16:creationId xmlns:a16="http://schemas.microsoft.com/office/drawing/2014/main" id="{782D09DE-E16C-6B0F-BFD5-7C0C53AE4A8F}"/>
              </a:ext>
            </a:extLst>
          </p:cNvPr>
          <p:cNvSpPr txBox="1"/>
          <p:nvPr/>
        </p:nvSpPr>
        <p:spPr>
          <a:xfrm>
            <a:off x="841629" y="857397"/>
            <a:ext cx="377609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 Light" pitchFamily="2" charset="0"/>
                <a:sym typeface="Montserrat"/>
              </a:rPr>
              <a:t>Consolidando de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"/>
                <a:sym typeface="Montserrat"/>
              </a:rPr>
              <a:t>Logros Institucionales</a:t>
            </a:r>
            <a:endParaRPr sz="2300" b="1" dirty="0">
              <a:solidFill>
                <a:schemeClr val="l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C8AC39-6B2F-482D-B5F3-774490A9821C}"/>
              </a:ext>
            </a:extLst>
          </p:cNvPr>
          <p:cNvSpPr txBox="1"/>
          <p:nvPr/>
        </p:nvSpPr>
        <p:spPr>
          <a:xfrm>
            <a:off x="1261328" y="2174043"/>
            <a:ext cx="45187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Se dotó </a:t>
            </a:r>
            <a:r>
              <a:rPr lang="es-ES" dirty="0" smtClean="0">
                <a:solidFill>
                  <a:schemeClr val="dk1"/>
                </a:solidFill>
                <a:latin typeface="Montserrat" pitchFamily="2" charset="0"/>
              </a:rPr>
              <a:t>de 300 </a:t>
            </a:r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equipos de </a:t>
            </a:r>
            <a:r>
              <a:rPr lang="es-ES" dirty="0" smtClean="0">
                <a:solidFill>
                  <a:schemeClr val="dk1"/>
                </a:solidFill>
                <a:latin typeface="Montserrat" pitchFamily="2" charset="0"/>
              </a:rPr>
              <a:t>cómputo y mobiliario, </a:t>
            </a:r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que </a:t>
            </a:r>
            <a:r>
              <a:rPr lang="es-ES" dirty="0" smtClean="0">
                <a:solidFill>
                  <a:schemeClr val="dk1"/>
                </a:solidFill>
                <a:latin typeface="Montserrat" pitchFamily="2" charset="0"/>
              </a:rPr>
              <a:t>beneficiaron </a:t>
            </a:r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a un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 total de 3,670 estudiantes, entre ellos 1,898 mujeres y 1,772 hombres, pertenecientes a </a:t>
            </a:r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25 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establecimientos educativos, de las comunidades 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lingüísticas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: </a:t>
            </a:r>
            <a:r>
              <a:rPr lang="es-GT" dirty="0" err="1" smtClean="0">
                <a:solidFill>
                  <a:schemeClr val="dk1"/>
                </a:solidFill>
                <a:latin typeface="Montserrat" pitchFamily="2" charset="0"/>
              </a:rPr>
              <a:t>Achí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, </a:t>
            </a:r>
            <a:r>
              <a:rPr lang="es-GT" dirty="0" err="1" smtClean="0">
                <a:solidFill>
                  <a:schemeClr val="dk1"/>
                </a:solidFill>
                <a:latin typeface="Montserrat" pitchFamily="2" charset="0"/>
              </a:rPr>
              <a:t>Akateco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, Castellano, Ixil, Kaqchikel, </a:t>
            </a:r>
            <a:r>
              <a:rPr lang="es-GT" dirty="0" err="1" smtClean="0">
                <a:solidFill>
                  <a:schemeClr val="dk1"/>
                </a:solidFill>
                <a:latin typeface="Montserrat" pitchFamily="2" charset="0"/>
              </a:rPr>
              <a:t>K'iche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, </a:t>
            </a:r>
            <a:r>
              <a:rPr lang="es-GT" dirty="0" err="1">
                <a:solidFill>
                  <a:schemeClr val="dk1"/>
                </a:solidFill>
                <a:latin typeface="Montserrat" pitchFamily="2" charset="0"/>
              </a:rPr>
              <a:t>Mam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, </a:t>
            </a:r>
            <a:r>
              <a:rPr lang="es-GT" dirty="0" err="1">
                <a:solidFill>
                  <a:schemeClr val="dk1"/>
                </a:solidFill>
                <a:latin typeface="Montserrat" pitchFamily="2" charset="0"/>
              </a:rPr>
              <a:t>Poqomchi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', </a:t>
            </a:r>
            <a:r>
              <a:rPr lang="es-GT" dirty="0" err="1" smtClean="0">
                <a:solidFill>
                  <a:schemeClr val="dk1"/>
                </a:solidFill>
                <a:latin typeface="Montserrat" pitchFamily="2" charset="0"/>
              </a:rPr>
              <a:t>Q'eqchi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 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y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 </a:t>
            </a:r>
            <a:r>
              <a:rPr lang="es-GT" dirty="0" err="1">
                <a:solidFill>
                  <a:schemeClr val="dk1"/>
                </a:solidFill>
                <a:latin typeface="Montserrat" pitchFamily="2" charset="0"/>
              </a:rPr>
              <a:t>Xinka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, 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de los departamentos de 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Baja Verapaz, Huehuetenango, Izabal, Jutiapa, Petén, Quiché, San Marcos, Santa Rosa, Sololá y </a:t>
            </a:r>
            <a:r>
              <a:rPr lang="es-GT" dirty="0" smtClean="0">
                <a:solidFill>
                  <a:schemeClr val="dk1"/>
                </a:solidFill>
                <a:latin typeface="Montserrat" pitchFamily="2" charset="0"/>
              </a:rPr>
              <a:t>Totonicapán</a:t>
            </a:r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.</a:t>
            </a:r>
            <a:endParaRPr lang="es-GT" dirty="0">
              <a:solidFill>
                <a:schemeClr val="dk1"/>
              </a:solidFill>
              <a:latin typeface="Montserrat" pitchFamily="2" charset="0"/>
            </a:endParaRPr>
          </a:p>
          <a:p>
            <a:pPr algn="just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C1833F-359B-48C9-9EDF-EB45C38B216D}"/>
              </a:ext>
            </a:extLst>
          </p:cNvPr>
          <p:cNvSpPr txBox="1"/>
          <p:nvPr/>
        </p:nvSpPr>
        <p:spPr>
          <a:xfrm>
            <a:off x="6727873" y="2101555"/>
            <a:ext cx="4518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Se benefició a 2,520 personas, con dotación de tinacos, filtros de agua, estufas ahorradoras de leña, molinos manuales, laminas, herramientas agrícolas e insumos de infraestructura, </a:t>
            </a:r>
            <a:r>
              <a:rPr lang="es-ES" dirty="0" smtClean="0">
                <a:solidFill>
                  <a:schemeClr val="dk1"/>
                </a:solidFill>
                <a:latin typeface="Montserrat" pitchFamily="2" charset="0"/>
              </a:rPr>
              <a:t>en</a:t>
            </a:r>
            <a:r>
              <a:rPr lang="es-ES" dirty="0" smtClean="0">
                <a:solidFill>
                  <a:schemeClr val="dk1"/>
                </a:solidFill>
                <a:latin typeface="Montserrat" pitchFamily="2" charset="0"/>
              </a:rPr>
              <a:t> </a:t>
            </a:r>
            <a:r>
              <a:rPr lang="es-ES" dirty="0">
                <a:solidFill>
                  <a:schemeClr val="dk1"/>
                </a:solidFill>
                <a:latin typeface="Montserrat" pitchFamily="2" charset="0"/>
              </a:rPr>
              <a:t>los departamentos de: Retalhuleu, Totonicapán, Suchitepéquez, Huehuetenango, El Quiche, San Marcos, Sacatepéquez, Alta Verapaz, Sololá, Izabal y Baja Verapaz. </a:t>
            </a:r>
            <a:endParaRPr lang="es-MX" dirty="0">
              <a:latin typeface="Montserrat" pitchFamily="2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787C1DB-DCE1-4B7A-B5EE-1F76D77B5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25" y="2223180"/>
            <a:ext cx="601200" cy="6012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75A3543-D38C-4AD8-B4A8-1F756A3B4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2183223"/>
            <a:ext cx="631873" cy="601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92" y="4887117"/>
            <a:ext cx="603556" cy="6035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F8E5C72-5885-41F7-B83E-B76E890D00CD}"/>
              </a:ext>
            </a:extLst>
          </p:cNvPr>
          <p:cNvSpPr txBox="1"/>
          <p:nvPr/>
        </p:nvSpPr>
        <p:spPr>
          <a:xfrm>
            <a:off x="3942139" y="4766125"/>
            <a:ext cx="4518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Aprobación de 112 proyectos a ejecutarse para el presente ejercicio fiscal 2023, en respuesta a las distintas solicitudes de diferentes comunidades indígenas del país. </a:t>
            </a:r>
            <a:endParaRPr lang="es-MX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7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g1e0bd25976b_0_50">
            <a:extLst>
              <a:ext uri="{FF2B5EF4-FFF2-40B4-BE49-F238E27FC236}">
                <a16:creationId xmlns:a16="http://schemas.microsoft.com/office/drawing/2014/main" id="{AE2522AF-24EF-DDFA-B195-FAB8FB02D37A}"/>
              </a:ext>
            </a:extLst>
          </p:cNvPr>
          <p:cNvSpPr/>
          <p:nvPr/>
        </p:nvSpPr>
        <p:spPr>
          <a:xfrm>
            <a:off x="1" y="791251"/>
            <a:ext cx="4901184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8;g1e0bd25976b_0_50">
            <a:extLst>
              <a:ext uri="{FF2B5EF4-FFF2-40B4-BE49-F238E27FC236}">
                <a16:creationId xmlns:a16="http://schemas.microsoft.com/office/drawing/2014/main" id="{782D09DE-E16C-6B0F-BFD5-7C0C53AE4A8F}"/>
              </a:ext>
            </a:extLst>
          </p:cNvPr>
          <p:cNvSpPr txBox="1"/>
          <p:nvPr/>
        </p:nvSpPr>
        <p:spPr>
          <a:xfrm>
            <a:off x="841629" y="857397"/>
            <a:ext cx="377609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 Light" pitchFamily="2" charset="0"/>
                <a:sym typeface="Montserrat"/>
              </a:rPr>
              <a:t>Consolidando de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"/>
                <a:sym typeface="Montserrat"/>
              </a:rPr>
              <a:t>Logros Institucionales</a:t>
            </a:r>
            <a:endParaRPr sz="2300" b="1" dirty="0">
              <a:solidFill>
                <a:schemeClr val="l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C8AC39-6B2F-482D-B5F3-774490A9821C}"/>
              </a:ext>
            </a:extLst>
          </p:cNvPr>
          <p:cNvSpPr txBox="1"/>
          <p:nvPr/>
        </p:nvSpPr>
        <p:spPr>
          <a:xfrm>
            <a:off x="1194373" y="2631190"/>
            <a:ext cx="41425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Acompañamiento y asesoramiento a distintas comunidades indígenas para la solitud de proyectos que contribuyen a las mejores de condiciones de la población indígena de Guatemala. </a:t>
            </a:r>
            <a:endParaRPr lang="es-MX" dirty="0">
              <a:latin typeface="Montserrat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C1833F-359B-48C9-9EDF-EB45C38B216D}"/>
              </a:ext>
            </a:extLst>
          </p:cNvPr>
          <p:cNvSpPr txBox="1"/>
          <p:nvPr/>
        </p:nvSpPr>
        <p:spPr>
          <a:xfrm>
            <a:off x="6636550" y="2692745"/>
            <a:ext cx="4518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 pitchFamily="2" charset="0"/>
              </a:rPr>
              <a:t>Coordinación Interinstitucional para el alcance de los objetivos institucionales.</a:t>
            </a:r>
            <a:endParaRPr lang="es-MX" dirty="0">
              <a:latin typeface="Montserrat" pitchFamily="2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9F56654-D327-4BED-B25A-C0D25C3E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557" y="2614766"/>
            <a:ext cx="644143" cy="6012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C600B29-B149-4095-8CEA-7B007C857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5175" y="2692746"/>
            <a:ext cx="6012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6A2EE5-C331-466F-BA84-4EAFE3497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1BE5092B-04B6-4BB8-A6BF-F95CF1B9E302}"/>
              </a:ext>
            </a:extLst>
          </p:cNvPr>
          <p:cNvGrpSpPr/>
          <p:nvPr/>
        </p:nvGrpSpPr>
        <p:grpSpPr>
          <a:xfrm>
            <a:off x="2703339" y="2561995"/>
            <a:ext cx="7433021" cy="1578001"/>
            <a:chOff x="2451640" y="288974"/>
            <a:chExt cx="7433021" cy="1578001"/>
          </a:xfrm>
        </p:grpSpPr>
        <p:sp>
          <p:nvSpPr>
            <p:cNvPr id="9" name="Google Shape;46;p2">
              <a:extLst>
                <a:ext uri="{FF2B5EF4-FFF2-40B4-BE49-F238E27FC236}">
                  <a16:creationId xmlns:a16="http://schemas.microsoft.com/office/drawing/2014/main" id="{A4A5E837-BC87-4582-85E8-4B4650F933D2}"/>
                </a:ext>
              </a:extLst>
            </p:cNvPr>
            <p:cNvSpPr/>
            <p:nvPr/>
          </p:nvSpPr>
          <p:spPr>
            <a:xfrm flipH="1">
              <a:off x="2827706" y="288975"/>
              <a:ext cx="7056955" cy="157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;p2">
              <a:extLst>
                <a:ext uri="{FF2B5EF4-FFF2-40B4-BE49-F238E27FC236}">
                  <a16:creationId xmlns:a16="http://schemas.microsoft.com/office/drawing/2014/main" id="{B9188D31-D220-42A8-B977-C98BF1BC7354}"/>
                </a:ext>
              </a:extLst>
            </p:cNvPr>
            <p:cNvSpPr/>
            <p:nvPr/>
          </p:nvSpPr>
          <p:spPr>
            <a:xfrm>
              <a:off x="2451640" y="288974"/>
              <a:ext cx="1237200" cy="1578000"/>
            </a:xfrm>
            <a:prstGeom prst="rect">
              <a:avLst/>
            </a:prstGeom>
            <a:solidFill>
              <a:srgbClr val="36B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9;p2">
            <a:extLst>
              <a:ext uri="{FF2B5EF4-FFF2-40B4-BE49-F238E27FC236}">
                <a16:creationId xmlns:a16="http://schemas.microsoft.com/office/drawing/2014/main" id="{50B20870-DB13-4311-BD46-14A2C85508AA}"/>
              </a:ext>
            </a:extLst>
          </p:cNvPr>
          <p:cNvSpPr txBox="1"/>
          <p:nvPr/>
        </p:nvSpPr>
        <p:spPr>
          <a:xfrm>
            <a:off x="2904466" y="2607840"/>
            <a:ext cx="83494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9000" dirty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4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  <p:sp>
        <p:nvSpPr>
          <p:cNvPr id="12" name="Google Shape;48;p2">
            <a:extLst>
              <a:ext uri="{FF2B5EF4-FFF2-40B4-BE49-F238E27FC236}">
                <a16:creationId xmlns:a16="http://schemas.microsoft.com/office/drawing/2014/main" id="{382B4F0F-7334-4039-85A6-78E6488526BA}"/>
              </a:ext>
            </a:extLst>
          </p:cNvPr>
          <p:cNvSpPr txBox="1"/>
          <p:nvPr/>
        </p:nvSpPr>
        <p:spPr>
          <a:xfrm>
            <a:off x="4102426" y="3136632"/>
            <a:ext cx="50109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200" dirty="0">
                <a:solidFill>
                  <a:srgbClr val="36B3CE"/>
                </a:solidFill>
                <a:latin typeface="Vollkorn Medium"/>
                <a:ea typeface="Vollkorn Medium"/>
                <a:cs typeface="Vollkorn Medium"/>
                <a:sym typeface="Vollkorn Medium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7548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e0bd25976b_0_37"/>
          <p:cNvSpPr/>
          <p:nvPr/>
        </p:nvSpPr>
        <p:spPr>
          <a:xfrm>
            <a:off x="0" y="817173"/>
            <a:ext cx="7218486" cy="1465317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1e0bd25976b_0_37"/>
          <p:cNvSpPr txBox="1"/>
          <p:nvPr/>
        </p:nvSpPr>
        <p:spPr>
          <a:xfrm>
            <a:off x="39566" y="972261"/>
            <a:ext cx="735476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>
                <a:solidFill>
                  <a:schemeClr val="lt1"/>
                </a:solidFill>
                <a:latin typeface="Montserrat"/>
                <a:sym typeface="Montserrat"/>
              </a:rPr>
              <a:t>Principales Funciones </a:t>
            </a:r>
            <a:r>
              <a:rPr lang="es-GT" sz="2400" dirty="0" smtClean="0">
                <a:solidFill>
                  <a:schemeClr val="lt1"/>
                </a:solidFill>
                <a:latin typeface="Montserrat"/>
                <a:sym typeface="Montserrat"/>
              </a:rPr>
              <a:t>del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 smtClean="0">
                <a:solidFill>
                  <a:schemeClr val="lt1"/>
                </a:solidFill>
                <a:latin typeface="Montserrat"/>
                <a:sym typeface="Montserrat"/>
              </a:rPr>
              <a:t>Fondo de Desarrollo Indígena Guatemalteco </a:t>
            </a:r>
            <a:r>
              <a:rPr lang="es-GT" sz="2400" dirty="0" smtClean="0">
                <a:solidFill>
                  <a:schemeClr val="lt1"/>
                </a:solidFill>
                <a:latin typeface="Montserrat"/>
                <a:sym typeface="Montserrat"/>
              </a:rPr>
              <a:t>                -</a:t>
            </a:r>
            <a:r>
              <a:rPr lang="es-GT" sz="2400" dirty="0" smtClean="0">
                <a:solidFill>
                  <a:schemeClr val="lt1"/>
                </a:solidFill>
                <a:latin typeface="Montserrat ExtraBold" pitchFamily="2" charset="0"/>
                <a:sym typeface="Montserrat"/>
              </a:rPr>
              <a:t>FODIGUA-</a:t>
            </a:r>
            <a:endParaRPr sz="2400" dirty="0">
              <a:solidFill>
                <a:schemeClr val="lt1"/>
              </a:solidFill>
              <a:latin typeface="Montserrat ExtraBold" pitchFamily="2" charset="0"/>
            </a:endParaRPr>
          </a:p>
        </p:txBody>
      </p:sp>
      <p:sp>
        <p:nvSpPr>
          <p:cNvPr id="57" name="Google Shape;57;g1e0bd25976b_0_37"/>
          <p:cNvSpPr txBox="1"/>
          <p:nvPr/>
        </p:nvSpPr>
        <p:spPr>
          <a:xfrm>
            <a:off x="1466133" y="2330406"/>
            <a:ext cx="1003379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conformidad con las normas que regulan su funcionamiento, las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principales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unciones del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FODIGUA</a:t>
            </a:r>
            <a:r>
              <a:rPr lang="es-GT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son:</a:t>
            </a:r>
            <a:endParaRPr sz="1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D727B9-62CE-48CA-A231-2B5E62474CF0}"/>
              </a:ext>
            </a:extLst>
          </p:cNvPr>
          <p:cNvSpPr txBox="1"/>
          <p:nvPr/>
        </p:nvSpPr>
        <p:spPr>
          <a:xfrm>
            <a:off x="1466850" y="3048000"/>
            <a:ext cx="4465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la única institución pública que se encarga de atender a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población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indígena en todo el territorio nacional, principalmente en las áreas rurales vulnerables del país.</a:t>
            </a:r>
          </a:p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FC9A01-46F2-4D4E-8848-2562C80F2E41}"/>
              </a:ext>
            </a:extLst>
          </p:cNvPr>
          <p:cNvSpPr txBox="1"/>
          <p:nvPr/>
        </p:nvSpPr>
        <p:spPr>
          <a:xfrm>
            <a:off x="1466850" y="4445177"/>
            <a:ext cx="44652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Dotar a la población indígena del área rural en situación de pobreza y pobreza extrema de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insumos que aporten a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 desarrollo social, cultural, económico, educativo, personal, político,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ambiental y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comunitario; de manera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integral.</a:t>
            </a:r>
            <a:endParaRPr lang="es-GT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/>
            <a:endParaRPr lang="es-MX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850812D-5910-40FF-B444-EEC0933DC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242" y="3128961"/>
            <a:ext cx="600077" cy="6000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1808C50-2418-4991-9A42-EC3DB7D403A2}"/>
              </a:ext>
            </a:extLst>
          </p:cNvPr>
          <p:cNvSpPr txBox="1"/>
          <p:nvPr/>
        </p:nvSpPr>
        <p:spPr>
          <a:xfrm>
            <a:off x="6786264" y="3026221"/>
            <a:ext cx="4465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Elevar la calidad de vida de la población indígena beneficiada,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respetando la pertinencia cultural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como uno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los principios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fundamentales, en el que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FODIGUA se basa y ejecuta su mandato institucional.</a:t>
            </a:r>
          </a:p>
          <a:p>
            <a:pPr algn="just"/>
            <a:endParaRPr lang="es-MX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47DBCFD-1700-4901-B1A7-CB95BA84E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242" y="4719637"/>
            <a:ext cx="572016" cy="6012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4356E13-D1B4-41C4-A37D-1740C75A3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9362" y="3099004"/>
            <a:ext cx="607335" cy="60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5161642" y="1968315"/>
            <a:ext cx="5675201" cy="407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</a:rPr>
              <a:t>Los datos obtenidos durante el periodo reportado permiten establecer que la ejecución del presupuesto se caracterizó principalmente por la adquisición y entrega de equipo tecnológico a la población estudiantil indígena de áreas vulnerables, debido a la necesidad que se presenta de brindarles acceso a la tecnología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, y disminuir la brecha digital que existe en varias comunidades del país. </a:t>
            </a:r>
          </a:p>
          <a:p>
            <a:pPr algn="just"/>
            <a:r>
              <a:rPr lang="es-GT" dirty="0" smtClean="0">
                <a:solidFill>
                  <a:schemeClr val="dk1"/>
                </a:solidFill>
                <a:latin typeface="Montserrat"/>
              </a:rPr>
              <a:t>Con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los insumos domésticos adquiridos por los beneficiarios, se está contribuyendo al desarrollo integral de la población indígena, ya que se les facilita la sanitización y preparación de alimentos, llevando a una 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mejora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en la calidad de vida, lo cual repercute en las actividades de desarrollo comunitario ya sea económico, social, cultural, de salud, educativas, entre otras.</a:t>
            </a:r>
          </a:p>
          <a:p>
            <a:pPr algn="just"/>
            <a:endParaRPr lang="es-GT" dirty="0">
              <a:solidFill>
                <a:schemeClr val="dk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tx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 Light" pitchFamily="2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Light" pitchFamily="2" charset="0"/>
            </a:endParaRPr>
          </a:p>
        </p:txBody>
      </p:sp>
      <p:sp>
        <p:nvSpPr>
          <p:cNvPr id="5" name="Google Shape;94;g1e0bd25976b_0_142">
            <a:extLst>
              <a:ext uri="{FF2B5EF4-FFF2-40B4-BE49-F238E27FC236}">
                <a16:creationId xmlns:a16="http://schemas.microsoft.com/office/drawing/2014/main" id="{77A162FC-6DD5-4D74-BDC0-D308B72BC60E}"/>
              </a:ext>
            </a:extLst>
          </p:cNvPr>
          <p:cNvSpPr txBox="1"/>
          <p:nvPr/>
        </p:nvSpPr>
        <p:spPr>
          <a:xfrm>
            <a:off x="4662038" y="895245"/>
            <a:ext cx="667441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2000" b="1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s-MX" sz="2000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Qué Tendencia Muestra el </a:t>
            </a:r>
          </a:p>
          <a:p>
            <a:pPr lvl="0"/>
            <a:r>
              <a:rPr lang="es-MX" sz="2000" dirty="0">
                <a:solidFill>
                  <a:srgbClr val="36B3CE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Uso de los Recursos Públicos</a:t>
            </a:r>
            <a:r>
              <a:rPr lang="es-MX" sz="2000" b="1" dirty="0">
                <a:solidFill>
                  <a:srgbClr val="36B3CE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94C7FAD-81D6-4EE4-AFEA-2F91BEC7E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8"/>
          <a:stretch/>
        </p:blipFill>
        <p:spPr>
          <a:xfrm>
            <a:off x="318046" y="487945"/>
            <a:ext cx="4174711" cy="51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g1e0bd25976b_0_50">
            <a:extLst>
              <a:ext uri="{FF2B5EF4-FFF2-40B4-BE49-F238E27FC236}">
                <a16:creationId xmlns:a16="http://schemas.microsoft.com/office/drawing/2014/main" id="{EC9CD233-0448-6F92-D9EC-94C2D37AD6D8}"/>
              </a:ext>
            </a:extLst>
          </p:cNvPr>
          <p:cNvSpPr/>
          <p:nvPr/>
        </p:nvSpPr>
        <p:spPr>
          <a:xfrm>
            <a:off x="0" y="792686"/>
            <a:ext cx="9232777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0;g1e0bd25976b_0_50">
            <a:extLst>
              <a:ext uri="{FF2B5EF4-FFF2-40B4-BE49-F238E27FC236}">
                <a16:creationId xmlns:a16="http://schemas.microsoft.com/office/drawing/2014/main" id="{EECCC523-9685-3D70-6570-17E5BA4BB487}"/>
              </a:ext>
            </a:extLst>
          </p:cNvPr>
          <p:cNvSpPr txBox="1"/>
          <p:nvPr/>
        </p:nvSpPr>
        <p:spPr>
          <a:xfrm>
            <a:off x="1331976" y="2330945"/>
            <a:ext cx="952804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dirty="0">
                <a:solidFill>
                  <a:schemeClr val="tx1"/>
                </a:solidFill>
                <a:latin typeface="Montserrat"/>
              </a:rPr>
              <a:t>Para garantizar el </a:t>
            </a:r>
            <a:r>
              <a:rPr lang="es-GT" b="1" dirty="0">
                <a:solidFill>
                  <a:schemeClr val="tx1"/>
                </a:solidFill>
                <a:latin typeface="Montserrat"/>
              </a:rPr>
              <a:t>uso adecuado del </a:t>
            </a:r>
            <a:r>
              <a:rPr lang="es-GT" b="1" dirty="0" smtClean="0">
                <a:solidFill>
                  <a:schemeClr val="tx1"/>
                </a:solidFill>
                <a:latin typeface="Montserrat"/>
              </a:rPr>
              <a:t>erario </a:t>
            </a:r>
            <a:r>
              <a:rPr lang="es-GT" b="1" dirty="0">
                <a:solidFill>
                  <a:schemeClr val="tx1"/>
                </a:solidFill>
                <a:latin typeface="Montserrat"/>
              </a:rPr>
              <a:t>público</a:t>
            </a:r>
            <a:r>
              <a:rPr lang="es-GT" dirty="0">
                <a:solidFill>
                  <a:schemeClr val="tx1"/>
                </a:solidFill>
                <a:latin typeface="Montserrat"/>
              </a:rPr>
              <a:t> y el avance en el cumplimiento de los objetivos de Estado, el </a:t>
            </a:r>
            <a:r>
              <a:rPr lang="es-GT" b="1" dirty="0">
                <a:solidFill>
                  <a:schemeClr val="tx1"/>
                </a:solidFill>
                <a:latin typeface="Montserrat"/>
              </a:rPr>
              <a:t>FODIGUA</a:t>
            </a:r>
            <a:r>
              <a:rPr lang="es-GT" dirty="0">
                <a:solidFill>
                  <a:schemeClr val="tx1"/>
                </a:solidFill>
                <a:latin typeface="Montserrat"/>
              </a:rPr>
              <a:t> ha adoptado como medidas de transparencia </a:t>
            </a:r>
            <a:r>
              <a:rPr lang="es-GT" dirty="0" smtClean="0">
                <a:solidFill>
                  <a:schemeClr val="tx1"/>
                </a:solidFill>
                <a:latin typeface="Montserrat"/>
              </a:rPr>
              <a:t>la entrega </a:t>
            </a:r>
            <a:r>
              <a:rPr lang="es-GT" dirty="0">
                <a:solidFill>
                  <a:schemeClr val="tx1"/>
                </a:solidFill>
                <a:latin typeface="Montserrat"/>
              </a:rPr>
              <a:t>de informes bimensuales de ejecución presupuestaria, </a:t>
            </a:r>
            <a:r>
              <a:rPr lang="es-GT" dirty="0" smtClean="0">
                <a:solidFill>
                  <a:schemeClr val="tx1"/>
                </a:solidFill>
                <a:latin typeface="Montserrat"/>
              </a:rPr>
              <a:t>la </a:t>
            </a:r>
            <a:r>
              <a:rPr lang="es-GT" dirty="0">
                <a:solidFill>
                  <a:schemeClr val="tx1"/>
                </a:solidFill>
                <a:latin typeface="Montserrat"/>
              </a:rPr>
              <a:t>entrega de información de oficio de acuerdo a la Ley de Acceso a la Información Pública, Ley Orgánica del Presupuesto y su Reglamento, Ley de Presupuesto General de Ingresos y Egresos del Estado del ejercicio que corresponda, Ley del Servicio Civil, Manual para la Administración de Fondos Públicos en Fideicomiso, entre otros</a:t>
            </a:r>
            <a:r>
              <a:rPr lang="es-GT" dirty="0" smtClean="0">
                <a:solidFill>
                  <a:schemeClr val="tx1"/>
                </a:solidFill>
                <a:latin typeface="Montserrat"/>
              </a:rPr>
              <a:t>.</a:t>
            </a:r>
            <a:endParaRPr lang="es-GT" dirty="0">
              <a:solidFill>
                <a:schemeClr val="tx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r>
              <a:rPr lang="es-MX" dirty="0">
                <a:solidFill>
                  <a:schemeClr val="dk1"/>
                </a:solidFill>
                <a:latin typeface="Montserrat"/>
              </a:rPr>
              <a:t>Se tiene previsto aplicar nuevas medidas de transparencia como</a:t>
            </a:r>
            <a:r>
              <a:rPr lang="es-MX" b="1" dirty="0">
                <a:solidFill>
                  <a:schemeClr val="dk1"/>
                </a:solidFill>
                <a:latin typeface="Montserrat"/>
              </a:rPr>
              <a:t>:  la implementación del Diagnóstico Institucional de Transparencia Interno</a:t>
            </a:r>
            <a:r>
              <a:rPr lang="es-MX" sz="1600" b="1" dirty="0">
                <a:solidFill>
                  <a:schemeClr val="dk1"/>
                </a:solidFill>
                <a:latin typeface="Montserrat"/>
              </a:rPr>
              <a:t>.</a:t>
            </a:r>
          </a:p>
          <a:p>
            <a:pPr algn="just">
              <a:lnSpc>
                <a:spcPct val="150000"/>
              </a:lnSpc>
            </a:pPr>
            <a:endParaRPr b="1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8" name="Google Shape;68;g1e0bd25976b_0_50">
            <a:extLst>
              <a:ext uri="{FF2B5EF4-FFF2-40B4-BE49-F238E27FC236}">
                <a16:creationId xmlns:a16="http://schemas.microsoft.com/office/drawing/2014/main" id="{B6F92DB3-A742-9380-CCFC-8DC827210BD9}"/>
              </a:ext>
            </a:extLst>
          </p:cNvPr>
          <p:cNvSpPr txBox="1"/>
          <p:nvPr/>
        </p:nvSpPr>
        <p:spPr>
          <a:xfrm>
            <a:off x="1033272" y="858832"/>
            <a:ext cx="514878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dirty="0" smtClean="0">
                <a:solidFill>
                  <a:schemeClr val="lt1"/>
                </a:solidFill>
                <a:latin typeface="Montserrat"/>
                <a:sym typeface="Montserrat"/>
              </a:rPr>
              <a:t>Medidas </a:t>
            </a:r>
            <a:r>
              <a:rPr lang="es-GT" sz="2300" dirty="0">
                <a:solidFill>
                  <a:schemeClr val="lt1"/>
                </a:solidFill>
                <a:latin typeface="Montserrat"/>
                <a:sym typeface="Montserrat"/>
              </a:rPr>
              <a:t>de Transparencia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 smtClean="0">
                <a:solidFill>
                  <a:schemeClr val="lt1"/>
                </a:solidFill>
                <a:latin typeface="Montserrat ExtraBold" pitchFamily="2" charset="0"/>
                <a:sym typeface="Montserrat"/>
              </a:rPr>
              <a:t>A</a:t>
            </a:r>
            <a:r>
              <a:rPr lang="es-GT" sz="2300" b="1" dirty="0" smtClean="0">
                <a:solidFill>
                  <a:schemeClr val="lt1"/>
                </a:solidFill>
                <a:latin typeface="Montserrat ExtraBold" pitchFamily="2" charset="0"/>
                <a:sym typeface="Montserrat"/>
              </a:rPr>
              <a:t>plicadas en FODIGUA</a:t>
            </a:r>
            <a:endParaRPr sz="23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g1e0bd25976b_0_50">
            <a:extLst>
              <a:ext uri="{FF2B5EF4-FFF2-40B4-BE49-F238E27FC236}">
                <a16:creationId xmlns:a16="http://schemas.microsoft.com/office/drawing/2014/main" id="{EC9CD233-0448-6F92-D9EC-94C2D37AD6D8}"/>
              </a:ext>
            </a:extLst>
          </p:cNvPr>
          <p:cNvSpPr/>
          <p:nvPr/>
        </p:nvSpPr>
        <p:spPr>
          <a:xfrm>
            <a:off x="0" y="1006765"/>
            <a:ext cx="6306075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0;g1e0bd25976b_0_50">
            <a:extLst>
              <a:ext uri="{FF2B5EF4-FFF2-40B4-BE49-F238E27FC236}">
                <a16:creationId xmlns:a16="http://schemas.microsoft.com/office/drawing/2014/main" id="{EECCC523-9685-3D70-6570-17E5BA4BB487}"/>
              </a:ext>
            </a:extLst>
          </p:cNvPr>
          <p:cNvSpPr txBox="1"/>
          <p:nvPr/>
        </p:nvSpPr>
        <p:spPr>
          <a:xfrm>
            <a:off x="1478280" y="2365065"/>
            <a:ext cx="9235439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dirty="0">
                <a:solidFill>
                  <a:schemeClr val="dk1"/>
                </a:solidFill>
                <a:latin typeface="Montserrat"/>
              </a:rPr>
              <a:t>Los principales desafíos de FODIGUA en cuanto al uso de los recursos públicos y el cumplimiento de los planes 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nacionales, se pueden citar el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difícil acceso a las 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comunidades,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ya que la infraestructura vial en el área rural se encuentra inconclusa,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e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sto dificulta el acceso para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realizar acciones de promoción de proyectos socio 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productivos.</a:t>
            </a:r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r>
              <a:rPr lang="es-GT" dirty="0">
                <a:solidFill>
                  <a:schemeClr val="dk1"/>
                </a:solidFill>
                <a:latin typeface="Montserrat"/>
              </a:rPr>
              <a:t>Las necesidades de la población sobrepasan el presupuesto asignado al FODIGUA.</a:t>
            </a:r>
          </a:p>
          <a:p>
            <a:pPr algn="just">
              <a:lnSpc>
                <a:spcPct val="150000"/>
              </a:lnSpc>
            </a:pPr>
            <a:r>
              <a:rPr lang="es-GT" dirty="0">
                <a:solidFill>
                  <a:schemeClr val="dk1"/>
                </a:solidFill>
                <a:latin typeface="Montserrat"/>
              </a:rPr>
              <a:t>La dependencia que el FODIGUA tiene en relación a las autoridades de las cuales se espera aprobación de diferentes eventos de cotización y licitación, con lo cual se atrasa el proceso administrativo para llevar a cabo las compras y adquisiciones en beneficio de la población indígena.</a:t>
            </a: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endParaRPr lang="es-GT" sz="18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8" name="Google Shape;68;g1e0bd25976b_0_50">
            <a:extLst>
              <a:ext uri="{FF2B5EF4-FFF2-40B4-BE49-F238E27FC236}">
                <a16:creationId xmlns:a16="http://schemas.microsoft.com/office/drawing/2014/main" id="{B6F92DB3-A742-9380-CCFC-8DC827210BD9}"/>
              </a:ext>
            </a:extLst>
          </p:cNvPr>
          <p:cNvSpPr txBox="1"/>
          <p:nvPr/>
        </p:nvSpPr>
        <p:spPr>
          <a:xfrm>
            <a:off x="719091" y="1075976"/>
            <a:ext cx="558698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"/>
                <a:sym typeface="Montserrat"/>
              </a:rPr>
              <a:t>¿</a:t>
            </a:r>
            <a:r>
              <a:rPr lang="es-GT" sz="2300" dirty="0">
                <a:solidFill>
                  <a:schemeClr val="lt1"/>
                </a:solidFill>
                <a:latin typeface="Montserrat"/>
                <a:sym typeface="Montserrat"/>
              </a:rPr>
              <a:t>QUÉ DESAFÍOS INSTITUCIONALES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"/>
                <a:sym typeface="Montserrat"/>
              </a:rPr>
              <a:t>SE ESPERAN DURANTE 2023?</a:t>
            </a:r>
            <a:endParaRPr sz="23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g1e0bd25976b_0_50">
            <a:extLst>
              <a:ext uri="{FF2B5EF4-FFF2-40B4-BE49-F238E27FC236}">
                <a16:creationId xmlns:a16="http://schemas.microsoft.com/office/drawing/2014/main" id="{EC9CD233-0448-6F92-D9EC-94C2D37AD6D8}"/>
              </a:ext>
            </a:extLst>
          </p:cNvPr>
          <p:cNvSpPr/>
          <p:nvPr/>
        </p:nvSpPr>
        <p:spPr>
          <a:xfrm>
            <a:off x="0" y="1006765"/>
            <a:ext cx="6306075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0;g1e0bd25976b_0_50">
            <a:extLst>
              <a:ext uri="{FF2B5EF4-FFF2-40B4-BE49-F238E27FC236}">
                <a16:creationId xmlns:a16="http://schemas.microsoft.com/office/drawing/2014/main" id="{EECCC523-9685-3D70-6570-17E5BA4BB487}"/>
              </a:ext>
            </a:extLst>
          </p:cNvPr>
          <p:cNvSpPr txBox="1"/>
          <p:nvPr/>
        </p:nvSpPr>
        <p:spPr>
          <a:xfrm>
            <a:off x="1770650" y="2795145"/>
            <a:ext cx="907084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r>
              <a:rPr lang="es-MX" dirty="0" smtClean="0">
                <a:solidFill>
                  <a:schemeClr val="dk1"/>
                </a:solidFill>
                <a:latin typeface="Montserrat"/>
              </a:rPr>
              <a:t>En </a:t>
            </a:r>
            <a:r>
              <a:rPr lang="es-MX" dirty="0">
                <a:solidFill>
                  <a:schemeClr val="dk1"/>
                </a:solidFill>
                <a:latin typeface="Montserrat"/>
              </a:rPr>
              <a:t>el ejercicio fiscal 2023, se iniciaron con los procesos de compra durante el primer cuatrimestre, con el fin de alcanzar las metas propuestas en el tiempo establecido y evitar atrasos operativos, administrativos o presupuestarios.</a:t>
            </a:r>
            <a:endParaRPr lang="es-MX" sz="1600" b="1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endParaRPr lang="es-GT" sz="18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8" name="Google Shape;68;g1e0bd25976b_0_50">
            <a:extLst>
              <a:ext uri="{FF2B5EF4-FFF2-40B4-BE49-F238E27FC236}">
                <a16:creationId xmlns:a16="http://schemas.microsoft.com/office/drawing/2014/main" id="{B6F92DB3-A742-9380-CCFC-8DC827210BD9}"/>
              </a:ext>
            </a:extLst>
          </p:cNvPr>
          <p:cNvSpPr txBox="1"/>
          <p:nvPr/>
        </p:nvSpPr>
        <p:spPr>
          <a:xfrm>
            <a:off x="719091" y="1075976"/>
            <a:ext cx="558698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dirty="0" smtClean="0">
                <a:solidFill>
                  <a:schemeClr val="lt1"/>
                </a:solidFill>
                <a:latin typeface="Montserrat"/>
                <a:sym typeface="Montserrat"/>
              </a:rPr>
              <a:t>Acciones </a:t>
            </a:r>
            <a:r>
              <a:rPr lang="es-GT" sz="2300" dirty="0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s-GT" sz="2300" dirty="0" smtClean="0">
                <a:solidFill>
                  <a:schemeClr val="lt1"/>
                </a:solidFill>
                <a:latin typeface="Montserrat"/>
                <a:sym typeface="Montserrat"/>
              </a:rPr>
              <a:t>a seguir en el primer cuatrimestre 2023</a:t>
            </a:r>
            <a:endParaRPr sz="23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1e0bd25976b_0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0525" y="5219925"/>
            <a:ext cx="4390952" cy="5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;p1">
            <a:extLst>
              <a:ext uri="{FF2B5EF4-FFF2-40B4-BE49-F238E27FC236}">
                <a16:creationId xmlns:a16="http://schemas.microsoft.com/office/drawing/2014/main" id="{510ECB90-E0A2-48E1-9AA1-B1104B0AD62D}"/>
              </a:ext>
            </a:extLst>
          </p:cNvPr>
          <p:cNvSpPr txBox="1"/>
          <p:nvPr/>
        </p:nvSpPr>
        <p:spPr>
          <a:xfrm>
            <a:off x="6096000" y="5358904"/>
            <a:ext cx="165168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 b="1" i="0" u="none" strike="noStrike" cap="none" dirty="0">
                <a:solidFill>
                  <a:srgbClr val="1030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FONDO DE DESARROLLO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" b="1" i="0" u="none" strike="noStrike" cap="none" dirty="0">
                <a:solidFill>
                  <a:srgbClr val="1030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INDÍGENA GUATEMALTECO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D82685-52D0-41A0-9A5E-CF3BC620D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160"/>
          <a:stretch/>
        </p:blipFill>
        <p:spPr>
          <a:xfrm>
            <a:off x="4958802" y="5263331"/>
            <a:ext cx="1137198" cy="49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g1e0bd25976b_0_37">
            <a:extLst>
              <a:ext uri="{FF2B5EF4-FFF2-40B4-BE49-F238E27FC236}">
                <a16:creationId xmlns:a16="http://schemas.microsoft.com/office/drawing/2014/main" id="{5DEAF8FC-0331-7B85-CA8A-DB3EA75D98B5}"/>
              </a:ext>
            </a:extLst>
          </p:cNvPr>
          <p:cNvSpPr txBox="1"/>
          <p:nvPr/>
        </p:nvSpPr>
        <p:spPr>
          <a:xfrm>
            <a:off x="716715" y="936534"/>
            <a:ext cx="465628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b="1" dirty="0">
                <a:solidFill>
                  <a:schemeClr val="lt1"/>
                </a:solidFill>
                <a:latin typeface="Montserrat"/>
                <a:sym typeface="Montserrat"/>
              </a:rPr>
              <a:t>Principales Funciones de </a:t>
            </a:r>
            <a:r>
              <a:rPr lang="es-GT" sz="2400" b="1" u="sng" dirty="0">
                <a:solidFill>
                  <a:schemeClr val="lt1"/>
                </a:solidFill>
                <a:latin typeface="Montserrat"/>
                <a:sym typeface="Montserrat"/>
              </a:rPr>
              <a:t>“La Institución”</a:t>
            </a:r>
            <a:endParaRPr sz="2400" b="1" u="sng" dirty="0">
              <a:solidFill>
                <a:schemeClr val="lt1"/>
              </a:solidFill>
            </a:endParaRPr>
          </a:p>
        </p:txBody>
      </p:sp>
      <p:sp>
        <p:nvSpPr>
          <p:cNvPr id="3" name="Google Shape;57;g1e0bd25976b_0_37">
            <a:extLst>
              <a:ext uri="{FF2B5EF4-FFF2-40B4-BE49-F238E27FC236}">
                <a16:creationId xmlns:a16="http://schemas.microsoft.com/office/drawing/2014/main" id="{5C3F0BE0-C4CD-EFF4-F652-6CEB3DE107B9}"/>
              </a:ext>
            </a:extLst>
          </p:cNvPr>
          <p:cNvSpPr txBox="1"/>
          <p:nvPr/>
        </p:nvSpPr>
        <p:spPr>
          <a:xfrm>
            <a:off x="1443723" y="2142355"/>
            <a:ext cx="977408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el cumplimiento de sus funciones y satisfacer las necesidades de la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población indígena,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FODIGUA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cumple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 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los siguientes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objetivos:</a:t>
            </a:r>
            <a:endParaRPr sz="1800" dirty="0"/>
          </a:p>
        </p:txBody>
      </p:sp>
      <p:sp>
        <p:nvSpPr>
          <p:cNvPr id="5" name="Google Shape;55;g1e0bd25976b_0_37">
            <a:extLst>
              <a:ext uri="{FF2B5EF4-FFF2-40B4-BE49-F238E27FC236}">
                <a16:creationId xmlns:a16="http://schemas.microsoft.com/office/drawing/2014/main" id="{1833217C-BD93-61FE-3393-401ECDEA64D0}"/>
              </a:ext>
            </a:extLst>
          </p:cNvPr>
          <p:cNvSpPr/>
          <p:nvPr/>
        </p:nvSpPr>
        <p:spPr>
          <a:xfrm>
            <a:off x="0" y="803098"/>
            <a:ext cx="5373000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GT"/>
          </a:p>
        </p:txBody>
      </p:sp>
      <p:sp>
        <p:nvSpPr>
          <p:cNvPr id="6" name="Google Shape;56;g1e0bd25976b_0_37">
            <a:extLst>
              <a:ext uri="{FF2B5EF4-FFF2-40B4-BE49-F238E27FC236}">
                <a16:creationId xmlns:a16="http://schemas.microsoft.com/office/drawing/2014/main" id="{28A52BFB-11C0-FAFA-DA75-637ED15A858C}"/>
              </a:ext>
            </a:extLst>
          </p:cNvPr>
          <p:cNvSpPr txBox="1"/>
          <p:nvPr/>
        </p:nvSpPr>
        <p:spPr>
          <a:xfrm>
            <a:off x="845191" y="960971"/>
            <a:ext cx="46562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 smtClean="0">
                <a:solidFill>
                  <a:schemeClr val="lt1"/>
                </a:solidFill>
                <a:latin typeface="Montserrat"/>
                <a:sym typeface="Montserrat"/>
              </a:rPr>
              <a:t>Objetivos Institucionales</a:t>
            </a:r>
            <a:r>
              <a:rPr lang="es-GT" sz="2400" dirty="0">
                <a:solidFill>
                  <a:schemeClr val="lt1"/>
                </a:solidFill>
                <a:latin typeface="Montserrat"/>
                <a:sym typeface="Montserrat"/>
              </a:rPr>
              <a:t>:</a:t>
            </a:r>
            <a:endParaRPr sz="2400" b="1" dirty="0">
              <a:solidFill>
                <a:schemeClr val="lt1"/>
              </a:solidFill>
              <a:latin typeface="Montserrat ExtraBold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D00CC3-0FFC-4DFD-9640-53CA3C166EA1}"/>
              </a:ext>
            </a:extLst>
          </p:cNvPr>
          <p:cNvSpPr txBox="1"/>
          <p:nvPr/>
        </p:nvSpPr>
        <p:spPr>
          <a:xfrm>
            <a:off x="1535456" y="3036899"/>
            <a:ext cx="4465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s-GT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romover 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 generar procesos individuales y colectivos que aporten al desarrollo cultural, político, social, ambiental y económico de los Pueblos Maya, Garífuna y </a:t>
            </a:r>
            <a:r>
              <a:rPr lang="es-GT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Xinka</a:t>
            </a:r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720F18-AC73-4A32-BA38-8B77E5EAE811}"/>
              </a:ext>
            </a:extLst>
          </p:cNvPr>
          <p:cNvSpPr txBox="1"/>
          <p:nvPr/>
        </p:nvSpPr>
        <p:spPr>
          <a:xfrm>
            <a:off x="1535456" y="4436007"/>
            <a:ext cx="4465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Formular y ejecutar proyectos que apoyen iniciativas que faciliten y/o coadyuven procesos productivos para la generación de recursos económicos, mismas que mejoran la calidad de vida de los pueblos indígenas, respetando y preservando las tradiciones y prácticas en apego a su cultura.</a:t>
            </a:r>
          </a:p>
          <a:p>
            <a:pPr algn="just"/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B67024-AA1E-4BD6-92F0-6C8A564FF637}"/>
              </a:ext>
            </a:extLst>
          </p:cNvPr>
          <p:cNvSpPr txBox="1"/>
          <p:nvPr/>
        </p:nvSpPr>
        <p:spPr>
          <a:xfrm>
            <a:off x="6803496" y="3036899"/>
            <a:ext cx="446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Fortalecer y/o crear capacidades que fomenten actividades productivas en las comunidades indígenas.</a:t>
            </a:r>
          </a:p>
          <a:p>
            <a:pPr algn="just"/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C11B0E8-AB9B-49D5-BF54-25B326B8022E}"/>
              </a:ext>
            </a:extLst>
          </p:cNvPr>
          <p:cNvSpPr txBox="1"/>
          <p:nvPr/>
        </p:nvSpPr>
        <p:spPr>
          <a:xfrm>
            <a:off x="6803496" y="4045917"/>
            <a:ext cx="446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Coadyuvar a mejorar la calidad de vida y el desarrollo de familias indígenas de escasos recursos.</a:t>
            </a:r>
          </a:p>
          <a:p>
            <a:pPr algn="just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D9F5F4-E592-4A70-BD91-FC74D7855076}"/>
              </a:ext>
            </a:extLst>
          </p:cNvPr>
          <p:cNvSpPr txBox="1"/>
          <p:nvPr/>
        </p:nvSpPr>
        <p:spPr>
          <a:xfrm>
            <a:off x="6803496" y="5054874"/>
            <a:ext cx="446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Contribuir en la conservación de recursos naturales y/o zonas designadas para el ecoturismo.</a:t>
            </a:r>
          </a:p>
          <a:p>
            <a:pPr algn="just"/>
            <a:endParaRPr lang="es-MX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5D12DCE-453B-47A2-9E18-2D68C92A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256" y="3241085"/>
            <a:ext cx="601200" cy="6012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1F45932B-D2DE-434B-8CEF-B31B782DD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256" y="4936801"/>
            <a:ext cx="601200" cy="595127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BDB8046-3981-4A65-823C-3E0013222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2296" y="3128196"/>
            <a:ext cx="601200" cy="6012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BD98156-231F-429D-BF92-A3A4A6144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2296" y="4082303"/>
            <a:ext cx="601200" cy="6012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AC95726-183F-405B-BB44-5FFA49F4E9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02296" y="5091321"/>
            <a:ext cx="6012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28603D-2170-4A54-92F6-9913B2D62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Google Shape;46;p2"/>
          <p:cNvSpPr/>
          <p:nvPr/>
        </p:nvSpPr>
        <p:spPr>
          <a:xfrm flipH="1">
            <a:off x="3516349" y="2660700"/>
            <a:ext cx="7056955" cy="15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3140283" y="2660699"/>
            <a:ext cx="1237200" cy="15780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/>
          <p:nvPr/>
        </p:nvSpPr>
        <p:spPr>
          <a:xfrm>
            <a:off x="3516350" y="2872107"/>
            <a:ext cx="70569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4000" dirty="0">
                <a:solidFill>
                  <a:srgbClr val="36B3CE"/>
                </a:solidFill>
                <a:latin typeface="Vollkorn Medium"/>
                <a:ea typeface="Vollkorn Medium"/>
                <a:cs typeface="Vollkorn Medium"/>
                <a:sym typeface="Vollkorn Medium"/>
              </a:rPr>
              <a:t>	</a:t>
            </a:r>
            <a:r>
              <a:rPr lang="es-GT" sz="3200" dirty="0" smtClean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Información </a:t>
            </a:r>
            <a:r>
              <a:rPr lang="es-GT" sz="3200" dirty="0" smtClean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 </a:t>
            </a:r>
            <a:r>
              <a:rPr lang="es-GT" sz="3200" dirty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General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200" dirty="0">
                <a:solidFill>
                  <a:srgbClr val="36B3CE"/>
                </a:solidFill>
                <a:latin typeface="Vollkorn" pitchFamily="2" charset="0"/>
                <a:ea typeface="Vollkorn" pitchFamily="2" charset="0"/>
                <a:cs typeface="Vollkorn Medium"/>
                <a:sym typeface="Vollkorn Medium"/>
              </a:rPr>
              <a:t>	Ejecución Presupuestaria</a:t>
            </a:r>
          </a:p>
        </p:txBody>
      </p:sp>
      <p:sp>
        <p:nvSpPr>
          <p:cNvPr id="49" name="Google Shape;49;p2"/>
          <p:cNvSpPr txBox="1"/>
          <p:nvPr/>
        </p:nvSpPr>
        <p:spPr>
          <a:xfrm>
            <a:off x="3407955" y="2733608"/>
            <a:ext cx="70185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9000" dirty="0">
                <a:solidFill>
                  <a:schemeClr val="lt1"/>
                </a:solidFill>
                <a:latin typeface="Vollkorn ExtraBold"/>
                <a:ea typeface="Vollkorn ExtraBold"/>
                <a:cs typeface="Vollkorn ExtraBold"/>
                <a:sym typeface="Vollkorn ExtraBold"/>
              </a:rPr>
              <a:t>1</a:t>
            </a:r>
            <a:endParaRPr sz="9000" dirty="0">
              <a:solidFill>
                <a:schemeClr val="lt1"/>
              </a:solidFill>
              <a:latin typeface="Vollkorn ExtraBold"/>
              <a:ea typeface="Vollkorn ExtraBold"/>
              <a:cs typeface="Vollkorn ExtraBold"/>
              <a:sym typeface="Vollkorn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FF3A8A-4917-4C5C-B53E-9464F1F94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54" b="10592"/>
          <a:stretch/>
        </p:blipFill>
        <p:spPr>
          <a:xfrm>
            <a:off x="613451" y="535075"/>
            <a:ext cx="8054299" cy="5484800"/>
          </a:xfrm>
          <a:prstGeom prst="rect">
            <a:avLst/>
          </a:prstGeom>
        </p:spPr>
      </p:pic>
      <p:sp>
        <p:nvSpPr>
          <p:cNvPr id="103" name="Google Shape;103;g1e0bd25976b_0_105"/>
          <p:cNvSpPr/>
          <p:nvPr/>
        </p:nvSpPr>
        <p:spPr>
          <a:xfrm>
            <a:off x="6249550" y="1650050"/>
            <a:ext cx="5957700" cy="35889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e0bd25976b_0_105"/>
          <p:cNvSpPr txBox="1"/>
          <p:nvPr/>
        </p:nvSpPr>
        <p:spPr>
          <a:xfrm>
            <a:off x="6704075" y="2522719"/>
            <a:ext cx="5487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Cifras Generales del </a:t>
            </a:r>
            <a:r>
              <a:rPr lang="es-GT" sz="2400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Presupuesto </a:t>
            </a:r>
            <a:r>
              <a:rPr lang="es-GT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 </a:t>
            </a:r>
            <a:r>
              <a:rPr lang="es-GT" sz="2400" dirty="0">
                <a:solidFill>
                  <a:schemeClr val="lt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Primer Cuatrimestre 2023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05" name="Google Shape;105;g1e0bd25976b_0_105"/>
          <p:cNvSpPr txBox="1"/>
          <p:nvPr/>
        </p:nvSpPr>
        <p:spPr>
          <a:xfrm>
            <a:off x="7074724" y="3646267"/>
            <a:ext cx="5781675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lt1"/>
                </a:solidFill>
                <a:latin typeface="Montserrat Medium" pitchFamily="2" charset="0"/>
                <a:cs typeface="Arial" panose="020B0604020202020204" pitchFamily="34" charset="0"/>
              </a:rPr>
              <a:t>Presupuesto Vigente Total:               </a:t>
            </a:r>
            <a:r>
              <a:rPr lang="es-MX" dirty="0">
                <a:solidFill>
                  <a:schemeClr val="lt1"/>
                </a:solidFill>
                <a:latin typeface="Montserrat ExtraBold" pitchFamily="2" charset="0"/>
                <a:cs typeface="Arial" panose="020B0604020202020204" pitchFamily="34" charset="0"/>
              </a:rPr>
              <a:t>Q37,903,000.00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lt1"/>
                </a:solidFill>
                <a:latin typeface="Montserrat Medium" pitchFamily="2" charset="0"/>
                <a:cs typeface="Arial" panose="020B0604020202020204" pitchFamily="34" charset="0"/>
              </a:rPr>
              <a:t>Presupuesto Ejecutado (Utilizado): </a:t>
            </a:r>
            <a:r>
              <a:rPr lang="es-MX" dirty="0">
                <a:solidFill>
                  <a:schemeClr val="lt1"/>
                </a:solidFill>
                <a:latin typeface="Albertus Extra Bold" panose="020E0802040304020204" pitchFamily="34" charset="0"/>
                <a:cs typeface="Arial" panose="020B0604020202020204" pitchFamily="34" charset="0"/>
              </a:rPr>
              <a:t>Q8,989,361.01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lt1"/>
                </a:solidFill>
                <a:latin typeface="Montserrat Medium" pitchFamily="2" charset="0"/>
                <a:cs typeface="Arial" panose="020B0604020202020204" pitchFamily="34" charset="0"/>
              </a:rPr>
              <a:t>Saldo:                                                        </a:t>
            </a:r>
            <a:r>
              <a:rPr lang="es-MX" dirty="0">
                <a:solidFill>
                  <a:schemeClr val="lt1"/>
                </a:solidFill>
                <a:latin typeface="Montserrat ExtraBold" pitchFamily="2" charset="0"/>
                <a:cs typeface="Arial" panose="020B0604020202020204" pitchFamily="34" charset="0"/>
              </a:rPr>
              <a:t>Q28,913,638.99</a:t>
            </a:r>
            <a:endParaRPr dirty="0">
              <a:solidFill>
                <a:schemeClr val="lt1"/>
              </a:solidFill>
              <a:latin typeface="Montserrat ExtraBold" pitchFamily="2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FB82D35-3302-42D4-A028-5A784ADCF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0994" y="3876561"/>
            <a:ext cx="601200" cy="60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0bd25976b_0_105"/>
          <p:cNvSpPr/>
          <p:nvPr/>
        </p:nvSpPr>
        <p:spPr>
          <a:xfrm>
            <a:off x="6249550" y="1650050"/>
            <a:ext cx="5957700" cy="35889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e0bd25976b_0_105"/>
          <p:cNvSpPr txBox="1"/>
          <p:nvPr/>
        </p:nvSpPr>
        <p:spPr>
          <a:xfrm>
            <a:off x="6704075" y="2522719"/>
            <a:ext cx="5487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Cifras Generales del </a:t>
            </a:r>
            <a:r>
              <a:rPr lang="es-GT" sz="2400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Presupuesto </a:t>
            </a:r>
            <a:r>
              <a:rPr lang="es-GT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 </a:t>
            </a:r>
            <a:r>
              <a:rPr lang="es-GT" sz="2400" dirty="0">
                <a:solidFill>
                  <a:schemeClr val="lt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Primer Cuatrimestre 2023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05" name="Google Shape;105;g1e0bd25976b_0_105"/>
          <p:cNvSpPr txBox="1"/>
          <p:nvPr/>
        </p:nvSpPr>
        <p:spPr>
          <a:xfrm>
            <a:off x="7712764" y="3887644"/>
            <a:ext cx="3641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lt1"/>
                </a:solidFill>
                <a:latin typeface="Montserrat Medium" pitchFamily="2" charset="0"/>
                <a:cs typeface="Arial" panose="020B0604020202020204" pitchFamily="34" charset="0"/>
              </a:rPr>
              <a:t>Porcentaje de Ejecución </a:t>
            </a:r>
            <a:r>
              <a:rPr lang="es-MX" sz="1600" dirty="0">
                <a:solidFill>
                  <a:schemeClr val="lt1"/>
                </a:solidFill>
                <a:latin typeface="Albertus Extra Bold" panose="020E0802040304020204" pitchFamily="34" charset="0"/>
                <a:cs typeface="Arial" panose="020B0604020202020204" pitchFamily="34" charset="0"/>
              </a:rPr>
              <a:t>23.72%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FB82D35-3302-42D4-A028-5A784ADC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0119" y="3876561"/>
            <a:ext cx="601200" cy="601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E9E5BD-83DA-4EA5-B554-53421E341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37" y="924800"/>
            <a:ext cx="47434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5416062" y="1942071"/>
            <a:ext cx="568540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solidFill>
                  <a:schemeClr val="dk1"/>
                </a:solidFill>
                <a:latin typeface="Montserrat"/>
              </a:rPr>
              <a:t>El dinero se utiliza en la adquisición de diferentes bienes o servicios y en </a:t>
            </a:r>
            <a:r>
              <a:rPr lang="es-MX" dirty="0" smtClean="0">
                <a:solidFill>
                  <a:schemeClr val="dk1"/>
                </a:solidFill>
                <a:latin typeface="Montserrat"/>
              </a:rPr>
              <a:t>transferencias necesarias </a:t>
            </a:r>
            <a:r>
              <a:rPr lang="es-MX" dirty="0">
                <a:solidFill>
                  <a:schemeClr val="dk1"/>
                </a:solidFill>
                <a:latin typeface="Montserrat"/>
              </a:rPr>
              <a:t>para cumplir con </a:t>
            </a:r>
            <a:r>
              <a:rPr lang="es-MX" dirty="0" smtClean="0">
                <a:solidFill>
                  <a:schemeClr val="dk1"/>
                </a:solidFill>
                <a:latin typeface="Montserrat"/>
              </a:rPr>
              <a:t>el funcionamiento </a:t>
            </a:r>
            <a:r>
              <a:rPr lang="es-MX" dirty="0" smtClean="0">
                <a:solidFill>
                  <a:schemeClr val="dk1"/>
                </a:solidFill>
                <a:latin typeface="Montserrat"/>
              </a:rPr>
              <a:t>de </a:t>
            </a:r>
            <a:r>
              <a:rPr lang="es-MX" dirty="0">
                <a:solidFill>
                  <a:schemeClr val="dk1"/>
                </a:solidFill>
                <a:latin typeface="Montserrat"/>
              </a:rPr>
              <a:t>la institución</a:t>
            </a:r>
            <a:r>
              <a:rPr lang="es-MX" dirty="0" smtClean="0">
                <a:solidFill>
                  <a:schemeClr val="dk1"/>
                </a:solidFill>
                <a:latin typeface="Montserrat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MX" dirty="0" smtClean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r>
              <a:rPr lang="es-MX" dirty="0" smtClean="0">
                <a:solidFill>
                  <a:schemeClr val="dk1"/>
                </a:solidFill>
                <a:latin typeface="Montserrat"/>
              </a:rPr>
              <a:t>La inversión en proyectos económicos, sociales y culturales dirigidos a la población indígena. </a:t>
            </a:r>
            <a:endParaRPr lang="es-MX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r>
              <a:rPr lang="es-MX" dirty="0">
                <a:solidFill>
                  <a:schemeClr val="dk1"/>
                </a:solidFill>
                <a:latin typeface="Montserrat"/>
              </a:rPr>
              <a:t>Para mostrar de forma ordenada a la población en qué se utiliza el dinero, el gasto del sector público se muestra por grupos de </a:t>
            </a:r>
            <a:r>
              <a:rPr lang="es-MX" dirty="0" smtClean="0">
                <a:solidFill>
                  <a:schemeClr val="dk1"/>
                </a:solidFill>
                <a:latin typeface="Montserrat"/>
              </a:rPr>
              <a:t>gasto</a:t>
            </a:r>
            <a:r>
              <a:rPr lang="es-MX" dirty="0" smtClean="0">
                <a:solidFill>
                  <a:schemeClr val="dk1"/>
                </a:solidFill>
                <a:latin typeface="Montserrat"/>
              </a:rPr>
              <a:t>, </a:t>
            </a:r>
            <a:r>
              <a:rPr lang="es-GT" dirty="0" smtClean="0">
                <a:solidFill>
                  <a:schemeClr val="dk1"/>
                </a:solidFill>
                <a:latin typeface="Montserrat"/>
              </a:rPr>
              <a:t> divididos </a:t>
            </a:r>
            <a:r>
              <a:rPr lang="es-GT" dirty="0">
                <a:solidFill>
                  <a:schemeClr val="dk1"/>
                </a:solidFill>
                <a:latin typeface="Montserrat"/>
              </a:rPr>
              <a:t>en 5 grupos.</a:t>
            </a:r>
          </a:p>
          <a:p>
            <a:pPr algn="just"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2EB2BE-389B-42E3-A5F4-E94DD98A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59" y="633045"/>
            <a:ext cx="3467156" cy="534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869" y="294750"/>
            <a:ext cx="5413131" cy="9579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041464" y="435168"/>
            <a:ext cx="44225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Montserrat" pitchFamily="2" charset="0"/>
              </a:rPr>
              <a:t>Inversión Presupuestaria</a:t>
            </a:r>
          </a:p>
          <a:p>
            <a:endParaRPr lang="es-GT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054" y="2300744"/>
            <a:ext cx="677008" cy="6839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054" y="4469331"/>
            <a:ext cx="527538" cy="5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g1e0bd25976b_0_50">
            <a:extLst>
              <a:ext uri="{FF2B5EF4-FFF2-40B4-BE49-F238E27FC236}">
                <a16:creationId xmlns:a16="http://schemas.microsoft.com/office/drawing/2014/main" id="{FCCC2A71-0E41-5EB7-26BC-2F4BDF49C4F2}"/>
              </a:ext>
            </a:extLst>
          </p:cNvPr>
          <p:cNvSpPr/>
          <p:nvPr/>
        </p:nvSpPr>
        <p:spPr>
          <a:xfrm>
            <a:off x="-36974" y="384263"/>
            <a:ext cx="7691539" cy="1196400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8;g1e0bd25976b_0_50">
            <a:extLst>
              <a:ext uri="{FF2B5EF4-FFF2-40B4-BE49-F238E27FC236}">
                <a16:creationId xmlns:a16="http://schemas.microsoft.com/office/drawing/2014/main" id="{491BB041-6972-B304-70D1-4A96F7D22E81}"/>
              </a:ext>
            </a:extLst>
          </p:cNvPr>
          <p:cNvSpPr txBox="1"/>
          <p:nvPr/>
        </p:nvSpPr>
        <p:spPr>
          <a:xfrm>
            <a:off x="338602" y="582374"/>
            <a:ext cx="914275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Ejecución Presupuestaria por Grupo de Gasto al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1" dirty="0">
                <a:solidFill>
                  <a:schemeClr val="lt1"/>
                </a:solidFill>
                <a:latin typeface="Montserrat ExtraBold" pitchFamily="2" charset="0"/>
                <a:ea typeface="Montserrat"/>
                <a:cs typeface="Montserrat"/>
                <a:sym typeface="Montserrat"/>
              </a:rPr>
              <a:t>Primer Cuatrimestre 2023</a:t>
            </a:r>
            <a:endParaRPr sz="2300" b="1" dirty="0">
              <a:solidFill>
                <a:schemeClr val="lt1"/>
              </a:solidFill>
              <a:latin typeface="Montserrat ExtraBold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FC7661-BC3A-4B3C-BB82-A099728E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1175639"/>
            <a:ext cx="12192000" cy="51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0bd25976b_0_142"/>
          <p:cNvSpPr txBox="1"/>
          <p:nvPr/>
        </p:nvSpPr>
        <p:spPr>
          <a:xfrm>
            <a:off x="1273982" y="2372247"/>
            <a:ext cx="9464124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dirty="0">
                <a:solidFill>
                  <a:schemeClr val="tx1"/>
                </a:solidFill>
                <a:latin typeface="Montserrat Light" pitchFamily="2" charset="0"/>
              </a:rPr>
              <a:t>El dinero utilizado en el pago de servidores públicos 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  <a:cs typeface="Arial" panose="020B0604020202020204" pitchFamily="34" charset="0"/>
              </a:rPr>
              <a:t>(</a:t>
            </a:r>
            <a:r>
              <a:rPr lang="es-GT" b="1" dirty="0">
                <a:solidFill>
                  <a:schemeClr val="tx1"/>
                </a:solidFill>
                <a:latin typeface="Montserrat Light" pitchFamily="2" charset="0"/>
              </a:rPr>
              <a:t>grupo 0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</a:rPr>
              <a:t>), aunque se clasifica como un gasto de funcionamiento, en realidad, constituye el medio para prestar servicios 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</a:rPr>
              <a:t>y hacer posible proyectos que  contribuyan a aumentar la calidad de vida a 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</a:rPr>
              <a:t>la población indígena beneficiada, 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</a:rPr>
              <a:t>y con ello, satisfacer las necesidades sociales; a través de la contratación de personal operativo y administrativo, dentro de los que cuentan con 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</a:rPr>
              <a:t>38 colaboradores, 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</a:rPr>
              <a:t>bajo el renglón 011, 48 bajo el renglón 021 y 35 bajo el renglón 029, quienes brindan los servicios de procesos administrativos financieros para 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</a:rPr>
              <a:t>la adquisición 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</a:rPr>
              <a:t>de bienes y 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</a:rPr>
              <a:t>servicios, </a:t>
            </a:r>
            <a:r>
              <a:rPr lang="es-GT" dirty="0" err="1" smtClean="0">
                <a:solidFill>
                  <a:schemeClr val="tx1"/>
                </a:solidFill>
                <a:latin typeface="Montserrat Light" pitchFamily="2" charset="0"/>
              </a:rPr>
              <a:t>operativizando</a:t>
            </a:r>
            <a:r>
              <a:rPr lang="es-GT" dirty="0" smtClean="0">
                <a:solidFill>
                  <a:schemeClr val="tx1"/>
                </a:solidFill>
                <a:latin typeface="Montserrat Light" pitchFamily="2" charset="0"/>
              </a:rPr>
              <a:t> </a:t>
            </a:r>
            <a:r>
              <a:rPr lang="es-GT" dirty="0">
                <a:solidFill>
                  <a:schemeClr val="tx1"/>
                </a:solidFill>
                <a:latin typeface="Montserrat Light" pitchFamily="2" charset="0"/>
              </a:rPr>
              <a:t>los procesos de entrega de insumos y atención a la población.</a:t>
            </a:r>
          </a:p>
          <a:p>
            <a:pPr algn="ctr">
              <a:lnSpc>
                <a:spcPct val="150000"/>
              </a:lnSpc>
            </a:pPr>
            <a:endParaRPr lang="es-GT" sz="1600" dirty="0">
              <a:solidFill>
                <a:schemeClr val="tx1"/>
              </a:solidFill>
              <a:latin typeface="Montserrat"/>
            </a:endParaRPr>
          </a:p>
          <a:p>
            <a:pPr algn="just">
              <a:lnSpc>
                <a:spcPct val="150000"/>
              </a:lnSpc>
            </a:pPr>
            <a:r>
              <a:rPr lang="es-GT" dirty="0">
                <a:solidFill>
                  <a:schemeClr val="tx1"/>
                </a:solidFill>
                <a:latin typeface="Montserrat"/>
              </a:rPr>
              <a:t>Durante</a:t>
            </a:r>
            <a:r>
              <a:rPr lang="es-G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dirty="0">
                <a:solidFill>
                  <a:schemeClr val="tx1"/>
                </a:solidFill>
                <a:latin typeface="Montserrat"/>
              </a:rPr>
              <a:t>el periodo reportado, FODIGUA </a:t>
            </a:r>
            <a:r>
              <a:rPr lang="es-GT" dirty="0">
                <a:solidFill>
                  <a:schemeClr val="tx1"/>
                </a:solidFill>
                <a:latin typeface="Montserrat"/>
              </a:rPr>
              <a:t>realizó una </a:t>
            </a:r>
            <a:r>
              <a:rPr lang="es-GT" dirty="0" smtClean="0">
                <a:solidFill>
                  <a:schemeClr val="tx1"/>
                </a:solidFill>
                <a:latin typeface="Montserrat"/>
              </a:rPr>
              <a:t>cobertura de atención</a:t>
            </a:r>
            <a:r>
              <a:rPr lang="es-GT" dirty="0" smtClean="0">
                <a:solidFill>
                  <a:schemeClr val="tx1"/>
                </a:solidFill>
                <a:latin typeface="Montserrat"/>
              </a:rPr>
              <a:t> a  </a:t>
            </a:r>
            <a:r>
              <a:rPr lang="es-GT" b="1" dirty="0" smtClean="0">
                <a:solidFill>
                  <a:schemeClr val="tx1"/>
                </a:solidFill>
                <a:latin typeface="Montserrat ExtraBold" pitchFamily="2" charset="0"/>
              </a:rPr>
              <a:t>6,190 guatemaltecos.</a:t>
            </a:r>
            <a:endParaRPr lang="es-GT" b="1" dirty="0">
              <a:solidFill>
                <a:schemeClr val="tx1"/>
              </a:solidFill>
              <a:latin typeface="Montserrat ExtraBold" pitchFamily="2" charset="0"/>
            </a:endParaRPr>
          </a:p>
          <a:p>
            <a:pPr algn="just">
              <a:lnSpc>
                <a:spcPct val="150000"/>
              </a:lnSpc>
            </a:pPr>
            <a:endParaRPr lang="es-GT" dirty="0">
              <a:solidFill>
                <a:schemeClr val="tx1"/>
              </a:solidFill>
              <a:latin typeface="Montserrat Light" pitchFamily="2" charset="0"/>
            </a:endParaRPr>
          </a:p>
          <a:p>
            <a:pPr algn="just"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 Light" pitchFamily="2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Light" pitchFamily="2" charset="0"/>
            </a:endParaRPr>
          </a:p>
        </p:txBody>
      </p:sp>
      <p:sp>
        <p:nvSpPr>
          <p:cNvPr id="5" name="Google Shape;67;g1e0bd25976b_0_50">
            <a:extLst>
              <a:ext uri="{FF2B5EF4-FFF2-40B4-BE49-F238E27FC236}">
                <a16:creationId xmlns:a16="http://schemas.microsoft.com/office/drawing/2014/main" id="{3C4FFD73-57DA-4E5C-9307-F2812E999CEA}"/>
              </a:ext>
            </a:extLst>
          </p:cNvPr>
          <p:cNvSpPr/>
          <p:nvPr/>
        </p:nvSpPr>
        <p:spPr>
          <a:xfrm>
            <a:off x="1" y="1134783"/>
            <a:ext cx="6095999" cy="932473"/>
          </a:xfrm>
          <a:prstGeom prst="rect">
            <a:avLst/>
          </a:prstGeom>
          <a:solidFill>
            <a:srgbClr val="36B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g1e0bd25976b_0_142"/>
          <p:cNvSpPr txBox="1"/>
          <p:nvPr/>
        </p:nvSpPr>
        <p:spPr>
          <a:xfrm>
            <a:off x="521126" y="1185541"/>
            <a:ext cx="5574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2400" dirty="0" smtClean="0">
                <a:solidFill>
                  <a:schemeClr val="bg1"/>
                </a:solidFill>
                <a:latin typeface="Montserrat"/>
                <a:sym typeface="Montserrat"/>
              </a:rPr>
              <a:t>Importancia </a:t>
            </a:r>
            <a:r>
              <a:rPr lang="es-MX" sz="2400" dirty="0">
                <a:solidFill>
                  <a:schemeClr val="bg1"/>
                </a:solidFill>
                <a:latin typeface="Montserrat"/>
                <a:sym typeface="Montserrat"/>
              </a:rPr>
              <a:t>del Pago de </a:t>
            </a:r>
            <a:r>
              <a:rPr lang="es-MX" sz="2400" b="1" dirty="0">
                <a:solidFill>
                  <a:schemeClr val="bg1"/>
                </a:solidFill>
                <a:latin typeface="Montserrat"/>
                <a:sym typeface="Montserrat"/>
              </a:rPr>
              <a:t>Servidores </a:t>
            </a:r>
            <a:r>
              <a:rPr lang="es-MX" sz="2400" b="1" dirty="0" smtClean="0">
                <a:solidFill>
                  <a:schemeClr val="bg1"/>
                </a:solidFill>
                <a:latin typeface="Montserrat"/>
                <a:sym typeface="Montserrat"/>
              </a:rPr>
              <a:t>Públicos</a:t>
            </a:r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1562</Words>
  <Application>Microsoft Office PowerPoint</Application>
  <PresentationFormat>Panorámica</PresentationFormat>
  <Paragraphs>135</Paragraphs>
  <Slides>24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Montserrat Medium</vt:lpstr>
      <vt:lpstr>Albertus Extra Bold</vt:lpstr>
      <vt:lpstr>Montserrat SemiBold</vt:lpstr>
      <vt:lpstr>Montserrat ExtraBold</vt:lpstr>
      <vt:lpstr>Vollkorn Black</vt:lpstr>
      <vt:lpstr>Vollkorn ExtraBold</vt:lpstr>
      <vt:lpstr>Vollkorn</vt:lpstr>
      <vt:lpstr>Vollkorn Medium</vt:lpstr>
      <vt:lpstr>Montserrat</vt:lpstr>
      <vt:lpstr>Montserrat Light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</dc:creator>
  <cp:lastModifiedBy>Karina Rodríguez López</cp:lastModifiedBy>
  <cp:revision>70</cp:revision>
  <dcterms:created xsi:type="dcterms:W3CDTF">2022-04-29T16:34:54Z</dcterms:created>
  <dcterms:modified xsi:type="dcterms:W3CDTF">2023-05-04T17:17:00Z</dcterms:modified>
</cp:coreProperties>
</file>