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22" r:id="rId5"/>
    <p:sldId id="353" r:id="rId6"/>
    <p:sldId id="354" r:id="rId7"/>
    <p:sldId id="309" r:id="rId8"/>
    <p:sldId id="352" r:id="rId9"/>
    <p:sldId id="342" r:id="rId10"/>
    <p:sldId id="327" r:id="rId11"/>
    <p:sldId id="336" r:id="rId12"/>
    <p:sldId id="334" r:id="rId13"/>
    <p:sldId id="335" r:id="rId14"/>
    <p:sldId id="337" r:id="rId15"/>
    <p:sldId id="338" r:id="rId16"/>
    <p:sldId id="340" r:id="rId17"/>
    <p:sldId id="341" r:id="rId18"/>
    <p:sldId id="339" r:id="rId19"/>
    <p:sldId id="324" r:id="rId20"/>
    <p:sldId id="343" r:id="rId21"/>
    <p:sldId id="344" r:id="rId22"/>
    <p:sldId id="345" r:id="rId23"/>
    <p:sldId id="317" r:id="rId24"/>
    <p:sldId id="356" r:id="rId25"/>
    <p:sldId id="355" r:id="rId26"/>
    <p:sldId id="348" r:id="rId27"/>
    <p:sldId id="349" r:id="rId28"/>
    <p:sldId id="351" r:id="rId29"/>
    <p:sldId id="350" r:id="rId30"/>
    <p:sldId id="319" r:id="rId31"/>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91" autoAdjust="0"/>
  </p:normalViewPr>
  <p:slideViewPr>
    <p:cSldViewPr snapToGrid="0">
      <p:cViewPr varScale="1">
        <p:scale>
          <a:sx n="78" d="100"/>
          <a:sy n="78" d="100"/>
        </p:scale>
        <p:origin x="1224" y="90"/>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57602117-D532-42A8-A538-DD366B8D54C4}"/>
    <pc:docChg chg="undo custSel modSld">
      <pc:chgData name="Nancy Taracena" userId="30706b59-ae2d-4665-80e6-bc0e1ff749f1" providerId="ADAL" clId="{57602117-D532-42A8-A538-DD366B8D54C4}" dt="2021-07-21T17:18:32.551" v="754" actId="20577"/>
      <pc:docMkLst>
        <pc:docMk/>
      </pc:docMkLst>
      <pc:sldChg chg="modSp">
        <pc:chgData name="Nancy Taracena" userId="30706b59-ae2d-4665-80e6-bc0e1ff749f1" providerId="ADAL" clId="{57602117-D532-42A8-A538-DD366B8D54C4}" dt="2021-07-19T20:35:56.983" v="77" actId="27636"/>
        <pc:sldMkLst>
          <pc:docMk/>
          <pc:sldMk cId="1110065034" sldId="317"/>
        </pc:sldMkLst>
        <pc:spChg chg="mod">
          <ac:chgData name="Nancy Taracena" userId="30706b59-ae2d-4665-80e6-bc0e1ff749f1" providerId="ADAL" clId="{57602117-D532-42A8-A538-DD366B8D54C4}" dt="2021-07-19T20:35:56.983" v="77" actId="27636"/>
          <ac:spMkLst>
            <pc:docMk/>
            <pc:sldMk cId="1110065034" sldId="317"/>
            <ac:spMk id="11" creationId="{A2162693-C48A-1D46-A173-005AE60ACA54}"/>
          </ac:spMkLst>
        </pc:spChg>
      </pc:sldChg>
      <pc:sldChg chg="modSp">
        <pc:chgData name="Nancy Taracena" userId="30706b59-ae2d-4665-80e6-bc0e1ff749f1" providerId="ADAL" clId="{57602117-D532-42A8-A538-DD366B8D54C4}" dt="2021-07-21T15:23:04.221" v="181" actId="400"/>
        <pc:sldMkLst>
          <pc:docMk/>
          <pc:sldMk cId="2382081823" sldId="327"/>
        </pc:sldMkLst>
        <pc:spChg chg="mod">
          <ac:chgData name="Nancy Taracena" userId="30706b59-ae2d-4665-80e6-bc0e1ff749f1" providerId="ADAL" clId="{57602117-D532-42A8-A538-DD366B8D54C4}" dt="2021-07-19T20:35:57.036" v="79" actId="27636"/>
          <ac:spMkLst>
            <pc:docMk/>
            <pc:sldMk cId="2382081823" sldId="327"/>
            <ac:spMk id="4" creationId="{E40743F2-234A-4544-BBAC-8877FB423F76}"/>
          </ac:spMkLst>
        </pc:spChg>
        <pc:spChg chg="mod">
          <ac:chgData name="Nancy Taracena" userId="30706b59-ae2d-4665-80e6-bc0e1ff749f1" providerId="ADAL" clId="{57602117-D532-42A8-A538-DD366B8D54C4}" dt="2021-07-21T15:23:04.221" v="181" actId="400"/>
          <ac:spMkLst>
            <pc:docMk/>
            <pc:sldMk cId="2382081823" sldId="327"/>
            <ac:spMk id="5" creationId="{E40743F2-234A-4544-BBAC-8877FB423F76}"/>
          </ac:spMkLst>
        </pc:spChg>
      </pc:sldChg>
      <pc:sldChg chg="modSp">
        <pc:chgData name="Nancy Taracena" userId="30706b59-ae2d-4665-80e6-bc0e1ff749f1" providerId="ADAL" clId="{57602117-D532-42A8-A538-DD366B8D54C4}" dt="2021-07-21T16:59:06.245" v="627" actId="20577"/>
        <pc:sldMkLst>
          <pc:docMk/>
          <pc:sldMk cId="1941814374" sldId="329"/>
        </pc:sldMkLst>
        <pc:spChg chg="mod">
          <ac:chgData name="Nancy Taracena" userId="30706b59-ae2d-4665-80e6-bc0e1ff749f1" providerId="ADAL" clId="{57602117-D532-42A8-A538-DD366B8D54C4}" dt="2021-07-21T16:59:06.245" v="627" actId="20577"/>
          <ac:spMkLst>
            <pc:docMk/>
            <pc:sldMk cId="1941814374" sldId="329"/>
            <ac:spMk id="6" creationId="{E40743F2-234A-4544-BBAC-8877FB423F76}"/>
          </ac:spMkLst>
        </pc:spChg>
      </pc:sldChg>
      <pc:sldChg chg="modSp">
        <pc:chgData name="Nancy Taracena" userId="30706b59-ae2d-4665-80e6-bc0e1ff749f1" providerId="ADAL" clId="{57602117-D532-42A8-A538-DD366B8D54C4}" dt="2021-07-21T17:10:30.182" v="662" actId="123"/>
        <pc:sldMkLst>
          <pc:docMk/>
          <pc:sldMk cId="1165070564" sldId="330"/>
        </pc:sldMkLst>
        <pc:spChg chg="mod">
          <ac:chgData name="Nancy Taracena" userId="30706b59-ae2d-4665-80e6-bc0e1ff749f1" providerId="ADAL" clId="{57602117-D532-42A8-A538-DD366B8D54C4}" dt="2021-07-21T17:10:30.182" v="662" actId="123"/>
          <ac:spMkLst>
            <pc:docMk/>
            <pc:sldMk cId="1165070564" sldId="330"/>
            <ac:spMk id="6" creationId="{E40743F2-234A-4544-BBAC-8877FB423F76}"/>
          </ac:spMkLst>
        </pc:spChg>
      </pc:sldChg>
      <pc:sldChg chg="modSp">
        <pc:chgData name="Nancy Taracena" userId="30706b59-ae2d-4665-80e6-bc0e1ff749f1" providerId="ADAL" clId="{57602117-D532-42A8-A538-DD366B8D54C4}" dt="2021-07-19T20:38:15.534" v="175" actId="6549"/>
        <pc:sldMkLst>
          <pc:docMk/>
          <pc:sldMk cId="3614378962" sldId="334"/>
        </pc:sldMkLst>
        <pc:spChg chg="mod">
          <ac:chgData name="Nancy Taracena" userId="30706b59-ae2d-4665-80e6-bc0e1ff749f1" providerId="ADAL" clId="{57602117-D532-42A8-A538-DD366B8D54C4}" dt="2021-07-19T20:38:15.534" v="175" actId="6549"/>
          <ac:spMkLst>
            <pc:docMk/>
            <pc:sldMk cId="3614378962" sldId="334"/>
            <ac:spMk id="5" creationId="{E40743F2-234A-4544-BBAC-8877FB423F76}"/>
          </ac:spMkLst>
        </pc:spChg>
      </pc:sldChg>
      <pc:sldChg chg="modSp">
        <pc:chgData name="Nancy Taracena" userId="30706b59-ae2d-4665-80e6-bc0e1ff749f1" providerId="ADAL" clId="{57602117-D532-42A8-A538-DD366B8D54C4}" dt="2021-07-21T17:16:02.939" v="664" actId="20577"/>
        <pc:sldMkLst>
          <pc:docMk/>
          <pc:sldMk cId="267904820" sldId="337"/>
        </pc:sldMkLst>
        <pc:spChg chg="mod">
          <ac:chgData name="Nancy Taracena" userId="30706b59-ae2d-4665-80e6-bc0e1ff749f1" providerId="ADAL" clId="{57602117-D532-42A8-A538-DD366B8D54C4}" dt="2021-07-21T17:16:02.939" v="664" actId="20577"/>
          <ac:spMkLst>
            <pc:docMk/>
            <pc:sldMk cId="267904820" sldId="337"/>
            <ac:spMk id="5" creationId="{E40743F2-234A-4544-BBAC-8877FB423F76}"/>
          </ac:spMkLst>
        </pc:spChg>
      </pc:sldChg>
      <pc:sldChg chg="modSp">
        <pc:chgData name="Nancy Taracena" userId="30706b59-ae2d-4665-80e6-bc0e1ff749f1" providerId="ADAL" clId="{57602117-D532-42A8-A538-DD366B8D54C4}" dt="2021-07-19T20:40:37.482" v="180" actId="207"/>
        <pc:sldMkLst>
          <pc:docMk/>
          <pc:sldMk cId="1310776365" sldId="343"/>
        </pc:sldMkLst>
        <pc:spChg chg="mod">
          <ac:chgData name="Nancy Taracena" userId="30706b59-ae2d-4665-80e6-bc0e1ff749f1" providerId="ADAL" clId="{57602117-D532-42A8-A538-DD366B8D54C4}" dt="2021-07-19T20:40:37.482" v="180" actId="207"/>
          <ac:spMkLst>
            <pc:docMk/>
            <pc:sldMk cId="1310776365" sldId="343"/>
            <ac:spMk id="10" creationId="{FDEFACA7-B903-4B3E-851C-F8FB7B3942D0}"/>
          </ac:spMkLst>
        </pc:spChg>
      </pc:sldChg>
      <pc:sldChg chg="modSp">
        <pc:chgData name="Nancy Taracena" userId="30706b59-ae2d-4665-80e6-bc0e1ff749f1" providerId="ADAL" clId="{57602117-D532-42A8-A538-DD366B8D54C4}" dt="2021-07-21T17:18:32.551" v="754" actId="20577"/>
        <pc:sldMkLst>
          <pc:docMk/>
          <pc:sldMk cId="1003546408" sldId="347"/>
        </pc:sldMkLst>
        <pc:spChg chg="mod">
          <ac:chgData name="Nancy Taracena" userId="30706b59-ae2d-4665-80e6-bc0e1ff749f1" providerId="ADAL" clId="{57602117-D532-42A8-A538-DD366B8D54C4}" dt="2021-07-21T17:18:32.551" v="754" actId="20577"/>
          <ac:spMkLst>
            <pc:docMk/>
            <pc:sldMk cId="1003546408" sldId="347"/>
            <ac:spMk id="10" creationId="{FDEFACA7-B903-4B3E-851C-F8FB7B3942D0}"/>
          </ac:spMkLst>
        </pc:spChg>
      </pc:sldChg>
      <pc:sldChg chg="modSp">
        <pc:chgData name="Nancy Taracena" userId="30706b59-ae2d-4665-80e6-bc0e1ff749f1" providerId="ADAL" clId="{57602117-D532-42A8-A538-DD366B8D54C4}" dt="2021-07-19T20:35:57.007" v="78" actId="27636"/>
        <pc:sldMkLst>
          <pc:docMk/>
          <pc:sldMk cId="3033902362" sldId="350"/>
        </pc:sldMkLst>
        <pc:spChg chg="mod">
          <ac:chgData name="Nancy Taracena" userId="30706b59-ae2d-4665-80e6-bc0e1ff749f1" providerId="ADAL" clId="{57602117-D532-42A8-A538-DD366B8D54C4}" dt="2021-07-19T20:35:57.007" v="78" actId="27636"/>
          <ac:spMkLst>
            <pc:docMk/>
            <pc:sldMk cId="3033902362" sldId="350"/>
            <ac:spMk id="8" creationId="{E40743F2-234A-4544-BBAC-8877FB423F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oliva.SOSEP\Desktop\Matriz%20para%20financiero%2030.12.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oliva.SOSEP\Desktop\Matriz%20para%20financiero%2030.12.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'Grupo Gasto'!$C$2:$C$3</c:f>
              <c:strCache>
                <c:ptCount val="2"/>
                <c:pt idx="0">
                  <c:v>Presupuesto Vigente</c:v>
                </c:pt>
              </c:strCache>
            </c:strRef>
          </c:tx>
          <c:spPr>
            <a:solidFill>
              <a:schemeClr val="accent1">
                <a:shade val="7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'Grupo Gasto'!$A$4:$A$9</c:f>
              <c:strCache>
                <c:ptCount val="6"/>
                <c:pt idx="0">
                  <c:v>Grupo 000 </c:v>
                </c:pt>
                <c:pt idx="1">
                  <c:v>Grupo 100 </c:v>
                </c:pt>
                <c:pt idx="2">
                  <c:v>Grupo 200</c:v>
                </c:pt>
                <c:pt idx="3">
                  <c:v>Grupo 300 </c:v>
                </c:pt>
                <c:pt idx="4">
                  <c:v>Grupo 400</c:v>
                </c:pt>
                <c:pt idx="5">
                  <c:v>Grupo 900</c:v>
                </c:pt>
              </c:strCache>
            </c:strRef>
          </c:cat>
          <c:val>
            <c:numRef>
              <c:f>'Grupo Gasto'!$C$4:$C$9</c:f>
              <c:numCache>
                <c:formatCode>#,##0.00</c:formatCode>
                <c:ptCount val="6"/>
                <c:pt idx="0">
                  <c:v>61670653</c:v>
                </c:pt>
                <c:pt idx="1">
                  <c:v>6969021</c:v>
                </c:pt>
                <c:pt idx="2">
                  <c:v>9730210</c:v>
                </c:pt>
                <c:pt idx="3">
                  <c:v>637459</c:v>
                </c:pt>
                <c:pt idx="4">
                  <c:v>63291326</c:v>
                </c:pt>
                <c:pt idx="5">
                  <c:v>6115550</c:v>
                </c:pt>
              </c:numCache>
            </c:numRef>
          </c:val>
        </c:ser>
        <c:ser>
          <c:idx val="2"/>
          <c:order val="1"/>
          <c:tx>
            <c:strRef>
              <c:f>'Grupo Gasto'!$D$2:$D$3</c:f>
              <c:strCache>
                <c:ptCount val="2"/>
                <c:pt idx="0">
                  <c:v>Presupuesto  Ejecutado</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'Grupo Gasto'!$A$4:$A$9</c:f>
              <c:strCache>
                <c:ptCount val="6"/>
                <c:pt idx="0">
                  <c:v>Grupo 000 </c:v>
                </c:pt>
                <c:pt idx="1">
                  <c:v>Grupo 100 </c:v>
                </c:pt>
                <c:pt idx="2">
                  <c:v>Grupo 200</c:v>
                </c:pt>
                <c:pt idx="3">
                  <c:v>Grupo 300 </c:v>
                </c:pt>
                <c:pt idx="4">
                  <c:v>Grupo 400</c:v>
                </c:pt>
                <c:pt idx="5">
                  <c:v>Grupo 900</c:v>
                </c:pt>
              </c:strCache>
            </c:strRef>
          </c:cat>
          <c:val>
            <c:numRef>
              <c:f>'Grupo Gasto'!$D$4:$D$9</c:f>
              <c:numCache>
                <c:formatCode>#,##0.00</c:formatCode>
                <c:ptCount val="6"/>
                <c:pt idx="0">
                  <c:v>60447117.310000002</c:v>
                </c:pt>
                <c:pt idx="1">
                  <c:v>6131520.0099999998</c:v>
                </c:pt>
                <c:pt idx="2">
                  <c:v>8116429.2599999998</c:v>
                </c:pt>
                <c:pt idx="3">
                  <c:v>439273</c:v>
                </c:pt>
                <c:pt idx="4">
                  <c:v>62965076.020000003</c:v>
                </c:pt>
                <c:pt idx="5">
                  <c:v>5924572.0099999998</c:v>
                </c:pt>
              </c:numCache>
            </c:numRef>
          </c:val>
        </c:ser>
        <c:ser>
          <c:idx val="4"/>
          <c:order val="2"/>
          <c:tx>
            <c:strRef>
              <c:f>'Grupo Gasto'!$G$2:$G$3</c:f>
              <c:strCache>
                <c:ptCount val="2"/>
                <c:pt idx="0">
                  <c:v>Saldo por Ejecutar</c:v>
                </c:pt>
              </c:strCache>
            </c:strRef>
          </c:tx>
          <c:spPr>
            <a:solidFill>
              <a:schemeClr val="accent1">
                <a:tint val="54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'Grupo Gasto'!$A$4:$A$9</c:f>
              <c:strCache>
                <c:ptCount val="6"/>
                <c:pt idx="0">
                  <c:v>Grupo 000 </c:v>
                </c:pt>
                <c:pt idx="1">
                  <c:v>Grupo 100 </c:v>
                </c:pt>
                <c:pt idx="2">
                  <c:v>Grupo 200</c:v>
                </c:pt>
                <c:pt idx="3">
                  <c:v>Grupo 300 </c:v>
                </c:pt>
                <c:pt idx="4">
                  <c:v>Grupo 400</c:v>
                </c:pt>
                <c:pt idx="5">
                  <c:v>Grupo 900</c:v>
                </c:pt>
              </c:strCache>
            </c:strRef>
          </c:cat>
          <c:val>
            <c:numRef>
              <c:f>'Grupo Gasto'!$G$4:$G$9</c:f>
              <c:numCache>
                <c:formatCode>#,##0.00</c:formatCode>
                <c:ptCount val="6"/>
                <c:pt idx="0">
                  <c:v>1223535.6899999976</c:v>
                </c:pt>
                <c:pt idx="1">
                  <c:v>837500.99000000022</c:v>
                </c:pt>
                <c:pt idx="2">
                  <c:v>1613780.7400000002</c:v>
                </c:pt>
                <c:pt idx="3">
                  <c:v>198186</c:v>
                </c:pt>
                <c:pt idx="4">
                  <c:v>326249.97999999672</c:v>
                </c:pt>
                <c:pt idx="5">
                  <c:v>190977.99000000022</c:v>
                </c:pt>
              </c:numCache>
            </c:numRef>
          </c:val>
        </c:ser>
        <c:dLbls>
          <c:dLblPos val="outEnd"/>
          <c:showLegendKey val="0"/>
          <c:showVal val="1"/>
          <c:showCatName val="0"/>
          <c:showSerName val="0"/>
          <c:showPercent val="0"/>
          <c:showBubbleSize val="0"/>
        </c:dLbls>
        <c:gapWidth val="444"/>
        <c:overlap val="-90"/>
        <c:axId val="246129712"/>
        <c:axId val="246130104"/>
      </c:barChart>
      <c:catAx>
        <c:axId val="246129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none" spc="120" normalizeH="0" baseline="0">
                <a:solidFill>
                  <a:schemeClr val="tx1"/>
                </a:solidFill>
                <a:latin typeface="Times New Roman" panose="02020603050405020304" pitchFamily="18" charset="0"/>
                <a:ea typeface="+mn-ea"/>
                <a:cs typeface="Times New Roman" panose="02020603050405020304" pitchFamily="18" charset="0"/>
              </a:defRPr>
            </a:pPr>
            <a:endParaRPr lang="es-GT"/>
          </a:p>
        </c:txPr>
        <c:crossAx val="246130104"/>
        <c:crosses val="autoZero"/>
        <c:auto val="1"/>
        <c:lblAlgn val="ctr"/>
        <c:lblOffset val="100"/>
        <c:noMultiLvlLbl val="0"/>
      </c:catAx>
      <c:valAx>
        <c:axId val="246130104"/>
        <c:scaling>
          <c:orientation val="minMax"/>
        </c:scaling>
        <c:delete val="1"/>
        <c:axPos val="l"/>
        <c:numFmt formatCode="#,##0.00" sourceLinked="1"/>
        <c:majorTickMark val="none"/>
        <c:minorTickMark val="none"/>
        <c:tickLblPos val="nextTo"/>
        <c:crossAx val="246129712"/>
        <c:crosses val="autoZero"/>
        <c:crossBetween val="between"/>
      </c:valAx>
      <c:spPr>
        <a:noFill/>
        <a:ln>
          <a:noFill/>
        </a:ln>
        <a:effectLst/>
      </c:spPr>
    </c:plotArea>
    <c:legend>
      <c:legendPos val="t"/>
      <c:layout>
        <c:manualLayout>
          <c:xMode val="edge"/>
          <c:yMode val="edge"/>
          <c:x val="0.79675354257853837"/>
          <c:y val="0.39922011010666825"/>
          <c:w val="0.19261213226760227"/>
          <c:h val="0.139145303390984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tx>
            <c:strRef>
              <c:f>Finalidad!$B$2</c:f>
              <c:strCache>
                <c:ptCount val="1"/>
                <c:pt idx="0">
                  <c:v>Presupuesto Vigente Total</c:v>
                </c:pt>
              </c:strCache>
            </c:strRef>
          </c:tx>
          <c:spPr>
            <a:gradFill>
              <a:gsLst>
                <a:gs pos="100000">
                  <a:schemeClr val="accent1">
                    <a:tint val="65000"/>
                    <a:alpha val="0"/>
                  </a:schemeClr>
                </a:gs>
                <a:gs pos="50000">
                  <a:schemeClr val="accent1">
                    <a:tint val="65000"/>
                  </a:schemeClr>
                </a:gs>
              </a:gsLst>
              <a:lin ang="5400000" scaled="0"/>
            </a:gradFill>
            <a:ln>
              <a:noFill/>
            </a:ln>
            <a:effectLst/>
            <a:sp3d/>
          </c:spPr>
          <c:invertIfNegative val="0"/>
          <c:dLbls>
            <c:spPr>
              <a:noFill/>
              <a:ln w="25400">
                <a:noFill/>
              </a:ln>
            </c:spPr>
            <c:txPr>
              <a:bodyPr rot="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Finalidad!$A$4:$A$9</c:f>
              <c:strCache>
                <c:ptCount val="6"/>
                <c:pt idx="0">
                  <c:v>Orden Público y Seguridad Ciudadana</c:v>
                </c:pt>
                <c:pt idx="1">
                  <c:v>Protección Social</c:v>
                </c:pt>
                <c:pt idx="2">
                  <c:v>Salud</c:v>
                </c:pt>
                <c:pt idx="3">
                  <c:v>Educación</c:v>
                </c:pt>
                <c:pt idx="4">
                  <c:v>Asuntos Económicos</c:v>
                </c:pt>
                <c:pt idx="5">
                  <c:v>Proteccion Ambiental</c:v>
                </c:pt>
              </c:strCache>
            </c:strRef>
          </c:cat>
          <c:val>
            <c:numRef>
              <c:f>Finalidad!$B$4:$B$9</c:f>
              <c:numCache>
                <c:formatCode>#,##0.00</c:formatCode>
                <c:ptCount val="6"/>
                <c:pt idx="0">
                  <c:v>0</c:v>
                </c:pt>
                <c:pt idx="1">
                  <c:v>148414219</c:v>
                </c:pt>
                <c:pt idx="2">
                  <c:v>0</c:v>
                </c:pt>
                <c:pt idx="3">
                  <c:v>0</c:v>
                </c:pt>
                <c:pt idx="4">
                  <c:v>0</c:v>
                </c:pt>
                <c:pt idx="5">
                  <c:v>0</c:v>
                </c:pt>
              </c:numCache>
            </c:numRef>
          </c:val>
        </c:ser>
        <c:ser>
          <c:idx val="1"/>
          <c:order val="1"/>
          <c:tx>
            <c:strRef>
              <c:f>Finalidad!$C$2</c:f>
              <c:strCache>
                <c:ptCount val="1"/>
                <c:pt idx="0">
                  <c:v>Presupuesto Ejecutado</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w="25400">
                <a:noFill/>
              </a:ln>
            </c:spPr>
            <c:txPr>
              <a:bodyPr rot="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Finalidad!$A$4:$A$9</c:f>
              <c:strCache>
                <c:ptCount val="6"/>
                <c:pt idx="0">
                  <c:v>Orden Público y Seguridad Ciudadana</c:v>
                </c:pt>
                <c:pt idx="1">
                  <c:v>Protección Social</c:v>
                </c:pt>
                <c:pt idx="2">
                  <c:v>Salud</c:v>
                </c:pt>
                <c:pt idx="3">
                  <c:v>Educación</c:v>
                </c:pt>
                <c:pt idx="4">
                  <c:v>Asuntos Económicos</c:v>
                </c:pt>
                <c:pt idx="5">
                  <c:v>Proteccion Ambiental</c:v>
                </c:pt>
              </c:strCache>
            </c:strRef>
          </c:cat>
          <c:val>
            <c:numRef>
              <c:f>Finalidad!$C$4:$C$9</c:f>
              <c:numCache>
                <c:formatCode>#,##0.00</c:formatCode>
                <c:ptCount val="6"/>
                <c:pt idx="0">
                  <c:v>0</c:v>
                </c:pt>
                <c:pt idx="1">
                  <c:v>144023987.61000001</c:v>
                </c:pt>
                <c:pt idx="2">
                  <c:v>0</c:v>
                </c:pt>
                <c:pt idx="3">
                  <c:v>0</c:v>
                </c:pt>
                <c:pt idx="4">
                  <c:v>0</c:v>
                </c:pt>
                <c:pt idx="5">
                  <c:v>0</c:v>
                </c:pt>
              </c:numCache>
            </c:numRef>
          </c:val>
        </c:ser>
        <c:ser>
          <c:idx val="2"/>
          <c:order val="2"/>
          <c:tx>
            <c:strRef>
              <c:f>Finalidad!$E$2</c:f>
              <c:strCache>
                <c:ptCount val="1"/>
                <c:pt idx="0">
                  <c:v>Saldo </c:v>
                </c:pt>
              </c:strCache>
            </c:strRef>
          </c:tx>
          <c:spPr>
            <a:gradFill>
              <a:gsLst>
                <a:gs pos="100000">
                  <a:schemeClr val="accent1">
                    <a:shade val="65000"/>
                    <a:alpha val="0"/>
                  </a:schemeClr>
                </a:gs>
                <a:gs pos="50000">
                  <a:schemeClr val="accent1">
                    <a:shade val="65000"/>
                  </a:schemeClr>
                </a:gs>
              </a:gsLst>
              <a:lin ang="5400000" scaled="0"/>
            </a:gradFill>
            <a:ln>
              <a:noFill/>
            </a:ln>
            <a:effectLst/>
            <a:sp3d/>
          </c:spPr>
          <c:invertIfNegative val="0"/>
          <c:dLbls>
            <c:spPr>
              <a:noFill/>
              <a:ln w="25400">
                <a:noFill/>
              </a:ln>
            </c:spPr>
            <c:txPr>
              <a:bodyPr rot="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Finalidad!$A$4:$A$9</c:f>
              <c:strCache>
                <c:ptCount val="6"/>
                <c:pt idx="0">
                  <c:v>Orden Público y Seguridad Ciudadana</c:v>
                </c:pt>
                <c:pt idx="1">
                  <c:v>Protección Social</c:v>
                </c:pt>
                <c:pt idx="2">
                  <c:v>Salud</c:v>
                </c:pt>
                <c:pt idx="3">
                  <c:v>Educación</c:v>
                </c:pt>
                <c:pt idx="4">
                  <c:v>Asuntos Económicos</c:v>
                </c:pt>
                <c:pt idx="5">
                  <c:v>Proteccion Ambiental</c:v>
                </c:pt>
              </c:strCache>
            </c:strRef>
          </c:cat>
          <c:val>
            <c:numRef>
              <c:f>Finalidad!$E$4:$E$9</c:f>
              <c:numCache>
                <c:formatCode>#,##0.00</c:formatCode>
                <c:ptCount val="6"/>
                <c:pt idx="0">
                  <c:v>0</c:v>
                </c:pt>
                <c:pt idx="1">
                  <c:v>4390231.3899999857</c:v>
                </c:pt>
                <c:pt idx="2">
                  <c:v>0</c:v>
                </c:pt>
                <c:pt idx="3">
                  <c:v>0</c:v>
                </c:pt>
                <c:pt idx="4">
                  <c:v>0</c:v>
                </c:pt>
                <c:pt idx="5">
                  <c:v>0</c:v>
                </c:pt>
              </c:numCache>
            </c:numRef>
          </c:val>
        </c:ser>
        <c:dLbls>
          <c:showLegendKey val="0"/>
          <c:showVal val="0"/>
          <c:showCatName val="0"/>
          <c:showSerName val="0"/>
          <c:showPercent val="0"/>
          <c:showBubbleSize val="0"/>
        </c:dLbls>
        <c:gapWidth val="75"/>
        <c:shape val="box"/>
        <c:axId val="246130888"/>
        <c:axId val="246131280"/>
        <c:axId val="0"/>
      </c:bar3DChart>
      <c:catAx>
        <c:axId val="246130888"/>
        <c:scaling>
          <c:orientation val="minMax"/>
        </c:scaling>
        <c:delete val="0"/>
        <c:axPos val="l"/>
        <c:numFmt formatCode="General" sourceLinked="1"/>
        <c:majorTickMark val="none"/>
        <c:minorTickMark val="none"/>
        <c:tickLblPos val="nextTo"/>
        <c:spPr>
          <a:ln w="6350">
            <a:noFill/>
          </a:ln>
        </c:spPr>
        <c:txPr>
          <a:bodyPr rot="-60000000" vert="horz"/>
          <a:lstStyle/>
          <a:p>
            <a:pPr>
              <a:defRPr/>
            </a:pPr>
            <a:endParaRPr lang="es-GT"/>
          </a:p>
        </c:txPr>
        <c:crossAx val="246131280"/>
        <c:crosses val="autoZero"/>
        <c:auto val="1"/>
        <c:lblAlgn val="ctr"/>
        <c:lblOffset val="100"/>
        <c:noMultiLvlLbl val="0"/>
      </c:catAx>
      <c:valAx>
        <c:axId val="246131280"/>
        <c:scaling>
          <c:orientation val="minMax"/>
        </c:scaling>
        <c:delete val="1"/>
        <c:axPos val="b"/>
        <c:numFmt formatCode="#,##0.00" sourceLinked="1"/>
        <c:majorTickMark val="out"/>
        <c:minorTickMark val="none"/>
        <c:tickLblPos val="nextTo"/>
        <c:crossAx val="246130888"/>
        <c:crosses val="autoZero"/>
        <c:crossBetween val="between"/>
      </c:valAx>
      <c:spPr>
        <a:noFill/>
        <a:ln w="25400">
          <a:noFill/>
        </a:ln>
      </c:spPr>
    </c:plotArea>
    <c:legend>
      <c:legendPos val="b"/>
      <c:overlay val="0"/>
      <c:spPr>
        <a:noFill/>
        <a:ln w="25400">
          <a:noFill/>
        </a:ln>
      </c:spPr>
      <c:txPr>
        <a:bodyPr rot="0" vert="horz"/>
        <a:lstStyle/>
        <a:p>
          <a:pPr>
            <a:defRPr/>
          </a:pPr>
          <a:endParaRPr lang="es-G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effectLst/>
          <a:latin typeface="Arial" panose="020B0604020202020204" pitchFamily="34" charset="0"/>
          <a:cs typeface="Arial" panose="020B0604020202020204" pitchFamily="34" charset="0"/>
        </a:defRPr>
      </a:pPr>
      <a:endParaRPr lang="es-GT"/>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03/01/2022</a:t>
            </a:fld>
            <a:endParaRPr lang="es-GT"/>
          </a:p>
        </p:txBody>
      </p:sp>
      <p:sp>
        <p:nvSpPr>
          <p:cNvPr id="4" name="Marcador de pie de página 3">
            <a:extLst>
              <a:ext uri="{FF2B5EF4-FFF2-40B4-BE49-F238E27FC236}">
                <a16:creationId xmlns=""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03/01/2022</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73052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18439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0824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03/01/2022</a:t>
            </a:fld>
            <a:endParaRPr lang="es-GT"/>
          </a:p>
        </p:txBody>
      </p:sp>
      <p:sp>
        <p:nvSpPr>
          <p:cNvPr id="5" name="Marcador de pie de página 4">
            <a:extLst>
              <a:ext uri="{FF2B5EF4-FFF2-40B4-BE49-F238E27FC236}">
                <a16:creationId xmlns=""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03/01/2022</a:t>
            </a:fld>
            <a:endParaRPr lang="es-GT"/>
          </a:p>
        </p:txBody>
      </p:sp>
      <p:sp>
        <p:nvSpPr>
          <p:cNvPr id="5" name="Marcador de pie de página 4">
            <a:extLst>
              <a:ext uri="{FF2B5EF4-FFF2-40B4-BE49-F238E27FC236}">
                <a16:creationId xmlns=""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03/01/2022</a:t>
            </a:fld>
            <a:endParaRPr lang="es-GT"/>
          </a:p>
        </p:txBody>
      </p:sp>
      <p:sp>
        <p:nvSpPr>
          <p:cNvPr id="5" name="Marcador de pie de página 4">
            <a:extLst>
              <a:ext uri="{FF2B5EF4-FFF2-40B4-BE49-F238E27FC236}">
                <a16:creationId xmlns=""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03/01/2022</a:t>
            </a:fld>
            <a:endParaRPr lang="es-GT"/>
          </a:p>
        </p:txBody>
      </p:sp>
      <p:sp>
        <p:nvSpPr>
          <p:cNvPr id="6" name="Marcador de pie de página 5">
            <a:extLst>
              <a:ext uri="{FF2B5EF4-FFF2-40B4-BE49-F238E27FC236}">
                <a16:creationId xmlns=""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03/01/2022</a:t>
            </a:fld>
            <a:endParaRPr lang="es-GT"/>
          </a:p>
        </p:txBody>
      </p:sp>
      <p:sp>
        <p:nvSpPr>
          <p:cNvPr id="8" name="Marcador de pie de página 7">
            <a:extLst>
              <a:ext uri="{FF2B5EF4-FFF2-40B4-BE49-F238E27FC236}">
                <a16:creationId xmlns=""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03/01/2022</a:t>
            </a:fld>
            <a:endParaRPr lang="es-GT"/>
          </a:p>
        </p:txBody>
      </p:sp>
      <p:sp>
        <p:nvSpPr>
          <p:cNvPr id="4" name="Marcador de pie de página 3">
            <a:extLst>
              <a:ext uri="{FF2B5EF4-FFF2-40B4-BE49-F238E27FC236}">
                <a16:creationId xmlns=""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03/01/2022</a:t>
            </a:fld>
            <a:endParaRPr lang="es-GT"/>
          </a:p>
        </p:txBody>
      </p:sp>
      <p:sp>
        <p:nvSpPr>
          <p:cNvPr id="3" name="Marcador de pie de página 2">
            <a:extLst>
              <a:ext uri="{FF2B5EF4-FFF2-40B4-BE49-F238E27FC236}">
                <a16:creationId xmlns=""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03/01/2022</a:t>
            </a:fld>
            <a:endParaRPr lang="es-GT"/>
          </a:p>
        </p:txBody>
      </p:sp>
      <p:sp>
        <p:nvSpPr>
          <p:cNvPr id="6" name="Marcador de pie de página 5">
            <a:extLst>
              <a:ext uri="{FF2B5EF4-FFF2-40B4-BE49-F238E27FC236}">
                <a16:creationId xmlns=""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03/01/2022</a:t>
            </a:fld>
            <a:endParaRPr lang="es-GT"/>
          </a:p>
        </p:txBody>
      </p:sp>
      <p:sp>
        <p:nvSpPr>
          <p:cNvPr id="6" name="Marcador de pie de página 5">
            <a:extLst>
              <a:ext uri="{FF2B5EF4-FFF2-40B4-BE49-F238E27FC236}">
                <a16:creationId xmlns=""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03/01/2022</a:t>
            </a:fld>
            <a:endParaRPr lang="es-GT"/>
          </a:p>
        </p:txBody>
      </p:sp>
      <p:sp>
        <p:nvSpPr>
          <p:cNvPr id="5" name="Marcador de pie de página 4">
            <a:extLst>
              <a:ext uri="{FF2B5EF4-FFF2-40B4-BE49-F238E27FC236}">
                <a16:creationId xmlns=""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AL TERCER </a:t>
            </a:r>
            <a:r>
              <a:rPr lang="es-GT" sz="4000" b="1" dirty="0">
                <a:solidFill>
                  <a:srgbClr val="197BB4"/>
                </a:solidFill>
                <a:latin typeface="Arial" panose="020B0604020202020204" pitchFamily="34" charset="0"/>
                <a:cs typeface="Arial" panose="020B0604020202020204" pitchFamily="34" charset="0"/>
              </a:rPr>
              <a:t>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smtClean="0">
                <a:solidFill>
                  <a:srgbClr val="197BB4"/>
                </a:solidFill>
                <a:latin typeface="Arial" panose="020B0604020202020204" pitchFamily="34" charset="0"/>
                <a:cs typeface="Arial" panose="020B0604020202020204" pitchFamily="34" charset="0"/>
              </a:rPr>
              <a:t>SECRETARÍA DE OBRAS SOCIALES DE LA ESPOSA DEL PRESIDENTE DE LA REPÚBLICA</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14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58,199,993.00</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57,169,066.88</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4500" b="1" dirty="0" smtClean="0">
                <a:solidFill>
                  <a:srgbClr val="0070C0"/>
                </a:solidFill>
                <a:latin typeface="Arial" panose="020B0604020202020204" pitchFamily="34" charset="0"/>
                <a:cs typeface="Arial" panose="020B0604020202020204" pitchFamily="34" charset="0"/>
              </a:rPr>
              <a:t>Q.   1,030,926.12</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39.18%</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a:t>
            </a:r>
            <a:r>
              <a:rPr lang="es-GT" sz="2200" b="0" dirty="0" smtClean="0">
                <a:solidFill>
                  <a:schemeClr val="tx1"/>
                </a:solidFill>
                <a:latin typeface="Arial" panose="020B0604020202020204" pitchFamily="34" charset="0"/>
                <a:cs typeface="Arial" panose="020B0604020202020204" pitchFamily="34" charset="0"/>
              </a:rPr>
              <a:t>de SOSEP</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a:t>
            </a:r>
            <a:r>
              <a:rPr lang="es-GT" dirty="0" smtClean="0">
                <a:latin typeface="Arial" panose="020B0604020202020204" pitchFamily="34" charset="0"/>
                <a:cs typeface="Arial" panose="020B0604020202020204" pitchFamily="34" charset="0"/>
              </a:rPr>
              <a:t>INVIERTE SOSEP?</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58936" y="1680428"/>
            <a:ext cx="7406641" cy="42590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800" b="0" dirty="0" smtClean="0">
                <a:solidFill>
                  <a:schemeClr val="tx1"/>
                </a:solidFill>
                <a:latin typeface="Arial" panose="020B0604020202020204" pitchFamily="34" charset="0"/>
                <a:cs typeface="Arial" panose="020B0604020202020204" pitchFamily="34" charset="0"/>
              </a:rPr>
              <a:t>SOSEP invierte </a:t>
            </a:r>
            <a:r>
              <a:rPr lang="es-GT" sz="2800" b="0" dirty="0">
                <a:solidFill>
                  <a:schemeClr val="tx1"/>
                </a:solidFill>
                <a:latin typeface="Arial" panose="020B0604020202020204" pitchFamily="34" charset="0"/>
                <a:cs typeface="Arial" panose="020B0604020202020204" pitchFamily="34" charset="0"/>
              </a:rPr>
              <a:t>en la adquisición </a:t>
            </a:r>
            <a:r>
              <a:rPr lang="es-GT" sz="2800" b="0" dirty="0" smtClean="0">
                <a:solidFill>
                  <a:schemeClr val="tx1"/>
                </a:solidFill>
                <a:latin typeface="Arial" panose="020B0604020202020204" pitchFamily="34" charset="0"/>
                <a:cs typeface="Arial" panose="020B0604020202020204" pitchFamily="34" charset="0"/>
              </a:rPr>
              <a:t>de, </a:t>
            </a:r>
            <a:r>
              <a:rPr lang="es-GT" sz="2800" b="0" dirty="0">
                <a:solidFill>
                  <a:schemeClr val="tx1"/>
                </a:solidFill>
                <a:latin typeface="Arial" panose="020B0604020202020204" pitchFamily="34" charset="0"/>
                <a:cs typeface="Arial" panose="020B0604020202020204" pitchFamily="34" charset="0"/>
              </a:rPr>
              <a:t>equipo, licencias y programas para computadoras, entre otros, que sirven para producir </a:t>
            </a:r>
            <a:r>
              <a:rPr lang="es-GT" sz="2800" b="0" dirty="0" smtClean="0">
                <a:solidFill>
                  <a:schemeClr val="tx1"/>
                </a:solidFill>
                <a:latin typeface="Arial" panose="020B0604020202020204" pitchFamily="34" charset="0"/>
                <a:cs typeface="Arial" panose="020B0604020202020204" pitchFamily="34" charset="0"/>
              </a:rPr>
              <a:t>servicios </a:t>
            </a:r>
            <a:r>
              <a:rPr lang="es-GT" sz="2800" b="0" dirty="0">
                <a:solidFill>
                  <a:schemeClr val="tx1"/>
                </a:solidFill>
                <a:latin typeface="Arial" panose="020B0604020202020204" pitchFamily="34" charset="0"/>
                <a:cs typeface="Arial" panose="020B0604020202020204" pitchFamily="34" charset="0"/>
              </a:rPr>
              <a:t>para la población.  </a:t>
            </a:r>
          </a:p>
          <a:p>
            <a:pPr algn="just">
              <a:lnSpc>
                <a:spcPct val="150000"/>
              </a:lnSpc>
            </a:pPr>
            <a:endParaRPr lang="es-GT" sz="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800" b="0" dirty="0">
                <a:solidFill>
                  <a:schemeClr val="tx1"/>
                </a:solidFill>
                <a:latin typeface="Arial" panose="020B0604020202020204" pitchFamily="34" charset="0"/>
                <a:cs typeface="Arial" panose="020B0604020202020204" pitchFamily="34" charset="0"/>
              </a:rPr>
              <a:t>Asimismo, invierte en </a:t>
            </a:r>
            <a:r>
              <a:rPr lang="es-GT" sz="2800" b="0" dirty="0" smtClean="0">
                <a:solidFill>
                  <a:schemeClr val="tx1"/>
                </a:solidFill>
                <a:latin typeface="Arial" panose="020B0604020202020204" pitchFamily="34" charset="0"/>
                <a:cs typeface="Arial" panose="020B0604020202020204" pitchFamily="34" charset="0"/>
              </a:rPr>
              <a:t>mejoras </a:t>
            </a:r>
            <a:r>
              <a:rPr lang="es-GT" sz="2800" b="0" dirty="0">
                <a:solidFill>
                  <a:schemeClr val="tx1"/>
                </a:solidFill>
                <a:latin typeface="Arial" panose="020B0604020202020204" pitchFamily="34" charset="0"/>
                <a:cs typeface="Arial" panose="020B0604020202020204" pitchFamily="34" charset="0"/>
              </a:rPr>
              <a:t>a los equipos.</a:t>
            </a: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a:t>
            </a:r>
            <a:r>
              <a:rPr lang="es-GT" sz="2000" b="0" dirty="0" smtClean="0">
                <a:solidFill>
                  <a:schemeClr val="tx1"/>
                </a:solidFill>
                <a:latin typeface="Arial" panose="020B0604020202020204" pitchFamily="34" charset="0"/>
                <a:cs typeface="Arial" panose="020B0604020202020204" pitchFamily="34" charset="0"/>
              </a:rPr>
              <a:t>es principalmente </a:t>
            </a:r>
            <a:r>
              <a:rPr lang="es-GT" sz="2000" b="0" dirty="0">
                <a:solidFill>
                  <a:schemeClr val="tx1"/>
                </a:solidFill>
                <a:latin typeface="Arial" panose="020B0604020202020204" pitchFamily="34" charset="0"/>
                <a:cs typeface="Arial" panose="020B0604020202020204" pitchFamily="34" charset="0"/>
              </a:rPr>
              <a:t>en </a:t>
            </a:r>
            <a:r>
              <a:rPr lang="es-GT" sz="2000" b="0" dirty="0" smtClean="0">
                <a:solidFill>
                  <a:schemeClr val="tx1"/>
                </a:solidFill>
                <a:latin typeface="Arial" panose="020B0604020202020204" pitchFamily="34" charset="0"/>
                <a:cs typeface="Arial" panose="020B0604020202020204" pitchFamily="34" charset="0"/>
              </a:rPr>
              <a:t>adquisición </a:t>
            </a:r>
            <a:r>
              <a:rPr lang="es-GT" sz="2000" b="0" dirty="0">
                <a:solidFill>
                  <a:schemeClr val="tx1"/>
                </a:solidFill>
                <a:latin typeface="Arial" panose="020B0604020202020204" pitchFamily="34" charset="0"/>
                <a:cs typeface="Arial" panose="020B0604020202020204" pitchFamily="34" charset="0"/>
              </a:rPr>
              <a:t>de equipo.</a:t>
            </a:r>
            <a:endParaRPr lang="es-GT" sz="22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637,459.00</a:t>
            </a:r>
          </a:p>
          <a:p>
            <a:pPr marL="0" lvl="1" algn="just">
              <a:lnSpc>
                <a:spcPct val="150000"/>
              </a:lnSpc>
              <a:spcBef>
                <a:spcPct val="0"/>
              </a:spcBef>
            </a:pPr>
            <a:r>
              <a:rPr lang="es-GT" sz="2700" b="0" dirty="0" smtClean="0">
                <a:solidFill>
                  <a:schemeClr val="tx1"/>
                </a:solidFill>
                <a:latin typeface="Arial" panose="020B0604020202020204" pitchFamily="34" charset="0"/>
                <a:cs typeface="Arial" panose="020B0604020202020204" pitchFamily="34" charset="0"/>
              </a:rPr>
              <a:t>Presupuesto utilizado al</a:t>
            </a:r>
            <a:r>
              <a:rPr lang="es-GT" sz="2700" u="sng" dirty="0" smtClean="0">
                <a:solidFill>
                  <a:schemeClr val="tx1"/>
                </a:solidFill>
                <a:latin typeface="Arial" panose="020B0604020202020204" pitchFamily="34" charset="0"/>
                <a:cs typeface="Arial" panose="020B0604020202020204" pitchFamily="34" charset="0"/>
              </a:rPr>
              <a:t> tercer cuatrimestre 2021</a:t>
            </a:r>
            <a:r>
              <a:rPr lang="es-GT" sz="2700" dirty="0" smtClean="0">
                <a:solidFill>
                  <a:schemeClr val="tx1"/>
                </a:solidFill>
                <a:latin typeface="Arial" panose="020B0604020202020204" pitchFamily="34" charset="0"/>
                <a:cs typeface="Arial" panose="020B0604020202020204" pitchFamily="34" charset="0"/>
              </a:rPr>
              <a:t> </a:t>
            </a:r>
            <a:r>
              <a:rPr lang="es-GT" sz="2700" b="0" dirty="0" smtClean="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smtClean="0">
                <a:solidFill>
                  <a:srgbClr val="0070C0"/>
                </a:solidFill>
                <a:latin typeface="Arial" panose="020B0604020202020204" pitchFamily="34" charset="0"/>
                <a:cs typeface="Arial" panose="020B0604020202020204" pitchFamily="34" charset="0"/>
              </a:rPr>
              <a:t>Q</a:t>
            </a:r>
            <a:r>
              <a:rPr lang="es-GT" sz="4500" b="1" dirty="0">
                <a:solidFill>
                  <a:srgbClr val="0070C0"/>
                </a:solidFill>
                <a:latin typeface="Arial" panose="020B0604020202020204" pitchFamily="34" charset="0"/>
                <a:cs typeface="Arial" panose="020B0604020202020204" pitchFamily="34" charset="0"/>
              </a:rPr>
              <a:t>. 439,273.00</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198,186.00</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0.43%</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a:t>
            </a:r>
            <a:r>
              <a:rPr lang="es-GT" sz="2200" b="0" dirty="0" smtClean="0">
                <a:solidFill>
                  <a:schemeClr val="tx1"/>
                </a:solidFill>
                <a:latin typeface="Arial" panose="020B0604020202020204" pitchFamily="34" charset="0"/>
                <a:cs typeface="Arial" panose="020B0604020202020204" pitchFamily="34" charset="0"/>
              </a:rPr>
              <a:t>de SOSEP</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
            </a:r>
            <a:r>
              <a:rPr lang="es-GT" dirty="0" smtClean="0">
                <a:latin typeface="Arial" panose="020B0604020202020204" pitchFamily="34" charset="0"/>
                <a:cs typeface="Arial" panose="020B0604020202020204" pitchFamily="34" charset="0"/>
              </a:rPr>
              <a:t>ATIENDE SOSEP?</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58936" y="1324791"/>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a:t>
            </a:r>
            <a:r>
              <a:rPr lang="es-GT" sz="2000" b="0" dirty="0" smtClean="0">
                <a:solidFill>
                  <a:schemeClr val="tx1"/>
                </a:solidFill>
                <a:latin typeface="Arial" panose="020B0604020202020204" pitchFamily="34" charset="0"/>
                <a:cs typeface="Arial" panose="020B0604020202020204" pitchFamily="34" charset="0"/>
              </a:rPr>
              <a:t>la </a:t>
            </a:r>
            <a:r>
              <a:rPr lang="es-GT" sz="2000" b="0" dirty="0">
                <a:solidFill>
                  <a:schemeClr val="tx1"/>
                </a:solidFill>
                <a:latin typeface="Arial" panose="020B0604020202020204" pitchFamily="34" charset="0"/>
                <a:cs typeface="Arial" panose="020B0604020202020204" pitchFamily="34" charset="0"/>
              </a:rPr>
              <a:t>ley. En el caso de </a:t>
            </a:r>
            <a:r>
              <a:rPr lang="es-GT" sz="2000" b="0" dirty="0" smtClean="0">
                <a:solidFill>
                  <a:schemeClr val="tx1"/>
                </a:solidFill>
                <a:latin typeface="Arial" panose="020B0604020202020204" pitchFamily="34" charset="0"/>
                <a:cs typeface="Arial" panose="020B0604020202020204" pitchFamily="34" charset="0"/>
              </a:rPr>
              <a:t>la Secretaría de Obras Sociales de la Esposa del Presidente de la República, </a:t>
            </a:r>
            <a:r>
              <a:rPr lang="es-GT" sz="2000" b="0" dirty="0">
                <a:solidFill>
                  <a:schemeClr val="tx1"/>
                </a:solidFill>
                <a:latin typeface="Arial" panose="020B0604020202020204" pitchFamily="34" charset="0"/>
                <a:cs typeface="Arial" panose="020B0604020202020204" pitchFamily="34" charset="0"/>
              </a:rPr>
              <a:t>destina su presupuesto </a:t>
            </a:r>
            <a:r>
              <a:rPr lang="es-GT" sz="2000" b="0" dirty="0" smtClean="0">
                <a:solidFill>
                  <a:schemeClr val="tx1"/>
                </a:solidFill>
                <a:latin typeface="Arial" panose="020B0604020202020204" pitchFamily="34" charset="0"/>
                <a:cs typeface="Arial" panose="020B0604020202020204" pitchFamily="34" charset="0"/>
              </a:rPr>
              <a:t>a Protección Social de las personas en condiciones de pobreza y extrema pobreza.</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79293"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a:t>
            </a:r>
            <a:r>
              <a:rPr lang="es-GT" sz="2000" b="0" dirty="0" smtClean="0">
                <a:solidFill>
                  <a:schemeClr val="tx1"/>
                </a:solidFill>
                <a:latin typeface="Arial" panose="020B0604020202020204" pitchFamily="34" charset="0"/>
                <a:cs typeface="Arial" panose="020B0604020202020204" pitchFamily="34" charset="0"/>
              </a:rPr>
              <a:t>Protección Social </a:t>
            </a:r>
            <a:r>
              <a:rPr lang="es-GT" sz="2000" dirty="0" smtClean="0">
                <a:solidFill>
                  <a:srgbClr val="FF0000"/>
                </a:solidFill>
                <a:latin typeface="Arial" panose="020B0604020202020204" pitchFamily="34" charset="0"/>
                <a:cs typeface="Arial" panose="020B0604020202020204" pitchFamily="34" charset="0"/>
              </a:rPr>
              <a:t>100%</a:t>
            </a:r>
            <a:r>
              <a:rPr lang="es-GT" sz="2000" b="0" dirty="0" smtClean="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del presupuesto total de </a:t>
            </a:r>
            <a:r>
              <a:rPr lang="es-GT" sz="2000" b="0" dirty="0" smtClean="0">
                <a:solidFill>
                  <a:schemeClr val="tx1"/>
                </a:solidFill>
                <a:latin typeface="Arial" panose="020B0604020202020204" pitchFamily="34" charset="0"/>
                <a:cs typeface="Arial" panose="020B0604020202020204" pitchFamily="34" charset="0"/>
              </a:rPr>
              <a:t>la</a:t>
            </a:r>
            <a:r>
              <a:rPr lang="es-GT" sz="2000" b="0" u="sng" dirty="0" smtClean="0">
                <a:solidFill>
                  <a:schemeClr val="tx1"/>
                </a:solidFill>
                <a:latin typeface="Arial" panose="020B0604020202020204" pitchFamily="34" charset="0"/>
                <a:cs typeface="Arial" panose="020B0604020202020204" pitchFamily="34" charset="0"/>
              </a:rPr>
              <a:t> </a:t>
            </a:r>
            <a:r>
              <a:rPr lang="es-GT" sz="2000" b="0" dirty="0" smtClean="0">
                <a:solidFill>
                  <a:schemeClr val="tx1"/>
                </a:solidFill>
                <a:latin typeface="Arial" panose="020B0604020202020204" pitchFamily="34" charset="0"/>
                <a:cs typeface="Arial" panose="020B0604020202020204" pitchFamily="34" charset="0"/>
              </a:rPr>
              <a:t>Secretaría.</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TERCER CUATRIMESTRE 2021</a:t>
            </a:r>
            <a:endParaRPr lang="es-GT" sz="2800" b="1" dirty="0">
              <a:latin typeface="Arial" panose="020B0604020202020204" pitchFamily="34" charset="0"/>
              <a:cs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3357997003"/>
              </p:ext>
            </p:extLst>
          </p:nvPr>
        </p:nvGraphicFramePr>
        <p:xfrm>
          <a:off x="180459" y="1403392"/>
          <a:ext cx="11953875" cy="5203354"/>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p:cNvSpPr txBox="1"/>
          <p:nvPr/>
        </p:nvSpPr>
        <p:spPr>
          <a:xfrm>
            <a:off x="8081756" y="6293586"/>
            <a:ext cx="2042547" cy="246221"/>
          </a:xfrm>
          <a:prstGeom prst="rect">
            <a:avLst/>
          </a:prstGeom>
          <a:noFill/>
        </p:spPr>
        <p:txBody>
          <a:bodyPr wrap="none" rtlCol="0">
            <a:spAutoFit/>
          </a:bodyPr>
          <a:lstStyle/>
          <a:p>
            <a:r>
              <a:rPr lang="es-GT" sz="1000" dirty="0">
                <a:latin typeface="Arial" panose="020B0604020202020204" pitchFamily="34" charset="0"/>
                <a:cs typeface="Arial" panose="020B0604020202020204" pitchFamily="34" charset="0"/>
              </a:rPr>
              <a:t>* Cifras en millones de quetzales</a:t>
            </a:r>
          </a:p>
        </p:txBody>
      </p:sp>
    </p:spTree>
    <p:extLst>
      <p:ext uri="{BB962C8B-B14F-4D97-AF65-F5344CB8AC3E}">
        <p14:creationId xmlns:p14="http://schemas.microsoft.com/office/powerpoint/2010/main" val="2630857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smtClean="0">
                <a:solidFill>
                  <a:srgbClr val="00B0F0"/>
                </a:solidFill>
                <a:latin typeface="Arial" panose="020B0604020202020204" pitchFamily="34" charset="0"/>
                <a:cs typeface="Arial" panose="020B0604020202020204" pitchFamily="34" charset="0"/>
              </a:rPr>
              <a:t>DEL </a:t>
            </a:r>
            <a:r>
              <a:rPr lang="es-GT" sz="3700" b="1" dirty="0">
                <a:solidFill>
                  <a:srgbClr val="00B0F0"/>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129706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FF0000"/>
                </a:solidFill>
                <a:latin typeface="Arial" panose="020B0604020202020204" pitchFamily="34" charset="0"/>
                <a:cs typeface="Arial" panose="020B0604020202020204" pitchFamily="34" charset="0"/>
              </a:rPr>
              <a:t>15,500</a:t>
            </a:r>
            <a:r>
              <a:rPr lang="es-GT" sz="1900" b="1" dirty="0" smtClean="0">
                <a:solidFill>
                  <a:srgbClr val="0070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niños y niñas en pobreza y pobreza extrema </a:t>
            </a:r>
            <a:r>
              <a:rPr lang="es-GT" sz="1900" dirty="0">
                <a:latin typeface="Arial" panose="020B0604020202020204" pitchFamily="34" charset="0"/>
                <a:cs typeface="Arial" panose="020B0604020202020204" pitchFamily="34" charset="0"/>
              </a:rPr>
              <a:t>atendidos en Hogares Comunitarios y -CADI-, con alimentación y educación primaria y preprimaria. </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smtClean="0">
                <a:latin typeface="Arial" panose="020B0604020202020204" pitchFamily="34" charset="0"/>
                <a:cs typeface="Arial" panose="020B0604020202020204" pitchFamily="34" charset="0"/>
              </a:rPr>
              <a:t>Dirección de Hogares Comunitarios.</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Q 70,893,582.00</a:t>
            </a:r>
          </a:p>
          <a:p>
            <a:pPr marL="342900" indent="-342900">
              <a:buFont typeface="Arial" panose="020B0604020202020204" pitchFamily="34" charset="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70,516,822.15</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a:t>
            </a:r>
            <a:r>
              <a:rPr lang="es-GT" sz="1800" dirty="0" smtClean="0">
                <a:latin typeface="Arial" panose="020B0604020202020204" pitchFamily="34" charset="0"/>
                <a:cs typeface="Arial" panose="020B0604020202020204" pitchFamily="34" charset="0"/>
              </a:rPr>
              <a:t>: 11 y 21</a:t>
            </a:r>
            <a:endParaRPr lang="es-GT" sz="1800" dirty="0">
              <a:latin typeface="Arial" panose="020B0604020202020204" pitchFamily="34" charset="0"/>
              <a:cs typeface="Arial" panose="020B0604020202020204" pitchFamily="34" charset="0"/>
            </a:endParaRP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t>
            </a:r>
            <a:r>
              <a:rPr lang="es-GT" sz="1800" dirty="0" smtClean="0">
                <a:latin typeface="Arial" panose="020B0604020202020204" pitchFamily="34" charset="0"/>
                <a:cs typeface="Arial" panose="020B0604020202020204" pitchFamily="34" charset="0"/>
              </a:rPr>
              <a:t>Hogares Comunitarios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15,500</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Niños entre 0 a 6 años, </a:t>
            </a:r>
            <a:r>
              <a:rPr lang="es-GT" sz="1800" dirty="0">
                <a:latin typeface="Arial" panose="020B0604020202020204" pitchFamily="34" charset="0"/>
                <a:cs typeface="Arial" panose="020B0604020202020204" pitchFamily="34" charset="0"/>
              </a:rPr>
              <a:t>en pobreza y pobreza extrema</a:t>
            </a:r>
          </a:p>
          <a:p>
            <a:pPr marL="457200" indent="-457200">
              <a:buAutoNum type="alphaLcPeriod"/>
            </a:pPr>
            <a:r>
              <a:rPr lang="es-GT" sz="1800" dirty="0">
                <a:latin typeface="Arial" panose="020B0604020202020204" pitchFamily="34" charset="0"/>
                <a:cs typeface="Arial" panose="020B0604020202020204" pitchFamily="34" charset="0"/>
              </a:rPr>
              <a:t>Ubicación geográfica: Nivel nacional</a:t>
            </a:r>
          </a:p>
        </p:txBody>
      </p:sp>
      <p:pic>
        <p:nvPicPr>
          <p:cNvPr id="5" name="Imagen 4" descr="C:\Users\Mcabrera\AppData\Local\Microsoft\Windows\Temporary Internet Files\Content.Outlook\6CVBX2R5\IMG-20211119-WA00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287" y="2417428"/>
            <a:ext cx="2336886" cy="2426419"/>
          </a:xfrm>
          <a:prstGeom prst="rect">
            <a:avLst/>
          </a:prstGeom>
          <a:noFill/>
          <a:ln>
            <a:noFill/>
          </a:ln>
        </p:spPr>
      </p:pic>
    </p:spTree>
    <p:extLst>
      <p:ext uri="{BB962C8B-B14F-4D97-AF65-F5344CB8AC3E}">
        <p14:creationId xmlns:p14="http://schemas.microsoft.com/office/powerpoint/2010/main" val="291707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FF0000"/>
                </a:solidFill>
                <a:latin typeface="Arial" panose="020B0604020202020204" pitchFamily="34" charset="0"/>
                <a:cs typeface="Arial" panose="020B0604020202020204" pitchFamily="34" charset="0"/>
              </a:rPr>
              <a:t>3,429</a:t>
            </a:r>
            <a:r>
              <a:rPr lang="es-GT" sz="1900" b="1" dirty="0" smtClean="0">
                <a:solidFill>
                  <a:srgbClr val="0070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personas en condición de pobreza y pobreza extrema </a:t>
            </a:r>
            <a:r>
              <a:rPr lang="es-GT" sz="1900" dirty="0">
                <a:latin typeface="Arial" panose="020B0604020202020204" pitchFamily="34" charset="0"/>
                <a:cs typeface="Arial" panose="020B0604020202020204" pitchFamily="34" charset="0"/>
              </a:rPr>
              <a:t>beneficiados con atención </a:t>
            </a:r>
            <a:r>
              <a:rPr lang="es-GT" sz="1900" dirty="0" smtClean="0">
                <a:latin typeface="Arial" panose="020B0604020202020204" pitchFamily="34" charset="0"/>
                <a:cs typeface="Arial" panose="020B0604020202020204" pitchFamily="34" charset="0"/>
              </a:rPr>
              <a:t>en </a:t>
            </a:r>
            <a:r>
              <a:rPr lang="es-GT" sz="1900" dirty="0">
                <a:latin typeface="Arial" panose="020B0604020202020204" pitchFamily="34" charset="0"/>
                <a:cs typeface="Arial" panose="020B0604020202020204" pitchFamily="34" charset="0"/>
              </a:rPr>
              <a:t>servicio social.</a:t>
            </a: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smtClean="0">
                <a:latin typeface="Arial" panose="020B0604020202020204" pitchFamily="34" charset="0"/>
                <a:cs typeface="Arial" panose="020B0604020202020204" pitchFamily="34" charset="0"/>
              </a:rPr>
              <a:t>Dirección de Servicio Social.</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Q 5,416,870.00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4,761,892.06</a:t>
            </a:r>
          </a:p>
          <a:p>
            <a:pPr marL="342900" indent="-342900">
              <a:buAutoNum type="alphaLcPeriod"/>
            </a:pPr>
            <a:r>
              <a:rPr lang="es-GT" sz="1800" dirty="0">
                <a:latin typeface="Arial" panose="020B0604020202020204" pitchFamily="34" charset="0"/>
                <a:cs typeface="Arial" panose="020B0604020202020204" pitchFamily="34" charset="0"/>
              </a:rPr>
              <a:t>Fuente de financiamiento</a:t>
            </a:r>
            <a:r>
              <a:rPr lang="es-GT" sz="1800" dirty="0" smtClean="0">
                <a:latin typeface="Arial" panose="020B0604020202020204" pitchFamily="34" charset="0"/>
                <a:cs typeface="Arial" panose="020B0604020202020204" pitchFamily="34" charset="0"/>
              </a:rPr>
              <a:t>: 11</a:t>
            </a:r>
            <a:endParaRPr lang="es-GT" sz="1800" dirty="0">
              <a:latin typeface="Arial" panose="020B0604020202020204" pitchFamily="34" charset="0"/>
              <a:cs typeface="Arial" panose="020B0604020202020204" pitchFamily="34" charset="0"/>
            </a:endParaRP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Servicio Social</a:t>
            </a: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3,504</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 Personas en pobreza y pobreza extrema</a:t>
            </a:r>
          </a:p>
          <a:p>
            <a:pPr marL="457200" indent="-457200">
              <a:buAutoNum type="alphaLcPeriod"/>
            </a:pPr>
            <a:r>
              <a:rPr lang="es-GT" sz="1800" dirty="0">
                <a:latin typeface="Arial" panose="020B0604020202020204" pitchFamily="34" charset="0"/>
                <a:cs typeface="Arial" panose="020B0604020202020204" pitchFamily="34" charset="0"/>
              </a:rPr>
              <a:t>Ubicación geográfica: Nivel nacional</a:t>
            </a:r>
          </a:p>
        </p:txBody>
      </p:sp>
      <p:pic>
        <p:nvPicPr>
          <p:cNvPr id="6" name="Imagen 5"/>
          <p:cNvPicPr/>
          <p:nvPr/>
        </p:nvPicPr>
        <p:blipFill rotWithShape="1">
          <a:blip r:embed="rId4" cstate="print">
            <a:extLst>
              <a:ext uri="{28A0092B-C50C-407E-A947-70E740481C1C}">
                <a14:useLocalDpi xmlns:a14="http://schemas.microsoft.com/office/drawing/2010/main" val="0"/>
              </a:ext>
            </a:extLst>
          </a:blip>
          <a:srcRect l="7979" r="20223" b="2330"/>
          <a:stretch/>
        </p:blipFill>
        <p:spPr bwMode="auto">
          <a:xfrm>
            <a:off x="1127184" y="2739313"/>
            <a:ext cx="2571605" cy="2623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776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FF0000"/>
                </a:solidFill>
                <a:latin typeface="Arial" panose="020B0604020202020204" pitchFamily="34" charset="0"/>
                <a:cs typeface="Arial" panose="020B0604020202020204" pitchFamily="34" charset="0"/>
              </a:rPr>
              <a:t>31,515</a:t>
            </a:r>
            <a:r>
              <a:rPr lang="es-GT" sz="1900" b="1" dirty="0" smtClean="0">
                <a:solidFill>
                  <a:srgbClr val="0070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mujeres beneficiadas </a:t>
            </a:r>
            <a:r>
              <a:rPr lang="es-GT" sz="1900" dirty="0">
                <a:latin typeface="Arial" panose="020B0604020202020204" pitchFamily="34" charset="0"/>
                <a:cs typeface="Arial" panose="020B0604020202020204" pitchFamily="34" charset="0"/>
              </a:rPr>
              <a:t>con capacitación y asistencia técnica en proyectos productivos.</a:t>
            </a: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Fuente</a:t>
            </a:r>
            <a:r>
              <a:rPr lang="es-GT" sz="1000" b="1" dirty="0">
                <a:latin typeface="Arial" panose="020B0604020202020204" pitchFamily="34" charset="0"/>
                <a:cs typeface="Arial" panose="020B0604020202020204" pitchFamily="34" charset="0"/>
              </a:rPr>
              <a:t>: </a:t>
            </a:r>
            <a:r>
              <a:rPr lang="es-GT" sz="1000" dirty="0" smtClean="0">
                <a:latin typeface="Arial" panose="020B0604020202020204" pitchFamily="34" charset="0"/>
                <a:cs typeface="Arial" panose="020B0604020202020204" pitchFamily="34" charset="0"/>
              </a:rPr>
              <a:t>Dirección de Mejoramiento de las Condiciones Socioeconómicas de la Mujer.</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Q 7,826,187.00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7,704,956.59</a:t>
            </a:r>
          </a:p>
          <a:p>
            <a:pPr marL="342900" indent="-342900">
              <a:buAutoNum type="alphaLcPeriod"/>
            </a:pPr>
            <a:r>
              <a:rPr lang="es-GT" sz="1800" dirty="0">
                <a:latin typeface="Arial" panose="020B0604020202020204" pitchFamily="34" charset="0"/>
                <a:cs typeface="Arial" panose="020B0604020202020204" pitchFamily="34" charset="0"/>
              </a:rPr>
              <a:t>Fuente de financiamiento</a:t>
            </a:r>
            <a:r>
              <a:rPr lang="es-GT" sz="1800" dirty="0" smtClean="0">
                <a:latin typeface="Arial" panose="020B0604020202020204" pitchFamily="34" charset="0"/>
                <a:cs typeface="Arial" panose="020B0604020202020204" pitchFamily="34" charset="0"/>
              </a:rPr>
              <a:t>: 11</a:t>
            </a:r>
            <a:endParaRPr lang="es-GT" sz="1800" dirty="0">
              <a:latin typeface="Arial" panose="020B0604020202020204" pitchFamily="34" charset="0"/>
              <a:cs typeface="Arial" panose="020B0604020202020204" pitchFamily="34" charset="0"/>
            </a:endParaRP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Mejoramiento de las Condiciones Socioeconómicas de la Mujer</a:t>
            </a:r>
          </a:p>
          <a:p>
            <a:pPr marL="457200" indent="-457200">
              <a:buAutoNum type="alphaLcPeriod"/>
            </a:pPr>
            <a:r>
              <a:rPr lang="es-GT" sz="1800" dirty="0">
                <a:latin typeface="Arial" panose="020B0604020202020204" pitchFamily="34" charset="0"/>
                <a:cs typeface="Arial" panose="020B0604020202020204" pitchFamily="34" charset="0"/>
              </a:rPr>
              <a:t>Meta: 31,515</a:t>
            </a:r>
          </a:p>
          <a:p>
            <a:pPr marL="457200" indent="-457200">
              <a:buAutoNum type="alphaLcPeriod"/>
            </a:pPr>
            <a:r>
              <a:rPr lang="es-GT" sz="1800" dirty="0">
                <a:latin typeface="Arial" panose="020B0604020202020204" pitchFamily="34" charset="0"/>
                <a:cs typeface="Arial" panose="020B0604020202020204" pitchFamily="34" charset="0"/>
              </a:rPr>
              <a:t>Población beneficiada: Mujeres de 14 a 59 años</a:t>
            </a:r>
          </a:p>
          <a:p>
            <a:pPr marL="457200" indent="-457200">
              <a:buAutoNum type="alphaLcPeriod"/>
            </a:pPr>
            <a:r>
              <a:rPr lang="es-GT" sz="1800" dirty="0">
                <a:latin typeface="Arial" panose="020B0604020202020204" pitchFamily="34" charset="0"/>
                <a:cs typeface="Arial" panose="020B0604020202020204" pitchFamily="34" charset="0"/>
              </a:rPr>
              <a:t>Ubicación geográfica: Nivel nacional</a:t>
            </a:r>
          </a:p>
        </p:txBody>
      </p:sp>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764840" y="2478550"/>
            <a:ext cx="3296414" cy="2612434"/>
          </a:xfrm>
          <a:prstGeom prst="rect">
            <a:avLst/>
          </a:prstGeom>
        </p:spPr>
      </p:pic>
    </p:spTree>
    <p:extLst>
      <p:ext uri="{BB962C8B-B14F-4D97-AF65-F5344CB8AC3E}">
        <p14:creationId xmlns:p14="http://schemas.microsoft.com/office/powerpoint/2010/main" val="375596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a:solidFill>
                  <a:srgbClr val="FF0000"/>
                </a:solidFill>
                <a:latin typeface="Arial" panose="020B0604020202020204" pitchFamily="34" charset="0"/>
                <a:cs typeface="Arial" panose="020B0604020202020204" pitchFamily="34" charset="0"/>
              </a:rPr>
              <a:t>4,085</a:t>
            </a:r>
            <a:r>
              <a:rPr lang="es-GT" sz="1900" b="1" dirty="0" smtClean="0">
                <a:solidFill>
                  <a:srgbClr val="0070C0"/>
                </a:solidFill>
                <a:latin typeface="Arial" panose="020B0604020202020204" pitchFamily="34" charset="0"/>
                <a:cs typeface="Arial" panose="020B0604020202020204" pitchFamily="34" charset="0"/>
              </a:rPr>
              <a:t> adultos </a:t>
            </a:r>
            <a:r>
              <a:rPr lang="es-GT" sz="1900" b="1" dirty="0">
                <a:solidFill>
                  <a:srgbClr val="0070C0"/>
                </a:solidFill>
                <a:latin typeface="Arial" panose="020B0604020202020204" pitchFamily="34" charset="0"/>
                <a:cs typeface="Arial" panose="020B0604020202020204" pitchFamily="34" charset="0"/>
              </a:rPr>
              <a:t>mayores en pobreza y pobreza extrema </a:t>
            </a:r>
            <a:r>
              <a:rPr lang="es-GT" sz="1900" dirty="0">
                <a:latin typeface="Arial" panose="020B0604020202020204" pitchFamily="34" charset="0"/>
                <a:cs typeface="Arial" panose="020B0604020202020204" pitchFamily="34" charset="0"/>
              </a:rPr>
              <a:t>beneficiados con atención integral en centros de atención diurnos y permanentes.</a:t>
            </a:r>
          </a:p>
          <a:p>
            <a:endParaRPr lang="es-GT" dirty="0">
              <a:latin typeface="Arial" panose="020B0604020202020204" pitchFamily="34" charset="0"/>
              <a:cs typeface="Arial" panose="020B0604020202020204" pitchFamily="34" charset="0"/>
            </a:endParaRPr>
          </a:p>
          <a:p>
            <a:endParaRPr lang="es-GT" sz="1800"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smtClean="0">
              <a:latin typeface="Arial" panose="020B0604020202020204" pitchFamily="34" charset="0"/>
              <a:cs typeface="Arial" panose="020B0604020202020204" pitchFamily="34" charset="0"/>
            </a:endParaRPr>
          </a:p>
          <a:p>
            <a:pPr marL="0" indent="0">
              <a:buNone/>
            </a:pPr>
            <a:r>
              <a:rPr lang="es-GT" sz="1000" b="1" dirty="0" smtClean="0">
                <a:latin typeface="Arial" panose="020B0604020202020204" pitchFamily="34" charset="0"/>
                <a:cs typeface="Arial" panose="020B0604020202020204" pitchFamily="34" charset="0"/>
              </a:rPr>
              <a:t>                      </a:t>
            </a:r>
            <a:r>
              <a:rPr lang="es-GT" sz="1000" b="1" dirty="0">
                <a:latin typeface="Arial" panose="020B0604020202020204" pitchFamily="34" charset="0"/>
                <a:cs typeface="Arial" panose="020B0604020202020204" pitchFamily="34" charset="0"/>
              </a:rPr>
              <a:t>Fuente: </a:t>
            </a:r>
            <a:r>
              <a:rPr lang="es-GT" sz="1000" dirty="0" smtClean="0">
                <a:latin typeface="Arial" panose="020B0604020202020204" pitchFamily="34" charset="0"/>
                <a:cs typeface="Arial" panose="020B0604020202020204" pitchFamily="34" charset="0"/>
              </a:rPr>
              <a:t>Dirección de Mis Años Dorados.</a:t>
            </a:r>
            <a:endParaRPr lang="es-GT" sz="10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29,213,462.00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27,333,979.15</a:t>
            </a:r>
          </a:p>
          <a:p>
            <a:pPr marL="342900" indent="-342900">
              <a:buAutoNum type="alphaLcPeriod"/>
            </a:pPr>
            <a:r>
              <a:rPr lang="es-GT" sz="1800" dirty="0">
                <a:latin typeface="Arial" panose="020B0604020202020204" pitchFamily="34" charset="0"/>
                <a:cs typeface="Arial" panose="020B0604020202020204" pitchFamily="34" charset="0"/>
              </a:rPr>
              <a:t>Fuente de financiamiento</a:t>
            </a:r>
            <a:r>
              <a:rPr lang="es-GT" sz="1800" dirty="0" smtClean="0">
                <a:latin typeface="Arial" panose="020B0604020202020204" pitchFamily="34" charset="0"/>
                <a:cs typeface="Arial" panose="020B0604020202020204" pitchFamily="34" charset="0"/>
              </a:rPr>
              <a:t>: 11</a:t>
            </a:r>
            <a:endParaRPr lang="es-GT" sz="1800" dirty="0">
              <a:latin typeface="Arial" panose="020B0604020202020204" pitchFamily="34" charset="0"/>
              <a:cs typeface="Arial" panose="020B0604020202020204" pitchFamily="34" charset="0"/>
            </a:endParaRP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Mis Años Dorados</a:t>
            </a:r>
          </a:p>
          <a:p>
            <a:pPr marL="457200" indent="-457200">
              <a:buAutoNum type="alphaLcPeriod"/>
            </a:pPr>
            <a:r>
              <a:rPr lang="es-GT" sz="1800" dirty="0">
                <a:latin typeface="Arial" panose="020B0604020202020204" pitchFamily="34" charset="0"/>
                <a:cs typeface="Arial" panose="020B0604020202020204" pitchFamily="34" charset="0"/>
              </a:rPr>
              <a:t>Meta: 5,370</a:t>
            </a:r>
          </a:p>
          <a:p>
            <a:pPr marL="457200" indent="-457200">
              <a:buAutoNum type="alphaLcPeriod"/>
            </a:pPr>
            <a:r>
              <a:rPr lang="es-GT" sz="1800" dirty="0">
                <a:latin typeface="Arial" panose="020B0604020202020204" pitchFamily="34" charset="0"/>
                <a:cs typeface="Arial" panose="020B0604020202020204" pitchFamily="34" charset="0"/>
              </a:rPr>
              <a:t>Población beneficiada: Adultos mayores</a:t>
            </a:r>
          </a:p>
          <a:p>
            <a:pPr marL="457200" indent="-457200">
              <a:buAutoNum type="alphaLcPeriod"/>
            </a:pPr>
            <a:r>
              <a:rPr lang="es-GT" sz="1800" dirty="0">
                <a:latin typeface="Arial" panose="020B0604020202020204" pitchFamily="34" charset="0"/>
                <a:cs typeface="Arial" panose="020B0604020202020204" pitchFamily="34" charset="0"/>
              </a:rPr>
              <a:t>Ubicación geográfica: Nivel nacional</a:t>
            </a:r>
          </a:p>
        </p:txBody>
      </p:sp>
      <p:pic>
        <p:nvPicPr>
          <p:cNvPr id="6" name="Imagen 5" descr="C:\Users\mroca.SOSEP\Desktop\FOTOS\Trabajo julio\IMG-20210727-WA00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18" y="2608794"/>
            <a:ext cx="3088725" cy="2589282"/>
          </a:xfrm>
          <a:prstGeom prst="rect">
            <a:avLst/>
          </a:prstGeom>
          <a:noFill/>
          <a:ln>
            <a:noFill/>
          </a:ln>
        </p:spPr>
      </p:pic>
    </p:spTree>
    <p:extLst>
      <p:ext uri="{BB962C8B-B14F-4D97-AF65-F5344CB8AC3E}">
        <p14:creationId xmlns:p14="http://schemas.microsoft.com/office/powerpoint/2010/main" val="400284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FUNCIONES </a:t>
            </a:r>
            <a:r>
              <a:rPr lang="es-GT" sz="2800" dirty="0" smtClean="0">
                <a:latin typeface="Arial" panose="020B0604020202020204" pitchFamily="34" charset="0"/>
                <a:cs typeface="Arial" panose="020B0604020202020204" pitchFamily="34" charset="0"/>
              </a:rPr>
              <a:t>DE SOSEP</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Autofit/>
          </a:bodyPr>
          <a:lstStyle/>
          <a:p>
            <a:pPr marL="457200" lvl="1" indent="0">
              <a:lnSpc>
                <a:spcPct val="150000"/>
              </a:lnSpc>
              <a:buNone/>
            </a:pPr>
            <a:r>
              <a:rPr lang="es-GT" sz="1600" dirty="0">
                <a:latin typeface="Arial" panose="020B0604020202020204" pitchFamily="34" charset="0"/>
                <a:cs typeface="Arial" panose="020B0604020202020204" pitchFamily="34" charset="0"/>
              </a:rPr>
              <a:t>De conformidad con las normas que regulan su funcionamiento, las </a:t>
            </a:r>
            <a:r>
              <a:rPr lang="es-GT" sz="1600" b="1" dirty="0">
                <a:solidFill>
                  <a:srgbClr val="2786C0"/>
                </a:solidFill>
                <a:latin typeface="Arial" panose="020B0604020202020204" pitchFamily="34" charset="0"/>
                <a:cs typeface="Arial" panose="020B0604020202020204" pitchFamily="34" charset="0"/>
              </a:rPr>
              <a:t>principales funciones </a:t>
            </a:r>
            <a:r>
              <a:rPr lang="es-GT" sz="1600" dirty="0">
                <a:latin typeface="Arial" panose="020B0604020202020204" pitchFamily="34" charset="0"/>
                <a:cs typeface="Arial" panose="020B0604020202020204" pitchFamily="34" charset="0"/>
              </a:rPr>
              <a:t>de </a:t>
            </a:r>
            <a:r>
              <a:rPr lang="es-GT" sz="1600" dirty="0" smtClean="0">
                <a:latin typeface="Arial" panose="020B0604020202020204" pitchFamily="34" charset="0"/>
                <a:cs typeface="Arial" panose="020B0604020202020204" pitchFamily="34" charset="0"/>
              </a:rPr>
              <a:t>SOSEP son:</a:t>
            </a:r>
          </a:p>
          <a:p>
            <a:pPr marL="457200" lvl="1" indent="0">
              <a:lnSpc>
                <a:spcPct val="150000"/>
              </a:lnSpc>
              <a:buNone/>
            </a:pPr>
            <a:endParaRPr lang="es-GT" sz="1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1600" dirty="0">
                <a:latin typeface="Arial" panose="020B0604020202020204" pitchFamily="34" charset="0"/>
                <a:cs typeface="Arial" panose="020B0604020202020204" pitchFamily="34" charset="0"/>
              </a:rPr>
              <a:t>Impulsar e implementar programas de carácter social para la niñez, mujeres, adultos mayores y población general </a:t>
            </a:r>
            <a:r>
              <a:rPr lang="es-GT" sz="1600" dirty="0" smtClean="0">
                <a:latin typeface="Arial" panose="020B0604020202020204" pitchFamily="34" charset="0"/>
                <a:cs typeface="Arial" panose="020B0604020202020204" pitchFamily="34" charset="0"/>
              </a:rPr>
              <a:t>priorizando, </a:t>
            </a:r>
            <a:r>
              <a:rPr lang="es-GT" sz="1600" dirty="0">
                <a:latin typeface="Arial" panose="020B0604020202020204" pitchFamily="34" charset="0"/>
                <a:cs typeface="Arial" panose="020B0604020202020204" pitchFamily="34" charset="0"/>
              </a:rPr>
              <a:t>aquellos grupos poblacionales que se encuentran en situación de pobreza y extrema pobreza. </a:t>
            </a:r>
            <a:endParaRPr lang="es-GT" sz="1600" dirty="0" smtClean="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endParaRPr lang="es-GT" sz="1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1600" dirty="0">
                <a:latin typeface="Arial" panose="020B0604020202020204" pitchFamily="34" charset="0"/>
                <a:cs typeface="Arial" panose="020B0604020202020204" pitchFamily="34" charset="0"/>
              </a:rPr>
              <a:t>Ejecutar acciones de apoyo a entes rectores en materia de educación inicial y preprimaria, seguridad alimentaria y nutricional, servicios de salud, fortalecimiento de las capacidades productivas en </a:t>
            </a:r>
            <a:r>
              <a:rPr lang="es-GT" sz="1600" dirty="0" smtClean="0">
                <a:latin typeface="Arial" panose="020B0604020202020204" pitchFamily="34" charset="0"/>
                <a:cs typeface="Arial" panose="020B0604020202020204" pitchFamily="34" charset="0"/>
              </a:rPr>
              <a:t>grupos </a:t>
            </a:r>
            <a:r>
              <a:rPr lang="es-GT" sz="1600" dirty="0">
                <a:latin typeface="Arial" panose="020B0604020202020204" pitchFamily="34" charset="0"/>
                <a:cs typeface="Arial" panose="020B0604020202020204" pitchFamily="34" charset="0"/>
              </a:rPr>
              <a:t>de mujeres, así como, atención integral al adulto mayor, atención a unidades familiares migrantes guatemaltecas y otras que para el efecto considere el Presidente de la República de Guatemala.</a:t>
            </a:r>
          </a:p>
          <a:p>
            <a:pPr marL="457200" lvl="1" indent="0">
              <a:buNone/>
            </a:pPr>
            <a:endParaRPr lang="es-GT" sz="1600" b="1" dirty="0">
              <a:latin typeface="Arial" panose="020B0604020202020204" pitchFamily="34" charset="0"/>
              <a:cs typeface="Arial" panose="020B0604020202020204" pitchFamily="34" charset="0"/>
            </a:endParaRPr>
          </a:p>
          <a:p>
            <a:pPr marL="457200" lvl="1" indent="0">
              <a:buNone/>
            </a:pPr>
            <a:r>
              <a:rPr lang="es-GT" sz="1600" b="1" dirty="0">
                <a:latin typeface="Arial" panose="020B0604020202020204" pitchFamily="34" charset="0"/>
                <a:cs typeface="Arial" panose="020B0604020202020204" pitchFamily="34" charset="0"/>
              </a:rPr>
              <a:t> </a:t>
            </a:r>
            <a:r>
              <a:rPr lang="es-GT" sz="1600" dirty="0">
                <a:latin typeface="Arial" panose="020B0604020202020204" pitchFamily="34" charset="0"/>
                <a:cs typeface="Arial" panose="020B0604020202020204" pitchFamily="34" charset="0"/>
              </a:rPr>
              <a:t/>
            </a:r>
            <a:br>
              <a:rPr lang="es-GT" sz="1600" dirty="0">
                <a:latin typeface="Arial" panose="020B0604020202020204" pitchFamily="34" charset="0"/>
                <a:cs typeface="Arial" panose="020B0604020202020204" pitchFamily="34" charset="0"/>
              </a:rPr>
            </a:br>
            <a:endParaRPr lang="es-GT" sz="1600" b="1" dirty="0">
              <a:solidFill>
                <a:srgbClr val="0070C0"/>
              </a:solidFill>
              <a:latin typeface="Arial" panose="020B0604020202020204" pitchFamily="34" charset="0"/>
              <a:cs typeface="Arial" panose="020B0604020202020204" pitchFamily="34" charset="0"/>
            </a:endParaRPr>
          </a:p>
          <a:p>
            <a:pPr lvl="1"/>
            <a:endParaRPr lang="es-G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1333500" y="4972043"/>
            <a:ext cx="10745287"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110065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66746380"/>
              </p:ext>
            </p:extLst>
          </p:nvPr>
        </p:nvGraphicFramePr>
        <p:xfrm>
          <a:off x="1067108" y="1269599"/>
          <a:ext cx="9956799" cy="5315640"/>
        </p:xfrm>
        <a:graphic>
          <a:graphicData uri="http://schemas.openxmlformats.org/drawingml/2006/table">
            <a:tbl>
              <a:tblPr firstRow="1" bandRow="1">
                <a:tableStyleId>{FABFCF23-3B69-468F-B69F-88F6DE6A72F2}</a:tableStyleId>
              </a:tblPr>
              <a:tblGrid>
                <a:gridCol w="3911292">
                  <a:extLst>
                    <a:ext uri="{9D8B030D-6E8A-4147-A177-3AD203B41FA5}">
                      <a16:colId xmlns="" xmlns:a16="http://schemas.microsoft.com/office/drawing/2014/main" val="3515177168"/>
                    </a:ext>
                  </a:extLst>
                </a:gridCol>
                <a:gridCol w="2857500">
                  <a:extLst>
                    <a:ext uri="{9D8B030D-6E8A-4147-A177-3AD203B41FA5}">
                      <a16:colId xmlns="" xmlns:a16="http://schemas.microsoft.com/office/drawing/2014/main" val="2321643665"/>
                    </a:ext>
                  </a:extLst>
                </a:gridCol>
                <a:gridCol w="3188007">
                  <a:extLst>
                    <a:ext uri="{9D8B030D-6E8A-4147-A177-3AD203B41FA5}">
                      <a16:colId xmlns="" xmlns:a16="http://schemas.microsoft.com/office/drawing/2014/main" val="3302765956"/>
                    </a:ext>
                  </a:extLst>
                </a:gridCol>
              </a:tblGrid>
              <a:tr h="816240">
                <a:tc>
                  <a:txBody>
                    <a:bodyPr/>
                    <a:lstStyle/>
                    <a:p>
                      <a:pPr algn="ctr"/>
                      <a:r>
                        <a:rPr lang="es-MX" sz="1700" dirty="0">
                          <a:latin typeface="Arial" panose="020B0604020202020204" pitchFamily="34" charset="0"/>
                          <a:cs typeface="Arial" panose="020B0604020202020204" pitchFamily="34" charset="0"/>
                        </a:rPr>
                        <a:t>Logro institucional</a:t>
                      </a:r>
                      <a:endParaRPr lang="es-GT" sz="17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Meta física ejecutada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Población beneficiada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 xmlns:a16="http://schemas.microsoft.com/office/drawing/2014/main" val="2004642520"/>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1. </a:t>
                      </a:r>
                      <a:r>
                        <a:rPr lang="es-MX" sz="1500" dirty="0" smtClean="0">
                          <a:latin typeface="Arial" panose="020B0604020202020204" pitchFamily="34" charset="0"/>
                          <a:cs typeface="Arial" panose="020B0604020202020204" pitchFamily="34" charset="0"/>
                        </a:rPr>
                        <a:t>Se beneficiaron a niños y niñas con educación inicial,</a:t>
                      </a:r>
                      <a:r>
                        <a:rPr lang="es-MX" sz="1500" baseline="0" dirty="0" smtClean="0">
                          <a:latin typeface="Arial" panose="020B0604020202020204" pitchFamily="34" charset="0"/>
                          <a:cs typeface="Arial" panose="020B0604020202020204" pitchFamily="34" charset="0"/>
                        </a:rPr>
                        <a:t> preprimaria y alimentación complementaria.</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15,500</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Niños</a:t>
                      </a:r>
                      <a:r>
                        <a:rPr lang="es-GT" sz="1500" baseline="0" dirty="0" smtClean="0">
                          <a:latin typeface="Arial" panose="020B0604020202020204" pitchFamily="34" charset="0"/>
                          <a:cs typeface="Arial" panose="020B0604020202020204" pitchFamily="34" charset="0"/>
                        </a:rPr>
                        <a:t> y niñas de 0 meses a 6 años de edad en condición de pobreza o pobreza extrema.</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33283163"/>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2. </a:t>
                      </a:r>
                      <a:r>
                        <a:rPr lang="es-MX" sz="1500" dirty="0">
                          <a:latin typeface="Arial" panose="020B0604020202020204" pitchFamily="34" charset="0"/>
                          <a:cs typeface="Arial" panose="020B0604020202020204" pitchFamily="34" charset="0"/>
                        </a:rPr>
                        <a:t>Se </a:t>
                      </a:r>
                      <a:r>
                        <a:rPr lang="es-MX" sz="1500" dirty="0" smtClean="0">
                          <a:latin typeface="Arial" panose="020B0604020202020204" pitchFamily="34" charset="0"/>
                          <a:cs typeface="Arial" panose="020B0604020202020204" pitchFamily="34" charset="0"/>
                        </a:rPr>
                        <a:t>benefició</a:t>
                      </a:r>
                      <a:r>
                        <a:rPr lang="es-MX" sz="1500" baseline="0" dirty="0" smtClean="0">
                          <a:latin typeface="Arial" panose="020B0604020202020204" pitchFamily="34" charset="0"/>
                          <a:cs typeface="Arial" panose="020B0604020202020204" pitchFamily="34" charset="0"/>
                        </a:rPr>
                        <a:t> a personas con dotación de productos ortopédicos, tratamientos médicos y otros servicios sociales.</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3,429</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Población general en condición de pobreza y pobreza extrema.</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66912561"/>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3. </a:t>
                      </a:r>
                      <a:r>
                        <a:rPr lang="es-MX" sz="1500" dirty="0">
                          <a:latin typeface="Arial" panose="020B0604020202020204" pitchFamily="34" charset="0"/>
                          <a:cs typeface="Arial" panose="020B0604020202020204" pitchFamily="34" charset="0"/>
                        </a:rPr>
                        <a:t>Se capacitó a </a:t>
                      </a:r>
                      <a:r>
                        <a:rPr lang="es-MX" sz="1500" dirty="0" smtClean="0">
                          <a:latin typeface="Arial" panose="020B0604020202020204" pitchFamily="34" charset="0"/>
                          <a:cs typeface="Arial" panose="020B0604020202020204" pitchFamily="34" charset="0"/>
                        </a:rPr>
                        <a:t>mujeres en formación técnica productiva y en temas de seguridad</a:t>
                      </a:r>
                      <a:r>
                        <a:rPr lang="es-MX" sz="1500" baseline="0" dirty="0" smtClean="0">
                          <a:latin typeface="Arial" panose="020B0604020202020204" pitchFamily="34" charset="0"/>
                          <a:cs typeface="Arial" panose="020B0604020202020204" pitchFamily="34" charset="0"/>
                        </a:rPr>
                        <a:t> alimentaria y nutricional, así como asistencia técnica para la comercialización de sus productos.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31,515</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Mujeres en</a:t>
                      </a:r>
                      <a:r>
                        <a:rPr lang="es-GT" sz="1500" baseline="0" dirty="0" smtClean="0">
                          <a:latin typeface="Arial" panose="020B0604020202020204" pitchFamily="34" charset="0"/>
                          <a:cs typeface="Arial" panose="020B0604020202020204" pitchFamily="34" charset="0"/>
                        </a:rPr>
                        <a:t> edad productiva, entre 14 a 59 años de edad.</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66203120"/>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4. </a:t>
                      </a:r>
                      <a:r>
                        <a:rPr lang="es-MX" sz="1500" dirty="0">
                          <a:latin typeface="Arial" panose="020B0604020202020204" pitchFamily="34" charset="0"/>
                          <a:cs typeface="Arial" panose="020B0604020202020204" pitchFamily="34" charset="0"/>
                        </a:rPr>
                        <a:t>Se </a:t>
                      </a:r>
                      <a:r>
                        <a:rPr lang="es-MX" sz="1500" dirty="0" smtClean="0">
                          <a:latin typeface="Arial" panose="020B0604020202020204" pitchFamily="34" charset="0"/>
                          <a:cs typeface="Arial" panose="020B0604020202020204" pitchFamily="34" charset="0"/>
                        </a:rPr>
                        <a:t>benefició</a:t>
                      </a:r>
                      <a:r>
                        <a:rPr lang="es-MX" sz="1500" baseline="0" dirty="0" smtClean="0">
                          <a:latin typeface="Arial" panose="020B0604020202020204" pitchFamily="34" charset="0"/>
                          <a:cs typeface="Arial" panose="020B0604020202020204" pitchFamily="34" charset="0"/>
                        </a:rPr>
                        <a:t> con atención integral a adultos mayores en centros de atención diurna y centros de atención permanentes.</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4,085</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smtClean="0">
                          <a:latin typeface="Arial" panose="020B0604020202020204" pitchFamily="34" charset="0"/>
                          <a:cs typeface="Arial" panose="020B0604020202020204" pitchFamily="34" charset="0"/>
                        </a:rPr>
                        <a:t>Adultos mayores de 60 años en adelante en situación de pobreza</a:t>
                      </a:r>
                      <a:r>
                        <a:rPr lang="es-GT" sz="1500" baseline="0" dirty="0" smtClean="0">
                          <a:latin typeface="Arial" panose="020B0604020202020204" pitchFamily="34" charset="0"/>
                          <a:cs typeface="Arial" panose="020B0604020202020204" pitchFamily="34" charset="0"/>
                        </a:rPr>
                        <a:t> o pobreza extrema.</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92103032"/>
                  </a:ext>
                </a:extLst>
              </a:tr>
              <a:tr h="816240">
                <a:tc>
                  <a:txBody>
                    <a:bodyPr/>
                    <a:lstStyle/>
                    <a:p>
                      <a:pPr algn="l"/>
                      <a:r>
                        <a:rPr lang="es-GT" sz="1500" b="1" kern="1200" dirty="0" smtClean="0">
                          <a:solidFill>
                            <a:srgbClr val="0070C0"/>
                          </a:solidFill>
                          <a:latin typeface="Arial" panose="020B0604020202020204" pitchFamily="34" charset="0"/>
                          <a:ea typeface="+mn-ea"/>
                          <a:cs typeface="Arial" panose="020B0604020202020204" pitchFamily="34" charset="0"/>
                        </a:rPr>
                        <a:t>5. </a:t>
                      </a:r>
                      <a:r>
                        <a:rPr lang="es-GT" sz="1500" kern="1200" baseline="0" dirty="0" smtClean="0">
                          <a:solidFill>
                            <a:schemeClr val="dk1"/>
                          </a:solidFill>
                          <a:latin typeface="Arial" panose="020B0604020202020204" pitchFamily="34" charset="0"/>
                          <a:ea typeface="+mn-ea"/>
                          <a:cs typeface="Arial" panose="020B0604020202020204" pitchFamily="34" charset="0"/>
                        </a:rPr>
                        <a:t>Se benefició con atención humanitaria y seguimiento a la vinculación a alguno de los programas sociales de SOSEP.</a:t>
                      </a:r>
                      <a:endParaRPr lang="es-GT" sz="1500" kern="1200" baseline="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kern="1200" dirty="0" smtClean="0">
                          <a:solidFill>
                            <a:schemeClr val="dk1"/>
                          </a:solidFill>
                          <a:latin typeface="Arial" panose="020B0604020202020204" pitchFamily="34" charset="0"/>
                          <a:ea typeface="+mn-ea"/>
                          <a:cs typeface="Arial" panose="020B0604020202020204" pitchFamily="34" charset="0"/>
                        </a:rPr>
                        <a:t>1,859</a:t>
                      </a:r>
                      <a:endParaRPr lang="es-GT" sz="15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kern="1200" dirty="0" smtClean="0">
                          <a:solidFill>
                            <a:schemeClr val="dk1"/>
                          </a:solidFill>
                          <a:latin typeface="Arial" panose="020B0604020202020204" pitchFamily="34" charset="0"/>
                          <a:ea typeface="+mn-ea"/>
                          <a:cs typeface="Arial" panose="020B0604020202020204" pitchFamily="34" charset="0"/>
                        </a:rPr>
                        <a:t>Unidades Familiares Migrantes retornados vía aérea y vía terrestre.</a:t>
                      </a:r>
                      <a:endParaRPr lang="es-GT" sz="15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9951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2816221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71999" y="1533796"/>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a:t>
            </a:r>
            <a:r>
              <a:rPr lang="es-GT" sz="2000" b="0" dirty="0" smtClean="0">
                <a:solidFill>
                  <a:schemeClr val="tx1"/>
                </a:solidFill>
                <a:latin typeface="Arial" panose="020B0604020202020204" pitchFamily="34" charset="0"/>
                <a:cs typeface="Arial" panose="020B0604020202020204" pitchFamily="34" charset="0"/>
              </a:rPr>
              <a:t>principalmente para </a:t>
            </a:r>
            <a:r>
              <a:rPr lang="es-GT" sz="2000" b="0" dirty="0">
                <a:solidFill>
                  <a:schemeClr val="tx1"/>
                </a:solidFill>
                <a:latin typeface="Arial" panose="020B0604020202020204" pitchFamily="34" charset="0"/>
                <a:cs typeface="Arial" panose="020B0604020202020204" pitchFamily="34" charset="0"/>
              </a:rPr>
              <a:t>la Protección Social, por medio de la ejecución presupuestaria en los cuatro órganos técnicos: Dirección de Hogares Comunitarios, Dirección de Servicio Social, Dirección de Mejoramiento de las Condiciones Socioeconómicas de la Mujer y la Dirección de Mis Años Dorados</a:t>
            </a:r>
            <a:r>
              <a:rPr lang="es-GT" sz="2000" b="0" dirty="0" smtClean="0">
                <a:solidFill>
                  <a:schemeClr val="tx1"/>
                </a:solidFill>
                <a:latin typeface="Arial" panose="020B0604020202020204" pitchFamily="34" charset="0"/>
                <a:cs typeface="Arial" panose="020B0604020202020204" pitchFamily="34" charset="0"/>
              </a:rPr>
              <a:t>.</a:t>
            </a:r>
            <a:endParaRPr lang="es-GT" sz="2000" b="0" dirty="0">
              <a:solidFill>
                <a:schemeClr val="tx1"/>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En el </a:t>
            </a:r>
            <a:r>
              <a:rPr lang="es-GT" sz="1600" dirty="0">
                <a:solidFill>
                  <a:srgbClr val="0070C0"/>
                </a:solidFill>
                <a:latin typeface="Arial" panose="020B0604020202020204" pitchFamily="34" charset="0"/>
                <a:cs typeface="Arial" panose="020B0604020202020204" pitchFamily="34" charset="0"/>
              </a:rPr>
              <a:t>siguiente año </a:t>
            </a:r>
            <a:r>
              <a:rPr lang="es-GT" sz="1600" b="0" dirty="0">
                <a:solidFill>
                  <a:schemeClr val="tx1"/>
                </a:solidFill>
                <a:latin typeface="Arial" panose="020B0604020202020204" pitchFamily="34" charset="0"/>
                <a:cs typeface="Arial" panose="020B0604020202020204" pitchFamily="34" charset="0"/>
              </a:rPr>
              <a:t>se espera que </a:t>
            </a:r>
            <a:r>
              <a:rPr lang="es-GT" sz="1600" b="0" dirty="0" smtClean="0">
                <a:solidFill>
                  <a:schemeClr val="tx1"/>
                </a:solidFill>
                <a:latin typeface="Arial" panose="020B0604020202020204" pitchFamily="34" charset="0"/>
                <a:cs typeface="Arial" panose="020B0604020202020204" pitchFamily="34" charset="0"/>
              </a:rPr>
              <a:t>el presupuesto asignado se ejecute al 100% en beneficio a la población objetivo.</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06686" y="1646112"/>
            <a:ext cx="6391974"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La </a:t>
            </a:r>
            <a:r>
              <a:rPr lang="es-GT" sz="1800" dirty="0">
                <a:solidFill>
                  <a:srgbClr val="0070C0"/>
                </a:solidFill>
                <a:latin typeface="Arial" panose="020B0604020202020204" pitchFamily="34" charset="0"/>
                <a:cs typeface="Arial" panose="020B0604020202020204" pitchFamily="34" charset="0"/>
              </a:rPr>
              <a:t>Política General de Gobierno </a:t>
            </a:r>
            <a:r>
              <a:rPr lang="es-GT" sz="1800" b="0" dirty="0">
                <a:solidFill>
                  <a:schemeClr val="tx1"/>
                </a:solidFill>
                <a:latin typeface="Arial" panose="020B0604020202020204" pitchFamily="34" charset="0"/>
                <a:cs typeface="Arial" panose="020B0604020202020204" pitchFamily="34" charset="0"/>
              </a:rPr>
              <a:t>(</a:t>
            </a:r>
            <a:r>
              <a:rPr lang="es-GT" sz="1800" b="0" dirty="0" err="1">
                <a:solidFill>
                  <a:schemeClr val="tx1"/>
                </a:solidFill>
                <a:latin typeface="Arial" panose="020B0604020202020204" pitchFamily="34" charset="0"/>
                <a:cs typeface="Arial" panose="020B0604020202020204" pitchFamily="34" charset="0"/>
              </a:rPr>
              <a:t>PGG</a:t>
            </a:r>
            <a:r>
              <a:rPr lang="es-GT" sz="18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18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800" b="0" dirty="0">
                <a:solidFill>
                  <a:schemeClr val="tx1"/>
                </a:solidFill>
                <a:latin typeface="Arial" panose="020B0604020202020204" pitchFamily="34" charset="0"/>
                <a:cs typeface="Arial" panose="020B0604020202020204" pitchFamily="34" charset="0"/>
              </a:rPr>
              <a:t>SOSEP, durante el cuatrimestre reportado colaboró con el cumplimiento de la PGG mediante el cumplimiento de los objetivos sectoriales mejorando la calidad de vida de los guatemaltecos, especialmente de los más vulnerables, impulsando programas de asistencia social, así como desarrollando y estimulando la formación y capacidades de las mujeres en estado de pobreza y pobreza extrema</a:t>
            </a:r>
            <a:r>
              <a:rPr lang="es-GT" sz="1800" b="0" dirty="0" smtClean="0">
                <a:solidFill>
                  <a:schemeClr val="tx1"/>
                </a:solidFill>
                <a:latin typeface="Arial" panose="020B0604020202020204" pitchFamily="34" charset="0"/>
                <a:cs typeface="Arial" panose="020B0604020202020204" pitchFamily="34" charset="0"/>
              </a:rPr>
              <a:t>.</a:t>
            </a:r>
            <a:endParaRPr lang="es-GT" sz="1800" b="0" dirty="0">
              <a:solidFill>
                <a:schemeClr val="accent1">
                  <a:lumMod val="50000"/>
                </a:schemeClr>
              </a:solidFill>
              <a:latin typeface="Arial" panose="020B0604020202020204" pitchFamily="34" charset="0"/>
              <a:cs typeface="Arial" panose="020B0604020202020204" pitchFamily="34" charset="0"/>
            </a:endParaRPr>
          </a:p>
          <a:p>
            <a:r>
              <a:rPr lang="es-GT" sz="1800" b="0" dirty="0">
                <a:solidFill>
                  <a:schemeClr val="accent1">
                    <a:lumMod val="50000"/>
                  </a:schemeClr>
                </a:solidFill>
                <a:latin typeface="Arial" panose="020B0604020202020204" pitchFamily="34" charset="0"/>
                <a:cs typeface="Arial" panose="020B0604020202020204" pitchFamily="34" charset="0"/>
              </a:rPr>
              <a:t/>
            </a:r>
            <a:br>
              <a:rPr lang="es-GT" sz="1800" b="0" dirty="0">
                <a:solidFill>
                  <a:schemeClr val="accent1">
                    <a:lumMod val="50000"/>
                  </a:schemeClr>
                </a:solidFill>
                <a:latin typeface="Arial" panose="020B0604020202020204" pitchFamily="34" charset="0"/>
                <a:cs typeface="Arial" panose="020B0604020202020204" pitchFamily="34" charset="0"/>
              </a:rPr>
            </a:br>
            <a:endParaRPr lang="es-GT" sz="18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el pilar de Desarrollo Social</a:t>
            </a: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06685" y="1563732"/>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Para garantizar el </a:t>
            </a:r>
            <a:r>
              <a:rPr lang="es-GT" sz="2000" dirty="0" smtClean="0">
                <a:solidFill>
                  <a:srgbClr val="0070C0"/>
                </a:solidFill>
                <a:latin typeface="Arial" panose="020B0604020202020204" pitchFamily="34" charset="0"/>
                <a:cs typeface="Arial" panose="020B0604020202020204" pitchFamily="34" charset="0"/>
              </a:rPr>
              <a:t>uso adecuado del dinero público </a:t>
            </a:r>
            <a:r>
              <a:rPr lang="es-GT" sz="2000" b="0" dirty="0" smtClean="0">
                <a:solidFill>
                  <a:schemeClr val="tx1"/>
                </a:solidFill>
                <a:latin typeface="Arial" panose="020B0604020202020204" pitchFamily="34" charset="0"/>
                <a:cs typeface="Arial" panose="020B0604020202020204" pitchFamily="34" charset="0"/>
              </a:rPr>
              <a:t>y el avance en el cumplimiento de los objetivos de Estado</a:t>
            </a:r>
            <a:r>
              <a:rPr lang="es-GT" sz="2000" b="0" dirty="0">
                <a:solidFill>
                  <a:schemeClr val="tx1"/>
                </a:solidFill>
                <a:latin typeface="Arial" panose="020B0604020202020204" pitchFamily="34" charset="0"/>
                <a:cs typeface="Arial" panose="020B0604020202020204" pitchFamily="34" charset="0"/>
              </a:rPr>
              <a:t>, SOSEP ha adoptado como medidas de transparencia: </a:t>
            </a:r>
            <a:r>
              <a:rPr lang="es-CR" sz="2000" b="0" dirty="0">
                <a:solidFill>
                  <a:schemeClr val="tx1"/>
                </a:solidFill>
                <a:latin typeface="Arial" panose="020B0604020202020204" pitchFamily="34" charset="0"/>
                <a:cs typeface="Arial" panose="020B0604020202020204" pitchFamily="34" charset="0"/>
              </a:rPr>
              <a:t>los procesos de compras, los cuales en su mayoría se efectúan de forma competitiva obteniendo ofertas a través del portal </a:t>
            </a:r>
            <a:r>
              <a:rPr lang="es-CR" sz="2000" b="0" dirty="0" err="1">
                <a:solidFill>
                  <a:schemeClr val="tx1"/>
                </a:solidFill>
                <a:latin typeface="Arial" panose="020B0604020202020204" pitchFamily="34" charset="0"/>
                <a:cs typeface="Arial" panose="020B0604020202020204" pitchFamily="34" charset="0"/>
              </a:rPr>
              <a:t>Guatecompras</a:t>
            </a:r>
            <a:r>
              <a:rPr lang="es-CR" sz="2000" b="0" dirty="0">
                <a:solidFill>
                  <a:schemeClr val="tx1"/>
                </a:solidFill>
                <a:latin typeface="Arial" panose="020B0604020202020204" pitchFamily="34" charset="0"/>
                <a:cs typeface="Arial" panose="020B0604020202020204" pitchFamily="34" charset="0"/>
              </a:rPr>
              <a:t>; también, se da cumplimiento a la Ley de Acceso a la Información Pública con la información pública de oficio disponible en la página web institucional, así como en el Archivo General de la institución.</a:t>
            </a:r>
            <a:endParaRPr lang="es-GT" sz="2000" b="0" dirty="0">
              <a:solidFill>
                <a:schemeClr val="tx1"/>
              </a:solidFill>
              <a:latin typeface="Arial" panose="020B0604020202020204" pitchFamily="34" charset="0"/>
              <a:cs typeface="Arial" panose="020B0604020202020204" pitchFamily="34" charset="0"/>
            </a:endParaRPr>
          </a:p>
          <a:p>
            <a:endParaRPr lang="es-GT" sz="2000" b="0" dirty="0" smtClean="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tiene previsto aplicar nuevas medidas de transparencia como compartir datos digitales en formato de datos abiertos.</a:t>
            </a: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ESPERAN DURANTE 2022?</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391356" y="1151840"/>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Los </a:t>
            </a:r>
            <a:r>
              <a:rPr lang="es-GT" sz="1800" dirty="0">
                <a:solidFill>
                  <a:srgbClr val="0070C0"/>
                </a:solidFill>
                <a:latin typeface="Arial" panose="020B0604020202020204" pitchFamily="34" charset="0"/>
                <a:cs typeface="Arial" panose="020B0604020202020204" pitchFamily="34" charset="0"/>
              </a:rPr>
              <a:t>principales desafíos </a:t>
            </a:r>
            <a:r>
              <a:rPr lang="es-GT" sz="1800" b="0" dirty="0" smtClean="0">
                <a:solidFill>
                  <a:schemeClr val="tx1"/>
                </a:solidFill>
                <a:latin typeface="Arial" panose="020B0604020202020204" pitchFamily="34" charset="0"/>
                <a:cs typeface="Arial" panose="020B0604020202020204" pitchFamily="34" charset="0"/>
              </a:rPr>
              <a:t>de SOSEP </a:t>
            </a:r>
            <a:r>
              <a:rPr lang="es-GT" sz="1800" b="0" dirty="0">
                <a:solidFill>
                  <a:schemeClr val="tx1"/>
                </a:solidFill>
                <a:latin typeface="Arial" panose="020B0604020202020204" pitchFamily="34" charset="0"/>
                <a:cs typeface="Arial" panose="020B0604020202020204" pitchFamily="34" charset="0"/>
              </a:rPr>
              <a:t>en cuanto al uso de los recursos públicos y el cumplimiento de los planes nacionales son llegar a más guatemaltecos, especialmente a los más vulnerables por medio de los cuatro órganos técnicos, conformados por las Direcciones de Hogares Comunitarios, Servicio Social, Mejoramiento de las Condiciones Socioeconómicas de la Mujer y Mis Años Dorados, con el objeto de contribuir con atención integral y mejorar la calidad de vida de las personas en situación de pobreza y pobreza extrema</a:t>
            </a:r>
            <a:r>
              <a:rPr lang="es-GT" sz="1800" b="0" dirty="0" smtClean="0">
                <a:solidFill>
                  <a:schemeClr val="tx1"/>
                </a:solidFill>
                <a:latin typeface="Arial" panose="020B0604020202020204" pitchFamily="34" charset="0"/>
                <a:cs typeface="Arial" panose="020B0604020202020204" pitchFamily="34" charset="0"/>
              </a:rPr>
              <a:t>. </a:t>
            </a:r>
            <a:endParaRPr lang="es-GT" sz="1800" b="0" dirty="0" smtClean="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Las acciones inmediatas a seguir son la coordinación y seguimiento para el fortalecimiento </a:t>
            </a:r>
            <a:r>
              <a:rPr lang="es-GT" sz="1800" b="0" dirty="0" smtClean="0">
                <a:solidFill>
                  <a:schemeClr val="tx1"/>
                </a:solidFill>
                <a:latin typeface="Arial" panose="020B0604020202020204" pitchFamily="34" charset="0"/>
                <a:cs typeface="Arial" panose="020B0604020202020204" pitchFamily="34" charset="0"/>
              </a:rPr>
              <a:t>interinstitucional, </a:t>
            </a:r>
            <a:r>
              <a:rPr lang="es-GT" sz="1800" b="0" dirty="0">
                <a:solidFill>
                  <a:schemeClr val="tx1"/>
                </a:solidFill>
                <a:latin typeface="Arial" panose="020B0604020202020204" pitchFamily="34" charset="0"/>
                <a:cs typeface="Arial" panose="020B0604020202020204" pitchFamily="34" charset="0"/>
              </a:rPr>
              <a:t>para lograr más aperturas de centros de atención a la niñez y para adultos mayores, así como gestión para el emprendimiento de las mujeres y apoyo en asistencia social. </a:t>
            </a: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940090"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a:t>
            </a:r>
            <a:r>
              <a:rPr lang="es-GT" sz="2800" dirty="0" smtClean="0">
                <a:latin typeface="Arial" panose="020B0604020202020204" pitchFamily="34" charset="0"/>
                <a:cs typeface="Arial" panose="020B0604020202020204" pitchFamily="34" charset="0"/>
              </a:rPr>
              <a:t>OBJETIVOS DE SOSEP</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Autofit/>
          </a:bodyPr>
          <a:lstStyle/>
          <a:p>
            <a:pPr marL="457200" lvl="1" indent="0">
              <a:lnSpc>
                <a:spcPct val="150000"/>
              </a:lnSpc>
              <a:buNone/>
            </a:pPr>
            <a:r>
              <a:rPr lang="es-GT" sz="2000" dirty="0">
                <a:latin typeface="Arial" panose="020B0604020202020204" pitchFamily="34" charset="0"/>
                <a:cs typeface="Arial" panose="020B0604020202020204" pitchFamily="34" charset="0"/>
              </a:rPr>
              <a:t>Para el cumplimiento de sus funciones y satisfacer las necesidades de la población, </a:t>
            </a:r>
            <a:r>
              <a:rPr lang="es-GT" sz="2000" dirty="0" smtClean="0">
                <a:latin typeface="Arial" panose="020B0604020202020204" pitchFamily="34" charset="0"/>
                <a:cs typeface="Arial" panose="020B0604020202020204" pitchFamily="34" charset="0"/>
              </a:rPr>
              <a:t>SOSEP debe </a:t>
            </a:r>
            <a:r>
              <a:rPr lang="es-GT" sz="2000" dirty="0">
                <a:latin typeface="Arial" panose="020B0604020202020204" pitchFamily="34" charset="0"/>
                <a:cs typeface="Arial" panose="020B0604020202020204" pitchFamily="34" charset="0"/>
              </a:rPr>
              <a:t>cumplir con </a:t>
            </a:r>
            <a:r>
              <a:rPr lang="es-GT" sz="2000" dirty="0" smtClean="0">
                <a:latin typeface="Arial" panose="020B0604020202020204" pitchFamily="34" charset="0"/>
                <a:cs typeface="Arial" panose="020B0604020202020204" pitchFamily="34" charset="0"/>
              </a:rPr>
              <a:t>el </a:t>
            </a:r>
            <a:r>
              <a:rPr lang="es-GT" sz="2000" dirty="0">
                <a:latin typeface="Arial" panose="020B0604020202020204" pitchFamily="34" charset="0"/>
                <a:cs typeface="Arial" panose="020B0604020202020204" pitchFamily="34" charset="0"/>
              </a:rPr>
              <a:t>siguientes </a:t>
            </a:r>
            <a:r>
              <a:rPr lang="es-GT" sz="2000" b="1" dirty="0" smtClean="0">
                <a:solidFill>
                  <a:srgbClr val="2786C0"/>
                </a:solidFill>
                <a:latin typeface="Arial" panose="020B0604020202020204" pitchFamily="34" charset="0"/>
                <a:cs typeface="Arial" panose="020B0604020202020204" pitchFamily="34" charset="0"/>
              </a:rPr>
              <a:t>objetivo</a:t>
            </a:r>
            <a:r>
              <a:rPr lang="es-GT" sz="2000" dirty="0" smtClean="0">
                <a:latin typeface="Arial" panose="020B0604020202020204" pitchFamily="34" charset="0"/>
                <a:cs typeface="Arial" panose="020B0604020202020204" pitchFamily="34" charset="0"/>
              </a:rPr>
              <a:t>:</a:t>
            </a:r>
          </a:p>
          <a:p>
            <a:pPr marL="457200" lvl="1" indent="0">
              <a:lnSpc>
                <a:spcPct val="150000"/>
              </a:lnSpc>
              <a:buNone/>
            </a:pPr>
            <a:endParaRPr lang="es-GT" sz="20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000" dirty="0">
                <a:latin typeface="Arial" panose="020B0604020202020204" pitchFamily="34" charset="0"/>
                <a:cs typeface="Arial" panose="020B0604020202020204" pitchFamily="34" charset="0"/>
              </a:rPr>
              <a:t>Objetivo Estratégico: Desarrollar e incrementar de forma sostenible y responsable los servicios de asistencia y promoción social dirigido a personas en condición de pobreza y extrema para contribuir al mejoramiento de las condiciones de vida de la población más vulnerable del país a través de la ejecución de acciones en el área de salud, educación inicial y preprimaria, seguridad alimentaria y nutricional, capacitaciones técnico-productivas para la mujer y atención integral al adulto mayor.</a:t>
            </a:r>
          </a:p>
          <a:p>
            <a:pPr marL="457200" lvl="1" indent="0">
              <a:buNone/>
            </a:pPr>
            <a:endParaRPr lang="es-GT" sz="2000" b="1" dirty="0">
              <a:latin typeface="Arial" panose="020B0604020202020204" pitchFamily="34" charset="0"/>
              <a:cs typeface="Arial" panose="020B0604020202020204" pitchFamily="34" charset="0"/>
            </a:endParaRPr>
          </a:p>
          <a:p>
            <a:pPr marL="457200" lvl="1" indent="0">
              <a:buNone/>
            </a:pPr>
            <a:r>
              <a:rPr lang="es-GT" sz="2000" b="1" dirty="0">
                <a:latin typeface="Arial" panose="020B0604020202020204" pitchFamily="34" charset="0"/>
                <a:cs typeface="Arial" panose="020B0604020202020204" pitchFamily="34" charset="0"/>
              </a:rPr>
              <a:t> </a:t>
            </a:r>
            <a:r>
              <a:rPr lang="es-GT" sz="2000" dirty="0">
                <a:latin typeface="Arial" panose="020B0604020202020204" pitchFamily="34" charset="0"/>
                <a:cs typeface="Arial" panose="020B0604020202020204" pitchFamily="34" charset="0"/>
              </a:rPr>
              <a:t/>
            </a:r>
            <a:br>
              <a:rPr lang="es-GT" sz="2000" dirty="0">
                <a:latin typeface="Arial" panose="020B0604020202020204" pitchFamily="34" charset="0"/>
                <a:cs typeface="Arial" panose="020B0604020202020204" pitchFamily="34" charset="0"/>
              </a:rPr>
            </a:br>
            <a:endParaRPr lang="es-GT" sz="2000" b="1" dirty="0">
              <a:solidFill>
                <a:srgbClr val="0070C0"/>
              </a:solidFill>
              <a:latin typeface="Arial" panose="020B0604020202020204" pitchFamily="34" charset="0"/>
              <a:cs typeface="Arial" panose="020B0604020202020204" pitchFamily="34" charset="0"/>
            </a:endParaRPr>
          </a:p>
          <a:p>
            <a:pPr lvl="1"/>
            <a:endParaRPr lang="es-G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AL TERCER CUATRIMESTRE 2021</a:t>
            </a:r>
          </a:p>
        </p:txBody>
      </p:sp>
    </p:spTree>
    <p:extLst>
      <p:ext uri="{BB962C8B-B14F-4D97-AF65-F5344CB8AC3E}">
        <p14:creationId xmlns:p14="http://schemas.microsoft.com/office/powerpoint/2010/main" val="272884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1097278" y="1754976"/>
            <a:ext cx="4585065" cy="4614170"/>
          </a:xfrm>
        </p:spPr>
        <p:txBody>
          <a:bodyPr>
            <a:normAutofit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148,414,219.00</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144,023,987.61</a:t>
            </a: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    4,390,231.39</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2132701" y="2803491"/>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5857155" y="2534194"/>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rgbClr val="FF0000"/>
                </a:solidFill>
                <a:latin typeface="Arial" panose="020B0604020202020204" pitchFamily="34" charset="0"/>
                <a:cs typeface="Arial" panose="020B0604020202020204" pitchFamily="34" charset="0"/>
              </a:rPr>
              <a:t>97.04%</a:t>
            </a:r>
            <a:endParaRPr lang="es-GT" sz="5000" b="1" dirty="0">
              <a:solidFill>
                <a:srgbClr val="FF000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34547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DINERO </a:t>
            </a:r>
            <a:r>
              <a:rPr lang="es-GT" dirty="0" smtClean="0">
                <a:latin typeface="Arial" panose="020B0604020202020204" pitchFamily="34" charset="0"/>
                <a:cs typeface="Arial" panose="020B0604020202020204" pitchFamily="34" charset="0"/>
              </a:rPr>
              <a:t>SOSEP?</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rgbClr val="FF0000"/>
                </a:solidFill>
                <a:latin typeface="Arial" panose="020B0604020202020204" pitchFamily="34" charset="0"/>
                <a:cs typeface="Arial" panose="020B0604020202020204" pitchFamily="34" charset="0"/>
              </a:rPr>
              <a:t>06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TERCER CUATRIMESTRE 2021</a:t>
            </a:r>
            <a:endParaRPr lang="es-GT" sz="2800" b="1" dirty="0">
              <a:latin typeface="Arial" panose="020B0604020202020204" pitchFamily="34" charset="0"/>
              <a:cs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1195642271"/>
              </p:ext>
            </p:extLst>
          </p:nvPr>
        </p:nvGraphicFramePr>
        <p:xfrm>
          <a:off x="249701" y="1420247"/>
          <a:ext cx="11761066" cy="5153548"/>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p:cNvSpPr txBox="1"/>
          <p:nvPr/>
        </p:nvSpPr>
        <p:spPr>
          <a:xfrm>
            <a:off x="9934832" y="4238126"/>
            <a:ext cx="1911179" cy="230832"/>
          </a:xfrm>
          <a:prstGeom prst="rect">
            <a:avLst/>
          </a:prstGeom>
          <a:noFill/>
        </p:spPr>
        <p:txBody>
          <a:bodyPr wrap="square" rtlCol="0">
            <a:spAutoFit/>
          </a:bodyPr>
          <a:lstStyle/>
          <a:p>
            <a:r>
              <a:rPr lang="es-GT" sz="900" dirty="0">
                <a:latin typeface="Arial" panose="020B0604020202020204" pitchFamily="34" charset="0"/>
                <a:cs typeface="Arial" panose="020B0604020202020204" pitchFamily="34" charset="0"/>
              </a:rPr>
              <a:t>* Cifras en millones de quetzales</a:t>
            </a:r>
          </a:p>
        </p:txBody>
      </p:sp>
    </p:spTree>
    <p:extLst>
      <p:ext uri="{BB962C8B-B14F-4D97-AF65-F5344CB8AC3E}">
        <p14:creationId xmlns:p14="http://schemas.microsoft.com/office/powerpoint/2010/main" val="306493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493623" y="159123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a:t>
            </a:r>
            <a:r>
              <a:rPr lang="es-GT" sz="2400" b="0" dirty="0" smtClean="0">
                <a:solidFill>
                  <a:schemeClr val="tx1"/>
                </a:solidFill>
                <a:latin typeface="Arial" panose="020B0604020202020204" pitchFamily="34" charset="0"/>
                <a:cs typeface="Arial" panose="020B0604020202020204" pitchFamily="34" charset="0"/>
              </a:rPr>
              <a:t>personal permanente, supernumerario, por contrato, </a:t>
            </a:r>
            <a:r>
              <a:rPr lang="es-GT" sz="2400" b="0" dirty="0">
                <a:solidFill>
                  <a:schemeClr val="tx1"/>
                </a:solidFill>
                <a:latin typeface="Arial" panose="020B0604020202020204" pitchFamily="34" charset="0"/>
                <a:cs typeface="Arial" panose="020B0604020202020204" pitchFamily="34" charset="0"/>
              </a:rPr>
              <a:t>y personal administrativo que brinda los servicios </a:t>
            </a:r>
            <a:r>
              <a:rPr lang="es-GT" sz="2400" b="0" dirty="0" smtClean="0">
                <a:solidFill>
                  <a:schemeClr val="tx1"/>
                </a:solidFill>
                <a:latin typeface="Arial" panose="020B0604020202020204" pitchFamily="34" charset="0"/>
                <a:cs typeface="Arial" panose="020B0604020202020204" pitchFamily="34" charset="0"/>
              </a:rPr>
              <a:t>de Protección Social, </a:t>
            </a:r>
            <a:r>
              <a:rPr lang="es-GT" sz="2400" b="0" dirty="0">
                <a:solidFill>
                  <a:schemeClr val="tx1"/>
                </a:solidFill>
                <a:latin typeface="Arial" panose="020B0604020202020204" pitchFamily="34" charset="0"/>
                <a:cs typeface="Arial" panose="020B0604020202020204" pitchFamily="34" charset="0"/>
              </a:rPr>
              <a:t>y 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periodo reportado, </a:t>
            </a:r>
            <a:r>
              <a:rPr lang="es-GT" sz="2000" b="0" dirty="0" smtClean="0">
                <a:solidFill>
                  <a:schemeClr val="tx1"/>
                </a:solidFill>
                <a:latin typeface="Arial" panose="020B0604020202020204" pitchFamily="34" charset="0"/>
                <a:cs typeface="Arial" panose="020B0604020202020204" pitchFamily="34" charset="0"/>
              </a:rPr>
              <a:t>SOSEP atendió </a:t>
            </a:r>
            <a:r>
              <a:rPr lang="es-GT" sz="2000" b="0" dirty="0">
                <a:solidFill>
                  <a:schemeClr val="tx1"/>
                </a:solidFill>
                <a:latin typeface="Arial" panose="020B0604020202020204" pitchFamily="34" charset="0"/>
                <a:cs typeface="Arial" panose="020B0604020202020204" pitchFamily="34" charset="0"/>
              </a:rPr>
              <a:t>y dio cobertura a </a:t>
            </a:r>
            <a:r>
              <a:rPr lang="es-GT" sz="2200" dirty="0">
                <a:solidFill>
                  <a:srgbClr val="FF0000"/>
                </a:solidFill>
                <a:latin typeface="Arial" panose="020B0604020202020204" pitchFamily="34" charset="0"/>
                <a:cs typeface="Arial" panose="020B0604020202020204" pitchFamily="34" charset="0"/>
              </a:rPr>
              <a:t>000,000 guatemaltecos</a:t>
            </a:r>
            <a:endParaRPr lang="es-GT" sz="2200" b="0" dirty="0">
              <a:solidFill>
                <a:srgbClr val="FF0000"/>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F6A2CD-1165-4C44-BCDF-58BB3311353D}">
  <ds:schemaRefs>
    <ds:schemaRef ds:uri="http://purl.org/dc/elements/1.1/"/>
    <ds:schemaRef ds:uri="http://schemas.microsoft.com/office/2006/metadata/properties"/>
    <ds:schemaRef ds:uri="http://schemas.microsoft.com/office/2006/documentManagement/types"/>
    <ds:schemaRef ds:uri="efcf9931-6988-4c26-989d-90fd7d9d6177"/>
    <ds:schemaRef ds:uri="2de3127d-b50e-4c29-b846-9213acea4d89"/>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8567AB3-BDA8-4F6A-BF08-04C51A48E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CPCC PPT 001</Template>
  <TotalTime>5897</TotalTime>
  <Words>1515</Words>
  <Application>Microsoft Office PowerPoint</Application>
  <PresentationFormat>Panorámica</PresentationFormat>
  <Paragraphs>211</Paragraphs>
  <Slides>27</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Montserrat</vt:lpstr>
      <vt:lpstr>Wingdings</vt:lpstr>
      <vt:lpstr>Tema de Office</vt:lpstr>
      <vt:lpstr>RENDICIÓN DE CUENTAS DEL ORGANISMO EJECUTIVO   AL TERCER CUATRIMESTRE 2021   SECRETARÍA DE OBRAS SOCIALES DE LA ESPOSA DEL PRESIDENTE DE LA REPÚBLICA </vt:lpstr>
      <vt:lpstr>PRINCIPALES FUNCIONES DE SOSEP</vt:lpstr>
      <vt:lpstr>PRINCIPALES OBJETIVOS DE SOSEP</vt:lpstr>
      <vt:lpstr>Presentación de PowerPoint</vt:lpstr>
      <vt:lpstr>CIFRAS GENERALES DEL PRESUPUESTO AL TERCER CUATRIMESTRE 2021</vt:lpstr>
      <vt:lpstr>CIFRAS GENERALES DEL PRESUPUESTO AL TERCER CUATRIMESTRE 2021</vt:lpstr>
      <vt:lpstr>¿EN QUÉ UTILIZA EL DINERO SOSEP?  </vt:lpstr>
      <vt:lpstr>EJECUCIÓN PRESUPUESTARIA POR GRUPO DE GASTO AL TERCER CUATRIMESTRE 2021</vt:lpstr>
      <vt:lpstr>¿CUÁL ES LA IMPORTANCIA DEL PAGO DE SERVIDORES PÚBLICOS?  </vt:lpstr>
      <vt:lpstr>PAGO DE SALARIOS A SERVIDORES PÚBLICOS A LA FECHA  </vt:lpstr>
      <vt:lpstr>¿EN QUÉ INVIERTE SOSEP?  </vt:lpstr>
      <vt:lpstr>MONTO UTILIZADO EN INVERSIÓN A LA FECHA  </vt:lpstr>
      <vt:lpstr>¿QUÉ FINALIDADES ATIENDE SOSEP?  </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MEDIDAS DE TRANSPARENCIA SE HAN APLICADO?  </vt:lpstr>
      <vt:lpstr>¿QUÉ DESAFÍOS INSTITUCIONALES SE ESPERAN DURANTE 2022?  </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Dulce María del Carmen Rivera Buislay</cp:lastModifiedBy>
  <cp:revision>340</cp:revision>
  <cp:lastPrinted>2021-08-09T17:23:02Z</cp:lastPrinted>
  <dcterms:created xsi:type="dcterms:W3CDTF">2020-10-26T21:37:44Z</dcterms:created>
  <dcterms:modified xsi:type="dcterms:W3CDTF">2022-01-03T14:44:26Z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