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3.xml" ContentType="application/vnd.openxmlformats-officedocument.themeOverr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4.xml" ContentType="application/vnd.openxmlformats-officedocument.themeOverr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5.xml" ContentType="application/vnd.openxmlformats-officedocument.themeOverr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theme/themeOverride6.xml" ContentType="application/vnd.openxmlformats-officedocument.themeOverr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theme/themeOverride7.xml" ContentType="application/vnd.openxmlformats-officedocument.themeOverr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theme/themeOverride8.xml" ContentType="application/vnd.openxmlformats-officedocument.themeOverr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theme/themeOverride9.xml" ContentType="application/vnd.openxmlformats-officedocument.themeOverrid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theme/themeOverride10.xml" ContentType="application/vnd.openxmlformats-officedocument.themeOverrid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theme/themeOverride11.xml" ContentType="application/vnd.openxmlformats-officedocument.themeOverr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ink/ink1.xml" ContentType="application/inkml+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6"/>
  </p:notesMasterIdLst>
  <p:sldIdLst>
    <p:sldId id="353" r:id="rId2"/>
    <p:sldId id="256" r:id="rId3"/>
    <p:sldId id="299" r:id="rId4"/>
    <p:sldId id="327" r:id="rId5"/>
    <p:sldId id="328" r:id="rId6"/>
    <p:sldId id="294" r:id="rId7"/>
    <p:sldId id="333" r:id="rId8"/>
    <p:sldId id="279" r:id="rId9"/>
    <p:sldId id="319" r:id="rId10"/>
    <p:sldId id="318" r:id="rId11"/>
    <p:sldId id="320" r:id="rId12"/>
    <p:sldId id="301" r:id="rId13"/>
    <p:sldId id="322" r:id="rId14"/>
    <p:sldId id="282" r:id="rId15"/>
    <p:sldId id="324" r:id="rId16"/>
    <p:sldId id="316" r:id="rId17"/>
    <p:sldId id="329" r:id="rId18"/>
    <p:sldId id="332" r:id="rId19"/>
    <p:sldId id="331" r:id="rId20"/>
    <p:sldId id="377" r:id="rId21"/>
    <p:sldId id="330" r:id="rId22"/>
    <p:sldId id="372" r:id="rId23"/>
    <p:sldId id="313" r:id="rId24"/>
    <p:sldId id="373" r:id="rId25"/>
    <p:sldId id="258" r:id="rId26"/>
    <p:sldId id="369" r:id="rId27"/>
    <p:sldId id="374" r:id="rId28"/>
    <p:sldId id="370" r:id="rId29"/>
    <p:sldId id="371" r:id="rId30"/>
    <p:sldId id="375" r:id="rId31"/>
    <p:sldId id="315" r:id="rId32"/>
    <p:sldId id="376" r:id="rId33"/>
    <p:sldId id="317" r:id="rId34"/>
    <p:sldId id="312" r:id="rId35"/>
  </p:sldIdLst>
  <p:sldSz cx="12192000" cy="6858000"/>
  <p:notesSz cx="6858000" cy="9144000"/>
  <p:defaultTextStyle>
    <a:defPPr>
      <a:defRPr lang="es-G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53"/>
    <a:srgbClr val="00568B"/>
    <a:srgbClr val="E6BA5D"/>
    <a:srgbClr val="07486A"/>
    <a:srgbClr val="BC8962"/>
    <a:srgbClr val="DAC192"/>
    <a:srgbClr val="CBA77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EFE401A-3826-4147-B86E-DDB5CBD2A205}" v="363" dt="2021-12-20T18:23:59.592"/>
    <p1510:client id="{49CAEFE2-433B-A944-670C-E21B3CD1FC4C}" v="2" dt="2022-01-06T15:49:08.91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8" d="100"/>
          <a:sy n="68" d="100"/>
        </p:scale>
        <p:origin x="792"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_rels/chart10.xml.rels><?xml version="1.0" encoding="UTF-8" standalone="yes"?>
<Relationships xmlns="http://schemas.openxmlformats.org/package/2006/relationships"><Relationship Id="rId3" Type="http://schemas.openxmlformats.org/officeDocument/2006/relationships/themeOverride" Target="../theme/themeOverride10.xml"/><Relationship Id="rId2" Type="http://schemas.microsoft.com/office/2011/relationships/chartColorStyle" Target="colors10.xml"/><Relationship Id="rId1" Type="http://schemas.microsoft.com/office/2011/relationships/chartStyle" Target="style10.xml"/><Relationship Id="rId4" Type="http://schemas.openxmlformats.org/officeDocument/2006/relationships/package" Target="../embeddings/Microsoft_Excel_Worksheet8.xlsx"/></Relationships>
</file>

<file path=ppt/charts/_rels/chart11.xml.rels><?xml version="1.0" encoding="UTF-8" standalone="yes"?>
<Relationships xmlns="http://schemas.openxmlformats.org/package/2006/relationships"><Relationship Id="rId3" Type="http://schemas.openxmlformats.org/officeDocument/2006/relationships/themeOverride" Target="../theme/themeOverride11.xml"/><Relationship Id="rId2" Type="http://schemas.microsoft.com/office/2011/relationships/chartColorStyle" Target="colors11.xml"/><Relationship Id="rId1" Type="http://schemas.microsoft.com/office/2011/relationships/chartStyle" Target="style11.xml"/><Relationship Id="rId4" Type="http://schemas.openxmlformats.org/officeDocument/2006/relationships/package" Target="../embeddings/Microsoft_Excel_Worksheet9.xlsx"/></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oleObject" Target="file:///C:\Users\50258\Desktop\3er%20informe%20anticorrupcion%2031-dic-2021\Ejecuci&#243;n%20del%20Presupuesto%20AL%20MES%20DE%20DICIEMBRE.XLSX" TargetMode="External"/></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package" Target="../embeddings/Microsoft_Excel_Worksheet1.xlsx"/></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package" Target="../embeddings/Microsoft_Excel_Worksheet2.xlsx"/></Relationships>
</file>

<file path=ppt/charts/_rels/chart5.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package" Target="../embeddings/Microsoft_Excel_Worksheet3.xlsx"/></Relationships>
</file>

<file path=ppt/charts/_rels/chart6.xml.rels><?xml version="1.0" encoding="UTF-8" standalone="yes"?>
<Relationships xmlns="http://schemas.openxmlformats.org/package/2006/relationships"><Relationship Id="rId3" Type="http://schemas.openxmlformats.org/officeDocument/2006/relationships/themeOverride" Target="../theme/themeOverride6.xml"/><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package" Target="../embeddings/Microsoft_Excel_Worksheet4.xlsx"/></Relationships>
</file>

<file path=ppt/charts/_rels/chart7.xml.rels><?xml version="1.0" encoding="UTF-8" standalone="yes"?>
<Relationships xmlns="http://schemas.openxmlformats.org/package/2006/relationships"><Relationship Id="rId3" Type="http://schemas.openxmlformats.org/officeDocument/2006/relationships/themeOverride" Target="../theme/themeOverride7.xml"/><Relationship Id="rId2" Type="http://schemas.microsoft.com/office/2011/relationships/chartColorStyle" Target="colors7.xml"/><Relationship Id="rId1" Type="http://schemas.microsoft.com/office/2011/relationships/chartStyle" Target="style7.xml"/><Relationship Id="rId4" Type="http://schemas.openxmlformats.org/officeDocument/2006/relationships/package" Target="../embeddings/Microsoft_Excel_Worksheet5.xlsx"/></Relationships>
</file>

<file path=ppt/charts/_rels/chart8.xml.rels><?xml version="1.0" encoding="UTF-8" standalone="yes"?>
<Relationships xmlns="http://schemas.openxmlformats.org/package/2006/relationships"><Relationship Id="rId3" Type="http://schemas.openxmlformats.org/officeDocument/2006/relationships/themeOverride" Target="../theme/themeOverride8.xml"/><Relationship Id="rId2" Type="http://schemas.microsoft.com/office/2011/relationships/chartColorStyle" Target="colors8.xml"/><Relationship Id="rId1" Type="http://schemas.microsoft.com/office/2011/relationships/chartStyle" Target="style8.xml"/><Relationship Id="rId4" Type="http://schemas.openxmlformats.org/officeDocument/2006/relationships/package" Target="../embeddings/Microsoft_Excel_Worksheet6.xlsx"/></Relationships>
</file>

<file path=ppt/charts/_rels/chart9.xml.rels><?xml version="1.0" encoding="UTF-8" standalone="yes"?>
<Relationships xmlns="http://schemas.openxmlformats.org/package/2006/relationships"><Relationship Id="rId3" Type="http://schemas.openxmlformats.org/officeDocument/2006/relationships/themeOverride" Target="../theme/themeOverride9.xml"/><Relationship Id="rId2" Type="http://schemas.microsoft.com/office/2011/relationships/chartColorStyle" Target="colors9.xml"/><Relationship Id="rId1" Type="http://schemas.microsoft.com/office/2011/relationships/chartStyle" Target="style9.xml"/><Relationship Id="rId4" Type="http://schemas.openxmlformats.org/officeDocument/2006/relationships/package" Target="../embeddings/Microsoft_Excel_Worksheet7.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800" b="1" i="0" u="none" strike="noStrike" kern="1200" cap="all" baseline="0">
                <a:solidFill>
                  <a:schemeClr val="tx1">
                    <a:lumMod val="65000"/>
                    <a:lumOff val="35000"/>
                  </a:schemeClr>
                </a:solidFill>
                <a:latin typeface="+mn-lt"/>
                <a:ea typeface="+mn-ea"/>
                <a:cs typeface="+mn-cs"/>
              </a:defRPr>
            </a:pPr>
            <a:r>
              <a:rPr lang="es-GT" dirty="0"/>
              <a:t>presupuesto</a:t>
            </a:r>
            <a:r>
              <a:rPr lang="es-GT" baseline="0" dirty="0"/>
              <a:t> vigente, ejecutado y saldo</a:t>
            </a:r>
            <a:endParaRPr lang="es-GT" dirty="0"/>
          </a:p>
        </c:rich>
      </c:tx>
      <c:overlay val="0"/>
      <c:spPr>
        <a:noFill/>
        <a:ln>
          <a:noFill/>
        </a:ln>
        <a:effectLst/>
      </c:spPr>
      <c:txPr>
        <a:bodyPr rot="0" spcFirstLastPara="1" vertOverflow="ellipsis" vert="horz" wrap="square" anchor="ctr" anchorCtr="1"/>
        <a:lstStyle/>
        <a:p>
          <a:pPr>
            <a:defRPr sz="1800" b="1" i="0" u="none" strike="noStrike" kern="1200" cap="all" baseline="0">
              <a:solidFill>
                <a:schemeClr val="tx1">
                  <a:lumMod val="65000"/>
                  <a:lumOff val="35000"/>
                </a:schemeClr>
              </a:solidFill>
              <a:latin typeface="+mn-lt"/>
              <a:ea typeface="+mn-ea"/>
              <a:cs typeface="+mn-cs"/>
            </a:defRPr>
          </a:pPr>
          <a:endParaRPr lang="es-GT"/>
        </a:p>
      </c:txPr>
    </c:title>
    <c:autoTitleDeleted val="0"/>
    <c:view3D>
      <c:rotX val="5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dPt>
            <c:idx val="0"/>
            <c:bubble3D val="0"/>
            <c:spPr>
              <a:solidFill>
                <a:schemeClr val="accent1">
                  <a:alpha val="90000"/>
                </a:schemeClr>
              </a:solidFill>
              <a:ln w="19050">
                <a:solidFill>
                  <a:schemeClr val="accent1">
                    <a:lumMod val="75000"/>
                  </a:schemeClr>
                </a:solidFill>
              </a:ln>
              <a:effectLst>
                <a:innerShdw blurRad="114300">
                  <a:schemeClr val="accent1">
                    <a:lumMod val="75000"/>
                  </a:schemeClr>
                </a:innerShdw>
              </a:effectLst>
              <a:scene3d>
                <a:camera prst="orthographicFront"/>
                <a:lightRig rig="threePt" dir="t"/>
              </a:scene3d>
              <a:sp3d contourW="19050" prstMaterial="flat">
                <a:contourClr>
                  <a:schemeClr val="accent1">
                    <a:lumMod val="75000"/>
                  </a:schemeClr>
                </a:contourClr>
              </a:sp3d>
            </c:spPr>
            <c:extLst>
              <c:ext xmlns:c16="http://schemas.microsoft.com/office/drawing/2014/chart" uri="{C3380CC4-5D6E-409C-BE32-E72D297353CC}">
                <c16:uniqueId val="{00000001-9CEC-47AD-BDA0-BE10A0DD887D}"/>
              </c:ext>
            </c:extLst>
          </c:dPt>
          <c:dPt>
            <c:idx val="1"/>
            <c:bubble3D val="0"/>
            <c:spPr>
              <a:solidFill>
                <a:schemeClr val="accent2">
                  <a:alpha val="90000"/>
                </a:schemeClr>
              </a:solidFill>
              <a:ln w="19050">
                <a:solidFill>
                  <a:schemeClr val="accent2">
                    <a:lumMod val="75000"/>
                  </a:schemeClr>
                </a:solidFill>
              </a:ln>
              <a:effectLst>
                <a:innerShdw blurRad="114300">
                  <a:schemeClr val="accent2">
                    <a:lumMod val="75000"/>
                  </a:schemeClr>
                </a:innerShdw>
              </a:effectLst>
              <a:scene3d>
                <a:camera prst="orthographicFront"/>
                <a:lightRig rig="threePt" dir="t"/>
              </a:scene3d>
              <a:sp3d contourW="19050" prstMaterial="flat">
                <a:contourClr>
                  <a:schemeClr val="accent2">
                    <a:lumMod val="75000"/>
                  </a:schemeClr>
                </a:contourClr>
              </a:sp3d>
            </c:spPr>
            <c:extLst>
              <c:ext xmlns:c16="http://schemas.microsoft.com/office/drawing/2014/chart" uri="{C3380CC4-5D6E-409C-BE32-E72D297353CC}">
                <c16:uniqueId val="{00000003-9CEC-47AD-BDA0-BE10A0DD887D}"/>
              </c:ext>
            </c:extLst>
          </c:dPt>
          <c:dPt>
            <c:idx val="2"/>
            <c:bubble3D val="0"/>
            <c:spPr>
              <a:solidFill>
                <a:schemeClr val="accent3">
                  <a:alpha val="90000"/>
                </a:schemeClr>
              </a:solidFill>
              <a:ln w="19050">
                <a:solidFill>
                  <a:schemeClr val="accent3">
                    <a:lumMod val="75000"/>
                  </a:schemeClr>
                </a:solidFill>
              </a:ln>
              <a:effectLst>
                <a:innerShdw blurRad="114300">
                  <a:schemeClr val="accent3">
                    <a:lumMod val="75000"/>
                  </a:schemeClr>
                </a:innerShdw>
              </a:effectLst>
              <a:scene3d>
                <a:camera prst="orthographicFront"/>
                <a:lightRig rig="threePt" dir="t"/>
              </a:scene3d>
              <a:sp3d contourW="19050" prstMaterial="flat">
                <a:contourClr>
                  <a:schemeClr val="accent3">
                    <a:lumMod val="75000"/>
                  </a:schemeClr>
                </a:contourClr>
              </a:sp3d>
            </c:spPr>
            <c:extLst>
              <c:ext xmlns:c16="http://schemas.microsoft.com/office/drawing/2014/chart" uri="{C3380CC4-5D6E-409C-BE32-E72D297353CC}">
                <c16:uniqueId val="{00000005-9CEC-47AD-BDA0-BE10A0DD887D}"/>
              </c:ext>
            </c:extLst>
          </c:dPt>
          <c:dLbls>
            <c:dLbl>
              <c:idx val="0"/>
              <c:layout>
                <c:manualLayout>
                  <c:x val="-9.9226237217338961E-2"/>
                  <c:y val="-5.7986717006279932E-3"/>
                </c:manualLayout>
              </c:layout>
              <c:spPr>
                <a:solidFill>
                  <a:schemeClr val="lt1">
                    <a:alpha val="90000"/>
                  </a:schemeClr>
                </a:solidFill>
                <a:ln w="12700" cap="flat" cmpd="sng" algn="ctr">
                  <a:solidFill>
                    <a:schemeClr val="accent1"/>
                  </a:solidFill>
                  <a:round/>
                </a:ln>
                <a:effectLst>
                  <a:outerShdw blurRad="50800" dist="38100" dir="2700000" algn="tl" rotWithShape="0">
                    <a:schemeClr val="accent1">
                      <a:lumMod val="75000"/>
                      <a:alpha val="40000"/>
                    </a:schemeClr>
                  </a:outerShdw>
                </a:effectLst>
              </c:spPr>
              <c:txPr>
                <a:bodyPr rot="0" spcFirstLastPara="1" vertOverflow="clip" horzOverflow="clip" vert="horz" wrap="square" lIns="38100" tIns="19050" rIns="38100" bIns="19050" anchor="ctr" anchorCtr="1">
                  <a:spAutoFit/>
                </a:bodyPr>
                <a:lstStyle/>
                <a:p>
                  <a:pPr>
                    <a:defRPr sz="1400" b="1" i="0" u="none" strike="noStrike" kern="1200" baseline="0">
                      <a:solidFill>
                        <a:schemeClr val="accent1"/>
                      </a:solidFill>
                      <a:effectLst/>
                      <a:latin typeface="+mn-lt"/>
                      <a:ea typeface="+mn-ea"/>
                      <a:cs typeface="+mn-cs"/>
                    </a:defRPr>
                  </a:pPr>
                  <a:endParaRPr lang="es-GT"/>
                </a:p>
              </c:txPr>
              <c:dLblPos val="bestFit"/>
              <c:showLegendKey val="0"/>
              <c:showVal val="1"/>
              <c:showCatName val="1"/>
              <c:showSerName val="0"/>
              <c:showPercent val="1"/>
              <c:showBubbleSize val="0"/>
              <c:extLst>
                <c:ext xmlns:c15="http://schemas.microsoft.com/office/drawing/2012/chart" uri="{CE6537A1-D6FC-4f65-9D91-7224C49458BB}">
                  <c15:layout>
                    <c:manualLayout>
                      <c:w val="0.36300260717502902"/>
                      <c:h val="9.3267212531607468E-2"/>
                    </c:manualLayout>
                  </c15:layout>
                </c:ext>
                <c:ext xmlns:c16="http://schemas.microsoft.com/office/drawing/2014/chart" uri="{C3380CC4-5D6E-409C-BE32-E72D297353CC}">
                  <c16:uniqueId val="{00000001-9CEC-47AD-BDA0-BE10A0DD887D}"/>
                </c:ext>
              </c:extLst>
            </c:dLbl>
            <c:dLbl>
              <c:idx val="1"/>
              <c:layout>
                <c:manualLayout>
                  <c:x val="3.6655119065774233E-2"/>
                  <c:y val="-2.8081070411435739E-2"/>
                </c:manualLayout>
              </c:layout>
              <c:spPr>
                <a:solidFill>
                  <a:schemeClr val="lt1">
                    <a:alpha val="90000"/>
                  </a:schemeClr>
                </a:solidFill>
                <a:ln w="12700" cap="flat" cmpd="sng" algn="ctr">
                  <a:solidFill>
                    <a:schemeClr val="accent2"/>
                  </a:solidFill>
                  <a:round/>
                </a:ln>
                <a:effectLst>
                  <a:outerShdw blurRad="50800" dist="38100" dir="2700000" algn="tl" rotWithShape="0">
                    <a:schemeClr val="accent2">
                      <a:lumMod val="75000"/>
                      <a:alpha val="40000"/>
                    </a:schemeClr>
                  </a:outerShdw>
                </a:effectLst>
              </c:spPr>
              <c:txPr>
                <a:bodyPr rot="0" spcFirstLastPara="1" vertOverflow="clip" horzOverflow="clip" vert="horz" wrap="square" lIns="38100" tIns="19050" rIns="38100" bIns="19050" anchor="ctr" anchorCtr="1">
                  <a:noAutofit/>
                </a:bodyPr>
                <a:lstStyle/>
                <a:p>
                  <a:pPr>
                    <a:defRPr sz="1400" b="1" i="0" u="none" strike="noStrike" kern="1200" baseline="0">
                      <a:solidFill>
                        <a:schemeClr val="accent2"/>
                      </a:solidFill>
                      <a:effectLst/>
                      <a:latin typeface="+mn-lt"/>
                      <a:ea typeface="+mn-ea"/>
                      <a:cs typeface="+mn-cs"/>
                    </a:defRPr>
                  </a:pPr>
                  <a:endParaRPr lang="es-GT"/>
                </a:p>
              </c:txPr>
              <c:dLblPos val="bestFit"/>
              <c:showLegendKey val="0"/>
              <c:showVal val="1"/>
              <c:showCatName val="1"/>
              <c:showSerName val="0"/>
              <c:showPercent val="1"/>
              <c:showBubbleSize val="0"/>
              <c:extLst>
                <c:ext xmlns:c15="http://schemas.microsoft.com/office/drawing/2012/chart" uri="{CE6537A1-D6FC-4f65-9D91-7224C49458BB}">
                  <c15:layout>
                    <c:manualLayout>
                      <c:w val="0.39073227558734508"/>
                      <c:h val="9.1864110727375783E-2"/>
                    </c:manualLayout>
                  </c15:layout>
                </c:ext>
                <c:ext xmlns:c16="http://schemas.microsoft.com/office/drawing/2014/chart" uri="{C3380CC4-5D6E-409C-BE32-E72D297353CC}">
                  <c16:uniqueId val="{00000003-9CEC-47AD-BDA0-BE10A0DD887D}"/>
                </c:ext>
              </c:extLst>
            </c:dLbl>
            <c:dLbl>
              <c:idx val="2"/>
              <c:layout>
                <c:manualLayout>
                  <c:x val="-4.0396260293145192E-2"/>
                  <c:y val="5.2488762949213202E-2"/>
                </c:manualLayout>
              </c:layout>
              <c:spPr>
                <a:solidFill>
                  <a:schemeClr val="lt1">
                    <a:alpha val="90000"/>
                  </a:schemeClr>
                </a:solidFill>
                <a:ln w="12700" cap="flat" cmpd="sng" algn="ctr">
                  <a:solidFill>
                    <a:schemeClr val="accent3"/>
                  </a:solidFill>
                  <a:round/>
                </a:ln>
                <a:effectLst>
                  <a:outerShdw blurRad="50800" dist="38100" dir="2700000" algn="tl" rotWithShape="0">
                    <a:schemeClr val="accent3">
                      <a:lumMod val="75000"/>
                      <a:alpha val="40000"/>
                    </a:schemeClr>
                  </a:outerShdw>
                </a:effectLst>
              </c:spPr>
              <c:txPr>
                <a:bodyPr rot="0" spcFirstLastPara="1" vertOverflow="clip" horzOverflow="clip" vert="horz" wrap="square" lIns="38100" tIns="19050" rIns="38100" bIns="19050" anchor="ctr" anchorCtr="1">
                  <a:noAutofit/>
                </a:bodyPr>
                <a:lstStyle/>
                <a:p>
                  <a:pPr>
                    <a:defRPr sz="1400" b="1" i="0" u="none" strike="noStrike" kern="1200" baseline="0">
                      <a:solidFill>
                        <a:schemeClr val="accent3"/>
                      </a:solidFill>
                      <a:effectLst/>
                      <a:latin typeface="+mn-lt"/>
                      <a:ea typeface="+mn-ea"/>
                      <a:cs typeface="+mn-cs"/>
                    </a:defRPr>
                  </a:pPr>
                  <a:endParaRPr lang="es-GT"/>
                </a:p>
              </c:txPr>
              <c:dLblPos val="bestFit"/>
              <c:showLegendKey val="0"/>
              <c:showVal val="1"/>
              <c:showCatName val="1"/>
              <c:showSerName val="0"/>
              <c:showPercent val="1"/>
              <c:showBubbleSize val="0"/>
              <c:extLst>
                <c:ext xmlns:c15="http://schemas.microsoft.com/office/drawing/2012/chart" uri="{CE6537A1-D6FC-4f65-9D91-7224C49458BB}">
                  <c15:layout>
                    <c:manualLayout>
                      <c:w val="0.46209339091211338"/>
                      <c:h val="7.7728033089075957E-2"/>
                    </c:manualLayout>
                  </c15:layout>
                </c:ext>
                <c:ext xmlns:c16="http://schemas.microsoft.com/office/drawing/2014/chart" uri="{C3380CC4-5D6E-409C-BE32-E72D297353CC}">
                  <c16:uniqueId val="{00000005-9CEC-47AD-BDA0-BE10A0DD887D}"/>
                </c:ext>
              </c:extLst>
            </c:dLbl>
            <c:spPr>
              <a:solidFill>
                <a:sysClr val="window" lastClr="FFFFFF">
                  <a:alpha val="90000"/>
                </a:sysClr>
              </a:solidFill>
              <a:ln w="12700" cap="flat" cmpd="sng" algn="ctr">
                <a:solidFill>
                  <a:srgbClr val="4472C4"/>
                </a:solidFill>
                <a:round/>
              </a:ln>
              <a:effectLst>
                <a:outerShdw blurRad="50800" dist="38100" dir="2700000" algn="tl" rotWithShape="0">
                  <a:srgbClr val="4472C4">
                    <a:lumMod val="75000"/>
                    <a:alpha val="40000"/>
                  </a:srgbClr>
                </a:outerShdw>
              </a:effectLst>
            </c:spPr>
            <c:txPr>
              <a:bodyPr rot="0" spcFirstLastPara="1" vertOverflow="clip" horzOverflow="clip" vert="horz" wrap="square" lIns="38100" tIns="19050" rIns="38100" bIns="19050" anchor="ctr" anchorCtr="1">
                <a:spAutoFit/>
              </a:bodyPr>
              <a:lstStyle/>
              <a:p>
                <a:pPr>
                  <a:defRPr sz="1400" b="1" i="0" u="none" strike="noStrike" kern="1200" baseline="0">
                    <a:solidFill>
                      <a:schemeClr val="accent1"/>
                    </a:solidFill>
                    <a:effectLst/>
                    <a:latin typeface="+mn-lt"/>
                    <a:ea typeface="+mn-ea"/>
                    <a:cs typeface="+mn-cs"/>
                  </a:defRPr>
                </a:pPr>
                <a:endParaRPr lang="es-GT"/>
              </a:p>
            </c:txPr>
            <c:dLblPos val="inEnd"/>
            <c:showLegendKey val="0"/>
            <c:showVal val="1"/>
            <c:showCatName val="1"/>
            <c:showSerName val="0"/>
            <c:showPercent val="1"/>
            <c:showBubbleSize val="0"/>
            <c:showLeaderLines val="1"/>
            <c:leaderLines>
              <c:spPr>
                <a:ln w="9525">
                  <a:solidFill>
                    <a:schemeClr val="tx1">
                      <a:lumMod val="35000"/>
                      <a:lumOff val="65000"/>
                    </a:schemeClr>
                  </a:solidFill>
                </a:ln>
                <a:effectLst/>
              </c:spPr>
            </c:leaderLines>
            <c:extLst>
              <c:ext xmlns:c15="http://schemas.microsoft.com/office/drawing/2012/chart" uri="{CE6537A1-D6FC-4f65-9D91-7224C49458BB}"/>
            </c:extLst>
          </c:dLbls>
          <c:cat>
            <c:strRef>
              <c:f>Fuentes!$D$4:$F$4</c:f>
              <c:strCache>
                <c:ptCount val="3"/>
                <c:pt idx="0">
                  <c:v>VIGENTE</c:v>
                </c:pt>
                <c:pt idx="1">
                  <c:v>EJECUCION</c:v>
                </c:pt>
                <c:pt idx="2">
                  <c:v>SALDO POR EJECUTAR</c:v>
                </c:pt>
              </c:strCache>
            </c:strRef>
          </c:cat>
          <c:val>
            <c:numRef>
              <c:f>Fuentes!$D$10:$F$10</c:f>
              <c:numCache>
                <c:formatCode>_("Q"* #,##0.00_);_("Q"* \(#,##0.00\);_("Q"* "-"??_);_(@_)</c:formatCode>
                <c:ptCount val="3"/>
                <c:pt idx="0">
                  <c:v>356641087</c:v>
                </c:pt>
                <c:pt idx="1">
                  <c:v>324997547.91000003</c:v>
                </c:pt>
                <c:pt idx="2" formatCode="_(* #,##0_);_(* \(#,##0\);_(* &quot;-&quot;??_);_(@_)">
                  <c:v>31643539.090000015</c:v>
                </c:pt>
              </c:numCache>
            </c:numRef>
          </c:val>
          <c:extLst>
            <c:ext xmlns:c16="http://schemas.microsoft.com/office/drawing/2014/chart" uri="{C3380CC4-5D6E-409C-BE32-E72D297353CC}">
              <c16:uniqueId val="{00000006-9CEC-47AD-BDA0-BE10A0DD887D}"/>
            </c:ext>
          </c:extLst>
        </c:ser>
        <c:dLbls>
          <c:dLblPos val="inEnd"/>
          <c:showLegendKey val="0"/>
          <c:showVal val="0"/>
          <c:showCatName val="1"/>
          <c:showSerName val="0"/>
          <c:showPercent val="0"/>
          <c:showBubbleSize val="0"/>
          <c:showLeaderLines val="1"/>
        </c:dLbls>
      </c:pie3D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GT"/>
    </a:p>
  </c:txPr>
  <c:externalData r:id="rId4">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800" b="1" i="0" u="none" strike="noStrike" kern="1200" cap="all" baseline="0">
                <a:solidFill>
                  <a:schemeClr val="tx1">
                    <a:lumMod val="65000"/>
                    <a:lumOff val="35000"/>
                  </a:schemeClr>
                </a:solidFill>
                <a:latin typeface="+mn-lt"/>
                <a:ea typeface="+mn-ea"/>
                <a:cs typeface="+mn-cs"/>
              </a:defRPr>
            </a:pPr>
            <a:r>
              <a:rPr lang="en-US">
                <a:solidFill>
                  <a:schemeClr val="accent5"/>
                </a:solidFill>
              </a:rPr>
              <a:t>presupuesto ejecutado </a:t>
            </a:r>
          </a:p>
          <a:p>
            <a:pPr>
              <a:defRPr/>
            </a:pPr>
            <a:r>
              <a:rPr lang="en-US">
                <a:solidFill>
                  <a:schemeClr val="accent5"/>
                </a:solidFill>
              </a:rPr>
              <a:t>fuentes de financiamiento</a:t>
            </a:r>
          </a:p>
          <a:p>
            <a:pPr>
              <a:defRPr/>
            </a:pPr>
            <a:r>
              <a:rPr lang="en-US">
                <a:solidFill>
                  <a:schemeClr val="accent5"/>
                </a:solidFill>
              </a:rPr>
              <a:t>al 31 DE DICIEMBRE</a:t>
            </a:r>
            <a:r>
              <a:rPr lang="en-US" baseline="0">
                <a:solidFill>
                  <a:schemeClr val="accent5"/>
                </a:solidFill>
              </a:rPr>
              <a:t> 2021</a:t>
            </a:r>
            <a:endParaRPr lang="en-US">
              <a:solidFill>
                <a:schemeClr val="accent5"/>
              </a:solidFill>
            </a:endParaRPr>
          </a:p>
        </c:rich>
      </c:tx>
      <c:layout>
        <c:manualLayout>
          <c:xMode val="edge"/>
          <c:yMode val="edge"/>
          <c:x val="0.79698478194366706"/>
          <c:y val="0.17185819759091794"/>
        </c:manualLayout>
      </c:layout>
      <c:overlay val="0"/>
      <c:spPr>
        <a:noFill/>
        <a:ln>
          <a:noFill/>
        </a:ln>
        <a:effectLst/>
      </c:spPr>
      <c:txPr>
        <a:bodyPr rot="0" spcFirstLastPara="1" vertOverflow="ellipsis" vert="horz" wrap="square" anchor="ctr" anchorCtr="1"/>
        <a:lstStyle/>
        <a:p>
          <a:pPr>
            <a:defRPr sz="1800" b="1" i="0" u="none" strike="noStrike" kern="1200" cap="all" baseline="0">
              <a:solidFill>
                <a:schemeClr val="tx1">
                  <a:lumMod val="65000"/>
                  <a:lumOff val="35000"/>
                </a:schemeClr>
              </a:solidFill>
              <a:latin typeface="+mn-lt"/>
              <a:ea typeface="+mn-ea"/>
              <a:cs typeface="+mn-cs"/>
            </a:defRPr>
          </a:pPr>
          <a:endParaRPr lang="es-GT"/>
        </a:p>
      </c:txPr>
    </c:title>
    <c:autoTitleDeleted val="0"/>
    <c:view3D>
      <c:rotX val="5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8.0473119745507027E-2"/>
          <c:y val="0.30491078173640651"/>
          <c:w val="0.84204929397988582"/>
          <c:h val="0.61691673805319136"/>
        </c:manualLayout>
      </c:layout>
      <c:pie3DChart>
        <c:varyColors val="1"/>
        <c:ser>
          <c:idx val="0"/>
          <c:order val="0"/>
          <c:tx>
            <c:strRef>
              <c:f>Fuentes!$E$4</c:f>
              <c:strCache>
                <c:ptCount val="1"/>
                <c:pt idx="0">
                  <c:v>EJECUCION</c:v>
                </c:pt>
              </c:strCache>
            </c:strRef>
          </c:tx>
          <c:dPt>
            <c:idx val="0"/>
            <c:bubble3D val="0"/>
            <c:spPr>
              <a:solidFill>
                <a:schemeClr val="accent1">
                  <a:alpha val="90000"/>
                </a:schemeClr>
              </a:solidFill>
              <a:ln w="19050">
                <a:solidFill>
                  <a:schemeClr val="accent1">
                    <a:lumMod val="75000"/>
                  </a:schemeClr>
                </a:solidFill>
              </a:ln>
              <a:effectLst>
                <a:innerShdw blurRad="114300">
                  <a:schemeClr val="accent1">
                    <a:lumMod val="75000"/>
                  </a:schemeClr>
                </a:innerShdw>
              </a:effectLst>
              <a:scene3d>
                <a:camera prst="orthographicFront"/>
                <a:lightRig rig="threePt" dir="t"/>
              </a:scene3d>
              <a:sp3d contourW="19050" prstMaterial="flat">
                <a:contourClr>
                  <a:schemeClr val="accent1">
                    <a:lumMod val="75000"/>
                  </a:schemeClr>
                </a:contourClr>
              </a:sp3d>
            </c:spPr>
            <c:extLst>
              <c:ext xmlns:c16="http://schemas.microsoft.com/office/drawing/2014/chart" uri="{C3380CC4-5D6E-409C-BE32-E72D297353CC}">
                <c16:uniqueId val="{00000001-E4F9-401D-901C-394BD6397225}"/>
              </c:ext>
            </c:extLst>
          </c:dPt>
          <c:dPt>
            <c:idx val="1"/>
            <c:bubble3D val="0"/>
            <c:spPr>
              <a:solidFill>
                <a:schemeClr val="accent2">
                  <a:alpha val="90000"/>
                </a:schemeClr>
              </a:solidFill>
              <a:ln w="19050">
                <a:solidFill>
                  <a:schemeClr val="accent2">
                    <a:lumMod val="75000"/>
                  </a:schemeClr>
                </a:solidFill>
              </a:ln>
              <a:effectLst>
                <a:innerShdw blurRad="114300">
                  <a:schemeClr val="accent2">
                    <a:lumMod val="75000"/>
                  </a:schemeClr>
                </a:innerShdw>
              </a:effectLst>
              <a:scene3d>
                <a:camera prst="orthographicFront"/>
                <a:lightRig rig="threePt" dir="t"/>
              </a:scene3d>
              <a:sp3d contourW="19050" prstMaterial="flat">
                <a:contourClr>
                  <a:schemeClr val="accent2">
                    <a:lumMod val="75000"/>
                  </a:schemeClr>
                </a:contourClr>
              </a:sp3d>
            </c:spPr>
            <c:extLst>
              <c:ext xmlns:c16="http://schemas.microsoft.com/office/drawing/2014/chart" uri="{C3380CC4-5D6E-409C-BE32-E72D297353CC}">
                <c16:uniqueId val="{00000003-E4F9-401D-901C-394BD6397225}"/>
              </c:ext>
            </c:extLst>
          </c:dPt>
          <c:dPt>
            <c:idx val="2"/>
            <c:bubble3D val="0"/>
            <c:spPr>
              <a:solidFill>
                <a:schemeClr val="accent3">
                  <a:alpha val="90000"/>
                </a:schemeClr>
              </a:solidFill>
              <a:ln w="19050">
                <a:solidFill>
                  <a:schemeClr val="accent3">
                    <a:lumMod val="75000"/>
                  </a:schemeClr>
                </a:solidFill>
              </a:ln>
              <a:effectLst>
                <a:innerShdw blurRad="114300">
                  <a:schemeClr val="accent3">
                    <a:lumMod val="75000"/>
                  </a:schemeClr>
                </a:innerShdw>
              </a:effectLst>
              <a:scene3d>
                <a:camera prst="orthographicFront"/>
                <a:lightRig rig="threePt" dir="t"/>
              </a:scene3d>
              <a:sp3d contourW="19050" prstMaterial="flat">
                <a:contourClr>
                  <a:schemeClr val="accent3">
                    <a:lumMod val="75000"/>
                  </a:schemeClr>
                </a:contourClr>
              </a:sp3d>
            </c:spPr>
            <c:extLst>
              <c:ext xmlns:c16="http://schemas.microsoft.com/office/drawing/2014/chart" uri="{C3380CC4-5D6E-409C-BE32-E72D297353CC}">
                <c16:uniqueId val="{00000005-E4F9-401D-901C-394BD6397225}"/>
              </c:ext>
            </c:extLst>
          </c:dPt>
          <c:dPt>
            <c:idx val="3"/>
            <c:bubble3D val="0"/>
            <c:spPr>
              <a:solidFill>
                <a:schemeClr val="accent4">
                  <a:alpha val="90000"/>
                </a:schemeClr>
              </a:solidFill>
              <a:ln w="19050">
                <a:solidFill>
                  <a:schemeClr val="accent4">
                    <a:lumMod val="75000"/>
                  </a:schemeClr>
                </a:solidFill>
              </a:ln>
              <a:effectLst>
                <a:innerShdw blurRad="114300">
                  <a:schemeClr val="accent4">
                    <a:lumMod val="75000"/>
                  </a:schemeClr>
                </a:innerShdw>
              </a:effectLst>
              <a:scene3d>
                <a:camera prst="orthographicFront"/>
                <a:lightRig rig="threePt" dir="t"/>
              </a:scene3d>
              <a:sp3d contourW="19050" prstMaterial="flat">
                <a:contourClr>
                  <a:schemeClr val="accent4">
                    <a:lumMod val="75000"/>
                  </a:schemeClr>
                </a:contourClr>
              </a:sp3d>
            </c:spPr>
            <c:extLst>
              <c:ext xmlns:c16="http://schemas.microsoft.com/office/drawing/2014/chart" uri="{C3380CC4-5D6E-409C-BE32-E72D297353CC}">
                <c16:uniqueId val="{00000007-E4F9-401D-901C-394BD6397225}"/>
              </c:ext>
            </c:extLst>
          </c:dPt>
          <c:dPt>
            <c:idx val="4"/>
            <c:bubble3D val="0"/>
            <c:spPr>
              <a:solidFill>
                <a:schemeClr val="accent5">
                  <a:alpha val="90000"/>
                </a:schemeClr>
              </a:solidFill>
              <a:ln w="19050">
                <a:solidFill>
                  <a:schemeClr val="accent5">
                    <a:lumMod val="75000"/>
                  </a:schemeClr>
                </a:solidFill>
              </a:ln>
              <a:effectLst>
                <a:innerShdw blurRad="114300">
                  <a:schemeClr val="accent5">
                    <a:lumMod val="75000"/>
                  </a:schemeClr>
                </a:innerShdw>
              </a:effectLst>
              <a:scene3d>
                <a:camera prst="orthographicFront"/>
                <a:lightRig rig="threePt" dir="t"/>
              </a:scene3d>
              <a:sp3d contourW="19050" prstMaterial="flat">
                <a:contourClr>
                  <a:schemeClr val="accent5">
                    <a:lumMod val="75000"/>
                  </a:schemeClr>
                </a:contourClr>
              </a:sp3d>
            </c:spPr>
            <c:extLst>
              <c:ext xmlns:c16="http://schemas.microsoft.com/office/drawing/2014/chart" uri="{C3380CC4-5D6E-409C-BE32-E72D297353CC}">
                <c16:uniqueId val="{00000009-E4F9-401D-901C-394BD6397225}"/>
              </c:ext>
            </c:extLst>
          </c:dPt>
          <c:dLbls>
            <c:dLbl>
              <c:idx val="0"/>
              <c:layout>
                <c:manualLayout>
                  <c:x val="-0.10752021741086715"/>
                  <c:y val="-0.17803765002634256"/>
                </c:manualLayout>
              </c:layout>
              <c:spPr>
                <a:solidFill>
                  <a:schemeClr val="lt1">
                    <a:alpha val="90000"/>
                  </a:schemeClr>
                </a:solidFill>
                <a:ln w="12700" cap="flat" cmpd="sng" algn="ctr">
                  <a:solidFill>
                    <a:schemeClr val="accent1"/>
                  </a:solidFill>
                  <a:round/>
                </a:ln>
                <a:effectLst>
                  <a:outerShdw blurRad="50800" dist="38100" dir="2700000" algn="tl" rotWithShape="0">
                    <a:schemeClr val="accent1">
                      <a:lumMod val="75000"/>
                      <a:alpha val="40000"/>
                    </a:schemeClr>
                  </a:outerShdw>
                </a:effectLst>
              </c:spPr>
              <c:txPr>
                <a:bodyPr rot="0" spcFirstLastPara="1" vertOverflow="clip" horzOverflow="clip" vert="horz" wrap="square" lIns="38100" tIns="19050" rIns="38100" bIns="19050" anchor="ctr" anchorCtr="1">
                  <a:spAutoFit/>
                </a:bodyPr>
                <a:lstStyle/>
                <a:p>
                  <a:pPr>
                    <a:defRPr sz="1000" b="1" i="0" u="none" strike="noStrike" kern="1200" baseline="0">
                      <a:solidFill>
                        <a:schemeClr val="accent1"/>
                      </a:solidFill>
                      <a:effectLst/>
                      <a:latin typeface="+mn-lt"/>
                      <a:ea typeface="+mn-ea"/>
                      <a:cs typeface="+mn-cs"/>
                    </a:defRPr>
                  </a:pPr>
                  <a:endParaRPr lang="es-GT"/>
                </a:p>
              </c:txPr>
              <c:dLblPos val="bestFit"/>
              <c:showLegendKey val="0"/>
              <c:showVal val="1"/>
              <c:showCatName val="1"/>
              <c:showSerName val="1"/>
              <c:showPercent val="1"/>
              <c:showBubbleSize val="0"/>
              <c:extLst>
                <c:ext xmlns:c15="http://schemas.microsoft.com/office/drawing/2012/chart" uri="{CE6537A1-D6FC-4f65-9D91-7224C49458BB}">
                  <c15:layout>
                    <c:manualLayout>
                      <c:w val="0.29058799083790693"/>
                      <c:h val="0.1020122745545219"/>
                    </c:manualLayout>
                  </c15:layout>
                </c:ext>
                <c:ext xmlns:c16="http://schemas.microsoft.com/office/drawing/2014/chart" uri="{C3380CC4-5D6E-409C-BE32-E72D297353CC}">
                  <c16:uniqueId val="{00000001-E4F9-401D-901C-394BD6397225}"/>
                </c:ext>
              </c:extLst>
            </c:dLbl>
            <c:dLbl>
              <c:idx val="1"/>
              <c:layout>
                <c:manualLayout>
                  <c:x val="-2.1592441333956269E-2"/>
                  <c:y val="0.11446049155955224"/>
                </c:manualLayout>
              </c:layout>
              <c:spPr>
                <a:solidFill>
                  <a:schemeClr val="lt1">
                    <a:alpha val="90000"/>
                  </a:schemeClr>
                </a:solidFill>
                <a:ln w="12700" cap="flat" cmpd="sng" algn="ctr">
                  <a:solidFill>
                    <a:schemeClr val="accent2"/>
                  </a:solidFill>
                  <a:round/>
                </a:ln>
                <a:effectLst>
                  <a:outerShdw blurRad="50800" dist="38100" dir="2700000" algn="tl" rotWithShape="0">
                    <a:schemeClr val="accent2">
                      <a:lumMod val="75000"/>
                      <a:alpha val="40000"/>
                    </a:schemeClr>
                  </a:outerShdw>
                </a:effectLst>
              </c:spPr>
              <c:txPr>
                <a:bodyPr rot="0" spcFirstLastPara="1" vertOverflow="clip" horzOverflow="clip" vert="horz" wrap="square" lIns="38100" tIns="19050" rIns="38100" bIns="19050" anchor="ctr" anchorCtr="1">
                  <a:spAutoFit/>
                </a:bodyPr>
                <a:lstStyle/>
                <a:p>
                  <a:pPr>
                    <a:defRPr sz="1000" b="1" i="0" u="none" strike="noStrike" kern="1200" baseline="0">
                      <a:solidFill>
                        <a:schemeClr val="accent2"/>
                      </a:solidFill>
                      <a:effectLst/>
                      <a:latin typeface="+mn-lt"/>
                      <a:ea typeface="+mn-ea"/>
                      <a:cs typeface="+mn-cs"/>
                    </a:defRPr>
                  </a:pPr>
                  <a:endParaRPr lang="es-GT"/>
                </a:p>
              </c:txPr>
              <c:dLblPos val="bestFit"/>
              <c:showLegendKey val="0"/>
              <c:showVal val="1"/>
              <c:showCatName val="1"/>
              <c:showSerName val="1"/>
              <c:showPercent val="1"/>
              <c:showBubbleSize val="0"/>
              <c:separator>; </c:separator>
              <c:extLst>
                <c:ext xmlns:c15="http://schemas.microsoft.com/office/drawing/2012/chart" uri="{CE6537A1-D6FC-4f65-9D91-7224C49458BB}">
                  <c15:layout>
                    <c:manualLayout>
                      <c:w val="0.26527856496003394"/>
                      <c:h val="9.9534539438073305E-2"/>
                    </c:manualLayout>
                  </c15:layout>
                </c:ext>
                <c:ext xmlns:c16="http://schemas.microsoft.com/office/drawing/2014/chart" uri="{C3380CC4-5D6E-409C-BE32-E72D297353CC}">
                  <c16:uniqueId val="{00000003-E4F9-401D-901C-394BD6397225}"/>
                </c:ext>
              </c:extLst>
            </c:dLbl>
            <c:dLbl>
              <c:idx val="2"/>
              <c:layout>
                <c:manualLayout>
                  <c:x val="-4.6269517144191967E-2"/>
                  <c:y val="5.1271480019341939E-2"/>
                </c:manualLayout>
              </c:layout>
              <c:spPr>
                <a:solidFill>
                  <a:schemeClr val="lt1">
                    <a:alpha val="90000"/>
                  </a:schemeClr>
                </a:solidFill>
                <a:ln w="12700" cap="flat" cmpd="sng" algn="ctr">
                  <a:solidFill>
                    <a:schemeClr val="accent3"/>
                  </a:solidFill>
                  <a:round/>
                </a:ln>
                <a:effectLst>
                  <a:outerShdw blurRad="50800" dist="38100" dir="2700000" algn="tl" rotWithShape="0">
                    <a:schemeClr val="accent3">
                      <a:lumMod val="75000"/>
                      <a:alpha val="40000"/>
                    </a:schemeClr>
                  </a:outerShdw>
                </a:effectLst>
              </c:spPr>
              <c:txPr>
                <a:bodyPr rot="0" spcFirstLastPara="1" vertOverflow="clip" horzOverflow="clip" vert="horz" wrap="square" lIns="38100" tIns="19050" rIns="38100" bIns="19050" anchor="ctr" anchorCtr="1">
                  <a:noAutofit/>
                </a:bodyPr>
                <a:lstStyle/>
                <a:p>
                  <a:pPr>
                    <a:defRPr sz="1000" b="1" i="0" u="none" strike="noStrike" kern="1200" baseline="0">
                      <a:solidFill>
                        <a:schemeClr val="accent3"/>
                      </a:solidFill>
                      <a:effectLst/>
                      <a:latin typeface="+mn-lt"/>
                      <a:ea typeface="+mn-ea"/>
                      <a:cs typeface="+mn-cs"/>
                    </a:defRPr>
                  </a:pPr>
                  <a:endParaRPr lang="es-GT"/>
                </a:p>
              </c:txPr>
              <c:dLblPos val="bestFit"/>
              <c:showLegendKey val="0"/>
              <c:showVal val="1"/>
              <c:showCatName val="1"/>
              <c:showSerName val="1"/>
              <c:showPercent val="1"/>
              <c:showBubbleSize val="0"/>
              <c:separator>; </c:separator>
              <c:extLst>
                <c:ext xmlns:c15="http://schemas.microsoft.com/office/drawing/2012/chart" uri="{CE6537A1-D6FC-4f65-9D91-7224C49458BB}">
                  <c15:layout>
                    <c:manualLayout>
                      <c:w val="0.34316558548609044"/>
                      <c:h val="0.11027567678750569"/>
                    </c:manualLayout>
                  </c15:layout>
                </c:ext>
                <c:ext xmlns:c16="http://schemas.microsoft.com/office/drawing/2014/chart" uri="{C3380CC4-5D6E-409C-BE32-E72D297353CC}">
                  <c16:uniqueId val="{00000005-E4F9-401D-901C-394BD6397225}"/>
                </c:ext>
              </c:extLst>
            </c:dLbl>
            <c:dLbl>
              <c:idx val="3"/>
              <c:layout>
                <c:manualLayout>
                  <c:x val="-9.3052310178698708E-2"/>
                  <c:y val="-0.13503588723937096"/>
                </c:manualLayout>
              </c:layout>
              <c:spPr>
                <a:solidFill>
                  <a:schemeClr val="lt1">
                    <a:alpha val="90000"/>
                  </a:schemeClr>
                </a:solidFill>
                <a:ln w="12700" cap="flat" cmpd="sng" algn="ctr">
                  <a:solidFill>
                    <a:schemeClr val="accent4"/>
                  </a:solidFill>
                  <a:round/>
                </a:ln>
                <a:effectLst>
                  <a:outerShdw blurRad="50800" dist="38100" dir="2700000" algn="tl" rotWithShape="0">
                    <a:schemeClr val="accent4">
                      <a:lumMod val="75000"/>
                      <a:alpha val="40000"/>
                    </a:schemeClr>
                  </a:outerShdw>
                </a:effectLst>
              </c:spPr>
              <c:txPr>
                <a:bodyPr rot="0" spcFirstLastPara="1" vertOverflow="clip" horzOverflow="clip" vert="horz" wrap="square" lIns="38100" tIns="19050" rIns="38100" bIns="19050" anchor="ctr" anchorCtr="1">
                  <a:spAutoFit/>
                </a:bodyPr>
                <a:lstStyle/>
                <a:p>
                  <a:pPr>
                    <a:defRPr sz="1000" b="1" i="0" u="none" strike="noStrike" kern="1200" baseline="0">
                      <a:solidFill>
                        <a:schemeClr val="accent4"/>
                      </a:solidFill>
                      <a:effectLst/>
                      <a:latin typeface="+mn-lt"/>
                      <a:ea typeface="+mn-ea"/>
                      <a:cs typeface="+mn-cs"/>
                    </a:defRPr>
                  </a:pPr>
                  <a:endParaRPr lang="es-GT"/>
                </a:p>
              </c:txPr>
              <c:dLblPos val="bestFit"/>
              <c:showLegendKey val="0"/>
              <c:showVal val="1"/>
              <c:showCatName val="1"/>
              <c:showSerName val="1"/>
              <c:showPercent val="1"/>
              <c:showBubbleSize val="0"/>
              <c:separator>; </c:separator>
              <c:extLst>
                <c:ext xmlns:c15="http://schemas.microsoft.com/office/drawing/2012/chart" uri="{CE6537A1-D6FC-4f65-9D91-7224C49458BB}">
                  <c15:layout>
                    <c:manualLayout>
                      <c:w val="0.27000570657378103"/>
                      <c:h val="7.851055326611768E-2"/>
                    </c:manualLayout>
                  </c15:layout>
                </c:ext>
                <c:ext xmlns:c16="http://schemas.microsoft.com/office/drawing/2014/chart" uri="{C3380CC4-5D6E-409C-BE32-E72D297353CC}">
                  <c16:uniqueId val="{00000007-E4F9-401D-901C-394BD6397225}"/>
                </c:ext>
              </c:extLst>
            </c:dLbl>
            <c:dLbl>
              <c:idx val="4"/>
              <c:layout>
                <c:manualLayout>
                  <c:x val="0.20979151635651716"/>
                  <c:y val="-0.14532121695451033"/>
                </c:manualLayout>
              </c:layout>
              <c:spPr>
                <a:solidFill>
                  <a:schemeClr val="lt1">
                    <a:alpha val="90000"/>
                  </a:schemeClr>
                </a:solidFill>
                <a:ln w="12700" cap="flat" cmpd="sng" algn="ctr">
                  <a:solidFill>
                    <a:schemeClr val="accent5"/>
                  </a:solidFill>
                  <a:round/>
                </a:ln>
                <a:effectLst>
                  <a:outerShdw blurRad="50800" dist="38100" dir="2700000" algn="tl" rotWithShape="0">
                    <a:schemeClr val="accent5">
                      <a:lumMod val="75000"/>
                      <a:alpha val="40000"/>
                    </a:schemeClr>
                  </a:outerShdw>
                </a:effectLst>
              </c:spPr>
              <c:txPr>
                <a:bodyPr rot="0" spcFirstLastPara="1" vertOverflow="clip" horzOverflow="clip" vert="horz" wrap="square" lIns="38100" tIns="19050" rIns="38100" bIns="19050" anchor="ctr" anchorCtr="1">
                  <a:spAutoFit/>
                </a:bodyPr>
                <a:lstStyle/>
                <a:p>
                  <a:pPr>
                    <a:defRPr sz="1000" b="1" i="0" u="none" strike="noStrike" kern="1200" baseline="0">
                      <a:solidFill>
                        <a:schemeClr val="accent5"/>
                      </a:solidFill>
                      <a:effectLst/>
                      <a:latin typeface="+mn-lt"/>
                      <a:ea typeface="+mn-ea"/>
                      <a:cs typeface="+mn-cs"/>
                    </a:defRPr>
                  </a:pPr>
                  <a:endParaRPr lang="es-GT"/>
                </a:p>
              </c:txPr>
              <c:dLblPos val="bestFit"/>
              <c:showLegendKey val="0"/>
              <c:showVal val="1"/>
              <c:showCatName val="1"/>
              <c:showSerName val="1"/>
              <c:showPercent val="1"/>
              <c:showBubbleSize val="0"/>
              <c:separator>; </c:separator>
              <c:extLst>
                <c:ext xmlns:c15="http://schemas.microsoft.com/office/drawing/2012/chart" uri="{CE6537A1-D6FC-4f65-9D91-7224C49458BB}">
                  <c15:layout>
                    <c:manualLayout>
                      <c:w val="0.30453053867069008"/>
                      <c:h val="9.6283667968157974E-2"/>
                    </c:manualLayout>
                  </c15:layout>
                </c:ext>
                <c:ext xmlns:c16="http://schemas.microsoft.com/office/drawing/2014/chart" uri="{C3380CC4-5D6E-409C-BE32-E72D297353CC}">
                  <c16:uniqueId val="{00000009-E4F9-401D-901C-394BD6397225}"/>
                </c:ext>
              </c:extLst>
            </c:dLbl>
            <c:spPr>
              <a:solidFill>
                <a:sysClr val="window" lastClr="FFFFFF">
                  <a:alpha val="90000"/>
                </a:sysClr>
              </a:solidFill>
              <a:ln w="12700" cap="flat" cmpd="sng" algn="ctr">
                <a:solidFill>
                  <a:srgbClr val="4472C4"/>
                </a:solidFill>
                <a:round/>
              </a:ln>
              <a:effectLst>
                <a:outerShdw blurRad="50800" dist="38100" dir="2700000" algn="tl" rotWithShape="0">
                  <a:srgbClr val="4472C4">
                    <a:lumMod val="75000"/>
                    <a:alpha val="40000"/>
                  </a:srgbClr>
                </a:outerShdw>
              </a:effectLst>
            </c:spPr>
            <c:txPr>
              <a:bodyPr rot="0" spcFirstLastPara="1" vertOverflow="clip" horzOverflow="clip" vert="horz" wrap="square" lIns="38100" tIns="19050" rIns="38100" bIns="19050" anchor="ctr" anchorCtr="1">
                <a:spAutoFit/>
              </a:bodyPr>
              <a:lstStyle/>
              <a:p>
                <a:pPr>
                  <a:defRPr sz="1000" b="1" i="0" u="none" strike="noStrike" kern="1200" baseline="0">
                    <a:solidFill>
                      <a:schemeClr val="accent1"/>
                    </a:solidFill>
                    <a:effectLst/>
                    <a:latin typeface="+mn-lt"/>
                    <a:ea typeface="+mn-ea"/>
                    <a:cs typeface="+mn-cs"/>
                  </a:defRPr>
                </a:pPr>
                <a:endParaRPr lang="es-GT"/>
              </a:p>
            </c:txPr>
            <c:dLblPos val="bestFit"/>
            <c:showLegendKey val="0"/>
            <c:showVal val="1"/>
            <c:showCatName val="1"/>
            <c:showSerName val="1"/>
            <c:showPercent val="1"/>
            <c:showBubbleSize val="0"/>
            <c:separator>; </c:separator>
            <c:showLeaderLines val="1"/>
            <c:leaderLines>
              <c:spPr>
                <a:ln w="9525">
                  <a:solidFill>
                    <a:schemeClr val="tx1">
                      <a:lumMod val="35000"/>
                      <a:lumOff val="65000"/>
                    </a:schemeClr>
                  </a:solidFill>
                </a:ln>
                <a:effectLst/>
              </c:spPr>
            </c:leaderLines>
            <c:extLst>
              <c:ext xmlns:c15="http://schemas.microsoft.com/office/drawing/2012/chart" uri="{CE6537A1-D6FC-4f65-9D91-7224C49458BB}"/>
            </c:extLst>
          </c:dLbls>
          <c:cat>
            <c:strRef>
              <c:f>Fuentes!$C$5:$C$9</c:f>
              <c:strCache>
                <c:ptCount val="5"/>
                <c:pt idx="0">
                  <c:v>FF 11I NGRESOS CORRIENTES</c:v>
                </c:pt>
                <c:pt idx="1">
                  <c:v>FF 31 INGRESOS PROPIOS</c:v>
                </c:pt>
                <c:pt idx="2">
                  <c:v>FF 32 DISMINUCIÓN DE CAJA Y BANCOS DE INGRESOS PROPIOS</c:v>
                </c:pt>
                <c:pt idx="3">
                  <c:v>FF 52 PRÉSTAMOS EXTERNOS</c:v>
                </c:pt>
                <c:pt idx="4">
                  <c:v>FF 61 DONACIONES EXTERNAS</c:v>
                </c:pt>
              </c:strCache>
            </c:strRef>
          </c:cat>
          <c:val>
            <c:numRef>
              <c:f>Fuentes!$E$5:$E$9</c:f>
              <c:numCache>
                <c:formatCode>_-"Q"* #,##0_-;\-"Q"* #,##0_-;_-"Q"* "-"??_-;_-@_-</c:formatCode>
                <c:ptCount val="5"/>
                <c:pt idx="0">
                  <c:v>242818694.91999999</c:v>
                </c:pt>
                <c:pt idx="1">
                  <c:v>48686664.710000001</c:v>
                </c:pt>
                <c:pt idx="2">
                  <c:v>29201101.309999999</c:v>
                </c:pt>
                <c:pt idx="3">
                  <c:v>0</c:v>
                </c:pt>
                <c:pt idx="4">
                  <c:v>4291086.97</c:v>
                </c:pt>
              </c:numCache>
            </c:numRef>
          </c:val>
          <c:extLst>
            <c:ext xmlns:c16="http://schemas.microsoft.com/office/drawing/2014/chart" uri="{C3380CC4-5D6E-409C-BE32-E72D297353CC}">
              <c16:uniqueId val="{0000000A-E4F9-401D-901C-394BD6397225}"/>
            </c:ext>
          </c:extLst>
        </c:ser>
        <c:dLbls>
          <c:dLblPos val="bestFit"/>
          <c:showLegendKey val="0"/>
          <c:showVal val="1"/>
          <c:showCatName val="1"/>
          <c:showSerName val="0"/>
          <c:showPercent val="0"/>
          <c:showBubbleSize val="0"/>
          <c:showLeaderLines val="1"/>
        </c:dLbls>
      </c:pie3DChart>
      <c:spPr>
        <a:noFill/>
        <a:ln>
          <a:noFill/>
        </a:ln>
        <a:effectLst/>
      </c:spPr>
    </c:plotArea>
    <c:plotVisOnly val="1"/>
    <c:dispBlanksAs val="gap"/>
    <c:showDLblsOverMax val="0"/>
  </c:chart>
  <c:spPr>
    <a:noFill/>
    <a:ln>
      <a:noFill/>
    </a:ln>
    <a:effectLst/>
  </c:spPr>
  <c:txPr>
    <a:bodyPr/>
    <a:lstStyle/>
    <a:p>
      <a:pPr>
        <a:defRPr/>
      </a:pPr>
      <a:endParaRPr lang="es-GT"/>
    </a:p>
  </c:txPr>
  <c:externalData r:id="rId4">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lgn="ctr" rtl="0">
              <a:defRPr sz="1800" b="1" i="0" u="none" strike="noStrike" kern="1200" cap="all" baseline="0">
                <a:solidFill>
                  <a:sysClr val="windowText" lastClr="000000">
                    <a:lumMod val="65000"/>
                    <a:lumOff val="35000"/>
                  </a:sysClr>
                </a:solidFill>
                <a:latin typeface="+mn-lt"/>
                <a:ea typeface="+mn-ea"/>
                <a:cs typeface="+mn-cs"/>
              </a:defRPr>
            </a:pPr>
            <a:r>
              <a:rPr lang="es-GT" sz="1800" b="1" i="0" u="none" strike="noStrike" kern="1200" cap="all" baseline="0">
                <a:solidFill>
                  <a:schemeClr val="accent5"/>
                </a:solidFill>
                <a:latin typeface="+mn-lt"/>
                <a:ea typeface="+mn-ea"/>
                <a:cs typeface="+mn-cs"/>
              </a:rPr>
              <a:t>ejecutado</a:t>
            </a:r>
          </a:p>
          <a:p>
            <a:pPr algn="ctr" rtl="0">
              <a:defRPr>
                <a:solidFill>
                  <a:sysClr val="windowText" lastClr="000000">
                    <a:lumMod val="65000"/>
                    <a:lumOff val="35000"/>
                  </a:sysClr>
                </a:solidFill>
              </a:defRPr>
            </a:pPr>
            <a:r>
              <a:rPr lang="es-GT" sz="1800" b="1" i="0" u="none" strike="noStrike" kern="1200" cap="all" baseline="0">
                <a:solidFill>
                  <a:schemeClr val="accent5"/>
                </a:solidFill>
                <a:latin typeface="+mn-lt"/>
                <a:ea typeface="+mn-ea"/>
                <a:cs typeface="+mn-cs"/>
              </a:rPr>
              <a:t>al 31 DE DICIEMBRE 2021</a:t>
            </a:r>
          </a:p>
        </c:rich>
      </c:tx>
      <c:layout>
        <c:manualLayout>
          <c:xMode val="edge"/>
          <c:yMode val="edge"/>
          <c:x val="0.62102305576238703"/>
          <c:y val="1.9842081653072698E-2"/>
        </c:manualLayout>
      </c:layout>
      <c:overlay val="0"/>
      <c:spPr>
        <a:noFill/>
        <a:ln>
          <a:noFill/>
        </a:ln>
        <a:effectLst/>
      </c:spPr>
      <c:txPr>
        <a:bodyPr rot="0" spcFirstLastPara="1" vertOverflow="ellipsis" vert="horz" wrap="square" anchor="ctr" anchorCtr="1"/>
        <a:lstStyle/>
        <a:p>
          <a:pPr algn="ctr" rtl="0">
            <a:defRPr sz="1800" b="1" i="0" u="none" strike="noStrike" kern="1200" cap="all" baseline="0">
              <a:solidFill>
                <a:sysClr val="windowText" lastClr="000000">
                  <a:lumMod val="65000"/>
                  <a:lumOff val="35000"/>
                </a:sysClr>
              </a:solidFill>
              <a:latin typeface="+mn-lt"/>
              <a:ea typeface="+mn-ea"/>
              <a:cs typeface="+mn-cs"/>
            </a:defRPr>
          </a:pPr>
          <a:endParaRPr lang="es-GT"/>
        </a:p>
      </c:txPr>
    </c:title>
    <c:autoTitleDeleted val="0"/>
    <c:view3D>
      <c:rotX val="5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tx>
            <c:strRef>
              <c:f>PROGRAMAS!$E$4</c:f>
              <c:strCache>
                <c:ptCount val="1"/>
                <c:pt idx="0">
                  <c:v>EJECUCION A DICIEMBRE 2021</c:v>
                </c:pt>
              </c:strCache>
            </c:strRef>
          </c:tx>
          <c:dPt>
            <c:idx val="0"/>
            <c:bubble3D val="0"/>
            <c:spPr>
              <a:solidFill>
                <a:schemeClr val="accent1">
                  <a:alpha val="90000"/>
                </a:schemeClr>
              </a:solidFill>
              <a:ln w="19050">
                <a:solidFill>
                  <a:schemeClr val="accent1">
                    <a:lumMod val="75000"/>
                  </a:schemeClr>
                </a:solidFill>
              </a:ln>
              <a:effectLst>
                <a:innerShdw blurRad="114300">
                  <a:schemeClr val="accent1">
                    <a:lumMod val="75000"/>
                  </a:schemeClr>
                </a:innerShdw>
              </a:effectLst>
              <a:scene3d>
                <a:camera prst="orthographicFront"/>
                <a:lightRig rig="threePt" dir="t"/>
              </a:scene3d>
              <a:sp3d contourW="19050" prstMaterial="flat">
                <a:contourClr>
                  <a:schemeClr val="accent1">
                    <a:lumMod val="75000"/>
                  </a:schemeClr>
                </a:contourClr>
              </a:sp3d>
            </c:spPr>
            <c:extLst>
              <c:ext xmlns:c16="http://schemas.microsoft.com/office/drawing/2014/chart" uri="{C3380CC4-5D6E-409C-BE32-E72D297353CC}">
                <c16:uniqueId val="{00000001-5926-4B12-BE8E-39C390E70320}"/>
              </c:ext>
            </c:extLst>
          </c:dPt>
          <c:dPt>
            <c:idx val="1"/>
            <c:bubble3D val="0"/>
            <c:spPr>
              <a:solidFill>
                <a:schemeClr val="accent2">
                  <a:alpha val="90000"/>
                </a:schemeClr>
              </a:solidFill>
              <a:ln w="19050">
                <a:solidFill>
                  <a:schemeClr val="accent2">
                    <a:lumMod val="75000"/>
                  </a:schemeClr>
                </a:solidFill>
              </a:ln>
              <a:effectLst>
                <a:innerShdw blurRad="114300">
                  <a:schemeClr val="accent2">
                    <a:lumMod val="75000"/>
                  </a:schemeClr>
                </a:innerShdw>
              </a:effectLst>
              <a:scene3d>
                <a:camera prst="orthographicFront"/>
                <a:lightRig rig="threePt" dir="t"/>
              </a:scene3d>
              <a:sp3d contourW="19050" prstMaterial="flat">
                <a:contourClr>
                  <a:schemeClr val="accent2">
                    <a:lumMod val="75000"/>
                  </a:schemeClr>
                </a:contourClr>
              </a:sp3d>
            </c:spPr>
            <c:extLst>
              <c:ext xmlns:c16="http://schemas.microsoft.com/office/drawing/2014/chart" uri="{C3380CC4-5D6E-409C-BE32-E72D297353CC}">
                <c16:uniqueId val="{00000003-5926-4B12-BE8E-39C390E70320}"/>
              </c:ext>
            </c:extLst>
          </c:dPt>
          <c:dPt>
            <c:idx val="2"/>
            <c:bubble3D val="0"/>
            <c:spPr>
              <a:solidFill>
                <a:schemeClr val="accent3">
                  <a:alpha val="90000"/>
                </a:schemeClr>
              </a:solidFill>
              <a:ln w="19050">
                <a:solidFill>
                  <a:schemeClr val="accent3">
                    <a:lumMod val="75000"/>
                  </a:schemeClr>
                </a:solidFill>
              </a:ln>
              <a:effectLst>
                <a:innerShdw blurRad="114300">
                  <a:schemeClr val="accent3">
                    <a:lumMod val="75000"/>
                  </a:schemeClr>
                </a:innerShdw>
              </a:effectLst>
              <a:scene3d>
                <a:camera prst="orthographicFront"/>
                <a:lightRig rig="threePt" dir="t"/>
              </a:scene3d>
              <a:sp3d contourW="19050" prstMaterial="flat">
                <a:contourClr>
                  <a:schemeClr val="accent3">
                    <a:lumMod val="75000"/>
                  </a:schemeClr>
                </a:contourClr>
              </a:sp3d>
            </c:spPr>
            <c:extLst>
              <c:ext xmlns:c16="http://schemas.microsoft.com/office/drawing/2014/chart" uri="{C3380CC4-5D6E-409C-BE32-E72D297353CC}">
                <c16:uniqueId val="{00000005-5926-4B12-BE8E-39C390E70320}"/>
              </c:ext>
            </c:extLst>
          </c:dPt>
          <c:dPt>
            <c:idx val="3"/>
            <c:bubble3D val="0"/>
            <c:spPr>
              <a:solidFill>
                <a:schemeClr val="accent4">
                  <a:alpha val="90000"/>
                </a:schemeClr>
              </a:solidFill>
              <a:ln w="19050">
                <a:solidFill>
                  <a:schemeClr val="accent4">
                    <a:lumMod val="75000"/>
                  </a:schemeClr>
                </a:solidFill>
              </a:ln>
              <a:effectLst>
                <a:innerShdw blurRad="114300">
                  <a:schemeClr val="accent4">
                    <a:lumMod val="75000"/>
                  </a:schemeClr>
                </a:innerShdw>
              </a:effectLst>
              <a:scene3d>
                <a:camera prst="orthographicFront"/>
                <a:lightRig rig="threePt" dir="t"/>
              </a:scene3d>
              <a:sp3d contourW="19050" prstMaterial="flat">
                <a:contourClr>
                  <a:schemeClr val="accent4">
                    <a:lumMod val="75000"/>
                  </a:schemeClr>
                </a:contourClr>
              </a:sp3d>
            </c:spPr>
            <c:extLst>
              <c:ext xmlns:c16="http://schemas.microsoft.com/office/drawing/2014/chart" uri="{C3380CC4-5D6E-409C-BE32-E72D297353CC}">
                <c16:uniqueId val="{00000007-5926-4B12-BE8E-39C390E70320}"/>
              </c:ext>
            </c:extLst>
          </c:dPt>
          <c:dPt>
            <c:idx val="4"/>
            <c:bubble3D val="0"/>
            <c:spPr>
              <a:solidFill>
                <a:schemeClr val="accent5">
                  <a:alpha val="90000"/>
                </a:schemeClr>
              </a:solidFill>
              <a:ln w="19050">
                <a:solidFill>
                  <a:schemeClr val="accent5">
                    <a:lumMod val="75000"/>
                  </a:schemeClr>
                </a:solidFill>
              </a:ln>
              <a:effectLst>
                <a:innerShdw blurRad="114300">
                  <a:schemeClr val="accent5">
                    <a:lumMod val="75000"/>
                  </a:schemeClr>
                </a:innerShdw>
              </a:effectLst>
              <a:scene3d>
                <a:camera prst="orthographicFront"/>
                <a:lightRig rig="threePt" dir="t"/>
              </a:scene3d>
              <a:sp3d contourW="19050" prstMaterial="flat">
                <a:contourClr>
                  <a:schemeClr val="accent5">
                    <a:lumMod val="75000"/>
                  </a:schemeClr>
                </a:contourClr>
              </a:sp3d>
            </c:spPr>
            <c:extLst>
              <c:ext xmlns:c16="http://schemas.microsoft.com/office/drawing/2014/chart" uri="{C3380CC4-5D6E-409C-BE32-E72D297353CC}">
                <c16:uniqueId val="{00000009-5926-4B12-BE8E-39C390E70320}"/>
              </c:ext>
            </c:extLst>
          </c:dPt>
          <c:dPt>
            <c:idx val="5"/>
            <c:bubble3D val="0"/>
            <c:spPr>
              <a:solidFill>
                <a:schemeClr val="accent6">
                  <a:alpha val="90000"/>
                </a:schemeClr>
              </a:solidFill>
              <a:ln w="19050">
                <a:solidFill>
                  <a:schemeClr val="accent6">
                    <a:lumMod val="75000"/>
                  </a:schemeClr>
                </a:solidFill>
              </a:ln>
              <a:effectLst>
                <a:innerShdw blurRad="114300">
                  <a:schemeClr val="accent6">
                    <a:lumMod val="75000"/>
                  </a:schemeClr>
                </a:innerShdw>
              </a:effectLst>
              <a:scene3d>
                <a:camera prst="orthographicFront"/>
                <a:lightRig rig="threePt" dir="t"/>
              </a:scene3d>
              <a:sp3d contourW="19050" prstMaterial="flat">
                <a:contourClr>
                  <a:schemeClr val="accent6">
                    <a:lumMod val="75000"/>
                  </a:schemeClr>
                </a:contourClr>
              </a:sp3d>
            </c:spPr>
            <c:extLst>
              <c:ext xmlns:c16="http://schemas.microsoft.com/office/drawing/2014/chart" uri="{C3380CC4-5D6E-409C-BE32-E72D297353CC}">
                <c16:uniqueId val="{0000000B-5926-4B12-BE8E-39C390E70320}"/>
              </c:ext>
            </c:extLst>
          </c:dPt>
          <c:dPt>
            <c:idx val="6"/>
            <c:bubble3D val="0"/>
            <c:spPr>
              <a:solidFill>
                <a:schemeClr val="accent1">
                  <a:lumMod val="60000"/>
                  <a:alpha val="90000"/>
                </a:schemeClr>
              </a:solidFill>
              <a:ln w="19050">
                <a:solidFill>
                  <a:schemeClr val="accent1">
                    <a:lumMod val="60000"/>
                    <a:lumMod val="75000"/>
                  </a:schemeClr>
                </a:solidFill>
              </a:ln>
              <a:effectLst>
                <a:innerShdw blurRad="114300">
                  <a:schemeClr val="accent1">
                    <a:lumMod val="60000"/>
                    <a:lumMod val="75000"/>
                  </a:schemeClr>
                </a:innerShdw>
              </a:effectLst>
              <a:scene3d>
                <a:camera prst="orthographicFront"/>
                <a:lightRig rig="threePt" dir="t"/>
              </a:scene3d>
              <a:sp3d contourW="19050" prstMaterial="flat">
                <a:contourClr>
                  <a:schemeClr val="accent1">
                    <a:lumMod val="60000"/>
                    <a:lumMod val="75000"/>
                  </a:schemeClr>
                </a:contourClr>
              </a:sp3d>
            </c:spPr>
            <c:extLst>
              <c:ext xmlns:c16="http://schemas.microsoft.com/office/drawing/2014/chart" uri="{C3380CC4-5D6E-409C-BE32-E72D297353CC}">
                <c16:uniqueId val="{0000000D-5926-4B12-BE8E-39C390E70320}"/>
              </c:ext>
            </c:extLst>
          </c:dPt>
          <c:dLbls>
            <c:dLbl>
              <c:idx val="0"/>
              <c:layout>
                <c:manualLayout>
                  <c:x val="5.9828244168923933E-3"/>
                  <c:y val="8.0118916217417707E-2"/>
                </c:manualLayout>
              </c:layout>
              <c:spPr>
                <a:solidFill>
                  <a:sysClr val="window" lastClr="FFFFFF">
                    <a:alpha val="90000"/>
                  </a:sysClr>
                </a:solidFill>
                <a:ln w="12700" cap="flat" cmpd="sng" algn="ctr">
                  <a:solidFill>
                    <a:srgbClr val="4472C4"/>
                  </a:solidFill>
                  <a:round/>
                </a:ln>
                <a:effectLst>
                  <a:outerShdw blurRad="50800" dist="38100" dir="2700000" algn="tl" rotWithShape="0">
                    <a:srgbClr val="4472C4">
                      <a:lumMod val="75000"/>
                      <a:alpha val="40000"/>
                    </a:srgbClr>
                  </a:outerShdw>
                </a:effectLst>
              </c:spPr>
              <c:txPr>
                <a:bodyPr rot="0" spcFirstLastPara="1" vertOverflow="clip" horzOverflow="clip" vert="horz" wrap="square" lIns="38100" tIns="19050" rIns="38100" bIns="19050" anchor="ctr" anchorCtr="1">
                  <a:spAutoFit/>
                </a:bodyPr>
                <a:lstStyle/>
                <a:p>
                  <a:pPr>
                    <a:defRPr sz="1000" b="1" i="0" u="none" strike="noStrike" kern="1200" baseline="0">
                      <a:solidFill>
                        <a:schemeClr val="accent1"/>
                      </a:solidFill>
                      <a:effectLst/>
                      <a:latin typeface="+mn-lt"/>
                      <a:ea typeface="+mn-ea"/>
                      <a:cs typeface="+mn-cs"/>
                    </a:defRPr>
                  </a:pPr>
                  <a:endParaRPr lang="es-GT"/>
                </a:p>
              </c:txPr>
              <c:dLblPos val="bestFit"/>
              <c:showLegendKey val="0"/>
              <c:showVal val="1"/>
              <c:showCatName val="1"/>
              <c:showSerName val="0"/>
              <c:showPercent val="1"/>
              <c:showBubbleSize val="0"/>
              <c:extLst>
                <c:ext xmlns:c15="http://schemas.microsoft.com/office/drawing/2012/chart" uri="{CE6537A1-D6FC-4f65-9D91-7224C49458BB}">
                  <c15:layout>
                    <c:manualLayout>
                      <c:w val="0.26960097563799779"/>
                      <c:h val="9.4949690159514197E-2"/>
                    </c:manualLayout>
                  </c15:layout>
                </c:ext>
                <c:ext xmlns:c16="http://schemas.microsoft.com/office/drawing/2014/chart" uri="{C3380CC4-5D6E-409C-BE32-E72D297353CC}">
                  <c16:uniqueId val="{00000001-5926-4B12-BE8E-39C390E70320}"/>
                </c:ext>
              </c:extLst>
            </c:dLbl>
            <c:dLbl>
              <c:idx val="1"/>
              <c:layout>
                <c:manualLayout>
                  <c:x val="-4.122073340409535E-2"/>
                  <c:y val="-0.11811599641458982"/>
                </c:manualLayout>
              </c:layout>
              <c:spPr>
                <a:solidFill>
                  <a:sysClr val="window" lastClr="FFFFFF">
                    <a:alpha val="90000"/>
                  </a:sysClr>
                </a:solidFill>
                <a:ln w="12700" cap="flat" cmpd="sng" algn="ctr">
                  <a:solidFill>
                    <a:srgbClr val="4472C4"/>
                  </a:solidFill>
                  <a:round/>
                </a:ln>
                <a:effectLst>
                  <a:outerShdw blurRad="50800" dist="38100" dir="2700000" algn="tl" rotWithShape="0">
                    <a:srgbClr val="4472C4">
                      <a:lumMod val="75000"/>
                      <a:alpha val="40000"/>
                    </a:srgbClr>
                  </a:outerShdw>
                </a:effectLst>
              </c:spPr>
              <c:txPr>
                <a:bodyPr rot="0" spcFirstLastPara="1" vertOverflow="clip" horzOverflow="clip" vert="horz" wrap="square" lIns="38100" tIns="19050" rIns="38100" bIns="19050" anchor="ctr" anchorCtr="1">
                  <a:spAutoFit/>
                </a:bodyPr>
                <a:lstStyle/>
                <a:p>
                  <a:pPr>
                    <a:defRPr sz="1000" b="1" i="0" u="none" strike="noStrike" kern="1200" baseline="0">
                      <a:solidFill>
                        <a:schemeClr val="accent2"/>
                      </a:solidFill>
                      <a:effectLst/>
                      <a:latin typeface="+mn-lt"/>
                      <a:ea typeface="+mn-ea"/>
                      <a:cs typeface="+mn-cs"/>
                    </a:defRPr>
                  </a:pPr>
                  <a:endParaRPr lang="es-GT"/>
                </a:p>
              </c:txPr>
              <c:dLblPos val="bestFit"/>
              <c:showLegendKey val="0"/>
              <c:showVal val="1"/>
              <c:showCatName val="1"/>
              <c:showSerName val="0"/>
              <c:showPercent val="1"/>
              <c:showBubbleSize val="0"/>
              <c:extLst>
                <c:ext xmlns:c15="http://schemas.microsoft.com/office/drawing/2012/chart" uri="{CE6537A1-D6FC-4f65-9D91-7224C49458BB}">
                  <c15:layout>
                    <c:manualLayout>
                      <c:w val="0.34918749238874591"/>
                      <c:h val="0.12036019491025608"/>
                    </c:manualLayout>
                  </c15:layout>
                </c:ext>
                <c:ext xmlns:c16="http://schemas.microsoft.com/office/drawing/2014/chart" uri="{C3380CC4-5D6E-409C-BE32-E72D297353CC}">
                  <c16:uniqueId val="{00000003-5926-4B12-BE8E-39C390E70320}"/>
                </c:ext>
              </c:extLst>
            </c:dLbl>
            <c:dLbl>
              <c:idx val="2"/>
              <c:layout>
                <c:manualLayout>
                  <c:x val="-3.4587250031348378E-4"/>
                  <c:y val="-0.11581861928769424"/>
                </c:manualLayout>
              </c:layout>
              <c:spPr>
                <a:solidFill>
                  <a:sysClr val="window" lastClr="FFFFFF">
                    <a:alpha val="90000"/>
                  </a:sysClr>
                </a:solidFill>
                <a:ln w="12700" cap="flat" cmpd="sng" algn="ctr">
                  <a:solidFill>
                    <a:srgbClr val="4472C4"/>
                  </a:solidFill>
                  <a:round/>
                </a:ln>
                <a:effectLst>
                  <a:outerShdw blurRad="50800" dist="38100" dir="2700000" algn="tl" rotWithShape="0">
                    <a:srgbClr val="4472C4">
                      <a:lumMod val="75000"/>
                      <a:alpha val="40000"/>
                    </a:srgbClr>
                  </a:outerShdw>
                </a:effectLst>
              </c:spPr>
              <c:txPr>
                <a:bodyPr rot="0" spcFirstLastPara="1" vertOverflow="clip" horzOverflow="clip" vert="horz" wrap="square" lIns="38100" tIns="19050" rIns="38100" bIns="19050" anchor="ctr" anchorCtr="1">
                  <a:spAutoFit/>
                </a:bodyPr>
                <a:lstStyle/>
                <a:p>
                  <a:pPr>
                    <a:defRPr sz="1000" b="1" i="0" u="none" strike="noStrike" kern="1200" baseline="0">
                      <a:solidFill>
                        <a:schemeClr val="accent3"/>
                      </a:solidFill>
                      <a:effectLst/>
                      <a:latin typeface="+mn-lt"/>
                      <a:ea typeface="+mn-ea"/>
                      <a:cs typeface="+mn-cs"/>
                    </a:defRPr>
                  </a:pPr>
                  <a:endParaRPr lang="es-GT"/>
                </a:p>
              </c:txPr>
              <c:dLblPos val="bestFit"/>
              <c:showLegendKey val="0"/>
              <c:showVal val="1"/>
              <c:showCatName val="1"/>
              <c:showSerName val="0"/>
              <c:showPercent val="1"/>
              <c:showBubbleSize val="0"/>
              <c:extLst>
                <c:ext xmlns:c15="http://schemas.microsoft.com/office/drawing/2012/chart" uri="{CE6537A1-D6FC-4f65-9D91-7224C49458BB}">
                  <c15:layout>
                    <c:manualLayout>
                      <c:w val="0.32623619243645974"/>
                      <c:h val="0.1272819947856757"/>
                    </c:manualLayout>
                  </c15:layout>
                </c:ext>
                <c:ext xmlns:c16="http://schemas.microsoft.com/office/drawing/2014/chart" uri="{C3380CC4-5D6E-409C-BE32-E72D297353CC}">
                  <c16:uniqueId val="{00000005-5926-4B12-BE8E-39C390E70320}"/>
                </c:ext>
              </c:extLst>
            </c:dLbl>
            <c:dLbl>
              <c:idx val="3"/>
              <c:layout>
                <c:manualLayout>
                  <c:x val="-6.1735673514275845E-3"/>
                  <c:y val="-3.5601751889432334E-2"/>
                </c:manualLayout>
              </c:layout>
              <c:spPr>
                <a:solidFill>
                  <a:sysClr val="window" lastClr="FFFFFF">
                    <a:alpha val="90000"/>
                  </a:sysClr>
                </a:solidFill>
                <a:ln w="12700" cap="flat" cmpd="sng" algn="ctr">
                  <a:solidFill>
                    <a:srgbClr val="4472C4"/>
                  </a:solidFill>
                  <a:round/>
                </a:ln>
                <a:effectLst>
                  <a:outerShdw blurRad="50800" dist="38100" dir="2700000" algn="tl" rotWithShape="0">
                    <a:srgbClr val="4472C4">
                      <a:lumMod val="75000"/>
                      <a:alpha val="40000"/>
                    </a:srgbClr>
                  </a:outerShdw>
                </a:effectLst>
              </c:spPr>
              <c:txPr>
                <a:bodyPr rot="0" spcFirstLastPara="1" vertOverflow="clip" horzOverflow="clip" vert="horz" wrap="square" lIns="38100" tIns="19050" rIns="38100" bIns="19050" anchor="ctr" anchorCtr="1">
                  <a:spAutoFit/>
                </a:bodyPr>
                <a:lstStyle/>
                <a:p>
                  <a:pPr>
                    <a:defRPr sz="1000" b="1" i="0" u="none" strike="noStrike" kern="1200" baseline="0">
                      <a:solidFill>
                        <a:schemeClr val="accent4"/>
                      </a:solidFill>
                      <a:effectLst/>
                      <a:latin typeface="+mn-lt"/>
                      <a:ea typeface="+mn-ea"/>
                      <a:cs typeface="+mn-cs"/>
                    </a:defRPr>
                  </a:pPr>
                  <a:endParaRPr lang="es-GT"/>
                </a:p>
              </c:txPr>
              <c:dLblPos val="bestFit"/>
              <c:showLegendKey val="0"/>
              <c:showVal val="1"/>
              <c:showCatName val="1"/>
              <c:showSerName val="0"/>
              <c:showPercent val="1"/>
              <c:showBubbleSize val="0"/>
              <c:extLst>
                <c:ext xmlns:c15="http://schemas.microsoft.com/office/drawing/2012/chart" uri="{CE6537A1-D6FC-4f65-9D91-7224C49458BB}">
                  <c15:layout>
                    <c:manualLayout>
                      <c:w val="0.35273904387996402"/>
                      <c:h val="0.12319503968097466"/>
                    </c:manualLayout>
                  </c15:layout>
                </c:ext>
                <c:ext xmlns:c16="http://schemas.microsoft.com/office/drawing/2014/chart" uri="{C3380CC4-5D6E-409C-BE32-E72D297353CC}">
                  <c16:uniqueId val="{00000007-5926-4B12-BE8E-39C390E70320}"/>
                </c:ext>
              </c:extLst>
            </c:dLbl>
            <c:dLbl>
              <c:idx val="4"/>
              <c:layout>
                <c:manualLayout>
                  <c:x val="3.1352514926521351E-2"/>
                  <c:y val="-8.4823362145387896E-2"/>
                </c:manualLayout>
              </c:layout>
              <c:spPr>
                <a:solidFill>
                  <a:sysClr val="window" lastClr="FFFFFF">
                    <a:alpha val="90000"/>
                  </a:sysClr>
                </a:solidFill>
                <a:ln w="12700" cap="flat" cmpd="sng" algn="ctr">
                  <a:solidFill>
                    <a:srgbClr val="4472C4"/>
                  </a:solidFill>
                  <a:round/>
                </a:ln>
                <a:effectLst>
                  <a:outerShdw blurRad="50800" dist="38100" dir="2700000" algn="tl" rotWithShape="0">
                    <a:srgbClr val="4472C4">
                      <a:lumMod val="75000"/>
                      <a:alpha val="40000"/>
                    </a:srgbClr>
                  </a:outerShdw>
                </a:effectLst>
              </c:spPr>
              <c:txPr>
                <a:bodyPr rot="0" spcFirstLastPara="1" vertOverflow="clip" horzOverflow="clip" vert="horz" wrap="square" lIns="38100" tIns="19050" rIns="38100" bIns="19050" anchor="ctr" anchorCtr="1">
                  <a:spAutoFit/>
                </a:bodyPr>
                <a:lstStyle/>
                <a:p>
                  <a:pPr>
                    <a:defRPr sz="1000" b="1" i="0" u="none" strike="noStrike" kern="1200" baseline="0">
                      <a:solidFill>
                        <a:schemeClr val="accent5"/>
                      </a:solidFill>
                      <a:effectLst/>
                      <a:latin typeface="+mn-lt"/>
                      <a:ea typeface="+mn-ea"/>
                      <a:cs typeface="+mn-cs"/>
                    </a:defRPr>
                  </a:pPr>
                  <a:endParaRPr lang="es-GT"/>
                </a:p>
              </c:txPr>
              <c:dLblPos val="bestFit"/>
              <c:showLegendKey val="0"/>
              <c:showVal val="1"/>
              <c:showCatName val="1"/>
              <c:showSerName val="0"/>
              <c:showPercent val="1"/>
              <c:showBubbleSize val="0"/>
              <c:extLst>
                <c:ext xmlns:c15="http://schemas.microsoft.com/office/drawing/2012/chart" uri="{CE6537A1-D6FC-4f65-9D91-7224C49458BB}">
                  <c15:layout>
                    <c:manualLayout>
                      <c:w val="0.32221520434096024"/>
                      <c:h val="0.10599468959266072"/>
                    </c:manualLayout>
                  </c15:layout>
                </c:ext>
                <c:ext xmlns:c16="http://schemas.microsoft.com/office/drawing/2014/chart" uri="{C3380CC4-5D6E-409C-BE32-E72D297353CC}">
                  <c16:uniqueId val="{00000009-5926-4B12-BE8E-39C390E70320}"/>
                </c:ext>
              </c:extLst>
            </c:dLbl>
            <c:dLbl>
              <c:idx val="5"/>
              <c:layout>
                <c:manualLayout>
                  <c:x val="1.1097871813082522E-2"/>
                  <c:y val="-0.2866168418166567"/>
                </c:manualLayout>
              </c:layout>
              <c:spPr>
                <a:solidFill>
                  <a:sysClr val="window" lastClr="FFFFFF">
                    <a:alpha val="90000"/>
                  </a:sysClr>
                </a:solidFill>
                <a:ln w="12700" cap="flat" cmpd="sng" algn="ctr">
                  <a:solidFill>
                    <a:srgbClr val="4472C4"/>
                  </a:solidFill>
                  <a:round/>
                </a:ln>
                <a:effectLst>
                  <a:outerShdw blurRad="50800" dist="38100" dir="2700000" algn="tl" rotWithShape="0">
                    <a:srgbClr val="4472C4">
                      <a:lumMod val="75000"/>
                      <a:alpha val="40000"/>
                    </a:srgbClr>
                  </a:outerShdw>
                </a:effectLst>
              </c:spPr>
              <c:txPr>
                <a:bodyPr rot="0" spcFirstLastPara="1" vertOverflow="clip" horzOverflow="clip" vert="horz" wrap="square" lIns="38100" tIns="19050" rIns="38100" bIns="19050" anchor="ctr" anchorCtr="1">
                  <a:spAutoFit/>
                </a:bodyPr>
                <a:lstStyle/>
                <a:p>
                  <a:pPr>
                    <a:defRPr sz="1000" b="1" i="0" u="none" strike="noStrike" kern="1200" baseline="0">
                      <a:solidFill>
                        <a:schemeClr val="accent6"/>
                      </a:solidFill>
                      <a:effectLst/>
                      <a:latin typeface="+mn-lt"/>
                      <a:ea typeface="+mn-ea"/>
                      <a:cs typeface="+mn-cs"/>
                    </a:defRPr>
                  </a:pPr>
                  <a:endParaRPr lang="es-GT"/>
                </a:p>
              </c:txPr>
              <c:dLblPos val="bestFit"/>
              <c:showLegendKey val="0"/>
              <c:showVal val="1"/>
              <c:showCatName val="1"/>
              <c:showSerName val="0"/>
              <c:showPercent val="1"/>
              <c:showBubbleSize val="0"/>
              <c:extLst>
                <c:ext xmlns:c15="http://schemas.microsoft.com/office/drawing/2012/chart" uri="{CE6537A1-D6FC-4f65-9D91-7224C49458BB}">
                  <c15:layout>
                    <c:manualLayout>
                      <c:w val="0.301228606137316"/>
                      <c:h val="0.12447193001515673"/>
                    </c:manualLayout>
                  </c15:layout>
                </c:ext>
                <c:ext xmlns:c16="http://schemas.microsoft.com/office/drawing/2014/chart" uri="{C3380CC4-5D6E-409C-BE32-E72D297353CC}">
                  <c16:uniqueId val="{0000000B-5926-4B12-BE8E-39C390E70320}"/>
                </c:ext>
              </c:extLst>
            </c:dLbl>
            <c:dLbl>
              <c:idx val="6"/>
              <c:layout>
                <c:manualLayout>
                  <c:x val="0.26641746554174989"/>
                  <c:y val="-0.11221469833178628"/>
                </c:manualLayout>
              </c:layout>
              <c:spPr>
                <a:solidFill>
                  <a:sysClr val="window" lastClr="FFFFFF">
                    <a:alpha val="90000"/>
                  </a:sysClr>
                </a:solidFill>
                <a:ln w="12700" cap="flat" cmpd="sng" algn="ctr">
                  <a:solidFill>
                    <a:srgbClr val="4472C4"/>
                  </a:solidFill>
                  <a:round/>
                </a:ln>
                <a:effectLst>
                  <a:outerShdw blurRad="50800" dist="38100" dir="2700000" algn="tl" rotWithShape="0">
                    <a:srgbClr val="4472C4">
                      <a:lumMod val="75000"/>
                      <a:alpha val="40000"/>
                    </a:srgbClr>
                  </a:outerShdw>
                </a:effectLst>
              </c:spPr>
              <c:txPr>
                <a:bodyPr rot="0" spcFirstLastPara="1" vertOverflow="clip" horzOverflow="clip" vert="horz" wrap="square" lIns="38100" tIns="19050" rIns="38100" bIns="19050" anchor="ctr" anchorCtr="1">
                  <a:spAutoFit/>
                </a:bodyPr>
                <a:lstStyle/>
                <a:p>
                  <a:pPr>
                    <a:defRPr sz="1000" b="1" i="0" u="none" strike="noStrike" kern="1200" baseline="0">
                      <a:solidFill>
                        <a:schemeClr val="accent1">
                          <a:lumMod val="60000"/>
                        </a:schemeClr>
                      </a:solidFill>
                      <a:effectLst/>
                      <a:latin typeface="+mn-lt"/>
                      <a:ea typeface="+mn-ea"/>
                      <a:cs typeface="+mn-cs"/>
                    </a:defRPr>
                  </a:pPr>
                  <a:endParaRPr lang="es-GT"/>
                </a:p>
              </c:txPr>
              <c:dLblPos val="bestFit"/>
              <c:showLegendKey val="0"/>
              <c:showVal val="1"/>
              <c:showCatName val="1"/>
              <c:showSerName val="0"/>
              <c:showPercent val="1"/>
              <c:showBubbleSize val="0"/>
              <c:extLst>
                <c:ext xmlns:c15="http://schemas.microsoft.com/office/drawing/2012/chart" uri="{CE6537A1-D6FC-4f65-9D91-7224C49458BB}">
                  <c15:layout>
                    <c:manualLayout>
                      <c:w val="0.32829559814974152"/>
                      <c:h val="0.12871832694690521"/>
                    </c:manualLayout>
                  </c15:layout>
                </c:ext>
                <c:ext xmlns:c16="http://schemas.microsoft.com/office/drawing/2014/chart" uri="{C3380CC4-5D6E-409C-BE32-E72D297353CC}">
                  <c16:uniqueId val="{0000000D-5926-4B12-BE8E-39C390E70320}"/>
                </c:ext>
              </c:extLst>
            </c:dLbl>
            <c:spPr>
              <a:solidFill>
                <a:sysClr val="window" lastClr="FFFFFF">
                  <a:alpha val="90000"/>
                </a:sysClr>
              </a:solidFill>
              <a:ln w="12700" cap="flat" cmpd="sng" algn="ctr">
                <a:solidFill>
                  <a:srgbClr val="4472C4"/>
                </a:solidFill>
                <a:round/>
              </a:ln>
              <a:effectLst>
                <a:outerShdw blurRad="50800" dist="38100" dir="2700000" algn="tl" rotWithShape="0">
                  <a:srgbClr val="4472C4">
                    <a:lumMod val="75000"/>
                    <a:alpha val="40000"/>
                  </a:srgbClr>
                </a:outerShdw>
              </a:effectLst>
            </c:spPr>
            <c:txPr>
              <a:bodyPr rot="0" spcFirstLastPara="1" vertOverflow="clip" horzOverflow="clip" vert="horz" wrap="square" lIns="38100" tIns="19050" rIns="38100" bIns="19050" anchor="ctr" anchorCtr="1">
                <a:spAutoFit/>
              </a:bodyPr>
              <a:lstStyle/>
              <a:p>
                <a:pPr>
                  <a:defRPr sz="1000" b="1" i="0" u="none" strike="noStrike" kern="1200" baseline="0">
                    <a:solidFill>
                      <a:schemeClr val="accent1"/>
                    </a:solidFill>
                    <a:effectLst/>
                    <a:latin typeface="+mn-lt"/>
                    <a:ea typeface="+mn-ea"/>
                    <a:cs typeface="+mn-cs"/>
                  </a:defRPr>
                </a:pPr>
                <a:endParaRPr lang="es-GT"/>
              </a:p>
            </c:txPr>
            <c:dLblPos val="bestFit"/>
            <c:showLegendKey val="0"/>
            <c:showVal val="1"/>
            <c:showCatName val="1"/>
            <c:showSerName val="0"/>
            <c:showPercent val="1"/>
            <c:showBubbleSize val="0"/>
            <c:showLeaderLines val="1"/>
            <c:leaderLines>
              <c:spPr>
                <a:ln w="9525">
                  <a:solidFill>
                    <a:schemeClr val="tx1">
                      <a:lumMod val="35000"/>
                      <a:lumOff val="65000"/>
                    </a:schemeClr>
                  </a:solidFill>
                </a:ln>
                <a:effectLst/>
              </c:spPr>
            </c:leaderLines>
            <c:extLst>
              <c:ext xmlns:c15="http://schemas.microsoft.com/office/drawing/2012/chart" uri="{CE6537A1-D6FC-4f65-9D91-7224C49458BB}"/>
            </c:extLst>
          </c:dLbls>
          <c:cat>
            <c:strRef>
              <c:f>PROGRAMAS!$C$5:$C$11</c:f>
              <c:strCache>
                <c:ptCount val="7"/>
                <c:pt idx="0">
                  <c:v>01 ACTIVIDADES CENTRALES</c:v>
                </c:pt>
                <c:pt idx="1">
                  <c:v>11 SERVICIOS REGISTRALES</c:v>
                </c:pt>
                <c:pt idx="2">
                  <c:v>12 PROMOCION DE LA INVERSION Y COMPETENCIA</c:v>
                </c:pt>
                <c:pt idx="3">
                  <c:v>13 GESTION DE LA INTEGRACION ECONOMICA Y COMERCIO EXTERIOR</c:v>
                </c:pt>
                <c:pt idx="4">
                  <c:v>14 DESARROLLO DE LA MICRO, PEQUEÑA Y MEDIANA EMPRESA</c:v>
                </c:pt>
                <c:pt idx="5">
                  <c:v>15 ASISTENCIA Y PROTECCION AL CONSUMIDOR Y SUPERVISION DEL COMERCIO INTERNO</c:v>
                </c:pt>
                <c:pt idx="6">
                  <c:v>99 PARTIDAS NO ASIGNABLES A PROGRAMAS</c:v>
                </c:pt>
              </c:strCache>
            </c:strRef>
          </c:cat>
          <c:val>
            <c:numRef>
              <c:f>PROGRAMAS!$E$5:$E$11</c:f>
              <c:numCache>
                <c:formatCode>#,##0.00</c:formatCode>
                <c:ptCount val="7"/>
                <c:pt idx="0">
                  <c:v>61088067.630000003</c:v>
                </c:pt>
                <c:pt idx="1">
                  <c:v>46661122.259999998</c:v>
                </c:pt>
                <c:pt idx="2">
                  <c:v>23947397.780000001</c:v>
                </c:pt>
                <c:pt idx="3">
                  <c:v>43027709</c:v>
                </c:pt>
                <c:pt idx="4">
                  <c:v>56617877.829999998</c:v>
                </c:pt>
                <c:pt idx="5">
                  <c:v>22474091.350000001</c:v>
                </c:pt>
                <c:pt idx="6">
                  <c:v>71181282.049999997</c:v>
                </c:pt>
              </c:numCache>
            </c:numRef>
          </c:val>
          <c:extLst>
            <c:ext xmlns:c16="http://schemas.microsoft.com/office/drawing/2014/chart" uri="{C3380CC4-5D6E-409C-BE32-E72D297353CC}">
              <c16:uniqueId val="{0000000E-5926-4B12-BE8E-39C390E70320}"/>
            </c:ext>
          </c:extLst>
        </c:ser>
        <c:dLbls>
          <c:dLblPos val="bestFit"/>
          <c:showLegendKey val="0"/>
          <c:showVal val="1"/>
          <c:showCatName val="1"/>
          <c:showSerName val="0"/>
          <c:showPercent val="0"/>
          <c:showBubbleSize val="0"/>
          <c:showLeaderLines val="1"/>
        </c:dLbls>
      </c:pie3DChart>
      <c:spPr>
        <a:noFill/>
        <a:ln>
          <a:noFill/>
        </a:ln>
        <a:effectLst/>
      </c:spPr>
    </c:plotArea>
    <c:plotVisOnly val="1"/>
    <c:dispBlanksAs val="gap"/>
    <c:showDLblsOverMax val="0"/>
  </c:chart>
  <c:spPr>
    <a:noFill/>
    <a:ln>
      <a:noFill/>
    </a:ln>
    <a:effectLst/>
  </c:spPr>
  <c:txPr>
    <a:bodyPr/>
    <a:lstStyle/>
    <a:p>
      <a:pPr>
        <a:defRPr/>
      </a:pPr>
      <a:endParaRPr lang="es-GT"/>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800" b="1" i="0" u="none" strike="noStrike" kern="1200" cap="all" baseline="0">
                <a:solidFill>
                  <a:schemeClr val="tx1">
                    <a:lumMod val="65000"/>
                    <a:lumOff val="35000"/>
                  </a:schemeClr>
                </a:solidFill>
                <a:latin typeface="+mn-lt"/>
                <a:ea typeface="+mn-ea"/>
                <a:cs typeface="+mn-cs"/>
              </a:defRPr>
            </a:pPr>
            <a:r>
              <a:rPr lang="es-GT" baseline="0"/>
              <a:t>ejecucion de presupuesto</a:t>
            </a:r>
            <a:endParaRPr lang="es-GT"/>
          </a:p>
        </c:rich>
      </c:tx>
      <c:layout>
        <c:manualLayout>
          <c:xMode val="edge"/>
          <c:yMode val="edge"/>
          <c:x val="0.50445732713241498"/>
          <c:y val="4.8309154242380595E-2"/>
        </c:manualLayout>
      </c:layout>
      <c:overlay val="0"/>
      <c:spPr>
        <a:noFill/>
        <a:ln>
          <a:noFill/>
        </a:ln>
        <a:effectLst/>
      </c:spPr>
      <c:txPr>
        <a:bodyPr rot="0" spcFirstLastPara="1" vertOverflow="ellipsis" vert="horz" wrap="square" anchor="ctr" anchorCtr="1"/>
        <a:lstStyle/>
        <a:p>
          <a:pPr>
            <a:defRPr sz="1800" b="1" i="0" u="none" strike="noStrike" kern="1200" cap="all" baseline="0">
              <a:solidFill>
                <a:schemeClr val="tx1">
                  <a:lumMod val="65000"/>
                  <a:lumOff val="35000"/>
                </a:schemeClr>
              </a:solidFill>
              <a:latin typeface="+mn-lt"/>
              <a:ea typeface="+mn-ea"/>
              <a:cs typeface="+mn-cs"/>
            </a:defRPr>
          </a:pPr>
          <a:endParaRPr lang="es-GT"/>
        </a:p>
      </c:txPr>
    </c:title>
    <c:autoTitleDeleted val="0"/>
    <c:view3D>
      <c:rotX val="5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dPt>
            <c:idx val="0"/>
            <c:bubble3D val="0"/>
            <c:spPr>
              <a:solidFill>
                <a:schemeClr val="accent1">
                  <a:alpha val="90000"/>
                </a:schemeClr>
              </a:solidFill>
              <a:ln w="19050">
                <a:solidFill>
                  <a:schemeClr val="accent1">
                    <a:lumMod val="75000"/>
                  </a:schemeClr>
                </a:solidFill>
              </a:ln>
              <a:effectLst>
                <a:innerShdw blurRad="114300">
                  <a:schemeClr val="accent1">
                    <a:lumMod val="75000"/>
                  </a:schemeClr>
                </a:innerShdw>
              </a:effectLst>
              <a:scene3d>
                <a:camera prst="orthographicFront"/>
                <a:lightRig rig="threePt" dir="t"/>
              </a:scene3d>
              <a:sp3d contourW="19050" prstMaterial="flat">
                <a:contourClr>
                  <a:schemeClr val="accent1">
                    <a:lumMod val="75000"/>
                  </a:schemeClr>
                </a:contourClr>
              </a:sp3d>
            </c:spPr>
            <c:extLst>
              <c:ext xmlns:c16="http://schemas.microsoft.com/office/drawing/2014/chart" uri="{C3380CC4-5D6E-409C-BE32-E72D297353CC}">
                <c16:uniqueId val="{00000001-50A9-45F4-849F-ED1DEA6E73DF}"/>
              </c:ext>
            </c:extLst>
          </c:dPt>
          <c:dPt>
            <c:idx val="1"/>
            <c:bubble3D val="0"/>
            <c:spPr>
              <a:solidFill>
                <a:schemeClr val="accent2">
                  <a:alpha val="90000"/>
                </a:schemeClr>
              </a:solidFill>
              <a:ln w="19050">
                <a:solidFill>
                  <a:schemeClr val="accent2">
                    <a:lumMod val="75000"/>
                  </a:schemeClr>
                </a:solidFill>
              </a:ln>
              <a:effectLst>
                <a:innerShdw blurRad="114300">
                  <a:schemeClr val="accent2">
                    <a:lumMod val="75000"/>
                  </a:schemeClr>
                </a:innerShdw>
              </a:effectLst>
              <a:scene3d>
                <a:camera prst="orthographicFront"/>
                <a:lightRig rig="threePt" dir="t"/>
              </a:scene3d>
              <a:sp3d contourW="19050" prstMaterial="flat">
                <a:contourClr>
                  <a:schemeClr val="accent2">
                    <a:lumMod val="75000"/>
                  </a:schemeClr>
                </a:contourClr>
              </a:sp3d>
            </c:spPr>
            <c:extLst>
              <c:ext xmlns:c16="http://schemas.microsoft.com/office/drawing/2014/chart" uri="{C3380CC4-5D6E-409C-BE32-E72D297353CC}">
                <c16:uniqueId val="{00000003-50A9-45F4-849F-ED1DEA6E73DF}"/>
              </c:ext>
            </c:extLst>
          </c:dPt>
          <c:dLbls>
            <c:dLbl>
              <c:idx val="0"/>
              <c:layout>
                <c:manualLayout>
                  <c:x val="-4.3969019242662111E-2"/>
                  <c:y val="-9.5766905980285366E-2"/>
                </c:manualLayout>
              </c:layout>
              <c:spPr>
                <a:solidFill>
                  <a:schemeClr val="lt1">
                    <a:alpha val="90000"/>
                  </a:schemeClr>
                </a:solidFill>
                <a:ln w="12700" cap="flat" cmpd="sng" algn="ctr">
                  <a:solidFill>
                    <a:schemeClr val="accent1"/>
                  </a:solidFill>
                  <a:round/>
                </a:ln>
                <a:effectLst>
                  <a:outerShdw blurRad="50800" dist="38100" dir="2700000" algn="tl" rotWithShape="0">
                    <a:schemeClr val="accent1">
                      <a:lumMod val="75000"/>
                      <a:alpha val="40000"/>
                    </a:schemeClr>
                  </a:outerShdw>
                </a:effectLst>
              </c:spPr>
              <c:txPr>
                <a:bodyPr rot="0" spcFirstLastPara="1" vertOverflow="clip" horzOverflow="clip" vert="horz" wrap="square" lIns="38100" tIns="19050" rIns="38100" bIns="19050" anchor="ctr" anchorCtr="1">
                  <a:noAutofit/>
                </a:bodyPr>
                <a:lstStyle/>
                <a:p>
                  <a:pPr>
                    <a:defRPr sz="1400" b="1" i="0" u="none" strike="noStrike" kern="1200" baseline="0">
                      <a:solidFill>
                        <a:schemeClr val="accent1"/>
                      </a:solidFill>
                      <a:effectLst/>
                      <a:latin typeface="+mn-lt"/>
                      <a:ea typeface="+mn-ea"/>
                      <a:cs typeface="+mn-cs"/>
                    </a:defRPr>
                  </a:pPr>
                  <a:endParaRPr lang="es-GT"/>
                </a:p>
              </c:txPr>
              <c:dLblPos val="bestFit"/>
              <c:showLegendKey val="0"/>
              <c:showVal val="1"/>
              <c:showCatName val="1"/>
              <c:showSerName val="0"/>
              <c:showPercent val="1"/>
              <c:showBubbleSize val="0"/>
              <c:extLst>
                <c:ext xmlns:c15="http://schemas.microsoft.com/office/drawing/2012/chart" uri="{CE6537A1-D6FC-4f65-9D91-7224C49458BB}">
                  <c15:layout>
                    <c:manualLayout>
                      <c:w val="0.40439167517670799"/>
                      <c:h val="0.11375882280942731"/>
                    </c:manualLayout>
                  </c15:layout>
                </c:ext>
                <c:ext xmlns:c16="http://schemas.microsoft.com/office/drawing/2014/chart" uri="{C3380CC4-5D6E-409C-BE32-E72D297353CC}">
                  <c16:uniqueId val="{00000001-50A9-45F4-849F-ED1DEA6E73DF}"/>
                </c:ext>
              </c:extLst>
            </c:dLbl>
            <c:dLbl>
              <c:idx val="1"/>
              <c:layout>
                <c:manualLayout>
                  <c:x val="1.0244137437427197E-2"/>
                  <c:y val="6.8541940967988659E-3"/>
                </c:manualLayout>
              </c:layout>
              <c:spPr>
                <a:solidFill>
                  <a:schemeClr val="lt1">
                    <a:alpha val="90000"/>
                  </a:schemeClr>
                </a:solidFill>
                <a:ln w="12700" cap="flat" cmpd="sng" algn="ctr">
                  <a:solidFill>
                    <a:schemeClr val="accent2"/>
                  </a:solidFill>
                  <a:round/>
                </a:ln>
                <a:effectLst>
                  <a:outerShdw blurRad="50800" dist="38100" dir="2700000" algn="tl" rotWithShape="0">
                    <a:schemeClr val="accent2">
                      <a:lumMod val="75000"/>
                      <a:alpha val="40000"/>
                    </a:schemeClr>
                  </a:outerShdw>
                </a:effectLst>
              </c:spPr>
              <c:txPr>
                <a:bodyPr rot="0" spcFirstLastPara="1" vertOverflow="clip" horzOverflow="clip" vert="horz" wrap="square" lIns="38100" tIns="19050" rIns="38100" bIns="19050" anchor="ctr" anchorCtr="1">
                  <a:noAutofit/>
                </a:bodyPr>
                <a:lstStyle/>
                <a:p>
                  <a:pPr>
                    <a:defRPr sz="1400" b="1" i="0" u="none" strike="noStrike" kern="1200" baseline="0">
                      <a:solidFill>
                        <a:schemeClr val="accent2"/>
                      </a:solidFill>
                      <a:effectLst/>
                      <a:latin typeface="+mn-lt"/>
                      <a:ea typeface="+mn-ea"/>
                      <a:cs typeface="+mn-cs"/>
                    </a:defRPr>
                  </a:pPr>
                  <a:endParaRPr lang="es-GT"/>
                </a:p>
              </c:txPr>
              <c:dLblPos val="bestFit"/>
              <c:showLegendKey val="0"/>
              <c:showVal val="1"/>
              <c:showCatName val="1"/>
              <c:showSerName val="0"/>
              <c:showPercent val="1"/>
              <c:showBubbleSize val="0"/>
              <c:extLst>
                <c:ext xmlns:c15="http://schemas.microsoft.com/office/drawing/2012/chart" uri="{CE6537A1-D6FC-4f65-9D91-7224C49458BB}">
                  <c15:layout>
                    <c:manualLayout>
                      <c:w val="0.4541346728440146"/>
                      <c:h val="0.12003941442137576"/>
                    </c:manualLayout>
                  </c15:layout>
                </c:ext>
                <c:ext xmlns:c16="http://schemas.microsoft.com/office/drawing/2014/chart" uri="{C3380CC4-5D6E-409C-BE32-E72D297353CC}">
                  <c16:uniqueId val="{00000003-50A9-45F4-849F-ED1DEA6E73DF}"/>
                </c:ext>
              </c:extLst>
            </c:dLbl>
            <c:spPr>
              <a:solidFill>
                <a:sysClr val="window" lastClr="FFFFFF">
                  <a:alpha val="90000"/>
                </a:sysClr>
              </a:solidFill>
              <a:ln w="12700" cap="flat" cmpd="sng" algn="ctr">
                <a:solidFill>
                  <a:srgbClr val="4472C4"/>
                </a:solidFill>
                <a:round/>
              </a:ln>
              <a:effectLst>
                <a:outerShdw blurRad="50800" dist="38100" dir="2700000" algn="tl" rotWithShape="0">
                  <a:srgbClr val="4472C4">
                    <a:lumMod val="75000"/>
                    <a:alpha val="40000"/>
                  </a:srgbClr>
                </a:outerShdw>
              </a:effectLst>
            </c:spPr>
            <c:txPr>
              <a:bodyPr rot="0" spcFirstLastPara="1" vertOverflow="clip" horzOverflow="clip" vert="horz" wrap="square" lIns="38100" tIns="19050" rIns="38100" bIns="19050" anchor="ctr" anchorCtr="1">
                <a:spAutoFit/>
              </a:bodyPr>
              <a:lstStyle/>
              <a:p>
                <a:pPr>
                  <a:defRPr sz="1400" b="1" i="0" u="none" strike="noStrike" kern="1200" baseline="0">
                    <a:solidFill>
                      <a:schemeClr val="accent1"/>
                    </a:solidFill>
                    <a:effectLst/>
                    <a:latin typeface="+mn-lt"/>
                    <a:ea typeface="+mn-ea"/>
                    <a:cs typeface="+mn-cs"/>
                  </a:defRPr>
                </a:pPr>
                <a:endParaRPr lang="es-GT"/>
              </a:p>
            </c:txPr>
            <c:dLblPos val="inEnd"/>
            <c:showLegendKey val="0"/>
            <c:showVal val="1"/>
            <c:showCatName val="1"/>
            <c:showSerName val="0"/>
            <c:showPercent val="1"/>
            <c:showBubbleSize val="0"/>
            <c:showLeaderLines val="1"/>
            <c:leaderLines>
              <c:spPr>
                <a:ln w="9525">
                  <a:solidFill>
                    <a:schemeClr val="tx1">
                      <a:lumMod val="35000"/>
                      <a:lumOff val="65000"/>
                    </a:schemeClr>
                  </a:solidFill>
                </a:ln>
                <a:effectLst/>
              </c:spPr>
            </c:leaderLines>
            <c:extLst>
              <c:ext xmlns:c15="http://schemas.microsoft.com/office/drawing/2012/chart" uri="{CE6537A1-D6FC-4f65-9D91-7224C49458BB}"/>
            </c:extLst>
          </c:dLbls>
          <c:cat>
            <c:strRef>
              <c:f>(Fuentes!$E$4,Fuentes!$F$4)</c:f>
              <c:strCache>
                <c:ptCount val="2"/>
                <c:pt idx="0">
                  <c:v>EJECUCION</c:v>
                </c:pt>
                <c:pt idx="1">
                  <c:v>SALDO POR EJECUTAR</c:v>
                </c:pt>
              </c:strCache>
            </c:strRef>
          </c:cat>
          <c:val>
            <c:numRef>
              <c:f>(Fuentes!$E$10,Fuentes!$F$10)</c:f>
              <c:numCache>
                <c:formatCode>_(* #,##0_);_(* \(#,##0\);_(* "-"??_);_(@_)</c:formatCode>
                <c:ptCount val="2"/>
                <c:pt idx="0" formatCode="_(&quot;Q&quot;* #,##0.00_);_(&quot;Q&quot;* \(#,##0.00\);_(&quot;Q&quot;* &quot;-&quot;??_);_(@_)">
                  <c:v>324997547.91000003</c:v>
                </c:pt>
                <c:pt idx="1">
                  <c:v>31643539.090000015</c:v>
                </c:pt>
              </c:numCache>
            </c:numRef>
          </c:val>
          <c:extLst>
            <c:ext xmlns:c16="http://schemas.microsoft.com/office/drawing/2014/chart" uri="{C3380CC4-5D6E-409C-BE32-E72D297353CC}">
              <c16:uniqueId val="{00000004-50A9-45F4-849F-ED1DEA6E73DF}"/>
            </c:ext>
          </c:extLst>
        </c:ser>
        <c:dLbls>
          <c:dLblPos val="inEnd"/>
          <c:showLegendKey val="0"/>
          <c:showVal val="0"/>
          <c:showCatName val="1"/>
          <c:showSerName val="0"/>
          <c:showPercent val="0"/>
          <c:showBubbleSize val="0"/>
          <c:showLeaderLines val="1"/>
        </c:dLbls>
      </c:pie3D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GT"/>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7"/>
    </mc:Choice>
    <mc:Fallback>
      <c:style val="7"/>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6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r>
              <a:rPr lang="es-GT"/>
              <a:t>Ejecución Presupuestaría </a:t>
            </a:r>
          </a:p>
          <a:p>
            <a:pPr>
              <a:defRPr/>
            </a:pPr>
            <a:r>
              <a:rPr lang="es-GT"/>
              <a:t>al 31 </a:t>
            </a:r>
            <a:r>
              <a:rPr lang="es-GT" baseline="0"/>
              <a:t>de diciembre 2021</a:t>
            </a:r>
            <a:endParaRPr lang="es-GT"/>
          </a:p>
        </c:rich>
      </c:tx>
      <c:overlay val="0"/>
      <c:spPr>
        <a:noFill/>
        <a:ln>
          <a:noFill/>
        </a:ln>
        <a:effectLst/>
      </c:spPr>
      <c:txPr>
        <a:bodyPr rot="0" spcFirstLastPara="1" vertOverflow="ellipsis" vert="horz" wrap="square" anchor="ctr" anchorCtr="1"/>
        <a:lstStyle/>
        <a:p>
          <a:pPr>
            <a:defRPr sz="16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es-GT"/>
        </a:p>
      </c:txPr>
    </c:title>
    <c:autoTitleDeleted val="0"/>
    <c:plotArea>
      <c:layout/>
      <c:barChart>
        <c:barDir val="col"/>
        <c:grouping val="clustered"/>
        <c:varyColors val="0"/>
        <c:ser>
          <c:idx val="0"/>
          <c:order val="0"/>
          <c:tx>
            <c:strRef>
              <c:f>GG!$B$3</c:f>
              <c:strCache>
                <c:ptCount val="1"/>
                <c:pt idx="0">
                  <c:v>ASIGNADO</c:v>
                </c:pt>
              </c:strCache>
            </c:strRef>
          </c:tx>
          <c:spPr>
            <a:gradFill rotWithShape="1">
              <a:gsLst>
                <a:gs pos="0">
                  <a:schemeClr val="accent5">
                    <a:shade val="53000"/>
                    <a:satMod val="103000"/>
                    <a:lumMod val="102000"/>
                    <a:tint val="94000"/>
                  </a:schemeClr>
                </a:gs>
                <a:gs pos="50000">
                  <a:schemeClr val="accent5">
                    <a:shade val="53000"/>
                    <a:satMod val="110000"/>
                    <a:lumMod val="100000"/>
                    <a:shade val="100000"/>
                  </a:schemeClr>
                </a:gs>
                <a:gs pos="100000">
                  <a:schemeClr val="accent5">
                    <a:shade val="53000"/>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cat>
            <c:strRef>
              <c:f>GG!$A$4:$A$11</c:f>
              <c:strCache>
                <c:ptCount val="8"/>
                <c:pt idx="0">
                  <c:v>000 SERVICIOS PERSONALES</c:v>
                </c:pt>
                <c:pt idx="1">
                  <c:v>100 SERVICIOS NO PERSONALES</c:v>
                </c:pt>
                <c:pt idx="2">
                  <c:v>200 MATERIALES Y SUMINISTROS</c:v>
                </c:pt>
                <c:pt idx="3">
                  <c:v>300 PROPIEDAD, PLANTA, EQUIPO  E INTANGIBLES</c:v>
                </c:pt>
                <c:pt idx="4">
                  <c:v>400 TRANSFERENCIAS CORRIENTES</c:v>
                </c:pt>
                <c:pt idx="5">
                  <c:v>500 TRANSFERENCIAS DE CAPITAL</c:v>
                </c:pt>
                <c:pt idx="6">
                  <c:v>600 ACTIVOS FINANCIEROS</c:v>
                </c:pt>
                <c:pt idx="7">
                  <c:v>900 ASIGNACIONES GLOBALES</c:v>
                </c:pt>
              </c:strCache>
            </c:strRef>
          </c:cat>
          <c:val>
            <c:numRef>
              <c:f>GG!$B$4:$B$11</c:f>
              <c:numCache>
                <c:formatCode>_(* #,##0.00_);_(* \(#,##0.00\);_(* "-"??_);_(@_)</c:formatCode>
                <c:ptCount val="8"/>
                <c:pt idx="0">
                  <c:v>94102629</c:v>
                </c:pt>
                <c:pt idx="1">
                  <c:v>199867378</c:v>
                </c:pt>
                <c:pt idx="2">
                  <c:v>13007856</c:v>
                </c:pt>
                <c:pt idx="3">
                  <c:v>3963514</c:v>
                </c:pt>
                <c:pt idx="4">
                  <c:v>90667898</c:v>
                </c:pt>
                <c:pt idx="5">
                  <c:v>230000</c:v>
                </c:pt>
                <c:pt idx="6">
                  <c:v>0</c:v>
                </c:pt>
                <c:pt idx="7">
                  <c:v>1518725</c:v>
                </c:pt>
              </c:numCache>
            </c:numRef>
          </c:val>
          <c:extLst>
            <c:ext xmlns:c16="http://schemas.microsoft.com/office/drawing/2014/chart" uri="{C3380CC4-5D6E-409C-BE32-E72D297353CC}">
              <c16:uniqueId val="{00000000-B48A-4B89-8E9E-7AE0DB385F1E}"/>
            </c:ext>
          </c:extLst>
        </c:ser>
        <c:ser>
          <c:idx val="1"/>
          <c:order val="1"/>
          <c:tx>
            <c:strRef>
              <c:f>GG!$C$3</c:f>
              <c:strCache>
                <c:ptCount val="1"/>
                <c:pt idx="0">
                  <c:v>VIGENTE</c:v>
                </c:pt>
              </c:strCache>
            </c:strRef>
          </c:tx>
          <c:spPr>
            <a:gradFill rotWithShape="1">
              <a:gsLst>
                <a:gs pos="0">
                  <a:schemeClr val="accent5">
                    <a:shade val="76000"/>
                    <a:satMod val="103000"/>
                    <a:lumMod val="102000"/>
                    <a:tint val="94000"/>
                  </a:schemeClr>
                </a:gs>
                <a:gs pos="50000">
                  <a:schemeClr val="accent5">
                    <a:shade val="76000"/>
                    <a:satMod val="110000"/>
                    <a:lumMod val="100000"/>
                    <a:shade val="100000"/>
                  </a:schemeClr>
                </a:gs>
                <a:gs pos="100000">
                  <a:schemeClr val="accent5">
                    <a:shade val="76000"/>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cat>
            <c:strRef>
              <c:f>GG!$A$4:$A$11</c:f>
              <c:strCache>
                <c:ptCount val="8"/>
                <c:pt idx="0">
                  <c:v>000 SERVICIOS PERSONALES</c:v>
                </c:pt>
                <c:pt idx="1">
                  <c:v>100 SERVICIOS NO PERSONALES</c:v>
                </c:pt>
                <c:pt idx="2">
                  <c:v>200 MATERIALES Y SUMINISTROS</c:v>
                </c:pt>
                <c:pt idx="3">
                  <c:v>300 PROPIEDAD, PLANTA, EQUIPO  E INTANGIBLES</c:v>
                </c:pt>
                <c:pt idx="4">
                  <c:v>400 TRANSFERENCIAS CORRIENTES</c:v>
                </c:pt>
                <c:pt idx="5">
                  <c:v>500 TRANSFERENCIAS DE CAPITAL</c:v>
                </c:pt>
                <c:pt idx="6">
                  <c:v>600 ACTIVOS FINANCIEROS</c:v>
                </c:pt>
                <c:pt idx="7">
                  <c:v>900 ASIGNACIONES GLOBALES</c:v>
                </c:pt>
              </c:strCache>
            </c:strRef>
          </c:cat>
          <c:val>
            <c:numRef>
              <c:f>GG!$C$4:$C$11</c:f>
              <c:numCache>
                <c:formatCode>_(* #,##0.00_);_(* \(#,##0.00\);_(* "-"??_);_(@_)</c:formatCode>
                <c:ptCount val="8"/>
                <c:pt idx="0">
                  <c:v>138752863</c:v>
                </c:pt>
                <c:pt idx="1">
                  <c:v>91916293</c:v>
                </c:pt>
                <c:pt idx="2">
                  <c:v>12882375</c:v>
                </c:pt>
                <c:pt idx="3">
                  <c:v>9874982</c:v>
                </c:pt>
                <c:pt idx="4">
                  <c:v>75420848</c:v>
                </c:pt>
                <c:pt idx="5">
                  <c:v>200000</c:v>
                </c:pt>
                <c:pt idx="6">
                  <c:v>21207394</c:v>
                </c:pt>
                <c:pt idx="7">
                  <c:v>6386332</c:v>
                </c:pt>
              </c:numCache>
            </c:numRef>
          </c:val>
          <c:extLst>
            <c:ext xmlns:c16="http://schemas.microsoft.com/office/drawing/2014/chart" uri="{C3380CC4-5D6E-409C-BE32-E72D297353CC}">
              <c16:uniqueId val="{00000001-B48A-4B89-8E9E-7AE0DB385F1E}"/>
            </c:ext>
          </c:extLst>
        </c:ser>
        <c:ser>
          <c:idx val="2"/>
          <c:order val="2"/>
          <c:tx>
            <c:strRef>
              <c:f>GG!$D$3</c:f>
              <c:strCache>
                <c:ptCount val="1"/>
                <c:pt idx="0">
                  <c:v>DEVENGADO</c:v>
                </c:pt>
              </c:strCache>
            </c:strRef>
          </c:tx>
          <c:spPr>
            <a:gradFill rotWithShape="1">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cat>
            <c:strRef>
              <c:f>GG!$A$4:$A$11</c:f>
              <c:strCache>
                <c:ptCount val="8"/>
                <c:pt idx="0">
                  <c:v>000 SERVICIOS PERSONALES</c:v>
                </c:pt>
                <c:pt idx="1">
                  <c:v>100 SERVICIOS NO PERSONALES</c:v>
                </c:pt>
                <c:pt idx="2">
                  <c:v>200 MATERIALES Y SUMINISTROS</c:v>
                </c:pt>
                <c:pt idx="3">
                  <c:v>300 PROPIEDAD, PLANTA, EQUIPO  E INTANGIBLES</c:v>
                </c:pt>
                <c:pt idx="4">
                  <c:v>400 TRANSFERENCIAS CORRIENTES</c:v>
                </c:pt>
                <c:pt idx="5">
                  <c:v>500 TRANSFERENCIAS DE CAPITAL</c:v>
                </c:pt>
                <c:pt idx="6">
                  <c:v>600 ACTIVOS FINANCIEROS</c:v>
                </c:pt>
                <c:pt idx="7">
                  <c:v>900 ASIGNACIONES GLOBALES</c:v>
                </c:pt>
              </c:strCache>
            </c:strRef>
          </c:cat>
          <c:val>
            <c:numRef>
              <c:f>GG!$D$4:$D$11</c:f>
              <c:numCache>
                <c:formatCode>_(* #,##0.00_);_(* \(#,##0.00\);_(* "-"??_);_(@_)</c:formatCode>
                <c:ptCount val="8"/>
                <c:pt idx="0">
                  <c:v>131431963.08</c:v>
                </c:pt>
                <c:pt idx="1">
                  <c:v>74817829.760000005</c:v>
                </c:pt>
                <c:pt idx="2">
                  <c:v>10955818.5</c:v>
                </c:pt>
                <c:pt idx="3">
                  <c:v>6863336.2599999998</c:v>
                </c:pt>
                <c:pt idx="4">
                  <c:v>73161466.579999998</c:v>
                </c:pt>
                <c:pt idx="5">
                  <c:v>200000</c:v>
                </c:pt>
                <c:pt idx="6">
                  <c:v>21200000</c:v>
                </c:pt>
                <c:pt idx="7">
                  <c:v>6367133.7300000004</c:v>
                </c:pt>
              </c:numCache>
            </c:numRef>
          </c:val>
          <c:extLst>
            <c:ext xmlns:c16="http://schemas.microsoft.com/office/drawing/2014/chart" uri="{C3380CC4-5D6E-409C-BE32-E72D297353CC}">
              <c16:uniqueId val="{00000002-B48A-4B89-8E9E-7AE0DB385F1E}"/>
            </c:ext>
          </c:extLst>
        </c:ser>
        <c:ser>
          <c:idx val="3"/>
          <c:order val="3"/>
          <c:tx>
            <c:strRef>
              <c:f>GG!$E$3</c:f>
              <c:strCache>
                <c:ptCount val="1"/>
                <c:pt idx="0">
                  <c:v>SALDO POR DEVENGAR</c:v>
                </c:pt>
              </c:strCache>
            </c:strRef>
          </c:tx>
          <c:spPr>
            <a:gradFill rotWithShape="1">
              <a:gsLst>
                <a:gs pos="0">
                  <a:schemeClr val="accent5">
                    <a:tint val="77000"/>
                    <a:satMod val="103000"/>
                    <a:lumMod val="102000"/>
                    <a:tint val="94000"/>
                  </a:schemeClr>
                </a:gs>
                <a:gs pos="50000">
                  <a:schemeClr val="accent5">
                    <a:tint val="77000"/>
                    <a:satMod val="110000"/>
                    <a:lumMod val="100000"/>
                    <a:shade val="100000"/>
                  </a:schemeClr>
                </a:gs>
                <a:gs pos="100000">
                  <a:schemeClr val="accent5">
                    <a:tint val="77000"/>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cat>
            <c:strRef>
              <c:f>GG!$A$4:$A$11</c:f>
              <c:strCache>
                <c:ptCount val="8"/>
                <c:pt idx="0">
                  <c:v>000 SERVICIOS PERSONALES</c:v>
                </c:pt>
                <c:pt idx="1">
                  <c:v>100 SERVICIOS NO PERSONALES</c:v>
                </c:pt>
                <c:pt idx="2">
                  <c:v>200 MATERIALES Y SUMINISTROS</c:v>
                </c:pt>
                <c:pt idx="3">
                  <c:v>300 PROPIEDAD, PLANTA, EQUIPO  E INTANGIBLES</c:v>
                </c:pt>
                <c:pt idx="4">
                  <c:v>400 TRANSFERENCIAS CORRIENTES</c:v>
                </c:pt>
                <c:pt idx="5">
                  <c:v>500 TRANSFERENCIAS DE CAPITAL</c:v>
                </c:pt>
                <c:pt idx="6">
                  <c:v>600 ACTIVOS FINANCIEROS</c:v>
                </c:pt>
                <c:pt idx="7">
                  <c:v>900 ASIGNACIONES GLOBALES</c:v>
                </c:pt>
              </c:strCache>
            </c:strRef>
          </c:cat>
          <c:val>
            <c:numRef>
              <c:f>GG!$E$4:$E$11</c:f>
              <c:numCache>
                <c:formatCode>_(* #,##0.00_);_(* \(#,##0.00\);_(* "-"??_);_(@_)</c:formatCode>
                <c:ptCount val="8"/>
                <c:pt idx="0">
                  <c:v>7320899.9200000018</c:v>
                </c:pt>
                <c:pt idx="1">
                  <c:v>17098463.239999995</c:v>
                </c:pt>
                <c:pt idx="2">
                  <c:v>1926556.5</c:v>
                </c:pt>
                <c:pt idx="3">
                  <c:v>3011645.74</c:v>
                </c:pt>
                <c:pt idx="4">
                  <c:v>2259381.4200000018</c:v>
                </c:pt>
                <c:pt idx="5">
                  <c:v>0</c:v>
                </c:pt>
                <c:pt idx="6">
                  <c:v>7394</c:v>
                </c:pt>
                <c:pt idx="7">
                  <c:v>19198.269999999553</c:v>
                </c:pt>
              </c:numCache>
            </c:numRef>
          </c:val>
          <c:extLst>
            <c:ext xmlns:c16="http://schemas.microsoft.com/office/drawing/2014/chart" uri="{C3380CC4-5D6E-409C-BE32-E72D297353CC}">
              <c16:uniqueId val="{00000003-B48A-4B89-8E9E-7AE0DB385F1E}"/>
            </c:ext>
          </c:extLst>
        </c:ser>
        <c:ser>
          <c:idx val="4"/>
          <c:order val="4"/>
          <c:tx>
            <c:strRef>
              <c:f>GG!$F$3</c:f>
              <c:strCache>
                <c:ptCount val="1"/>
                <c:pt idx="0">
                  <c:v>%
EJEC</c:v>
                </c:pt>
              </c:strCache>
            </c:strRef>
          </c:tx>
          <c:spPr>
            <a:gradFill rotWithShape="1">
              <a:gsLst>
                <a:gs pos="0">
                  <a:schemeClr val="accent5">
                    <a:tint val="54000"/>
                    <a:satMod val="103000"/>
                    <a:lumMod val="102000"/>
                    <a:tint val="94000"/>
                  </a:schemeClr>
                </a:gs>
                <a:gs pos="50000">
                  <a:schemeClr val="accent5">
                    <a:tint val="54000"/>
                    <a:satMod val="110000"/>
                    <a:lumMod val="100000"/>
                    <a:shade val="100000"/>
                  </a:schemeClr>
                </a:gs>
                <a:gs pos="100000">
                  <a:schemeClr val="accent5">
                    <a:tint val="54000"/>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cat>
            <c:strRef>
              <c:f>GG!$A$4:$A$11</c:f>
              <c:strCache>
                <c:ptCount val="8"/>
                <c:pt idx="0">
                  <c:v>000 SERVICIOS PERSONALES</c:v>
                </c:pt>
                <c:pt idx="1">
                  <c:v>100 SERVICIOS NO PERSONALES</c:v>
                </c:pt>
                <c:pt idx="2">
                  <c:v>200 MATERIALES Y SUMINISTROS</c:v>
                </c:pt>
                <c:pt idx="3">
                  <c:v>300 PROPIEDAD, PLANTA, EQUIPO  E INTANGIBLES</c:v>
                </c:pt>
                <c:pt idx="4">
                  <c:v>400 TRANSFERENCIAS CORRIENTES</c:v>
                </c:pt>
                <c:pt idx="5">
                  <c:v>500 TRANSFERENCIAS DE CAPITAL</c:v>
                </c:pt>
                <c:pt idx="6">
                  <c:v>600 ACTIVOS FINANCIEROS</c:v>
                </c:pt>
                <c:pt idx="7">
                  <c:v>900 ASIGNACIONES GLOBALES</c:v>
                </c:pt>
              </c:strCache>
            </c:strRef>
          </c:cat>
          <c:val>
            <c:numRef>
              <c:f>GG!$F$4:$F$11</c:f>
              <c:numCache>
                <c:formatCode>0.00%</c:formatCode>
                <c:ptCount val="8"/>
                <c:pt idx="0">
                  <c:v>0.94723784603997685</c:v>
                </c:pt>
                <c:pt idx="1">
                  <c:v>0.81397788485660538</c:v>
                </c:pt>
                <c:pt idx="2">
                  <c:v>0.85045020813320527</c:v>
                </c:pt>
                <c:pt idx="3">
                  <c:v>0.69502266029446935</c:v>
                </c:pt>
                <c:pt idx="4">
                  <c:v>0.97004301224510225</c:v>
                </c:pt>
                <c:pt idx="5">
                  <c:v>1</c:v>
                </c:pt>
                <c:pt idx="6">
                  <c:v>0.99965134801569677</c:v>
                </c:pt>
                <c:pt idx="7">
                  <c:v>0.99699385030405563</c:v>
                </c:pt>
              </c:numCache>
            </c:numRef>
          </c:val>
          <c:extLst>
            <c:ext xmlns:c16="http://schemas.microsoft.com/office/drawing/2014/chart" uri="{C3380CC4-5D6E-409C-BE32-E72D297353CC}">
              <c16:uniqueId val="{00000004-B48A-4B89-8E9E-7AE0DB385F1E}"/>
            </c:ext>
          </c:extLst>
        </c:ser>
        <c:dLbls>
          <c:showLegendKey val="0"/>
          <c:showVal val="0"/>
          <c:showCatName val="0"/>
          <c:showSerName val="0"/>
          <c:showPercent val="0"/>
          <c:showBubbleSize val="0"/>
        </c:dLbls>
        <c:gapWidth val="150"/>
        <c:axId val="-1939656336"/>
        <c:axId val="-1939662864"/>
      </c:barChart>
      <c:catAx>
        <c:axId val="-1939656336"/>
        <c:scaling>
          <c:orientation val="minMax"/>
        </c:scaling>
        <c:delete val="0"/>
        <c:axPos val="b"/>
        <c:numFmt formatCode="General" sourceLinked="1"/>
        <c:majorTickMark val="none"/>
        <c:minorTickMark val="none"/>
        <c:tickLblPos val="nextTo"/>
        <c:spPr>
          <a:noFill/>
          <a:ln w="12700" cap="flat" cmpd="sng" algn="ctr">
            <a:solidFill>
              <a:schemeClr val="lt1">
                <a:lumMod val="95000"/>
                <a:alpha val="54000"/>
              </a:schemeClr>
            </a:solidFill>
            <a:round/>
          </a:ln>
          <a:effectLst/>
        </c:spPr>
        <c:txPr>
          <a:bodyPr rot="-60000000" spcFirstLastPara="1" vertOverflow="ellipsis" vert="horz" wrap="square" anchor="ctr" anchorCtr="1"/>
          <a:lstStyle/>
          <a:p>
            <a:pPr>
              <a:defRPr sz="900" b="0" i="0" u="none" strike="noStrike" kern="1200" baseline="0">
                <a:solidFill>
                  <a:schemeClr val="lt1">
                    <a:lumMod val="85000"/>
                  </a:schemeClr>
                </a:solidFill>
                <a:latin typeface="+mn-lt"/>
                <a:ea typeface="+mn-ea"/>
                <a:cs typeface="+mn-cs"/>
              </a:defRPr>
            </a:pPr>
            <a:endParaRPr lang="es-GT"/>
          </a:p>
        </c:txPr>
        <c:crossAx val="-1939662864"/>
        <c:crosses val="autoZero"/>
        <c:auto val="1"/>
        <c:lblAlgn val="ctr"/>
        <c:lblOffset val="100"/>
        <c:noMultiLvlLbl val="0"/>
      </c:catAx>
      <c:valAx>
        <c:axId val="-1939662864"/>
        <c:scaling>
          <c:orientation val="minMax"/>
          <c:max val="200000000"/>
        </c:scaling>
        <c:delete val="0"/>
        <c:axPos val="l"/>
        <c:majorGridlines>
          <c:spPr>
            <a:ln w="9525" cap="flat" cmpd="sng" algn="ctr">
              <a:solidFill>
                <a:schemeClr val="lt1">
                  <a:lumMod val="95000"/>
                  <a:alpha val="10000"/>
                </a:schemeClr>
              </a:solidFill>
              <a:round/>
            </a:ln>
            <a:effectLst/>
          </c:spPr>
        </c:majorGridlines>
        <c:numFmt formatCode="_(* #,##0.00_);_(* \(#,##0.00\);_(*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lt1">
                    <a:lumMod val="85000"/>
                  </a:schemeClr>
                </a:solidFill>
                <a:latin typeface="+mn-lt"/>
                <a:ea typeface="+mn-ea"/>
                <a:cs typeface="+mn-cs"/>
              </a:defRPr>
            </a:pPr>
            <a:endParaRPr lang="es-GT"/>
          </a:p>
        </c:txPr>
        <c:crossAx val="-1939656336"/>
        <c:crosses val="autoZero"/>
        <c:crossBetween val="between"/>
      </c:valAx>
      <c:dTable>
        <c:showHorzBorder val="1"/>
        <c:showVertBorder val="1"/>
        <c:showOutline val="1"/>
        <c:showKeys val="1"/>
        <c:spPr>
          <a:noFill/>
          <a:ln w="9525">
            <a:solidFill>
              <a:schemeClr val="lt1">
                <a:lumMod val="95000"/>
                <a:alpha val="54000"/>
              </a:schemeClr>
            </a:solidFill>
          </a:ln>
          <a:effectLst/>
        </c:spPr>
        <c:txPr>
          <a:bodyPr rot="0" spcFirstLastPara="1" vertOverflow="ellipsis" vert="horz" wrap="square" anchor="ctr" anchorCtr="1"/>
          <a:lstStyle/>
          <a:p>
            <a:pPr rtl="0">
              <a:defRPr sz="900" b="0" i="0" u="none" strike="noStrike" kern="1200" baseline="0">
                <a:solidFill>
                  <a:schemeClr val="lt1">
                    <a:lumMod val="85000"/>
                  </a:schemeClr>
                </a:solidFill>
                <a:latin typeface="+mn-lt"/>
                <a:ea typeface="+mn-ea"/>
                <a:cs typeface="+mn-cs"/>
              </a:defRPr>
            </a:pPr>
            <a:endParaRPr lang="es-GT"/>
          </a:p>
        </c:txPr>
      </c:dTable>
      <c:spPr>
        <a:noFill/>
        <a:ln>
          <a:noFill/>
        </a:ln>
        <a:effectLst/>
      </c:spPr>
    </c:plotArea>
    <c:plotVisOnly val="1"/>
    <c:dispBlanksAs val="gap"/>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es-GT"/>
    </a:p>
  </c:txPr>
  <c:externalData r:id="rId4">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7"/>
    </mc:Choice>
    <mc:Fallback>
      <c:style val="7"/>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6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r>
              <a:rPr lang="en-US"/>
              <a:t>Ejecución Presupuestaría </a:t>
            </a:r>
          </a:p>
          <a:p>
            <a:pPr>
              <a:defRPr/>
            </a:pPr>
            <a:r>
              <a:rPr lang="en-US"/>
              <a:t>Servicios Personales</a:t>
            </a:r>
          </a:p>
          <a:p>
            <a:pPr>
              <a:defRPr/>
            </a:pPr>
            <a:r>
              <a:rPr lang="en-US"/>
              <a:t>al 31 de</a:t>
            </a:r>
            <a:r>
              <a:rPr lang="en-US" baseline="0"/>
              <a:t> dici</a:t>
            </a:r>
            <a:r>
              <a:rPr lang="en-US"/>
              <a:t>embre 2021</a:t>
            </a:r>
          </a:p>
        </c:rich>
      </c:tx>
      <c:overlay val="0"/>
      <c:spPr>
        <a:noFill/>
        <a:ln>
          <a:noFill/>
        </a:ln>
        <a:effectLst/>
      </c:spPr>
      <c:txPr>
        <a:bodyPr rot="0" spcFirstLastPara="1" vertOverflow="ellipsis" vert="horz" wrap="square" anchor="ctr" anchorCtr="1"/>
        <a:lstStyle/>
        <a:p>
          <a:pPr>
            <a:defRPr sz="16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es-GT"/>
        </a:p>
      </c:txPr>
    </c:title>
    <c:autoTitleDeleted val="0"/>
    <c:plotArea>
      <c:layout>
        <c:manualLayout>
          <c:layoutTarget val="inner"/>
          <c:xMode val="edge"/>
          <c:yMode val="edge"/>
          <c:x val="0.22094942459027078"/>
          <c:y val="0.18140380741654341"/>
          <c:w val="0.7612147638855713"/>
          <c:h val="0.69122405444805946"/>
        </c:manualLayout>
      </c:layout>
      <c:barChart>
        <c:barDir val="col"/>
        <c:grouping val="clustered"/>
        <c:varyColors val="0"/>
        <c:ser>
          <c:idx val="0"/>
          <c:order val="0"/>
          <c:tx>
            <c:strRef>
              <c:f>'Cero '!$B$3</c:f>
              <c:strCache>
                <c:ptCount val="1"/>
                <c:pt idx="0">
                  <c:v>SERVICIOS PERSONALES</c:v>
                </c:pt>
              </c:strCache>
            </c:strRef>
          </c:tx>
          <c:spPr>
            <a:gradFill rotWithShape="1">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cat>
            <c:strRef>
              <c:f>'Cero '!$C$2:$G$2</c:f>
              <c:strCache>
                <c:ptCount val="5"/>
                <c:pt idx="0">
                  <c:v>ASIGNADO</c:v>
                </c:pt>
                <c:pt idx="1">
                  <c:v>VIGENTE</c:v>
                </c:pt>
                <c:pt idx="2">
                  <c:v>DEVENGADO</c:v>
                </c:pt>
                <c:pt idx="3">
                  <c:v>SALDO POR DEVENGAR</c:v>
                </c:pt>
                <c:pt idx="4">
                  <c:v>%
EJEC</c:v>
                </c:pt>
              </c:strCache>
            </c:strRef>
          </c:cat>
          <c:val>
            <c:numRef>
              <c:f>'Cero '!$C$3:$G$3</c:f>
              <c:numCache>
                <c:formatCode>_(* #,##0.00_);_(* \(#,##0.00\);_(* "-"??_);_(@_)</c:formatCode>
                <c:ptCount val="5"/>
                <c:pt idx="0">
                  <c:v>94102629</c:v>
                </c:pt>
                <c:pt idx="1">
                  <c:v>138752863</c:v>
                </c:pt>
                <c:pt idx="2">
                  <c:v>131431963</c:v>
                </c:pt>
                <c:pt idx="3">
                  <c:v>7320900</c:v>
                </c:pt>
                <c:pt idx="4" formatCode="0.00%">
                  <c:v>0.94723784546341216</c:v>
                </c:pt>
              </c:numCache>
            </c:numRef>
          </c:val>
          <c:extLst>
            <c:ext xmlns:c16="http://schemas.microsoft.com/office/drawing/2014/chart" uri="{C3380CC4-5D6E-409C-BE32-E72D297353CC}">
              <c16:uniqueId val="{00000000-C189-403E-BAD7-67F25BADA4CC}"/>
            </c:ext>
          </c:extLst>
        </c:ser>
        <c:dLbls>
          <c:showLegendKey val="0"/>
          <c:showVal val="0"/>
          <c:showCatName val="0"/>
          <c:showSerName val="0"/>
          <c:showPercent val="0"/>
          <c:showBubbleSize val="0"/>
        </c:dLbls>
        <c:gapWidth val="100"/>
        <c:overlap val="-24"/>
        <c:axId val="-1939666672"/>
        <c:axId val="-1939661776"/>
      </c:barChart>
      <c:catAx>
        <c:axId val="-1939666672"/>
        <c:scaling>
          <c:orientation val="minMax"/>
        </c:scaling>
        <c:delete val="0"/>
        <c:axPos val="b"/>
        <c:numFmt formatCode="General" sourceLinked="1"/>
        <c:majorTickMark val="none"/>
        <c:minorTickMark val="none"/>
        <c:tickLblPos val="nextTo"/>
        <c:spPr>
          <a:noFill/>
          <a:ln w="12700" cap="flat" cmpd="sng" algn="ctr">
            <a:solidFill>
              <a:schemeClr val="lt1">
                <a:lumMod val="95000"/>
                <a:alpha val="54000"/>
              </a:schemeClr>
            </a:solidFill>
            <a:round/>
          </a:ln>
          <a:effectLst/>
        </c:spPr>
        <c:txPr>
          <a:bodyPr rot="-60000000" spcFirstLastPara="1" vertOverflow="ellipsis" vert="horz" wrap="square" anchor="ctr" anchorCtr="1"/>
          <a:lstStyle/>
          <a:p>
            <a:pPr>
              <a:defRPr sz="900" b="0" i="0" u="none" strike="noStrike" kern="1200" baseline="0">
                <a:solidFill>
                  <a:schemeClr val="lt1">
                    <a:lumMod val="85000"/>
                  </a:schemeClr>
                </a:solidFill>
                <a:latin typeface="+mn-lt"/>
                <a:ea typeface="+mn-ea"/>
                <a:cs typeface="+mn-cs"/>
              </a:defRPr>
            </a:pPr>
            <a:endParaRPr lang="es-GT"/>
          </a:p>
        </c:txPr>
        <c:crossAx val="-1939661776"/>
        <c:crosses val="autoZero"/>
        <c:auto val="1"/>
        <c:lblAlgn val="ctr"/>
        <c:lblOffset val="100"/>
        <c:noMultiLvlLbl val="0"/>
      </c:catAx>
      <c:valAx>
        <c:axId val="-1939661776"/>
        <c:scaling>
          <c:orientation val="minMax"/>
        </c:scaling>
        <c:delete val="0"/>
        <c:axPos val="l"/>
        <c:majorGridlines>
          <c:spPr>
            <a:ln w="9525" cap="flat" cmpd="sng" algn="ctr">
              <a:solidFill>
                <a:schemeClr val="lt1">
                  <a:lumMod val="95000"/>
                  <a:alpha val="10000"/>
                </a:schemeClr>
              </a:solidFill>
              <a:round/>
            </a:ln>
            <a:effectLst/>
          </c:spPr>
        </c:majorGridlines>
        <c:title>
          <c:overlay val="0"/>
          <c:spPr>
            <a:noFill/>
            <a:ln>
              <a:noFill/>
            </a:ln>
            <a:effectLst/>
          </c:spPr>
          <c:txPr>
            <a:bodyPr rot="-5400000" spcFirstLastPara="1" vertOverflow="ellipsis" vert="horz" wrap="square" anchor="ctr" anchorCtr="1"/>
            <a:lstStyle/>
            <a:p>
              <a:pPr>
                <a:defRPr sz="900" b="1" i="0" u="none" strike="noStrike" kern="1200" cap="all" baseline="0">
                  <a:solidFill>
                    <a:schemeClr val="lt1">
                      <a:lumMod val="85000"/>
                    </a:schemeClr>
                  </a:solidFill>
                  <a:latin typeface="+mn-lt"/>
                  <a:ea typeface="+mn-ea"/>
                  <a:cs typeface="+mn-cs"/>
                </a:defRPr>
              </a:pPr>
              <a:endParaRPr lang="es-GT"/>
            </a:p>
          </c:txPr>
        </c:title>
        <c:numFmt formatCode="_(* #,##0.00_);_(* \(#,##0.00\);_(*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lt1">
                    <a:lumMod val="85000"/>
                  </a:schemeClr>
                </a:solidFill>
                <a:latin typeface="+mn-lt"/>
                <a:ea typeface="+mn-ea"/>
                <a:cs typeface="+mn-cs"/>
              </a:defRPr>
            </a:pPr>
            <a:endParaRPr lang="es-GT"/>
          </a:p>
        </c:txPr>
        <c:crossAx val="-1939666672"/>
        <c:crosses val="autoZero"/>
        <c:crossBetween val="between"/>
      </c:valAx>
      <c:dTable>
        <c:showHorzBorder val="1"/>
        <c:showVertBorder val="1"/>
        <c:showOutline val="1"/>
        <c:showKeys val="1"/>
        <c:spPr>
          <a:noFill/>
          <a:ln w="9525">
            <a:solidFill>
              <a:schemeClr val="lt1">
                <a:lumMod val="95000"/>
                <a:alpha val="54000"/>
              </a:schemeClr>
            </a:solidFill>
          </a:ln>
          <a:effectLst/>
        </c:spPr>
        <c:txPr>
          <a:bodyPr rot="0" spcFirstLastPara="1" vertOverflow="ellipsis" vert="horz" wrap="square" anchor="ctr" anchorCtr="1"/>
          <a:lstStyle/>
          <a:p>
            <a:pPr rtl="0">
              <a:defRPr sz="1200" b="0" i="0" u="none" strike="noStrike" kern="1200" baseline="0">
                <a:solidFill>
                  <a:schemeClr val="lt1">
                    <a:lumMod val="85000"/>
                  </a:schemeClr>
                </a:solidFill>
                <a:latin typeface="+mn-lt"/>
                <a:ea typeface="+mn-ea"/>
                <a:cs typeface="+mn-cs"/>
              </a:defRPr>
            </a:pPr>
            <a:endParaRPr lang="es-GT"/>
          </a:p>
        </c:txPr>
      </c:dTable>
      <c:spPr>
        <a:noFill/>
        <a:ln>
          <a:noFill/>
        </a:ln>
        <a:effectLst/>
      </c:spPr>
    </c:plotArea>
    <c:plotVisOnly val="1"/>
    <c:dispBlanksAs val="gap"/>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es-GT"/>
    </a:p>
  </c:txPr>
  <c:externalData r:id="rId4">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7"/>
    </mc:Choice>
    <mc:Fallback>
      <c:style val="7"/>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6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r>
              <a:rPr lang="es-GT"/>
              <a:t>Ejecución presupuestaría </a:t>
            </a:r>
          </a:p>
          <a:p>
            <a:pPr>
              <a:defRPr/>
            </a:pPr>
            <a:r>
              <a:rPr lang="es-GT"/>
              <a:t>Gastos de Inversión</a:t>
            </a:r>
          </a:p>
          <a:p>
            <a:pPr>
              <a:defRPr/>
            </a:pPr>
            <a:r>
              <a:rPr lang="es-GT"/>
              <a:t>al 31 de diciembre 2021</a:t>
            </a:r>
          </a:p>
        </c:rich>
      </c:tx>
      <c:overlay val="0"/>
      <c:spPr>
        <a:noFill/>
        <a:ln>
          <a:noFill/>
        </a:ln>
        <a:effectLst/>
      </c:spPr>
      <c:txPr>
        <a:bodyPr rot="0" spcFirstLastPara="1" vertOverflow="ellipsis" vert="horz" wrap="square" anchor="ctr" anchorCtr="1"/>
        <a:lstStyle/>
        <a:p>
          <a:pPr>
            <a:defRPr sz="16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es-GT"/>
        </a:p>
      </c:txPr>
    </c:title>
    <c:autoTitleDeleted val="0"/>
    <c:plotArea>
      <c:layout/>
      <c:barChart>
        <c:barDir val="col"/>
        <c:grouping val="clustered"/>
        <c:varyColors val="0"/>
        <c:ser>
          <c:idx val="0"/>
          <c:order val="0"/>
          <c:tx>
            <c:strRef>
              <c:f>Gastos!$J$2</c:f>
              <c:strCache>
                <c:ptCount val="1"/>
                <c:pt idx="0">
                  <c:v>VIGENTE</c:v>
                </c:pt>
              </c:strCache>
            </c:strRef>
          </c:tx>
          <c:spPr>
            <a:gradFill rotWithShape="1">
              <a:gsLst>
                <a:gs pos="0">
                  <a:schemeClr val="accent5">
                    <a:shade val="58000"/>
                    <a:satMod val="103000"/>
                    <a:lumMod val="102000"/>
                    <a:tint val="94000"/>
                  </a:schemeClr>
                </a:gs>
                <a:gs pos="50000">
                  <a:schemeClr val="accent5">
                    <a:shade val="58000"/>
                    <a:satMod val="110000"/>
                    <a:lumMod val="100000"/>
                    <a:shade val="100000"/>
                  </a:schemeClr>
                </a:gs>
                <a:gs pos="100000">
                  <a:schemeClr val="accent5">
                    <a:shade val="58000"/>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delete val="1"/>
          </c:dLbls>
          <c:cat>
            <c:multiLvlStrRef>
              <c:f>Gastos!$H$3:$I$6</c:f>
              <c:multiLvlStrCache>
                <c:ptCount val="4"/>
                <c:lvl>
                  <c:pt idx="0">
                    <c:v>Gastos de  Inversión </c:v>
                  </c:pt>
                  <c:pt idx="1">
                    <c:v>Propiedad planta y equipo</c:v>
                  </c:pt>
                  <c:pt idx="2">
                    <c:v>Transferencias de Capital</c:v>
                  </c:pt>
                  <c:pt idx="3">
                    <c:v>Activos Financieros</c:v>
                  </c:pt>
                </c:lvl>
                <c:lvl>
                  <c:pt idx="1">
                    <c:v>300</c:v>
                  </c:pt>
                  <c:pt idx="2">
                    <c:v>500</c:v>
                  </c:pt>
                  <c:pt idx="3">
                    <c:v>600</c:v>
                  </c:pt>
                </c:lvl>
              </c:multiLvlStrCache>
            </c:multiLvlStrRef>
          </c:cat>
          <c:val>
            <c:numRef>
              <c:f>Gastos!$J$3:$J$6</c:f>
              <c:numCache>
                <c:formatCode>_("Q"* #,##0_);_("Q"* \(#,##0\);_("Q"* "-"??_);_(@_)</c:formatCode>
                <c:ptCount val="4"/>
                <c:pt idx="0" formatCode="_(&quot;Q&quot;* #,##0.00_);_(&quot;Q&quot;* \(#,##0.00\);_(&quot;Q&quot;* &quot;-&quot;??_);_(@_)">
                  <c:v>31282376</c:v>
                </c:pt>
                <c:pt idx="1">
                  <c:v>9874982</c:v>
                </c:pt>
                <c:pt idx="2">
                  <c:v>200000</c:v>
                </c:pt>
                <c:pt idx="3">
                  <c:v>21207394</c:v>
                </c:pt>
              </c:numCache>
            </c:numRef>
          </c:val>
          <c:extLst>
            <c:ext xmlns:c16="http://schemas.microsoft.com/office/drawing/2014/chart" uri="{C3380CC4-5D6E-409C-BE32-E72D297353CC}">
              <c16:uniqueId val="{00000000-EE52-4D51-A18B-0C10F8EEB2FD}"/>
            </c:ext>
          </c:extLst>
        </c:ser>
        <c:ser>
          <c:idx val="1"/>
          <c:order val="1"/>
          <c:tx>
            <c:strRef>
              <c:f>Gastos!$K$2</c:f>
              <c:strCache>
                <c:ptCount val="1"/>
                <c:pt idx="0">
                  <c:v>EJECUCION </c:v>
                </c:pt>
              </c:strCache>
            </c:strRef>
          </c:tx>
          <c:spPr>
            <a:gradFill rotWithShape="1">
              <a:gsLst>
                <a:gs pos="0">
                  <a:schemeClr val="accent5">
                    <a:shade val="86000"/>
                    <a:satMod val="103000"/>
                    <a:lumMod val="102000"/>
                    <a:tint val="94000"/>
                  </a:schemeClr>
                </a:gs>
                <a:gs pos="50000">
                  <a:schemeClr val="accent5">
                    <a:shade val="86000"/>
                    <a:satMod val="110000"/>
                    <a:lumMod val="100000"/>
                    <a:shade val="100000"/>
                  </a:schemeClr>
                </a:gs>
                <a:gs pos="100000">
                  <a:schemeClr val="accent5">
                    <a:shade val="86000"/>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delete val="1"/>
          </c:dLbls>
          <c:cat>
            <c:multiLvlStrRef>
              <c:f>Gastos!$H$3:$I$6</c:f>
              <c:multiLvlStrCache>
                <c:ptCount val="4"/>
                <c:lvl>
                  <c:pt idx="0">
                    <c:v>Gastos de  Inversión </c:v>
                  </c:pt>
                  <c:pt idx="1">
                    <c:v>Propiedad planta y equipo</c:v>
                  </c:pt>
                  <c:pt idx="2">
                    <c:v>Transferencias de Capital</c:v>
                  </c:pt>
                  <c:pt idx="3">
                    <c:v>Activos Financieros</c:v>
                  </c:pt>
                </c:lvl>
                <c:lvl>
                  <c:pt idx="1">
                    <c:v>300</c:v>
                  </c:pt>
                  <c:pt idx="2">
                    <c:v>500</c:v>
                  </c:pt>
                  <c:pt idx="3">
                    <c:v>600</c:v>
                  </c:pt>
                </c:lvl>
              </c:multiLvlStrCache>
            </c:multiLvlStrRef>
          </c:cat>
          <c:val>
            <c:numRef>
              <c:f>Gastos!$K$3:$K$6</c:f>
              <c:numCache>
                <c:formatCode>_("Q"* #,##0_);_("Q"* \(#,##0\);_("Q"* "-"??_);_(@_)</c:formatCode>
                <c:ptCount val="4"/>
                <c:pt idx="0" formatCode="_(&quot;Q&quot;* #,##0.00_);_(&quot;Q&quot;* \(#,##0.00\);_(&quot;Q&quot;* &quot;-&quot;??_);_(@_)">
                  <c:v>31274982</c:v>
                </c:pt>
                <c:pt idx="1">
                  <c:v>9874982</c:v>
                </c:pt>
                <c:pt idx="2">
                  <c:v>200000</c:v>
                </c:pt>
                <c:pt idx="3">
                  <c:v>21200000</c:v>
                </c:pt>
              </c:numCache>
            </c:numRef>
          </c:val>
          <c:extLst>
            <c:ext xmlns:c16="http://schemas.microsoft.com/office/drawing/2014/chart" uri="{C3380CC4-5D6E-409C-BE32-E72D297353CC}">
              <c16:uniqueId val="{00000001-EE52-4D51-A18B-0C10F8EEB2FD}"/>
            </c:ext>
          </c:extLst>
        </c:ser>
        <c:ser>
          <c:idx val="2"/>
          <c:order val="2"/>
          <c:tx>
            <c:strRef>
              <c:f>Gastos!$L$2</c:f>
              <c:strCache>
                <c:ptCount val="1"/>
                <c:pt idx="0">
                  <c:v>SALDO POR EJECUTAR</c:v>
                </c:pt>
              </c:strCache>
            </c:strRef>
          </c:tx>
          <c:spPr>
            <a:gradFill rotWithShape="1">
              <a:gsLst>
                <a:gs pos="0">
                  <a:schemeClr val="accent5">
                    <a:tint val="86000"/>
                    <a:satMod val="103000"/>
                    <a:lumMod val="102000"/>
                    <a:tint val="94000"/>
                  </a:schemeClr>
                </a:gs>
                <a:gs pos="50000">
                  <a:schemeClr val="accent5">
                    <a:tint val="86000"/>
                    <a:satMod val="110000"/>
                    <a:lumMod val="100000"/>
                    <a:shade val="100000"/>
                  </a:schemeClr>
                </a:gs>
                <a:gs pos="100000">
                  <a:schemeClr val="accent5">
                    <a:tint val="86000"/>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delete val="1"/>
          </c:dLbls>
          <c:cat>
            <c:multiLvlStrRef>
              <c:f>Gastos!$H$3:$I$6</c:f>
              <c:multiLvlStrCache>
                <c:ptCount val="4"/>
                <c:lvl>
                  <c:pt idx="0">
                    <c:v>Gastos de  Inversión </c:v>
                  </c:pt>
                  <c:pt idx="1">
                    <c:v>Propiedad planta y equipo</c:v>
                  </c:pt>
                  <c:pt idx="2">
                    <c:v>Transferencias de Capital</c:v>
                  </c:pt>
                  <c:pt idx="3">
                    <c:v>Activos Financieros</c:v>
                  </c:pt>
                </c:lvl>
                <c:lvl>
                  <c:pt idx="1">
                    <c:v>300</c:v>
                  </c:pt>
                  <c:pt idx="2">
                    <c:v>500</c:v>
                  </c:pt>
                  <c:pt idx="3">
                    <c:v>600</c:v>
                  </c:pt>
                </c:lvl>
              </c:multiLvlStrCache>
            </c:multiLvlStrRef>
          </c:cat>
          <c:val>
            <c:numRef>
              <c:f>Gastos!$L$3:$L$6</c:f>
              <c:numCache>
                <c:formatCode>_("Q"* #,##0_);_("Q"* \(#,##0\);_("Q"* "-"??_);_(@_)</c:formatCode>
                <c:ptCount val="4"/>
                <c:pt idx="0" formatCode="_(&quot;Q&quot;* #,##0.00_);_(&quot;Q&quot;* \(#,##0.00\);_(&quot;Q&quot;* &quot;-&quot;??_);_(@_)">
                  <c:v>0</c:v>
                </c:pt>
                <c:pt idx="1">
                  <c:v>0</c:v>
                </c:pt>
                <c:pt idx="2">
                  <c:v>0</c:v>
                </c:pt>
                <c:pt idx="3">
                  <c:v>7394</c:v>
                </c:pt>
              </c:numCache>
            </c:numRef>
          </c:val>
          <c:extLst>
            <c:ext xmlns:c16="http://schemas.microsoft.com/office/drawing/2014/chart" uri="{C3380CC4-5D6E-409C-BE32-E72D297353CC}">
              <c16:uniqueId val="{00000002-EE52-4D51-A18B-0C10F8EEB2FD}"/>
            </c:ext>
          </c:extLst>
        </c:ser>
        <c:ser>
          <c:idx val="3"/>
          <c:order val="3"/>
          <c:tx>
            <c:strRef>
              <c:f>Gastos!$M$2</c:f>
              <c:strCache>
                <c:ptCount val="1"/>
                <c:pt idx="0">
                  <c:v>% EJECUTADO</c:v>
                </c:pt>
              </c:strCache>
            </c:strRef>
          </c:tx>
          <c:spPr>
            <a:gradFill rotWithShape="1">
              <a:gsLst>
                <a:gs pos="0">
                  <a:schemeClr val="accent5">
                    <a:tint val="58000"/>
                    <a:satMod val="103000"/>
                    <a:lumMod val="102000"/>
                    <a:tint val="94000"/>
                  </a:schemeClr>
                </a:gs>
                <a:gs pos="50000">
                  <a:schemeClr val="accent5">
                    <a:tint val="58000"/>
                    <a:satMod val="110000"/>
                    <a:lumMod val="100000"/>
                    <a:shade val="100000"/>
                  </a:schemeClr>
                </a:gs>
                <a:gs pos="100000">
                  <a:schemeClr val="accent5">
                    <a:tint val="58000"/>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delete val="1"/>
          </c:dLbls>
          <c:cat>
            <c:multiLvlStrRef>
              <c:f>Gastos!$H$3:$I$6</c:f>
              <c:multiLvlStrCache>
                <c:ptCount val="4"/>
                <c:lvl>
                  <c:pt idx="0">
                    <c:v>Gastos de  Inversión </c:v>
                  </c:pt>
                  <c:pt idx="1">
                    <c:v>Propiedad planta y equipo</c:v>
                  </c:pt>
                  <c:pt idx="2">
                    <c:v>Transferencias de Capital</c:v>
                  </c:pt>
                  <c:pt idx="3">
                    <c:v>Activos Financieros</c:v>
                  </c:pt>
                </c:lvl>
                <c:lvl>
                  <c:pt idx="1">
                    <c:v>300</c:v>
                  </c:pt>
                  <c:pt idx="2">
                    <c:v>500</c:v>
                  </c:pt>
                  <c:pt idx="3">
                    <c:v>600</c:v>
                  </c:pt>
                </c:lvl>
              </c:multiLvlStrCache>
            </c:multiLvlStrRef>
          </c:cat>
          <c:val>
            <c:numRef>
              <c:f>Gastos!$M$3:$M$6</c:f>
              <c:numCache>
                <c:formatCode>0.00%</c:formatCode>
                <c:ptCount val="4"/>
                <c:pt idx="0">
                  <c:v>0.99976363687975622</c:v>
                </c:pt>
                <c:pt idx="1">
                  <c:v>1</c:v>
                </c:pt>
                <c:pt idx="2">
                  <c:v>1</c:v>
                </c:pt>
                <c:pt idx="3">
                  <c:v>0.99965134801569677</c:v>
                </c:pt>
              </c:numCache>
            </c:numRef>
          </c:val>
          <c:extLst>
            <c:ext xmlns:c16="http://schemas.microsoft.com/office/drawing/2014/chart" uri="{C3380CC4-5D6E-409C-BE32-E72D297353CC}">
              <c16:uniqueId val="{00000003-EE52-4D51-A18B-0C10F8EEB2FD}"/>
            </c:ext>
          </c:extLst>
        </c:ser>
        <c:dLbls>
          <c:dLblPos val="inEnd"/>
          <c:showLegendKey val="0"/>
          <c:showVal val="1"/>
          <c:showCatName val="0"/>
          <c:showSerName val="0"/>
          <c:showPercent val="0"/>
          <c:showBubbleSize val="0"/>
        </c:dLbls>
        <c:gapWidth val="100"/>
        <c:overlap val="-24"/>
        <c:axId val="-1939665584"/>
        <c:axId val="-1939665040"/>
      </c:barChart>
      <c:catAx>
        <c:axId val="-1939665584"/>
        <c:scaling>
          <c:orientation val="minMax"/>
        </c:scaling>
        <c:delete val="0"/>
        <c:axPos val="b"/>
        <c:numFmt formatCode="General" sourceLinked="1"/>
        <c:majorTickMark val="none"/>
        <c:minorTickMark val="none"/>
        <c:tickLblPos val="nextTo"/>
        <c:spPr>
          <a:noFill/>
          <a:ln w="12700" cap="flat" cmpd="sng" algn="ctr">
            <a:solidFill>
              <a:schemeClr val="lt1">
                <a:lumMod val="95000"/>
                <a:alpha val="54000"/>
              </a:schemeClr>
            </a:solidFill>
            <a:round/>
          </a:ln>
          <a:effectLst/>
        </c:spPr>
        <c:txPr>
          <a:bodyPr rot="-60000000" spcFirstLastPara="1" vertOverflow="ellipsis" vert="horz" wrap="square" anchor="ctr" anchorCtr="1"/>
          <a:lstStyle/>
          <a:p>
            <a:pPr>
              <a:defRPr sz="900" b="0" i="0" u="none" strike="noStrike" kern="1200" baseline="0">
                <a:solidFill>
                  <a:schemeClr val="lt1">
                    <a:lumMod val="85000"/>
                  </a:schemeClr>
                </a:solidFill>
                <a:latin typeface="+mn-lt"/>
                <a:ea typeface="+mn-ea"/>
                <a:cs typeface="+mn-cs"/>
              </a:defRPr>
            </a:pPr>
            <a:endParaRPr lang="es-GT"/>
          </a:p>
        </c:txPr>
        <c:crossAx val="-1939665040"/>
        <c:crosses val="autoZero"/>
        <c:auto val="1"/>
        <c:lblAlgn val="ctr"/>
        <c:lblOffset val="100"/>
        <c:noMultiLvlLbl val="0"/>
      </c:catAx>
      <c:valAx>
        <c:axId val="-1939665040"/>
        <c:scaling>
          <c:orientation val="minMax"/>
        </c:scaling>
        <c:delete val="0"/>
        <c:axPos val="l"/>
        <c:majorGridlines>
          <c:spPr>
            <a:ln w="9525" cap="flat" cmpd="sng" algn="ctr">
              <a:solidFill>
                <a:schemeClr val="lt1">
                  <a:lumMod val="95000"/>
                  <a:alpha val="10000"/>
                </a:schemeClr>
              </a:solidFill>
              <a:round/>
            </a:ln>
            <a:effectLst/>
          </c:spPr>
        </c:majorGridlines>
        <c:numFmt formatCode="_(&quot;Q&quot;* #,##0.00_);_(&quot;Q&quot;* \(#,##0.00\);_(&quot;Q&quot;*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lt1">
                    <a:lumMod val="85000"/>
                  </a:schemeClr>
                </a:solidFill>
                <a:latin typeface="+mn-lt"/>
                <a:ea typeface="+mn-ea"/>
                <a:cs typeface="+mn-cs"/>
              </a:defRPr>
            </a:pPr>
            <a:endParaRPr lang="es-GT"/>
          </a:p>
        </c:txPr>
        <c:crossAx val="-1939665584"/>
        <c:crosses val="autoZero"/>
        <c:crossBetween val="between"/>
      </c:valAx>
      <c:dTable>
        <c:showHorzBorder val="1"/>
        <c:showVertBorder val="1"/>
        <c:showOutline val="1"/>
        <c:showKeys val="1"/>
        <c:spPr>
          <a:noFill/>
          <a:ln w="9525">
            <a:solidFill>
              <a:schemeClr val="lt1">
                <a:lumMod val="95000"/>
                <a:alpha val="54000"/>
              </a:schemeClr>
            </a:solidFill>
          </a:ln>
          <a:effectLst/>
        </c:spPr>
        <c:txPr>
          <a:bodyPr rot="0" spcFirstLastPara="1" vertOverflow="ellipsis" vert="horz" wrap="square" anchor="ctr" anchorCtr="1"/>
          <a:lstStyle/>
          <a:p>
            <a:pPr rtl="0">
              <a:defRPr sz="1100" b="0" i="0" u="none" strike="noStrike" kern="1200" baseline="0">
                <a:solidFill>
                  <a:schemeClr val="lt1">
                    <a:lumMod val="85000"/>
                  </a:schemeClr>
                </a:solidFill>
                <a:latin typeface="+mn-lt"/>
                <a:ea typeface="+mn-ea"/>
                <a:cs typeface="+mn-cs"/>
              </a:defRPr>
            </a:pPr>
            <a:endParaRPr lang="es-GT"/>
          </a:p>
        </c:txPr>
      </c:dTable>
      <c:spPr>
        <a:noFill/>
        <a:ln>
          <a:noFill/>
        </a:ln>
        <a:effectLst/>
      </c:spPr>
    </c:plotArea>
    <c:plotVisOnly val="1"/>
    <c:dispBlanksAs val="gap"/>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es-GT"/>
    </a:p>
  </c:txPr>
  <c:externalData r:id="rId4">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500" b="1" i="0" u="none" strike="noStrike" kern="1200" cap="all" spc="100" normalizeH="0" baseline="0">
                <a:solidFill>
                  <a:schemeClr val="lt1"/>
                </a:solidFill>
                <a:latin typeface="+mn-lt"/>
                <a:ea typeface="+mn-ea"/>
                <a:cs typeface="+mn-cs"/>
              </a:defRPr>
            </a:pPr>
            <a:r>
              <a:rPr lang="es-GT"/>
              <a:t>finalidad de asuntos economicos</a:t>
            </a:r>
          </a:p>
        </c:rich>
      </c:tx>
      <c:overlay val="0"/>
      <c:spPr>
        <a:noFill/>
        <a:ln>
          <a:noFill/>
        </a:ln>
        <a:effectLst/>
      </c:spPr>
      <c:txPr>
        <a:bodyPr rot="0" spcFirstLastPara="1" vertOverflow="ellipsis" vert="horz" wrap="square" anchor="ctr" anchorCtr="1"/>
        <a:lstStyle/>
        <a:p>
          <a:pPr>
            <a:defRPr sz="1500" b="1" i="0" u="none" strike="noStrike" kern="1200" cap="all" spc="100" normalizeH="0" baseline="0">
              <a:solidFill>
                <a:schemeClr val="lt1"/>
              </a:solidFill>
              <a:latin typeface="+mn-lt"/>
              <a:ea typeface="+mn-ea"/>
              <a:cs typeface="+mn-cs"/>
            </a:defRPr>
          </a:pPr>
          <a:endParaRPr lang="es-GT"/>
        </a:p>
      </c:txPr>
    </c:title>
    <c:autoTitleDeleted val="0"/>
    <c:view3D>
      <c:rotX val="15"/>
      <c:rotY val="20"/>
      <c:depthPercent val="100"/>
      <c:rAngAx val="0"/>
    </c:view3D>
    <c:floor>
      <c:thickness val="0"/>
      <c:spPr>
        <a:solidFill>
          <a:schemeClr val="accent1">
            <a:alpha val="30000"/>
          </a:schemeClr>
        </a:solid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standard"/>
        <c:varyColors val="0"/>
        <c:ser>
          <c:idx val="0"/>
          <c:order val="0"/>
          <c:spPr>
            <a:solidFill>
              <a:schemeClr val="accent1">
                <a:lumMod val="20000"/>
                <a:lumOff val="80000"/>
              </a:schemeClr>
            </a:solidFill>
            <a:ln>
              <a:noFill/>
            </a:ln>
            <a:effectLst/>
            <a:sp3d/>
          </c:spPr>
          <c:invertIfNegative val="0"/>
          <c:dLbls>
            <c:spPr>
              <a:solidFill>
                <a:schemeClr val="accent1">
                  <a:alpha val="70000"/>
                </a:schemeClr>
              </a:solid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lt1"/>
                    </a:solidFill>
                    <a:latin typeface="+mn-lt"/>
                    <a:ea typeface="+mn-ea"/>
                    <a:cs typeface="+mn-cs"/>
                  </a:defRPr>
                </a:pPr>
                <a:endParaRPr lang="es-G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accent1">
                          <a:lumMod val="60000"/>
                          <a:lumOff val="40000"/>
                        </a:schemeClr>
                      </a:solidFill>
                    </a:ln>
                    <a:effectLst/>
                  </c:spPr>
                </c15:leaderLines>
              </c:ext>
            </c:extLst>
          </c:dLbls>
          <c:cat>
            <c:strRef>
              <c:f>Fuentes!$D$4:$G$4</c:f>
              <c:strCache>
                <c:ptCount val="4"/>
                <c:pt idx="0">
                  <c:v>VIGENTE</c:v>
                </c:pt>
                <c:pt idx="1">
                  <c:v>EJECUCION</c:v>
                </c:pt>
                <c:pt idx="2">
                  <c:v>SALDO POR EJECUTAR</c:v>
                </c:pt>
                <c:pt idx="3">
                  <c:v>% EJECUTADO</c:v>
                </c:pt>
              </c:strCache>
            </c:strRef>
          </c:cat>
          <c:val>
            <c:numRef>
              <c:f>Fuentes!$D$10:$G$10</c:f>
              <c:numCache>
                <c:formatCode>_("Q"* #,##0.00_);_("Q"* \(#,##0.00\);_("Q"* "-"??_);_(@_)</c:formatCode>
                <c:ptCount val="4"/>
                <c:pt idx="0">
                  <c:v>356641087</c:v>
                </c:pt>
                <c:pt idx="1">
                  <c:v>324997547.91000003</c:v>
                </c:pt>
                <c:pt idx="2" formatCode="_(* #,##0_);_(* \(#,##0\);_(* &quot;-&quot;??_);_(@_)">
                  <c:v>31643539.090000015</c:v>
                </c:pt>
                <c:pt idx="3" formatCode="0.00%">
                  <c:v>0.91127343359067325</c:v>
                </c:pt>
              </c:numCache>
            </c:numRef>
          </c:val>
          <c:extLst>
            <c:ext xmlns:c16="http://schemas.microsoft.com/office/drawing/2014/chart" uri="{C3380CC4-5D6E-409C-BE32-E72D297353CC}">
              <c16:uniqueId val="{00000000-0F4B-47CF-B175-E159955BB8DB}"/>
            </c:ext>
          </c:extLst>
        </c:ser>
        <c:dLbls>
          <c:showLegendKey val="0"/>
          <c:showVal val="1"/>
          <c:showCatName val="0"/>
          <c:showSerName val="0"/>
          <c:showPercent val="0"/>
          <c:showBubbleSize val="0"/>
        </c:dLbls>
        <c:gapWidth val="154"/>
        <c:gapDepth val="0"/>
        <c:shape val="box"/>
        <c:axId val="-1939659600"/>
        <c:axId val="-1939658512"/>
        <c:axId val="-1941922256"/>
      </c:bar3DChart>
      <c:catAx>
        <c:axId val="-1939659600"/>
        <c:scaling>
          <c:orientation val="minMax"/>
        </c:scaling>
        <c:delete val="0"/>
        <c:axPos val="b"/>
        <c:majorGridlines>
          <c:spPr>
            <a:ln w="9525" cap="flat" cmpd="sng" algn="ctr">
              <a:solidFill>
                <a:schemeClr val="lt1">
                  <a:lumMod val="60000"/>
                  <a:lumOff val="40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cap="all" spc="150" normalizeH="0" baseline="0">
                <a:solidFill>
                  <a:schemeClr val="lt1"/>
                </a:solidFill>
                <a:latin typeface="+mn-lt"/>
                <a:ea typeface="+mn-ea"/>
                <a:cs typeface="+mn-cs"/>
              </a:defRPr>
            </a:pPr>
            <a:endParaRPr lang="es-GT"/>
          </a:p>
        </c:txPr>
        <c:crossAx val="-1939658512"/>
        <c:crosses val="autoZero"/>
        <c:auto val="1"/>
        <c:lblAlgn val="ctr"/>
        <c:lblOffset val="100"/>
        <c:noMultiLvlLbl val="0"/>
      </c:catAx>
      <c:valAx>
        <c:axId val="-1939658512"/>
        <c:scaling>
          <c:orientation val="minMax"/>
        </c:scaling>
        <c:delete val="0"/>
        <c:axPos val="l"/>
        <c:numFmt formatCode="_(&quot;Q&quot;* #,##0.00_);_(&quot;Q&quot;* \(#,##0.00\);_(&quot;Q&quot;*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lt1"/>
                </a:solidFill>
                <a:latin typeface="+mn-lt"/>
                <a:ea typeface="+mn-ea"/>
                <a:cs typeface="+mn-cs"/>
              </a:defRPr>
            </a:pPr>
            <a:endParaRPr lang="es-GT"/>
          </a:p>
        </c:txPr>
        <c:crossAx val="-1939659600"/>
        <c:crosses val="autoZero"/>
        <c:crossBetween val="between"/>
      </c:valAx>
      <c:serAx>
        <c:axId val="-1941922256"/>
        <c:scaling>
          <c:orientation val="minMax"/>
        </c:scaling>
        <c:delete val="1"/>
        <c:axPos val="b"/>
        <c:majorGridlines>
          <c:spPr>
            <a:ln w="9525" cap="flat" cmpd="sng" algn="ctr">
              <a:solidFill>
                <a:schemeClr val="lt1">
                  <a:lumMod val="60000"/>
                  <a:lumOff val="40000"/>
                </a:schemeClr>
              </a:solidFill>
              <a:round/>
            </a:ln>
            <a:effectLst/>
          </c:spPr>
        </c:majorGridlines>
        <c:majorTickMark val="none"/>
        <c:minorTickMark val="none"/>
        <c:tickLblPos val="nextTo"/>
        <c:crossAx val="-1939658512"/>
        <c:crosses val="autoZero"/>
      </c:ser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accent1"/>
    </a:solidFill>
    <a:ln w="9525" cap="flat" cmpd="sng" algn="ctr">
      <a:solidFill>
        <a:schemeClr val="accent1"/>
      </a:solidFill>
      <a:round/>
    </a:ln>
    <a:effectLst/>
  </c:spPr>
  <c:txPr>
    <a:bodyPr/>
    <a:lstStyle/>
    <a:p>
      <a:pPr>
        <a:defRPr/>
      </a:pPr>
      <a:endParaRPr lang="es-GT"/>
    </a:p>
  </c:txPr>
  <c:externalData r:id="rId4">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800" b="1" i="0" u="none" strike="noStrike" kern="1200" cap="all" baseline="0">
                <a:solidFill>
                  <a:schemeClr val="tx1">
                    <a:lumMod val="65000"/>
                    <a:lumOff val="35000"/>
                  </a:schemeClr>
                </a:solidFill>
                <a:latin typeface="+mn-lt"/>
                <a:ea typeface="+mn-ea"/>
                <a:cs typeface="+mn-cs"/>
              </a:defRPr>
            </a:pPr>
            <a:r>
              <a:rPr lang="en-US" sz="1600">
                <a:solidFill>
                  <a:schemeClr val="accent5"/>
                </a:solidFill>
              </a:rPr>
              <a:t>presupuesto VIGENTE</a:t>
            </a:r>
          </a:p>
          <a:p>
            <a:pPr>
              <a:defRPr/>
            </a:pPr>
            <a:r>
              <a:rPr lang="en-US" sz="1600">
                <a:solidFill>
                  <a:schemeClr val="accent5"/>
                </a:solidFill>
              </a:rPr>
              <a:t>fuentes de financiamiento</a:t>
            </a:r>
          </a:p>
          <a:p>
            <a:pPr>
              <a:defRPr/>
            </a:pPr>
            <a:r>
              <a:rPr lang="en-US" sz="1600">
                <a:solidFill>
                  <a:schemeClr val="accent5"/>
                </a:solidFill>
              </a:rPr>
              <a:t>al</a:t>
            </a:r>
            <a:r>
              <a:rPr lang="en-US" sz="1600" baseline="0">
                <a:solidFill>
                  <a:schemeClr val="accent5"/>
                </a:solidFill>
              </a:rPr>
              <a:t> 31 DE DICIEMBRE 2021</a:t>
            </a:r>
            <a:endParaRPr lang="en-US" sz="1600">
              <a:solidFill>
                <a:schemeClr val="accent5"/>
              </a:solidFill>
            </a:endParaRPr>
          </a:p>
        </c:rich>
      </c:tx>
      <c:layout>
        <c:manualLayout>
          <c:xMode val="edge"/>
          <c:yMode val="edge"/>
          <c:x val="0.60851184201190867"/>
          <c:y val="0.17912599496421514"/>
        </c:manualLayout>
      </c:layout>
      <c:overlay val="0"/>
      <c:spPr>
        <a:noFill/>
        <a:ln>
          <a:noFill/>
        </a:ln>
        <a:effectLst/>
      </c:spPr>
      <c:txPr>
        <a:bodyPr rot="0" spcFirstLastPara="1" vertOverflow="ellipsis" vert="horz" wrap="square" anchor="ctr" anchorCtr="1"/>
        <a:lstStyle/>
        <a:p>
          <a:pPr>
            <a:defRPr sz="1800" b="1" i="0" u="none" strike="noStrike" kern="1200" cap="all" baseline="0">
              <a:solidFill>
                <a:schemeClr val="tx1">
                  <a:lumMod val="65000"/>
                  <a:lumOff val="35000"/>
                </a:schemeClr>
              </a:solidFill>
              <a:latin typeface="+mn-lt"/>
              <a:ea typeface="+mn-ea"/>
              <a:cs typeface="+mn-cs"/>
            </a:defRPr>
          </a:pPr>
          <a:endParaRPr lang="es-GT"/>
        </a:p>
      </c:txPr>
    </c:title>
    <c:autoTitleDeleted val="0"/>
    <c:view3D>
      <c:rotX val="5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tx>
            <c:strRef>
              <c:f>Fuentes!$D$4</c:f>
              <c:strCache>
                <c:ptCount val="1"/>
                <c:pt idx="0">
                  <c:v>VIGENTE</c:v>
                </c:pt>
              </c:strCache>
            </c:strRef>
          </c:tx>
          <c:dPt>
            <c:idx val="0"/>
            <c:bubble3D val="0"/>
            <c:spPr>
              <a:solidFill>
                <a:schemeClr val="accent1">
                  <a:alpha val="90000"/>
                </a:schemeClr>
              </a:solidFill>
              <a:ln w="19050">
                <a:solidFill>
                  <a:schemeClr val="accent1">
                    <a:lumMod val="75000"/>
                  </a:schemeClr>
                </a:solidFill>
              </a:ln>
              <a:effectLst>
                <a:innerShdw blurRad="114300">
                  <a:schemeClr val="accent1">
                    <a:lumMod val="75000"/>
                  </a:schemeClr>
                </a:innerShdw>
              </a:effectLst>
              <a:scene3d>
                <a:camera prst="orthographicFront"/>
                <a:lightRig rig="threePt" dir="t"/>
              </a:scene3d>
              <a:sp3d contourW="19050" prstMaterial="flat">
                <a:contourClr>
                  <a:schemeClr val="accent1">
                    <a:lumMod val="75000"/>
                  </a:schemeClr>
                </a:contourClr>
              </a:sp3d>
            </c:spPr>
            <c:extLst>
              <c:ext xmlns:c16="http://schemas.microsoft.com/office/drawing/2014/chart" uri="{C3380CC4-5D6E-409C-BE32-E72D297353CC}">
                <c16:uniqueId val="{00000001-FA32-402B-ACAF-78947561AB25}"/>
              </c:ext>
            </c:extLst>
          </c:dPt>
          <c:dPt>
            <c:idx val="1"/>
            <c:bubble3D val="0"/>
            <c:spPr>
              <a:solidFill>
                <a:schemeClr val="accent2">
                  <a:alpha val="90000"/>
                </a:schemeClr>
              </a:solidFill>
              <a:ln w="19050">
                <a:solidFill>
                  <a:schemeClr val="accent2">
                    <a:lumMod val="75000"/>
                  </a:schemeClr>
                </a:solidFill>
              </a:ln>
              <a:effectLst>
                <a:innerShdw blurRad="114300">
                  <a:schemeClr val="accent2">
                    <a:lumMod val="75000"/>
                  </a:schemeClr>
                </a:innerShdw>
              </a:effectLst>
              <a:scene3d>
                <a:camera prst="orthographicFront"/>
                <a:lightRig rig="threePt" dir="t"/>
              </a:scene3d>
              <a:sp3d contourW="19050" prstMaterial="flat">
                <a:contourClr>
                  <a:schemeClr val="accent2">
                    <a:lumMod val="75000"/>
                  </a:schemeClr>
                </a:contourClr>
              </a:sp3d>
            </c:spPr>
            <c:extLst>
              <c:ext xmlns:c16="http://schemas.microsoft.com/office/drawing/2014/chart" uri="{C3380CC4-5D6E-409C-BE32-E72D297353CC}">
                <c16:uniqueId val="{00000003-FA32-402B-ACAF-78947561AB25}"/>
              </c:ext>
            </c:extLst>
          </c:dPt>
          <c:dPt>
            <c:idx val="2"/>
            <c:bubble3D val="0"/>
            <c:spPr>
              <a:solidFill>
                <a:schemeClr val="accent3">
                  <a:alpha val="90000"/>
                </a:schemeClr>
              </a:solidFill>
              <a:ln w="19050">
                <a:solidFill>
                  <a:schemeClr val="accent3">
                    <a:lumMod val="75000"/>
                  </a:schemeClr>
                </a:solidFill>
              </a:ln>
              <a:effectLst>
                <a:innerShdw blurRad="114300">
                  <a:schemeClr val="accent3">
                    <a:lumMod val="75000"/>
                  </a:schemeClr>
                </a:innerShdw>
              </a:effectLst>
              <a:scene3d>
                <a:camera prst="orthographicFront"/>
                <a:lightRig rig="threePt" dir="t"/>
              </a:scene3d>
              <a:sp3d contourW="19050" prstMaterial="flat">
                <a:contourClr>
                  <a:schemeClr val="accent3">
                    <a:lumMod val="75000"/>
                  </a:schemeClr>
                </a:contourClr>
              </a:sp3d>
            </c:spPr>
            <c:extLst>
              <c:ext xmlns:c16="http://schemas.microsoft.com/office/drawing/2014/chart" uri="{C3380CC4-5D6E-409C-BE32-E72D297353CC}">
                <c16:uniqueId val="{00000005-FA32-402B-ACAF-78947561AB25}"/>
              </c:ext>
            </c:extLst>
          </c:dPt>
          <c:dPt>
            <c:idx val="3"/>
            <c:bubble3D val="0"/>
            <c:spPr>
              <a:solidFill>
                <a:schemeClr val="accent4">
                  <a:alpha val="90000"/>
                </a:schemeClr>
              </a:solidFill>
              <a:ln w="19050">
                <a:solidFill>
                  <a:schemeClr val="accent4">
                    <a:lumMod val="75000"/>
                  </a:schemeClr>
                </a:solidFill>
              </a:ln>
              <a:effectLst>
                <a:innerShdw blurRad="114300">
                  <a:schemeClr val="accent4">
                    <a:lumMod val="75000"/>
                  </a:schemeClr>
                </a:innerShdw>
              </a:effectLst>
              <a:scene3d>
                <a:camera prst="orthographicFront"/>
                <a:lightRig rig="threePt" dir="t"/>
              </a:scene3d>
              <a:sp3d contourW="19050" prstMaterial="flat">
                <a:contourClr>
                  <a:schemeClr val="accent4">
                    <a:lumMod val="75000"/>
                  </a:schemeClr>
                </a:contourClr>
              </a:sp3d>
            </c:spPr>
            <c:extLst>
              <c:ext xmlns:c16="http://schemas.microsoft.com/office/drawing/2014/chart" uri="{C3380CC4-5D6E-409C-BE32-E72D297353CC}">
                <c16:uniqueId val="{00000007-FA32-402B-ACAF-78947561AB25}"/>
              </c:ext>
            </c:extLst>
          </c:dPt>
          <c:dPt>
            <c:idx val="4"/>
            <c:bubble3D val="0"/>
            <c:spPr>
              <a:solidFill>
                <a:schemeClr val="accent5">
                  <a:alpha val="90000"/>
                </a:schemeClr>
              </a:solidFill>
              <a:ln w="19050">
                <a:solidFill>
                  <a:schemeClr val="accent5">
                    <a:lumMod val="75000"/>
                  </a:schemeClr>
                </a:solidFill>
              </a:ln>
              <a:effectLst>
                <a:innerShdw blurRad="114300">
                  <a:schemeClr val="accent5">
                    <a:lumMod val="75000"/>
                  </a:schemeClr>
                </a:innerShdw>
              </a:effectLst>
              <a:scene3d>
                <a:camera prst="orthographicFront"/>
                <a:lightRig rig="threePt" dir="t"/>
              </a:scene3d>
              <a:sp3d contourW="19050" prstMaterial="flat">
                <a:contourClr>
                  <a:schemeClr val="accent5">
                    <a:lumMod val="75000"/>
                  </a:schemeClr>
                </a:contourClr>
              </a:sp3d>
            </c:spPr>
            <c:extLst>
              <c:ext xmlns:c16="http://schemas.microsoft.com/office/drawing/2014/chart" uri="{C3380CC4-5D6E-409C-BE32-E72D297353CC}">
                <c16:uniqueId val="{00000009-FA32-402B-ACAF-78947561AB25}"/>
              </c:ext>
            </c:extLst>
          </c:dPt>
          <c:dLbls>
            <c:dLbl>
              <c:idx val="0"/>
              <c:layout>
                <c:manualLayout>
                  <c:x val="-6.5588499550763762E-2"/>
                  <c:y val="-0.23240770483016934"/>
                </c:manualLayout>
              </c:layout>
              <c:spPr>
                <a:solidFill>
                  <a:schemeClr val="lt1">
                    <a:alpha val="90000"/>
                  </a:schemeClr>
                </a:solidFill>
                <a:ln w="12700" cap="flat" cmpd="sng" algn="ctr">
                  <a:solidFill>
                    <a:schemeClr val="accent1"/>
                  </a:solidFill>
                  <a:round/>
                </a:ln>
                <a:effectLst>
                  <a:outerShdw blurRad="50800" dist="38100" dir="2700000" algn="tl" rotWithShape="0">
                    <a:schemeClr val="accent1">
                      <a:lumMod val="75000"/>
                      <a:alpha val="40000"/>
                    </a:schemeClr>
                  </a:outerShdw>
                </a:effectLst>
              </c:spPr>
              <c:txPr>
                <a:bodyPr rot="0" spcFirstLastPara="1" vertOverflow="clip" horzOverflow="clip" vert="horz" wrap="square" lIns="38100" tIns="19050" rIns="38100" bIns="19050" anchor="ctr" anchorCtr="1">
                  <a:spAutoFit/>
                </a:bodyPr>
                <a:lstStyle/>
                <a:p>
                  <a:pPr>
                    <a:defRPr sz="1000" b="1" i="0" u="none" strike="noStrike" kern="1200" baseline="0">
                      <a:solidFill>
                        <a:schemeClr val="accent1"/>
                      </a:solidFill>
                      <a:effectLst/>
                      <a:latin typeface="+mn-lt"/>
                      <a:ea typeface="+mn-ea"/>
                      <a:cs typeface="+mn-cs"/>
                    </a:defRPr>
                  </a:pPr>
                  <a:endParaRPr lang="es-GT"/>
                </a:p>
              </c:txPr>
              <c:dLblPos val="bestFit"/>
              <c:showLegendKey val="0"/>
              <c:showVal val="1"/>
              <c:showCatName val="1"/>
              <c:showSerName val="1"/>
              <c:showPercent val="1"/>
              <c:showBubbleSize val="0"/>
              <c:separator>; </c:separator>
              <c:extLst>
                <c:ext xmlns:c15="http://schemas.microsoft.com/office/drawing/2012/chart" uri="{CE6537A1-D6FC-4f65-9D91-7224C49458BB}">
                  <c15:layout>
                    <c:manualLayout>
                      <c:w val="0.34950584007187779"/>
                      <c:h val="0.11484289051246331"/>
                    </c:manualLayout>
                  </c15:layout>
                </c:ext>
                <c:ext xmlns:c16="http://schemas.microsoft.com/office/drawing/2014/chart" uri="{C3380CC4-5D6E-409C-BE32-E72D297353CC}">
                  <c16:uniqueId val="{00000001-FA32-402B-ACAF-78947561AB25}"/>
                </c:ext>
              </c:extLst>
            </c:dLbl>
            <c:dLbl>
              <c:idx val="1"/>
              <c:layout>
                <c:manualLayout>
                  <c:x val="1.1455596352342747E-2"/>
                  <c:y val="4.8953793950026761E-2"/>
                </c:manualLayout>
              </c:layout>
              <c:spPr>
                <a:solidFill>
                  <a:schemeClr val="lt1">
                    <a:alpha val="90000"/>
                  </a:schemeClr>
                </a:solidFill>
                <a:ln w="12700" cap="flat" cmpd="sng" algn="ctr">
                  <a:solidFill>
                    <a:schemeClr val="accent2"/>
                  </a:solidFill>
                  <a:round/>
                </a:ln>
                <a:effectLst>
                  <a:outerShdw blurRad="50800" dist="38100" dir="2700000" algn="tl" rotWithShape="0">
                    <a:schemeClr val="accent2">
                      <a:lumMod val="75000"/>
                      <a:alpha val="40000"/>
                    </a:schemeClr>
                  </a:outerShdw>
                </a:effectLst>
              </c:spPr>
              <c:txPr>
                <a:bodyPr rot="0" spcFirstLastPara="1" vertOverflow="clip" horzOverflow="clip" vert="horz" wrap="square" lIns="38100" tIns="19050" rIns="38100" bIns="19050" anchor="ctr" anchorCtr="1">
                  <a:spAutoFit/>
                </a:bodyPr>
                <a:lstStyle/>
                <a:p>
                  <a:pPr>
                    <a:defRPr sz="1000" b="1" i="0" u="none" strike="noStrike" kern="1200" baseline="0">
                      <a:solidFill>
                        <a:schemeClr val="accent2"/>
                      </a:solidFill>
                      <a:effectLst/>
                      <a:latin typeface="+mn-lt"/>
                      <a:ea typeface="+mn-ea"/>
                      <a:cs typeface="+mn-cs"/>
                    </a:defRPr>
                  </a:pPr>
                  <a:endParaRPr lang="es-GT"/>
                </a:p>
              </c:txPr>
              <c:dLblPos val="bestFit"/>
              <c:showLegendKey val="0"/>
              <c:showVal val="1"/>
              <c:showCatName val="1"/>
              <c:showSerName val="1"/>
              <c:showPercent val="1"/>
              <c:showBubbleSize val="0"/>
              <c:separator>; </c:separator>
              <c:extLst>
                <c:ext xmlns:c15="http://schemas.microsoft.com/office/drawing/2012/chart" uri="{CE6537A1-D6FC-4f65-9D91-7224C49458BB}">
                  <c15:layout>
                    <c:manualLayout>
                      <c:w val="0.27570530098831986"/>
                      <c:h val="0.11445297179936793"/>
                    </c:manualLayout>
                  </c15:layout>
                </c:ext>
                <c:ext xmlns:c16="http://schemas.microsoft.com/office/drawing/2014/chart" uri="{C3380CC4-5D6E-409C-BE32-E72D297353CC}">
                  <c16:uniqueId val="{00000003-FA32-402B-ACAF-78947561AB25}"/>
                </c:ext>
              </c:extLst>
            </c:dLbl>
            <c:dLbl>
              <c:idx val="2"/>
              <c:layout>
                <c:manualLayout>
                  <c:x val="7.3674752920035932E-2"/>
                  <c:y val="5.7773941782451745E-2"/>
                </c:manualLayout>
              </c:layout>
              <c:spPr>
                <a:solidFill>
                  <a:schemeClr val="lt1">
                    <a:alpha val="90000"/>
                  </a:schemeClr>
                </a:solidFill>
                <a:ln w="12700" cap="flat" cmpd="sng" algn="ctr">
                  <a:solidFill>
                    <a:schemeClr val="accent3"/>
                  </a:solidFill>
                  <a:round/>
                </a:ln>
                <a:effectLst>
                  <a:outerShdw blurRad="50800" dist="38100" dir="2700000" algn="tl" rotWithShape="0">
                    <a:schemeClr val="accent3">
                      <a:lumMod val="75000"/>
                      <a:alpha val="40000"/>
                    </a:schemeClr>
                  </a:outerShdw>
                </a:effectLst>
              </c:spPr>
              <c:txPr>
                <a:bodyPr rot="0" spcFirstLastPara="1" vertOverflow="clip" horzOverflow="clip" vert="horz" wrap="square" lIns="38100" tIns="19050" rIns="38100" bIns="19050" anchor="ctr" anchorCtr="1">
                  <a:spAutoFit/>
                </a:bodyPr>
                <a:lstStyle/>
                <a:p>
                  <a:pPr>
                    <a:defRPr sz="1000" b="1" i="0" u="none" strike="noStrike" kern="1200" baseline="0">
                      <a:solidFill>
                        <a:schemeClr val="accent3"/>
                      </a:solidFill>
                      <a:effectLst/>
                      <a:latin typeface="+mn-lt"/>
                      <a:ea typeface="+mn-ea"/>
                      <a:cs typeface="+mn-cs"/>
                    </a:defRPr>
                  </a:pPr>
                  <a:endParaRPr lang="es-GT"/>
                </a:p>
              </c:txPr>
              <c:dLblPos val="bestFit"/>
              <c:showLegendKey val="0"/>
              <c:showVal val="1"/>
              <c:showCatName val="1"/>
              <c:showSerName val="1"/>
              <c:showPercent val="1"/>
              <c:showBubbleSize val="0"/>
              <c:separator>; </c:separator>
              <c:extLst>
                <c:ext xmlns:c15="http://schemas.microsoft.com/office/drawing/2012/chart" uri="{CE6537A1-D6FC-4f65-9D91-7224C49458BB}">
                  <c15:layout>
                    <c:manualLayout>
                      <c:w val="0.38634321653189579"/>
                      <c:h val="0.10328637322819026"/>
                    </c:manualLayout>
                  </c15:layout>
                </c:ext>
                <c:ext xmlns:c16="http://schemas.microsoft.com/office/drawing/2014/chart" uri="{C3380CC4-5D6E-409C-BE32-E72D297353CC}">
                  <c16:uniqueId val="{00000005-FA32-402B-ACAF-78947561AB25}"/>
                </c:ext>
              </c:extLst>
            </c:dLbl>
            <c:dLbl>
              <c:idx val="3"/>
              <c:layout>
                <c:manualLayout>
                  <c:x val="-5.9299191374663107E-2"/>
                  <c:y val="-5.0300878932286998E-2"/>
                </c:manualLayout>
              </c:layout>
              <c:spPr>
                <a:solidFill>
                  <a:schemeClr val="lt1">
                    <a:alpha val="90000"/>
                  </a:schemeClr>
                </a:solidFill>
                <a:ln w="12700" cap="flat" cmpd="sng" algn="ctr">
                  <a:solidFill>
                    <a:schemeClr val="accent4"/>
                  </a:solidFill>
                  <a:round/>
                </a:ln>
                <a:effectLst>
                  <a:outerShdw blurRad="50800" dist="38100" dir="2700000" algn="tl" rotWithShape="0">
                    <a:schemeClr val="accent4">
                      <a:lumMod val="75000"/>
                      <a:alpha val="40000"/>
                    </a:schemeClr>
                  </a:outerShdw>
                </a:effectLst>
              </c:spPr>
              <c:txPr>
                <a:bodyPr rot="0" spcFirstLastPara="1" vertOverflow="clip" horzOverflow="clip" vert="horz" wrap="square" lIns="38100" tIns="19050" rIns="38100" bIns="19050" anchor="ctr" anchorCtr="1">
                  <a:spAutoFit/>
                </a:bodyPr>
                <a:lstStyle/>
                <a:p>
                  <a:pPr>
                    <a:defRPr sz="1000" b="1" i="0" u="none" strike="noStrike" kern="1200" baseline="0">
                      <a:solidFill>
                        <a:schemeClr val="accent4"/>
                      </a:solidFill>
                      <a:effectLst/>
                      <a:latin typeface="+mn-lt"/>
                      <a:ea typeface="+mn-ea"/>
                      <a:cs typeface="+mn-cs"/>
                    </a:defRPr>
                  </a:pPr>
                  <a:endParaRPr lang="es-GT"/>
                </a:p>
              </c:txPr>
              <c:dLblPos val="bestFit"/>
              <c:showLegendKey val="0"/>
              <c:showVal val="1"/>
              <c:showCatName val="1"/>
              <c:showSerName val="1"/>
              <c:showPercent val="1"/>
              <c:showBubbleSize val="0"/>
              <c:separator>; </c:separator>
              <c:extLst>
                <c:ext xmlns:c15="http://schemas.microsoft.com/office/drawing/2012/chart" uri="{CE6537A1-D6FC-4f65-9D91-7224C49458BB}">
                  <c15:layout>
                    <c:manualLayout>
                      <c:w val="0.31356693620844567"/>
                      <c:h val="0.11484289051246331"/>
                    </c:manualLayout>
                  </c15:layout>
                </c:ext>
                <c:ext xmlns:c16="http://schemas.microsoft.com/office/drawing/2014/chart" uri="{C3380CC4-5D6E-409C-BE32-E72D297353CC}">
                  <c16:uniqueId val="{00000007-FA32-402B-ACAF-78947561AB25}"/>
                </c:ext>
              </c:extLst>
            </c:dLbl>
            <c:dLbl>
              <c:idx val="4"/>
              <c:layout>
                <c:manualLayout>
                  <c:x val="0.23360287511230909"/>
                  <c:y val="-0.11891770030765815"/>
                </c:manualLayout>
              </c:layout>
              <c:spPr>
                <a:solidFill>
                  <a:schemeClr val="lt1">
                    <a:alpha val="90000"/>
                  </a:schemeClr>
                </a:solidFill>
                <a:ln w="12700" cap="flat" cmpd="sng" algn="ctr">
                  <a:solidFill>
                    <a:schemeClr val="accent5"/>
                  </a:solidFill>
                  <a:round/>
                </a:ln>
                <a:effectLst>
                  <a:outerShdw blurRad="50800" dist="38100" dir="2700000" algn="tl" rotWithShape="0">
                    <a:schemeClr val="accent5">
                      <a:lumMod val="75000"/>
                      <a:alpha val="40000"/>
                    </a:schemeClr>
                  </a:outerShdw>
                </a:effectLst>
              </c:spPr>
              <c:txPr>
                <a:bodyPr rot="0" spcFirstLastPara="1" vertOverflow="clip" horzOverflow="clip" vert="horz" wrap="square" lIns="38100" tIns="19050" rIns="38100" bIns="19050" anchor="ctr" anchorCtr="1">
                  <a:spAutoFit/>
                </a:bodyPr>
                <a:lstStyle/>
                <a:p>
                  <a:pPr>
                    <a:defRPr sz="1000" b="1" i="0" u="none" strike="noStrike" kern="1200" baseline="0">
                      <a:solidFill>
                        <a:schemeClr val="accent5"/>
                      </a:solidFill>
                      <a:effectLst/>
                      <a:latin typeface="+mn-lt"/>
                      <a:ea typeface="+mn-ea"/>
                      <a:cs typeface="+mn-cs"/>
                    </a:defRPr>
                  </a:pPr>
                  <a:endParaRPr lang="es-GT"/>
                </a:p>
              </c:txPr>
              <c:dLblPos val="bestFit"/>
              <c:showLegendKey val="0"/>
              <c:showVal val="1"/>
              <c:showCatName val="1"/>
              <c:showSerName val="1"/>
              <c:showPercent val="1"/>
              <c:showBubbleSize val="0"/>
              <c:separator>; </c:separator>
              <c:extLst>
                <c:ext xmlns:c15="http://schemas.microsoft.com/office/drawing/2012/chart" uri="{CE6537A1-D6FC-4f65-9D91-7224C49458BB}">
                  <c15:layout>
                    <c:manualLayout>
                      <c:w val="0.28481581311769993"/>
                      <c:h val="0.11484289051246331"/>
                    </c:manualLayout>
                  </c15:layout>
                </c:ext>
                <c:ext xmlns:c16="http://schemas.microsoft.com/office/drawing/2014/chart" uri="{C3380CC4-5D6E-409C-BE32-E72D297353CC}">
                  <c16:uniqueId val="{00000009-FA32-402B-ACAF-78947561AB25}"/>
                </c:ext>
              </c:extLst>
            </c:dLbl>
            <c:spPr>
              <a:solidFill>
                <a:sysClr val="window" lastClr="FFFFFF">
                  <a:alpha val="90000"/>
                </a:sysClr>
              </a:solidFill>
              <a:ln w="12700" cap="flat" cmpd="sng" algn="ctr">
                <a:solidFill>
                  <a:srgbClr val="4472C4"/>
                </a:solidFill>
                <a:round/>
              </a:ln>
              <a:effectLst>
                <a:outerShdw blurRad="50800" dist="38100" dir="2700000" algn="tl" rotWithShape="0">
                  <a:srgbClr val="4472C4">
                    <a:lumMod val="75000"/>
                    <a:alpha val="40000"/>
                  </a:srgbClr>
                </a:outerShdw>
              </a:effectLst>
            </c:spPr>
            <c:txPr>
              <a:bodyPr rot="0" spcFirstLastPara="1" vertOverflow="clip" horzOverflow="clip" vert="horz" wrap="square" lIns="38100" tIns="19050" rIns="38100" bIns="19050" anchor="ctr" anchorCtr="1">
                <a:spAutoFit/>
              </a:bodyPr>
              <a:lstStyle/>
              <a:p>
                <a:pPr>
                  <a:defRPr sz="1000" b="1" i="0" u="none" strike="noStrike" kern="1200" baseline="0">
                    <a:solidFill>
                      <a:schemeClr val="accent1"/>
                    </a:solidFill>
                    <a:effectLst/>
                    <a:latin typeface="+mn-lt"/>
                    <a:ea typeface="+mn-ea"/>
                    <a:cs typeface="+mn-cs"/>
                  </a:defRPr>
                </a:pPr>
                <a:endParaRPr lang="es-GT"/>
              </a:p>
            </c:txPr>
            <c:dLblPos val="bestFit"/>
            <c:showLegendKey val="0"/>
            <c:showVal val="1"/>
            <c:showCatName val="1"/>
            <c:showSerName val="1"/>
            <c:showPercent val="1"/>
            <c:showBubbleSize val="0"/>
            <c:separator>; </c:separator>
            <c:showLeaderLines val="1"/>
            <c:leaderLines>
              <c:spPr>
                <a:ln w="9525">
                  <a:solidFill>
                    <a:schemeClr val="tx1">
                      <a:lumMod val="35000"/>
                      <a:lumOff val="65000"/>
                    </a:schemeClr>
                  </a:solidFill>
                </a:ln>
                <a:effectLst/>
              </c:spPr>
            </c:leaderLines>
            <c:extLst>
              <c:ext xmlns:c15="http://schemas.microsoft.com/office/drawing/2012/chart" uri="{CE6537A1-D6FC-4f65-9D91-7224C49458BB}"/>
            </c:extLst>
          </c:dLbls>
          <c:cat>
            <c:strRef>
              <c:f>Fuentes!$C$5:$C$9</c:f>
              <c:strCache>
                <c:ptCount val="5"/>
                <c:pt idx="0">
                  <c:v>FF 11I NGRESOS CORRIENTES</c:v>
                </c:pt>
                <c:pt idx="1">
                  <c:v>FF 31 INGRESOS PROPIOS</c:v>
                </c:pt>
                <c:pt idx="2">
                  <c:v>FF 32 DISMINUCIÓN DE CAJA Y BANCOS DE INGRESOS PROPIOS</c:v>
                </c:pt>
                <c:pt idx="3">
                  <c:v>FF 52 PRÉSTAMOS EXTERNOS</c:v>
                </c:pt>
                <c:pt idx="4">
                  <c:v>FF 61 DONACIONES EXTERNAS</c:v>
                </c:pt>
              </c:strCache>
            </c:strRef>
          </c:cat>
          <c:val>
            <c:numRef>
              <c:f>Fuentes!$D$5:$D$9</c:f>
              <c:numCache>
                <c:formatCode>_-"Q"* #,##0_-;\-"Q"* #,##0_-;_-"Q"* "-"??_-;_-@_-</c:formatCode>
                <c:ptCount val="5"/>
                <c:pt idx="0">
                  <c:v>259680455</c:v>
                </c:pt>
                <c:pt idx="1">
                  <c:v>54291880</c:v>
                </c:pt>
                <c:pt idx="2">
                  <c:v>37640441</c:v>
                </c:pt>
                <c:pt idx="3">
                  <c:v>0</c:v>
                </c:pt>
                <c:pt idx="4">
                  <c:v>5028311</c:v>
                </c:pt>
              </c:numCache>
            </c:numRef>
          </c:val>
          <c:extLst>
            <c:ext xmlns:c16="http://schemas.microsoft.com/office/drawing/2014/chart" uri="{C3380CC4-5D6E-409C-BE32-E72D297353CC}">
              <c16:uniqueId val="{0000000A-FA32-402B-ACAF-78947561AB25}"/>
            </c:ext>
          </c:extLst>
        </c:ser>
        <c:dLbls>
          <c:dLblPos val="bestFit"/>
          <c:showLegendKey val="0"/>
          <c:showVal val="1"/>
          <c:showCatName val="1"/>
          <c:showSerName val="0"/>
          <c:showPercent val="0"/>
          <c:showBubbleSize val="0"/>
          <c:showLeaderLines val="1"/>
        </c:dLbls>
      </c:pie3DChart>
      <c:spPr>
        <a:noFill/>
        <a:ln>
          <a:noFill/>
        </a:ln>
        <a:effectLst/>
      </c:spPr>
    </c:plotArea>
    <c:plotVisOnly val="1"/>
    <c:dispBlanksAs val="gap"/>
    <c:showDLblsOverMax val="0"/>
  </c:chart>
  <c:spPr>
    <a:noFill/>
    <a:ln>
      <a:noFill/>
    </a:ln>
    <a:effectLst/>
  </c:spPr>
  <c:txPr>
    <a:bodyPr/>
    <a:lstStyle/>
    <a:p>
      <a:pPr>
        <a:defRPr/>
      </a:pPr>
      <a:endParaRPr lang="es-GT"/>
    </a:p>
  </c:txPr>
  <c:externalData r:id="rId4">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lgn="ctr" rtl="0">
              <a:defRPr sz="1800" b="1" i="0" u="none" strike="noStrike" kern="1200" cap="all" baseline="0">
                <a:solidFill>
                  <a:sysClr val="windowText" lastClr="000000">
                    <a:lumMod val="65000"/>
                    <a:lumOff val="35000"/>
                  </a:sysClr>
                </a:solidFill>
                <a:latin typeface="+mn-lt"/>
                <a:ea typeface="+mn-ea"/>
                <a:cs typeface="+mn-cs"/>
              </a:defRPr>
            </a:pPr>
            <a:r>
              <a:rPr lang="es-GT" sz="1800" b="1" i="0" u="none" strike="noStrike" kern="1200" cap="all" baseline="0">
                <a:solidFill>
                  <a:schemeClr val="accent5"/>
                </a:solidFill>
                <a:latin typeface="+mn-lt"/>
                <a:ea typeface="+mn-ea"/>
                <a:cs typeface="+mn-cs"/>
              </a:rPr>
              <a:t>ejecutado</a:t>
            </a:r>
          </a:p>
          <a:p>
            <a:pPr algn="ctr" rtl="0">
              <a:defRPr>
                <a:solidFill>
                  <a:sysClr val="windowText" lastClr="000000">
                    <a:lumMod val="65000"/>
                    <a:lumOff val="35000"/>
                  </a:sysClr>
                </a:solidFill>
              </a:defRPr>
            </a:pPr>
            <a:r>
              <a:rPr lang="es-GT" sz="1800" b="1" i="0" u="none" strike="noStrike" kern="1200" cap="all" baseline="0">
                <a:solidFill>
                  <a:schemeClr val="accent5"/>
                </a:solidFill>
                <a:latin typeface="+mn-lt"/>
                <a:ea typeface="+mn-ea"/>
                <a:cs typeface="+mn-cs"/>
              </a:rPr>
              <a:t>al 31 DE DICIEMBRE 2021</a:t>
            </a:r>
          </a:p>
        </c:rich>
      </c:tx>
      <c:layout>
        <c:manualLayout>
          <c:xMode val="edge"/>
          <c:yMode val="edge"/>
          <c:x val="0.62102305576238703"/>
          <c:y val="1.9842081653072698E-2"/>
        </c:manualLayout>
      </c:layout>
      <c:overlay val="0"/>
      <c:spPr>
        <a:noFill/>
        <a:ln>
          <a:noFill/>
        </a:ln>
        <a:effectLst/>
      </c:spPr>
      <c:txPr>
        <a:bodyPr rot="0" spcFirstLastPara="1" vertOverflow="ellipsis" vert="horz" wrap="square" anchor="ctr" anchorCtr="1"/>
        <a:lstStyle/>
        <a:p>
          <a:pPr algn="ctr" rtl="0">
            <a:defRPr sz="1800" b="1" i="0" u="none" strike="noStrike" kern="1200" cap="all" baseline="0">
              <a:solidFill>
                <a:sysClr val="windowText" lastClr="000000">
                  <a:lumMod val="65000"/>
                  <a:lumOff val="35000"/>
                </a:sysClr>
              </a:solidFill>
              <a:latin typeface="+mn-lt"/>
              <a:ea typeface="+mn-ea"/>
              <a:cs typeface="+mn-cs"/>
            </a:defRPr>
          </a:pPr>
          <a:endParaRPr lang="es-GT"/>
        </a:p>
      </c:txPr>
    </c:title>
    <c:autoTitleDeleted val="0"/>
    <c:view3D>
      <c:rotX val="5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tx>
            <c:strRef>
              <c:f>PROGRAMAS!$E$4</c:f>
              <c:strCache>
                <c:ptCount val="1"/>
                <c:pt idx="0">
                  <c:v>EJECUCION A DICIEMBRE 2021</c:v>
                </c:pt>
              </c:strCache>
            </c:strRef>
          </c:tx>
          <c:dPt>
            <c:idx val="0"/>
            <c:bubble3D val="0"/>
            <c:spPr>
              <a:solidFill>
                <a:schemeClr val="accent1">
                  <a:alpha val="90000"/>
                </a:schemeClr>
              </a:solidFill>
              <a:ln w="19050">
                <a:solidFill>
                  <a:schemeClr val="accent1">
                    <a:lumMod val="75000"/>
                  </a:schemeClr>
                </a:solidFill>
              </a:ln>
              <a:effectLst>
                <a:innerShdw blurRad="114300">
                  <a:schemeClr val="accent1">
                    <a:lumMod val="75000"/>
                  </a:schemeClr>
                </a:innerShdw>
              </a:effectLst>
              <a:scene3d>
                <a:camera prst="orthographicFront"/>
                <a:lightRig rig="threePt" dir="t"/>
              </a:scene3d>
              <a:sp3d contourW="19050" prstMaterial="flat">
                <a:contourClr>
                  <a:schemeClr val="accent1">
                    <a:lumMod val="75000"/>
                  </a:schemeClr>
                </a:contourClr>
              </a:sp3d>
            </c:spPr>
            <c:extLst>
              <c:ext xmlns:c16="http://schemas.microsoft.com/office/drawing/2014/chart" uri="{C3380CC4-5D6E-409C-BE32-E72D297353CC}">
                <c16:uniqueId val="{00000001-5803-468A-8D78-ADE15E1DC57F}"/>
              </c:ext>
            </c:extLst>
          </c:dPt>
          <c:dPt>
            <c:idx val="1"/>
            <c:bubble3D val="0"/>
            <c:spPr>
              <a:solidFill>
                <a:schemeClr val="accent2">
                  <a:alpha val="90000"/>
                </a:schemeClr>
              </a:solidFill>
              <a:ln w="19050">
                <a:solidFill>
                  <a:schemeClr val="accent2">
                    <a:lumMod val="75000"/>
                  </a:schemeClr>
                </a:solidFill>
              </a:ln>
              <a:effectLst>
                <a:innerShdw blurRad="114300">
                  <a:schemeClr val="accent2">
                    <a:lumMod val="75000"/>
                  </a:schemeClr>
                </a:innerShdw>
              </a:effectLst>
              <a:scene3d>
                <a:camera prst="orthographicFront"/>
                <a:lightRig rig="threePt" dir="t"/>
              </a:scene3d>
              <a:sp3d contourW="19050" prstMaterial="flat">
                <a:contourClr>
                  <a:schemeClr val="accent2">
                    <a:lumMod val="75000"/>
                  </a:schemeClr>
                </a:contourClr>
              </a:sp3d>
            </c:spPr>
            <c:extLst>
              <c:ext xmlns:c16="http://schemas.microsoft.com/office/drawing/2014/chart" uri="{C3380CC4-5D6E-409C-BE32-E72D297353CC}">
                <c16:uniqueId val="{00000003-5803-468A-8D78-ADE15E1DC57F}"/>
              </c:ext>
            </c:extLst>
          </c:dPt>
          <c:dPt>
            <c:idx val="2"/>
            <c:bubble3D val="0"/>
            <c:spPr>
              <a:solidFill>
                <a:schemeClr val="accent3">
                  <a:alpha val="90000"/>
                </a:schemeClr>
              </a:solidFill>
              <a:ln w="19050">
                <a:solidFill>
                  <a:schemeClr val="accent3">
                    <a:lumMod val="75000"/>
                  </a:schemeClr>
                </a:solidFill>
              </a:ln>
              <a:effectLst>
                <a:innerShdw blurRad="114300">
                  <a:schemeClr val="accent3">
                    <a:lumMod val="75000"/>
                  </a:schemeClr>
                </a:innerShdw>
              </a:effectLst>
              <a:scene3d>
                <a:camera prst="orthographicFront"/>
                <a:lightRig rig="threePt" dir="t"/>
              </a:scene3d>
              <a:sp3d contourW="19050" prstMaterial="flat">
                <a:contourClr>
                  <a:schemeClr val="accent3">
                    <a:lumMod val="75000"/>
                  </a:schemeClr>
                </a:contourClr>
              </a:sp3d>
            </c:spPr>
            <c:extLst>
              <c:ext xmlns:c16="http://schemas.microsoft.com/office/drawing/2014/chart" uri="{C3380CC4-5D6E-409C-BE32-E72D297353CC}">
                <c16:uniqueId val="{00000005-5803-468A-8D78-ADE15E1DC57F}"/>
              </c:ext>
            </c:extLst>
          </c:dPt>
          <c:dPt>
            <c:idx val="3"/>
            <c:bubble3D val="0"/>
            <c:spPr>
              <a:solidFill>
                <a:schemeClr val="accent4">
                  <a:alpha val="90000"/>
                </a:schemeClr>
              </a:solidFill>
              <a:ln w="19050">
                <a:solidFill>
                  <a:schemeClr val="accent4">
                    <a:lumMod val="75000"/>
                  </a:schemeClr>
                </a:solidFill>
              </a:ln>
              <a:effectLst>
                <a:innerShdw blurRad="114300">
                  <a:schemeClr val="accent4">
                    <a:lumMod val="75000"/>
                  </a:schemeClr>
                </a:innerShdw>
              </a:effectLst>
              <a:scene3d>
                <a:camera prst="orthographicFront"/>
                <a:lightRig rig="threePt" dir="t"/>
              </a:scene3d>
              <a:sp3d contourW="19050" prstMaterial="flat">
                <a:contourClr>
                  <a:schemeClr val="accent4">
                    <a:lumMod val="75000"/>
                  </a:schemeClr>
                </a:contourClr>
              </a:sp3d>
            </c:spPr>
            <c:extLst>
              <c:ext xmlns:c16="http://schemas.microsoft.com/office/drawing/2014/chart" uri="{C3380CC4-5D6E-409C-BE32-E72D297353CC}">
                <c16:uniqueId val="{00000007-5803-468A-8D78-ADE15E1DC57F}"/>
              </c:ext>
            </c:extLst>
          </c:dPt>
          <c:dPt>
            <c:idx val="4"/>
            <c:bubble3D val="0"/>
            <c:spPr>
              <a:solidFill>
                <a:schemeClr val="accent5">
                  <a:alpha val="90000"/>
                </a:schemeClr>
              </a:solidFill>
              <a:ln w="19050">
                <a:solidFill>
                  <a:schemeClr val="accent5">
                    <a:lumMod val="75000"/>
                  </a:schemeClr>
                </a:solidFill>
              </a:ln>
              <a:effectLst>
                <a:innerShdw blurRad="114300">
                  <a:schemeClr val="accent5">
                    <a:lumMod val="75000"/>
                  </a:schemeClr>
                </a:innerShdw>
              </a:effectLst>
              <a:scene3d>
                <a:camera prst="orthographicFront"/>
                <a:lightRig rig="threePt" dir="t"/>
              </a:scene3d>
              <a:sp3d contourW="19050" prstMaterial="flat">
                <a:contourClr>
                  <a:schemeClr val="accent5">
                    <a:lumMod val="75000"/>
                  </a:schemeClr>
                </a:contourClr>
              </a:sp3d>
            </c:spPr>
            <c:extLst>
              <c:ext xmlns:c16="http://schemas.microsoft.com/office/drawing/2014/chart" uri="{C3380CC4-5D6E-409C-BE32-E72D297353CC}">
                <c16:uniqueId val="{00000009-5803-468A-8D78-ADE15E1DC57F}"/>
              </c:ext>
            </c:extLst>
          </c:dPt>
          <c:dPt>
            <c:idx val="5"/>
            <c:bubble3D val="0"/>
            <c:spPr>
              <a:solidFill>
                <a:schemeClr val="accent6">
                  <a:alpha val="90000"/>
                </a:schemeClr>
              </a:solidFill>
              <a:ln w="19050">
                <a:solidFill>
                  <a:schemeClr val="accent6">
                    <a:lumMod val="75000"/>
                  </a:schemeClr>
                </a:solidFill>
              </a:ln>
              <a:effectLst>
                <a:innerShdw blurRad="114300">
                  <a:schemeClr val="accent6">
                    <a:lumMod val="75000"/>
                  </a:schemeClr>
                </a:innerShdw>
              </a:effectLst>
              <a:scene3d>
                <a:camera prst="orthographicFront"/>
                <a:lightRig rig="threePt" dir="t"/>
              </a:scene3d>
              <a:sp3d contourW="19050" prstMaterial="flat">
                <a:contourClr>
                  <a:schemeClr val="accent6">
                    <a:lumMod val="75000"/>
                  </a:schemeClr>
                </a:contourClr>
              </a:sp3d>
            </c:spPr>
            <c:extLst>
              <c:ext xmlns:c16="http://schemas.microsoft.com/office/drawing/2014/chart" uri="{C3380CC4-5D6E-409C-BE32-E72D297353CC}">
                <c16:uniqueId val="{0000000B-5803-468A-8D78-ADE15E1DC57F}"/>
              </c:ext>
            </c:extLst>
          </c:dPt>
          <c:dPt>
            <c:idx val="6"/>
            <c:bubble3D val="0"/>
            <c:spPr>
              <a:solidFill>
                <a:schemeClr val="accent1">
                  <a:lumMod val="60000"/>
                  <a:alpha val="90000"/>
                </a:schemeClr>
              </a:solidFill>
              <a:ln w="19050">
                <a:solidFill>
                  <a:schemeClr val="accent1">
                    <a:lumMod val="60000"/>
                    <a:lumMod val="75000"/>
                  </a:schemeClr>
                </a:solidFill>
              </a:ln>
              <a:effectLst>
                <a:innerShdw blurRad="114300">
                  <a:schemeClr val="accent1">
                    <a:lumMod val="60000"/>
                    <a:lumMod val="75000"/>
                  </a:schemeClr>
                </a:innerShdw>
              </a:effectLst>
              <a:scene3d>
                <a:camera prst="orthographicFront"/>
                <a:lightRig rig="threePt" dir="t"/>
              </a:scene3d>
              <a:sp3d contourW="19050" prstMaterial="flat">
                <a:contourClr>
                  <a:schemeClr val="accent1">
                    <a:lumMod val="60000"/>
                    <a:lumMod val="75000"/>
                  </a:schemeClr>
                </a:contourClr>
              </a:sp3d>
            </c:spPr>
            <c:extLst>
              <c:ext xmlns:c16="http://schemas.microsoft.com/office/drawing/2014/chart" uri="{C3380CC4-5D6E-409C-BE32-E72D297353CC}">
                <c16:uniqueId val="{0000000D-5803-468A-8D78-ADE15E1DC57F}"/>
              </c:ext>
            </c:extLst>
          </c:dPt>
          <c:dLbls>
            <c:dLbl>
              <c:idx val="0"/>
              <c:layout>
                <c:manualLayout>
                  <c:x val="5.9828244168923933E-3"/>
                  <c:y val="8.0118916217417707E-2"/>
                </c:manualLayout>
              </c:layout>
              <c:spPr>
                <a:solidFill>
                  <a:sysClr val="window" lastClr="FFFFFF">
                    <a:alpha val="90000"/>
                  </a:sysClr>
                </a:solidFill>
                <a:ln w="12700" cap="flat" cmpd="sng" algn="ctr">
                  <a:solidFill>
                    <a:srgbClr val="4472C4"/>
                  </a:solidFill>
                  <a:round/>
                </a:ln>
                <a:effectLst>
                  <a:outerShdw blurRad="50800" dist="38100" dir="2700000" algn="tl" rotWithShape="0">
                    <a:srgbClr val="4472C4">
                      <a:lumMod val="75000"/>
                      <a:alpha val="40000"/>
                    </a:srgbClr>
                  </a:outerShdw>
                </a:effectLst>
              </c:spPr>
              <c:txPr>
                <a:bodyPr rot="0" spcFirstLastPara="1" vertOverflow="clip" horzOverflow="clip" vert="horz" wrap="square" lIns="38100" tIns="19050" rIns="38100" bIns="19050" anchor="ctr" anchorCtr="1">
                  <a:spAutoFit/>
                </a:bodyPr>
                <a:lstStyle/>
                <a:p>
                  <a:pPr>
                    <a:defRPr sz="1000" b="1" i="0" u="none" strike="noStrike" kern="1200" baseline="0">
                      <a:solidFill>
                        <a:schemeClr val="accent1"/>
                      </a:solidFill>
                      <a:effectLst/>
                      <a:latin typeface="+mn-lt"/>
                      <a:ea typeface="+mn-ea"/>
                      <a:cs typeface="+mn-cs"/>
                    </a:defRPr>
                  </a:pPr>
                  <a:endParaRPr lang="es-GT"/>
                </a:p>
              </c:txPr>
              <c:dLblPos val="bestFit"/>
              <c:showLegendKey val="0"/>
              <c:showVal val="1"/>
              <c:showCatName val="1"/>
              <c:showSerName val="0"/>
              <c:showPercent val="1"/>
              <c:showBubbleSize val="0"/>
              <c:extLst>
                <c:ext xmlns:c15="http://schemas.microsoft.com/office/drawing/2012/chart" uri="{CE6537A1-D6FC-4f65-9D91-7224C49458BB}">
                  <c15:layout>
                    <c:manualLayout>
                      <c:w val="0.26960097563799779"/>
                      <c:h val="9.4949690159514197E-2"/>
                    </c:manualLayout>
                  </c15:layout>
                </c:ext>
                <c:ext xmlns:c16="http://schemas.microsoft.com/office/drawing/2014/chart" uri="{C3380CC4-5D6E-409C-BE32-E72D297353CC}">
                  <c16:uniqueId val="{00000001-5803-468A-8D78-ADE15E1DC57F}"/>
                </c:ext>
              </c:extLst>
            </c:dLbl>
            <c:dLbl>
              <c:idx val="1"/>
              <c:layout>
                <c:manualLayout>
                  <c:x val="-4.122073340409535E-2"/>
                  <c:y val="-0.11811599641458982"/>
                </c:manualLayout>
              </c:layout>
              <c:spPr>
                <a:solidFill>
                  <a:sysClr val="window" lastClr="FFFFFF">
                    <a:alpha val="90000"/>
                  </a:sysClr>
                </a:solidFill>
                <a:ln w="12700" cap="flat" cmpd="sng" algn="ctr">
                  <a:solidFill>
                    <a:srgbClr val="4472C4"/>
                  </a:solidFill>
                  <a:round/>
                </a:ln>
                <a:effectLst>
                  <a:outerShdw blurRad="50800" dist="38100" dir="2700000" algn="tl" rotWithShape="0">
                    <a:srgbClr val="4472C4">
                      <a:lumMod val="75000"/>
                      <a:alpha val="40000"/>
                    </a:srgbClr>
                  </a:outerShdw>
                </a:effectLst>
              </c:spPr>
              <c:txPr>
                <a:bodyPr rot="0" spcFirstLastPara="1" vertOverflow="clip" horzOverflow="clip" vert="horz" wrap="square" lIns="38100" tIns="19050" rIns="38100" bIns="19050" anchor="ctr" anchorCtr="1">
                  <a:spAutoFit/>
                </a:bodyPr>
                <a:lstStyle/>
                <a:p>
                  <a:pPr>
                    <a:defRPr sz="1000" b="1" i="0" u="none" strike="noStrike" kern="1200" baseline="0">
                      <a:solidFill>
                        <a:schemeClr val="accent2"/>
                      </a:solidFill>
                      <a:effectLst/>
                      <a:latin typeface="+mn-lt"/>
                      <a:ea typeface="+mn-ea"/>
                      <a:cs typeface="+mn-cs"/>
                    </a:defRPr>
                  </a:pPr>
                  <a:endParaRPr lang="es-GT"/>
                </a:p>
              </c:txPr>
              <c:dLblPos val="bestFit"/>
              <c:showLegendKey val="0"/>
              <c:showVal val="1"/>
              <c:showCatName val="1"/>
              <c:showSerName val="0"/>
              <c:showPercent val="1"/>
              <c:showBubbleSize val="0"/>
              <c:extLst>
                <c:ext xmlns:c15="http://schemas.microsoft.com/office/drawing/2012/chart" uri="{CE6537A1-D6FC-4f65-9D91-7224C49458BB}">
                  <c15:layout>
                    <c:manualLayout>
                      <c:w val="0.34918749238874591"/>
                      <c:h val="0.12036019491025608"/>
                    </c:manualLayout>
                  </c15:layout>
                </c:ext>
                <c:ext xmlns:c16="http://schemas.microsoft.com/office/drawing/2014/chart" uri="{C3380CC4-5D6E-409C-BE32-E72D297353CC}">
                  <c16:uniqueId val="{00000003-5803-468A-8D78-ADE15E1DC57F}"/>
                </c:ext>
              </c:extLst>
            </c:dLbl>
            <c:dLbl>
              <c:idx val="2"/>
              <c:layout>
                <c:manualLayout>
                  <c:x val="-3.4587250031348378E-4"/>
                  <c:y val="-0.11581861928769424"/>
                </c:manualLayout>
              </c:layout>
              <c:spPr>
                <a:solidFill>
                  <a:sysClr val="window" lastClr="FFFFFF">
                    <a:alpha val="90000"/>
                  </a:sysClr>
                </a:solidFill>
                <a:ln w="12700" cap="flat" cmpd="sng" algn="ctr">
                  <a:solidFill>
                    <a:srgbClr val="4472C4"/>
                  </a:solidFill>
                  <a:round/>
                </a:ln>
                <a:effectLst>
                  <a:outerShdw blurRad="50800" dist="38100" dir="2700000" algn="tl" rotWithShape="0">
                    <a:srgbClr val="4472C4">
                      <a:lumMod val="75000"/>
                      <a:alpha val="40000"/>
                    </a:srgbClr>
                  </a:outerShdw>
                </a:effectLst>
              </c:spPr>
              <c:txPr>
                <a:bodyPr rot="0" spcFirstLastPara="1" vertOverflow="clip" horzOverflow="clip" vert="horz" wrap="square" lIns="38100" tIns="19050" rIns="38100" bIns="19050" anchor="ctr" anchorCtr="1">
                  <a:spAutoFit/>
                </a:bodyPr>
                <a:lstStyle/>
                <a:p>
                  <a:pPr>
                    <a:defRPr sz="1000" b="1" i="0" u="none" strike="noStrike" kern="1200" baseline="0">
                      <a:solidFill>
                        <a:schemeClr val="accent3"/>
                      </a:solidFill>
                      <a:effectLst/>
                      <a:latin typeface="+mn-lt"/>
                      <a:ea typeface="+mn-ea"/>
                      <a:cs typeface="+mn-cs"/>
                    </a:defRPr>
                  </a:pPr>
                  <a:endParaRPr lang="es-GT"/>
                </a:p>
              </c:txPr>
              <c:dLblPos val="bestFit"/>
              <c:showLegendKey val="0"/>
              <c:showVal val="1"/>
              <c:showCatName val="1"/>
              <c:showSerName val="0"/>
              <c:showPercent val="1"/>
              <c:showBubbleSize val="0"/>
              <c:extLst>
                <c:ext xmlns:c15="http://schemas.microsoft.com/office/drawing/2012/chart" uri="{CE6537A1-D6FC-4f65-9D91-7224C49458BB}">
                  <c15:layout>
                    <c:manualLayout>
                      <c:w val="0.32623619243645974"/>
                      <c:h val="0.1272819947856757"/>
                    </c:manualLayout>
                  </c15:layout>
                </c:ext>
                <c:ext xmlns:c16="http://schemas.microsoft.com/office/drawing/2014/chart" uri="{C3380CC4-5D6E-409C-BE32-E72D297353CC}">
                  <c16:uniqueId val="{00000005-5803-468A-8D78-ADE15E1DC57F}"/>
                </c:ext>
              </c:extLst>
            </c:dLbl>
            <c:dLbl>
              <c:idx val="3"/>
              <c:layout>
                <c:manualLayout>
                  <c:x val="-6.1735673514275845E-3"/>
                  <c:y val="-3.5601751889432334E-2"/>
                </c:manualLayout>
              </c:layout>
              <c:spPr>
                <a:solidFill>
                  <a:sysClr val="window" lastClr="FFFFFF">
                    <a:alpha val="90000"/>
                  </a:sysClr>
                </a:solidFill>
                <a:ln w="12700" cap="flat" cmpd="sng" algn="ctr">
                  <a:solidFill>
                    <a:srgbClr val="4472C4"/>
                  </a:solidFill>
                  <a:round/>
                </a:ln>
                <a:effectLst>
                  <a:outerShdw blurRad="50800" dist="38100" dir="2700000" algn="tl" rotWithShape="0">
                    <a:srgbClr val="4472C4">
                      <a:lumMod val="75000"/>
                      <a:alpha val="40000"/>
                    </a:srgbClr>
                  </a:outerShdw>
                </a:effectLst>
              </c:spPr>
              <c:txPr>
                <a:bodyPr rot="0" spcFirstLastPara="1" vertOverflow="clip" horzOverflow="clip" vert="horz" wrap="square" lIns="38100" tIns="19050" rIns="38100" bIns="19050" anchor="ctr" anchorCtr="1">
                  <a:spAutoFit/>
                </a:bodyPr>
                <a:lstStyle/>
                <a:p>
                  <a:pPr>
                    <a:defRPr sz="1000" b="1" i="0" u="none" strike="noStrike" kern="1200" baseline="0">
                      <a:solidFill>
                        <a:schemeClr val="accent4"/>
                      </a:solidFill>
                      <a:effectLst/>
                      <a:latin typeface="+mn-lt"/>
                      <a:ea typeface="+mn-ea"/>
                      <a:cs typeface="+mn-cs"/>
                    </a:defRPr>
                  </a:pPr>
                  <a:endParaRPr lang="es-GT"/>
                </a:p>
              </c:txPr>
              <c:dLblPos val="bestFit"/>
              <c:showLegendKey val="0"/>
              <c:showVal val="1"/>
              <c:showCatName val="1"/>
              <c:showSerName val="0"/>
              <c:showPercent val="1"/>
              <c:showBubbleSize val="0"/>
              <c:extLst>
                <c:ext xmlns:c15="http://schemas.microsoft.com/office/drawing/2012/chart" uri="{CE6537A1-D6FC-4f65-9D91-7224C49458BB}">
                  <c15:layout>
                    <c:manualLayout>
                      <c:w val="0.35273904387996402"/>
                      <c:h val="0.12319503968097466"/>
                    </c:manualLayout>
                  </c15:layout>
                </c:ext>
                <c:ext xmlns:c16="http://schemas.microsoft.com/office/drawing/2014/chart" uri="{C3380CC4-5D6E-409C-BE32-E72D297353CC}">
                  <c16:uniqueId val="{00000007-5803-468A-8D78-ADE15E1DC57F}"/>
                </c:ext>
              </c:extLst>
            </c:dLbl>
            <c:dLbl>
              <c:idx val="4"/>
              <c:layout>
                <c:manualLayout>
                  <c:x val="3.1352514926521351E-2"/>
                  <c:y val="-8.4823362145387896E-2"/>
                </c:manualLayout>
              </c:layout>
              <c:spPr>
                <a:solidFill>
                  <a:sysClr val="window" lastClr="FFFFFF">
                    <a:alpha val="90000"/>
                  </a:sysClr>
                </a:solidFill>
                <a:ln w="12700" cap="flat" cmpd="sng" algn="ctr">
                  <a:solidFill>
                    <a:srgbClr val="4472C4"/>
                  </a:solidFill>
                  <a:round/>
                </a:ln>
                <a:effectLst>
                  <a:outerShdw blurRad="50800" dist="38100" dir="2700000" algn="tl" rotWithShape="0">
                    <a:srgbClr val="4472C4">
                      <a:lumMod val="75000"/>
                      <a:alpha val="40000"/>
                    </a:srgbClr>
                  </a:outerShdw>
                </a:effectLst>
              </c:spPr>
              <c:txPr>
                <a:bodyPr rot="0" spcFirstLastPara="1" vertOverflow="clip" horzOverflow="clip" vert="horz" wrap="square" lIns="38100" tIns="19050" rIns="38100" bIns="19050" anchor="ctr" anchorCtr="1">
                  <a:spAutoFit/>
                </a:bodyPr>
                <a:lstStyle/>
                <a:p>
                  <a:pPr>
                    <a:defRPr sz="1000" b="1" i="0" u="none" strike="noStrike" kern="1200" baseline="0">
                      <a:solidFill>
                        <a:schemeClr val="accent5"/>
                      </a:solidFill>
                      <a:effectLst/>
                      <a:latin typeface="+mn-lt"/>
                      <a:ea typeface="+mn-ea"/>
                      <a:cs typeface="+mn-cs"/>
                    </a:defRPr>
                  </a:pPr>
                  <a:endParaRPr lang="es-GT"/>
                </a:p>
              </c:txPr>
              <c:dLblPos val="bestFit"/>
              <c:showLegendKey val="0"/>
              <c:showVal val="1"/>
              <c:showCatName val="1"/>
              <c:showSerName val="0"/>
              <c:showPercent val="1"/>
              <c:showBubbleSize val="0"/>
              <c:extLst>
                <c:ext xmlns:c15="http://schemas.microsoft.com/office/drawing/2012/chart" uri="{CE6537A1-D6FC-4f65-9D91-7224C49458BB}">
                  <c15:layout>
                    <c:manualLayout>
                      <c:w val="0.32221520434096024"/>
                      <c:h val="0.10599468959266072"/>
                    </c:manualLayout>
                  </c15:layout>
                </c:ext>
                <c:ext xmlns:c16="http://schemas.microsoft.com/office/drawing/2014/chart" uri="{C3380CC4-5D6E-409C-BE32-E72D297353CC}">
                  <c16:uniqueId val="{00000009-5803-468A-8D78-ADE15E1DC57F}"/>
                </c:ext>
              </c:extLst>
            </c:dLbl>
            <c:dLbl>
              <c:idx val="5"/>
              <c:layout>
                <c:manualLayout>
                  <c:x val="1.1097871813082522E-2"/>
                  <c:y val="-0.2866168418166567"/>
                </c:manualLayout>
              </c:layout>
              <c:spPr>
                <a:solidFill>
                  <a:sysClr val="window" lastClr="FFFFFF">
                    <a:alpha val="90000"/>
                  </a:sysClr>
                </a:solidFill>
                <a:ln w="12700" cap="flat" cmpd="sng" algn="ctr">
                  <a:solidFill>
                    <a:srgbClr val="4472C4"/>
                  </a:solidFill>
                  <a:round/>
                </a:ln>
                <a:effectLst>
                  <a:outerShdw blurRad="50800" dist="38100" dir="2700000" algn="tl" rotWithShape="0">
                    <a:srgbClr val="4472C4">
                      <a:lumMod val="75000"/>
                      <a:alpha val="40000"/>
                    </a:srgbClr>
                  </a:outerShdw>
                </a:effectLst>
              </c:spPr>
              <c:txPr>
                <a:bodyPr rot="0" spcFirstLastPara="1" vertOverflow="clip" horzOverflow="clip" vert="horz" wrap="square" lIns="38100" tIns="19050" rIns="38100" bIns="19050" anchor="ctr" anchorCtr="1">
                  <a:spAutoFit/>
                </a:bodyPr>
                <a:lstStyle/>
                <a:p>
                  <a:pPr>
                    <a:defRPr sz="1000" b="1" i="0" u="none" strike="noStrike" kern="1200" baseline="0">
                      <a:solidFill>
                        <a:schemeClr val="accent6"/>
                      </a:solidFill>
                      <a:effectLst/>
                      <a:latin typeface="+mn-lt"/>
                      <a:ea typeface="+mn-ea"/>
                      <a:cs typeface="+mn-cs"/>
                    </a:defRPr>
                  </a:pPr>
                  <a:endParaRPr lang="es-GT"/>
                </a:p>
              </c:txPr>
              <c:dLblPos val="bestFit"/>
              <c:showLegendKey val="0"/>
              <c:showVal val="1"/>
              <c:showCatName val="1"/>
              <c:showSerName val="0"/>
              <c:showPercent val="1"/>
              <c:showBubbleSize val="0"/>
              <c:extLst>
                <c:ext xmlns:c15="http://schemas.microsoft.com/office/drawing/2012/chart" uri="{CE6537A1-D6FC-4f65-9D91-7224C49458BB}">
                  <c15:layout>
                    <c:manualLayout>
                      <c:w val="0.301228606137316"/>
                      <c:h val="0.12447193001515673"/>
                    </c:manualLayout>
                  </c15:layout>
                </c:ext>
                <c:ext xmlns:c16="http://schemas.microsoft.com/office/drawing/2014/chart" uri="{C3380CC4-5D6E-409C-BE32-E72D297353CC}">
                  <c16:uniqueId val="{0000000B-5803-468A-8D78-ADE15E1DC57F}"/>
                </c:ext>
              </c:extLst>
            </c:dLbl>
            <c:dLbl>
              <c:idx val="6"/>
              <c:layout>
                <c:manualLayout>
                  <c:x val="0.26641746554174989"/>
                  <c:y val="-0.11221469833178628"/>
                </c:manualLayout>
              </c:layout>
              <c:spPr>
                <a:solidFill>
                  <a:sysClr val="window" lastClr="FFFFFF">
                    <a:alpha val="90000"/>
                  </a:sysClr>
                </a:solidFill>
                <a:ln w="12700" cap="flat" cmpd="sng" algn="ctr">
                  <a:solidFill>
                    <a:srgbClr val="4472C4"/>
                  </a:solidFill>
                  <a:round/>
                </a:ln>
                <a:effectLst>
                  <a:outerShdw blurRad="50800" dist="38100" dir="2700000" algn="tl" rotWithShape="0">
                    <a:srgbClr val="4472C4">
                      <a:lumMod val="75000"/>
                      <a:alpha val="40000"/>
                    </a:srgbClr>
                  </a:outerShdw>
                </a:effectLst>
              </c:spPr>
              <c:txPr>
                <a:bodyPr rot="0" spcFirstLastPara="1" vertOverflow="clip" horzOverflow="clip" vert="horz" wrap="square" lIns="38100" tIns="19050" rIns="38100" bIns="19050" anchor="ctr" anchorCtr="1">
                  <a:spAutoFit/>
                </a:bodyPr>
                <a:lstStyle/>
                <a:p>
                  <a:pPr>
                    <a:defRPr sz="1000" b="1" i="0" u="none" strike="noStrike" kern="1200" baseline="0">
                      <a:solidFill>
                        <a:schemeClr val="accent1">
                          <a:lumMod val="60000"/>
                        </a:schemeClr>
                      </a:solidFill>
                      <a:effectLst/>
                      <a:latin typeface="+mn-lt"/>
                      <a:ea typeface="+mn-ea"/>
                      <a:cs typeface="+mn-cs"/>
                    </a:defRPr>
                  </a:pPr>
                  <a:endParaRPr lang="es-GT"/>
                </a:p>
              </c:txPr>
              <c:dLblPos val="bestFit"/>
              <c:showLegendKey val="0"/>
              <c:showVal val="1"/>
              <c:showCatName val="1"/>
              <c:showSerName val="0"/>
              <c:showPercent val="1"/>
              <c:showBubbleSize val="0"/>
              <c:extLst>
                <c:ext xmlns:c15="http://schemas.microsoft.com/office/drawing/2012/chart" uri="{CE6537A1-D6FC-4f65-9D91-7224C49458BB}">
                  <c15:layout>
                    <c:manualLayout>
                      <c:w val="0.32829559814974152"/>
                      <c:h val="0.12871832694690521"/>
                    </c:manualLayout>
                  </c15:layout>
                </c:ext>
                <c:ext xmlns:c16="http://schemas.microsoft.com/office/drawing/2014/chart" uri="{C3380CC4-5D6E-409C-BE32-E72D297353CC}">
                  <c16:uniqueId val="{0000000D-5803-468A-8D78-ADE15E1DC57F}"/>
                </c:ext>
              </c:extLst>
            </c:dLbl>
            <c:spPr>
              <a:solidFill>
                <a:sysClr val="window" lastClr="FFFFFF">
                  <a:alpha val="90000"/>
                </a:sysClr>
              </a:solidFill>
              <a:ln w="12700" cap="flat" cmpd="sng" algn="ctr">
                <a:solidFill>
                  <a:srgbClr val="4472C4"/>
                </a:solidFill>
                <a:round/>
              </a:ln>
              <a:effectLst>
                <a:outerShdw blurRad="50800" dist="38100" dir="2700000" algn="tl" rotWithShape="0">
                  <a:srgbClr val="4472C4">
                    <a:lumMod val="75000"/>
                    <a:alpha val="40000"/>
                  </a:srgbClr>
                </a:outerShdw>
              </a:effectLst>
            </c:spPr>
            <c:txPr>
              <a:bodyPr rot="0" spcFirstLastPara="1" vertOverflow="clip" horzOverflow="clip" vert="horz" wrap="square" lIns="38100" tIns="19050" rIns="38100" bIns="19050" anchor="ctr" anchorCtr="1">
                <a:spAutoFit/>
              </a:bodyPr>
              <a:lstStyle/>
              <a:p>
                <a:pPr>
                  <a:defRPr sz="1000" b="1" i="0" u="none" strike="noStrike" kern="1200" baseline="0">
                    <a:solidFill>
                      <a:schemeClr val="accent1"/>
                    </a:solidFill>
                    <a:effectLst/>
                    <a:latin typeface="+mn-lt"/>
                    <a:ea typeface="+mn-ea"/>
                    <a:cs typeface="+mn-cs"/>
                  </a:defRPr>
                </a:pPr>
                <a:endParaRPr lang="es-GT"/>
              </a:p>
            </c:txPr>
            <c:dLblPos val="bestFit"/>
            <c:showLegendKey val="0"/>
            <c:showVal val="1"/>
            <c:showCatName val="1"/>
            <c:showSerName val="0"/>
            <c:showPercent val="1"/>
            <c:showBubbleSize val="0"/>
            <c:showLeaderLines val="1"/>
            <c:leaderLines>
              <c:spPr>
                <a:ln w="9525">
                  <a:solidFill>
                    <a:schemeClr val="tx1">
                      <a:lumMod val="35000"/>
                      <a:lumOff val="65000"/>
                    </a:schemeClr>
                  </a:solidFill>
                </a:ln>
                <a:effectLst/>
              </c:spPr>
            </c:leaderLines>
            <c:extLst>
              <c:ext xmlns:c15="http://schemas.microsoft.com/office/drawing/2012/chart" uri="{CE6537A1-D6FC-4f65-9D91-7224C49458BB}"/>
            </c:extLst>
          </c:dLbls>
          <c:cat>
            <c:strRef>
              <c:f>PROGRAMAS!$C$5:$C$11</c:f>
              <c:strCache>
                <c:ptCount val="7"/>
                <c:pt idx="0">
                  <c:v>01 ACTIVIDADES CENTRALES</c:v>
                </c:pt>
                <c:pt idx="1">
                  <c:v>11 SERVICIOS REGISTRALES</c:v>
                </c:pt>
                <c:pt idx="2">
                  <c:v>12 PROMOCION DE LA INVERSION Y COMPETENCIA</c:v>
                </c:pt>
                <c:pt idx="3">
                  <c:v>13 GESTION DE LA INTEGRACION ECONOMICA Y COMERCIO EXTERIOR</c:v>
                </c:pt>
                <c:pt idx="4">
                  <c:v>14 DESARROLLO DE LA MICRO, PEQUEÑA Y MEDIANA EMPRESA</c:v>
                </c:pt>
                <c:pt idx="5">
                  <c:v>15 ASISTENCIA Y PROTECCION AL CONSUMIDOR Y SUPERVISION DEL COMERCIO INTERNO</c:v>
                </c:pt>
                <c:pt idx="6">
                  <c:v>99 PARTIDAS NO ASIGNABLES A PROGRAMAS</c:v>
                </c:pt>
              </c:strCache>
            </c:strRef>
          </c:cat>
          <c:val>
            <c:numRef>
              <c:f>PROGRAMAS!$E$5:$E$11</c:f>
              <c:numCache>
                <c:formatCode>#,##0.00</c:formatCode>
                <c:ptCount val="7"/>
                <c:pt idx="0">
                  <c:v>61088067.630000003</c:v>
                </c:pt>
                <c:pt idx="1">
                  <c:v>46661122.259999998</c:v>
                </c:pt>
                <c:pt idx="2">
                  <c:v>23947397.780000001</c:v>
                </c:pt>
                <c:pt idx="3">
                  <c:v>43027709</c:v>
                </c:pt>
                <c:pt idx="4">
                  <c:v>56617877.829999998</c:v>
                </c:pt>
                <c:pt idx="5">
                  <c:v>22474091.350000001</c:v>
                </c:pt>
                <c:pt idx="6">
                  <c:v>71181282.049999997</c:v>
                </c:pt>
              </c:numCache>
            </c:numRef>
          </c:val>
          <c:extLst>
            <c:ext xmlns:c16="http://schemas.microsoft.com/office/drawing/2014/chart" uri="{C3380CC4-5D6E-409C-BE32-E72D297353CC}">
              <c16:uniqueId val="{0000000E-5803-468A-8D78-ADE15E1DC57F}"/>
            </c:ext>
          </c:extLst>
        </c:ser>
        <c:dLbls>
          <c:dLblPos val="bestFit"/>
          <c:showLegendKey val="0"/>
          <c:showVal val="1"/>
          <c:showCatName val="1"/>
          <c:showSerName val="0"/>
          <c:showPercent val="0"/>
          <c:showBubbleSize val="0"/>
          <c:showLeaderLines val="1"/>
        </c:dLbls>
      </c:pie3DChart>
      <c:spPr>
        <a:noFill/>
        <a:ln>
          <a:noFill/>
        </a:ln>
        <a:effectLst/>
      </c:spPr>
    </c:plotArea>
    <c:plotVisOnly val="1"/>
    <c:dispBlanksAs val="gap"/>
    <c:showDLblsOverMax val="0"/>
  </c:chart>
  <c:spPr>
    <a:noFill/>
    <a:ln>
      <a:noFill/>
    </a:ln>
    <a:effectLst/>
  </c:spPr>
  <c:txPr>
    <a:bodyPr/>
    <a:lstStyle/>
    <a:p>
      <a:pPr>
        <a:defRPr/>
      </a:pPr>
      <a:endParaRPr lang="es-GT"/>
    </a:p>
  </c:txPr>
  <c:externalData r:id="rId4">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800" b="1" i="0" u="none" strike="noStrike" kern="1200" cap="all" baseline="0">
                <a:solidFill>
                  <a:schemeClr val="tx1">
                    <a:lumMod val="65000"/>
                    <a:lumOff val="35000"/>
                  </a:schemeClr>
                </a:solidFill>
                <a:latin typeface="+mn-lt"/>
                <a:ea typeface="+mn-ea"/>
                <a:cs typeface="+mn-cs"/>
              </a:defRPr>
            </a:pPr>
            <a:r>
              <a:rPr lang="en-US">
                <a:solidFill>
                  <a:schemeClr val="accent5"/>
                </a:solidFill>
              </a:rPr>
              <a:t>Ejecución presupuestaría</a:t>
            </a:r>
          </a:p>
          <a:p>
            <a:pPr>
              <a:defRPr/>
            </a:pPr>
            <a:r>
              <a:rPr lang="en-US">
                <a:solidFill>
                  <a:schemeClr val="accent5"/>
                </a:solidFill>
              </a:rPr>
              <a:t>gastos</a:t>
            </a:r>
            <a:r>
              <a:rPr lang="en-US" baseline="0">
                <a:solidFill>
                  <a:schemeClr val="accent5"/>
                </a:solidFill>
              </a:rPr>
              <a:t> de funcionamiento</a:t>
            </a:r>
          </a:p>
          <a:p>
            <a:pPr>
              <a:defRPr/>
            </a:pPr>
            <a:r>
              <a:rPr lang="en-US" baseline="0">
                <a:solidFill>
                  <a:schemeClr val="accent5"/>
                </a:solidFill>
              </a:rPr>
              <a:t>al 31 de DICIEMBRE 2021</a:t>
            </a:r>
            <a:endParaRPr lang="en-US">
              <a:solidFill>
                <a:schemeClr val="accent5"/>
              </a:solidFill>
            </a:endParaRPr>
          </a:p>
        </c:rich>
      </c:tx>
      <c:layout>
        <c:manualLayout>
          <c:xMode val="edge"/>
          <c:yMode val="edge"/>
          <c:x val="0.60901435998384812"/>
          <c:y val="9.5635959120629371E-4"/>
        </c:manualLayout>
      </c:layout>
      <c:overlay val="0"/>
      <c:spPr>
        <a:noFill/>
        <a:ln>
          <a:noFill/>
        </a:ln>
        <a:effectLst/>
      </c:spPr>
      <c:txPr>
        <a:bodyPr rot="0" spcFirstLastPara="1" vertOverflow="ellipsis" vert="horz" wrap="square" anchor="ctr" anchorCtr="1"/>
        <a:lstStyle/>
        <a:p>
          <a:pPr>
            <a:defRPr sz="1800" b="1" i="0" u="none" strike="noStrike" kern="1200" cap="all" baseline="0">
              <a:solidFill>
                <a:schemeClr val="tx1">
                  <a:lumMod val="65000"/>
                  <a:lumOff val="35000"/>
                </a:schemeClr>
              </a:solidFill>
              <a:latin typeface="+mn-lt"/>
              <a:ea typeface="+mn-ea"/>
              <a:cs typeface="+mn-cs"/>
            </a:defRPr>
          </a:pPr>
          <a:endParaRPr lang="es-GT"/>
        </a:p>
      </c:txPr>
    </c:title>
    <c:autoTitleDeleted val="0"/>
    <c:view3D>
      <c:rotX val="5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1.6624162202319506E-2"/>
          <c:y val="0.22982283443838042"/>
          <c:w val="0.91687918898840248"/>
          <c:h val="0.70330991821345878"/>
        </c:manualLayout>
      </c:layout>
      <c:pie3DChart>
        <c:varyColors val="1"/>
        <c:ser>
          <c:idx val="0"/>
          <c:order val="0"/>
          <c:tx>
            <c:strRef>
              <c:f>Gastos!$C$2</c:f>
              <c:strCache>
                <c:ptCount val="1"/>
                <c:pt idx="0">
                  <c:v>VIGENTE</c:v>
                </c:pt>
              </c:strCache>
            </c:strRef>
          </c:tx>
          <c:dPt>
            <c:idx val="0"/>
            <c:bubble3D val="0"/>
            <c:spPr>
              <a:solidFill>
                <a:schemeClr val="accent1">
                  <a:alpha val="90000"/>
                </a:schemeClr>
              </a:solidFill>
              <a:ln w="19050">
                <a:solidFill>
                  <a:schemeClr val="accent1">
                    <a:lumMod val="75000"/>
                  </a:schemeClr>
                </a:solidFill>
              </a:ln>
              <a:effectLst>
                <a:innerShdw blurRad="114300">
                  <a:schemeClr val="accent1">
                    <a:lumMod val="75000"/>
                  </a:schemeClr>
                </a:innerShdw>
              </a:effectLst>
              <a:scene3d>
                <a:camera prst="orthographicFront"/>
                <a:lightRig rig="threePt" dir="t"/>
              </a:scene3d>
              <a:sp3d contourW="19050" prstMaterial="flat">
                <a:contourClr>
                  <a:schemeClr val="accent1">
                    <a:lumMod val="75000"/>
                  </a:schemeClr>
                </a:contourClr>
              </a:sp3d>
            </c:spPr>
            <c:extLst>
              <c:ext xmlns:c16="http://schemas.microsoft.com/office/drawing/2014/chart" uri="{C3380CC4-5D6E-409C-BE32-E72D297353CC}">
                <c16:uniqueId val="{00000001-049A-47F3-B2B6-2BDB614E99A7}"/>
              </c:ext>
            </c:extLst>
          </c:dPt>
          <c:dPt>
            <c:idx val="1"/>
            <c:bubble3D val="0"/>
            <c:spPr>
              <a:solidFill>
                <a:schemeClr val="accent2">
                  <a:alpha val="90000"/>
                </a:schemeClr>
              </a:solidFill>
              <a:ln w="19050">
                <a:solidFill>
                  <a:schemeClr val="accent2">
                    <a:lumMod val="75000"/>
                  </a:schemeClr>
                </a:solidFill>
              </a:ln>
              <a:effectLst>
                <a:innerShdw blurRad="114300">
                  <a:schemeClr val="accent2">
                    <a:lumMod val="75000"/>
                  </a:schemeClr>
                </a:innerShdw>
              </a:effectLst>
              <a:scene3d>
                <a:camera prst="orthographicFront"/>
                <a:lightRig rig="threePt" dir="t"/>
              </a:scene3d>
              <a:sp3d contourW="19050" prstMaterial="flat">
                <a:contourClr>
                  <a:schemeClr val="accent2">
                    <a:lumMod val="75000"/>
                  </a:schemeClr>
                </a:contourClr>
              </a:sp3d>
            </c:spPr>
            <c:extLst>
              <c:ext xmlns:c16="http://schemas.microsoft.com/office/drawing/2014/chart" uri="{C3380CC4-5D6E-409C-BE32-E72D297353CC}">
                <c16:uniqueId val="{00000003-049A-47F3-B2B6-2BDB614E99A7}"/>
              </c:ext>
            </c:extLst>
          </c:dPt>
          <c:dPt>
            <c:idx val="2"/>
            <c:bubble3D val="0"/>
            <c:spPr>
              <a:solidFill>
                <a:schemeClr val="accent3">
                  <a:alpha val="90000"/>
                </a:schemeClr>
              </a:solidFill>
              <a:ln w="19050">
                <a:solidFill>
                  <a:schemeClr val="accent3">
                    <a:lumMod val="75000"/>
                  </a:schemeClr>
                </a:solidFill>
              </a:ln>
              <a:effectLst>
                <a:innerShdw blurRad="114300">
                  <a:schemeClr val="accent3">
                    <a:lumMod val="75000"/>
                  </a:schemeClr>
                </a:innerShdw>
              </a:effectLst>
              <a:scene3d>
                <a:camera prst="orthographicFront"/>
                <a:lightRig rig="threePt" dir="t"/>
              </a:scene3d>
              <a:sp3d contourW="19050" prstMaterial="flat">
                <a:contourClr>
                  <a:schemeClr val="accent3">
                    <a:lumMod val="75000"/>
                  </a:schemeClr>
                </a:contourClr>
              </a:sp3d>
            </c:spPr>
            <c:extLst>
              <c:ext xmlns:c16="http://schemas.microsoft.com/office/drawing/2014/chart" uri="{C3380CC4-5D6E-409C-BE32-E72D297353CC}">
                <c16:uniqueId val="{00000005-049A-47F3-B2B6-2BDB614E99A7}"/>
              </c:ext>
            </c:extLst>
          </c:dPt>
          <c:dPt>
            <c:idx val="3"/>
            <c:bubble3D val="0"/>
            <c:spPr>
              <a:solidFill>
                <a:schemeClr val="accent4">
                  <a:alpha val="90000"/>
                </a:schemeClr>
              </a:solidFill>
              <a:ln w="19050">
                <a:solidFill>
                  <a:schemeClr val="accent4">
                    <a:lumMod val="75000"/>
                  </a:schemeClr>
                </a:solidFill>
              </a:ln>
              <a:effectLst>
                <a:innerShdw blurRad="114300">
                  <a:schemeClr val="accent4">
                    <a:lumMod val="75000"/>
                  </a:schemeClr>
                </a:innerShdw>
              </a:effectLst>
              <a:scene3d>
                <a:camera prst="orthographicFront"/>
                <a:lightRig rig="threePt" dir="t"/>
              </a:scene3d>
              <a:sp3d contourW="19050" prstMaterial="flat">
                <a:contourClr>
                  <a:schemeClr val="accent4">
                    <a:lumMod val="75000"/>
                  </a:schemeClr>
                </a:contourClr>
              </a:sp3d>
            </c:spPr>
            <c:extLst>
              <c:ext xmlns:c16="http://schemas.microsoft.com/office/drawing/2014/chart" uri="{C3380CC4-5D6E-409C-BE32-E72D297353CC}">
                <c16:uniqueId val="{00000007-049A-47F3-B2B6-2BDB614E99A7}"/>
              </c:ext>
            </c:extLst>
          </c:dPt>
          <c:dPt>
            <c:idx val="4"/>
            <c:bubble3D val="0"/>
            <c:spPr>
              <a:solidFill>
                <a:schemeClr val="accent5">
                  <a:alpha val="90000"/>
                </a:schemeClr>
              </a:solidFill>
              <a:ln w="19050">
                <a:solidFill>
                  <a:schemeClr val="accent5">
                    <a:lumMod val="75000"/>
                  </a:schemeClr>
                </a:solidFill>
              </a:ln>
              <a:effectLst>
                <a:innerShdw blurRad="114300">
                  <a:schemeClr val="accent5">
                    <a:lumMod val="75000"/>
                  </a:schemeClr>
                </a:innerShdw>
              </a:effectLst>
              <a:scene3d>
                <a:camera prst="orthographicFront"/>
                <a:lightRig rig="threePt" dir="t"/>
              </a:scene3d>
              <a:sp3d contourW="19050" prstMaterial="flat">
                <a:contourClr>
                  <a:schemeClr val="accent5">
                    <a:lumMod val="75000"/>
                  </a:schemeClr>
                </a:contourClr>
              </a:sp3d>
            </c:spPr>
            <c:extLst>
              <c:ext xmlns:c16="http://schemas.microsoft.com/office/drawing/2014/chart" uri="{C3380CC4-5D6E-409C-BE32-E72D297353CC}">
                <c16:uniqueId val="{00000009-049A-47F3-B2B6-2BDB614E99A7}"/>
              </c:ext>
            </c:extLst>
          </c:dPt>
          <c:dLbls>
            <c:dLbl>
              <c:idx val="0"/>
              <c:layout>
                <c:manualLayout>
                  <c:x val="3.2243689587849698E-2"/>
                  <c:y val="-3.5648667056708043E-2"/>
                </c:manualLayout>
              </c:layout>
              <c:spPr>
                <a:solidFill>
                  <a:schemeClr val="lt1">
                    <a:alpha val="90000"/>
                  </a:schemeClr>
                </a:solidFill>
                <a:ln w="12700" cap="flat" cmpd="sng" algn="ctr">
                  <a:solidFill>
                    <a:schemeClr val="accent1"/>
                  </a:solidFill>
                  <a:round/>
                </a:ln>
                <a:effectLst>
                  <a:outerShdw blurRad="50800" dist="38100" dir="2700000" algn="tl" rotWithShape="0">
                    <a:schemeClr val="accent1">
                      <a:lumMod val="75000"/>
                      <a:alpha val="40000"/>
                    </a:schemeClr>
                  </a:outerShdw>
                </a:effectLst>
              </c:spPr>
              <c:txPr>
                <a:bodyPr rot="0" spcFirstLastPara="1" vertOverflow="clip" horzOverflow="clip" vert="horz" wrap="square" lIns="38100" tIns="19050" rIns="38100" bIns="19050" anchor="ctr" anchorCtr="1">
                  <a:noAutofit/>
                </a:bodyPr>
                <a:lstStyle/>
                <a:p>
                  <a:pPr>
                    <a:defRPr sz="1000" b="0" i="0" u="none" strike="noStrike" kern="1200" baseline="0">
                      <a:solidFill>
                        <a:schemeClr val="accent1"/>
                      </a:solidFill>
                      <a:effectLst/>
                      <a:latin typeface="+mn-lt"/>
                      <a:ea typeface="+mn-ea"/>
                      <a:cs typeface="+mn-cs"/>
                    </a:defRPr>
                  </a:pPr>
                  <a:endParaRPr lang="es-GT"/>
                </a:p>
              </c:txPr>
              <c:dLblPos val="bestFit"/>
              <c:showLegendKey val="0"/>
              <c:showVal val="1"/>
              <c:showCatName val="1"/>
              <c:showSerName val="1"/>
              <c:showPercent val="1"/>
              <c:showBubbleSize val="0"/>
              <c:separator>; </c:separator>
              <c:extLst>
                <c:ext xmlns:c15="http://schemas.microsoft.com/office/drawing/2012/chart" uri="{CE6537A1-D6FC-4f65-9D91-7224C49458BB}">
                  <c15:layout>
                    <c:manualLayout>
                      <c:w val="0.22309251747571957"/>
                      <c:h val="0.14285518723461074"/>
                    </c:manualLayout>
                  </c15:layout>
                </c:ext>
                <c:ext xmlns:c16="http://schemas.microsoft.com/office/drawing/2014/chart" uri="{C3380CC4-5D6E-409C-BE32-E72D297353CC}">
                  <c16:uniqueId val="{00000001-049A-47F3-B2B6-2BDB614E99A7}"/>
                </c:ext>
              </c:extLst>
            </c:dLbl>
            <c:dLbl>
              <c:idx val="1"/>
              <c:layout>
                <c:manualLayout>
                  <c:x val="0.42659540690010256"/>
                  <c:y val="-2.006017420444834E-2"/>
                </c:manualLayout>
              </c:layout>
              <c:spPr>
                <a:solidFill>
                  <a:schemeClr val="lt1">
                    <a:alpha val="90000"/>
                  </a:schemeClr>
                </a:solidFill>
                <a:ln w="12700" cap="flat" cmpd="sng" algn="ctr">
                  <a:solidFill>
                    <a:schemeClr val="accent2"/>
                  </a:solidFill>
                  <a:round/>
                </a:ln>
                <a:effectLst>
                  <a:outerShdw blurRad="50800" dist="38100" dir="2700000" algn="tl" rotWithShape="0">
                    <a:schemeClr val="accent2">
                      <a:lumMod val="75000"/>
                      <a:alpha val="40000"/>
                    </a:schemeClr>
                  </a:outerShdw>
                </a:effectLst>
              </c:spPr>
              <c:txPr>
                <a:bodyPr rot="0" spcFirstLastPara="1" vertOverflow="clip" horzOverflow="clip" vert="horz" wrap="square" lIns="38100" tIns="19050" rIns="38100" bIns="19050" anchor="ctr" anchorCtr="1">
                  <a:spAutoFit/>
                </a:bodyPr>
                <a:lstStyle/>
                <a:p>
                  <a:pPr>
                    <a:defRPr sz="1000" b="0" i="0" u="none" strike="noStrike" kern="1200" baseline="0">
                      <a:solidFill>
                        <a:schemeClr val="accent2"/>
                      </a:solidFill>
                      <a:effectLst/>
                      <a:latin typeface="+mn-lt"/>
                      <a:ea typeface="+mn-ea"/>
                      <a:cs typeface="+mn-cs"/>
                    </a:defRPr>
                  </a:pPr>
                  <a:endParaRPr lang="es-GT"/>
                </a:p>
              </c:txPr>
              <c:dLblPos val="bestFit"/>
              <c:showLegendKey val="0"/>
              <c:showVal val="1"/>
              <c:showCatName val="1"/>
              <c:showSerName val="1"/>
              <c:showPercent val="1"/>
              <c:showBubbleSize val="0"/>
              <c:separator>; </c:separator>
              <c:extLst>
                <c:ext xmlns:c15="http://schemas.microsoft.com/office/drawing/2012/chart" uri="{CE6537A1-D6FC-4f65-9D91-7224C49458BB}">
                  <c15:layout>
                    <c:manualLayout>
                      <c:w val="0.24560695906277707"/>
                      <c:h val="0.14607829385954382"/>
                    </c:manualLayout>
                  </c15:layout>
                </c:ext>
                <c:ext xmlns:c16="http://schemas.microsoft.com/office/drawing/2014/chart" uri="{C3380CC4-5D6E-409C-BE32-E72D297353CC}">
                  <c16:uniqueId val="{00000003-049A-47F3-B2B6-2BDB614E99A7}"/>
                </c:ext>
              </c:extLst>
            </c:dLbl>
            <c:dLbl>
              <c:idx val="2"/>
              <c:layout>
                <c:manualLayout>
                  <c:x val="-4.0847685106744861E-3"/>
                  <c:y val="0.14805040379393178"/>
                </c:manualLayout>
              </c:layout>
              <c:spPr>
                <a:solidFill>
                  <a:schemeClr val="lt1">
                    <a:alpha val="90000"/>
                  </a:schemeClr>
                </a:solidFill>
                <a:ln w="12700" cap="flat" cmpd="sng" algn="ctr">
                  <a:solidFill>
                    <a:schemeClr val="accent3"/>
                  </a:solidFill>
                  <a:round/>
                </a:ln>
                <a:effectLst>
                  <a:outerShdw blurRad="50800" dist="38100" dir="2700000" algn="tl" rotWithShape="0">
                    <a:schemeClr val="accent3">
                      <a:lumMod val="75000"/>
                      <a:alpha val="40000"/>
                    </a:schemeClr>
                  </a:outerShdw>
                </a:effectLst>
              </c:spPr>
              <c:txPr>
                <a:bodyPr rot="0" spcFirstLastPara="1" vertOverflow="clip" horzOverflow="clip" vert="horz" wrap="square" lIns="38100" tIns="19050" rIns="38100" bIns="19050" anchor="ctr" anchorCtr="1">
                  <a:spAutoFit/>
                </a:bodyPr>
                <a:lstStyle/>
                <a:p>
                  <a:pPr>
                    <a:defRPr sz="1000" b="0" i="0" u="none" strike="noStrike" kern="1200" baseline="0">
                      <a:solidFill>
                        <a:schemeClr val="accent3"/>
                      </a:solidFill>
                      <a:effectLst/>
                      <a:latin typeface="+mn-lt"/>
                      <a:ea typeface="+mn-ea"/>
                      <a:cs typeface="+mn-cs"/>
                    </a:defRPr>
                  </a:pPr>
                  <a:endParaRPr lang="es-GT"/>
                </a:p>
              </c:txPr>
              <c:dLblPos val="bestFit"/>
              <c:showLegendKey val="0"/>
              <c:showVal val="1"/>
              <c:showCatName val="1"/>
              <c:showSerName val="1"/>
              <c:showPercent val="1"/>
              <c:showBubbleSize val="0"/>
              <c:separator>; </c:separator>
              <c:extLst>
                <c:ext xmlns:c15="http://schemas.microsoft.com/office/drawing/2012/chart" uri="{CE6537A1-D6FC-4f65-9D91-7224C49458BB}">
                  <c15:layout>
                    <c:manualLayout>
                      <c:w val="0.2158420601465221"/>
                      <c:h val="0.17227677606780151"/>
                    </c:manualLayout>
                  </c15:layout>
                </c:ext>
                <c:ext xmlns:c16="http://schemas.microsoft.com/office/drawing/2014/chart" uri="{C3380CC4-5D6E-409C-BE32-E72D297353CC}">
                  <c16:uniqueId val="{00000005-049A-47F3-B2B6-2BDB614E99A7}"/>
                </c:ext>
              </c:extLst>
            </c:dLbl>
            <c:dLbl>
              <c:idx val="3"/>
              <c:layout>
                <c:manualLayout>
                  <c:x val="-5.8359992577099638E-2"/>
                  <c:y val="7.0037914755596981E-3"/>
                </c:manualLayout>
              </c:layout>
              <c:spPr>
                <a:solidFill>
                  <a:schemeClr val="lt1">
                    <a:alpha val="90000"/>
                  </a:schemeClr>
                </a:solidFill>
                <a:ln w="12700" cap="flat" cmpd="sng" algn="ctr">
                  <a:solidFill>
                    <a:schemeClr val="accent4"/>
                  </a:solidFill>
                  <a:round/>
                </a:ln>
                <a:effectLst>
                  <a:outerShdw blurRad="50800" dist="38100" dir="2700000" algn="tl" rotWithShape="0">
                    <a:schemeClr val="accent4">
                      <a:lumMod val="75000"/>
                      <a:alpha val="40000"/>
                    </a:schemeClr>
                  </a:outerShdw>
                </a:effectLst>
              </c:spPr>
              <c:txPr>
                <a:bodyPr rot="0" spcFirstLastPara="1" vertOverflow="clip" horzOverflow="clip" vert="horz" wrap="square" lIns="38100" tIns="19050" rIns="38100" bIns="19050" anchor="ctr" anchorCtr="1">
                  <a:spAutoFit/>
                </a:bodyPr>
                <a:lstStyle/>
                <a:p>
                  <a:pPr>
                    <a:defRPr sz="1000" b="0" i="0" u="none" strike="noStrike" kern="1200" baseline="0">
                      <a:solidFill>
                        <a:schemeClr val="accent4"/>
                      </a:solidFill>
                      <a:effectLst/>
                      <a:latin typeface="+mn-lt"/>
                      <a:ea typeface="+mn-ea"/>
                      <a:cs typeface="+mn-cs"/>
                    </a:defRPr>
                  </a:pPr>
                  <a:endParaRPr lang="es-GT"/>
                </a:p>
              </c:txPr>
              <c:dLblPos val="bestFit"/>
              <c:showLegendKey val="0"/>
              <c:showVal val="1"/>
              <c:showCatName val="1"/>
              <c:showSerName val="1"/>
              <c:showPercent val="1"/>
              <c:showBubbleSize val="0"/>
              <c:separator>; </c:separator>
              <c:extLst>
                <c:ext xmlns:c15="http://schemas.microsoft.com/office/drawing/2012/chart" uri="{CE6537A1-D6FC-4f65-9D91-7224C49458BB}">
                  <c15:layout>
                    <c:manualLayout>
                      <c:w val="0.20749200962674277"/>
                      <c:h val="0.18040825455634477"/>
                    </c:manualLayout>
                  </c15:layout>
                </c:ext>
                <c:ext xmlns:c16="http://schemas.microsoft.com/office/drawing/2014/chart" uri="{C3380CC4-5D6E-409C-BE32-E72D297353CC}">
                  <c16:uniqueId val="{00000007-049A-47F3-B2B6-2BDB614E99A7}"/>
                </c:ext>
              </c:extLst>
            </c:dLbl>
            <c:dLbl>
              <c:idx val="4"/>
              <c:layout>
                <c:manualLayout>
                  <c:x val="4.6273330062973461E-2"/>
                  <c:y val="-1.6974803578777217E-2"/>
                </c:manualLayout>
              </c:layout>
              <c:spPr>
                <a:solidFill>
                  <a:schemeClr val="lt1">
                    <a:alpha val="90000"/>
                  </a:schemeClr>
                </a:solidFill>
                <a:ln w="12700" cap="flat" cmpd="sng" algn="ctr">
                  <a:solidFill>
                    <a:schemeClr val="accent5"/>
                  </a:solidFill>
                  <a:round/>
                </a:ln>
                <a:effectLst>
                  <a:outerShdw blurRad="50800" dist="38100" dir="2700000" algn="tl" rotWithShape="0">
                    <a:schemeClr val="accent5">
                      <a:lumMod val="75000"/>
                      <a:alpha val="40000"/>
                    </a:schemeClr>
                  </a:outerShdw>
                </a:effectLst>
              </c:spPr>
              <c:txPr>
                <a:bodyPr rot="0" spcFirstLastPara="1" vertOverflow="clip" horzOverflow="clip" vert="horz" wrap="square" lIns="38100" tIns="19050" rIns="38100" bIns="19050" anchor="ctr" anchorCtr="1">
                  <a:spAutoFit/>
                </a:bodyPr>
                <a:lstStyle/>
                <a:p>
                  <a:pPr>
                    <a:defRPr sz="1000" b="0" i="0" u="none" strike="noStrike" kern="1200" baseline="0">
                      <a:solidFill>
                        <a:schemeClr val="accent5"/>
                      </a:solidFill>
                      <a:effectLst/>
                      <a:latin typeface="+mn-lt"/>
                      <a:ea typeface="+mn-ea"/>
                      <a:cs typeface="+mn-cs"/>
                    </a:defRPr>
                  </a:pPr>
                  <a:endParaRPr lang="es-GT"/>
                </a:p>
              </c:txPr>
              <c:dLblPos val="bestFit"/>
              <c:showLegendKey val="0"/>
              <c:showVal val="1"/>
              <c:showCatName val="1"/>
              <c:showSerName val="1"/>
              <c:showPercent val="1"/>
              <c:showBubbleSize val="0"/>
              <c:separator>; </c:separator>
              <c:extLst>
                <c:ext xmlns:c15="http://schemas.microsoft.com/office/drawing/2012/chart" uri="{CE6537A1-D6FC-4f65-9D91-7224C49458BB}">
                  <c15:layout>
                    <c:manualLayout>
                      <c:w val="0.22137502172497794"/>
                      <c:h val="0.13270484438991165"/>
                    </c:manualLayout>
                  </c15:layout>
                </c:ext>
                <c:ext xmlns:c16="http://schemas.microsoft.com/office/drawing/2014/chart" uri="{C3380CC4-5D6E-409C-BE32-E72D297353CC}">
                  <c16:uniqueId val="{00000009-049A-47F3-B2B6-2BDB614E99A7}"/>
                </c:ext>
              </c:extLst>
            </c:dLbl>
            <c:spPr>
              <a:solidFill>
                <a:sysClr val="window" lastClr="FFFFFF">
                  <a:alpha val="90000"/>
                </a:sysClr>
              </a:solidFill>
              <a:ln w="12700" cap="flat" cmpd="sng" algn="ctr">
                <a:solidFill>
                  <a:srgbClr val="4472C4"/>
                </a:solidFill>
                <a:round/>
              </a:ln>
              <a:effectLst>
                <a:outerShdw blurRad="50800" dist="38100" dir="2700000" algn="tl" rotWithShape="0">
                  <a:srgbClr val="4472C4">
                    <a:lumMod val="75000"/>
                    <a:alpha val="40000"/>
                  </a:srgbClr>
                </a:outerShdw>
              </a:effectLst>
            </c:spPr>
            <c:dLblPos val="inEnd"/>
            <c:showLegendKey val="0"/>
            <c:showVal val="1"/>
            <c:showCatName val="1"/>
            <c:showSerName val="1"/>
            <c:showPercent val="1"/>
            <c:showBubbleSize val="0"/>
            <c:separator>; </c:separator>
            <c:showLeaderLines val="1"/>
            <c:leaderLines>
              <c:spPr>
                <a:ln w="9525">
                  <a:solidFill>
                    <a:schemeClr val="tx1">
                      <a:lumMod val="35000"/>
                      <a:lumOff val="65000"/>
                    </a:schemeClr>
                  </a:solidFill>
                </a:ln>
                <a:effectLst/>
              </c:spPr>
            </c:leaderLines>
            <c:extLst>
              <c:ext xmlns:c15="http://schemas.microsoft.com/office/drawing/2012/chart" uri="{CE6537A1-D6FC-4f65-9D91-7224C49458BB}"/>
            </c:extLst>
          </c:dLbls>
          <c:cat>
            <c:strRef>
              <c:f>Gastos!$B$4:$B$8</c:f>
              <c:strCache>
                <c:ptCount val="5"/>
                <c:pt idx="0">
                  <c:v>000 Servicios Personales</c:v>
                </c:pt>
                <c:pt idx="1">
                  <c:v>100 Servicios  no  Personales</c:v>
                </c:pt>
                <c:pt idx="2">
                  <c:v>200 Materiales y suministros</c:v>
                </c:pt>
                <c:pt idx="3">
                  <c:v>400 Transferencias Corrientes</c:v>
                </c:pt>
                <c:pt idx="4">
                  <c:v>900 Asignaciones globales</c:v>
                </c:pt>
              </c:strCache>
            </c:strRef>
          </c:cat>
          <c:val>
            <c:numRef>
              <c:f>Gastos!$C$4:$C$8</c:f>
              <c:numCache>
                <c:formatCode>_("Q"* #,##0_);_("Q"* \(#,##0\);_("Q"* "-"??_);_(@_)</c:formatCode>
                <c:ptCount val="5"/>
                <c:pt idx="0">
                  <c:v>138752863</c:v>
                </c:pt>
                <c:pt idx="1">
                  <c:v>91916293</c:v>
                </c:pt>
                <c:pt idx="2">
                  <c:v>12882375</c:v>
                </c:pt>
                <c:pt idx="3">
                  <c:v>75420848</c:v>
                </c:pt>
                <c:pt idx="4">
                  <c:v>6383332</c:v>
                </c:pt>
              </c:numCache>
            </c:numRef>
          </c:val>
          <c:extLst>
            <c:ext xmlns:c16="http://schemas.microsoft.com/office/drawing/2014/chart" uri="{C3380CC4-5D6E-409C-BE32-E72D297353CC}">
              <c16:uniqueId val="{0000000A-049A-47F3-B2B6-2BDB614E99A7}"/>
            </c:ext>
          </c:extLst>
        </c:ser>
        <c:ser>
          <c:idx val="1"/>
          <c:order val="1"/>
          <c:tx>
            <c:strRef>
              <c:f>Gastos!$D$2</c:f>
              <c:strCache>
                <c:ptCount val="1"/>
                <c:pt idx="0">
                  <c:v>EJECUCION </c:v>
                </c:pt>
              </c:strCache>
            </c:strRef>
          </c:tx>
          <c:dPt>
            <c:idx val="0"/>
            <c:bubble3D val="0"/>
            <c:spPr>
              <a:solidFill>
                <a:schemeClr val="accent1">
                  <a:alpha val="90000"/>
                </a:schemeClr>
              </a:solidFill>
              <a:ln w="19050">
                <a:solidFill>
                  <a:schemeClr val="accent1">
                    <a:lumMod val="75000"/>
                  </a:schemeClr>
                </a:solidFill>
              </a:ln>
              <a:effectLst>
                <a:innerShdw blurRad="114300">
                  <a:schemeClr val="accent1">
                    <a:lumMod val="75000"/>
                  </a:schemeClr>
                </a:innerShdw>
              </a:effectLst>
              <a:scene3d>
                <a:camera prst="orthographicFront"/>
                <a:lightRig rig="threePt" dir="t"/>
              </a:scene3d>
              <a:sp3d contourW="19050" prstMaterial="flat">
                <a:contourClr>
                  <a:schemeClr val="accent1">
                    <a:lumMod val="75000"/>
                  </a:schemeClr>
                </a:contourClr>
              </a:sp3d>
            </c:spPr>
            <c:extLst>
              <c:ext xmlns:c16="http://schemas.microsoft.com/office/drawing/2014/chart" uri="{C3380CC4-5D6E-409C-BE32-E72D297353CC}">
                <c16:uniqueId val="{0000000C-049A-47F3-B2B6-2BDB614E99A7}"/>
              </c:ext>
            </c:extLst>
          </c:dPt>
          <c:dPt>
            <c:idx val="1"/>
            <c:bubble3D val="0"/>
            <c:spPr>
              <a:solidFill>
                <a:schemeClr val="accent2">
                  <a:alpha val="90000"/>
                </a:schemeClr>
              </a:solidFill>
              <a:ln w="19050">
                <a:solidFill>
                  <a:schemeClr val="accent2">
                    <a:lumMod val="75000"/>
                  </a:schemeClr>
                </a:solidFill>
              </a:ln>
              <a:effectLst>
                <a:innerShdw blurRad="114300">
                  <a:schemeClr val="accent2">
                    <a:lumMod val="75000"/>
                  </a:schemeClr>
                </a:innerShdw>
              </a:effectLst>
              <a:scene3d>
                <a:camera prst="orthographicFront"/>
                <a:lightRig rig="threePt" dir="t"/>
              </a:scene3d>
              <a:sp3d contourW="19050" prstMaterial="flat">
                <a:contourClr>
                  <a:schemeClr val="accent2">
                    <a:lumMod val="75000"/>
                  </a:schemeClr>
                </a:contourClr>
              </a:sp3d>
            </c:spPr>
            <c:extLst>
              <c:ext xmlns:c16="http://schemas.microsoft.com/office/drawing/2014/chart" uri="{C3380CC4-5D6E-409C-BE32-E72D297353CC}">
                <c16:uniqueId val="{0000000E-049A-47F3-B2B6-2BDB614E99A7}"/>
              </c:ext>
            </c:extLst>
          </c:dPt>
          <c:dPt>
            <c:idx val="2"/>
            <c:bubble3D val="0"/>
            <c:spPr>
              <a:solidFill>
                <a:schemeClr val="accent3">
                  <a:alpha val="90000"/>
                </a:schemeClr>
              </a:solidFill>
              <a:ln w="19050">
                <a:solidFill>
                  <a:schemeClr val="accent3">
                    <a:lumMod val="75000"/>
                  </a:schemeClr>
                </a:solidFill>
              </a:ln>
              <a:effectLst>
                <a:innerShdw blurRad="114300">
                  <a:schemeClr val="accent3">
                    <a:lumMod val="75000"/>
                  </a:schemeClr>
                </a:innerShdw>
              </a:effectLst>
              <a:scene3d>
                <a:camera prst="orthographicFront"/>
                <a:lightRig rig="threePt" dir="t"/>
              </a:scene3d>
              <a:sp3d contourW="19050" prstMaterial="flat">
                <a:contourClr>
                  <a:schemeClr val="accent3">
                    <a:lumMod val="75000"/>
                  </a:schemeClr>
                </a:contourClr>
              </a:sp3d>
            </c:spPr>
            <c:extLst>
              <c:ext xmlns:c16="http://schemas.microsoft.com/office/drawing/2014/chart" uri="{C3380CC4-5D6E-409C-BE32-E72D297353CC}">
                <c16:uniqueId val="{00000010-049A-47F3-B2B6-2BDB614E99A7}"/>
              </c:ext>
            </c:extLst>
          </c:dPt>
          <c:dPt>
            <c:idx val="3"/>
            <c:bubble3D val="0"/>
            <c:spPr>
              <a:solidFill>
                <a:schemeClr val="accent4">
                  <a:alpha val="90000"/>
                </a:schemeClr>
              </a:solidFill>
              <a:ln w="19050">
                <a:solidFill>
                  <a:schemeClr val="accent4">
                    <a:lumMod val="75000"/>
                  </a:schemeClr>
                </a:solidFill>
              </a:ln>
              <a:effectLst>
                <a:innerShdw blurRad="114300">
                  <a:schemeClr val="accent4">
                    <a:lumMod val="75000"/>
                  </a:schemeClr>
                </a:innerShdw>
              </a:effectLst>
              <a:scene3d>
                <a:camera prst="orthographicFront"/>
                <a:lightRig rig="threePt" dir="t"/>
              </a:scene3d>
              <a:sp3d contourW="19050" prstMaterial="flat">
                <a:contourClr>
                  <a:schemeClr val="accent4">
                    <a:lumMod val="75000"/>
                  </a:schemeClr>
                </a:contourClr>
              </a:sp3d>
            </c:spPr>
            <c:extLst>
              <c:ext xmlns:c16="http://schemas.microsoft.com/office/drawing/2014/chart" uri="{C3380CC4-5D6E-409C-BE32-E72D297353CC}">
                <c16:uniqueId val="{00000012-049A-47F3-B2B6-2BDB614E99A7}"/>
              </c:ext>
            </c:extLst>
          </c:dPt>
          <c:dPt>
            <c:idx val="4"/>
            <c:bubble3D val="0"/>
            <c:spPr>
              <a:solidFill>
                <a:schemeClr val="accent5">
                  <a:alpha val="90000"/>
                </a:schemeClr>
              </a:solidFill>
              <a:ln w="19050">
                <a:solidFill>
                  <a:schemeClr val="accent5">
                    <a:lumMod val="75000"/>
                  </a:schemeClr>
                </a:solidFill>
              </a:ln>
              <a:effectLst>
                <a:innerShdw blurRad="114300">
                  <a:schemeClr val="accent5">
                    <a:lumMod val="75000"/>
                  </a:schemeClr>
                </a:innerShdw>
              </a:effectLst>
              <a:scene3d>
                <a:camera prst="orthographicFront"/>
                <a:lightRig rig="threePt" dir="t"/>
              </a:scene3d>
              <a:sp3d contourW="19050" prstMaterial="flat">
                <a:contourClr>
                  <a:schemeClr val="accent5">
                    <a:lumMod val="75000"/>
                  </a:schemeClr>
                </a:contourClr>
              </a:sp3d>
            </c:spPr>
            <c:extLst>
              <c:ext xmlns:c16="http://schemas.microsoft.com/office/drawing/2014/chart" uri="{C3380CC4-5D6E-409C-BE32-E72D297353CC}">
                <c16:uniqueId val="{00000014-049A-47F3-B2B6-2BDB614E99A7}"/>
              </c:ext>
            </c:extLst>
          </c:dPt>
          <c:dPt>
            <c:idx val="5"/>
            <c:bubble3D val="0"/>
            <c:spPr>
              <a:solidFill>
                <a:schemeClr val="accent6">
                  <a:alpha val="90000"/>
                </a:schemeClr>
              </a:solidFill>
              <a:ln w="19050">
                <a:solidFill>
                  <a:schemeClr val="accent6">
                    <a:lumMod val="75000"/>
                  </a:schemeClr>
                </a:solidFill>
              </a:ln>
              <a:effectLst>
                <a:innerShdw blurRad="114300">
                  <a:schemeClr val="accent6">
                    <a:lumMod val="75000"/>
                  </a:schemeClr>
                </a:innerShdw>
              </a:effectLst>
              <a:scene3d>
                <a:camera prst="orthographicFront"/>
                <a:lightRig rig="threePt" dir="t"/>
              </a:scene3d>
              <a:sp3d contourW="19050" prstMaterial="flat">
                <a:contourClr>
                  <a:schemeClr val="accent6">
                    <a:lumMod val="75000"/>
                  </a:schemeClr>
                </a:contourClr>
              </a:sp3d>
            </c:spPr>
            <c:extLst>
              <c:ext xmlns:c16="http://schemas.microsoft.com/office/drawing/2014/chart" uri="{C3380CC4-5D6E-409C-BE32-E72D297353CC}">
                <c16:uniqueId val="{00000016-049A-47F3-B2B6-2BDB614E99A7}"/>
              </c:ext>
            </c:extLst>
          </c:dPt>
          <c:dLbls>
            <c:dLbl>
              <c:idx val="0"/>
              <c:spPr>
                <a:solidFill>
                  <a:schemeClr val="lt1">
                    <a:alpha val="90000"/>
                  </a:schemeClr>
                </a:solidFill>
                <a:ln w="12700" cap="flat" cmpd="sng" algn="ctr">
                  <a:solidFill>
                    <a:schemeClr val="accent1"/>
                  </a:solidFill>
                  <a:round/>
                </a:ln>
                <a:effectLst>
                  <a:outerShdw blurRad="50800" dist="38100" dir="2700000" algn="tl" rotWithShape="0">
                    <a:schemeClr val="accent1">
                      <a:lumMod val="75000"/>
                      <a:alpha val="40000"/>
                    </a:schemeClr>
                  </a:outerShdw>
                </a:effectLst>
              </c:spPr>
              <c:txPr>
                <a:bodyPr rot="0" spcFirstLastPara="1" vertOverflow="clip" horzOverflow="clip" vert="horz" wrap="square" lIns="38100" tIns="19050" rIns="38100" bIns="19050" anchor="ctr" anchorCtr="1">
                  <a:spAutoFit/>
                </a:bodyPr>
                <a:lstStyle/>
                <a:p>
                  <a:pPr>
                    <a:defRPr sz="1000" b="0" i="0" u="none" strike="noStrike" kern="1200" baseline="0">
                      <a:solidFill>
                        <a:schemeClr val="accent1"/>
                      </a:solidFill>
                      <a:effectLst/>
                      <a:latin typeface="+mn-lt"/>
                      <a:ea typeface="+mn-ea"/>
                      <a:cs typeface="+mn-cs"/>
                    </a:defRPr>
                  </a:pPr>
                  <a:endParaRPr lang="es-GT"/>
                </a:p>
              </c:txPr>
              <c:dLblPos val="inEnd"/>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C-049A-47F3-B2B6-2BDB614E99A7}"/>
                </c:ext>
              </c:extLst>
            </c:dLbl>
            <c:dLbl>
              <c:idx val="1"/>
              <c:spPr>
                <a:solidFill>
                  <a:schemeClr val="lt1">
                    <a:alpha val="90000"/>
                  </a:schemeClr>
                </a:solidFill>
                <a:ln w="12700" cap="flat" cmpd="sng" algn="ctr">
                  <a:solidFill>
                    <a:schemeClr val="accent2"/>
                  </a:solidFill>
                  <a:round/>
                </a:ln>
                <a:effectLst>
                  <a:outerShdw blurRad="50800" dist="38100" dir="2700000" algn="tl" rotWithShape="0">
                    <a:schemeClr val="accent2">
                      <a:lumMod val="75000"/>
                      <a:alpha val="40000"/>
                    </a:schemeClr>
                  </a:outerShdw>
                </a:effectLst>
              </c:spPr>
              <c:txPr>
                <a:bodyPr rot="0" spcFirstLastPara="1" vertOverflow="clip" horzOverflow="clip" vert="horz" wrap="square" lIns="38100" tIns="19050" rIns="38100" bIns="19050" anchor="ctr" anchorCtr="1">
                  <a:spAutoFit/>
                </a:bodyPr>
                <a:lstStyle/>
                <a:p>
                  <a:pPr>
                    <a:defRPr sz="1000" b="0" i="0" u="none" strike="noStrike" kern="1200" baseline="0">
                      <a:solidFill>
                        <a:schemeClr val="accent2"/>
                      </a:solidFill>
                      <a:effectLst/>
                      <a:latin typeface="+mn-lt"/>
                      <a:ea typeface="+mn-ea"/>
                      <a:cs typeface="+mn-cs"/>
                    </a:defRPr>
                  </a:pPr>
                  <a:endParaRPr lang="es-GT"/>
                </a:p>
              </c:txPr>
              <c:dLblPos val="inEnd"/>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E-049A-47F3-B2B6-2BDB614E99A7}"/>
                </c:ext>
              </c:extLst>
            </c:dLbl>
            <c:dLbl>
              <c:idx val="2"/>
              <c:spPr>
                <a:solidFill>
                  <a:schemeClr val="lt1">
                    <a:alpha val="90000"/>
                  </a:schemeClr>
                </a:solidFill>
                <a:ln w="12700" cap="flat" cmpd="sng" algn="ctr">
                  <a:solidFill>
                    <a:schemeClr val="accent3"/>
                  </a:solidFill>
                  <a:round/>
                </a:ln>
                <a:effectLst>
                  <a:outerShdw blurRad="50800" dist="38100" dir="2700000" algn="tl" rotWithShape="0">
                    <a:schemeClr val="accent3">
                      <a:lumMod val="75000"/>
                      <a:alpha val="40000"/>
                    </a:schemeClr>
                  </a:outerShdw>
                </a:effectLst>
              </c:spPr>
              <c:txPr>
                <a:bodyPr rot="0" spcFirstLastPara="1" vertOverflow="clip" horzOverflow="clip" vert="horz" wrap="square" lIns="38100" tIns="19050" rIns="38100" bIns="19050" anchor="ctr" anchorCtr="1">
                  <a:spAutoFit/>
                </a:bodyPr>
                <a:lstStyle/>
                <a:p>
                  <a:pPr>
                    <a:defRPr sz="1000" b="0" i="0" u="none" strike="noStrike" kern="1200" baseline="0">
                      <a:solidFill>
                        <a:schemeClr val="accent3"/>
                      </a:solidFill>
                      <a:effectLst/>
                      <a:latin typeface="+mn-lt"/>
                      <a:ea typeface="+mn-ea"/>
                      <a:cs typeface="+mn-cs"/>
                    </a:defRPr>
                  </a:pPr>
                  <a:endParaRPr lang="es-GT"/>
                </a:p>
              </c:txPr>
              <c:dLblPos val="inEnd"/>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10-049A-47F3-B2B6-2BDB614E99A7}"/>
                </c:ext>
              </c:extLst>
            </c:dLbl>
            <c:dLbl>
              <c:idx val="3"/>
              <c:spPr>
                <a:solidFill>
                  <a:schemeClr val="lt1">
                    <a:alpha val="90000"/>
                  </a:schemeClr>
                </a:solidFill>
                <a:ln w="12700" cap="flat" cmpd="sng" algn="ctr">
                  <a:solidFill>
                    <a:schemeClr val="accent4"/>
                  </a:solidFill>
                  <a:round/>
                </a:ln>
                <a:effectLst>
                  <a:outerShdw blurRad="50800" dist="38100" dir="2700000" algn="tl" rotWithShape="0">
                    <a:schemeClr val="accent4">
                      <a:lumMod val="75000"/>
                      <a:alpha val="40000"/>
                    </a:schemeClr>
                  </a:outerShdw>
                </a:effectLst>
              </c:spPr>
              <c:txPr>
                <a:bodyPr rot="0" spcFirstLastPara="1" vertOverflow="clip" horzOverflow="clip" vert="horz" wrap="square" lIns="38100" tIns="19050" rIns="38100" bIns="19050" anchor="ctr" anchorCtr="1">
                  <a:spAutoFit/>
                </a:bodyPr>
                <a:lstStyle/>
                <a:p>
                  <a:pPr>
                    <a:defRPr sz="1000" b="0" i="0" u="none" strike="noStrike" kern="1200" baseline="0">
                      <a:solidFill>
                        <a:schemeClr val="accent4"/>
                      </a:solidFill>
                      <a:effectLst/>
                      <a:latin typeface="+mn-lt"/>
                      <a:ea typeface="+mn-ea"/>
                      <a:cs typeface="+mn-cs"/>
                    </a:defRPr>
                  </a:pPr>
                  <a:endParaRPr lang="es-GT"/>
                </a:p>
              </c:txPr>
              <c:dLblPos val="inEnd"/>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12-049A-47F3-B2B6-2BDB614E99A7}"/>
                </c:ext>
              </c:extLst>
            </c:dLbl>
            <c:dLbl>
              <c:idx val="4"/>
              <c:spPr>
                <a:solidFill>
                  <a:schemeClr val="lt1">
                    <a:alpha val="90000"/>
                  </a:schemeClr>
                </a:solidFill>
                <a:ln w="12700" cap="flat" cmpd="sng" algn="ctr">
                  <a:solidFill>
                    <a:schemeClr val="accent5"/>
                  </a:solidFill>
                  <a:round/>
                </a:ln>
                <a:effectLst>
                  <a:outerShdw blurRad="50800" dist="38100" dir="2700000" algn="tl" rotWithShape="0">
                    <a:schemeClr val="accent5">
                      <a:lumMod val="75000"/>
                      <a:alpha val="40000"/>
                    </a:schemeClr>
                  </a:outerShdw>
                </a:effectLst>
              </c:spPr>
              <c:txPr>
                <a:bodyPr rot="0" spcFirstLastPara="1" vertOverflow="clip" horzOverflow="clip" vert="horz" wrap="square" lIns="38100" tIns="19050" rIns="38100" bIns="19050" anchor="ctr" anchorCtr="1">
                  <a:spAutoFit/>
                </a:bodyPr>
                <a:lstStyle/>
                <a:p>
                  <a:pPr>
                    <a:defRPr sz="1000" b="0" i="0" u="none" strike="noStrike" kern="1200" baseline="0">
                      <a:solidFill>
                        <a:schemeClr val="accent5"/>
                      </a:solidFill>
                      <a:effectLst/>
                      <a:latin typeface="+mn-lt"/>
                      <a:ea typeface="+mn-ea"/>
                      <a:cs typeface="+mn-cs"/>
                    </a:defRPr>
                  </a:pPr>
                  <a:endParaRPr lang="es-GT"/>
                </a:p>
              </c:txPr>
              <c:dLblPos val="inEnd"/>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14-049A-47F3-B2B6-2BDB614E99A7}"/>
                </c:ext>
              </c:extLst>
            </c:dLbl>
            <c:dLbl>
              <c:idx val="5"/>
              <c:spPr>
                <a:solidFill>
                  <a:schemeClr val="lt1">
                    <a:alpha val="90000"/>
                  </a:schemeClr>
                </a:solidFill>
                <a:ln w="12700" cap="flat" cmpd="sng" algn="ctr">
                  <a:solidFill>
                    <a:schemeClr val="accent6"/>
                  </a:solidFill>
                  <a:round/>
                </a:ln>
                <a:effectLst>
                  <a:outerShdw blurRad="50800" dist="38100" dir="2700000" algn="tl" rotWithShape="0">
                    <a:schemeClr val="accent6">
                      <a:lumMod val="75000"/>
                      <a:alpha val="40000"/>
                    </a:schemeClr>
                  </a:outerShdw>
                </a:effectLst>
              </c:spPr>
              <c:txPr>
                <a:bodyPr rot="0" spcFirstLastPara="1" vertOverflow="clip" horzOverflow="clip" vert="horz" wrap="square" lIns="38100" tIns="19050" rIns="38100" bIns="19050" anchor="ctr" anchorCtr="1">
                  <a:spAutoFit/>
                </a:bodyPr>
                <a:lstStyle/>
                <a:p>
                  <a:pPr>
                    <a:defRPr sz="1000" b="0" i="0" u="none" strike="noStrike" kern="1200" baseline="0">
                      <a:solidFill>
                        <a:schemeClr val="accent6"/>
                      </a:solidFill>
                      <a:effectLst/>
                      <a:latin typeface="+mn-lt"/>
                      <a:ea typeface="+mn-ea"/>
                      <a:cs typeface="+mn-cs"/>
                    </a:defRPr>
                  </a:pPr>
                  <a:endParaRPr lang="es-GT"/>
                </a:p>
              </c:txPr>
              <c:dLblPos val="inEnd"/>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16-049A-47F3-B2B6-2BDB614E99A7}"/>
                </c:ext>
              </c:extLst>
            </c:dLbl>
            <c:spPr>
              <a:solidFill>
                <a:sysClr val="window" lastClr="FFFFFF">
                  <a:alpha val="90000"/>
                </a:sysClr>
              </a:solidFill>
              <a:ln w="12700" cap="flat" cmpd="sng" algn="ctr">
                <a:solidFill>
                  <a:srgbClr val="ED7D31"/>
                </a:solidFill>
                <a:round/>
              </a:ln>
              <a:effectLst>
                <a:outerShdw blurRad="50800" dist="38100" dir="2700000" algn="tl" rotWithShape="0">
                  <a:srgbClr val="ED7D31">
                    <a:lumMod val="75000"/>
                    <a:alpha val="40000"/>
                  </a:srgbClr>
                </a:outerShdw>
              </a:effectLst>
            </c:spPr>
            <c:dLblPos val="inEnd"/>
            <c:showLegendKey val="0"/>
            <c:showVal val="1"/>
            <c:showCatName val="1"/>
            <c:showSerName val="0"/>
            <c:showPercent val="1"/>
            <c:showBubbleSize val="0"/>
            <c:separator>; </c:separator>
            <c:showLeaderLines val="1"/>
            <c:leaderLines>
              <c:spPr>
                <a:ln w="9525">
                  <a:solidFill>
                    <a:schemeClr val="tx1">
                      <a:lumMod val="35000"/>
                      <a:lumOff val="65000"/>
                    </a:schemeClr>
                  </a:solidFill>
                </a:ln>
                <a:effectLst/>
              </c:spPr>
            </c:leaderLines>
            <c:extLst>
              <c:ext xmlns:c15="http://schemas.microsoft.com/office/drawing/2012/chart" uri="{CE6537A1-D6FC-4f65-9D91-7224C49458BB}"/>
            </c:extLst>
          </c:dLbls>
          <c:cat>
            <c:strRef>
              <c:f>Gastos!$B$4:$B$8</c:f>
              <c:strCache>
                <c:ptCount val="5"/>
                <c:pt idx="0">
                  <c:v>000 Servicios Personales</c:v>
                </c:pt>
                <c:pt idx="1">
                  <c:v>100 Servicios  no  Personales</c:v>
                </c:pt>
                <c:pt idx="2">
                  <c:v>200 Materiales y suministros</c:v>
                </c:pt>
                <c:pt idx="3">
                  <c:v>400 Transferencias Corrientes</c:v>
                </c:pt>
                <c:pt idx="4">
                  <c:v>900 Asignaciones globales</c:v>
                </c:pt>
              </c:strCache>
            </c:strRef>
          </c:cat>
          <c:val>
            <c:numRef>
              <c:f>Gastos!$D$3:$D$8</c:f>
              <c:numCache>
                <c:formatCode>_("Q"* #,##0_);_("Q"* \(#,##0\);_("Q"* "-"??_);_(@_)</c:formatCode>
                <c:ptCount val="6"/>
                <c:pt idx="0" formatCode="_(&quot;Q&quot;* #,##0.00_);_(&quot;Q&quot;* \(#,##0.00\);_(&quot;Q&quot;* &quot;-&quot;??_);_(@_)">
                  <c:v>296734211.65000004</c:v>
                </c:pt>
                <c:pt idx="1">
                  <c:v>131431963.08</c:v>
                </c:pt>
                <c:pt idx="2">
                  <c:v>74817829.760000005</c:v>
                </c:pt>
                <c:pt idx="3">
                  <c:v>10955818.5</c:v>
                </c:pt>
                <c:pt idx="4">
                  <c:v>73161466.579999998</c:v>
                </c:pt>
                <c:pt idx="5">
                  <c:v>6367133.7300000004</c:v>
                </c:pt>
              </c:numCache>
            </c:numRef>
          </c:val>
          <c:extLst>
            <c:ext xmlns:c16="http://schemas.microsoft.com/office/drawing/2014/chart" uri="{C3380CC4-5D6E-409C-BE32-E72D297353CC}">
              <c16:uniqueId val="{00000017-049A-47F3-B2B6-2BDB614E99A7}"/>
            </c:ext>
          </c:extLst>
        </c:ser>
        <c:ser>
          <c:idx val="2"/>
          <c:order val="2"/>
          <c:tx>
            <c:strRef>
              <c:f>Gastos!$E$2</c:f>
              <c:strCache>
                <c:ptCount val="1"/>
                <c:pt idx="0">
                  <c:v>SALDO POR EJECUTAR</c:v>
                </c:pt>
              </c:strCache>
            </c:strRef>
          </c:tx>
          <c:dPt>
            <c:idx val="0"/>
            <c:bubble3D val="0"/>
            <c:spPr>
              <a:solidFill>
                <a:schemeClr val="accent1">
                  <a:alpha val="90000"/>
                </a:schemeClr>
              </a:solidFill>
              <a:ln w="19050">
                <a:solidFill>
                  <a:schemeClr val="accent1">
                    <a:lumMod val="75000"/>
                  </a:schemeClr>
                </a:solidFill>
              </a:ln>
              <a:effectLst>
                <a:innerShdw blurRad="114300">
                  <a:schemeClr val="accent1">
                    <a:lumMod val="75000"/>
                  </a:schemeClr>
                </a:innerShdw>
              </a:effectLst>
              <a:scene3d>
                <a:camera prst="orthographicFront"/>
                <a:lightRig rig="threePt" dir="t"/>
              </a:scene3d>
              <a:sp3d contourW="19050" prstMaterial="flat">
                <a:contourClr>
                  <a:schemeClr val="accent1">
                    <a:lumMod val="75000"/>
                  </a:schemeClr>
                </a:contourClr>
              </a:sp3d>
            </c:spPr>
            <c:extLst>
              <c:ext xmlns:c16="http://schemas.microsoft.com/office/drawing/2014/chart" uri="{C3380CC4-5D6E-409C-BE32-E72D297353CC}">
                <c16:uniqueId val="{00000019-049A-47F3-B2B6-2BDB614E99A7}"/>
              </c:ext>
            </c:extLst>
          </c:dPt>
          <c:dPt>
            <c:idx val="1"/>
            <c:bubble3D val="0"/>
            <c:spPr>
              <a:solidFill>
                <a:schemeClr val="accent2">
                  <a:alpha val="90000"/>
                </a:schemeClr>
              </a:solidFill>
              <a:ln w="19050">
                <a:solidFill>
                  <a:schemeClr val="accent2">
                    <a:lumMod val="75000"/>
                  </a:schemeClr>
                </a:solidFill>
              </a:ln>
              <a:effectLst>
                <a:innerShdw blurRad="114300">
                  <a:schemeClr val="accent2">
                    <a:lumMod val="75000"/>
                  </a:schemeClr>
                </a:innerShdw>
              </a:effectLst>
              <a:scene3d>
                <a:camera prst="orthographicFront"/>
                <a:lightRig rig="threePt" dir="t"/>
              </a:scene3d>
              <a:sp3d contourW="19050" prstMaterial="flat">
                <a:contourClr>
                  <a:schemeClr val="accent2">
                    <a:lumMod val="75000"/>
                  </a:schemeClr>
                </a:contourClr>
              </a:sp3d>
            </c:spPr>
            <c:extLst>
              <c:ext xmlns:c16="http://schemas.microsoft.com/office/drawing/2014/chart" uri="{C3380CC4-5D6E-409C-BE32-E72D297353CC}">
                <c16:uniqueId val="{0000001B-049A-47F3-B2B6-2BDB614E99A7}"/>
              </c:ext>
            </c:extLst>
          </c:dPt>
          <c:dPt>
            <c:idx val="2"/>
            <c:bubble3D val="0"/>
            <c:spPr>
              <a:solidFill>
                <a:schemeClr val="accent3">
                  <a:alpha val="90000"/>
                </a:schemeClr>
              </a:solidFill>
              <a:ln w="19050">
                <a:solidFill>
                  <a:schemeClr val="accent3">
                    <a:lumMod val="75000"/>
                  </a:schemeClr>
                </a:solidFill>
              </a:ln>
              <a:effectLst>
                <a:innerShdw blurRad="114300">
                  <a:schemeClr val="accent3">
                    <a:lumMod val="75000"/>
                  </a:schemeClr>
                </a:innerShdw>
              </a:effectLst>
              <a:scene3d>
                <a:camera prst="orthographicFront"/>
                <a:lightRig rig="threePt" dir="t"/>
              </a:scene3d>
              <a:sp3d contourW="19050" prstMaterial="flat">
                <a:contourClr>
                  <a:schemeClr val="accent3">
                    <a:lumMod val="75000"/>
                  </a:schemeClr>
                </a:contourClr>
              </a:sp3d>
            </c:spPr>
            <c:extLst>
              <c:ext xmlns:c16="http://schemas.microsoft.com/office/drawing/2014/chart" uri="{C3380CC4-5D6E-409C-BE32-E72D297353CC}">
                <c16:uniqueId val="{0000001D-049A-47F3-B2B6-2BDB614E99A7}"/>
              </c:ext>
            </c:extLst>
          </c:dPt>
          <c:dPt>
            <c:idx val="3"/>
            <c:bubble3D val="0"/>
            <c:spPr>
              <a:solidFill>
                <a:schemeClr val="accent4">
                  <a:alpha val="90000"/>
                </a:schemeClr>
              </a:solidFill>
              <a:ln w="19050">
                <a:solidFill>
                  <a:schemeClr val="accent4">
                    <a:lumMod val="75000"/>
                  </a:schemeClr>
                </a:solidFill>
              </a:ln>
              <a:effectLst>
                <a:innerShdw blurRad="114300">
                  <a:schemeClr val="accent4">
                    <a:lumMod val="75000"/>
                  </a:schemeClr>
                </a:innerShdw>
              </a:effectLst>
              <a:scene3d>
                <a:camera prst="orthographicFront"/>
                <a:lightRig rig="threePt" dir="t"/>
              </a:scene3d>
              <a:sp3d contourW="19050" prstMaterial="flat">
                <a:contourClr>
                  <a:schemeClr val="accent4">
                    <a:lumMod val="75000"/>
                  </a:schemeClr>
                </a:contourClr>
              </a:sp3d>
            </c:spPr>
            <c:extLst>
              <c:ext xmlns:c16="http://schemas.microsoft.com/office/drawing/2014/chart" uri="{C3380CC4-5D6E-409C-BE32-E72D297353CC}">
                <c16:uniqueId val="{0000001F-049A-47F3-B2B6-2BDB614E99A7}"/>
              </c:ext>
            </c:extLst>
          </c:dPt>
          <c:dPt>
            <c:idx val="4"/>
            <c:bubble3D val="0"/>
            <c:spPr>
              <a:solidFill>
                <a:schemeClr val="accent5">
                  <a:alpha val="90000"/>
                </a:schemeClr>
              </a:solidFill>
              <a:ln w="19050">
                <a:solidFill>
                  <a:schemeClr val="accent5">
                    <a:lumMod val="75000"/>
                  </a:schemeClr>
                </a:solidFill>
              </a:ln>
              <a:effectLst>
                <a:innerShdw blurRad="114300">
                  <a:schemeClr val="accent5">
                    <a:lumMod val="75000"/>
                  </a:schemeClr>
                </a:innerShdw>
              </a:effectLst>
              <a:scene3d>
                <a:camera prst="orthographicFront"/>
                <a:lightRig rig="threePt" dir="t"/>
              </a:scene3d>
              <a:sp3d contourW="19050" prstMaterial="flat">
                <a:contourClr>
                  <a:schemeClr val="accent5">
                    <a:lumMod val="75000"/>
                  </a:schemeClr>
                </a:contourClr>
              </a:sp3d>
            </c:spPr>
            <c:extLst>
              <c:ext xmlns:c16="http://schemas.microsoft.com/office/drawing/2014/chart" uri="{C3380CC4-5D6E-409C-BE32-E72D297353CC}">
                <c16:uniqueId val="{00000021-049A-47F3-B2B6-2BDB614E99A7}"/>
              </c:ext>
            </c:extLst>
          </c:dPt>
          <c:dPt>
            <c:idx val="5"/>
            <c:bubble3D val="0"/>
            <c:spPr>
              <a:solidFill>
                <a:schemeClr val="accent6">
                  <a:alpha val="90000"/>
                </a:schemeClr>
              </a:solidFill>
              <a:ln w="19050">
                <a:solidFill>
                  <a:schemeClr val="accent6">
                    <a:lumMod val="75000"/>
                  </a:schemeClr>
                </a:solidFill>
              </a:ln>
              <a:effectLst>
                <a:innerShdw blurRad="114300">
                  <a:schemeClr val="accent6">
                    <a:lumMod val="75000"/>
                  </a:schemeClr>
                </a:innerShdw>
              </a:effectLst>
              <a:scene3d>
                <a:camera prst="orthographicFront"/>
                <a:lightRig rig="threePt" dir="t"/>
              </a:scene3d>
              <a:sp3d contourW="19050" prstMaterial="flat">
                <a:contourClr>
                  <a:schemeClr val="accent6">
                    <a:lumMod val="75000"/>
                  </a:schemeClr>
                </a:contourClr>
              </a:sp3d>
            </c:spPr>
            <c:extLst>
              <c:ext xmlns:c16="http://schemas.microsoft.com/office/drawing/2014/chart" uri="{C3380CC4-5D6E-409C-BE32-E72D297353CC}">
                <c16:uniqueId val="{00000023-049A-47F3-B2B6-2BDB614E99A7}"/>
              </c:ext>
            </c:extLst>
          </c:dPt>
          <c:dLbls>
            <c:dLbl>
              <c:idx val="0"/>
              <c:spPr>
                <a:solidFill>
                  <a:schemeClr val="lt1">
                    <a:alpha val="90000"/>
                  </a:schemeClr>
                </a:solidFill>
                <a:ln w="12700" cap="flat" cmpd="sng" algn="ctr">
                  <a:solidFill>
                    <a:schemeClr val="accent1"/>
                  </a:solidFill>
                  <a:round/>
                </a:ln>
                <a:effectLst>
                  <a:outerShdw blurRad="50800" dist="38100" dir="2700000" algn="tl" rotWithShape="0">
                    <a:schemeClr val="accent1">
                      <a:lumMod val="75000"/>
                      <a:alpha val="40000"/>
                    </a:schemeClr>
                  </a:outerShdw>
                </a:effectLst>
              </c:spPr>
              <c:txPr>
                <a:bodyPr rot="0" spcFirstLastPara="1" vertOverflow="clip" horzOverflow="clip" vert="horz" wrap="square" lIns="38100" tIns="19050" rIns="38100" bIns="19050" anchor="ctr" anchorCtr="1">
                  <a:spAutoFit/>
                </a:bodyPr>
                <a:lstStyle/>
                <a:p>
                  <a:pPr>
                    <a:defRPr sz="1000" b="0" i="0" u="none" strike="noStrike" kern="1200" baseline="0">
                      <a:solidFill>
                        <a:schemeClr val="accent1"/>
                      </a:solidFill>
                      <a:effectLst/>
                      <a:latin typeface="+mn-lt"/>
                      <a:ea typeface="+mn-ea"/>
                      <a:cs typeface="+mn-cs"/>
                    </a:defRPr>
                  </a:pPr>
                  <a:endParaRPr lang="es-GT"/>
                </a:p>
              </c:txPr>
              <c:dLblPos val="inEnd"/>
              <c:showLegendKey val="0"/>
              <c:showVal val="1"/>
              <c:showCatName val="1"/>
              <c:showSerName val="0"/>
              <c:showPercent val="0"/>
              <c:showBubbleSize val="0"/>
              <c:extLst>
                <c:ext xmlns:c16="http://schemas.microsoft.com/office/drawing/2014/chart" uri="{C3380CC4-5D6E-409C-BE32-E72D297353CC}">
                  <c16:uniqueId val="{00000019-049A-47F3-B2B6-2BDB614E99A7}"/>
                </c:ext>
              </c:extLst>
            </c:dLbl>
            <c:dLbl>
              <c:idx val="1"/>
              <c:spPr>
                <a:solidFill>
                  <a:schemeClr val="lt1">
                    <a:alpha val="90000"/>
                  </a:schemeClr>
                </a:solidFill>
                <a:ln w="12700" cap="flat" cmpd="sng" algn="ctr">
                  <a:solidFill>
                    <a:schemeClr val="accent2"/>
                  </a:solidFill>
                  <a:round/>
                </a:ln>
                <a:effectLst>
                  <a:outerShdw blurRad="50800" dist="38100" dir="2700000" algn="tl" rotWithShape="0">
                    <a:schemeClr val="accent2">
                      <a:lumMod val="75000"/>
                      <a:alpha val="40000"/>
                    </a:schemeClr>
                  </a:outerShdw>
                </a:effectLst>
              </c:spPr>
              <c:txPr>
                <a:bodyPr rot="0" spcFirstLastPara="1" vertOverflow="clip" horzOverflow="clip" vert="horz" wrap="square" lIns="38100" tIns="19050" rIns="38100" bIns="19050" anchor="ctr" anchorCtr="1">
                  <a:spAutoFit/>
                </a:bodyPr>
                <a:lstStyle/>
                <a:p>
                  <a:pPr>
                    <a:defRPr sz="1000" b="0" i="0" u="none" strike="noStrike" kern="1200" baseline="0">
                      <a:solidFill>
                        <a:schemeClr val="accent2"/>
                      </a:solidFill>
                      <a:effectLst/>
                      <a:latin typeface="+mn-lt"/>
                      <a:ea typeface="+mn-ea"/>
                      <a:cs typeface="+mn-cs"/>
                    </a:defRPr>
                  </a:pPr>
                  <a:endParaRPr lang="es-GT"/>
                </a:p>
              </c:txPr>
              <c:dLblPos val="inEnd"/>
              <c:showLegendKey val="0"/>
              <c:showVal val="1"/>
              <c:showCatName val="1"/>
              <c:showSerName val="0"/>
              <c:showPercent val="0"/>
              <c:showBubbleSize val="0"/>
              <c:extLst>
                <c:ext xmlns:c16="http://schemas.microsoft.com/office/drawing/2014/chart" uri="{C3380CC4-5D6E-409C-BE32-E72D297353CC}">
                  <c16:uniqueId val="{0000001B-049A-47F3-B2B6-2BDB614E99A7}"/>
                </c:ext>
              </c:extLst>
            </c:dLbl>
            <c:dLbl>
              <c:idx val="2"/>
              <c:spPr>
                <a:solidFill>
                  <a:schemeClr val="lt1">
                    <a:alpha val="90000"/>
                  </a:schemeClr>
                </a:solidFill>
                <a:ln w="12700" cap="flat" cmpd="sng" algn="ctr">
                  <a:solidFill>
                    <a:schemeClr val="accent3"/>
                  </a:solidFill>
                  <a:round/>
                </a:ln>
                <a:effectLst>
                  <a:outerShdw blurRad="50800" dist="38100" dir="2700000" algn="tl" rotWithShape="0">
                    <a:schemeClr val="accent3">
                      <a:lumMod val="75000"/>
                      <a:alpha val="40000"/>
                    </a:schemeClr>
                  </a:outerShdw>
                </a:effectLst>
              </c:spPr>
              <c:txPr>
                <a:bodyPr rot="0" spcFirstLastPara="1" vertOverflow="clip" horzOverflow="clip" vert="horz" wrap="square" lIns="38100" tIns="19050" rIns="38100" bIns="19050" anchor="ctr" anchorCtr="1">
                  <a:spAutoFit/>
                </a:bodyPr>
                <a:lstStyle/>
                <a:p>
                  <a:pPr>
                    <a:defRPr sz="1000" b="0" i="0" u="none" strike="noStrike" kern="1200" baseline="0">
                      <a:solidFill>
                        <a:schemeClr val="accent3"/>
                      </a:solidFill>
                      <a:effectLst/>
                      <a:latin typeface="+mn-lt"/>
                      <a:ea typeface="+mn-ea"/>
                      <a:cs typeface="+mn-cs"/>
                    </a:defRPr>
                  </a:pPr>
                  <a:endParaRPr lang="es-GT"/>
                </a:p>
              </c:txPr>
              <c:dLblPos val="inEnd"/>
              <c:showLegendKey val="0"/>
              <c:showVal val="1"/>
              <c:showCatName val="1"/>
              <c:showSerName val="0"/>
              <c:showPercent val="0"/>
              <c:showBubbleSize val="0"/>
              <c:extLst>
                <c:ext xmlns:c16="http://schemas.microsoft.com/office/drawing/2014/chart" uri="{C3380CC4-5D6E-409C-BE32-E72D297353CC}">
                  <c16:uniqueId val="{0000001D-049A-47F3-B2B6-2BDB614E99A7}"/>
                </c:ext>
              </c:extLst>
            </c:dLbl>
            <c:dLbl>
              <c:idx val="3"/>
              <c:spPr>
                <a:solidFill>
                  <a:schemeClr val="lt1">
                    <a:alpha val="90000"/>
                  </a:schemeClr>
                </a:solidFill>
                <a:ln w="12700" cap="flat" cmpd="sng" algn="ctr">
                  <a:solidFill>
                    <a:schemeClr val="accent4"/>
                  </a:solidFill>
                  <a:round/>
                </a:ln>
                <a:effectLst>
                  <a:outerShdw blurRad="50800" dist="38100" dir="2700000" algn="tl" rotWithShape="0">
                    <a:schemeClr val="accent4">
                      <a:lumMod val="75000"/>
                      <a:alpha val="40000"/>
                    </a:schemeClr>
                  </a:outerShdw>
                </a:effectLst>
              </c:spPr>
              <c:txPr>
                <a:bodyPr rot="0" spcFirstLastPara="1" vertOverflow="clip" horzOverflow="clip" vert="horz" wrap="square" lIns="38100" tIns="19050" rIns="38100" bIns="19050" anchor="ctr" anchorCtr="1">
                  <a:spAutoFit/>
                </a:bodyPr>
                <a:lstStyle/>
                <a:p>
                  <a:pPr>
                    <a:defRPr sz="1000" b="0" i="0" u="none" strike="noStrike" kern="1200" baseline="0">
                      <a:solidFill>
                        <a:schemeClr val="accent4"/>
                      </a:solidFill>
                      <a:effectLst/>
                      <a:latin typeface="+mn-lt"/>
                      <a:ea typeface="+mn-ea"/>
                      <a:cs typeface="+mn-cs"/>
                    </a:defRPr>
                  </a:pPr>
                  <a:endParaRPr lang="es-GT"/>
                </a:p>
              </c:txPr>
              <c:dLblPos val="inEnd"/>
              <c:showLegendKey val="0"/>
              <c:showVal val="1"/>
              <c:showCatName val="1"/>
              <c:showSerName val="0"/>
              <c:showPercent val="0"/>
              <c:showBubbleSize val="0"/>
              <c:extLst>
                <c:ext xmlns:c16="http://schemas.microsoft.com/office/drawing/2014/chart" uri="{C3380CC4-5D6E-409C-BE32-E72D297353CC}">
                  <c16:uniqueId val="{0000001F-049A-47F3-B2B6-2BDB614E99A7}"/>
                </c:ext>
              </c:extLst>
            </c:dLbl>
            <c:dLbl>
              <c:idx val="4"/>
              <c:spPr>
                <a:solidFill>
                  <a:schemeClr val="lt1">
                    <a:alpha val="90000"/>
                  </a:schemeClr>
                </a:solidFill>
                <a:ln w="12700" cap="flat" cmpd="sng" algn="ctr">
                  <a:solidFill>
                    <a:schemeClr val="accent5"/>
                  </a:solidFill>
                  <a:round/>
                </a:ln>
                <a:effectLst>
                  <a:outerShdw blurRad="50800" dist="38100" dir="2700000" algn="tl" rotWithShape="0">
                    <a:schemeClr val="accent5">
                      <a:lumMod val="75000"/>
                      <a:alpha val="40000"/>
                    </a:schemeClr>
                  </a:outerShdw>
                </a:effectLst>
              </c:spPr>
              <c:txPr>
                <a:bodyPr rot="0" spcFirstLastPara="1" vertOverflow="clip" horzOverflow="clip" vert="horz" wrap="square" lIns="38100" tIns="19050" rIns="38100" bIns="19050" anchor="ctr" anchorCtr="1">
                  <a:spAutoFit/>
                </a:bodyPr>
                <a:lstStyle/>
                <a:p>
                  <a:pPr>
                    <a:defRPr sz="1000" b="0" i="0" u="none" strike="noStrike" kern="1200" baseline="0">
                      <a:solidFill>
                        <a:schemeClr val="accent5"/>
                      </a:solidFill>
                      <a:effectLst/>
                      <a:latin typeface="+mn-lt"/>
                      <a:ea typeface="+mn-ea"/>
                      <a:cs typeface="+mn-cs"/>
                    </a:defRPr>
                  </a:pPr>
                  <a:endParaRPr lang="es-GT"/>
                </a:p>
              </c:txPr>
              <c:dLblPos val="inEnd"/>
              <c:showLegendKey val="0"/>
              <c:showVal val="1"/>
              <c:showCatName val="1"/>
              <c:showSerName val="0"/>
              <c:showPercent val="0"/>
              <c:showBubbleSize val="0"/>
              <c:extLst>
                <c:ext xmlns:c16="http://schemas.microsoft.com/office/drawing/2014/chart" uri="{C3380CC4-5D6E-409C-BE32-E72D297353CC}">
                  <c16:uniqueId val="{00000021-049A-47F3-B2B6-2BDB614E99A7}"/>
                </c:ext>
              </c:extLst>
            </c:dLbl>
            <c:dLbl>
              <c:idx val="5"/>
              <c:spPr>
                <a:solidFill>
                  <a:schemeClr val="lt1">
                    <a:alpha val="90000"/>
                  </a:schemeClr>
                </a:solidFill>
                <a:ln w="12700" cap="flat" cmpd="sng" algn="ctr">
                  <a:solidFill>
                    <a:schemeClr val="accent6"/>
                  </a:solidFill>
                  <a:round/>
                </a:ln>
                <a:effectLst>
                  <a:outerShdw blurRad="50800" dist="38100" dir="2700000" algn="tl" rotWithShape="0">
                    <a:schemeClr val="accent6">
                      <a:lumMod val="75000"/>
                      <a:alpha val="40000"/>
                    </a:schemeClr>
                  </a:outerShdw>
                </a:effectLst>
              </c:spPr>
              <c:txPr>
                <a:bodyPr rot="0" spcFirstLastPara="1" vertOverflow="clip" horzOverflow="clip" vert="horz" wrap="square" lIns="38100" tIns="19050" rIns="38100" bIns="19050" anchor="ctr" anchorCtr="1">
                  <a:spAutoFit/>
                </a:bodyPr>
                <a:lstStyle/>
                <a:p>
                  <a:pPr>
                    <a:defRPr sz="1000" b="0" i="0" u="none" strike="noStrike" kern="1200" baseline="0">
                      <a:solidFill>
                        <a:schemeClr val="accent6"/>
                      </a:solidFill>
                      <a:effectLst/>
                      <a:latin typeface="+mn-lt"/>
                      <a:ea typeface="+mn-ea"/>
                      <a:cs typeface="+mn-cs"/>
                    </a:defRPr>
                  </a:pPr>
                  <a:endParaRPr lang="es-GT"/>
                </a:p>
              </c:txPr>
              <c:dLblPos val="inEnd"/>
              <c:showLegendKey val="0"/>
              <c:showVal val="1"/>
              <c:showCatName val="1"/>
              <c:showSerName val="0"/>
              <c:showPercent val="0"/>
              <c:showBubbleSize val="0"/>
              <c:extLst>
                <c:ext xmlns:c16="http://schemas.microsoft.com/office/drawing/2014/chart" uri="{C3380CC4-5D6E-409C-BE32-E72D297353CC}">
                  <c16:uniqueId val="{00000023-049A-47F3-B2B6-2BDB614E99A7}"/>
                </c:ext>
              </c:extLst>
            </c:dLbl>
            <c:spPr>
              <a:solidFill>
                <a:sysClr val="window" lastClr="FFFFFF">
                  <a:alpha val="90000"/>
                </a:sysClr>
              </a:solidFill>
              <a:ln w="12700" cap="flat" cmpd="sng" algn="ctr">
                <a:solidFill>
                  <a:srgbClr val="A5A5A5"/>
                </a:solidFill>
                <a:round/>
              </a:ln>
              <a:effectLst>
                <a:outerShdw blurRad="50800" dist="38100" dir="2700000" algn="tl" rotWithShape="0">
                  <a:srgbClr val="A5A5A5">
                    <a:lumMod val="75000"/>
                    <a:alpha val="40000"/>
                  </a:srgbClr>
                </a:outerShdw>
              </a:effectLst>
            </c:spPr>
            <c:dLblPos val="inEnd"/>
            <c:showLegendKey val="0"/>
            <c:showVal val="1"/>
            <c:showCatName val="1"/>
            <c:showSerName val="0"/>
            <c:showPercent val="0"/>
            <c:showBubbleSize val="0"/>
            <c:showLeaderLines val="1"/>
            <c:leaderLines>
              <c:spPr>
                <a:ln w="9525">
                  <a:solidFill>
                    <a:schemeClr val="tx1">
                      <a:lumMod val="35000"/>
                      <a:lumOff val="65000"/>
                    </a:schemeClr>
                  </a:solidFill>
                </a:ln>
                <a:effectLst/>
              </c:spPr>
            </c:leaderLines>
            <c:extLst>
              <c:ext xmlns:c15="http://schemas.microsoft.com/office/drawing/2012/chart" uri="{CE6537A1-D6FC-4f65-9D91-7224C49458BB}"/>
            </c:extLst>
          </c:dLbls>
          <c:cat>
            <c:strRef>
              <c:f>Gastos!$B$4:$B$8</c:f>
              <c:strCache>
                <c:ptCount val="5"/>
                <c:pt idx="0">
                  <c:v>000 Servicios Personales</c:v>
                </c:pt>
                <c:pt idx="1">
                  <c:v>100 Servicios  no  Personales</c:v>
                </c:pt>
                <c:pt idx="2">
                  <c:v>200 Materiales y suministros</c:v>
                </c:pt>
                <c:pt idx="3">
                  <c:v>400 Transferencias Corrientes</c:v>
                </c:pt>
                <c:pt idx="4">
                  <c:v>900 Asignaciones globales</c:v>
                </c:pt>
              </c:strCache>
            </c:strRef>
          </c:cat>
          <c:val>
            <c:numRef>
              <c:f>Gastos!$E$3:$E$8</c:f>
              <c:numCache>
                <c:formatCode>_("Q"* #,##0_);_("Q"* \(#,##0\);_("Q"* "-"??_);_(@_)</c:formatCode>
                <c:ptCount val="6"/>
                <c:pt idx="0" formatCode="_(&quot;Q&quot;* #,##0.00_);_(&quot;Q&quot;* \(#,##0.00\);_(&quot;Q&quot;* &quot;-&quot;??_);_(@_)">
                  <c:v>28621499.349999964</c:v>
                </c:pt>
                <c:pt idx="1">
                  <c:v>7320899.9200000018</c:v>
                </c:pt>
                <c:pt idx="2">
                  <c:v>17098463.239999995</c:v>
                </c:pt>
                <c:pt idx="3">
                  <c:v>1926556.5</c:v>
                </c:pt>
                <c:pt idx="4">
                  <c:v>2259381.4200000018</c:v>
                </c:pt>
                <c:pt idx="5">
                  <c:v>16198.269999999553</c:v>
                </c:pt>
              </c:numCache>
            </c:numRef>
          </c:val>
          <c:extLst>
            <c:ext xmlns:c16="http://schemas.microsoft.com/office/drawing/2014/chart" uri="{C3380CC4-5D6E-409C-BE32-E72D297353CC}">
              <c16:uniqueId val="{00000024-049A-47F3-B2B6-2BDB614E99A7}"/>
            </c:ext>
          </c:extLst>
        </c:ser>
        <c:ser>
          <c:idx val="3"/>
          <c:order val="3"/>
          <c:tx>
            <c:strRef>
              <c:f>Gastos!$F$2</c:f>
              <c:strCache>
                <c:ptCount val="1"/>
                <c:pt idx="0">
                  <c:v>% EJECUTADO</c:v>
                </c:pt>
              </c:strCache>
            </c:strRef>
          </c:tx>
          <c:dPt>
            <c:idx val="0"/>
            <c:bubble3D val="0"/>
            <c:spPr>
              <a:solidFill>
                <a:schemeClr val="accent1">
                  <a:alpha val="90000"/>
                </a:schemeClr>
              </a:solidFill>
              <a:ln w="19050">
                <a:solidFill>
                  <a:schemeClr val="accent1">
                    <a:lumMod val="75000"/>
                  </a:schemeClr>
                </a:solidFill>
              </a:ln>
              <a:effectLst>
                <a:innerShdw blurRad="114300">
                  <a:schemeClr val="accent1">
                    <a:lumMod val="75000"/>
                  </a:schemeClr>
                </a:innerShdw>
              </a:effectLst>
              <a:scene3d>
                <a:camera prst="orthographicFront"/>
                <a:lightRig rig="threePt" dir="t"/>
              </a:scene3d>
              <a:sp3d contourW="19050" prstMaterial="flat">
                <a:contourClr>
                  <a:schemeClr val="accent1">
                    <a:lumMod val="75000"/>
                  </a:schemeClr>
                </a:contourClr>
              </a:sp3d>
            </c:spPr>
            <c:extLst>
              <c:ext xmlns:c16="http://schemas.microsoft.com/office/drawing/2014/chart" uri="{C3380CC4-5D6E-409C-BE32-E72D297353CC}">
                <c16:uniqueId val="{00000026-049A-47F3-B2B6-2BDB614E99A7}"/>
              </c:ext>
            </c:extLst>
          </c:dPt>
          <c:dPt>
            <c:idx val="1"/>
            <c:bubble3D val="0"/>
            <c:spPr>
              <a:solidFill>
                <a:schemeClr val="accent2">
                  <a:alpha val="90000"/>
                </a:schemeClr>
              </a:solidFill>
              <a:ln w="19050">
                <a:solidFill>
                  <a:schemeClr val="accent2">
                    <a:lumMod val="75000"/>
                  </a:schemeClr>
                </a:solidFill>
              </a:ln>
              <a:effectLst>
                <a:innerShdw blurRad="114300">
                  <a:schemeClr val="accent2">
                    <a:lumMod val="75000"/>
                  </a:schemeClr>
                </a:innerShdw>
              </a:effectLst>
              <a:scene3d>
                <a:camera prst="orthographicFront"/>
                <a:lightRig rig="threePt" dir="t"/>
              </a:scene3d>
              <a:sp3d contourW="19050" prstMaterial="flat">
                <a:contourClr>
                  <a:schemeClr val="accent2">
                    <a:lumMod val="75000"/>
                  </a:schemeClr>
                </a:contourClr>
              </a:sp3d>
            </c:spPr>
            <c:extLst>
              <c:ext xmlns:c16="http://schemas.microsoft.com/office/drawing/2014/chart" uri="{C3380CC4-5D6E-409C-BE32-E72D297353CC}">
                <c16:uniqueId val="{00000028-049A-47F3-B2B6-2BDB614E99A7}"/>
              </c:ext>
            </c:extLst>
          </c:dPt>
          <c:dPt>
            <c:idx val="2"/>
            <c:bubble3D val="0"/>
            <c:spPr>
              <a:solidFill>
                <a:schemeClr val="accent3">
                  <a:alpha val="90000"/>
                </a:schemeClr>
              </a:solidFill>
              <a:ln w="19050">
                <a:solidFill>
                  <a:schemeClr val="accent3">
                    <a:lumMod val="75000"/>
                  </a:schemeClr>
                </a:solidFill>
              </a:ln>
              <a:effectLst>
                <a:innerShdw blurRad="114300">
                  <a:schemeClr val="accent3">
                    <a:lumMod val="75000"/>
                  </a:schemeClr>
                </a:innerShdw>
              </a:effectLst>
              <a:scene3d>
                <a:camera prst="orthographicFront"/>
                <a:lightRig rig="threePt" dir="t"/>
              </a:scene3d>
              <a:sp3d contourW="19050" prstMaterial="flat">
                <a:contourClr>
                  <a:schemeClr val="accent3">
                    <a:lumMod val="75000"/>
                  </a:schemeClr>
                </a:contourClr>
              </a:sp3d>
            </c:spPr>
            <c:extLst>
              <c:ext xmlns:c16="http://schemas.microsoft.com/office/drawing/2014/chart" uri="{C3380CC4-5D6E-409C-BE32-E72D297353CC}">
                <c16:uniqueId val="{0000002A-049A-47F3-B2B6-2BDB614E99A7}"/>
              </c:ext>
            </c:extLst>
          </c:dPt>
          <c:dPt>
            <c:idx val="3"/>
            <c:bubble3D val="0"/>
            <c:spPr>
              <a:solidFill>
                <a:schemeClr val="accent4">
                  <a:alpha val="90000"/>
                </a:schemeClr>
              </a:solidFill>
              <a:ln w="19050">
                <a:solidFill>
                  <a:schemeClr val="accent4">
                    <a:lumMod val="75000"/>
                  </a:schemeClr>
                </a:solidFill>
              </a:ln>
              <a:effectLst>
                <a:innerShdw blurRad="114300">
                  <a:schemeClr val="accent4">
                    <a:lumMod val="75000"/>
                  </a:schemeClr>
                </a:innerShdw>
              </a:effectLst>
              <a:scene3d>
                <a:camera prst="orthographicFront"/>
                <a:lightRig rig="threePt" dir="t"/>
              </a:scene3d>
              <a:sp3d contourW="19050" prstMaterial="flat">
                <a:contourClr>
                  <a:schemeClr val="accent4">
                    <a:lumMod val="75000"/>
                  </a:schemeClr>
                </a:contourClr>
              </a:sp3d>
            </c:spPr>
            <c:extLst>
              <c:ext xmlns:c16="http://schemas.microsoft.com/office/drawing/2014/chart" uri="{C3380CC4-5D6E-409C-BE32-E72D297353CC}">
                <c16:uniqueId val="{0000002C-049A-47F3-B2B6-2BDB614E99A7}"/>
              </c:ext>
            </c:extLst>
          </c:dPt>
          <c:dPt>
            <c:idx val="4"/>
            <c:bubble3D val="0"/>
            <c:spPr>
              <a:solidFill>
                <a:schemeClr val="accent5">
                  <a:alpha val="90000"/>
                </a:schemeClr>
              </a:solidFill>
              <a:ln w="19050">
                <a:solidFill>
                  <a:schemeClr val="accent5">
                    <a:lumMod val="75000"/>
                  </a:schemeClr>
                </a:solidFill>
              </a:ln>
              <a:effectLst>
                <a:innerShdw blurRad="114300">
                  <a:schemeClr val="accent5">
                    <a:lumMod val="75000"/>
                  </a:schemeClr>
                </a:innerShdw>
              </a:effectLst>
              <a:scene3d>
                <a:camera prst="orthographicFront"/>
                <a:lightRig rig="threePt" dir="t"/>
              </a:scene3d>
              <a:sp3d contourW="19050" prstMaterial="flat">
                <a:contourClr>
                  <a:schemeClr val="accent5">
                    <a:lumMod val="75000"/>
                  </a:schemeClr>
                </a:contourClr>
              </a:sp3d>
            </c:spPr>
            <c:extLst>
              <c:ext xmlns:c16="http://schemas.microsoft.com/office/drawing/2014/chart" uri="{C3380CC4-5D6E-409C-BE32-E72D297353CC}">
                <c16:uniqueId val="{0000002E-049A-47F3-B2B6-2BDB614E99A7}"/>
              </c:ext>
            </c:extLst>
          </c:dPt>
          <c:dPt>
            <c:idx val="5"/>
            <c:bubble3D val="0"/>
            <c:spPr>
              <a:solidFill>
                <a:schemeClr val="accent6">
                  <a:alpha val="90000"/>
                </a:schemeClr>
              </a:solidFill>
              <a:ln w="19050">
                <a:solidFill>
                  <a:schemeClr val="accent6">
                    <a:lumMod val="75000"/>
                  </a:schemeClr>
                </a:solidFill>
              </a:ln>
              <a:effectLst>
                <a:innerShdw blurRad="114300">
                  <a:schemeClr val="accent6">
                    <a:lumMod val="75000"/>
                  </a:schemeClr>
                </a:innerShdw>
              </a:effectLst>
              <a:scene3d>
                <a:camera prst="orthographicFront"/>
                <a:lightRig rig="threePt" dir="t"/>
              </a:scene3d>
              <a:sp3d contourW="19050" prstMaterial="flat">
                <a:contourClr>
                  <a:schemeClr val="accent6">
                    <a:lumMod val="75000"/>
                  </a:schemeClr>
                </a:contourClr>
              </a:sp3d>
            </c:spPr>
            <c:extLst>
              <c:ext xmlns:c16="http://schemas.microsoft.com/office/drawing/2014/chart" uri="{C3380CC4-5D6E-409C-BE32-E72D297353CC}">
                <c16:uniqueId val="{00000030-049A-47F3-B2B6-2BDB614E99A7}"/>
              </c:ext>
            </c:extLst>
          </c:dPt>
          <c:dLbls>
            <c:dLbl>
              <c:idx val="0"/>
              <c:spPr>
                <a:solidFill>
                  <a:schemeClr val="lt1">
                    <a:alpha val="90000"/>
                  </a:schemeClr>
                </a:solidFill>
                <a:ln w="12700" cap="flat" cmpd="sng" algn="ctr">
                  <a:solidFill>
                    <a:schemeClr val="accent1"/>
                  </a:solidFill>
                  <a:round/>
                </a:ln>
                <a:effectLst>
                  <a:outerShdw blurRad="50800" dist="38100" dir="2700000" algn="tl" rotWithShape="0">
                    <a:schemeClr val="accent1">
                      <a:lumMod val="75000"/>
                      <a:alpha val="40000"/>
                    </a:schemeClr>
                  </a:outerShdw>
                </a:effectLst>
              </c:spPr>
              <c:txPr>
                <a:bodyPr rot="0" spcFirstLastPara="1" vertOverflow="clip" horzOverflow="clip" vert="horz" wrap="square" lIns="38100" tIns="19050" rIns="38100" bIns="19050" anchor="ctr" anchorCtr="1">
                  <a:spAutoFit/>
                </a:bodyPr>
                <a:lstStyle/>
                <a:p>
                  <a:pPr>
                    <a:defRPr sz="1000" b="0" i="0" u="none" strike="noStrike" kern="1200" baseline="0">
                      <a:solidFill>
                        <a:schemeClr val="accent1"/>
                      </a:solidFill>
                      <a:effectLst/>
                      <a:latin typeface="+mn-lt"/>
                      <a:ea typeface="+mn-ea"/>
                      <a:cs typeface="+mn-cs"/>
                    </a:defRPr>
                  </a:pPr>
                  <a:endParaRPr lang="es-GT"/>
                </a:p>
              </c:txPr>
              <c:dLblPos val="inEnd"/>
              <c:showLegendKey val="0"/>
              <c:showVal val="1"/>
              <c:showCatName val="1"/>
              <c:showSerName val="0"/>
              <c:showPercent val="0"/>
              <c:showBubbleSize val="0"/>
              <c:extLst>
                <c:ext xmlns:c16="http://schemas.microsoft.com/office/drawing/2014/chart" uri="{C3380CC4-5D6E-409C-BE32-E72D297353CC}">
                  <c16:uniqueId val="{00000026-049A-47F3-B2B6-2BDB614E99A7}"/>
                </c:ext>
              </c:extLst>
            </c:dLbl>
            <c:dLbl>
              <c:idx val="1"/>
              <c:spPr>
                <a:solidFill>
                  <a:schemeClr val="lt1">
                    <a:alpha val="90000"/>
                  </a:schemeClr>
                </a:solidFill>
                <a:ln w="12700" cap="flat" cmpd="sng" algn="ctr">
                  <a:solidFill>
                    <a:schemeClr val="accent2"/>
                  </a:solidFill>
                  <a:round/>
                </a:ln>
                <a:effectLst>
                  <a:outerShdw blurRad="50800" dist="38100" dir="2700000" algn="tl" rotWithShape="0">
                    <a:schemeClr val="accent2">
                      <a:lumMod val="75000"/>
                      <a:alpha val="40000"/>
                    </a:schemeClr>
                  </a:outerShdw>
                </a:effectLst>
              </c:spPr>
              <c:txPr>
                <a:bodyPr rot="0" spcFirstLastPara="1" vertOverflow="clip" horzOverflow="clip" vert="horz" wrap="square" lIns="38100" tIns="19050" rIns="38100" bIns="19050" anchor="ctr" anchorCtr="1">
                  <a:spAutoFit/>
                </a:bodyPr>
                <a:lstStyle/>
                <a:p>
                  <a:pPr>
                    <a:defRPr sz="1000" b="0" i="0" u="none" strike="noStrike" kern="1200" baseline="0">
                      <a:solidFill>
                        <a:schemeClr val="accent2"/>
                      </a:solidFill>
                      <a:effectLst/>
                      <a:latin typeface="+mn-lt"/>
                      <a:ea typeface="+mn-ea"/>
                      <a:cs typeface="+mn-cs"/>
                    </a:defRPr>
                  </a:pPr>
                  <a:endParaRPr lang="es-GT"/>
                </a:p>
              </c:txPr>
              <c:dLblPos val="inEnd"/>
              <c:showLegendKey val="0"/>
              <c:showVal val="1"/>
              <c:showCatName val="1"/>
              <c:showSerName val="0"/>
              <c:showPercent val="0"/>
              <c:showBubbleSize val="0"/>
              <c:extLst>
                <c:ext xmlns:c16="http://schemas.microsoft.com/office/drawing/2014/chart" uri="{C3380CC4-5D6E-409C-BE32-E72D297353CC}">
                  <c16:uniqueId val="{00000028-049A-47F3-B2B6-2BDB614E99A7}"/>
                </c:ext>
              </c:extLst>
            </c:dLbl>
            <c:dLbl>
              <c:idx val="2"/>
              <c:spPr>
                <a:solidFill>
                  <a:schemeClr val="lt1">
                    <a:alpha val="90000"/>
                  </a:schemeClr>
                </a:solidFill>
                <a:ln w="12700" cap="flat" cmpd="sng" algn="ctr">
                  <a:solidFill>
                    <a:schemeClr val="accent3"/>
                  </a:solidFill>
                  <a:round/>
                </a:ln>
                <a:effectLst>
                  <a:outerShdw blurRad="50800" dist="38100" dir="2700000" algn="tl" rotWithShape="0">
                    <a:schemeClr val="accent3">
                      <a:lumMod val="75000"/>
                      <a:alpha val="40000"/>
                    </a:schemeClr>
                  </a:outerShdw>
                </a:effectLst>
              </c:spPr>
              <c:txPr>
                <a:bodyPr rot="0" spcFirstLastPara="1" vertOverflow="clip" horzOverflow="clip" vert="horz" wrap="square" lIns="38100" tIns="19050" rIns="38100" bIns="19050" anchor="ctr" anchorCtr="1">
                  <a:spAutoFit/>
                </a:bodyPr>
                <a:lstStyle/>
                <a:p>
                  <a:pPr>
                    <a:defRPr sz="1000" b="0" i="0" u="none" strike="noStrike" kern="1200" baseline="0">
                      <a:solidFill>
                        <a:schemeClr val="accent3"/>
                      </a:solidFill>
                      <a:effectLst/>
                      <a:latin typeface="+mn-lt"/>
                      <a:ea typeface="+mn-ea"/>
                      <a:cs typeface="+mn-cs"/>
                    </a:defRPr>
                  </a:pPr>
                  <a:endParaRPr lang="es-GT"/>
                </a:p>
              </c:txPr>
              <c:dLblPos val="inEnd"/>
              <c:showLegendKey val="0"/>
              <c:showVal val="1"/>
              <c:showCatName val="1"/>
              <c:showSerName val="0"/>
              <c:showPercent val="0"/>
              <c:showBubbleSize val="0"/>
              <c:extLst>
                <c:ext xmlns:c16="http://schemas.microsoft.com/office/drawing/2014/chart" uri="{C3380CC4-5D6E-409C-BE32-E72D297353CC}">
                  <c16:uniqueId val="{0000002A-049A-47F3-B2B6-2BDB614E99A7}"/>
                </c:ext>
              </c:extLst>
            </c:dLbl>
            <c:dLbl>
              <c:idx val="3"/>
              <c:spPr>
                <a:solidFill>
                  <a:schemeClr val="lt1">
                    <a:alpha val="90000"/>
                  </a:schemeClr>
                </a:solidFill>
                <a:ln w="12700" cap="flat" cmpd="sng" algn="ctr">
                  <a:solidFill>
                    <a:schemeClr val="accent4"/>
                  </a:solidFill>
                  <a:round/>
                </a:ln>
                <a:effectLst>
                  <a:outerShdw blurRad="50800" dist="38100" dir="2700000" algn="tl" rotWithShape="0">
                    <a:schemeClr val="accent4">
                      <a:lumMod val="75000"/>
                      <a:alpha val="40000"/>
                    </a:schemeClr>
                  </a:outerShdw>
                </a:effectLst>
              </c:spPr>
              <c:txPr>
                <a:bodyPr rot="0" spcFirstLastPara="1" vertOverflow="clip" horzOverflow="clip" vert="horz" wrap="square" lIns="38100" tIns="19050" rIns="38100" bIns="19050" anchor="ctr" anchorCtr="1">
                  <a:spAutoFit/>
                </a:bodyPr>
                <a:lstStyle/>
                <a:p>
                  <a:pPr>
                    <a:defRPr sz="1000" b="0" i="0" u="none" strike="noStrike" kern="1200" baseline="0">
                      <a:solidFill>
                        <a:schemeClr val="accent4"/>
                      </a:solidFill>
                      <a:effectLst/>
                      <a:latin typeface="+mn-lt"/>
                      <a:ea typeface="+mn-ea"/>
                      <a:cs typeface="+mn-cs"/>
                    </a:defRPr>
                  </a:pPr>
                  <a:endParaRPr lang="es-GT"/>
                </a:p>
              </c:txPr>
              <c:dLblPos val="inEnd"/>
              <c:showLegendKey val="0"/>
              <c:showVal val="1"/>
              <c:showCatName val="1"/>
              <c:showSerName val="0"/>
              <c:showPercent val="0"/>
              <c:showBubbleSize val="0"/>
              <c:extLst>
                <c:ext xmlns:c16="http://schemas.microsoft.com/office/drawing/2014/chart" uri="{C3380CC4-5D6E-409C-BE32-E72D297353CC}">
                  <c16:uniqueId val="{0000002C-049A-47F3-B2B6-2BDB614E99A7}"/>
                </c:ext>
              </c:extLst>
            </c:dLbl>
            <c:dLbl>
              <c:idx val="4"/>
              <c:spPr>
                <a:solidFill>
                  <a:schemeClr val="lt1">
                    <a:alpha val="90000"/>
                  </a:schemeClr>
                </a:solidFill>
                <a:ln w="12700" cap="flat" cmpd="sng" algn="ctr">
                  <a:solidFill>
                    <a:schemeClr val="accent5"/>
                  </a:solidFill>
                  <a:round/>
                </a:ln>
                <a:effectLst>
                  <a:outerShdw blurRad="50800" dist="38100" dir="2700000" algn="tl" rotWithShape="0">
                    <a:schemeClr val="accent5">
                      <a:lumMod val="75000"/>
                      <a:alpha val="40000"/>
                    </a:schemeClr>
                  </a:outerShdw>
                </a:effectLst>
              </c:spPr>
              <c:txPr>
                <a:bodyPr rot="0" spcFirstLastPara="1" vertOverflow="clip" horzOverflow="clip" vert="horz" wrap="square" lIns="38100" tIns="19050" rIns="38100" bIns="19050" anchor="ctr" anchorCtr="1">
                  <a:spAutoFit/>
                </a:bodyPr>
                <a:lstStyle/>
                <a:p>
                  <a:pPr>
                    <a:defRPr sz="1000" b="0" i="0" u="none" strike="noStrike" kern="1200" baseline="0">
                      <a:solidFill>
                        <a:schemeClr val="accent5"/>
                      </a:solidFill>
                      <a:effectLst/>
                      <a:latin typeface="+mn-lt"/>
                      <a:ea typeface="+mn-ea"/>
                      <a:cs typeface="+mn-cs"/>
                    </a:defRPr>
                  </a:pPr>
                  <a:endParaRPr lang="es-GT"/>
                </a:p>
              </c:txPr>
              <c:dLblPos val="inEnd"/>
              <c:showLegendKey val="0"/>
              <c:showVal val="1"/>
              <c:showCatName val="1"/>
              <c:showSerName val="0"/>
              <c:showPercent val="0"/>
              <c:showBubbleSize val="0"/>
              <c:extLst>
                <c:ext xmlns:c16="http://schemas.microsoft.com/office/drawing/2014/chart" uri="{C3380CC4-5D6E-409C-BE32-E72D297353CC}">
                  <c16:uniqueId val="{0000002E-049A-47F3-B2B6-2BDB614E99A7}"/>
                </c:ext>
              </c:extLst>
            </c:dLbl>
            <c:dLbl>
              <c:idx val="5"/>
              <c:spPr>
                <a:solidFill>
                  <a:schemeClr val="lt1">
                    <a:alpha val="90000"/>
                  </a:schemeClr>
                </a:solidFill>
                <a:ln w="12700" cap="flat" cmpd="sng" algn="ctr">
                  <a:solidFill>
                    <a:schemeClr val="accent6"/>
                  </a:solidFill>
                  <a:round/>
                </a:ln>
                <a:effectLst>
                  <a:outerShdw blurRad="50800" dist="38100" dir="2700000" algn="tl" rotWithShape="0">
                    <a:schemeClr val="accent6">
                      <a:lumMod val="75000"/>
                      <a:alpha val="40000"/>
                    </a:schemeClr>
                  </a:outerShdw>
                </a:effectLst>
              </c:spPr>
              <c:txPr>
                <a:bodyPr rot="0" spcFirstLastPara="1" vertOverflow="clip" horzOverflow="clip" vert="horz" wrap="square" lIns="38100" tIns="19050" rIns="38100" bIns="19050" anchor="ctr" anchorCtr="1">
                  <a:spAutoFit/>
                </a:bodyPr>
                <a:lstStyle/>
                <a:p>
                  <a:pPr>
                    <a:defRPr sz="1000" b="0" i="0" u="none" strike="noStrike" kern="1200" baseline="0">
                      <a:solidFill>
                        <a:schemeClr val="accent6"/>
                      </a:solidFill>
                      <a:effectLst/>
                      <a:latin typeface="+mn-lt"/>
                      <a:ea typeface="+mn-ea"/>
                      <a:cs typeface="+mn-cs"/>
                    </a:defRPr>
                  </a:pPr>
                  <a:endParaRPr lang="es-GT"/>
                </a:p>
              </c:txPr>
              <c:dLblPos val="inEnd"/>
              <c:showLegendKey val="0"/>
              <c:showVal val="1"/>
              <c:showCatName val="1"/>
              <c:showSerName val="0"/>
              <c:showPercent val="0"/>
              <c:showBubbleSize val="0"/>
              <c:extLst>
                <c:ext xmlns:c16="http://schemas.microsoft.com/office/drawing/2014/chart" uri="{C3380CC4-5D6E-409C-BE32-E72D297353CC}">
                  <c16:uniqueId val="{00000030-049A-47F3-B2B6-2BDB614E99A7}"/>
                </c:ext>
              </c:extLst>
            </c:dLbl>
            <c:spPr>
              <a:solidFill>
                <a:sysClr val="window" lastClr="FFFFFF">
                  <a:alpha val="90000"/>
                </a:sysClr>
              </a:solidFill>
              <a:ln w="12700" cap="flat" cmpd="sng" algn="ctr">
                <a:solidFill>
                  <a:srgbClr val="FFC000"/>
                </a:solidFill>
                <a:round/>
              </a:ln>
              <a:effectLst>
                <a:outerShdw blurRad="50800" dist="38100" dir="2700000" algn="tl" rotWithShape="0">
                  <a:srgbClr val="FFC000">
                    <a:lumMod val="75000"/>
                    <a:alpha val="40000"/>
                  </a:srgbClr>
                </a:outerShdw>
              </a:effectLst>
            </c:spPr>
            <c:dLblPos val="inEnd"/>
            <c:showLegendKey val="0"/>
            <c:showVal val="1"/>
            <c:showCatName val="1"/>
            <c:showSerName val="0"/>
            <c:showPercent val="0"/>
            <c:showBubbleSize val="0"/>
            <c:showLeaderLines val="1"/>
            <c:leaderLines>
              <c:spPr>
                <a:ln w="9525">
                  <a:solidFill>
                    <a:schemeClr val="tx1">
                      <a:lumMod val="35000"/>
                      <a:lumOff val="65000"/>
                    </a:schemeClr>
                  </a:solidFill>
                </a:ln>
                <a:effectLst/>
              </c:spPr>
            </c:leaderLines>
            <c:extLst>
              <c:ext xmlns:c15="http://schemas.microsoft.com/office/drawing/2012/chart" uri="{CE6537A1-D6FC-4f65-9D91-7224C49458BB}"/>
            </c:extLst>
          </c:dLbls>
          <c:cat>
            <c:strRef>
              <c:f>Gastos!$B$4:$B$8</c:f>
              <c:strCache>
                <c:ptCount val="5"/>
                <c:pt idx="0">
                  <c:v>000 Servicios Personales</c:v>
                </c:pt>
                <c:pt idx="1">
                  <c:v>100 Servicios  no  Personales</c:v>
                </c:pt>
                <c:pt idx="2">
                  <c:v>200 Materiales y suministros</c:v>
                </c:pt>
                <c:pt idx="3">
                  <c:v>400 Transferencias Corrientes</c:v>
                </c:pt>
                <c:pt idx="4">
                  <c:v>900 Asignaciones globales</c:v>
                </c:pt>
              </c:strCache>
            </c:strRef>
          </c:cat>
          <c:val>
            <c:numRef>
              <c:f>Gastos!$F$3:$F$8</c:f>
              <c:numCache>
                <c:formatCode>0.00%</c:formatCode>
                <c:ptCount val="6"/>
                <c:pt idx="0">
                  <c:v>0.91203013076970407</c:v>
                </c:pt>
                <c:pt idx="1">
                  <c:v>0.94723784603997685</c:v>
                </c:pt>
                <c:pt idx="2">
                  <c:v>0.81397788485660538</c:v>
                </c:pt>
                <c:pt idx="3">
                  <c:v>0.85045020813320527</c:v>
                </c:pt>
                <c:pt idx="4">
                  <c:v>0.97004301224510225</c:v>
                </c:pt>
                <c:pt idx="5">
                  <c:v>0.99746241148039938</c:v>
                </c:pt>
              </c:numCache>
            </c:numRef>
          </c:val>
          <c:extLst>
            <c:ext xmlns:c16="http://schemas.microsoft.com/office/drawing/2014/chart" uri="{C3380CC4-5D6E-409C-BE32-E72D297353CC}">
              <c16:uniqueId val="{00000031-049A-47F3-B2B6-2BDB614E99A7}"/>
            </c:ext>
          </c:extLst>
        </c:ser>
        <c:dLbls>
          <c:dLblPos val="inEnd"/>
          <c:showLegendKey val="0"/>
          <c:showVal val="1"/>
          <c:showCatName val="1"/>
          <c:showSerName val="0"/>
          <c:showPercent val="0"/>
          <c:showBubbleSize val="0"/>
          <c:showLeaderLines val="1"/>
        </c:dLbls>
      </c:pie3DChart>
      <c:spPr>
        <a:noFill/>
        <a:ln>
          <a:noFill/>
        </a:ln>
        <a:effectLst/>
      </c:spPr>
    </c:plotArea>
    <c:plotVisOnly val="1"/>
    <c:dispBlanksAs val="gap"/>
    <c:showDLblsOverMax val="0"/>
  </c:chart>
  <c:spPr>
    <a:noFill/>
    <a:ln>
      <a:noFill/>
    </a:ln>
    <a:effectLst/>
  </c:spPr>
  <c:txPr>
    <a:bodyPr/>
    <a:lstStyle/>
    <a:p>
      <a:pPr>
        <a:defRPr/>
      </a:pPr>
      <a:endParaRPr lang="es-GT"/>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withinLinear" id="18">
  <a:schemeClr val="accent5"/>
</cs:colorStyle>
</file>

<file path=ppt/charts/colors4.xml><?xml version="1.0" encoding="utf-8"?>
<cs:colorStyle xmlns:cs="http://schemas.microsoft.com/office/drawing/2012/chartStyle" xmlns:a="http://schemas.openxmlformats.org/drawingml/2006/main" meth="withinLinear" id="18">
  <a:schemeClr val="accent5"/>
</cs:colorStyle>
</file>

<file path=ppt/charts/colors5.xml><?xml version="1.0" encoding="utf-8"?>
<cs:colorStyle xmlns:cs="http://schemas.microsoft.com/office/drawing/2012/chartStyle" xmlns:a="http://schemas.openxmlformats.org/drawingml/2006/main" meth="withinLinear" id="18">
  <a:schemeClr val="accent5"/>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63">
  <cs:axisTitle>
    <cs:lnRef idx="0"/>
    <cs:fillRef idx="0"/>
    <cs:effectRef idx="0"/>
    <cs:fontRef idx="minor">
      <a:schemeClr val="tx1">
        <a:lumMod val="50000"/>
        <a:lumOff val="50000"/>
      </a:schemeClr>
    </cs:fontRef>
    <cs:defRPr sz="900" kern="1200"/>
  </cs:axisTitle>
  <cs:categoryAxis>
    <cs:lnRef idx="0"/>
    <cs:fillRef idx="0"/>
    <cs:effectRef idx="0"/>
    <cs:fontRef idx="minor">
      <a:schemeClr val="tx1">
        <a:lumMod val="65000"/>
        <a:lumOff val="35000"/>
      </a:schemeClr>
    </cs:fontRef>
    <cs:spPr>
      <a:ln w="1587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styleClr val="auto"/>
    </cs:lnRef>
    <cs:fillRef idx="0"/>
    <cs:effectRef idx="0">
      <cs:styleClr val="auto"/>
    </cs:effectRef>
    <cs:fontRef idx="minor">
      <cs:styleClr val="auto"/>
    </cs:fontRef>
    <cs:spPr>
      <a:solidFill>
        <a:schemeClr val="lt1">
          <a:alpha val="90000"/>
        </a:schemeClr>
      </a:solidFill>
      <a:ln w="12700" cap="flat" cmpd="sng" algn="ctr">
        <a:solidFill>
          <a:schemeClr val="phClr"/>
        </a:solidFill>
        <a:round/>
      </a:ln>
      <a:effectLst>
        <a:outerShdw blurRad="50800" dist="38100" dir="2700000" algn="tl" rotWithShape="0">
          <a:schemeClr val="phClr">
            <a:lumMod val="75000"/>
            <a:alpha val="40000"/>
          </a:schemeClr>
        </a:outerShdw>
      </a:effectLst>
    </cs:spPr>
    <cs:defRPr sz="1000" b="0" i="0" u="none" strike="noStrike" kern="1200" baseline="0">
      <a:effectLst/>
    </cs:defRPr>
    <cs:bodyPr rot="0" spcFirstLastPara="1" vertOverflow="clip" horzOverflow="clip" vert="horz" wrap="square" lIns="38100" tIns="19050" rIns="38100" bIns="19050" anchor="ctr" anchorCtr="1">
      <a:spAutoFit/>
    </cs:bodyPr>
  </cs:dataLabel>
  <cs:dataLabelCallout>
    <cs:lnRef idx="0">
      <cs:styleClr val="auto"/>
    </cs:lnRef>
    <cs:fillRef idx="0"/>
    <cs:effectRef idx="0">
      <cs:styleClr val="auto"/>
    </cs:effectRef>
    <cs:fontRef idx="minor">
      <cs:styleClr val="auto"/>
    </cs:fontRef>
    <cs:spPr>
      <a:solidFill>
        <a:schemeClr val="lt1">
          <a:alpha val="90000"/>
        </a:schemeClr>
      </a:solidFill>
      <a:ln w="12700" cap="flat" cmpd="sng" algn="ctr">
        <a:solidFill>
          <a:schemeClr val="phClr"/>
        </a:solidFill>
        <a:round/>
      </a:ln>
      <a:effectLst>
        <a:outerShdw blurRad="50800" dist="38100" dir="2700000" algn="tl" rotWithShape="0">
          <a:schemeClr val="phClr">
            <a:lumMod val="75000"/>
            <a:alpha val="40000"/>
          </a:schemeClr>
        </a:outerShdw>
      </a:effectLst>
    </cs:spPr>
    <cs:defRPr sz="1000" b="0" i="0" u="none" strike="noStrike" kern="1200" baseline="0">
      <a:effectLst/>
    </cs:defRPr>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alpha val="70000"/>
        </a:schemeClr>
      </a:solidFill>
    </cs:spPr>
  </cs:dataPoint>
  <cs:dataPoint3D>
    <cs:lnRef idx="0">
      <cs:styleClr val="auto"/>
    </cs:lnRef>
    <cs:fillRef idx="0">
      <cs:styleClr val="auto"/>
    </cs:fillRef>
    <cs:effectRef idx="0">
      <cs:styleClr val="auto"/>
    </cs:effectRef>
    <cs:fontRef idx="minor">
      <a:schemeClr val="tx1"/>
    </cs:fontRef>
    <cs:spPr>
      <a:solidFill>
        <a:schemeClr val="phClr">
          <a:alpha val="90000"/>
        </a:schemeClr>
      </a:solidFill>
      <a:ln w="19050">
        <a:solidFill>
          <a:schemeClr val="phClr">
            <a:lumMod val="75000"/>
          </a:schemeClr>
        </a:solidFill>
      </a:ln>
      <a:effectLst>
        <a:innerShdw blurRad="114300">
          <a:schemeClr val="phClr">
            <a:lumMod val="75000"/>
          </a:schemeClr>
        </a:innerShdw>
      </a:effectLst>
      <a:scene3d>
        <a:camera prst="orthographicFront"/>
        <a:lightRig rig="threePt" dir="t"/>
      </a:scene3d>
      <a:sp3d contourW="19050" prstMaterial="flat">
        <a:contourClr>
          <a:schemeClr val="accent4">
            <a:lumMod val="75000"/>
          </a:schemeClr>
        </a:contourClr>
      </a:sp3d>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65000"/>
            <a:lumOff val="35000"/>
          </a:schemeClr>
        </a:solidFill>
      </a:ln>
    </cs:spPr>
  </cs:downBar>
  <cs:dropLine>
    <cs:lnRef idx="0"/>
    <cs:fillRef idx="0"/>
    <cs:effectRef idx="0"/>
    <cs:fontRef idx="minor">
      <a:schemeClr val="dk1"/>
    </cs:fontRef>
    <cs:spPr>
      <a:ln w="9525">
        <a:solidFill>
          <a:schemeClr val="tx1">
            <a:lumMod val="35000"/>
            <a:lumOff val="65000"/>
          </a:schemeClr>
        </a:solidFill>
        <a:round/>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5000"/>
            <a:lumOff val="9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35000"/>
            <a:lumOff val="65000"/>
          </a:schemeClr>
        </a:solidFill>
        <a:round/>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50000"/>
        <a:lumOff val="50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1800" b="1" kern="1200" cap="all" baseline="0"/>
  </cs:title>
  <cs:trendline>
    <cs:lnRef idx="0">
      <cs:styleClr val="auto"/>
    </cs:lnRef>
    <cs:fillRef idx="0"/>
    <cs:effectRef idx="0"/>
    <cs:fontRef idx="minor">
      <a:schemeClr val="dk1"/>
    </cs:fontRef>
    <cs:spPr>
      <a:ln w="15875"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defRPr sz="900" kern="1200" spc="20" baseline="0"/>
  </cs:valueAxis>
  <cs:wall>
    <cs:lnRef idx="0"/>
    <cs:fillRef idx="0"/>
    <cs:effectRef idx="0"/>
    <cs:fontRef idx="minor">
      <a:schemeClr val="dk1"/>
    </cs:fontRef>
  </cs:wall>
</cs:chartStyle>
</file>

<file path=ppt/charts/style10.xml><?xml version="1.0" encoding="utf-8"?>
<cs:chartStyle xmlns:cs="http://schemas.microsoft.com/office/drawing/2012/chartStyle" xmlns:a="http://schemas.openxmlformats.org/drawingml/2006/main" id="263">
  <cs:axisTitle>
    <cs:lnRef idx="0"/>
    <cs:fillRef idx="0"/>
    <cs:effectRef idx="0"/>
    <cs:fontRef idx="minor">
      <a:schemeClr val="tx1">
        <a:lumMod val="50000"/>
        <a:lumOff val="50000"/>
      </a:schemeClr>
    </cs:fontRef>
    <cs:defRPr sz="900" kern="1200"/>
  </cs:axisTitle>
  <cs:categoryAxis>
    <cs:lnRef idx="0"/>
    <cs:fillRef idx="0"/>
    <cs:effectRef idx="0"/>
    <cs:fontRef idx="minor">
      <a:schemeClr val="tx1">
        <a:lumMod val="65000"/>
        <a:lumOff val="35000"/>
      </a:schemeClr>
    </cs:fontRef>
    <cs:spPr>
      <a:ln w="1587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styleClr val="auto"/>
    </cs:lnRef>
    <cs:fillRef idx="0"/>
    <cs:effectRef idx="0">
      <cs:styleClr val="auto"/>
    </cs:effectRef>
    <cs:fontRef idx="minor">
      <cs:styleClr val="auto"/>
    </cs:fontRef>
    <cs:spPr>
      <a:solidFill>
        <a:schemeClr val="lt1">
          <a:alpha val="90000"/>
        </a:schemeClr>
      </a:solidFill>
      <a:ln w="12700" cap="flat" cmpd="sng" algn="ctr">
        <a:solidFill>
          <a:schemeClr val="phClr"/>
        </a:solidFill>
        <a:round/>
      </a:ln>
      <a:effectLst>
        <a:outerShdw blurRad="50800" dist="38100" dir="2700000" algn="tl" rotWithShape="0">
          <a:schemeClr val="phClr">
            <a:lumMod val="75000"/>
            <a:alpha val="40000"/>
          </a:schemeClr>
        </a:outerShdw>
      </a:effectLst>
    </cs:spPr>
    <cs:defRPr sz="1000" b="0" i="0" u="none" strike="noStrike" kern="1200" baseline="0">
      <a:effectLst/>
    </cs:defRPr>
    <cs:bodyPr rot="0" spcFirstLastPara="1" vertOverflow="clip" horzOverflow="clip" vert="horz" wrap="square" lIns="38100" tIns="19050" rIns="38100" bIns="19050" anchor="ctr" anchorCtr="1">
      <a:spAutoFit/>
    </cs:bodyPr>
  </cs:dataLabel>
  <cs:dataLabelCallout>
    <cs:lnRef idx="0">
      <cs:styleClr val="auto"/>
    </cs:lnRef>
    <cs:fillRef idx="0"/>
    <cs:effectRef idx="0">
      <cs:styleClr val="auto"/>
    </cs:effectRef>
    <cs:fontRef idx="minor">
      <cs:styleClr val="auto"/>
    </cs:fontRef>
    <cs:spPr>
      <a:solidFill>
        <a:schemeClr val="lt1">
          <a:alpha val="90000"/>
        </a:schemeClr>
      </a:solidFill>
      <a:ln w="12700" cap="flat" cmpd="sng" algn="ctr">
        <a:solidFill>
          <a:schemeClr val="phClr"/>
        </a:solidFill>
        <a:round/>
      </a:ln>
      <a:effectLst>
        <a:outerShdw blurRad="50800" dist="38100" dir="2700000" algn="tl" rotWithShape="0">
          <a:schemeClr val="phClr">
            <a:lumMod val="75000"/>
            <a:alpha val="40000"/>
          </a:schemeClr>
        </a:outerShdw>
      </a:effectLst>
    </cs:spPr>
    <cs:defRPr sz="1000" b="0" i="0" u="none" strike="noStrike" kern="1200" baseline="0">
      <a:effectLst/>
    </cs:defRPr>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alpha val="70000"/>
        </a:schemeClr>
      </a:solidFill>
    </cs:spPr>
  </cs:dataPoint>
  <cs:dataPoint3D>
    <cs:lnRef idx="0">
      <cs:styleClr val="auto"/>
    </cs:lnRef>
    <cs:fillRef idx="0">
      <cs:styleClr val="auto"/>
    </cs:fillRef>
    <cs:effectRef idx="0">
      <cs:styleClr val="auto"/>
    </cs:effectRef>
    <cs:fontRef idx="minor">
      <a:schemeClr val="tx1"/>
    </cs:fontRef>
    <cs:spPr>
      <a:solidFill>
        <a:schemeClr val="phClr">
          <a:alpha val="90000"/>
        </a:schemeClr>
      </a:solidFill>
      <a:ln w="19050">
        <a:solidFill>
          <a:schemeClr val="phClr">
            <a:lumMod val="75000"/>
          </a:schemeClr>
        </a:solidFill>
      </a:ln>
      <a:effectLst>
        <a:innerShdw blurRad="114300">
          <a:schemeClr val="phClr">
            <a:lumMod val="75000"/>
          </a:schemeClr>
        </a:innerShdw>
      </a:effectLst>
      <a:scene3d>
        <a:camera prst="orthographicFront"/>
        <a:lightRig rig="threePt" dir="t"/>
      </a:scene3d>
      <a:sp3d contourW="19050" prstMaterial="flat">
        <a:contourClr>
          <a:schemeClr val="accent4">
            <a:lumMod val="75000"/>
          </a:schemeClr>
        </a:contourClr>
      </a:sp3d>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65000"/>
            <a:lumOff val="35000"/>
          </a:schemeClr>
        </a:solidFill>
      </a:ln>
    </cs:spPr>
  </cs:downBar>
  <cs:dropLine>
    <cs:lnRef idx="0"/>
    <cs:fillRef idx="0"/>
    <cs:effectRef idx="0"/>
    <cs:fontRef idx="minor">
      <a:schemeClr val="dk1"/>
    </cs:fontRef>
    <cs:spPr>
      <a:ln w="9525">
        <a:solidFill>
          <a:schemeClr val="tx1">
            <a:lumMod val="35000"/>
            <a:lumOff val="65000"/>
          </a:schemeClr>
        </a:solidFill>
        <a:round/>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5000"/>
            <a:lumOff val="9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35000"/>
            <a:lumOff val="65000"/>
          </a:schemeClr>
        </a:solidFill>
        <a:round/>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50000"/>
        <a:lumOff val="50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1800" b="1" kern="1200" cap="all" baseline="0"/>
  </cs:title>
  <cs:trendline>
    <cs:lnRef idx="0">
      <cs:styleClr val="auto"/>
    </cs:lnRef>
    <cs:fillRef idx="0"/>
    <cs:effectRef idx="0"/>
    <cs:fontRef idx="minor">
      <a:schemeClr val="dk1"/>
    </cs:fontRef>
    <cs:spPr>
      <a:ln w="15875"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defRPr sz="900" kern="1200" spc="20" baseline="0"/>
  </cs:valueAxis>
  <cs:wall>
    <cs:lnRef idx="0"/>
    <cs:fillRef idx="0"/>
    <cs:effectRef idx="0"/>
    <cs:fontRef idx="minor">
      <a:schemeClr val="dk1"/>
    </cs:fontRef>
  </cs:wall>
</cs:chartStyle>
</file>

<file path=ppt/charts/style11.xml><?xml version="1.0" encoding="utf-8"?>
<cs:chartStyle xmlns:cs="http://schemas.microsoft.com/office/drawing/2012/chartStyle" xmlns:a="http://schemas.openxmlformats.org/drawingml/2006/main" id="263">
  <cs:axisTitle>
    <cs:lnRef idx="0"/>
    <cs:fillRef idx="0"/>
    <cs:effectRef idx="0"/>
    <cs:fontRef idx="minor">
      <a:schemeClr val="tx1">
        <a:lumMod val="50000"/>
        <a:lumOff val="50000"/>
      </a:schemeClr>
    </cs:fontRef>
    <cs:defRPr sz="900" kern="1200"/>
  </cs:axisTitle>
  <cs:categoryAxis>
    <cs:lnRef idx="0"/>
    <cs:fillRef idx="0"/>
    <cs:effectRef idx="0"/>
    <cs:fontRef idx="minor">
      <a:schemeClr val="tx1">
        <a:lumMod val="65000"/>
        <a:lumOff val="35000"/>
      </a:schemeClr>
    </cs:fontRef>
    <cs:spPr>
      <a:ln w="1587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styleClr val="auto"/>
    </cs:lnRef>
    <cs:fillRef idx="0"/>
    <cs:effectRef idx="0">
      <cs:styleClr val="auto"/>
    </cs:effectRef>
    <cs:fontRef idx="minor">
      <cs:styleClr val="auto"/>
    </cs:fontRef>
    <cs:spPr>
      <a:solidFill>
        <a:schemeClr val="lt1">
          <a:alpha val="90000"/>
        </a:schemeClr>
      </a:solidFill>
      <a:ln w="12700" cap="flat" cmpd="sng" algn="ctr">
        <a:solidFill>
          <a:schemeClr val="phClr"/>
        </a:solidFill>
        <a:round/>
      </a:ln>
      <a:effectLst>
        <a:outerShdw blurRad="50800" dist="38100" dir="2700000" algn="tl" rotWithShape="0">
          <a:schemeClr val="phClr">
            <a:lumMod val="75000"/>
            <a:alpha val="40000"/>
          </a:schemeClr>
        </a:outerShdw>
      </a:effectLst>
    </cs:spPr>
    <cs:defRPr sz="1000" b="0" i="0" u="none" strike="noStrike" kern="1200" baseline="0">
      <a:effectLst/>
    </cs:defRPr>
    <cs:bodyPr rot="0" spcFirstLastPara="1" vertOverflow="clip" horzOverflow="clip" vert="horz" wrap="square" lIns="38100" tIns="19050" rIns="38100" bIns="19050" anchor="ctr" anchorCtr="1">
      <a:spAutoFit/>
    </cs:bodyPr>
  </cs:dataLabel>
  <cs:dataLabelCallout>
    <cs:lnRef idx="0">
      <cs:styleClr val="auto"/>
    </cs:lnRef>
    <cs:fillRef idx="0"/>
    <cs:effectRef idx="0">
      <cs:styleClr val="auto"/>
    </cs:effectRef>
    <cs:fontRef idx="minor">
      <cs:styleClr val="auto"/>
    </cs:fontRef>
    <cs:spPr>
      <a:solidFill>
        <a:schemeClr val="lt1">
          <a:alpha val="90000"/>
        </a:schemeClr>
      </a:solidFill>
      <a:ln w="12700" cap="flat" cmpd="sng" algn="ctr">
        <a:solidFill>
          <a:schemeClr val="phClr"/>
        </a:solidFill>
        <a:round/>
      </a:ln>
      <a:effectLst>
        <a:outerShdw blurRad="50800" dist="38100" dir="2700000" algn="tl" rotWithShape="0">
          <a:schemeClr val="phClr">
            <a:lumMod val="75000"/>
            <a:alpha val="40000"/>
          </a:schemeClr>
        </a:outerShdw>
      </a:effectLst>
    </cs:spPr>
    <cs:defRPr sz="1000" b="0" i="0" u="none" strike="noStrike" kern="1200" baseline="0">
      <a:effectLst/>
    </cs:defRPr>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alpha val="70000"/>
        </a:schemeClr>
      </a:solidFill>
    </cs:spPr>
  </cs:dataPoint>
  <cs:dataPoint3D>
    <cs:lnRef idx="0">
      <cs:styleClr val="auto"/>
    </cs:lnRef>
    <cs:fillRef idx="0">
      <cs:styleClr val="auto"/>
    </cs:fillRef>
    <cs:effectRef idx="0">
      <cs:styleClr val="auto"/>
    </cs:effectRef>
    <cs:fontRef idx="minor">
      <a:schemeClr val="tx1"/>
    </cs:fontRef>
    <cs:spPr>
      <a:solidFill>
        <a:schemeClr val="phClr">
          <a:alpha val="90000"/>
        </a:schemeClr>
      </a:solidFill>
      <a:ln w="19050">
        <a:solidFill>
          <a:schemeClr val="phClr">
            <a:lumMod val="75000"/>
          </a:schemeClr>
        </a:solidFill>
      </a:ln>
      <a:effectLst>
        <a:innerShdw blurRad="114300">
          <a:schemeClr val="phClr">
            <a:lumMod val="75000"/>
          </a:schemeClr>
        </a:innerShdw>
      </a:effectLst>
      <a:scene3d>
        <a:camera prst="orthographicFront"/>
        <a:lightRig rig="threePt" dir="t"/>
      </a:scene3d>
      <a:sp3d contourW="19050" prstMaterial="flat">
        <a:contourClr>
          <a:schemeClr val="accent4">
            <a:lumMod val="75000"/>
          </a:schemeClr>
        </a:contourClr>
      </a:sp3d>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65000"/>
            <a:lumOff val="35000"/>
          </a:schemeClr>
        </a:solidFill>
      </a:ln>
    </cs:spPr>
  </cs:downBar>
  <cs:dropLine>
    <cs:lnRef idx="0"/>
    <cs:fillRef idx="0"/>
    <cs:effectRef idx="0"/>
    <cs:fontRef idx="minor">
      <a:schemeClr val="dk1"/>
    </cs:fontRef>
    <cs:spPr>
      <a:ln w="9525">
        <a:solidFill>
          <a:schemeClr val="tx1">
            <a:lumMod val="35000"/>
            <a:lumOff val="65000"/>
          </a:schemeClr>
        </a:solidFill>
        <a:round/>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5000"/>
            <a:lumOff val="9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35000"/>
            <a:lumOff val="65000"/>
          </a:schemeClr>
        </a:solidFill>
        <a:round/>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50000"/>
        <a:lumOff val="50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1800" b="1" kern="1200" cap="all" baseline="0"/>
  </cs:title>
  <cs:trendline>
    <cs:lnRef idx="0">
      <cs:styleClr val="auto"/>
    </cs:lnRef>
    <cs:fillRef idx="0"/>
    <cs:effectRef idx="0"/>
    <cs:fontRef idx="minor">
      <a:schemeClr val="dk1"/>
    </cs:fontRef>
    <cs:spPr>
      <a:ln w="15875"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defRPr sz="900" kern="1200" spc="20" baseline="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63">
  <cs:axisTitle>
    <cs:lnRef idx="0"/>
    <cs:fillRef idx="0"/>
    <cs:effectRef idx="0"/>
    <cs:fontRef idx="minor">
      <a:schemeClr val="tx1">
        <a:lumMod val="50000"/>
        <a:lumOff val="50000"/>
      </a:schemeClr>
    </cs:fontRef>
    <cs:defRPr sz="900" kern="1200"/>
  </cs:axisTitle>
  <cs:categoryAxis>
    <cs:lnRef idx="0"/>
    <cs:fillRef idx="0"/>
    <cs:effectRef idx="0"/>
    <cs:fontRef idx="minor">
      <a:schemeClr val="tx1">
        <a:lumMod val="65000"/>
        <a:lumOff val="35000"/>
      </a:schemeClr>
    </cs:fontRef>
    <cs:spPr>
      <a:ln w="1587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styleClr val="auto"/>
    </cs:lnRef>
    <cs:fillRef idx="0"/>
    <cs:effectRef idx="0">
      <cs:styleClr val="auto"/>
    </cs:effectRef>
    <cs:fontRef idx="minor">
      <cs:styleClr val="auto"/>
    </cs:fontRef>
    <cs:spPr>
      <a:solidFill>
        <a:schemeClr val="lt1">
          <a:alpha val="90000"/>
        </a:schemeClr>
      </a:solidFill>
      <a:ln w="12700" cap="flat" cmpd="sng" algn="ctr">
        <a:solidFill>
          <a:schemeClr val="phClr"/>
        </a:solidFill>
        <a:round/>
      </a:ln>
      <a:effectLst>
        <a:outerShdw blurRad="50800" dist="38100" dir="2700000" algn="tl" rotWithShape="0">
          <a:schemeClr val="phClr">
            <a:lumMod val="75000"/>
            <a:alpha val="40000"/>
          </a:schemeClr>
        </a:outerShdw>
      </a:effectLst>
    </cs:spPr>
    <cs:defRPr sz="1000" b="0" i="0" u="none" strike="noStrike" kern="1200" baseline="0">
      <a:effectLst/>
    </cs:defRPr>
    <cs:bodyPr rot="0" spcFirstLastPara="1" vertOverflow="clip" horzOverflow="clip" vert="horz" wrap="square" lIns="38100" tIns="19050" rIns="38100" bIns="19050" anchor="ctr" anchorCtr="1">
      <a:spAutoFit/>
    </cs:bodyPr>
  </cs:dataLabel>
  <cs:dataLabelCallout>
    <cs:lnRef idx="0">
      <cs:styleClr val="auto"/>
    </cs:lnRef>
    <cs:fillRef idx="0"/>
    <cs:effectRef idx="0">
      <cs:styleClr val="auto"/>
    </cs:effectRef>
    <cs:fontRef idx="minor">
      <cs:styleClr val="auto"/>
    </cs:fontRef>
    <cs:spPr>
      <a:solidFill>
        <a:schemeClr val="lt1">
          <a:alpha val="90000"/>
        </a:schemeClr>
      </a:solidFill>
      <a:ln w="12700" cap="flat" cmpd="sng" algn="ctr">
        <a:solidFill>
          <a:schemeClr val="phClr"/>
        </a:solidFill>
        <a:round/>
      </a:ln>
      <a:effectLst>
        <a:outerShdw blurRad="50800" dist="38100" dir="2700000" algn="tl" rotWithShape="0">
          <a:schemeClr val="phClr">
            <a:lumMod val="75000"/>
            <a:alpha val="40000"/>
          </a:schemeClr>
        </a:outerShdw>
      </a:effectLst>
    </cs:spPr>
    <cs:defRPr sz="1000" b="0" i="0" u="none" strike="noStrike" kern="1200" baseline="0">
      <a:effectLst/>
    </cs:defRPr>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alpha val="70000"/>
        </a:schemeClr>
      </a:solidFill>
    </cs:spPr>
  </cs:dataPoint>
  <cs:dataPoint3D>
    <cs:lnRef idx="0">
      <cs:styleClr val="auto"/>
    </cs:lnRef>
    <cs:fillRef idx="0">
      <cs:styleClr val="auto"/>
    </cs:fillRef>
    <cs:effectRef idx="0">
      <cs:styleClr val="auto"/>
    </cs:effectRef>
    <cs:fontRef idx="minor">
      <a:schemeClr val="tx1"/>
    </cs:fontRef>
    <cs:spPr>
      <a:solidFill>
        <a:schemeClr val="phClr">
          <a:alpha val="90000"/>
        </a:schemeClr>
      </a:solidFill>
      <a:ln w="19050">
        <a:solidFill>
          <a:schemeClr val="phClr">
            <a:lumMod val="75000"/>
          </a:schemeClr>
        </a:solidFill>
      </a:ln>
      <a:effectLst>
        <a:innerShdw blurRad="114300">
          <a:schemeClr val="phClr">
            <a:lumMod val="75000"/>
          </a:schemeClr>
        </a:innerShdw>
      </a:effectLst>
      <a:scene3d>
        <a:camera prst="orthographicFront"/>
        <a:lightRig rig="threePt" dir="t"/>
      </a:scene3d>
      <a:sp3d contourW="19050" prstMaterial="flat">
        <a:contourClr>
          <a:schemeClr val="accent4">
            <a:lumMod val="75000"/>
          </a:schemeClr>
        </a:contourClr>
      </a:sp3d>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65000"/>
            <a:lumOff val="35000"/>
          </a:schemeClr>
        </a:solidFill>
      </a:ln>
    </cs:spPr>
  </cs:downBar>
  <cs:dropLine>
    <cs:lnRef idx="0"/>
    <cs:fillRef idx="0"/>
    <cs:effectRef idx="0"/>
    <cs:fontRef idx="minor">
      <a:schemeClr val="dk1"/>
    </cs:fontRef>
    <cs:spPr>
      <a:ln w="9525">
        <a:solidFill>
          <a:schemeClr val="tx1">
            <a:lumMod val="35000"/>
            <a:lumOff val="65000"/>
          </a:schemeClr>
        </a:solidFill>
        <a:round/>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5000"/>
            <a:lumOff val="9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35000"/>
            <a:lumOff val="65000"/>
          </a:schemeClr>
        </a:solidFill>
        <a:round/>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50000"/>
        <a:lumOff val="50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1800" b="1" kern="1200" cap="all" baseline="0"/>
  </cs:title>
  <cs:trendline>
    <cs:lnRef idx="0">
      <cs:styleClr val="auto"/>
    </cs:lnRef>
    <cs:fillRef idx="0"/>
    <cs:effectRef idx="0"/>
    <cs:fontRef idx="minor">
      <a:schemeClr val="dk1"/>
    </cs:fontRef>
    <cs:spPr>
      <a:ln w="15875"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defRPr sz="900" kern="1200" spc="20" baseline="0"/>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209">
  <cs:axisTitle>
    <cs:lnRef idx="0"/>
    <cs:fillRef idx="0"/>
    <cs:effectRef idx="0"/>
    <cs:fontRef idx="minor">
      <a:schemeClr val="lt1">
        <a:lumMod val="85000"/>
      </a:schemeClr>
    </cs:fontRef>
    <cs:defRPr sz="900"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000" kern="1200"/>
  </cs:chartArea>
  <cs:dataLabel>
    <cs:lnRef idx="0"/>
    <cs:fillRef idx="0"/>
    <cs:effectRef idx="0"/>
    <cs:fontRef idx="minor">
      <a:schemeClr val="lt1">
        <a:lumMod val="85000"/>
      </a:schemeClr>
    </cs:fontRef>
    <cs:defRPr sz="900" kern="1200"/>
  </cs:dataLabel>
  <cs:dataLabelCallout>
    <cs:lnRef idx="0"/>
    <cs:fillRef idx="0"/>
    <cs:effectRef idx="0"/>
    <cs:fontRef idx="minor">
      <a:schemeClr val="dk1">
        <a:lumMod val="65000"/>
        <a:lumOff val="35000"/>
      </a:schemeClr>
    </cs:fontRef>
    <cs:spPr>
      <a:solidFill>
        <a:schemeClr val="lt1"/>
      </a:solidFill>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900" kern="1200"/>
  </cs:dataTable>
  <cs:downBar>
    <cs:lnRef idx="0"/>
    <cs:fillRef idx="0"/>
    <cs:effectRef idx="0"/>
    <cs:fontRef idx="minor">
      <a:schemeClr val="lt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lt1"/>
    </cs:fontRef>
    <cs:spPr>
      <a:ln w="9525">
        <a:solidFill>
          <a:schemeClr val="lt1">
            <a:lumMod val="95000"/>
            <a:alpha val="54000"/>
          </a:schemeClr>
        </a:solidFill>
        <a:prstDash val="dash"/>
      </a:ln>
    </cs:spPr>
  </cs:dropLine>
  <cs:errorBar>
    <cs:lnRef idx="0"/>
    <cs:fillRef idx="0"/>
    <cs:effectRef idx="0"/>
    <cs:fontRef idx="minor">
      <a:schemeClr val="lt1"/>
    </cs:fontRef>
    <cs:spPr>
      <a:ln w="9525" cap="flat" cmpd="sng" algn="ctr">
        <a:solidFill>
          <a:schemeClr val="lt1">
            <a:lumMod val="95000"/>
          </a:schemeClr>
        </a:solidFill>
        <a:round/>
      </a:ln>
    </cs:spPr>
  </cs:errorBar>
  <cs:floor>
    <cs:lnRef idx="0"/>
    <cs:fillRef idx="0"/>
    <cs:effectRef idx="0"/>
    <cs:fontRef idx="minor">
      <a:schemeClr val="lt1"/>
    </cs:fontRef>
  </cs:floor>
  <cs:gridlineMajor>
    <cs:lnRef idx="0"/>
    <cs:fillRef idx="0"/>
    <cs:effectRef idx="0"/>
    <cs:fontRef idx="minor">
      <a:schemeClr val="lt1"/>
    </cs:fontRef>
    <cs:spPr>
      <a:ln w="9525" cap="flat" cmpd="sng" algn="ctr">
        <a:solidFill>
          <a:schemeClr val="lt1">
            <a:lumMod val="95000"/>
            <a:alpha val="10000"/>
          </a:schemeClr>
        </a:solidFill>
        <a:round/>
      </a:ln>
    </cs:spPr>
  </cs:gridlineMajor>
  <cs:gridlineMinor>
    <cs:lnRef idx="0"/>
    <cs:fillRef idx="0"/>
    <cs:effectRef idx="0"/>
    <cs:fontRef idx="minor">
      <a:schemeClr val="lt1"/>
    </cs:fontRef>
    <cs:spPr>
      <a:ln>
        <a:solidFill>
          <a:schemeClr val="lt1">
            <a:lumMod val="95000"/>
            <a:alpha val="5000"/>
          </a:schemeClr>
        </a:solidFill>
      </a:ln>
    </cs:spPr>
  </cs:gridlineMinor>
  <cs:hiLoLine>
    <cs:lnRef idx="0"/>
    <cs:fillRef idx="0"/>
    <cs:effectRef idx="0"/>
    <cs:fontRef idx="minor">
      <a:schemeClr val="lt1"/>
    </cs:fontRef>
    <cs:spPr>
      <a:ln w="9525">
        <a:solidFill>
          <a:schemeClr val="lt1">
            <a:lumMod val="95000"/>
            <a:alpha val="54000"/>
          </a:schemeClr>
        </a:solidFill>
        <a:prstDash val="dash"/>
      </a:ln>
    </cs:spPr>
  </cs:hiLoLine>
  <cs:leaderLine>
    <cs:lnRef idx="0"/>
    <cs:fillRef idx="0"/>
    <cs:effectRef idx="0"/>
    <cs:fontRef idx="minor">
      <a:schemeClr val="lt1"/>
    </cs:fontRef>
    <cs:spPr>
      <a:ln w="9525">
        <a:solidFill>
          <a:schemeClr val="lt1">
            <a:lumMod val="95000"/>
            <a:alpha val="54000"/>
          </a:schemeClr>
        </a:solidFill>
      </a:ln>
    </cs:spPr>
  </cs:leaderLine>
  <cs:legend>
    <cs:lnRef idx="0"/>
    <cs:fillRef idx="0"/>
    <cs:effectRef idx="0"/>
    <cs:fontRef idx="minor">
      <a:schemeClr val="lt1">
        <a:lumMod val="8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1600"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lt1">
        <a:lumMod val="85000"/>
      </a:schemeClr>
    </cs:fontRef>
    <cs:defRPr sz="900" kern="1200"/>
  </cs:trendlineLabel>
  <cs:upBar>
    <cs:lnRef idx="0"/>
    <cs:fillRef idx="0"/>
    <cs:effectRef idx="0"/>
    <cs:fontRef idx="minor">
      <a:schemeClr val="lt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900" kern="1200"/>
  </cs:valueAxis>
  <cs:wall>
    <cs:lnRef idx="0"/>
    <cs:fillRef idx="0"/>
    <cs:effectRef idx="0"/>
    <cs:fontRef idx="minor">
      <a:schemeClr val="lt1"/>
    </cs:fontRef>
  </cs:wall>
</cs:chartStyle>
</file>

<file path=ppt/charts/style4.xml><?xml version="1.0" encoding="utf-8"?>
<cs:chartStyle xmlns:cs="http://schemas.microsoft.com/office/drawing/2012/chartStyle" xmlns:a="http://schemas.openxmlformats.org/drawingml/2006/main" id="209">
  <cs:axisTitle>
    <cs:lnRef idx="0"/>
    <cs:fillRef idx="0"/>
    <cs:effectRef idx="0"/>
    <cs:fontRef idx="minor">
      <a:schemeClr val="lt1">
        <a:lumMod val="85000"/>
      </a:schemeClr>
    </cs:fontRef>
    <cs:defRPr sz="900"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000" kern="1200"/>
  </cs:chartArea>
  <cs:dataLabel>
    <cs:lnRef idx="0"/>
    <cs:fillRef idx="0"/>
    <cs:effectRef idx="0"/>
    <cs:fontRef idx="minor">
      <a:schemeClr val="lt1">
        <a:lumMod val="85000"/>
      </a:schemeClr>
    </cs:fontRef>
    <cs:defRPr sz="900" kern="1200"/>
  </cs:dataLabel>
  <cs:dataLabelCallout>
    <cs:lnRef idx="0"/>
    <cs:fillRef idx="0"/>
    <cs:effectRef idx="0"/>
    <cs:fontRef idx="minor">
      <a:schemeClr val="dk1">
        <a:lumMod val="65000"/>
        <a:lumOff val="35000"/>
      </a:schemeClr>
    </cs:fontRef>
    <cs:spPr>
      <a:solidFill>
        <a:schemeClr val="lt1"/>
      </a:solidFill>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900" kern="1200"/>
  </cs:dataTable>
  <cs:downBar>
    <cs:lnRef idx="0"/>
    <cs:fillRef idx="0"/>
    <cs:effectRef idx="0"/>
    <cs:fontRef idx="minor">
      <a:schemeClr val="lt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lt1"/>
    </cs:fontRef>
    <cs:spPr>
      <a:ln w="9525">
        <a:solidFill>
          <a:schemeClr val="lt1">
            <a:lumMod val="95000"/>
            <a:alpha val="54000"/>
          </a:schemeClr>
        </a:solidFill>
        <a:prstDash val="dash"/>
      </a:ln>
    </cs:spPr>
  </cs:dropLine>
  <cs:errorBar>
    <cs:lnRef idx="0"/>
    <cs:fillRef idx="0"/>
    <cs:effectRef idx="0"/>
    <cs:fontRef idx="minor">
      <a:schemeClr val="lt1"/>
    </cs:fontRef>
    <cs:spPr>
      <a:ln w="9525" cap="flat" cmpd="sng" algn="ctr">
        <a:solidFill>
          <a:schemeClr val="lt1">
            <a:lumMod val="95000"/>
          </a:schemeClr>
        </a:solidFill>
        <a:round/>
      </a:ln>
    </cs:spPr>
  </cs:errorBar>
  <cs:floor>
    <cs:lnRef idx="0"/>
    <cs:fillRef idx="0"/>
    <cs:effectRef idx="0"/>
    <cs:fontRef idx="minor">
      <a:schemeClr val="lt1"/>
    </cs:fontRef>
  </cs:floor>
  <cs:gridlineMajor>
    <cs:lnRef idx="0"/>
    <cs:fillRef idx="0"/>
    <cs:effectRef idx="0"/>
    <cs:fontRef idx="minor">
      <a:schemeClr val="lt1"/>
    </cs:fontRef>
    <cs:spPr>
      <a:ln w="9525" cap="flat" cmpd="sng" algn="ctr">
        <a:solidFill>
          <a:schemeClr val="lt1">
            <a:lumMod val="95000"/>
            <a:alpha val="10000"/>
          </a:schemeClr>
        </a:solidFill>
        <a:round/>
      </a:ln>
    </cs:spPr>
  </cs:gridlineMajor>
  <cs:gridlineMinor>
    <cs:lnRef idx="0"/>
    <cs:fillRef idx="0"/>
    <cs:effectRef idx="0"/>
    <cs:fontRef idx="minor">
      <a:schemeClr val="lt1"/>
    </cs:fontRef>
    <cs:spPr>
      <a:ln>
        <a:solidFill>
          <a:schemeClr val="lt1">
            <a:lumMod val="95000"/>
            <a:alpha val="5000"/>
          </a:schemeClr>
        </a:solidFill>
      </a:ln>
    </cs:spPr>
  </cs:gridlineMinor>
  <cs:hiLoLine>
    <cs:lnRef idx="0"/>
    <cs:fillRef idx="0"/>
    <cs:effectRef idx="0"/>
    <cs:fontRef idx="minor">
      <a:schemeClr val="lt1"/>
    </cs:fontRef>
    <cs:spPr>
      <a:ln w="9525">
        <a:solidFill>
          <a:schemeClr val="lt1">
            <a:lumMod val="95000"/>
            <a:alpha val="54000"/>
          </a:schemeClr>
        </a:solidFill>
        <a:prstDash val="dash"/>
      </a:ln>
    </cs:spPr>
  </cs:hiLoLine>
  <cs:leaderLine>
    <cs:lnRef idx="0"/>
    <cs:fillRef idx="0"/>
    <cs:effectRef idx="0"/>
    <cs:fontRef idx="minor">
      <a:schemeClr val="lt1"/>
    </cs:fontRef>
    <cs:spPr>
      <a:ln w="9525">
        <a:solidFill>
          <a:schemeClr val="lt1">
            <a:lumMod val="95000"/>
            <a:alpha val="54000"/>
          </a:schemeClr>
        </a:solidFill>
      </a:ln>
    </cs:spPr>
  </cs:leaderLine>
  <cs:legend>
    <cs:lnRef idx="0"/>
    <cs:fillRef idx="0"/>
    <cs:effectRef idx="0"/>
    <cs:fontRef idx="minor">
      <a:schemeClr val="lt1">
        <a:lumMod val="8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1600"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lt1">
        <a:lumMod val="85000"/>
      </a:schemeClr>
    </cs:fontRef>
    <cs:defRPr sz="900" kern="1200"/>
  </cs:trendlineLabel>
  <cs:upBar>
    <cs:lnRef idx="0"/>
    <cs:fillRef idx="0"/>
    <cs:effectRef idx="0"/>
    <cs:fontRef idx="minor">
      <a:schemeClr val="lt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900" kern="1200"/>
  </cs:valueAxis>
  <cs:wall>
    <cs:lnRef idx="0"/>
    <cs:fillRef idx="0"/>
    <cs:effectRef idx="0"/>
    <cs:fontRef idx="minor">
      <a:schemeClr val="lt1"/>
    </cs:fontRef>
  </cs:wall>
</cs:chartStyle>
</file>

<file path=ppt/charts/style5.xml><?xml version="1.0" encoding="utf-8"?>
<cs:chartStyle xmlns:cs="http://schemas.microsoft.com/office/drawing/2012/chartStyle" xmlns:a="http://schemas.openxmlformats.org/drawingml/2006/main" id="209">
  <cs:axisTitle>
    <cs:lnRef idx="0"/>
    <cs:fillRef idx="0"/>
    <cs:effectRef idx="0"/>
    <cs:fontRef idx="minor">
      <a:schemeClr val="lt1">
        <a:lumMod val="85000"/>
      </a:schemeClr>
    </cs:fontRef>
    <cs:defRPr sz="900"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000" kern="1200"/>
  </cs:chartArea>
  <cs:dataLabel>
    <cs:lnRef idx="0"/>
    <cs:fillRef idx="0"/>
    <cs:effectRef idx="0"/>
    <cs:fontRef idx="minor">
      <a:schemeClr val="lt1">
        <a:lumMod val="85000"/>
      </a:schemeClr>
    </cs:fontRef>
    <cs:defRPr sz="900" kern="1200"/>
  </cs:dataLabel>
  <cs:dataLabelCallout>
    <cs:lnRef idx="0"/>
    <cs:fillRef idx="0"/>
    <cs:effectRef idx="0"/>
    <cs:fontRef idx="minor">
      <a:schemeClr val="dk1">
        <a:lumMod val="65000"/>
        <a:lumOff val="35000"/>
      </a:schemeClr>
    </cs:fontRef>
    <cs:spPr>
      <a:solidFill>
        <a:schemeClr val="lt1"/>
      </a:solidFill>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900" kern="1200"/>
  </cs:dataTable>
  <cs:downBar>
    <cs:lnRef idx="0"/>
    <cs:fillRef idx="0"/>
    <cs:effectRef idx="0"/>
    <cs:fontRef idx="minor">
      <a:schemeClr val="lt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lt1"/>
    </cs:fontRef>
    <cs:spPr>
      <a:ln w="9525">
        <a:solidFill>
          <a:schemeClr val="lt1">
            <a:lumMod val="95000"/>
            <a:alpha val="54000"/>
          </a:schemeClr>
        </a:solidFill>
        <a:prstDash val="dash"/>
      </a:ln>
    </cs:spPr>
  </cs:dropLine>
  <cs:errorBar>
    <cs:lnRef idx="0"/>
    <cs:fillRef idx="0"/>
    <cs:effectRef idx="0"/>
    <cs:fontRef idx="minor">
      <a:schemeClr val="lt1"/>
    </cs:fontRef>
    <cs:spPr>
      <a:ln w="9525" cap="flat" cmpd="sng" algn="ctr">
        <a:solidFill>
          <a:schemeClr val="lt1">
            <a:lumMod val="95000"/>
          </a:schemeClr>
        </a:solidFill>
        <a:round/>
      </a:ln>
    </cs:spPr>
  </cs:errorBar>
  <cs:floor>
    <cs:lnRef idx="0"/>
    <cs:fillRef idx="0"/>
    <cs:effectRef idx="0"/>
    <cs:fontRef idx="minor">
      <a:schemeClr val="lt1"/>
    </cs:fontRef>
  </cs:floor>
  <cs:gridlineMajor>
    <cs:lnRef idx="0"/>
    <cs:fillRef idx="0"/>
    <cs:effectRef idx="0"/>
    <cs:fontRef idx="minor">
      <a:schemeClr val="lt1"/>
    </cs:fontRef>
    <cs:spPr>
      <a:ln w="9525" cap="flat" cmpd="sng" algn="ctr">
        <a:solidFill>
          <a:schemeClr val="lt1">
            <a:lumMod val="95000"/>
            <a:alpha val="10000"/>
          </a:schemeClr>
        </a:solidFill>
        <a:round/>
      </a:ln>
    </cs:spPr>
  </cs:gridlineMajor>
  <cs:gridlineMinor>
    <cs:lnRef idx="0"/>
    <cs:fillRef idx="0"/>
    <cs:effectRef idx="0"/>
    <cs:fontRef idx="minor">
      <a:schemeClr val="lt1"/>
    </cs:fontRef>
    <cs:spPr>
      <a:ln>
        <a:solidFill>
          <a:schemeClr val="lt1">
            <a:lumMod val="95000"/>
            <a:alpha val="5000"/>
          </a:schemeClr>
        </a:solidFill>
      </a:ln>
    </cs:spPr>
  </cs:gridlineMinor>
  <cs:hiLoLine>
    <cs:lnRef idx="0"/>
    <cs:fillRef idx="0"/>
    <cs:effectRef idx="0"/>
    <cs:fontRef idx="minor">
      <a:schemeClr val="lt1"/>
    </cs:fontRef>
    <cs:spPr>
      <a:ln w="9525">
        <a:solidFill>
          <a:schemeClr val="lt1">
            <a:lumMod val="95000"/>
            <a:alpha val="54000"/>
          </a:schemeClr>
        </a:solidFill>
        <a:prstDash val="dash"/>
      </a:ln>
    </cs:spPr>
  </cs:hiLoLine>
  <cs:leaderLine>
    <cs:lnRef idx="0"/>
    <cs:fillRef idx="0"/>
    <cs:effectRef idx="0"/>
    <cs:fontRef idx="minor">
      <a:schemeClr val="lt1"/>
    </cs:fontRef>
    <cs:spPr>
      <a:ln w="9525">
        <a:solidFill>
          <a:schemeClr val="lt1">
            <a:lumMod val="95000"/>
            <a:alpha val="54000"/>
          </a:schemeClr>
        </a:solidFill>
      </a:ln>
    </cs:spPr>
  </cs:leaderLine>
  <cs:legend>
    <cs:lnRef idx="0"/>
    <cs:fillRef idx="0"/>
    <cs:effectRef idx="0"/>
    <cs:fontRef idx="minor">
      <a:schemeClr val="lt1">
        <a:lumMod val="8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1600"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lt1">
        <a:lumMod val="85000"/>
      </a:schemeClr>
    </cs:fontRef>
    <cs:defRPr sz="900" kern="1200"/>
  </cs:trendlineLabel>
  <cs:upBar>
    <cs:lnRef idx="0"/>
    <cs:fillRef idx="0"/>
    <cs:effectRef idx="0"/>
    <cs:fontRef idx="minor">
      <a:schemeClr val="lt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900" kern="1200"/>
  </cs:valueAxis>
  <cs:wall>
    <cs:lnRef idx="0"/>
    <cs:fillRef idx="0"/>
    <cs:effectRef idx="0"/>
    <cs:fontRef idx="minor">
      <a:schemeClr val="lt1"/>
    </cs:fontRef>
  </cs:wall>
</cs:chartStyle>
</file>

<file path=ppt/charts/style6.xml><?xml version="1.0" encoding="utf-8"?>
<cs:chartStyle xmlns:cs="http://schemas.microsoft.com/office/drawing/2012/chartStyle" xmlns:a="http://schemas.openxmlformats.org/drawingml/2006/main" id="295">
  <cs:axisTitle>
    <cs:lnRef idx="0"/>
    <cs:fillRef idx="0"/>
    <cs:effectRef idx="0"/>
    <cs:fontRef idx="minor">
      <a:schemeClr val="lt1"/>
    </cs:fontRef>
    <cs:defRPr sz="900" b="1" kern="1200"/>
  </cs:axisTitle>
  <cs:categoryAxis>
    <cs:lnRef idx="0">
      <cs:styleClr val="0"/>
    </cs:lnRef>
    <cs:fillRef idx="0"/>
    <cs:effectRef idx="0"/>
    <cs:fontRef idx="minor">
      <a:schemeClr val="lt1"/>
    </cs:fontRef>
    <cs:defRPr sz="900" kern="1200" cap="all" spc="150" normalizeH="0" baseline="0"/>
  </cs:categoryAxis>
  <cs:chartArea>
    <cs:lnRef idx="0">
      <cs:styleClr val="0"/>
    </cs:lnRef>
    <cs:fillRef idx="0">
      <cs:styleClr val="0"/>
    </cs:fillRef>
    <cs:effectRef idx="0"/>
    <cs:fontRef idx="minor">
      <a:schemeClr val="dk1"/>
    </cs:fontRef>
    <cs:spPr>
      <a:solidFill>
        <a:schemeClr val="phClr"/>
      </a:solidFill>
      <a:ln w="9525" cap="flat" cmpd="sng" algn="ctr">
        <a:solidFill>
          <a:schemeClr val="phClr"/>
        </a:solidFill>
        <a:round/>
      </a:ln>
    </cs:spPr>
    <cs:defRPr sz="1000" kern="1200"/>
  </cs:chartArea>
  <cs:dataLabel>
    <cs:lnRef idx="0"/>
    <cs:fillRef idx="0">
      <cs:styleClr val="auto"/>
    </cs:fillRef>
    <cs:effectRef idx="0"/>
    <cs:fontRef idx="minor">
      <a:schemeClr val="lt1"/>
    </cs:fontRef>
    <cs:spPr>
      <a:solidFill>
        <a:schemeClr val="phClr">
          <a:alpha val="70000"/>
        </a:schemeClr>
      </a:solidFill>
    </cs:spPr>
    <cs:defRPr sz="900" kern="1200"/>
  </cs:dataLabel>
  <cs:dataLabelCallout>
    <cs:lnRef idx="0">
      <cs:styleClr val="auto"/>
    </cs:lnRef>
    <cs:fillRef idx="0"/>
    <cs:effectRef idx="0"/>
    <cs:fontRef idx="minor">
      <cs:styleClr val="auto"/>
    </cs:fontRef>
    <cs:spPr>
      <a:solidFill>
        <a:schemeClr val="lt1"/>
      </a:solidFill>
      <a:ln>
        <a:solidFill>
          <a:schemeClr val="ph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lumMod val="20000"/>
          <a:lumOff val="80000"/>
        </a:schemeClr>
      </a:solidFill>
    </cs:spPr>
  </cs:dataPoint>
  <cs:dataPoint3D>
    <cs:lnRef idx="0"/>
    <cs:fillRef idx="0">
      <cs:styleClr val="auto"/>
    </cs:fillRef>
    <cs:effectRef idx="0"/>
    <cs:fontRef idx="minor">
      <a:schemeClr val="dk1"/>
    </cs:fontRef>
    <cs:spPr>
      <a:solidFill>
        <a:schemeClr val="phClr">
          <a:lumMod val="20000"/>
          <a:lumOff val="80000"/>
        </a:schemeClr>
      </a:solidFill>
      <a:sp3d/>
    </cs:spPr>
  </cs:dataPoint3D>
  <cs:dataPointLine>
    <cs:lnRef idx="0">
      <cs:styleClr val="auto"/>
    </cs:lnRef>
    <cs:fillRef idx="0"/>
    <cs:effectRef idx="0">
      <cs:styleClr val="auto"/>
    </cs:effectRef>
    <cs:fontRef idx="minor">
      <a:schemeClr val="dk1"/>
    </cs:fontRef>
    <cs:spPr>
      <a:ln w="34925" cap="rnd">
        <a:solidFill>
          <a:schemeClr val="lt1"/>
        </a:solidFill>
        <a:round/>
      </a:ln>
      <a:effectLst>
        <a:outerShdw dist="25400" dir="2700000" algn="tl" rotWithShape="0">
          <a:schemeClr val="phClr"/>
        </a:outerShdw>
      </a:effectLst>
    </cs:spPr>
  </cs:dataPointLine>
  <cs:dataPointMarker>
    <cs:lnRef idx="0"/>
    <cs:fillRef idx="0">
      <cs:styleClr val="auto"/>
    </cs:fillRef>
    <cs:effectRef idx="0"/>
    <cs:fontRef idx="minor">
      <a:schemeClr val="dk1"/>
    </cs:fontRef>
    <cs:spPr>
      <a:solidFill>
        <a:schemeClr val="phClr"/>
      </a:solidFill>
      <a:ln w="22225">
        <a:solidFill>
          <a:schemeClr val="lt1"/>
        </a:solidFill>
        <a:round/>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styleClr val="0"/>
    </cs:lnRef>
    <cs:fillRef idx="0"/>
    <cs:effectRef idx="0"/>
    <cs:fontRef idx="minor">
      <a:schemeClr val="lt1"/>
    </cs:fontRef>
    <cs:spPr>
      <a:ln w="9525">
        <a:solidFill>
          <a:schemeClr val="phClr">
            <a:lumMod val="60000"/>
            <a:lumOff val="40000"/>
          </a:schemeClr>
        </a:solidFill>
      </a:ln>
    </cs:spPr>
    <cs:defRPr sz="900" kern="1200"/>
  </cs:dataTable>
  <cs:downBar>
    <cs:lnRef idx="0">
      <cs:styleClr val="0"/>
    </cs:lnRef>
    <cs:fillRef idx="0"/>
    <cs:effectRef idx="0"/>
    <cs:fontRef idx="minor">
      <a:schemeClr val="dk1"/>
    </cs:fontRef>
    <cs:spPr>
      <a:solidFill>
        <a:schemeClr val="dk1">
          <a:lumMod val="35000"/>
          <a:lumOff val="65000"/>
        </a:schemeClr>
      </a:solidFill>
      <a:ln w="9525">
        <a:solidFill>
          <a:schemeClr val="phClr">
            <a:lumMod val="60000"/>
            <a:lumOff val="40000"/>
          </a:schemeClr>
        </a:solidFill>
      </a:ln>
    </cs:spPr>
  </cs:downBar>
  <cs:dropLine>
    <cs:lnRef idx="0">
      <cs:styleClr val="0"/>
    </cs:lnRef>
    <cs:fillRef idx="0"/>
    <cs:effectRef idx="0"/>
    <cs:fontRef idx="minor">
      <a:schemeClr val="dk1"/>
    </cs:fontRef>
    <cs:spPr>
      <a:ln w="9525">
        <a:solidFill>
          <a:schemeClr val="phClr">
            <a:lumMod val="60000"/>
            <a:lumOff val="40000"/>
          </a:schemeClr>
        </a:solidFill>
        <a:prstDash val="dash"/>
      </a:ln>
    </cs:spPr>
  </cs:dropLine>
  <cs:errorBar>
    <cs:lnRef idx="0">
      <cs:styleClr val="0"/>
    </cs:lnRef>
    <cs:fillRef idx="0"/>
    <cs:effectRef idx="0"/>
    <cs:fontRef idx="minor">
      <a:schemeClr val="dk1"/>
    </cs:fontRef>
    <cs:spPr>
      <a:ln w="9525">
        <a:solidFill>
          <a:schemeClr val="phClr">
            <a:lumMod val="60000"/>
            <a:lumOff val="40000"/>
          </a:schemeClr>
        </a:solidFill>
        <a:round/>
      </a:ln>
      <a:effectLst>
        <a:glow rad="25400">
          <a:schemeClr val="lt1"/>
        </a:glow>
      </a:effectLst>
    </cs:spPr>
  </cs:errorBar>
  <cs:floor>
    <cs:lnRef idx="0"/>
    <cs:fillRef idx="0">
      <cs:styleClr val="0"/>
    </cs:fillRef>
    <cs:effectRef idx="0"/>
    <cs:fontRef idx="minor">
      <a:schemeClr val="dk1"/>
    </cs:fontRef>
    <cs:spPr>
      <a:solidFill>
        <a:schemeClr val="phClr">
          <a:alpha val="30000"/>
        </a:schemeClr>
      </a:solidFill>
      <a:sp3d/>
    </cs:spPr>
  </cs:floor>
  <cs:gridlineMajor>
    <cs:lnRef idx="0">
      <cs:styleClr val="0"/>
    </cs:lnRef>
    <cs:fillRef idx="0"/>
    <cs:effectRef idx="0"/>
    <cs:fontRef idx="minor">
      <a:schemeClr val="dk1"/>
    </cs:fontRef>
    <cs:spPr>
      <a:ln w="9525" cap="flat" cmpd="sng" algn="ctr">
        <a:solidFill>
          <a:schemeClr val="lt1">
            <a:lumMod val="60000"/>
            <a:lumOff val="40000"/>
          </a:schemeClr>
        </a:solidFill>
        <a:round/>
      </a:ln>
    </cs:spPr>
  </cs:gridlineMajor>
  <cs:gridlineMinor>
    <cs:lnRef idx="0">
      <cs:styleClr val="0"/>
    </cs:lnRef>
    <cs:fillRef idx="0"/>
    <cs:effectRef idx="0"/>
    <cs:fontRef idx="minor">
      <a:schemeClr val="dk1"/>
    </cs:fontRef>
    <cs:spPr>
      <a:ln>
        <a:solidFill>
          <a:schemeClr val="lt1">
            <a:lumMod val="50000"/>
            <a:lumOff val="50000"/>
          </a:schemeClr>
        </a:solidFill>
      </a:ln>
    </cs:spPr>
  </cs:gridlineMinor>
  <cs:hiLoLine>
    <cs:lnRef idx="0">
      <cs:styleClr val="0"/>
    </cs:lnRef>
    <cs:fillRef idx="0"/>
    <cs:effectRef idx="0"/>
    <cs:fontRef idx="minor">
      <a:schemeClr val="dk1"/>
    </cs:fontRef>
    <cs:spPr>
      <a:ln w="9525">
        <a:solidFill>
          <a:schemeClr val="phClr">
            <a:lumMod val="60000"/>
            <a:lumOff val="40000"/>
          </a:schemeClr>
        </a:solidFill>
        <a:prstDash val="dash"/>
      </a:ln>
    </cs:spPr>
  </cs:hiLoLine>
  <cs:leaderLine>
    <cs:lnRef idx="0">
      <cs:styleClr val="0"/>
    </cs:lnRef>
    <cs:fillRef idx="0"/>
    <cs:effectRef idx="0"/>
    <cs:fontRef idx="minor">
      <a:schemeClr val="dk1"/>
    </cs:fontRef>
    <cs:spPr>
      <a:ln w="9525">
        <a:solidFill>
          <a:schemeClr val="phClr">
            <a:lumMod val="60000"/>
            <a:lumOff val="40000"/>
          </a:schemeClr>
        </a:solidFill>
      </a:ln>
    </cs:spPr>
  </cs:leaderLine>
  <cs:legend>
    <cs:lnRef idx="0"/>
    <cs:fillRef idx="0"/>
    <cs:effectRef idx="0"/>
    <cs:fontRef idx="minor">
      <a:schemeClr val="lt1"/>
    </cs:fontRef>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styleClr val="0"/>
    </cs:lnRef>
    <cs:fillRef idx="0"/>
    <cs:effectRef idx="0"/>
    <cs:fontRef idx="minor">
      <a:schemeClr val="lt1"/>
    </cs:fontRef>
    <cs:spPr>
      <a:ln w="3175" cap="flat" cmpd="sng" algn="ctr">
        <a:solidFill>
          <a:schemeClr val="phClr">
            <a:lumMod val="60000"/>
            <a:lumOff val="40000"/>
          </a:schemeClr>
        </a:solidFill>
        <a:round/>
      </a:ln>
    </cs:spPr>
    <cs:defRPr sz="900" kern="1200"/>
  </cs:seriesAxis>
  <cs:seriesLine>
    <cs:lnRef idx="0">
      <cs:styleClr val="0"/>
    </cs:lnRef>
    <cs:fillRef idx="0"/>
    <cs:effectRef idx="0"/>
    <cs:fontRef idx="minor">
      <a:schemeClr val="dk1"/>
    </cs:fontRef>
    <cs:spPr>
      <a:ln w="9525">
        <a:solidFill>
          <a:schemeClr val="phClr">
            <a:lumMod val="60000"/>
            <a:lumOff val="40000"/>
            <a:tint val="50000"/>
          </a:schemeClr>
        </a:solidFill>
        <a:prstDash val="dash"/>
      </a:ln>
    </cs:spPr>
  </cs:seriesLine>
  <cs:title>
    <cs:lnRef idx="0"/>
    <cs:fillRef idx="0"/>
    <cs:effectRef idx="0"/>
    <cs:fontRef idx="minor">
      <a:schemeClr val="lt1"/>
    </cs:fontRef>
    <cs:defRPr sz="1500" b="1" kern="1200" cap="all" spc="100" normalizeH="0" baseline="0"/>
  </cs:title>
  <cs:trendline>
    <cs:lnRef idx="0"/>
    <cs:fillRef idx="0"/>
    <cs:effectRef idx="0"/>
    <cs:fontRef idx="minor">
      <a:schemeClr val="dk1"/>
    </cs:fontRef>
    <cs:spPr>
      <a:ln w="28575" cap="rnd">
        <a:solidFill>
          <a:schemeClr val="lt1">
            <a:alpha val="50000"/>
          </a:schemeClr>
        </a:solidFill>
        <a:round/>
      </a:ln>
    </cs:spPr>
  </cs:trendline>
  <cs:trendlineLabel>
    <cs:lnRef idx="0"/>
    <cs:fillRef idx="0"/>
    <cs:effectRef idx="0"/>
    <cs:fontRef idx="minor">
      <a:schemeClr val="lt1"/>
    </cs:fontRef>
    <cs:defRPr sz="900" kern="1200"/>
  </cs:trendlineLabel>
  <cs:upBar>
    <cs:lnRef idx="0">
      <cs:styleClr val="0"/>
    </cs:lnRef>
    <cs:fillRef idx="0"/>
    <cs:effectRef idx="0"/>
    <cs:fontRef idx="minor">
      <a:schemeClr val="dk1"/>
    </cs:fontRef>
    <cs:spPr>
      <a:solidFill>
        <a:schemeClr val="lt1">
          <a:lumMod val="95000"/>
        </a:schemeClr>
      </a:solidFill>
      <a:ln w="9525">
        <a:solidFill>
          <a:schemeClr val="phClr">
            <a:lumMod val="60000"/>
            <a:lumOff val="40000"/>
          </a:schemeClr>
        </a:solidFill>
      </a:ln>
    </cs:spPr>
  </cs:upBar>
  <cs:valueAxis>
    <cs:lnRef idx="0"/>
    <cs:fillRef idx="0"/>
    <cs:effectRef idx="0"/>
    <cs:fontRef idx="minor">
      <a:schemeClr val="lt1"/>
    </cs:fontRef>
    <cs:defRPr sz="900" kern="1200"/>
  </cs:valueAxis>
  <cs:wall>
    <cs:lnRef idx="0"/>
    <cs:fillRef idx="0"/>
    <cs:effectRef idx="0"/>
    <cs:fontRef idx="minor">
      <a:schemeClr val="dk1"/>
    </cs:fontRef>
  </cs:wall>
</cs:chartStyle>
</file>

<file path=ppt/charts/style7.xml><?xml version="1.0" encoding="utf-8"?>
<cs:chartStyle xmlns:cs="http://schemas.microsoft.com/office/drawing/2012/chartStyle" xmlns:a="http://schemas.openxmlformats.org/drawingml/2006/main" id="263">
  <cs:axisTitle>
    <cs:lnRef idx="0"/>
    <cs:fillRef idx="0"/>
    <cs:effectRef idx="0"/>
    <cs:fontRef idx="minor">
      <a:schemeClr val="tx1">
        <a:lumMod val="50000"/>
        <a:lumOff val="50000"/>
      </a:schemeClr>
    </cs:fontRef>
    <cs:defRPr sz="900" kern="1200"/>
  </cs:axisTitle>
  <cs:categoryAxis>
    <cs:lnRef idx="0"/>
    <cs:fillRef idx="0"/>
    <cs:effectRef idx="0"/>
    <cs:fontRef idx="minor">
      <a:schemeClr val="tx1">
        <a:lumMod val="65000"/>
        <a:lumOff val="35000"/>
      </a:schemeClr>
    </cs:fontRef>
    <cs:spPr>
      <a:ln w="1587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styleClr val="auto"/>
    </cs:lnRef>
    <cs:fillRef idx="0"/>
    <cs:effectRef idx="0">
      <cs:styleClr val="auto"/>
    </cs:effectRef>
    <cs:fontRef idx="minor">
      <cs:styleClr val="auto"/>
    </cs:fontRef>
    <cs:spPr>
      <a:solidFill>
        <a:schemeClr val="lt1">
          <a:alpha val="90000"/>
        </a:schemeClr>
      </a:solidFill>
      <a:ln w="12700" cap="flat" cmpd="sng" algn="ctr">
        <a:solidFill>
          <a:schemeClr val="phClr"/>
        </a:solidFill>
        <a:round/>
      </a:ln>
      <a:effectLst>
        <a:outerShdw blurRad="50800" dist="38100" dir="2700000" algn="tl" rotWithShape="0">
          <a:schemeClr val="phClr">
            <a:lumMod val="75000"/>
            <a:alpha val="40000"/>
          </a:schemeClr>
        </a:outerShdw>
      </a:effectLst>
    </cs:spPr>
    <cs:defRPr sz="1000" b="0" i="0" u="none" strike="noStrike" kern="1200" baseline="0">
      <a:effectLst/>
    </cs:defRPr>
    <cs:bodyPr rot="0" spcFirstLastPara="1" vertOverflow="clip" horzOverflow="clip" vert="horz" wrap="square" lIns="38100" tIns="19050" rIns="38100" bIns="19050" anchor="ctr" anchorCtr="1">
      <a:spAutoFit/>
    </cs:bodyPr>
  </cs:dataLabel>
  <cs:dataLabelCallout>
    <cs:lnRef idx="0">
      <cs:styleClr val="auto"/>
    </cs:lnRef>
    <cs:fillRef idx="0"/>
    <cs:effectRef idx="0">
      <cs:styleClr val="auto"/>
    </cs:effectRef>
    <cs:fontRef idx="minor">
      <cs:styleClr val="auto"/>
    </cs:fontRef>
    <cs:spPr>
      <a:solidFill>
        <a:schemeClr val="lt1">
          <a:alpha val="90000"/>
        </a:schemeClr>
      </a:solidFill>
      <a:ln w="12700" cap="flat" cmpd="sng" algn="ctr">
        <a:solidFill>
          <a:schemeClr val="phClr"/>
        </a:solidFill>
        <a:round/>
      </a:ln>
      <a:effectLst>
        <a:outerShdw blurRad="50800" dist="38100" dir="2700000" algn="tl" rotWithShape="0">
          <a:schemeClr val="phClr">
            <a:lumMod val="75000"/>
            <a:alpha val="40000"/>
          </a:schemeClr>
        </a:outerShdw>
      </a:effectLst>
    </cs:spPr>
    <cs:defRPr sz="1000" b="0" i="0" u="none" strike="noStrike" kern="1200" baseline="0">
      <a:effectLst/>
    </cs:defRPr>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alpha val="70000"/>
        </a:schemeClr>
      </a:solidFill>
    </cs:spPr>
  </cs:dataPoint>
  <cs:dataPoint3D>
    <cs:lnRef idx="0">
      <cs:styleClr val="auto"/>
    </cs:lnRef>
    <cs:fillRef idx="0">
      <cs:styleClr val="auto"/>
    </cs:fillRef>
    <cs:effectRef idx="0">
      <cs:styleClr val="auto"/>
    </cs:effectRef>
    <cs:fontRef idx="minor">
      <a:schemeClr val="tx1"/>
    </cs:fontRef>
    <cs:spPr>
      <a:solidFill>
        <a:schemeClr val="phClr">
          <a:alpha val="90000"/>
        </a:schemeClr>
      </a:solidFill>
      <a:ln w="19050">
        <a:solidFill>
          <a:schemeClr val="phClr">
            <a:lumMod val="75000"/>
          </a:schemeClr>
        </a:solidFill>
      </a:ln>
      <a:effectLst>
        <a:innerShdw blurRad="114300">
          <a:schemeClr val="phClr">
            <a:lumMod val="75000"/>
          </a:schemeClr>
        </a:innerShdw>
      </a:effectLst>
      <a:scene3d>
        <a:camera prst="orthographicFront"/>
        <a:lightRig rig="threePt" dir="t"/>
      </a:scene3d>
      <a:sp3d contourW="19050" prstMaterial="flat">
        <a:contourClr>
          <a:schemeClr val="accent4">
            <a:lumMod val="75000"/>
          </a:schemeClr>
        </a:contourClr>
      </a:sp3d>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65000"/>
            <a:lumOff val="35000"/>
          </a:schemeClr>
        </a:solidFill>
      </a:ln>
    </cs:spPr>
  </cs:downBar>
  <cs:dropLine>
    <cs:lnRef idx="0"/>
    <cs:fillRef idx="0"/>
    <cs:effectRef idx="0"/>
    <cs:fontRef idx="minor">
      <a:schemeClr val="dk1"/>
    </cs:fontRef>
    <cs:spPr>
      <a:ln w="9525">
        <a:solidFill>
          <a:schemeClr val="tx1">
            <a:lumMod val="35000"/>
            <a:lumOff val="65000"/>
          </a:schemeClr>
        </a:solidFill>
        <a:round/>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5000"/>
            <a:lumOff val="9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35000"/>
            <a:lumOff val="65000"/>
          </a:schemeClr>
        </a:solidFill>
        <a:round/>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50000"/>
        <a:lumOff val="50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1800" b="1" kern="1200" cap="all" baseline="0"/>
  </cs:title>
  <cs:trendline>
    <cs:lnRef idx="0">
      <cs:styleClr val="auto"/>
    </cs:lnRef>
    <cs:fillRef idx="0"/>
    <cs:effectRef idx="0"/>
    <cs:fontRef idx="minor">
      <a:schemeClr val="dk1"/>
    </cs:fontRef>
    <cs:spPr>
      <a:ln w="15875"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defRPr sz="900" kern="1200" spc="20" baseline="0"/>
  </cs:valueAxis>
  <cs:wall>
    <cs:lnRef idx="0"/>
    <cs:fillRef idx="0"/>
    <cs:effectRef idx="0"/>
    <cs:fontRef idx="minor">
      <a:schemeClr val="dk1"/>
    </cs:fontRef>
  </cs:wall>
</cs:chartStyle>
</file>

<file path=ppt/charts/style8.xml><?xml version="1.0" encoding="utf-8"?>
<cs:chartStyle xmlns:cs="http://schemas.microsoft.com/office/drawing/2012/chartStyle" xmlns:a="http://schemas.openxmlformats.org/drawingml/2006/main" id="263">
  <cs:axisTitle>
    <cs:lnRef idx="0"/>
    <cs:fillRef idx="0"/>
    <cs:effectRef idx="0"/>
    <cs:fontRef idx="minor">
      <a:schemeClr val="tx1">
        <a:lumMod val="50000"/>
        <a:lumOff val="50000"/>
      </a:schemeClr>
    </cs:fontRef>
    <cs:defRPr sz="900" kern="1200"/>
  </cs:axisTitle>
  <cs:categoryAxis>
    <cs:lnRef idx="0"/>
    <cs:fillRef idx="0"/>
    <cs:effectRef idx="0"/>
    <cs:fontRef idx="minor">
      <a:schemeClr val="tx1">
        <a:lumMod val="65000"/>
        <a:lumOff val="35000"/>
      </a:schemeClr>
    </cs:fontRef>
    <cs:spPr>
      <a:ln w="1587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styleClr val="auto"/>
    </cs:lnRef>
    <cs:fillRef idx="0"/>
    <cs:effectRef idx="0">
      <cs:styleClr val="auto"/>
    </cs:effectRef>
    <cs:fontRef idx="minor">
      <cs:styleClr val="auto"/>
    </cs:fontRef>
    <cs:spPr>
      <a:solidFill>
        <a:schemeClr val="lt1">
          <a:alpha val="90000"/>
        </a:schemeClr>
      </a:solidFill>
      <a:ln w="12700" cap="flat" cmpd="sng" algn="ctr">
        <a:solidFill>
          <a:schemeClr val="phClr"/>
        </a:solidFill>
        <a:round/>
      </a:ln>
      <a:effectLst>
        <a:outerShdw blurRad="50800" dist="38100" dir="2700000" algn="tl" rotWithShape="0">
          <a:schemeClr val="phClr">
            <a:lumMod val="75000"/>
            <a:alpha val="40000"/>
          </a:schemeClr>
        </a:outerShdw>
      </a:effectLst>
    </cs:spPr>
    <cs:defRPr sz="1000" b="0" i="0" u="none" strike="noStrike" kern="1200" baseline="0">
      <a:effectLst/>
    </cs:defRPr>
    <cs:bodyPr rot="0" spcFirstLastPara="1" vertOverflow="clip" horzOverflow="clip" vert="horz" wrap="square" lIns="38100" tIns="19050" rIns="38100" bIns="19050" anchor="ctr" anchorCtr="1">
      <a:spAutoFit/>
    </cs:bodyPr>
  </cs:dataLabel>
  <cs:dataLabelCallout>
    <cs:lnRef idx="0">
      <cs:styleClr val="auto"/>
    </cs:lnRef>
    <cs:fillRef idx="0"/>
    <cs:effectRef idx="0">
      <cs:styleClr val="auto"/>
    </cs:effectRef>
    <cs:fontRef idx="minor">
      <cs:styleClr val="auto"/>
    </cs:fontRef>
    <cs:spPr>
      <a:solidFill>
        <a:schemeClr val="lt1">
          <a:alpha val="90000"/>
        </a:schemeClr>
      </a:solidFill>
      <a:ln w="12700" cap="flat" cmpd="sng" algn="ctr">
        <a:solidFill>
          <a:schemeClr val="phClr"/>
        </a:solidFill>
        <a:round/>
      </a:ln>
      <a:effectLst>
        <a:outerShdw blurRad="50800" dist="38100" dir="2700000" algn="tl" rotWithShape="0">
          <a:schemeClr val="phClr">
            <a:lumMod val="75000"/>
            <a:alpha val="40000"/>
          </a:schemeClr>
        </a:outerShdw>
      </a:effectLst>
    </cs:spPr>
    <cs:defRPr sz="1000" b="0" i="0" u="none" strike="noStrike" kern="1200" baseline="0">
      <a:effectLst/>
    </cs:defRPr>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alpha val="70000"/>
        </a:schemeClr>
      </a:solidFill>
    </cs:spPr>
  </cs:dataPoint>
  <cs:dataPoint3D>
    <cs:lnRef idx="0">
      <cs:styleClr val="auto"/>
    </cs:lnRef>
    <cs:fillRef idx="0">
      <cs:styleClr val="auto"/>
    </cs:fillRef>
    <cs:effectRef idx="0">
      <cs:styleClr val="auto"/>
    </cs:effectRef>
    <cs:fontRef idx="minor">
      <a:schemeClr val="tx1"/>
    </cs:fontRef>
    <cs:spPr>
      <a:solidFill>
        <a:schemeClr val="phClr">
          <a:alpha val="90000"/>
        </a:schemeClr>
      </a:solidFill>
      <a:ln w="19050">
        <a:solidFill>
          <a:schemeClr val="phClr">
            <a:lumMod val="75000"/>
          </a:schemeClr>
        </a:solidFill>
      </a:ln>
      <a:effectLst>
        <a:innerShdw blurRad="114300">
          <a:schemeClr val="phClr">
            <a:lumMod val="75000"/>
          </a:schemeClr>
        </a:innerShdw>
      </a:effectLst>
      <a:scene3d>
        <a:camera prst="orthographicFront"/>
        <a:lightRig rig="threePt" dir="t"/>
      </a:scene3d>
      <a:sp3d contourW="19050" prstMaterial="flat">
        <a:contourClr>
          <a:schemeClr val="accent4">
            <a:lumMod val="75000"/>
          </a:schemeClr>
        </a:contourClr>
      </a:sp3d>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65000"/>
            <a:lumOff val="35000"/>
          </a:schemeClr>
        </a:solidFill>
      </a:ln>
    </cs:spPr>
  </cs:downBar>
  <cs:dropLine>
    <cs:lnRef idx="0"/>
    <cs:fillRef idx="0"/>
    <cs:effectRef idx="0"/>
    <cs:fontRef idx="minor">
      <a:schemeClr val="dk1"/>
    </cs:fontRef>
    <cs:spPr>
      <a:ln w="9525">
        <a:solidFill>
          <a:schemeClr val="tx1">
            <a:lumMod val="35000"/>
            <a:lumOff val="65000"/>
          </a:schemeClr>
        </a:solidFill>
        <a:round/>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5000"/>
            <a:lumOff val="9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35000"/>
            <a:lumOff val="65000"/>
          </a:schemeClr>
        </a:solidFill>
        <a:round/>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50000"/>
        <a:lumOff val="50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1800" b="1" kern="1200" cap="all" baseline="0"/>
  </cs:title>
  <cs:trendline>
    <cs:lnRef idx="0">
      <cs:styleClr val="auto"/>
    </cs:lnRef>
    <cs:fillRef idx="0"/>
    <cs:effectRef idx="0"/>
    <cs:fontRef idx="minor">
      <a:schemeClr val="dk1"/>
    </cs:fontRef>
    <cs:spPr>
      <a:ln w="15875"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defRPr sz="900" kern="1200" spc="20" baseline="0"/>
  </cs:valueAxis>
  <cs:wall>
    <cs:lnRef idx="0"/>
    <cs:fillRef idx="0"/>
    <cs:effectRef idx="0"/>
    <cs:fontRef idx="minor">
      <a:schemeClr val="dk1"/>
    </cs:fontRef>
  </cs:wall>
</cs:chartStyle>
</file>

<file path=ppt/charts/style9.xml><?xml version="1.0" encoding="utf-8"?>
<cs:chartStyle xmlns:cs="http://schemas.microsoft.com/office/drawing/2012/chartStyle" xmlns:a="http://schemas.openxmlformats.org/drawingml/2006/main" id="263">
  <cs:axisTitle>
    <cs:lnRef idx="0"/>
    <cs:fillRef idx="0"/>
    <cs:effectRef idx="0"/>
    <cs:fontRef idx="minor">
      <a:schemeClr val="tx1">
        <a:lumMod val="50000"/>
        <a:lumOff val="50000"/>
      </a:schemeClr>
    </cs:fontRef>
    <cs:defRPr sz="900" kern="1200"/>
  </cs:axisTitle>
  <cs:categoryAxis>
    <cs:lnRef idx="0"/>
    <cs:fillRef idx="0"/>
    <cs:effectRef idx="0"/>
    <cs:fontRef idx="minor">
      <a:schemeClr val="tx1">
        <a:lumMod val="65000"/>
        <a:lumOff val="35000"/>
      </a:schemeClr>
    </cs:fontRef>
    <cs:spPr>
      <a:ln w="1587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styleClr val="auto"/>
    </cs:lnRef>
    <cs:fillRef idx="0"/>
    <cs:effectRef idx="0">
      <cs:styleClr val="auto"/>
    </cs:effectRef>
    <cs:fontRef idx="minor">
      <cs:styleClr val="auto"/>
    </cs:fontRef>
    <cs:spPr>
      <a:solidFill>
        <a:schemeClr val="lt1">
          <a:alpha val="90000"/>
        </a:schemeClr>
      </a:solidFill>
      <a:ln w="12700" cap="flat" cmpd="sng" algn="ctr">
        <a:solidFill>
          <a:schemeClr val="phClr"/>
        </a:solidFill>
        <a:round/>
      </a:ln>
      <a:effectLst>
        <a:outerShdw blurRad="50800" dist="38100" dir="2700000" algn="tl" rotWithShape="0">
          <a:schemeClr val="phClr">
            <a:lumMod val="75000"/>
            <a:alpha val="40000"/>
          </a:schemeClr>
        </a:outerShdw>
      </a:effectLst>
    </cs:spPr>
    <cs:defRPr sz="1000" b="0" i="0" u="none" strike="noStrike" kern="1200" baseline="0">
      <a:effectLst/>
    </cs:defRPr>
    <cs:bodyPr rot="0" spcFirstLastPara="1" vertOverflow="clip" horzOverflow="clip" vert="horz" wrap="square" lIns="38100" tIns="19050" rIns="38100" bIns="19050" anchor="ctr" anchorCtr="1">
      <a:spAutoFit/>
    </cs:bodyPr>
  </cs:dataLabel>
  <cs:dataLabelCallout>
    <cs:lnRef idx="0">
      <cs:styleClr val="auto"/>
    </cs:lnRef>
    <cs:fillRef idx="0"/>
    <cs:effectRef idx="0">
      <cs:styleClr val="auto"/>
    </cs:effectRef>
    <cs:fontRef idx="minor">
      <cs:styleClr val="auto"/>
    </cs:fontRef>
    <cs:spPr>
      <a:solidFill>
        <a:schemeClr val="lt1">
          <a:alpha val="90000"/>
        </a:schemeClr>
      </a:solidFill>
      <a:ln w="12700" cap="flat" cmpd="sng" algn="ctr">
        <a:solidFill>
          <a:schemeClr val="phClr"/>
        </a:solidFill>
        <a:round/>
      </a:ln>
      <a:effectLst>
        <a:outerShdw blurRad="50800" dist="38100" dir="2700000" algn="tl" rotWithShape="0">
          <a:schemeClr val="phClr">
            <a:lumMod val="75000"/>
            <a:alpha val="40000"/>
          </a:schemeClr>
        </a:outerShdw>
      </a:effectLst>
    </cs:spPr>
    <cs:defRPr sz="1000" b="0" i="0" u="none" strike="noStrike" kern="1200" baseline="0">
      <a:effectLst/>
    </cs:defRPr>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alpha val="70000"/>
        </a:schemeClr>
      </a:solidFill>
    </cs:spPr>
  </cs:dataPoint>
  <cs:dataPoint3D>
    <cs:lnRef idx="0">
      <cs:styleClr val="auto"/>
    </cs:lnRef>
    <cs:fillRef idx="0">
      <cs:styleClr val="auto"/>
    </cs:fillRef>
    <cs:effectRef idx="0">
      <cs:styleClr val="auto"/>
    </cs:effectRef>
    <cs:fontRef idx="minor">
      <a:schemeClr val="tx1"/>
    </cs:fontRef>
    <cs:spPr>
      <a:solidFill>
        <a:schemeClr val="phClr">
          <a:alpha val="90000"/>
        </a:schemeClr>
      </a:solidFill>
      <a:ln w="19050">
        <a:solidFill>
          <a:schemeClr val="phClr">
            <a:lumMod val="75000"/>
          </a:schemeClr>
        </a:solidFill>
      </a:ln>
      <a:effectLst>
        <a:innerShdw blurRad="114300">
          <a:schemeClr val="phClr">
            <a:lumMod val="75000"/>
          </a:schemeClr>
        </a:innerShdw>
      </a:effectLst>
      <a:scene3d>
        <a:camera prst="orthographicFront"/>
        <a:lightRig rig="threePt" dir="t"/>
      </a:scene3d>
      <a:sp3d contourW="19050" prstMaterial="flat">
        <a:contourClr>
          <a:schemeClr val="accent4">
            <a:lumMod val="75000"/>
          </a:schemeClr>
        </a:contourClr>
      </a:sp3d>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65000"/>
            <a:lumOff val="35000"/>
          </a:schemeClr>
        </a:solidFill>
      </a:ln>
    </cs:spPr>
  </cs:downBar>
  <cs:dropLine>
    <cs:lnRef idx="0"/>
    <cs:fillRef idx="0"/>
    <cs:effectRef idx="0"/>
    <cs:fontRef idx="minor">
      <a:schemeClr val="dk1"/>
    </cs:fontRef>
    <cs:spPr>
      <a:ln w="9525">
        <a:solidFill>
          <a:schemeClr val="tx1">
            <a:lumMod val="35000"/>
            <a:lumOff val="65000"/>
          </a:schemeClr>
        </a:solidFill>
        <a:round/>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5000"/>
            <a:lumOff val="9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35000"/>
            <a:lumOff val="65000"/>
          </a:schemeClr>
        </a:solidFill>
        <a:round/>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50000"/>
        <a:lumOff val="50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1800" b="1" kern="1200" cap="all" baseline="0"/>
  </cs:title>
  <cs:trendline>
    <cs:lnRef idx="0">
      <cs:styleClr val="auto"/>
    </cs:lnRef>
    <cs:fillRef idx="0"/>
    <cs:effectRef idx="0"/>
    <cs:fontRef idx="minor">
      <a:schemeClr val="dk1"/>
    </cs:fontRef>
    <cs:spPr>
      <a:ln w="15875"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defRPr sz="900" kern="1200" spc="20" baseline="0"/>
  </cs:valueAxis>
  <cs:wall>
    <cs:lnRef idx="0"/>
    <cs:fillRef idx="0"/>
    <cs:effectRef idx="0"/>
    <cs:fontRef idx="minor">
      <a:schemeClr val="dk1"/>
    </cs:fontRef>
  </cs:wall>
</cs:chartStyle>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12-17T17:37:00.162"/>
    </inkml:context>
    <inkml:brush xml:id="br0">
      <inkml:brushProperty name="width" value="0.05" units="cm"/>
      <inkml:brushProperty name="height" value="0.05" units="cm"/>
    </inkml:brush>
  </inkml:definitions>
  <inkml:trace contextRef="#ctx0" brushRef="#br0">1 0 1772 0 0,'0'0'0'0'0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B978823-4571-4D96-8959-8853B9ECBB4D}" type="datetimeFigureOut">
              <a:rPr lang="es-US"/>
              <a:t>1/6/2022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E4A579B-1B0A-4AED-8597-09FAFEB0B9FE}" type="slidenum">
              <a:rPr lang="es-US"/>
              <a:t>‹Nº›</a:t>
            </a:fld>
            <a:endParaRPr lang="en-US"/>
          </a:p>
        </p:txBody>
      </p:sp>
    </p:spTree>
    <p:extLst>
      <p:ext uri="{BB962C8B-B14F-4D97-AF65-F5344CB8AC3E}">
        <p14:creationId xmlns:p14="http://schemas.microsoft.com/office/powerpoint/2010/main" val="15065207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BE4A579B-1B0A-4AED-8597-09FAFEB0B9FE}" type="slidenum">
              <a:rPr lang="es-US"/>
              <a:t>1</a:t>
            </a:fld>
            <a:endParaRPr lang="en-US"/>
          </a:p>
        </p:txBody>
      </p:sp>
    </p:spTree>
    <p:extLst>
      <p:ext uri="{BB962C8B-B14F-4D97-AF65-F5344CB8AC3E}">
        <p14:creationId xmlns:p14="http://schemas.microsoft.com/office/powerpoint/2010/main" val="4843727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BE4A579B-1B0A-4AED-8597-09FAFEB0B9FE}" type="slidenum">
              <a:rPr lang="es-US"/>
              <a:t>30</a:t>
            </a:fld>
            <a:endParaRPr lang="en-US"/>
          </a:p>
        </p:txBody>
      </p:sp>
    </p:spTree>
    <p:extLst>
      <p:ext uri="{BB962C8B-B14F-4D97-AF65-F5344CB8AC3E}">
        <p14:creationId xmlns:p14="http://schemas.microsoft.com/office/powerpoint/2010/main" val="32718800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BE4A579B-1B0A-4AED-8597-09FAFEB0B9FE}" type="slidenum">
              <a:rPr lang="es-US"/>
              <a:t>31</a:t>
            </a:fld>
            <a:endParaRPr lang="en-US"/>
          </a:p>
        </p:txBody>
      </p:sp>
    </p:spTree>
    <p:extLst>
      <p:ext uri="{BB962C8B-B14F-4D97-AF65-F5344CB8AC3E}">
        <p14:creationId xmlns:p14="http://schemas.microsoft.com/office/powerpoint/2010/main" val="2225257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BE4A579B-1B0A-4AED-8597-09FAFEB0B9FE}" type="slidenum">
              <a:rPr lang="es-US"/>
              <a:t>32</a:t>
            </a:fld>
            <a:endParaRPr lang="en-US"/>
          </a:p>
        </p:txBody>
      </p:sp>
    </p:spTree>
    <p:extLst>
      <p:ext uri="{BB962C8B-B14F-4D97-AF65-F5344CB8AC3E}">
        <p14:creationId xmlns:p14="http://schemas.microsoft.com/office/powerpoint/2010/main" val="7120837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BE4A579B-1B0A-4AED-8597-09FAFEB0B9FE}" type="slidenum">
              <a:rPr lang="es-US"/>
              <a:t>33</a:t>
            </a:fld>
            <a:endParaRPr lang="en-US"/>
          </a:p>
        </p:txBody>
      </p:sp>
    </p:spTree>
    <p:extLst>
      <p:ext uri="{BB962C8B-B14F-4D97-AF65-F5344CB8AC3E}">
        <p14:creationId xmlns:p14="http://schemas.microsoft.com/office/powerpoint/2010/main" val="33525932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GT" dirty="0"/>
          </a:p>
        </p:txBody>
      </p:sp>
      <p:sp>
        <p:nvSpPr>
          <p:cNvPr id="4" name="Marcador de número de diapositiva 3"/>
          <p:cNvSpPr>
            <a:spLocks noGrp="1"/>
          </p:cNvSpPr>
          <p:nvPr>
            <p:ph type="sldNum" sz="quarter" idx="5"/>
          </p:nvPr>
        </p:nvSpPr>
        <p:spPr/>
        <p:txBody>
          <a:bodyPr/>
          <a:lstStyle/>
          <a:p>
            <a:fld id="{BE4A579B-1B0A-4AED-8597-09FAFEB0B9FE}" type="slidenum">
              <a:rPr lang="es-US" smtClean="0"/>
              <a:t>34</a:t>
            </a:fld>
            <a:endParaRPr lang="en-US"/>
          </a:p>
        </p:txBody>
      </p:sp>
    </p:spTree>
    <p:extLst>
      <p:ext uri="{BB962C8B-B14F-4D97-AF65-F5344CB8AC3E}">
        <p14:creationId xmlns:p14="http://schemas.microsoft.com/office/powerpoint/2010/main" val="31172147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En </a:t>
            </a:r>
            <a:r>
              <a:rPr lang="en-US" err="1">
                <a:cs typeface="Calibri"/>
              </a:rPr>
              <a:t>esta</a:t>
            </a:r>
            <a:r>
              <a:rPr lang="en-US">
                <a:cs typeface="Calibri"/>
              </a:rPr>
              <a:t> </a:t>
            </a:r>
            <a:r>
              <a:rPr lang="en-US" err="1">
                <a:cs typeface="Calibri"/>
              </a:rPr>
              <a:t>sección</a:t>
            </a:r>
            <a:r>
              <a:rPr lang="en-US">
                <a:cs typeface="Calibri"/>
              </a:rPr>
              <a:t> </a:t>
            </a:r>
            <a:r>
              <a:rPr lang="en-US" err="1">
                <a:cs typeface="Calibri"/>
              </a:rPr>
              <a:t>podremos</a:t>
            </a:r>
            <a:r>
              <a:rPr lang="en-US">
                <a:cs typeface="Calibri"/>
              </a:rPr>
              <a:t> </a:t>
            </a:r>
            <a:r>
              <a:rPr lang="en-US" err="1">
                <a:cs typeface="Calibri"/>
              </a:rPr>
              <a:t>ver</a:t>
            </a:r>
            <a:r>
              <a:rPr lang="en-US">
                <a:cs typeface="Calibri"/>
              </a:rPr>
              <a:t> los </a:t>
            </a:r>
            <a:r>
              <a:rPr lang="en-US" err="1">
                <a:cs typeface="Calibri"/>
              </a:rPr>
              <a:t>principales</a:t>
            </a:r>
            <a:r>
              <a:rPr lang="en-US">
                <a:cs typeface="Calibri"/>
              </a:rPr>
              <a:t> </a:t>
            </a:r>
            <a:r>
              <a:rPr lang="en-US" err="1">
                <a:cs typeface="Calibri"/>
              </a:rPr>
              <a:t>avances</a:t>
            </a:r>
            <a:r>
              <a:rPr lang="en-US">
                <a:cs typeface="Calibri"/>
              </a:rPr>
              <a:t> y </a:t>
            </a:r>
            <a:r>
              <a:rPr lang="en-US" err="1">
                <a:cs typeface="Calibri"/>
              </a:rPr>
              <a:t>resultados</a:t>
            </a:r>
            <a:r>
              <a:rPr lang="en-US">
                <a:cs typeface="Calibri"/>
              </a:rPr>
              <a:t> del primer </a:t>
            </a:r>
            <a:r>
              <a:rPr lang="en-US" err="1">
                <a:cs typeface="Calibri"/>
              </a:rPr>
              <a:t>cuatrimestre</a:t>
            </a:r>
            <a:r>
              <a:rPr lang="en-US">
                <a:cs typeface="Calibri"/>
              </a:rPr>
              <a:t>.</a:t>
            </a:r>
          </a:p>
        </p:txBody>
      </p:sp>
      <p:sp>
        <p:nvSpPr>
          <p:cNvPr id="4" name="Slide Number Placeholder 3"/>
          <p:cNvSpPr>
            <a:spLocks noGrp="1"/>
          </p:cNvSpPr>
          <p:nvPr>
            <p:ph type="sldNum" sz="quarter" idx="5"/>
          </p:nvPr>
        </p:nvSpPr>
        <p:spPr/>
        <p:txBody>
          <a:bodyPr/>
          <a:lstStyle/>
          <a:p>
            <a:fld id="{BE4A579B-1B0A-4AED-8597-09FAFEB0B9FE}" type="slidenum">
              <a:rPr lang="es-US"/>
              <a:t>22</a:t>
            </a:fld>
            <a:endParaRPr lang="en-US"/>
          </a:p>
        </p:txBody>
      </p:sp>
    </p:spTree>
    <p:extLst>
      <p:ext uri="{BB962C8B-B14F-4D97-AF65-F5344CB8AC3E}">
        <p14:creationId xmlns:p14="http://schemas.microsoft.com/office/powerpoint/2010/main" val="3379543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BE4A579B-1B0A-4AED-8597-09FAFEB0B9FE}" type="slidenum">
              <a:rPr lang="es-US"/>
              <a:t>23</a:t>
            </a:fld>
            <a:endParaRPr lang="en-US"/>
          </a:p>
        </p:txBody>
      </p:sp>
    </p:spTree>
    <p:extLst>
      <p:ext uri="{BB962C8B-B14F-4D97-AF65-F5344CB8AC3E}">
        <p14:creationId xmlns:p14="http://schemas.microsoft.com/office/powerpoint/2010/main" val="41867833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BE4A579B-1B0A-4AED-8597-09FAFEB0B9FE}" type="slidenum">
              <a:rPr lang="es-US"/>
              <a:t>24</a:t>
            </a:fld>
            <a:endParaRPr lang="en-US"/>
          </a:p>
        </p:txBody>
      </p:sp>
    </p:spTree>
    <p:extLst>
      <p:ext uri="{BB962C8B-B14F-4D97-AF65-F5344CB8AC3E}">
        <p14:creationId xmlns:p14="http://schemas.microsoft.com/office/powerpoint/2010/main" val="29572271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BE4A579B-1B0A-4AED-8597-09FAFEB0B9FE}" type="slidenum">
              <a:rPr lang="es-US"/>
              <a:t>25</a:t>
            </a:fld>
            <a:endParaRPr lang="en-US"/>
          </a:p>
        </p:txBody>
      </p:sp>
    </p:spTree>
    <p:extLst>
      <p:ext uri="{BB962C8B-B14F-4D97-AF65-F5344CB8AC3E}">
        <p14:creationId xmlns:p14="http://schemas.microsoft.com/office/powerpoint/2010/main" val="8600927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BE4A579B-1B0A-4AED-8597-09FAFEB0B9FE}" type="slidenum">
              <a:rPr lang="es-US"/>
              <a:t>26</a:t>
            </a:fld>
            <a:endParaRPr lang="en-US"/>
          </a:p>
        </p:txBody>
      </p:sp>
    </p:spTree>
    <p:extLst>
      <p:ext uri="{BB962C8B-B14F-4D97-AF65-F5344CB8AC3E}">
        <p14:creationId xmlns:p14="http://schemas.microsoft.com/office/powerpoint/2010/main" val="16723907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BE4A579B-1B0A-4AED-8597-09FAFEB0B9FE}" type="slidenum">
              <a:rPr lang="es-US"/>
              <a:t>27</a:t>
            </a:fld>
            <a:endParaRPr lang="en-US"/>
          </a:p>
        </p:txBody>
      </p:sp>
    </p:spTree>
    <p:extLst>
      <p:ext uri="{BB962C8B-B14F-4D97-AF65-F5344CB8AC3E}">
        <p14:creationId xmlns:p14="http://schemas.microsoft.com/office/powerpoint/2010/main" val="8385053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BE4A579B-1B0A-4AED-8597-09FAFEB0B9FE}" type="slidenum">
              <a:rPr lang="es-US"/>
              <a:t>28</a:t>
            </a:fld>
            <a:endParaRPr lang="en-US"/>
          </a:p>
        </p:txBody>
      </p:sp>
    </p:spTree>
    <p:extLst>
      <p:ext uri="{BB962C8B-B14F-4D97-AF65-F5344CB8AC3E}">
        <p14:creationId xmlns:p14="http://schemas.microsoft.com/office/powerpoint/2010/main" val="3047372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b="0" i="0">
                <a:solidFill>
                  <a:srgbClr val="002060"/>
                </a:solidFill>
                <a:effectLst/>
                <a:latin typeface="Times New Roman" panose="02020603050405020304" pitchFamily="18" charset="0"/>
              </a:rPr>
              <a:t>En las negociaciones comerciales en el tercer cuatrimestre de 2021, se concluyó la negociación con Ecuador y se tuvo un avance importante en la negociación con Israel.    Se inició la ampliación del acuerdo comercial con Belice, se envió la propuesta del acuerdo de inversión con proceso de adición con Emiratos Árabes Unidos.  </a:t>
            </a:r>
          </a:p>
          <a:p>
            <a:r>
              <a:rPr lang="es-ES" b="0" i="0">
                <a:solidFill>
                  <a:srgbClr val="002060"/>
                </a:solidFill>
                <a:effectLst/>
                <a:latin typeface="Times New Roman" panose="02020603050405020304" pitchFamily="18" charset="0"/>
              </a:rPr>
              <a:t>Los beneficiarios de estos acuerdos serán los sectores productivos exportadores nacionales, incluidos el sector de la </a:t>
            </a:r>
            <a:r>
              <a:rPr lang="es-ES" b="0" i="0" err="1">
                <a:solidFill>
                  <a:srgbClr val="002060"/>
                </a:solidFill>
                <a:effectLst/>
                <a:latin typeface="Times New Roman" panose="02020603050405020304" pitchFamily="18" charset="0"/>
              </a:rPr>
              <a:t>Mipyme</a:t>
            </a:r>
            <a:r>
              <a:rPr lang="es-ES" b="0" i="0">
                <a:solidFill>
                  <a:srgbClr val="002060"/>
                </a:solidFill>
                <a:effectLst/>
                <a:latin typeface="Times New Roman" panose="02020603050405020304" pitchFamily="18" charset="0"/>
              </a:rPr>
              <a:t>, consumidores nacionales e inversionistas;</a:t>
            </a:r>
            <a:endParaRPr lang="en-US">
              <a:cs typeface="Calibri"/>
            </a:endParaRPr>
          </a:p>
        </p:txBody>
      </p:sp>
      <p:sp>
        <p:nvSpPr>
          <p:cNvPr id="4" name="Slide Number Placeholder 3"/>
          <p:cNvSpPr>
            <a:spLocks noGrp="1"/>
          </p:cNvSpPr>
          <p:nvPr>
            <p:ph type="sldNum" sz="quarter" idx="5"/>
          </p:nvPr>
        </p:nvSpPr>
        <p:spPr/>
        <p:txBody>
          <a:bodyPr/>
          <a:lstStyle/>
          <a:p>
            <a:fld id="{BE4A579B-1B0A-4AED-8597-09FAFEB0B9FE}" type="slidenum">
              <a:rPr lang="es-US"/>
              <a:t>29</a:t>
            </a:fld>
            <a:endParaRPr lang="en-US"/>
          </a:p>
        </p:txBody>
      </p:sp>
    </p:spTree>
    <p:extLst>
      <p:ext uri="{BB962C8B-B14F-4D97-AF65-F5344CB8AC3E}">
        <p14:creationId xmlns:p14="http://schemas.microsoft.com/office/powerpoint/2010/main" val="38622205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05B6441-B249-9247-AE10-1388FD060A60}"/>
              </a:ext>
            </a:extLst>
          </p:cNvPr>
          <p:cNvSpPr>
            <a:spLocks noGrp="1"/>
          </p:cNvSpPr>
          <p:nvPr>
            <p:ph type="ctrTitle"/>
          </p:nvPr>
        </p:nvSpPr>
        <p:spPr>
          <a:xfrm>
            <a:off x="1524000" y="1122363"/>
            <a:ext cx="9144000" cy="2387600"/>
          </a:xfrm>
        </p:spPr>
        <p:txBody>
          <a:bodyPr anchor="b"/>
          <a:lstStyle>
            <a:lvl1pPr algn="ctr">
              <a:defRPr sz="6000"/>
            </a:lvl1pPr>
          </a:lstStyle>
          <a:p>
            <a:r>
              <a:rPr lang="es-MX"/>
              <a:t>Haz clic para modificar el estilo de título del patrón</a:t>
            </a:r>
            <a:endParaRPr lang="es-GT"/>
          </a:p>
        </p:txBody>
      </p:sp>
      <p:sp>
        <p:nvSpPr>
          <p:cNvPr id="3" name="Subtítulo 2">
            <a:extLst>
              <a:ext uri="{FF2B5EF4-FFF2-40B4-BE49-F238E27FC236}">
                <a16:creationId xmlns:a16="http://schemas.microsoft.com/office/drawing/2014/main" id="{8FE77E3A-E3BF-3F44-B853-D260F038D6F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MX"/>
              <a:t>Haz clic para editar el estilo de subtítulo del patrón</a:t>
            </a:r>
            <a:endParaRPr lang="es-GT"/>
          </a:p>
        </p:txBody>
      </p:sp>
      <p:sp>
        <p:nvSpPr>
          <p:cNvPr id="4" name="Marcador de fecha 3">
            <a:extLst>
              <a:ext uri="{FF2B5EF4-FFF2-40B4-BE49-F238E27FC236}">
                <a16:creationId xmlns:a16="http://schemas.microsoft.com/office/drawing/2014/main" id="{5C0EF935-6F60-AE42-8202-ADFFFD4A61F2}"/>
              </a:ext>
            </a:extLst>
          </p:cNvPr>
          <p:cNvSpPr>
            <a:spLocks noGrp="1"/>
          </p:cNvSpPr>
          <p:nvPr>
            <p:ph type="dt" sz="half" idx="10"/>
          </p:nvPr>
        </p:nvSpPr>
        <p:spPr/>
        <p:txBody>
          <a:bodyPr/>
          <a:lstStyle/>
          <a:p>
            <a:fld id="{48699454-3534-1D49-A98A-910895A582FE}" type="datetimeFigureOut">
              <a:rPr lang="es-GT" smtClean="0"/>
              <a:t>6/01/2022</a:t>
            </a:fld>
            <a:endParaRPr lang="es-GT"/>
          </a:p>
        </p:txBody>
      </p:sp>
      <p:sp>
        <p:nvSpPr>
          <p:cNvPr id="5" name="Marcador de pie de página 4">
            <a:extLst>
              <a:ext uri="{FF2B5EF4-FFF2-40B4-BE49-F238E27FC236}">
                <a16:creationId xmlns:a16="http://schemas.microsoft.com/office/drawing/2014/main" id="{07F58EF3-C05C-824E-B9A2-F65C2E42CBDE}"/>
              </a:ext>
            </a:extLst>
          </p:cNvPr>
          <p:cNvSpPr>
            <a:spLocks noGrp="1"/>
          </p:cNvSpPr>
          <p:nvPr>
            <p:ph type="ftr" sz="quarter" idx="11"/>
          </p:nvPr>
        </p:nvSpPr>
        <p:spPr/>
        <p:txBody>
          <a:bodyPr/>
          <a:lstStyle/>
          <a:p>
            <a:endParaRPr lang="es-GT"/>
          </a:p>
        </p:txBody>
      </p:sp>
      <p:sp>
        <p:nvSpPr>
          <p:cNvPr id="6" name="Marcador de número de diapositiva 5">
            <a:extLst>
              <a:ext uri="{FF2B5EF4-FFF2-40B4-BE49-F238E27FC236}">
                <a16:creationId xmlns:a16="http://schemas.microsoft.com/office/drawing/2014/main" id="{489687CB-568A-7243-A153-A219D59B7089}"/>
              </a:ext>
            </a:extLst>
          </p:cNvPr>
          <p:cNvSpPr>
            <a:spLocks noGrp="1"/>
          </p:cNvSpPr>
          <p:nvPr>
            <p:ph type="sldNum" sz="quarter" idx="12"/>
          </p:nvPr>
        </p:nvSpPr>
        <p:spPr/>
        <p:txBody>
          <a:bodyPr/>
          <a:lstStyle/>
          <a:p>
            <a:fld id="{87B9D110-6ABA-C143-928A-531D07B07F9C}" type="slidenum">
              <a:rPr lang="es-GT" smtClean="0"/>
              <a:t>‹Nº›</a:t>
            </a:fld>
            <a:endParaRPr lang="es-GT"/>
          </a:p>
        </p:txBody>
      </p:sp>
    </p:spTree>
    <p:extLst>
      <p:ext uri="{BB962C8B-B14F-4D97-AF65-F5344CB8AC3E}">
        <p14:creationId xmlns:p14="http://schemas.microsoft.com/office/powerpoint/2010/main" val="2379574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4EC5EDB-6E8B-014B-9E67-05E684E002E9}"/>
              </a:ext>
            </a:extLst>
          </p:cNvPr>
          <p:cNvSpPr>
            <a:spLocks noGrp="1"/>
          </p:cNvSpPr>
          <p:nvPr>
            <p:ph type="title"/>
          </p:nvPr>
        </p:nvSpPr>
        <p:spPr/>
        <p:txBody>
          <a:bodyPr/>
          <a:lstStyle/>
          <a:p>
            <a:r>
              <a:rPr lang="es-MX"/>
              <a:t>Haz clic para modificar el estilo de título del patrón</a:t>
            </a:r>
            <a:endParaRPr lang="es-GT"/>
          </a:p>
        </p:txBody>
      </p:sp>
      <p:sp>
        <p:nvSpPr>
          <p:cNvPr id="3" name="Marcador de texto vertical 2">
            <a:extLst>
              <a:ext uri="{FF2B5EF4-FFF2-40B4-BE49-F238E27FC236}">
                <a16:creationId xmlns:a16="http://schemas.microsoft.com/office/drawing/2014/main" id="{B0586737-3F28-0C45-8BEE-75B0537CA80F}"/>
              </a:ext>
            </a:extLst>
          </p:cNvPr>
          <p:cNvSpPr>
            <a:spLocks noGrp="1"/>
          </p:cNvSpPr>
          <p:nvPr>
            <p:ph type="body" orient="vert" idx="1"/>
          </p:nvPr>
        </p:nvSpPr>
        <p:spPr/>
        <p:txBody>
          <a:bodyPr vert="eaVert"/>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GT"/>
          </a:p>
        </p:txBody>
      </p:sp>
      <p:sp>
        <p:nvSpPr>
          <p:cNvPr id="4" name="Marcador de fecha 3">
            <a:extLst>
              <a:ext uri="{FF2B5EF4-FFF2-40B4-BE49-F238E27FC236}">
                <a16:creationId xmlns:a16="http://schemas.microsoft.com/office/drawing/2014/main" id="{9F961E91-98DD-064C-9FD1-9A0CDA9630CC}"/>
              </a:ext>
            </a:extLst>
          </p:cNvPr>
          <p:cNvSpPr>
            <a:spLocks noGrp="1"/>
          </p:cNvSpPr>
          <p:nvPr>
            <p:ph type="dt" sz="half" idx="10"/>
          </p:nvPr>
        </p:nvSpPr>
        <p:spPr/>
        <p:txBody>
          <a:bodyPr/>
          <a:lstStyle/>
          <a:p>
            <a:fld id="{48699454-3534-1D49-A98A-910895A582FE}" type="datetimeFigureOut">
              <a:rPr lang="es-GT" smtClean="0"/>
              <a:t>6/01/2022</a:t>
            </a:fld>
            <a:endParaRPr lang="es-GT"/>
          </a:p>
        </p:txBody>
      </p:sp>
      <p:sp>
        <p:nvSpPr>
          <p:cNvPr id="5" name="Marcador de pie de página 4">
            <a:extLst>
              <a:ext uri="{FF2B5EF4-FFF2-40B4-BE49-F238E27FC236}">
                <a16:creationId xmlns:a16="http://schemas.microsoft.com/office/drawing/2014/main" id="{45C860E0-7E67-1340-B11A-CCBCD7EED6FB}"/>
              </a:ext>
            </a:extLst>
          </p:cNvPr>
          <p:cNvSpPr>
            <a:spLocks noGrp="1"/>
          </p:cNvSpPr>
          <p:nvPr>
            <p:ph type="ftr" sz="quarter" idx="11"/>
          </p:nvPr>
        </p:nvSpPr>
        <p:spPr/>
        <p:txBody>
          <a:bodyPr/>
          <a:lstStyle/>
          <a:p>
            <a:endParaRPr lang="es-GT"/>
          </a:p>
        </p:txBody>
      </p:sp>
      <p:sp>
        <p:nvSpPr>
          <p:cNvPr id="6" name="Marcador de número de diapositiva 5">
            <a:extLst>
              <a:ext uri="{FF2B5EF4-FFF2-40B4-BE49-F238E27FC236}">
                <a16:creationId xmlns:a16="http://schemas.microsoft.com/office/drawing/2014/main" id="{AF36C1FF-20AA-1D49-919D-81743C36EA04}"/>
              </a:ext>
            </a:extLst>
          </p:cNvPr>
          <p:cNvSpPr>
            <a:spLocks noGrp="1"/>
          </p:cNvSpPr>
          <p:nvPr>
            <p:ph type="sldNum" sz="quarter" idx="12"/>
          </p:nvPr>
        </p:nvSpPr>
        <p:spPr/>
        <p:txBody>
          <a:bodyPr/>
          <a:lstStyle/>
          <a:p>
            <a:fld id="{87B9D110-6ABA-C143-928A-531D07B07F9C}" type="slidenum">
              <a:rPr lang="es-GT" smtClean="0"/>
              <a:t>‹Nº›</a:t>
            </a:fld>
            <a:endParaRPr lang="es-GT"/>
          </a:p>
        </p:txBody>
      </p:sp>
    </p:spTree>
    <p:extLst>
      <p:ext uri="{BB962C8B-B14F-4D97-AF65-F5344CB8AC3E}">
        <p14:creationId xmlns:p14="http://schemas.microsoft.com/office/powerpoint/2010/main" val="28970761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0F8BE944-AE88-334A-B7A2-FED1BE2948D1}"/>
              </a:ext>
            </a:extLst>
          </p:cNvPr>
          <p:cNvSpPr>
            <a:spLocks noGrp="1"/>
          </p:cNvSpPr>
          <p:nvPr>
            <p:ph type="title" orient="vert"/>
          </p:nvPr>
        </p:nvSpPr>
        <p:spPr>
          <a:xfrm>
            <a:off x="8724900" y="365125"/>
            <a:ext cx="2628900" cy="5811838"/>
          </a:xfrm>
        </p:spPr>
        <p:txBody>
          <a:bodyPr vert="eaVert"/>
          <a:lstStyle/>
          <a:p>
            <a:r>
              <a:rPr lang="es-MX"/>
              <a:t>Haz clic para modificar el estilo de título del patrón</a:t>
            </a:r>
            <a:endParaRPr lang="es-GT"/>
          </a:p>
        </p:txBody>
      </p:sp>
      <p:sp>
        <p:nvSpPr>
          <p:cNvPr id="3" name="Marcador de texto vertical 2">
            <a:extLst>
              <a:ext uri="{FF2B5EF4-FFF2-40B4-BE49-F238E27FC236}">
                <a16:creationId xmlns:a16="http://schemas.microsoft.com/office/drawing/2014/main" id="{8262D3D4-1425-674C-B0E9-4D3E019B5C99}"/>
              </a:ext>
            </a:extLst>
          </p:cNvPr>
          <p:cNvSpPr>
            <a:spLocks noGrp="1"/>
          </p:cNvSpPr>
          <p:nvPr>
            <p:ph type="body" orient="vert" idx="1"/>
          </p:nvPr>
        </p:nvSpPr>
        <p:spPr>
          <a:xfrm>
            <a:off x="838200" y="365125"/>
            <a:ext cx="7734300" cy="5811838"/>
          </a:xfrm>
        </p:spPr>
        <p:txBody>
          <a:bodyPr vert="eaVert"/>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GT"/>
          </a:p>
        </p:txBody>
      </p:sp>
      <p:sp>
        <p:nvSpPr>
          <p:cNvPr id="4" name="Marcador de fecha 3">
            <a:extLst>
              <a:ext uri="{FF2B5EF4-FFF2-40B4-BE49-F238E27FC236}">
                <a16:creationId xmlns:a16="http://schemas.microsoft.com/office/drawing/2014/main" id="{019DD82D-E448-6B46-8BDF-2763FEF85BF1}"/>
              </a:ext>
            </a:extLst>
          </p:cNvPr>
          <p:cNvSpPr>
            <a:spLocks noGrp="1"/>
          </p:cNvSpPr>
          <p:nvPr>
            <p:ph type="dt" sz="half" idx="10"/>
          </p:nvPr>
        </p:nvSpPr>
        <p:spPr/>
        <p:txBody>
          <a:bodyPr/>
          <a:lstStyle/>
          <a:p>
            <a:fld id="{48699454-3534-1D49-A98A-910895A582FE}" type="datetimeFigureOut">
              <a:rPr lang="es-GT" smtClean="0"/>
              <a:t>6/01/2022</a:t>
            </a:fld>
            <a:endParaRPr lang="es-GT"/>
          </a:p>
        </p:txBody>
      </p:sp>
      <p:sp>
        <p:nvSpPr>
          <p:cNvPr id="5" name="Marcador de pie de página 4">
            <a:extLst>
              <a:ext uri="{FF2B5EF4-FFF2-40B4-BE49-F238E27FC236}">
                <a16:creationId xmlns:a16="http://schemas.microsoft.com/office/drawing/2014/main" id="{0B209232-B37A-C844-82E3-39B9DEC4D47E}"/>
              </a:ext>
            </a:extLst>
          </p:cNvPr>
          <p:cNvSpPr>
            <a:spLocks noGrp="1"/>
          </p:cNvSpPr>
          <p:nvPr>
            <p:ph type="ftr" sz="quarter" idx="11"/>
          </p:nvPr>
        </p:nvSpPr>
        <p:spPr/>
        <p:txBody>
          <a:bodyPr/>
          <a:lstStyle/>
          <a:p>
            <a:endParaRPr lang="es-GT"/>
          </a:p>
        </p:txBody>
      </p:sp>
      <p:sp>
        <p:nvSpPr>
          <p:cNvPr id="6" name="Marcador de número de diapositiva 5">
            <a:extLst>
              <a:ext uri="{FF2B5EF4-FFF2-40B4-BE49-F238E27FC236}">
                <a16:creationId xmlns:a16="http://schemas.microsoft.com/office/drawing/2014/main" id="{02C12606-0B84-EE4B-9DA5-A47C5FE8B622}"/>
              </a:ext>
            </a:extLst>
          </p:cNvPr>
          <p:cNvSpPr>
            <a:spLocks noGrp="1"/>
          </p:cNvSpPr>
          <p:nvPr>
            <p:ph type="sldNum" sz="quarter" idx="12"/>
          </p:nvPr>
        </p:nvSpPr>
        <p:spPr/>
        <p:txBody>
          <a:bodyPr/>
          <a:lstStyle/>
          <a:p>
            <a:fld id="{87B9D110-6ABA-C143-928A-531D07B07F9C}" type="slidenum">
              <a:rPr lang="es-GT" smtClean="0"/>
              <a:t>‹Nº›</a:t>
            </a:fld>
            <a:endParaRPr lang="es-GT"/>
          </a:p>
        </p:txBody>
      </p:sp>
    </p:spTree>
    <p:extLst>
      <p:ext uri="{BB962C8B-B14F-4D97-AF65-F5344CB8AC3E}">
        <p14:creationId xmlns:p14="http://schemas.microsoft.com/office/powerpoint/2010/main" val="172903523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Blank_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6200402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E169E00-77AB-B741-9AF9-40B02CD163B1}"/>
              </a:ext>
            </a:extLst>
          </p:cNvPr>
          <p:cNvSpPr>
            <a:spLocks noGrp="1"/>
          </p:cNvSpPr>
          <p:nvPr>
            <p:ph type="title"/>
          </p:nvPr>
        </p:nvSpPr>
        <p:spPr/>
        <p:txBody>
          <a:bodyPr/>
          <a:lstStyle/>
          <a:p>
            <a:r>
              <a:rPr lang="es-MX"/>
              <a:t>Haz clic para modificar el estilo de título del patrón</a:t>
            </a:r>
            <a:endParaRPr lang="es-GT"/>
          </a:p>
        </p:txBody>
      </p:sp>
      <p:sp>
        <p:nvSpPr>
          <p:cNvPr id="3" name="Marcador de contenido 2">
            <a:extLst>
              <a:ext uri="{FF2B5EF4-FFF2-40B4-BE49-F238E27FC236}">
                <a16:creationId xmlns:a16="http://schemas.microsoft.com/office/drawing/2014/main" id="{7E3BB3D2-440B-1745-B695-8A4979D3A486}"/>
              </a:ext>
            </a:extLst>
          </p:cNvPr>
          <p:cNvSpPr>
            <a:spLocks noGrp="1"/>
          </p:cNvSpPr>
          <p:nvPr>
            <p:ph idx="1"/>
          </p:nvPr>
        </p:nvSpPr>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GT"/>
          </a:p>
        </p:txBody>
      </p:sp>
      <p:sp>
        <p:nvSpPr>
          <p:cNvPr id="4" name="Marcador de fecha 3">
            <a:extLst>
              <a:ext uri="{FF2B5EF4-FFF2-40B4-BE49-F238E27FC236}">
                <a16:creationId xmlns:a16="http://schemas.microsoft.com/office/drawing/2014/main" id="{CEBC45A4-C0E0-F740-A4E5-FBAEE182849B}"/>
              </a:ext>
            </a:extLst>
          </p:cNvPr>
          <p:cNvSpPr>
            <a:spLocks noGrp="1"/>
          </p:cNvSpPr>
          <p:nvPr>
            <p:ph type="dt" sz="half" idx="10"/>
          </p:nvPr>
        </p:nvSpPr>
        <p:spPr/>
        <p:txBody>
          <a:bodyPr/>
          <a:lstStyle/>
          <a:p>
            <a:fld id="{48699454-3534-1D49-A98A-910895A582FE}" type="datetimeFigureOut">
              <a:rPr lang="es-GT" smtClean="0"/>
              <a:t>6/01/2022</a:t>
            </a:fld>
            <a:endParaRPr lang="es-GT"/>
          </a:p>
        </p:txBody>
      </p:sp>
      <p:sp>
        <p:nvSpPr>
          <p:cNvPr id="5" name="Marcador de pie de página 4">
            <a:extLst>
              <a:ext uri="{FF2B5EF4-FFF2-40B4-BE49-F238E27FC236}">
                <a16:creationId xmlns:a16="http://schemas.microsoft.com/office/drawing/2014/main" id="{EDC82089-1EAD-FE47-B722-98DC30A4F928}"/>
              </a:ext>
            </a:extLst>
          </p:cNvPr>
          <p:cNvSpPr>
            <a:spLocks noGrp="1"/>
          </p:cNvSpPr>
          <p:nvPr>
            <p:ph type="ftr" sz="quarter" idx="11"/>
          </p:nvPr>
        </p:nvSpPr>
        <p:spPr/>
        <p:txBody>
          <a:bodyPr/>
          <a:lstStyle/>
          <a:p>
            <a:endParaRPr lang="es-GT"/>
          </a:p>
        </p:txBody>
      </p:sp>
      <p:sp>
        <p:nvSpPr>
          <p:cNvPr id="6" name="Marcador de número de diapositiva 5">
            <a:extLst>
              <a:ext uri="{FF2B5EF4-FFF2-40B4-BE49-F238E27FC236}">
                <a16:creationId xmlns:a16="http://schemas.microsoft.com/office/drawing/2014/main" id="{C9D37CC0-C5FA-9F45-8CAC-88FE795C7EB2}"/>
              </a:ext>
            </a:extLst>
          </p:cNvPr>
          <p:cNvSpPr>
            <a:spLocks noGrp="1"/>
          </p:cNvSpPr>
          <p:nvPr>
            <p:ph type="sldNum" sz="quarter" idx="12"/>
          </p:nvPr>
        </p:nvSpPr>
        <p:spPr/>
        <p:txBody>
          <a:bodyPr/>
          <a:lstStyle/>
          <a:p>
            <a:fld id="{87B9D110-6ABA-C143-928A-531D07B07F9C}" type="slidenum">
              <a:rPr lang="es-GT" smtClean="0"/>
              <a:t>‹Nº›</a:t>
            </a:fld>
            <a:endParaRPr lang="es-GT"/>
          </a:p>
        </p:txBody>
      </p:sp>
    </p:spTree>
    <p:extLst>
      <p:ext uri="{BB962C8B-B14F-4D97-AF65-F5344CB8AC3E}">
        <p14:creationId xmlns:p14="http://schemas.microsoft.com/office/powerpoint/2010/main" val="38046116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FCA2CA6-6171-B24C-B6C8-49140719A37D}"/>
              </a:ext>
            </a:extLst>
          </p:cNvPr>
          <p:cNvSpPr>
            <a:spLocks noGrp="1"/>
          </p:cNvSpPr>
          <p:nvPr>
            <p:ph type="title"/>
          </p:nvPr>
        </p:nvSpPr>
        <p:spPr>
          <a:xfrm>
            <a:off x="831850" y="1709738"/>
            <a:ext cx="10515600" cy="2852737"/>
          </a:xfrm>
        </p:spPr>
        <p:txBody>
          <a:bodyPr anchor="b"/>
          <a:lstStyle>
            <a:lvl1pPr>
              <a:defRPr sz="6000"/>
            </a:lvl1pPr>
          </a:lstStyle>
          <a:p>
            <a:r>
              <a:rPr lang="es-MX"/>
              <a:t>Haz clic para modificar el estilo de título del patrón</a:t>
            </a:r>
            <a:endParaRPr lang="es-GT"/>
          </a:p>
        </p:txBody>
      </p:sp>
      <p:sp>
        <p:nvSpPr>
          <p:cNvPr id="3" name="Marcador de texto 2">
            <a:extLst>
              <a:ext uri="{FF2B5EF4-FFF2-40B4-BE49-F238E27FC236}">
                <a16:creationId xmlns:a16="http://schemas.microsoft.com/office/drawing/2014/main" id="{AE389AA0-DCEB-BE42-B937-F94DEA765ED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MX"/>
              <a:t>Haga clic para modificar los estilos de texto del patrón</a:t>
            </a:r>
          </a:p>
        </p:txBody>
      </p:sp>
      <p:sp>
        <p:nvSpPr>
          <p:cNvPr id="4" name="Marcador de fecha 3">
            <a:extLst>
              <a:ext uri="{FF2B5EF4-FFF2-40B4-BE49-F238E27FC236}">
                <a16:creationId xmlns:a16="http://schemas.microsoft.com/office/drawing/2014/main" id="{E9280672-797A-D041-A412-92E73B842E44}"/>
              </a:ext>
            </a:extLst>
          </p:cNvPr>
          <p:cNvSpPr>
            <a:spLocks noGrp="1"/>
          </p:cNvSpPr>
          <p:nvPr>
            <p:ph type="dt" sz="half" idx="10"/>
          </p:nvPr>
        </p:nvSpPr>
        <p:spPr/>
        <p:txBody>
          <a:bodyPr/>
          <a:lstStyle/>
          <a:p>
            <a:fld id="{48699454-3534-1D49-A98A-910895A582FE}" type="datetimeFigureOut">
              <a:rPr lang="es-GT" smtClean="0"/>
              <a:t>6/01/2022</a:t>
            </a:fld>
            <a:endParaRPr lang="es-GT"/>
          </a:p>
        </p:txBody>
      </p:sp>
      <p:sp>
        <p:nvSpPr>
          <p:cNvPr id="5" name="Marcador de pie de página 4">
            <a:extLst>
              <a:ext uri="{FF2B5EF4-FFF2-40B4-BE49-F238E27FC236}">
                <a16:creationId xmlns:a16="http://schemas.microsoft.com/office/drawing/2014/main" id="{5FA7A7EC-BBB0-CD45-807A-E26D2FDCC291}"/>
              </a:ext>
            </a:extLst>
          </p:cNvPr>
          <p:cNvSpPr>
            <a:spLocks noGrp="1"/>
          </p:cNvSpPr>
          <p:nvPr>
            <p:ph type="ftr" sz="quarter" idx="11"/>
          </p:nvPr>
        </p:nvSpPr>
        <p:spPr/>
        <p:txBody>
          <a:bodyPr/>
          <a:lstStyle/>
          <a:p>
            <a:endParaRPr lang="es-GT"/>
          </a:p>
        </p:txBody>
      </p:sp>
      <p:sp>
        <p:nvSpPr>
          <p:cNvPr id="6" name="Marcador de número de diapositiva 5">
            <a:extLst>
              <a:ext uri="{FF2B5EF4-FFF2-40B4-BE49-F238E27FC236}">
                <a16:creationId xmlns:a16="http://schemas.microsoft.com/office/drawing/2014/main" id="{11AC2D5E-2EF3-F24C-B0D3-72654B84B24D}"/>
              </a:ext>
            </a:extLst>
          </p:cNvPr>
          <p:cNvSpPr>
            <a:spLocks noGrp="1"/>
          </p:cNvSpPr>
          <p:nvPr>
            <p:ph type="sldNum" sz="quarter" idx="12"/>
          </p:nvPr>
        </p:nvSpPr>
        <p:spPr/>
        <p:txBody>
          <a:bodyPr/>
          <a:lstStyle/>
          <a:p>
            <a:fld id="{87B9D110-6ABA-C143-928A-531D07B07F9C}" type="slidenum">
              <a:rPr lang="es-GT" smtClean="0"/>
              <a:t>‹Nº›</a:t>
            </a:fld>
            <a:endParaRPr lang="es-GT"/>
          </a:p>
        </p:txBody>
      </p:sp>
    </p:spTree>
    <p:extLst>
      <p:ext uri="{BB962C8B-B14F-4D97-AF65-F5344CB8AC3E}">
        <p14:creationId xmlns:p14="http://schemas.microsoft.com/office/powerpoint/2010/main" val="29984664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A4E2D90-329D-4740-B68C-04C7C945CA71}"/>
              </a:ext>
            </a:extLst>
          </p:cNvPr>
          <p:cNvSpPr>
            <a:spLocks noGrp="1"/>
          </p:cNvSpPr>
          <p:nvPr>
            <p:ph type="title"/>
          </p:nvPr>
        </p:nvSpPr>
        <p:spPr/>
        <p:txBody>
          <a:bodyPr/>
          <a:lstStyle/>
          <a:p>
            <a:r>
              <a:rPr lang="es-MX"/>
              <a:t>Haz clic para modificar el estilo de título del patrón</a:t>
            </a:r>
            <a:endParaRPr lang="es-GT"/>
          </a:p>
        </p:txBody>
      </p:sp>
      <p:sp>
        <p:nvSpPr>
          <p:cNvPr id="3" name="Marcador de contenido 2">
            <a:extLst>
              <a:ext uri="{FF2B5EF4-FFF2-40B4-BE49-F238E27FC236}">
                <a16:creationId xmlns:a16="http://schemas.microsoft.com/office/drawing/2014/main" id="{4336B08B-4935-094A-B33F-D97618EFE6AF}"/>
              </a:ext>
            </a:extLst>
          </p:cNvPr>
          <p:cNvSpPr>
            <a:spLocks noGrp="1"/>
          </p:cNvSpPr>
          <p:nvPr>
            <p:ph sz="half" idx="1"/>
          </p:nvPr>
        </p:nvSpPr>
        <p:spPr>
          <a:xfrm>
            <a:off x="838200" y="1825625"/>
            <a:ext cx="5181600" cy="4351338"/>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GT"/>
          </a:p>
        </p:txBody>
      </p:sp>
      <p:sp>
        <p:nvSpPr>
          <p:cNvPr id="4" name="Marcador de contenido 3">
            <a:extLst>
              <a:ext uri="{FF2B5EF4-FFF2-40B4-BE49-F238E27FC236}">
                <a16:creationId xmlns:a16="http://schemas.microsoft.com/office/drawing/2014/main" id="{9D83ADBF-A853-6940-B33B-DD82F0410CF6}"/>
              </a:ext>
            </a:extLst>
          </p:cNvPr>
          <p:cNvSpPr>
            <a:spLocks noGrp="1"/>
          </p:cNvSpPr>
          <p:nvPr>
            <p:ph sz="half" idx="2"/>
          </p:nvPr>
        </p:nvSpPr>
        <p:spPr>
          <a:xfrm>
            <a:off x="6172200" y="1825625"/>
            <a:ext cx="5181600" cy="4351338"/>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GT"/>
          </a:p>
        </p:txBody>
      </p:sp>
      <p:sp>
        <p:nvSpPr>
          <p:cNvPr id="5" name="Marcador de fecha 4">
            <a:extLst>
              <a:ext uri="{FF2B5EF4-FFF2-40B4-BE49-F238E27FC236}">
                <a16:creationId xmlns:a16="http://schemas.microsoft.com/office/drawing/2014/main" id="{93E49A73-9C32-8B40-A486-1CF99257E759}"/>
              </a:ext>
            </a:extLst>
          </p:cNvPr>
          <p:cNvSpPr>
            <a:spLocks noGrp="1"/>
          </p:cNvSpPr>
          <p:nvPr>
            <p:ph type="dt" sz="half" idx="10"/>
          </p:nvPr>
        </p:nvSpPr>
        <p:spPr/>
        <p:txBody>
          <a:bodyPr/>
          <a:lstStyle/>
          <a:p>
            <a:fld id="{48699454-3534-1D49-A98A-910895A582FE}" type="datetimeFigureOut">
              <a:rPr lang="es-GT" smtClean="0"/>
              <a:t>6/01/2022</a:t>
            </a:fld>
            <a:endParaRPr lang="es-GT"/>
          </a:p>
        </p:txBody>
      </p:sp>
      <p:sp>
        <p:nvSpPr>
          <p:cNvPr id="6" name="Marcador de pie de página 5">
            <a:extLst>
              <a:ext uri="{FF2B5EF4-FFF2-40B4-BE49-F238E27FC236}">
                <a16:creationId xmlns:a16="http://schemas.microsoft.com/office/drawing/2014/main" id="{574B5B25-1056-5F42-BE33-520529E12BE9}"/>
              </a:ext>
            </a:extLst>
          </p:cNvPr>
          <p:cNvSpPr>
            <a:spLocks noGrp="1"/>
          </p:cNvSpPr>
          <p:nvPr>
            <p:ph type="ftr" sz="quarter" idx="11"/>
          </p:nvPr>
        </p:nvSpPr>
        <p:spPr/>
        <p:txBody>
          <a:bodyPr/>
          <a:lstStyle/>
          <a:p>
            <a:endParaRPr lang="es-GT"/>
          </a:p>
        </p:txBody>
      </p:sp>
      <p:sp>
        <p:nvSpPr>
          <p:cNvPr id="7" name="Marcador de número de diapositiva 6">
            <a:extLst>
              <a:ext uri="{FF2B5EF4-FFF2-40B4-BE49-F238E27FC236}">
                <a16:creationId xmlns:a16="http://schemas.microsoft.com/office/drawing/2014/main" id="{2AC08E08-A861-5C43-86DC-44730BB8713D}"/>
              </a:ext>
            </a:extLst>
          </p:cNvPr>
          <p:cNvSpPr>
            <a:spLocks noGrp="1"/>
          </p:cNvSpPr>
          <p:nvPr>
            <p:ph type="sldNum" sz="quarter" idx="12"/>
          </p:nvPr>
        </p:nvSpPr>
        <p:spPr/>
        <p:txBody>
          <a:bodyPr/>
          <a:lstStyle/>
          <a:p>
            <a:fld id="{87B9D110-6ABA-C143-928A-531D07B07F9C}" type="slidenum">
              <a:rPr lang="es-GT" smtClean="0"/>
              <a:t>‹Nº›</a:t>
            </a:fld>
            <a:endParaRPr lang="es-GT"/>
          </a:p>
        </p:txBody>
      </p:sp>
    </p:spTree>
    <p:extLst>
      <p:ext uri="{BB962C8B-B14F-4D97-AF65-F5344CB8AC3E}">
        <p14:creationId xmlns:p14="http://schemas.microsoft.com/office/powerpoint/2010/main" val="27267570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362BDFF-7E5D-D146-AF9A-22884A574E8F}"/>
              </a:ext>
            </a:extLst>
          </p:cNvPr>
          <p:cNvSpPr>
            <a:spLocks noGrp="1"/>
          </p:cNvSpPr>
          <p:nvPr>
            <p:ph type="title"/>
          </p:nvPr>
        </p:nvSpPr>
        <p:spPr>
          <a:xfrm>
            <a:off x="839788" y="365125"/>
            <a:ext cx="10515600" cy="1325563"/>
          </a:xfrm>
        </p:spPr>
        <p:txBody>
          <a:bodyPr/>
          <a:lstStyle/>
          <a:p>
            <a:r>
              <a:rPr lang="es-MX"/>
              <a:t>Haz clic para modificar el estilo de título del patrón</a:t>
            </a:r>
            <a:endParaRPr lang="es-GT"/>
          </a:p>
        </p:txBody>
      </p:sp>
      <p:sp>
        <p:nvSpPr>
          <p:cNvPr id="3" name="Marcador de texto 2">
            <a:extLst>
              <a:ext uri="{FF2B5EF4-FFF2-40B4-BE49-F238E27FC236}">
                <a16:creationId xmlns:a16="http://schemas.microsoft.com/office/drawing/2014/main" id="{1572D0B7-6919-2046-AC74-B9B4C71F369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MX"/>
              <a:t>Haga clic para modificar los estilos de texto del patrón</a:t>
            </a:r>
          </a:p>
        </p:txBody>
      </p:sp>
      <p:sp>
        <p:nvSpPr>
          <p:cNvPr id="4" name="Marcador de contenido 3">
            <a:extLst>
              <a:ext uri="{FF2B5EF4-FFF2-40B4-BE49-F238E27FC236}">
                <a16:creationId xmlns:a16="http://schemas.microsoft.com/office/drawing/2014/main" id="{A75EF5F6-01E7-7F40-806C-4FBA577FAAE7}"/>
              </a:ext>
            </a:extLst>
          </p:cNvPr>
          <p:cNvSpPr>
            <a:spLocks noGrp="1"/>
          </p:cNvSpPr>
          <p:nvPr>
            <p:ph sz="half" idx="2"/>
          </p:nvPr>
        </p:nvSpPr>
        <p:spPr>
          <a:xfrm>
            <a:off x="839788" y="2505075"/>
            <a:ext cx="5157787" cy="3684588"/>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GT"/>
          </a:p>
        </p:txBody>
      </p:sp>
      <p:sp>
        <p:nvSpPr>
          <p:cNvPr id="5" name="Marcador de texto 4">
            <a:extLst>
              <a:ext uri="{FF2B5EF4-FFF2-40B4-BE49-F238E27FC236}">
                <a16:creationId xmlns:a16="http://schemas.microsoft.com/office/drawing/2014/main" id="{9BF112B9-6299-1843-9CC7-65375E6D984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MX"/>
              <a:t>Haga clic para modificar los estilos de texto del patrón</a:t>
            </a:r>
          </a:p>
        </p:txBody>
      </p:sp>
      <p:sp>
        <p:nvSpPr>
          <p:cNvPr id="6" name="Marcador de contenido 5">
            <a:extLst>
              <a:ext uri="{FF2B5EF4-FFF2-40B4-BE49-F238E27FC236}">
                <a16:creationId xmlns:a16="http://schemas.microsoft.com/office/drawing/2014/main" id="{B96D8782-F004-964D-B750-FB6CEA5E70CA}"/>
              </a:ext>
            </a:extLst>
          </p:cNvPr>
          <p:cNvSpPr>
            <a:spLocks noGrp="1"/>
          </p:cNvSpPr>
          <p:nvPr>
            <p:ph sz="quarter" idx="4"/>
          </p:nvPr>
        </p:nvSpPr>
        <p:spPr>
          <a:xfrm>
            <a:off x="6172200" y="2505075"/>
            <a:ext cx="5183188" cy="3684588"/>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GT"/>
          </a:p>
        </p:txBody>
      </p:sp>
      <p:sp>
        <p:nvSpPr>
          <p:cNvPr id="7" name="Marcador de fecha 6">
            <a:extLst>
              <a:ext uri="{FF2B5EF4-FFF2-40B4-BE49-F238E27FC236}">
                <a16:creationId xmlns:a16="http://schemas.microsoft.com/office/drawing/2014/main" id="{4ADD34C9-A59D-5E48-B67C-93E35889F12D}"/>
              </a:ext>
            </a:extLst>
          </p:cNvPr>
          <p:cNvSpPr>
            <a:spLocks noGrp="1"/>
          </p:cNvSpPr>
          <p:nvPr>
            <p:ph type="dt" sz="half" idx="10"/>
          </p:nvPr>
        </p:nvSpPr>
        <p:spPr/>
        <p:txBody>
          <a:bodyPr/>
          <a:lstStyle/>
          <a:p>
            <a:fld id="{48699454-3534-1D49-A98A-910895A582FE}" type="datetimeFigureOut">
              <a:rPr lang="es-GT" smtClean="0"/>
              <a:t>6/01/2022</a:t>
            </a:fld>
            <a:endParaRPr lang="es-GT"/>
          </a:p>
        </p:txBody>
      </p:sp>
      <p:sp>
        <p:nvSpPr>
          <p:cNvPr id="8" name="Marcador de pie de página 7">
            <a:extLst>
              <a:ext uri="{FF2B5EF4-FFF2-40B4-BE49-F238E27FC236}">
                <a16:creationId xmlns:a16="http://schemas.microsoft.com/office/drawing/2014/main" id="{6B720579-97C2-BD4F-9153-6FB2546CCD4B}"/>
              </a:ext>
            </a:extLst>
          </p:cNvPr>
          <p:cNvSpPr>
            <a:spLocks noGrp="1"/>
          </p:cNvSpPr>
          <p:nvPr>
            <p:ph type="ftr" sz="quarter" idx="11"/>
          </p:nvPr>
        </p:nvSpPr>
        <p:spPr/>
        <p:txBody>
          <a:bodyPr/>
          <a:lstStyle/>
          <a:p>
            <a:endParaRPr lang="es-GT"/>
          </a:p>
        </p:txBody>
      </p:sp>
      <p:sp>
        <p:nvSpPr>
          <p:cNvPr id="9" name="Marcador de número de diapositiva 8">
            <a:extLst>
              <a:ext uri="{FF2B5EF4-FFF2-40B4-BE49-F238E27FC236}">
                <a16:creationId xmlns:a16="http://schemas.microsoft.com/office/drawing/2014/main" id="{C2C017CD-7E32-BE40-9D67-E4FF13FA63AC}"/>
              </a:ext>
            </a:extLst>
          </p:cNvPr>
          <p:cNvSpPr>
            <a:spLocks noGrp="1"/>
          </p:cNvSpPr>
          <p:nvPr>
            <p:ph type="sldNum" sz="quarter" idx="12"/>
          </p:nvPr>
        </p:nvSpPr>
        <p:spPr/>
        <p:txBody>
          <a:bodyPr/>
          <a:lstStyle/>
          <a:p>
            <a:fld id="{87B9D110-6ABA-C143-928A-531D07B07F9C}" type="slidenum">
              <a:rPr lang="es-GT" smtClean="0"/>
              <a:t>‹Nº›</a:t>
            </a:fld>
            <a:endParaRPr lang="es-GT"/>
          </a:p>
        </p:txBody>
      </p:sp>
    </p:spTree>
    <p:extLst>
      <p:ext uri="{BB962C8B-B14F-4D97-AF65-F5344CB8AC3E}">
        <p14:creationId xmlns:p14="http://schemas.microsoft.com/office/powerpoint/2010/main" val="37919531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1D9BDA8-39BE-1A4F-AB6A-F9F77C91E4D3}"/>
              </a:ext>
            </a:extLst>
          </p:cNvPr>
          <p:cNvSpPr>
            <a:spLocks noGrp="1"/>
          </p:cNvSpPr>
          <p:nvPr>
            <p:ph type="title"/>
          </p:nvPr>
        </p:nvSpPr>
        <p:spPr/>
        <p:txBody>
          <a:bodyPr/>
          <a:lstStyle/>
          <a:p>
            <a:r>
              <a:rPr lang="es-MX"/>
              <a:t>Haz clic para modificar el estilo de título del patrón</a:t>
            </a:r>
            <a:endParaRPr lang="es-GT"/>
          </a:p>
        </p:txBody>
      </p:sp>
      <p:sp>
        <p:nvSpPr>
          <p:cNvPr id="3" name="Marcador de fecha 2">
            <a:extLst>
              <a:ext uri="{FF2B5EF4-FFF2-40B4-BE49-F238E27FC236}">
                <a16:creationId xmlns:a16="http://schemas.microsoft.com/office/drawing/2014/main" id="{C1926EBD-3C2A-4549-B409-C9FBD07B3004}"/>
              </a:ext>
            </a:extLst>
          </p:cNvPr>
          <p:cNvSpPr>
            <a:spLocks noGrp="1"/>
          </p:cNvSpPr>
          <p:nvPr>
            <p:ph type="dt" sz="half" idx="10"/>
          </p:nvPr>
        </p:nvSpPr>
        <p:spPr/>
        <p:txBody>
          <a:bodyPr/>
          <a:lstStyle/>
          <a:p>
            <a:fld id="{48699454-3534-1D49-A98A-910895A582FE}" type="datetimeFigureOut">
              <a:rPr lang="es-GT" smtClean="0"/>
              <a:t>6/01/2022</a:t>
            </a:fld>
            <a:endParaRPr lang="es-GT"/>
          </a:p>
        </p:txBody>
      </p:sp>
      <p:sp>
        <p:nvSpPr>
          <p:cNvPr id="4" name="Marcador de pie de página 3">
            <a:extLst>
              <a:ext uri="{FF2B5EF4-FFF2-40B4-BE49-F238E27FC236}">
                <a16:creationId xmlns:a16="http://schemas.microsoft.com/office/drawing/2014/main" id="{E7F35479-7959-7142-AECF-E767E961EA6C}"/>
              </a:ext>
            </a:extLst>
          </p:cNvPr>
          <p:cNvSpPr>
            <a:spLocks noGrp="1"/>
          </p:cNvSpPr>
          <p:nvPr>
            <p:ph type="ftr" sz="quarter" idx="11"/>
          </p:nvPr>
        </p:nvSpPr>
        <p:spPr/>
        <p:txBody>
          <a:bodyPr/>
          <a:lstStyle/>
          <a:p>
            <a:endParaRPr lang="es-GT"/>
          </a:p>
        </p:txBody>
      </p:sp>
      <p:sp>
        <p:nvSpPr>
          <p:cNvPr id="5" name="Marcador de número de diapositiva 4">
            <a:extLst>
              <a:ext uri="{FF2B5EF4-FFF2-40B4-BE49-F238E27FC236}">
                <a16:creationId xmlns:a16="http://schemas.microsoft.com/office/drawing/2014/main" id="{37E51BC6-C4A4-6D43-AC42-354DEE746646}"/>
              </a:ext>
            </a:extLst>
          </p:cNvPr>
          <p:cNvSpPr>
            <a:spLocks noGrp="1"/>
          </p:cNvSpPr>
          <p:nvPr>
            <p:ph type="sldNum" sz="quarter" idx="12"/>
          </p:nvPr>
        </p:nvSpPr>
        <p:spPr/>
        <p:txBody>
          <a:bodyPr/>
          <a:lstStyle/>
          <a:p>
            <a:fld id="{87B9D110-6ABA-C143-928A-531D07B07F9C}" type="slidenum">
              <a:rPr lang="es-GT" smtClean="0"/>
              <a:t>‹Nº›</a:t>
            </a:fld>
            <a:endParaRPr lang="es-GT"/>
          </a:p>
        </p:txBody>
      </p:sp>
    </p:spTree>
    <p:extLst>
      <p:ext uri="{BB962C8B-B14F-4D97-AF65-F5344CB8AC3E}">
        <p14:creationId xmlns:p14="http://schemas.microsoft.com/office/powerpoint/2010/main" val="20825379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69B6C563-1D34-AC47-801F-7F11D69BA201}"/>
              </a:ext>
            </a:extLst>
          </p:cNvPr>
          <p:cNvSpPr>
            <a:spLocks noGrp="1"/>
          </p:cNvSpPr>
          <p:nvPr>
            <p:ph type="dt" sz="half" idx="10"/>
          </p:nvPr>
        </p:nvSpPr>
        <p:spPr/>
        <p:txBody>
          <a:bodyPr/>
          <a:lstStyle/>
          <a:p>
            <a:fld id="{48699454-3534-1D49-A98A-910895A582FE}" type="datetimeFigureOut">
              <a:rPr lang="es-GT" smtClean="0"/>
              <a:t>6/01/2022</a:t>
            </a:fld>
            <a:endParaRPr lang="es-GT"/>
          </a:p>
        </p:txBody>
      </p:sp>
      <p:sp>
        <p:nvSpPr>
          <p:cNvPr id="3" name="Marcador de pie de página 2">
            <a:extLst>
              <a:ext uri="{FF2B5EF4-FFF2-40B4-BE49-F238E27FC236}">
                <a16:creationId xmlns:a16="http://schemas.microsoft.com/office/drawing/2014/main" id="{DA39EF87-DB60-474F-A2BF-40C8629F409C}"/>
              </a:ext>
            </a:extLst>
          </p:cNvPr>
          <p:cNvSpPr>
            <a:spLocks noGrp="1"/>
          </p:cNvSpPr>
          <p:nvPr>
            <p:ph type="ftr" sz="quarter" idx="11"/>
          </p:nvPr>
        </p:nvSpPr>
        <p:spPr/>
        <p:txBody>
          <a:bodyPr/>
          <a:lstStyle/>
          <a:p>
            <a:endParaRPr lang="es-GT"/>
          </a:p>
        </p:txBody>
      </p:sp>
      <p:sp>
        <p:nvSpPr>
          <p:cNvPr id="4" name="Marcador de número de diapositiva 3">
            <a:extLst>
              <a:ext uri="{FF2B5EF4-FFF2-40B4-BE49-F238E27FC236}">
                <a16:creationId xmlns:a16="http://schemas.microsoft.com/office/drawing/2014/main" id="{D27D300E-02FB-8645-B6EB-6D60D768F66B}"/>
              </a:ext>
            </a:extLst>
          </p:cNvPr>
          <p:cNvSpPr>
            <a:spLocks noGrp="1"/>
          </p:cNvSpPr>
          <p:nvPr>
            <p:ph type="sldNum" sz="quarter" idx="12"/>
          </p:nvPr>
        </p:nvSpPr>
        <p:spPr/>
        <p:txBody>
          <a:bodyPr/>
          <a:lstStyle/>
          <a:p>
            <a:fld id="{87B9D110-6ABA-C143-928A-531D07B07F9C}" type="slidenum">
              <a:rPr lang="es-GT" smtClean="0"/>
              <a:t>‹Nº›</a:t>
            </a:fld>
            <a:endParaRPr lang="es-GT"/>
          </a:p>
        </p:txBody>
      </p:sp>
    </p:spTree>
    <p:extLst>
      <p:ext uri="{BB962C8B-B14F-4D97-AF65-F5344CB8AC3E}">
        <p14:creationId xmlns:p14="http://schemas.microsoft.com/office/powerpoint/2010/main" val="7747094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8C30F86-4DDF-C54F-8E06-6BE3D43236A5}"/>
              </a:ext>
            </a:extLst>
          </p:cNvPr>
          <p:cNvSpPr>
            <a:spLocks noGrp="1"/>
          </p:cNvSpPr>
          <p:nvPr>
            <p:ph type="title"/>
          </p:nvPr>
        </p:nvSpPr>
        <p:spPr>
          <a:xfrm>
            <a:off x="839788" y="457200"/>
            <a:ext cx="3932237" cy="1600200"/>
          </a:xfrm>
        </p:spPr>
        <p:txBody>
          <a:bodyPr anchor="b"/>
          <a:lstStyle>
            <a:lvl1pPr>
              <a:defRPr sz="3200"/>
            </a:lvl1pPr>
          </a:lstStyle>
          <a:p>
            <a:r>
              <a:rPr lang="es-MX"/>
              <a:t>Haz clic para modificar el estilo de título del patrón</a:t>
            </a:r>
            <a:endParaRPr lang="es-GT"/>
          </a:p>
        </p:txBody>
      </p:sp>
      <p:sp>
        <p:nvSpPr>
          <p:cNvPr id="3" name="Marcador de contenido 2">
            <a:extLst>
              <a:ext uri="{FF2B5EF4-FFF2-40B4-BE49-F238E27FC236}">
                <a16:creationId xmlns:a16="http://schemas.microsoft.com/office/drawing/2014/main" id="{BE17E9C7-EC44-FD48-A592-BDE222EAA21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GT"/>
          </a:p>
        </p:txBody>
      </p:sp>
      <p:sp>
        <p:nvSpPr>
          <p:cNvPr id="4" name="Marcador de texto 3">
            <a:extLst>
              <a:ext uri="{FF2B5EF4-FFF2-40B4-BE49-F238E27FC236}">
                <a16:creationId xmlns:a16="http://schemas.microsoft.com/office/drawing/2014/main" id="{A2D32D36-1BBF-844E-9A8D-49451F0AC97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MX"/>
              <a:t>Haga clic para modificar los estilos de texto del patrón</a:t>
            </a:r>
          </a:p>
        </p:txBody>
      </p:sp>
      <p:sp>
        <p:nvSpPr>
          <p:cNvPr id="5" name="Marcador de fecha 4">
            <a:extLst>
              <a:ext uri="{FF2B5EF4-FFF2-40B4-BE49-F238E27FC236}">
                <a16:creationId xmlns:a16="http://schemas.microsoft.com/office/drawing/2014/main" id="{ECC88E43-E4AC-D94C-AF2E-1EEB7F4BAF4A}"/>
              </a:ext>
            </a:extLst>
          </p:cNvPr>
          <p:cNvSpPr>
            <a:spLocks noGrp="1"/>
          </p:cNvSpPr>
          <p:nvPr>
            <p:ph type="dt" sz="half" idx="10"/>
          </p:nvPr>
        </p:nvSpPr>
        <p:spPr/>
        <p:txBody>
          <a:bodyPr/>
          <a:lstStyle/>
          <a:p>
            <a:fld id="{48699454-3534-1D49-A98A-910895A582FE}" type="datetimeFigureOut">
              <a:rPr lang="es-GT" smtClean="0"/>
              <a:t>6/01/2022</a:t>
            </a:fld>
            <a:endParaRPr lang="es-GT"/>
          </a:p>
        </p:txBody>
      </p:sp>
      <p:sp>
        <p:nvSpPr>
          <p:cNvPr id="6" name="Marcador de pie de página 5">
            <a:extLst>
              <a:ext uri="{FF2B5EF4-FFF2-40B4-BE49-F238E27FC236}">
                <a16:creationId xmlns:a16="http://schemas.microsoft.com/office/drawing/2014/main" id="{4DE6F123-133C-604F-80D1-58B4DC1632D7}"/>
              </a:ext>
            </a:extLst>
          </p:cNvPr>
          <p:cNvSpPr>
            <a:spLocks noGrp="1"/>
          </p:cNvSpPr>
          <p:nvPr>
            <p:ph type="ftr" sz="quarter" idx="11"/>
          </p:nvPr>
        </p:nvSpPr>
        <p:spPr/>
        <p:txBody>
          <a:bodyPr/>
          <a:lstStyle/>
          <a:p>
            <a:endParaRPr lang="es-GT"/>
          </a:p>
        </p:txBody>
      </p:sp>
      <p:sp>
        <p:nvSpPr>
          <p:cNvPr id="7" name="Marcador de número de diapositiva 6">
            <a:extLst>
              <a:ext uri="{FF2B5EF4-FFF2-40B4-BE49-F238E27FC236}">
                <a16:creationId xmlns:a16="http://schemas.microsoft.com/office/drawing/2014/main" id="{F9133666-B2BA-B84C-BC64-F50EF213552F}"/>
              </a:ext>
            </a:extLst>
          </p:cNvPr>
          <p:cNvSpPr>
            <a:spLocks noGrp="1"/>
          </p:cNvSpPr>
          <p:nvPr>
            <p:ph type="sldNum" sz="quarter" idx="12"/>
          </p:nvPr>
        </p:nvSpPr>
        <p:spPr/>
        <p:txBody>
          <a:bodyPr/>
          <a:lstStyle/>
          <a:p>
            <a:fld id="{87B9D110-6ABA-C143-928A-531D07B07F9C}" type="slidenum">
              <a:rPr lang="es-GT" smtClean="0"/>
              <a:t>‹Nº›</a:t>
            </a:fld>
            <a:endParaRPr lang="es-GT"/>
          </a:p>
        </p:txBody>
      </p:sp>
    </p:spTree>
    <p:extLst>
      <p:ext uri="{BB962C8B-B14F-4D97-AF65-F5344CB8AC3E}">
        <p14:creationId xmlns:p14="http://schemas.microsoft.com/office/powerpoint/2010/main" val="17360905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7197CCD-7FE3-CA4C-9F3C-2A5599B8CCAD}"/>
              </a:ext>
            </a:extLst>
          </p:cNvPr>
          <p:cNvSpPr>
            <a:spLocks noGrp="1"/>
          </p:cNvSpPr>
          <p:nvPr>
            <p:ph type="title"/>
          </p:nvPr>
        </p:nvSpPr>
        <p:spPr>
          <a:xfrm>
            <a:off x="839788" y="457200"/>
            <a:ext cx="3932237" cy="1600200"/>
          </a:xfrm>
        </p:spPr>
        <p:txBody>
          <a:bodyPr anchor="b"/>
          <a:lstStyle>
            <a:lvl1pPr>
              <a:defRPr sz="3200"/>
            </a:lvl1pPr>
          </a:lstStyle>
          <a:p>
            <a:r>
              <a:rPr lang="es-MX"/>
              <a:t>Haz clic para modificar el estilo de título del patrón</a:t>
            </a:r>
            <a:endParaRPr lang="es-GT"/>
          </a:p>
        </p:txBody>
      </p:sp>
      <p:sp>
        <p:nvSpPr>
          <p:cNvPr id="3" name="Marcador de posición de imagen 2">
            <a:extLst>
              <a:ext uri="{FF2B5EF4-FFF2-40B4-BE49-F238E27FC236}">
                <a16:creationId xmlns:a16="http://schemas.microsoft.com/office/drawing/2014/main" id="{D73688EB-C5C7-FE4A-9716-B0BA627944C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GT"/>
          </a:p>
        </p:txBody>
      </p:sp>
      <p:sp>
        <p:nvSpPr>
          <p:cNvPr id="4" name="Marcador de texto 3">
            <a:extLst>
              <a:ext uri="{FF2B5EF4-FFF2-40B4-BE49-F238E27FC236}">
                <a16:creationId xmlns:a16="http://schemas.microsoft.com/office/drawing/2014/main" id="{21FADA65-7BAA-7649-86A6-CF4679B1A2C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MX"/>
              <a:t>Haga clic para modificar los estilos de texto del patrón</a:t>
            </a:r>
          </a:p>
        </p:txBody>
      </p:sp>
      <p:sp>
        <p:nvSpPr>
          <p:cNvPr id="5" name="Marcador de fecha 4">
            <a:extLst>
              <a:ext uri="{FF2B5EF4-FFF2-40B4-BE49-F238E27FC236}">
                <a16:creationId xmlns:a16="http://schemas.microsoft.com/office/drawing/2014/main" id="{2C81C9E9-584D-C04C-8B68-FEA1402466EE}"/>
              </a:ext>
            </a:extLst>
          </p:cNvPr>
          <p:cNvSpPr>
            <a:spLocks noGrp="1"/>
          </p:cNvSpPr>
          <p:nvPr>
            <p:ph type="dt" sz="half" idx="10"/>
          </p:nvPr>
        </p:nvSpPr>
        <p:spPr/>
        <p:txBody>
          <a:bodyPr/>
          <a:lstStyle/>
          <a:p>
            <a:fld id="{48699454-3534-1D49-A98A-910895A582FE}" type="datetimeFigureOut">
              <a:rPr lang="es-GT" smtClean="0"/>
              <a:t>6/01/2022</a:t>
            </a:fld>
            <a:endParaRPr lang="es-GT"/>
          </a:p>
        </p:txBody>
      </p:sp>
      <p:sp>
        <p:nvSpPr>
          <p:cNvPr id="6" name="Marcador de pie de página 5">
            <a:extLst>
              <a:ext uri="{FF2B5EF4-FFF2-40B4-BE49-F238E27FC236}">
                <a16:creationId xmlns:a16="http://schemas.microsoft.com/office/drawing/2014/main" id="{F319748B-5368-FB49-83C6-78E291E6AD8E}"/>
              </a:ext>
            </a:extLst>
          </p:cNvPr>
          <p:cNvSpPr>
            <a:spLocks noGrp="1"/>
          </p:cNvSpPr>
          <p:nvPr>
            <p:ph type="ftr" sz="quarter" idx="11"/>
          </p:nvPr>
        </p:nvSpPr>
        <p:spPr/>
        <p:txBody>
          <a:bodyPr/>
          <a:lstStyle/>
          <a:p>
            <a:endParaRPr lang="es-GT"/>
          </a:p>
        </p:txBody>
      </p:sp>
      <p:sp>
        <p:nvSpPr>
          <p:cNvPr id="7" name="Marcador de número de diapositiva 6">
            <a:extLst>
              <a:ext uri="{FF2B5EF4-FFF2-40B4-BE49-F238E27FC236}">
                <a16:creationId xmlns:a16="http://schemas.microsoft.com/office/drawing/2014/main" id="{CC533CF9-6B15-F743-83F6-A08FA041501F}"/>
              </a:ext>
            </a:extLst>
          </p:cNvPr>
          <p:cNvSpPr>
            <a:spLocks noGrp="1"/>
          </p:cNvSpPr>
          <p:nvPr>
            <p:ph type="sldNum" sz="quarter" idx="12"/>
          </p:nvPr>
        </p:nvSpPr>
        <p:spPr/>
        <p:txBody>
          <a:bodyPr/>
          <a:lstStyle/>
          <a:p>
            <a:fld id="{87B9D110-6ABA-C143-928A-531D07B07F9C}" type="slidenum">
              <a:rPr lang="es-GT" smtClean="0"/>
              <a:t>‹Nº›</a:t>
            </a:fld>
            <a:endParaRPr lang="es-GT"/>
          </a:p>
        </p:txBody>
      </p:sp>
    </p:spTree>
    <p:extLst>
      <p:ext uri="{BB962C8B-B14F-4D97-AF65-F5344CB8AC3E}">
        <p14:creationId xmlns:p14="http://schemas.microsoft.com/office/powerpoint/2010/main" val="3112749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1A2B3DFA-3FCB-F14E-999C-BAF165F973E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MX"/>
              <a:t>Haz clic para modificar el estilo de título del patrón</a:t>
            </a:r>
            <a:endParaRPr lang="es-GT"/>
          </a:p>
        </p:txBody>
      </p:sp>
      <p:sp>
        <p:nvSpPr>
          <p:cNvPr id="3" name="Marcador de texto 2">
            <a:extLst>
              <a:ext uri="{FF2B5EF4-FFF2-40B4-BE49-F238E27FC236}">
                <a16:creationId xmlns:a16="http://schemas.microsoft.com/office/drawing/2014/main" id="{A21494C4-B03E-7649-A1E1-F80D34FE612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GT"/>
          </a:p>
        </p:txBody>
      </p:sp>
      <p:sp>
        <p:nvSpPr>
          <p:cNvPr id="4" name="Marcador de fecha 3">
            <a:extLst>
              <a:ext uri="{FF2B5EF4-FFF2-40B4-BE49-F238E27FC236}">
                <a16:creationId xmlns:a16="http://schemas.microsoft.com/office/drawing/2014/main" id="{81CBEC7F-6696-8E4D-9B90-EC4FCBA2CB0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8699454-3534-1D49-A98A-910895A582FE}" type="datetimeFigureOut">
              <a:rPr lang="es-GT" smtClean="0"/>
              <a:t>6/01/2022</a:t>
            </a:fld>
            <a:endParaRPr lang="es-GT"/>
          </a:p>
        </p:txBody>
      </p:sp>
      <p:sp>
        <p:nvSpPr>
          <p:cNvPr id="5" name="Marcador de pie de página 4">
            <a:extLst>
              <a:ext uri="{FF2B5EF4-FFF2-40B4-BE49-F238E27FC236}">
                <a16:creationId xmlns:a16="http://schemas.microsoft.com/office/drawing/2014/main" id="{43F6D007-FA7E-2549-ADC5-7A526F90150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GT"/>
          </a:p>
        </p:txBody>
      </p:sp>
      <p:sp>
        <p:nvSpPr>
          <p:cNvPr id="6" name="Marcador de número de diapositiva 5">
            <a:extLst>
              <a:ext uri="{FF2B5EF4-FFF2-40B4-BE49-F238E27FC236}">
                <a16:creationId xmlns:a16="http://schemas.microsoft.com/office/drawing/2014/main" id="{EAD0DB35-4C29-1D49-BB89-C5CF69AD104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7B9D110-6ABA-C143-928A-531D07B07F9C}" type="slidenum">
              <a:rPr lang="es-GT" smtClean="0"/>
              <a:t>‹Nº›</a:t>
            </a:fld>
            <a:endParaRPr lang="es-GT"/>
          </a:p>
        </p:txBody>
      </p:sp>
    </p:spTree>
    <p:extLst>
      <p:ext uri="{BB962C8B-B14F-4D97-AF65-F5344CB8AC3E}">
        <p14:creationId xmlns:p14="http://schemas.microsoft.com/office/powerpoint/2010/main" val="347702243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G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3.sv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9.png"/></Relationships>
</file>

<file path=ppt/slides/_rels/slide2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2.jpeg"/><Relationship Id="rId7"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15.png"/><Relationship Id="rId5" Type="http://schemas.openxmlformats.org/officeDocument/2006/relationships/image" Target="../media/image14.png"/><Relationship Id="rId10" Type="http://schemas.openxmlformats.org/officeDocument/2006/relationships/image" Target="../media/image17.jpeg"/><Relationship Id="rId4" Type="http://schemas.openxmlformats.org/officeDocument/2006/relationships/image" Target="../media/image13.png"/><Relationship Id="rId9" Type="http://schemas.openxmlformats.org/officeDocument/2006/relationships/image" Target="../media/image11.svg"/></Relationships>
</file>

<file path=ppt/slides/_rels/slide2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1.svg"/><Relationship Id="rId4" Type="http://schemas.openxmlformats.org/officeDocument/2006/relationships/image" Target="../media/image10.png"/></Relationships>
</file>

<file path=ppt/slides/_rels/slide25.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2.jpeg"/><Relationship Id="rId7"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7.jpeg"/><Relationship Id="rId5" Type="http://schemas.openxmlformats.org/officeDocument/2006/relationships/image" Target="../media/image11.svg"/><Relationship Id="rId4" Type="http://schemas.openxmlformats.org/officeDocument/2006/relationships/image" Target="../media/image10.png"/><Relationship Id="rId9" Type="http://schemas.openxmlformats.org/officeDocument/2006/relationships/image" Target="../media/image20.png"/></Relationships>
</file>

<file path=ppt/slides/_rels/slide26.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2.jpeg"/><Relationship Id="rId7"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7.jpeg"/><Relationship Id="rId5" Type="http://schemas.openxmlformats.org/officeDocument/2006/relationships/image" Target="../media/image11.svg"/><Relationship Id="rId4" Type="http://schemas.openxmlformats.org/officeDocument/2006/relationships/image" Target="../media/image10.png"/><Relationship Id="rId9" Type="http://schemas.openxmlformats.org/officeDocument/2006/relationships/image" Target="../media/image23.png"/></Relationships>
</file>

<file path=ppt/slides/_rels/slide2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1.svg"/><Relationship Id="rId4" Type="http://schemas.openxmlformats.org/officeDocument/2006/relationships/image" Target="../media/image10.png"/></Relationships>
</file>

<file path=ppt/slides/_rels/slide28.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12.jpeg"/><Relationship Id="rId7"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7.jpeg"/><Relationship Id="rId5" Type="http://schemas.openxmlformats.org/officeDocument/2006/relationships/image" Target="../media/image11.svg"/><Relationship Id="rId4" Type="http://schemas.openxmlformats.org/officeDocument/2006/relationships/image" Target="../media/image10.png"/><Relationship Id="rId9" Type="http://schemas.openxmlformats.org/officeDocument/2006/relationships/image" Target="../media/image26.png"/></Relationships>
</file>

<file path=ppt/slides/_rels/slide29.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image" Target="../media/image12.jpeg"/><Relationship Id="rId7" Type="http://schemas.openxmlformats.org/officeDocument/2006/relationships/image" Target="../media/image11.sv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220.png"/><Relationship Id="rId4" Type="http://schemas.openxmlformats.org/officeDocument/2006/relationships/customXml" Target="../ink/ink1.xml"/><Relationship Id="rId9" Type="http://schemas.openxmlformats.org/officeDocument/2006/relationships/image" Target="../media/image27.png"/></Relationships>
</file>

<file path=ppt/slides/_rels/slide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1.svg"/><Relationship Id="rId4" Type="http://schemas.openxmlformats.org/officeDocument/2006/relationships/image" Target="../media/image10.png"/></Relationships>
</file>

<file path=ppt/slides/_rels/slide31.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image" Target="../media/image12.jpeg"/><Relationship Id="rId7"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17.jpeg"/></Relationships>
</file>

<file path=ppt/slides/_rels/slide3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11.svg"/><Relationship Id="rId4" Type="http://schemas.openxmlformats.org/officeDocument/2006/relationships/image" Target="../media/image10.png"/></Relationships>
</file>

<file path=ppt/slides/_rels/slide33.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12.jpeg"/><Relationship Id="rId7" Type="http://schemas.openxmlformats.org/officeDocument/2006/relationships/image" Target="../media/image30.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17.jpeg"/><Relationship Id="rId11" Type="http://schemas.openxmlformats.org/officeDocument/2006/relationships/image" Target="../media/image34.png"/><Relationship Id="rId5" Type="http://schemas.openxmlformats.org/officeDocument/2006/relationships/image" Target="../media/image11.svg"/><Relationship Id="rId10" Type="http://schemas.openxmlformats.org/officeDocument/2006/relationships/image" Target="../media/image33.png"/><Relationship Id="rId4" Type="http://schemas.openxmlformats.org/officeDocument/2006/relationships/image" Target="../media/image10.png"/><Relationship Id="rId9" Type="http://schemas.openxmlformats.org/officeDocument/2006/relationships/image" Target="../media/image32.png"/></Relationships>
</file>

<file path=ppt/slides/_rels/slide3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4.xml"/><Relationship Id="rId1" Type="http://schemas.openxmlformats.org/officeDocument/2006/relationships/slideLayout" Target="../slideLayouts/slideLayout12.xml"/><Relationship Id="rId6" Type="http://schemas.openxmlformats.org/officeDocument/2006/relationships/image" Target="../media/image9.png"/><Relationship Id="rId5" Type="http://schemas.openxmlformats.org/officeDocument/2006/relationships/image" Target="../media/image3.sv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74A830C2-2413-774F-849A-FC155797D8B5}"/>
              </a:ext>
            </a:extLst>
          </p:cNvPr>
          <p:cNvSpPr/>
          <p:nvPr/>
        </p:nvSpPr>
        <p:spPr>
          <a:xfrm>
            <a:off x="-1" y="-36397"/>
            <a:ext cx="12325815" cy="6894396"/>
          </a:xfrm>
          <a:prstGeom prst="rect">
            <a:avLst/>
          </a:prstGeom>
          <a:gradFill flip="none" rotWithShape="1">
            <a:gsLst>
              <a:gs pos="0">
                <a:srgbClr val="003353"/>
              </a:gs>
              <a:gs pos="100000">
                <a:srgbClr val="07486A"/>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T"/>
          </a:p>
        </p:txBody>
      </p:sp>
      <p:pic>
        <p:nvPicPr>
          <p:cNvPr id="5" name="Gráfico 4">
            <a:extLst>
              <a:ext uri="{FF2B5EF4-FFF2-40B4-BE49-F238E27FC236}">
                <a16:creationId xmlns:a16="http://schemas.microsoft.com/office/drawing/2014/main" id="{B3E14725-8ECF-4D76-A097-851349F3D4A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000661" y="1528088"/>
            <a:ext cx="4190678" cy="3765425"/>
          </a:xfrm>
          <a:prstGeom prst="rect">
            <a:avLst/>
          </a:prstGeom>
        </p:spPr>
      </p:pic>
    </p:spTree>
    <p:extLst>
      <p:ext uri="{BB962C8B-B14F-4D97-AF65-F5344CB8AC3E}">
        <p14:creationId xmlns:p14="http://schemas.microsoft.com/office/powerpoint/2010/main" val="15777940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ángulo 10">
            <a:extLst>
              <a:ext uri="{FF2B5EF4-FFF2-40B4-BE49-F238E27FC236}">
                <a16:creationId xmlns:a16="http://schemas.microsoft.com/office/drawing/2014/main" id="{398434CD-FBAF-7841-9C2B-086E2157C71C}"/>
              </a:ext>
            </a:extLst>
          </p:cNvPr>
          <p:cNvSpPr/>
          <p:nvPr/>
        </p:nvSpPr>
        <p:spPr>
          <a:xfrm>
            <a:off x="713304" y="1593075"/>
            <a:ext cx="8128969" cy="369332"/>
          </a:xfrm>
          <a:prstGeom prst="rect">
            <a:avLst/>
          </a:prstGeom>
          <a:solidFill>
            <a:srgbClr val="0B2A4A"/>
          </a:solidFill>
        </p:spPr>
        <p:txBody>
          <a:bodyPr wrap="square">
            <a:spAutoFit/>
          </a:bodyPr>
          <a:lstStyle/>
          <a:p>
            <a:r>
              <a:rPr lang="es-GT" b="1" dirty="0">
                <a:solidFill>
                  <a:schemeClr val="bg1"/>
                </a:solidFill>
                <a:latin typeface="Montserrat Medium" pitchFamily="2" charset="77"/>
              </a:rPr>
              <a:t> •  Gráfica de ejecución de grupo de gastos de servicios personales</a:t>
            </a:r>
          </a:p>
        </p:txBody>
      </p:sp>
      <p:grpSp>
        <p:nvGrpSpPr>
          <p:cNvPr id="10" name="Grupo 9">
            <a:extLst>
              <a:ext uri="{FF2B5EF4-FFF2-40B4-BE49-F238E27FC236}">
                <a16:creationId xmlns:a16="http://schemas.microsoft.com/office/drawing/2014/main" id="{D44B4814-2529-4EA0-BC8D-FDEE56CE5B4B}"/>
              </a:ext>
            </a:extLst>
          </p:cNvPr>
          <p:cNvGrpSpPr/>
          <p:nvPr/>
        </p:nvGrpSpPr>
        <p:grpSpPr>
          <a:xfrm>
            <a:off x="87085" y="2398"/>
            <a:ext cx="10522129" cy="1238681"/>
            <a:chOff x="1" y="0"/>
            <a:chExt cx="11986517" cy="1238681"/>
          </a:xfrm>
        </p:grpSpPr>
        <p:sp>
          <p:nvSpPr>
            <p:cNvPr id="13" name="Rectángulo 12">
              <a:extLst>
                <a:ext uri="{FF2B5EF4-FFF2-40B4-BE49-F238E27FC236}">
                  <a16:creationId xmlns:a16="http://schemas.microsoft.com/office/drawing/2014/main" id="{7BF0E9BD-C204-4F11-9598-305D55B0EBF6}"/>
                </a:ext>
              </a:extLst>
            </p:cNvPr>
            <p:cNvSpPr/>
            <p:nvPr/>
          </p:nvSpPr>
          <p:spPr>
            <a:xfrm>
              <a:off x="1" y="0"/>
              <a:ext cx="10915650" cy="1238681"/>
            </a:xfrm>
            <a:prstGeom prst="rect">
              <a:avLst/>
            </a:prstGeom>
            <a:solidFill>
              <a:srgbClr val="0F36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GT" sz="1800" b="0" i="0" u="none" strike="noStrike" kern="1200" cap="none" spc="0" normalizeH="0" baseline="0" noProof="0" dirty="0">
                <a:ln>
                  <a:noFill/>
                </a:ln>
                <a:solidFill>
                  <a:prstClr val="white"/>
                </a:solidFill>
                <a:effectLst/>
                <a:highlight>
                  <a:srgbClr val="000080"/>
                </a:highlight>
                <a:uLnTx/>
                <a:uFillTx/>
                <a:latin typeface="Calibri" panose="020F0502020204030204"/>
                <a:ea typeface="+mn-ea"/>
                <a:cs typeface="+mn-cs"/>
              </a:endParaRPr>
            </a:p>
          </p:txBody>
        </p:sp>
        <p:sp>
          <p:nvSpPr>
            <p:cNvPr id="14" name="Rectángulo 13">
              <a:extLst>
                <a:ext uri="{FF2B5EF4-FFF2-40B4-BE49-F238E27FC236}">
                  <a16:creationId xmlns:a16="http://schemas.microsoft.com/office/drawing/2014/main" id="{8EF92ED6-D232-485B-B8F8-8BD08C372C83}"/>
                </a:ext>
              </a:extLst>
            </p:cNvPr>
            <p:cNvSpPr/>
            <p:nvPr/>
          </p:nvSpPr>
          <p:spPr>
            <a:xfrm>
              <a:off x="393522" y="388506"/>
              <a:ext cx="1568841" cy="55399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T" sz="1500" b="1" i="0" u="none" strike="noStrike" kern="1200" cap="none" spc="0" normalizeH="0" baseline="0" noProof="0" dirty="0">
                  <a:ln>
                    <a:noFill/>
                  </a:ln>
                  <a:solidFill>
                    <a:prstClr val="white"/>
                  </a:solidFill>
                  <a:effectLst/>
                  <a:uLnTx/>
                  <a:uFillTx/>
                  <a:latin typeface="Montserrat SemiBold" pitchFamily="2" charset="77"/>
                  <a:ea typeface="+mn-ea"/>
                  <a:cs typeface="+mn-cs"/>
                </a:rPr>
                <a:t>MINISTERIO DE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GT" sz="1500" b="1" i="0" u="none" strike="noStrike" kern="1200" cap="none" spc="0" normalizeH="0" baseline="0" noProof="0" dirty="0">
                  <a:ln>
                    <a:noFill/>
                  </a:ln>
                  <a:solidFill>
                    <a:prstClr val="white"/>
                  </a:solidFill>
                  <a:effectLst/>
                  <a:uLnTx/>
                  <a:uFillTx/>
                  <a:latin typeface="Montserrat SemiBold" pitchFamily="2" charset="77"/>
                  <a:ea typeface="+mn-ea"/>
                  <a:cs typeface="+mn-cs"/>
                </a:rPr>
                <a:t>ECONOMÍA</a:t>
              </a:r>
            </a:p>
          </p:txBody>
        </p:sp>
        <p:cxnSp>
          <p:nvCxnSpPr>
            <p:cNvPr id="15" name="Conector recto 14">
              <a:extLst>
                <a:ext uri="{FF2B5EF4-FFF2-40B4-BE49-F238E27FC236}">
                  <a16:creationId xmlns:a16="http://schemas.microsoft.com/office/drawing/2014/main" id="{2984CFF6-F90F-480A-A122-F04ADEEC0D44}"/>
                </a:ext>
              </a:extLst>
            </p:cNvPr>
            <p:cNvCxnSpPr/>
            <p:nvPr/>
          </p:nvCxnSpPr>
          <p:spPr>
            <a:xfrm>
              <a:off x="297951" y="203234"/>
              <a:ext cx="0" cy="832207"/>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16" name="Imagen 15">
              <a:extLst>
                <a:ext uri="{FF2B5EF4-FFF2-40B4-BE49-F238E27FC236}">
                  <a16:creationId xmlns:a16="http://schemas.microsoft.com/office/drawing/2014/main" id="{CC8C1C04-E24D-4CEE-BEEE-E1680C20636B}"/>
                </a:ext>
              </a:extLst>
            </p:cNvPr>
            <p:cNvPicPr>
              <a:picLocks noChangeAspect="1"/>
            </p:cNvPicPr>
            <p:nvPr/>
          </p:nvPicPr>
          <p:blipFill>
            <a:blip r:embed="rId2"/>
            <a:stretch>
              <a:fillRect/>
            </a:stretch>
          </p:blipFill>
          <p:spPr>
            <a:xfrm>
              <a:off x="11103690" y="118229"/>
              <a:ext cx="882828" cy="1038260"/>
            </a:xfrm>
            <a:prstGeom prst="rect">
              <a:avLst/>
            </a:prstGeom>
          </p:spPr>
        </p:pic>
      </p:grpSp>
      <p:graphicFrame>
        <p:nvGraphicFramePr>
          <p:cNvPr id="9" name="Gráfico 8">
            <a:extLst>
              <a:ext uri="{FF2B5EF4-FFF2-40B4-BE49-F238E27FC236}">
                <a16:creationId xmlns:a16="http://schemas.microsoft.com/office/drawing/2014/main" id="{00000000-0008-0000-0100-000002000000}"/>
              </a:ext>
            </a:extLst>
          </p:cNvPr>
          <p:cNvGraphicFramePr>
            <a:graphicFrameLocks/>
          </p:cNvGraphicFramePr>
          <p:nvPr/>
        </p:nvGraphicFramePr>
        <p:xfrm>
          <a:off x="1359569" y="2314403"/>
          <a:ext cx="7315200" cy="394454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9623338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upo 19">
            <a:extLst>
              <a:ext uri="{FF2B5EF4-FFF2-40B4-BE49-F238E27FC236}">
                <a16:creationId xmlns:a16="http://schemas.microsoft.com/office/drawing/2014/main" id="{EDEA46E3-871B-DF43-BD22-19D2C5E7154C}"/>
              </a:ext>
            </a:extLst>
          </p:cNvPr>
          <p:cNvGrpSpPr/>
          <p:nvPr/>
        </p:nvGrpSpPr>
        <p:grpSpPr>
          <a:xfrm>
            <a:off x="393522" y="0"/>
            <a:ext cx="10522129" cy="1238681"/>
            <a:chOff x="1" y="0"/>
            <a:chExt cx="11986517" cy="1238681"/>
          </a:xfrm>
        </p:grpSpPr>
        <p:sp>
          <p:nvSpPr>
            <p:cNvPr id="5" name="Rectángulo 4">
              <a:extLst>
                <a:ext uri="{FF2B5EF4-FFF2-40B4-BE49-F238E27FC236}">
                  <a16:creationId xmlns:a16="http://schemas.microsoft.com/office/drawing/2014/main" id="{85451C86-8714-7548-B613-3D616A8EF2C1}"/>
                </a:ext>
              </a:extLst>
            </p:cNvPr>
            <p:cNvSpPr/>
            <p:nvPr/>
          </p:nvSpPr>
          <p:spPr>
            <a:xfrm>
              <a:off x="1" y="0"/>
              <a:ext cx="10915650" cy="1238681"/>
            </a:xfrm>
            <a:prstGeom prst="rect">
              <a:avLst/>
            </a:prstGeom>
            <a:solidFill>
              <a:srgbClr val="0F36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GT" sz="1800" b="0" i="0" u="none" strike="noStrike" kern="1200" cap="none" spc="0" normalizeH="0" baseline="0" noProof="0" dirty="0">
                <a:ln>
                  <a:noFill/>
                </a:ln>
                <a:solidFill>
                  <a:prstClr val="white"/>
                </a:solidFill>
                <a:effectLst/>
                <a:highlight>
                  <a:srgbClr val="000080"/>
                </a:highlight>
                <a:uLnTx/>
                <a:uFillTx/>
                <a:latin typeface="Calibri" panose="020F0502020204030204"/>
                <a:ea typeface="+mn-ea"/>
                <a:cs typeface="+mn-cs"/>
              </a:endParaRPr>
            </a:p>
          </p:txBody>
        </p:sp>
        <p:sp>
          <p:nvSpPr>
            <p:cNvPr id="10" name="Rectángulo 9">
              <a:extLst>
                <a:ext uri="{FF2B5EF4-FFF2-40B4-BE49-F238E27FC236}">
                  <a16:creationId xmlns:a16="http://schemas.microsoft.com/office/drawing/2014/main" id="{34980A74-DFFF-DD4D-B826-7C5B032B2496}"/>
                </a:ext>
              </a:extLst>
            </p:cNvPr>
            <p:cNvSpPr/>
            <p:nvPr/>
          </p:nvSpPr>
          <p:spPr>
            <a:xfrm>
              <a:off x="393522" y="388506"/>
              <a:ext cx="1568841" cy="55399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T" sz="1500" b="1" i="0" u="none" strike="noStrike" kern="1200" cap="none" spc="0" normalizeH="0" baseline="0" noProof="0" dirty="0">
                  <a:ln>
                    <a:noFill/>
                  </a:ln>
                  <a:solidFill>
                    <a:prstClr val="white"/>
                  </a:solidFill>
                  <a:effectLst/>
                  <a:uLnTx/>
                  <a:uFillTx/>
                  <a:latin typeface="Montserrat SemiBold" pitchFamily="2" charset="77"/>
                  <a:ea typeface="+mn-ea"/>
                  <a:cs typeface="+mn-cs"/>
                </a:rPr>
                <a:t>MINISTERIO DE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GT" sz="1500" b="1" i="0" u="none" strike="noStrike" kern="1200" cap="none" spc="0" normalizeH="0" baseline="0" noProof="0" dirty="0">
                  <a:ln>
                    <a:noFill/>
                  </a:ln>
                  <a:solidFill>
                    <a:prstClr val="white"/>
                  </a:solidFill>
                  <a:effectLst/>
                  <a:uLnTx/>
                  <a:uFillTx/>
                  <a:latin typeface="Montserrat SemiBold" pitchFamily="2" charset="77"/>
                  <a:ea typeface="+mn-ea"/>
                  <a:cs typeface="+mn-cs"/>
                </a:rPr>
                <a:t>ECONOMÍA</a:t>
              </a:r>
            </a:p>
          </p:txBody>
        </p:sp>
        <p:cxnSp>
          <p:nvCxnSpPr>
            <p:cNvPr id="14" name="Conector recto 13">
              <a:extLst>
                <a:ext uri="{FF2B5EF4-FFF2-40B4-BE49-F238E27FC236}">
                  <a16:creationId xmlns:a16="http://schemas.microsoft.com/office/drawing/2014/main" id="{CA8F8642-C35F-8140-91CC-20711723DF8A}"/>
                </a:ext>
              </a:extLst>
            </p:cNvPr>
            <p:cNvCxnSpPr/>
            <p:nvPr/>
          </p:nvCxnSpPr>
          <p:spPr>
            <a:xfrm>
              <a:off x="297951" y="203234"/>
              <a:ext cx="0" cy="832207"/>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16" name="Imagen 15">
              <a:extLst>
                <a:ext uri="{FF2B5EF4-FFF2-40B4-BE49-F238E27FC236}">
                  <a16:creationId xmlns:a16="http://schemas.microsoft.com/office/drawing/2014/main" id="{6798B1D5-C5A7-3948-AEBE-14CA77F1F7AB}"/>
                </a:ext>
              </a:extLst>
            </p:cNvPr>
            <p:cNvPicPr>
              <a:picLocks noChangeAspect="1"/>
            </p:cNvPicPr>
            <p:nvPr/>
          </p:nvPicPr>
          <p:blipFill>
            <a:blip r:embed="rId2"/>
            <a:stretch>
              <a:fillRect/>
            </a:stretch>
          </p:blipFill>
          <p:spPr>
            <a:xfrm>
              <a:off x="11103690" y="118229"/>
              <a:ext cx="882828" cy="1038260"/>
            </a:xfrm>
            <a:prstGeom prst="rect">
              <a:avLst/>
            </a:prstGeom>
          </p:spPr>
        </p:pic>
      </p:grpSp>
      <p:sp>
        <p:nvSpPr>
          <p:cNvPr id="11" name="Rectángulo 10">
            <a:extLst>
              <a:ext uri="{FF2B5EF4-FFF2-40B4-BE49-F238E27FC236}">
                <a16:creationId xmlns:a16="http://schemas.microsoft.com/office/drawing/2014/main" id="{02E7BD7B-1A99-7941-BE86-0C813DC85E1D}"/>
              </a:ext>
            </a:extLst>
          </p:cNvPr>
          <p:cNvSpPr/>
          <p:nvPr/>
        </p:nvSpPr>
        <p:spPr>
          <a:xfrm>
            <a:off x="297951" y="1238681"/>
            <a:ext cx="11132172" cy="369332"/>
          </a:xfrm>
          <a:prstGeom prst="rect">
            <a:avLst/>
          </a:prstGeom>
        </p:spPr>
        <p:txBody>
          <a:bodyPr wrap="square">
            <a:spAutoFit/>
          </a:bodyPr>
          <a:lstStyle/>
          <a:p>
            <a:r>
              <a:rPr lang="es-GT" b="1" dirty="0">
                <a:solidFill>
                  <a:srgbClr val="0B2A4A"/>
                </a:solidFill>
                <a:latin typeface="Montserrat" panose="02000505000000020004" pitchFamily="2" charset="0"/>
              </a:rPr>
              <a:t>Viceministerio Administrativo y Financiero</a:t>
            </a:r>
          </a:p>
        </p:txBody>
      </p:sp>
      <p:sp>
        <p:nvSpPr>
          <p:cNvPr id="13" name="Rectángulo 12">
            <a:extLst>
              <a:ext uri="{FF2B5EF4-FFF2-40B4-BE49-F238E27FC236}">
                <a16:creationId xmlns:a16="http://schemas.microsoft.com/office/drawing/2014/main" id="{98B577A0-53AC-4617-BF03-F484F75BF9ED}"/>
              </a:ext>
            </a:extLst>
          </p:cNvPr>
          <p:cNvSpPr/>
          <p:nvPr/>
        </p:nvSpPr>
        <p:spPr>
          <a:xfrm>
            <a:off x="297951" y="1738965"/>
            <a:ext cx="11132172" cy="523220"/>
          </a:xfrm>
          <a:prstGeom prst="rect">
            <a:avLst/>
          </a:prstGeom>
        </p:spPr>
        <p:txBody>
          <a:bodyPr wrap="square">
            <a:spAutoFit/>
          </a:bodyPr>
          <a:lstStyle/>
          <a:p>
            <a:pPr indent="-285750">
              <a:defRPr/>
            </a:pPr>
            <a:r>
              <a:rPr lang="es-GT" sz="2800" dirty="0">
                <a:solidFill>
                  <a:srgbClr val="1488C2"/>
                </a:solidFill>
                <a:latin typeface="Calibri" panose="020F0502020204030204" pitchFamily="34" charset="0"/>
                <a:cs typeface="Calibri" panose="020F0502020204030204" pitchFamily="34" charset="0"/>
              </a:rPr>
              <a:t>5.  Explicación de la importancia de la erogación en servicios personales</a:t>
            </a:r>
          </a:p>
        </p:txBody>
      </p:sp>
      <p:sp>
        <p:nvSpPr>
          <p:cNvPr id="15" name="11 CuadroTexto"/>
          <p:cNvSpPr txBox="1"/>
          <p:nvPr/>
        </p:nvSpPr>
        <p:spPr>
          <a:xfrm>
            <a:off x="1395687" y="3092953"/>
            <a:ext cx="3402736" cy="1384995"/>
          </a:xfrm>
          <a:prstGeom prst="rect">
            <a:avLst/>
          </a:prstGeom>
          <a:noFill/>
        </p:spPr>
        <p:txBody>
          <a:bodyPr wrap="square" rtlCol="0">
            <a:spAutoFit/>
          </a:bodyPr>
          <a:lstStyle/>
          <a:p>
            <a:pPr>
              <a:buFont typeface="Arial" pitchFamily="34" charset="0"/>
              <a:buChar char="•"/>
            </a:pPr>
            <a:r>
              <a:rPr lang="es-ES" sz="1200" dirty="0"/>
              <a:t>Presupuesto </a:t>
            </a:r>
            <a:r>
              <a:rPr lang="es-ES" sz="1200" b="1" dirty="0"/>
              <a:t>Asignado </a:t>
            </a:r>
            <a:r>
              <a:rPr lang="es-ES" sz="1200" dirty="0"/>
              <a:t>     (Q.  94,102,629)</a:t>
            </a:r>
          </a:p>
          <a:p>
            <a:endParaRPr lang="es-ES" sz="1200" dirty="0"/>
          </a:p>
          <a:p>
            <a:pPr>
              <a:buFont typeface="Arial" pitchFamily="34" charset="0"/>
              <a:buChar char="•"/>
            </a:pPr>
            <a:r>
              <a:rPr lang="es-ES" sz="1200" dirty="0"/>
              <a:t>Presupuesto </a:t>
            </a:r>
            <a:r>
              <a:rPr lang="es-ES" sz="1200" b="1" dirty="0"/>
              <a:t>Vigente </a:t>
            </a:r>
            <a:r>
              <a:rPr lang="es-ES" sz="1200" dirty="0"/>
              <a:t>        (Q. 138,752,863)</a:t>
            </a:r>
          </a:p>
          <a:p>
            <a:endParaRPr lang="es-ES" sz="1200" dirty="0"/>
          </a:p>
          <a:p>
            <a:pPr>
              <a:buFont typeface="Arial" pitchFamily="34" charset="0"/>
              <a:buChar char="•"/>
            </a:pPr>
            <a:r>
              <a:rPr lang="es-ES" sz="1200" dirty="0"/>
              <a:t>Presupuesto </a:t>
            </a:r>
            <a:r>
              <a:rPr lang="es-ES" sz="1200" b="1" dirty="0"/>
              <a:t>Devengado </a:t>
            </a:r>
            <a:r>
              <a:rPr lang="es-ES" sz="1200" dirty="0"/>
              <a:t> (Q. 131,431,963.08)</a:t>
            </a:r>
          </a:p>
          <a:p>
            <a:endParaRPr lang="es-ES" sz="1200" dirty="0"/>
          </a:p>
          <a:p>
            <a:pPr>
              <a:buFont typeface="Arial" pitchFamily="34" charset="0"/>
              <a:buChar char="•"/>
            </a:pPr>
            <a:r>
              <a:rPr lang="es-ES" sz="1200" dirty="0"/>
              <a:t>Saldo por </a:t>
            </a:r>
            <a:r>
              <a:rPr lang="es-ES" sz="1200" b="1" dirty="0"/>
              <a:t>ejecutar </a:t>
            </a:r>
            <a:r>
              <a:rPr lang="es-ES" sz="1200" dirty="0"/>
              <a:t>            (Q. </a:t>
            </a:r>
            <a:r>
              <a:rPr lang="es-MX" sz="1200" dirty="0"/>
              <a:t>7,320,899.92 </a:t>
            </a:r>
            <a:r>
              <a:rPr lang="es-ES" sz="1200" dirty="0"/>
              <a:t>)</a:t>
            </a:r>
          </a:p>
        </p:txBody>
      </p:sp>
      <p:sp>
        <p:nvSpPr>
          <p:cNvPr id="12" name="Rectángulo 11">
            <a:extLst>
              <a:ext uri="{FF2B5EF4-FFF2-40B4-BE49-F238E27FC236}">
                <a16:creationId xmlns:a16="http://schemas.microsoft.com/office/drawing/2014/main" id="{A734AB5C-8EF8-4BB7-9315-64E358AABBF7}"/>
              </a:ext>
            </a:extLst>
          </p:cNvPr>
          <p:cNvSpPr/>
          <p:nvPr/>
        </p:nvSpPr>
        <p:spPr>
          <a:xfrm>
            <a:off x="297951" y="5414523"/>
            <a:ext cx="11364135" cy="1477328"/>
          </a:xfrm>
          <a:prstGeom prst="rect">
            <a:avLst/>
          </a:prstGeom>
        </p:spPr>
        <p:txBody>
          <a:bodyPr wrap="square">
            <a:spAutoFit/>
          </a:bodyPr>
          <a:lstStyle/>
          <a:p>
            <a:pPr algn="just"/>
            <a:r>
              <a:rPr lang="es-GT" dirty="0">
                <a:solidFill>
                  <a:srgbClr val="0B2A4A"/>
                </a:solidFill>
              </a:rPr>
              <a:t>Es importante contar con el presupuesto asignado para cubrir los salarios y honorarios </a:t>
            </a:r>
            <a:r>
              <a:rPr lang="es-GT" dirty="0">
                <a:solidFill>
                  <a:schemeClr val="tx2"/>
                </a:solidFill>
              </a:rPr>
              <a:t>de 1,010 e</a:t>
            </a:r>
            <a:r>
              <a:rPr lang="es-GT" dirty="0">
                <a:solidFill>
                  <a:srgbClr val="0B2A4A"/>
                </a:solidFill>
              </a:rPr>
              <a:t>mpleados que contribuyen al cumplimiento que por mandato legal se tiene en el ministerio, es brindar servicios que permitan fomentar la economía desde un microempresario a grandes empresas  a través de los cinco viceministerios,  inversión y competencia, comercio exterior, desarrollo de la microempresa, de servicios registrales y el de administración financiera, el cual se ejecuta a través de sus 8 unidades ejecutoras. </a:t>
            </a:r>
          </a:p>
        </p:txBody>
      </p:sp>
      <p:pic>
        <p:nvPicPr>
          <p:cNvPr id="2" name="Imagen 1"/>
          <p:cNvPicPr>
            <a:picLocks noChangeAspect="1"/>
          </p:cNvPicPr>
          <p:nvPr/>
        </p:nvPicPr>
        <p:blipFill rotWithShape="1">
          <a:blip r:embed="rId3"/>
          <a:srcRect b="9341"/>
          <a:stretch/>
        </p:blipFill>
        <p:spPr>
          <a:xfrm>
            <a:off x="5184566" y="2175256"/>
            <a:ext cx="6037881" cy="3108477"/>
          </a:xfrm>
          <a:prstGeom prst="rect">
            <a:avLst/>
          </a:prstGeom>
        </p:spPr>
      </p:pic>
    </p:spTree>
    <p:extLst>
      <p:ext uri="{BB962C8B-B14F-4D97-AF65-F5344CB8AC3E}">
        <p14:creationId xmlns:p14="http://schemas.microsoft.com/office/powerpoint/2010/main" val="3273717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ángulo 22">
            <a:extLst>
              <a:ext uri="{FF2B5EF4-FFF2-40B4-BE49-F238E27FC236}">
                <a16:creationId xmlns:a16="http://schemas.microsoft.com/office/drawing/2014/main" id="{5F545FB1-3F75-7D49-B57F-8B59F3A4BEA6}"/>
              </a:ext>
            </a:extLst>
          </p:cNvPr>
          <p:cNvSpPr/>
          <p:nvPr/>
        </p:nvSpPr>
        <p:spPr>
          <a:xfrm>
            <a:off x="1874313" y="1227507"/>
            <a:ext cx="7574710" cy="523220"/>
          </a:xfrm>
          <a:prstGeom prst="rect">
            <a:avLst/>
          </a:prstGeom>
        </p:spPr>
        <p:txBody>
          <a:bodyPr wrap="square">
            <a:spAutoFit/>
          </a:bodyPr>
          <a:lstStyle/>
          <a:p>
            <a:pPr algn="ctr"/>
            <a:r>
              <a:rPr lang="es-GT" sz="2800" b="1" dirty="0">
                <a:solidFill>
                  <a:srgbClr val="0B2A4A"/>
                </a:solidFill>
                <a:latin typeface="Montserrat Medium" pitchFamily="2" charset="77"/>
              </a:rPr>
              <a:t>PRESUPUESTO DE INVERSION 2021</a:t>
            </a:r>
          </a:p>
        </p:txBody>
      </p:sp>
      <p:grpSp>
        <p:nvGrpSpPr>
          <p:cNvPr id="10" name="Grupo 19">
            <a:extLst>
              <a:ext uri="{FF2B5EF4-FFF2-40B4-BE49-F238E27FC236}">
                <a16:creationId xmlns:a16="http://schemas.microsoft.com/office/drawing/2014/main" id="{D8E0CE0D-2195-425F-B156-B042359225FB}"/>
              </a:ext>
            </a:extLst>
          </p:cNvPr>
          <p:cNvGrpSpPr/>
          <p:nvPr/>
        </p:nvGrpSpPr>
        <p:grpSpPr>
          <a:xfrm>
            <a:off x="165237" y="20286"/>
            <a:ext cx="10522129" cy="1238681"/>
            <a:chOff x="1" y="0"/>
            <a:chExt cx="11986517" cy="1238681"/>
          </a:xfrm>
        </p:grpSpPr>
        <p:sp>
          <p:nvSpPr>
            <p:cNvPr id="12" name="Rectángulo 11">
              <a:extLst>
                <a:ext uri="{FF2B5EF4-FFF2-40B4-BE49-F238E27FC236}">
                  <a16:creationId xmlns:a16="http://schemas.microsoft.com/office/drawing/2014/main" id="{8FF2A837-2D3B-4EA2-A8F1-516A292EADB4}"/>
                </a:ext>
              </a:extLst>
            </p:cNvPr>
            <p:cNvSpPr/>
            <p:nvPr/>
          </p:nvSpPr>
          <p:spPr>
            <a:xfrm>
              <a:off x="1" y="0"/>
              <a:ext cx="10915650" cy="1238681"/>
            </a:xfrm>
            <a:prstGeom prst="rect">
              <a:avLst/>
            </a:prstGeom>
            <a:solidFill>
              <a:srgbClr val="0F36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GT" sz="1800" b="0" i="0" u="none" strike="noStrike" kern="1200" cap="none" spc="0" normalizeH="0" baseline="0" noProof="0" dirty="0">
                <a:ln>
                  <a:noFill/>
                </a:ln>
                <a:solidFill>
                  <a:prstClr val="white"/>
                </a:solidFill>
                <a:effectLst/>
                <a:highlight>
                  <a:srgbClr val="000080"/>
                </a:highlight>
                <a:uLnTx/>
                <a:uFillTx/>
                <a:latin typeface="Calibri" panose="020F0502020204030204"/>
                <a:ea typeface="+mn-ea"/>
                <a:cs typeface="+mn-cs"/>
              </a:endParaRPr>
            </a:p>
          </p:txBody>
        </p:sp>
        <p:sp>
          <p:nvSpPr>
            <p:cNvPr id="13" name="Rectángulo 12">
              <a:extLst>
                <a:ext uri="{FF2B5EF4-FFF2-40B4-BE49-F238E27FC236}">
                  <a16:creationId xmlns:a16="http://schemas.microsoft.com/office/drawing/2014/main" id="{2246FAF1-48E9-43BB-9845-CBAAE0B1F8FF}"/>
                </a:ext>
              </a:extLst>
            </p:cNvPr>
            <p:cNvSpPr/>
            <p:nvPr/>
          </p:nvSpPr>
          <p:spPr>
            <a:xfrm>
              <a:off x="393522" y="388506"/>
              <a:ext cx="1568841" cy="55399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T" sz="1500" b="1" i="0" u="none" strike="noStrike" kern="1200" cap="none" spc="0" normalizeH="0" baseline="0" noProof="0" dirty="0">
                  <a:ln>
                    <a:noFill/>
                  </a:ln>
                  <a:solidFill>
                    <a:prstClr val="white"/>
                  </a:solidFill>
                  <a:effectLst/>
                  <a:uLnTx/>
                  <a:uFillTx/>
                  <a:latin typeface="Montserrat SemiBold" pitchFamily="2" charset="77"/>
                  <a:ea typeface="+mn-ea"/>
                  <a:cs typeface="+mn-cs"/>
                </a:rPr>
                <a:t>MINISTERIO DE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GT" sz="1500" b="1" i="0" u="none" strike="noStrike" kern="1200" cap="none" spc="0" normalizeH="0" baseline="0" noProof="0" dirty="0">
                  <a:ln>
                    <a:noFill/>
                  </a:ln>
                  <a:solidFill>
                    <a:prstClr val="white"/>
                  </a:solidFill>
                  <a:effectLst/>
                  <a:uLnTx/>
                  <a:uFillTx/>
                  <a:latin typeface="Montserrat SemiBold" pitchFamily="2" charset="77"/>
                  <a:ea typeface="+mn-ea"/>
                  <a:cs typeface="+mn-cs"/>
                </a:rPr>
                <a:t>ECONOMÍA</a:t>
              </a:r>
            </a:p>
          </p:txBody>
        </p:sp>
        <p:cxnSp>
          <p:nvCxnSpPr>
            <p:cNvPr id="14" name="Conector recto 13">
              <a:extLst>
                <a:ext uri="{FF2B5EF4-FFF2-40B4-BE49-F238E27FC236}">
                  <a16:creationId xmlns:a16="http://schemas.microsoft.com/office/drawing/2014/main" id="{CC198649-3590-4A48-AB3A-D900F6E56B83}"/>
                </a:ext>
              </a:extLst>
            </p:cNvPr>
            <p:cNvCxnSpPr/>
            <p:nvPr/>
          </p:nvCxnSpPr>
          <p:spPr>
            <a:xfrm>
              <a:off x="297951" y="203234"/>
              <a:ext cx="0" cy="832207"/>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15" name="Imagen 14">
              <a:extLst>
                <a:ext uri="{FF2B5EF4-FFF2-40B4-BE49-F238E27FC236}">
                  <a16:creationId xmlns:a16="http://schemas.microsoft.com/office/drawing/2014/main" id="{C69CD5B3-C303-42D7-948C-C37D7D7DC5A9}"/>
                </a:ext>
              </a:extLst>
            </p:cNvPr>
            <p:cNvPicPr>
              <a:picLocks noChangeAspect="1"/>
            </p:cNvPicPr>
            <p:nvPr/>
          </p:nvPicPr>
          <p:blipFill>
            <a:blip r:embed="rId2"/>
            <a:stretch>
              <a:fillRect/>
            </a:stretch>
          </p:blipFill>
          <p:spPr>
            <a:xfrm>
              <a:off x="11103690" y="118229"/>
              <a:ext cx="882828" cy="1038260"/>
            </a:xfrm>
            <a:prstGeom prst="rect">
              <a:avLst/>
            </a:prstGeom>
          </p:spPr>
        </p:pic>
      </p:grpSp>
      <p:graphicFrame>
        <p:nvGraphicFramePr>
          <p:cNvPr id="16" name="Gráfico 15">
            <a:extLst>
              <a:ext uri="{FF2B5EF4-FFF2-40B4-BE49-F238E27FC236}">
                <a16:creationId xmlns:a16="http://schemas.microsoft.com/office/drawing/2014/main" id="{00000000-0008-0000-0300-000004000000}"/>
              </a:ext>
            </a:extLst>
          </p:cNvPr>
          <p:cNvGraphicFramePr>
            <a:graphicFrameLocks/>
          </p:cNvGraphicFramePr>
          <p:nvPr/>
        </p:nvGraphicFramePr>
        <p:xfrm>
          <a:off x="751708" y="1756897"/>
          <a:ext cx="8995618" cy="390950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6234202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upo 9">
            <a:extLst>
              <a:ext uri="{FF2B5EF4-FFF2-40B4-BE49-F238E27FC236}">
                <a16:creationId xmlns:a16="http://schemas.microsoft.com/office/drawing/2014/main" id="{D44B4814-2529-4EA0-BC8D-FDEE56CE5B4B}"/>
              </a:ext>
            </a:extLst>
          </p:cNvPr>
          <p:cNvGrpSpPr/>
          <p:nvPr/>
        </p:nvGrpSpPr>
        <p:grpSpPr>
          <a:xfrm>
            <a:off x="87085" y="2398"/>
            <a:ext cx="10522129" cy="1238681"/>
            <a:chOff x="1" y="0"/>
            <a:chExt cx="11986517" cy="1238681"/>
          </a:xfrm>
        </p:grpSpPr>
        <p:sp>
          <p:nvSpPr>
            <p:cNvPr id="13" name="Rectángulo 12">
              <a:extLst>
                <a:ext uri="{FF2B5EF4-FFF2-40B4-BE49-F238E27FC236}">
                  <a16:creationId xmlns:a16="http://schemas.microsoft.com/office/drawing/2014/main" id="{7BF0E9BD-C204-4F11-9598-305D55B0EBF6}"/>
                </a:ext>
              </a:extLst>
            </p:cNvPr>
            <p:cNvSpPr/>
            <p:nvPr/>
          </p:nvSpPr>
          <p:spPr>
            <a:xfrm>
              <a:off x="1" y="0"/>
              <a:ext cx="10915650" cy="1238681"/>
            </a:xfrm>
            <a:prstGeom prst="rect">
              <a:avLst/>
            </a:prstGeom>
            <a:solidFill>
              <a:srgbClr val="0F36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GT" sz="1800" b="0" i="0" u="none" strike="noStrike" kern="1200" cap="none" spc="0" normalizeH="0" baseline="0" noProof="0" dirty="0">
                <a:ln>
                  <a:noFill/>
                </a:ln>
                <a:solidFill>
                  <a:prstClr val="white"/>
                </a:solidFill>
                <a:effectLst/>
                <a:highlight>
                  <a:srgbClr val="000080"/>
                </a:highlight>
                <a:uLnTx/>
                <a:uFillTx/>
                <a:latin typeface="Calibri" panose="020F0502020204030204"/>
                <a:ea typeface="+mn-ea"/>
                <a:cs typeface="+mn-cs"/>
              </a:endParaRPr>
            </a:p>
          </p:txBody>
        </p:sp>
        <p:sp>
          <p:nvSpPr>
            <p:cNvPr id="14" name="Rectángulo 13">
              <a:extLst>
                <a:ext uri="{FF2B5EF4-FFF2-40B4-BE49-F238E27FC236}">
                  <a16:creationId xmlns:a16="http://schemas.microsoft.com/office/drawing/2014/main" id="{8EF92ED6-D232-485B-B8F8-8BD08C372C83}"/>
                </a:ext>
              </a:extLst>
            </p:cNvPr>
            <p:cNvSpPr/>
            <p:nvPr/>
          </p:nvSpPr>
          <p:spPr>
            <a:xfrm>
              <a:off x="393522" y="388506"/>
              <a:ext cx="1568841" cy="55399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T" sz="1500" b="1" i="0" u="none" strike="noStrike" kern="1200" cap="none" spc="0" normalizeH="0" baseline="0" noProof="0" dirty="0">
                  <a:ln>
                    <a:noFill/>
                  </a:ln>
                  <a:solidFill>
                    <a:prstClr val="white"/>
                  </a:solidFill>
                  <a:effectLst/>
                  <a:uLnTx/>
                  <a:uFillTx/>
                  <a:latin typeface="Montserrat SemiBold" pitchFamily="2" charset="77"/>
                  <a:ea typeface="+mn-ea"/>
                  <a:cs typeface="+mn-cs"/>
                </a:rPr>
                <a:t>MINISTERIO DE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GT" sz="1500" b="1" i="0" u="none" strike="noStrike" kern="1200" cap="none" spc="0" normalizeH="0" baseline="0" noProof="0" dirty="0">
                  <a:ln>
                    <a:noFill/>
                  </a:ln>
                  <a:solidFill>
                    <a:prstClr val="white"/>
                  </a:solidFill>
                  <a:effectLst/>
                  <a:uLnTx/>
                  <a:uFillTx/>
                  <a:latin typeface="Montserrat SemiBold" pitchFamily="2" charset="77"/>
                  <a:ea typeface="+mn-ea"/>
                  <a:cs typeface="+mn-cs"/>
                </a:rPr>
                <a:t>ECONOMÍA</a:t>
              </a:r>
            </a:p>
          </p:txBody>
        </p:sp>
        <p:cxnSp>
          <p:nvCxnSpPr>
            <p:cNvPr id="15" name="Conector recto 14">
              <a:extLst>
                <a:ext uri="{FF2B5EF4-FFF2-40B4-BE49-F238E27FC236}">
                  <a16:creationId xmlns:a16="http://schemas.microsoft.com/office/drawing/2014/main" id="{2984CFF6-F90F-480A-A122-F04ADEEC0D44}"/>
                </a:ext>
              </a:extLst>
            </p:cNvPr>
            <p:cNvCxnSpPr/>
            <p:nvPr/>
          </p:nvCxnSpPr>
          <p:spPr>
            <a:xfrm>
              <a:off x="297951" y="203234"/>
              <a:ext cx="0" cy="832207"/>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16" name="Imagen 15">
              <a:extLst>
                <a:ext uri="{FF2B5EF4-FFF2-40B4-BE49-F238E27FC236}">
                  <a16:creationId xmlns:a16="http://schemas.microsoft.com/office/drawing/2014/main" id="{CC8C1C04-E24D-4CEE-BEEE-E1680C20636B}"/>
                </a:ext>
              </a:extLst>
            </p:cNvPr>
            <p:cNvPicPr>
              <a:picLocks noChangeAspect="1"/>
            </p:cNvPicPr>
            <p:nvPr/>
          </p:nvPicPr>
          <p:blipFill>
            <a:blip r:embed="rId2"/>
            <a:stretch>
              <a:fillRect/>
            </a:stretch>
          </p:blipFill>
          <p:spPr>
            <a:xfrm>
              <a:off x="11103690" y="118229"/>
              <a:ext cx="882828" cy="1038260"/>
            </a:xfrm>
            <a:prstGeom prst="rect">
              <a:avLst/>
            </a:prstGeom>
          </p:spPr>
        </p:pic>
      </p:grpSp>
      <p:sp>
        <p:nvSpPr>
          <p:cNvPr id="12" name="Rectángulo 11">
            <a:extLst>
              <a:ext uri="{FF2B5EF4-FFF2-40B4-BE49-F238E27FC236}">
                <a16:creationId xmlns:a16="http://schemas.microsoft.com/office/drawing/2014/main" id="{ADCDC903-C12E-423C-9CC3-CE2726D6FBC6}"/>
              </a:ext>
            </a:extLst>
          </p:cNvPr>
          <p:cNvSpPr/>
          <p:nvPr/>
        </p:nvSpPr>
        <p:spPr>
          <a:xfrm>
            <a:off x="605729" y="2230791"/>
            <a:ext cx="8738568" cy="954107"/>
          </a:xfrm>
          <a:prstGeom prst="rect">
            <a:avLst/>
          </a:prstGeom>
        </p:spPr>
        <p:txBody>
          <a:bodyPr wrap="square">
            <a:spAutoFit/>
          </a:bodyPr>
          <a:lstStyle/>
          <a:p>
            <a:r>
              <a:rPr lang="es-MX" sz="2800" dirty="0">
                <a:solidFill>
                  <a:srgbClr val="1488C2"/>
                </a:solidFill>
                <a:latin typeface="Calibri" panose="020F0502020204030204" pitchFamily="34" charset="0"/>
                <a:cs typeface="Calibri" panose="020F0502020204030204" pitchFamily="34" charset="0"/>
              </a:rPr>
              <a:t>Descripción del presupuesto vigente, ejecutado y saldo de la inversión en general</a:t>
            </a:r>
            <a:endParaRPr lang="es-GT" sz="2800" b="1" dirty="0">
              <a:solidFill>
                <a:srgbClr val="0B2A4A"/>
              </a:solidFill>
              <a:latin typeface="Montserrat Medium" pitchFamily="2" charset="77"/>
            </a:endParaRPr>
          </a:p>
        </p:txBody>
      </p:sp>
      <p:sp>
        <p:nvSpPr>
          <p:cNvPr id="8" name="Rectángulo 7">
            <a:extLst>
              <a:ext uri="{FF2B5EF4-FFF2-40B4-BE49-F238E27FC236}">
                <a16:creationId xmlns:a16="http://schemas.microsoft.com/office/drawing/2014/main" id="{D238B1FF-2065-474E-9800-2334422754F2}"/>
              </a:ext>
            </a:extLst>
          </p:cNvPr>
          <p:cNvSpPr/>
          <p:nvPr/>
        </p:nvSpPr>
        <p:spPr>
          <a:xfrm>
            <a:off x="605729" y="3626483"/>
            <a:ext cx="8738568" cy="2031325"/>
          </a:xfrm>
          <a:prstGeom prst="rect">
            <a:avLst/>
          </a:prstGeom>
        </p:spPr>
        <p:txBody>
          <a:bodyPr wrap="square">
            <a:spAutoFit/>
          </a:bodyPr>
          <a:lstStyle/>
          <a:p>
            <a:pPr algn="just"/>
            <a:r>
              <a:rPr lang="es-GT" dirty="0">
                <a:latin typeface="Montserrat" pitchFamily="2" charset="77"/>
              </a:rPr>
              <a:t>Los fondos de inversión dentro del Ministerio, no son precisamente para realizar obra gris, sino para fortalecer los sistemas informáticos, comunicación y administración, con ello se contribuye a servicios mas agiles y oportunos en la gestión de procesos y servicios que se brindad a través de los Registro de servicios como el Mercantil, RPI, Valores y Mercancías, así como los Programas de MIPYME, Competitividad y Calidad y Dirección Superior.</a:t>
            </a:r>
            <a:endParaRPr lang="es-GT" dirty="0">
              <a:latin typeface="Montserrat Medium" pitchFamily="2" charset="77"/>
            </a:endParaRPr>
          </a:p>
        </p:txBody>
      </p:sp>
    </p:spTree>
    <p:extLst>
      <p:ext uri="{BB962C8B-B14F-4D97-AF65-F5344CB8AC3E}">
        <p14:creationId xmlns:p14="http://schemas.microsoft.com/office/powerpoint/2010/main" val="39464597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ángulo 6">
            <a:extLst>
              <a:ext uri="{FF2B5EF4-FFF2-40B4-BE49-F238E27FC236}">
                <a16:creationId xmlns:a16="http://schemas.microsoft.com/office/drawing/2014/main" id="{5DB57D29-66BC-D84A-B1AA-A75A11743565}"/>
              </a:ext>
            </a:extLst>
          </p:cNvPr>
          <p:cNvSpPr/>
          <p:nvPr/>
        </p:nvSpPr>
        <p:spPr>
          <a:xfrm>
            <a:off x="393521" y="2176434"/>
            <a:ext cx="11132172" cy="880241"/>
          </a:xfrm>
          <a:prstGeom prst="rect">
            <a:avLst/>
          </a:prstGeom>
        </p:spPr>
        <p:txBody>
          <a:bodyPr wrap="square">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endParaRPr kumimoji="0" lang="es-GT" sz="16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endParaRPr>
          </a:p>
          <a:p>
            <a:pPr marL="285750" marR="0" lvl="0" indent="-285750" algn="just"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endParaRPr kumimoji="0" lang="es-GT" sz="1600" b="0" i="0" u="none" strike="noStrike" kern="1200" cap="none" spc="0" normalizeH="0" baseline="0" noProof="0" dirty="0">
              <a:ln>
                <a:noFill/>
              </a:ln>
              <a:solidFill>
                <a:srgbClr val="00223B"/>
              </a:solidFill>
              <a:effectLst/>
              <a:uLnTx/>
              <a:uFillTx/>
              <a:latin typeface="Montserrat Medium" pitchFamily="2" charset="77"/>
              <a:ea typeface="+mn-ea"/>
              <a:cs typeface="+mn-cs"/>
            </a:endParaRPr>
          </a:p>
          <a:p>
            <a:pPr marL="285750" marR="0" lvl="0" indent="-285750" algn="just"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endParaRPr kumimoji="0" lang="es-GT" sz="1600" b="0" i="0" u="none" strike="noStrike" kern="1200" cap="none" spc="0" normalizeH="0" baseline="0" noProof="0" dirty="0">
              <a:ln>
                <a:noFill/>
              </a:ln>
              <a:solidFill>
                <a:srgbClr val="00223B"/>
              </a:solidFill>
              <a:effectLst/>
              <a:uLnTx/>
              <a:uFillTx/>
              <a:latin typeface="Montserrat Medium" pitchFamily="2" charset="77"/>
              <a:ea typeface="+mn-ea"/>
              <a:cs typeface="+mn-cs"/>
            </a:endParaRPr>
          </a:p>
        </p:txBody>
      </p:sp>
      <p:grpSp>
        <p:nvGrpSpPr>
          <p:cNvPr id="2" name="Grupo 19">
            <a:extLst>
              <a:ext uri="{FF2B5EF4-FFF2-40B4-BE49-F238E27FC236}">
                <a16:creationId xmlns:a16="http://schemas.microsoft.com/office/drawing/2014/main" id="{EDEA46E3-871B-DF43-BD22-19D2C5E7154C}"/>
              </a:ext>
            </a:extLst>
          </p:cNvPr>
          <p:cNvGrpSpPr/>
          <p:nvPr/>
        </p:nvGrpSpPr>
        <p:grpSpPr>
          <a:xfrm>
            <a:off x="393522" y="0"/>
            <a:ext cx="10522129" cy="1238681"/>
            <a:chOff x="1" y="0"/>
            <a:chExt cx="11986517" cy="1238681"/>
          </a:xfrm>
        </p:grpSpPr>
        <p:sp>
          <p:nvSpPr>
            <p:cNvPr id="5" name="Rectángulo 4">
              <a:extLst>
                <a:ext uri="{FF2B5EF4-FFF2-40B4-BE49-F238E27FC236}">
                  <a16:creationId xmlns:a16="http://schemas.microsoft.com/office/drawing/2014/main" id="{85451C86-8714-7548-B613-3D616A8EF2C1}"/>
                </a:ext>
              </a:extLst>
            </p:cNvPr>
            <p:cNvSpPr/>
            <p:nvPr/>
          </p:nvSpPr>
          <p:spPr>
            <a:xfrm>
              <a:off x="1" y="0"/>
              <a:ext cx="10915650" cy="1238681"/>
            </a:xfrm>
            <a:prstGeom prst="rect">
              <a:avLst/>
            </a:prstGeom>
            <a:solidFill>
              <a:srgbClr val="0F36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GT" sz="1800" b="0" i="0" u="none" strike="noStrike" kern="1200" cap="none" spc="0" normalizeH="0" baseline="0" noProof="0" dirty="0">
                <a:ln>
                  <a:noFill/>
                </a:ln>
                <a:solidFill>
                  <a:prstClr val="white"/>
                </a:solidFill>
                <a:effectLst/>
                <a:highlight>
                  <a:srgbClr val="000080"/>
                </a:highlight>
                <a:uLnTx/>
                <a:uFillTx/>
                <a:latin typeface="Calibri" panose="020F0502020204030204"/>
                <a:ea typeface="+mn-ea"/>
                <a:cs typeface="+mn-cs"/>
              </a:endParaRPr>
            </a:p>
          </p:txBody>
        </p:sp>
        <p:sp>
          <p:nvSpPr>
            <p:cNvPr id="10" name="Rectángulo 9">
              <a:extLst>
                <a:ext uri="{FF2B5EF4-FFF2-40B4-BE49-F238E27FC236}">
                  <a16:creationId xmlns:a16="http://schemas.microsoft.com/office/drawing/2014/main" id="{34980A74-DFFF-DD4D-B826-7C5B032B2496}"/>
                </a:ext>
              </a:extLst>
            </p:cNvPr>
            <p:cNvSpPr/>
            <p:nvPr/>
          </p:nvSpPr>
          <p:spPr>
            <a:xfrm>
              <a:off x="393522" y="388506"/>
              <a:ext cx="1568841" cy="55399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T" sz="1500" b="1" i="0" u="none" strike="noStrike" kern="1200" cap="none" spc="0" normalizeH="0" baseline="0" noProof="0" dirty="0">
                  <a:ln>
                    <a:noFill/>
                  </a:ln>
                  <a:solidFill>
                    <a:prstClr val="white"/>
                  </a:solidFill>
                  <a:effectLst/>
                  <a:uLnTx/>
                  <a:uFillTx/>
                  <a:latin typeface="Montserrat SemiBold" pitchFamily="2" charset="77"/>
                  <a:ea typeface="+mn-ea"/>
                  <a:cs typeface="+mn-cs"/>
                </a:rPr>
                <a:t>MINISTERIO DE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GT" sz="1500" b="1" i="0" u="none" strike="noStrike" kern="1200" cap="none" spc="0" normalizeH="0" baseline="0" noProof="0" dirty="0">
                  <a:ln>
                    <a:noFill/>
                  </a:ln>
                  <a:solidFill>
                    <a:prstClr val="white"/>
                  </a:solidFill>
                  <a:effectLst/>
                  <a:uLnTx/>
                  <a:uFillTx/>
                  <a:latin typeface="Montserrat SemiBold" pitchFamily="2" charset="77"/>
                  <a:ea typeface="+mn-ea"/>
                  <a:cs typeface="+mn-cs"/>
                </a:rPr>
                <a:t>ECONOMÍA</a:t>
              </a:r>
            </a:p>
          </p:txBody>
        </p:sp>
        <p:cxnSp>
          <p:nvCxnSpPr>
            <p:cNvPr id="14" name="Conector recto 13">
              <a:extLst>
                <a:ext uri="{FF2B5EF4-FFF2-40B4-BE49-F238E27FC236}">
                  <a16:creationId xmlns:a16="http://schemas.microsoft.com/office/drawing/2014/main" id="{CA8F8642-C35F-8140-91CC-20711723DF8A}"/>
                </a:ext>
              </a:extLst>
            </p:cNvPr>
            <p:cNvCxnSpPr/>
            <p:nvPr/>
          </p:nvCxnSpPr>
          <p:spPr>
            <a:xfrm>
              <a:off x="297951" y="203234"/>
              <a:ext cx="0" cy="832207"/>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16" name="Imagen 15">
              <a:extLst>
                <a:ext uri="{FF2B5EF4-FFF2-40B4-BE49-F238E27FC236}">
                  <a16:creationId xmlns:a16="http://schemas.microsoft.com/office/drawing/2014/main" id="{6798B1D5-C5A7-3948-AEBE-14CA77F1F7AB}"/>
                </a:ext>
              </a:extLst>
            </p:cNvPr>
            <p:cNvPicPr>
              <a:picLocks noChangeAspect="1"/>
            </p:cNvPicPr>
            <p:nvPr/>
          </p:nvPicPr>
          <p:blipFill>
            <a:blip r:embed="rId2"/>
            <a:stretch>
              <a:fillRect/>
            </a:stretch>
          </p:blipFill>
          <p:spPr>
            <a:xfrm>
              <a:off x="11103690" y="118229"/>
              <a:ext cx="882828" cy="1038260"/>
            </a:xfrm>
            <a:prstGeom prst="rect">
              <a:avLst/>
            </a:prstGeom>
          </p:spPr>
        </p:pic>
      </p:grpSp>
      <p:sp>
        <p:nvSpPr>
          <p:cNvPr id="11" name="Rectángulo 10">
            <a:extLst>
              <a:ext uri="{FF2B5EF4-FFF2-40B4-BE49-F238E27FC236}">
                <a16:creationId xmlns:a16="http://schemas.microsoft.com/office/drawing/2014/main" id="{02E7BD7B-1A99-7941-BE86-0C813DC85E1D}"/>
              </a:ext>
            </a:extLst>
          </p:cNvPr>
          <p:cNvSpPr/>
          <p:nvPr/>
        </p:nvSpPr>
        <p:spPr>
          <a:xfrm>
            <a:off x="297951" y="1248270"/>
            <a:ext cx="11132172"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T" sz="1800" b="1" i="0" u="none" strike="noStrike" kern="1200" cap="none" spc="0" normalizeH="0" baseline="0" noProof="0" dirty="0">
                <a:ln>
                  <a:noFill/>
                </a:ln>
                <a:solidFill>
                  <a:srgbClr val="0B2A4A"/>
                </a:solidFill>
                <a:effectLst/>
                <a:uLnTx/>
                <a:uFillTx/>
                <a:latin typeface="Montserrat" panose="02000505000000020004" pitchFamily="2" charset="0"/>
                <a:ea typeface="+mn-ea"/>
                <a:cs typeface="+mn-cs"/>
              </a:rPr>
              <a:t>Viceministerio Administrativo y Financiero</a:t>
            </a:r>
          </a:p>
        </p:txBody>
      </p:sp>
      <p:sp>
        <p:nvSpPr>
          <p:cNvPr id="13" name="Rectángulo 12">
            <a:extLst>
              <a:ext uri="{FF2B5EF4-FFF2-40B4-BE49-F238E27FC236}">
                <a16:creationId xmlns:a16="http://schemas.microsoft.com/office/drawing/2014/main" id="{74570729-BBBF-406D-812C-4F40BDC977D3}"/>
              </a:ext>
            </a:extLst>
          </p:cNvPr>
          <p:cNvSpPr/>
          <p:nvPr/>
        </p:nvSpPr>
        <p:spPr>
          <a:xfrm>
            <a:off x="232049" y="1704720"/>
            <a:ext cx="11132172" cy="646331"/>
          </a:xfrm>
          <a:prstGeom prst="rect">
            <a:avLst/>
          </a:prstGeom>
        </p:spPr>
        <p:txBody>
          <a:bodyPr wrap="square">
            <a:spAutoFit/>
          </a:bodyPr>
          <a:lstStyle/>
          <a:p>
            <a:pPr marL="285750" marR="0" lvl="0" indent="-285750" algn="just" defTabSz="914400" rtl="0" eaLnBrk="1" fontAlgn="auto" latinLnBrk="0" hangingPunct="1">
              <a:lnSpc>
                <a:spcPct val="100000"/>
              </a:lnSpc>
              <a:spcBef>
                <a:spcPts val="0"/>
              </a:spcBef>
              <a:spcAft>
                <a:spcPts val="0"/>
              </a:spcAft>
              <a:buClrTx/>
              <a:buSzTx/>
              <a:buFontTx/>
              <a:buNone/>
              <a:tabLst/>
              <a:defRPr/>
            </a:pPr>
            <a:endParaRPr kumimoji="0" lang="es-GT" sz="1200" b="0" i="0" u="none" strike="noStrike" kern="1200" cap="none" spc="0" normalizeH="0" baseline="0" noProof="0" dirty="0">
              <a:ln>
                <a:noFill/>
              </a:ln>
              <a:solidFill>
                <a:srgbClr val="00223B"/>
              </a:solidFill>
              <a:effectLst/>
              <a:uLnTx/>
              <a:uFillTx/>
              <a:latin typeface="Montserrat Medium" pitchFamily="2" charset="77"/>
              <a:ea typeface="+mn-ea"/>
              <a:cs typeface="+mn-cs"/>
            </a:endParaRPr>
          </a:p>
          <a:p>
            <a:pPr marL="285750" marR="0" lvl="0" indent="-285750" algn="ctr" defTabSz="914400" rtl="0" eaLnBrk="1" fontAlgn="auto" latinLnBrk="0" hangingPunct="1">
              <a:lnSpc>
                <a:spcPct val="100000"/>
              </a:lnSpc>
              <a:spcBef>
                <a:spcPts val="0"/>
              </a:spcBef>
              <a:spcAft>
                <a:spcPts val="0"/>
              </a:spcAft>
              <a:buClrTx/>
              <a:buSzTx/>
              <a:buFontTx/>
              <a:buNone/>
              <a:tabLst/>
              <a:defRPr/>
            </a:pPr>
            <a:r>
              <a:rPr kumimoji="0" lang="es-GT" sz="2400" b="1" i="0" u="none" strike="noStrike" kern="1200" cap="none" spc="0" normalizeH="0" baseline="0" noProof="0" dirty="0">
                <a:ln>
                  <a:noFill/>
                </a:ln>
                <a:solidFill>
                  <a:srgbClr val="00223B"/>
                </a:solidFill>
                <a:effectLst/>
                <a:uLnTx/>
                <a:uFillTx/>
                <a:latin typeface="Montserrat Medium" pitchFamily="2" charset="77"/>
                <a:ea typeface="+mn-ea"/>
                <a:cs typeface="+mn-cs"/>
              </a:rPr>
              <a:t>Ejecución Presupuestaría por principales finalidades</a:t>
            </a:r>
          </a:p>
        </p:txBody>
      </p:sp>
      <p:graphicFrame>
        <p:nvGraphicFramePr>
          <p:cNvPr id="12" name="Gráfico 11">
            <a:extLst>
              <a:ext uri="{FF2B5EF4-FFF2-40B4-BE49-F238E27FC236}">
                <a16:creationId xmlns:a16="http://schemas.microsoft.com/office/drawing/2014/main" id="{B71359F5-8360-4EA5-81B1-C7A9F4744EBC}"/>
              </a:ext>
            </a:extLst>
          </p:cNvPr>
          <p:cNvGraphicFramePr>
            <a:graphicFrameLocks/>
          </p:cNvGraphicFramePr>
          <p:nvPr/>
        </p:nvGraphicFramePr>
        <p:xfrm>
          <a:off x="1227221" y="2351051"/>
          <a:ext cx="8263251" cy="3827121"/>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3008833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upo 9">
            <a:extLst>
              <a:ext uri="{FF2B5EF4-FFF2-40B4-BE49-F238E27FC236}">
                <a16:creationId xmlns:a16="http://schemas.microsoft.com/office/drawing/2014/main" id="{D44B4814-2529-4EA0-BC8D-FDEE56CE5B4B}"/>
              </a:ext>
            </a:extLst>
          </p:cNvPr>
          <p:cNvGrpSpPr/>
          <p:nvPr/>
        </p:nvGrpSpPr>
        <p:grpSpPr>
          <a:xfrm>
            <a:off x="87085" y="2398"/>
            <a:ext cx="10522129" cy="1238681"/>
            <a:chOff x="1" y="0"/>
            <a:chExt cx="11986517" cy="1238681"/>
          </a:xfrm>
        </p:grpSpPr>
        <p:sp>
          <p:nvSpPr>
            <p:cNvPr id="13" name="Rectángulo 12">
              <a:extLst>
                <a:ext uri="{FF2B5EF4-FFF2-40B4-BE49-F238E27FC236}">
                  <a16:creationId xmlns:a16="http://schemas.microsoft.com/office/drawing/2014/main" id="{7BF0E9BD-C204-4F11-9598-305D55B0EBF6}"/>
                </a:ext>
              </a:extLst>
            </p:cNvPr>
            <p:cNvSpPr/>
            <p:nvPr/>
          </p:nvSpPr>
          <p:spPr>
            <a:xfrm>
              <a:off x="1" y="0"/>
              <a:ext cx="10915650" cy="1238681"/>
            </a:xfrm>
            <a:prstGeom prst="rect">
              <a:avLst/>
            </a:prstGeom>
            <a:solidFill>
              <a:srgbClr val="0F36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GT" sz="1800" b="0" i="0" u="none" strike="noStrike" kern="1200" cap="none" spc="0" normalizeH="0" baseline="0" noProof="0" dirty="0">
                <a:ln>
                  <a:noFill/>
                </a:ln>
                <a:solidFill>
                  <a:prstClr val="white"/>
                </a:solidFill>
                <a:effectLst/>
                <a:highlight>
                  <a:srgbClr val="000080"/>
                </a:highlight>
                <a:uLnTx/>
                <a:uFillTx/>
                <a:latin typeface="Calibri" panose="020F0502020204030204"/>
                <a:ea typeface="+mn-ea"/>
                <a:cs typeface="+mn-cs"/>
              </a:endParaRPr>
            </a:p>
          </p:txBody>
        </p:sp>
        <p:sp>
          <p:nvSpPr>
            <p:cNvPr id="14" name="Rectángulo 13">
              <a:extLst>
                <a:ext uri="{FF2B5EF4-FFF2-40B4-BE49-F238E27FC236}">
                  <a16:creationId xmlns:a16="http://schemas.microsoft.com/office/drawing/2014/main" id="{8EF92ED6-D232-485B-B8F8-8BD08C372C83}"/>
                </a:ext>
              </a:extLst>
            </p:cNvPr>
            <p:cNvSpPr/>
            <p:nvPr/>
          </p:nvSpPr>
          <p:spPr>
            <a:xfrm>
              <a:off x="393522" y="388506"/>
              <a:ext cx="1568841" cy="55399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T" sz="1500" b="1" i="0" u="none" strike="noStrike" kern="1200" cap="none" spc="0" normalizeH="0" baseline="0" noProof="0" dirty="0">
                  <a:ln>
                    <a:noFill/>
                  </a:ln>
                  <a:solidFill>
                    <a:prstClr val="white"/>
                  </a:solidFill>
                  <a:effectLst/>
                  <a:uLnTx/>
                  <a:uFillTx/>
                  <a:latin typeface="Montserrat SemiBold" pitchFamily="2" charset="77"/>
                  <a:ea typeface="+mn-ea"/>
                  <a:cs typeface="+mn-cs"/>
                </a:rPr>
                <a:t>MINISTERIO DE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GT" sz="1500" b="1" i="0" u="none" strike="noStrike" kern="1200" cap="none" spc="0" normalizeH="0" baseline="0" noProof="0" dirty="0">
                  <a:ln>
                    <a:noFill/>
                  </a:ln>
                  <a:solidFill>
                    <a:prstClr val="white"/>
                  </a:solidFill>
                  <a:effectLst/>
                  <a:uLnTx/>
                  <a:uFillTx/>
                  <a:latin typeface="Montserrat SemiBold" pitchFamily="2" charset="77"/>
                  <a:ea typeface="+mn-ea"/>
                  <a:cs typeface="+mn-cs"/>
                </a:rPr>
                <a:t>ECONOMÍA</a:t>
              </a:r>
            </a:p>
          </p:txBody>
        </p:sp>
        <p:cxnSp>
          <p:nvCxnSpPr>
            <p:cNvPr id="15" name="Conector recto 14">
              <a:extLst>
                <a:ext uri="{FF2B5EF4-FFF2-40B4-BE49-F238E27FC236}">
                  <a16:creationId xmlns:a16="http://schemas.microsoft.com/office/drawing/2014/main" id="{2984CFF6-F90F-480A-A122-F04ADEEC0D44}"/>
                </a:ext>
              </a:extLst>
            </p:cNvPr>
            <p:cNvCxnSpPr/>
            <p:nvPr/>
          </p:nvCxnSpPr>
          <p:spPr>
            <a:xfrm>
              <a:off x="297951" y="203234"/>
              <a:ext cx="0" cy="832207"/>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16" name="Imagen 15">
              <a:extLst>
                <a:ext uri="{FF2B5EF4-FFF2-40B4-BE49-F238E27FC236}">
                  <a16:creationId xmlns:a16="http://schemas.microsoft.com/office/drawing/2014/main" id="{CC8C1C04-E24D-4CEE-BEEE-E1680C20636B}"/>
                </a:ext>
              </a:extLst>
            </p:cNvPr>
            <p:cNvPicPr>
              <a:picLocks noChangeAspect="1"/>
            </p:cNvPicPr>
            <p:nvPr/>
          </p:nvPicPr>
          <p:blipFill>
            <a:blip r:embed="rId2"/>
            <a:stretch>
              <a:fillRect/>
            </a:stretch>
          </p:blipFill>
          <p:spPr>
            <a:xfrm>
              <a:off x="11103690" y="118229"/>
              <a:ext cx="882828" cy="1038260"/>
            </a:xfrm>
            <a:prstGeom prst="rect">
              <a:avLst/>
            </a:prstGeom>
          </p:spPr>
        </p:pic>
      </p:grpSp>
      <p:sp>
        <p:nvSpPr>
          <p:cNvPr id="12" name="Rectángulo 11">
            <a:extLst>
              <a:ext uri="{FF2B5EF4-FFF2-40B4-BE49-F238E27FC236}">
                <a16:creationId xmlns:a16="http://schemas.microsoft.com/office/drawing/2014/main" id="{ADCDC903-C12E-423C-9CC3-CE2726D6FBC6}"/>
              </a:ext>
            </a:extLst>
          </p:cNvPr>
          <p:cNvSpPr/>
          <p:nvPr/>
        </p:nvSpPr>
        <p:spPr>
          <a:xfrm>
            <a:off x="605729" y="2230791"/>
            <a:ext cx="8738568" cy="95410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GT" sz="2800" b="1" dirty="0">
                <a:solidFill>
                  <a:srgbClr val="1488C2"/>
                </a:solidFill>
                <a:latin typeface="Montserrat" pitchFamily="2" charset="77"/>
              </a:rPr>
              <a:t>8. </a:t>
            </a:r>
            <a:r>
              <a:rPr kumimoji="0" lang="es-GT" sz="2800" b="1" i="0" u="none" strike="noStrike" kern="1200" cap="none" spc="0" normalizeH="0" baseline="0" noProof="0" dirty="0">
                <a:ln>
                  <a:noFill/>
                </a:ln>
                <a:solidFill>
                  <a:srgbClr val="1488C2"/>
                </a:solidFill>
                <a:effectLst/>
                <a:uLnTx/>
                <a:uFillTx/>
                <a:latin typeface="Montserrat" pitchFamily="2" charset="77"/>
                <a:ea typeface="+mn-ea"/>
                <a:cs typeface="+mn-cs"/>
              </a:rPr>
              <a:t>Explicación de la ejecución presupuestaria por su finalidad</a:t>
            </a:r>
            <a:endParaRPr kumimoji="0" lang="es-GT" sz="2800" b="1" i="0" u="none" strike="noStrike" kern="1200" cap="none" spc="0" normalizeH="0" baseline="0" noProof="0" dirty="0">
              <a:ln>
                <a:noFill/>
              </a:ln>
              <a:solidFill>
                <a:srgbClr val="0B2A4A"/>
              </a:solidFill>
              <a:effectLst/>
              <a:uLnTx/>
              <a:uFillTx/>
              <a:latin typeface="Montserrat Medium" pitchFamily="2" charset="77"/>
              <a:ea typeface="+mn-ea"/>
              <a:cs typeface="+mn-cs"/>
            </a:endParaRPr>
          </a:p>
        </p:txBody>
      </p:sp>
      <p:sp>
        <p:nvSpPr>
          <p:cNvPr id="8" name="Rectángulo 7">
            <a:extLst>
              <a:ext uri="{FF2B5EF4-FFF2-40B4-BE49-F238E27FC236}">
                <a16:creationId xmlns:a16="http://schemas.microsoft.com/office/drawing/2014/main" id="{D238B1FF-2065-474E-9800-2334422754F2}"/>
              </a:ext>
            </a:extLst>
          </p:cNvPr>
          <p:cNvSpPr/>
          <p:nvPr/>
        </p:nvSpPr>
        <p:spPr>
          <a:xfrm>
            <a:off x="688460" y="3308733"/>
            <a:ext cx="8738568" cy="2031325"/>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GT" sz="1800" b="0" i="0" u="none" strike="noStrike" kern="1200" cap="none" spc="0" normalizeH="0" baseline="0" noProof="0" dirty="0">
                <a:ln>
                  <a:noFill/>
                </a:ln>
                <a:solidFill>
                  <a:prstClr val="black"/>
                </a:solidFill>
                <a:effectLst/>
                <a:uLnTx/>
                <a:uFillTx/>
                <a:latin typeface="Montserrat" pitchFamily="2" charset="77"/>
                <a:ea typeface="+mn-ea"/>
                <a:cs typeface="+mn-cs"/>
              </a:rPr>
              <a:t>La ejecución presupuestaria para el Ministerio de Economía por el entorno a que le corresponde desenvolverse dentro de la finalidad de Asuntos Económicos, ya que el fin del Ministerio es específico a promover los mecanismos que impulsen la economía del país a través de la Microempresa, Servicios de Competitividad y Competencia Comercial a través de tratados de Libre Comercio con países socios. Se ejecuto en al mes de diciembre Q. 324.9 millones igual al 91.13% de su ejecución.</a:t>
            </a:r>
            <a:endParaRPr kumimoji="0" lang="es-GT" sz="1800" b="0" i="0" u="none" strike="noStrike" kern="1200" cap="none" spc="0" normalizeH="0" baseline="0" noProof="0" dirty="0">
              <a:ln>
                <a:noFill/>
              </a:ln>
              <a:solidFill>
                <a:prstClr val="black"/>
              </a:solidFill>
              <a:effectLst/>
              <a:uLnTx/>
              <a:uFillTx/>
              <a:latin typeface="Montserrat Medium" pitchFamily="2" charset="77"/>
              <a:ea typeface="+mn-ea"/>
              <a:cs typeface="+mn-cs"/>
            </a:endParaRPr>
          </a:p>
        </p:txBody>
      </p:sp>
    </p:spTree>
    <p:extLst>
      <p:ext uri="{BB962C8B-B14F-4D97-AF65-F5344CB8AC3E}">
        <p14:creationId xmlns:p14="http://schemas.microsoft.com/office/powerpoint/2010/main" val="207557173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ángulo 22">
            <a:extLst>
              <a:ext uri="{FF2B5EF4-FFF2-40B4-BE49-F238E27FC236}">
                <a16:creationId xmlns:a16="http://schemas.microsoft.com/office/drawing/2014/main" id="{5F545FB1-3F75-7D49-B57F-8B59F3A4BEA6}"/>
              </a:ext>
            </a:extLst>
          </p:cNvPr>
          <p:cNvSpPr/>
          <p:nvPr/>
        </p:nvSpPr>
        <p:spPr>
          <a:xfrm>
            <a:off x="1787231" y="1135785"/>
            <a:ext cx="7574710" cy="523220"/>
          </a:xfrm>
          <a:prstGeom prst="rect">
            <a:avLst/>
          </a:prstGeom>
        </p:spPr>
        <p:txBody>
          <a:bodyPr wrap="square">
            <a:spAutoFit/>
          </a:bodyPr>
          <a:lstStyle/>
          <a:p>
            <a:pPr algn="ctr"/>
            <a:r>
              <a:rPr lang="es-GT" sz="2800" b="1" dirty="0">
                <a:solidFill>
                  <a:srgbClr val="0B2A4A"/>
                </a:solidFill>
                <a:latin typeface="Montserrat Medium" pitchFamily="2" charset="77"/>
              </a:rPr>
              <a:t>MINECO PRESUPUESTO 2021</a:t>
            </a:r>
          </a:p>
        </p:txBody>
      </p:sp>
      <p:sp>
        <p:nvSpPr>
          <p:cNvPr id="52" name="Rectángulo 51">
            <a:extLst>
              <a:ext uri="{FF2B5EF4-FFF2-40B4-BE49-F238E27FC236}">
                <a16:creationId xmlns:a16="http://schemas.microsoft.com/office/drawing/2014/main" id="{963182AD-C987-BB4B-A85C-CCAD276CC270}"/>
              </a:ext>
            </a:extLst>
          </p:cNvPr>
          <p:cNvSpPr/>
          <p:nvPr/>
        </p:nvSpPr>
        <p:spPr>
          <a:xfrm>
            <a:off x="1546873" y="1611203"/>
            <a:ext cx="8229595" cy="400110"/>
          </a:xfrm>
          <a:prstGeom prst="rect">
            <a:avLst/>
          </a:prstGeom>
        </p:spPr>
        <p:txBody>
          <a:bodyPr wrap="square">
            <a:spAutoFit/>
          </a:bodyPr>
          <a:lstStyle/>
          <a:p>
            <a:pPr algn="ctr"/>
            <a:r>
              <a:rPr lang="es-GT" sz="2000" dirty="0">
                <a:solidFill>
                  <a:srgbClr val="1488C2"/>
                </a:solidFill>
                <a:latin typeface="Montserrat" pitchFamily="2" charset="77"/>
              </a:rPr>
              <a:t>Vigente por Fuente de Financiamiento en Quetzales</a:t>
            </a:r>
            <a:endParaRPr lang="es-GT" sz="2000" b="1" dirty="0">
              <a:solidFill>
                <a:srgbClr val="0B2A4A"/>
              </a:solidFill>
              <a:latin typeface="Montserrat Medium" pitchFamily="2" charset="77"/>
            </a:endParaRPr>
          </a:p>
        </p:txBody>
      </p:sp>
      <p:grpSp>
        <p:nvGrpSpPr>
          <p:cNvPr id="11" name="Grupo 19">
            <a:extLst>
              <a:ext uri="{FF2B5EF4-FFF2-40B4-BE49-F238E27FC236}">
                <a16:creationId xmlns:a16="http://schemas.microsoft.com/office/drawing/2014/main" id="{4660A0C0-D6D8-4A3D-B049-A0C3A0D9A811}"/>
              </a:ext>
            </a:extLst>
          </p:cNvPr>
          <p:cNvGrpSpPr/>
          <p:nvPr/>
        </p:nvGrpSpPr>
        <p:grpSpPr>
          <a:xfrm>
            <a:off x="165237" y="0"/>
            <a:ext cx="10522129" cy="1238681"/>
            <a:chOff x="1" y="0"/>
            <a:chExt cx="11986517" cy="1238681"/>
          </a:xfrm>
        </p:grpSpPr>
        <p:sp>
          <p:nvSpPr>
            <p:cNvPr id="12" name="Rectángulo 11">
              <a:extLst>
                <a:ext uri="{FF2B5EF4-FFF2-40B4-BE49-F238E27FC236}">
                  <a16:creationId xmlns:a16="http://schemas.microsoft.com/office/drawing/2014/main" id="{0A0BCEE4-72FE-45C4-9E18-F7ADA00F2543}"/>
                </a:ext>
              </a:extLst>
            </p:cNvPr>
            <p:cNvSpPr/>
            <p:nvPr/>
          </p:nvSpPr>
          <p:spPr>
            <a:xfrm>
              <a:off x="1" y="0"/>
              <a:ext cx="10915650" cy="1238681"/>
            </a:xfrm>
            <a:prstGeom prst="rect">
              <a:avLst/>
            </a:prstGeom>
            <a:solidFill>
              <a:srgbClr val="0F36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GT" sz="1800" b="0" i="0" u="none" strike="noStrike" kern="1200" cap="none" spc="0" normalizeH="0" baseline="0" noProof="0" dirty="0">
                <a:ln>
                  <a:noFill/>
                </a:ln>
                <a:solidFill>
                  <a:prstClr val="white"/>
                </a:solidFill>
                <a:effectLst/>
                <a:highlight>
                  <a:srgbClr val="000080"/>
                </a:highlight>
                <a:uLnTx/>
                <a:uFillTx/>
                <a:latin typeface="Calibri" panose="020F0502020204030204"/>
                <a:ea typeface="+mn-ea"/>
                <a:cs typeface="+mn-cs"/>
              </a:endParaRPr>
            </a:p>
          </p:txBody>
        </p:sp>
        <p:sp>
          <p:nvSpPr>
            <p:cNvPr id="13" name="Rectángulo 12">
              <a:extLst>
                <a:ext uri="{FF2B5EF4-FFF2-40B4-BE49-F238E27FC236}">
                  <a16:creationId xmlns:a16="http://schemas.microsoft.com/office/drawing/2014/main" id="{A7547BC8-4F0B-43E2-A969-31B70BBD40E4}"/>
                </a:ext>
              </a:extLst>
            </p:cNvPr>
            <p:cNvSpPr/>
            <p:nvPr/>
          </p:nvSpPr>
          <p:spPr>
            <a:xfrm>
              <a:off x="393522" y="388506"/>
              <a:ext cx="1568841" cy="55399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T" sz="1500" b="1" i="0" u="none" strike="noStrike" kern="1200" cap="none" spc="0" normalizeH="0" baseline="0" noProof="0" dirty="0">
                  <a:ln>
                    <a:noFill/>
                  </a:ln>
                  <a:solidFill>
                    <a:prstClr val="white"/>
                  </a:solidFill>
                  <a:effectLst/>
                  <a:uLnTx/>
                  <a:uFillTx/>
                  <a:latin typeface="Montserrat SemiBold" pitchFamily="2" charset="77"/>
                  <a:ea typeface="+mn-ea"/>
                  <a:cs typeface="+mn-cs"/>
                </a:rPr>
                <a:t>MINISTERIO DE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GT" sz="1500" b="1" i="0" u="none" strike="noStrike" kern="1200" cap="none" spc="0" normalizeH="0" baseline="0" noProof="0" dirty="0">
                  <a:ln>
                    <a:noFill/>
                  </a:ln>
                  <a:solidFill>
                    <a:prstClr val="white"/>
                  </a:solidFill>
                  <a:effectLst/>
                  <a:uLnTx/>
                  <a:uFillTx/>
                  <a:latin typeface="Montserrat SemiBold" pitchFamily="2" charset="77"/>
                  <a:ea typeface="+mn-ea"/>
                  <a:cs typeface="+mn-cs"/>
                </a:rPr>
                <a:t>ECONOMÍA</a:t>
              </a:r>
            </a:p>
          </p:txBody>
        </p:sp>
        <p:cxnSp>
          <p:nvCxnSpPr>
            <p:cNvPr id="14" name="Conector recto 13">
              <a:extLst>
                <a:ext uri="{FF2B5EF4-FFF2-40B4-BE49-F238E27FC236}">
                  <a16:creationId xmlns:a16="http://schemas.microsoft.com/office/drawing/2014/main" id="{F9CED745-262D-4992-9DC7-CE573E5322D6}"/>
                </a:ext>
              </a:extLst>
            </p:cNvPr>
            <p:cNvCxnSpPr/>
            <p:nvPr/>
          </p:nvCxnSpPr>
          <p:spPr>
            <a:xfrm>
              <a:off x="297951" y="203234"/>
              <a:ext cx="0" cy="832207"/>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15" name="Imagen 14">
              <a:extLst>
                <a:ext uri="{FF2B5EF4-FFF2-40B4-BE49-F238E27FC236}">
                  <a16:creationId xmlns:a16="http://schemas.microsoft.com/office/drawing/2014/main" id="{FB617CB6-A70B-41A8-BA5D-B2B654522CFC}"/>
                </a:ext>
              </a:extLst>
            </p:cNvPr>
            <p:cNvPicPr>
              <a:picLocks noChangeAspect="1"/>
            </p:cNvPicPr>
            <p:nvPr/>
          </p:nvPicPr>
          <p:blipFill>
            <a:blip r:embed="rId2"/>
            <a:stretch>
              <a:fillRect/>
            </a:stretch>
          </p:blipFill>
          <p:spPr>
            <a:xfrm>
              <a:off x="11103690" y="118229"/>
              <a:ext cx="882828" cy="1038260"/>
            </a:xfrm>
            <a:prstGeom prst="rect">
              <a:avLst/>
            </a:prstGeom>
          </p:spPr>
        </p:pic>
      </p:grpSp>
      <p:sp>
        <p:nvSpPr>
          <p:cNvPr id="18" name="CuadroTexto 4">
            <a:extLst>
              <a:ext uri="{FF2B5EF4-FFF2-40B4-BE49-F238E27FC236}">
                <a16:creationId xmlns:a16="http://schemas.microsoft.com/office/drawing/2014/main" id="{00000000-0008-0000-0500-000005000000}"/>
              </a:ext>
            </a:extLst>
          </p:cNvPr>
          <p:cNvSpPr txBox="1"/>
          <p:nvPr/>
        </p:nvSpPr>
        <p:spPr>
          <a:xfrm>
            <a:off x="6917883" y="5927299"/>
            <a:ext cx="2105025" cy="428625"/>
          </a:xfrm>
          <a:prstGeom prst="rect">
            <a:avLst/>
          </a:prstGeom>
          <a:solidFill>
            <a:schemeClr val="lt1"/>
          </a:solidFill>
          <a:ln w="9525" cmpd="sng">
            <a:solidFill>
              <a:schemeClr val="lt1">
                <a:shade val="50000"/>
              </a:schemeClr>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es-GT" sz="1100" b="1" dirty="0"/>
              <a:t>Total Vigente Q.356,641,087.00</a:t>
            </a:r>
          </a:p>
        </p:txBody>
      </p:sp>
      <p:graphicFrame>
        <p:nvGraphicFramePr>
          <p:cNvPr id="19" name="Gráfico 18">
            <a:extLst>
              <a:ext uri="{FF2B5EF4-FFF2-40B4-BE49-F238E27FC236}">
                <a16:creationId xmlns:a16="http://schemas.microsoft.com/office/drawing/2014/main" id="{00000000-0008-0000-0500-000004000000}"/>
              </a:ext>
            </a:extLst>
          </p:cNvPr>
          <p:cNvGraphicFramePr>
            <a:graphicFrameLocks/>
          </p:cNvGraphicFramePr>
          <p:nvPr/>
        </p:nvGraphicFramePr>
        <p:xfrm>
          <a:off x="2213926" y="1957266"/>
          <a:ext cx="7162800" cy="439578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3741513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ángulo 22">
            <a:extLst>
              <a:ext uri="{FF2B5EF4-FFF2-40B4-BE49-F238E27FC236}">
                <a16:creationId xmlns:a16="http://schemas.microsoft.com/office/drawing/2014/main" id="{5F545FB1-3F75-7D49-B57F-8B59F3A4BEA6}"/>
              </a:ext>
            </a:extLst>
          </p:cNvPr>
          <p:cNvSpPr/>
          <p:nvPr/>
        </p:nvSpPr>
        <p:spPr>
          <a:xfrm>
            <a:off x="1959429" y="1169252"/>
            <a:ext cx="7574710" cy="523220"/>
          </a:xfrm>
          <a:prstGeom prst="rect">
            <a:avLst/>
          </a:prstGeom>
        </p:spPr>
        <p:txBody>
          <a:bodyPr wrap="square">
            <a:spAutoFit/>
          </a:bodyPr>
          <a:lstStyle/>
          <a:p>
            <a:pPr algn="ctr"/>
            <a:r>
              <a:rPr lang="es-GT" sz="2800" b="1" dirty="0">
                <a:solidFill>
                  <a:srgbClr val="0B2A4A"/>
                </a:solidFill>
                <a:latin typeface="Montserrat Medium" pitchFamily="2" charset="77"/>
              </a:rPr>
              <a:t>MINECO PRESUPUESTO 2021</a:t>
            </a:r>
          </a:p>
        </p:txBody>
      </p:sp>
      <p:sp>
        <p:nvSpPr>
          <p:cNvPr id="52" name="Rectángulo 51">
            <a:extLst>
              <a:ext uri="{FF2B5EF4-FFF2-40B4-BE49-F238E27FC236}">
                <a16:creationId xmlns:a16="http://schemas.microsoft.com/office/drawing/2014/main" id="{963182AD-C987-BB4B-A85C-CCAD276CC270}"/>
              </a:ext>
            </a:extLst>
          </p:cNvPr>
          <p:cNvSpPr/>
          <p:nvPr/>
        </p:nvSpPr>
        <p:spPr>
          <a:xfrm>
            <a:off x="1535148" y="1613529"/>
            <a:ext cx="8229595" cy="461665"/>
          </a:xfrm>
          <a:prstGeom prst="rect">
            <a:avLst/>
          </a:prstGeom>
        </p:spPr>
        <p:txBody>
          <a:bodyPr wrap="square">
            <a:spAutoFit/>
          </a:bodyPr>
          <a:lstStyle/>
          <a:p>
            <a:pPr algn="ctr"/>
            <a:r>
              <a:rPr lang="es-GT" sz="2400" dirty="0">
                <a:solidFill>
                  <a:srgbClr val="1488C2"/>
                </a:solidFill>
                <a:latin typeface="Montserrat" pitchFamily="2" charset="77"/>
              </a:rPr>
              <a:t>Vigente por Programa de Gasto en Quetzales</a:t>
            </a:r>
            <a:endParaRPr lang="es-GT" sz="2400" b="1" dirty="0">
              <a:solidFill>
                <a:srgbClr val="0B2A4A"/>
              </a:solidFill>
              <a:latin typeface="Montserrat Medium" pitchFamily="2" charset="77"/>
            </a:endParaRPr>
          </a:p>
        </p:txBody>
      </p:sp>
      <p:grpSp>
        <p:nvGrpSpPr>
          <p:cNvPr id="11" name="Grupo 19">
            <a:extLst>
              <a:ext uri="{FF2B5EF4-FFF2-40B4-BE49-F238E27FC236}">
                <a16:creationId xmlns:a16="http://schemas.microsoft.com/office/drawing/2014/main" id="{79041772-55A1-44F1-A513-D52FD8714FFE}"/>
              </a:ext>
            </a:extLst>
          </p:cNvPr>
          <p:cNvGrpSpPr/>
          <p:nvPr/>
        </p:nvGrpSpPr>
        <p:grpSpPr>
          <a:xfrm>
            <a:off x="182654" y="2868"/>
            <a:ext cx="10522129" cy="1238681"/>
            <a:chOff x="1" y="0"/>
            <a:chExt cx="11986517" cy="1238681"/>
          </a:xfrm>
        </p:grpSpPr>
        <p:sp>
          <p:nvSpPr>
            <p:cNvPr id="12" name="Rectángulo 11">
              <a:extLst>
                <a:ext uri="{FF2B5EF4-FFF2-40B4-BE49-F238E27FC236}">
                  <a16:creationId xmlns:a16="http://schemas.microsoft.com/office/drawing/2014/main" id="{CB3C5893-77F7-42A6-8DE1-FBCF11F159C8}"/>
                </a:ext>
              </a:extLst>
            </p:cNvPr>
            <p:cNvSpPr/>
            <p:nvPr/>
          </p:nvSpPr>
          <p:spPr>
            <a:xfrm>
              <a:off x="1" y="0"/>
              <a:ext cx="10915650" cy="1238681"/>
            </a:xfrm>
            <a:prstGeom prst="rect">
              <a:avLst/>
            </a:prstGeom>
            <a:solidFill>
              <a:srgbClr val="0F36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GT" sz="1800" b="0" i="0" u="none" strike="noStrike" kern="1200" cap="none" spc="0" normalizeH="0" baseline="0" noProof="0" dirty="0">
                <a:ln>
                  <a:noFill/>
                </a:ln>
                <a:solidFill>
                  <a:prstClr val="white"/>
                </a:solidFill>
                <a:effectLst/>
                <a:highlight>
                  <a:srgbClr val="000080"/>
                </a:highlight>
                <a:uLnTx/>
                <a:uFillTx/>
                <a:latin typeface="Calibri" panose="020F0502020204030204"/>
                <a:ea typeface="+mn-ea"/>
                <a:cs typeface="+mn-cs"/>
              </a:endParaRPr>
            </a:p>
          </p:txBody>
        </p:sp>
        <p:sp>
          <p:nvSpPr>
            <p:cNvPr id="13" name="Rectángulo 12">
              <a:extLst>
                <a:ext uri="{FF2B5EF4-FFF2-40B4-BE49-F238E27FC236}">
                  <a16:creationId xmlns:a16="http://schemas.microsoft.com/office/drawing/2014/main" id="{EEC41C2D-D014-4380-9BF0-FF75123C9A34}"/>
                </a:ext>
              </a:extLst>
            </p:cNvPr>
            <p:cNvSpPr/>
            <p:nvPr/>
          </p:nvSpPr>
          <p:spPr>
            <a:xfrm>
              <a:off x="393522" y="388506"/>
              <a:ext cx="1568841" cy="55399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T" sz="1500" b="1" i="0" u="none" strike="noStrike" kern="1200" cap="none" spc="0" normalizeH="0" baseline="0" noProof="0" dirty="0">
                  <a:ln>
                    <a:noFill/>
                  </a:ln>
                  <a:solidFill>
                    <a:prstClr val="white"/>
                  </a:solidFill>
                  <a:effectLst/>
                  <a:uLnTx/>
                  <a:uFillTx/>
                  <a:latin typeface="Montserrat SemiBold" pitchFamily="2" charset="77"/>
                  <a:ea typeface="+mn-ea"/>
                  <a:cs typeface="+mn-cs"/>
                </a:rPr>
                <a:t>MINISTERIO DE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GT" sz="1500" b="1" i="0" u="none" strike="noStrike" kern="1200" cap="none" spc="0" normalizeH="0" baseline="0" noProof="0" dirty="0">
                  <a:ln>
                    <a:noFill/>
                  </a:ln>
                  <a:solidFill>
                    <a:prstClr val="white"/>
                  </a:solidFill>
                  <a:effectLst/>
                  <a:uLnTx/>
                  <a:uFillTx/>
                  <a:latin typeface="Montserrat SemiBold" pitchFamily="2" charset="77"/>
                  <a:ea typeface="+mn-ea"/>
                  <a:cs typeface="+mn-cs"/>
                </a:rPr>
                <a:t>ECONOMÍA</a:t>
              </a:r>
            </a:p>
          </p:txBody>
        </p:sp>
        <p:cxnSp>
          <p:nvCxnSpPr>
            <p:cNvPr id="14" name="Conector recto 13">
              <a:extLst>
                <a:ext uri="{FF2B5EF4-FFF2-40B4-BE49-F238E27FC236}">
                  <a16:creationId xmlns:a16="http://schemas.microsoft.com/office/drawing/2014/main" id="{CA95E33F-4B4C-4CC3-AA7A-18A40C8419CB}"/>
                </a:ext>
              </a:extLst>
            </p:cNvPr>
            <p:cNvCxnSpPr/>
            <p:nvPr/>
          </p:nvCxnSpPr>
          <p:spPr>
            <a:xfrm>
              <a:off x="297951" y="203234"/>
              <a:ext cx="0" cy="832207"/>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15" name="Imagen 14">
              <a:extLst>
                <a:ext uri="{FF2B5EF4-FFF2-40B4-BE49-F238E27FC236}">
                  <a16:creationId xmlns:a16="http://schemas.microsoft.com/office/drawing/2014/main" id="{247EC761-06C7-48DF-ACC8-8E9F1C784C64}"/>
                </a:ext>
              </a:extLst>
            </p:cNvPr>
            <p:cNvPicPr>
              <a:picLocks noChangeAspect="1"/>
            </p:cNvPicPr>
            <p:nvPr/>
          </p:nvPicPr>
          <p:blipFill>
            <a:blip r:embed="rId2"/>
            <a:stretch>
              <a:fillRect/>
            </a:stretch>
          </p:blipFill>
          <p:spPr>
            <a:xfrm>
              <a:off x="11103690" y="118229"/>
              <a:ext cx="882828" cy="1038260"/>
            </a:xfrm>
            <a:prstGeom prst="rect">
              <a:avLst/>
            </a:prstGeom>
          </p:spPr>
        </p:pic>
      </p:grpSp>
      <p:sp>
        <p:nvSpPr>
          <p:cNvPr id="19" name="CuadroTexto 6">
            <a:extLst>
              <a:ext uri="{FF2B5EF4-FFF2-40B4-BE49-F238E27FC236}">
                <a16:creationId xmlns:a16="http://schemas.microsoft.com/office/drawing/2014/main" id="{00000000-0008-0000-0400-000007000000}"/>
              </a:ext>
            </a:extLst>
          </p:cNvPr>
          <p:cNvSpPr txBox="1"/>
          <p:nvPr/>
        </p:nvSpPr>
        <p:spPr>
          <a:xfrm>
            <a:off x="8212263" y="6217126"/>
            <a:ext cx="2330655" cy="413366"/>
          </a:xfrm>
          <a:prstGeom prst="rect">
            <a:avLst/>
          </a:prstGeom>
          <a:solidFill>
            <a:schemeClr val="lt1"/>
          </a:solidFill>
          <a:ln w="9525" cmpd="sng">
            <a:solidFill>
              <a:schemeClr val="lt1">
                <a:shade val="50000"/>
              </a:schemeClr>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es-GT" sz="1100" b="1" dirty="0"/>
              <a:t>Total Vigente Q.</a:t>
            </a:r>
            <a:r>
              <a:rPr lang="es-GT" sz="1100" b="1" baseline="0" dirty="0"/>
              <a:t> 356,641,087.00</a:t>
            </a:r>
            <a:endParaRPr lang="es-GT" sz="1100" b="1" dirty="0"/>
          </a:p>
        </p:txBody>
      </p:sp>
      <p:graphicFrame>
        <p:nvGraphicFramePr>
          <p:cNvPr id="22" name="Gráfico 21">
            <a:extLst>
              <a:ext uri="{FF2B5EF4-FFF2-40B4-BE49-F238E27FC236}">
                <a16:creationId xmlns:a16="http://schemas.microsoft.com/office/drawing/2014/main" id="{00000000-0008-0000-0400-000003000000}"/>
              </a:ext>
            </a:extLst>
          </p:cNvPr>
          <p:cNvGraphicFramePr>
            <a:graphicFrameLocks/>
          </p:cNvGraphicFramePr>
          <p:nvPr/>
        </p:nvGraphicFramePr>
        <p:xfrm>
          <a:off x="1959429" y="2090679"/>
          <a:ext cx="7209304" cy="433313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33848286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ángulo 22">
            <a:extLst>
              <a:ext uri="{FF2B5EF4-FFF2-40B4-BE49-F238E27FC236}">
                <a16:creationId xmlns:a16="http://schemas.microsoft.com/office/drawing/2014/main" id="{5F545FB1-3F75-7D49-B57F-8B59F3A4BEA6}"/>
              </a:ext>
            </a:extLst>
          </p:cNvPr>
          <p:cNvSpPr/>
          <p:nvPr/>
        </p:nvSpPr>
        <p:spPr>
          <a:xfrm>
            <a:off x="1956850" y="1246425"/>
            <a:ext cx="7574710" cy="523220"/>
          </a:xfrm>
          <a:prstGeom prst="rect">
            <a:avLst/>
          </a:prstGeom>
        </p:spPr>
        <p:txBody>
          <a:bodyPr wrap="square">
            <a:spAutoFit/>
          </a:bodyPr>
          <a:lstStyle/>
          <a:p>
            <a:pPr algn="ctr"/>
            <a:r>
              <a:rPr lang="es-GT" sz="2800" b="1" dirty="0">
                <a:solidFill>
                  <a:srgbClr val="0B2A4A"/>
                </a:solidFill>
                <a:latin typeface="Montserrat Medium" pitchFamily="2" charset="77"/>
              </a:rPr>
              <a:t>MINECO PRESUPUESTO 2021</a:t>
            </a:r>
          </a:p>
        </p:txBody>
      </p:sp>
      <p:sp>
        <p:nvSpPr>
          <p:cNvPr id="52" name="Rectángulo 51">
            <a:extLst>
              <a:ext uri="{FF2B5EF4-FFF2-40B4-BE49-F238E27FC236}">
                <a16:creationId xmlns:a16="http://schemas.microsoft.com/office/drawing/2014/main" id="{963182AD-C987-BB4B-A85C-CCAD276CC270}"/>
              </a:ext>
            </a:extLst>
          </p:cNvPr>
          <p:cNvSpPr/>
          <p:nvPr/>
        </p:nvSpPr>
        <p:spPr>
          <a:xfrm>
            <a:off x="1907719" y="1780239"/>
            <a:ext cx="7574710" cy="830997"/>
          </a:xfrm>
          <a:prstGeom prst="rect">
            <a:avLst/>
          </a:prstGeom>
        </p:spPr>
        <p:txBody>
          <a:bodyPr wrap="square">
            <a:spAutoFit/>
          </a:bodyPr>
          <a:lstStyle/>
          <a:p>
            <a:pPr algn="ctr"/>
            <a:r>
              <a:rPr lang="es-GT" sz="2400" dirty="0">
                <a:solidFill>
                  <a:srgbClr val="1488C2"/>
                </a:solidFill>
                <a:latin typeface="Montserrat" pitchFamily="2" charset="77"/>
              </a:rPr>
              <a:t>Vigente de Funcionamiento por Grupo de Gasto en Quetzales</a:t>
            </a:r>
            <a:endParaRPr lang="es-GT" sz="2400" b="1" dirty="0">
              <a:solidFill>
                <a:srgbClr val="0B2A4A"/>
              </a:solidFill>
              <a:latin typeface="Montserrat Medium" pitchFamily="2" charset="77"/>
            </a:endParaRPr>
          </a:p>
        </p:txBody>
      </p:sp>
      <p:grpSp>
        <p:nvGrpSpPr>
          <p:cNvPr id="10" name="Grupo 19">
            <a:extLst>
              <a:ext uri="{FF2B5EF4-FFF2-40B4-BE49-F238E27FC236}">
                <a16:creationId xmlns:a16="http://schemas.microsoft.com/office/drawing/2014/main" id="{87ADF1EE-EC0E-43BB-B997-7A8B4F9E04B8}"/>
              </a:ext>
            </a:extLst>
          </p:cNvPr>
          <p:cNvGrpSpPr/>
          <p:nvPr/>
        </p:nvGrpSpPr>
        <p:grpSpPr>
          <a:xfrm>
            <a:off x="-8935" y="20286"/>
            <a:ext cx="10522129" cy="1238681"/>
            <a:chOff x="1" y="0"/>
            <a:chExt cx="11986517" cy="1238681"/>
          </a:xfrm>
        </p:grpSpPr>
        <p:sp>
          <p:nvSpPr>
            <p:cNvPr id="12" name="Rectángulo 11">
              <a:extLst>
                <a:ext uri="{FF2B5EF4-FFF2-40B4-BE49-F238E27FC236}">
                  <a16:creationId xmlns:a16="http://schemas.microsoft.com/office/drawing/2014/main" id="{818BAE7C-5CEB-4C45-96E5-C46E3E6B2CEB}"/>
                </a:ext>
              </a:extLst>
            </p:cNvPr>
            <p:cNvSpPr/>
            <p:nvPr/>
          </p:nvSpPr>
          <p:spPr>
            <a:xfrm>
              <a:off x="1" y="0"/>
              <a:ext cx="10915650" cy="1238681"/>
            </a:xfrm>
            <a:prstGeom prst="rect">
              <a:avLst/>
            </a:prstGeom>
            <a:solidFill>
              <a:srgbClr val="0F36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GT" sz="1800" b="0" i="0" u="none" strike="noStrike" kern="1200" cap="none" spc="0" normalizeH="0" baseline="0" noProof="0" dirty="0">
                <a:ln>
                  <a:noFill/>
                </a:ln>
                <a:solidFill>
                  <a:prstClr val="white"/>
                </a:solidFill>
                <a:effectLst/>
                <a:highlight>
                  <a:srgbClr val="000080"/>
                </a:highlight>
                <a:uLnTx/>
                <a:uFillTx/>
                <a:latin typeface="Calibri" panose="020F0502020204030204"/>
                <a:ea typeface="+mn-ea"/>
                <a:cs typeface="+mn-cs"/>
              </a:endParaRPr>
            </a:p>
          </p:txBody>
        </p:sp>
        <p:sp>
          <p:nvSpPr>
            <p:cNvPr id="13" name="Rectángulo 12">
              <a:extLst>
                <a:ext uri="{FF2B5EF4-FFF2-40B4-BE49-F238E27FC236}">
                  <a16:creationId xmlns:a16="http://schemas.microsoft.com/office/drawing/2014/main" id="{A31BC19F-214B-42CD-8967-30532D27F7E2}"/>
                </a:ext>
              </a:extLst>
            </p:cNvPr>
            <p:cNvSpPr/>
            <p:nvPr/>
          </p:nvSpPr>
          <p:spPr>
            <a:xfrm>
              <a:off x="393522" y="388506"/>
              <a:ext cx="1568841" cy="55399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T" sz="1500" b="1" i="0" u="none" strike="noStrike" kern="1200" cap="none" spc="0" normalizeH="0" baseline="0" noProof="0" dirty="0">
                  <a:ln>
                    <a:noFill/>
                  </a:ln>
                  <a:solidFill>
                    <a:prstClr val="white"/>
                  </a:solidFill>
                  <a:effectLst/>
                  <a:uLnTx/>
                  <a:uFillTx/>
                  <a:latin typeface="Montserrat SemiBold" pitchFamily="2" charset="77"/>
                  <a:ea typeface="+mn-ea"/>
                  <a:cs typeface="+mn-cs"/>
                </a:rPr>
                <a:t>MINISTERIO DE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GT" sz="1500" b="1" i="0" u="none" strike="noStrike" kern="1200" cap="none" spc="0" normalizeH="0" baseline="0" noProof="0" dirty="0">
                  <a:ln>
                    <a:noFill/>
                  </a:ln>
                  <a:solidFill>
                    <a:prstClr val="white"/>
                  </a:solidFill>
                  <a:effectLst/>
                  <a:uLnTx/>
                  <a:uFillTx/>
                  <a:latin typeface="Montserrat SemiBold" pitchFamily="2" charset="77"/>
                  <a:ea typeface="+mn-ea"/>
                  <a:cs typeface="+mn-cs"/>
                </a:rPr>
                <a:t>ECONOMÍA</a:t>
              </a:r>
            </a:p>
          </p:txBody>
        </p:sp>
        <p:cxnSp>
          <p:nvCxnSpPr>
            <p:cNvPr id="14" name="Conector recto 13">
              <a:extLst>
                <a:ext uri="{FF2B5EF4-FFF2-40B4-BE49-F238E27FC236}">
                  <a16:creationId xmlns:a16="http://schemas.microsoft.com/office/drawing/2014/main" id="{83C6887A-6A57-4ADE-B9A9-75E8A22B42AC}"/>
                </a:ext>
              </a:extLst>
            </p:cNvPr>
            <p:cNvCxnSpPr/>
            <p:nvPr/>
          </p:nvCxnSpPr>
          <p:spPr>
            <a:xfrm>
              <a:off x="297951" y="203234"/>
              <a:ext cx="0" cy="832207"/>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15" name="Imagen 14">
              <a:extLst>
                <a:ext uri="{FF2B5EF4-FFF2-40B4-BE49-F238E27FC236}">
                  <a16:creationId xmlns:a16="http://schemas.microsoft.com/office/drawing/2014/main" id="{21038BB4-CF10-4F3B-9FEB-0F27F23233DA}"/>
                </a:ext>
              </a:extLst>
            </p:cNvPr>
            <p:cNvPicPr>
              <a:picLocks noChangeAspect="1"/>
            </p:cNvPicPr>
            <p:nvPr/>
          </p:nvPicPr>
          <p:blipFill>
            <a:blip r:embed="rId2"/>
            <a:stretch>
              <a:fillRect/>
            </a:stretch>
          </p:blipFill>
          <p:spPr>
            <a:xfrm>
              <a:off x="11103690" y="118229"/>
              <a:ext cx="882828" cy="1038260"/>
            </a:xfrm>
            <a:prstGeom prst="rect">
              <a:avLst/>
            </a:prstGeom>
          </p:spPr>
        </p:pic>
      </p:grpSp>
      <p:sp>
        <p:nvSpPr>
          <p:cNvPr id="17" name="CuadroTexto 1">
            <a:extLst>
              <a:ext uri="{FF2B5EF4-FFF2-40B4-BE49-F238E27FC236}">
                <a16:creationId xmlns:a16="http://schemas.microsoft.com/office/drawing/2014/main" id="{00000000-0008-0000-0300-00000A000000}"/>
              </a:ext>
            </a:extLst>
          </p:cNvPr>
          <p:cNvSpPr txBox="1"/>
          <p:nvPr/>
        </p:nvSpPr>
        <p:spPr>
          <a:xfrm>
            <a:off x="8104803" y="4738011"/>
            <a:ext cx="2373511" cy="357189"/>
          </a:xfrm>
          <a:prstGeom prst="rect">
            <a:avLst/>
          </a:prstGeom>
          <a:solidFill>
            <a:sysClr val="window" lastClr="FFFFFF"/>
          </a:solidFill>
          <a:ln w="12700" cap="flat" cmpd="sng" algn="ctr">
            <a:solidFill>
              <a:srgbClr val="5B9BD5"/>
            </a:solidFill>
            <a:prstDash val="solid"/>
            <a:miter lim="800000"/>
          </a:ln>
          <a:effectLst/>
        </p:spPr>
        <p:txBody>
          <a:bodyPr wrap="square" rtlCol="0"/>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s-GT" sz="1400" b="1" i="0" u="none" strike="noStrike" kern="0" cap="none" spc="0" normalizeH="0" baseline="0" noProof="0">
                <a:ln>
                  <a:noFill/>
                </a:ln>
                <a:solidFill>
                  <a:sysClr val="windowText" lastClr="000000"/>
                </a:solidFill>
                <a:effectLst/>
                <a:uLnTx/>
                <a:uFillTx/>
                <a:latin typeface="Calibri" panose="020F0502020204030204"/>
                <a:ea typeface="+mn-ea"/>
                <a:cs typeface="+mn-cs"/>
              </a:rPr>
              <a:t>Total Vigente Q. 325,355,711</a:t>
            </a:r>
          </a:p>
        </p:txBody>
      </p:sp>
      <p:graphicFrame>
        <p:nvGraphicFramePr>
          <p:cNvPr id="18" name="Marcador de contenido 17">
            <a:extLst>
              <a:ext uri="{FF2B5EF4-FFF2-40B4-BE49-F238E27FC236}">
                <a16:creationId xmlns:a16="http://schemas.microsoft.com/office/drawing/2014/main" id="{00000000-0008-0000-0300-000005000000}"/>
              </a:ext>
            </a:extLst>
          </p:cNvPr>
          <p:cNvGraphicFramePr>
            <a:graphicFrameLocks noGrp="1"/>
          </p:cNvGraphicFramePr>
          <p:nvPr>
            <p:ph idx="1"/>
          </p:nvPr>
        </p:nvGraphicFramePr>
        <p:xfrm>
          <a:off x="1269242" y="2621829"/>
          <a:ext cx="9582089" cy="355513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90423540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ángulo 22">
            <a:extLst>
              <a:ext uri="{FF2B5EF4-FFF2-40B4-BE49-F238E27FC236}">
                <a16:creationId xmlns:a16="http://schemas.microsoft.com/office/drawing/2014/main" id="{5F545FB1-3F75-7D49-B57F-8B59F3A4BEA6}"/>
              </a:ext>
            </a:extLst>
          </p:cNvPr>
          <p:cNvSpPr/>
          <p:nvPr/>
        </p:nvSpPr>
        <p:spPr>
          <a:xfrm>
            <a:off x="1787231" y="1397395"/>
            <a:ext cx="7574710" cy="523220"/>
          </a:xfrm>
          <a:prstGeom prst="rect">
            <a:avLst/>
          </a:prstGeom>
        </p:spPr>
        <p:txBody>
          <a:bodyPr wrap="square">
            <a:spAutoFit/>
          </a:bodyPr>
          <a:lstStyle/>
          <a:p>
            <a:pPr algn="ctr"/>
            <a:r>
              <a:rPr lang="es-GT" sz="2800" b="1" dirty="0">
                <a:solidFill>
                  <a:srgbClr val="0B2A4A"/>
                </a:solidFill>
                <a:latin typeface="Montserrat Medium" pitchFamily="2" charset="77"/>
              </a:rPr>
              <a:t>MINECO PRESUPUESTO 2021</a:t>
            </a:r>
          </a:p>
        </p:txBody>
      </p:sp>
      <p:sp>
        <p:nvSpPr>
          <p:cNvPr id="52" name="Rectángulo 51">
            <a:extLst>
              <a:ext uri="{FF2B5EF4-FFF2-40B4-BE49-F238E27FC236}">
                <a16:creationId xmlns:a16="http://schemas.microsoft.com/office/drawing/2014/main" id="{963182AD-C987-BB4B-A85C-CCAD276CC270}"/>
              </a:ext>
            </a:extLst>
          </p:cNvPr>
          <p:cNvSpPr/>
          <p:nvPr/>
        </p:nvSpPr>
        <p:spPr>
          <a:xfrm>
            <a:off x="1459788" y="1974356"/>
            <a:ext cx="8229595" cy="400110"/>
          </a:xfrm>
          <a:prstGeom prst="rect">
            <a:avLst/>
          </a:prstGeom>
        </p:spPr>
        <p:txBody>
          <a:bodyPr wrap="square">
            <a:spAutoFit/>
          </a:bodyPr>
          <a:lstStyle/>
          <a:p>
            <a:pPr algn="ctr"/>
            <a:r>
              <a:rPr lang="es-GT" sz="2000" dirty="0">
                <a:solidFill>
                  <a:srgbClr val="1488C2"/>
                </a:solidFill>
                <a:latin typeface="Montserrat" pitchFamily="2" charset="77"/>
              </a:rPr>
              <a:t>Tabla  por Fuente de Financiamiento en Quetzales</a:t>
            </a:r>
            <a:endParaRPr lang="es-GT" sz="2000" b="1" dirty="0">
              <a:solidFill>
                <a:srgbClr val="0B2A4A"/>
              </a:solidFill>
              <a:latin typeface="Montserrat Medium" pitchFamily="2" charset="77"/>
            </a:endParaRPr>
          </a:p>
        </p:txBody>
      </p:sp>
      <p:grpSp>
        <p:nvGrpSpPr>
          <p:cNvPr id="11" name="Grupo 19">
            <a:extLst>
              <a:ext uri="{FF2B5EF4-FFF2-40B4-BE49-F238E27FC236}">
                <a16:creationId xmlns:a16="http://schemas.microsoft.com/office/drawing/2014/main" id="{4660A0C0-D6D8-4A3D-B049-A0C3A0D9A811}"/>
              </a:ext>
            </a:extLst>
          </p:cNvPr>
          <p:cNvGrpSpPr/>
          <p:nvPr/>
        </p:nvGrpSpPr>
        <p:grpSpPr>
          <a:xfrm>
            <a:off x="165237" y="0"/>
            <a:ext cx="10522129" cy="1238681"/>
            <a:chOff x="1" y="0"/>
            <a:chExt cx="11986517" cy="1238681"/>
          </a:xfrm>
        </p:grpSpPr>
        <p:sp>
          <p:nvSpPr>
            <p:cNvPr id="12" name="Rectángulo 11">
              <a:extLst>
                <a:ext uri="{FF2B5EF4-FFF2-40B4-BE49-F238E27FC236}">
                  <a16:creationId xmlns:a16="http://schemas.microsoft.com/office/drawing/2014/main" id="{0A0BCEE4-72FE-45C4-9E18-F7ADA00F2543}"/>
                </a:ext>
              </a:extLst>
            </p:cNvPr>
            <p:cNvSpPr/>
            <p:nvPr/>
          </p:nvSpPr>
          <p:spPr>
            <a:xfrm>
              <a:off x="1" y="0"/>
              <a:ext cx="10915650" cy="1238681"/>
            </a:xfrm>
            <a:prstGeom prst="rect">
              <a:avLst/>
            </a:prstGeom>
            <a:solidFill>
              <a:srgbClr val="0F36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GT" sz="1800" b="0" i="0" u="none" strike="noStrike" kern="1200" cap="none" spc="0" normalizeH="0" baseline="0" noProof="0" dirty="0">
                <a:ln>
                  <a:noFill/>
                </a:ln>
                <a:solidFill>
                  <a:prstClr val="white"/>
                </a:solidFill>
                <a:effectLst/>
                <a:highlight>
                  <a:srgbClr val="000080"/>
                </a:highlight>
                <a:uLnTx/>
                <a:uFillTx/>
                <a:latin typeface="Calibri" panose="020F0502020204030204"/>
                <a:ea typeface="+mn-ea"/>
                <a:cs typeface="+mn-cs"/>
              </a:endParaRPr>
            </a:p>
          </p:txBody>
        </p:sp>
        <p:sp>
          <p:nvSpPr>
            <p:cNvPr id="13" name="Rectángulo 12">
              <a:extLst>
                <a:ext uri="{FF2B5EF4-FFF2-40B4-BE49-F238E27FC236}">
                  <a16:creationId xmlns:a16="http://schemas.microsoft.com/office/drawing/2014/main" id="{A7547BC8-4F0B-43E2-A969-31B70BBD40E4}"/>
                </a:ext>
              </a:extLst>
            </p:cNvPr>
            <p:cNvSpPr/>
            <p:nvPr/>
          </p:nvSpPr>
          <p:spPr>
            <a:xfrm>
              <a:off x="393522" y="388506"/>
              <a:ext cx="1568841" cy="55399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T" sz="1500" b="1" i="0" u="none" strike="noStrike" kern="1200" cap="none" spc="0" normalizeH="0" baseline="0" noProof="0" dirty="0">
                  <a:ln>
                    <a:noFill/>
                  </a:ln>
                  <a:solidFill>
                    <a:prstClr val="white"/>
                  </a:solidFill>
                  <a:effectLst/>
                  <a:uLnTx/>
                  <a:uFillTx/>
                  <a:latin typeface="Montserrat SemiBold" pitchFamily="2" charset="77"/>
                  <a:ea typeface="+mn-ea"/>
                  <a:cs typeface="+mn-cs"/>
                </a:rPr>
                <a:t>MINISTERIO DE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GT" sz="1500" b="1" i="0" u="none" strike="noStrike" kern="1200" cap="none" spc="0" normalizeH="0" baseline="0" noProof="0" dirty="0">
                  <a:ln>
                    <a:noFill/>
                  </a:ln>
                  <a:solidFill>
                    <a:prstClr val="white"/>
                  </a:solidFill>
                  <a:effectLst/>
                  <a:uLnTx/>
                  <a:uFillTx/>
                  <a:latin typeface="Montserrat SemiBold" pitchFamily="2" charset="77"/>
                  <a:ea typeface="+mn-ea"/>
                  <a:cs typeface="+mn-cs"/>
                </a:rPr>
                <a:t>ECONOMÍA</a:t>
              </a:r>
            </a:p>
          </p:txBody>
        </p:sp>
        <p:cxnSp>
          <p:nvCxnSpPr>
            <p:cNvPr id="14" name="Conector recto 13">
              <a:extLst>
                <a:ext uri="{FF2B5EF4-FFF2-40B4-BE49-F238E27FC236}">
                  <a16:creationId xmlns:a16="http://schemas.microsoft.com/office/drawing/2014/main" id="{F9CED745-262D-4992-9DC7-CE573E5322D6}"/>
                </a:ext>
              </a:extLst>
            </p:cNvPr>
            <p:cNvCxnSpPr/>
            <p:nvPr/>
          </p:nvCxnSpPr>
          <p:spPr>
            <a:xfrm>
              <a:off x="297951" y="203234"/>
              <a:ext cx="0" cy="832207"/>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15" name="Imagen 14">
              <a:extLst>
                <a:ext uri="{FF2B5EF4-FFF2-40B4-BE49-F238E27FC236}">
                  <a16:creationId xmlns:a16="http://schemas.microsoft.com/office/drawing/2014/main" id="{FB617CB6-A70B-41A8-BA5D-B2B654522CFC}"/>
                </a:ext>
              </a:extLst>
            </p:cNvPr>
            <p:cNvPicPr>
              <a:picLocks noChangeAspect="1"/>
            </p:cNvPicPr>
            <p:nvPr/>
          </p:nvPicPr>
          <p:blipFill>
            <a:blip r:embed="rId2"/>
            <a:stretch>
              <a:fillRect/>
            </a:stretch>
          </p:blipFill>
          <p:spPr>
            <a:xfrm>
              <a:off x="11103690" y="118229"/>
              <a:ext cx="882828" cy="1038260"/>
            </a:xfrm>
            <a:prstGeom prst="rect">
              <a:avLst/>
            </a:prstGeom>
          </p:spPr>
        </p:pic>
      </p:grpSp>
      <p:pic>
        <p:nvPicPr>
          <p:cNvPr id="3" name="Imagen 2">
            <a:extLst>
              <a:ext uri="{FF2B5EF4-FFF2-40B4-BE49-F238E27FC236}">
                <a16:creationId xmlns:a16="http://schemas.microsoft.com/office/drawing/2014/main" id="{ABFEED71-269E-4B9D-8105-08EEDA53F249}"/>
              </a:ext>
            </a:extLst>
          </p:cNvPr>
          <p:cNvPicPr>
            <a:picLocks noChangeAspect="1"/>
          </p:cNvPicPr>
          <p:nvPr/>
        </p:nvPicPr>
        <p:blipFill>
          <a:blip r:embed="rId3"/>
          <a:stretch>
            <a:fillRect/>
          </a:stretch>
        </p:blipFill>
        <p:spPr>
          <a:xfrm>
            <a:off x="1887857" y="2992563"/>
            <a:ext cx="8229595" cy="2468042"/>
          </a:xfrm>
          <a:prstGeom prst="rect">
            <a:avLst/>
          </a:prstGeom>
        </p:spPr>
      </p:pic>
    </p:spTree>
    <p:extLst>
      <p:ext uri="{BB962C8B-B14F-4D97-AF65-F5344CB8AC3E}">
        <p14:creationId xmlns:p14="http://schemas.microsoft.com/office/powerpoint/2010/main" val="12831654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318012CB-C829-DB47-803F-4C856849C9C2}"/>
              </a:ext>
            </a:extLst>
          </p:cNvPr>
          <p:cNvPicPr>
            <a:picLocks noChangeAspect="1"/>
          </p:cNvPicPr>
          <p:nvPr/>
        </p:nvPicPr>
        <p:blipFill rotWithShape="1">
          <a:blip r:embed="rId2"/>
          <a:srcRect t="7142" b="7142"/>
          <a:stretch/>
        </p:blipFill>
        <p:spPr>
          <a:xfrm>
            <a:off x="1" y="0"/>
            <a:ext cx="12192000" cy="6858000"/>
          </a:xfrm>
          <a:prstGeom prst="rect">
            <a:avLst/>
          </a:prstGeom>
        </p:spPr>
      </p:pic>
      <p:sp>
        <p:nvSpPr>
          <p:cNvPr id="6" name="Rectángulo 5">
            <a:extLst>
              <a:ext uri="{FF2B5EF4-FFF2-40B4-BE49-F238E27FC236}">
                <a16:creationId xmlns:a16="http://schemas.microsoft.com/office/drawing/2014/main" id="{7DF2CB88-621A-7C46-A520-A6ED2AE7772E}"/>
              </a:ext>
            </a:extLst>
          </p:cNvPr>
          <p:cNvSpPr/>
          <p:nvPr/>
        </p:nvSpPr>
        <p:spPr>
          <a:xfrm>
            <a:off x="-1" y="0"/>
            <a:ext cx="12192000" cy="6858000"/>
          </a:xfrm>
          <a:prstGeom prst="rect">
            <a:avLst/>
          </a:prstGeom>
          <a:solidFill>
            <a:srgbClr val="0B2A4A">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T" dirty="0"/>
          </a:p>
        </p:txBody>
      </p:sp>
      <p:sp>
        <p:nvSpPr>
          <p:cNvPr id="12" name="Título 1">
            <a:extLst>
              <a:ext uri="{FF2B5EF4-FFF2-40B4-BE49-F238E27FC236}">
                <a16:creationId xmlns:a16="http://schemas.microsoft.com/office/drawing/2014/main" id="{B176FEEF-6828-3C40-AFD6-4B14429E4EEB}"/>
              </a:ext>
            </a:extLst>
          </p:cNvPr>
          <p:cNvSpPr>
            <a:spLocks noGrp="1"/>
          </p:cNvSpPr>
          <p:nvPr>
            <p:ph type="ctrTitle"/>
          </p:nvPr>
        </p:nvSpPr>
        <p:spPr>
          <a:xfrm>
            <a:off x="492033" y="2306161"/>
            <a:ext cx="8018417" cy="2245677"/>
          </a:xfrm>
        </p:spPr>
        <p:txBody>
          <a:bodyPr anchor="ctr">
            <a:noAutofit/>
          </a:bodyPr>
          <a:lstStyle/>
          <a:p>
            <a:r>
              <a:rPr lang="es-GT" sz="3200" b="1" dirty="0">
                <a:solidFill>
                  <a:schemeClr val="bg1"/>
                </a:solidFill>
                <a:latin typeface="Montserrat" pitchFamily="2" charset="77"/>
              </a:rPr>
              <a:t>PRINCIPALES RESULTADOS Y AVANCES</a:t>
            </a:r>
            <a:br>
              <a:rPr lang="es-GT" sz="3200" b="1" dirty="0">
                <a:solidFill>
                  <a:schemeClr val="bg1"/>
                </a:solidFill>
                <a:latin typeface="Montserrat" pitchFamily="2" charset="77"/>
              </a:rPr>
            </a:br>
            <a:r>
              <a:rPr lang="es-GT" sz="3200" b="1" dirty="0">
                <a:solidFill>
                  <a:schemeClr val="bg1"/>
                </a:solidFill>
                <a:latin typeface="Montserrat" pitchFamily="2" charset="77"/>
              </a:rPr>
              <a:t>AL TERCER CUATRIMESTRE, AÑO 2021</a:t>
            </a:r>
            <a:br>
              <a:rPr lang="es-GT" sz="3200" b="1" dirty="0">
                <a:solidFill>
                  <a:schemeClr val="bg1"/>
                </a:solidFill>
                <a:latin typeface="Montserrat" pitchFamily="2" charset="77"/>
              </a:rPr>
            </a:br>
            <a:r>
              <a:rPr lang="es-GT" sz="3200" b="1" dirty="0">
                <a:solidFill>
                  <a:srgbClr val="178CC5"/>
                </a:solidFill>
                <a:latin typeface="Montserrat" pitchFamily="2" charset="77"/>
              </a:rPr>
              <a:t>MINISTERIO DE ECONOMIA</a:t>
            </a:r>
            <a:endParaRPr lang="es-GT" sz="3200" b="1" dirty="0">
              <a:solidFill>
                <a:schemeClr val="bg1"/>
              </a:solidFill>
              <a:latin typeface="Montserrat" pitchFamily="2" charset="77"/>
            </a:endParaRPr>
          </a:p>
        </p:txBody>
      </p:sp>
      <p:pic>
        <p:nvPicPr>
          <p:cNvPr id="7" name="Imagen 6">
            <a:extLst>
              <a:ext uri="{FF2B5EF4-FFF2-40B4-BE49-F238E27FC236}">
                <a16:creationId xmlns:a16="http://schemas.microsoft.com/office/drawing/2014/main" id="{2DDD9D7E-CF73-4B12-9F84-88299529B3A3}"/>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7993616" y="5349026"/>
            <a:ext cx="3508374" cy="1265257"/>
          </a:xfrm>
          <a:prstGeom prst="rect">
            <a:avLst/>
          </a:prstGeom>
        </p:spPr>
      </p:pic>
    </p:spTree>
    <p:extLst>
      <p:ext uri="{BB962C8B-B14F-4D97-AF65-F5344CB8AC3E}">
        <p14:creationId xmlns:p14="http://schemas.microsoft.com/office/powerpoint/2010/main" val="306180386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ángulo 22">
            <a:extLst>
              <a:ext uri="{FF2B5EF4-FFF2-40B4-BE49-F238E27FC236}">
                <a16:creationId xmlns:a16="http://schemas.microsoft.com/office/drawing/2014/main" id="{5F545FB1-3F75-7D49-B57F-8B59F3A4BEA6}"/>
              </a:ext>
            </a:extLst>
          </p:cNvPr>
          <p:cNvSpPr/>
          <p:nvPr/>
        </p:nvSpPr>
        <p:spPr>
          <a:xfrm>
            <a:off x="1874316" y="1245931"/>
            <a:ext cx="7574710" cy="523220"/>
          </a:xfrm>
          <a:prstGeom prst="rect">
            <a:avLst/>
          </a:prstGeom>
        </p:spPr>
        <p:txBody>
          <a:bodyPr wrap="square">
            <a:spAutoFit/>
          </a:bodyPr>
          <a:lstStyle/>
          <a:p>
            <a:pPr algn="ctr"/>
            <a:r>
              <a:rPr lang="es-GT" sz="2800" b="1" dirty="0">
                <a:solidFill>
                  <a:srgbClr val="0B2A4A"/>
                </a:solidFill>
                <a:latin typeface="Montserrat Medium" pitchFamily="2" charset="77"/>
              </a:rPr>
              <a:t>MINECO PRESUPUESTO 2021</a:t>
            </a:r>
          </a:p>
        </p:txBody>
      </p:sp>
      <p:sp>
        <p:nvSpPr>
          <p:cNvPr id="52" name="Rectángulo 51">
            <a:extLst>
              <a:ext uri="{FF2B5EF4-FFF2-40B4-BE49-F238E27FC236}">
                <a16:creationId xmlns:a16="http://schemas.microsoft.com/office/drawing/2014/main" id="{963182AD-C987-BB4B-A85C-CCAD276CC270}"/>
              </a:ext>
            </a:extLst>
          </p:cNvPr>
          <p:cNvSpPr/>
          <p:nvPr/>
        </p:nvSpPr>
        <p:spPr>
          <a:xfrm>
            <a:off x="1581705" y="1786620"/>
            <a:ext cx="8229595" cy="400110"/>
          </a:xfrm>
          <a:prstGeom prst="rect">
            <a:avLst/>
          </a:prstGeom>
        </p:spPr>
        <p:txBody>
          <a:bodyPr wrap="square">
            <a:spAutoFit/>
          </a:bodyPr>
          <a:lstStyle/>
          <a:p>
            <a:pPr algn="ctr"/>
            <a:r>
              <a:rPr lang="es-GT" sz="2000" dirty="0">
                <a:solidFill>
                  <a:srgbClr val="1488C2"/>
                </a:solidFill>
                <a:latin typeface="Montserrat" pitchFamily="2" charset="77"/>
              </a:rPr>
              <a:t>Presupuesto por Fuente de Financiamiento </a:t>
            </a:r>
            <a:r>
              <a:rPr lang="es-GT" sz="2000" b="1" dirty="0">
                <a:solidFill>
                  <a:srgbClr val="1488C2"/>
                </a:solidFill>
                <a:latin typeface="Montserrat" pitchFamily="2" charset="77"/>
              </a:rPr>
              <a:t>EJECUTADO</a:t>
            </a:r>
            <a:endParaRPr lang="es-GT" sz="2000" b="1" dirty="0">
              <a:solidFill>
                <a:srgbClr val="0B2A4A"/>
              </a:solidFill>
              <a:latin typeface="Montserrat Medium" pitchFamily="2" charset="77"/>
            </a:endParaRPr>
          </a:p>
        </p:txBody>
      </p:sp>
      <p:grpSp>
        <p:nvGrpSpPr>
          <p:cNvPr id="10" name="Grupo 19">
            <a:extLst>
              <a:ext uri="{FF2B5EF4-FFF2-40B4-BE49-F238E27FC236}">
                <a16:creationId xmlns:a16="http://schemas.microsoft.com/office/drawing/2014/main" id="{899A1CD6-4FE7-472C-A149-06379C004FB0}"/>
              </a:ext>
            </a:extLst>
          </p:cNvPr>
          <p:cNvGrpSpPr/>
          <p:nvPr/>
        </p:nvGrpSpPr>
        <p:grpSpPr>
          <a:xfrm>
            <a:off x="130403" y="-1485"/>
            <a:ext cx="10522129" cy="1238681"/>
            <a:chOff x="1" y="0"/>
            <a:chExt cx="11986517" cy="1238681"/>
          </a:xfrm>
        </p:grpSpPr>
        <p:sp>
          <p:nvSpPr>
            <p:cNvPr id="11" name="Rectángulo 10">
              <a:extLst>
                <a:ext uri="{FF2B5EF4-FFF2-40B4-BE49-F238E27FC236}">
                  <a16:creationId xmlns:a16="http://schemas.microsoft.com/office/drawing/2014/main" id="{44E00F2E-395A-45E0-8220-307F401D9DD4}"/>
                </a:ext>
              </a:extLst>
            </p:cNvPr>
            <p:cNvSpPr/>
            <p:nvPr/>
          </p:nvSpPr>
          <p:spPr>
            <a:xfrm>
              <a:off x="1" y="0"/>
              <a:ext cx="10915650" cy="1238681"/>
            </a:xfrm>
            <a:prstGeom prst="rect">
              <a:avLst/>
            </a:prstGeom>
            <a:solidFill>
              <a:srgbClr val="0F36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GT" sz="1800" b="0" i="0" u="none" strike="noStrike" kern="1200" cap="none" spc="0" normalizeH="0" baseline="0" noProof="0" dirty="0">
                <a:ln>
                  <a:noFill/>
                </a:ln>
                <a:solidFill>
                  <a:prstClr val="white"/>
                </a:solidFill>
                <a:effectLst/>
                <a:highlight>
                  <a:srgbClr val="000080"/>
                </a:highlight>
                <a:uLnTx/>
                <a:uFillTx/>
                <a:latin typeface="Calibri" panose="020F0502020204030204"/>
                <a:ea typeface="+mn-ea"/>
                <a:cs typeface="+mn-cs"/>
              </a:endParaRPr>
            </a:p>
          </p:txBody>
        </p:sp>
        <p:sp>
          <p:nvSpPr>
            <p:cNvPr id="12" name="Rectángulo 11">
              <a:extLst>
                <a:ext uri="{FF2B5EF4-FFF2-40B4-BE49-F238E27FC236}">
                  <a16:creationId xmlns:a16="http://schemas.microsoft.com/office/drawing/2014/main" id="{EF891AC9-BD6A-4942-89F4-68BDB992D14E}"/>
                </a:ext>
              </a:extLst>
            </p:cNvPr>
            <p:cNvSpPr/>
            <p:nvPr/>
          </p:nvSpPr>
          <p:spPr>
            <a:xfrm>
              <a:off x="393522" y="388506"/>
              <a:ext cx="1568841" cy="55399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T" sz="1500" b="1" i="0" u="none" strike="noStrike" kern="1200" cap="none" spc="0" normalizeH="0" baseline="0" noProof="0" dirty="0">
                  <a:ln>
                    <a:noFill/>
                  </a:ln>
                  <a:solidFill>
                    <a:prstClr val="white"/>
                  </a:solidFill>
                  <a:effectLst/>
                  <a:uLnTx/>
                  <a:uFillTx/>
                  <a:latin typeface="Montserrat SemiBold" pitchFamily="2" charset="77"/>
                  <a:ea typeface="+mn-ea"/>
                  <a:cs typeface="+mn-cs"/>
                </a:rPr>
                <a:t>MINISTERIO DE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GT" sz="1500" b="1" i="0" u="none" strike="noStrike" kern="1200" cap="none" spc="0" normalizeH="0" baseline="0" noProof="0" dirty="0">
                  <a:ln>
                    <a:noFill/>
                  </a:ln>
                  <a:solidFill>
                    <a:prstClr val="white"/>
                  </a:solidFill>
                  <a:effectLst/>
                  <a:uLnTx/>
                  <a:uFillTx/>
                  <a:latin typeface="Montserrat SemiBold" pitchFamily="2" charset="77"/>
                  <a:ea typeface="+mn-ea"/>
                  <a:cs typeface="+mn-cs"/>
                </a:rPr>
                <a:t>ECONOMÍA</a:t>
              </a:r>
            </a:p>
          </p:txBody>
        </p:sp>
        <p:cxnSp>
          <p:nvCxnSpPr>
            <p:cNvPr id="13" name="Conector recto 12">
              <a:extLst>
                <a:ext uri="{FF2B5EF4-FFF2-40B4-BE49-F238E27FC236}">
                  <a16:creationId xmlns:a16="http://schemas.microsoft.com/office/drawing/2014/main" id="{3F5A9395-CB1A-4575-BB2A-A914BCAB0D4C}"/>
                </a:ext>
              </a:extLst>
            </p:cNvPr>
            <p:cNvCxnSpPr/>
            <p:nvPr/>
          </p:nvCxnSpPr>
          <p:spPr>
            <a:xfrm>
              <a:off x="297951" y="203234"/>
              <a:ext cx="0" cy="832207"/>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14" name="Imagen 13">
              <a:extLst>
                <a:ext uri="{FF2B5EF4-FFF2-40B4-BE49-F238E27FC236}">
                  <a16:creationId xmlns:a16="http://schemas.microsoft.com/office/drawing/2014/main" id="{FFE41183-EC82-42B4-95A7-F616047FB723}"/>
                </a:ext>
              </a:extLst>
            </p:cNvPr>
            <p:cNvPicPr>
              <a:picLocks noChangeAspect="1"/>
            </p:cNvPicPr>
            <p:nvPr/>
          </p:nvPicPr>
          <p:blipFill>
            <a:blip r:embed="rId2"/>
            <a:stretch>
              <a:fillRect/>
            </a:stretch>
          </p:blipFill>
          <p:spPr>
            <a:xfrm>
              <a:off x="11103690" y="118229"/>
              <a:ext cx="882828" cy="1038260"/>
            </a:xfrm>
            <a:prstGeom prst="rect">
              <a:avLst/>
            </a:prstGeom>
          </p:spPr>
        </p:pic>
      </p:grpSp>
      <p:sp>
        <p:nvSpPr>
          <p:cNvPr id="18" name="CuadroTexto 6"/>
          <p:cNvSpPr txBox="1"/>
          <p:nvPr/>
        </p:nvSpPr>
        <p:spPr>
          <a:xfrm>
            <a:off x="8223657" y="5734196"/>
            <a:ext cx="2428875" cy="428625"/>
          </a:xfrm>
          <a:prstGeom prst="rect">
            <a:avLst/>
          </a:prstGeom>
          <a:solidFill>
            <a:schemeClr val="lt1"/>
          </a:solidFill>
          <a:ln w="9525" cmpd="sng">
            <a:solidFill>
              <a:schemeClr val="lt1">
                <a:shade val="50000"/>
              </a:schemeClr>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es-GT" sz="1100" b="1" dirty="0"/>
              <a:t>Total Ejecutado Q.</a:t>
            </a:r>
            <a:r>
              <a:rPr lang="es-GT" sz="1100" b="1" baseline="0" dirty="0"/>
              <a:t> </a:t>
            </a:r>
            <a:r>
              <a:rPr lang="es-GT" b="1" dirty="0"/>
              <a:t>325,060,688.31</a:t>
            </a:r>
            <a:endParaRPr lang="es-GT" sz="1100" b="1" dirty="0"/>
          </a:p>
        </p:txBody>
      </p:sp>
      <p:graphicFrame>
        <p:nvGraphicFramePr>
          <p:cNvPr id="15" name="Gráfico 14">
            <a:extLst>
              <a:ext uri="{FF2B5EF4-FFF2-40B4-BE49-F238E27FC236}">
                <a16:creationId xmlns:a16="http://schemas.microsoft.com/office/drawing/2014/main" id="{00000000-0008-0000-0500-000006000000}"/>
              </a:ext>
            </a:extLst>
          </p:cNvPr>
          <p:cNvGraphicFramePr>
            <a:graphicFrameLocks/>
          </p:cNvGraphicFramePr>
          <p:nvPr/>
        </p:nvGraphicFramePr>
        <p:xfrm>
          <a:off x="1978818" y="2204198"/>
          <a:ext cx="8234363" cy="408742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81619333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ángulo 22">
            <a:extLst>
              <a:ext uri="{FF2B5EF4-FFF2-40B4-BE49-F238E27FC236}">
                <a16:creationId xmlns:a16="http://schemas.microsoft.com/office/drawing/2014/main" id="{5F545FB1-3F75-7D49-B57F-8B59F3A4BEA6}"/>
              </a:ext>
            </a:extLst>
          </p:cNvPr>
          <p:cNvSpPr/>
          <p:nvPr/>
        </p:nvSpPr>
        <p:spPr>
          <a:xfrm>
            <a:off x="1874316" y="1149536"/>
            <a:ext cx="7574710" cy="523220"/>
          </a:xfrm>
          <a:prstGeom prst="rect">
            <a:avLst/>
          </a:prstGeom>
        </p:spPr>
        <p:txBody>
          <a:bodyPr wrap="square">
            <a:spAutoFit/>
          </a:bodyPr>
          <a:lstStyle/>
          <a:p>
            <a:pPr algn="ctr"/>
            <a:r>
              <a:rPr lang="es-GT" sz="2800" b="1" dirty="0">
                <a:solidFill>
                  <a:srgbClr val="0B2A4A"/>
                </a:solidFill>
                <a:latin typeface="Montserrat Medium" pitchFamily="2" charset="77"/>
              </a:rPr>
              <a:t>MINECO PRESUPUESTO 2021</a:t>
            </a:r>
          </a:p>
        </p:txBody>
      </p:sp>
      <p:sp>
        <p:nvSpPr>
          <p:cNvPr id="52" name="Rectángulo 51">
            <a:extLst>
              <a:ext uri="{FF2B5EF4-FFF2-40B4-BE49-F238E27FC236}">
                <a16:creationId xmlns:a16="http://schemas.microsoft.com/office/drawing/2014/main" id="{963182AD-C987-BB4B-A85C-CCAD276CC270}"/>
              </a:ext>
            </a:extLst>
          </p:cNvPr>
          <p:cNvSpPr/>
          <p:nvPr/>
        </p:nvSpPr>
        <p:spPr>
          <a:xfrm>
            <a:off x="1564288" y="1664821"/>
            <a:ext cx="8229595" cy="461665"/>
          </a:xfrm>
          <a:prstGeom prst="rect">
            <a:avLst/>
          </a:prstGeom>
        </p:spPr>
        <p:txBody>
          <a:bodyPr wrap="square">
            <a:spAutoFit/>
          </a:bodyPr>
          <a:lstStyle/>
          <a:p>
            <a:pPr algn="ctr"/>
            <a:r>
              <a:rPr lang="es-GT" sz="2400" dirty="0">
                <a:solidFill>
                  <a:srgbClr val="1488C2"/>
                </a:solidFill>
                <a:latin typeface="Montserrat" pitchFamily="2" charset="77"/>
              </a:rPr>
              <a:t>Presupuesto por Programa </a:t>
            </a:r>
            <a:r>
              <a:rPr lang="es-GT" sz="2400" b="1" dirty="0">
                <a:solidFill>
                  <a:srgbClr val="1488C2"/>
                </a:solidFill>
                <a:latin typeface="Montserrat" pitchFamily="2" charset="77"/>
              </a:rPr>
              <a:t>Ejecutado</a:t>
            </a:r>
            <a:endParaRPr lang="es-GT" sz="2400" b="1" dirty="0">
              <a:solidFill>
                <a:srgbClr val="0B2A4A"/>
              </a:solidFill>
              <a:latin typeface="Montserrat Medium" pitchFamily="2" charset="77"/>
            </a:endParaRPr>
          </a:p>
        </p:txBody>
      </p:sp>
      <p:grpSp>
        <p:nvGrpSpPr>
          <p:cNvPr id="10" name="Grupo 19">
            <a:extLst>
              <a:ext uri="{FF2B5EF4-FFF2-40B4-BE49-F238E27FC236}">
                <a16:creationId xmlns:a16="http://schemas.microsoft.com/office/drawing/2014/main" id="{9AF3BFF1-6012-4078-A857-CB43C246085A}"/>
              </a:ext>
            </a:extLst>
          </p:cNvPr>
          <p:cNvGrpSpPr/>
          <p:nvPr/>
        </p:nvGrpSpPr>
        <p:grpSpPr>
          <a:xfrm>
            <a:off x="160230" y="2868"/>
            <a:ext cx="10522129" cy="1238681"/>
            <a:chOff x="1" y="0"/>
            <a:chExt cx="11986517" cy="1238681"/>
          </a:xfrm>
        </p:grpSpPr>
        <p:sp>
          <p:nvSpPr>
            <p:cNvPr id="12" name="Rectángulo 11">
              <a:extLst>
                <a:ext uri="{FF2B5EF4-FFF2-40B4-BE49-F238E27FC236}">
                  <a16:creationId xmlns:a16="http://schemas.microsoft.com/office/drawing/2014/main" id="{27E210E9-19C5-4D2C-AD39-5BB3B89170F7}"/>
                </a:ext>
              </a:extLst>
            </p:cNvPr>
            <p:cNvSpPr/>
            <p:nvPr/>
          </p:nvSpPr>
          <p:spPr>
            <a:xfrm>
              <a:off x="1" y="0"/>
              <a:ext cx="10915650" cy="1238681"/>
            </a:xfrm>
            <a:prstGeom prst="rect">
              <a:avLst/>
            </a:prstGeom>
            <a:solidFill>
              <a:srgbClr val="0F36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GT" sz="1800" b="0" i="0" u="none" strike="noStrike" kern="1200" cap="none" spc="0" normalizeH="0" baseline="0" noProof="0" dirty="0">
                <a:ln>
                  <a:noFill/>
                </a:ln>
                <a:solidFill>
                  <a:prstClr val="white"/>
                </a:solidFill>
                <a:effectLst/>
                <a:highlight>
                  <a:srgbClr val="000080"/>
                </a:highlight>
                <a:uLnTx/>
                <a:uFillTx/>
                <a:latin typeface="Calibri" panose="020F0502020204030204"/>
                <a:ea typeface="+mn-ea"/>
                <a:cs typeface="+mn-cs"/>
              </a:endParaRPr>
            </a:p>
          </p:txBody>
        </p:sp>
        <p:sp>
          <p:nvSpPr>
            <p:cNvPr id="13" name="Rectángulo 12">
              <a:extLst>
                <a:ext uri="{FF2B5EF4-FFF2-40B4-BE49-F238E27FC236}">
                  <a16:creationId xmlns:a16="http://schemas.microsoft.com/office/drawing/2014/main" id="{68A5DAE3-0435-48E9-88B7-F2461BD51BC0}"/>
                </a:ext>
              </a:extLst>
            </p:cNvPr>
            <p:cNvSpPr/>
            <p:nvPr/>
          </p:nvSpPr>
          <p:spPr>
            <a:xfrm>
              <a:off x="393522" y="388506"/>
              <a:ext cx="1568841" cy="55399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T" sz="1500" b="1" i="0" u="none" strike="noStrike" kern="1200" cap="none" spc="0" normalizeH="0" baseline="0" noProof="0" dirty="0">
                  <a:ln>
                    <a:noFill/>
                  </a:ln>
                  <a:solidFill>
                    <a:prstClr val="white"/>
                  </a:solidFill>
                  <a:effectLst/>
                  <a:uLnTx/>
                  <a:uFillTx/>
                  <a:latin typeface="Montserrat SemiBold" pitchFamily="2" charset="77"/>
                  <a:ea typeface="+mn-ea"/>
                  <a:cs typeface="+mn-cs"/>
                </a:rPr>
                <a:t>MINISTERIO DE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GT" sz="1500" b="1" i="0" u="none" strike="noStrike" kern="1200" cap="none" spc="0" normalizeH="0" baseline="0" noProof="0" dirty="0">
                  <a:ln>
                    <a:noFill/>
                  </a:ln>
                  <a:solidFill>
                    <a:prstClr val="white"/>
                  </a:solidFill>
                  <a:effectLst/>
                  <a:uLnTx/>
                  <a:uFillTx/>
                  <a:latin typeface="Montserrat SemiBold" pitchFamily="2" charset="77"/>
                  <a:ea typeface="+mn-ea"/>
                  <a:cs typeface="+mn-cs"/>
                </a:rPr>
                <a:t>ECONOMÍA</a:t>
              </a:r>
            </a:p>
          </p:txBody>
        </p:sp>
        <p:cxnSp>
          <p:nvCxnSpPr>
            <p:cNvPr id="14" name="Conector recto 13">
              <a:extLst>
                <a:ext uri="{FF2B5EF4-FFF2-40B4-BE49-F238E27FC236}">
                  <a16:creationId xmlns:a16="http://schemas.microsoft.com/office/drawing/2014/main" id="{8E9FB45B-7774-4586-8E66-F4CABFA6B199}"/>
                </a:ext>
              </a:extLst>
            </p:cNvPr>
            <p:cNvCxnSpPr/>
            <p:nvPr/>
          </p:nvCxnSpPr>
          <p:spPr>
            <a:xfrm>
              <a:off x="297951" y="203234"/>
              <a:ext cx="0" cy="832207"/>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15" name="Imagen 14">
              <a:extLst>
                <a:ext uri="{FF2B5EF4-FFF2-40B4-BE49-F238E27FC236}">
                  <a16:creationId xmlns:a16="http://schemas.microsoft.com/office/drawing/2014/main" id="{0E5DD5B1-416C-4416-A576-ED194D029E75}"/>
                </a:ext>
              </a:extLst>
            </p:cNvPr>
            <p:cNvPicPr>
              <a:picLocks noChangeAspect="1"/>
            </p:cNvPicPr>
            <p:nvPr/>
          </p:nvPicPr>
          <p:blipFill>
            <a:blip r:embed="rId2"/>
            <a:stretch>
              <a:fillRect/>
            </a:stretch>
          </p:blipFill>
          <p:spPr>
            <a:xfrm>
              <a:off x="11103690" y="118229"/>
              <a:ext cx="882828" cy="1038260"/>
            </a:xfrm>
            <a:prstGeom prst="rect">
              <a:avLst/>
            </a:prstGeom>
          </p:spPr>
        </p:pic>
      </p:grpSp>
      <p:graphicFrame>
        <p:nvGraphicFramePr>
          <p:cNvPr id="16" name="Gráfico 15">
            <a:extLst>
              <a:ext uri="{FF2B5EF4-FFF2-40B4-BE49-F238E27FC236}">
                <a16:creationId xmlns:a16="http://schemas.microsoft.com/office/drawing/2014/main" id="{00000000-0008-0000-0400-000003000000}"/>
              </a:ext>
            </a:extLst>
          </p:cNvPr>
          <p:cNvGraphicFramePr>
            <a:graphicFrameLocks/>
          </p:cNvGraphicFramePr>
          <p:nvPr/>
        </p:nvGraphicFramePr>
        <p:xfrm>
          <a:off x="2491348" y="2126486"/>
          <a:ext cx="6957678" cy="428183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840965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74A830C2-2413-774F-849A-FC155797D8B5}"/>
              </a:ext>
            </a:extLst>
          </p:cNvPr>
          <p:cNvSpPr/>
          <p:nvPr/>
        </p:nvSpPr>
        <p:spPr>
          <a:xfrm>
            <a:off x="-1" y="-36397"/>
            <a:ext cx="12325815" cy="6894396"/>
          </a:xfrm>
          <a:prstGeom prst="rect">
            <a:avLst/>
          </a:prstGeom>
          <a:gradFill flip="none" rotWithShape="1">
            <a:gsLst>
              <a:gs pos="0">
                <a:srgbClr val="003353"/>
              </a:gs>
              <a:gs pos="100000">
                <a:srgbClr val="07486A"/>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T"/>
          </a:p>
        </p:txBody>
      </p:sp>
      <p:grpSp>
        <p:nvGrpSpPr>
          <p:cNvPr id="8" name="Group 7">
            <a:extLst>
              <a:ext uri="{FF2B5EF4-FFF2-40B4-BE49-F238E27FC236}">
                <a16:creationId xmlns:a16="http://schemas.microsoft.com/office/drawing/2014/main" id="{1B83E924-D2BE-8C4D-82C5-603D1E9C84BC}"/>
              </a:ext>
            </a:extLst>
          </p:cNvPr>
          <p:cNvGrpSpPr/>
          <p:nvPr/>
        </p:nvGrpSpPr>
        <p:grpSpPr>
          <a:xfrm>
            <a:off x="4306114" y="-341556"/>
            <a:ext cx="3581654" cy="1410057"/>
            <a:chOff x="4306114" y="-341556"/>
            <a:chExt cx="3581654" cy="1410057"/>
          </a:xfrm>
        </p:grpSpPr>
        <p:sp>
          <p:nvSpPr>
            <p:cNvPr id="9" name="Rounded Rectangle 8">
              <a:extLst>
                <a:ext uri="{FF2B5EF4-FFF2-40B4-BE49-F238E27FC236}">
                  <a16:creationId xmlns:a16="http://schemas.microsoft.com/office/drawing/2014/main" id="{95494B30-A19A-9442-A08D-426FF6C92925}"/>
                </a:ext>
              </a:extLst>
            </p:cNvPr>
            <p:cNvSpPr/>
            <p:nvPr/>
          </p:nvSpPr>
          <p:spPr>
            <a:xfrm>
              <a:off x="4306114" y="-341556"/>
              <a:ext cx="3581654" cy="1410057"/>
            </a:xfrm>
            <a:prstGeom prst="roundRect">
              <a:avLst>
                <a:gd name="adj" fmla="val 505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T"/>
            </a:p>
          </p:txBody>
        </p:sp>
        <p:pic>
          <p:nvPicPr>
            <p:cNvPr id="14" name="Picture 13" descr="Text&#10;&#10;Description automatically generated with low confidence">
              <a:extLst>
                <a:ext uri="{FF2B5EF4-FFF2-40B4-BE49-F238E27FC236}">
                  <a16:creationId xmlns:a16="http://schemas.microsoft.com/office/drawing/2014/main" id="{B0CB275E-571C-9C43-AF24-35B96A6962FE}"/>
                </a:ext>
              </a:extLst>
            </p:cNvPr>
            <p:cNvPicPr>
              <a:picLocks noChangeAspect="1"/>
            </p:cNvPicPr>
            <p:nvPr/>
          </p:nvPicPr>
          <p:blipFill>
            <a:blip r:embed="rId4"/>
            <a:stretch>
              <a:fillRect/>
            </a:stretch>
          </p:blipFill>
          <p:spPr>
            <a:xfrm>
              <a:off x="4610120" y="169978"/>
              <a:ext cx="1684231" cy="731722"/>
            </a:xfrm>
            <a:prstGeom prst="rect">
              <a:avLst/>
            </a:prstGeom>
          </p:spPr>
        </p:pic>
        <p:sp>
          <p:nvSpPr>
            <p:cNvPr id="16" name="CuadroTexto 4">
              <a:extLst>
                <a:ext uri="{FF2B5EF4-FFF2-40B4-BE49-F238E27FC236}">
                  <a16:creationId xmlns:a16="http://schemas.microsoft.com/office/drawing/2014/main" id="{B0D5A2B8-0AEF-C843-B0D0-23EEC4DB9A5B}"/>
                </a:ext>
              </a:extLst>
            </p:cNvPr>
            <p:cNvSpPr txBox="1"/>
            <p:nvPr/>
          </p:nvSpPr>
          <p:spPr>
            <a:xfrm>
              <a:off x="6548282" y="338671"/>
              <a:ext cx="1274262" cy="369332"/>
            </a:xfrm>
            <a:prstGeom prst="rect">
              <a:avLst/>
            </a:prstGeom>
            <a:noFill/>
          </p:spPr>
          <p:txBody>
            <a:bodyPr wrap="square" rtlCol="0">
              <a:spAutoFit/>
            </a:bodyPr>
            <a:lstStyle/>
            <a:p>
              <a:r>
                <a:rPr lang="es-GT" sz="900" b="1">
                  <a:solidFill>
                    <a:srgbClr val="003353"/>
                  </a:solidFill>
                  <a:latin typeface="Montserrat" pitchFamily="2" charset="77"/>
                </a:rPr>
                <a:t>MINISTERIO</a:t>
              </a:r>
            </a:p>
            <a:p>
              <a:r>
                <a:rPr lang="es-GT" sz="900" b="1">
                  <a:solidFill>
                    <a:srgbClr val="003353"/>
                  </a:solidFill>
                  <a:latin typeface="Montserrat" pitchFamily="2" charset="77"/>
                </a:rPr>
                <a:t>DE ECONOMÍA</a:t>
              </a:r>
            </a:p>
          </p:txBody>
        </p:sp>
        <p:cxnSp>
          <p:nvCxnSpPr>
            <p:cNvPr id="17" name="Conector recto 6">
              <a:extLst>
                <a:ext uri="{FF2B5EF4-FFF2-40B4-BE49-F238E27FC236}">
                  <a16:creationId xmlns:a16="http://schemas.microsoft.com/office/drawing/2014/main" id="{FA616470-9ED9-AB41-AEB3-2CAABEFDB29C}"/>
                </a:ext>
              </a:extLst>
            </p:cNvPr>
            <p:cNvCxnSpPr>
              <a:cxnSpLocks/>
            </p:cNvCxnSpPr>
            <p:nvPr/>
          </p:nvCxnSpPr>
          <p:spPr>
            <a:xfrm>
              <a:off x="6434017" y="218191"/>
              <a:ext cx="0" cy="612231"/>
            </a:xfrm>
            <a:prstGeom prst="line">
              <a:avLst/>
            </a:prstGeom>
            <a:ln w="12700">
              <a:solidFill>
                <a:srgbClr val="003353"/>
              </a:solidFill>
            </a:ln>
          </p:spPr>
          <p:style>
            <a:lnRef idx="1">
              <a:schemeClr val="accent1"/>
            </a:lnRef>
            <a:fillRef idx="0">
              <a:schemeClr val="accent1"/>
            </a:fillRef>
            <a:effectRef idx="0">
              <a:schemeClr val="accent1"/>
            </a:effectRef>
            <a:fontRef idx="minor">
              <a:schemeClr val="tx1"/>
            </a:fontRef>
          </p:style>
        </p:cxnSp>
      </p:grpSp>
      <p:sp>
        <p:nvSpPr>
          <p:cNvPr id="12" name="Título 1">
            <a:extLst>
              <a:ext uri="{FF2B5EF4-FFF2-40B4-BE49-F238E27FC236}">
                <a16:creationId xmlns:a16="http://schemas.microsoft.com/office/drawing/2014/main" id="{A374857C-2309-43F3-8C88-35733254CB59}"/>
              </a:ext>
            </a:extLst>
          </p:cNvPr>
          <p:cNvSpPr txBox="1">
            <a:spLocks/>
          </p:cNvSpPr>
          <p:nvPr/>
        </p:nvSpPr>
        <p:spPr>
          <a:xfrm>
            <a:off x="0" y="3801169"/>
            <a:ext cx="12325813" cy="46799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GT" sz="2500">
                <a:solidFill>
                  <a:srgbClr val="E6BA5D"/>
                </a:solidFill>
                <a:latin typeface="Montserrat Medium" pitchFamily="2" charset="77"/>
              </a:rPr>
              <a:t>RENDICIÓN DE CUENTAS</a:t>
            </a:r>
          </a:p>
        </p:txBody>
      </p:sp>
      <p:sp>
        <p:nvSpPr>
          <p:cNvPr id="18" name="Título 1">
            <a:extLst>
              <a:ext uri="{FF2B5EF4-FFF2-40B4-BE49-F238E27FC236}">
                <a16:creationId xmlns:a16="http://schemas.microsoft.com/office/drawing/2014/main" id="{5DBFCB57-FBD0-4422-AB57-2B99C9B3776B}"/>
              </a:ext>
            </a:extLst>
          </p:cNvPr>
          <p:cNvSpPr>
            <a:spLocks noGrp="1"/>
          </p:cNvSpPr>
          <p:nvPr>
            <p:ph type="title"/>
          </p:nvPr>
        </p:nvSpPr>
        <p:spPr>
          <a:xfrm>
            <a:off x="-1" y="2799255"/>
            <a:ext cx="12325814" cy="806708"/>
          </a:xfrm>
        </p:spPr>
        <p:txBody>
          <a:bodyPr>
            <a:noAutofit/>
          </a:bodyPr>
          <a:lstStyle/>
          <a:p>
            <a:pPr algn="ctr">
              <a:lnSpc>
                <a:spcPct val="100000"/>
              </a:lnSpc>
            </a:pPr>
            <a:r>
              <a:rPr lang="es-GT" sz="4500" b="1">
                <a:solidFill>
                  <a:schemeClr val="bg1"/>
                </a:solidFill>
                <a:latin typeface="Montserrat" pitchFamily="2" charset="77"/>
              </a:rPr>
              <a:t>PARTE ESPECÍFICA</a:t>
            </a:r>
          </a:p>
        </p:txBody>
      </p:sp>
      <p:pic>
        <p:nvPicPr>
          <p:cNvPr id="10" name="Gráfico 9">
            <a:extLst>
              <a:ext uri="{FF2B5EF4-FFF2-40B4-BE49-F238E27FC236}">
                <a16:creationId xmlns:a16="http://schemas.microsoft.com/office/drawing/2014/main" id="{A1506478-640F-4EE3-BE73-F0DCFFA1FF4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0800000" flipV="1">
            <a:off x="2858467" y="3652597"/>
            <a:ext cx="6629426" cy="34350"/>
          </a:xfrm>
          <a:prstGeom prst="rect">
            <a:avLst/>
          </a:prstGeom>
        </p:spPr>
      </p:pic>
    </p:spTree>
    <p:extLst>
      <p:ext uri="{BB962C8B-B14F-4D97-AF65-F5344CB8AC3E}">
        <p14:creationId xmlns:p14="http://schemas.microsoft.com/office/powerpoint/2010/main" val="198795091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0000"/>
            <a:lum/>
          </a:blip>
          <a:srcRect/>
          <a:stretch>
            <a:fillRect/>
          </a:stretch>
        </a:blipFill>
        <a:effectLst/>
      </p:bgPr>
    </p:bg>
    <p:spTree>
      <p:nvGrpSpPr>
        <p:cNvPr id="1" name=""/>
        <p:cNvGrpSpPr/>
        <p:nvPr/>
      </p:nvGrpSpPr>
      <p:grpSpPr>
        <a:xfrm>
          <a:off x="0" y="0"/>
          <a:ext cx="0" cy="0"/>
          <a:chOff x="0" y="0"/>
          <a:chExt cx="0" cy="0"/>
        </a:xfrm>
      </p:grpSpPr>
      <p:sp>
        <p:nvSpPr>
          <p:cNvPr id="9" name="Rectángulo 11">
            <a:extLst>
              <a:ext uri="{FF2B5EF4-FFF2-40B4-BE49-F238E27FC236}">
                <a16:creationId xmlns:a16="http://schemas.microsoft.com/office/drawing/2014/main" id="{AFADC704-BE32-A64B-B317-D5EBDE2F577C}"/>
              </a:ext>
            </a:extLst>
          </p:cNvPr>
          <p:cNvSpPr/>
          <p:nvPr/>
        </p:nvSpPr>
        <p:spPr>
          <a:xfrm>
            <a:off x="462337" y="305201"/>
            <a:ext cx="6534364" cy="861774"/>
          </a:xfrm>
          <a:prstGeom prst="rect">
            <a:avLst/>
          </a:prstGeom>
        </p:spPr>
        <p:txBody>
          <a:bodyPr wrap="square">
            <a:spAutoFit/>
          </a:bodyPr>
          <a:lstStyle/>
          <a:p>
            <a:r>
              <a:rPr lang="es-GT" sz="2500">
                <a:solidFill>
                  <a:srgbClr val="003353"/>
                </a:solidFill>
                <a:latin typeface="Montserrat" pitchFamily="2" charset="77"/>
              </a:rPr>
              <a:t>EJES PARA LA</a:t>
            </a:r>
          </a:p>
          <a:p>
            <a:r>
              <a:rPr lang="es-GT" sz="2500" b="1">
                <a:solidFill>
                  <a:srgbClr val="003353"/>
                </a:solidFill>
                <a:latin typeface="Montserrat Medium" pitchFamily="2" charset="77"/>
              </a:rPr>
              <a:t>TRANSFORMACIÓN ECONÓMICA</a:t>
            </a:r>
          </a:p>
        </p:txBody>
      </p:sp>
      <p:pic>
        <p:nvPicPr>
          <p:cNvPr id="13" name="Picture 12" descr="Logo, company name&#10;&#10;Description automatically generated">
            <a:extLst>
              <a:ext uri="{FF2B5EF4-FFF2-40B4-BE49-F238E27FC236}">
                <a16:creationId xmlns:a16="http://schemas.microsoft.com/office/drawing/2014/main" id="{27356E96-482F-B648-9F8F-69D5C784A32C}"/>
              </a:ext>
            </a:extLst>
          </p:cNvPr>
          <p:cNvPicPr>
            <a:picLocks noChangeAspect="1"/>
          </p:cNvPicPr>
          <p:nvPr/>
        </p:nvPicPr>
        <p:blipFill>
          <a:blip r:embed="rId4"/>
          <a:stretch>
            <a:fillRect/>
          </a:stretch>
        </p:blipFill>
        <p:spPr>
          <a:xfrm>
            <a:off x="864704" y="2029574"/>
            <a:ext cx="4725361" cy="2304486"/>
          </a:xfrm>
          <a:prstGeom prst="rect">
            <a:avLst/>
          </a:prstGeom>
        </p:spPr>
      </p:pic>
      <p:pic>
        <p:nvPicPr>
          <p:cNvPr id="18" name="Picture 17" descr="Logo, company name&#10;&#10;Description automatically generated">
            <a:extLst>
              <a:ext uri="{FF2B5EF4-FFF2-40B4-BE49-F238E27FC236}">
                <a16:creationId xmlns:a16="http://schemas.microsoft.com/office/drawing/2014/main" id="{DA3DC448-099F-0543-85BF-5F90ED656DD4}"/>
              </a:ext>
            </a:extLst>
          </p:cNvPr>
          <p:cNvPicPr>
            <a:picLocks noChangeAspect="1"/>
          </p:cNvPicPr>
          <p:nvPr/>
        </p:nvPicPr>
        <p:blipFill>
          <a:blip r:embed="rId5"/>
          <a:stretch>
            <a:fillRect/>
          </a:stretch>
        </p:blipFill>
        <p:spPr>
          <a:xfrm>
            <a:off x="6352857" y="2029574"/>
            <a:ext cx="4725363" cy="2304487"/>
          </a:xfrm>
          <a:prstGeom prst="rect">
            <a:avLst/>
          </a:prstGeom>
        </p:spPr>
      </p:pic>
      <p:pic>
        <p:nvPicPr>
          <p:cNvPr id="20" name="Picture 19" descr="Logo&#10;&#10;Description automatically generated">
            <a:extLst>
              <a:ext uri="{FF2B5EF4-FFF2-40B4-BE49-F238E27FC236}">
                <a16:creationId xmlns:a16="http://schemas.microsoft.com/office/drawing/2014/main" id="{0F632F00-3B66-194C-A330-02FD0DB85CCA}"/>
              </a:ext>
            </a:extLst>
          </p:cNvPr>
          <p:cNvPicPr>
            <a:picLocks noChangeAspect="1"/>
          </p:cNvPicPr>
          <p:nvPr/>
        </p:nvPicPr>
        <p:blipFill>
          <a:blip r:embed="rId6"/>
          <a:stretch>
            <a:fillRect/>
          </a:stretch>
        </p:blipFill>
        <p:spPr>
          <a:xfrm>
            <a:off x="1113780" y="4450077"/>
            <a:ext cx="4476285" cy="2183016"/>
          </a:xfrm>
          <a:prstGeom prst="rect">
            <a:avLst/>
          </a:prstGeom>
        </p:spPr>
      </p:pic>
      <p:pic>
        <p:nvPicPr>
          <p:cNvPr id="4" name="Imagen 3" descr="Interfaz de usuario gráfica&#10;&#10;Descripción generada automáticamente">
            <a:extLst>
              <a:ext uri="{FF2B5EF4-FFF2-40B4-BE49-F238E27FC236}">
                <a16:creationId xmlns:a16="http://schemas.microsoft.com/office/drawing/2014/main" id="{A0C5395A-A6D4-41EB-B2EC-DCB5507205EC}"/>
              </a:ext>
            </a:extLst>
          </p:cNvPr>
          <p:cNvPicPr>
            <a:picLocks noChangeAspect="1"/>
          </p:cNvPicPr>
          <p:nvPr/>
        </p:nvPicPr>
        <p:blipFill>
          <a:blip r:embed="rId7"/>
          <a:stretch>
            <a:fillRect/>
          </a:stretch>
        </p:blipFill>
        <p:spPr>
          <a:xfrm>
            <a:off x="6188466" y="4466185"/>
            <a:ext cx="4476285" cy="2184427"/>
          </a:xfrm>
          <a:prstGeom prst="rect">
            <a:avLst/>
          </a:prstGeom>
        </p:spPr>
      </p:pic>
      <p:pic>
        <p:nvPicPr>
          <p:cNvPr id="17" name="Gráfico 16">
            <a:extLst>
              <a:ext uri="{FF2B5EF4-FFF2-40B4-BE49-F238E27FC236}">
                <a16:creationId xmlns:a16="http://schemas.microsoft.com/office/drawing/2014/main" id="{7CE141B5-E233-4B4A-B2F0-8A7D0F6D8880}"/>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rot="10800000" flipV="1">
            <a:off x="-554762" y="1345119"/>
            <a:ext cx="8021606" cy="41563"/>
          </a:xfrm>
          <a:prstGeom prst="rect">
            <a:avLst/>
          </a:prstGeom>
        </p:spPr>
      </p:pic>
      <p:pic>
        <p:nvPicPr>
          <p:cNvPr id="19" name="Imagen 18" descr="Logotipo&#10;&#10;Descripción generada automáticamente">
            <a:extLst>
              <a:ext uri="{FF2B5EF4-FFF2-40B4-BE49-F238E27FC236}">
                <a16:creationId xmlns:a16="http://schemas.microsoft.com/office/drawing/2014/main" id="{1BA12068-E2E1-4084-96B0-6B37C6114867}"/>
              </a:ext>
            </a:extLst>
          </p:cNvPr>
          <p:cNvPicPr>
            <a:picLocks noChangeAspect="1"/>
          </p:cNvPicPr>
          <p:nvPr/>
        </p:nvPicPr>
        <p:blipFill>
          <a:blip r:embed="rId10"/>
          <a:stretch>
            <a:fillRect/>
          </a:stretch>
        </p:blipFill>
        <p:spPr>
          <a:xfrm>
            <a:off x="9418209" y="152609"/>
            <a:ext cx="2627987" cy="711116"/>
          </a:xfrm>
          <a:prstGeom prst="rect">
            <a:avLst/>
          </a:prstGeom>
        </p:spPr>
      </p:pic>
    </p:spTree>
    <p:extLst>
      <p:ext uri="{BB962C8B-B14F-4D97-AF65-F5344CB8AC3E}">
        <p14:creationId xmlns:p14="http://schemas.microsoft.com/office/powerpoint/2010/main" val="12899045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74A830C2-2413-774F-849A-FC155797D8B5}"/>
              </a:ext>
            </a:extLst>
          </p:cNvPr>
          <p:cNvSpPr/>
          <p:nvPr/>
        </p:nvSpPr>
        <p:spPr>
          <a:xfrm>
            <a:off x="-1" y="-36397"/>
            <a:ext cx="12325815" cy="6894396"/>
          </a:xfrm>
          <a:prstGeom prst="rect">
            <a:avLst/>
          </a:prstGeom>
          <a:gradFill flip="none" rotWithShape="1">
            <a:gsLst>
              <a:gs pos="0">
                <a:srgbClr val="003353"/>
              </a:gs>
              <a:gs pos="100000">
                <a:srgbClr val="07486A"/>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T"/>
          </a:p>
        </p:txBody>
      </p:sp>
      <p:grpSp>
        <p:nvGrpSpPr>
          <p:cNvPr id="8" name="Group 7">
            <a:extLst>
              <a:ext uri="{FF2B5EF4-FFF2-40B4-BE49-F238E27FC236}">
                <a16:creationId xmlns:a16="http://schemas.microsoft.com/office/drawing/2014/main" id="{1B83E924-D2BE-8C4D-82C5-603D1E9C84BC}"/>
              </a:ext>
            </a:extLst>
          </p:cNvPr>
          <p:cNvGrpSpPr/>
          <p:nvPr/>
        </p:nvGrpSpPr>
        <p:grpSpPr>
          <a:xfrm>
            <a:off x="4306114" y="-341556"/>
            <a:ext cx="3581654" cy="1410057"/>
            <a:chOff x="4306114" y="-341556"/>
            <a:chExt cx="3581654" cy="1410057"/>
          </a:xfrm>
        </p:grpSpPr>
        <p:sp>
          <p:nvSpPr>
            <p:cNvPr id="9" name="Rounded Rectangle 8">
              <a:extLst>
                <a:ext uri="{FF2B5EF4-FFF2-40B4-BE49-F238E27FC236}">
                  <a16:creationId xmlns:a16="http://schemas.microsoft.com/office/drawing/2014/main" id="{95494B30-A19A-9442-A08D-426FF6C92925}"/>
                </a:ext>
              </a:extLst>
            </p:cNvPr>
            <p:cNvSpPr/>
            <p:nvPr/>
          </p:nvSpPr>
          <p:spPr>
            <a:xfrm>
              <a:off x="4306114" y="-341556"/>
              <a:ext cx="3581654" cy="1410057"/>
            </a:xfrm>
            <a:prstGeom prst="roundRect">
              <a:avLst>
                <a:gd name="adj" fmla="val 505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T"/>
            </a:p>
          </p:txBody>
        </p:sp>
        <p:pic>
          <p:nvPicPr>
            <p:cNvPr id="14" name="Picture 13" descr="Text&#10;&#10;Description automatically generated with low confidence">
              <a:extLst>
                <a:ext uri="{FF2B5EF4-FFF2-40B4-BE49-F238E27FC236}">
                  <a16:creationId xmlns:a16="http://schemas.microsoft.com/office/drawing/2014/main" id="{B0CB275E-571C-9C43-AF24-35B96A6962FE}"/>
                </a:ext>
              </a:extLst>
            </p:cNvPr>
            <p:cNvPicPr>
              <a:picLocks noChangeAspect="1"/>
            </p:cNvPicPr>
            <p:nvPr/>
          </p:nvPicPr>
          <p:blipFill>
            <a:blip r:embed="rId3"/>
            <a:stretch>
              <a:fillRect/>
            </a:stretch>
          </p:blipFill>
          <p:spPr>
            <a:xfrm>
              <a:off x="4610120" y="169978"/>
              <a:ext cx="1684231" cy="731722"/>
            </a:xfrm>
            <a:prstGeom prst="rect">
              <a:avLst/>
            </a:prstGeom>
          </p:spPr>
        </p:pic>
        <p:sp>
          <p:nvSpPr>
            <p:cNvPr id="16" name="CuadroTexto 4">
              <a:extLst>
                <a:ext uri="{FF2B5EF4-FFF2-40B4-BE49-F238E27FC236}">
                  <a16:creationId xmlns:a16="http://schemas.microsoft.com/office/drawing/2014/main" id="{B0D5A2B8-0AEF-C843-B0D0-23EEC4DB9A5B}"/>
                </a:ext>
              </a:extLst>
            </p:cNvPr>
            <p:cNvSpPr txBox="1"/>
            <p:nvPr/>
          </p:nvSpPr>
          <p:spPr>
            <a:xfrm>
              <a:off x="6548282" y="338671"/>
              <a:ext cx="1274262" cy="369332"/>
            </a:xfrm>
            <a:prstGeom prst="rect">
              <a:avLst/>
            </a:prstGeom>
            <a:noFill/>
          </p:spPr>
          <p:txBody>
            <a:bodyPr wrap="square" rtlCol="0">
              <a:spAutoFit/>
            </a:bodyPr>
            <a:lstStyle/>
            <a:p>
              <a:r>
                <a:rPr lang="es-GT" sz="900" b="1">
                  <a:solidFill>
                    <a:srgbClr val="003353"/>
                  </a:solidFill>
                  <a:latin typeface="Montserrat" pitchFamily="2" charset="77"/>
                </a:rPr>
                <a:t>MINISTERIO</a:t>
              </a:r>
            </a:p>
            <a:p>
              <a:r>
                <a:rPr lang="es-GT" sz="900" b="1">
                  <a:solidFill>
                    <a:srgbClr val="003353"/>
                  </a:solidFill>
                  <a:latin typeface="Montserrat" pitchFamily="2" charset="77"/>
                </a:rPr>
                <a:t>DE ECONOMÍA</a:t>
              </a:r>
            </a:p>
          </p:txBody>
        </p:sp>
        <p:cxnSp>
          <p:nvCxnSpPr>
            <p:cNvPr id="17" name="Conector recto 6">
              <a:extLst>
                <a:ext uri="{FF2B5EF4-FFF2-40B4-BE49-F238E27FC236}">
                  <a16:creationId xmlns:a16="http://schemas.microsoft.com/office/drawing/2014/main" id="{FA616470-9ED9-AB41-AEB3-2CAABEFDB29C}"/>
                </a:ext>
              </a:extLst>
            </p:cNvPr>
            <p:cNvCxnSpPr>
              <a:cxnSpLocks/>
            </p:cNvCxnSpPr>
            <p:nvPr/>
          </p:nvCxnSpPr>
          <p:spPr>
            <a:xfrm>
              <a:off x="6434017" y="218191"/>
              <a:ext cx="0" cy="612231"/>
            </a:xfrm>
            <a:prstGeom prst="line">
              <a:avLst/>
            </a:prstGeom>
            <a:ln w="12700">
              <a:solidFill>
                <a:srgbClr val="003353"/>
              </a:solidFill>
            </a:ln>
          </p:spPr>
          <p:style>
            <a:lnRef idx="1">
              <a:schemeClr val="accent1"/>
            </a:lnRef>
            <a:fillRef idx="0">
              <a:schemeClr val="accent1"/>
            </a:fillRef>
            <a:effectRef idx="0">
              <a:schemeClr val="accent1"/>
            </a:effectRef>
            <a:fontRef idx="minor">
              <a:schemeClr val="tx1"/>
            </a:fontRef>
          </p:style>
        </p:cxnSp>
      </p:grpSp>
      <p:sp>
        <p:nvSpPr>
          <p:cNvPr id="12" name="Título 1">
            <a:extLst>
              <a:ext uri="{FF2B5EF4-FFF2-40B4-BE49-F238E27FC236}">
                <a16:creationId xmlns:a16="http://schemas.microsoft.com/office/drawing/2014/main" id="{A374857C-2309-43F3-8C88-35733254CB59}"/>
              </a:ext>
            </a:extLst>
          </p:cNvPr>
          <p:cNvSpPr txBox="1">
            <a:spLocks/>
          </p:cNvSpPr>
          <p:nvPr/>
        </p:nvSpPr>
        <p:spPr>
          <a:xfrm>
            <a:off x="0" y="3801169"/>
            <a:ext cx="12325813" cy="46799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GT" sz="2500">
                <a:solidFill>
                  <a:srgbClr val="E6BA5D"/>
                </a:solidFill>
                <a:latin typeface="Montserrat Medium" pitchFamily="2" charset="77"/>
              </a:rPr>
              <a:t>RENDICIÓN DE CUENTAS</a:t>
            </a:r>
          </a:p>
        </p:txBody>
      </p:sp>
      <p:pic>
        <p:nvPicPr>
          <p:cNvPr id="10" name="Gráfico 9">
            <a:extLst>
              <a:ext uri="{FF2B5EF4-FFF2-40B4-BE49-F238E27FC236}">
                <a16:creationId xmlns:a16="http://schemas.microsoft.com/office/drawing/2014/main" id="{A1506478-640F-4EE3-BE73-F0DCFFA1FF4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0800000" flipV="1">
            <a:off x="2858467" y="3693693"/>
            <a:ext cx="6629426" cy="34350"/>
          </a:xfrm>
          <a:prstGeom prst="rect">
            <a:avLst/>
          </a:prstGeom>
        </p:spPr>
      </p:pic>
      <p:sp>
        <p:nvSpPr>
          <p:cNvPr id="11" name="Rectángulo 30">
            <a:extLst>
              <a:ext uri="{FF2B5EF4-FFF2-40B4-BE49-F238E27FC236}">
                <a16:creationId xmlns:a16="http://schemas.microsoft.com/office/drawing/2014/main" id="{2C58A15C-851B-4FB2-B361-D370F6BF549D}"/>
              </a:ext>
            </a:extLst>
          </p:cNvPr>
          <p:cNvSpPr/>
          <p:nvPr/>
        </p:nvSpPr>
        <p:spPr>
          <a:xfrm>
            <a:off x="0" y="2933009"/>
            <a:ext cx="12325813" cy="707886"/>
          </a:xfrm>
          <a:prstGeom prst="rect">
            <a:avLst/>
          </a:prstGeom>
        </p:spPr>
        <p:txBody>
          <a:bodyPr wrap="square">
            <a:spAutoFit/>
          </a:bodyPr>
          <a:lstStyle/>
          <a:p>
            <a:pPr algn="ctr"/>
            <a:r>
              <a:rPr lang="es-GT" sz="4000">
                <a:solidFill>
                  <a:srgbClr val="E6BA5D"/>
                </a:solidFill>
                <a:latin typeface="Montserrat" pitchFamily="2" charset="77"/>
              </a:rPr>
              <a:t>INVERSIÓN</a:t>
            </a:r>
            <a:r>
              <a:rPr lang="es-GT" sz="4000">
                <a:solidFill>
                  <a:srgbClr val="0D3654"/>
                </a:solidFill>
                <a:latin typeface="Montserrat" pitchFamily="2" charset="77"/>
              </a:rPr>
              <a:t> </a:t>
            </a:r>
            <a:r>
              <a:rPr lang="es-GT" sz="4000" b="1">
                <a:solidFill>
                  <a:schemeClr val="bg1"/>
                </a:solidFill>
                <a:latin typeface="Montserrat Medium" pitchFamily="2" charset="77"/>
              </a:rPr>
              <a:t>Y COMPETENCIA</a:t>
            </a:r>
          </a:p>
        </p:txBody>
      </p:sp>
    </p:spTree>
    <p:extLst>
      <p:ext uri="{BB962C8B-B14F-4D97-AF65-F5344CB8AC3E}">
        <p14:creationId xmlns:p14="http://schemas.microsoft.com/office/powerpoint/2010/main" val="189084019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alphaModFix amt="50000"/>
            <a:lum/>
          </a:blip>
          <a:srcRect/>
          <a:stretch>
            <a:fillRect/>
          </a:stretch>
        </a:blipFill>
        <a:effectLst/>
      </p:bgPr>
    </p:bg>
    <p:spTree>
      <p:nvGrpSpPr>
        <p:cNvPr id="1" name=""/>
        <p:cNvGrpSpPr/>
        <p:nvPr/>
      </p:nvGrpSpPr>
      <p:grpSpPr>
        <a:xfrm>
          <a:off x="0" y="0"/>
          <a:ext cx="0" cy="0"/>
          <a:chOff x="0" y="0"/>
          <a:chExt cx="0" cy="0"/>
        </a:xfrm>
      </p:grpSpPr>
      <p:pic>
        <p:nvPicPr>
          <p:cNvPr id="12" name="Gráfico 11">
            <a:extLst>
              <a:ext uri="{FF2B5EF4-FFF2-40B4-BE49-F238E27FC236}">
                <a16:creationId xmlns:a16="http://schemas.microsoft.com/office/drawing/2014/main" id="{ABA33D1C-B6AE-47CC-B7C0-3FB167BFADA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0800000" flipV="1">
            <a:off x="-554762" y="809810"/>
            <a:ext cx="8021606" cy="41563"/>
          </a:xfrm>
          <a:prstGeom prst="rect">
            <a:avLst/>
          </a:prstGeom>
        </p:spPr>
      </p:pic>
      <p:sp>
        <p:nvSpPr>
          <p:cNvPr id="15" name="Rectángulo 30">
            <a:extLst>
              <a:ext uri="{FF2B5EF4-FFF2-40B4-BE49-F238E27FC236}">
                <a16:creationId xmlns:a16="http://schemas.microsoft.com/office/drawing/2014/main" id="{D2DC2C68-55DF-4C39-910E-7DF64B0EBFF2}"/>
              </a:ext>
            </a:extLst>
          </p:cNvPr>
          <p:cNvSpPr/>
          <p:nvPr/>
        </p:nvSpPr>
        <p:spPr>
          <a:xfrm>
            <a:off x="413493" y="199377"/>
            <a:ext cx="6047638" cy="477054"/>
          </a:xfrm>
          <a:prstGeom prst="rect">
            <a:avLst/>
          </a:prstGeom>
        </p:spPr>
        <p:txBody>
          <a:bodyPr wrap="square">
            <a:spAutoFit/>
          </a:bodyPr>
          <a:lstStyle/>
          <a:p>
            <a:r>
              <a:rPr lang="es-GT" sz="2500">
                <a:solidFill>
                  <a:srgbClr val="CBA77B"/>
                </a:solidFill>
                <a:latin typeface="Montserrat" pitchFamily="2" charset="77"/>
              </a:rPr>
              <a:t>INVERSIÓN</a:t>
            </a:r>
            <a:r>
              <a:rPr lang="es-GT" sz="2500">
                <a:solidFill>
                  <a:srgbClr val="0D3654"/>
                </a:solidFill>
                <a:latin typeface="Montserrat" pitchFamily="2" charset="77"/>
              </a:rPr>
              <a:t> </a:t>
            </a:r>
            <a:r>
              <a:rPr lang="es-GT" sz="2500" b="1">
                <a:solidFill>
                  <a:srgbClr val="0D3654"/>
                </a:solidFill>
                <a:latin typeface="Montserrat Medium" pitchFamily="2" charset="77"/>
              </a:rPr>
              <a:t>Y COMPETENCIA</a:t>
            </a:r>
          </a:p>
        </p:txBody>
      </p:sp>
      <p:pic>
        <p:nvPicPr>
          <p:cNvPr id="6" name="Imagen 5" descr="Logotipo&#10;&#10;Descripción generada automáticamente">
            <a:extLst>
              <a:ext uri="{FF2B5EF4-FFF2-40B4-BE49-F238E27FC236}">
                <a16:creationId xmlns:a16="http://schemas.microsoft.com/office/drawing/2014/main" id="{BBAFAD6A-404F-46FB-A478-E58F93406F77}"/>
              </a:ext>
            </a:extLst>
          </p:cNvPr>
          <p:cNvPicPr>
            <a:picLocks noChangeAspect="1"/>
          </p:cNvPicPr>
          <p:nvPr/>
        </p:nvPicPr>
        <p:blipFill>
          <a:blip r:embed="rId6"/>
          <a:stretch>
            <a:fillRect/>
          </a:stretch>
        </p:blipFill>
        <p:spPr>
          <a:xfrm>
            <a:off x="9418209" y="152609"/>
            <a:ext cx="2627987" cy="711116"/>
          </a:xfrm>
          <a:prstGeom prst="rect">
            <a:avLst/>
          </a:prstGeom>
        </p:spPr>
      </p:pic>
      <p:sp>
        <p:nvSpPr>
          <p:cNvPr id="16" name="CuadroTexto 15">
            <a:extLst>
              <a:ext uri="{FF2B5EF4-FFF2-40B4-BE49-F238E27FC236}">
                <a16:creationId xmlns:a16="http://schemas.microsoft.com/office/drawing/2014/main" id="{C2BD6F73-4AAC-47B4-BFBC-38730EB31EF5}"/>
              </a:ext>
            </a:extLst>
          </p:cNvPr>
          <p:cNvSpPr txBox="1"/>
          <p:nvPr/>
        </p:nvSpPr>
        <p:spPr>
          <a:xfrm>
            <a:off x="3437312" y="3302787"/>
            <a:ext cx="8021607" cy="1246495"/>
          </a:xfrm>
          <a:prstGeom prst="rect">
            <a:avLst/>
          </a:prstGeom>
          <a:noFill/>
        </p:spPr>
        <p:txBody>
          <a:bodyPr wrap="square" rtlCol="0">
            <a:spAutoFit/>
          </a:bodyPr>
          <a:lstStyle/>
          <a:p>
            <a:r>
              <a:rPr lang="es-ES" sz="1500">
                <a:latin typeface="Montserrat" panose="00000500000000000000" pitchFamily="50" charset="0"/>
              </a:rPr>
              <a:t>Agenda Legislativa orientada a la facilitación de negocios, atracción de inversiones y competitividad:</a:t>
            </a:r>
          </a:p>
          <a:p>
            <a:pPr marL="285750" indent="-285750">
              <a:buFont typeface="Courier New" panose="02070309020205020404" pitchFamily="49" charset="0"/>
              <a:buChar char="o"/>
            </a:pPr>
            <a:r>
              <a:rPr lang="es-ES" sz="1500">
                <a:latin typeface="Montserrat" panose="00000500000000000000" pitchFamily="50" charset="0"/>
              </a:rPr>
              <a:t>Ley de Leasing</a:t>
            </a:r>
          </a:p>
          <a:p>
            <a:pPr marL="285750" indent="-285750">
              <a:buFont typeface="Courier New" panose="02070309020205020404" pitchFamily="49" charset="0"/>
              <a:buChar char="o"/>
            </a:pPr>
            <a:r>
              <a:rPr lang="es-ES" sz="1500">
                <a:latin typeface="Montserrat" panose="00000500000000000000" pitchFamily="50" charset="0"/>
              </a:rPr>
              <a:t>Reforma a la Ley de Zonas Francas</a:t>
            </a:r>
          </a:p>
          <a:p>
            <a:pPr marL="285750" indent="-285750">
              <a:buFont typeface="Courier New" panose="02070309020205020404" pitchFamily="49" charset="0"/>
              <a:buChar char="o"/>
            </a:pPr>
            <a:r>
              <a:rPr lang="es-ES" sz="1500">
                <a:latin typeface="Montserrat" panose="00000500000000000000" pitchFamily="50" charset="0"/>
              </a:rPr>
              <a:t>Ley de Simplificación de Trámites del Organismo Ejecutivo</a:t>
            </a:r>
          </a:p>
        </p:txBody>
      </p:sp>
      <p:pic>
        <p:nvPicPr>
          <p:cNvPr id="3" name="Imagen 2" descr="Pantalla de computadora con imagen de videojuego&#10;&#10;Descripción generada automáticamente con confianza baja">
            <a:extLst>
              <a:ext uri="{FF2B5EF4-FFF2-40B4-BE49-F238E27FC236}">
                <a16:creationId xmlns:a16="http://schemas.microsoft.com/office/drawing/2014/main" id="{DF0911F9-D08C-4FA0-B060-30A4F5EFCFDE}"/>
              </a:ext>
            </a:extLst>
          </p:cNvPr>
          <p:cNvPicPr>
            <a:picLocks noChangeAspect="1"/>
          </p:cNvPicPr>
          <p:nvPr/>
        </p:nvPicPr>
        <p:blipFill>
          <a:blip r:embed="rId7"/>
          <a:stretch>
            <a:fillRect/>
          </a:stretch>
        </p:blipFill>
        <p:spPr>
          <a:xfrm>
            <a:off x="446419" y="617944"/>
            <a:ext cx="2580308" cy="2580308"/>
          </a:xfrm>
          <a:prstGeom prst="rect">
            <a:avLst/>
          </a:prstGeom>
        </p:spPr>
      </p:pic>
      <p:pic>
        <p:nvPicPr>
          <p:cNvPr id="5" name="Imagen 4" descr="Una captura de pantalla de un celular con la imagen de una persona&#10;&#10;Descripción generada automáticamente">
            <a:extLst>
              <a:ext uri="{FF2B5EF4-FFF2-40B4-BE49-F238E27FC236}">
                <a16:creationId xmlns:a16="http://schemas.microsoft.com/office/drawing/2014/main" id="{C7B554E2-E073-4A06-B1D3-C9325969F55A}"/>
              </a:ext>
            </a:extLst>
          </p:cNvPr>
          <p:cNvPicPr>
            <a:picLocks noChangeAspect="1"/>
          </p:cNvPicPr>
          <p:nvPr/>
        </p:nvPicPr>
        <p:blipFill>
          <a:blip r:embed="rId8"/>
          <a:stretch>
            <a:fillRect/>
          </a:stretch>
        </p:blipFill>
        <p:spPr>
          <a:xfrm>
            <a:off x="546171" y="2639211"/>
            <a:ext cx="2480555" cy="2480555"/>
          </a:xfrm>
          <a:prstGeom prst="rect">
            <a:avLst/>
          </a:prstGeom>
        </p:spPr>
      </p:pic>
      <p:pic>
        <p:nvPicPr>
          <p:cNvPr id="8" name="Imagen 7" descr="Imagen que contiene barco&#10;&#10;Descripción generada automáticamente">
            <a:extLst>
              <a:ext uri="{FF2B5EF4-FFF2-40B4-BE49-F238E27FC236}">
                <a16:creationId xmlns:a16="http://schemas.microsoft.com/office/drawing/2014/main" id="{84A4F7A3-EC9E-4DC4-9868-1A360E1B409C}"/>
              </a:ext>
            </a:extLst>
          </p:cNvPr>
          <p:cNvPicPr>
            <a:picLocks noChangeAspect="1"/>
          </p:cNvPicPr>
          <p:nvPr/>
        </p:nvPicPr>
        <p:blipFill>
          <a:blip r:embed="rId9"/>
          <a:stretch>
            <a:fillRect/>
          </a:stretch>
        </p:blipFill>
        <p:spPr>
          <a:xfrm>
            <a:off x="606175" y="4536873"/>
            <a:ext cx="2420551" cy="2420551"/>
          </a:xfrm>
          <a:prstGeom prst="rect">
            <a:avLst/>
          </a:prstGeom>
        </p:spPr>
      </p:pic>
      <p:sp>
        <p:nvSpPr>
          <p:cNvPr id="13" name="CuadroTexto 12">
            <a:extLst>
              <a:ext uri="{FF2B5EF4-FFF2-40B4-BE49-F238E27FC236}">
                <a16:creationId xmlns:a16="http://schemas.microsoft.com/office/drawing/2014/main" id="{0C3D5455-A7C8-4A11-BE5A-32FFCD1756F9}"/>
              </a:ext>
            </a:extLst>
          </p:cNvPr>
          <p:cNvSpPr txBox="1"/>
          <p:nvPr/>
        </p:nvSpPr>
        <p:spPr>
          <a:xfrm>
            <a:off x="3437312" y="1345249"/>
            <a:ext cx="6375114" cy="1477328"/>
          </a:xfrm>
          <a:prstGeom prst="rect">
            <a:avLst/>
          </a:prstGeom>
          <a:noFill/>
        </p:spPr>
        <p:txBody>
          <a:bodyPr wrap="square">
            <a:spAutoFit/>
          </a:bodyPr>
          <a:lstStyle/>
          <a:p>
            <a:r>
              <a:rPr lang="es-ES" sz="1500">
                <a:latin typeface="Montserrat" panose="00000500000000000000" pitchFamily="50" charset="0"/>
              </a:rPr>
              <a:t>Se superó la meta de atracción de Inversión Extranjera Directa establecida para el 2021.</a:t>
            </a:r>
          </a:p>
          <a:p>
            <a:r>
              <a:rPr lang="es-ES" sz="1500">
                <a:latin typeface="Montserrat" panose="00000500000000000000" pitchFamily="50" charset="0"/>
              </a:rPr>
              <a:t>De los US $1,200 millones se concretaron a noviembre del 2021 US $3,433.9.</a:t>
            </a:r>
          </a:p>
          <a:p>
            <a:pPr marL="285750" indent="-285750">
              <a:buFont typeface="Courier New" panose="02070309020205020404" pitchFamily="49" charset="0"/>
              <a:buChar char="o"/>
            </a:pPr>
            <a:r>
              <a:rPr lang="es-ES" sz="1500">
                <a:latin typeface="Montserrat" panose="00000500000000000000" pitchFamily="50" charset="0"/>
              </a:rPr>
              <a:t>76 proyectos de inversión y reinversión</a:t>
            </a:r>
          </a:p>
          <a:p>
            <a:pPr marL="285750" indent="-285750">
              <a:buFont typeface="Courier New" panose="02070309020205020404" pitchFamily="49" charset="0"/>
              <a:buChar char="o"/>
            </a:pPr>
            <a:r>
              <a:rPr lang="es-ES" sz="1500">
                <a:latin typeface="Montserrat" panose="00000500000000000000" pitchFamily="50" charset="0"/>
              </a:rPr>
              <a:t>Potencial de 18,000 empleos</a:t>
            </a:r>
          </a:p>
        </p:txBody>
      </p:sp>
      <p:sp>
        <p:nvSpPr>
          <p:cNvPr id="17" name="CuadroTexto 16">
            <a:extLst>
              <a:ext uri="{FF2B5EF4-FFF2-40B4-BE49-F238E27FC236}">
                <a16:creationId xmlns:a16="http://schemas.microsoft.com/office/drawing/2014/main" id="{1E751A0B-55D3-4BF6-845D-BE39AAF9729F}"/>
              </a:ext>
            </a:extLst>
          </p:cNvPr>
          <p:cNvSpPr txBox="1"/>
          <p:nvPr/>
        </p:nvSpPr>
        <p:spPr>
          <a:xfrm>
            <a:off x="3456041" y="5309244"/>
            <a:ext cx="6375114" cy="1015663"/>
          </a:xfrm>
          <a:prstGeom prst="rect">
            <a:avLst/>
          </a:prstGeom>
          <a:noFill/>
        </p:spPr>
        <p:txBody>
          <a:bodyPr wrap="square">
            <a:spAutoFit/>
          </a:bodyPr>
          <a:lstStyle/>
          <a:p>
            <a:r>
              <a:rPr lang="es-ES" sz="1500">
                <a:latin typeface="Montserrat" panose="00000500000000000000" pitchFamily="50" charset="0"/>
              </a:rPr>
              <a:t>Ventanilla Ágil de la Construcción</a:t>
            </a:r>
          </a:p>
          <a:p>
            <a:r>
              <a:rPr lang="es-ES" sz="1500" b="0" i="0">
                <a:solidFill>
                  <a:srgbClr val="002060"/>
                </a:solidFill>
                <a:effectLst/>
                <a:latin typeface="Montserrat" panose="00000500000000000000" pitchFamily="50" charset="0"/>
              </a:rPr>
              <a:t>firma del Convenio Marco de Cooperación Interinstitucional para el Uso y Coordinación de la Plataforma Electrónica Ventanilla Ágil de Construcción</a:t>
            </a:r>
            <a:endParaRPr lang="es-ES" sz="1500"/>
          </a:p>
        </p:txBody>
      </p:sp>
    </p:spTree>
    <p:extLst>
      <p:ext uri="{BB962C8B-B14F-4D97-AF65-F5344CB8AC3E}">
        <p14:creationId xmlns:p14="http://schemas.microsoft.com/office/powerpoint/2010/main" val="314020644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0000"/>
            <a:lum/>
          </a:blip>
          <a:srcRect/>
          <a:stretch>
            <a:fillRect/>
          </a:stretch>
        </a:blipFill>
        <a:effectLst/>
      </p:bgPr>
    </p:bg>
    <p:spTree>
      <p:nvGrpSpPr>
        <p:cNvPr id="1" name=""/>
        <p:cNvGrpSpPr/>
        <p:nvPr/>
      </p:nvGrpSpPr>
      <p:grpSpPr>
        <a:xfrm>
          <a:off x="0" y="0"/>
          <a:ext cx="0" cy="0"/>
          <a:chOff x="0" y="0"/>
          <a:chExt cx="0" cy="0"/>
        </a:xfrm>
      </p:grpSpPr>
      <p:pic>
        <p:nvPicPr>
          <p:cNvPr id="8" name="Gráfico 7">
            <a:extLst>
              <a:ext uri="{FF2B5EF4-FFF2-40B4-BE49-F238E27FC236}">
                <a16:creationId xmlns:a16="http://schemas.microsoft.com/office/drawing/2014/main" id="{66E86903-5DC8-4CC8-8BC8-908FBE375B7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0800000" flipV="1">
            <a:off x="-554762" y="809810"/>
            <a:ext cx="8021606" cy="41563"/>
          </a:xfrm>
          <a:prstGeom prst="rect">
            <a:avLst/>
          </a:prstGeom>
        </p:spPr>
      </p:pic>
      <p:pic>
        <p:nvPicPr>
          <p:cNvPr id="10" name="Imagen 9" descr="Logotipo&#10;&#10;Descripción generada automáticamente">
            <a:extLst>
              <a:ext uri="{FF2B5EF4-FFF2-40B4-BE49-F238E27FC236}">
                <a16:creationId xmlns:a16="http://schemas.microsoft.com/office/drawing/2014/main" id="{2DCEA870-5498-4B83-85CE-FD9261527847}"/>
              </a:ext>
            </a:extLst>
          </p:cNvPr>
          <p:cNvPicPr>
            <a:picLocks noChangeAspect="1"/>
          </p:cNvPicPr>
          <p:nvPr/>
        </p:nvPicPr>
        <p:blipFill>
          <a:blip r:embed="rId6"/>
          <a:stretch>
            <a:fillRect/>
          </a:stretch>
        </p:blipFill>
        <p:spPr>
          <a:xfrm>
            <a:off x="9418209" y="152609"/>
            <a:ext cx="2627987" cy="711116"/>
          </a:xfrm>
          <a:prstGeom prst="rect">
            <a:avLst/>
          </a:prstGeom>
        </p:spPr>
      </p:pic>
      <p:sp>
        <p:nvSpPr>
          <p:cNvPr id="12" name="Rectángulo 30">
            <a:extLst>
              <a:ext uri="{FF2B5EF4-FFF2-40B4-BE49-F238E27FC236}">
                <a16:creationId xmlns:a16="http://schemas.microsoft.com/office/drawing/2014/main" id="{EC717EDE-7B76-4F22-8F41-C33B02F2E3B0}"/>
              </a:ext>
            </a:extLst>
          </p:cNvPr>
          <p:cNvSpPr/>
          <p:nvPr/>
        </p:nvSpPr>
        <p:spPr>
          <a:xfrm>
            <a:off x="413493" y="199377"/>
            <a:ext cx="6047638" cy="477054"/>
          </a:xfrm>
          <a:prstGeom prst="rect">
            <a:avLst/>
          </a:prstGeom>
        </p:spPr>
        <p:txBody>
          <a:bodyPr wrap="square">
            <a:spAutoFit/>
          </a:bodyPr>
          <a:lstStyle/>
          <a:p>
            <a:r>
              <a:rPr lang="es-GT" sz="2500">
                <a:solidFill>
                  <a:srgbClr val="CBA77B"/>
                </a:solidFill>
                <a:latin typeface="Montserrat" pitchFamily="2" charset="77"/>
              </a:rPr>
              <a:t>INVERSIÓN</a:t>
            </a:r>
            <a:r>
              <a:rPr lang="es-GT" sz="2500">
                <a:solidFill>
                  <a:srgbClr val="0D3654"/>
                </a:solidFill>
                <a:latin typeface="Montserrat" pitchFamily="2" charset="77"/>
              </a:rPr>
              <a:t> </a:t>
            </a:r>
            <a:r>
              <a:rPr lang="es-GT" sz="2500" b="1">
                <a:solidFill>
                  <a:srgbClr val="0D3654"/>
                </a:solidFill>
                <a:latin typeface="Montserrat Medium" pitchFamily="2" charset="77"/>
              </a:rPr>
              <a:t>Y COMPETENCIA</a:t>
            </a:r>
          </a:p>
        </p:txBody>
      </p:sp>
      <p:sp>
        <p:nvSpPr>
          <p:cNvPr id="15" name="CuadroTexto 14">
            <a:extLst>
              <a:ext uri="{FF2B5EF4-FFF2-40B4-BE49-F238E27FC236}">
                <a16:creationId xmlns:a16="http://schemas.microsoft.com/office/drawing/2014/main" id="{A526C086-B063-4B23-8035-64F15DF3E40A}"/>
              </a:ext>
            </a:extLst>
          </p:cNvPr>
          <p:cNvSpPr txBox="1"/>
          <p:nvPr/>
        </p:nvSpPr>
        <p:spPr>
          <a:xfrm>
            <a:off x="3119660" y="5361253"/>
            <a:ext cx="5284601" cy="1246495"/>
          </a:xfrm>
          <a:prstGeom prst="rect">
            <a:avLst/>
          </a:prstGeom>
          <a:noFill/>
        </p:spPr>
        <p:txBody>
          <a:bodyPr wrap="square" rtlCol="0">
            <a:spAutoFit/>
          </a:bodyPr>
          <a:lstStyle/>
          <a:p>
            <a:pPr algn="just" rtl="0" fontAlgn="base"/>
            <a:r>
              <a:rPr lang="es-ES" sz="1500" b="1">
                <a:latin typeface="Montserrat" panose="00000500000000000000" pitchFamily="50" charset="0"/>
              </a:rPr>
              <a:t>Dirección de Competencia</a:t>
            </a:r>
          </a:p>
          <a:p>
            <a:r>
              <a:rPr lang="es-ES" sz="1500">
                <a:latin typeface="Montserrat" panose="00000500000000000000" pitchFamily="50" charset="0"/>
              </a:rPr>
              <a:t>Lanzamiento de dos ediciones de la Revista  de Promoción a la Competencia Organización de 3 Foros de alto nivel para discutir la necesidad de una Ley de Competencia</a:t>
            </a:r>
            <a:endParaRPr lang="es-ES" sz="1500"/>
          </a:p>
        </p:txBody>
      </p:sp>
      <p:sp>
        <p:nvSpPr>
          <p:cNvPr id="6" name="CuadroTexto 5">
            <a:extLst>
              <a:ext uri="{FF2B5EF4-FFF2-40B4-BE49-F238E27FC236}">
                <a16:creationId xmlns:a16="http://schemas.microsoft.com/office/drawing/2014/main" id="{FD39612F-96F9-41A6-814D-596125044B96}"/>
              </a:ext>
            </a:extLst>
          </p:cNvPr>
          <p:cNvSpPr txBox="1"/>
          <p:nvPr/>
        </p:nvSpPr>
        <p:spPr>
          <a:xfrm>
            <a:off x="3119660" y="1336354"/>
            <a:ext cx="5541455" cy="1477328"/>
          </a:xfrm>
          <a:prstGeom prst="rect">
            <a:avLst/>
          </a:prstGeom>
          <a:noFill/>
        </p:spPr>
        <p:txBody>
          <a:bodyPr wrap="square">
            <a:spAutoFit/>
          </a:bodyPr>
          <a:lstStyle/>
          <a:p>
            <a:r>
              <a:rPr lang="es-ES" sz="1500" b="1">
                <a:latin typeface="Montserrat" panose="00000500000000000000" pitchFamily="50" charset="0"/>
              </a:rPr>
              <a:t>DIACO</a:t>
            </a:r>
          </a:p>
          <a:p>
            <a:r>
              <a:rPr lang="es-ES" sz="1500">
                <a:latin typeface="Montserrat" panose="00000500000000000000" pitchFamily="50" charset="0"/>
              </a:rPr>
              <a:t>Verificaciones y supervisiones del cumplimiento a la Ley de Protección al Usuario</a:t>
            </a:r>
          </a:p>
          <a:p>
            <a:r>
              <a:rPr lang="es-ES" sz="1500">
                <a:latin typeface="Montserrat" panose="00000500000000000000" pitchFamily="50" charset="0"/>
              </a:rPr>
              <a:t>Se logró recuperar </a:t>
            </a:r>
            <a:r>
              <a:rPr lang="es-GT" sz="1500" b="0" i="0">
                <a:solidFill>
                  <a:srgbClr val="002060"/>
                </a:solidFill>
                <a:effectLst/>
                <a:latin typeface="Montserrat" panose="00000500000000000000" pitchFamily="50" charset="0"/>
              </a:rPr>
              <a:t>Q.15,468,020.75 a favor del usuario</a:t>
            </a:r>
          </a:p>
          <a:p>
            <a:r>
              <a:rPr lang="es-GT" sz="1500">
                <a:solidFill>
                  <a:srgbClr val="002060"/>
                </a:solidFill>
                <a:latin typeface="Montserrat" panose="00000500000000000000" pitchFamily="50" charset="0"/>
              </a:rPr>
              <a:t>Verificación de cumplimiento de la </a:t>
            </a:r>
            <a:r>
              <a:rPr lang="es-ES" sz="1500" b="0" i="0">
                <a:solidFill>
                  <a:srgbClr val="002060"/>
                </a:solidFill>
                <a:effectLst/>
                <a:latin typeface="Montserrat" panose="00000500000000000000" pitchFamily="50" charset="0"/>
              </a:rPr>
              <a:t>Ley de Apoyo Social Temporal a los Consumidores de Gas Propano",</a:t>
            </a:r>
            <a:endParaRPr lang="es-ES" sz="1500">
              <a:latin typeface="Montserrat" panose="00000500000000000000" pitchFamily="50" charset="0"/>
            </a:endParaRPr>
          </a:p>
        </p:txBody>
      </p:sp>
      <p:sp>
        <p:nvSpPr>
          <p:cNvPr id="7" name="CuadroTexto 6">
            <a:extLst>
              <a:ext uri="{FF2B5EF4-FFF2-40B4-BE49-F238E27FC236}">
                <a16:creationId xmlns:a16="http://schemas.microsoft.com/office/drawing/2014/main" id="{6CBFF3D9-E592-483E-A32C-41B29864354C}"/>
              </a:ext>
            </a:extLst>
          </p:cNvPr>
          <p:cNvSpPr txBox="1"/>
          <p:nvPr/>
        </p:nvSpPr>
        <p:spPr>
          <a:xfrm>
            <a:off x="3119660" y="3325606"/>
            <a:ext cx="6375114" cy="1477328"/>
          </a:xfrm>
          <a:prstGeom prst="rect">
            <a:avLst/>
          </a:prstGeom>
          <a:noFill/>
        </p:spPr>
        <p:txBody>
          <a:bodyPr wrap="square">
            <a:spAutoFit/>
          </a:bodyPr>
          <a:lstStyle/>
          <a:p>
            <a:r>
              <a:rPr lang="es-ES" sz="1500" b="1">
                <a:latin typeface="Montserrat" panose="00000500000000000000" pitchFamily="50" charset="0"/>
              </a:rPr>
              <a:t>Dirección de Servicios de la Calidad </a:t>
            </a:r>
          </a:p>
          <a:p>
            <a:r>
              <a:rPr lang="es-ES" sz="1500">
                <a:latin typeface="Montserrat" panose="00000500000000000000" pitchFamily="50" charset="0"/>
              </a:rPr>
              <a:t>Lanzamiento de Campaña “Elijo Guate”</a:t>
            </a:r>
          </a:p>
          <a:p>
            <a:r>
              <a:rPr lang="es-ES" sz="1500">
                <a:latin typeface="Montserrat" panose="00000500000000000000" pitchFamily="50" charset="0"/>
              </a:rPr>
              <a:t>11 certificados de acreditación a laboratorios de ensayo</a:t>
            </a:r>
          </a:p>
          <a:p>
            <a:r>
              <a:rPr lang="es-ES" sz="1500">
                <a:latin typeface="Montserrat" panose="00000500000000000000" pitchFamily="50" charset="0"/>
              </a:rPr>
              <a:t>15 evaluaciones para el mantenimiento de acreditación</a:t>
            </a:r>
          </a:p>
          <a:p>
            <a:r>
              <a:rPr lang="es-ES" sz="1500">
                <a:latin typeface="Montserrat" panose="00000500000000000000" pitchFamily="50" charset="0"/>
              </a:rPr>
              <a:t>436 calibraciones a instrumentos de medición de laboratorios</a:t>
            </a:r>
          </a:p>
          <a:p>
            <a:r>
              <a:rPr lang="es-ES" sz="1500">
                <a:latin typeface="Montserrat" panose="00000500000000000000" pitchFamily="50" charset="0"/>
              </a:rPr>
              <a:t>16 normas técnicas aprobadas</a:t>
            </a:r>
          </a:p>
        </p:txBody>
      </p:sp>
      <p:pic>
        <p:nvPicPr>
          <p:cNvPr id="11" name="Imagen 10" descr="Imagen que contiene Interfaz de usuario gráfica&#10;&#10;Descripción generada automáticamente">
            <a:extLst>
              <a:ext uri="{FF2B5EF4-FFF2-40B4-BE49-F238E27FC236}">
                <a16:creationId xmlns:a16="http://schemas.microsoft.com/office/drawing/2014/main" id="{722ECE4C-E711-4911-B11E-A6328EFBA54E}"/>
              </a:ext>
            </a:extLst>
          </p:cNvPr>
          <p:cNvPicPr>
            <a:picLocks noChangeAspect="1"/>
          </p:cNvPicPr>
          <p:nvPr/>
        </p:nvPicPr>
        <p:blipFill>
          <a:blip r:embed="rId7"/>
          <a:stretch>
            <a:fillRect/>
          </a:stretch>
        </p:blipFill>
        <p:spPr>
          <a:xfrm>
            <a:off x="433613" y="2331717"/>
            <a:ext cx="2769554" cy="2769554"/>
          </a:xfrm>
          <a:prstGeom prst="rect">
            <a:avLst/>
          </a:prstGeom>
        </p:spPr>
      </p:pic>
      <p:pic>
        <p:nvPicPr>
          <p:cNvPr id="13" name="Imagen 12" descr="Pantalla de video juego de un hombre&#10;&#10;Descripción generada automáticamente con confianza media">
            <a:extLst>
              <a:ext uri="{FF2B5EF4-FFF2-40B4-BE49-F238E27FC236}">
                <a16:creationId xmlns:a16="http://schemas.microsoft.com/office/drawing/2014/main" id="{A22A37EC-5D3D-437D-B6F2-337E9533F468}"/>
              </a:ext>
            </a:extLst>
          </p:cNvPr>
          <p:cNvPicPr>
            <a:picLocks noChangeAspect="1"/>
          </p:cNvPicPr>
          <p:nvPr/>
        </p:nvPicPr>
        <p:blipFill>
          <a:blip r:embed="rId8"/>
          <a:stretch>
            <a:fillRect/>
          </a:stretch>
        </p:blipFill>
        <p:spPr>
          <a:xfrm>
            <a:off x="462967" y="4355738"/>
            <a:ext cx="2724411" cy="2724411"/>
          </a:xfrm>
          <a:prstGeom prst="rect">
            <a:avLst/>
          </a:prstGeom>
        </p:spPr>
      </p:pic>
      <p:pic>
        <p:nvPicPr>
          <p:cNvPr id="14" name="Imagen 13" descr="Una caricatura de un hombre con una tabla de surf&#10;&#10;Descripción generada automáticamente con confianza media">
            <a:extLst>
              <a:ext uri="{FF2B5EF4-FFF2-40B4-BE49-F238E27FC236}">
                <a16:creationId xmlns:a16="http://schemas.microsoft.com/office/drawing/2014/main" id="{62A160D8-F6D8-4205-96D3-C7C8594D43B5}"/>
              </a:ext>
            </a:extLst>
          </p:cNvPr>
          <p:cNvPicPr>
            <a:picLocks noChangeAspect="1"/>
          </p:cNvPicPr>
          <p:nvPr/>
        </p:nvPicPr>
        <p:blipFill>
          <a:blip r:embed="rId9"/>
          <a:stretch>
            <a:fillRect/>
          </a:stretch>
        </p:blipFill>
        <p:spPr>
          <a:xfrm>
            <a:off x="465630" y="660289"/>
            <a:ext cx="2654030" cy="2654030"/>
          </a:xfrm>
          <a:prstGeom prst="rect">
            <a:avLst/>
          </a:prstGeom>
        </p:spPr>
      </p:pic>
    </p:spTree>
    <p:extLst>
      <p:ext uri="{BB962C8B-B14F-4D97-AF65-F5344CB8AC3E}">
        <p14:creationId xmlns:p14="http://schemas.microsoft.com/office/powerpoint/2010/main" val="346712914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74A830C2-2413-774F-849A-FC155797D8B5}"/>
              </a:ext>
            </a:extLst>
          </p:cNvPr>
          <p:cNvSpPr/>
          <p:nvPr/>
        </p:nvSpPr>
        <p:spPr>
          <a:xfrm>
            <a:off x="-1" y="-36397"/>
            <a:ext cx="12325815" cy="6894396"/>
          </a:xfrm>
          <a:prstGeom prst="rect">
            <a:avLst/>
          </a:prstGeom>
          <a:gradFill flip="none" rotWithShape="1">
            <a:gsLst>
              <a:gs pos="0">
                <a:srgbClr val="003353"/>
              </a:gs>
              <a:gs pos="100000">
                <a:srgbClr val="07486A"/>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T"/>
          </a:p>
        </p:txBody>
      </p:sp>
      <p:grpSp>
        <p:nvGrpSpPr>
          <p:cNvPr id="8" name="Group 7">
            <a:extLst>
              <a:ext uri="{FF2B5EF4-FFF2-40B4-BE49-F238E27FC236}">
                <a16:creationId xmlns:a16="http://schemas.microsoft.com/office/drawing/2014/main" id="{1B83E924-D2BE-8C4D-82C5-603D1E9C84BC}"/>
              </a:ext>
            </a:extLst>
          </p:cNvPr>
          <p:cNvGrpSpPr/>
          <p:nvPr/>
        </p:nvGrpSpPr>
        <p:grpSpPr>
          <a:xfrm>
            <a:off x="4306114" y="-341556"/>
            <a:ext cx="3581654" cy="1410057"/>
            <a:chOff x="4306114" y="-341556"/>
            <a:chExt cx="3581654" cy="1410057"/>
          </a:xfrm>
        </p:grpSpPr>
        <p:sp>
          <p:nvSpPr>
            <p:cNvPr id="9" name="Rounded Rectangle 8">
              <a:extLst>
                <a:ext uri="{FF2B5EF4-FFF2-40B4-BE49-F238E27FC236}">
                  <a16:creationId xmlns:a16="http://schemas.microsoft.com/office/drawing/2014/main" id="{95494B30-A19A-9442-A08D-426FF6C92925}"/>
                </a:ext>
              </a:extLst>
            </p:cNvPr>
            <p:cNvSpPr/>
            <p:nvPr/>
          </p:nvSpPr>
          <p:spPr>
            <a:xfrm>
              <a:off x="4306114" y="-341556"/>
              <a:ext cx="3581654" cy="1410057"/>
            </a:xfrm>
            <a:prstGeom prst="roundRect">
              <a:avLst>
                <a:gd name="adj" fmla="val 505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T"/>
            </a:p>
          </p:txBody>
        </p:sp>
        <p:pic>
          <p:nvPicPr>
            <p:cNvPr id="14" name="Picture 13" descr="Text&#10;&#10;Description automatically generated with low confidence">
              <a:extLst>
                <a:ext uri="{FF2B5EF4-FFF2-40B4-BE49-F238E27FC236}">
                  <a16:creationId xmlns:a16="http://schemas.microsoft.com/office/drawing/2014/main" id="{B0CB275E-571C-9C43-AF24-35B96A6962FE}"/>
                </a:ext>
              </a:extLst>
            </p:cNvPr>
            <p:cNvPicPr>
              <a:picLocks noChangeAspect="1"/>
            </p:cNvPicPr>
            <p:nvPr/>
          </p:nvPicPr>
          <p:blipFill>
            <a:blip r:embed="rId3"/>
            <a:stretch>
              <a:fillRect/>
            </a:stretch>
          </p:blipFill>
          <p:spPr>
            <a:xfrm>
              <a:off x="4610120" y="169978"/>
              <a:ext cx="1684231" cy="731722"/>
            </a:xfrm>
            <a:prstGeom prst="rect">
              <a:avLst/>
            </a:prstGeom>
          </p:spPr>
        </p:pic>
        <p:sp>
          <p:nvSpPr>
            <p:cNvPr id="16" name="CuadroTexto 4">
              <a:extLst>
                <a:ext uri="{FF2B5EF4-FFF2-40B4-BE49-F238E27FC236}">
                  <a16:creationId xmlns:a16="http://schemas.microsoft.com/office/drawing/2014/main" id="{B0D5A2B8-0AEF-C843-B0D0-23EEC4DB9A5B}"/>
                </a:ext>
              </a:extLst>
            </p:cNvPr>
            <p:cNvSpPr txBox="1"/>
            <p:nvPr/>
          </p:nvSpPr>
          <p:spPr>
            <a:xfrm>
              <a:off x="6548282" y="338671"/>
              <a:ext cx="1274262" cy="369332"/>
            </a:xfrm>
            <a:prstGeom prst="rect">
              <a:avLst/>
            </a:prstGeom>
            <a:noFill/>
          </p:spPr>
          <p:txBody>
            <a:bodyPr wrap="square" rtlCol="0">
              <a:spAutoFit/>
            </a:bodyPr>
            <a:lstStyle/>
            <a:p>
              <a:r>
                <a:rPr lang="es-GT" sz="900" b="1">
                  <a:solidFill>
                    <a:srgbClr val="003353"/>
                  </a:solidFill>
                  <a:latin typeface="Montserrat" pitchFamily="2" charset="77"/>
                </a:rPr>
                <a:t>MINISTERIO</a:t>
              </a:r>
            </a:p>
            <a:p>
              <a:r>
                <a:rPr lang="es-GT" sz="900" b="1">
                  <a:solidFill>
                    <a:srgbClr val="003353"/>
                  </a:solidFill>
                  <a:latin typeface="Montserrat" pitchFamily="2" charset="77"/>
                </a:rPr>
                <a:t>DE ECONOMÍA</a:t>
              </a:r>
            </a:p>
          </p:txBody>
        </p:sp>
        <p:cxnSp>
          <p:nvCxnSpPr>
            <p:cNvPr id="17" name="Conector recto 6">
              <a:extLst>
                <a:ext uri="{FF2B5EF4-FFF2-40B4-BE49-F238E27FC236}">
                  <a16:creationId xmlns:a16="http://schemas.microsoft.com/office/drawing/2014/main" id="{FA616470-9ED9-AB41-AEB3-2CAABEFDB29C}"/>
                </a:ext>
              </a:extLst>
            </p:cNvPr>
            <p:cNvCxnSpPr>
              <a:cxnSpLocks/>
            </p:cNvCxnSpPr>
            <p:nvPr/>
          </p:nvCxnSpPr>
          <p:spPr>
            <a:xfrm>
              <a:off x="6434017" y="218191"/>
              <a:ext cx="0" cy="612231"/>
            </a:xfrm>
            <a:prstGeom prst="line">
              <a:avLst/>
            </a:prstGeom>
            <a:ln w="12700">
              <a:solidFill>
                <a:srgbClr val="003353"/>
              </a:solidFill>
            </a:ln>
          </p:spPr>
          <p:style>
            <a:lnRef idx="1">
              <a:schemeClr val="accent1"/>
            </a:lnRef>
            <a:fillRef idx="0">
              <a:schemeClr val="accent1"/>
            </a:fillRef>
            <a:effectRef idx="0">
              <a:schemeClr val="accent1"/>
            </a:effectRef>
            <a:fontRef idx="minor">
              <a:schemeClr val="tx1"/>
            </a:fontRef>
          </p:style>
        </p:cxnSp>
      </p:grpSp>
      <p:sp>
        <p:nvSpPr>
          <p:cNvPr id="12" name="Título 1">
            <a:extLst>
              <a:ext uri="{FF2B5EF4-FFF2-40B4-BE49-F238E27FC236}">
                <a16:creationId xmlns:a16="http://schemas.microsoft.com/office/drawing/2014/main" id="{A374857C-2309-43F3-8C88-35733254CB59}"/>
              </a:ext>
            </a:extLst>
          </p:cNvPr>
          <p:cNvSpPr txBox="1">
            <a:spLocks/>
          </p:cNvSpPr>
          <p:nvPr/>
        </p:nvSpPr>
        <p:spPr>
          <a:xfrm>
            <a:off x="0" y="3801169"/>
            <a:ext cx="12325813" cy="46799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GT" sz="2500">
                <a:solidFill>
                  <a:srgbClr val="E6BA5D"/>
                </a:solidFill>
                <a:latin typeface="Montserrat Medium" pitchFamily="2" charset="77"/>
              </a:rPr>
              <a:t>RENDICIÓN DE CUENTAS</a:t>
            </a:r>
          </a:p>
        </p:txBody>
      </p:sp>
      <p:pic>
        <p:nvPicPr>
          <p:cNvPr id="10" name="Gráfico 9">
            <a:extLst>
              <a:ext uri="{FF2B5EF4-FFF2-40B4-BE49-F238E27FC236}">
                <a16:creationId xmlns:a16="http://schemas.microsoft.com/office/drawing/2014/main" id="{A1506478-640F-4EE3-BE73-F0DCFFA1FF4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0800000" flipV="1">
            <a:off x="2858467" y="3693693"/>
            <a:ext cx="6629426" cy="34350"/>
          </a:xfrm>
          <a:prstGeom prst="rect">
            <a:avLst/>
          </a:prstGeom>
        </p:spPr>
      </p:pic>
      <p:sp>
        <p:nvSpPr>
          <p:cNvPr id="11" name="Rectángulo 30">
            <a:extLst>
              <a:ext uri="{FF2B5EF4-FFF2-40B4-BE49-F238E27FC236}">
                <a16:creationId xmlns:a16="http://schemas.microsoft.com/office/drawing/2014/main" id="{2C58A15C-851B-4FB2-B361-D370F6BF549D}"/>
              </a:ext>
            </a:extLst>
          </p:cNvPr>
          <p:cNvSpPr/>
          <p:nvPr/>
        </p:nvSpPr>
        <p:spPr>
          <a:xfrm>
            <a:off x="0" y="2933009"/>
            <a:ext cx="12325813" cy="707886"/>
          </a:xfrm>
          <a:prstGeom prst="rect">
            <a:avLst/>
          </a:prstGeom>
        </p:spPr>
        <p:txBody>
          <a:bodyPr wrap="square">
            <a:spAutoFit/>
          </a:bodyPr>
          <a:lstStyle/>
          <a:p>
            <a:pPr algn="ctr"/>
            <a:r>
              <a:rPr lang="es-GT" sz="4000">
                <a:solidFill>
                  <a:srgbClr val="E6BA5D"/>
                </a:solidFill>
                <a:latin typeface="Montserrat" pitchFamily="2" charset="77"/>
              </a:rPr>
              <a:t>COMERCIO</a:t>
            </a:r>
            <a:r>
              <a:rPr lang="es-GT" sz="4000">
                <a:solidFill>
                  <a:srgbClr val="0D3654"/>
                </a:solidFill>
                <a:latin typeface="Montserrat" pitchFamily="2" charset="77"/>
              </a:rPr>
              <a:t> </a:t>
            </a:r>
            <a:r>
              <a:rPr lang="es-GT" sz="4000" b="1">
                <a:solidFill>
                  <a:schemeClr val="bg1"/>
                </a:solidFill>
                <a:latin typeface="Montserrat Medium" pitchFamily="2" charset="77"/>
              </a:rPr>
              <a:t>EXTERIOR</a:t>
            </a:r>
          </a:p>
        </p:txBody>
      </p:sp>
    </p:spTree>
    <p:extLst>
      <p:ext uri="{BB962C8B-B14F-4D97-AF65-F5344CB8AC3E}">
        <p14:creationId xmlns:p14="http://schemas.microsoft.com/office/powerpoint/2010/main" val="292992002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0000"/>
            <a:lum/>
          </a:blip>
          <a:srcRect/>
          <a:stretch>
            <a:fillRect/>
          </a:stretch>
        </a:blipFill>
        <a:effectLst/>
      </p:bgPr>
    </p:bg>
    <p:spTree>
      <p:nvGrpSpPr>
        <p:cNvPr id="1" name=""/>
        <p:cNvGrpSpPr/>
        <p:nvPr/>
      </p:nvGrpSpPr>
      <p:grpSpPr>
        <a:xfrm>
          <a:off x="0" y="0"/>
          <a:ext cx="0" cy="0"/>
          <a:chOff x="0" y="0"/>
          <a:chExt cx="0" cy="0"/>
        </a:xfrm>
      </p:grpSpPr>
      <p:pic>
        <p:nvPicPr>
          <p:cNvPr id="8" name="Gráfico 7">
            <a:extLst>
              <a:ext uri="{FF2B5EF4-FFF2-40B4-BE49-F238E27FC236}">
                <a16:creationId xmlns:a16="http://schemas.microsoft.com/office/drawing/2014/main" id="{3C086F13-F153-4D70-8937-7372461BC28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0800000" flipV="1">
            <a:off x="-554762" y="809810"/>
            <a:ext cx="8021606" cy="41563"/>
          </a:xfrm>
          <a:prstGeom prst="rect">
            <a:avLst/>
          </a:prstGeom>
        </p:spPr>
      </p:pic>
      <p:pic>
        <p:nvPicPr>
          <p:cNvPr id="10" name="Imagen 9" descr="Logotipo&#10;&#10;Descripción generada automáticamente">
            <a:extLst>
              <a:ext uri="{FF2B5EF4-FFF2-40B4-BE49-F238E27FC236}">
                <a16:creationId xmlns:a16="http://schemas.microsoft.com/office/drawing/2014/main" id="{80C3A7B5-9008-4CF4-B81C-83D4A3B0CFD0}"/>
              </a:ext>
            </a:extLst>
          </p:cNvPr>
          <p:cNvPicPr>
            <a:picLocks noChangeAspect="1"/>
          </p:cNvPicPr>
          <p:nvPr/>
        </p:nvPicPr>
        <p:blipFill>
          <a:blip r:embed="rId6"/>
          <a:stretch>
            <a:fillRect/>
          </a:stretch>
        </p:blipFill>
        <p:spPr>
          <a:xfrm>
            <a:off x="9418209" y="152609"/>
            <a:ext cx="2627987" cy="711116"/>
          </a:xfrm>
          <a:prstGeom prst="rect">
            <a:avLst/>
          </a:prstGeom>
        </p:spPr>
      </p:pic>
      <p:sp>
        <p:nvSpPr>
          <p:cNvPr id="12" name="Rectángulo 30">
            <a:extLst>
              <a:ext uri="{FF2B5EF4-FFF2-40B4-BE49-F238E27FC236}">
                <a16:creationId xmlns:a16="http://schemas.microsoft.com/office/drawing/2014/main" id="{06C5B81F-9644-42A5-B9E2-496A61FE6890}"/>
              </a:ext>
            </a:extLst>
          </p:cNvPr>
          <p:cNvSpPr/>
          <p:nvPr/>
        </p:nvSpPr>
        <p:spPr>
          <a:xfrm>
            <a:off x="413493" y="199377"/>
            <a:ext cx="6047638" cy="477054"/>
          </a:xfrm>
          <a:prstGeom prst="rect">
            <a:avLst/>
          </a:prstGeom>
        </p:spPr>
        <p:txBody>
          <a:bodyPr wrap="square">
            <a:spAutoFit/>
          </a:bodyPr>
          <a:lstStyle/>
          <a:p>
            <a:r>
              <a:rPr lang="es-GT" sz="2500">
                <a:solidFill>
                  <a:srgbClr val="CBA77B"/>
                </a:solidFill>
                <a:latin typeface="Montserrat" pitchFamily="2" charset="77"/>
              </a:rPr>
              <a:t>COMERCIO</a:t>
            </a:r>
            <a:r>
              <a:rPr lang="es-GT" sz="2500">
                <a:solidFill>
                  <a:srgbClr val="0D3654"/>
                </a:solidFill>
                <a:latin typeface="Montserrat" pitchFamily="2" charset="77"/>
              </a:rPr>
              <a:t> </a:t>
            </a:r>
            <a:r>
              <a:rPr lang="es-GT" sz="2500" b="1">
                <a:solidFill>
                  <a:srgbClr val="0D3654"/>
                </a:solidFill>
                <a:latin typeface="Montserrat Medium" pitchFamily="2" charset="77"/>
              </a:rPr>
              <a:t>EXTERIOR</a:t>
            </a:r>
          </a:p>
        </p:txBody>
      </p:sp>
      <p:sp>
        <p:nvSpPr>
          <p:cNvPr id="6" name="CuadroTexto 5">
            <a:extLst>
              <a:ext uri="{FF2B5EF4-FFF2-40B4-BE49-F238E27FC236}">
                <a16:creationId xmlns:a16="http://schemas.microsoft.com/office/drawing/2014/main" id="{03FEB878-548C-4F29-AD06-790AC8B42C3A}"/>
              </a:ext>
            </a:extLst>
          </p:cNvPr>
          <p:cNvSpPr txBox="1"/>
          <p:nvPr/>
        </p:nvSpPr>
        <p:spPr>
          <a:xfrm>
            <a:off x="3119660" y="1609202"/>
            <a:ext cx="5541455" cy="1477328"/>
          </a:xfrm>
          <a:prstGeom prst="rect">
            <a:avLst/>
          </a:prstGeom>
          <a:noFill/>
        </p:spPr>
        <p:txBody>
          <a:bodyPr wrap="square">
            <a:spAutoFit/>
          </a:bodyPr>
          <a:lstStyle/>
          <a:p>
            <a:r>
              <a:rPr lang="es-ES" sz="1500" b="1">
                <a:latin typeface="Montserrat" panose="00000500000000000000" pitchFamily="50" charset="0"/>
              </a:rPr>
              <a:t>Negociaciones Comerciales</a:t>
            </a:r>
          </a:p>
          <a:p>
            <a:pPr marL="285750" indent="-285750">
              <a:buFont typeface="Courier New" panose="02070309020205020404" pitchFamily="49" charset="0"/>
              <a:buChar char="o"/>
            </a:pPr>
            <a:r>
              <a:rPr lang="es-ES" sz="1500">
                <a:latin typeface="Montserrat" panose="00000500000000000000" pitchFamily="50" charset="0"/>
              </a:rPr>
              <a:t>Ecuador</a:t>
            </a:r>
          </a:p>
          <a:p>
            <a:pPr marL="285750" indent="-285750">
              <a:buFont typeface="Courier New" panose="02070309020205020404" pitchFamily="49" charset="0"/>
              <a:buChar char="o"/>
            </a:pPr>
            <a:r>
              <a:rPr lang="es-ES" sz="1500">
                <a:latin typeface="Montserrat" panose="00000500000000000000" pitchFamily="50" charset="0"/>
              </a:rPr>
              <a:t>Israel (en proceso)</a:t>
            </a:r>
          </a:p>
          <a:p>
            <a:pPr marL="285750" indent="-285750">
              <a:buFont typeface="Courier New" panose="02070309020205020404" pitchFamily="49" charset="0"/>
              <a:buChar char="o"/>
            </a:pPr>
            <a:r>
              <a:rPr lang="es-ES" sz="1500">
                <a:latin typeface="Montserrat" panose="00000500000000000000" pitchFamily="50" charset="0"/>
              </a:rPr>
              <a:t>Belice (en proceso)</a:t>
            </a:r>
          </a:p>
          <a:p>
            <a:pPr marL="285750" indent="-285750">
              <a:buFont typeface="Courier New" panose="02070309020205020404" pitchFamily="49" charset="0"/>
              <a:buChar char="o"/>
            </a:pPr>
            <a:r>
              <a:rPr lang="es-ES" sz="1500">
                <a:latin typeface="Montserrat" panose="00000500000000000000" pitchFamily="50" charset="0"/>
              </a:rPr>
              <a:t>Emiratos Árabes Unidos (en proceso acuerdo de inversión)</a:t>
            </a:r>
          </a:p>
        </p:txBody>
      </p:sp>
      <p:sp>
        <p:nvSpPr>
          <p:cNvPr id="7" name="CuadroTexto 6">
            <a:extLst>
              <a:ext uri="{FF2B5EF4-FFF2-40B4-BE49-F238E27FC236}">
                <a16:creationId xmlns:a16="http://schemas.microsoft.com/office/drawing/2014/main" id="{26CEC31C-1B34-4C0A-8605-F29B10345A0A}"/>
              </a:ext>
            </a:extLst>
          </p:cNvPr>
          <p:cNvSpPr txBox="1"/>
          <p:nvPr/>
        </p:nvSpPr>
        <p:spPr>
          <a:xfrm>
            <a:off x="3119659" y="3425688"/>
            <a:ext cx="7072305" cy="1246495"/>
          </a:xfrm>
          <a:prstGeom prst="rect">
            <a:avLst/>
          </a:prstGeom>
          <a:noFill/>
        </p:spPr>
        <p:txBody>
          <a:bodyPr wrap="square">
            <a:spAutoFit/>
          </a:bodyPr>
          <a:lstStyle/>
          <a:p>
            <a:r>
              <a:rPr lang="es-ES" sz="1500" b="1">
                <a:latin typeface="Montserrat" panose="00000500000000000000" pitchFamily="50" charset="0"/>
              </a:rPr>
              <a:t>Integración Centroamericana</a:t>
            </a:r>
          </a:p>
          <a:p>
            <a:pPr marL="285750" indent="-285750">
              <a:buFont typeface="Courier New" panose="02070309020205020404" pitchFamily="49" charset="0"/>
              <a:buChar char="o"/>
            </a:pPr>
            <a:r>
              <a:rPr lang="es-ES" sz="1500">
                <a:latin typeface="Montserrat" panose="00000500000000000000" pitchFamily="50" charset="0"/>
              </a:rPr>
              <a:t>Declaración Aduanera Anticipada (Guatemala, Honduras, El Salvador)</a:t>
            </a:r>
          </a:p>
          <a:p>
            <a:pPr marL="285750" indent="-285750">
              <a:buFont typeface="Courier New" panose="02070309020205020404" pitchFamily="49" charset="0"/>
              <a:buChar char="o"/>
            </a:pPr>
            <a:r>
              <a:rPr lang="es-ES" sz="1500">
                <a:latin typeface="Montserrat" panose="00000500000000000000" pitchFamily="50" charset="0"/>
              </a:rPr>
              <a:t>Módulos habitacionales en Aduanas (Corinto, Agua Caliente y El Florido)</a:t>
            </a:r>
          </a:p>
        </p:txBody>
      </p:sp>
      <p:sp>
        <p:nvSpPr>
          <p:cNvPr id="9" name="CuadroTexto 8">
            <a:extLst>
              <a:ext uri="{FF2B5EF4-FFF2-40B4-BE49-F238E27FC236}">
                <a16:creationId xmlns:a16="http://schemas.microsoft.com/office/drawing/2014/main" id="{2980F193-C8B5-41CA-B3EB-0CE9BB485ABD}"/>
              </a:ext>
            </a:extLst>
          </p:cNvPr>
          <p:cNvSpPr txBox="1"/>
          <p:nvPr/>
        </p:nvSpPr>
        <p:spPr>
          <a:xfrm>
            <a:off x="3082487" y="5263772"/>
            <a:ext cx="6375114" cy="1246495"/>
          </a:xfrm>
          <a:prstGeom prst="rect">
            <a:avLst/>
          </a:prstGeom>
          <a:noFill/>
        </p:spPr>
        <p:txBody>
          <a:bodyPr wrap="square">
            <a:spAutoFit/>
          </a:bodyPr>
          <a:lstStyle/>
          <a:p>
            <a:r>
              <a:rPr lang="es-ES" sz="1500" b="1">
                <a:latin typeface="Montserrat" panose="00000500000000000000" pitchFamily="50" charset="0"/>
              </a:rPr>
              <a:t>Promoción Comercial</a:t>
            </a:r>
          </a:p>
          <a:p>
            <a:pPr marL="285750" indent="-285750">
              <a:buFont typeface="Courier New" panose="02070309020205020404" pitchFamily="49" charset="0"/>
              <a:buChar char="o"/>
            </a:pPr>
            <a:r>
              <a:rPr lang="es-ES" sz="1500">
                <a:latin typeface="Montserrat" panose="00000500000000000000" pitchFamily="50" charset="0"/>
              </a:rPr>
              <a:t>Publicación de 33 documentos para promover las exportaciones</a:t>
            </a:r>
          </a:p>
          <a:p>
            <a:pPr marL="285750" indent="-285750">
              <a:buFont typeface="Courier New" panose="02070309020205020404" pitchFamily="49" charset="0"/>
              <a:buChar char="o"/>
            </a:pPr>
            <a:r>
              <a:rPr lang="es-ES" sz="1500">
                <a:latin typeface="Montserrat" panose="00000500000000000000" pitchFamily="50" charset="0"/>
              </a:rPr>
              <a:t>Se trabajó junto con 35 empresas para su proceso de exportación</a:t>
            </a:r>
            <a:endParaRPr lang="es-ES" sz="1500"/>
          </a:p>
        </p:txBody>
      </p:sp>
      <p:pic>
        <p:nvPicPr>
          <p:cNvPr id="18" name="Imagen 17" descr="Imagen que contiene Diagrama&#10;&#10;Descripción generada automáticamente">
            <a:extLst>
              <a:ext uri="{FF2B5EF4-FFF2-40B4-BE49-F238E27FC236}">
                <a16:creationId xmlns:a16="http://schemas.microsoft.com/office/drawing/2014/main" id="{414BEA1F-E1D2-43C3-82CB-2646CEB3DA5A}"/>
              </a:ext>
            </a:extLst>
          </p:cNvPr>
          <p:cNvPicPr>
            <a:picLocks noChangeAspect="1"/>
          </p:cNvPicPr>
          <p:nvPr/>
        </p:nvPicPr>
        <p:blipFill>
          <a:blip r:embed="rId7"/>
          <a:stretch>
            <a:fillRect/>
          </a:stretch>
        </p:blipFill>
        <p:spPr>
          <a:xfrm>
            <a:off x="505617" y="4368811"/>
            <a:ext cx="2614043" cy="2614043"/>
          </a:xfrm>
          <a:prstGeom prst="rect">
            <a:avLst/>
          </a:prstGeom>
        </p:spPr>
      </p:pic>
      <p:pic>
        <p:nvPicPr>
          <p:cNvPr id="19" name="Imagen 18" descr="Imagen que contiene hombre, grande, montar a caballo, tren&#10;&#10;Descripción generada automáticamente">
            <a:extLst>
              <a:ext uri="{FF2B5EF4-FFF2-40B4-BE49-F238E27FC236}">
                <a16:creationId xmlns:a16="http://schemas.microsoft.com/office/drawing/2014/main" id="{51656B92-C778-4C9B-8919-4D9A03D1A096}"/>
              </a:ext>
            </a:extLst>
          </p:cNvPr>
          <p:cNvPicPr>
            <a:picLocks noChangeAspect="1"/>
          </p:cNvPicPr>
          <p:nvPr/>
        </p:nvPicPr>
        <p:blipFill>
          <a:blip r:embed="rId8"/>
          <a:stretch>
            <a:fillRect/>
          </a:stretch>
        </p:blipFill>
        <p:spPr>
          <a:xfrm>
            <a:off x="505616" y="2485422"/>
            <a:ext cx="2614043" cy="2614043"/>
          </a:xfrm>
          <a:prstGeom prst="rect">
            <a:avLst/>
          </a:prstGeom>
        </p:spPr>
      </p:pic>
      <p:pic>
        <p:nvPicPr>
          <p:cNvPr id="20" name="Imagen 19" descr="Un dibujo de una tortuga&#10;&#10;Descripción generada automáticamente con confianza baja">
            <a:extLst>
              <a:ext uri="{FF2B5EF4-FFF2-40B4-BE49-F238E27FC236}">
                <a16:creationId xmlns:a16="http://schemas.microsoft.com/office/drawing/2014/main" id="{22FB15F4-2FB5-4158-A65B-3E108B5E0187}"/>
              </a:ext>
            </a:extLst>
          </p:cNvPr>
          <p:cNvPicPr>
            <a:picLocks noChangeAspect="1"/>
          </p:cNvPicPr>
          <p:nvPr/>
        </p:nvPicPr>
        <p:blipFill>
          <a:blip r:embed="rId9"/>
          <a:stretch>
            <a:fillRect/>
          </a:stretch>
        </p:blipFill>
        <p:spPr>
          <a:xfrm>
            <a:off x="505616" y="588088"/>
            <a:ext cx="2627987" cy="2627987"/>
          </a:xfrm>
          <a:prstGeom prst="rect">
            <a:avLst/>
          </a:prstGeom>
        </p:spPr>
      </p:pic>
    </p:spTree>
    <p:extLst>
      <p:ext uri="{BB962C8B-B14F-4D97-AF65-F5344CB8AC3E}">
        <p14:creationId xmlns:p14="http://schemas.microsoft.com/office/powerpoint/2010/main" val="23964269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0000"/>
            <a:lum/>
          </a:blip>
          <a:srcRect/>
          <a:stretch>
            <a:fillRect/>
          </a:stretch>
        </a:blipFill>
        <a:effectLst/>
      </p:bgPr>
    </p:bg>
    <p:spTree>
      <p:nvGrpSpPr>
        <p:cNvPr id="1" name=""/>
        <p:cNvGrpSpPr/>
        <p:nvPr/>
      </p:nvGrpSpPr>
      <p:grpSpPr>
        <a:xfrm>
          <a:off x="0" y="0"/>
          <a:ext cx="0" cy="0"/>
          <a:chOff x="0" y="0"/>
          <a:chExt cx="0" cy="0"/>
        </a:xfrm>
      </p:grpSpPr>
      <mc:AlternateContent xmlns:mc="http://schemas.openxmlformats.org/markup-compatibility/2006" xmlns:p14="http://schemas.microsoft.com/office/powerpoint/2010/main">
        <mc:Choice Requires="p14">
          <p:contentPart p14:bwMode="auto" r:id="rId4">
            <p14:nvContentPartPr>
              <p14:cNvPr id="3" name="Entrada de lápiz 2">
                <a:extLst>
                  <a:ext uri="{FF2B5EF4-FFF2-40B4-BE49-F238E27FC236}">
                    <a16:creationId xmlns:a16="http://schemas.microsoft.com/office/drawing/2014/main" id="{819941EE-4A32-4C06-A3C5-31E339A8ED56}"/>
                  </a:ext>
                </a:extLst>
              </p14:cNvPr>
              <p14:cNvContentPartPr/>
              <p14:nvPr/>
            </p14:nvContentPartPr>
            <p14:xfrm>
              <a:off x="-850158" y="3366882"/>
              <a:ext cx="360" cy="360"/>
            </p14:xfrm>
          </p:contentPart>
        </mc:Choice>
        <mc:Fallback xmlns="">
          <p:pic>
            <p:nvPicPr>
              <p:cNvPr id="3" name="Entrada de lápiz 2">
                <a:extLst>
                  <a:ext uri="{FF2B5EF4-FFF2-40B4-BE49-F238E27FC236}">
                    <a16:creationId xmlns:a16="http://schemas.microsoft.com/office/drawing/2014/main" id="{819941EE-4A32-4C06-A3C5-31E339A8ED56}"/>
                  </a:ext>
                </a:extLst>
              </p:cNvPr>
              <p:cNvPicPr/>
              <p:nvPr/>
            </p:nvPicPr>
            <p:blipFill>
              <a:blip r:embed="rId5"/>
              <a:stretch>
                <a:fillRect/>
              </a:stretch>
            </p:blipFill>
            <p:spPr>
              <a:xfrm>
                <a:off x="-859158" y="3357882"/>
                <a:ext cx="18000" cy="18000"/>
              </a:xfrm>
              <a:prstGeom prst="rect">
                <a:avLst/>
              </a:prstGeom>
            </p:spPr>
          </p:pic>
        </mc:Fallback>
      </mc:AlternateContent>
      <p:pic>
        <p:nvPicPr>
          <p:cNvPr id="18" name="Gráfico 17">
            <a:extLst>
              <a:ext uri="{FF2B5EF4-FFF2-40B4-BE49-F238E27FC236}">
                <a16:creationId xmlns:a16="http://schemas.microsoft.com/office/drawing/2014/main" id="{ED58ACA7-A7C0-4ABB-86B9-75E7F702CE1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10800000" flipV="1">
            <a:off x="-554762" y="809810"/>
            <a:ext cx="8021606" cy="41563"/>
          </a:xfrm>
          <a:prstGeom prst="rect">
            <a:avLst/>
          </a:prstGeom>
        </p:spPr>
      </p:pic>
      <p:pic>
        <p:nvPicPr>
          <p:cNvPr id="19" name="Imagen 18" descr="Logotipo&#10;&#10;Descripción generada automáticamente">
            <a:extLst>
              <a:ext uri="{FF2B5EF4-FFF2-40B4-BE49-F238E27FC236}">
                <a16:creationId xmlns:a16="http://schemas.microsoft.com/office/drawing/2014/main" id="{6089EEE3-3B63-41A0-BB86-E8DA70A83E71}"/>
              </a:ext>
            </a:extLst>
          </p:cNvPr>
          <p:cNvPicPr>
            <a:picLocks noChangeAspect="1"/>
          </p:cNvPicPr>
          <p:nvPr/>
        </p:nvPicPr>
        <p:blipFill>
          <a:blip r:embed="rId8"/>
          <a:stretch>
            <a:fillRect/>
          </a:stretch>
        </p:blipFill>
        <p:spPr>
          <a:xfrm>
            <a:off x="9418209" y="152609"/>
            <a:ext cx="2627987" cy="711116"/>
          </a:xfrm>
          <a:prstGeom prst="rect">
            <a:avLst/>
          </a:prstGeom>
        </p:spPr>
      </p:pic>
      <p:sp>
        <p:nvSpPr>
          <p:cNvPr id="20" name="Rectángulo 30">
            <a:extLst>
              <a:ext uri="{FF2B5EF4-FFF2-40B4-BE49-F238E27FC236}">
                <a16:creationId xmlns:a16="http://schemas.microsoft.com/office/drawing/2014/main" id="{69E2D448-EC71-4776-9080-2BB6E2472A33}"/>
              </a:ext>
            </a:extLst>
          </p:cNvPr>
          <p:cNvSpPr/>
          <p:nvPr/>
        </p:nvSpPr>
        <p:spPr>
          <a:xfrm>
            <a:off x="413493" y="199377"/>
            <a:ext cx="6047638" cy="477054"/>
          </a:xfrm>
          <a:prstGeom prst="rect">
            <a:avLst/>
          </a:prstGeom>
        </p:spPr>
        <p:txBody>
          <a:bodyPr wrap="square">
            <a:spAutoFit/>
          </a:bodyPr>
          <a:lstStyle/>
          <a:p>
            <a:r>
              <a:rPr lang="es-GT" sz="2500">
                <a:solidFill>
                  <a:srgbClr val="CBA77B"/>
                </a:solidFill>
                <a:latin typeface="Montserrat" pitchFamily="2" charset="77"/>
              </a:rPr>
              <a:t>COMERCIO</a:t>
            </a:r>
            <a:r>
              <a:rPr lang="es-GT" sz="2500">
                <a:solidFill>
                  <a:srgbClr val="0D3654"/>
                </a:solidFill>
                <a:latin typeface="Montserrat" pitchFamily="2" charset="77"/>
              </a:rPr>
              <a:t> </a:t>
            </a:r>
            <a:r>
              <a:rPr lang="es-GT" sz="2500" b="1">
                <a:solidFill>
                  <a:srgbClr val="0D3654"/>
                </a:solidFill>
                <a:latin typeface="Montserrat Medium" pitchFamily="2" charset="77"/>
              </a:rPr>
              <a:t>EXTERIOR</a:t>
            </a:r>
          </a:p>
        </p:txBody>
      </p:sp>
      <p:pic>
        <p:nvPicPr>
          <p:cNvPr id="10" name="Imagen 9" descr="Diagrama&#10;&#10;Descripción generada automáticamente">
            <a:extLst>
              <a:ext uri="{FF2B5EF4-FFF2-40B4-BE49-F238E27FC236}">
                <a16:creationId xmlns:a16="http://schemas.microsoft.com/office/drawing/2014/main" id="{A8109081-5FF1-4EFD-87C6-C37C9EFA021B}"/>
              </a:ext>
            </a:extLst>
          </p:cNvPr>
          <p:cNvPicPr>
            <a:picLocks noChangeAspect="1"/>
          </p:cNvPicPr>
          <p:nvPr/>
        </p:nvPicPr>
        <p:blipFill>
          <a:blip r:embed="rId9"/>
          <a:stretch>
            <a:fillRect/>
          </a:stretch>
        </p:blipFill>
        <p:spPr>
          <a:xfrm>
            <a:off x="0" y="1096215"/>
            <a:ext cx="5098742" cy="5098742"/>
          </a:xfrm>
          <a:prstGeom prst="rect">
            <a:avLst/>
          </a:prstGeom>
        </p:spPr>
      </p:pic>
      <p:sp>
        <p:nvSpPr>
          <p:cNvPr id="11" name="CuadroTexto 10">
            <a:extLst>
              <a:ext uri="{FF2B5EF4-FFF2-40B4-BE49-F238E27FC236}">
                <a16:creationId xmlns:a16="http://schemas.microsoft.com/office/drawing/2014/main" id="{27259C17-D8B5-4B21-B520-D578E601B8D1}"/>
              </a:ext>
            </a:extLst>
          </p:cNvPr>
          <p:cNvSpPr txBox="1"/>
          <p:nvPr/>
        </p:nvSpPr>
        <p:spPr>
          <a:xfrm>
            <a:off x="4851699" y="2999255"/>
            <a:ext cx="5880503" cy="1477328"/>
          </a:xfrm>
          <a:prstGeom prst="rect">
            <a:avLst/>
          </a:prstGeom>
          <a:noFill/>
        </p:spPr>
        <p:txBody>
          <a:bodyPr wrap="square" rtlCol="0">
            <a:spAutoFit/>
          </a:bodyPr>
          <a:lstStyle/>
          <a:p>
            <a:r>
              <a:rPr lang="es-ES" sz="1500" b="1">
                <a:latin typeface="Montserrat" panose="00000500000000000000" pitchFamily="50" charset="0"/>
              </a:rPr>
              <a:t>Dirección de Administración de Comercio Exterior</a:t>
            </a:r>
          </a:p>
          <a:p>
            <a:pPr marL="285750" indent="-285750">
              <a:buFont typeface="Courier New" panose="02070309020205020404" pitchFamily="49" charset="0"/>
              <a:buChar char="o"/>
            </a:pPr>
            <a:r>
              <a:rPr lang="es-ES" sz="1500">
                <a:latin typeface="Montserrat" panose="00000500000000000000" pitchFamily="50" charset="0"/>
              </a:rPr>
              <a:t>240 verificaciones de origen</a:t>
            </a:r>
          </a:p>
          <a:p>
            <a:pPr marL="285750" indent="-285750">
              <a:buFont typeface="Courier New" panose="02070309020205020404" pitchFamily="49" charset="0"/>
              <a:buChar char="o"/>
            </a:pPr>
            <a:r>
              <a:rPr lang="es-ES" sz="1500" b="0" i="0">
                <a:solidFill>
                  <a:srgbClr val="002060"/>
                </a:solidFill>
                <a:effectLst/>
                <a:latin typeface="Montserrat" panose="00000500000000000000" pitchFamily="50" charset="0"/>
              </a:rPr>
              <a:t>1179 certificados para avalar el Origen de los productos exportados por Guatemala</a:t>
            </a:r>
          </a:p>
          <a:p>
            <a:pPr marL="285750" indent="-285750">
              <a:buFont typeface="Courier New" panose="02070309020205020404" pitchFamily="49" charset="0"/>
              <a:buChar char="o"/>
            </a:pPr>
            <a:r>
              <a:rPr lang="es-ES" sz="1500">
                <a:solidFill>
                  <a:srgbClr val="002060"/>
                </a:solidFill>
                <a:latin typeface="Montserrat" panose="00000500000000000000" pitchFamily="50" charset="0"/>
              </a:rPr>
              <a:t>Seguimiento a 8 casos relacionados con demandas de inversionistas al Estado de Guatemala</a:t>
            </a:r>
            <a:endParaRPr lang="es-ES" sz="1500"/>
          </a:p>
        </p:txBody>
      </p:sp>
    </p:spTree>
    <p:extLst>
      <p:ext uri="{BB962C8B-B14F-4D97-AF65-F5344CB8AC3E}">
        <p14:creationId xmlns:p14="http://schemas.microsoft.com/office/powerpoint/2010/main" val="28758355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ángulo 22">
            <a:extLst>
              <a:ext uri="{FF2B5EF4-FFF2-40B4-BE49-F238E27FC236}">
                <a16:creationId xmlns:a16="http://schemas.microsoft.com/office/drawing/2014/main" id="{5F545FB1-3F75-7D49-B57F-8B59F3A4BEA6}"/>
              </a:ext>
            </a:extLst>
          </p:cNvPr>
          <p:cNvSpPr/>
          <p:nvPr/>
        </p:nvSpPr>
        <p:spPr>
          <a:xfrm>
            <a:off x="605726" y="2000296"/>
            <a:ext cx="11175148" cy="830997"/>
          </a:xfrm>
          <a:prstGeom prst="rect">
            <a:avLst/>
          </a:prstGeom>
        </p:spPr>
        <p:txBody>
          <a:bodyPr wrap="square">
            <a:spAutoFit/>
          </a:bodyPr>
          <a:lstStyle/>
          <a:p>
            <a:r>
              <a:rPr lang="es-GT" sz="2000" b="1" dirty="0">
                <a:solidFill>
                  <a:srgbClr val="1488C2"/>
                </a:solidFill>
                <a:latin typeface="Montserrat" pitchFamily="2" charset="77"/>
              </a:rPr>
              <a:t>1. </a:t>
            </a:r>
            <a:r>
              <a:rPr lang="es-MX" sz="2000" b="1" dirty="0">
                <a:solidFill>
                  <a:srgbClr val="1488C2"/>
                </a:solidFill>
                <a:latin typeface="Montserrat" pitchFamily="2" charset="77"/>
              </a:rPr>
              <a:t>Gráfica y Descripción del presupuesto vigente, ejecutado y saldo de la entidad</a:t>
            </a:r>
          </a:p>
          <a:p>
            <a:endParaRPr lang="es-GT" sz="2800" b="1" dirty="0">
              <a:solidFill>
                <a:srgbClr val="0B2A4A"/>
              </a:solidFill>
              <a:latin typeface="Montserrat Medium" pitchFamily="2" charset="77"/>
            </a:endParaRPr>
          </a:p>
        </p:txBody>
      </p:sp>
      <p:grpSp>
        <p:nvGrpSpPr>
          <p:cNvPr id="10" name="Grupo 9">
            <a:extLst>
              <a:ext uri="{FF2B5EF4-FFF2-40B4-BE49-F238E27FC236}">
                <a16:creationId xmlns:a16="http://schemas.microsoft.com/office/drawing/2014/main" id="{D44B4814-2529-4EA0-BC8D-FDEE56CE5B4B}"/>
              </a:ext>
            </a:extLst>
          </p:cNvPr>
          <p:cNvGrpSpPr/>
          <p:nvPr/>
        </p:nvGrpSpPr>
        <p:grpSpPr>
          <a:xfrm>
            <a:off x="87085" y="2398"/>
            <a:ext cx="10522129" cy="1238681"/>
            <a:chOff x="1" y="0"/>
            <a:chExt cx="11986517" cy="1238681"/>
          </a:xfrm>
        </p:grpSpPr>
        <p:sp>
          <p:nvSpPr>
            <p:cNvPr id="13" name="Rectángulo 12">
              <a:extLst>
                <a:ext uri="{FF2B5EF4-FFF2-40B4-BE49-F238E27FC236}">
                  <a16:creationId xmlns:a16="http://schemas.microsoft.com/office/drawing/2014/main" id="{7BF0E9BD-C204-4F11-9598-305D55B0EBF6}"/>
                </a:ext>
              </a:extLst>
            </p:cNvPr>
            <p:cNvSpPr/>
            <p:nvPr/>
          </p:nvSpPr>
          <p:spPr>
            <a:xfrm>
              <a:off x="1" y="0"/>
              <a:ext cx="10915650" cy="1238681"/>
            </a:xfrm>
            <a:prstGeom prst="rect">
              <a:avLst/>
            </a:prstGeom>
            <a:solidFill>
              <a:srgbClr val="0F36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GT" sz="1800" b="0" i="0" u="none" strike="noStrike" kern="1200" cap="none" spc="0" normalizeH="0" baseline="0" noProof="0" dirty="0">
                <a:ln>
                  <a:noFill/>
                </a:ln>
                <a:solidFill>
                  <a:prstClr val="white"/>
                </a:solidFill>
                <a:effectLst/>
                <a:highlight>
                  <a:srgbClr val="000080"/>
                </a:highlight>
                <a:uLnTx/>
                <a:uFillTx/>
                <a:latin typeface="Calibri" panose="020F0502020204030204"/>
                <a:ea typeface="+mn-ea"/>
                <a:cs typeface="+mn-cs"/>
              </a:endParaRPr>
            </a:p>
          </p:txBody>
        </p:sp>
        <p:sp>
          <p:nvSpPr>
            <p:cNvPr id="14" name="Rectángulo 13">
              <a:extLst>
                <a:ext uri="{FF2B5EF4-FFF2-40B4-BE49-F238E27FC236}">
                  <a16:creationId xmlns:a16="http://schemas.microsoft.com/office/drawing/2014/main" id="{8EF92ED6-D232-485B-B8F8-8BD08C372C83}"/>
                </a:ext>
              </a:extLst>
            </p:cNvPr>
            <p:cNvSpPr/>
            <p:nvPr/>
          </p:nvSpPr>
          <p:spPr>
            <a:xfrm>
              <a:off x="393522" y="388506"/>
              <a:ext cx="1568841" cy="55399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T" sz="1500" b="1" i="0" u="none" strike="noStrike" kern="1200" cap="none" spc="0" normalizeH="0" baseline="0" noProof="0" dirty="0">
                  <a:ln>
                    <a:noFill/>
                  </a:ln>
                  <a:solidFill>
                    <a:prstClr val="white"/>
                  </a:solidFill>
                  <a:effectLst/>
                  <a:uLnTx/>
                  <a:uFillTx/>
                  <a:latin typeface="Montserrat SemiBold" pitchFamily="2" charset="77"/>
                  <a:ea typeface="+mn-ea"/>
                  <a:cs typeface="+mn-cs"/>
                </a:rPr>
                <a:t>MINISTERIO DE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GT" sz="1500" b="1" i="0" u="none" strike="noStrike" kern="1200" cap="none" spc="0" normalizeH="0" baseline="0" noProof="0" dirty="0">
                  <a:ln>
                    <a:noFill/>
                  </a:ln>
                  <a:solidFill>
                    <a:prstClr val="white"/>
                  </a:solidFill>
                  <a:effectLst/>
                  <a:uLnTx/>
                  <a:uFillTx/>
                  <a:latin typeface="Montserrat SemiBold" pitchFamily="2" charset="77"/>
                  <a:ea typeface="+mn-ea"/>
                  <a:cs typeface="+mn-cs"/>
                </a:rPr>
                <a:t>ECONOMÍA</a:t>
              </a:r>
            </a:p>
          </p:txBody>
        </p:sp>
        <p:cxnSp>
          <p:nvCxnSpPr>
            <p:cNvPr id="15" name="Conector recto 14">
              <a:extLst>
                <a:ext uri="{FF2B5EF4-FFF2-40B4-BE49-F238E27FC236}">
                  <a16:creationId xmlns:a16="http://schemas.microsoft.com/office/drawing/2014/main" id="{2984CFF6-F90F-480A-A122-F04ADEEC0D44}"/>
                </a:ext>
              </a:extLst>
            </p:cNvPr>
            <p:cNvCxnSpPr/>
            <p:nvPr/>
          </p:nvCxnSpPr>
          <p:spPr>
            <a:xfrm>
              <a:off x="297951" y="203234"/>
              <a:ext cx="0" cy="832207"/>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16" name="Imagen 15">
              <a:extLst>
                <a:ext uri="{FF2B5EF4-FFF2-40B4-BE49-F238E27FC236}">
                  <a16:creationId xmlns:a16="http://schemas.microsoft.com/office/drawing/2014/main" id="{CC8C1C04-E24D-4CEE-BEEE-E1680C20636B}"/>
                </a:ext>
              </a:extLst>
            </p:cNvPr>
            <p:cNvPicPr>
              <a:picLocks noChangeAspect="1"/>
            </p:cNvPicPr>
            <p:nvPr/>
          </p:nvPicPr>
          <p:blipFill>
            <a:blip r:embed="rId2"/>
            <a:stretch>
              <a:fillRect/>
            </a:stretch>
          </p:blipFill>
          <p:spPr>
            <a:xfrm>
              <a:off x="11103690" y="118229"/>
              <a:ext cx="882828" cy="1038260"/>
            </a:xfrm>
            <a:prstGeom prst="rect">
              <a:avLst/>
            </a:prstGeom>
          </p:spPr>
        </p:pic>
      </p:grpSp>
      <p:sp>
        <p:nvSpPr>
          <p:cNvPr id="9" name="Rectángulo 8">
            <a:extLst>
              <a:ext uri="{FF2B5EF4-FFF2-40B4-BE49-F238E27FC236}">
                <a16:creationId xmlns:a16="http://schemas.microsoft.com/office/drawing/2014/main" id="{ADCDC903-C12E-423C-9CC3-CE2726D6FBC6}"/>
              </a:ext>
            </a:extLst>
          </p:cNvPr>
          <p:cNvSpPr/>
          <p:nvPr/>
        </p:nvSpPr>
        <p:spPr>
          <a:xfrm>
            <a:off x="605729" y="1367975"/>
            <a:ext cx="8738568" cy="523220"/>
          </a:xfrm>
          <a:prstGeom prst="rect">
            <a:avLst/>
          </a:prstGeom>
        </p:spPr>
        <p:txBody>
          <a:bodyPr wrap="square">
            <a:spAutoFit/>
          </a:bodyPr>
          <a:lstStyle/>
          <a:p>
            <a:r>
              <a:rPr lang="es-GT" sz="2800" b="1" dirty="0">
                <a:solidFill>
                  <a:srgbClr val="1488C2"/>
                </a:solidFill>
                <a:latin typeface="Montserrat" pitchFamily="2" charset="77"/>
              </a:rPr>
              <a:t>II Parte General</a:t>
            </a:r>
            <a:endParaRPr lang="es-GT" sz="2800" b="1" dirty="0">
              <a:solidFill>
                <a:srgbClr val="0B2A4A"/>
              </a:solidFill>
              <a:latin typeface="Montserrat Medium" pitchFamily="2" charset="77"/>
            </a:endParaRPr>
          </a:p>
        </p:txBody>
      </p:sp>
      <p:graphicFrame>
        <p:nvGraphicFramePr>
          <p:cNvPr id="12" name="Gráfico 11">
            <a:extLst>
              <a:ext uri="{FF2B5EF4-FFF2-40B4-BE49-F238E27FC236}">
                <a16:creationId xmlns:a16="http://schemas.microsoft.com/office/drawing/2014/main" id="{43303E50-4708-4DE1-A812-77C83F30CEFA}"/>
              </a:ext>
            </a:extLst>
          </p:cNvPr>
          <p:cNvGraphicFramePr>
            <a:graphicFrameLocks/>
          </p:cNvGraphicFramePr>
          <p:nvPr/>
        </p:nvGraphicFramePr>
        <p:xfrm>
          <a:off x="1954306" y="2508996"/>
          <a:ext cx="7389991" cy="404532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35204122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74A830C2-2413-774F-849A-FC155797D8B5}"/>
              </a:ext>
            </a:extLst>
          </p:cNvPr>
          <p:cNvSpPr/>
          <p:nvPr/>
        </p:nvSpPr>
        <p:spPr>
          <a:xfrm>
            <a:off x="-1" y="-36397"/>
            <a:ext cx="12325815" cy="6894396"/>
          </a:xfrm>
          <a:prstGeom prst="rect">
            <a:avLst/>
          </a:prstGeom>
          <a:gradFill flip="none" rotWithShape="1">
            <a:gsLst>
              <a:gs pos="0">
                <a:srgbClr val="003353"/>
              </a:gs>
              <a:gs pos="100000">
                <a:srgbClr val="07486A"/>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T"/>
          </a:p>
        </p:txBody>
      </p:sp>
      <p:grpSp>
        <p:nvGrpSpPr>
          <p:cNvPr id="8" name="Group 7">
            <a:extLst>
              <a:ext uri="{FF2B5EF4-FFF2-40B4-BE49-F238E27FC236}">
                <a16:creationId xmlns:a16="http://schemas.microsoft.com/office/drawing/2014/main" id="{1B83E924-D2BE-8C4D-82C5-603D1E9C84BC}"/>
              </a:ext>
            </a:extLst>
          </p:cNvPr>
          <p:cNvGrpSpPr/>
          <p:nvPr/>
        </p:nvGrpSpPr>
        <p:grpSpPr>
          <a:xfrm>
            <a:off x="4306114" y="-341556"/>
            <a:ext cx="3581654" cy="1410057"/>
            <a:chOff x="4306114" y="-341556"/>
            <a:chExt cx="3581654" cy="1410057"/>
          </a:xfrm>
        </p:grpSpPr>
        <p:sp>
          <p:nvSpPr>
            <p:cNvPr id="9" name="Rounded Rectangle 8">
              <a:extLst>
                <a:ext uri="{FF2B5EF4-FFF2-40B4-BE49-F238E27FC236}">
                  <a16:creationId xmlns:a16="http://schemas.microsoft.com/office/drawing/2014/main" id="{95494B30-A19A-9442-A08D-426FF6C92925}"/>
                </a:ext>
              </a:extLst>
            </p:cNvPr>
            <p:cNvSpPr/>
            <p:nvPr/>
          </p:nvSpPr>
          <p:spPr>
            <a:xfrm>
              <a:off x="4306114" y="-341556"/>
              <a:ext cx="3581654" cy="1410057"/>
            </a:xfrm>
            <a:prstGeom prst="roundRect">
              <a:avLst>
                <a:gd name="adj" fmla="val 505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T"/>
            </a:p>
          </p:txBody>
        </p:sp>
        <p:pic>
          <p:nvPicPr>
            <p:cNvPr id="14" name="Picture 13" descr="Text&#10;&#10;Description automatically generated with low confidence">
              <a:extLst>
                <a:ext uri="{FF2B5EF4-FFF2-40B4-BE49-F238E27FC236}">
                  <a16:creationId xmlns:a16="http://schemas.microsoft.com/office/drawing/2014/main" id="{B0CB275E-571C-9C43-AF24-35B96A6962FE}"/>
                </a:ext>
              </a:extLst>
            </p:cNvPr>
            <p:cNvPicPr>
              <a:picLocks noChangeAspect="1"/>
            </p:cNvPicPr>
            <p:nvPr/>
          </p:nvPicPr>
          <p:blipFill>
            <a:blip r:embed="rId3"/>
            <a:stretch>
              <a:fillRect/>
            </a:stretch>
          </p:blipFill>
          <p:spPr>
            <a:xfrm>
              <a:off x="4610120" y="169978"/>
              <a:ext cx="1684231" cy="731722"/>
            </a:xfrm>
            <a:prstGeom prst="rect">
              <a:avLst/>
            </a:prstGeom>
          </p:spPr>
        </p:pic>
        <p:sp>
          <p:nvSpPr>
            <p:cNvPr id="16" name="CuadroTexto 4">
              <a:extLst>
                <a:ext uri="{FF2B5EF4-FFF2-40B4-BE49-F238E27FC236}">
                  <a16:creationId xmlns:a16="http://schemas.microsoft.com/office/drawing/2014/main" id="{B0D5A2B8-0AEF-C843-B0D0-23EEC4DB9A5B}"/>
                </a:ext>
              </a:extLst>
            </p:cNvPr>
            <p:cNvSpPr txBox="1"/>
            <p:nvPr/>
          </p:nvSpPr>
          <p:spPr>
            <a:xfrm>
              <a:off x="6548282" y="338671"/>
              <a:ext cx="1274262" cy="369332"/>
            </a:xfrm>
            <a:prstGeom prst="rect">
              <a:avLst/>
            </a:prstGeom>
            <a:noFill/>
          </p:spPr>
          <p:txBody>
            <a:bodyPr wrap="square" rtlCol="0">
              <a:spAutoFit/>
            </a:bodyPr>
            <a:lstStyle/>
            <a:p>
              <a:r>
                <a:rPr lang="es-GT" sz="900" b="1">
                  <a:solidFill>
                    <a:srgbClr val="003353"/>
                  </a:solidFill>
                  <a:latin typeface="Montserrat" pitchFamily="2" charset="77"/>
                </a:rPr>
                <a:t>MINISTERIO</a:t>
              </a:r>
            </a:p>
            <a:p>
              <a:r>
                <a:rPr lang="es-GT" sz="900" b="1">
                  <a:solidFill>
                    <a:srgbClr val="003353"/>
                  </a:solidFill>
                  <a:latin typeface="Montserrat" pitchFamily="2" charset="77"/>
                </a:rPr>
                <a:t>DE ECONOMÍA</a:t>
              </a:r>
            </a:p>
          </p:txBody>
        </p:sp>
        <p:cxnSp>
          <p:nvCxnSpPr>
            <p:cNvPr id="17" name="Conector recto 6">
              <a:extLst>
                <a:ext uri="{FF2B5EF4-FFF2-40B4-BE49-F238E27FC236}">
                  <a16:creationId xmlns:a16="http://schemas.microsoft.com/office/drawing/2014/main" id="{FA616470-9ED9-AB41-AEB3-2CAABEFDB29C}"/>
                </a:ext>
              </a:extLst>
            </p:cNvPr>
            <p:cNvCxnSpPr>
              <a:cxnSpLocks/>
            </p:cNvCxnSpPr>
            <p:nvPr/>
          </p:nvCxnSpPr>
          <p:spPr>
            <a:xfrm>
              <a:off x="6434017" y="218191"/>
              <a:ext cx="0" cy="612231"/>
            </a:xfrm>
            <a:prstGeom prst="line">
              <a:avLst/>
            </a:prstGeom>
            <a:ln w="12700">
              <a:solidFill>
                <a:srgbClr val="003353"/>
              </a:solidFill>
            </a:ln>
          </p:spPr>
          <p:style>
            <a:lnRef idx="1">
              <a:schemeClr val="accent1"/>
            </a:lnRef>
            <a:fillRef idx="0">
              <a:schemeClr val="accent1"/>
            </a:fillRef>
            <a:effectRef idx="0">
              <a:schemeClr val="accent1"/>
            </a:effectRef>
            <a:fontRef idx="minor">
              <a:schemeClr val="tx1"/>
            </a:fontRef>
          </p:style>
        </p:cxnSp>
      </p:grpSp>
      <p:sp>
        <p:nvSpPr>
          <p:cNvPr id="12" name="Título 1">
            <a:extLst>
              <a:ext uri="{FF2B5EF4-FFF2-40B4-BE49-F238E27FC236}">
                <a16:creationId xmlns:a16="http://schemas.microsoft.com/office/drawing/2014/main" id="{A374857C-2309-43F3-8C88-35733254CB59}"/>
              </a:ext>
            </a:extLst>
          </p:cNvPr>
          <p:cNvSpPr txBox="1">
            <a:spLocks/>
          </p:cNvSpPr>
          <p:nvPr/>
        </p:nvSpPr>
        <p:spPr>
          <a:xfrm>
            <a:off x="0" y="3801169"/>
            <a:ext cx="12325813" cy="46799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GT" sz="2500">
                <a:solidFill>
                  <a:srgbClr val="E6BA5D"/>
                </a:solidFill>
                <a:latin typeface="Montserrat Medium" pitchFamily="2" charset="77"/>
              </a:rPr>
              <a:t>RENDICIÓN DE CUENTAS</a:t>
            </a:r>
          </a:p>
        </p:txBody>
      </p:sp>
      <p:pic>
        <p:nvPicPr>
          <p:cNvPr id="10" name="Gráfico 9">
            <a:extLst>
              <a:ext uri="{FF2B5EF4-FFF2-40B4-BE49-F238E27FC236}">
                <a16:creationId xmlns:a16="http://schemas.microsoft.com/office/drawing/2014/main" id="{A1506478-640F-4EE3-BE73-F0DCFFA1FF4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0800000" flipV="1">
            <a:off x="2858467" y="3693693"/>
            <a:ext cx="6629426" cy="34350"/>
          </a:xfrm>
          <a:prstGeom prst="rect">
            <a:avLst/>
          </a:prstGeom>
        </p:spPr>
      </p:pic>
      <p:sp>
        <p:nvSpPr>
          <p:cNvPr id="11" name="Rectángulo 30">
            <a:extLst>
              <a:ext uri="{FF2B5EF4-FFF2-40B4-BE49-F238E27FC236}">
                <a16:creationId xmlns:a16="http://schemas.microsoft.com/office/drawing/2014/main" id="{2C58A15C-851B-4FB2-B361-D370F6BF549D}"/>
              </a:ext>
            </a:extLst>
          </p:cNvPr>
          <p:cNvSpPr/>
          <p:nvPr/>
        </p:nvSpPr>
        <p:spPr>
          <a:xfrm>
            <a:off x="0" y="2933009"/>
            <a:ext cx="12325813" cy="707886"/>
          </a:xfrm>
          <a:prstGeom prst="rect">
            <a:avLst/>
          </a:prstGeom>
        </p:spPr>
        <p:txBody>
          <a:bodyPr wrap="square">
            <a:spAutoFit/>
          </a:bodyPr>
          <a:lstStyle/>
          <a:p>
            <a:pPr algn="ctr"/>
            <a:r>
              <a:rPr lang="es-GT" sz="4000">
                <a:solidFill>
                  <a:srgbClr val="E6BA5D"/>
                </a:solidFill>
                <a:latin typeface="Montserrat" pitchFamily="2" charset="77"/>
              </a:rPr>
              <a:t>CRECIMIENTO</a:t>
            </a:r>
            <a:r>
              <a:rPr lang="es-GT" sz="4000">
                <a:solidFill>
                  <a:srgbClr val="0D3654"/>
                </a:solidFill>
                <a:latin typeface="Montserrat" pitchFamily="2" charset="77"/>
              </a:rPr>
              <a:t> </a:t>
            </a:r>
            <a:r>
              <a:rPr lang="es-GT" sz="4000" b="1">
                <a:solidFill>
                  <a:schemeClr val="bg1"/>
                </a:solidFill>
                <a:latin typeface="Montserrat Medium" pitchFamily="2" charset="77"/>
              </a:rPr>
              <a:t>DE MIPYMES</a:t>
            </a:r>
          </a:p>
        </p:txBody>
      </p:sp>
    </p:spTree>
    <p:extLst>
      <p:ext uri="{BB962C8B-B14F-4D97-AF65-F5344CB8AC3E}">
        <p14:creationId xmlns:p14="http://schemas.microsoft.com/office/powerpoint/2010/main" val="87172546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0000"/>
            <a:lum/>
          </a:blip>
          <a:srcRect/>
          <a:stretch>
            <a:fillRect/>
          </a:stretch>
        </a:blipFill>
        <a:effectLst/>
      </p:bgPr>
    </p:bg>
    <p:spTree>
      <p:nvGrpSpPr>
        <p:cNvPr id="1" name=""/>
        <p:cNvGrpSpPr/>
        <p:nvPr/>
      </p:nvGrpSpPr>
      <p:grpSpPr>
        <a:xfrm>
          <a:off x="0" y="0"/>
          <a:ext cx="0" cy="0"/>
          <a:chOff x="0" y="0"/>
          <a:chExt cx="0" cy="0"/>
        </a:xfrm>
      </p:grpSpPr>
      <p:pic>
        <p:nvPicPr>
          <p:cNvPr id="12" name="Imagen 11" descr="Logotipo&#10;&#10;Descripción generada automáticamente">
            <a:extLst>
              <a:ext uri="{FF2B5EF4-FFF2-40B4-BE49-F238E27FC236}">
                <a16:creationId xmlns:a16="http://schemas.microsoft.com/office/drawing/2014/main" id="{D3DE7B3C-FB52-4BEF-8EBB-923073F59958}"/>
              </a:ext>
            </a:extLst>
          </p:cNvPr>
          <p:cNvPicPr>
            <a:picLocks noChangeAspect="1"/>
          </p:cNvPicPr>
          <p:nvPr/>
        </p:nvPicPr>
        <p:blipFill>
          <a:blip r:embed="rId4"/>
          <a:stretch>
            <a:fillRect/>
          </a:stretch>
        </p:blipFill>
        <p:spPr>
          <a:xfrm>
            <a:off x="9418209" y="152609"/>
            <a:ext cx="2627987" cy="711116"/>
          </a:xfrm>
          <a:prstGeom prst="rect">
            <a:avLst/>
          </a:prstGeom>
        </p:spPr>
      </p:pic>
      <p:sp>
        <p:nvSpPr>
          <p:cNvPr id="17" name="Rectángulo 30">
            <a:extLst>
              <a:ext uri="{FF2B5EF4-FFF2-40B4-BE49-F238E27FC236}">
                <a16:creationId xmlns:a16="http://schemas.microsoft.com/office/drawing/2014/main" id="{7593DA44-CB5F-4D08-A519-9415666F2781}"/>
              </a:ext>
            </a:extLst>
          </p:cNvPr>
          <p:cNvSpPr/>
          <p:nvPr/>
        </p:nvSpPr>
        <p:spPr>
          <a:xfrm>
            <a:off x="413493" y="199377"/>
            <a:ext cx="6047638" cy="477054"/>
          </a:xfrm>
          <a:prstGeom prst="rect">
            <a:avLst/>
          </a:prstGeom>
        </p:spPr>
        <p:txBody>
          <a:bodyPr wrap="square">
            <a:spAutoFit/>
          </a:bodyPr>
          <a:lstStyle/>
          <a:p>
            <a:r>
              <a:rPr lang="es-GT" sz="2500">
                <a:solidFill>
                  <a:srgbClr val="CBA77B"/>
                </a:solidFill>
                <a:latin typeface="Montserrat" pitchFamily="2" charset="77"/>
              </a:rPr>
              <a:t>CRECIMIENTO DE</a:t>
            </a:r>
            <a:r>
              <a:rPr lang="es-GT" sz="2500">
                <a:solidFill>
                  <a:srgbClr val="0D3654"/>
                </a:solidFill>
                <a:latin typeface="Montserrat" pitchFamily="2" charset="77"/>
              </a:rPr>
              <a:t> </a:t>
            </a:r>
            <a:r>
              <a:rPr lang="es-GT" sz="2500" b="1">
                <a:solidFill>
                  <a:srgbClr val="0D3654"/>
                </a:solidFill>
                <a:latin typeface="Montserrat Medium" pitchFamily="2" charset="77"/>
              </a:rPr>
              <a:t>MIPYMES</a:t>
            </a:r>
          </a:p>
        </p:txBody>
      </p:sp>
      <p:sp>
        <p:nvSpPr>
          <p:cNvPr id="18" name="CuadroTexto 17">
            <a:extLst>
              <a:ext uri="{FF2B5EF4-FFF2-40B4-BE49-F238E27FC236}">
                <a16:creationId xmlns:a16="http://schemas.microsoft.com/office/drawing/2014/main" id="{B85CD1CF-D9C2-403F-8BB6-2F60DB7F889F}"/>
              </a:ext>
            </a:extLst>
          </p:cNvPr>
          <p:cNvSpPr txBox="1"/>
          <p:nvPr/>
        </p:nvSpPr>
        <p:spPr>
          <a:xfrm>
            <a:off x="4453997" y="4340031"/>
            <a:ext cx="3241348" cy="1708160"/>
          </a:xfrm>
          <a:prstGeom prst="rect">
            <a:avLst/>
          </a:prstGeom>
          <a:noFill/>
        </p:spPr>
        <p:txBody>
          <a:bodyPr wrap="square" rtlCol="0">
            <a:spAutoFit/>
          </a:bodyPr>
          <a:lstStyle/>
          <a:p>
            <a:r>
              <a:rPr lang="es-GT" sz="1500" b="1">
                <a:solidFill>
                  <a:srgbClr val="1F4E79"/>
                </a:solidFill>
                <a:latin typeface="Montserrat" panose="00000500000000000000" pitchFamily="50" charset="0"/>
              </a:rPr>
              <a:t>Lanzamiento de Sello Blanco</a:t>
            </a:r>
          </a:p>
          <a:p>
            <a:pPr marL="285750" indent="-285750">
              <a:buFont typeface="Courier New" panose="02070309020205020404" pitchFamily="49" charset="0"/>
              <a:buChar char="o"/>
            </a:pPr>
            <a:r>
              <a:rPr lang="es-ES" sz="1500">
                <a:latin typeface="Montserrat" panose="00000500000000000000" pitchFamily="50" charset="0"/>
              </a:rPr>
              <a:t> Uaxactún artesanal</a:t>
            </a:r>
          </a:p>
          <a:p>
            <a:pPr marL="285750" indent="-285750">
              <a:buFont typeface="Courier New" panose="02070309020205020404" pitchFamily="49" charset="0"/>
              <a:buChar char="o"/>
            </a:pPr>
            <a:r>
              <a:rPr lang="es-ES" sz="1500">
                <a:latin typeface="Montserrat" panose="00000500000000000000" pitchFamily="50" charset="0"/>
              </a:rPr>
              <a:t>Red de mujeres chocolateras</a:t>
            </a:r>
          </a:p>
          <a:p>
            <a:pPr marL="285750" indent="-285750">
              <a:buFont typeface="Courier New" panose="02070309020205020404" pitchFamily="49" charset="0"/>
              <a:buChar char="o"/>
            </a:pPr>
            <a:r>
              <a:rPr lang="es-ES" sz="1500" err="1">
                <a:latin typeface="Montserrat" panose="00000500000000000000" pitchFamily="50" charset="0"/>
              </a:rPr>
              <a:t>Copavic</a:t>
            </a:r>
            <a:endParaRPr lang="es-ES" sz="1500">
              <a:latin typeface="Montserrat" panose="00000500000000000000" pitchFamily="50" charset="0"/>
            </a:endParaRPr>
          </a:p>
          <a:p>
            <a:pPr marL="285750" indent="-285750">
              <a:buFont typeface="Courier New" panose="02070309020205020404" pitchFamily="49" charset="0"/>
              <a:buChar char="o"/>
            </a:pPr>
            <a:r>
              <a:rPr lang="es-ES" sz="1500">
                <a:latin typeface="Montserrat" panose="00000500000000000000" pitchFamily="50" charset="0"/>
              </a:rPr>
              <a:t>El Artesano</a:t>
            </a:r>
          </a:p>
          <a:p>
            <a:pPr marL="285750" indent="-285750">
              <a:buFont typeface="Courier New" panose="02070309020205020404" pitchFamily="49" charset="0"/>
              <a:buChar char="o"/>
            </a:pPr>
            <a:r>
              <a:rPr lang="es-ES" sz="1500">
                <a:latin typeface="Montserrat" panose="00000500000000000000" pitchFamily="50" charset="0"/>
              </a:rPr>
              <a:t>Café Apolo</a:t>
            </a:r>
            <a:endParaRPr lang="es-ES" sz="1500"/>
          </a:p>
        </p:txBody>
      </p:sp>
      <p:pic>
        <p:nvPicPr>
          <p:cNvPr id="3" name="Imagen 2" descr="Imagen que contiene persona, hombre, parado, gente&#10;&#10;Descripción generada automáticamente">
            <a:extLst>
              <a:ext uri="{FF2B5EF4-FFF2-40B4-BE49-F238E27FC236}">
                <a16:creationId xmlns:a16="http://schemas.microsoft.com/office/drawing/2014/main" id="{18211BFB-60F6-43D8-99FA-39A5AC1AF76B}"/>
              </a:ext>
            </a:extLst>
          </p:cNvPr>
          <p:cNvPicPr>
            <a:picLocks noChangeAspect="1"/>
          </p:cNvPicPr>
          <p:nvPr/>
        </p:nvPicPr>
        <p:blipFill>
          <a:blip r:embed="rId5"/>
          <a:stretch>
            <a:fillRect/>
          </a:stretch>
        </p:blipFill>
        <p:spPr>
          <a:xfrm>
            <a:off x="-107688" y="3106294"/>
            <a:ext cx="4114610" cy="4114610"/>
          </a:xfrm>
          <a:prstGeom prst="rect">
            <a:avLst/>
          </a:prstGeom>
        </p:spPr>
      </p:pic>
      <p:pic>
        <p:nvPicPr>
          <p:cNvPr id="5" name="Imagen 4" descr="Imagen que contiene Mapa&#10;&#10;Descripción generada automáticamente">
            <a:extLst>
              <a:ext uri="{FF2B5EF4-FFF2-40B4-BE49-F238E27FC236}">
                <a16:creationId xmlns:a16="http://schemas.microsoft.com/office/drawing/2014/main" id="{F693EE47-0835-4E03-81F0-726AC5671D65}"/>
              </a:ext>
            </a:extLst>
          </p:cNvPr>
          <p:cNvPicPr>
            <a:picLocks noChangeAspect="1"/>
          </p:cNvPicPr>
          <p:nvPr/>
        </p:nvPicPr>
        <p:blipFill>
          <a:blip r:embed="rId6"/>
          <a:stretch>
            <a:fillRect/>
          </a:stretch>
        </p:blipFill>
        <p:spPr>
          <a:xfrm>
            <a:off x="-107688" y="199377"/>
            <a:ext cx="4114610" cy="4114610"/>
          </a:xfrm>
          <a:prstGeom prst="rect">
            <a:avLst/>
          </a:prstGeom>
        </p:spPr>
      </p:pic>
      <p:sp>
        <p:nvSpPr>
          <p:cNvPr id="11" name="CuadroTexto 10">
            <a:extLst>
              <a:ext uri="{FF2B5EF4-FFF2-40B4-BE49-F238E27FC236}">
                <a16:creationId xmlns:a16="http://schemas.microsoft.com/office/drawing/2014/main" id="{E67A5A7F-A474-4F47-86C2-99D4AFBC252B}"/>
              </a:ext>
            </a:extLst>
          </p:cNvPr>
          <p:cNvSpPr txBox="1"/>
          <p:nvPr/>
        </p:nvSpPr>
        <p:spPr>
          <a:xfrm>
            <a:off x="4453997" y="1784490"/>
            <a:ext cx="4299586" cy="1246495"/>
          </a:xfrm>
          <a:prstGeom prst="rect">
            <a:avLst/>
          </a:prstGeom>
          <a:noFill/>
        </p:spPr>
        <p:txBody>
          <a:bodyPr wrap="square" rtlCol="0">
            <a:spAutoFit/>
          </a:bodyPr>
          <a:lstStyle/>
          <a:p>
            <a:r>
              <a:rPr lang="es-ES" sz="1500" b="1">
                <a:latin typeface="Montserrat" panose="00000500000000000000" pitchFamily="50" charset="0"/>
              </a:rPr>
              <a:t>Servicios de Desarrollo </a:t>
            </a:r>
            <a:r>
              <a:rPr lang="es-ES" sz="1500" b="1" err="1">
                <a:latin typeface="Montserrat" panose="00000500000000000000" pitchFamily="50" charset="0"/>
              </a:rPr>
              <a:t>EmpresariaL</a:t>
            </a:r>
            <a:endParaRPr lang="es-ES" sz="1500" b="1">
              <a:latin typeface="Montserrat" panose="00000500000000000000" pitchFamily="50" charset="0"/>
            </a:endParaRPr>
          </a:p>
          <a:p>
            <a:r>
              <a:rPr lang="es-ES" sz="1500">
                <a:latin typeface="Montserrat" panose="00000500000000000000" pitchFamily="50" charset="0"/>
              </a:rPr>
              <a:t>Se atendió a 17,794 personas (64% mujeres)</a:t>
            </a:r>
          </a:p>
          <a:p>
            <a:r>
              <a:rPr lang="es-ES" sz="1500">
                <a:latin typeface="Montserrat" panose="00000500000000000000" pitchFamily="50" charset="0"/>
              </a:rPr>
              <a:t>Se otorgó 2,900 prestamos a propietarios de MIPYMES por un monto total de</a:t>
            </a:r>
          </a:p>
          <a:p>
            <a:r>
              <a:rPr lang="es-GT" sz="1500" b="0" i="0">
                <a:solidFill>
                  <a:srgbClr val="1F4E79"/>
                </a:solidFill>
                <a:effectLst/>
                <a:latin typeface="Montserrat" panose="00000500000000000000" pitchFamily="50" charset="0"/>
              </a:rPr>
              <a:t>Q 197,008,600.00</a:t>
            </a:r>
          </a:p>
        </p:txBody>
      </p:sp>
      <p:pic>
        <p:nvPicPr>
          <p:cNvPr id="14" name="Gráfico 13">
            <a:extLst>
              <a:ext uri="{FF2B5EF4-FFF2-40B4-BE49-F238E27FC236}">
                <a16:creationId xmlns:a16="http://schemas.microsoft.com/office/drawing/2014/main" id="{65E7C655-7089-4BCA-B0A9-ADFEF33ED09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10800000" flipV="1">
            <a:off x="-554762" y="809810"/>
            <a:ext cx="8021606" cy="41563"/>
          </a:xfrm>
          <a:prstGeom prst="rect">
            <a:avLst/>
          </a:prstGeom>
        </p:spPr>
      </p:pic>
    </p:spTree>
    <p:extLst>
      <p:ext uri="{BB962C8B-B14F-4D97-AF65-F5344CB8AC3E}">
        <p14:creationId xmlns:p14="http://schemas.microsoft.com/office/powerpoint/2010/main" val="399845842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74A830C2-2413-774F-849A-FC155797D8B5}"/>
              </a:ext>
            </a:extLst>
          </p:cNvPr>
          <p:cNvSpPr/>
          <p:nvPr/>
        </p:nvSpPr>
        <p:spPr>
          <a:xfrm>
            <a:off x="-1" y="-36397"/>
            <a:ext cx="12325815" cy="6894396"/>
          </a:xfrm>
          <a:prstGeom prst="rect">
            <a:avLst/>
          </a:prstGeom>
          <a:gradFill flip="none" rotWithShape="1">
            <a:gsLst>
              <a:gs pos="0">
                <a:srgbClr val="003353"/>
              </a:gs>
              <a:gs pos="100000">
                <a:srgbClr val="07486A"/>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T"/>
          </a:p>
        </p:txBody>
      </p:sp>
      <p:grpSp>
        <p:nvGrpSpPr>
          <p:cNvPr id="8" name="Group 7">
            <a:extLst>
              <a:ext uri="{FF2B5EF4-FFF2-40B4-BE49-F238E27FC236}">
                <a16:creationId xmlns:a16="http://schemas.microsoft.com/office/drawing/2014/main" id="{1B83E924-D2BE-8C4D-82C5-603D1E9C84BC}"/>
              </a:ext>
            </a:extLst>
          </p:cNvPr>
          <p:cNvGrpSpPr/>
          <p:nvPr/>
        </p:nvGrpSpPr>
        <p:grpSpPr>
          <a:xfrm>
            <a:off x="4306114" y="-341556"/>
            <a:ext cx="3581654" cy="1410057"/>
            <a:chOff x="4306114" y="-341556"/>
            <a:chExt cx="3581654" cy="1410057"/>
          </a:xfrm>
        </p:grpSpPr>
        <p:sp>
          <p:nvSpPr>
            <p:cNvPr id="9" name="Rounded Rectangle 8">
              <a:extLst>
                <a:ext uri="{FF2B5EF4-FFF2-40B4-BE49-F238E27FC236}">
                  <a16:creationId xmlns:a16="http://schemas.microsoft.com/office/drawing/2014/main" id="{95494B30-A19A-9442-A08D-426FF6C92925}"/>
                </a:ext>
              </a:extLst>
            </p:cNvPr>
            <p:cNvSpPr/>
            <p:nvPr/>
          </p:nvSpPr>
          <p:spPr>
            <a:xfrm>
              <a:off x="4306114" y="-341556"/>
              <a:ext cx="3581654" cy="1410057"/>
            </a:xfrm>
            <a:prstGeom prst="roundRect">
              <a:avLst>
                <a:gd name="adj" fmla="val 505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T"/>
            </a:p>
          </p:txBody>
        </p:sp>
        <p:pic>
          <p:nvPicPr>
            <p:cNvPr id="14" name="Picture 13" descr="Text&#10;&#10;Description automatically generated with low confidence">
              <a:extLst>
                <a:ext uri="{FF2B5EF4-FFF2-40B4-BE49-F238E27FC236}">
                  <a16:creationId xmlns:a16="http://schemas.microsoft.com/office/drawing/2014/main" id="{B0CB275E-571C-9C43-AF24-35B96A6962FE}"/>
                </a:ext>
              </a:extLst>
            </p:cNvPr>
            <p:cNvPicPr>
              <a:picLocks noChangeAspect="1"/>
            </p:cNvPicPr>
            <p:nvPr/>
          </p:nvPicPr>
          <p:blipFill>
            <a:blip r:embed="rId3"/>
            <a:stretch>
              <a:fillRect/>
            </a:stretch>
          </p:blipFill>
          <p:spPr>
            <a:xfrm>
              <a:off x="4610120" y="169978"/>
              <a:ext cx="1684231" cy="731722"/>
            </a:xfrm>
            <a:prstGeom prst="rect">
              <a:avLst/>
            </a:prstGeom>
          </p:spPr>
        </p:pic>
        <p:sp>
          <p:nvSpPr>
            <p:cNvPr id="16" name="CuadroTexto 4">
              <a:extLst>
                <a:ext uri="{FF2B5EF4-FFF2-40B4-BE49-F238E27FC236}">
                  <a16:creationId xmlns:a16="http://schemas.microsoft.com/office/drawing/2014/main" id="{B0D5A2B8-0AEF-C843-B0D0-23EEC4DB9A5B}"/>
                </a:ext>
              </a:extLst>
            </p:cNvPr>
            <p:cNvSpPr txBox="1"/>
            <p:nvPr/>
          </p:nvSpPr>
          <p:spPr>
            <a:xfrm>
              <a:off x="6548282" y="338671"/>
              <a:ext cx="1274262" cy="369332"/>
            </a:xfrm>
            <a:prstGeom prst="rect">
              <a:avLst/>
            </a:prstGeom>
            <a:noFill/>
          </p:spPr>
          <p:txBody>
            <a:bodyPr wrap="square" rtlCol="0">
              <a:spAutoFit/>
            </a:bodyPr>
            <a:lstStyle/>
            <a:p>
              <a:r>
                <a:rPr lang="es-GT" sz="900" b="1">
                  <a:solidFill>
                    <a:srgbClr val="003353"/>
                  </a:solidFill>
                  <a:latin typeface="Montserrat" pitchFamily="2" charset="77"/>
                </a:rPr>
                <a:t>MINISTERIO</a:t>
              </a:r>
            </a:p>
            <a:p>
              <a:r>
                <a:rPr lang="es-GT" sz="900" b="1">
                  <a:solidFill>
                    <a:srgbClr val="003353"/>
                  </a:solidFill>
                  <a:latin typeface="Montserrat" pitchFamily="2" charset="77"/>
                </a:rPr>
                <a:t>DE ECONOMÍA</a:t>
              </a:r>
            </a:p>
          </p:txBody>
        </p:sp>
        <p:cxnSp>
          <p:nvCxnSpPr>
            <p:cNvPr id="17" name="Conector recto 6">
              <a:extLst>
                <a:ext uri="{FF2B5EF4-FFF2-40B4-BE49-F238E27FC236}">
                  <a16:creationId xmlns:a16="http://schemas.microsoft.com/office/drawing/2014/main" id="{FA616470-9ED9-AB41-AEB3-2CAABEFDB29C}"/>
                </a:ext>
              </a:extLst>
            </p:cNvPr>
            <p:cNvCxnSpPr>
              <a:cxnSpLocks/>
            </p:cNvCxnSpPr>
            <p:nvPr/>
          </p:nvCxnSpPr>
          <p:spPr>
            <a:xfrm>
              <a:off x="6434017" y="218191"/>
              <a:ext cx="0" cy="612231"/>
            </a:xfrm>
            <a:prstGeom prst="line">
              <a:avLst/>
            </a:prstGeom>
            <a:ln w="12700">
              <a:solidFill>
                <a:srgbClr val="003353"/>
              </a:solidFill>
            </a:ln>
          </p:spPr>
          <p:style>
            <a:lnRef idx="1">
              <a:schemeClr val="accent1"/>
            </a:lnRef>
            <a:fillRef idx="0">
              <a:schemeClr val="accent1"/>
            </a:fillRef>
            <a:effectRef idx="0">
              <a:schemeClr val="accent1"/>
            </a:effectRef>
            <a:fontRef idx="minor">
              <a:schemeClr val="tx1"/>
            </a:fontRef>
          </p:style>
        </p:cxnSp>
      </p:grpSp>
      <p:sp>
        <p:nvSpPr>
          <p:cNvPr id="12" name="Título 1">
            <a:extLst>
              <a:ext uri="{FF2B5EF4-FFF2-40B4-BE49-F238E27FC236}">
                <a16:creationId xmlns:a16="http://schemas.microsoft.com/office/drawing/2014/main" id="{A374857C-2309-43F3-8C88-35733254CB59}"/>
              </a:ext>
            </a:extLst>
          </p:cNvPr>
          <p:cNvSpPr txBox="1">
            <a:spLocks/>
          </p:cNvSpPr>
          <p:nvPr/>
        </p:nvSpPr>
        <p:spPr>
          <a:xfrm>
            <a:off x="0" y="3801169"/>
            <a:ext cx="12325813" cy="46799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GT" sz="2500">
                <a:solidFill>
                  <a:srgbClr val="E6BA5D"/>
                </a:solidFill>
                <a:latin typeface="Montserrat Medium" pitchFamily="2" charset="77"/>
              </a:rPr>
              <a:t>RENDICIÓN DE CUENTAS</a:t>
            </a:r>
          </a:p>
        </p:txBody>
      </p:sp>
      <p:pic>
        <p:nvPicPr>
          <p:cNvPr id="10" name="Gráfico 9">
            <a:extLst>
              <a:ext uri="{FF2B5EF4-FFF2-40B4-BE49-F238E27FC236}">
                <a16:creationId xmlns:a16="http://schemas.microsoft.com/office/drawing/2014/main" id="{A1506478-640F-4EE3-BE73-F0DCFFA1FF4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0800000" flipV="1">
            <a:off x="2858467" y="3693693"/>
            <a:ext cx="6629426" cy="34350"/>
          </a:xfrm>
          <a:prstGeom prst="rect">
            <a:avLst/>
          </a:prstGeom>
        </p:spPr>
      </p:pic>
      <p:sp>
        <p:nvSpPr>
          <p:cNvPr id="11" name="Rectángulo 30">
            <a:extLst>
              <a:ext uri="{FF2B5EF4-FFF2-40B4-BE49-F238E27FC236}">
                <a16:creationId xmlns:a16="http://schemas.microsoft.com/office/drawing/2014/main" id="{2C58A15C-851B-4FB2-B361-D370F6BF549D}"/>
              </a:ext>
            </a:extLst>
          </p:cNvPr>
          <p:cNvSpPr/>
          <p:nvPr/>
        </p:nvSpPr>
        <p:spPr>
          <a:xfrm>
            <a:off x="0" y="2933009"/>
            <a:ext cx="12325813" cy="707886"/>
          </a:xfrm>
          <a:prstGeom prst="rect">
            <a:avLst/>
          </a:prstGeom>
        </p:spPr>
        <p:txBody>
          <a:bodyPr wrap="square">
            <a:spAutoFit/>
          </a:bodyPr>
          <a:lstStyle/>
          <a:p>
            <a:pPr algn="ctr"/>
            <a:r>
              <a:rPr lang="es-GT" sz="4000">
                <a:solidFill>
                  <a:srgbClr val="E6BA5D"/>
                </a:solidFill>
                <a:latin typeface="Montserrat" pitchFamily="2" charset="77"/>
              </a:rPr>
              <a:t>ASUNTOS REGISTRALES:</a:t>
            </a:r>
            <a:r>
              <a:rPr lang="es-GT" sz="4000">
                <a:solidFill>
                  <a:srgbClr val="0D3654"/>
                </a:solidFill>
                <a:latin typeface="Montserrat" pitchFamily="2" charset="77"/>
              </a:rPr>
              <a:t> </a:t>
            </a:r>
            <a:r>
              <a:rPr lang="es-GT" sz="4000" b="1">
                <a:solidFill>
                  <a:schemeClr val="bg1"/>
                </a:solidFill>
                <a:latin typeface="Montserrat Medium" pitchFamily="2" charset="77"/>
              </a:rPr>
              <a:t>DIGITALIZACIÓN</a:t>
            </a:r>
          </a:p>
        </p:txBody>
      </p:sp>
    </p:spTree>
    <p:extLst>
      <p:ext uri="{BB962C8B-B14F-4D97-AF65-F5344CB8AC3E}">
        <p14:creationId xmlns:p14="http://schemas.microsoft.com/office/powerpoint/2010/main" val="192790395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0000"/>
            <a:lum/>
          </a:blip>
          <a:srcRect/>
          <a:stretch>
            <a:fillRect/>
          </a:stretch>
        </a:blipFill>
        <a:effectLst/>
      </p:bgPr>
    </p:bg>
    <p:spTree>
      <p:nvGrpSpPr>
        <p:cNvPr id="1" name=""/>
        <p:cNvGrpSpPr/>
        <p:nvPr/>
      </p:nvGrpSpPr>
      <p:grpSpPr>
        <a:xfrm>
          <a:off x="0" y="0"/>
          <a:ext cx="0" cy="0"/>
          <a:chOff x="0" y="0"/>
          <a:chExt cx="0" cy="0"/>
        </a:xfrm>
      </p:grpSpPr>
      <p:pic>
        <p:nvPicPr>
          <p:cNvPr id="9" name="Gráfico 8">
            <a:extLst>
              <a:ext uri="{FF2B5EF4-FFF2-40B4-BE49-F238E27FC236}">
                <a16:creationId xmlns:a16="http://schemas.microsoft.com/office/drawing/2014/main" id="{3285DBB1-4395-4F87-BDBE-7D31069D3D5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0800000" flipV="1">
            <a:off x="-596250" y="807731"/>
            <a:ext cx="8823767" cy="45720"/>
          </a:xfrm>
          <a:prstGeom prst="rect">
            <a:avLst/>
          </a:prstGeom>
        </p:spPr>
      </p:pic>
      <p:pic>
        <p:nvPicPr>
          <p:cNvPr id="11" name="Imagen 10" descr="Logotipo&#10;&#10;Descripción generada automáticamente">
            <a:extLst>
              <a:ext uri="{FF2B5EF4-FFF2-40B4-BE49-F238E27FC236}">
                <a16:creationId xmlns:a16="http://schemas.microsoft.com/office/drawing/2014/main" id="{AAFC8FCC-C647-4AA4-AB18-A1F4FB53ED98}"/>
              </a:ext>
            </a:extLst>
          </p:cNvPr>
          <p:cNvPicPr>
            <a:picLocks noChangeAspect="1"/>
          </p:cNvPicPr>
          <p:nvPr/>
        </p:nvPicPr>
        <p:blipFill>
          <a:blip r:embed="rId6"/>
          <a:stretch>
            <a:fillRect/>
          </a:stretch>
        </p:blipFill>
        <p:spPr>
          <a:xfrm>
            <a:off x="9418209" y="152609"/>
            <a:ext cx="2627987" cy="711116"/>
          </a:xfrm>
          <a:prstGeom prst="rect">
            <a:avLst/>
          </a:prstGeom>
        </p:spPr>
      </p:pic>
      <p:sp>
        <p:nvSpPr>
          <p:cNvPr id="13" name="Rectángulo 30">
            <a:extLst>
              <a:ext uri="{FF2B5EF4-FFF2-40B4-BE49-F238E27FC236}">
                <a16:creationId xmlns:a16="http://schemas.microsoft.com/office/drawing/2014/main" id="{6D08E271-E0EC-4F5F-9BDF-18277D936834}"/>
              </a:ext>
            </a:extLst>
          </p:cNvPr>
          <p:cNvSpPr/>
          <p:nvPr/>
        </p:nvSpPr>
        <p:spPr>
          <a:xfrm>
            <a:off x="413492" y="199377"/>
            <a:ext cx="7791148" cy="477054"/>
          </a:xfrm>
          <a:prstGeom prst="rect">
            <a:avLst/>
          </a:prstGeom>
        </p:spPr>
        <p:txBody>
          <a:bodyPr wrap="square">
            <a:spAutoFit/>
          </a:bodyPr>
          <a:lstStyle/>
          <a:p>
            <a:r>
              <a:rPr lang="es-GT" sz="2500" b="1">
                <a:solidFill>
                  <a:srgbClr val="0D3654"/>
                </a:solidFill>
                <a:latin typeface="Montserrat Medium" pitchFamily="2" charset="77"/>
              </a:rPr>
              <a:t>ASUNTOS REGISTRALES: </a:t>
            </a:r>
            <a:r>
              <a:rPr lang="es-GT" sz="2500">
                <a:solidFill>
                  <a:srgbClr val="CBA77B"/>
                </a:solidFill>
                <a:latin typeface="Montserrat" pitchFamily="2" charset="77"/>
              </a:rPr>
              <a:t>DIGITALIZACIÓN</a:t>
            </a:r>
            <a:endParaRPr lang="es-GT" sz="2500" b="1">
              <a:solidFill>
                <a:srgbClr val="0D3654"/>
              </a:solidFill>
              <a:latin typeface="Montserrat Medium" pitchFamily="2" charset="77"/>
            </a:endParaRPr>
          </a:p>
        </p:txBody>
      </p:sp>
      <p:sp>
        <p:nvSpPr>
          <p:cNvPr id="16" name="CuadroTexto 15">
            <a:extLst>
              <a:ext uri="{FF2B5EF4-FFF2-40B4-BE49-F238E27FC236}">
                <a16:creationId xmlns:a16="http://schemas.microsoft.com/office/drawing/2014/main" id="{CCCB2120-A791-4C80-BEE7-572C24CCEA90}"/>
              </a:ext>
            </a:extLst>
          </p:cNvPr>
          <p:cNvSpPr txBox="1"/>
          <p:nvPr/>
        </p:nvSpPr>
        <p:spPr>
          <a:xfrm>
            <a:off x="5870432" y="1994676"/>
            <a:ext cx="4936538" cy="1892826"/>
          </a:xfrm>
          <a:prstGeom prst="rect">
            <a:avLst/>
          </a:prstGeom>
          <a:noFill/>
        </p:spPr>
        <p:txBody>
          <a:bodyPr wrap="square" rtlCol="0">
            <a:spAutoFit/>
          </a:bodyPr>
          <a:lstStyle/>
          <a:p>
            <a:pPr marL="285750" indent="-285750">
              <a:buFont typeface="Arial" panose="020B0604020202020204" pitchFamily="34" charset="0"/>
              <a:buChar char="•"/>
            </a:pPr>
            <a:r>
              <a:rPr lang="es-ES" sz="1300">
                <a:latin typeface="Montserrat" panose="00000500000000000000" pitchFamily="50" charset="0"/>
              </a:rPr>
              <a:t>Registro de Garantías Mobiliarias</a:t>
            </a:r>
          </a:p>
          <a:p>
            <a:pPr marL="285750" indent="-285750">
              <a:buFont typeface="Arial" panose="020B0604020202020204" pitchFamily="34" charset="0"/>
              <a:buChar char="•"/>
            </a:pPr>
            <a:r>
              <a:rPr lang="es-ES" sz="1300">
                <a:latin typeface="Montserrat" panose="00000500000000000000" pitchFamily="50" charset="0"/>
              </a:rPr>
              <a:t>Registro de Prestadores de servicios de Certificación</a:t>
            </a:r>
          </a:p>
          <a:p>
            <a:pPr marL="285750" indent="-285750">
              <a:buFont typeface="Arial" panose="020B0604020202020204" pitchFamily="34" charset="0"/>
              <a:buChar char="•"/>
            </a:pPr>
            <a:r>
              <a:rPr lang="es-ES" sz="1300">
                <a:latin typeface="Montserrat" panose="00000500000000000000" pitchFamily="50" charset="0"/>
              </a:rPr>
              <a:t>Registro del mercado de Valores y Mercancías</a:t>
            </a:r>
          </a:p>
          <a:p>
            <a:pPr marL="285750" indent="-285750">
              <a:buFont typeface="Arial" panose="020B0604020202020204" pitchFamily="34" charset="0"/>
              <a:buChar char="•"/>
            </a:pPr>
            <a:r>
              <a:rPr lang="es-ES" sz="1300">
                <a:latin typeface="Montserrat" panose="00000500000000000000" pitchFamily="50" charset="0"/>
              </a:rPr>
              <a:t>Registro de la Propiedad Registro Mercantil</a:t>
            </a:r>
          </a:p>
          <a:p>
            <a:pPr marL="285750" indent="-285750">
              <a:buFont typeface="Arial" panose="020B0604020202020204" pitchFamily="34" charset="0"/>
              <a:buChar char="•"/>
            </a:pPr>
            <a:endParaRPr lang="es-ES" sz="1300">
              <a:latin typeface="Montserrat" panose="00000500000000000000" pitchFamily="50" charset="0"/>
            </a:endParaRPr>
          </a:p>
          <a:p>
            <a:r>
              <a:rPr lang="es-ES" sz="1300" b="1">
                <a:latin typeface="Montserrat" panose="00000500000000000000" pitchFamily="50" charset="0"/>
              </a:rPr>
              <a:t>Gobierno Digital</a:t>
            </a:r>
          </a:p>
          <a:p>
            <a:r>
              <a:rPr lang="es-ES" sz="1300">
                <a:latin typeface="Montserrat" panose="00000500000000000000" pitchFamily="50" charset="0"/>
              </a:rPr>
              <a:t>Nuevas Sedes</a:t>
            </a:r>
          </a:p>
          <a:p>
            <a:r>
              <a:rPr lang="es-ES" sz="1300">
                <a:latin typeface="Montserrat" panose="00000500000000000000" pitchFamily="50" charset="0"/>
              </a:rPr>
              <a:t>Fortalecimiento de Infraestructura y Tecnología</a:t>
            </a:r>
          </a:p>
          <a:p>
            <a:r>
              <a:rPr lang="es-ES" sz="1300">
                <a:latin typeface="Montserrat" panose="00000500000000000000" pitchFamily="50" charset="0"/>
              </a:rPr>
              <a:t>Ley de Simplificación de Requisitos y Trámites</a:t>
            </a:r>
            <a:endParaRPr lang="es-ES"/>
          </a:p>
        </p:txBody>
      </p:sp>
      <p:pic>
        <p:nvPicPr>
          <p:cNvPr id="6" name="Picture 6" descr="Graphical user interface, website&#10;&#10;Description automatically generated">
            <a:extLst>
              <a:ext uri="{FF2B5EF4-FFF2-40B4-BE49-F238E27FC236}">
                <a16:creationId xmlns:a16="http://schemas.microsoft.com/office/drawing/2014/main" id="{E693F656-95F6-4993-A55A-A3964B82963A}"/>
              </a:ext>
            </a:extLst>
          </p:cNvPr>
          <p:cNvPicPr>
            <a:picLocks noChangeAspect="1"/>
          </p:cNvPicPr>
          <p:nvPr/>
        </p:nvPicPr>
        <p:blipFill>
          <a:blip r:embed="rId7"/>
          <a:stretch>
            <a:fillRect/>
          </a:stretch>
        </p:blipFill>
        <p:spPr>
          <a:xfrm>
            <a:off x="8613585" y="5135542"/>
            <a:ext cx="2278945" cy="1308114"/>
          </a:xfrm>
          <a:prstGeom prst="rect">
            <a:avLst/>
          </a:prstGeom>
        </p:spPr>
      </p:pic>
      <p:pic>
        <p:nvPicPr>
          <p:cNvPr id="7" name="Picture 2" descr="Graphical user interface, website&#10;&#10;Description automatically generated">
            <a:extLst>
              <a:ext uri="{FF2B5EF4-FFF2-40B4-BE49-F238E27FC236}">
                <a16:creationId xmlns:a16="http://schemas.microsoft.com/office/drawing/2014/main" id="{63DE9E69-3BEC-45C4-8006-93439F65E094}"/>
              </a:ext>
            </a:extLst>
          </p:cNvPr>
          <p:cNvPicPr>
            <a:picLocks noChangeAspect="1"/>
          </p:cNvPicPr>
          <p:nvPr/>
        </p:nvPicPr>
        <p:blipFill>
          <a:blip r:embed="rId8"/>
          <a:stretch>
            <a:fillRect/>
          </a:stretch>
        </p:blipFill>
        <p:spPr>
          <a:xfrm>
            <a:off x="6103901" y="5135542"/>
            <a:ext cx="2278943" cy="1308114"/>
          </a:xfrm>
          <a:prstGeom prst="rect">
            <a:avLst/>
          </a:prstGeom>
        </p:spPr>
      </p:pic>
      <p:pic>
        <p:nvPicPr>
          <p:cNvPr id="14" name="Picture 2" descr="A picture containing text, screenshot, monitor, screen&#10;&#10;Description automatically generated">
            <a:extLst>
              <a:ext uri="{FF2B5EF4-FFF2-40B4-BE49-F238E27FC236}">
                <a16:creationId xmlns:a16="http://schemas.microsoft.com/office/drawing/2014/main" id="{C4B38746-8E1A-43EC-A58E-EBE770BFC23A}"/>
              </a:ext>
            </a:extLst>
          </p:cNvPr>
          <p:cNvPicPr>
            <a:picLocks noChangeAspect="1"/>
          </p:cNvPicPr>
          <p:nvPr/>
        </p:nvPicPr>
        <p:blipFill>
          <a:blip r:embed="rId9"/>
          <a:stretch>
            <a:fillRect/>
          </a:stretch>
        </p:blipFill>
        <p:spPr>
          <a:xfrm>
            <a:off x="3677048" y="5135543"/>
            <a:ext cx="2278944" cy="1308114"/>
          </a:xfrm>
          <a:prstGeom prst="rect">
            <a:avLst/>
          </a:prstGeom>
        </p:spPr>
      </p:pic>
      <p:pic>
        <p:nvPicPr>
          <p:cNvPr id="15" name="Picture 3" descr="Graphical user interface, application&#10;&#10;Description automatically generated">
            <a:extLst>
              <a:ext uri="{FF2B5EF4-FFF2-40B4-BE49-F238E27FC236}">
                <a16:creationId xmlns:a16="http://schemas.microsoft.com/office/drawing/2014/main" id="{BF547F81-ED32-4327-A53B-B65D11D7FF97}"/>
              </a:ext>
            </a:extLst>
          </p:cNvPr>
          <p:cNvPicPr>
            <a:picLocks noChangeAspect="1"/>
          </p:cNvPicPr>
          <p:nvPr/>
        </p:nvPicPr>
        <p:blipFill>
          <a:blip r:embed="rId10"/>
          <a:stretch>
            <a:fillRect/>
          </a:stretch>
        </p:blipFill>
        <p:spPr>
          <a:xfrm>
            <a:off x="1167360" y="5135542"/>
            <a:ext cx="2278947" cy="1308115"/>
          </a:xfrm>
          <a:prstGeom prst="rect">
            <a:avLst/>
          </a:prstGeom>
        </p:spPr>
      </p:pic>
      <p:pic>
        <p:nvPicPr>
          <p:cNvPr id="18" name="Imagen 17" descr="Interfaz de usuario gráfica&#10;&#10;Descripción generada automáticamente">
            <a:extLst>
              <a:ext uri="{FF2B5EF4-FFF2-40B4-BE49-F238E27FC236}">
                <a16:creationId xmlns:a16="http://schemas.microsoft.com/office/drawing/2014/main" id="{2A6D0BE5-6A08-4F92-9319-B6470F03CBD7}"/>
              </a:ext>
            </a:extLst>
          </p:cNvPr>
          <p:cNvPicPr>
            <a:picLocks noChangeAspect="1"/>
          </p:cNvPicPr>
          <p:nvPr/>
        </p:nvPicPr>
        <p:blipFill>
          <a:blip r:embed="rId11"/>
          <a:stretch>
            <a:fillRect/>
          </a:stretch>
        </p:blipFill>
        <p:spPr>
          <a:xfrm>
            <a:off x="692458" y="199377"/>
            <a:ext cx="5262207" cy="5262207"/>
          </a:xfrm>
          <a:prstGeom prst="rect">
            <a:avLst/>
          </a:prstGeom>
        </p:spPr>
      </p:pic>
    </p:spTree>
    <p:extLst>
      <p:ext uri="{BB962C8B-B14F-4D97-AF65-F5344CB8AC3E}">
        <p14:creationId xmlns:p14="http://schemas.microsoft.com/office/powerpoint/2010/main" val="59705130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5" name="Gráfico 4">
            <a:extLst>
              <a:ext uri="{FF2B5EF4-FFF2-40B4-BE49-F238E27FC236}">
                <a16:creationId xmlns:a16="http://schemas.microsoft.com/office/drawing/2014/main" id="{7E32A4E6-A2A2-4AA8-A5C6-9C1DE1E0477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000661" y="2123989"/>
            <a:ext cx="4190678" cy="3765425"/>
          </a:xfrm>
          <a:prstGeom prst="rect">
            <a:avLst/>
          </a:prstGeom>
        </p:spPr>
      </p:pic>
      <p:grpSp>
        <p:nvGrpSpPr>
          <p:cNvPr id="6" name="Group 7">
            <a:extLst>
              <a:ext uri="{FF2B5EF4-FFF2-40B4-BE49-F238E27FC236}">
                <a16:creationId xmlns:a16="http://schemas.microsoft.com/office/drawing/2014/main" id="{DC68F699-4604-456F-ADAC-867992F90D70}"/>
              </a:ext>
            </a:extLst>
          </p:cNvPr>
          <p:cNvGrpSpPr/>
          <p:nvPr/>
        </p:nvGrpSpPr>
        <p:grpSpPr>
          <a:xfrm>
            <a:off x="4306114" y="-341556"/>
            <a:ext cx="3581654" cy="1410057"/>
            <a:chOff x="4306114" y="-341556"/>
            <a:chExt cx="3581654" cy="1410057"/>
          </a:xfrm>
        </p:grpSpPr>
        <p:sp>
          <p:nvSpPr>
            <p:cNvPr id="7" name="Rounded Rectangle 8">
              <a:extLst>
                <a:ext uri="{FF2B5EF4-FFF2-40B4-BE49-F238E27FC236}">
                  <a16:creationId xmlns:a16="http://schemas.microsoft.com/office/drawing/2014/main" id="{3C1311F1-0754-4B09-8C46-B5CB5DF9BB55}"/>
                </a:ext>
              </a:extLst>
            </p:cNvPr>
            <p:cNvSpPr/>
            <p:nvPr/>
          </p:nvSpPr>
          <p:spPr>
            <a:xfrm>
              <a:off x="4306114" y="-341556"/>
              <a:ext cx="3581654" cy="1410057"/>
            </a:xfrm>
            <a:prstGeom prst="roundRect">
              <a:avLst>
                <a:gd name="adj" fmla="val 505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T"/>
            </a:p>
          </p:txBody>
        </p:sp>
        <p:pic>
          <p:nvPicPr>
            <p:cNvPr id="8" name="Picture 13" descr="Text&#10;&#10;Description automatically generated with low confidence">
              <a:extLst>
                <a:ext uri="{FF2B5EF4-FFF2-40B4-BE49-F238E27FC236}">
                  <a16:creationId xmlns:a16="http://schemas.microsoft.com/office/drawing/2014/main" id="{3E599CF7-9BA2-4423-A0C6-6D62D74795C0}"/>
                </a:ext>
              </a:extLst>
            </p:cNvPr>
            <p:cNvPicPr>
              <a:picLocks noChangeAspect="1"/>
            </p:cNvPicPr>
            <p:nvPr/>
          </p:nvPicPr>
          <p:blipFill>
            <a:blip r:embed="rId6"/>
            <a:stretch>
              <a:fillRect/>
            </a:stretch>
          </p:blipFill>
          <p:spPr>
            <a:xfrm>
              <a:off x="4610120" y="169978"/>
              <a:ext cx="1684231" cy="731722"/>
            </a:xfrm>
            <a:prstGeom prst="rect">
              <a:avLst/>
            </a:prstGeom>
          </p:spPr>
        </p:pic>
        <p:sp>
          <p:nvSpPr>
            <p:cNvPr id="9" name="CuadroTexto 4">
              <a:extLst>
                <a:ext uri="{FF2B5EF4-FFF2-40B4-BE49-F238E27FC236}">
                  <a16:creationId xmlns:a16="http://schemas.microsoft.com/office/drawing/2014/main" id="{66EE6F35-A7D8-4860-95FB-0D3B34A06D70}"/>
                </a:ext>
              </a:extLst>
            </p:cNvPr>
            <p:cNvSpPr txBox="1"/>
            <p:nvPr/>
          </p:nvSpPr>
          <p:spPr>
            <a:xfrm>
              <a:off x="6548282" y="338671"/>
              <a:ext cx="1274262" cy="369332"/>
            </a:xfrm>
            <a:prstGeom prst="rect">
              <a:avLst/>
            </a:prstGeom>
            <a:noFill/>
          </p:spPr>
          <p:txBody>
            <a:bodyPr wrap="square" rtlCol="0">
              <a:spAutoFit/>
            </a:bodyPr>
            <a:lstStyle/>
            <a:p>
              <a:r>
                <a:rPr lang="es-GT" sz="900" b="1">
                  <a:solidFill>
                    <a:srgbClr val="003353"/>
                  </a:solidFill>
                  <a:latin typeface="Montserrat" pitchFamily="2" charset="77"/>
                </a:rPr>
                <a:t>MINISTERIO</a:t>
              </a:r>
            </a:p>
            <a:p>
              <a:r>
                <a:rPr lang="es-GT" sz="900" b="1">
                  <a:solidFill>
                    <a:srgbClr val="003353"/>
                  </a:solidFill>
                  <a:latin typeface="Montserrat" pitchFamily="2" charset="77"/>
                </a:rPr>
                <a:t>DE ECONOMÍA</a:t>
              </a:r>
            </a:p>
          </p:txBody>
        </p:sp>
        <p:cxnSp>
          <p:nvCxnSpPr>
            <p:cNvPr id="10" name="Conector recto 6">
              <a:extLst>
                <a:ext uri="{FF2B5EF4-FFF2-40B4-BE49-F238E27FC236}">
                  <a16:creationId xmlns:a16="http://schemas.microsoft.com/office/drawing/2014/main" id="{EEE0B902-AFE9-4F3C-B117-0E3111AEF48D}"/>
                </a:ext>
              </a:extLst>
            </p:cNvPr>
            <p:cNvCxnSpPr>
              <a:cxnSpLocks/>
            </p:cNvCxnSpPr>
            <p:nvPr/>
          </p:nvCxnSpPr>
          <p:spPr>
            <a:xfrm>
              <a:off x="6434017" y="218191"/>
              <a:ext cx="0" cy="612231"/>
            </a:xfrm>
            <a:prstGeom prst="line">
              <a:avLst/>
            </a:prstGeom>
            <a:ln w="12700">
              <a:solidFill>
                <a:srgbClr val="003353"/>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4243837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upo 9">
            <a:extLst>
              <a:ext uri="{FF2B5EF4-FFF2-40B4-BE49-F238E27FC236}">
                <a16:creationId xmlns:a16="http://schemas.microsoft.com/office/drawing/2014/main" id="{D44B4814-2529-4EA0-BC8D-FDEE56CE5B4B}"/>
              </a:ext>
            </a:extLst>
          </p:cNvPr>
          <p:cNvGrpSpPr/>
          <p:nvPr/>
        </p:nvGrpSpPr>
        <p:grpSpPr>
          <a:xfrm>
            <a:off x="87085" y="2398"/>
            <a:ext cx="10522129" cy="1238681"/>
            <a:chOff x="1" y="0"/>
            <a:chExt cx="11986517" cy="1238681"/>
          </a:xfrm>
        </p:grpSpPr>
        <p:sp>
          <p:nvSpPr>
            <p:cNvPr id="13" name="Rectángulo 12">
              <a:extLst>
                <a:ext uri="{FF2B5EF4-FFF2-40B4-BE49-F238E27FC236}">
                  <a16:creationId xmlns:a16="http://schemas.microsoft.com/office/drawing/2014/main" id="{7BF0E9BD-C204-4F11-9598-305D55B0EBF6}"/>
                </a:ext>
              </a:extLst>
            </p:cNvPr>
            <p:cNvSpPr/>
            <p:nvPr/>
          </p:nvSpPr>
          <p:spPr>
            <a:xfrm>
              <a:off x="1" y="0"/>
              <a:ext cx="10915650" cy="1238681"/>
            </a:xfrm>
            <a:prstGeom prst="rect">
              <a:avLst/>
            </a:prstGeom>
            <a:solidFill>
              <a:srgbClr val="0F36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GT" sz="1800" b="0" i="0" u="none" strike="noStrike" kern="1200" cap="none" spc="0" normalizeH="0" baseline="0" noProof="0" dirty="0">
                <a:ln>
                  <a:noFill/>
                </a:ln>
                <a:solidFill>
                  <a:prstClr val="white"/>
                </a:solidFill>
                <a:effectLst/>
                <a:highlight>
                  <a:srgbClr val="000080"/>
                </a:highlight>
                <a:uLnTx/>
                <a:uFillTx/>
                <a:latin typeface="Calibri" panose="020F0502020204030204"/>
                <a:ea typeface="+mn-ea"/>
                <a:cs typeface="+mn-cs"/>
              </a:endParaRPr>
            </a:p>
          </p:txBody>
        </p:sp>
        <p:sp>
          <p:nvSpPr>
            <p:cNvPr id="14" name="Rectángulo 13">
              <a:extLst>
                <a:ext uri="{FF2B5EF4-FFF2-40B4-BE49-F238E27FC236}">
                  <a16:creationId xmlns:a16="http://schemas.microsoft.com/office/drawing/2014/main" id="{8EF92ED6-D232-485B-B8F8-8BD08C372C83}"/>
                </a:ext>
              </a:extLst>
            </p:cNvPr>
            <p:cNvSpPr/>
            <p:nvPr/>
          </p:nvSpPr>
          <p:spPr>
            <a:xfrm>
              <a:off x="393522" y="388506"/>
              <a:ext cx="1568841" cy="55399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T" sz="1500" b="1" i="0" u="none" strike="noStrike" kern="1200" cap="none" spc="0" normalizeH="0" baseline="0" noProof="0" dirty="0">
                  <a:ln>
                    <a:noFill/>
                  </a:ln>
                  <a:solidFill>
                    <a:prstClr val="white"/>
                  </a:solidFill>
                  <a:effectLst/>
                  <a:uLnTx/>
                  <a:uFillTx/>
                  <a:latin typeface="Montserrat SemiBold" pitchFamily="2" charset="77"/>
                  <a:ea typeface="+mn-ea"/>
                  <a:cs typeface="+mn-cs"/>
                </a:rPr>
                <a:t>MINISTERIO DE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GT" sz="1500" b="1" i="0" u="none" strike="noStrike" kern="1200" cap="none" spc="0" normalizeH="0" baseline="0" noProof="0" dirty="0">
                  <a:ln>
                    <a:noFill/>
                  </a:ln>
                  <a:solidFill>
                    <a:prstClr val="white"/>
                  </a:solidFill>
                  <a:effectLst/>
                  <a:uLnTx/>
                  <a:uFillTx/>
                  <a:latin typeface="Montserrat SemiBold" pitchFamily="2" charset="77"/>
                  <a:ea typeface="+mn-ea"/>
                  <a:cs typeface="+mn-cs"/>
                </a:rPr>
                <a:t>ECONOMÍA</a:t>
              </a:r>
            </a:p>
          </p:txBody>
        </p:sp>
        <p:cxnSp>
          <p:nvCxnSpPr>
            <p:cNvPr id="15" name="Conector recto 14">
              <a:extLst>
                <a:ext uri="{FF2B5EF4-FFF2-40B4-BE49-F238E27FC236}">
                  <a16:creationId xmlns:a16="http://schemas.microsoft.com/office/drawing/2014/main" id="{2984CFF6-F90F-480A-A122-F04ADEEC0D44}"/>
                </a:ext>
              </a:extLst>
            </p:cNvPr>
            <p:cNvCxnSpPr/>
            <p:nvPr/>
          </p:nvCxnSpPr>
          <p:spPr>
            <a:xfrm>
              <a:off x="297951" y="203234"/>
              <a:ext cx="0" cy="832207"/>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16" name="Imagen 15">
              <a:extLst>
                <a:ext uri="{FF2B5EF4-FFF2-40B4-BE49-F238E27FC236}">
                  <a16:creationId xmlns:a16="http://schemas.microsoft.com/office/drawing/2014/main" id="{CC8C1C04-E24D-4CEE-BEEE-E1680C20636B}"/>
                </a:ext>
              </a:extLst>
            </p:cNvPr>
            <p:cNvPicPr>
              <a:picLocks noChangeAspect="1"/>
            </p:cNvPicPr>
            <p:nvPr/>
          </p:nvPicPr>
          <p:blipFill>
            <a:blip r:embed="rId2"/>
            <a:stretch>
              <a:fillRect/>
            </a:stretch>
          </p:blipFill>
          <p:spPr>
            <a:xfrm>
              <a:off x="11103690" y="118229"/>
              <a:ext cx="882828" cy="1038260"/>
            </a:xfrm>
            <a:prstGeom prst="rect">
              <a:avLst/>
            </a:prstGeom>
          </p:spPr>
        </p:pic>
      </p:grpSp>
      <p:sp>
        <p:nvSpPr>
          <p:cNvPr id="12" name="Rectángulo 11">
            <a:extLst>
              <a:ext uri="{FF2B5EF4-FFF2-40B4-BE49-F238E27FC236}">
                <a16:creationId xmlns:a16="http://schemas.microsoft.com/office/drawing/2014/main" id="{ADCDC903-C12E-423C-9CC3-CE2726D6FBC6}"/>
              </a:ext>
            </a:extLst>
          </p:cNvPr>
          <p:cNvSpPr/>
          <p:nvPr/>
        </p:nvSpPr>
        <p:spPr>
          <a:xfrm>
            <a:off x="605729" y="1629585"/>
            <a:ext cx="8738568" cy="523220"/>
          </a:xfrm>
          <a:prstGeom prst="rect">
            <a:avLst/>
          </a:prstGeom>
        </p:spPr>
        <p:txBody>
          <a:bodyPr wrap="square">
            <a:spAutoFit/>
          </a:bodyPr>
          <a:lstStyle/>
          <a:p>
            <a:r>
              <a:rPr lang="es-GT" sz="2800" b="1" dirty="0">
                <a:solidFill>
                  <a:srgbClr val="1488C2"/>
                </a:solidFill>
                <a:latin typeface="Montserrat" pitchFamily="2" charset="77"/>
              </a:rPr>
              <a:t>Descripción del presupuesto ejecutado</a:t>
            </a:r>
            <a:endParaRPr lang="es-GT" sz="2800" b="1" dirty="0">
              <a:solidFill>
                <a:srgbClr val="0B2A4A"/>
              </a:solidFill>
              <a:latin typeface="Montserrat Medium" pitchFamily="2" charset="77"/>
            </a:endParaRPr>
          </a:p>
        </p:txBody>
      </p:sp>
      <p:sp>
        <p:nvSpPr>
          <p:cNvPr id="9" name="Rectángulo 8">
            <a:extLst>
              <a:ext uri="{FF2B5EF4-FFF2-40B4-BE49-F238E27FC236}">
                <a16:creationId xmlns:a16="http://schemas.microsoft.com/office/drawing/2014/main" id="{EC93DE14-CBCE-40CE-B8EE-E68CB462959A}"/>
              </a:ext>
            </a:extLst>
          </p:cNvPr>
          <p:cNvSpPr/>
          <p:nvPr/>
        </p:nvSpPr>
        <p:spPr>
          <a:xfrm>
            <a:off x="531586" y="2256595"/>
            <a:ext cx="9228514" cy="369332"/>
          </a:xfrm>
          <a:prstGeom prst="rect">
            <a:avLst/>
          </a:prstGeom>
          <a:solidFill>
            <a:srgbClr val="0B2A4A"/>
          </a:solidFill>
        </p:spPr>
        <p:txBody>
          <a:bodyPr wrap="square">
            <a:spAutoFit/>
          </a:bodyPr>
          <a:lstStyle/>
          <a:p>
            <a:r>
              <a:rPr lang="es-GT" b="1" dirty="0">
                <a:solidFill>
                  <a:schemeClr val="bg1"/>
                </a:solidFill>
                <a:latin typeface="Montserrat Medium" pitchFamily="2" charset="77"/>
              </a:rPr>
              <a:t> Explicación de la tendencias observadas en la ejecución presupuestaria</a:t>
            </a:r>
          </a:p>
        </p:txBody>
      </p:sp>
      <p:sp>
        <p:nvSpPr>
          <p:cNvPr id="17" name="Rectángulo 16"/>
          <p:cNvSpPr/>
          <p:nvPr/>
        </p:nvSpPr>
        <p:spPr>
          <a:xfrm>
            <a:off x="1121118" y="2902418"/>
            <a:ext cx="8987481" cy="3693319"/>
          </a:xfrm>
          <a:prstGeom prst="rect">
            <a:avLst/>
          </a:prstGeom>
        </p:spPr>
        <p:txBody>
          <a:bodyPr wrap="square">
            <a:spAutoFit/>
          </a:bodyPr>
          <a:lstStyle/>
          <a:p>
            <a:pPr algn="just">
              <a:lnSpc>
                <a:spcPct val="150000"/>
              </a:lnSpc>
              <a:spcAft>
                <a:spcPts val="0"/>
              </a:spcAft>
            </a:pPr>
            <a:r>
              <a:rPr lang="es-MX" sz="1200" dirty="0">
                <a:latin typeface="Arial" panose="020B0604020202020204" pitchFamily="34" charset="0"/>
                <a:ea typeface="Calibri" panose="020F0502020204030204" pitchFamily="34" charset="0"/>
                <a:cs typeface="Times New Roman" panose="02020603050405020304" pitchFamily="18" charset="0"/>
              </a:rPr>
              <a:t>La fuente de financiamiento 11 “Ingresos Corrientes”, reporta una ejecución noviembre del </a:t>
            </a:r>
            <a:r>
              <a:rPr lang="es-MX" sz="1200" b="1" dirty="0">
                <a:latin typeface="Arial" panose="020B0604020202020204" pitchFamily="34" charset="0"/>
                <a:ea typeface="Calibri" panose="020F0502020204030204" pitchFamily="34" charset="0"/>
                <a:cs typeface="Times New Roman" panose="02020603050405020304" pitchFamily="18" charset="0"/>
              </a:rPr>
              <a:t>93.51%</a:t>
            </a:r>
            <a:r>
              <a:rPr lang="es-MX" sz="1200" dirty="0">
                <a:latin typeface="Arial" panose="020B0604020202020204" pitchFamily="34" charset="0"/>
                <a:ea typeface="Calibri" panose="020F0502020204030204" pitchFamily="34" charset="0"/>
                <a:cs typeface="Times New Roman" panose="02020603050405020304" pitchFamily="18" charset="0"/>
              </a:rPr>
              <a:t> en gran parte se debe al pago de servicios personales mensual, a los empleados permanentes y gastos de funcionamiento por la cantidad de                                         Q. 242,818,694.92</a:t>
            </a:r>
          </a:p>
          <a:p>
            <a:pPr algn="just">
              <a:lnSpc>
                <a:spcPct val="150000"/>
              </a:lnSpc>
              <a:spcAft>
                <a:spcPts val="0"/>
              </a:spcAft>
            </a:pPr>
            <a:r>
              <a:rPr lang="es-MX" sz="1200" dirty="0">
                <a:latin typeface="Arial" panose="020B0604020202020204" pitchFamily="34" charset="0"/>
                <a:ea typeface="Calibri" panose="020F0502020204030204" pitchFamily="34" charset="0"/>
                <a:cs typeface="Times New Roman" panose="02020603050405020304" pitchFamily="18" charset="0"/>
              </a:rPr>
              <a:t> </a:t>
            </a:r>
            <a:endParaRPr lang="es-GT" sz="1200" dirty="0">
              <a:latin typeface="Arial" panose="020B0604020202020204" pitchFamily="34" charset="0"/>
              <a:ea typeface="Calibri" panose="020F0502020204030204" pitchFamily="34" charset="0"/>
              <a:cs typeface="Times New Roman" panose="02020603050405020304" pitchFamily="18" charset="0"/>
            </a:endParaRPr>
          </a:p>
          <a:p>
            <a:pPr algn="just">
              <a:lnSpc>
                <a:spcPct val="150000"/>
              </a:lnSpc>
              <a:spcAft>
                <a:spcPts val="0"/>
              </a:spcAft>
            </a:pPr>
            <a:r>
              <a:rPr lang="es-MX" sz="1200" dirty="0">
                <a:latin typeface="Arial" panose="020B0604020202020204" pitchFamily="34" charset="0"/>
                <a:ea typeface="Calibri" panose="020F0502020204030204" pitchFamily="34" charset="0"/>
                <a:cs typeface="Times New Roman" panose="02020603050405020304" pitchFamily="18" charset="0"/>
              </a:rPr>
              <a:t>Los recursos fueron ejecutados, cumpliendo con la normativa de observación general para el Ejercicio Fiscal 2021, emitido por el Ministerio de Finanzas Públicas. Dando prioridad a los recursos sumamente necesarios para poder seguir proporcionando un buen servicio a la población y cumplir con los objetivos trazados según el plan operativo anual.</a:t>
            </a:r>
            <a:endParaRPr lang="es-GT" sz="12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0"/>
              </a:spcAft>
            </a:pPr>
            <a:r>
              <a:rPr lang="es-MX" sz="1200" b="1" dirty="0">
                <a:latin typeface="Arial" panose="020B0604020202020204" pitchFamily="34" charset="0"/>
                <a:ea typeface="Calibri" panose="020F0502020204030204" pitchFamily="34" charset="0"/>
                <a:cs typeface="Times New Roman" panose="02020603050405020304" pitchFamily="18" charset="0"/>
              </a:rPr>
              <a:t> </a:t>
            </a:r>
            <a:endParaRPr lang="es-GT" sz="12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0"/>
              </a:spcAft>
            </a:pPr>
            <a:r>
              <a:rPr lang="es-MX" sz="1200" dirty="0">
                <a:latin typeface="Arial" panose="020B0604020202020204" pitchFamily="34" charset="0"/>
                <a:ea typeface="Calibri" panose="020F0502020204030204" pitchFamily="34" charset="0"/>
                <a:cs typeface="Times New Roman" panose="02020603050405020304" pitchFamily="18" charset="0"/>
              </a:rPr>
              <a:t>El presupuesto que está financiado por la generación de recursos propios, fuente de financiamiento 31 “Ingresos propios”, alcanzó un </a:t>
            </a:r>
            <a:r>
              <a:rPr lang="es-MX" sz="1200" b="1" dirty="0">
                <a:latin typeface="Arial" panose="020B0604020202020204" pitchFamily="34" charset="0"/>
                <a:ea typeface="Calibri" panose="020F0502020204030204" pitchFamily="34" charset="0"/>
                <a:cs typeface="Times New Roman" panose="02020603050405020304" pitchFamily="18" charset="0"/>
              </a:rPr>
              <a:t>88.68%</a:t>
            </a:r>
            <a:r>
              <a:rPr lang="es-MX" sz="1200" dirty="0">
                <a:latin typeface="Arial" panose="020B0604020202020204" pitchFamily="34" charset="0"/>
                <a:ea typeface="Calibri" panose="020F0502020204030204" pitchFamily="34" charset="0"/>
                <a:cs typeface="Times New Roman" panose="02020603050405020304" pitchFamily="18" charset="0"/>
              </a:rPr>
              <a:t>  de ejecución equivalente a Q.48,686,664.71; derivado de la prestación de servicios registrales y otros; Fue utilizado conforme el comportamiento de recaudación de ingresos en cada dependencia por la prestación de servicios en los aranceles autorizados. </a:t>
            </a:r>
            <a:endParaRPr lang="es-GT" sz="12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0"/>
              </a:spcAft>
            </a:pPr>
            <a:r>
              <a:rPr lang="es-MX" sz="1200" dirty="0">
                <a:latin typeface="Arial" panose="020B0604020202020204" pitchFamily="34" charset="0"/>
                <a:ea typeface="Calibri" panose="020F0502020204030204" pitchFamily="34" charset="0"/>
                <a:cs typeface="Times New Roman" panose="02020603050405020304" pitchFamily="18" charset="0"/>
              </a:rPr>
              <a:t> </a:t>
            </a:r>
            <a:endParaRPr lang="es-GT" sz="12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65128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upo 9">
            <a:extLst>
              <a:ext uri="{FF2B5EF4-FFF2-40B4-BE49-F238E27FC236}">
                <a16:creationId xmlns:a16="http://schemas.microsoft.com/office/drawing/2014/main" id="{D44B4814-2529-4EA0-BC8D-FDEE56CE5B4B}"/>
              </a:ext>
            </a:extLst>
          </p:cNvPr>
          <p:cNvGrpSpPr/>
          <p:nvPr/>
        </p:nvGrpSpPr>
        <p:grpSpPr>
          <a:xfrm>
            <a:off x="87085" y="2398"/>
            <a:ext cx="10522129" cy="1238681"/>
            <a:chOff x="1" y="0"/>
            <a:chExt cx="11986517" cy="1238681"/>
          </a:xfrm>
        </p:grpSpPr>
        <p:sp>
          <p:nvSpPr>
            <p:cNvPr id="13" name="Rectángulo 12">
              <a:extLst>
                <a:ext uri="{FF2B5EF4-FFF2-40B4-BE49-F238E27FC236}">
                  <a16:creationId xmlns:a16="http://schemas.microsoft.com/office/drawing/2014/main" id="{7BF0E9BD-C204-4F11-9598-305D55B0EBF6}"/>
                </a:ext>
              </a:extLst>
            </p:cNvPr>
            <p:cNvSpPr/>
            <p:nvPr/>
          </p:nvSpPr>
          <p:spPr>
            <a:xfrm>
              <a:off x="1" y="0"/>
              <a:ext cx="10915650" cy="1238681"/>
            </a:xfrm>
            <a:prstGeom prst="rect">
              <a:avLst/>
            </a:prstGeom>
            <a:solidFill>
              <a:srgbClr val="0F36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GT" sz="1800" b="0" i="0" u="none" strike="noStrike" kern="1200" cap="none" spc="0" normalizeH="0" baseline="0" noProof="0" dirty="0">
                <a:ln>
                  <a:noFill/>
                </a:ln>
                <a:solidFill>
                  <a:prstClr val="white"/>
                </a:solidFill>
                <a:effectLst/>
                <a:highlight>
                  <a:srgbClr val="000080"/>
                </a:highlight>
                <a:uLnTx/>
                <a:uFillTx/>
                <a:latin typeface="Calibri" panose="020F0502020204030204"/>
                <a:ea typeface="+mn-ea"/>
                <a:cs typeface="+mn-cs"/>
              </a:endParaRPr>
            </a:p>
          </p:txBody>
        </p:sp>
        <p:sp>
          <p:nvSpPr>
            <p:cNvPr id="14" name="Rectángulo 13">
              <a:extLst>
                <a:ext uri="{FF2B5EF4-FFF2-40B4-BE49-F238E27FC236}">
                  <a16:creationId xmlns:a16="http://schemas.microsoft.com/office/drawing/2014/main" id="{8EF92ED6-D232-485B-B8F8-8BD08C372C83}"/>
                </a:ext>
              </a:extLst>
            </p:cNvPr>
            <p:cNvSpPr/>
            <p:nvPr/>
          </p:nvSpPr>
          <p:spPr>
            <a:xfrm>
              <a:off x="393522" y="388506"/>
              <a:ext cx="1568841" cy="55399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T" sz="1500" b="1" i="0" u="none" strike="noStrike" kern="1200" cap="none" spc="0" normalizeH="0" baseline="0" noProof="0" dirty="0">
                  <a:ln>
                    <a:noFill/>
                  </a:ln>
                  <a:solidFill>
                    <a:prstClr val="white"/>
                  </a:solidFill>
                  <a:effectLst/>
                  <a:uLnTx/>
                  <a:uFillTx/>
                  <a:latin typeface="Montserrat SemiBold" pitchFamily="2" charset="77"/>
                  <a:ea typeface="+mn-ea"/>
                  <a:cs typeface="+mn-cs"/>
                </a:rPr>
                <a:t>MINISTERIO DE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GT" sz="1500" b="1" i="0" u="none" strike="noStrike" kern="1200" cap="none" spc="0" normalizeH="0" baseline="0" noProof="0" dirty="0">
                  <a:ln>
                    <a:noFill/>
                  </a:ln>
                  <a:solidFill>
                    <a:prstClr val="white"/>
                  </a:solidFill>
                  <a:effectLst/>
                  <a:uLnTx/>
                  <a:uFillTx/>
                  <a:latin typeface="Montserrat SemiBold" pitchFamily="2" charset="77"/>
                  <a:ea typeface="+mn-ea"/>
                  <a:cs typeface="+mn-cs"/>
                </a:rPr>
                <a:t>ECONOMÍA</a:t>
              </a:r>
            </a:p>
          </p:txBody>
        </p:sp>
        <p:cxnSp>
          <p:nvCxnSpPr>
            <p:cNvPr id="15" name="Conector recto 14">
              <a:extLst>
                <a:ext uri="{FF2B5EF4-FFF2-40B4-BE49-F238E27FC236}">
                  <a16:creationId xmlns:a16="http://schemas.microsoft.com/office/drawing/2014/main" id="{2984CFF6-F90F-480A-A122-F04ADEEC0D44}"/>
                </a:ext>
              </a:extLst>
            </p:cNvPr>
            <p:cNvCxnSpPr/>
            <p:nvPr/>
          </p:nvCxnSpPr>
          <p:spPr>
            <a:xfrm>
              <a:off x="297951" y="203234"/>
              <a:ext cx="0" cy="832207"/>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16" name="Imagen 15">
              <a:extLst>
                <a:ext uri="{FF2B5EF4-FFF2-40B4-BE49-F238E27FC236}">
                  <a16:creationId xmlns:a16="http://schemas.microsoft.com/office/drawing/2014/main" id="{CC8C1C04-E24D-4CEE-BEEE-E1680C20636B}"/>
                </a:ext>
              </a:extLst>
            </p:cNvPr>
            <p:cNvPicPr>
              <a:picLocks noChangeAspect="1"/>
            </p:cNvPicPr>
            <p:nvPr/>
          </p:nvPicPr>
          <p:blipFill>
            <a:blip r:embed="rId2"/>
            <a:stretch>
              <a:fillRect/>
            </a:stretch>
          </p:blipFill>
          <p:spPr>
            <a:xfrm>
              <a:off x="11103690" y="118229"/>
              <a:ext cx="882828" cy="1038260"/>
            </a:xfrm>
            <a:prstGeom prst="rect">
              <a:avLst/>
            </a:prstGeom>
          </p:spPr>
        </p:pic>
      </p:grpSp>
      <p:sp>
        <p:nvSpPr>
          <p:cNvPr id="12" name="Rectángulo 11">
            <a:extLst>
              <a:ext uri="{FF2B5EF4-FFF2-40B4-BE49-F238E27FC236}">
                <a16:creationId xmlns:a16="http://schemas.microsoft.com/office/drawing/2014/main" id="{ADCDC903-C12E-423C-9CC3-CE2726D6FBC6}"/>
              </a:ext>
            </a:extLst>
          </p:cNvPr>
          <p:cNvSpPr/>
          <p:nvPr/>
        </p:nvSpPr>
        <p:spPr>
          <a:xfrm>
            <a:off x="605729" y="1629585"/>
            <a:ext cx="8738568" cy="523220"/>
          </a:xfrm>
          <a:prstGeom prst="rect">
            <a:avLst/>
          </a:prstGeom>
        </p:spPr>
        <p:txBody>
          <a:bodyPr wrap="square">
            <a:spAutoFit/>
          </a:bodyPr>
          <a:lstStyle/>
          <a:p>
            <a:r>
              <a:rPr lang="es-GT" sz="2800" b="1" dirty="0">
                <a:solidFill>
                  <a:srgbClr val="1488C2"/>
                </a:solidFill>
                <a:latin typeface="Montserrat" pitchFamily="2" charset="77"/>
              </a:rPr>
              <a:t>Descripción del presupuesto ejecutado</a:t>
            </a:r>
            <a:endParaRPr lang="es-GT" sz="2800" b="1" dirty="0">
              <a:solidFill>
                <a:srgbClr val="0B2A4A"/>
              </a:solidFill>
              <a:latin typeface="Montserrat Medium" pitchFamily="2" charset="77"/>
            </a:endParaRPr>
          </a:p>
        </p:txBody>
      </p:sp>
      <p:sp>
        <p:nvSpPr>
          <p:cNvPr id="9" name="Rectángulo 8">
            <a:extLst>
              <a:ext uri="{FF2B5EF4-FFF2-40B4-BE49-F238E27FC236}">
                <a16:creationId xmlns:a16="http://schemas.microsoft.com/office/drawing/2014/main" id="{EC93DE14-CBCE-40CE-B8EE-E68CB462959A}"/>
              </a:ext>
            </a:extLst>
          </p:cNvPr>
          <p:cNvSpPr/>
          <p:nvPr/>
        </p:nvSpPr>
        <p:spPr>
          <a:xfrm>
            <a:off x="531586" y="2256595"/>
            <a:ext cx="9228514" cy="369332"/>
          </a:xfrm>
          <a:prstGeom prst="rect">
            <a:avLst/>
          </a:prstGeom>
          <a:solidFill>
            <a:srgbClr val="0B2A4A"/>
          </a:solidFill>
        </p:spPr>
        <p:txBody>
          <a:bodyPr wrap="square">
            <a:spAutoFit/>
          </a:bodyPr>
          <a:lstStyle/>
          <a:p>
            <a:r>
              <a:rPr lang="es-GT" b="1" dirty="0">
                <a:solidFill>
                  <a:schemeClr val="bg1"/>
                </a:solidFill>
                <a:latin typeface="Montserrat Medium" pitchFamily="2" charset="77"/>
              </a:rPr>
              <a:t>Explicación de la tendencias observadas en la ejecución presupuestaria</a:t>
            </a:r>
          </a:p>
        </p:txBody>
      </p:sp>
      <p:sp>
        <p:nvSpPr>
          <p:cNvPr id="11" name="Rectángulo 10"/>
          <p:cNvSpPr/>
          <p:nvPr/>
        </p:nvSpPr>
        <p:spPr>
          <a:xfrm>
            <a:off x="1121118" y="2541311"/>
            <a:ext cx="8987481" cy="4217501"/>
          </a:xfrm>
          <a:prstGeom prst="rect">
            <a:avLst/>
          </a:prstGeom>
        </p:spPr>
        <p:txBody>
          <a:bodyPr wrap="square">
            <a:spAutoFit/>
          </a:bodyPr>
          <a:lstStyle/>
          <a:p>
            <a:pPr algn="just">
              <a:lnSpc>
                <a:spcPct val="150000"/>
              </a:lnSpc>
              <a:spcAft>
                <a:spcPts val="0"/>
              </a:spcAft>
            </a:pPr>
            <a:r>
              <a:rPr lang="es-MX" sz="1200" dirty="0">
                <a:latin typeface="Arial" panose="020B0604020202020204" pitchFamily="34" charset="0"/>
                <a:ea typeface="Calibri" panose="020F0502020204030204" pitchFamily="34" charset="0"/>
                <a:cs typeface="Times New Roman" panose="02020603050405020304" pitchFamily="18" charset="0"/>
              </a:rPr>
              <a:t> </a:t>
            </a:r>
            <a:endParaRPr lang="es-GT" sz="12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0"/>
              </a:spcAft>
            </a:pPr>
            <a:r>
              <a:rPr lang="es-MX" sz="1200" dirty="0">
                <a:latin typeface="Arial" panose="020B0604020202020204" pitchFamily="34" charset="0"/>
                <a:ea typeface="Calibri" panose="020F0502020204030204" pitchFamily="34" charset="0"/>
                <a:cs typeface="Times New Roman" panose="02020603050405020304" pitchFamily="18" charset="0"/>
              </a:rPr>
              <a:t>Para la fuente 32 “Disminución de Caja y Bancos de Ingresos Propios” se erogo el </a:t>
            </a:r>
            <a:r>
              <a:rPr lang="es-MX" sz="1200" b="1" dirty="0">
                <a:latin typeface="Arial" panose="020B0604020202020204" pitchFamily="34" charset="0"/>
                <a:ea typeface="Calibri" panose="020F0502020204030204" pitchFamily="34" charset="0"/>
                <a:cs typeface="Times New Roman" panose="02020603050405020304" pitchFamily="18" charset="0"/>
              </a:rPr>
              <a:t>77.58%</a:t>
            </a:r>
            <a:r>
              <a:rPr lang="es-MX" sz="1200" dirty="0">
                <a:latin typeface="Arial" panose="020B0604020202020204" pitchFamily="34" charset="0"/>
                <a:ea typeface="Calibri" panose="020F0502020204030204" pitchFamily="34" charset="0"/>
                <a:cs typeface="Times New Roman" panose="02020603050405020304" pitchFamily="18" charset="0"/>
              </a:rPr>
              <a:t> sobre su asignación, equivalente a                        Q. </a:t>
            </a:r>
            <a:r>
              <a:rPr lang="es-GT" sz="1200" dirty="0"/>
              <a:t>48,686,664.71</a:t>
            </a:r>
            <a:endParaRPr lang="es-GT" sz="12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0"/>
              </a:spcAft>
            </a:pPr>
            <a:r>
              <a:rPr lang="es-MX" sz="1200" dirty="0">
                <a:latin typeface="Arial" panose="020B0604020202020204" pitchFamily="34" charset="0"/>
                <a:ea typeface="Calibri" panose="020F0502020204030204" pitchFamily="34" charset="0"/>
                <a:cs typeface="Times New Roman" panose="02020603050405020304" pitchFamily="18" charset="0"/>
              </a:rPr>
              <a:t> </a:t>
            </a:r>
            <a:endParaRPr lang="es-GT" sz="12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0"/>
              </a:spcAft>
            </a:pPr>
            <a:r>
              <a:rPr lang="es-MX" sz="1200" dirty="0">
                <a:latin typeface="Arial" panose="020B0604020202020204" pitchFamily="34" charset="0"/>
                <a:ea typeface="Calibri" panose="020F0502020204030204" pitchFamily="34" charset="0"/>
                <a:cs typeface="Times New Roman" panose="02020603050405020304" pitchFamily="18" charset="0"/>
              </a:rPr>
              <a:t>La fuente de financiamiento 41 “Colocaciones Internas” a través del fondo social, se puso a disposición del Ministerio de Finanzas Públicas.</a:t>
            </a:r>
          </a:p>
          <a:p>
            <a:pPr algn="just">
              <a:lnSpc>
                <a:spcPct val="150000"/>
              </a:lnSpc>
              <a:spcAft>
                <a:spcPts val="0"/>
              </a:spcAft>
            </a:pPr>
            <a:endParaRPr lang="es-GT" sz="12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0"/>
              </a:spcAft>
            </a:pPr>
            <a:r>
              <a:rPr lang="es-MX" sz="1200" dirty="0">
                <a:latin typeface="Arial" panose="020B0604020202020204" pitchFamily="34" charset="0"/>
                <a:ea typeface="Calibri" panose="020F0502020204030204" pitchFamily="34" charset="0"/>
                <a:cs typeface="Times New Roman" panose="02020603050405020304" pitchFamily="18" charset="0"/>
              </a:rPr>
              <a:t>En cuanto a la utilización de los convenios de la fuente de financiamiento 52 “Préstamos externos”, otro de los de los programas sociales sobre la Ley de Rescate Económico a las Familias por los efectos causados por el COVID-19 se ha ejecutado el equivalente al </a:t>
            </a:r>
            <a:r>
              <a:rPr lang="es-MX" sz="1200" b="1" dirty="0">
                <a:latin typeface="Arial" panose="020B0604020202020204" pitchFamily="34" charset="0"/>
                <a:ea typeface="Calibri" panose="020F0502020204030204" pitchFamily="34" charset="0"/>
                <a:cs typeface="Times New Roman" panose="02020603050405020304" pitchFamily="18" charset="0"/>
              </a:rPr>
              <a:t>0.00%</a:t>
            </a:r>
            <a:endParaRPr lang="es-GT" sz="12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0"/>
              </a:spcAft>
            </a:pPr>
            <a:r>
              <a:rPr lang="es-MX" sz="1200" b="1" dirty="0">
                <a:latin typeface="Arial" panose="020B0604020202020204" pitchFamily="34" charset="0"/>
                <a:ea typeface="Calibri" panose="020F0502020204030204" pitchFamily="34" charset="0"/>
                <a:cs typeface="Times New Roman" panose="02020603050405020304" pitchFamily="18" charset="0"/>
              </a:rPr>
              <a:t> </a:t>
            </a:r>
            <a:endParaRPr lang="es-GT" sz="12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0"/>
              </a:spcAft>
            </a:pPr>
            <a:r>
              <a:rPr lang="es-MX" sz="1200" dirty="0">
                <a:latin typeface="Arial" panose="020B0604020202020204" pitchFamily="34" charset="0"/>
                <a:ea typeface="Calibri" panose="020F0502020204030204" pitchFamily="34" charset="0"/>
                <a:cs typeface="Times New Roman" panose="02020603050405020304" pitchFamily="18" charset="0"/>
              </a:rPr>
              <a:t>La fuente de financiamiento 61 “Donaciones Externas” se ha ejecutado Q4.2 millones que representa el </a:t>
            </a:r>
            <a:r>
              <a:rPr lang="es-MX" sz="1200" b="1" dirty="0">
                <a:latin typeface="Arial" panose="020B0604020202020204" pitchFamily="34" charset="0"/>
                <a:ea typeface="Calibri" panose="020F0502020204030204" pitchFamily="34" charset="0"/>
                <a:cs typeface="Times New Roman" panose="02020603050405020304" pitchFamily="18" charset="0"/>
              </a:rPr>
              <a:t>85.34%</a:t>
            </a:r>
          </a:p>
          <a:p>
            <a:pPr algn="just">
              <a:lnSpc>
                <a:spcPct val="150000"/>
              </a:lnSpc>
              <a:spcAft>
                <a:spcPts val="0"/>
              </a:spcAft>
            </a:pPr>
            <a:endParaRPr lang="es-MX" sz="1200" b="1" dirty="0">
              <a:latin typeface="Arial" panose="020B0604020202020204" pitchFamily="34" charset="0"/>
              <a:ea typeface="Calibri" panose="020F0502020204030204" pitchFamily="34" charset="0"/>
              <a:cs typeface="Times New Roman" panose="02020603050405020304" pitchFamily="18" charset="0"/>
            </a:endParaRPr>
          </a:p>
          <a:p>
            <a:pPr algn="just">
              <a:lnSpc>
                <a:spcPct val="150000"/>
              </a:lnSpc>
              <a:spcAft>
                <a:spcPts val="0"/>
              </a:spcAft>
            </a:pPr>
            <a:r>
              <a:rPr lang="es-MX" sz="1200" dirty="0">
                <a:effectLst/>
                <a:latin typeface="Arial" panose="020B0604020202020204" pitchFamily="34" charset="0"/>
                <a:ea typeface="Calibri" panose="020F0502020204030204" pitchFamily="34" charset="0"/>
                <a:cs typeface="Times New Roman" panose="02020603050405020304" pitchFamily="18" charset="0"/>
              </a:rPr>
              <a:t>Lo indicado se ilustra a través de las graficas por Fuente de Financiamiento y Programa, según se detallan en las siguientes laminas por presupuesto Vigente y Ejecutado.</a:t>
            </a:r>
            <a:endParaRPr lang="es-GT" sz="12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9501406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ángulo 22">
            <a:extLst>
              <a:ext uri="{FF2B5EF4-FFF2-40B4-BE49-F238E27FC236}">
                <a16:creationId xmlns:a16="http://schemas.microsoft.com/office/drawing/2014/main" id="{5F545FB1-3F75-7D49-B57F-8B59F3A4BEA6}"/>
              </a:ext>
            </a:extLst>
          </p:cNvPr>
          <p:cNvSpPr/>
          <p:nvPr/>
        </p:nvSpPr>
        <p:spPr>
          <a:xfrm>
            <a:off x="1956850" y="1246425"/>
            <a:ext cx="7574710" cy="523220"/>
          </a:xfrm>
          <a:prstGeom prst="rect">
            <a:avLst/>
          </a:prstGeom>
        </p:spPr>
        <p:txBody>
          <a:bodyPr wrap="square">
            <a:spAutoFit/>
          </a:bodyPr>
          <a:lstStyle/>
          <a:p>
            <a:pPr algn="ctr"/>
            <a:r>
              <a:rPr lang="es-GT" sz="2800" b="1" dirty="0">
                <a:solidFill>
                  <a:srgbClr val="0B2A4A"/>
                </a:solidFill>
                <a:latin typeface="Montserrat Medium" pitchFamily="2" charset="77"/>
              </a:rPr>
              <a:t>MINECO PRESUPUESTO 2021</a:t>
            </a:r>
          </a:p>
        </p:txBody>
      </p:sp>
      <p:sp>
        <p:nvSpPr>
          <p:cNvPr id="52" name="Rectángulo 51">
            <a:extLst>
              <a:ext uri="{FF2B5EF4-FFF2-40B4-BE49-F238E27FC236}">
                <a16:creationId xmlns:a16="http://schemas.microsoft.com/office/drawing/2014/main" id="{963182AD-C987-BB4B-A85C-CCAD276CC270}"/>
              </a:ext>
            </a:extLst>
          </p:cNvPr>
          <p:cNvSpPr/>
          <p:nvPr/>
        </p:nvSpPr>
        <p:spPr>
          <a:xfrm>
            <a:off x="252615" y="1958096"/>
            <a:ext cx="7574710" cy="523220"/>
          </a:xfrm>
          <a:prstGeom prst="rect">
            <a:avLst/>
          </a:prstGeom>
        </p:spPr>
        <p:txBody>
          <a:bodyPr wrap="square">
            <a:spAutoFit/>
          </a:bodyPr>
          <a:lstStyle/>
          <a:p>
            <a:pPr algn="ctr"/>
            <a:r>
              <a:rPr lang="es-GT" sz="2400" b="1" dirty="0">
                <a:solidFill>
                  <a:srgbClr val="0B2A4A"/>
                </a:solidFill>
                <a:latin typeface="Montserrat Medium" pitchFamily="2" charset="77"/>
              </a:rPr>
              <a:t>2. </a:t>
            </a:r>
            <a:r>
              <a:rPr lang="es-GT" sz="2800" dirty="0">
                <a:solidFill>
                  <a:srgbClr val="1488C2"/>
                </a:solidFill>
                <a:latin typeface="Montserrat" pitchFamily="2" charset="77"/>
              </a:rPr>
              <a:t>Porcentaje</a:t>
            </a:r>
            <a:r>
              <a:rPr lang="es-GT" sz="2400" b="1" dirty="0">
                <a:solidFill>
                  <a:srgbClr val="0B2A4A"/>
                </a:solidFill>
                <a:latin typeface="Montserrat Medium" pitchFamily="2" charset="77"/>
              </a:rPr>
              <a:t> </a:t>
            </a:r>
            <a:r>
              <a:rPr lang="es-GT" sz="2800" dirty="0">
                <a:solidFill>
                  <a:srgbClr val="1488C2"/>
                </a:solidFill>
                <a:latin typeface="Montserrat" pitchFamily="2" charset="77"/>
              </a:rPr>
              <a:t>de presupuesto ejecutado</a:t>
            </a:r>
          </a:p>
        </p:txBody>
      </p:sp>
      <p:grpSp>
        <p:nvGrpSpPr>
          <p:cNvPr id="10" name="Grupo 19">
            <a:extLst>
              <a:ext uri="{FF2B5EF4-FFF2-40B4-BE49-F238E27FC236}">
                <a16:creationId xmlns:a16="http://schemas.microsoft.com/office/drawing/2014/main" id="{87ADF1EE-EC0E-43BB-B997-7A8B4F9E04B8}"/>
              </a:ext>
            </a:extLst>
          </p:cNvPr>
          <p:cNvGrpSpPr/>
          <p:nvPr/>
        </p:nvGrpSpPr>
        <p:grpSpPr>
          <a:xfrm>
            <a:off x="-8935" y="20286"/>
            <a:ext cx="10522129" cy="1238681"/>
            <a:chOff x="1" y="0"/>
            <a:chExt cx="11986517" cy="1238681"/>
          </a:xfrm>
        </p:grpSpPr>
        <p:sp>
          <p:nvSpPr>
            <p:cNvPr id="12" name="Rectángulo 11">
              <a:extLst>
                <a:ext uri="{FF2B5EF4-FFF2-40B4-BE49-F238E27FC236}">
                  <a16:creationId xmlns:a16="http://schemas.microsoft.com/office/drawing/2014/main" id="{818BAE7C-5CEB-4C45-96E5-C46E3E6B2CEB}"/>
                </a:ext>
              </a:extLst>
            </p:cNvPr>
            <p:cNvSpPr/>
            <p:nvPr/>
          </p:nvSpPr>
          <p:spPr>
            <a:xfrm>
              <a:off x="1" y="0"/>
              <a:ext cx="10915650" cy="1238681"/>
            </a:xfrm>
            <a:prstGeom prst="rect">
              <a:avLst/>
            </a:prstGeom>
            <a:solidFill>
              <a:srgbClr val="0F36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GT" sz="1800" b="0" i="0" u="none" strike="noStrike" kern="1200" cap="none" spc="0" normalizeH="0" baseline="0" noProof="0" dirty="0">
                <a:ln>
                  <a:noFill/>
                </a:ln>
                <a:solidFill>
                  <a:prstClr val="white"/>
                </a:solidFill>
                <a:effectLst/>
                <a:highlight>
                  <a:srgbClr val="000080"/>
                </a:highlight>
                <a:uLnTx/>
                <a:uFillTx/>
                <a:latin typeface="Calibri" panose="020F0502020204030204"/>
                <a:ea typeface="+mn-ea"/>
                <a:cs typeface="+mn-cs"/>
              </a:endParaRPr>
            </a:p>
          </p:txBody>
        </p:sp>
        <p:sp>
          <p:nvSpPr>
            <p:cNvPr id="13" name="Rectángulo 12">
              <a:extLst>
                <a:ext uri="{FF2B5EF4-FFF2-40B4-BE49-F238E27FC236}">
                  <a16:creationId xmlns:a16="http://schemas.microsoft.com/office/drawing/2014/main" id="{A31BC19F-214B-42CD-8967-30532D27F7E2}"/>
                </a:ext>
              </a:extLst>
            </p:cNvPr>
            <p:cNvSpPr/>
            <p:nvPr/>
          </p:nvSpPr>
          <p:spPr>
            <a:xfrm>
              <a:off x="393522" y="388506"/>
              <a:ext cx="1568841" cy="55399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T" sz="1500" b="1" i="0" u="none" strike="noStrike" kern="1200" cap="none" spc="0" normalizeH="0" baseline="0" noProof="0" dirty="0">
                  <a:ln>
                    <a:noFill/>
                  </a:ln>
                  <a:solidFill>
                    <a:prstClr val="white"/>
                  </a:solidFill>
                  <a:effectLst/>
                  <a:uLnTx/>
                  <a:uFillTx/>
                  <a:latin typeface="Montserrat SemiBold" pitchFamily="2" charset="77"/>
                  <a:ea typeface="+mn-ea"/>
                  <a:cs typeface="+mn-cs"/>
                </a:rPr>
                <a:t>MINISTERIO DE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GT" sz="1500" b="1" i="0" u="none" strike="noStrike" kern="1200" cap="none" spc="0" normalizeH="0" baseline="0" noProof="0" dirty="0">
                  <a:ln>
                    <a:noFill/>
                  </a:ln>
                  <a:solidFill>
                    <a:prstClr val="white"/>
                  </a:solidFill>
                  <a:effectLst/>
                  <a:uLnTx/>
                  <a:uFillTx/>
                  <a:latin typeface="Montserrat SemiBold" pitchFamily="2" charset="77"/>
                  <a:ea typeface="+mn-ea"/>
                  <a:cs typeface="+mn-cs"/>
                </a:rPr>
                <a:t>ECONOMÍA</a:t>
              </a:r>
            </a:p>
          </p:txBody>
        </p:sp>
        <p:cxnSp>
          <p:nvCxnSpPr>
            <p:cNvPr id="14" name="Conector recto 13">
              <a:extLst>
                <a:ext uri="{FF2B5EF4-FFF2-40B4-BE49-F238E27FC236}">
                  <a16:creationId xmlns:a16="http://schemas.microsoft.com/office/drawing/2014/main" id="{83C6887A-6A57-4ADE-B9A9-75E8A22B42AC}"/>
                </a:ext>
              </a:extLst>
            </p:cNvPr>
            <p:cNvCxnSpPr/>
            <p:nvPr/>
          </p:nvCxnSpPr>
          <p:spPr>
            <a:xfrm>
              <a:off x="297951" y="203234"/>
              <a:ext cx="0" cy="832207"/>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15" name="Imagen 14">
              <a:extLst>
                <a:ext uri="{FF2B5EF4-FFF2-40B4-BE49-F238E27FC236}">
                  <a16:creationId xmlns:a16="http://schemas.microsoft.com/office/drawing/2014/main" id="{21038BB4-CF10-4F3B-9FEB-0F27F23233DA}"/>
                </a:ext>
              </a:extLst>
            </p:cNvPr>
            <p:cNvPicPr>
              <a:picLocks noChangeAspect="1"/>
            </p:cNvPicPr>
            <p:nvPr/>
          </p:nvPicPr>
          <p:blipFill>
            <a:blip r:embed="rId2"/>
            <a:stretch>
              <a:fillRect/>
            </a:stretch>
          </p:blipFill>
          <p:spPr>
            <a:xfrm>
              <a:off x="11103690" y="118229"/>
              <a:ext cx="882828" cy="1038260"/>
            </a:xfrm>
            <a:prstGeom prst="rect">
              <a:avLst/>
            </a:prstGeom>
          </p:spPr>
        </p:pic>
      </p:grpSp>
      <p:grpSp>
        <p:nvGrpSpPr>
          <p:cNvPr id="17" name="Grupo 16">
            <a:extLst>
              <a:ext uri="{FF2B5EF4-FFF2-40B4-BE49-F238E27FC236}">
                <a16:creationId xmlns:a16="http://schemas.microsoft.com/office/drawing/2014/main" id="{39E2983F-52DE-4A47-8A12-B7C22519727F}"/>
              </a:ext>
            </a:extLst>
          </p:cNvPr>
          <p:cNvGrpSpPr/>
          <p:nvPr/>
        </p:nvGrpSpPr>
        <p:grpSpPr>
          <a:xfrm>
            <a:off x="2450726" y="2669767"/>
            <a:ext cx="7290548" cy="3765908"/>
            <a:chOff x="0" y="0"/>
            <a:chExt cx="7289428" cy="4114942"/>
          </a:xfrm>
        </p:grpSpPr>
        <p:graphicFrame>
          <p:nvGraphicFramePr>
            <p:cNvPr id="18" name="Gráfico 17">
              <a:extLst>
                <a:ext uri="{FF2B5EF4-FFF2-40B4-BE49-F238E27FC236}">
                  <a16:creationId xmlns:a16="http://schemas.microsoft.com/office/drawing/2014/main" id="{5BEC875A-6341-40F6-8F9B-9F28D41BA891}"/>
                </a:ext>
              </a:extLst>
            </p:cNvPr>
            <p:cNvGraphicFramePr>
              <a:graphicFrameLocks/>
            </p:cNvGraphicFramePr>
            <p:nvPr/>
          </p:nvGraphicFramePr>
          <p:xfrm>
            <a:off x="0" y="0"/>
            <a:ext cx="7289428" cy="4044205"/>
          </p:xfrm>
          <a:graphic>
            <a:graphicData uri="http://schemas.openxmlformats.org/drawingml/2006/chart">
              <c:chart xmlns:c="http://schemas.openxmlformats.org/drawingml/2006/chart" xmlns:r="http://schemas.openxmlformats.org/officeDocument/2006/relationships" r:id="rId3"/>
            </a:graphicData>
          </a:graphic>
        </p:graphicFrame>
        <p:sp>
          <p:nvSpPr>
            <p:cNvPr id="19" name="CuadroTexto 10">
              <a:extLst>
                <a:ext uri="{FF2B5EF4-FFF2-40B4-BE49-F238E27FC236}">
                  <a16:creationId xmlns:a16="http://schemas.microsoft.com/office/drawing/2014/main" id="{A3DAE531-9598-4D56-826B-3BDE42292D52}"/>
                </a:ext>
              </a:extLst>
            </p:cNvPr>
            <p:cNvSpPr txBox="1"/>
            <p:nvPr/>
          </p:nvSpPr>
          <p:spPr>
            <a:xfrm>
              <a:off x="4030237" y="3686317"/>
              <a:ext cx="2991458" cy="428625"/>
            </a:xfrm>
            <a:prstGeom prst="rect">
              <a:avLst/>
            </a:prstGeom>
            <a:solidFill>
              <a:sysClr val="window" lastClr="FFFFFF"/>
            </a:solidFill>
            <a:ln w="9525" cmpd="sng">
              <a:solidFill>
                <a:sysClr val="window" lastClr="FFFFFF">
                  <a:shade val="50000"/>
                </a:sysClr>
              </a:solidFill>
            </a:ln>
            <a:effectLst/>
          </p:spPr>
          <p:txBody>
            <a:bodyPr wrap="square" rtlCol="0" anchor="t"/>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s-GT" sz="1400" b="1" i="0" u="none" strike="noStrike" kern="0" cap="none" spc="0" normalizeH="0" baseline="0" noProof="0">
                  <a:ln>
                    <a:noFill/>
                  </a:ln>
                  <a:solidFill>
                    <a:sysClr val="windowText" lastClr="000000"/>
                  </a:solidFill>
                  <a:effectLst/>
                  <a:uLnTx/>
                  <a:uFillTx/>
                  <a:latin typeface="Calibri" panose="020F0502020204030204"/>
                  <a:ea typeface="+mn-ea"/>
                  <a:cs typeface="+mn-cs"/>
                </a:rPr>
                <a:t>Total Vigente Q. 356,641,087.00</a:t>
              </a:r>
            </a:p>
          </p:txBody>
        </p:sp>
      </p:grpSp>
    </p:spTree>
    <p:extLst>
      <p:ext uri="{BB962C8B-B14F-4D97-AF65-F5344CB8AC3E}">
        <p14:creationId xmlns:p14="http://schemas.microsoft.com/office/powerpoint/2010/main" val="1794075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ángulo 22">
            <a:extLst>
              <a:ext uri="{FF2B5EF4-FFF2-40B4-BE49-F238E27FC236}">
                <a16:creationId xmlns:a16="http://schemas.microsoft.com/office/drawing/2014/main" id="{5F545FB1-3F75-7D49-B57F-8B59F3A4BEA6}"/>
              </a:ext>
            </a:extLst>
          </p:cNvPr>
          <p:cNvSpPr/>
          <p:nvPr/>
        </p:nvSpPr>
        <p:spPr>
          <a:xfrm>
            <a:off x="605727" y="2415795"/>
            <a:ext cx="10964232" cy="1384995"/>
          </a:xfrm>
          <a:prstGeom prst="rect">
            <a:avLst/>
          </a:prstGeom>
        </p:spPr>
        <p:txBody>
          <a:bodyPr wrap="square">
            <a:spAutoFit/>
          </a:bodyPr>
          <a:lstStyle/>
          <a:p>
            <a:r>
              <a:rPr lang="es-GT" sz="2800" dirty="0">
                <a:solidFill>
                  <a:srgbClr val="1488C2"/>
                </a:solidFill>
                <a:latin typeface="Montserrat" pitchFamily="2" charset="77"/>
              </a:rPr>
              <a:t>3. </a:t>
            </a:r>
            <a:r>
              <a:rPr lang="es-MX" sz="2800" dirty="0">
                <a:solidFill>
                  <a:srgbClr val="1488C2"/>
                </a:solidFill>
                <a:latin typeface="Montserrat" pitchFamily="2" charset="77"/>
              </a:rPr>
              <a:t>Gráfica y descripción del presupuesto asignado, vigente, ejecutado y saldo por grupo de gasto</a:t>
            </a:r>
          </a:p>
          <a:p>
            <a:endParaRPr lang="es-GT" sz="2800" b="1" dirty="0">
              <a:solidFill>
                <a:srgbClr val="0B2A4A"/>
              </a:solidFill>
              <a:latin typeface="Montserrat Medium" pitchFamily="2" charset="77"/>
            </a:endParaRPr>
          </a:p>
        </p:txBody>
      </p:sp>
      <p:grpSp>
        <p:nvGrpSpPr>
          <p:cNvPr id="10" name="Grupo 9">
            <a:extLst>
              <a:ext uri="{FF2B5EF4-FFF2-40B4-BE49-F238E27FC236}">
                <a16:creationId xmlns:a16="http://schemas.microsoft.com/office/drawing/2014/main" id="{D44B4814-2529-4EA0-BC8D-FDEE56CE5B4B}"/>
              </a:ext>
            </a:extLst>
          </p:cNvPr>
          <p:cNvGrpSpPr/>
          <p:nvPr/>
        </p:nvGrpSpPr>
        <p:grpSpPr>
          <a:xfrm>
            <a:off x="87085" y="2398"/>
            <a:ext cx="10522129" cy="1238681"/>
            <a:chOff x="1" y="0"/>
            <a:chExt cx="11986517" cy="1238681"/>
          </a:xfrm>
        </p:grpSpPr>
        <p:sp>
          <p:nvSpPr>
            <p:cNvPr id="13" name="Rectángulo 12">
              <a:extLst>
                <a:ext uri="{FF2B5EF4-FFF2-40B4-BE49-F238E27FC236}">
                  <a16:creationId xmlns:a16="http://schemas.microsoft.com/office/drawing/2014/main" id="{7BF0E9BD-C204-4F11-9598-305D55B0EBF6}"/>
                </a:ext>
              </a:extLst>
            </p:cNvPr>
            <p:cNvSpPr/>
            <p:nvPr/>
          </p:nvSpPr>
          <p:spPr>
            <a:xfrm>
              <a:off x="1" y="0"/>
              <a:ext cx="10915650" cy="1238681"/>
            </a:xfrm>
            <a:prstGeom prst="rect">
              <a:avLst/>
            </a:prstGeom>
            <a:solidFill>
              <a:srgbClr val="0F36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GT" sz="1800" b="0" i="0" u="none" strike="noStrike" kern="1200" cap="none" spc="0" normalizeH="0" baseline="0" noProof="0" dirty="0">
                <a:ln>
                  <a:noFill/>
                </a:ln>
                <a:solidFill>
                  <a:prstClr val="white"/>
                </a:solidFill>
                <a:effectLst/>
                <a:highlight>
                  <a:srgbClr val="000080"/>
                </a:highlight>
                <a:uLnTx/>
                <a:uFillTx/>
                <a:latin typeface="Calibri" panose="020F0502020204030204"/>
                <a:ea typeface="+mn-ea"/>
                <a:cs typeface="+mn-cs"/>
              </a:endParaRPr>
            </a:p>
          </p:txBody>
        </p:sp>
        <p:sp>
          <p:nvSpPr>
            <p:cNvPr id="14" name="Rectángulo 13">
              <a:extLst>
                <a:ext uri="{FF2B5EF4-FFF2-40B4-BE49-F238E27FC236}">
                  <a16:creationId xmlns:a16="http://schemas.microsoft.com/office/drawing/2014/main" id="{8EF92ED6-D232-485B-B8F8-8BD08C372C83}"/>
                </a:ext>
              </a:extLst>
            </p:cNvPr>
            <p:cNvSpPr/>
            <p:nvPr/>
          </p:nvSpPr>
          <p:spPr>
            <a:xfrm>
              <a:off x="393522" y="388506"/>
              <a:ext cx="1568841" cy="55399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T" sz="1500" b="1" i="0" u="none" strike="noStrike" kern="1200" cap="none" spc="0" normalizeH="0" baseline="0" noProof="0" dirty="0">
                  <a:ln>
                    <a:noFill/>
                  </a:ln>
                  <a:solidFill>
                    <a:prstClr val="white"/>
                  </a:solidFill>
                  <a:effectLst/>
                  <a:uLnTx/>
                  <a:uFillTx/>
                  <a:latin typeface="Montserrat SemiBold" pitchFamily="2" charset="77"/>
                  <a:ea typeface="+mn-ea"/>
                  <a:cs typeface="+mn-cs"/>
                </a:rPr>
                <a:t>MINISTERIO DE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GT" sz="1500" b="1" i="0" u="none" strike="noStrike" kern="1200" cap="none" spc="0" normalizeH="0" baseline="0" noProof="0" dirty="0">
                  <a:ln>
                    <a:noFill/>
                  </a:ln>
                  <a:solidFill>
                    <a:prstClr val="white"/>
                  </a:solidFill>
                  <a:effectLst/>
                  <a:uLnTx/>
                  <a:uFillTx/>
                  <a:latin typeface="Montserrat SemiBold" pitchFamily="2" charset="77"/>
                  <a:ea typeface="+mn-ea"/>
                  <a:cs typeface="+mn-cs"/>
                </a:rPr>
                <a:t>ECONOMÍA</a:t>
              </a:r>
            </a:p>
          </p:txBody>
        </p:sp>
        <p:cxnSp>
          <p:nvCxnSpPr>
            <p:cNvPr id="15" name="Conector recto 14">
              <a:extLst>
                <a:ext uri="{FF2B5EF4-FFF2-40B4-BE49-F238E27FC236}">
                  <a16:creationId xmlns:a16="http://schemas.microsoft.com/office/drawing/2014/main" id="{2984CFF6-F90F-480A-A122-F04ADEEC0D44}"/>
                </a:ext>
              </a:extLst>
            </p:cNvPr>
            <p:cNvCxnSpPr/>
            <p:nvPr/>
          </p:nvCxnSpPr>
          <p:spPr>
            <a:xfrm>
              <a:off x="297951" y="203234"/>
              <a:ext cx="0" cy="832207"/>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16" name="Imagen 15">
              <a:extLst>
                <a:ext uri="{FF2B5EF4-FFF2-40B4-BE49-F238E27FC236}">
                  <a16:creationId xmlns:a16="http://schemas.microsoft.com/office/drawing/2014/main" id="{CC8C1C04-E24D-4CEE-BEEE-E1680C20636B}"/>
                </a:ext>
              </a:extLst>
            </p:cNvPr>
            <p:cNvPicPr>
              <a:picLocks noChangeAspect="1"/>
            </p:cNvPicPr>
            <p:nvPr/>
          </p:nvPicPr>
          <p:blipFill>
            <a:blip r:embed="rId2"/>
            <a:stretch>
              <a:fillRect/>
            </a:stretch>
          </p:blipFill>
          <p:spPr>
            <a:xfrm>
              <a:off x="11103690" y="118229"/>
              <a:ext cx="882828" cy="1038260"/>
            </a:xfrm>
            <a:prstGeom prst="rect">
              <a:avLst/>
            </a:prstGeom>
          </p:spPr>
        </p:pic>
      </p:grpSp>
      <p:sp>
        <p:nvSpPr>
          <p:cNvPr id="9" name="Rectángulo 8">
            <a:extLst>
              <a:ext uri="{FF2B5EF4-FFF2-40B4-BE49-F238E27FC236}">
                <a16:creationId xmlns:a16="http://schemas.microsoft.com/office/drawing/2014/main" id="{ADCDC903-C12E-423C-9CC3-CE2726D6FBC6}"/>
              </a:ext>
            </a:extLst>
          </p:cNvPr>
          <p:cNvSpPr/>
          <p:nvPr/>
        </p:nvSpPr>
        <p:spPr>
          <a:xfrm>
            <a:off x="605729" y="1629585"/>
            <a:ext cx="8738568" cy="523220"/>
          </a:xfrm>
          <a:prstGeom prst="rect">
            <a:avLst/>
          </a:prstGeom>
        </p:spPr>
        <p:txBody>
          <a:bodyPr wrap="square">
            <a:spAutoFit/>
          </a:bodyPr>
          <a:lstStyle/>
          <a:p>
            <a:r>
              <a:rPr lang="es-GT" sz="2800" b="1" dirty="0">
                <a:solidFill>
                  <a:srgbClr val="1488C2"/>
                </a:solidFill>
                <a:latin typeface="Montserrat" pitchFamily="2" charset="77"/>
              </a:rPr>
              <a:t>II Parte General</a:t>
            </a:r>
            <a:endParaRPr lang="es-GT" sz="2800" b="1" dirty="0">
              <a:solidFill>
                <a:srgbClr val="0B2A4A"/>
              </a:solidFill>
              <a:latin typeface="Montserrat Medium" pitchFamily="2" charset="77"/>
            </a:endParaRPr>
          </a:p>
        </p:txBody>
      </p:sp>
    </p:spTree>
    <p:extLst>
      <p:ext uri="{BB962C8B-B14F-4D97-AF65-F5344CB8AC3E}">
        <p14:creationId xmlns:p14="http://schemas.microsoft.com/office/powerpoint/2010/main" val="41587744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ángulo 6">
            <a:extLst>
              <a:ext uri="{FF2B5EF4-FFF2-40B4-BE49-F238E27FC236}">
                <a16:creationId xmlns:a16="http://schemas.microsoft.com/office/drawing/2014/main" id="{5DB57D29-66BC-D84A-B1AA-A75A11743565}"/>
              </a:ext>
            </a:extLst>
          </p:cNvPr>
          <p:cNvSpPr/>
          <p:nvPr/>
        </p:nvSpPr>
        <p:spPr>
          <a:xfrm>
            <a:off x="393521" y="2165571"/>
            <a:ext cx="11132172" cy="880241"/>
          </a:xfrm>
          <a:prstGeom prst="rect">
            <a:avLst/>
          </a:prstGeom>
        </p:spPr>
        <p:txBody>
          <a:bodyPr wrap="square">
            <a:spAutoFit/>
          </a:bodyPr>
          <a:lstStyle/>
          <a:p>
            <a:pPr marL="0" marR="0" lvl="0" indent="0" algn="just" defTabSz="914400" rtl="0" eaLnBrk="1" fontAlgn="auto" latinLnBrk="0" hangingPunct="1">
              <a:lnSpc>
                <a:spcPct val="120000"/>
              </a:lnSpc>
              <a:spcBef>
                <a:spcPts val="0"/>
              </a:spcBef>
              <a:spcAft>
                <a:spcPts val="0"/>
              </a:spcAft>
              <a:buClrTx/>
              <a:buSzTx/>
              <a:tabLst/>
              <a:defRPr/>
            </a:pPr>
            <a:endParaRPr kumimoji="0" lang="es-GT" sz="16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endParaRPr>
          </a:p>
          <a:p>
            <a:pPr marL="285750" marR="0" lvl="0" indent="-285750" algn="just"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endParaRPr kumimoji="0" lang="es-GT" sz="1600" b="0" i="0" u="none" strike="noStrike" kern="1200" cap="none" spc="0" normalizeH="0" baseline="0" noProof="0" dirty="0">
              <a:ln>
                <a:noFill/>
              </a:ln>
              <a:solidFill>
                <a:srgbClr val="00223B"/>
              </a:solidFill>
              <a:effectLst/>
              <a:uLnTx/>
              <a:uFillTx/>
              <a:latin typeface="Montserrat Medium" pitchFamily="2" charset="77"/>
              <a:ea typeface="+mn-ea"/>
              <a:cs typeface="+mn-cs"/>
            </a:endParaRPr>
          </a:p>
          <a:p>
            <a:pPr marL="285750" marR="0" lvl="0" indent="-285750" algn="just"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endParaRPr kumimoji="0" lang="es-GT" sz="1600" b="0" i="0" u="none" strike="noStrike" kern="1200" cap="none" spc="0" normalizeH="0" baseline="0" noProof="0" dirty="0">
              <a:ln>
                <a:noFill/>
              </a:ln>
              <a:solidFill>
                <a:srgbClr val="00223B"/>
              </a:solidFill>
              <a:effectLst/>
              <a:uLnTx/>
              <a:uFillTx/>
              <a:latin typeface="Montserrat Medium" pitchFamily="2" charset="77"/>
              <a:ea typeface="+mn-ea"/>
              <a:cs typeface="+mn-cs"/>
            </a:endParaRPr>
          </a:p>
        </p:txBody>
      </p:sp>
      <p:grpSp>
        <p:nvGrpSpPr>
          <p:cNvPr id="20" name="Grupo 19">
            <a:extLst>
              <a:ext uri="{FF2B5EF4-FFF2-40B4-BE49-F238E27FC236}">
                <a16:creationId xmlns:a16="http://schemas.microsoft.com/office/drawing/2014/main" id="{EDEA46E3-871B-DF43-BD22-19D2C5E7154C}"/>
              </a:ext>
            </a:extLst>
          </p:cNvPr>
          <p:cNvGrpSpPr/>
          <p:nvPr/>
        </p:nvGrpSpPr>
        <p:grpSpPr>
          <a:xfrm>
            <a:off x="393522" y="0"/>
            <a:ext cx="10522129" cy="1238681"/>
            <a:chOff x="1" y="0"/>
            <a:chExt cx="11986517" cy="1238681"/>
          </a:xfrm>
        </p:grpSpPr>
        <p:sp>
          <p:nvSpPr>
            <p:cNvPr id="5" name="Rectángulo 4">
              <a:extLst>
                <a:ext uri="{FF2B5EF4-FFF2-40B4-BE49-F238E27FC236}">
                  <a16:creationId xmlns:a16="http://schemas.microsoft.com/office/drawing/2014/main" id="{85451C86-8714-7548-B613-3D616A8EF2C1}"/>
                </a:ext>
              </a:extLst>
            </p:cNvPr>
            <p:cNvSpPr/>
            <p:nvPr/>
          </p:nvSpPr>
          <p:spPr>
            <a:xfrm>
              <a:off x="1" y="0"/>
              <a:ext cx="10915650" cy="1238681"/>
            </a:xfrm>
            <a:prstGeom prst="rect">
              <a:avLst/>
            </a:prstGeom>
            <a:solidFill>
              <a:srgbClr val="0F36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GT" sz="1800" b="0" i="0" u="none" strike="noStrike" kern="1200" cap="none" spc="0" normalizeH="0" baseline="0" noProof="0" dirty="0">
                <a:ln>
                  <a:noFill/>
                </a:ln>
                <a:solidFill>
                  <a:prstClr val="white"/>
                </a:solidFill>
                <a:effectLst/>
                <a:highlight>
                  <a:srgbClr val="000080"/>
                </a:highlight>
                <a:uLnTx/>
                <a:uFillTx/>
                <a:latin typeface="Calibri" panose="020F0502020204030204"/>
                <a:ea typeface="+mn-ea"/>
                <a:cs typeface="+mn-cs"/>
              </a:endParaRPr>
            </a:p>
          </p:txBody>
        </p:sp>
        <p:sp>
          <p:nvSpPr>
            <p:cNvPr id="10" name="Rectángulo 9">
              <a:extLst>
                <a:ext uri="{FF2B5EF4-FFF2-40B4-BE49-F238E27FC236}">
                  <a16:creationId xmlns:a16="http://schemas.microsoft.com/office/drawing/2014/main" id="{34980A74-DFFF-DD4D-B826-7C5B032B2496}"/>
                </a:ext>
              </a:extLst>
            </p:cNvPr>
            <p:cNvSpPr/>
            <p:nvPr/>
          </p:nvSpPr>
          <p:spPr>
            <a:xfrm>
              <a:off x="393522" y="388506"/>
              <a:ext cx="1568841" cy="55399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T" sz="1500" b="1" i="0" u="none" strike="noStrike" kern="1200" cap="none" spc="0" normalizeH="0" baseline="0" noProof="0" dirty="0">
                  <a:ln>
                    <a:noFill/>
                  </a:ln>
                  <a:solidFill>
                    <a:prstClr val="white"/>
                  </a:solidFill>
                  <a:effectLst/>
                  <a:uLnTx/>
                  <a:uFillTx/>
                  <a:latin typeface="Montserrat SemiBold" pitchFamily="2" charset="77"/>
                  <a:ea typeface="+mn-ea"/>
                  <a:cs typeface="+mn-cs"/>
                </a:rPr>
                <a:t>MINISTERIO DE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GT" sz="1500" b="1" i="0" u="none" strike="noStrike" kern="1200" cap="none" spc="0" normalizeH="0" baseline="0" noProof="0" dirty="0">
                  <a:ln>
                    <a:noFill/>
                  </a:ln>
                  <a:solidFill>
                    <a:prstClr val="white"/>
                  </a:solidFill>
                  <a:effectLst/>
                  <a:uLnTx/>
                  <a:uFillTx/>
                  <a:latin typeface="Montserrat SemiBold" pitchFamily="2" charset="77"/>
                  <a:ea typeface="+mn-ea"/>
                  <a:cs typeface="+mn-cs"/>
                </a:rPr>
                <a:t>ECONOMÍA</a:t>
              </a:r>
            </a:p>
          </p:txBody>
        </p:sp>
        <p:cxnSp>
          <p:nvCxnSpPr>
            <p:cNvPr id="14" name="Conector recto 13">
              <a:extLst>
                <a:ext uri="{FF2B5EF4-FFF2-40B4-BE49-F238E27FC236}">
                  <a16:creationId xmlns:a16="http://schemas.microsoft.com/office/drawing/2014/main" id="{CA8F8642-C35F-8140-91CC-20711723DF8A}"/>
                </a:ext>
              </a:extLst>
            </p:cNvPr>
            <p:cNvCxnSpPr/>
            <p:nvPr/>
          </p:nvCxnSpPr>
          <p:spPr>
            <a:xfrm>
              <a:off x="297951" y="203234"/>
              <a:ext cx="0" cy="832207"/>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16" name="Imagen 15">
              <a:extLst>
                <a:ext uri="{FF2B5EF4-FFF2-40B4-BE49-F238E27FC236}">
                  <a16:creationId xmlns:a16="http://schemas.microsoft.com/office/drawing/2014/main" id="{6798B1D5-C5A7-3948-AEBE-14CA77F1F7AB}"/>
                </a:ext>
              </a:extLst>
            </p:cNvPr>
            <p:cNvPicPr>
              <a:picLocks noChangeAspect="1"/>
            </p:cNvPicPr>
            <p:nvPr/>
          </p:nvPicPr>
          <p:blipFill>
            <a:blip r:embed="rId2"/>
            <a:stretch>
              <a:fillRect/>
            </a:stretch>
          </p:blipFill>
          <p:spPr>
            <a:xfrm>
              <a:off x="11103690" y="118229"/>
              <a:ext cx="882828" cy="1038260"/>
            </a:xfrm>
            <a:prstGeom prst="rect">
              <a:avLst/>
            </a:prstGeom>
          </p:spPr>
        </p:pic>
      </p:grpSp>
      <p:sp>
        <p:nvSpPr>
          <p:cNvPr id="11" name="Rectángulo 10">
            <a:extLst>
              <a:ext uri="{FF2B5EF4-FFF2-40B4-BE49-F238E27FC236}">
                <a16:creationId xmlns:a16="http://schemas.microsoft.com/office/drawing/2014/main" id="{02E7BD7B-1A99-7941-BE86-0C813DC85E1D}"/>
              </a:ext>
            </a:extLst>
          </p:cNvPr>
          <p:cNvSpPr/>
          <p:nvPr/>
        </p:nvSpPr>
        <p:spPr>
          <a:xfrm>
            <a:off x="297951" y="1248270"/>
            <a:ext cx="11132172" cy="369332"/>
          </a:xfrm>
          <a:prstGeom prst="rect">
            <a:avLst/>
          </a:prstGeom>
        </p:spPr>
        <p:txBody>
          <a:bodyPr wrap="square">
            <a:spAutoFit/>
          </a:bodyPr>
          <a:lstStyle/>
          <a:p>
            <a:r>
              <a:rPr lang="es-GT" b="1" dirty="0">
                <a:solidFill>
                  <a:srgbClr val="0B2A4A"/>
                </a:solidFill>
                <a:latin typeface="Montserrat" panose="02000505000000020004" pitchFamily="2" charset="0"/>
              </a:rPr>
              <a:t>Viceministerio Administrativo y Financiero</a:t>
            </a:r>
          </a:p>
        </p:txBody>
      </p:sp>
      <p:sp>
        <p:nvSpPr>
          <p:cNvPr id="13" name="Rectángulo 12">
            <a:extLst>
              <a:ext uri="{FF2B5EF4-FFF2-40B4-BE49-F238E27FC236}">
                <a16:creationId xmlns:a16="http://schemas.microsoft.com/office/drawing/2014/main" id="{74570729-BBBF-406D-812C-4F40BDC977D3}"/>
              </a:ext>
            </a:extLst>
          </p:cNvPr>
          <p:cNvSpPr/>
          <p:nvPr/>
        </p:nvSpPr>
        <p:spPr>
          <a:xfrm>
            <a:off x="297951" y="1542667"/>
            <a:ext cx="11132172" cy="646331"/>
          </a:xfrm>
          <a:prstGeom prst="rect">
            <a:avLst/>
          </a:prstGeom>
        </p:spPr>
        <p:txBody>
          <a:bodyPr wrap="square">
            <a:spAutoFit/>
          </a:bodyPr>
          <a:lstStyle/>
          <a:p>
            <a:pPr marL="285750" marR="0" lvl="0" indent="-285750" algn="just" defTabSz="914400" rtl="0" eaLnBrk="1" fontAlgn="auto" latinLnBrk="0" hangingPunct="1">
              <a:lnSpc>
                <a:spcPct val="100000"/>
              </a:lnSpc>
              <a:spcBef>
                <a:spcPts val="0"/>
              </a:spcBef>
              <a:spcAft>
                <a:spcPts val="0"/>
              </a:spcAft>
              <a:buClrTx/>
              <a:buSzTx/>
              <a:tabLst/>
              <a:defRPr/>
            </a:pPr>
            <a:endParaRPr lang="es-GT" sz="1200" dirty="0">
              <a:solidFill>
                <a:srgbClr val="00223B"/>
              </a:solidFill>
              <a:latin typeface="Montserrat Medium" pitchFamily="2" charset="77"/>
            </a:endParaRPr>
          </a:p>
          <a:p>
            <a:pPr marL="285750" marR="0" lvl="0" indent="-285750" algn="ctr" defTabSz="914400" rtl="0" eaLnBrk="1" fontAlgn="auto" latinLnBrk="0" hangingPunct="1">
              <a:lnSpc>
                <a:spcPct val="100000"/>
              </a:lnSpc>
              <a:spcBef>
                <a:spcPts val="0"/>
              </a:spcBef>
              <a:spcAft>
                <a:spcPts val="0"/>
              </a:spcAft>
              <a:buClrTx/>
              <a:buSzTx/>
              <a:tabLst/>
              <a:defRPr/>
            </a:pPr>
            <a:r>
              <a:rPr lang="es-GT" sz="2400" b="1" noProof="0" dirty="0">
                <a:solidFill>
                  <a:srgbClr val="00223B"/>
                </a:solidFill>
                <a:latin typeface="Montserrat Medium" pitchFamily="2" charset="77"/>
              </a:rPr>
              <a:t>Ejecución Presupuestaría por grupo de gasto</a:t>
            </a:r>
          </a:p>
        </p:txBody>
      </p:sp>
      <p:sp>
        <p:nvSpPr>
          <p:cNvPr id="12" name="11 CuadroTexto"/>
          <p:cNvSpPr txBox="1"/>
          <p:nvPr/>
        </p:nvSpPr>
        <p:spPr>
          <a:xfrm>
            <a:off x="297952" y="2872007"/>
            <a:ext cx="3656210" cy="1661993"/>
          </a:xfrm>
          <a:prstGeom prst="rect">
            <a:avLst/>
          </a:prstGeom>
          <a:noFill/>
        </p:spPr>
        <p:txBody>
          <a:bodyPr wrap="square" rtlCol="0">
            <a:spAutoFit/>
          </a:bodyPr>
          <a:lstStyle/>
          <a:p>
            <a:pPr>
              <a:buFont typeface="Arial" pitchFamily="34" charset="0"/>
              <a:buChar char="•"/>
            </a:pPr>
            <a:r>
              <a:rPr lang="es-ES" sz="1400" dirty="0"/>
              <a:t>Presupuesto </a:t>
            </a:r>
            <a:r>
              <a:rPr lang="es-ES" sz="1400" b="1" dirty="0"/>
              <a:t>asignado </a:t>
            </a:r>
            <a:r>
              <a:rPr lang="es-ES" sz="1400" dirty="0"/>
              <a:t>  (Q.403,358,000.00)</a:t>
            </a:r>
          </a:p>
          <a:p>
            <a:endParaRPr lang="es-ES" sz="1400" dirty="0"/>
          </a:p>
          <a:p>
            <a:pPr>
              <a:buFont typeface="Arial" pitchFamily="34" charset="0"/>
              <a:buChar char="•"/>
            </a:pPr>
            <a:r>
              <a:rPr lang="es-ES" sz="1400" dirty="0"/>
              <a:t>Presupuesto </a:t>
            </a:r>
            <a:r>
              <a:rPr lang="es-ES" sz="1400" b="1" dirty="0"/>
              <a:t>vigente </a:t>
            </a:r>
            <a:r>
              <a:rPr lang="es-ES" sz="1400" dirty="0"/>
              <a:t>     (Q.356,641,087.00)</a:t>
            </a:r>
          </a:p>
          <a:p>
            <a:endParaRPr lang="es-ES" sz="1400" dirty="0"/>
          </a:p>
          <a:p>
            <a:pPr>
              <a:buFont typeface="Arial" pitchFamily="34" charset="0"/>
              <a:buChar char="•"/>
            </a:pPr>
            <a:r>
              <a:rPr lang="es-ES" sz="1400" dirty="0"/>
              <a:t>Presupuesto </a:t>
            </a:r>
            <a:r>
              <a:rPr lang="es-ES" sz="1400" b="1" dirty="0"/>
              <a:t>Ejecutado </a:t>
            </a:r>
            <a:r>
              <a:rPr lang="es-ES" sz="1400" dirty="0"/>
              <a:t> (Q.324,997,547.91)</a:t>
            </a:r>
          </a:p>
          <a:p>
            <a:endParaRPr lang="es-ES" sz="1400" dirty="0"/>
          </a:p>
          <a:p>
            <a:pPr>
              <a:buFont typeface="Arial" pitchFamily="34" charset="0"/>
              <a:buChar char="•"/>
            </a:pPr>
            <a:r>
              <a:rPr lang="es-ES" sz="1400" dirty="0"/>
              <a:t>Saldo por </a:t>
            </a:r>
            <a:r>
              <a:rPr lang="es-ES" sz="1400" b="1" dirty="0"/>
              <a:t>ejecutar </a:t>
            </a:r>
            <a:r>
              <a:rPr lang="es-ES" sz="1400" dirty="0"/>
              <a:t>       (Q.31,643,539.09)</a:t>
            </a:r>
          </a:p>
        </p:txBody>
      </p:sp>
      <p:graphicFrame>
        <p:nvGraphicFramePr>
          <p:cNvPr id="17" name="Gráfico 16">
            <a:extLst>
              <a:ext uri="{FF2B5EF4-FFF2-40B4-BE49-F238E27FC236}">
                <a16:creationId xmlns:a16="http://schemas.microsoft.com/office/drawing/2014/main" id="{00000000-0008-0000-0200-000007000000}"/>
              </a:ext>
            </a:extLst>
          </p:cNvPr>
          <p:cNvGraphicFramePr>
            <a:graphicFrameLocks/>
          </p:cNvGraphicFramePr>
          <p:nvPr/>
        </p:nvGraphicFramePr>
        <p:xfrm>
          <a:off x="3693695" y="2165571"/>
          <a:ext cx="7027200" cy="3259349"/>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3624260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upo 9">
            <a:extLst>
              <a:ext uri="{FF2B5EF4-FFF2-40B4-BE49-F238E27FC236}">
                <a16:creationId xmlns:a16="http://schemas.microsoft.com/office/drawing/2014/main" id="{D44B4814-2529-4EA0-BC8D-FDEE56CE5B4B}"/>
              </a:ext>
            </a:extLst>
          </p:cNvPr>
          <p:cNvGrpSpPr/>
          <p:nvPr/>
        </p:nvGrpSpPr>
        <p:grpSpPr>
          <a:xfrm>
            <a:off x="87085" y="2398"/>
            <a:ext cx="10522129" cy="1238681"/>
            <a:chOff x="1" y="0"/>
            <a:chExt cx="11986517" cy="1238681"/>
          </a:xfrm>
        </p:grpSpPr>
        <p:sp>
          <p:nvSpPr>
            <p:cNvPr id="13" name="Rectángulo 12">
              <a:extLst>
                <a:ext uri="{FF2B5EF4-FFF2-40B4-BE49-F238E27FC236}">
                  <a16:creationId xmlns:a16="http://schemas.microsoft.com/office/drawing/2014/main" id="{7BF0E9BD-C204-4F11-9598-305D55B0EBF6}"/>
                </a:ext>
              </a:extLst>
            </p:cNvPr>
            <p:cNvSpPr/>
            <p:nvPr/>
          </p:nvSpPr>
          <p:spPr>
            <a:xfrm>
              <a:off x="1" y="0"/>
              <a:ext cx="10915650" cy="1238681"/>
            </a:xfrm>
            <a:prstGeom prst="rect">
              <a:avLst/>
            </a:prstGeom>
            <a:solidFill>
              <a:srgbClr val="0F36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GT" sz="1800" b="0" i="0" u="none" strike="noStrike" kern="1200" cap="none" spc="0" normalizeH="0" baseline="0" noProof="0" dirty="0">
                <a:ln>
                  <a:noFill/>
                </a:ln>
                <a:solidFill>
                  <a:prstClr val="white"/>
                </a:solidFill>
                <a:effectLst/>
                <a:highlight>
                  <a:srgbClr val="000080"/>
                </a:highlight>
                <a:uLnTx/>
                <a:uFillTx/>
                <a:latin typeface="Calibri" panose="020F0502020204030204"/>
                <a:ea typeface="+mn-ea"/>
                <a:cs typeface="+mn-cs"/>
              </a:endParaRPr>
            </a:p>
          </p:txBody>
        </p:sp>
        <p:sp>
          <p:nvSpPr>
            <p:cNvPr id="14" name="Rectángulo 13">
              <a:extLst>
                <a:ext uri="{FF2B5EF4-FFF2-40B4-BE49-F238E27FC236}">
                  <a16:creationId xmlns:a16="http://schemas.microsoft.com/office/drawing/2014/main" id="{8EF92ED6-D232-485B-B8F8-8BD08C372C83}"/>
                </a:ext>
              </a:extLst>
            </p:cNvPr>
            <p:cNvSpPr/>
            <p:nvPr/>
          </p:nvSpPr>
          <p:spPr>
            <a:xfrm>
              <a:off x="393522" y="388506"/>
              <a:ext cx="1568841" cy="55399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T" sz="1500" b="1" i="0" u="none" strike="noStrike" kern="1200" cap="none" spc="0" normalizeH="0" baseline="0" noProof="0" dirty="0">
                  <a:ln>
                    <a:noFill/>
                  </a:ln>
                  <a:solidFill>
                    <a:prstClr val="white"/>
                  </a:solidFill>
                  <a:effectLst/>
                  <a:uLnTx/>
                  <a:uFillTx/>
                  <a:latin typeface="Montserrat SemiBold" pitchFamily="2" charset="77"/>
                  <a:ea typeface="+mn-ea"/>
                  <a:cs typeface="+mn-cs"/>
                </a:rPr>
                <a:t>MINISTERIO DE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GT" sz="1500" b="1" i="0" u="none" strike="noStrike" kern="1200" cap="none" spc="0" normalizeH="0" baseline="0" noProof="0" dirty="0">
                  <a:ln>
                    <a:noFill/>
                  </a:ln>
                  <a:solidFill>
                    <a:prstClr val="white"/>
                  </a:solidFill>
                  <a:effectLst/>
                  <a:uLnTx/>
                  <a:uFillTx/>
                  <a:latin typeface="Montserrat SemiBold" pitchFamily="2" charset="77"/>
                  <a:ea typeface="+mn-ea"/>
                  <a:cs typeface="+mn-cs"/>
                </a:rPr>
                <a:t>ECONOMÍA</a:t>
              </a:r>
            </a:p>
          </p:txBody>
        </p:sp>
        <p:cxnSp>
          <p:nvCxnSpPr>
            <p:cNvPr id="15" name="Conector recto 14">
              <a:extLst>
                <a:ext uri="{FF2B5EF4-FFF2-40B4-BE49-F238E27FC236}">
                  <a16:creationId xmlns:a16="http://schemas.microsoft.com/office/drawing/2014/main" id="{2984CFF6-F90F-480A-A122-F04ADEEC0D44}"/>
                </a:ext>
              </a:extLst>
            </p:cNvPr>
            <p:cNvCxnSpPr/>
            <p:nvPr/>
          </p:nvCxnSpPr>
          <p:spPr>
            <a:xfrm>
              <a:off x="297951" y="203234"/>
              <a:ext cx="0" cy="832207"/>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16" name="Imagen 15">
              <a:extLst>
                <a:ext uri="{FF2B5EF4-FFF2-40B4-BE49-F238E27FC236}">
                  <a16:creationId xmlns:a16="http://schemas.microsoft.com/office/drawing/2014/main" id="{CC8C1C04-E24D-4CEE-BEEE-E1680C20636B}"/>
                </a:ext>
              </a:extLst>
            </p:cNvPr>
            <p:cNvPicPr>
              <a:picLocks noChangeAspect="1"/>
            </p:cNvPicPr>
            <p:nvPr/>
          </p:nvPicPr>
          <p:blipFill>
            <a:blip r:embed="rId2"/>
            <a:stretch>
              <a:fillRect/>
            </a:stretch>
          </p:blipFill>
          <p:spPr>
            <a:xfrm>
              <a:off x="11103690" y="118229"/>
              <a:ext cx="882828" cy="1038260"/>
            </a:xfrm>
            <a:prstGeom prst="rect">
              <a:avLst/>
            </a:prstGeom>
          </p:spPr>
        </p:pic>
      </p:grpSp>
      <p:sp>
        <p:nvSpPr>
          <p:cNvPr id="12" name="Rectángulo 11">
            <a:extLst>
              <a:ext uri="{FF2B5EF4-FFF2-40B4-BE49-F238E27FC236}">
                <a16:creationId xmlns:a16="http://schemas.microsoft.com/office/drawing/2014/main" id="{ADCDC903-C12E-423C-9CC3-CE2726D6FBC6}"/>
              </a:ext>
            </a:extLst>
          </p:cNvPr>
          <p:cNvSpPr/>
          <p:nvPr/>
        </p:nvSpPr>
        <p:spPr>
          <a:xfrm>
            <a:off x="605728" y="2822974"/>
            <a:ext cx="11001553" cy="1815882"/>
          </a:xfrm>
          <a:prstGeom prst="rect">
            <a:avLst/>
          </a:prstGeom>
        </p:spPr>
        <p:txBody>
          <a:bodyPr wrap="square">
            <a:spAutoFit/>
          </a:bodyPr>
          <a:lstStyle/>
          <a:p>
            <a:r>
              <a:rPr lang="es-GT" sz="2800" b="0" i="0" dirty="0">
                <a:solidFill>
                  <a:srgbClr val="1488C2"/>
                </a:solidFill>
                <a:effectLst/>
                <a:latin typeface="Montserrat" pitchFamily="2" charset="77"/>
              </a:rPr>
              <a:t>4</a:t>
            </a:r>
            <a:r>
              <a:rPr lang="es-MX" sz="1800" b="0" i="0" dirty="0">
                <a:solidFill>
                  <a:srgbClr val="002060"/>
                </a:solidFill>
                <a:effectLst/>
                <a:latin typeface="Times New Roman" panose="02020603050405020304" pitchFamily="18" charset="0"/>
              </a:rPr>
              <a:t>   </a:t>
            </a:r>
            <a:r>
              <a:rPr lang="es-MX" sz="2800" dirty="0">
                <a:solidFill>
                  <a:srgbClr val="1488C2"/>
                </a:solidFill>
                <a:latin typeface="Montserrat" pitchFamily="2" charset="77"/>
              </a:rPr>
              <a:t>Gráfica y descripción del presupuesto asignado, vigente, ejecutado y saldo del grupo de servicios personales (grupo 0)</a:t>
            </a:r>
          </a:p>
          <a:p>
            <a:endParaRPr lang="es-GT" sz="2800" b="1" dirty="0">
              <a:solidFill>
                <a:srgbClr val="0B2A4A"/>
              </a:solidFill>
              <a:latin typeface="Montserrat Medium" pitchFamily="2" charset="77"/>
            </a:endParaRPr>
          </a:p>
        </p:txBody>
      </p:sp>
    </p:spTree>
    <p:extLst>
      <p:ext uri="{BB962C8B-B14F-4D97-AF65-F5344CB8AC3E}">
        <p14:creationId xmlns:p14="http://schemas.microsoft.com/office/powerpoint/2010/main" val="1760712166"/>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0.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9.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6</TotalTime>
  <Words>1809</Words>
  <Application>Microsoft Office PowerPoint</Application>
  <PresentationFormat>Panorámica</PresentationFormat>
  <Paragraphs>276</Paragraphs>
  <Slides>34</Slides>
  <Notes>14</Notes>
  <HiddenSlides>0</HiddenSlides>
  <MMClips>0</MMClips>
  <ScaleCrop>false</ScaleCrop>
  <HeadingPairs>
    <vt:vector size="6" baseType="variant">
      <vt:variant>
        <vt:lpstr>Fuentes usadas</vt:lpstr>
      </vt:variant>
      <vt:variant>
        <vt:i4>9</vt:i4>
      </vt:variant>
      <vt:variant>
        <vt:lpstr>Tema</vt:lpstr>
      </vt:variant>
      <vt:variant>
        <vt:i4>1</vt:i4>
      </vt:variant>
      <vt:variant>
        <vt:lpstr>Títulos de diapositiva</vt:lpstr>
      </vt:variant>
      <vt:variant>
        <vt:i4>34</vt:i4>
      </vt:variant>
    </vt:vector>
  </HeadingPairs>
  <TitlesOfParts>
    <vt:vector size="44" baseType="lpstr">
      <vt:lpstr>Arial</vt:lpstr>
      <vt:lpstr>Calibri</vt:lpstr>
      <vt:lpstr>Calibri Light</vt:lpstr>
      <vt:lpstr>Courier New</vt:lpstr>
      <vt:lpstr>Montserrat</vt:lpstr>
      <vt:lpstr>Montserrat Medium</vt:lpstr>
      <vt:lpstr>Montserrat SemiBold</vt:lpstr>
      <vt:lpstr>Times New Roman</vt:lpstr>
      <vt:lpstr>Wingdings</vt:lpstr>
      <vt:lpstr>Tema de Office</vt:lpstr>
      <vt:lpstr>Presentación de PowerPoint</vt:lpstr>
      <vt:lpstr>PRINCIPALES RESULTADOS Y AVANCES AL TERCER CUATRIMESTRE, AÑO 2021 MINISTERIO DE ECONOMIA</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PARTE ESPECÍFICA</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Microsoft Office User</dc:creator>
  <cp:lastModifiedBy>Isabela Carranza Alvarez</cp:lastModifiedBy>
  <cp:revision>10</cp:revision>
  <dcterms:created xsi:type="dcterms:W3CDTF">2021-05-04T19:30:50Z</dcterms:created>
  <dcterms:modified xsi:type="dcterms:W3CDTF">2022-01-06T15:55:21Z</dcterms:modified>
</cp:coreProperties>
</file>