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14" r:id="rId4"/>
    <p:sldId id="315" r:id="rId5"/>
    <p:sldId id="316" r:id="rId6"/>
    <p:sldId id="317" r:id="rId7"/>
    <p:sldId id="318" r:id="rId8"/>
    <p:sldId id="336" r:id="rId9"/>
    <p:sldId id="319" r:id="rId10"/>
    <p:sldId id="320" r:id="rId11"/>
    <p:sldId id="321" r:id="rId12"/>
    <p:sldId id="322" r:id="rId13"/>
    <p:sldId id="323" r:id="rId14"/>
    <p:sldId id="337" r:id="rId15"/>
    <p:sldId id="325" r:id="rId16"/>
    <p:sldId id="326" r:id="rId17"/>
    <p:sldId id="327" r:id="rId18"/>
    <p:sldId id="328" r:id="rId19"/>
    <p:sldId id="329" r:id="rId20"/>
    <p:sldId id="331" r:id="rId21"/>
    <p:sldId id="330" r:id="rId22"/>
    <p:sldId id="332" r:id="rId23"/>
    <p:sldId id="333" r:id="rId24"/>
    <p:sldId id="334" r:id="rId25"/>
    <p:sldId id="335" r:id="rId26"/>
    <p:sldId id="313" r:id="rId27"/>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CA4"/>
    <a:srgbClr val="44536A"/>
    <a:srgbClr val="2F4B8F"/>
    <a:srgbClr val="025281"/>
    <a:srgbClr val="193767"/>
    <a:srgbClr val="015CB0"/>
    <a:srgbClr val="243817"/>
    <a:srgbClr val="77332A"/>
    <a:srgbClr val="037CB6"/>
    <a:srgbClr val="059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7"/>
    <p:restoredTop sz="96405"/>
  </p:normalViewPr>
  <p:slideViewPr>
    <p:cSldViewPr snapToGrid="0" snapToObjects="1">
      <p:cViewPr varScale="1">
        <p:scale>
          <a:sx n="91" d="100"/>
          <a:sy n="91" d="100"/>
        </p:scale>
        <p:origin x="4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carloscoyote\Documents\MINEX\Minex%202021\Comunicacion\3%20informe%20cuatrimestral\final%20enero\FINAL%20Informacio&#769;n%20para%20generar%20las%20graficas%20del%20infor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arloscoyote\Documents\MINEX\Minex%202021\Comunicacion\3%20informe%20cuatrimestral\final%20enero\FINAL%20Informacio&#769;n%20para%20generar%20las%20graficas%20del%20infor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GT" sz="1000">
                <a:solidFill>
                  <a:sysClr val="windowText" lastClr="000000"/>
                </a:solidFill>
                <a:latin typeface="Times New Roman" panose="02020603050405020304" pitchFamily="18" charset="0"/>
                <a:cs typeface="Times New Roman" panose="02020603050405020304" pitchFamily="18" charset="0"/>
              </a:rPr>
              <a:t>Gráfica</a:t>
            </a:r>
            <a:r>
              <a:rPr lang="es-GT" sz="1000" baseline="0">
                <a:solidFill>
                  <a:sysClr val="windowText" lastClr="000000"/>
                </a:solidFill>
                <a:latin typeface="Times New Roman" panose="02020603050405020304" pitchFamily="18" charset="0"/>
                <a:cs typeface="Times New Roman" panose="02020603050405020304" pitchFamily="18" charset="0"/>
              </a:rPr>
              <a:t> por Grupo de Gasto</a:t>
            </a:r>
            <a:endParaRPr lang="es-GT">
              <a:solidFill>
                <a:sysClr val="windowText" lastClr="000000"/>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ES"/>
        </a:p>
      </c:txPr>
    </c:title>
    <c:autoTitleDeleted val="0"/>
    <c:plotArea>
      <c:layout>
        <c:manualLayout>
          <c:layoutTarget val="inner"/>
          <c:xMode val="edge"/>
          <c:yMode val="edge"/>
          <c:x val="0.10236064489561626"/>
          <c:y val="5.5375472717450025E-2"/>
          <c:w val="0.88311214961045881"/>
          <c:h val="0.86354641245209018"/>
        </c:manualLayout>
      </c:layout>
      <c:barChart>
        <c:barDir val="col"/>
        <c:grouping val="clustered"/>
        <c:varyColors val="0"/>
        <c:ser>
          <c:idx val="0"/>
          <c:order val="0"/>
          <c:tx>
            <c:strRef>
              <c:f>Hoja1!$D$15</c:f>
              <c:strCache>
                <c:ptCount val="1"/>
                <c:pt idx="0">
                  <c:v>Asignado </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Hoja1!$C$16:$C$21</c:f>
              <c:strCache>
                <c:ptCount val="6"/>
                <c:pt idx="0">
                  <c:v>000 Servicios personales </c:v>
                </c:pt>
                <c:pt idx="1">
                  <c:v>100 Servicios no personales </c:v>
                </c:pt>
                <c:pt idx="2">
                  <c:v>200 Materiales y suministros </c:v>
                </c:pt>
                <c:pt idx="3">
                  <c:v>300 Propiedad, planta, equipo e intangibles </c:v>
                </c:pt>
                <c:pt idx="4">
                  <c:v>400 Transferencias corrientes </c:v>
                </c:pt>
                <c:pt idx="5">
                  <c:v>900 Asignaciones globales </c:v>
                </c:pt>
              </c:strCache>
            </c:strRef>
          </c:cat>
          <c:val>
            <c:numRef>
              <c:f>Hoja1!$D$16:$D$21</c:f>
            </c:numRef>
          </c:val>
          <c:extLst>
            <c:ext xmlns:c16="http://schemas.microsoft.com/office/drawing/2014/chart" uri="{C3380CC4-5D6E-409C-BE32-E72D297353CC}">
              <c16:uniqueId val="{00000000-DCA0-4C42-B924-7B7621147E9F}"/>
            </c:ext>
          </c:extLst>
        </c:ser>
        <c:ser>
          <c:idx val="1"/>
          <c:order val="1"/>
          <c:tx>
            <c:strRef>
              <c:f>Hoja1!$E$15</c:f>
              <c:strCache>
                <c:ptCount val="1"/>
                <c:pt idx="0">
                  <c:v>Vigente </c:v>
                </c:pt>
              </c:strCache>
            </c:strRef>
          </c:tx>
          <c:spPr>
            <a:solidFill>
              <a:schemeClr val="accent1">
                <a:lumMod val="7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Hoja1!$C$16:$C$21</c:f>
              <c:strCache>
                <c:ptCount val="6"/>
                <c:pt idx="0">
                  <c:v>000 Servicios personales </c:v>
                </c:pt>
                <c:pt idx="1">
                  <c:v>100 Servicios no personales </c:v>
                </c:pt>
                <c:pt idx="2">
                  <c:v>200 Materiales y suministros </c:v>
                </c:pt>
                <c:pt idx="3">
                  <c:v>300 Propiedad, planta, equipo e intangibles </c:v>
                </c:pt>
                <c:pt idx="4">
                  <c:v>400 Transferencias corrientes </c:v>
                </c:pt>
                <c:pt idx="5">
                  <c:v>900 Asignaciones globales </c:v>
                </c:pt>
              </c:strCache>
            </c:strRef>
          </c:cat>
          <c:val>
            <c:numRef>
              <c:f>Hoja1!$E$16:$E$21</c:f>
              <c:numCache>
                <c:formatCode>#,##0.00</c:formatCode>
                <c:ptCount val="6"/>
                <c:pt idx="0">
                  <c:v>269812472</c:v>
                </c:pt>
                <c:pt idx="1">
                  <c:v>228895749</c:v>
                </c:pt>
                <c:pt idx="2">
                  <c:v>10690652</c:v>
                </c:pt>
                <c:pt idx="3">
                  <c:v>8064941</c:v>
                </c:pt>
                <c:pt idx="4">
                  <c:v>63742694</c:v>
                </c:pt>
                <c:pt idx="5">
                  <c:v>3565693</c:v>
                </c:pt>
              </c:numCache>
            </c:numRef>
          </c:val>
          <c:extLst>
            <c:ext xmlns:c16="http://schemas.microsoft.com/office/drawing/2014/chart" uri="{C3380CC4-5D6E-409C-BE32-E72D297353CC}">
              <c16:uniqueId val="{00000001-DCA0-4C42-B924-7B7621147E9F}"/>
            </c:ext>
          </c:extLst>
        </c:ser>
        <c:ser>
          <c:idx val="2"/>
          <c:order val="2"/>
          <c:tx>
            <c:strRef>
              <c:f>Hoja1!$F$15</c:f>
              <c:strCache>
                <c:ptCount val="1"/>
                <c:pt idx="0">
                  <c:v>Ejecutado</c:v>
                </c:pt>
              </c:strCache>
            </c:strRef>
          </c:tx>
          <c:spPr>
            <a:solidFill>
              <a:schemeClr val="tx2">
                <a:lumMod val="60000"/>
                <a:lumOff val="4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Hoja1!$C$16:$C$21</c:f>
              <c:strCache>
                <c:ptCount val="6"/>
                <c:pt idx="0">
                  <c:v>000 Servicios personales </c:v>
                </c:pt>
                <c:pt idx="1">
                  <c:v>100 Servicios no personales </c:v>
                </c:pt>
                <c:pt idx="2">
                  <c:v>200 Materiales y suministros </c:v>
                </c:pt>
                <c:pt idx="3">
                  <c:v>300 Propiedad, planta, equipo e intangibles </c:v>
                </c:pt>
                <c:pt idx="4">
                  <c:v>400 Transferencias corrientes </c:v>
                </c:pt>
                <c:pt idx="5">
                  <c:v>900 Asignaciones globales </c:v>
                </c:pt>
              </c:strCache>
            </c:strRef>
          </c:cat>
          <c:val>
            <c:numRef>
              <c:f>Hoja1!$F$16:$F$21</c:f>
              <c:numCache>
                <c:formatCode>#,##0.00</c:formatCode>
                <c:ptCount val="6"/>
                <c:pt idx="0">
                  <c:v>269084777.74000001</c:v>
                </c:pt>
                <c:pt idx="1">
                  <c:v>227648281.37</c:v>
                </c:pt>
                <c:pt idx="2">
                  <c:v>9883621.2699999996</c:v>
                </c:pt>
                <c:pt idx="3">
                  <c:v>6934857.0199999996</c:v>
                </c:pt>
                <c:pt idx="4">
                  <c:v>56457740.530000001</c:v>
                </c:pt>
                <c:pt idx="5">
                  <c:v>3565692.02</c:v>
                </c:pt>
              </c:numCache>
            </c:numRef>
          </c:val>
          <c:extLst>
            <c:ext xmlns:c16="http://schemas.microsoft.com/office/drawing/2014/chart" uri="{C3380CC4-5D6E-409C-BE32-E72D297353CC}">
              <c16:uniqueId val="{00000002-DCA0-4C42-B924-7B7621147E9F}"/>
            </c:ext>
          </c:extLst>
        </c:ser>
        <c:ser>
          <c:idx val="3"/>
          <c:order val="3"/>
          <c:tx>
            <c:strRef>
              <c:f>Hoja1!$G$15</c:f>
              <c:strCache>
                <c:ptCount val="1"/>
                <c:pt idx="0">
                  <c:v>Saldo</c:v>
                </c:pt>
              </c:strCache>
            </c:strRef>
          </c:tx>
          <c:spPr>
            <a:solidFill>
              <a:schemeClr val="accent1">
                <a:lumMod val="40000"/>
                <a:lumOff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Hoja1!$C$16:$C$21</c:f>
              <c:strCache>
                <c:ptCount val="6"/>
                <c:pt idx="0">
                  <c:v>000 Servicios personales </c:v>
                </c:pt>
                <c:pt idx="1">
                  <c:v>100 Servicios no personales </c:v>
                </c:pt>
                <c:pt idx="2">
                  <c:v>200 Materiales y suministros </c:v>
                </c:pt>
                <c:pt idx="3">
                  <c:v>300 Propiedad, planta, equipo e intangibles </c:v>
                </c:pt>
                <c:pt idx="4">
                  <c:v>400 Transferencias corrientes </c:v>
                </c:pt>
                <c:pt idx="5">
                  <c:v>900 Asignaciones globales </c:v>
                </c:pt>
              </c:strCache>
            </c:strRef>
          </c:cat>
          <c:val>
            <c:numRef>
              <c:f>Hoja1!$G$16:$G$21</c:f>
              <c:numCache>
                <c:formatCode>#,##0.00</c:formatCode>
                <c:ptCount val="6"/>
                <c:pt idx="0">
                  <c:v>727694.25999999046</c:v>
                </c:pt>
                <c:pt idx="1">
                  <c:v>1247467.6299999952</c:v>
                </c:pt>
                <c:pt idx="2">
                  <c:v>807030.73000000045</c:v>
                </c:pt>
                <c:pt idx="3">
                  <c:v>1130083.9800000004</c:v>
                </c:pt>
                <c:pt idx="4">
                  <c:v>7284953.4699999988</c:v>
                </c:pt>
                <c:pt idx="5">
                  <c:v>0.97999999998137355</c:v>
                </c:pt>
              </c:numCache>
            </c:numRef>
          </c:val>
          <c:extLst>
            <c:ext xmlns:c16="http://schemas.microsoft.com/office/drawing/2014/chart" uri="{C3380CC4-5D6E-409C-BE32-E72D297353CC}">
              <c16:uniqueId val="{00000003-DCA0-4C42-B924-7B7621147E9F}"/>
            </c:ext>
          </c:extLst>
        </c:ser>
        <c:dLbls>
          <c:showLegendKey val="0"/>
          <c:showVal val="0"/>
          <c:showCatName val="0"/>
          <c:showSerName val="0"/>
          <c:showPercent val="0"/>
          <c:showBubbleSize val="0"/>
        </c:dLbls>
        <c:gapWidth val="182"/>
        <c:axId val="2142314543"/>
        <c:axId val="145331759"/>
      </c:barChart>
      <c:catAx>
        <c:axId val="214231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5331759"/>
        <c:crosses val="autoZero"/>
        <c:auto val="1"/>
        <c:lblAlgn val="ctr"/>
        <c:lblOffset val="100"/>
        <c:noMultiLvlLbl val="0"/>
      </c:catAx>
      <c:valAx>
        <c:axId val="145331759"/>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2142314543"/>
        <c:crosses val="autoZero"/>
        <c:crossBetween val="between"/>
      </c:valAx>
      <c:spPr>
        <a:noFill/>
        <a:ln>
          <a:noFill/>
        </a:ln>
        <a:effectLst/>
      </c:spPr>
    </c:plotArea>
    <c:legend>
      <c:legendPos val="b"/>
      <c:layout>
        <c:manualLayout>
          <c:xMode val="edge"/>
          <c:yMode val="edge"/>
          <c:x val="0.65296931341526232"/>
          <c:y val="0.20076953508850293"/>
          <c:w val="0.20100224199391875"/>
          <c:h val="4.582434691611684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s-GT" sz="1000">
                <a:solidFill>
                  <a:sysClr val="windowText" lastClr="000000"/>
                </a:solidFill>
                <a:latin typeface="Times New Roman" panose="02020603050405020304" pitchFamily="18" charset="0"/>
                <a:cs typeface="Times New Roman" panose="02020603050405020304" pitchFamily="18" charset="0"/>
              </a:rPr>
              <a:t>Gráfica del Presupuesto por Finalidad</a:t>
            </a:r>
          </a:p>
        </c:rich>
      </c:tx>
      <c:layout>
        <c:manualLayout>
          <c:xMode val="edge"/>
          <c:yMode val="edge"/>
          <c:x val="0.36889375684556408"/>
          <c:y val="0.125"/>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manualLayout>
          <c:layoutTarget val="inner"/>
          <c:xMode val="edge"/>
          <c:yMode val="edge"/>
          <c:x val="9.5681072225053287E-2"/>
          <c:y val="0.14583333333333334"/>
          <c:w val="0.77601343021057645"/>
          <c:h val="0.74530074365704291"/>
        </c:manualLayout>
      </c:layout>
      <c:barChart>
        <c:barDir val="bar"/>
        <c:grouping val="stacked"/>
        <c:varyColors val="0"/>
        <c:ser>
          <c:idx val="0"/>
          <c:order val="0"/>
          <c:spPr>
            <a:solidFill>
              <a:schemeClr val="tx2">
                <a:lumMod val="20000"/>
                <a:lumOff val="80000"/>
              </a:schemeClr>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8C80-D448-A994-FA328D71C9F2}"/>
              </c:ext>
            </c:extLst>
          </c:dPt>
          <c:dPt>
            <c:idx val="1"/>
            <c:invertIfNegative val="0"/>
            <c:bubble3D val="0"/>
            <c:spPr>
              <a:solidFill>
                <a:srgbClr val="0070C0"/>
              </a:solidFill>
              <a:ln>
                <a:noFill/>
              </a:ln>
              <a:effectLst/>
            </c:spPr>
            <c:extLst>
              <c:ext xmlns:c16="http://schemas.microsoft.com/office/drawing/2014/chart" uri="{C3380CC4-5D6E-409C-BE32-E72D297353CC}">
                <c16:uniqueId val="{00000003-8C80-D448-A994-FA328D71C9F2}"/>
              </c:ext>
            </c:extLst>
          </c:dPt>
          <c:dLbls>
            <c:dLbl>
              <c:idx val="0"/>
              <c:layout>
                <c:manualLayout>
                  <c:x val="0.41850305387975117"/>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C80-D448-A994-FA328D71C9F2}"/>
                </c:ext>
              </c:extLst>
            </c:dLbl>
            <c:dLbl>
              <c:idx val="1"/>
              <c:layout>
                <c:manualLayout>
                  <c:x val="0.41057064685664146"/>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C80-D448-A994-FA328D71C9F2}"/>
                </c:ext>
              </c:extLst>
            </c:dLbl>
            <c:dLbl>
              <c:idx val="2"/>
              <c:layout>
                <c:manualLayout>
                  <c:x val="4.5698555549907011E-2"/>
                  <c:y val="2.7884303473255026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C80-D448-A994-FA328D71C9F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Hoja1!$E$67:$G$67</c:f>
              <c:strCache>
                <c:ptCount val="3"/>
                <c:pt idx="0">
                  <c:v>Vigente </c:v>
                </c:pt>
                <c:pt idx="1">
                  <c:v>Ejecutado</c:v>
                </c:pt>
                <c:pt idx="2">
                  <c:v>Saldo</c:v>
                </c:pt>
              </c:strCache>
            </c:strRef>
          </c:cat>
          <c:val>
            <c:numRef>
              <c:f>Hoja1!$E$68:$G$68</c:f>
              <c:numCache>
                <c:formatCode>_(* #,##0.00_);_(* \(#,##0.00\);_(* "-"??_);_(@_)</c:formatCode>
                <c:ptCount val="3"/>
                <c:pt idx="0">
                  <c:v>584772201</c:v>
                </c:pt>
                <c:pt idx="1">
                  <c:v>573574969.95000005</c:v>
                </c:pt>
                <c:pt idx="2">
                  <c:v>11197231.049999952</c:v>
                </c:pt>
              </c:numCache>
            </c:numRef>
          </c:val>
          <c:extLst>
            <c:ext xmlns:c16="http://schemas.microsoft.com/office/drawing/2014/chart" uri="{C3380CC4-5D6E-409C-BE32-E72D297353CC}">
              <c16:uniqueId val="{00000005-8C80-D448-A994-FA328D71C9F2}"/>
            </c:ext>
          </c:extLst>
        </c:ser>
        <c:dLbls>
          <c:showLegendKey val="0"/>
          <c:showVal val="0"/>
          <c:showCatName val="0"/>
          <c:showSerName val="0"/>
          <c:showPercent val="0"/>
          <c:showBubbleSize val="0"/>
        </c:dLbls>
        <c:gapWidth val="150"/>
        <c:overlap val="100"/>
        <c:axId val="250724319"/>
        <c:axId val="561111407"/>
      </c:barChart>
      <c:catAx>
        <c:axId val="250724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561111407"/>
        <c:crosses val="autoZero"/>
        <c:auto val="1"/>
        <c:lblAlgn val="ctr"/>
        <c:lblOffset val="100"/>
        <c:noMultiLvlLbl val="0"/>
      </c:catAx>
      <c:valAx>
        <c:axId val="561111407"/>
        <c:scaling>
          <c:orientation val="minMax"/>
          <c:max val="600000000"/>
        </c:scaling>
        <c:delete val="0"/>
        <c:axPos val="b"/>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25072431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04/01/2022</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04/01/2022</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313503" y="219467"/>
            <a:ext cx="1619535" cy="646331"/>
          </a:xfrm>
          <a:prstGeom prst="rect">
            <a:avLst/>
          </a:prstGeom>
          <a:noFill/>
        </p:spPr>
        <p:txBody>
          <a:bodyPr wrap="square" rtlCol="0">
            <a:spAutoFit/>
          </a:bodyPr>
          <a:lstStyle/>
          <a:p>
            <a:r>
              <a:rPr lang="es-GT" sz="1200" b="1" dirty="0">
                <a:solidFill>
                  <a:srgbClr val="003353"/>
                </a:solidFill>
                <a:latin typeface="Montserrat" pitchFamily="2" charset="77"/>
              </a:rPr>
              <a:t>MINISTERIO </a:t>
            </a:r>
          </a:p>
          <a:p>
            <a:r>
              <a:rPr lang="es-GT" sz="1200" b="1" dirty="0">
                <a:solidFill>
                  <a:srgbClr val="003353"/>
                </a:solidFill>
                <a:latin typeface="Montserrat" pitchFamily="2" charset="77"/>
              </a:rPr>
              <a:t>DE RELACIONES</a:t>
            </a:r>
          </a:p>
          <a:p>
            <a:r>
              <a:rPr lang="es-GT" sz="1200" b="1" dirty="0">
                <a:solidFill>
                  <a:srgbClr val="003353"/>
                </a:solidFill>
                <a:latin typeface="Montserrat" pitchFamily="2" charset="77"/>
              </a:rPr>
              <a:t>EXTERIORES</a:t>
            </a:r>
          </a:p>
        </p:txBody>
      </p:sp>
    </p:spTree>
    <p:extLst>
      <p:ext uri="{BB962C8B-B14F-4D97-AF65-F5344CB8AC3E}">
        <p14:creationId xmlns:p14="http://schemas.microsoft.com/office/powerpoint/2010/main" val="132383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PAGO DE SALARIOS A SERVIDORES PÚBLICOS</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8" y="764455"/>
            <a:ext cx="6424578"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Y HONORARIOS A PERSONAL CONTRATADO A LA FECHA</a:t>
            </a:r>
          </a:p>
        </p:txBody>
      </p:sp>
      <p:sp>
        <p:nvSpPr>
          <p:cNvPr id="9" name="Rectángulo 8">
            <a:extLst>
              <a:ext uri="{FF2B5EF4-FFF2-40B4-BE49-F238E27FC236}">
                <a16:creationId xmlns:a16="http://schemas.microsoft.com/office/drawing/2014/main" id="{06EBAD8F-D6D4-664E-ACDC-07CE3AADBC7E}"/>
              </a:ext>
            </a:extLst>
          </p:cNvPr>
          <p:cNvSpPr/>
          <p:nvPr/>
        </p:nvSpPr>
        <p:spPr>
          <a:xfrm>
            <a:off x="528958" y="1837750"/>
            <a:ext cx="3469341" cy="213808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pic>
        <p:nvPicPr>
          <p:cNvPr id="10" name="Picture 2">
            <a:extLst>
              <a:ext uri="{FF2B5EF4-FFF2-40B4-BE49-F238E27FC236}">
                <a16:creationId xmlns:a16="http://schemas.microsoft.com/office/drawing/2014/main" id="{86ED0C83-7C43-2A4E-B4FD-2FDE9C63E8E8}"/>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5896" y="4333599"/>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E879D3DD-7E11-B64C-B6F5-7C93A813BC44}"/>
              </a:ext>
            </a:extLst>
          </p:cNvPr>
          <p:cNvSpPr txBox="1">
            <a:spLocks/>
          </p:cNvSpPr>
          <p:nvPr/>
        </p:nvSpPr>
        <p:spPr>
          <a:xfrm>
            <a:off x="747173" y="1680153"/>
            <a:ext cx="2979182" cy="2016022"/>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0000"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50000"/>
              </a:lnSpc>
            </a:pPr>
            <a:r>
              <a:rPr lang="es-GT" sz="2000" b="0" dirty="0">
                <a:solidFill>
                  <a:schemeClr val="bg1"/>
                </a:solidFill>
                <a:latin typeface="Arial" panose="020B0604020202020204" pitchFamily="34" charset="0"/>
                <a:cs typeface="Arial" panose="020B0604020202020204" pitchFamily="34" charset="0"/>
              </a:rPr>
              <a:t/>
            </a:r>
            <a:br>
              <a:rPr lang="es-GT" sz="2000" b="0" dirty="0">
                <a:solidFill>
                  <a:schemeClr val="bg1"/>
                </a:solidFill>
                <a:latin typeface="Arial" panose="020B0604020202020204" pitchFamily="34" charset="0"/>
                <a:cs typeface="Arial" panose="020B0604020202020204" pitchFamily="34" charset="0"/>
              </a:rPr>
            </a:br>
            <a:r>
              <a:rPr lang="es-GT" sz="2200" b="0" dirty="0">
                <a:solidFill>
                  <a:schemeClr val="bg1"/>
                </a:solidFill>
                <a:latin typeface="Arial" panose="020B0604020202020204" pitchFamily="34" charset="0"/>
                <a:cs typeface="Arial" panose="020B0604020202020204" pitchFamily="34" charset="0"/>
              </a:rPr>
              <a:t>Este rubro constituye el </a:t>
            </a:r>
            <a:r>
              <a:rPr lang="es-GT" sz="2900" b="1" dirty="0">
                <a:solidFill>
                  <a:schemeClr val="bg1"/>
                </a:solidFill>
                <a:latin typeface="Arial" panose="020B0604020202020204" pitchFamily="34" charset="0"/>
                <a:cs typeface="Arial" panose="020B0604020202020204" pitchFamily="34" charset="0"/>
              </a:rPr>
              <a:t>46.1%</a:t>
            </a:r>
            <a:r>
              <a:rPr lang="es-GT" sz="3400" b="1" dirty="0">
                <a:solidFill>
                  <a:schemeClr val="bg1"/>
                </a:solidFill>
                <a:latin typeface="Arial" panose="020B0604020202020204" pitchFamily="34" charset="0"/>
                <a:cs typeface="Arial" panose="020B0604020202020204" pitchFamily="34" charset="0"/>
              </a:rPr>
              <a:t> </a:t>
            </a:r>
            <a:r>
              <a:rPr lang="es-GT" sz="2200" b="0" dirty="0">
                <a:solidFill>
                  <a:schemeClr val="bg1"/>
                </a:solidFill>
                <a:latin typeface="Arial" panose="020B0604020202020204" pitchFamily="34" charset="0"/>
                <a:cs typeface="Arial" panose="020B0604020202020204" pitchFamily="34" charset="0"/>
              </a:rPr>
              <a:t>del presupuesto total</a:t>
            </a:r>
            <a:endParaRPr lang="es-GT" sz="2000" b="0" dirty="0">
              <a:solidFill>
                <a:schemeClr val="bg1"/>
              </a:solidFill>
              <a:latin typeface="Arial" panose="020B0604020202020204" pitchFamily="34" charset="0"/>
              <a:cs typeface="Arial" panose="020B0604020202020204" pitchFamily="34" charset="0"/>
            </a:endParaRPr>
          </a:p>
        </p:txBody>
      </p:sp>
      <p:sp>
        <p:nvSpPr>
          <p:cNvPr id="16" name="Título 1">
            <a:extLst>
              <a:ext uri="{FF2B5EF4-FFF2-40B4-BE49-F238E27FC236}">
                <a16:creationId xmlns:a16="http://schemas.microsoft.com/office/drawing/2014/main" id="{E61262ED-DE43-4F4E-A1B2-2F918368C876}"/>
              </a:ext>
            </a:extLst>
          </p:cNvPr>
          <p:cNvSpPr txBox="1">
            <a:spLocks/>
          </p:cNvSpPr>
          <p:nvPr/>
        </p:nvSpPr>
        <p:spPr>
          <a:xfrm>
            <a:off x="4618868" y="1716621"/>
            <a:ext cx="7406641" cy="415380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52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s-GT" sz="3400" b="1" dirty="0">
                <a:solidFill>
                  <a:schemeClr val="tx1">
                    <a:lumMod val="85000"/>
                    <a:lumOff val="15000"/>
                  </a:schemeClr>
                </a:solidFill>
                <a:latin typeface="Arial" panose="020B0604020202020204" pitchFamily="34" charset="0"/>
                <a:cs typeface="Arial" panose="020B0604020202020204" pitchFamily="34" charset="0"/>
              </a:rPr>
              <a:t>Presupuesto asignado</a:t>
            </a:r>
          </a:p>
          <a:p>
            <a:pPr marL="0" lvl="1" algn="just">
              <a:lnSpc>
                <a:spcPct val="150000"/>
              </a:lnSpc>
              <a:spcBef>
                <a:spcPct val="0"/>
              </a:spcBef>
            </a:pPr>
            <a:r>
              <a:rPr lang="es-GT" sz="6800" b="1" dirty="0">
                <a:solidFill>
                  <a:srgbClr val="059BA8"/>
                </a:solidFill>
                <a:latin typeface="Montserrat" pitchFamily="2" charset="77"/>
                <a:cs typeface="Arial" panose="020B0604020202020204" pitchFamily="34" charset="0"/>
              </a:rPr>
              <a:t>Q. 269,812,472.00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3400" b="0" dirty="0">
                <a:solidFill>
                  <a:schemeClr val="tx1">
                    <a:lumMod val="85000"/>
                    <a:lumOff val="15000"/>
                  </a:schemeClr>
                </a:solidFill>
                <a:latin typeface="Arial" panose="020B0604020202020204" pitchFamily="34" charset="0"/>
                <a:cs typeface="Arial" panose="020B0604020202020204" pitchFamily="34" charset="0"/>
              </a:rPr>
              <a:t>Presupuesto utilizado al </a:t>
            </a:r>
            <a:r>
              <a:rPr lang="es-GT" sz="3400" b="1" dirty="0">
                <a:solidFill>
                  <a:schemeClr val="tx1">
                    <a:lumMod val="85000"/>
                    <a:lumOff val="15000"/>
                  </a:schemeClr>
                </a:solidFill>
                <a:latin typeface="Arial" panose="020B0604020202020204" pitchFamily="34" charset="0"/>
                <a:cs typeface="Arial" panose="020B0604020202020204" pitchFamily="34" charset="0"/>
              </a:rPr>
              <a:t>tercer cuatrimestre 2021</a:t>
            </a:r>
            <a:r>
              <a:rPr lang="es-GT" sz="3400" dirty="0">
                <a:solidFill>
                  <a:schemeClr val="tx1">
                    <a:lumMod val="85000"/>
                    <a:lumOff val="15000"/>
                  </a:schemeClr>
                </a:solidFill>
                <a:latin typeface="Arial" panose="020B0604020202020204" pitchFamily="34" charset="0"/>
                <a:cs typeface="Arial" panose="020B0604020202020204" pitchFamily="34" charset="0"/>
              </a:rPr>
              <a:t> </a:t>
            </a:r>
          </a:p>
          <a:p>
            <a:pPr algn="just">
              <a:lnSpc>
                <a:spcPct val="150000"/>
              </a:lnSpc>
            </a:pPr>
            <a:r>
              <a:rPr lang="es-GT" sz="7700" b="1" dirty="0">
                <a:solidFill>
                  <a:srgbClr val="037CB6"/>
                </a:solidFill>
                <a:latin typeface="Montserrat" pitchFamily="2" charset="77"/>
                <a:cs typeface="Arial" panose="020B0604020202020204" pitchFamily="34" charset="0"/>
              </a:rPr>
              <a:t>Q. 269,084,777.74</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3400" b="1" dirty="0">
                <a:solidFill>
                  <a:schemeClr val="tx1">
                    <a:lumMod val="85000"/>
                    <a:lumOff val="15000"/>
                  </a:schemeClr>
                </a:solidFill>
                <a:latin typeface="Arial" panose="020B0604020202020204" pitchFamily="34" charset="0"/>
                <a:cs typeface="Arial" panose="020B0604020202020204" pitchFamily="34" charset="0"/>
              </a:rPr>
              <a:t>Presupuesto pendiente de utilizar</a:t>
            </a:r>
          </a:p>
          <a:p>
            <a:pPr marL="0" lvl="1" algn="just">
              <a:lnSpc>
                <a:spcPct val="150000"/>
              </a:lnSpc>
              <a:spcBef>
                <a:spcPct val="0"/>
              </a:spcBef>
            </a:pPr>
            <a:r>
              <a:rPr lang="es-GT" sz="7700" b="1" dirty="0">
                <a:solidFill>
                  <a:srgbClr val="2F4B8F"/>
                </a:solidFill>
                <a:latin typeface="Montserrat" pitchFamily="2" charset="77"/>
                <a:cs typeface="Arial" panose="020B0604020202020204" pitchFamily="34" charset="0"/>
              </a:rPr>
              <a:t>Q. 727,694.26</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96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¿EN QUÉ INVIERTE EL MINISTERIO</a:t>
            </a:r>
            <a:br>
              <a:rPr lang="es-GT" sz="2400" b="1" dirty="0">
                <a:solidFill>
                  <a:srgbClr val="003353"/>
                </a:solidFill>
                <a:latin typeface="Montserrat" pitchFamily="2" charset="77"/>
              </a:rPr>
            </a:br>
            <a:r>
              <a:rPr lang="es-GT" sz="2400" b="1" dirty="0">
                <a:solidFill>
                  <a:srgbClr val="003353"/>
                </a:solidFill>
                <a:latin typeface="Montserrat" pitchFamily="2" charset="77"/>
              </a:rPr>
              <a:t>DE RELACIONES EXTERIORES?</a:t>
            </a:r>
          </a:p>
        </p:txBody>
      </p:sp>
      <p:sp>
        <p:nvSpPr>
          <p:cNvPr id="12" name="Rectángulo 11">
            <a:extLst>
              <a:ext uri="{FF2B5EF4-FFF2-40B4-BE49-F238E27FC236}">
                <a16:creationId xmlns:a16="http://schemas.microsoft.com/office/drawing/2014/main" id="{F4F32E11-D15E-7E42-9EB0-CB0F6141EED4}"/>
              </a:ext>
            </a:extLst>
          </p:cNvPr>
          <p:cNvSpPr/>
          <p:nvPr/>
        </p:nvSpPr>
        <p:spPr>
          <a:xfrm>
            <a:off x="524809" y="2110792"/>
            <a:ext cx="2687171" cy="235385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3" name="Título 1">
            <a:extLst>
              <a:ext uri="{FF2B5EF4-FFF2-40B4-BE49-F238E27FC236}">
                <a16:creationId xmlns:a16="http://schemas.microsoft.com/office/drawing/2014/main" id="{8421788B-FD3A-8D48-BAA7-2B77C50A80DF}"/>
              </a:ext>
            </a:extLst>
          </p:cNvPr>
          <p:cNvSpPr txBox="1">
            <a:spLocks/>
          </p:cNvSpPr>
          <p:nvPr/>
        </p:nvSpPr>
        <p:spPr>
          <a:xfrm>
            <a:off x="674115" y="1779231"/>
            <a:ext cx="2365647" cy="2545634"/>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00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50000"/>
              </a:lnSpc>
            </a:pPr>
            <a:r>
              <a:rPr lang="es-GT" sz="2000" b="0" dirty="0">
                <a:solidFill>
                  <a:schemeClr val="tx1"/>
                </a:solidFill>
                <a:latin typeface="Arial" panose="020B0604020202020204" pitchFamily="34" charset="0"/>
                <a:cs typeface="Arial" panose="020B0604020202020204" pitchFamily="34" charset="0"/>
              </a:rPr>
              <a:t/>
            </a:r>
            <a:br>
              <a:rPr lang="es-GT" sz="2000" b="0" dirty="0">
                <a:solidFill>
                  <a:schemeClr val="tx1"/>
                </a:solidFill>
                <a:latin typeface="Arial" panose="020B0604020202020204" pitchFamily="34" charset="0"/>
                <a:cs typeface="Arial" panose="020B0604020202020204" pitchFamily="34" charset="0"/>
              </a:rPr>
            </a:br>
            <a:r>
              <a:rPr lang="es-GT" sz="2000" b="0" dirty="0">
                <a:solidFill>
                  <a:schemeClr val="bg1"/>
                </a:solidFill>
                <a:latin typeface="Arial" panose="020B0604020202020204" pitchFamily="34" charset="0"/>
                <a:cs typeface="Arial" panose="020B0604020202020204" pitchFamily="34" charset="0"/>
              </a:rPr>
              <a:t>La inversión se basa principalmente </a:t>
            </a:r>
            <a:r>
              <a:rPr lang="es-GT" sz="2000" dirty="0">
                <a:solidFill>
                  <a:schemeClr val="bg1"/>
                </a:solidFill>
                <a:latin typeface="Arial" panose="020B0604020202020204" pitchFamily="34" charset="0"/>
                <a:cs typeface="Arial" panose="020B0604020202020204" pitchFamily="34" charset="0"/>
              </a:rPr>
              <a:t>en adquisición de </a:t>
            </a:r>
            <a:r>
              <a:rPr lang="es-GT" sz="2700" b="1" dirty="0">
                <a:solidFill>
                  <a:schemeClr val="bg1"/>
                </a:solidFill>
                <a:latin typeface="Arial" panose="020B0604020202020204" pitchFamily="34" charset="0"/>
                <a:cs typeface="Arial" panose="020B0604020202020204" pitchFamily="34" charset="0"/>
              </a:rPr>
              <a:t>mobiliario y equipo</a:t>
            </a:r>
            <a:endParaRPr lang="es-GT" sz="2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4" name="Picture 4" descr="Edificio - Iconos gratis de edificios">
            <a:extLst>
              <a:ext uri="{FF2B5EF4-FFF2-40B4-BE49-F238E27FC236}">
                <a16:creationId xmlns:a16="http://schemas.microsoft.com/office/drawing/2014/main" id="{C6A52487-1E56-D24E-ADF0-5F24DB6776D2}"/>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4809" y="4625040"/>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15" name="Elipse 14">
            <a:extLst>
              <a:ext uri="{FF2B5EF4-FFF2-40B4-BE49-F238E27FC236}">
                <a16:creationId xmlns:a16="http://schemas.microsoft.com/office/drawing/2014/main" id="{B6DA9241-0CF7-944B-A3D8-3C36839CBB12}"/>
              </a:ext>
            </a:extLst>
          </p:cNvPr>
          <p:cNvSpPr/>
          <p:nvPr/>
        </p:nvSpPr>
        <p:spPr>
          <a:xfrm>
            <a:off x="3677353" y="2110792"/>
            <a:ext cx="403575" cy="403575"/>
          </a:xfrm>
          <a:prstGeom prst="ellipse">
            <a:avLst/>
          </a:prstGeom>
          <a:solidFill>
            <a:srgbClr val="19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1</a:t>
            </a:r>
          </a:p>
        </p:txBody>
      </p:sp>
      <p:sp>
        <p:nvSpPr>
          <p:cNvPr id="17" name="Elipse 16">
            <a:extLst>
              <a:ext uri="{FF2B5EF4-FFF2-40B4-BE49-F238E27FC236}">
                <a16:creationId xmlns:a16="http://schemas.microsoft.com/office/drawing/2014/main" id="{3BB87BB0-55C8-7C43-829C-FC56AE5BC389}"/>
              </a:ext>
            </a:extLst>
          </p:cNvPr>
          <p:cNvSpPr/>
          <p:nvPr/>
        </p:nvSpPr>
        <p:spPr>
          <a:xfrm>
            <a:off x="3677353" y="3833347"/>
            <a:ext cx="403575" cy="403575"/>
          </a:xfrm>
          <a:prstGeom prst="ellipse">
            <a:avLst/>
          </a:prstGeom>
          <a:solidFill>
            <a:srgbClr val="19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2</a:t>
            </a:r>
          </a:p>
        </p:txBody>
      </p:sp>
      <p:sp>
        <p:nvSpPr>
          <p:cNvPr id="18" name="Título 1">
            <a:extLst>
              <a:ext uri="{FF2B5EF4-FFF2-40B4-BE49-F238E27FC236}">
                <a16:creationId xmlns:a16="http://schemas.microsoft.com/office/drawing/2014/main" id="{AE088843-13A0-074A-8F9C-FB214F0B2187}"/>
              </a:ext>
            </a:extLst>
          </p:cNvPr>
          <p:cNvSpPr txBox="1">
            <a:spLocks/>
          </p:cNvSpPr>
          <p:nvPr/>
        </p:nvSpPr>
        <p:spPr>
          <a:xfrm>
            <a:off x="4183094" y="1381364"/>
            <a:ext cx="7260650" cy="4532143"/>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00000"/>
              </a:lnSpc>
            </a:pPr>
            <a:r>
              <a:rPr lang="es-GT" sz="2200" b="1" dirty="0">
                <a:solidFill>
                  <a:schemeClr val="tx1">
                    <a:lumMod val="85000"/>
                    <a:lumOff val="15000"/>
                  </a:schemeClr>
                </a:solidFill>
                <a:latin typeface="Arial" panose="020B0604020202020204" pitchFamily="34" charset="0"/>
                <a:cs typeface="Arial" panose="020B0604020202020204" pitchFamily="34" charset="0"/>
              </a:rPr>
              <a:t>El Ministerio de Relaciones Exteriores invierte </a:t>
            </a:r>
            <a:r>
              <a:rPr lang="es-GT" sz="2400" dirty="0">
                <a:solidFill>
                  <a:schemeClr val="tx1">
                    <a:lumMod val="85000"/>
                    <a:lumOff val="15000"/>
                  </a:schemeClr>
                </a:solidFill>
                <a:latin typeface="Arial" panose="020B0604020202020204" pitchFamily="34" charset="0"/>
                <a:cs typeface="Arial" panose="020B0604020202020204" pitchFamily="34" charset="0"/>
              </a:rPr>
              <a:t>en mobiliario y equipo para fortalecimiento institucional en Planta Central y Servicio Exterior. </a:t>
            </a: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r>
              <a:rPr lang="es-GT" sz="2200" b="1" dirty="0">
                <a:solidFill>
                  <a:schemeClr val="tx1">
                    <a:lumMod val="85000"/>
                    <a:lumOff val="15000"/>
                  </a:schemeClr>
                </a:solidFill>
                <a:latin typeface="Arial" panose="020B0604020202020204" pitchFamily="34" charset="0"/>
                <a:cs typeface="Arial" panose="020B0604020202020204" pitchFamily="34" charset="0"/>
              </a:rPr>
              <a:t>En este cuatrimestre se destaca la adquisición de 30 equipos </a:t>
            </a:r>
            <a:r>
              <a:rPr lang="es-GT" sz="2400" dirty="0">
                <a:solidFill>
                  <a:schemeClr val="tx1">
                    <a:lumMod val="85000"/>
                    <a:lumOff val="15000"/>
                  </a:schemeClr>
                </a:solidFill>
                <a:latin typeface="Arial" panose="020B0604020202020204" pitchFamily="34" charset="0"/>
                <a:cs typeface="Arial" panose="020B0604020202020204" pitchFamily="34" charset="0"/>
              </a:rPr>
              <a:t>de captura de datos para la emisión de pasaportes para guatemaltecos en el exterior, para un total de 90 equipos adquiridos en el 2021.</a:t>
            </a:r>
            <a:endParaRPr lang="es-GT" sz="2200" b="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78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C1FA694-7392-9148-B045-FFB48330F9BC}"/>
              </a:ext>
            </a:extLst>
          </p:cNvPr>
          <p:cNvSpPr/>
          <p:nvPr/>
        </p:nvSpPr>
        <p:spPr>
          <a:xfrm>
            <a:off x="502911" y="2067368"/>
            <a:ext cx="2687171" cy="235385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6" name="Título 1">
            <a:extLst>
              <a:ext uri="{FF2B5EF4-FFF2-40B4-BE49-F238E27FC236}">
                <a16:creationId xmlns:a16="http://schemas.microsoft.com/office/drawing/2014/main" id="{9F76555D-30E5-154E-A9B7-9FACA059D571}"/>
              </a:ext>
            </a:extLst>
          </p:cNvPr>
          <p:cNvSpPr>
            <a:spLocks noGrp="1"/>
          </p:cNvSpPr>
          <p:nvPr>
            <p:ph type="title"/>
          </p:nvPr>
        </p:nvSpPr>
        <p:spPr>
          <a:xfrm>
            <a:off x="408708" y="406689"/>
            <a:ext cx="8055669" cy="853699"/>
          </a:xfrm>
        </p:spPr>
        <p:txBody>
          <a:bodyPr>
            <a:normAutofit/>
          </a:bodyPr>
          <a:lstStyle/>
          <a:p>
            <a:r>
              <a:rPr lang="es-GT" sz="2400" b="1" dirty="0">
                <a:solidFill>
                  <a:srgbClr val="003353"/>
                </a:solidFill>
                <a:latin typeface="Montserrat" pitchFamily="2" charset="77"/>
              </a:rPr>
              <a:t>MONTO UTILIZADO EN INVERSIÓN A LA FECHA</a:t>
            </a:r>
          </a:p>
        </p:txBody>
      </p:sp>
      <p:pic>
        <p:nvPicPr>
          <p:cNvPr id="19" name="Picture 4" descr="Edificio - Iconos gratis de edificios">
            <a:extLst>
              <a:ext uri="{FF2B5EF4-FFF2-40B4-BE49-F238E27FC236}">
                <a16:creationId xmlns:a16="http://schemas.microsoft.com/office/drawing/2014/main" id="{B77EB904-F6A5-3E40-A35E-DFD33B5304FE}"/>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911" y="4643745"/>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20" name="Título 1">
            <a:extLst>
              <a:ext uri="{FF2B5EF4-FFF2-40B4-BE49-F238E27FC236}">
                <a16:creationId xmlns:a16="http://schemas.microsoft.com/office/drawing/2014/main" id="{13DBC2EA-338B-464D-A0C0-DBE33FC1A532}"/>
              </a:ext>
            </a:extLst>
          </p:cNvPr>
          <p:cNvSpPr txBox="1">
            <a:spLocks/>
          </p:cNvSpPr>
          <p:nvPr/>
        </p:nvSpPr>
        <p:spPr>
          <a:xfrm>
            <a:off x="668158" y="1997336"/>
            <a:ext cx="2521924" cy="2423886"/>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82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bg1"/>
                </a:solidFill>
                <a:latin typeface="Arial" panose="020B0604020202020204" pitchFamily="34" charset="0"/>
                <a:cs typeface="Arial" panose="020B0604020202020204" pitchFamily="34" charset="0"/>
              </a:rPr>
              <a:t>Este rubro constituye el </a:t>
            </a:r>
            <a:r>
              <a:rPr lang="es-GT" sz="2900" b="1" dirty="0">
                <a:solidFill>
                  <a:schemeClr val="bg1"/>
                </a:solidFill>
                <a:latin typeface="Arial" panose="020B0604020202020204" pitchFamily="34" charset="0"/>
                <a:cs typeface="Arial" panose="020B0604020202020204" pitchFamily="34" charset="0"/>
              </a:rPr>
              <a:t>1.38% </a:t>
            </a:r>
            <a:r>
              <a:rPr lang="es-GT" sz="2200" b="0" dirty="0">
                <a:solidFill>
                  <a:schemeClr val="bg1"/>
                </a:solidFill>
                <a:latin typeface="Arial" panose="020B0604020202020204" pitchFamily="34" charset="0"/>
                <a:cs typeface="Arial" panose="020B0604020202020204" pitchFamily="34" charset="0"/>
              </a:rPr>
              <a:t>del total del presupuesto del MINEX</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22" name="Título 1">
            <a:extLst>
              <a:ext uri="{FF2B5EF4-FFF2-40B4-BE49-F238E27FC236}">
                <a16:creationId xmlns:a16="http://schemas.microsoft.com/office/drawing/2014/main" id="{740C93B7-B2CD-CE42-85BF-40A8D962F51A}"/>
              </a:ext>
            </a:extLst>
          </p:cNvPr>
          <p:cNvSpPr txBox="1">
            <a:spLocks/>
          </p:cNvSpPr>
          <p:nvPr/>
        </p:nvSpPr>
        <p:spPr>
          <a:xfrm>
            <a:off x="3926890" y="1778405"/>
            <a:ext cx="7406641" cy="415380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450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s-GT" sz="4000" b="1" dirty="0">
                <a:solidFill>
                  <a:schemeClr val="tx1">
                    <a:lumMod val="85000"/>
                    <a:lumOff val="15000"/>
                  </a:schemeClr>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8800" b="1" dirty="0">
                <a:solidFill>
                  <a:srgbClr val="059BA8"/>
                </a:solidFill>
                <a:latin typeface="Montserrat" pitchFamily="2" charset="77"/>
                <a:cs typeface="Arial" panose="020B0604020202020204" pitchFamily="34" charset="0"/>
              </a:rPr>
              <a:t>Q. 8,064,941.00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4000" b="0" dirty="0">
                <a:solidFill>
                  <a:schemeClr val="tx1">
                    <a:lumMod val="85000"/>
                    <a:lumOff val="15000"/>
                  </a:schemeClr>
                </a:solidFill>
                <a:latin typeface="Arial" panose="020B0604020202020204" pitchFamily="34" charset="0"/>
                <a:cs typeface="Arial" panose="020B0604020202020204" pitchFamily="34" charset="0"/>
              </a:rPr>
              <a:t>Presupuesto utilizado al </a:t>
            </a:r>
            <a:r>
              <a:rPr lang="es-GT" sz="4000" b="1" dirty="0">
                <a:solidFill>
                  <a:schemeClr val="tx1">
                    <a:lumMod val="85000"/>
                    <a:lumOff val="15000"/>
                  </a:schemeClr>
                </a:solidFill>
                <a:latin typeface="Arial" panose="020B0604020202020204" pitchFamily="34" charset="0"/>
                <a:cs typeface="Arial" panose="020B0604020202020204" pitchFamily="34" charset="0"/>
              </a:rPr>
              <a:t>tercer cuatrimestre 2021 para la inversión</a:t>
            </a:r>
            <a:r>
              <a:rPr lang="es-GT" sz="4000" dirty="0">
                <a:solidFill>
                  <a:schemeClr val="tx1">
                    <a:lumMod val="85000"/>
                    <a:lumOff val="15000"/>
                  </a:schemeClr>
                </a:solidFill>
                <a:latin typeface="Arial" panose="020B0604020202020204" pitchFamily="34" charset="0"/>
                <a:cs typeface="Arial" panose="020B0604020202020204" pitchFamily="34" charset="0"/>
              </a:rPr>
              <a:t> </a:t>
            </a:r>
          </a:p>
          <a:p>
            <a:pPr algn="just">
              <a:lnSpc>
                <a:spcPct val="150000"/>
              </a:lnSpc>
            </a:pPr>
            <a:r>
              <a:rPr lang="es-GT" sz="7700" b="1" dirty="0">
                <a:solidFill>
                  <a:srgbClr val="037CB6"/>
                </a:solidFill>
                <a:latin typeface="Montserrat" pitchFamily="2" charset="77"/>
                <a:cs typeface="Arial" panose="020B0604020202020204" pitchFamily="34" charset="0"/>
              </a:rPr>
              <a:t>Q. 6,934,857.02</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4000" b="1" dirty="0">
                <a:solidFill>
                  <a:schemeClr val="tx1">
                    <a:lumMod val="85000"/>
                    <a:lumOff val="15000"/>
                  </a:schemeClr>
                </a:solidFill>
                <a:latin typeface="Arial" panose="020B0604020202020204" pitchFamily="34" charset="0"/>
                <a:cs typeface="Arial" panose="020B0604020202020204" pitchFamily="34" charset="0"/>
              </a:rPr>
              <a:t>Presupuesto pendiente de utilizar </a:t>
            </a:r>
            <a:r>
              <a:rPr lang="es-GT" sz="4000" b="0" dirty="0">
                <a:solidFill>
                  <a:schemeClr val="tx1">
                    <a:lumMod val="85000"/>
                    <a:lumOff val="15000"/>
                  </a:schemeClr>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7700" b="1" dirty="0">
                <a:solidFill>
                  <a:srgbClr val="2F4B8F"/>
                </a:solidFill>
                <a:latin typeface="Montserrat" pitchFamily="2" charset="77"/>
                <a:cs typeface="Arial" panose="020B0604020202020204" pitchFamily="34" charset="0"/>
              </a:rPr>
              <a:t>Q. 1,130,083.98</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7282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¿EN QUÉ INVIERTE EL MINISTERIO</a:t>
            </a:r>
            <a:br>
              <a:rPr lang="es-GT" sz="2400" b="1" dirty="0">
                <a:solidFill>
                  <a:srgbClr val="003353"/>
                </a:solidFill>
                <a:latin typeface="Montserrat" pitchFamily="2" charset="77"/>
              </a:rPr>
            </a:br>
            <a:r>
              <a:rPr lang="es-GT" sz="2400" b="1" dirty="0">
                <a:solidFill>
                  <a:srgbClr val="003353"/>
                </a:solidFill>
                <a:latin typeface="Montserrat" pitchFamily="2" charset="77"/>
              </a:rPr>
              <a:t>DE RELACIONES EXTERIORES?</a:t>
            </a:r>
          </a:p>
        </p:txBody>
      </p:sp>
      <p:sp>
        <p:nvSpPr>
          <p:cNvPr id="15" name="Elipse 14">
            <a:extLst>
              <a:ext uri="{FF2B5EF4-FFF2-40B4-BE49-F238E27FC236}">
                <a16:creationId xmlns:a16="http://schemas.microsoft.com/office/drawing/2014/main" id="{B6DA9241-0CF7-944B-A3D8-3C36839CBB12}"/>
              </a:ext>
            </a:extLst>
          </p:cNvPr>
          <p:cNvSpPr/>
          <p:nvPr/>
        </p:nvSpPr>
        <p:spPr>
          <a:xfrm>
            <a:off x="4127630" y="1863657"/>
            <a:ext cx="403575" cy="403575"/>
          </a:xfrm>
          <a:prstGeom prst="ellipse">
            <a:avLst/>
          </a:prstGeom>
          <a:solidFill>
            <a:srgbClr val="19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1</a:t>
            </a:r>
          </a:p>
        </p:txBody>
      </p:sp>
      <p:sp>
        <p:nvSpPr>
          <p:cNvPr id="17" name="Elipse 16">
            <a:extLst>
              <a:ext uri="{FF2B5EF4-FFF2-40B4-BE49-F238E27FC236}">
                <a16:creationId xmlns:a16="http://schemas.microsoft.com/office/drawing/2014/main" id="{3BB87BB0-55C8-7C43-829C-FC56AE5BC389}"/>
              </a:ext>
            </a:extLst>
          </p:cNvPr>
          <p:cNvSpPr/>
          <p:nvPr/>
        </p:nvSpPr>
        <p:spPr>
          <a:xfrm>
            <a:off x="4127630" y="3895130"/>
            <a:ext cx="403575" cy="403575"/>
          </a:xfrm>
          <a:prstGeom prst="ellipse">
            <a:avLst/>
          </a:prstGeom>
          <a:solidFill>
            <a:srgbClr val="19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2</a:t>
            </a:r>
          </a:p>
        </p:txBody>
      </p:sp>
      <p:sp>
        <p:nvSpPr>
          <p:cNvPr id="18" name="Título 1">
            <a:extLst>
              <a:ext uri="{FF2B5EF4-FFF2-40B4-BE49-F238E27FC236}">
                <a16:creationId xmlns:a16="http://schemas.microsoft.com/office/drawing/2014/main" id="{AE088843-13A0-074A-8F9C-FB214F0B2187}"/>
              </a:ext>
            </a:extLst>
          </p:cNvPr>
          <p:cNvSpPr txBox="1">
            <a:spLocks/>
          </p:cNvSpPr>
          <p:nvPr/>
        </p:nvSpPr>
        <p:spPr>
          <a:xfrm>
            <a:off x="4633784" y="1381364"/>
            <a:ext cx="6809960" cy="4532143"/>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00000"/>
              </a:lnSpc>
            </a:pPr>
            <a:r>
              <a:rPr lang="es-GT" sz="2200" b="1" dirty="0">
                <a:solidFill>
                  <a:schemeClr val="tx1">
                    <a:lumMod val="85000"/>
                    <a:lumOff val="15000"/>
                  </a:schemeClr>
                </a:solidFill>
                <a:latin typeface="Arial" panose="020B0604020202020204" pitchFamily="34" charset="0"/>
                <a:cs typeface="Arial" panose="020B0604020202020204" pitchFamily="34" charset="0"/>
              </a:rPr>
              <a:t>Los recursos públicos </a:t>
            </a:r>
            <a:r>
              <a:rPr lang="es-GT" sz="2200" dirty="0">
                <a:solidFill>
                  <a:schemeClr val="tx1">
                    <a:lumMod val="85000"/>
                    <a:lumOff val="15000"/>
                  </a:schemeClr>
                </a:solidFill>
                <a:latin typeface="Arial" panose="020B0604020202020204" pitchFamily="34" charset="0"/>
                <a:cs typeface="Arial" panose="020B0604020202020204" pitchFamily="34" charset="0"/>
              </a:rPr>
              <a:t>se utilizan con fines específicos para el cumplimiento de los objetivos de desarrollo del país, que impactan directamente en la población. </a:t>
            </a:r>
          </a:p>
          <a:p>
            <a:pPr algn="just">
              <a:lnSpc>
                <a:spcPct val="100000"/>
              </a:lnSpc>
            </a:pP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r>
              <a:rPr lang="es-GT" sz="2200" b="1" dirty="0">
                <a:solidFill>
                  <a:schemeClr val="tx1">
                    <a:lumMod val="85000"/>
                    <a:lumOff val="15000"/>
                  </a:schemeClr>
                </a:solidFill>
                <a:latin typeface="Arial" panose="020B0604020202020204" pitchFamily="34" charset="0"/>
                <a:cs typeface="Arial" panose="020B0604020202020204" pitchFamily="34" charset="0"/>
              </a:rPr>
              <a:t>Cada entidad atiende y prioriza las finalidades </a:t>
            </a:r>
            <a:r>
              <a:rPr lang="es-GT" sz="2200" dirty="0">
                <a:solidFill>
                  <a:schemeClr val="tx1">
                    <a:lumMod val="85000"/>
                    <a:lumOff val="15000"/>
                  </a:schemeClr>
                </a:solidFill>
                <a:latin typeface="Arial" panose="020B0604020202020204" pitchFamily="34" charset="0"/>
                <a:cs typeface="Arial" panose="020B0604020202020204" pitchFamily="34" charset="0"/>
              </a:rPr>
              <a:t>que le corresponden de conformidad con la Ley.  </a:t>
            </a:r>
          </a:p>
          <a:p>
            <a:pPr algn="just">
              <a:lnSpc>
                <a:spcPct val="100000"/>
              </a:lnSpc>
            </a:pPr>
            <a:r>
              <a:rPr lang="es-GT" sz="2200" dirty="0">
                <a:solidFill>
                  <a:schemeClr val="tx1">
                    <a:lumMod val="85000"/>
                    <a:lumOff val="15000"/>
                  </a:schemeClr>
                </a:solidFill>
                <a:latin typeface="Arial" panose="020B0604020202020204" pitchFamily="34" charset="0"/>
                <a:cs typeface="Arial" panose="020B0604020202020204" pitchFamily="34" charset="0"/>
              </a:rPr>
              <a:t>En el caso del Ministerio de Relaciones Exteriores, su presupuesto está destinado a brindar “Servicios Públicos Generales”.</a:t>
            </a:r>
          </a:p>
        </p:txBody>
      </p:sp>
      <p:sp>
        <p:nvSpPr>
          <p:cNvPr id="9" name="Rectángulo 8">
            <a:extLst>
              <a:ext uri="{FF2B5EF4-FFF2-40B4-BE49-F238E27FC236}">
                <a16:creationId xmlns:a16="http://schemas.microsoft.com/office/drawing/2014/main" id="{C80F3B97-266D-7148-8BB0-6088A5F94CF6}"/>
              </a:ext>
            </a:extLst>
          </p:cNvPr>
          <p:cNvSpPr/>
          <p:nvPr/>
        </p:nvSpPr>
        <p:spPr>
          <a:xfrm>
            <a:off x="509010" y="1863657"/>
            <a:ext cx="3066178" cy="2611196"/>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0" name="Título 1">
            <a:extLst>
              <a:ext uri="{FF2B5EF4-FFF2-40B4-BE49-F238E27FC236}">
                <a16:creationId xmlns:a16="http://schemas.microsoft.com/office/drawing/2014/main" id="{BA886753-4445-1342-AEAD-594B8A216715}"/>
              </a:ext>
            </a:extLst>
          </p:cNvPr>
          <p:cNvSpPr txBox="1">
            <a:spLocks/>
          </p:cNvSpPr>
          <p:nvPr/>
        </p:nvSpPr>
        <p:spPr>
          <a:xfrm>
            <a:off x="567280" y="2014291"/>
            <a:ext cx="2905329" cy="2321536"/>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pPr>
            <a:r>
              <a:rPr lang="es-ES" sz="1800" b="0" dirty="0">
                <a:solidFill>
                  <a:schemeClr val="bg1"/>
                </a:solidFill>
                <a:latin typeface="Arial" panose="020B0604020202020204" pitchFamily="34" charset="0"/>
                <a:cs typeface="Arial" panose="020B0604020202020204" pitchFamily="34" charset="0"/>
              </a:rPr>
              <a:t>Conforme los objetivos del sector público,  el presupuesto del Ministerio de Relaciones Exteriores,  se orienta en un </a:t>
            </a:r>
            <a:r>
              <a:rPr lang="es-ES" sz="1800" b="1" dirty="0">
                <a:solidFill>
                  <a:schemeClr val="bg1"/>
                </a:solidFill>
                <a:latin typeface="Arial" panose="020B0604020202020204" pitchFamily="34" charset="0"/>
                <a:cs typeface="Arial" panose="020B0604020202020204" pitchFamily="34" charset="0"/>
              </a:rPr>
              <a:t>100% </a:t>
            </a:r>
            <a:r>
              <a:rPr lang="es-ES" sz="1800" b="0" dirty="0">
                <a:solidFill>
                  <a:schemeClr val="bg1"/>
                </a:solidFill>
                <a:latin typeface="Arial" panose="020B0604020202020204" pitchFamily="34" charset="0"/>
                <a:cs typeface="Arial" panose="020B0604020202020204" pitchFamily="34" charset="0"/>
              </a:rPr>
              <a:t>a la prestación de servicios públicos generales.</a:t>
            </a:r>
          </a:p>
        </p:txBody>
      </p:sp>
      <p:pic>
        <p:nvPicPr>
          <p:cNvPr id="11" name="Picture 2" descr="Target arm | Icono Gratis">
            <a:extLst>
              <a:ext uri="{FF2B5EF4-FFF2-40B4-BE49-F238E27FC236}">
                <a16:creationId xmlns:a16="http://schemas.microsoft.com/office/drawing/2014/main" id="{6064B2A1-E669-144C-8747-645266A2AAAB}"/>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9806" y="4648685"/>
            <a:ext cx="1397520" cy="139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3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60703"/>
            <a:ext cx="4939146" cy="715530"/>
          </a:xfrm>
        </p:spPr>
        <p:txBody>
          <a:bodyPr>
            <a:normAutofit fontScale="90000"/>
          </a:bodyPr>
          <a:lstStyle/>
          <a:p>
            <a:r>
              <a:rPr lang="es-GT" sz="2400" b="1" dirty="0">
                <a:solidFill>
                  <a:srgbClr val="003353"/>
                </a:solidFill>
                <a:latin typeface="Montserrat" pitchFamily="2" charset="77"/>
              </a:rPr>
              <a:t>EJECUCIÓN PRESUPUESTARIA</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8" y="418468"/>
            <a:ext cx="6152729"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POR FINALIDAD AL TERCER CUATRIMESTRE 2021</a:t>
            </a:r>
          </a:p>
        </p:txBody>
      </p:sp>
      <p:graphicFrame>
        <p:nvGraphicFramePr>
          <p:cNvPr id="7" name="Gráfico 6">
            <a:extLst>
              <a:ext uri="{FF2B5EF4-FFF2-40B4-BE49-F238E27FC236}">
                <a16:creationId xmlns:a16="http://schemas.microsoft.com/office/drawing/2014/main" id="{3527FAA2-6D7C-4B7C-AD67-795392E22515}"/>
              </a:ext>
            </a:extLst>
          </p:cNvPr>
          <p:cNvGraphicFramePr>
            <a:graphicFrameLocks/>
          </p:cNvGraphicFramePr>
          <p:nvPr>
            <p:extLst>
              <p:ext uri="{D42A27DB-BD31-4B8C-83A1-F6EECF244321}">
                <p14:modId xmlns:p14="http://schemas.microsoft.com/office/powerpoint/2010/main" val="3964103837"/>
              </p:ext>
            </p:extLst>
          </p:nvPr>
        </p:nvGraphicFramePr>
        <p:xfrm>
          <a:off x="70512" y="1491762"/>
          <a:ext cx="11861469" cy="4174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9706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24A0D4A-6831-AB43-8757-AD9ABA66E849}"/>
              </a:ext>
            </a:extLst>
          </p:cNvPr>
          <p:cNvSpPr/>
          <p:nvPr/>
        </p:nvSpPr>
        <p:spPr>
          <a:xfrm>
            <a:off x="0" y="0"/>
            <a:ext cx="12192000" cy="6858000"/>
          </a:xfrm>
          <a:prstGeom prst="rect">
            <a:avLst/>
          </a:prstGeom>
          <a:gradFill flip="none" rotWithShape="1">
            <a:gsLst>
              <a:gs pos="0">
                <a:srgbClr val="002D4A"/>
              </a:gs>
              <a:gs pos="100000">
                <a:srgbClr val="075A7E"/>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8" name="Título 1">
            <a:extLst>
              <a:ext uri="{FF2B5EF4-FFF2-40B4-BE49-F238E27FC236}">
                <a16:creationId xmlns:a16="http://schemas.microsoft.com/office/drawing/2014/main" id="{72904C5B-F9D9-2E43-8786-0AC157F273E8}"/>
              </a:ext>
            </a:extLst>
          </p:cNvPr>
          <p:cNvSpPr txBox="1">
            <a:spLocks/>
          </p:cNvSpPr>
          <p:nvPr/>
        </p:nvSpPr>
        <p:spPr>
          <a:xfrm>
            <a:off x="1524000" y="3027613"/>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700" b="1" dirty="0">
                <a:solidFill>
                  <a:schemeClr val="bg1"/>
                </a:solidFill>
                <a:latin typeface="Arial" panose="020B0604020202020204" pitchFamily="34" charset="0"/>
                <a:cs typeface="Arial" panose="020B0604020202020204" pitchFamily="34" charset="0"/>
              </a:rPr>
              <a:t>RENDICIÓN DE CUENTAS</a:t>
            </a:r>
          </a:p>
          <a:p>
            <a:pPr algn="ctr"/>
            <a:r>
              <a:rPr lang="es-GT" sz="3700" b="1" dirty="0">
                <a:latin typeface="Arial" panose="020B0604020202020204" pitchFamily="34" charset="0"/>
                <a:cs typeface="Arial" panose="020B0604020202020204" pitchFamily="34" charset="0"/>
              </a:rPr>
              <a:t/>
            </a:r>
            <a:br>
              <a:rPr lang="es-GT" sz="3700" b="1" dirty="0">
                <a:latin typeface="Arial" panose="020B0604020202020204" pitchFamily="34" charset="0"/>
                <a:cs typeface="Arial" panose="020B0604020202020204" pitchFamily="34" charset="0"/>
              </a:rPr>
            </a:br>
            <a:r>
              <a:rPr lang="es-GT" sz="3700" b="1" dirty="0">
                <a:solidFill>
                  <a:srgbClr val="00B0F0"/>
                </a:solidFill>
                <a:latin typeface="Arial" panose="020B0604020202020204" pitchFamily="34" charset="0"/>
                <a:cs typeface="Arial" panose="020B0604020202020204" pitchFamily="34" charset="0"/>
              </a:rPr>
              <a:t>RESULTADOS ESPECÍFICOS</a:t>
            </a:r>
          </a:p>
          <a:p>
            <a:pPr algn="ctr"/>
            <a:r>
              <a:rPr lang="es-GT" sz="3700" b="1" dirty="0">
                <a:solidFill>
                  <a:srgbClr val="00B0F0"/>
                </a:solidFill>
                <a:latin typeface="Arial" panose="020B0604020202020204" pitchFamily="34" charset="0"/>
                <a:cs typeface="Arial" panose="020B0604020202020204" pitchFamily="34" charset="0"/>
              </a:rPr>
              <a:t>DEL TERCER CUATRIMESTRE 2021</a:t>
            </a:r>
          </a:p>
        </p:txBody>
      </p:sp>
    </p:spTree>
    <p:extLst>
      <p:ext uri="{BB962C8B-B14F-4D97-AF65-F5344CB8AC3E}">
        <p14:creationId xmlns:p14="http://schemas.microsoft.com/office/powerpoint/2010/main" val="3189737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PRINCIPALES RESULTADOS Y AVANCES</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8" y="964623"/>
            <a:ext cx="9130708"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GUATEMALTECOS BENEFICIADOS CON SERVICIOS DE DOCUMENTACIÓN, ASISTENCIA, ATENCIÓN Y PROTECCIÓN CONSULAR</a:t>
            </a:r>
          </a:p>
          <a:p>
            <a:endParaRPr lang="es-GT" sz="1600" dirty="0">
              <a:solidFill>
                <a:srgbClr val="00568B"/>
              </a:solidFill>
              <a:latin typeface="Montserrat Medium" pitchFamily="2" charset="77"/>
            </a:endParaRPr>
          </a:p>
        </p:txBody>
      </p:sp>
      <p:sp>
        <p:nvSpPr>
          <p:cNvPr id="12" name="Marcador de contenido 6">
            <a:extLst>
              <a:ext uri="{FF2B5EF4-FFF2-40B4-BE49-F238E27FC236}">
                <a16:creationId xmlns:a16="http://schemas.microsoft.com/office/drawing/2014/main" id="{2B4F2428-F839-2141-8CEE-675EBE5E67FD}"/>
              </a:ext>
            </a:extLst>
          </p:cNvPr>
          <p:cNvSpPr txBox="1">
            <a:spLocks/>
          </p:cNvSpPr>
          <p:nvPr/>
        </p:nvSpPr>
        <p:spPr>
          <a:xfrm>
            <a:off x="5449328" y="1637452"/>
            <a:ext cx="6573796" cy="404565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endParaRPr lang="es-GT" sz="500" b="1" dirty="0">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presupuestarios</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Presupuesto vigente: </a:t>
            </a:r>
            <a:r>
              <a:rPr lang="es-GT" b="1" dirty="0">
                <a:solidFill>
                  <a:schemeClr val="tx1">
                    <a:lumMod val="85000"/>
                    <a:lumOff val="15000"/>
                  </a:schemeClr>
                </a:solidFill>
                <a:latin typeface="Arial" panose="020B0604020202020204" pitchFamily="34" charset="0"/>
                <a:cs typeface="Arial" panose="020B0604020202020204" pitchFamily="34" charset="0"/>
              </a:rPr>
              <a:t>Q.211,229,231.00</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Presupuesto ejecutado (utilizado): </a:t>
            </a:r>
            <a:r>
              <a:rPr lang="es-GT" b="1" dirty="0">
                <a:solidFill>
                  <a:schemeClr val="tx1">
                    <a:lumMod val="85000"/>
                    <a:lumOff val="15000"/>
                  </a:schemeClr>
                </a:solidFill>
                <a:latin typeface="Arial" panose="020B0604020202020204" pitchFamily="34" charset="0"/>
                <a:cs typeface="Arial" panose="020B0604020202020204" pitchFamily="34" charset="0"/>
              </a:rPr>
              <a:t>Q.209,410,285.87</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Fuente de financiamiento: Ingresos corrientes/ Ingresos propios</a:t>
            </a:r>
          </a:p>
          <a:p>
            <a:pPr>
              <a:lnSpc>
                <a:spcPts val="2660"/>
              </a:lnSpc>
            </a:pPr>
            <a:endParaRPr lang="es-GT" sz="1800" dirty="0">
              <a:solidFill>
                <a:schemeClr val="tx1">
                  <a:lumMod val="85000"/>
                  <a:lumOff val="15000"/>
                </a:schemeClr>
              </a:solidFill>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de planificación estatal</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Programa: Servicios Consulares y de Atención al Migrante</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Meta programada: </a:t>
            </a:r>
            <a:r>
              <a:rPr lang="es-GT" b="1" dirty="0">
                <a:solidFill>
                  <a:schemeClr val="tx1">
                    <a:lumMod val="85000"/>
                    <a:lumOff val="15000"/>
                  </a:schemeClr>
                </a:solidFill>
                <a:latin typeface="Arial" panose="020B0604020202020204" pitchFamily="34" charset="0"/>
                <a:cs typeface="Arial" panose="020B0604020202020204" pitchFamily="34" charset="0"/>
              </a:rPr>
              <a:t>1,434,732</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Población beneficiada: </a:t>
            </a:r>
            <a:r>
              <a:rPr lang="es-GT" b="1" dirty="0">
                <a:solidFill>
                  <a:schemeClr val="tx1">
                    <a:lumMod val="85000"/>
                    <a:lumOff val="15000"/>
                  </a:schemeClr>
                </a:solidFill>
                <a:latin typeface="Arial" panose="020B0604020202020204" pitchFamily="34" charset="0"/>
                <a:cs typeface="Arial" panose="020B0604020202020204" pitchFamily="34" charset="0"/>
              </a:rPr>
              <a:t>1,434,732</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Ubicación geográfica: 3800/0101</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Plazo de ejecución: Del 1 de enero al 31 de diciembre 2021.</a:t>
            </a:r>
          </a:p>
        </p:txBody>
      </p:sp>
      <p:sp>
        <p:nvSpPr>
          <p:cNvPr id="14" name="Rectángulo 13">
            <a:extLst>
              <a:ext uri="{FF2B5EF4-FFF2-40B4-BE49-F238E27FC236}">
                <a16:creationId xmlns:a16="http://schemas.microsoft.com/office/drawing/2014/main" id="{F02FFCB6-C67C-9549-9A13-5F4A31CBAB3F}"/>
              </a:ext>
            </a:extLst>
          </p:cNvPr>
          <p:cNvSpPr/>
          <p:nvPr/>
        </p:nvSpPr>
        <p:spPr>
          <a:xfrm>
            <a:off x="464781" y="2238086"/>
            <a:ext cx="4601483" cy="584775"/>
          </a:xfrm>
          <a:prstGeom prst="rect">
            <a:avLst/>
          </a:prstGeom>
          <a:solidFill>
            <a:srgbClr val="015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5" name="CuadroTexto 1">
            <a:extLst>
              <a:ext uri="{FF2B5EF4-FFF2-40B4-BE49-F238E27FC236}">
                <a16:creationId xmlns:a16="http://schemas.microsoft.com/office/drawing/2014/main" id="{08175AC0-8BBD-A440-9422-4081BE517C05}"/>
              </a:ext>
            </a:extLst>
          </p:cNvPr>
          <p:cNvSpPr txBox="1"/>
          <p:nvPr/>
        </p:nvSpPr>
        <p:spPr>
          <a:xfrm>
            <a:off x="792989" y="2361196"/>
            <a:ext cx="3945066"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GT" sz="1600" b="1" dirty="0">
                <a:solidFill>
                  <a:schemeClr val="bg1"/>
                </a:solidFill>
                <a:latin typeface="Arial" panose="020B0604020202020204" pitchFamily="34" charset="0"/>
                <a:cs typeface="Arial" panose="020B0604020202020204" pitchFamily="34" charset="0"/>
              </a:rPr>
              <a:t>Atención en Consulados</a:t>
            </a:r>
            <a:endParaRPr lang="es-GT" sz="1600" dirty="0"/>
          </a:p>
        </p:txBody>
      </p:sp>
      <p:pic>
        <p:nvPicPr>
          <p:cNvPr id="3" name="Imagen 2" descr="Imagen que contiene interior, persona, tabla, niño&#10;&#10;Descripción generada automáticamente">
            <a:extLst>
              <a:ext uri="{FF2B5EF4-FFF2-40B4-BE49-F238E27FC236}">
                <a16:creationId xmlns:a16="http://schemas.microsoft.com/office/drawing/2014/main" id="{23FB5320-01B7-4E4E-8510-2E57DD5C9866}"/>
              </a:ext>
            </a:extLst>
          </p:cNvPr>
          <p:cNvPicPr>
            <a:picLocks noChangeAspect="1"/>
          </p:cNvPicPr>
          <p:nvPr/>
        </p:nvPicPr>
        <p:blipFill>
          <a:blip r:embed="rId3"/>
          <a:stretch>
            <a:fillRect/>
          </a:stretch>
        </p:blipFill>
        <p:spPr>
          <a:xfrm>
            <a:off x="464781" y="2903859"/>
            <a:ext cx="4601483" cy="2588334"/>
          </a:xfrm>
          <a:prstGeom prst="rect">
            <a:avLst/>
          </a:prstGeom>
        </p:spPr>
      </p:pic>
      <p:sp>
        <p:nvSpPr>
          <p:cNvPr id="18" name="CuadroTexto 1">
            <a:extLst>
              <a:ext uri="{FF2B5EF4-FFF2-40B4-BE49-F238E27FC236}">
                <a16:creationId xmlns:a16="http://schemas.microsoft.com/office/drawing/2014/main" id="{472E2396-36A9-8E49-BF1A-7735BEDE039F}"/>
              </a:ext>
            </a:extLst>
          </p:cNvPr>
          <p:cNvSpPr txBox="1"/>
          <p:nvPr/>
        </p:nvSpPr>
        <p:spPr>
          <a:xfrm>
            <a:off x="383994" y="5627730"/>
            <a:ext cx="3945066" cy="24622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(Ministerio de Relaciones Exteriores)</a:t>
            </a:r>
            <a:endParaRPr lang="es-GT" sz="1000" dirty="0"/>
          </a:p>
        </p:txBody>
      </p:sp>
    </p:spTree>
    <p:extLst>
      <p:ext uri="{BB962C8B-B14F-4D97-AF65-F5344CB8AC3E}">
        <p14:creationId xmlns:p14="http://schemas.microsoft.com/office/powerpoint/2010/main" val="555777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descr="Un grupo de personas en un restaurante&#10;&#10;Descripción generada automáticamente">
            <a:extLst>
              <a:ext uri="{FF2B5EF4-FFF2-40B4-BE49-F238E27FC236}">
                <a16:creationId xmlns:a16="http://schemas.microsoft.com/office/drawing/2014/main" id="{9BDAC8A7-784F-2447-AA58-BEED6071D70D}"/>
              </a:ext>
            </a:extLst>
          </p:cNvPr>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t="12647"/>
          <a:stretch/>
        </p:blipFill>
        <p:spPr bwMode="auto">
          <a:xfrm>
            <a:off x="508779" y="2929815"/>
            <a:ext cx="4601483" cy="2679692"/>
          </a:xfrm>
          <a:prstGeom prst="rect">
            <a:avLst/>
          </a:prstGeom>
          <a:ln>
            <a:noFill/>
          </a:ln>
          <a:extLst>
            <a:ext uri="{53640926-AAD7-44D8-BBD7-CCE9431645EC}">
              <a14:shadowObscured xmlns:a14="http://schemas.microsoft.com/office/drawing/2010/main"/>
            </a:ext>
          </a:extLst>
        </p:spPr>
      </p:pic>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PRINCIPALES RESULTADOS Y AVANCES</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8" y="964623"/>
            <a:ext cx="9130708" cy="71553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FORTALECIMIENTO DE LAS RELACIONES INTERNACIONALES (BILATERALES, MULTILATERALES Y REGIONALES)</a:t>
            </a:r>
          </a:p>
          <a:p>
            <a:r>
              <a:rPr lang="es-GT" sz="1600" dirty="0">
                <a:solidFill>
                  <a:srgbClr val="00568B"/>
                </a:solidFill>
                <a:latin typeface="Montserrat Medium" pitchFamily="2" charset="77"/>
              </a:rPr>
              <a:t> </a:t>
            </a:r>
          </a:p>
        </p:txBody>
      </p:sp>
      <p:sp>
        <p:nvSpPr>
          <p:cNvPr id="12" name="Marcador de contenido 6">
            <a:extLst>
              <a:ext uri="{FF2B5EF4-FFF2-40B4-BE49-F238E27FC236}">
                <a16:creationId xmlns:a16="http://schemas.microsoft.com/office/drawing/2014/main" id="{2B4F2428-F839-2141-8CEE-675EBE5E67FD}"/>
              </a:ext>
            </a:extLst>
          </p:cNvPr>
          <p:cNvSpPr txBox="1">
            <a:spLocks/>
          </p:cNvSpPr>
          <p:nvPr/>
        </p:nvSpPr>
        <p:spPr>
          <a:xfrm>
            <a:off x="5449328" y="1896948"/>
            <a:ext cx="6573796" cy="404565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endParaRPr lang="es-GT" sz="500" b="1" dirty="0">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presupuestarios</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Presupuesto vigente: </a:t>
            </a:r>
            <a:r>
              <a:rPr lang="es-GT" b="1" dirty="0">
                <a:solidFill>
                  <a:schemeClr val="tx1">
                    <a:lumMod val="85000"/>
                    <a:lumOff val="15000"/>
                  </a:schemeClr>
                </a:solidFill>
                <a:latin typeface="Arial" panose="020B0604020202020204" pitchFamily="34" charset="0"/>
                <a:cs typeface="Arial" panose="020B0604020202020204" pitchFamily="34" charset="0"/>
              </a:rPr>
              <a:t>Q.229,611,507.00.</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Presupuesto ejecutado (utilizado): </a:t>
            </a:r>
            <a:r>
              <a:rPr lang="es-GT" b="1" dirty="0">
                <a:solidFill>
                  <a:schemeClr val="tx1">
                    <a:lumMod val="85000"/>
                    <a:lumOff val="15000"/>
                  </a:schemeClr>
                </a:solidFill>
                <a:latin typeface="Arial" panose="020B0604020202020204" pitchFamily="34" charset="0"/>
                <a:cs typeface="Arial" panose="020B0604020202020204" pitchFamily="34" charset="0"/>
              </a:rPr>
              <a:t>Q.228,578,484.88</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Fuente de financiamiento: Ingresos corrientes</a:t>
            </a:r>
          </a:p>
          <a:p>
            <a:pPr>
              <a:lnSpc>
                <a:spcPts val="2660"/>
              </a:lnSpc>
            </a:pPr>
            <a:endParaRPr lang="es-GT" sz="1800" dirty="0">
              <a:solidFill>
                <a:schemeClr val="tx1">
                  <a:lumMod val="85000"/>
                  <a:lumOff val="15000"/>
                </a:schemeClr>
              </a:solidFill>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de planificación estatal</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Programa: Servicios de Política Exterior</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Meta Programada: </a:t>
            </a:r>
            <a:r>
              <a:rPr lang="es-GT" b="1" dirty="0">
                <a:solidFill>
                  <a:schemeClr val="tx1">
                    <a:lumMod val="85000"/>
                    <a:lumOff val="15000"/>
                  </a:schemeClr>
                </a:solidFill>
                <a:latin typeface="Arial" panose="020B0604020202020204" pitchFamily="34" charset="0"/>
                <a:cs typeface="Arial" panose="020B0604020202020204" pitchFamily="34" charset="0"/>
              </a:rPr>
              <a:t>11,982</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Ubicación geográfica: 3800/0101</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Plazo de ejecución: Del 1 de enero al 31 de diciembre 2021.</a:t>
            </a:r>
          </a:p>
        </p:txBody>
      </p:sp>
      <p:sp>
        <p:nvSpPr>
          <p:cNvPr id="9" name="Rectángulo 8">
            <a:extLst>
              <a:ext uri="{FF2B5EF4-FFF2-40B4-BE49-F238E27FC236}">
                <a16:creationId xmlns:a16="http://schemas.microsoft.com/office/drawing/2014/main" id="{4035CE40-E089-4A48-B76E-B410506D389E}"/>
              </a:ext>
            </a:extLst>
          </p:cNvPr>
          <p:cNvSpPr/>
          <p:nvPr/>
        </p:nvSpPr>
        <p:spPr>
          <a:xfrm>
            <a:off x="508780" y="1942436"/>
            <a:ext cx="4601483" cy="884311"/>
          </a:xfrm>
          <a:prstGeom prst="rect">
            <a:avLst/>
          </a:prstGeom>
          <a:solidFill>
            <a:srgbClr val="773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0" name="CuadroTexto 1">
            <a:extLst>
              <a:ext uri="{FF2B5EF4-FFF2-40B4-BE49-F238E27FC236}">
                <a16:creationId xmlns:a16="http://schemas.microsoft.com/office/drawing/2014/main" id="{FE1CFF4D-B757-C844-9AAF-B736B2FA1BA6}"/>
              </a:ext>
            </a:extLst>
          </p:cNvPr>
          <p:cNvSpPr txBox="1"/>
          <p:nvPr/>
        </p:nvSpPr>
        <p:spPr>
          <a:xfrm>
            <a:off x="564857" y="1972483"/>
            <a:ext cx="4409205" cy="86177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s-GT" dirty="0">
                <a:solidFill>
                  <a:schemeClr val="bg1"/>
                </a:solidFill>
                <a:latin typeface="Arial" panose="020B0604020202020204" pitchFamily="34" charset="0"/>
                <a:cs typeface="Arial" panose="020B0604020202020204" pitchFamily="34" charset="0"/>
              </a:rPr>
              <a:t>11,932 acciones estratégicas </a:t>
            </a:r>
            <a:r>
              <a:rPr lang="es-GT" sz="1600" dirty="0">
                <a:solidFill>
                  <a:schemeClr val="bg1"/>
                </a:solidFill>
                <a:latin typeface="Arial" panose="020B0604020202020204" pitchFamily="34" charset="0"/>
                <a:cs typeface="Arial" panose="020B0604020202020204" pitchFamily="34" charset="0"/>
              </a:rPr>
              <a:t>en el marco de la representación del Estado de Guatemala en el ámbito internacional</a:t>
            </a:r>
          </a:p>
        </p:txBody>
      </p:sp>
      <p:sp>
        <p:nvSpPr>
          <p:cNvPr id="13" name="CuadroTexto 1">
            <a:extLst>
              <a:ext uri="{FF2B5EF4-FFF2-40B4-BE49-F238E27FC236}">
                <a16:creationId xmlns:a16="http://schemas.microsoft.com/office/drawing/2014/main" id="{E9C87D46-CF5A-6F43-B6E2-A7A2EE8331F5}"/>
              </a:ext>
            </a:extLst>
          </p:cNvPr>
          <p:cNvSpPr txBox="1"/>
          <p:nvPr/>
        </p:nvSpPr>
        <p:spPr>
          <a:xfrm>
            <a:off x="408708" y="5705065"/>
            <a:ext cx="3945066" cy="24622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(Ministerio de Relaciones Exteriores)</a:t>
            </a:r>
            <a:endParaRPr lang="es-GT" sz="1000" dirty="0"/>
          </a:p>
        </p:txBody>
      </p:sp>
    </p:spTree>
    <p:extLst>
      <p:ext uri="{BB962C8B-B14F-4D97-AF65-F5344CB8AC3E}">
        <p14:creationId xmlns:p14="http://schemas.microsoft.com/office/powerpoint/2010/main" val="320737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Imagen 13" descr="Manada de jirafas en un campo&#10;&#10;Descripción generada automáticamente">
            <a:extLst>
              <a:ext uri="{FF2B5EF4-FFF2-40B4-BE49-F238E27FC236}">
                <a16:creationId xmlns:a16="http://schemas.microsoft.com/office/drawing/2014/main" id="{664D331C-D90A-4747-85FF-AF9985F2106E}"/>
              </a:ext>
            </a:extLst>
          </p:cNvPr>
          <p:cNvPicPr>
            <a:picLocks noChangeAspect="1"/>
          </p:cNvPicPr>
          <p:nvPr/>
        </p:nvPicPr>
        <p:blipFill rotWithShape="1">
          <a:blip r:embed="rId3"/>
          <a:srcRect r="18152" b="7241"/>
          <a:stretch/>
        </p:blipFill>
        <p:spPr>
          <a:xfrm>
            <a:off x="408708" y="2121864"/>
            <a:ext cx="4794421" cy="3595815"/>
          </a:xfrm>
          <a:prstGeom prst="rect">
            <a:avLst/>
          </a:prstGeom>
        </p:spPr>
      </p:pic>
      <p:sp>
        <p:nvSpPr>
          <p:cNvPr id="4" name="Rectángulo 3">
            <a:extLst>
              <a:ext uri="{FF2B5EF4-FFF2-40B4-BE49-F238E27FC236}">
                <a16:creationId xmlns:a16="http://schemas.microsoft.com/office/drawing/2014/main" id="{573235A7-5754-B14F-BFFA-043958EE366F}"/>
              </a:ext>
            </a:extLst>
          </p:cNvPr>
          <p:cNvSpPr/>
          <p:nvPr/>
        </p:nvSpPr>
        <p:spPr>
          <a:xfrm>
            <a:off x="408708" y="2121865"/>
            <a:ext cx="4794421" cy="2660200"/>
          </a:xfrm>
          <a:prstGeom prst="rect">
            <a:avLst/>
          </a:prstGeom>
          <a:gradFill flip="none" rotWithShape="1">
            <a:gsLst>
              <a:gs pos="0">
                <a:srgbClr val="243817"/>
              </a:gs>
              <a:gs pos="100000">
                <a:schemeClr val="accent6">
                  <a:lumMod val="5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PRINCIPALES RESULTADOS Y AVANCES</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8" y="964623"/>
            <a:ext cx="9130708" cy="71553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CONSERVACIÓN Y DEMARCACIÓN DE: LOS LÍMITES TERRESTRES, FLUVIALES Y LACUSTRES DEL TERRITORIO NACIONAL</a:t>
            </a:r>
          </a:p>
          <a:p>
            <a:r>
              <a:rPr lang="es-GT" sz="1600" dirty="0">
                <a:solidFill>
                  <a:srgbClr val="00568B"/>
                </a:solidFill>
                <a:latin typeface="Montserrat Medium" pitchFamily="2" charset="77"/>
              </a:rPr>
              <a:t> </a:t>
            </a:r>
          </a:p>
        </p:txBody>
      </p:sp>
      <p:sp>
        <p:nvSpPr>
          <p:cNvPr id="12" name="Marcador de contenido 6">
            <a:extLst>
              <a:ext uri="{FF2B5EF4-FFF2-40B4-BE49-F238E27FC236}">
                <a16:creationId xmlns:a16="http://schemas.microsoft.com/office/drawing/2014/main" id="{2B4F2428-F839-2141-8CEE-675EBE5E67FD}"/>
              </a:ext>
            </a:extLst>
          </p:cNvPr>
          <p:cNvSpPr txBox="1">
            <a:spLocks/>
          </p:cNvSpPr>
          <p:nvPr/>
        </p:nvSpPr>
        <p:spPr>
          <a:xfrm>
            <a:off x="5449328" y="1896948"/>
            <a:ext cx="6573796" cy="404565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endParaRPr lang="es-GT" sz="500" b="1" dirty="0">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presupuestarios</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Presupuesto vigente: </a:t>
            </a:r>
            <a:r>
              <a:rPr lang="es-GT" b="1" dirty="0">
                <a:solidFill>
                  <a:schemeClr val="tx1">
                    <a:lumMod val="85000"/>
                    <a:lumOff val="15000"/>
                  </a:schemeClr>
                </a:solidFill>
                <a:latin typeface="Arial" panose="020B0604020202020204" pitchFamily="34" charset="0"/>
                <a:cs typeface="Arial" panose="020B0604020202020204" pitchFamily="34" charset="0"/>
              </a:rPr>
              <a:t>Q.14, 795,190.00</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Presupuesto ejecutado (utilizado): </a:t>
            </a:r>
            <a:r>
              <a:rPr lang="es-GT" b="1" dirty="0">
                <a:solidFill>
                  <a:schemeClr val="tx1">
                    <a:lumMod val="85000"/>
                    <a:lumOff val="15000"/>
                  </a:schemeClr>
                </a:solidFill>
                <a:latin typeface="Arial" panose="020B0604020202020204" pitchFamily="34" charset="0"/>
                <a:cs typeface="Arial" panose="020B0604020202020204" pitchFamily="34" charset="0"/>
              </a:rPr>
              <a:t>Q.14,106,030.45</a:t>
            </a:r>
          </a:p>
          <a:p>
            <a:pPr marL="342900" indent="-3429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Fuente de financiamiento: 11 Ingresos Corrientes</a:t>
            </a:r>
          </a:p>
          <a:p>
            <a:pPr>
              <a:lnSpc>
                <a:spcPts val="2660"/>
              </a:lnSpc>
            </a:pPr>
            <a:endParaRPr lang="es-GT" sz="1800" dirty="0">
              <a:solidFill>
                <a:schemeClr val="tx1">
                  <a:lumMod val="85000"/>
                  <a:lumOff val="15000"/>
                </a:schemeClr>
              </a:solidFill>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de planificación estatal</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Programa: Conservación y Demarcación de Límites Internacionales del Territorio Nacional</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Meta programada: </a:t>
            </a:r>
            <a:r>
              <a:rPr lang="es-GT" b="1" dirty="0">
                <a:solidFill>
                  <a:schemeClr val="tx1">
                    <a:lumMod val="85000"/>
                    <a:lumOff val="15000"/>
                  </a:schemeClr>
                </a:solidFill>
                <a:latin typeface="Arial" panose="020B0604020202020204" pitchFamily="34" charset="0"/>
                <a:cs typeface="Arial" panose="020B0604020202020204" pitchFamily="34" charset="0"/>
              </a:rPr>
              <a:t>889 m³ y 448 Km </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Ubicación geográfica: 0101</a:t>
            </a:r>
          </a:p>
          <a:p>
            <a:pPr marL="457200" indent="-457200">
              <a:lnSpc>
                <a:spcPts val="2660"/>
              </a:lnSpc>
              <a:buAutoNum type="alphaLcPeriod"/>
            </a:pPr>
            <a:r>
              <a:rPr lang="es-GT" dirty="0">
                <a:solidFill>
                  <a:schemeClr val="tx1">
                    <a:lumMod val="85000"/>
                    <a:lumOff val="15000"/>
                  </a:schemeClr>
                </a:solidFill>
                <a:latin typeface="Arial" panose="020B0604020202020204" pitchFamily="34" charset="0"/>
                <a:cs typeface="Arial" panose="020B0604020202020204" pitchFamily="34" charset="0"/>
              </a:rPr>
              <a:t>Plazo de ejecución: Del 1 de enero al 31 de diciembre 2021.</a:t>
            </a:r>
          </a:p>
        </p:txBody>
      </p:sp>
      <p:sp>
        <p:nvSpPr>
          <p:cNvPr id="10" name="CuadroTexto 1">
            <a:extLst>
              <a:ext uri="{FF2B5EF4-FFF2-40B4-BE49-F238E27FC236}">
                <a16:creationId xmlns:a16="http://schemas.microsoft.com/office/drawing/2014/main" id="{FE1CFF4D-B757-C844-9AAF-B736B2FA1BA6}"/>
              </a:ext>
            </a:extLst>
          </p:cNvPr>
          <p:cNvSpPr txBox="1"/>
          <p:nvPr/>
        </p:nvSpPr>
        <p:spPr>
          <a:xfrm>
            <a:off x="564857" y="2238086"/>
            <a:ext cx="4409205" cy="163121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s-GT" b="1" dirty="0">
                <a:solidFill>
                  <a:schemeClr val="bg1"/>
                </a:solidFill>
                <a:latin typeface="Arial" panose="020B0604020202020204" pitchFamily="34" charset="0"/>
                <a:cs typeface="Arial" panose="020B0604020202020204" pitchFamily="34" charset="0"/>
              </a:rPr>
              <a:t>889 m3 de estabilización </a:t>
            </a:r>
            <a:r>
              <a:rPr lang="es-GT" sz="1600" dirty="0">
                <a:solidFill>
                  <a:schemeClr val="bg1"/>
                </a:solidFill>
                <a:latin typeface="Arial" panose="020B0604020202020204" pitchFamily="34" charset="0"/>
                <a:cs typeface="Arial" panose="020B0604020202020204" pitchFamily="34" charset="0"/>
              </a:rPr>
              <a:t>de límites fluviales entre Guatemala y los países vecinos</a:t>
            </a:r>
          </a:p>
          <a:p>
            <a:pPr algn="just"/>
            <a:endParaRPr lang="es-GT" sz="1600" dirty="0">
              <a:solidFill>
                <a:schemeClr val="bg1"/>
              </a:solidFill>
              <a:latin typeface="Arial" panose="020B0604020202020204" pitchFamily="34" charset="0"/>
              <a:cs typeface="Arial" panose="020B0604020202020204" pitchFamily="34" charset="0"/>
            </a:endParaRPr>
          </a:p>
          <a:p>
            <a:pPr algn="just"/>
            <a:r>
              <a:rPr lang="es-GT" b="1" dirty="0">
                <a:solidFill>
                  <a:schemeClr val="bg1"/>
                </a:solidFill>
                <a:latin typeface="Arial" panose="020B0604020202020204" pitchFamily="34" charset="0"/>
                <a:cs typeface="Arial" panose="020B0604020202020204" pitchFamily="34" charset="0"/>
              </a:rPr>
              <a:t>448 Km de conservación </a:t>
            </a:r>
            <a:r>
              <a:rPr lang="es-GT" sz="1600" dirty="0">
                <a:solidFill>
                  <a:schemeClr val="bg1"/>
                </a:solidFill>
                <a:latin typeface="Arial" panose="020B0604020202020204" pitchFamily="34" charset="0"/>
                <a:cs typeface="Arial" panose="020B0604020202020204" pitchFamily="34" charset="0"/>
              </a:rPr>
              <a:t>de los límites terrestres y fluviales entre Guatemala y los países vecinos</a:t>
            </a:r>
          </a:p>
        </p:txBody>
      </p:sp>
      <p:sp>
        <p:nvSpPr>
          <p:cNvPr id="15" name="CuadroTexto 1">
            <a:extLst>
              <a:ext uri="{FF2B5EF4-FFF2-40B4-BE49-F238E27FC236}">
                <a16:creationId xmlns:a16="http://schemas.microsoft.com/office/drawing/2014/main" id="{FE1CD808-CBAD-7743-AFAF-3E1C6F8DBB89}"/>
              </a:ext>
            </a:extLst>
          </p:cNvPr>
          <p:cNvSpPr txBox="1"/>
          <p:nvPr/>
        </p:nvSpPr>
        <p:spPr>
          <a:xfrm>
            <a:off x="324662" y="5807337"/>
            <a:ext cx="3945066" cy="24622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1000" b="1" dirty="0">
                <a:latin typeface="Arial" panose="020B0604020202020204" pitchFamily="34" charset="0"/>
                <a:cs typeface="Arial" panose="020B0604020202020204" pitchFamily="34" charset="0"/>
              </a:rPr>
              <a:t>Fuente: </a:t>
            </a:r>
            <a:r>
              <a:rPr lang="es-GT" sz="1000" dirty="0">
                <a:latin typeface="Arial" panose="020B0604020202020204" pitchFamily="34" charset="0"/>
                <a:cs typeface="Arial" panose="020B0604020202020204" pitchFamily="34" charset="0"/>
              </a:rPr>
              <a:t>(Ministerio de Relaciones Exteriores)</a:t>
            </a:r>
            <a:endParaRPr lang="es-GT" sz="1000" dirty="0"/>
          </a:p>
        </p:txBody>
      </p:sp>
    </p:spTree>
    <p:extLst>
      <p:ext uri="{BB962C8B-B14F-4D97-AF65-F5344CB8AC3E}">
        <p14:creationId xmlns:p14="http://schemas.microsoft.com/office/powerpoint/2010/main" val="2769603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24A0D4A-6831-AB43-8757-AD9ABA66E849}"/>
              </a:ext>
            </a:extLst>
          </p:cNvPr>
          <p:cNvSpPr/>
          <p:nvPr/>
        </p:nvSpPr>
        <p:spPr>
          <a:xfrm>
            <a:off x="0" y="0"/>
            <a:ext cx="12192000" cy="6858000"/>
          </a:xfrm>
          <a:prstGeom prst="rect">
            <a:avLst/>
          </a:prstGeom>
          <a:gradFill flip="none" rotWithShape="1">
            <a:gsLst>
              <a:gs pos="0">
                <a:srgbClr val="002D4A"/>
              </a:gs>
              <a:gs pos="100000">
                <a:srgbClr val="075A7E"/>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8" name="Título 1">
            <a:extLst>
              <a:ext uri="{FF2B5EF4-FFF2-40B4-BE49-F238E27FC236}">
                <a16:creationId xmlns:a16="http://schemas.microsoft.com/office/drawing/2014/main" id="{72904C5B-F9D9-2E43-8786-0AC157F273E8}"/>
              </a:ext>
            </a:extLst>
          </p:cNvPr>
          <p:cNvSpPr txBox="1">
            <a:spLocks/>
          </p:cNvSpPr>
          <p:nvPr/>
        </p:nvSpPr>
        <p:spPr>
          <a:xfrm>
            <a:off x="982362" y="3027613"/>
            <a:ext cx="10227276" cy="1572448"/>
          </a:xfrm>
          <a:prstGeom prst="rect">
            <a:avLst/>
          </a:prstGeom>
        </p:spPr>
        <p:txBody>
          <a:bodyPr vert="horz" lIns="91440" tIns="45720" rIns="91440" bIns="4572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700" b="1" dirty="0">
                <a:solidFill>
                  <a:schemeClr val="bg1"/>
                </a:solidFill>
                <a:latin typeface="Arial" panose="020B0604020202020204" pitchFamily="34" charset="0"/>
                <a:cs typeface="Arial" panose="020B0604020202020204" pitchFamily="34" charset="0"/>
              </a:rPr>
              <a:t>RENDICIÓN DE CUENTAS</a:t>
            </a:r>
          </a:p>
          <a:p>
            <a:pPr algn="ctr"/>
            <a:r>
              <a:rPr lang="es-GT" sz="3700" b="1" dirty="0">
                <a:latin typeface="Arial" panose="020B0604020202020204" pitchFamily="34" charset="0"/>
                <a:cs typeface="Arial" panose="020B0604020202020204" pitchFamily="34" charset="0"/>
              </a:rPr>
              <a:t/>
            </a:r>
            <a:br>
              <a:rPr lang="es-GT" sz="3700" b="1" dirty="0">
                <a:latin typeface="Arial" panose="020B0604020202020204" pitchFamily="34" charset="0"/>
                <a:cs typeface="Arial" panose="020B0604020202020204" pitchFamily="34" charset="0"/>
              </a:rPr>
            </a:br>
            <a:r>
              <a:rPr lang="es-GT" sz="3700" b="1" dirty="0">
                <a:solidFill>
                  <a:srgbClr val="00B0F0"/>
                </a:solidFill>
                <a:latin typeface="Arial" panose="020B0604020202020204" pitchFamily="34" charset="0"/>
                <a:cs typeface="Arial" panose="020B0604020202020204" pitchFamily="34" charset="0"/>
              </a:rPr>
              <a:t>CONSOLIDADO DE LOGROS INSTITUCIONALES</a:t>
            </a:r>
          </a:p>
        </p:txBody>
      </p:sp>
    </p:spTree>
    <p:extLst>
      <p:ext uri="{BB962C8B-B14F-4D97-AF65-F5344CB8AC3E}">
        <p14:creationId xmlns:p14="http://schemas.microsoft.com/office/powerpoint/2010/main" val="419036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9" y="406690"/>
            <a:ext cx="4939146" cy="715530"/>
          </a:xfrm>
        </p:spPr>
        <p:txBody>
          <a:bodyPr>
            <a:normAutofit/>
          </a:bodyPr>
          <a:lstStyle/>
          <a:p>
            <a:r>
              <a:rPr lang="es-GT" sz="2400" b="1" dirty="0">
                <a:solidFill>
                  <a:srgbClr val="003353"/>
                </a:solidFill>
                <a:latin typeface="Montserrat" pitchFamily="2" charset="77"/>
              </a:rPr>
              <a:t>PRINCIPALES FUNCIONES</a:t>
            </a:r>
          </a:p>
        </p:txBody>
      </p:sp>
      <p:sp>
        <p:nvSpPr>
          <p:cNvPr id="4" name="Título 1">
            <a:extLst>
              <a:ext uri="{FF2B5EF4-FFF2-40B4-BE49-F238E27FC236}">
                <a16:creationId xmlns:a16="http://schemas.microsoft.com/office/drawing/2014/main" id="{DEB13389-7D91-3D49-9EAE-BBBA52318A9A}"/>
              </a:ext>
            </a:extLst>
          </p:cNvPr>
          <p:cNvSpPr txBox="1">
            <a:spLocks/>
          </p:cNvSpPr>
          <p:nvPr/>
        </p:nvSpPr>
        <p:spPr>
          <a:xfrm>
            <a:off x="408708" y="764455"/>
            <a:ext cx="5687291"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DEL MINISTERIO DE RELACIONES EXTERIORES</a:t>
            </a:r>
          </a:p>
        </p:txBody>
      </p:sp>
      <p:sp>
        <p:nvSpPr>
          <p:cNvPr id="6" name="Marcador de contenido 4">
            <a:extLst>
              <a:ext uri="{FF2B5EF4-FFF2-40B4-BE49-F238E27FC236}">
                <a16:creationId xmlns:a16="http://schemas.microsoft.com/office/drawing/2014/main" id="{FC82789F-8506-3743-8796-DB76DE08A0BC}"/>
              </a:ext>
            </a:extLst>
          </p:cNvPr>
          <p:cNvSpPr txBox="1">
            <a:spLocks/>
          </p:cNvSpPr>
          <p:nvPr/>
        </p:nvSpPr>
        <p:spPr>
          <a:xfrm>
            <a:off x="403411" y="1463510"/>
            <a:ext cx="11236654" cy="4630035"/>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just">
              <a:lnSpc>
                <a:spcPct val="100000"/>
              </a:lnSpc>
              <a:buNone/>
            </a:pPr>
            <a:r>
              <a:rPr lang="es-GT"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De conformidad con las normas que regulan su funcionamiento, las </a:t>
            </a:r>
            <a:r>
              <a:rPr lang="es-GT" sz="1800" b="1" dirty="0">
                <a:solidFill>
                  <a:srgbClr val="197BB4"/>
                </a:solidFill>
                <a:latin typeface="Arial" panose="020B0604020202020204" pitchFamily="34" charset="0"/>
                <a:ea typeface="Open Sans" panose="020B0606030504020204" pitchFamily="34" charset="0"/>
                <a:cs typeface="Arial" panose="020B0604020202020204" pitchFamily="34" charset="0"/>
              </a:rPr>
              <a:t>principales funciones</a:t>
            </a:r>
            <a:r>
              <a:rPr lang="es-GT"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del “Ministerio de Relaciones Exteriores” son:</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Formulación de las políticas y la aplicación del régimen jurídico relativo a las relaciones del Estado de Guatemala con otros Estados y personas o instituciones jurídicas de derecho internacional.</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Representación diplomática del Estado. </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Otorgar la nacionalidad guatemalteca.</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Velar por la demarcación y preservación del territorio nacional.</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Negociar y resguardar los tratados y convenios internacionales.</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Analizar, apoyar y dar seguimiento a asuntos diplomáticos y consulares.</a:t>
            </a: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a:t>
            </a:r>
          </a:p>
          <a:p>
            <a:pPr marL="0" indent="0">
              <a:buFont typeface="Arial" panose="020B0604020202020204" pitchFamily="34" charset="0"/>
              <a:buNone/>
            </a:pPr>
            <a:endParaRPr lang="es-GT" sz="1800" dirty="0">
              <a:solidFill>
                <a:schemeClr val="accent1">
                  <a:lumMod val="50000"/>
                </a:schemeClr>
              </a:solidFill>
            </a:endParaRPr>
          </a:p>
        </p:txBody>
      </p:sp>
    </p:spTree>
    <p:extLst>
      <p:ext uri="{BB962C8B-B14F-4D97-AF65-F5344CB8AC3E}">
        <p14:creationId xmlns:p14="http://schemas.microsoft.com/office/powerpoint/2010/main" val="3453679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152065"/>
            <a:ext cx="7425475" cy="715530"/>
          </a:xfrm>
        </p:spPr>
        <p:txBody>
          <a:bodyPr>
            <a:normAutofit/>
          </a:bodyPr>
          <a:lstStyle/>
          <a:p>
            <a:r>
              <a:rPr lang="es-GT" sz="2400" b="1" dirty="0">
                <a:solidFill>
                  <a:srgbClr val="003353"/>
                </a:solidFill>
                <a:latin typeface="Montserrat" pitchFamily="2" charset="77"/>
              </a:rPr>
              <a:t>CONSOLIDADO DE LOGROS INSTITUCIONALES</a:t>
            </a:r>
          </a:p>
        </p:txBody>
      </p:sp>
      <p:graphicFrame>
        <p:nvGraphicFramePr>
          <p:cNvPr id="7" name="Tabla 6">
            <a:extLst>
              <a:ext uri="{FF2B5EF4-FFF2-40B4-BE49-F238E27FC236}">
                <a16:creationId xmlns:a16="http://schemas.microsoft.com/office/drawing/2014/main" id="{EA24DE98-7B4F-954C-9B3C-E070377EF216}"/>
              </a:ext>
            </a:extLst>
          </p:cNvPr>
          <p:cNvGraphicFramePr>
            <a:graphicFrameLocks noGrp="1"/>
          </p:cNvGraphicFramePr>
          <p:nvPr>
            <p:extLst>
              <p:ext uri="{D42A27DB-BD31-4B8C-83A1-F6EECF244321}">
                <p14:modId xmlns:p14="http://schemas.microsoft.com/office/powerpoint/2010/main" val="2979788946"/>
              </p:ext>
            </p:extLst>
          </p:nvPr>
        </p:nvGraphicFramePr>
        <p:xfrm>
          <a:off x="524476" y="1092965"/>
          <a:ext cx="9956799" cy="4897440"/>
        </p:xfrm>
        <a:graphic>
          <a:graphicData uri="http://schemas.openxmlformats.org/drawingml/2006/table">
            <a:tbl>
              <a:tblPr firstRow="1" bandRow="1">
                <a:tableStyleId>{FABFCF23-3B69-468F-B69F-88F6DE6A72F2}</a:tableStyleId>
              </a:tblPr>
              <a:tblGrid>
                <a:gridCol w="3911292">
                  <a:extLst>
                    <a:ext uri="{9D8B030D-6E8A-4147-A177-3AD203B41FA5}">
                      <a16:colId xmlns:a16="http://schemas.microsoft.com/office/drawing/2014/main" val="3515177168"/>
                    </a:ext>
                  </a:extLst>
                </a:gridCol>
                <a:gridCol w="2857500">
                  <a:extLst>
                    <a:ext uri="{9D8B030D-6E8A-4147-A177-3AD203B41FA5}">
                      <a16:colId xmlns:a16="http://schemas.microsoft.com/office/drawing/2014/main" val="2321643665"/>
                    </a:ext>
                  </a:extLst>
                </a:gridCol>
                <a:gridCol w="3188007">
                  <a:extLst>
                    <a:ext uri="{9D8B030D-6E8A-4147-A177-3AD203B41FA5}">
                      <a16:colId xmlns:a16="http://schemas.microsoft.com/office/drawing/2014/main" val="3302765956"/>
                    </a:ext>
                  </a:extLst>
                </a:gridCol>
              </a:tblGrid>
              <a:tr h="816240">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2C6CA4"/>
                      </a:solidFill>
                      <a:prstDash val="solid"/>
                      <a:round/>
                      <a:headEnd type="none" w="med" len="med"/>
                      <a:tailEnd type="none" w="med" len="med"/>
                    </a:lnB>
                    <a:solidFill>
                      <a:srgbClr val="2C6CA4"/>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2C6CA4"/>
                      </a:solidFill>
                      <a:prstDash val="solid"/>
                      <a:round/>
                      <a:headEnd type="none" w="med" len="med"/>
                      <a:tailEnd type="none" w="med" len="med"/>
                    </a:lnB>
                    <a:solidFill>
                      <a:srgbClr val="2C6CA4"/>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2C6CA4"/>
                      </a:solidFill>
                      <a:prstDash val="solid"/>
                      <a:round/>
                      <a:headEnd type="none" w="med" len="med"/>
                      <a:tailEnd type="none" w="med" len="med"/>
                    </a:lnB>
                    <a:solidFill>
                      <a:srgbClr val="2C6CA4"/>
                    </a:solidFill>
                  </a:tcPr>
                </a:tc>
                <a:extLst>
                  <a:ext uri="{0D108BD9-81ED-4DB2-BD59-A6C34878D82A}">
                    <a16:rowId xmlns:a16="http://schemas.microsoft.com/office/drawing/2014/main" val="2004642520"/>
                  </a:ext>
                </a:extLst>
              </a:tr>
              <a:tr h="816240">
                <a:tc>
                  <a:txBody>
                    <a:bodyPr/>
                    <a:lstStyle/>
                    <a:p>
                      <a:pPr algn="l"/>
                      <a:r>
                        <a:rPr lang="es-MX" sz="1500" b="1" kern="1200" dirty="0">
                          <a:solidFill>
                            <a:srgbClr val="0070C0"/>
                          </a:solidFill>
                          <a:latin typeface="Arial" panose="020B0604020202020204" pitchFamily="34" charset="0"/>
                          <a:ea typeface="+mn-ea"/>
                          <a:cs typeface="Arial" panose="020B0604020202020204" pitchFamily="34" charset="0"/>
                        </a:rPr>
                        <a:t>1. </a:t>
                      </a:r>
                      <a:r>
                        <a:rPr lang="es-MX" sz="1500" dirty="0">
                          <a:latin typeface="Arial" panose="020B0604020202020204" pitchFamily="34" charset="0"/>
                          <a:cs typeface="Arial" panose="020B0604020202020204" pitchFamily="34" charset="0"/>
                        </a:rPr>
                        <a:t>Fortalecimiento de la atención a guatemaltecos en el exterior</a:t>
                      </a:r>
                      <a:endParaRPr lang="es-GT"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500" b="0" dirty="0">
                        <a:solidFill>
                          <a:schemeClr val="tx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500" b="0" dirty="0">
                          <a:solidFill>
                            <a:schemeClr val="tx1"/>
                          </a:solidFill>
                          <a:latin typeface="Arial" panose="020B0604020202020204" pitchFamily="34" charset="0"/>
                          <a:cs typeface="Arial" panose="020B0604020202020204" pitchFamily="34" charset="0"/>
                        </a:rPr>
                        <a:t>1,434,732 personas</a:t>
                      </a:r>
                      <a:endParaRPr lang="es-GT" sz="1500" b="0" dirty="0">
                        <a:solidFill>
                          <a:schemeClr val="tx1"/>
                        </a:solidFill>
                        <a:latin typeface="Arial" panose="020B0604020202020204" pitchFamily="34" charset="0"/>
                        <a:cs typeface="Arial" panose="020B0604020202020204" pitchFamily="34" charset="0"/>
                      </a:endParaRPr>
                    </a:p>
                    <a:p>
                      <a:pPr algn="ct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a:txBody>
                    <a:bodyPr/>
                    <a:lstStyle/>
                    <a:p>
                      <a:pPr algn="ctr"/>
                      <a:r>
                        <a:rPr lang="es-MX" sz="1500" b="0" dirty="0">
                          <a:solidFill>
                            <a:schemeClr val="tx1"/>
                          </a:solidFill>
                          <a:latin typeface="Arial" panose="020B0604020202020204" pitchFamily="34" charset="0"/>
                          <a:cs typeface="Arial" panose="020B0604020202020204" pitchFamily="34" charset="0"/>
                        </a:rPr>
                        <a:t>1,434,732 personas</a:t>
                      </a:r>
                      <a:endParaRPr lang="es-GT" sz="15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extLst>
                  <a:ext uri="{0D108BD9-81ED-4DB2-BD59-A6C34878D82A}">
                    <a16:rowId xmlns:a16="http://schemas.microsoft.com/office/drawing/2014/main" val="1833283163"/>
                  </a:ext>
                </a:extLst>
              </a:tr>
              <a:tr h="816240">
                <a:tc>
                  <a:txBody>
                    <a:bodyPr/>
                    <a:lstStyle/>
                    <a:p>
                      <a:pPr algn="l"/>
                      <a:r>
                        <a:rPr lang="es-MX" sz="1500" b="1" kern="1200" dirty="0">
                          <a:solidFill>
                            <a:srgbClr val="0070C0"/>
                          </a:solidFill>
                          <a:latin typeface="Arial" panose="020B0604020202020204" pitchFamily="34" charset="0"/>
                          <a:ea typeface="+mn-ea"/>
                          <a:cs typeface="Arial" panose="020B0604020202020204" pitchFamily="34" charset="0"/>
                        </a:rPr>
                        <a:t>2. </a:t>
                      </a:r>
                      <a:r>
                        <a:rPr lang="es-MX" sz="1500" dirty="0">
                          <a:latin typeface="Arial" panose="020B0604020202020204" pitchFamily="34" charset="0"/>
                          <a:cs typeface="Arial" panose="020B0604020202020204" pitchFamily="34" charset="0"/>
                        </a:rPr>
                        <a:t>Migración laboral</a:t>
                      </a:r>
                      <a:endParaRPr lang="es-GT"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500" dirty="0">
                          <a:latin typeface="Arial" panose="020B0604020202020204" pitchFamily="34" charset="0"/>
                          <a:cs typeface="Arial" panose="020B0604020202020204" pitchFamily="34" charset="0"/>
                        </a:rPr>
                        <a:t>N/A</a:t>
                      </a: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a:txBody>
                    <a:bodyPr/>
                    <a:lstStyle/>
                    <a:p>
                      <a:pPr algn="ctr"/>
                      <a:r>
                        <a:rPr lang="es-MX" sz="1500" b="0" dirty="0">
                          <a:solidFill>
                            <a:schemeClr val="tx1"/>
                          </a:solidFill>
                          <a:latin typeface="Arial" panose="020B0604020202020204" pitchFamily="34" charset="0"/>
                          <a:cs typeface="Arial" panose="020B0604020202020204" pitchFamily="34" charset="0"/>
                        </a:rPr>
                        <a:t>12,493 personas</a:t>
                      </a:r>
                      <a:endParaRPr lang="es-GT" sz="15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extLst>
                  <a:ext uri="{0D108BD9-81ED-4DB2-BD59-A6C34878D82A}">
                    <a16:rowId xmlns:a16="http://schemas.microsoft.com/office/drawing/2014/main" val="2666912561"/>
                  </a:ext>
                </a:extLst>
              </a:tr>
              <a:tr h="816240">
                <a:tc>
                  <a:txBody>
                    <a:bodyPr/>
                    <a:lstStyle/>
                    <a:p>
                      <a:pPr algn="l"/>
                      <a:r>
                        <a:rPr lang="es-MX" sz="1500" b="1" kern="1200" dirty="0">
                          <a:solidFill>
                            <a:srgbClr val="0070C0"/>
                          </a:solidFill>
                          <a:latin typeface="Arial" panose="020B0604020202020204" pitchFamily="34" charset="0"/>
                          <a:ea typeface="+mn-ea"/>
                          <a:cs typeface="Arial" panose="020B0604020202020204" pitchFamily="34" charset="0"/>
                        </a:rPr>
                        <a:t>3. </a:t>
                      </a:r>
                      <a:r>
                        <a:rPr lang="es-MX" sz="1500" dirty="0">
                          <a:latin typeface="Arial" panose="020B0604020202020204" pitchFamily="34" charset="0"/>
                          <a:cs typeface="Arial" panose="020B0604020202020204" pitchFamily="34" charset="0"/>
                        </a:rPr>
                        <a:t>Fortalecimiento de relaciones internacionales de Guatemala</a:t>
                      </a:r>
                      <a:endParaRPr lang="es-GT"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rowSpan="2">
                  <a:txBody>
                    <a:bodyPr/>
                    <a:lstStyle/>
                    <a:p>
                      <a:pPr algn="ctr"/>
                      <a:r>
                        <a:rPr lang="es-MX" sz="1500" dirty="0">
                          <a:latin typeface="Arial" panose="020B0604020202020204" pitchFamily="34" charset="0"/>
                          <a:cs typeface="Arial" panose="020B0604020202020204" pitchFamily="34" charset="0"/>
                        </a:rPr>
                        <a:t>11,932</a:t>
                      </a:r>
                    </a:p>
                    <a:p>
                      <a:pPr algn="ctr"/>
                      <a:r>
                        <a:rPr lang="es-MX" sz="1500" dirty="0">
                          <a:latin typeface="Arial" panose="020B0604020202020204" pitchFamily="34" charset="0"/>
                          <a:cs typeface="Arial" panose="020B0604020202020204" pitchFamily="34" charset="0"/>
                        </a:rPr>
                        <a:t>Acciones Estratégicas</a:t>
                      </a:r>
                    </a:p>
                  </a:txBody>
                  <a:tcPr anchor="ctr">
                    <a:lnL w="12700" cap="flat" cmpd="sng" algn="ctr">
                      <a:solidFill>
                        <a:srgbClr val="2C6CA4"/>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a:txBody>
                    <a:bodyPr/>
                    <a:lstStyle/>
                    <a:p>
                      <a:pPr algn="ctr"/>
                      <a:r>
                        <a:rPr lang="es-MX" sz="1500" dirty="0">
                          <a:latin typeface="Arial" panose="020B0604020202020204" pitchFamily="34" charset="0"/>
                          <a:cs typeface="Arial" panose="020B0604020202020204" pitchFamily="34" charset="0"/>
                        </a:rPr>
                        <a:t>N/A</a:t>
                      </a: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extLst>
                  <a:ext uri="{0D108BD9-81ED-4DB2-BD59-A6C34878D82A}">
                    <a16:rowId xmlns:a16="http://schemas.microsoft.com/office/drawing/2014/main" val="1566203120"/>
                  </a:ext>
                </a:extLst>
              </a:tr>
              <a:tr h="816240">
                <a:tc>
                  <a:txBody>
                    <a:bodyPr/>
                    <a:lstStyle/>
                    <a:p>
                      <a:pPr algn="l"/>
                      <a:r>
                        <a:rPr lang="es-MX" sz="1500" b="1" kern="1200" dirty="0">
                          <a:solidFill>
                            <a:srgbClr val="0070C0"/>
                          </a:solidFill>
                          <a:latin typeface="Arial" panose="020B0604020202020204" pitchFamily="34" charset="0"/>
                          <a:ea typeface="+mn-ea"/>
                          <a:cs typeface="Arial" panose="020B0604020202020204" pitchFamily="34" charset="0"/>
                        </a:rPr>
                        <a:t>4. </a:t>
                      </a:r>
                      <a:r>
                        <a:rPr lang="es-MX" sz="1500" dirty="0">
                          <a:latin typeface="Arial" panose="020B0604020202020204" pitchFamily="34" charset="0"/>
                          <a:cs typeface="Arial" panose="020B0604020202020204" pitchFamily="34" charset="0"/>
                        </a:rPr>
                        <a:t>Posicionamiento de Guatemala en los mercados internacionales a través de la Red de Consejeros Comerciales</a:t>
                      </a:r>
                      <a:endParaRPr lang="es-GT"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vMerge="1">
                  <a:txBody>
                    <a:bodyPr/>
                    <a:lstStyle/>
                    <a:p>
                      <a:pPr algn="ctr"/>
                      <a:r>
                        <a:rPr lang="es-MX" sz="1500" dirty="0">
                          <a:latin typeface="Arial" panose="020B0604020202020204" pitchFamily="34" charset="0"/>
                          <a:cs typeface="Arial" panose="020B0604020202020204" pitchFamily="34" charset="0"/>
                        </a:rPr>
                        <a:t>N/A</a:t>
                      </a: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tc>
                  <a:txBody>
                    <a:bodyPr/>
                    <a:lstStyle/>
                    <a:p>
                      <a:pPr algn="ctr"/>
                      <a:r>
                        <a:rPr lang="es-MX" sz="1500" dirty="0">
                          <a:latin typeface="Arial" panose="020B0604020202020204" pitchFamily="34" charset="0"/>
                          <a:cs typeface="Arial" panose="020B0604020202020204" pitchFamily="34" charset="0"/>
                        </a:rPr>
                        <a:t>N/A</a:t>
                      </a: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rgbClr val="2C6CA4"/>
                      </a:solidFill>
                      <a:prstDash val="solid"/>
                      <a:round/>
                      <a:headEnd type="none" w="med" len="med"/>
                      <a:tailEnd type="none" w="med" len="med"/>
                    </a:lnB>
                  </a:tcPr>
                </a:tc>
                <a:extLst>
                  <a:ext uri="{0D108BD9-81ED-4DB2-BD59-A6C34878D82A}">
                    <a16:rowId xmlns:a16="http://schemas.microsoft.com/office/drawing/2014/main" val="2792103032"/>
                  </a:ext>
                </a:extLst>
              </a:tr>
              <a:tr h="816240">
                <a:tc>
                  <a:txBody>
                    <a:bodyPr/>
                    <a:lstStyle/>
                    <a:p>
                      <a:pPr algn="l"/>
                      <a:r>
                        <a:rPr lang="es-MX" sz="1500" b="1" kern="1200" dirty="0">
                          <a:solidFill>
                            <a:srgbClr val="0070C0"/>
                          </a:solidFill>
                          <a:latin typeface="Arial" panose="020B0604020202020204" pitchFamily="34" charset="0"/>
                          <a:ea typeface="+mn-ea"/>
                          <a:cs typeface="Arial" panose="020B0604020202020204" pitchFamily="34" charset="0"/>
                        </a:rPr>
                        <a:t>5. </a:t>
                      </a:r>
                      <a:r>
                        <a:rPr lang="es-MX" sz="1500" dirty="0">
                          <a:latin typeface="Arial" panose="020B0604020202020204" pitchFamily="34" charset="0"/>
                          <a:cs typeface="Arial" panose="020B0604020202020204" pitchFamily="34" charset="0"/>
                        </a:rPr>
                        <a:t>Implementación tecnológica para la transparencia y transformación de la gestión </a:t>
                      </a:r>
                      <a:r>
                        <a:rPr lang="es-MX" sz="1500" dirty="0" err="1">
                          <a:latin typeface="Arial" panose="020B0604020202020204" pitchFamily="34" charset="0"/>
                          <a:cs typeface="Arial" panose="020B0604020202020204" pitchFamily="34" charset="0"/>
                        </a:rPr>
                        <a:t>Minex</a:t>
                      </a:r>
                      <a:endParaRPr lang="es-GT" sz="15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500" dirty="0">
                          <a:latin typeface="Arial" panose="020B0604020202020204" pitchFamily="34" charset="0"/>
                          <a:cs typeface="Arial" panose="020B0604020202020204" pitchFamily="34" charset="0"/>
                        </a:rPr>
                        <a:t>N/A</a:t>
                      </a: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rgbClr val="2C6CA4"/>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500" dirty="0">
                          <a:latin typeface="Arial" panose="020B0604020202020204" pitchFamily="34" charset="0"/>
                          <a:cs typeface="Arial" panose="020B0604020202020204" pitchFamily="34" charset="0"/>
                        </a:rPr>
                        <a:t>N/A</a:t>
                      </a:r>
                      <a:endParaRPr lang="es-GT" sz="1500" dirty="0">
                        <a:latin typeface="Arial" panose="020B0604020202020204" pitchFamily="34" charset="0"/>
                        <a:cs typeface="Arial" panose="020B0604020202020204" pitchFamily="34" charset="0"/>
                      </a:endParaRPr>
                    </a:p>
                  </a:txBody>
                  <a:tcPr anchor="ctr">
                    <a:lnL w="12700" cap="flat" cmpd="sng" algn="ctr">
                      <a:solidFill>
                        <a:srgbClr val="2C6CA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C6CA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879003"/>
                  </a:ext>
                </a:extLst>
              </a:tr>
            </a:tbl>
          </a:graphicData>
        </a:graphic>
      </p:graphicFrame>
    </p:spTree>
    <p:extLst>
      <p:ext uri="{BB962C8B-B14F-4D97-AF65-F5344CB8AC3E}">
        <p14:creationId xmlns:p14="http://schemas.microsoft.com/office/powerpoint/2010/main" val="125111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24A0D4A-6831-AB43-8757-AD9ABA66E849}"/>
              </a:ext>
            </a:extLst>
          </p:cNvPr>
          <p:cNvSpPr/>
          <p:nvPr/>
        </p:nvSpPr>
        <p:spPr>
          <a:xfrm>
            <a:off x="0" y="0"/>
            <a:ext cx="12192000" cy="6858000"/>
          </a:xfrm>
          <a:prstGeom prst="rect">
            <a:avLst/>
          </a:prstGeom>
          <a:gradFill flip="none" rotWithShape="1">
            <a:gsLst>
              <a:gs pos="0">
                <a:srgbClr val="002D4A"/>
              </a:gs>
              <a:gs pos="100000">
                <a:srgbClr val="075A7E"/>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8" name="Título 1">
            <a:extLst>
              <a:ext uri="{FF2B5EF4-FFF2-40B4-BE49-F238E27FC236}">
                <a16:creationId xmlns:a16="http://schemas.microsoft.com/office/drawing/2014/main" id="{72904C5B-F9D9-2E43-8786-0AC157F273E8}"/>
              </a:ext>
            </a:extLst>
          </p:cNvPr>
          <p:cNvSpPr txBox="1">
            <a:spLocks/>
          </p:cNvSpPr>
          <p:nvPr/>
        </p:nvSpPr>
        <p:spPr>
          <a:xfrm>
            <a:off x="982362" y="3027613"/>
            <a:ext cx="10227276" cy="1572448"/>
          </a:xfrm>
          <a:prstGeom prst="rect">
            <a:avLst/>
          </a:prstGeom>
        </p:spPr>
        <p:txBody>
          <a:bodyPr vert="horz" lIns="91440" tIns="45720" rIns="91440" bIns="45720" rtlCol="0" anchor="ctr"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700" b="1" dirty="0">
                <a:solidFill>
                  <a:schemeClr val="bg1"/>
                </a:solidFill>
                <a:latin typeface="Arial" panose="020B0604020202020204" pitchFamily="34" charset="0"/>
                <a:cs typeface="Arial" panose="020B0604020202020204" pitchFamily="34" charset="0"/>
              </a:rPr>
              <a:t>RENDICIÓN DE CUENTAS</a:t>
            </a:r>
          </a:p>
          <a:p>
            <a:pPr algn="ctr"/>
            <a:r>
              <a:rPr lang="es-GT" sz="3700" b="1" dirty="0">
                <a:latin typeface="Arial" panose="020B0604020202020204" pitchFamily="34" charset="0"/>
                <a:cs typeface="Arial" panose="020B0604020202020204" pitchFamily="34" charset="0"/>
              </a:rPr>
              <a:t/>
            </a:r>
            <a:br>
              <a:rPr lang="es-GT" sz="3700" b="1" dirty="0">
                <a:latin typeface="Arial" panose="020B0604020202020204" pitchFamily="34" charset="0"/>
                <a:cs typeface="Arial" panose="020B0604020202020204" pitchFamily="34" charset="0"/>
              </a:rPr>
            </a:br>
            <a:r>
              <a:rPr lang="es-GT" sz="3700" b="1" dirty="0">
                <a:solidFill>
                  <a:srgbClr val="00B0F0"/>
                </a:solidFill>
                <a:latin typeface="Arial" panose="020B0604020202020204" pitchFamily="34" charset="0"/>
                <a:cs typeface="Arial" panose="020B0604020202020204" pitchFamily="34" charset="0"/>
              </a:rPr>
              <a:t>TENDENCIAS Y DESAFÍOS</a:t>
            </a:r>
          </a:p>
        </p:txBody>
      </p:sp>
    </p:spTree>
    <p:extLst>
      <p:ext uri="{BB962C8B-B14F-4D97-AF65-F5344CB8AC3E}">
        <p14:creationId xmlns:p14="http://schemas.microsoft.com/office/powerpoint/2010/main" val="120474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lamada de flecha a la izquierda 1">
            <a:extLst>
              <a:ext uri="{FF2B5EF4-FFF2-40B4-BE49-F238E27FC236}">
                <a16:creationId xmlns:a16="http://schemas.microsoft.com/office/drawing/2014/main" id="{C8211A02-3E32-DE43-BEBC-0E468672C163}"/>
              </a:ext>
            </a:extLst>
          </p:cNvPr>
          <p:cNvSpPr/>
          <p:nvPr/>
        </p:nvSpPr>
        <p:spPr>
          <a:xfrm rot="10800000">
            <a:off x="564853" y="2150076"/>
            <a:ext cx="4451987" cy="3237470"/>
          </a:xfrm>
          <a:prstGeom prst="leftArrowCallout">
            <a:avLst>
              <a:gd name="adj1" fmla="val 15361"/>
              <a:gd name="adj2" fmla="val 11918"/>
              <a:gd name="adj3" fmla="val 16049"/>
              <a:gd name="adj4" fmla="val 78221"/>
            </a:avLst>
          </a:prstGeom>
          <a:solidFill>
            <a:srgbClr val="025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¿QUÉ TENDENCIA MUESTRA EL USO DE LOS RECURSOS PÚBLICOS?</a:t>
            </a:r>
          </a:p>
        </p:txBody>
      </p:sp>
      <p:sp>
        <p:nvSpPr>
          <p:cNvPr id="11" name="Título 1">
            <a:extLst>
              <a:ext uri="{FF2B5EF4-FFF2-40B4-BE49-F238E27FC236}">
                <a16:creationId xmlns:a16="http://schemas.microsoft.com/office/drawing/2014/main" id="{E0380DC9-3281-6845-8371-4716D5748CA4}"/>
              </a:ext>
            </a:extLst>
          </p:cNvPr>
          <p:cNvSpPr txBox="1">
            <a:spLocks/>
          </p:cNvSpPr>
          <p:nvPr/>
        </p:nvSpPr>
        <p:spPr>
          <a:xfrm>
            <a:off x="755636" y="2382787"/>
            <a:ext cx="2890543" cy="277204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0000"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s-GT" dirty="0">
                <a:solidFill>
                  <a:schemeClr val="bg1"/>
                </a:solidFill>
                <a:latin typeface="Arial" panose="020B0604020202020204" pitchFamily="34" charset="0"/>
                <a:cs typeface="Arial" panose="020B0604020202020204" pitchFamily="34" charset="0"/>
              </a:rPr>
              <a:t>Se espera que para el año 2022, además de atender las funciones del Ministerio, se avance en el cumplimiento de las metas establecidas en la Política General de Gobierno, proyectadas a la apertura de tres consulados en los Estados Unidos de América y el fortalecimiento a la red consular existente. </a:t>
            </a:r>
          </a:p>
        </p:txBody>
      </p:sp>
      <p:sp>
        <p:nvSpPr>
          <p:cNvPr id="13" name="Título 1">
            <a:extLst>
              <a:ext uri="{FF2B5EF4-FFF2-40B4-BE49-F238E27FC236}">
                <a16:creationId xmlns:a16="http://schemas.microsoft.com/office/drawing/2014/main" id="{159D16C5-6C29-A540-953B-0B457CF8AE16}"/>
              </a:ext>
            </a:extLst>
          </p:cNvPr>
          <p:cNvSpPr txBox="1">
            <a:spLocks/>
          </p:cNvSpPr>
          <p:nvPr/>
        </p:nvSpPr>
        <p:spPr>
          <a:xfrm>
            <a:off x="5116633" y="1618781"/>
            <a:ext cx="5658459" cy="4215121"/>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660"/>
              </a:lnSpc>
            </a:pPr>
            <a:r>
              <a:rPr lang="es-GT" sz="1900" b="1" dirty="0">
                <a:solidFill>
                  <a:schemeClr val="tx1">
                    <a:lumMod val="85000"/>
                    <a:lumOff val="15000"/>
                  </a:schemeClr>
                </a:solidFill>
                <a:latin typeface="Arial" panose="020B0604020202020204" pitchFamily="34" charset="0"/>
                <a:cs typeface="Arial" panose="020B0604020202020204" pitchFamily="34" charset="0"/>
              </a:rPr>
              <a:t>Los datos obtenidos durante el año 2021 </a:t>
            </a:r>
            <a:r>
              <a:rPr lang="es-GT" sz="1900" dirty="0">
                <a:solidFill>
                  <a:schemeClr val="tx1">
                    <a:lumMod val="85000"/>
                    <a:lumOff val="15000"/>
                  </a:schemeClr>
                </a:solidFill>
                <a:latin typeface="Arial" panose="020B0604020202020204" pitchFamily="34" charset="0"/>
                <a:cs typeface="Arial" panose="020B0604020202020204" pitchFamily="34" charset="0"/>
              </a:rPr>
              <a:t>permiten establecer que la ejecución del </a:t>
            </a:r>
            <a:r>
              <a:rPr lang="es-GT" sz="1900" dirty="0" smtClean="0">
                <a:solidFill>
                  <a:schemeClr val="tx1">
                    <a:lumMod val="85000"/>
                    <a:lumOff val="15000"/>
                  </a:schemeClr>
                </a:solidFill>
                <a:latin typeface="Arial" panose="020B0604020202020204" pitchFamily="34" charset="0"/>
                <a:cs typeface="Arial" panose="020B0604020202020204" pitchFamily="34" charset="0"/>
              </a:rPr>
              <a:t>presupuesto </a:t>
            </a:r>
            <a:r>
              <a:rPr lang="es-GT" sz="1900" dirty="0">
                <a:solidFill>
                  <a:schemeClr val="tx1">
                    <a:lumMod val="85000"/>
                    <a:lumOff val="15000"/>
                  </a:schemeClr>
                </a:solidFill>
                <a:latin typeface="Arial" panose="020B0604020202020204" pitchFamily="34" charset="0"/>
                <a:cs typeface="Arial" panose="020B0604020202020204" pitchFamily="34" charset="0"/>
              </a:rPr>
              <a:t>se destinó principalmente para brindar los servicios de asistencia, atención, protección y documentación consular a los guatemaltecos en el exterior, en la representación del Estado de Guatemala en el ámbito internacional y en la conservación demarcación y estabilización de los límites terrestres, fluviales y lacustres del territorio nacional con los países vecinos.</a:t>
            </a:r>
          </a:p>
        </p:txBody>
      </p:sp>
    </p:spTree>
    <p:extLst>
      <p:ext uri="{BB962C8B-B14F-4D97-AF65-F5344CB8AC3E}">
        <p14:creationId xmlns:p14="http://schemas.microsoft.com/office/powerpoint/2010/main" val="3509209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lamada de flecha a la izquierda 1">
            <a:extLst>
              <a:ext uri="{FF2B5EF4-FFF2-40B4-BE49-F238E27FC236}">
                <a16:creationId xmlns:a16="http://schemas.microsoft.com/office/drawing/2014/main" id="{C8211A02-3E32-DE43-BEBC-0E468672C163}"/>
              </a:ext>
            </a:extLst>
          </p:cNvPr>
          <p:cNvSpPr/>
          <p:nvPr/>
        </p:nvSpPr>
        <p:spPr>
          <a:xfrm rot="10800000">
            <a:off x="564853" y="2150076"/>
            <a:ext cx="4451987" cy="3237470"/>
          </a:xfrm>
          <a:prstGeom prst="leftArrowCallout">
            <a:avLst>
              <a:gd name="adj1" fmla="val 15361"/>
              <a:gd name="adj2" fmla="val 11918"/>
              <a:gd name="adj3" fmla="val 16049"/>
              <a:gd name="adj4" fmla="val 78221"/>
            </a:avLst>
          </a:prstGeom>
          <a:solidFill>
            <a:srgbClr val="2C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¿QUÉ RESULTADOS SE OBTUVIERON EN EL MARCO DE LA PGG?</a:t>
            </a:r>
          </a:p>
        </p:txBody>
      </p:sp>
      <p:sp>
        <p:nvSpPr>
          <p:cNvPr id="11" name="Título 1">
            <a:extLst>
              <a:ext uri="{FF2B5EF4-FFF2-40B4-BE49-F238E27FC236}">
                <a16:creationId xmlns:a16="http://schemas.microsoft.com/office/drawing/2014/main" id="{E0380DC9-3281-6845-8371-4716D5748CA4}"/>
              </a:ext>
            </a:extLst>
          </p:cNvPr>
          <p:cNvSpPr txBox="1">
            <a:spLocks/>
          </p:cNvSpPr>
          <p:nvPr/>
        </p:nvSpPr>
        <p:spPr>
          <a:xfrm>
            <a:off x="680560" y="2305650"/>
            <a:ext cx="3150036" cy="277204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r>
              <a:rPr lang="es-GT" dirty="0">
                <a:solidFill>
                  <a:schemeClr val="bg1"/>
                </a:solidFill>
                <a:latin typeface="Arial" panose="020B0604020202020204" pitchFamily="34" charset="0"/>
                <a:cs typeface="Arial" panose="020B0604020202020204" pitchFamily="34" charset="0"/>
              </a:rPr>
              <a:t>Se contribuyó con el pilar Cinco:</a:t>
            </a:r>
          </a:p>
          <a:p>
            <a:pPr algn="just"/>
            <a:r>
              <a:rPr lang="es-GT" dirty="0">
                <a:solidFill>
                  <a:schemeClr val="bg1"/>
                </a:solidFill>
                <a:latin typeface="Arial" panose="020B0604020202020204" pitchFamily="34" charset="0"/>
                <a:cs typeface="Arial" panose="020B0604020202020204" pitchFamily="34" charset="0"/>
              </a:rPr>
              <a:t>“Relaciones con el Mundo”.</a:t>
            </a:r>
          </a:p>
        </p:txBody>
      </p:sp>
      <p:sp>
        <p:nvSpPr>
          <p:cNvPr id="13" name="Título 1">
            <a:extLst>
              <a:ext uri="{FF2B5EF4-FFF2-40B4-BE49-F238E27FC236}">
                <a16:creationId xmlns:a16="http://schemas.microsoft.com/office/drawing/2014/main" id="{159D16C5-6C29-A540-953B-0B457CF8AE16}"/>
              </a:ext>
            </a:extLst>
          </p:cNvPr>
          <p:cNvSpPr txBox="1">
            <a:spLocks/>
          </p:cNvSpPr>
          <p:nvPr/>
        </p:nvSpPr>
        <p:spPr>
          <a:xfrm>
            <a:off x="5116633" y="1618781"/>
            <a:ext cx="5658459" cy="4215121"/>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660"/>
              </a:lnSpc>
            </a:pPr>
            <a:r>
              <a:rPr lang="es-GT" sz="1900" dirty="0">
                <a:solidFill>
                  <a:schemeClr val="tx1">
                    <a:lumMod val="85000"/>
                    <a:lumOff val="15000"/>
                  </a:schemeClr>
                </a:solidFill>
                <a:latin typeface="Arial" panose="020B0604020202020204" pitchFamily="34" charset="0"/>
                <a:cs typeface="Arial" panose="020B0604020202020204" pitchFamily="34" charset="0"/>
              </a:rPr>
              <a:t>La Política General de Gobierno (PGG) es el plan de acción del Gobierno de </a:t>
            </a:r>
            <a:r>
              <a:rPr lang="es-GT" sz="1900" dirty="0" smtClean="0">
                <a:solidFill>
                  <a:schemeClr val="tx1">
                    <a:lumMod val="85000"/>
                    <a:lumOff val="15000"/>
                  </a:schemeClr>
                </a:solidFill>
                <a:latin typeface="Arial" panose="020B0604020202020204" pitchFamily="34" charset="0"/>
                <a:cs typeface="Arial" panose="020B0604020202020204" pitchFamily="34" charset="0"/>
              </a:rPr>
              <a:t>Guatemala </a:t>
            </a:r>
            <a:r>
              <a:rPr lang="es-GT" sz="1900" dirty="0">
                <a:solidFill>
                  <a:schemeClr val="tx1">
                    <a:lumMod val="85000"/>
                    <a:lumOff val="15000"/>
                  </a:schemeClr>
                </a:solidFill>
                <a:latin typeface="Arial" panose="020B0604020202020204" pitchFamily="34" charset="0"/>
                <a:cs typeface="Arial" panose="020B0604020202020204" pitchFamily="34" charset="0"/>
              </a:rPr>
              <a:t>en </a:t>
            </a:r>
            <a:r>
              <a:rPr lang="es-GT" sz="1900" dirty="0" smtClean="0">
                <a:solidFill>
                  <a:schemeClr val="tx1">
                    <a:lumMod val="85000"/>
                    <a:lumOff val="15000"/>
                  </a:schemeClr>
                </a:solidFill>
                <a:latin typeface="Arial" panose="020B0604020202020204" pitchFamily="34" charset="0"/>
                <a:cs typeface="Arial" panose="020B0604020202020204" pitchFamily="34" charset="0"/>
              </a:rPr>
              <a:t>el cual  </a:t>
            </a:r>
            <a:r>
              <a:rPr lang="es-GT" sz="1900" dirty="0">
                <a:solidFill>
                  <a:schemeClr val="tx1">
                    <a:lumMod val="85000"/>
                    <a:lumOff val="15000"/>
                  </a:schemeClr>
                </a:solidFill>
                <a:latin typeface="Arial" panose="020B0604020202020204" pitchFamily="34" charset="0"/>
                <a:cs typeface="Arial" panose="020B0604020202020204" pitchFamily="34" charset="0"/>
              </a:rPr>
              <a:t>se plasman los objetivos estratégicos y los lineamientos de las políticas públicas.</a:t>
            </a:r>
          </a:p>
          <a:p>
            <a:pPr algn="just">
              <a:lnSpc>
                <a:spcPts val="2660"/>
              </a:lnSpc>
            </a:pPr>
            <a:endParaRPr lang="es-GT" sz="1900" dirty="0">
              <a:solidFill>
                <a:schemeClr val="tx1">
                  <a:lumMod val="85000"/>
                  <a:lumOff val="15000"/>
                </a:schemeClr>
              </a:solidFill>
              <a:latin typeface="Arial" panose="020B0604020202020204" pitchFamily="34" charset="0"/>
              <a:cs typeface="Arial" panose="020B0604020202020204" pitchFamily="34" charset="0"/>
            </a:endParaRPr>
          </a:p>
          <a:p>
            <a:pPr algn="just">
              <a:lnSpc>
                <a:spcPts val="2660"/>
              </a:lnSpc>
            </a:pPr>
            <a:r>
              <a:rPr lang="es-GT" sz="1900" dirty="0">
                <a:solidFill>
                  <a:schemeClr val="tx1">
                    <a:lumMod val="85000"/>
                    <a:lumOff val="15000"/>
                  </a:schemeClr>
                </a:solidFill>
                <a:latin typeface="Arial" panose="020B0604020202020204" pitchFamily="34" charset="0"/>
                <a:cs typeface="Arial" panose="020B0604020202020204" pitchFamily="34" charset="0"/>
              </a:rPr>
              <a:t>El Ministerio de Relaciones Exteriores, durante el </a:t>
            </a:r>
            <a:r>
              <a:rPr lang="es-GT" sz="1900" dirty="0" smtClean="0">
                <a:solidFill>
                  <a:schemeClr val="tx1">
                    <a:lumMod val="85000"/>
                    <a:lumOff val="15000"/>
                  </a:schemeClr>
                </a:solidFill>
                <a:latin typeface="Arial" panose="020B0604020202020204" pitchFamily="34" charset="0"/>
                <a:cs typeface="Arial" panose="020B0604020202020204" pitchFamily="34" charset="0"/>
              </a:rPr>
              <a:t>cuatrimestre, </a:t>
            </a:r>
            <a:r>
              <a:rPr lang="es-GT" sz="1900" dirty="0">
                <a:solidFill>
                  <a:schemeClr val="tx1">
                    <a:lumMod val="85000"/>
                    <a:lumOff val="15000"/>
                  </a:schemeClr>
                </a:solidFill>
                <a:latin typeface="Arial" panose="020B0604020202020204" pitchFamily="34" charset="0"/>
                <a:cs typeface="Arial" panose="020B0604020202020204" pitchFamily="34" charset="0"/>
              </a:rPr>
              <a:t>habilitó los centros de impresión de pasaportes en los Consulados de Guatemala en </a:t>
            </a:r>
            <a:r>
              <a:rPr lang="es-GT" sz="1900" b="1" dirty="0" smtClean="0">
                <a:solidFill>
                  <a:schemeClr val="tx1">
                    <a:lumMod val="85000"/>
                    <a:lumOff val="15000"/>
                  </a:schemeClr>
                </a:solidFill>
                <a:latin typeface="Arial" panose="020B0604020202020204" pitchFamily="34" charset="0"/>
                <a:cs typeface="Arial" panose="020B0604020202020204" pitchFamily="34" charset="0"/>
              </a:rPr>
              <a:t>Filadelfia, Pensilvania </a:t>
            </a:r>
            <a:r>
              <a:rPr lang="es-GT" sz="1900" b="1" dirty="0">
                <a:solidFill>
                  <a:schemeClr val="tx1">
                    <a:lumMod val="85000"/>
                    <a:lumOff val="15000"/>
                  </a:schemeClr>
                </a:solidFill>
                <a:latin typeface="Arial" panose="020B0604020202020204" pitchFamily="34" charset="0"/>
                <a:cs typeface="Arial" panose="020B0604020202020204" pitchFamily="34" charset="0"/>
              </a:rPr>
              <a:t>y Riverhead, Nueva York</a:t>
            </a:r>
            <a:r>
              <a:rPr lang="es-GT" sz="1900" dirty="0">
                <a:solidFill>
                  <a:schemeClr val="tx1">
                    <a:lumMod val="85000"/>
                    <a:lumOff val="15000"/>
                  </a:schemeClr>
                </a:solidFill>
                <a:latin typeface="Arial" panose="020B0604020202020204" pitchFamily="34" charset="0"/>
                <a:cs typeface="Arial" panose="020B0604020202020204" pitchFamily="34" charset="0"/>
              </a:rPr>
              <a:t>, con el propósito de acercar los servicios a los guatemaltecos en el exterior y se reorientaron recursos para fortalecer la gestión consular. </a:t>
            </a:r>
          </a:p>
        </p:txBody>
      </p:sp>
    </p:spTree>
    <p:extLst>
      <p:ext uri="{BB962C8B-B14F-4D97-AF65-F5344CB8AC3E}">
        <p14:creationId xmlns:p14="http://schemas.microsoft.com/office/powerpoint/2010/main" val="2335607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lamada de flecha a la izquierda 1">
            <a:extLst>
              <a:ext uri="{FF2B5EF4-FFF2-40B4-BE49-F238E27FC236}">
                <a16:creationId xmlns:a16="http://schemas.microsoft.com/office/drawing/2014/main" id="{C8211A02-3E32-DE43-BEBC-0E468672C163}"/>
              </a:ext>
            </a:extLst>
          </p:cNvPr>
          <p:cNvSpPr/>
          <p:nvPr/>
        </p:nvSpPr>
        <p:spPr>
          <a:xfrm rot="10800000">
            <a:off x="564852" y="2150076"/>
            <a:ext cx="3129818" cy="3237470"/>
          </a:xfrm>
          <a:prstGeom prst="leftArrowCallout">
            <a:avLst>
              <a:gd name="adj1" fmla="val 15361"/>
              <a:gd name="adj2" fmla="val 11918"/>
              <a:gd name="adj3" fmla="val 16049"/>
              <a:gd name="adj4" fmla="val 78221"/>
            </a:avLst>
          </a:prstGeom>
          <a:solidFill>
            <a:srgbClr val="025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¿QUÉ MEDIDAS DE TRANSPARENCIA SE HAN APLICADO?</a:t>
            </a:r>
          </a:p>
        </p:txBody>
      </p:sp>
      <p:sp>
        <p:nvSpPr>
          <p:cNvPr id="11" name="Título 1">
            <a:extLst>
              <a:ext uri="{FF2B5EF4-FFF2-40B4-BE49-F238E27FC236}">
                <a16:creationId xmlns:a16="http://schemas.microsoft.com/office/drawing/2014/main" id="{E0380DC9-3281-6845-8371-4716D5748CA4}"/>
              </a:ext>
            </a:extLst>
          </p:cNvPr>
          <p:cNvSpPr txBox="1">
            <a:spLocks/>
          </p:cNvSpPr>
          <p:nvPr/>
        </p:nvSpPr>
        <p:spPr>
          <a:xfrm>
            <a:off x="730923" y="2340317"/>
            <a:ext cx="2222342" cy="277204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dirty="0">
                <a:solidFill>
                  <a:schemeClr val="bg1"/>
                </a:solidFill>
                <a:latin typeface="Arial" panose="020B0604020202020204" pitchFamily="34" charset="0"/>
                <a:cs typeface="Arial" panose="020B0604020202020204" pitchFamily="34" charset="0"/>
              </a:rPr>
              <a:t>Se tiene previsto continuar con las medidas de transparencia, la permanente rendición de cuentas y control de la calidad del gasto público.</a:t>
            </a:r>
          </a:p>
        </p:txBody>
      </p:sp>
      <p:sp>
        <p:nvSpPr>
          <p:cNvPr id="13" name="Título 1">
            <a:extLst>
              <a:ext uri="{FF2B5EF4-FFF2-40B4-BE49-F238E27FC236}">
                <a16:creationId xmlns:a16="http://schemas.microsoft.com/office/drawing/2014/main" id="{159D16C5-6C29-A540-953B-0B457CF8AE16}"/>
              </a:ext>
            </a:extLst>
          </p:cNvPr>
          <p:cNvSpPr txBox="1">
            <a:spLocks/>
          </p:cNvSpPr>
          <p:nvPr/>
        </p:nvSpPr>
        <p:spPr>
          <a:xfrm>
            <a:off x="4275438" y="1618781"/>
            <a:ext cx="6993924" cy="4215121"/>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660"/>
              </a:lnSpc>
            </a:pPr>
            <a:r>
              <a:rPr lang="es-GT" sz="1900" b="1" dirty="0">
                <a:solidFill>
                  <a:schemeClr val="tx1">
                    <a:lumMod val="85000"/>
                    <a:lumOff val="15000"/>
                  </a:schemeClr>
                </a:solidFill>
                <a:latin typeface="Arial" panose="020B0604020202020204" pitchFamily="34" charset="0"/>
                <a:cs typeface="Arial" panose="020B0604020202020204" pitchFamily="34" charset="0"/>
              </a:rPr>
              <a:t>Para garantizar el uso adecuado del dinero público </a:t>
            </a:r>
            <a:r>
              <a:rPr lang="es-GT" sz="1900" dirty="0">
                <a:solidFill>
                  <a:schemeClr val="tx1">
                    <a:lumMod val="85000"/>
                    <a:lumOff val="15000"/>
                  </a:schemeClr>
                </a:solidFill>
                <a:latin typeface="Arial" panose="020B0604020202020204" pitchFamily="34" charset="0"/>
                <a:cs typeface="Arial" panose="020B0604020202020204" pitchFamily="34" charset="0"/>
              </a:rPr>
              <a:t>y el avance en el cumplimiento de los objetivos establecidos, el Ministerio de Relaciones Exteriores cumple con la normativa vigente para todos los procesos de ejecución presupuestaria.  Cuenta con la Unidad de Control Interno para la realización de las diferentes auditorías de gabinete y de campo.  </a:t>
            </a:r>
          </a:p>
          <a:p>
            <a:pPr algn="just">
              <a:lnSpc>
                <a:spcPts val="2660"/>
              </a:lnSpc>
            </a:pPr>
            <a:endParaRPr lang="es-GT" sz="1900" dirty="0">
              <a:solidFill>
                <a:schemeClr val="tx1">
                  <a:lumMod val="85000"/>
                  <a:lumOff val="15000"/>
                </a:schemeClr>
              </a:solidFill>
              <a:latin typeface="Arial" panose="020B0604020202020204" pitchFamily="34" charset="0"/>
              <a:cs typeface="Arial" panose="020B0604020202020204" pitchFamily="34" charset="0"/>
            </a:endParaRPr>
          </a:p>
          <a:p>
            <a:pPr algn="just">
              <a:lnSpc>
                <a:spcPts val="2660"/>
              </a:lnSpc>
            </a:pPr>
            <a:r>
              <a:rPr lang="es-GT" sz="1900" b="1" dirty="0">
                <a:solidFill>
                  <a:schemeClr val="tx1">
                    <a:lumMod val="85000"/>
                    <a:lumOff val="15000"/>
                  </a:schemeClr>
                </a:solidFill>
                <a:latin typeface="Arial" panose="020B0604020202020204" pitchFamily="34" charset="0"/>
                <a:cs typeface="Arial" panose="020B0604020202020204" pitchFamily="34" charset="0"/>
              </a:rPr>
              <a:t>Se capacita permanentemente a los funcionarios </a:t>
            </a:r>
            <a:r>
              <a:rPr lang="es-GT" sz="1900" dirty="0">
                <a:solidFill>
                  <a:schemeClr val="tx1">
                    <a:lumMod val="85000"/>
                    <a:lumOff val="15000"/>
                  </a:schemeClr>
                </a:solidFill>
                <a:latin typeface="Arial" panose="020B0604020202020204" pitchFamily="34" charset="0"/>
                <a:cs typeface="Arial" panose="020B0604020202020204" pitchFamily="34" charset="0"/>
              </a:rPr>
              <a:t>en temas financieros y administrativos. Se promueven valores institucionales planteados en el Plan Estratégico Institucional para motivar en los servidores públicos actos de probidad y ética. </a:t>
            </a:r>
          </a:p>
        </p:txBody>
      </p:sp>
    </p:spTree>
    <p:extLst>
      <p:ext uri="{BB962C8B-B14F-4D97-AF65-F5344CB8AC3E}">
        <p14:creationId xmlns:p14="http://schemas.microsoft.com/office/powerpoint/2010/main" val="905207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lamada de flecha a la izquierda 1">
            <a:extLst>
              <a:ext uri="{FF2B5EF4-FFF2-40B4-BE49-F238E27FC236}">
                <a16:creationId xmlns:a16="http://schemas.microsoft.com/office/drawing/2014/main" id="{C8211A02-3E32-DE43-BEBC-0E468672C163}"/>
              </a:ext>
            </a:extLst>
          </p:cNvPr>
          <p:cNvSpPr/>
          <p:nvPr/>
        </p:nvSpPr>
        <p:spPr>
          <a:xfrm rot="10800000">
            <a:off x="564848" y="1964723"/>
            <a:ext cx="4407999" cy="3620530"/>
          </a:xfrm>
          <a:prstGeom prst="leftArrowCallout">
            <a:avLst>
              <a:gd name="adj1" fmla="val 16044"/>
              <a:gd name="adj2" fmla="val 11918"/>
              <a:gd name="adj3" fmla="val 16049"/>
              <a:gd name="adj4" fmla="val 81865"/>
            </a:avLst>
          </a:prstGeom>
          <a:solidFill>
            <a:srgbClr val="2C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7623184" cy="715530"/>
          </a:xfrm>
        </p:spPr>
        <p:txBody>
          <a:bodyPr>
            <a:noAutofit/>
          </a:bodyPr>
          <a:lstStyle/>
          <a:p>
            <a:r>
              <a:rPr lang="es-GT" sz="2400" b="1" dirty="0">
                <a:solidFill>
                  <a:srgbClr val="003353"/>
                </a:solidFill>
                <a:latin typeface="Montserrat" pitchFamily="2" charset="77"/>
              </a:rPr>
              <a:t>¿QUÉ DESAFÍOS INSTITUCIONALES SE ESPERAN DURANTE EL 2022?</a:t>
            </a:r>
          </a:p>
        </p:txBody>
      </p:sp>
      <p:sp>
        <p:nvSpPr>
          <p:cNvPr id="11" name="Título 1">
            <a:extLst>
              <a:ext uri="{FF2B5EF4-FFF2-40B4-BE49-F238E27FC236}">
                <a16:creationId xmlns:a16="http://schemas.microsoft.com/office/drawing/2014/main" id="{E0380DC9-3281-6845-8371-4716D5748CA4}"/>
              </a:ext>
            </a:extLst>
          </p:cNvPr>
          <p:cNvSpPr txBox="1">
            <a:spLocks/>
          </p:cNvSpPr>
          <p:nvPr/>
        </p:nvSpPr>
        <p:spPr>
          <a:xfrm>
            <a:off x="743279" y="2278533"/>
            <a:ext cx="3383878" cy="3183153"/>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dirty="0">
                <a:solidFill>
                  <a:schemeClr val="bg1"/>
                </a:solidFill>
                <a:latin typeface="Arial" panose="020B0604020202020204" pitchFamily="34" charset="0"/>
                <a:cs typeface="Arial" panose="020B0604020202020204" pitchFamily="34" charset="0"/>
              </a:rPr>
              <a:t>Las acciones inmediatas a seguir son: </a:t>
            </a:r>
          </a:p>
          <a:p>
            <a:pPr marL="285750" indent="-285750">
              <a:buFont typeface="Arial" panose="020B0604020202020204" pitchFamily="34" charset="0"/>
              <a:buChar char="•"/>
            </a:pPr>
            <a:r>
              <a:rPr lang="es-GT" dirty="0">
                <a:solidFill>
                  <a:schemeClr val="bg1"/>
                </a:solidFill>
                <a:latin typeface="Arial" panose="020B0604020202020204" pitchFamily="34" charset="0"/>
                <a:cs typeface="Arial" panose="020B0604020202020204" pitchFamily="34" charset="0"/>
              </a:rPr>
              <a:t>Ampliación presupuestaria.</a:t>
            </a:r>
          </a:p>
          <a:p>
            <a:pPr marL="285750" indent="-285750">
              <a:buFont typeface="Arial" panose="020B0604020202020204" pitchFamily="34" charset="0"/>
              <a:buChar char="•"/>
            </a:pPr>
            <a:r>
              <a:rPr lang="es-GT" dirty="0">
                <a:solidFill>
                  <a:schemeClr val="bg1"/>
                </a:solidFill>
                <a:latin typeface="Arial" panose="020B0604020202020204" pitchFamily="34" charset="0"/>
                <a:cs typeface="Arial" panose="020B0604020202020204" pitchFamily="34" charset="0"/>
              </a:rPr>
              <a:t> Justificación para aprobación de cuotas solicitadas. </a:t>
            </a:r>
          </a:p>
          <a:p>
            <a:pPr marL="285750" indent="-285750">
              <a:buFont typeface="Arial" panose="020B0604020202020204" pitchFamily="34" charset="0"/>
              <a:buChar char="•"/>
            </a:pPr>
            <a:r>
              <a:rPr lang="es-GT" dirty="0">
                <a:solidFill>
                  <a:schemeClr val="bg1"/>
                </a:solidFill>
                <a:latin typeface="Arial" panose="020B0604020202020204" pitchFamily="34" charset="0"/>
                <a:cs typeface="Arial" panose="020B0604020202020204" pitchFamily="34" charset="0"/>
              </a:rPr>
              <a:t>Adquisición de equipo de captura de datos (segunda fase).</a:t>
            </a:r>
          </a:p>
        </p:txBody>
      </p:sp>
      <p:sp>
        <p:nvSpPr>
          <p:cNvPr id="13" name="Título 1">
            <a:extLst>
              <a:ext uri="{FF2B5EF4-FFF2-40B4-BE49-F238E27FC236}">
                <a16:creationId xmlns:a16="http://schemas.microsoft.com/office/drawing/2014/main" id="{159D16C5-6C29-A540-953B-0B457CF8AE16}"/>
              </a:ext>
            </a:extLst>
          </p:cNvPr>
          <p:cNvSpPr txBox="1">
            <a:spLocks/>
          </p:cNvSpPr>
          <p:nvPr/>
        </p:nvSpPr>
        <p:spPr>
          <a:xfrm>
            <a:off x="4972848" y="1618781"/>
            <a:ext cx="6296514" cy="4215121"/>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660"/>
              </a:lnSpc>
            </a:pPr>
            <a:r>
              <a:rPr lang="es-GT" sz="1900" b="1" dirty="0">
                <a:solidFill>
                  <a:schemeClr val="tx1">
                    <a:lumMod val="85000"/>
                    <a:lumOff val="15000"/>
                  </a:schemeClr>
                </a:solidFill>
                <a:latin typeface="Arial" panose="020B0604020202020204" pitchFamily="34" charset="0"/>
                <a:cs typeface="Arial" panose="020B0604020202020204" pitchFamily="34" charset="0"/>
              </a:rPr>
              <a:t>Los principales desafíos del Ministerio de Relaciones Exteriores </a:t>
            </a:r>
            <a:r>
              <a:rPr lang="es-GT" sz="1900" dirty="0">
                <a:solidFill>
                  <a:schemeClr val="tx1">
                    <a:lumMod val="85000"/>
                    <a:lumOff val="15000"/>
                  </a:schemeClr>
                </a:solidFill>
                <a:latin typeface="Arial" panose="020B0604020202020204" pitchFamily="34" charset="0"/>
                <a:cs typeface="Arial" panose="020B0604020202020204" pitchFamily="34" charset="0"/>
              </a:rPr>
              <a:t>en cuanto al uso de los recursos públicos y el cumplimiento de los planes nacionales son:</a:t>
            </a:r>
          </a:p>
          <a:p>
            <a:pPr algn="just">
              <a:lnSpc>
                <a:spcPts val="2660"/>
              </a:lnSpc>
            </a:pPr>
            <a:endParaRPr lang="es-GT" sz="19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gn="just">
              <a:lnSpc>
                <a:spcPts val="2660"/>
              </a:lnSpc>
              <a:buFont typeface="Arial" panose="020B0604020202020204" pitchFamily="34" charset="0"/>
              <a:buChar char="•"/>
            </a:pPr>
            <a:r>
              <a:rPr lang="es-GT" sz="1900" dirty="0">
                <a:solidFill>
                  <a:schemeClr val="tx1">
                    <a:lumMod val="85000"/>
                    <a:lumOff val="15000"/>
                  </a:schemeClr>
                </a:solidFill>
                <a:latin typeface="Arial" panose="020B0604020202020204" pitchFamily="34" charset="0"/>
                <a:cs typeface="Arial" panose="020B0604020202020204" pitchFamily="34" charset="0"/>
              </a:rPr>
              <a:t>Cumplir las metas institucionales con un presupuesto limitado.</a:t>
            </a:r>
          </a:p>
          <a:p>
            <a:pPr marL="342900" indent="-342900" algn="just">
              <a:lnSpc>
                <a:spcPts val="2660"/>
              </a:lnSpc>
              <a:buFont typeface="Arial" panose="020B0604020202020204" pitchFamily="34" charset="0"/>
              <a:buChar char="•"/>
            </a:pPr>
            <a:r>
              <a:rPr lang="es-GT" sz="1900" dirty="0">
                <a:solidFill>
                  <a:schemeClr val="tx1">
                    <a:lumMod val="85000"/>
                    <a:lumOff val="15000"/>
                  </a:schemeClr>
                </a:solidFill>
                <a:latin typeface="Arial" panose="020B0604020202020204" pitchFamily="34" charset="0"/>
                <a:cs typeface="Arial" panose="020B0604020202020204" pitchFamily="34" charset="0"/>
              </a:rPr>
              <a:t>Lograr la aprobación de la totalidad de las cuotas financieras solicitadas.</a:t>
            </a:r>
          </a:p>
          <a:p>
            <a:pPr marL="342900" indent="-342900" algn="just">
              <a:lnSpc>
                <a:spcPts val="2660"/>
              </a:lnSpc>
              <a:buFont typeface="Arial" panose="020B0604020202020204" pitchFamily="34" charset="0"/>
              <a:buChar char="•"/>
            </a:pPr>
            <a:r>
              <a:rPr lang="es-GT" sz="1900" dirty="0">
                <a:solidFill>
                  <a:schemeClr val="tx1">
                    <a:lumMod val="85000"/>
                    <a:lumOff val="15000"/>
                  </a:schemeClr>
                </a:solidFill>
                <a:latin typeface="Arial" panose="020B0604020202020204" pitchFamily="34" charset="0"/>
                <a:cs typeface="Arial" panose="020B0604020202020204" pitchFamily="34" charset="0"/>
              </a:rPr>
              <a:t>Enfrentar los efectos de la pandemia para avanzar en las acciones estratégicas.</a:t>
            </a:r>
          </a:p>
        </p:txBody>
      </p:sp>
    </p:spTree>
    <p:extLst>
      <p:ext uri="{BB962C8B-B14F-4D97-AF65-F5344CB8AC3E}">
        <p14:creationId xmlns:p14="http://schemas.microsoft.com/office/powerpoint/2010/main" val="32695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CE1CC5-54D2-A544-84CA-A9D3ACF28E46}"/>
              </a:ext>
            </a:extLst>
          </p:cNvPr>
          <p:cNvSpPr txBox="1"/>
          <p:nvPr/>
        </p:nvSpPr>
        <p:spPr>
          <a:xfrm>
            <a:off x="6735510" y="5810914"/>
            <a:ext cx="2395055" cy="307777"/>
          </a:xfrm>
          <a:prstGeom prst="rect">
            <a:avLst/>
          </a:prstGeom>
          <a:noFill/>
        </p:spPr>
        <p:txBody>
          <a:bodyPr wrap="square" rtlCol="0">
            <a:spAutoFit/>
          </a:bodyPr>
          <a:lstStyle/>
          <a:p>
            <a:r>
              <a:rPr lang="es-GT" sz="1400" b="1" dirty="0">
                <a:solidFill>
                  <a:schemeClr val="bg1"/>
                </a:solidFill>
                <a:latin typeface="Montserrat ExtraBold" pitchFamily="2" charset="77"/>
              </a:rPr>
              <a:t>@minexgt</a:t>
            </a:r>
          </a:p>
        </p:txBody>
      </p:sp>
      <p:pic>
        <p:nvPicPr>
          <p:cNvPr id="6" name="Imagen 5">
            <a:extLst>
              <a:ext uri="{FF2B5EF4-FFF2-40B4-BE49-F238E27FC236}">
                <a16:creationId xmlns:a16="http://schemas.microsoft.com/office/drawing/2014/main" id="{7E6BB074-667B-DA4C-B067-20E6CA77D36C}"/>
              </a:ext>
            </a:extLst>
          </p:cNvPr>
          <p:cNvPicPr>
            <a:picLocks noChangeAspect="1"/>
          </p:cNvPicPr>
          <p:nvPr/>
        </p:nvPicPr>
        <p:blipFill>
          <a:blip r:embed="rId3"/>
          <a:stretch>
            <a:fillRect/>
          </a:stretch>
        </p:blipFill>
        <p:spPr>
          <a:xfrm>
            <a:off x="3439984" y="5768038"/>
            <a:ext cx="3392503" cy="393530"/>
          </a:xfrm>
          <a:prstGeom prst="rect">
            <a:avLst/>
          </a:prstGeom>
        </p:spPr>
      </p:pic>
      <p:sp>
        <p:nvSpPr>
          <p:cNvPr id="5" name="CuadroTexto 4">
            <a:extLst>
              <a:ext uri="{FF2B5EF4-FFF2-40B4-BE49-F238E27FC236}">
                <a16:creationId xmlns:a16="http://schemas.microsoft.com/office/drawing/2014/main" id="{C85F3BC3-704E-954E-9728-BE7B6DB7EC19}"/>
              </a:ext>
            </a:extLst>
          </p:cNvPr>
          <p:cNvSpPr txBox="1"/>
          <p:nvPr/>
        </p:nvSpPr>
        <p:spPr>
          <a:xfrm>
            <a:off x="6313503" y="219467"/>
            <a:ext cx="1619535" cy="646331"/>
          </a:xfrm>
          <a:prstGeom prst="rect">
            <a:avLst/>
          </a:prstGeom>
          <a:noFill/>
        </p:spPr>
        <p:txBody>
          <a:bodyPr wrap="square" rtlCol="0">
            <a:spAutoFit/>
          </a:bodyPr>
          <a:lstStyle/>
          <a:p>
            <a:r>
              <a:rPr lang="es-GT" sz="1200" b="1" dirty="0">
                <a:solidFill>
                  <a:srgbClr val="003353"/>
                </a:solidFill>
                <a:latin typeface="Montserrat" pitchFamily="2" charset="77"/>
              </a:rPr>
              <a:t>MINISTERIO </a:t>
            </a:r>
          </a:p>
          <a:p>
            <a:r>
              <a:rPr lang="es-GT" sz="1200" b="1" dirty="0">
                <a:solidFill>
                  <a:srgbClr val="003353"/>
                </a:solidFill>
                <a:latin typeface="Montserrat" pitchFamily="2" charset="77"/>
              </a:rPr>
              <a:t>DE RELACIONES</a:t>
            </a:r>
          </a:p>
          <a:p>
            <a:r>
              <a:rPr lang="es-GT" sz="1200" b="1" dirty="0">
                <a:solidFill>
                  <a:srgbClr val="003353"/>
                </a:solidFill>
                <a:latin typeface="Montserrat" pitchFamily="2" charset="77"/>
              </a:rPr>
              <a:t>EXTERIORES</a:t>
            </a:r>
          </a:p>
        </p:txBody>
      </p:sp>
    </p:spTree>
    <p:extLst>
      <p:ext uri="{BB962C8B-B14F-4D97-AF65-F5344CB8AC3E}">
        <p14:creationId xmlns:p14="http://schemas.microsoft.com/office/powerpoint/2010/main" val="150266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9" y="406690"/>
            <a:ext cx="4939146" cy="715530"/>
          </a:xfrm>
        </p:spPr>
        <p:txBody>
          <a:bodyPr>
            <a:normAutofit/>
          </a:bodyPr>
          <a:lstStyle/>
          <a:p>
            <a:r>
              <a:rPr lang="es-GT" sz="2400" b="1" dirty="0">
                <a:solidFill>
                  <a:srgbClr val="003353"/>
                </a:solidFill>
                <a:latin typeface="Montserrat" pitchFamily="2" charset="77"/>
              </a:rPr>
              <a:t>PRINCIPALES OBJETIVOS</a:t>
            </a:r>
          </a:p>
        </p:txBody>
      </p:sp>
      <p:sp>
        <p:nvSpPr>
          <p:cNvPr id="4" name="Título 1">
            <a:extLst>
              <a:ext uri="{FF2B5EF4-FFF2-40B4-BE49-F238E27FC236}">
                <a16:creationId xmlns:a16="http://schemas.microsoft.com/office/drawing/2014/main" id="{DEB13389-7D91-3D49-9EAE-BBBA52318A9A}"/>
              </a:ext>
            </a:extLst>
          </p:cNvPr>
          <p:cNvSpPr txBox="1">
            <a:spLocks/>
          </p:cNvSpPr>
          <p:nvPr/>
        </p:nvSpPr>
        <p:spPr>
          <a:xfrm>
            <a:off x="408708" y="764455"/>
            <a:ext cx="5687291"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DEL MINISTERIO DE RELACIONES EXTERIORES</a:t>
            </a:r>
          </a:p>
        </p:txBody>
      </p:sp>
      <p:sp>
        <p:nvSpPr>
          <p:cNvPr id="6" name="Marcador de contenido 4">
            <a:extLst>
              <a:ext uri="{FF2B5EF4-FFF2-40B4-BE49-F238E27FC236}">
                <a16:creationId xmlns:a16="http://schemas.microsoft.com/office/drawing/2014/main" id="{FC82789F-8506-3743-8796-DB76DE08A0BC}"/>
              </a:ext>
            </a:extLst>
          </p:cNvPr>
          <p:cNvSpPr txBox="1">
            <a:spLocks/>
          </p:cNvSpPr>
          <p:nvPr/>
        </p:nvSpPr>
        <p:spPr>
          <a:xfrm>
            <a:off x="403411" y="1463510"/>
            <a:ext cx="11236654" cy="4630035"/>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just">
              <a:lnSpc>
                <a:spcPct val="100000"/>
              </a:lnSpc>
              <a:buNone/>
            </a:pPr>
            <a:r>
              <a:rPr lang="es-GT" sz="1800" b="1" dirty="0">
                <a:latin typeface="Arial" panose="020B0604020202020204" pitchFamily="34" charset="0"/>
                <a:ea typeface="Open Sans" panose="020B0606030504020204" pitchFamily="34" charset="0"/>
                <a:cs typeface="Arial" panose="020B0604020202020204" pitchFamily="34" charset="0"/>
              </a:rPr>
              <a:t>Para el cumplimiento de sus funciones y satisfacer las necesidades de la población, el Ministerio de Relaciones Exteriores debe cumplir con los siguientes objetivos:</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Ejecutar efectivamente la Política Exterior del Estado de </a:t>
            </a:r>
            <a:r>
              <a:rPr lang="es-GT" sz="1800" dirty="0" smtClean="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Guatemala </a:t>
            </a: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a través de diálogos políticos, negociaciones y alianzas estratégicas con otros Estados, misiones, organismos internacionales, oficinas consulares y migratorias, así como con otras instancias donde se discutan temas de interés nacional en materia política, económica, social y ambiental.</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Posicionar la Política Exterior del Estado de Guatemala mediante la gestión institucional del Ministerio de Relaciones Exteriores.</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Ampliar la cobertura de los servicios de documentación, asistencia, atención y protección consular para los guatemaltecos en el exterior y en Guatemala, con el fin que se garantice el respeto de sus derechos y el goce de sus libertades.</a:t>
            </a:r>
          </a:p>
          <a:p>
            <a:pPr algn="just">
              <a:lnSpc>
                <a:spcPct val="100000"/>
              </a:lnSpc>
            </a:pPr>
            <a:r>
              <a:rPr lang="es-GT"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Impulsar, coordinar y dar seguimiento a las acciones de promoción para la integración económica, el comercio exterior, el turismo, así como el intercambio académico y cultural en el marco de la Política Exterior del Estado de Guatemala.</a:t>
            </a:r>
          </a:p>
          <a:p>
            <a:pPr marL="0" indent="0">
              <a:buFont typeface="Arial" panose="020B0604020202020204" pitchFamily="34" charset="0"/>
              <a:buNone/>
            </a:pPr>
            <a:endParaRPr lang="es-GT" sz="1800" dirty="0">
              <a:solidFill>
                <a:schemeClr val="accent1">
                  <a:lumMod val="50000"/>
                </a:schemeClr>
              </a:solidFill>
            </a:endParaRPr>
          </a:p>
        </p:txBody>
      </p:sp>
    </p:spTree>
    <p:extLst>
      <p:ext uri="{BB962C8B-B14F-4D97-AF65-F5344CB8AC3E}">
        <p14:creationId xmlns:p14="http://schemas.microsoft.com/office/powerpoint/2010/main" val="1226597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24A0D4A-6831-AB43-8757-AD9ABA66E849}"/>
              </a:ext>
            </a:extLst>
          </p:cNvPr>
          <p:cNvSpPr/>
          <p:nvPr/>
        </p:nvSpPr>
        <p:spPr>
          <a:xfrm>
            <a:off x="0" y="0"/>
            <a:ext cx="12192000" cy="6858000"/>
          </a:xfrm>
          <a:prstGeom prst="rect">
            <a:avLst/>
          </a:prstGeom>
          <a:gradFill flip="none" rotWithShape="1">
            <a:gsLst>
              <a:gs pos="0">
                <a:srgbClr val="002D4A"/>
              </a:gs>
              <a:gs pos="100000">
                <a:srgbClr val="075A7E"/>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8" name="Título 1">
            <a:extLst>
              <a:ext uri="{FF2B5EF4-FFF2-40B4-BE49-F238E27FC236}">
                <a16:creationId xmlns:a16="http://schemas.microsoft.com/office/drawing/2014/main" id="{72904C5B-F9D9-2E43-8786-0AC157F273E8}"/>
              </a:ext>
            </a:extLst>
          </p:cNvPr>
          <p:cNvSpPr txBox="1">
            <a:spLocks/>
          </p:cNvSpPr>
          <p:nvPr/>
        </p:nvSpPr>
        <p:spPr>
          <a:xfrm>
            <a:off x="1524000" y="3027613"/>
            <a:ext cx="9144000" cy="1572448"/>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700" b="1" dirty="0">
                <a:solidFill>
                  <a:schemeClr val="bg1"/>
                </a:solidFill>
                <a:latin typeface="Arial" panose="020B0604020202020204" pitchFamily="34" charset="0"/>
                <a:cs typeface="Arial" panose="020B0604020202020204" pitchFamily="34" charset="0"/>
              </a:rPr>
              <a:t>RENDICIÓN DE CUENTAS</a:t>
            </a:r>
          </a:p>
          <a:p>
            <a:pPr algn="ctr"/>
            <a:r>
              <a:rPr lang="es-GT" sz="3700" b="1" dirty="0">
                <a:latin typeface="Arial" panose="020B0604020202020204" pitchFamily="34" charset="0"/>
                <a:cs typeface="Arial" panose="020B0604020202020204" pitchFamily="34" charset="0"/>
              </a:rPr>
              <a:t/>
            </a:r>
            <a:br>
              <a:rPr lang="es-GT" sz="3700" b="1" dirty="0">
                <a:latin typeface="Arial" panose="020B0604020202020204" pitchFamily="34" charset="0"/>
                <a:cs typeface="Arial" panose="020B0604020202020204" pitchFamily="34" charset="0"/>
              </a:rPr>
            </a:br>
            <a:r>
              <a:rPr lang="es-GT" sz="3700" b="1" dirty="0">
                <a:solidFill>
                  <a:srgbClr val="00B0F0"/>
                </a:solidFill>
                <a:latin typeface="Arial" panose="020B0604020202020204" pitchFamily="34" charset="0"/>
                <a:cs typeface="Arial" panose="020B0604020202020204" pitchFamily="34" charset="0"/>
              </a:rPr>
              <a:t>PARTE GENERAL</a:t>
            </a:r>
          </a:p>
          <a:p>
            <a:pPr algn="ctr"/>
            <a:r>
              <a:rPr lang="es-GT" sz="3700" b="1" dirty="0">
                <a:solidFill>
                  <a:srgbClr val="00B0F0"/>
                </a:solidFill>
                <a:latin typeface="Arial" panose="020B0604020202020204" pitchFamily="34" charset="0"/>
                <a:cs typeface="Arial" panose="020B0604020202020204" pitchFamily="34" charset="0"/>
              </a:rPr>
              <a:t>AL TERCER CUATRIMESTRE 2021</a:t>
            </a:r>
          </a:p>
        </p:txBody>
      </p:sp>
    </p:spTree>
    <p:extLst>
      <p:ext uri="{BB962C8B-B14F-4D97-AF65-F5344CB8AC3E}">
        <p14:creationId xmlns:p14="http://schemas.microsoft.com/office/powerpoint/2010/main" val="3432687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6708783" cy="715530"/>
          </a:xfrm>
        </p:spPr>
        <p:txBody>
          <a:bodyPr>
            <a:noAutofit/>
          </a:bodyPr>
          <a:lstStyle/>
          <a:p>
            <a:r>
              <a:rPr lang="es-GT" sz="2400" b="1" dirty="0">
                <a:solidFill>
                  <a:srgbClr val="003353"/>
                </a:solidFill>
                <a:latin typeface="Montserrat" pitchFamily="2" charset="77"/>
              </a:rPr>
              <a:t>CIFRAS GENERALES DEL PRESUPUESTO</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AL TERCER CUATRIMESTRE 2021</a:t>
            </a:r>
          </a:p>
        </p:txBody>
      </p:sp>
      <p:sp>
        <p:nvSpPr>
          <p:cNvPr id="10" name="CuadroTexto 1">
            <a:extLst>
              <a:ext uri="{FF2B5EF4-FFF2-40B4-BE49-F238E27FC236}">
                <a16:creationId xmlns:a16="http://schemas.microsoft.com/office/drawing/2014/main" id="{26F4ABA2-0ED4-8848-A404-B4DF51E786B4}"/>
              </a:ext>
            </a:extLst>
          </p:cNvPr>
          <p:cNvSpPr txBox="1"/>
          <p:nvPr/>
        </p:nvSpPr>
        <p:spPr>
          <a:xfrm>
            <a:off x="4776205" y="2164400"/>
            <a:ext cx="5320296" cy="698645"/>
          </a:xfrm>
          <a:prstGeom prst="rect">
            <a:avLst/>
          </a:prstGeom>
          <a:noFill/>
        </p:spPr>
        <p:style>
          <a:lnRef idx="0">
            <a:scrgbClr r="0" g="0" b="0"/>
          </a:lnRef>
          <a:fillRef idx="0">
            <a:scrgbClr r="0" g="0" b="0"/>
          </a:fillRef>
          <a:effectRef idx="0">
            <a:scrgbClr r="0" g="0" b="0"/>
          </a:effectRef>
          <a:fontRef idx="major"/>
        </p:style>
        <p:txBody>
          <a:bodyPr wrap="none"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4600" b="1" dirty="0">
                <a:solidFill>
                  <a:srgbClr val="059BA8"/>
                </a:solidFill>
                <a:latin typeface="Montserrat" pitchFamily="2" charset="77"/>
                <a:cs typeface="Poppins" pitchFamily="2" charset="77"/>
              </a:rPr>
              <a:t>Q. 584,772,201.00</a:t>
            </a:r>
            <a:endParaRPr lang="es-GT" sz="4600" dirty="0"/>
          </a:p>
        </p:txBody>
      </p:sp>
      <p:sp>
        <p:nvSpPr>
          <p:cNvPr id="11" name="CuadroTexto 2">
            <a:extLst>
              <a:ext uri="{FF2B5EF4-FFF2-40B4-BE49-F238E27FC236}">
                <a16:creationId xmlns:a16="http://schemas.microsoft.com/office/drawing/2014/main" id="{AB95BC01-EA9C-274C-AC60-70C4F685FD28}"/>
              </a:ext>
            </a:extLst>
          </p:cNvPr>
          <p:cNvSpPr txBox="1"/>
          <p:nvPr/>
        </p:nvSpPr>
        <p:spPr>
          <a:xfrm>
            <a:off x="4079199" y="3694854"/>
            <a:ext cx="5320296" cy="698645"/>
          </a:xfrm>
          <a:prstGeom prst="rect">
            <a:avLst/>
          </a:prstGeom>
          <a:noFill/>
        </p:spPr>
        <p:style>
          <a:lnRef idx="0">
            <a:scrgbClr r="0" g="0" b="0"/>
          </a:lnRef>
          <a:fillRef idx="0">
            <a:scrgbClr r="0" g="0" b="0"/>
          </a:fillRef>
          <a:effectRef idx="0">
            <a:scrgbClr r="0" g="0" b="0"/>
          </a:effectRef>
          <a:fontRef idx="major"/>
        </p:style>
        <p:txBody>
          <a:bodyPr wrap="none"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1" algn="r"/>
            <a:r>
              <a:rPr lang="es-GT" sz="4600" b="1" dirty="0">
                <a:solidFill>
                  <a:srgbClr val="047CB6"/>
                </a:solidFill>
                <a:latin typeface="Montserrat" pitchFamily="2" charset="77"/>
                <a:cs typeface="Poppins" pitchFamily="2" charset="77"/>
              </a:rPr>
              <a:t>Q. 573,574,969.95</a:t>
            </a:r>
          </a:p>
        </p:txBody>
      </p:sp>
      <p:sp>
        <p:nvSpPr>
          <p:cNvPr id="12" name="CuadroTexto 3">
            <a:extLst>
              <a:ext uri="{FF2B5EF4-FFF2-40B4-BE49-F238E27FC236}">
                <a16:creationId xmlns:a16="http://schemas.microsoft.com/office/drawing/2014/main" id="{D1E9A6F3-E6D5-C34A-989A-E47B1C45DA96}"/>
              </a:ext>
            </a:extLst>
          </p:cNvPr>
          <p:cNvSpPr txBox="1"/>
          <p:nvPr/>
        </p:nvSpPr>
        <p:spPr>
          <a:xfrm>
            <a:off x="4079199" y="5161496"/>
            <a:ext cx="5320296" cy="698645"/>
          </a:xfrm>
          <a:prstGeom prst="rect">
            <a:avLst/>
          </a:prstGeom>
          <a:noFill/>
        </p:spPr>
        <p:style>
          <a:lnRef idx="0">
            <a:scrgbClr r="0" g="0" b="0"/>
          </a:lnRef>
          <a:fillRef idx="0">
            <a:scrgbClr r="0" g="0" b="0"/>
          </a:fillRef>
          <a:effectRef idx="0">
            <a:scrgbClr r="0" g="0" b="0"/>
          </a:effectRef>
          <a:fontRef idx="major"/>
        </p:style>
        <p:txBody>
          <a:bodyPr wrap="none"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1" algn="r"/>
            <a:r>
              <a:rPr lang="es-GT" sz="4600" b="1" dirty="0">
                <a:solidFill>
                  <a:srgbClr val="304B8F"/>
                </a:solidFill>
                <a:latin typeface="Montserrat" pitchFamily="2" charset="77"/>
                <a:cs typeface="Poppins" pitchFamily="2" charset="77"/>
              </a:rPr>
              <a:t>Q. 11,197,231.05</a:t>
            </a:r>
          </a:p>
        </p:txBody>
      </p:sp>
      <p:sp>
        <p:nvSpPr>
          <p:cNvPr id="13" name="Llamada de flecha a la derecha 12">
            <a:extLst>
              <a:ext uri="{FF2B5EF4-FFF2-40B4-BE49-F238E27FC236}">
                <a16:creationId xmlns:a16="http://schemas.microsoft.com/office/drawing/2014/main" id="{AD1D00B6-CE74-AB45-8CE8-5F8936D33FB5}"/>
              </a:ext>
            </a:extLst>
          </p:cNvPr>
          <p:cNvSpPr/>
          <p:nvPr/>
        </p:nvSpPr>
        <p:spPr>
          <a:xfrm>
            <a:off x="497540" y="2000496"/>
            <a:ext cx="4171089" cy="1048872"/>
          </a:xfrm>
          <a:prstGeom prst="rightArrowCallout">
            <a:avLst>
              <a:gd name="adj1" fmla="val 22674"/>
              <a:gd name="adj2" fmla="val 21512"/>
              <a:gd name="adj3" fmla="val 26163"/>
              <a:gd name="adj4" fmla="val 87960"/>
            </a:avLst>
          </a:prstGeom>
          <a:solidFill>
            <a:srgbClr val="059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4" name="Llamada de flecha a la derecha 13">
            <a:extLst>
              <a:ext uri="{FF2B5EF4-FFF2-40B4-BE49-F238E27FC236}">
                <a16:creationId xmlns:a16="http://schemas.microsoft.com/office/drawing/2014/main" id="{8FA8370A-9E55-C840-9312-CEB91E9F5CCE}"/>
              </a:ext>
            </a:extLst>
          </p:cNvPr>
          <p:cNvSpPr/>
          <p:nvPr/>
        </p:nvSpPr>
        <p:spPr>
          <a:xfrm>
            <a:off x="497540" y="3600696"/>
            <a:ext cx="4171089" cy="1048872"/>
          </a:xfrm>
          <a:prstGeom prst="rightArrowCallout">
            <a:avLst>
              <a:gd name="adj1" fmla="val 22674"/>
              <a:gd name="adj2" fmla="val 21512"/>
              <a:gd name="adj3" fmla="val 26163"/>
              <a:gd name="adj4" fmla="val 87960"/>
            </a:avLst>
          </a:prstGeom>
          <a:solidFill>
            <a:srgbClr val="047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5" name="Llamada de flecha a la derecha 14">
            <a:extLst>
              <a:ext uri="{FF2B5EF4-FFF2-40B4-BE49-F238E27FC236}">
                <a16:creationId xmlns:a16="http://schemas.microsoft.com/office/drawing/2014/main" id="{BC10AE5A-4543-9E43-BA55-B68F871195F2}"/>
              </a:ext>
            </a:extLst>
          </p:cNvPr>
          <p:cNvSpPr/>
          <p:nvPr/>
        </p:nvSpPr>
        <p:spPr>
          <a:xfrm>
            <a:off x="497540" y="5039531"/>
            <a:ext cx="4171089" cy="1048872"/>
          </a:xfrm>
          <a:prstGeom prst="rightArrowCallout">
            <a:avLst>
              <a:gd name="adj1" fmla="val 22674"/>
              <a:gd name="adj2" fmla="val 21512"/>
              <a:gd name="adj3" fmla="val 26163"/>
              <a:gd name="adj4" fmla="val 87960"/>
            </a:avLst>
          </a:prstGeom>
          <a:solidFill>
            <a:srgbClr val="30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6" name="Marcador de contenido 6">
            <a:extLst>
              <a:ext uri="{FF2B5EF4-FFF2-40B4-BE49-F238E27FC236}">
                <a16:creationId xmlns:a16="http://schemas.microsoft.com/office/drawing/2014/main" id="{E65913C5-2347-364B-9DC8-CA10BB49D78E}"/>
              </a:ext>
            </a:extLst>
          </p:cNvPr>
          <p:cNvSpPr>
            <a:spLocks noGrp="1"/>
          </p:cNvSpPr>
          <p:nvPr/>
        </p:nvSpPr>
        <p:spPr>
          <a:xfrm>
            <a:off x="0" y="1696504"/>
            <a:ext cx="4079199" cy="461417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endParaRPr lang="es-GT" b="1" dirty="0">
              <a:latin typeface="Poppins" pitchFamily="2" charset="77"/>
              <a:cs typeface="Poppins" pitchFamily="2" charset="77"/>
            </a:endParaRPr>
          </a:p>
          <a:p>
            <a:pPr marL="457200" lvl="1" indent="0" algn="r">
              <a:buNone/>
            </a:pPr>
            <a:r>
              <a:rPr lang="es-GT" dirty="0">
                <a:solidFill>
                  <a:schemeClr val="bg1"/>
                </a:solidFill>
                <a:latin typeface="Arial" panose="020B0604020202020204" pitchFamily="34" charset="0"/>
                <a:cs typeface="Arial" panose="020B0604020202020204" pitchFamily="34" charset="0"/>
              </a:rPr>
              <a:t>Presupuesto vigente</a:t>
            </a:r>
          </a:p>
          <a:p>
            <a:pPr marL="457200" lvl="1" indent="0" algn="r">
              <a:buNone/>
            </a:pPr>
            <a:r>
              <a:rPr lang="es-GT" b="1" dirty="0">
                <a:solidFill>
                  <a:schemeClr val="bg1"/>
                </a:solidFill>
                <a:latin typeface="Arial" panose="020B0604020202020204" pitchFamily="34" charset="0"/>
                <a:cs typeface="Arial" panose="020B0604020202020204" pitchFamily="34" charset="0"/>
              </a:rPr>
              <a:t>total:</a:t>
            </a:r>
          </a:p>
          <a:p>
            <a:pPr marL="457200" lvl="1" indent="0" algn="r">
              <a:buNone/>
            </a:pPr>
            <a:endParaRPr lang="es-GT" dirty="0">
              <a:latin typeface="Arial" panose="020B0604020202020204" pitchFamily="34" charset="0"/>
              <a:cs typeface="Arial" panose="020B0604020202020204" pitchFamily="34" charset="0"/>
            </a:endParaRPr>
          </a:p>
          <a:p>
            <a:pPr marL="457200" lvl="1" indent="0" algn="r">
              <a:buNone/>
            </a:pPr>
            <a:endParaRPr lang="es-GT" dirty="0">
              <a:latin typeface="Arial" panose="020B0604020202020204" pitchFamily="34" charset="0"/>
              <a:cs typeface="Arial" panose="020B0604020202020204" pitchFamily="34" charset="0"/>
            </a:endParaRPr>
          </a:p>
          <a:p>
            <a:pPr marL="457200" lvl="1" indent="0" algn="r">
              <a:buNone/>
            </a:pPr>
            <a:r>
              <a:rPr lang="es-GT" dirty="0">
                <a:solidFill>
                  <a:schemeClr val="bg1"/>
                </a:solidFill>
                <a:latin typeface="Arial" panose="020B0604020202020204" pitchFamily="34" charset="0"/>
                <a:cs typeface="Arial" panose="020B0604020202020204" pitchFamily="34" charset="0"/>
              </a:rPr>
              <a:t>Presupuesto</a:t>
            </a:r>
          </a:p>
          <a:p>
            <a:pPr marL="457200" lvl="1" indent="0" algn="r">
              <a:buNone/>
            </a:pPr>
            <a:r>
              <a:rPr lang="es-GT" b="1" dirty="0">
                <a:solidFill>
                  <a:schemeClr val="bg1"/>
                </a:solidFill>
                <a:latin typeface="Arial" panose="020B0604020202020204" pitchFamily="34" charset="0"/>
                <a:cs typeface="Arial" panose="020B0604020202020204" pitchFamily="34" charset="0"/>
              </a:rPr>
              <a:t>ejecutado</a:t>
            </a:r>
            <a:r>
              <a:rPr lang="es-GT" dirty="0">
                <a:solidFill>
                  <a:schemeClr val="bg1"/>
                </a:solidFill>
                <a:latin typeface="Arial" panose="020B0604020202020204" pitchFamily="34" charset="0"/>
                <a:cs typeface="Arial" panose="020B0604020202020204" pitchFamily="34" charset="0"/>
              </a:rPr>
              <a:t> (utilizado):</a:t>
            </a:r>
            <a:br>
              <a:rPr lang="es-GT" dirty="0">
                <a:solidFill>
                  <a:schemeClr val="bg1"/>
                </a:solidFill>
                <a:latin typeface="Arial" panose="020B0604020202020204" pitchFamily="34" charset="0"/>
                <a:cs typeface="Arial" panose="020B0604020202020204" pitchFamily="34" charset="0"/>
              </a:rPr>
            </a:br>
            <a:endParaRPr lang="es-GT" dirty="0">
              <a:solidFill>
                <a:schemeClr val="bg1"/>
              </a:solidFill>
              <a:latin typeface="Arial" panose="020B0604020202020204" pitchFamily="34" charset="0"/>
              <a:cs typeface="Arial" panose="020B0604020202020204" pitchFamily="34" charset="0"/>
            </a:endParaRPr>
          </a:p>
          <a:p>
            <a:pPr marL="457200" lvl="1" indent="0" algn="r">
              <a:buNone/>
            </a:pPr>
            <a:endParaRPr lang="es-GT" dirty="0">
              <a:solidFill>
                <a:schemeClr val="bg1"/>
              </a:solidFill>
              <a:latin typeface="Arial" panose="020B0604020202020204" pitchFamily="34" charset="0"/>
              <a:cs typeface="Arial" panose="020B0604020202020204" pitchFamily="34" charset="0"/>
            </a:endParaRPr>
          </a:p>
          <a:p>
            <a:pPr marL="457200" lvl="1" indent="0" algn="r">
              <a:buNone/>
            </a:pPr>
            <a:r>
              <a:rPr lang="es-GT" b="1" dirty="0">
                <a:solidFill>
                  <a:schemeClr val="bg1"/>
                </a:solidFill>
                <a:latin typeface="Arial" panose="020B0604020202020204" pitchFamily="34" charset="0"/>
                <a:cs typeface="Arial" panose="020B0604020202020204" pitchFamily="34" charset="0"/>
              </a:rPr>
              <a:t>Saldo</a:t>
            </a:r>
            <a:r>
              <a:rPr lang="es-GT" dirty="0">
                <a:solidFill>
                  <a:schemeClr val="bg1"/>
                </a:solidFill>
                <a:latin typeface="Arial" panose="020B0604020202020204" pitchFamily="34" charset="0"/>
                <a:cs typeface="Arial" panose="020B0604020202020204" pitchFamily="34" charset="0"/>
              </a:rPr>
              <a:t> por ejecutar </a:t>
            </a:r>
            <a:br>
              <a:rPr lang="es-GT" dirty="0">
                <a:solidFill>
                  <a:schemeClr val="bg1"/>
                </a:solidFill>
                <a:latin typeface="Arial" panose="020B0604020202020204" pitchFamily="34" charset="0"/>
                <a:cs typeface="Arial" panose="020B0604020202020204" pitchFamily="34" charset="0"/>
              </a:rPr>
            </a:br>
            <a:r>
              <a:rPr lang="es-GT" dirty="0">
                <a:solidFill>
                  <a:schemeClr val="bg1"/>
                </a:solidFill>
                <a:latin typeface="Arial" panose="020B0604020202020204" pitchFamily="34" charset="0"/>
                <a:cs typeface="Arial" panose="020B0604020202020204" pitchFamily="34" charset="0"/>
              </a:rPr>
              <a:t>(por utilizar):</a:t>
            </a:r>
            <a:br>
              <a:rPr lang="es-GT" dirty="0">
                <a:solidFill>
                  <a:schemeClr val="bg1"/>
                </a:solidFill>
                <a:latin typeface="Arial" panose="020B0604020202020204" pitchFamily="34" charset="0"/>
                <a:cs typeface="Arial" panose="020B0604020202020204" pitchFamily="34" charset="0"/>
              </a:rPr>
            </a:br>
            <a:endParaRPr lang="es-GT" sz="4000" b="1" dirty="0">
              <a:solidFill>
                <a:schemeClr val="bg1"/>
              </a:solidFill>
              <a:latin typeface="Arial" panose="020B0604020202020204" pitchFamily="34" charset="0"/>
              <a:cs typeface="Arial" panose="020B0604020202020204" pitchFamily="34" charset="0"/>
            </a:endParaRPr>
          </a:p>
          <a:p>
            <a:pPr lvl="1"/>
            <a:endParaRPr lang="es-GT" dirty="0">
              <a:latin typeface="Poppins" pitchFamily="2" charset="77"/>
              <a:cs typeface="Poppins" pitchFamily="2" charset="77"/>
            </a:endParaRPr>
          </a:p>
        </p:txBody>
      </p:sp>
    </p:spTree>
    <p:extLst>
      <p:ext uri="{BB962C8B-B14F-4D97-AF65-F5344CB8AC3E}">
        <p14:creationId xmlns:p14="http://schemas.microsoft.com/office/powerpoint/2010/main" val="1039101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6708783" cy="715530"/>
          </a:xfrm>
        </p:spPr>
        <p:txBody>
          <a:bodyPr>
            <a:noAutofit/>
          </a:bodyPr>
          <a:lstStyle/>
          <a:p>
            <a:r>
              <a:rPr lang="es-GT" sz="2400" b="1" dirty="0">
                <a:solidFill>
                  <a:srgbClr val="003353"/>
                </a:solidFill>
                <a:latin typeface="Montserrat" pitchFamily="2" charset="77"/>
              </a:rPr>
              <a:t>CIFRAS GENERALES DEL PRESUPUESTO</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AL TERCER CUATRIMESTRE 2021</a:t>
            </a:r>
          </a:p>
        </p:txBody>
      </p:sp>
      <p:sp>
        <p:nvSpPr>
          <p:cNvPr id="17" name="Llamada de flecha hacia abajo 16">
            <a:extLst>
              <a:ext uri="{FF2B5EF4-FFF2-40B4-BE49-F238E27FC236}">
                <a16:creationId xmlns:a16="http://schemas.microsoft.com/office/drawing/2014/main" id="{61A0762B-F31A-F345-A49C-4D668261AC9A}"/>
              </a:ext>
            </a:extLst>
          </p:cNvPr>
          <p:cNvSpPr/>
          <p:nvPr/>
        </p:nvSpPr>
        <p:spPr>
          <a:xfrm>
            <a:off x="2523973" y="2407023"/>
            <a:ext cx="5647764" cy="2043953"/>
          </a:xfrm>
          <a:prstGeom prst="downArrowCallout">
            <a:avLst/>
          </a:prstGeom>
          <a:solidFill>
            <a:srgbClr val="006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8" name="CuadroTexto 1">
            <a:extLst>
              <a:ext uri="{FF2B5EF4-FFF2-40B4-BE49-F238E27FC236}">
                <a16:creationId xmlns:a16="http://schemas.microsoft.com/office/drawing/2014/main" id="{D9AE460A-242E-1B43-8EAE-848FC5DA86B9}"/>
              </a:ext>
            </a:extLst>
          </p:cNvPr>
          <p:cNvSpPr txBox="1"/>
          <p:nvPr/>
        </p:nvSpPr>
        <p:spPr>
          <a:xfrm>
            <a:off x="2826531" y="2756564"/>
            <a:ext cx="5042648" cy="83099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GT" sz="3000" b="1" dirty="0">
                <a:solidFill>
                  <a:schemeClr val="bg1"/>
                </a:solidFill>
                <a:latin typeface="Arial" panose="020B0604020202020204" pitchFamily="34" charset="0"/>
                <a:cs typeface="Arial" panose="020B0604020202020204" pitchFamily="34" charset="0"/>
              </a:rPr>
              <a:t>Porcentaje de ejecución:</a:t>
            </a:r>
          </a:p>
          <a:p>
            <a:pPr algn="ctr"/>
            <a:endParaRPr lang="es-GT" dirty="0"/>
          </a:p>
        </p:txBody>
      </p:sp>
      <p:sp>
        <p:nvSpPr>
          <p:cNvPr id="19" name="CuadroTexto 3">
            <a:extLst>
              <a:ext uri="{FF2B5EF4-FFF2-40B4-BE49-F238E27FC236}">
                <a16:creationId xmlns:a16="http://schemas.microsoft.com/office/drawing/2014/main" id="{860967A5-F18D-6A40-B3CD-EA75B5230B61}"/>
              </a:ext>
            </a:extLst>
          </p:cNvPr>
          <p:cNvSpPr txBox="1"/>
          <p:nvPr/>
        </p:nvSpPr>
        <p:spPr>
          <a:xfrm>
            <a:off x="2900490" y="4674775"/>
            <a:ext cx="5271247" cy="129266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GT" sz="6000" b="1" dirty="0">
                <a:solidFill>
                  <a:schemeClr val="tx1">
                    <a:lumMod val="85000"/>
                    <a:lumOff val="15000"/>
                  </a:schemeClr>
                </a:solidFill>
                <a:latin typeface="Montserrat ExtraBold" pitchFamily="2" charset="77"/>
                <a:cs typeface="Poppins" pitchFamily="2" charset="77"/>
              </a:rPr>
              <a:t>98.1%</a:t>
            </a:r>
          </a:p>
          <a:p>
            <a:pPr algn="ctr"/>
            <a:endParaRPr lang="es-GT" dirty="0"/>
          </a:p>
        </p:txBody>
      </p:sp>
    </p:spTree>
    <p:extLst>
      <p:ext uri="{BB962C8B-B14F-4D97-AF65-F5344CB8AC3E}">
        <p14:creationId xmlns:p14="http://schemas.microsoft.com/office/powerpoint/2010/main" val="427322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6708783" cy="715530"/>
          </a:xfrm>
        </p:spPr>
        <p:txBody>
          <a:bodyPr>
            <a:noAutofit/>
          </a:bodyPr>
          <a:lstStyle/>
          <a:p>
            <a:r>
              <a:rPr lang="es-GT" sz="2400" b="1" dirty="0">
                <a:solidFill>
                  <a:srgbClr val="003353"/>
                </a:solidFill>
                <a:latin typeface="Montserrat" pitchFamily="2" charset="77"/>
              </a:rPr>
              <a:t>¿EN QUÉ UTILIZA EL DINERO</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8" y="764455"/>
            <a:ext cx="5647763"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EL “MINISTERIO DE RELACIONES EXTERIORES”?</a:t>
            </a:r>
          </a:p>
        </p:txBody>
      </p:sp>
      <p:sp>
        <p:nvSpPr>
          <p:cNvPr id="9" name="Título 1">
            <a:extLst>
              <a:ext uri="{FF2B5EF4-FFF2-40B4-BE49-F238E27FC236}">
                <a16:creationId xmlns:a16="http://schemas.microsoft.com/office/drawing/2014/main" id="{6046DCF4-31A6-1F43-84B7-64C4316A962C}"/>
              </a:ext>
            </a:extLst>
          </p:cNvPr>
          <p:cNvSpPr txBox="1">
            <a:spLocks/>
          </p:cNvSpPr>
          <p:nvPr/>
        </p:nvSpPr>
        <p:spPr>
          <a:xfrm>
            <a:off x="3039761" y="2454270"/>
            <a:ext cx="7216347" cy="3291624"/>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0" tIns="0" rIns="0" bIns="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120"/>
              </a:lnSpc>
            </a:pPr>
            <a:r>
              <a:rPr lang="es-ES" sz="1800" b="1" dirty="0">
                <a:solidFill>
                  <a:schemeClr val="tx1">
                    <a:lumMod val="85000"/>
                    <a:lumOff val="15000"/>
                  </a:schemeClr>
                </a:solidFill>
                <a:latin typeface="Arial" panose="020B0604020202020204" pitchFamily="34" charset="0"/>
                <a:cs typeface="Arial" panose="020B0604020202020204" pitchFamily="34" charset="0"/>
              </a:rPr>
              <a:t>Los recursos financieros asignados a este </a:t>
            </a:r>
            <a:r>
              <a:rPr lang="es-ES" sz="1800" b="1" dirty="0" smtClean="0">
                <a:solidFill>
                  <a:schemeClr val="tx1">
                    <a:lumMod val="85000"/>
                    <a:lumOff val="15000"/>
                  </a:schemeClr>
                </a:solidFill>
                <a:latin typeface="Arial" panose="020B0604020202020204" pitchFamily="34" charset="0"/>
                <a:cs typeface="Arial" panose="020B0604020202020204" pitchFamily="34" charset="0"/>
              </a:rPr>
              <a:t>Ministerio</a:t>
            </a:r>
            <a:r>
              <a:rPr lang="es-ES" sz="1800" b="0" dirty="0" smtClean="0">
                <a:solidFill>
                  <a:schemeClr val="tx1">
                    <a:lumMod val="85000"/>
                    <a:lumOff val="15000"/>
                  </a:schemeClr>
                </a:solidFill>
                <a:latin typeface="Arial" panose="020B0604020202020204" pitchFamily="34" charset="0"/>
                <a:cs typeface="Arial" panose="020B0604020202020204" pitchFamily="34" charset="0"/>
              </a:rPr>
              <a:t> </a:t>
            </a:r>
            <a:r>
              <a:rPr lang="es-ES" dirty="0">
                <a:solidFill>
                  <a:schemeClr val="tx1">
                    <a:lumMod val="85000"/>
                    <a:lumOff val="15000"/>
                  </a:schemeClr>
                </a:solidFill>
                <a:latin typeface="Arial" panose="020B0604020202020204" pitchFamily="34" charset="0"/>
                <a:cs typeface="Arial" panose="020B0604020202020204" pitchFamily="34" charset="0"/>
              </a:rPr>
              <a:t>se utilizan para el pago del recurso humano, así como para la contratación y adquisición de servicios, bienes y suministros, mobiliario y equipo necesarios para dar cumplimiento a sus objetivos; asimismo, se destinan recursos para el pago de prestaciones laborales, aportes a organismos internacionales y regionales de los cuales el Estado de Guatemala forma parte, y el aporte al Consejo Nacional de Atención al Migrante de Guatemala -CONAMIGUA- conforme lo establecen los convenios vigentes y la legislación.</a:t>
            </a:r>
            <a:endParaRPr lang="es-ES" sz="18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ts val="2120"/>
              </a:lnSpc>
            </a:pPr>
            <a:r>
              <a:rPr lang="es-ES" sz="1800" b="0" dirty="0">
                <a:solidFill>
                  <a:schemeClr val="tx1">
                    <a:lumMod val="85000"/>
                    <a:lumOff val="15000"/>
                  </a:schemeClr>
                </a:solidFill>
                <a:latin typeface="Arial" panose="020B0604020202020204" pitchFamily="34" charset="0"/>
                <a:cs typeface="Arial" panose="020B0604020202020204" pitchFamily="34" charset="0"/>
              </a:rPr>
              <a:t> </a:t>
            </a:r>
          </a:p>
          <a:p>
            <a:pPr algn="just">
              <a:lnSpc>
                <a:spcPts val="2120"/>
              </a:lnSpc>
            </a:pPr>
            <a:r>
              <a:rPr lang="es-ES" b="1" dirty="0">
                <a:solidFill>
                  <a:schemeClr val="tx1">
                    <a:lumMod val="85000"/>
                    <a:lumOff val="15000"/>
                  </a:schemeClr>
                </a:solidFill>
                <a:latin typeface="Arial" panose="020B0604020202020204" pitchFamily="34" charset="0"/>
                <a:cs typeface="Arial" panose="020B0604020202020204" pitchFamily="34" charset="0"/>
              </a:rPr>
              <a:t>Al 28 de diciembre del </a:t>
            </a:r>
            <a:r>
              <a:rPr lang="es-ES" b="1" dirty="0" smtClean="0">
                <a:solidFill>
                  <a:schemeClr val="tx1">
                    <a:lumMod val="85000"/>
                    <a:lumOff val="15000"/>
                  </a:schemeClr>
                </a:solidFill>
                <a:latin typeface="Arial" panose="020B0604020202020204" pitchFamily="34" charset="0"/>
                <a:cs typeface="Arial" panose="020B0604020202020204" pitchFamily="34" charset="0"/>
              </a:rPr>
              <a:t>2021 </a:t>
            </a:r>
            <a:r>
              <a:rPr lang="es-ES" dirty="0">
                <a:solidFill>
                  <a:schemeClr val="tx1">
                    <a:lumMod val="85000"/>
                    <a:lumOff val="15000"/>
                  </a:schemeClr>
                </a:solidFill>
                <a:latin typeface="Arial" panose="020B0604020202020204" pitchFamily="34" charset="0"/>
                <a:cs typeface="Arial" panose="020B0604020202020204" pitchFamily="34" charset="0"/>
              </a:rPr>
              <a:t>se ha registrado la ejecución del Ministerio de Relaciones Exteriores en los seis grupos de gasto, conforme lo regulado en el Manual de Clasificaciones Presupuestarias para el Sector Público de Guatemala, siendo los siguientes:</a:t>
            </a:r>
            <a:endParaRPr lang="es-ES" sz="1800" b="0" dirty="0">
              <a:solidFill>
                <a:schemeClr val="tx1">
                  <a:lumMod val="85000"/>
                  <a:lumOff val="15000"/>
                </a:schemeClr>
              </a:solidFill>
              <a:latin typeface="Arial" panose="020B0604020202020204" pitchFamily="34" charset="0"/>
              <a:cs typeface="Arial" panose="020B0604020202020204" pitchFamily="34" charset="0"/>
            </a:endParaRPr>
          </a:p>
          <a:p>
            <a:endParaRPr lang="es-GT" sz="2000" b="0" dirty="0">
              <a:solidFill>
                <a:schemeClr val="accent1">
                  <a:lumMod val="50000"/>
                </a:schemeClr>
              </a:solidFill>
              <a:latin typeface="Arial" panose="020B0604020202020204" pitchFamily="34"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0" name="Llamada de flecha a la derecha 9">
            <a:extLst>
              <a:ext uri="{FF2B5EF4-FFF2-40B4-BE49-F238E27FC236}">
                <a16:creationId xmlns:a16="http://schemas.microsoft.com/office/drawing/2014/main" id="{46AE20B6-A4CC-C44D-9F7E-510543E84982}"/>
              </a:ext>
            </a:extLst>
          </p:cNvPr>
          <p:cNvSpPr/>
          <p:nvPr/>
        </p:nvSpPr>
        <p:spPr>
          <a:xfrm>
            <a:off x="524433" y="1855692"/>
            <a:ext cx="2199732" cy="1048872"/>
          </a:xfrm>
          <a:prstGeom prst="rightArrowCallout">
            <a:avLst>
              <a:gd name="adj1" fmla="val 14982"/>
              <a:gd name="adj2" fmla="val 20230"/>
              <a:gd name="adj3" fmla="val 26163"/>
              <a:gd name="adj4" fmla="val 85816"/>
            </a:avLst>
          </a:prstGeom>
          <a:solidFill>
            <a:srgbClr val="025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1" name="Título 1">
            <a:extLst>
              <a:ext uri="{FF2B5EF4-FFF2-40B4-BE49-F238E27FC236}">
                <a16:creationId xmlns:a16="http://schemas.microsoft.com/office/drawing/2014/main" id="{DB637CC8-B3FF-A044-9DD0-6013CBCAC121}"/>
              </a:ext>
            </a:extLst>
          </p:cNvPr>
          <p:cNvSpPr txBox="1">
            <a:spLocks/>
          </p:cNvSpPr>
          <p:nvPr/>
        </p:nvSpPr>
        <p:spPr>
          <a:xfrm>
            <a:off x="732310" y="1581370"/>
            <a:ext cx="1783977" cy="1572802"/>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pPr>
            <a:r>
              <a:rPr lang="es-GT" sz="1800" b="0" dirty="0">
                <a:solidFill>
                  <a:schemeClr val="bg1"/>
                </a:solidFill>
                <a:latin typeface="Arial" panose="020B0604020202020204" pitchFamily="34" charset="0"/>
                <a:cs typeface="Arial" panose="020B0604020202020204" pitchFamily="34" charset="0"/>
              </a:rPr>
              <a:t>El gasto se</a:t>
            </a:r>
          </a:p>
          <a:p>
            <a:pPr>
              <a:lnSpc>
                <a:spcPct val="100000"/>
              </a:lnSpc>
            </a:pPr>
            <a:r>
              <a:rPr lang="es-GT" sz="1800" b="0" dirty="0">
                <a:solidFill>
                  <a:schemeClr val="bg1"/>
                </a:solidFill>
                <a:latin typeface="Arial" panose="020B0604020202020204" pitchFamily="34" charset="0"/>
                <a:cs typeface="Arial" panose="020B0604020202020204" pitchFamily="34" charset="0"/>
              </a:rPr>
              <a:t>divide </a:t>
            </a:r>
          </a:p>
          <a:p>
            <a:pPr>
              <a:lnSpc>
                <a:spcPct val="100000"/>
              </a:lnSpc>
            </a:pPr>
            <a:r>
              <a:rPr lang="es-GT" sz="1800" b="0" dirty="0">
                <a:solidFill>
                  <a:schemeClr val="bg1"/>
                </a:solidFill>
                <a:latin typeface="Arial" panose="020B0604020202020204" pitchFamily="34" charset="0"/>
                <a:cs typeface="Arial" panose="020B0604020202020204" pitchFamily="34" charset="0"/>
              </a:rPr>
              <a:t>en </a:t>
            </a:r>
            <a:r>
              <a:rPr lang="es-GT" sz="1800" dirty="0">
                <a:solidFill>
                  <a:schemeClr val="bg1"/>
                </a:solidFill>
                <a:latin typeface="Arial" panose="020B0604020202020204" pitchFamily="34" charset="0"/>
                <a:cs typeface="Arial" panose="020B0604020202020204" pitchFamily="34" charset="0"/>
              </a:rPr>
              <a:t>6 grupos</a:t>
            </a:r>
          </a:p>
        </p:txBody>
      </p:sp>
    </p:spTree>
    <p:extLst>
      <p:ext uri="{BB962C8B-B14F-4D97-AF65-F5344CB8AC3E}">
        <p14:creationId xmlns:p14="http://schemas.microsoft.com/office/powerpoint/2010/main" val="651110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60703"/>
            <a:ext cx="4939146" cy="715530"/>
          </a:xfrm>
        </p:spPr>
        <p:txBody>
          <a:bodyPr>
            <a:normAutofit fontScale="90000"/>
          </a:bodyPr>
          <a:lstStyle/>
          <a:p>
            <a:r>
              <a:rPr lang="es-GT" sz="2400" b="1" dirty="0">
                <a:solidFill>
                  <a:srgbClr val="003353"/>
                </a:solidFill>
                <a:latin typeface="Montserrat" pitchFamily="2" charset="77"/>
              </a:rPr>
              <a:t>EJECUCIÓN PRESUPUESTARIA</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8" y="418468"/>
            <a:ext cx="6152729"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POR GRUPO DE GASTO AL TERCER CUATRIMESTRE 2021</a:t>
            </a:r>
          </a:p>
        </p:txBody>
      </p:sp>
      <p:sp>
        <p:nvSpPr>
          <p:cNvPr id="8" name="Título 1">
            <a:extLst>
              <a:ext uri="{FF2B5EF4-FFF2-40B4-BE49-F238E27FC236}">
                <a16:creationId xmlns:a16="http://schemas.microsoft.com/office/drawing/2014/main" id="{8DC1141D-8FF0-5B46-BEDA-7E74F9C6BCB5}"/>
              </a:ext>
            </a:extLst>
          </p:cNvPr>
          <p:cNvSpPr txBox="1">
            <a:spLocks/>
          </p:cNvSpPr>
          <p:nvPr/>
        </p:nvSpPr>
        <p:spPr>
          <a:xfrm>
            <a:off x="2531634" y="935459"/>
            <a:ext cx="3421887" cy="397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200" dirty="0">
                <a:solidFill>
                  <a:srgbClr val="44536A"/>
                </a:solidFill>
                <a:latin typeface="Montserrat Medium" pitchFamily="2" charset="77"/>
              </a:rPr>
              <a:t>(Cifras expresadas en Quetzales)</a:t>
            </a:r>
          </a:p>
        </p:txBody>
      </p:sp>
      <p:graphicFrame>
        <p:nvGraphicFramePr>
          <p:cNvPr id="10" name="Gráfico 9">
            <a:extLst>
              <a:ext uri="{FF2B5EF4-FFF2-40B4-BE49-F238E27FC236}">
                <a16:creationId xmlns:a16="http://schemas.microsoft.com/office/drawing/2014/main" id="{EC177C1C-F456-4D95-8150-BCE2561FB578}"/>
              </a:ext>
            </a:extLst>
          </p:cNvPr>
          <p:cNvGraphicFramePr>
            <a:graphicFrameLocks/>
          </p:cNvGraphicFramePr>
          <p:nvPr>
            <p:extLst>
              <p:ext uri="{D42A27DB-BD31-4B8C-83A1-F6EECF244321}">
                <p14:modId xmlns:p14="http://schemas.microsoft.com/office/powerpoint/2010/main" val="3856163284"/>
              </p:ext>
            </p:extLst>
          </p:nvPr>
        </p:nvGraphicFramePr>
        <p:xfrm>
          <a:off x="309880" y="935459"/>
          <a:ext cx="11572239" cy="5922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401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13B4394-4018-784C-A139-BAAA9F4A21D4}"/>
              </a:ext>
            </a:extLst>
          </p:cNvPr>
          <p:cNvSpPr>
            <a:spLocks noGrp="1"/>
          </p:cNvSpPr>
          <p:nvPr>
            <p:ph type="title"/>
          </p:nvPr>
        </p:nvSpPr>
        <p:spPr>
          <a:xfrm>
            <a:off x="408708" y="406690"/>
            <a:ext cx="6708783" cy="715530"/>
          </a:xfrm>
        </p:spPr>
        <p:txBody>
          <a:bodyPr>
            <a:noAutofit/>
          </a:bodyPr>
          <a:lstStyle/>
          <a:p>
            <a:r>
              <a:rPr lang="es-GT" sz="2400" b="1" dirty="0">
                <a:solidFill>
                  <a:srgbClr val="003353"/>
                </a:solidFill>
                <a:latin typeface="Montserrat" pitchFamily="2" charset="77"/>
              </a:rPr>
              <a:t>¿CUÁL ES LA IMPORTANCIA DEL PAGO</a:t>
            </a:r>
          </a:p>
        </p:txBody>
      </p:sp>
      <p:sp>
        <p:nvSpPr>
          <p:cNvPr id="8" name="Título 1">
            <a:extLst>
              <a:ext uri="{FF2B5EF4-FFF2-40B4-BE49-F238E27FC236}">
                <a16:creationId xmlns:a16="http://schemas.microsoft.com/office/drawing/2014/main" id="{78C6A0A4-4913-2740-903B-B35E882E65FA}"/>
              </a:ext>
            </a:extLst>
          </p:cNvPr>
          <p:cNvSpPr txBox="1">
            <a:spLocks/>
          </p:cNvSpPr>
          <p:nvPr/>
        </p:nvSpPr>
        <p:spPr>
          <a:xfrm>
            <a:off x="408708" y="764455"/>
            <a:ext cx="5647763"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 LOS SERVIDORES PÚBLICOS?</a:t>
            </a:r>
          </a:p>
        </p:txBody>
      </p:sp>
      <p:sp>
        <p:nvSpPr>
          <p:cNvPr id="15" name="Título 1">
            <a:extLst>
              <a:ext uri="{FF2B5EF4-FFF2-40B4-BE49-F238E27FC236}">
                <a16:creationId xmlns:a16="http://schemas.microsoft.com/office/drawing/2014/main" id="{4B730C06-9E8E-F040-876B-0E480503D616}"/>
              </a:ext>
            </a:extLst>
          </p:cNvPr>
          <p:cNvSpPr txBox="1">
            <a:spLocks/>
          </p:cNvSpPr>
          <p:nvPr/>
        </p:nvSpPr>
        <p:spPr>
          <a:xfrm>
            <a:off x="3459892" y="1223524"/>
            <a:ext cx="6858000" cy="4870021"/>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s-GT" b="1" dirty="0">
                <a:solidFill>
                  <a:schemeClr val="tx1">
                    <a:lumMod val="85000"/>
                    <a:lumOff val="15000"/>
                  </a:schemeClr>
                </a:solidFill>
                <a:latin typeface="Arial" panose="020B0604020202020204" pitchFamily="34" charset="0"/>
                <a:cs typeface="Arial" panose="020B0604020202020204" pitchFamily="34" charset="0"/>
              </a:rPr>
              <a:t>Los recursos financieros utilizados en el grupo “0</a:t>
            </a:r>
            <a:r>
              <a:rPr lang="es-GT" b="1" dirty="0" smtClean="0">
                <a:solidFill>
                  <a:schemeClr val="tx1">
                    <a:lumMod val="85000"/>
                    <a:lumOff val="15000"/>
                  </a:schemeClr>
                </a:solidFill>
                <a:latin typeface="Arial" panose="020B0604020202020204" pitchFamily="34" charset="0"/>
                <a:cs typeface="Arial" panose="020B0604020202020204" pitchFamily="34" charset="0"/>
              </a:rPr>
              <a:t>” </a:t>
            </a:r>
            <a:r>
              <a:rPr lang="es-GT" dirty="0">
                <a:solidFill>
                  <a:schemeClr val="tx1">
                    <a:lumMod val="85000"/>
                    <a:lumOff val="15000"/>
                  </a:schemeClr>
                </a:solidFill>
                <a:latin typeface="Arial" panose="020B0604020202020204" pitchFamily="34" charset="0"/>
                <a:cs typeface="Arial" panose="020B0604020202020204" pitchFamily="34" charset="0"/>
              </a:rPr>
              <a:t>corresponden al pago de nómina de Planta Central y Servicio Exterior, lo cual permite al Ministerio de Relaciones </a:t>
            </a:r>
            <a:r>
              <a:rPr lang="es-GT" dirty="0" smtClean="0">
                <a:solidFill>
                  <a:schemeClr val="tx1">
                    <a:lumMod val="85000"/>
                    <a:lumOff val="15000"/>
                  </a:schemeClr>
                </a:solidFill>
                <a:latin typeface="Arial" panose="020B0604020202020204" pitchFamily="34" charset="0"/>
                <a:cs typeface="Arial" panose="020B0604020202020204" pitchFamily="34" charset="0"/>
              </a:rPr>
              <a:t>Exteriores </a:t>
            </a:r>
            <a:r>
              <a:rPr lang="es-GT" dirty="0">
                <a:solidFill>
                  <a:schemeClr val="tx1">
                    <a:lumMod val="85000"/>
                    <a:lumOff val="15000"/>
                  </a:schemeClr>
                </a:solidFill>
                <a:latin typeface="Arial" panose="020B0604020202020204" pitchFamily="34" charset="0"/>
                <a:cs typeface="Arial" panose="020B0604020202020204" pitchFamily="34" charset="0"/>
              </a:rPr>
              <a:t>atender las funciones específicas que por Ley le competen a través de las 84 misiones de representación en el servicio exterior y las diferentes Unidades Administrativas en Planta Central.  </a:t>
            </a:r>
          </a:p>
        </p:txBody>
      </p:sp>
      <p:sp>
        <p:nvSpPr>
          <p:cNvPr id="17" name="Rectángulo 16">
            <a:extLst>
              <a:ext uri="{FF2B5EF4-FFF2-40B4-BE49-F238E27FC236}">
                <a16:creationId xmlns:a16="http://schemas.microsoft.com/office/drawing/2014/main" id="{B2C08625-921A-0D4E-9A4C-2B25C08E4377}"/>
              </a:ext>
            </a:extLst>
          </p:cNvPr>
          <p:cNvSpPr/>
          <p:nvPr/>
        </p:nvSpPr>
        <p:spPr>
          <a:xfrm>
            <a:off x="524809" y="2110791"/>
            <a:ext cx="2687171" cy="358567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8" name="Título 1">
            <a:extLst>
              <a:ext uri="{FF2B5EF4-FFF2-40B4-BE49-F238E27FC236}">
                <a16:creationId xmlns:a16="http://schemas.microsoft.com/office/drawing/2014/main" id="{753C2B8C-9884-734B-B914-4E49F92C3EBD}"/>
              </a:ext>
            </a:extLst>
          </p:cNvPr>
          <p:cNvSpPr txBox="1">
            <a:spLocks/>
          </p:cNvSpPr>
          <p:nvPr/>
        </p:nvSpPr>
        <p:spPr>
          <a:xfrm>
            <a:off x="674115" y="1779230"/>
            <a:ext cx="2365647" cy="3917235"/>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67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50000"/>
              </a:lnSpc>
            </a:pPr>
            <a:r>
              <a:rPr lang="es-GT" sz="2000" b="0" dirty="0">
                <a:solidFill>
                  <a:schemeClr val="tx1"/>
                </a:solidFill>
                <a:latin typeface="Arial" panose="020B0604020202020204" pitchFamily="34" charset="0"/>
                <a:cs typeface="Arial" panose="020B0604020202020204" pitchFamily="34" charset="0"/>
              </a:rPr>
              <a:t/>
            </a:r>
            <a:br>
              <a:rPr lang="es-GT" sz="2000" b="0" dirty="0">
                <a:solidFill>
                  <a:schemeClr val="tx1"/>
                </a:solidFill>
                <a:latin typeface="Arial" panose="020B0604020202020204" pitchFamily="34" charset="0"/>
                <a:cs typeface="Arial" panose="020B0604020202020204" pitchFamily="34" charset="0"/>
              </a:rPr>
            </a:br>
            <a:r>
              <a:rPr lang="es-GT" sz="2300" dirty="0">
                <a:solidFill>
                  <a:schemeClr val="bg1"/>
                </a:solidFill>
                <a:latin typeface="Arial" panose="020B0604020202020204" pitchFamily="34" charset="0"/>
                <a:cs typeface="Arial" panose="020B0604020202020204" pitchFamily="34" charset="0"/>
              </a:rPr>
              <a:t>El recurso humano con el que cuenta el Ministerio corresponde a 649 servidores públicos nombrados en renglón permanente y temporal (011 y 022), 154 contrataciones por jornal (031) y 86 contrataciones (029).</a:t>
            </a:r>
            <a:endParaRPr lang="es-GT" sz="2300" b="1"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56738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1823</Words>
  <Application>Microsoft Office PowerPoint</Application>
  <PresentationFormat>Panorámica</PresentationFormat>
  <Paragraphs>207</Paragraphs>
  <Slides>26</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26</vt:i4>
      </vt:variant>
    </vt:vector>
  </HeadingPairs>
  <TitlesOfParts>
    <vt:vector size="36" baseType="lpstr">
      <vt:lpstr>Arial</vt:lpstr>
      <vt:lpstr>Calibri</vt:lpstr>
      <vt:lpstr>Calibri Light</vt:lpstr>
      <vt:lpstr>Montserrat</vt:lpstr>
      <vt:lpstr>Montserrat ExtraBold</vt:lpstr>
      <vt:lpstr>Montserrat Medium</vt:lpstr>
      <vt:lpstr>Open Sans</vt:lpstr>
      <vt:lpstr>Poppins</vt:lpstr>
      <vt:lpstr>Times New Roman</vt:lpstr>
      <vt:lpstr>Tema de Office</vt:lpstr>
      <vt:lpstr>Presentación de PowerPoint</vt:lpstr>
      <vt:lpstr>PRINCIPALES FUNCIONES</vt:lpstr>
      <vt:lpstr>PRINCIPALES OBJETIVOS</vt:lpstr>
      <vt:lpstr>Presentación de PowerPoint</vt:lpstr>
      <vt:lpstr>CIFRAS GENERALES DEL PRESUPUESTO</vt:lpstr>
      <vt:lpstr>CIFRAS GENERALES DEL PRESUPUESTO</vt:lpstr>
      <vt:lpstr>¿EN QUÉ UTILIZA EL DINERO</vt:lpstr>
      <vt:lpstr>EJECUCIÓN PRESUPUESTARIA</vt:lpstr>
      <vt:lpstr>¿CUÁL ES LA IMPORTANCIA DEL PAGO</vt:lpstr>
      <vt:lpstr>PAGO DE SALARIOS A SERVIDORES PÚBLICOS</vt:lpstr>
      <vt:lpstr>¿EN QUÉ INVIERTE EL MINISTERIO DE RELACIONES EXTERIORES?</vt:lpstr>
      <vt:lpstr>MONTO UTILIZADO EN INVERSIÓN A LA FECHA</vt:lpstr>
      <vt:lpstr>¿EN QUÉ INVIERTE EL MINISTERIO DE RELACIONES EXTERIORES?</vt:lpstr>
      <vt:lpstr>EJECUCIÓN PRESUPUESTARIA</vt:lpstr>
      <vt:lpstr>Presentación de PowerPoint</vt:lpstr>
      <vt:lpstr>PRINCIPALES RESULTADOS Y AVANCES</vt:lpstr>
      <vt:lpstr>PRINCIPALES RESULTADOS Y AVANCES</vt:lpstr>
      <vt:lpstr>PRINCIPALES RESULTADOS Y AVANCES</vt:lpstr>
      <vt:lpstr>Presentación de PowerPoint</vt:lpstr>
      <vt:lpstr>CONSOLIDADO DE LOGROS INSTITUCIONALES</vt:lpstr>
      <vt:lpstr>Presentación de PowerPoint</vt:lpstr>
      <vt:lpstr>¿QUÉ TENDENCIA MUESTRA EL USO DE LOS RECURSOS PÚBLICOS?</vt:lpstr>
      <vt:lpstr>¿QUÉ RESULTADOS SE OBTUVIERON EN EL MARCO DE LA PGG?</vt:lpstr>
      <vt:lpstr>¿QUÉ MEDIDAS DE TRANSPARENCIA SE HAN APLICADO?</vt:lpstr>
      <vt:lpstr>¿QUÉ DESAFÍOS INSTITUCIONALES SE ESPERAN DURANTE EL 2022?</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Alfredo Vicente Pérez de Corcho</cp:lastModifiedBy>
  <cp:revision>50</cp:revision>
  <dcterms:created xsi:type="dcterms:W3CDTF">2021-05-04T19:30:50Z</dcterms:created>
  <dcterms:modified xsi:type="dcterms:W3CDTF">2022-01-04T18:10:13Z</dcterms:modified>
</cp:coreProperties>
</file>