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322" r:id="rId5"/>
    <p:sldId id="353" r:id="rId6"/>
    <p:sldId id="354" r:id="rId7"/>
    <p:sldId id="309" r:id="rId8"/>
    <p:sldId id="352" r:id="rId9"/>
    <p:sldId id="342" r:id="rId10"/>
    <p:sldId id="327" r:id="rId11"/>
    <p:sldId id="336" r:id="rId12"/>
    <p:sldId id="334" r:id="rId13"/>
    <p:sldId id="335" r:id="rId14"/>
    <p:sldId id="337" r:id="rId15"/>
    <p:sldId id="338" r:id="rId16"/>
    <p:sldId id="340" r:id="rId17"/>
    <p:sldId id="341" r:id="rId18"/>
    <p:sldId id="339" r:id="rId19"/>
    <p:sldId id="324" r:id="rId20"/>
    <p:sldId id="347" r:id="rId21"/>
    <p:sldId id="317" r:id="rId22"/>
    <p:sldId id="356" r:id="rId23"/>
    <p:sldId id="355" r:id="rId24"/>
    <p:sldId id="348" r:id="rId25"/>
    <p:sldId id="349" r:id="rId26"/>
    <p:sldId id="351" r:id="rId27"/>
    <p:sldId id="350" r:id="rId28"/>
    <p:sldId id="319" r:id="rId29"/>
  </p:sldIdLst>
  <p:sldSz cx="12192000" cy="6858000"/>
  <p:notesSz cx="9236075" cy="6964363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ía Enamorado" initials="ME" lastIdx="2" clrIdx="0">
    <p:extLst>
      <p:ext uri="{19B8F6BF-5375-455C-9EA6-DF929625EA0E}">
        <p15:presenceInfo xmlns:p15="http://schemas.microsoft.com/office/powerpoint/2012/main" userId="S-1-5-21-3493709827-1784827400-2039739247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86C0"/>
    <a:srgbClr val="179939"/>
    <a:srgbClr val="197BB4"/>
    <a:srgbClr val="BDD7EE"/>
    <a:srgbClr val="0D1F3C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291" autoAdjust="0"/>
  </p:normalViewPr>
  <p:slideViewPr>
    <p:cSldViewPr snapToGrid="0">
      <p:cViewPr varScale="1">
        <p:scale>
          <a:sx n="115" d="100"/>
          <a:sy n="115" d="100"/>
        </p:scale>
        <p:origin x="2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ncy Taracena" userId="30706b59-ae2d-4665-80e6-bc0e1ff749f1" providerId="ADAL" clId="{57602117-D532-42A8-A538-DD366B8D54C4}"/>
    <pc:docChg chg="undo custSel modSld">
      <pc:chgData name="Nancy Taracena" userId="30706b59-ae2d-4665-80e6-bc0e1ff749f1" providerId="ADAL" clId="{57602117-D532-42A8-A538-DD366B8D54C4}" dt="2021-07-21T17:18:32.551" v="754" actId="20577"/>
      <pc:docMkLst>
        <pc:docMk/>
      </pc:docMkLst>
      <pc:sldChg chg="modSp">
        <pc:chgData name="Nancy Taracena" userId="30706b59-ae2d-4665-80e6-bc0e1ff749f1" providerId="ADAL" clId="{57602117-D532-42A8-A538-DD366B8D54C4}" dt="2021-07-19T20:35:56.983" v="77" actId="27636"/>
        <pc:sldMkLst>
          <pc:docMk/>
          <pc:sldMk cId="1110065034" sldId="317"/>
        </pc:sldMkLst>
        <pc:spChg chg="mod">
          <ac:chgData name="Nancy Taracena" userId="30706b59-ae2d-4665-80e6-bc0e1ff749f1" providerId="ADAL" clId="{57602117-D532-42A8-A538-DD366B8D54C4}" dt="2021-07-19T20:35:56.983" v="77" actId="27636"/>
          <ac:spMkLst>
            <pc:docMk/>
            <pc:sldMk cId="1110065034" sldId="317"/>
            <ac:spMk id="11" creationId="{A2162693-C48A-1D46-A173-005AE60ACA54}"/>
          </ac:spMkLst>
        </pc:spChg>
      </pc:sldChg>
      <pc:sldChg chg="modSp">
        <pc:chgData name="Nancy Taracena" userId="30706b59-ae2d-4665-80e6-bc0e1ff749f1" providerId="ADAL" clId="{57602117-D532-42A8-A538-DD366B8D54C4}" dt="2021-07-21T15:23:04.221" v="181" actId="400"/>
        <pc:sldMkLst>
          <pc:docMk/>
          <pc:sldMk cId="2382081823" sldId="327"/>
        </pc:sldMkLst>
        <pc:spChg chg="mod">
          <ac:chgData name="Nancy Taracena" userId="30706b59-ae2d-4665-80e6-bc0e1ff749f1" providerId="ADAL" clId="{57602117-D532-42A8-A538-DD366B8D54C4}" dt="2021-07-19T20:35:57.036" v="79" actId="27636"/>
          <ac:spMkLst>
            <pc:docMk/>
            <pc:sldMk cId="2382081823" sldId="327"/>
            <ac:spMk id="4" creationId="{E40743F2-234A-4544-BBAC-8877FB423F76}"/>
          </ac:spMkLst>
        </pc:spChg>
        <pc:spChg chg="mod">
          <ac:chgData name="Nancy Taracena" userId="30706b59-ae2d-4665-80e6-bc0e1ff749f1" providerId="ADAL" clId="{57602117-D532-42A8-A538-DD366B8D54C4}" dt="2021-07-21T15:23:04.221" v="181" actId="400"/>
          <ac:spMkLst>
            <pc:docMk/>
            <pc:sldMk cId="2382081823" sldId="327"/>
            <ac:spMk id="5" creationId="{E40743F2-234A-4544-BBAC-8877FB423F76}"/>
          </ac:spMkLst>
        </pc:spChg>
      </pc:sldChg>
      <pc:sldChg chg="modSp">
        <pc:chgData name="Nancy Taracena" userId="30706b59-ae2d-4665-80e6-bc0e1ff749f1" providerId="ADAL" clId="{57602117-D532-42A8-A538-DD366B8D54C4}" dt="2021-07-21T16:59:06.245" v="627" actId="20577"/>
        <pc:sldMkLst>
          <pc:docMk/>
          <pc:sldMk cId="1941814374" sldId="329"/>
        </pc:sldMkLst>
        <pc:spChg chg="mod">
          <ac:chgData name="Nancy Taracena" userId="30706b59-ae2d-4665-80e6-bc0e1ff749f1" providerId="ADAL" clId="{57602117-D532-42A8-A538-DD366B8D54C4}" dt="2021-07-21T16:59:06.245" v="627" actId="20577"/>
          <ac:spMkLst>
            <pc:docMk/>
            <pc:sldMk cId="1941814374" sldId="329"/>
            <ac:spMk id="6" creationId="{E40743F2-234A-4544-BBAC-8877FB423F76}"/>
          </ac:spMkLst>
        </pc:spChg>
      </pc:sldChg>
      <pc:sldChg chg="modSp">
        <pc:chgData name="Nancy Taracena" userId="30706b59-ae2d-4665-80e6-bc0e1ff749f1" providerId="ADAL" clId="{57602117-D532-42A8-A538-DD366B8D54C4}" dt="2021-07-21T17:10:30.182" v="662" actId="123"/>
        <pc:sldMkLst>
          <pc:docMk/>
          <pc:sldMk cId="1165070564" sldId="330"/>
        </pc:sldMkLst>
        <pc:spChg chg="mod">
          <ac:chgData name="Nancy Taracena" userId="30706b59-ae2d-4665-80e6-bc0e1ff749f1" providerId="ADAL" clId="{57602117-D532-42A8-A538-DD366B8D54C4}" dt="2021-07-21T17:10:30.182" v="662" actId="123"/>
          <ac:spMkLst>
            <pc:docMk/>
            <pc:sldMk cId="1165070564" sldId="330"/>
            <ac:spMk id="6" creationId="{E40743F2-234A-4544-BBAC-8877FB423F76}"/>
          </ac:spMkLst>
        </pc:spChg>
      </pc:sldChg>
      <pc:sldChg chg="modSp">
        <pc:chgData name="Nancy Taracena" userId="30706b59-ae2d-4665-80e6-bc0e1ff749f1" providerId="ADAL" clId="{57602117-D532-42A8-A538-DD366B8D54C4}" dt="2021-07-19T20:38:15.534" v="175" actId="6549"/>
        <pc:sldMkLst>
          <pc:docMk/>
          <pc:sldMk cId="3614378962" sldId="334"/>
        </pc:sldMkLst>
        <pc:spChg chg="mod">
          <ac:chgData name="Nancy Taracena" userId="30706b59-ae2d-4665-80e6-bc0e1ff749f1" providerId="ADAL" clId="{57602117-D532-42A8-A538-DD366B8D54C4}" dt="2021-07-19T20:38:15.534" v="175" actId="6549"/>
          <ac:spMkLst>
            <pc:docMk/>
            <pc:sldMk cId="3614378962" sldId="334"/>
            <ac:spMk id="5" creationId="{E40743F2-234A-4544-BBAC-8877FB423F76}"/>
          </ac:spMkLst>
        </pc:spChg>
      </pc:sldChg>
      <pc:sldChg chg="modSp">
        <pc:chgData name="Nancy Taracena" userId="30706b59-ae2d-4665-80e6-bc0e1ff749f1" providerId="ADAL" clId="{57602117-D532-42A8-A538-DD366B8D54C4}" dt="2021-07-21T17:16:02.939" v="664" actId="20577"/>
        <pc:sldMkLst>
          <pc:docMk/>
          <pc:sldMk cId="267904820" sldId="337"/>
        </pc:sldMkLst>
        <pc:spChg chg="mod">
          <ac:chgData name="Nancy Taracena" userId="30706b59-ae2d-4665-80e6-bc0e1ff749f1" providerId="ADAL" clId="{57602117-D532-42A8-A538-DD366B8D54C4}" dt="2021-07-21T17:16:02.939" v="664" actId="20577"/>
          <ac:spMkLst>
            <pc:docMk/>
            <pc:sldMk cId="267904820" sldId="337"/>
            <ac:spMk id="5" creationId="{E40743F2-234A-4544-BBAC-8877FB423F76}"/>
          </ac:spMkLst>
        </pc:spChg>
      </pc:sldChg>
      <pc:sldChg chg="modSp">
        <pc:chgData name="Nancy Taracena" userId="30706b59-ae2d-4665-80e6-bc0e1ff749f1" providerId="ADAL" clId="{57602117-D532-42A8-A538-DD366B8D54C4}" dt="2021-07-19T20:40:37.482" v="180" actId="207"/>
        <pc:sldMkLst>
          <pc:docMk/>
          <pc:sldMk cId="1310776365" sldId="343"/>
        </pc:sldMkLst>
        <pc:spChg chg="mod">
          <ac:chgData name="Nancy Taracena" userId="30706b59-ae2d-4665-80e6-bc0e1ff749f1" providerId="ADAL" clId="{57602117-D532-42A8-A538-DD366B8D54C4}" dt="2021-07-19T20:40:37.482" v="180" actId="207"/>
          <ac:spMkLst>
            <pc:docMk/>
            <pc:sldMk cId="1310776365" sldId="343"/>
            <ac:spMk id="10" creationId="{FDEFACA7-B903-4B3E-851C-F8FB7B3942D0}"/>
          </ac:spMkLst>
        </pc:spChg>
      </pc:sldChg>
      <pc:sldChg chg="modSp">
        <pc:chgData name="Nancy Taracena" userId="30706b59-ae2d-4665-80e6-bc0e1ff749f1" providerId="ADAL" clId="{57602117-D532-42A8-A538-DD366B8D54C4}" dt="2021-07-21T17:18:32.551" v="754" actId="20577"/>
        <pc:sldMkLst>
          <pc:docMk/>
          <pc:sldMk cId="1003546408" sldId="347"/>
        </pc:sldMkLst>
        <pc:spChg chg="mod">
          <ac:chgData name="Nancy Taracena" userId="30706b59-ae2d-4665-80e6-bc0e1ff749f1" providerId="ADAL" clId="{57602117-D532-42A8-A538-DD366B8D54C4}" dt="2021-07-21T17:18:32.551" v="754" actId="20577"/>
          <ac:spMkLst>
            <pc:docMk/>
            <pc:sldMk cId="1003546408" sldId="347"/>
            <ac:spMk id="10" creationId="{FDEFACA7-B903-4B3E-851C-F8FB7B3942D0}"/>
          </ac:spMkLst>
        </pc:spChg>
      </pc:sldChg>
      <pc:sldChg chg="modSp">
        <pc:chgData name="Nancy Taracena" userId="30706b59-ae2d-4665-80e6-bc0e1ff749f1" providerId="ADAL" clId="{57602117-D532-42A8-A538-DD366B8D54C4}" dt="2021-07-19T20:35:57.007" v="78" actId="27636"/>
        <pc:sldMkLst>
          <pc:docMk/>
          <pc:sldMk cId="3033902362" sldId="350"/>
        </pc:sldMkLst>
        <pc:spChg chg="mod">
          <ac:chgData name="Nancy Taracena" userId="30706b59-ae2d-4665-80e6-bc0e1ff749f1" providerId="ADAL" clId="{57602117-D532-42A8-A538-DD366B8D54C4}" dt="2021-07-19T20:35:57.007" v="78" actId="27636"/>
          <ac:spMkLst>
            <pc:docMk/>
            <pc:sldMk cId="3033902362" sldId="350"/>
            <ac:spMk id="8" creationId="{E40743F2-234A-4544-BBAC-8877FB423F76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garcia\Desktop\NOTA%20PPTO\PRESUPUESTO%202021\Comisi&#243;n%20contra%20la%20Corrupci&#243;n\tercer%20cuatrimestre\Formatos%20MRC%20Ejecuci&#243;n%20Anual%20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GT"/>
              <a:t>Presupuesto por Grupo de Gasto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G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'Grupo Gasto'!$C$2</c:f>
              <c:strCache>
                <c:ptCount val="1"/>
                <c:pt idx="0">
                  <c:v>Vigente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'Grupo Gasto'!$A$3:$A$7</c:f>
              <c:strCache>
                <c:ptCount val="5"/>
                <c:pt idx="0">
                  <c:v>0 Servicio Personales</c:v>
                </c:pt>
                <c:pt idx="1">
                  <c:v>100 Servicios No Personales</c:v>
                </c:pt>
                <c:pt idx="2">
                  <c:v>200 Materiales y Suministros</c:v>
                </c:pt>
                <c:pt idx="3">
                  <c:v>300 Propiedad, Planta, Equipo e Intangibles</c:v>
                </c:pt>
                <c:pt idx="4">
                  <c:v>400 Transferencia Corrientes</c:v>
                </c:pt>
              </c:strCache>
            </c:strRef>
          </c:cat>
          <c:val>
            <c:numRef>
              <c:f>'Grupo Gasto'!$C$3:$C$7</c:f>
              <c:numCache>
                <c:formatCode>_-* #,##0_-;\-* #,##0_-;_-* "-"??_-;_-@_-</c:formatCode>
                <c:ptCount val="5"/>
                <c:pt idx="0">
                  <c:v>6340243</c:v>
                </c:pt>
                <c:pt idx="1">
                  <c:v>2692749</c:v>
                </c:pt>
                <c:pt idx="2">
                  <c:v>545690</c:v>
                </c:pt>
                <c:pt idx="3">
                  <c:v>227860</c:v>
                </c:pt>
                <c:pt idx="4">
                  <c:v>693458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6C-4F22-B4B3-50F2CC8F34B5}"/>
            </c:ext>
          </c:extLst>
        </c:ser>
        <c:ser>
          <c:idx val="1"/>
          <c:order val="1"/>
          <c:tx>
            <c:strRef>
              <c:f>'Grupo Gasto'!$D$2</c:f>
              <c:strCache>
                <c:ptCount val="1"/>
                <c:pt idx="0">
                  <c:v>Devengado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'Grupo Gasto'!$A$3:$A$7</c:f>
              <c:strCache>
                <c:ptCount val="5"/>
                <c:pt idx="0">
                  <c:v>0 Servicio Personales</c:v>
                </c:pt>
                <c:pt idx="1">
                  <c:v>100 Servicios No Personales</c:v>
                </c:pt>
                <c:pt idx="2">
                  <c:v>200 Materiales y Suministros</c:v>
                </c:pt>
                <c:pt idx="3">
                  <c:v>300 Propiedad, Planta, Equipo e Intangibles</c:v>
                </c:pt>
                <c:pt idx="4">
                  <c:v>400 Transferencia Corrientes</c:v>
                </c:pt>
              </c:strCache>
            </c:strRef>
          </c:cat>
          <c:val>
            <c:numRef>
              <c:f>'Grupo Gasto'!$D$3:$D$7</c:f>
              <c:numCache>
                <c:formatCode>_-* #,##0_-;\-* #,##0_-;_-* "-"??_-;_-@_-</c:formatCode>
                <c:ptCount val="5"/>
                <c:pt idx="0">
                  <c:v>5146096.0999999996</c:v>
                </c:pt>
                <c:pt idx="1">
                  <c:v>1528745.46</c:v>
                </c:pt>
                <c:pt idx="2">
                  <c:v>381089.9</c:v>
                </c:pt>
                <c:pt idx="3">
                  <c:v>27528.58</c:v>
                </c:pt>
                <c:pt idx="4">
                  <c:v>682444.1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6C-4F22-B4B3-50F2CC8F34B5}"/>
            </c:ext>
          </c:extLst>
        </c:ser>
        <c:ser>
          <c:idx val="2"/>
          <c:order val="2"/>
          <c:tx>
            <c:strRef>
              <c:f>'Grupo Gasto'!$E$2</c:f>
              <c:strCache>
                <c:ptCount val="1"/>
                <c:pt idx="0">
                  <c:v>% Ejecución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'Grupo Gasto'!$A$3:$A$7</c:f>
              <c:strCache>
                <c:ptCount val="5"/>
                <c:pt idx="0">
                  <c:v>0 Servicio Personales</c:v>
                </c:pt>
                <c:pt idx="1">
                  <c:v>100 Servicios No Personales</c:v>
                </c:pt>
                <c:pt idx="2">
                  <c:v>200 Materiales y Suministros</c:v>
                </c:pt>
                <c:pt idx="3">
                  <c:v>300 Propiedad, Planta, Equipo e Intangibles</c:v>
                </c:pt>
                <c:pt idx="4">
                  <c:v>400 Transferencia Corrientes</c:v>
                </c:pt>
              </c:strCache>
            </c:strRef>
          </c:cat>
          <c:val>
            <c:numRef>
              <c:f>'Grupo Gasto'!$E$3:$E$7</c:f>
            </c:numRef>
          </c:val>
          <c:extLst>
            <c:ext xmlns:c16="http://schemas.microsoft.com/office/drawing/2014/chart" uri="{C3380CC4-5D6E-409C-BE32-E72D297353CC}">
              <c16:uniqueId val="{00000002-A66C-4F22-B4B3-50F2CC8F34B5}"/>
            </c:ext>
          </c:extLst>
        </c:ser>
        <c:ser>
          <c:idx val="3"/>
          <c:order val="3"/>
          <c:tx>
            <c:strRef>
              <c:f>'Grupo Gasto'!$F$2</c:f>
              <c:strCache>
                <c:ptCount val="1"/>
                <c:pt idx="0">
                  <c:v>Saldo por Ejecutar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'Grupo Gasto'!$A$3:$A$7</c:f>
              <c:strCache>
                <c:ptCount val="5"/>
                <c:pt idx="0">
                  <c:v>0 Servicio Personales</c:v>
                </c:pt>
                <c:pt idx="1">
                  <c:v>100 Servicios No Personales</c:v>
                </c:pt>
                <c:pt idx="2">
                  <c:v>200 Materiales y Suministros</c:v>
                </c:pt>
                <c:pt idx="3">
                  <c:v>300 Propiedad, Planta, Equipo e Intangibles</c:v>
                </c:pt>
                <c:pt idx="4">
                  <c:v>400 Transferencia Corrientes</c:v>
                </c:pt>
              </c:strCache>
            </c:strRef>
          </c:cat>
          <c:val>
            <c:numRef>
              <c:f>'Grupo Gasto'!$F$3:$F$7</c:f>
              <c:numCache>
                <c:formatCode>_-* #,##0_-;\-* #,##0_-;_-* "-"??_-;_-@_-</c:formatCode>
                <c:ptCount val="5"/>
                <c:pt idx="0">
                  <c:v>1194146.9000000004</c:v>
                </c:pt>
                <c:pt idx="1">
                  <c:v>1164003.54</c:v>
                </c:pt>
                <c:pt idx="2">
                  <c:v>164600.09999999998</c:v>
                </c:pt>
                <c:pt idx="3">
                  <c:v>200331.41999999998</c:v>
                </c:pt>
                <c:pt idx="4">
                  <c:v>11013.900000000023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6C-4F22-B4B3-50F2CC8F34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27192687"/>
        <c:axId val="1527190191"/>
        <c:axId val="0"/>
      </c:bar3DChart>
      <c:catAx>
        <c:axId val="1527192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527190191"/>
        <c:crosses val="autoZero"/>
        <c:auto val="1"/>
        <c:lblAlgn val="ctr"/>
        <c:lblOffset val="100"/>
        <c:noMultiLvlLbl val="0"/>
      </c:catAx>
      <c:valAx>
        <c:axId val="1527190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52719268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2AB811F-186B-4725-A7F7-35C2BE0D51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4003136" cy="349645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8E64013-480C-4439-BC5E-022BA71C28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30849" y="1"/>
            <a:ext cx="4003136" cy="349645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70781529-3644-42FB-BDB8-7BCF6AB8D8F0}" type="datetimeFigureOut">
              <a:rPr lang="es-GT" smtClean="0"/>
              <a:t>4/01/2022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6170D5-344D-4ECF-A7BB-2563D18D79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614718"/>
            <a:ext cx="4003136" cy="349645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EBB728-8F58-4BB2-8C0F-D983E5A77D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30849" y="6614718"/>
            <a:ext cx="4003136" cy="349645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223D6B16-8452-4088-B7E7-5F9F0FEA3A9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675777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03136" cy="349645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230849" y="1"/>
            <a:ext cx="4003136" cy="349645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2F889F5E-1FF3-4626-856E-81C394864066}" type="datetimeFigureOut">
              <a:rPr lang="es-GT" smtClean="0"/>
              <a:t>4/01/2022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30475" y="869950"/>
            <a:ext cx="4175125" cy="2349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24446" y="3351363"/>
            <a:ext cx="7387187" cy="2742455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6614718"/>
            <a:ext cx="4003136" cy="349645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230849" y="6614718"/>
            <a:ext cx="4003136" cy="349645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8A115BA9-5F40-4A42-9873-4A856A2BCB2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28341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54176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5898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71317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41688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17540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530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98803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21393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959138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599085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18439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015448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082485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350046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452370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091290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402581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37748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97302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68229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97194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503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17281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23448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1213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4CB6E6-1275-4A54-B4F3-1FDFC89807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96188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40FC4E-DF3E-4DB4-AED5-B01B15BD4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586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97BB4"/>
                </a:solidFill>
                <a:latin typeface="Montserrat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GT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F5FD4-74A1-4C0A-8923-49068F8CE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A815-C8B2-4F30-9335-A540ED979A65}" type="datetime1">
              <a:rPr lang="es-GT" smtClean="0"/>
              <a:t>4/01/2022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BE2AE7-3AC6-4190-A4FE-1D321727D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F07A74-9836-4943-B7A0-5E8FB7721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569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3B128BC-8CE4-44FE-ABE0-2ADEC50E0719}"/>
              </a:ext>
            </a:extLst>
          </p:cNvPr>
          <p:cNvSpPr/>
          <p:nvPr userDrawn="1"/>
        </p:nvSpPr>
        <p:spPr>
          <a:xfrm>
            <a:off x="1737360" y="294571"/>
            <a:ext cx="8900719" cy="9813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306812-D2D4-4A6A-A9D7-CA4F86A040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7360" y="365126"/>
            <a:ext cx="8886305" cy="840220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6A8AB6-1C67-49AF-B1F6-2C1D95988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ontserrat" panose="00000500000000000000" pitchFamily="50" charset="0"/>
              </a:defRPr>
            </a:lvl1pPr>
            <a:lvl2pPr>
              <a:defRPr>
                <a:latin typeface="Montserrat" panose="00000500000000000000" pitchFamily="50" charset="0"/>
              </a:defRPr>
            </a:lvl2pPr>
            <a:lvl3pPr>
              <a:defRPr>
                <a:latin typeface="Montserrat" panose="00000500000000000000" pitchFamily="50" charset="0"/>
              </a:defRPr>
            </a:lvl3pPr>
            <a:lvl4pPr>
              <a:defRPr>
                <a:latin typeface="Montserrat" panose="00000500000000000000" pitchFamily="50" charset="0"/>
              </a:defRPr>
            </a:lvl4pPr>
            <a:lvl5pPr>
              <a:defRPr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788F09-FFB8-47A4-83A1-FFB352EF2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12D7-C7C1-40DF-91F1-E4035ACD5280}" type="datetime1">
              <a:rPr lang="es-GT" smtClean="0"/>
              <a:t>4/01/2022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9DA829-DECC-4D81-BB89-F7AF43401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315B1D-184D-423F-AE37-A16F1D9CF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9941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E7F6C1-9961-4E83-AC75-6EE35CC307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 b="1"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54C6EA-948A-4DA3-B798-D9F5CD294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D124C8-1552-464D-8D15-02CF0EA9A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0D9E-9211-474E-867D-A3D7FD03901F}" type="datetime1">
              <a:rPr lang="es-GT" smtClean="0"/>
              <a:t>4/01/2022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A29C28-A3FD-46A7-A594-7566F0522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19F7CD-D6CB-4397-86C0-972D7E8A2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74413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6E1A9F3-6D03-4C47-B91C-E2AA71DE8885}"/>
              </a:ext>
            </a:extLst>
          </p:cNvPr>
          <p:cNvSpPr/>
          <p:nvPr userDrawn="1"/>
        </p:nvSpPr>
        <p:spPr>
          <a:xfrm>
            <a:off x="1655059" y="190372"/>
            <a:ext cx="8900719" cy="9813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BACE8EB-23E3-468D-B8DF-8F6F8180AB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6221" y="136525"/>
            <a:ext cx="8919557" cy="1072977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741142-687E-4D6E-816F-0ADEEEF33D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04604"/>
            <a:ext cx="5181600" cy="4672359"/>
          </a:xfrm>
        </p:spPr>
        <p:txBody>
          <a:bodyPr/>
          <a:lstStyle>
            <a:lvl1pPr>
              <a:defRPr>
                <a:latin typeface="Montserrat" panose="00000500000000000000" pitchFamily="50" charset="0"/>
              </a:defRPr>
            </a:lvl1pPr>
            <a:lvl2pPr>
              <a:defRPr>
                <a:latin typeface="Montserrat" panose="00000500000000000000" pitchFamily="50" charset="0"/>
              </a:defRPr>
            </a:lvl2pPr>
            <a:lvl3pPr>
              <a:defRPr>
                <a:latin typeface="Montserrat" panose="00000500000000000000" pitchFamily="50" charset="0"/>
              </a:defRPr>
            </a:lvl3pPr>
            <a:lvl4pPr>
              <a:defRPr>
                <a:latin typeface="Montserrat" panose="00000500000000000000" pitchFamily="50" charset="0"/>
              </a:defRPr>
            </a:lvl4pPr>
            <a:lvl5pPr>
              <a:defRPr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DFFE13E-8A03-436A-9288-33FC96752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04604"/>
            <a:ext cx="5181600" cy="4672359"/>
          </a:xfrm>
        </p:spPr>
        <p:txBody>
          <a:bodyPr/>
          <a:lstStyle>
            <a:lvl1pPr>
              <a:defRPr>
                <a:latin typeface="Montserrat" panose="00000500000000000000" pitchFamily="50" charset="0"/>
              </a:defRPr>
            </a:lvl1pPr>
            <a:lvl2pPr>
              <a:defRPr>
                <a:latin typeface="Montserrat" panose="00000500000000000000" pitchFamily="50" charset="0"/>
              </a:defRPr>
            </a:lvl2pPr>
            <a:lvl3pPr>
              <a:defRPr>
                <a:latin typeface="Montserrat" panose="00000500000000000000" pitchFamily="50" charset="0"/>
              </a:defRPr>
            </a:lvl3pPr>
            <a:lvl4pPr>
              <a:defRPr>
                <a:latin typeface="Montserrat" panose="00000500000000000000" pitchFamily="50" charset="0"/>
              </a:defRPr>
            </a:lvl4pPr>
            <a:lvl5pPr>
              <a:defRPr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D89AFC-ABD0-40BC-AC54-3A38F80E8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F817-0E65-4E88-96D4-9FA2057239B0}" type="datetime1">
              <a:rPr lang="es-GT" smtClean="0"/>
              <a:t>4/01/2022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E2BE64-E0E5-41C6-B062-B215B384B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B3788F-E72A-4C3A-89B7-18D56D09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9930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652DB460-91BF-40E4-A0AA-0651BD241B34}"/>
              </a:ext>
            </a:extLst>
          </p:cNvPr>
          <p:cNvSpPr/>
          <p:nvPr userDrawn="1"/>
        </p:nvSpPr>
        <p:spPr>
          <a:xfrm>
            <a:off x="1645639" y="239584"/>
            <a:ext cx="8900719" cy="9813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4DDACD-DC1D-40EC-B008-0C6C6E4609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4657" y="193761"/>
            <a:ext cx="9002685" cy="1072977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4C65F4-D5FD-46C8-9703-77A81401D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A1675D-6C06-452F-95D3-D65F6CFEF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2786C0"/>
                </a:solidFill>
              </a:defRPr>
            </a:lvl1pPr>
            <a:lvl2pPr>
              <a:defRPr>
                <a:solidFill>
                  <a:srgbClr val="2786C0"/>
                </a:solidFill>
              </a:defRPr>
            </a:lvl2pPr>
            <a:lvl3pPr>
              <a:defRPr>
                <a:solidFill>
                  <a:srgbClr val="2786C0"/>
                </a:solidFill>
              </a:defRPr>
            </a:lvl3pPr>
            <a:lvl4pPr>
              <a:defRPr>
                <a:solidFill>
                  <a:srgbClr val="2786C0"/>
                </a:solidFill>
              </a:defRPr>
            </a:lvl4pPr>
            <a:lvl5pPr>
              <a:defRPr>
                <a:solidFill>
                  <a:srgbClr val="2786C0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BAF319F-5A1F-4AFD-B317-078D77EEA3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7312336-CD22-4874-AC1F-69CEB2E90A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B949558-7597-4FEE-979C-DF702AC7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FBD1-9373-42E6-933C-D2861B1129DE}" type="datetime1">
              <a:rPr lang="es-GT" smtClean="0"/>
              <a:t>4/01/2022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CFA7AA0-5007-4667-A160-C1E297AE8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339C2D9-749C-4887-B363-FDF969BBB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77637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63A0B61-F4E4-4E19-A8B4-CE98D5FE76EB}"/>
              </a:ext>
            </a:extLst>
          </p:cNvPr>
          <p:cNvSpPr/>
          <p:nvPr userDrawn="1"/>
        </p:nvSpPr>
        <p:spPr>
          <a:xfrm>
            <a:off x="1645640" y="120105"/>
            <a:ext cx="8900719" cy="9813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AE606A6-0C7D-4197-928F-3C235A39C8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0611" y="136525"/>
            <a:ext cx="8620298" cy="998162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5C57BED-D6DF-44F6-9853-7EFDD2F3E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79AE-6D20-40E8-83B9-AFE348460766}" type="datetime1">
              <a:rPr lang="es-GT" smtClean="0"/>
              <a:t>4/01/2022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146AB7B-43B6-4733-8D28-C0066CA76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98F1706-5A68-44DD-B37E-14665B3D3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3316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4552EFF-1F48-4A1B-89BB-7FAB56D4A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172B5-4A68-4E4F-B447-FC61244663D3}" type="datetime1">
              <a:rPr lang="es-GT" smtClean="0"/>
              <a:t>4/01/2022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862CED3-F354-4189-B03B-51CD8EA40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F0B8D55-B61D-4D96-8511-53BB2F5B2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3227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C32846-A75C-44A9-9F1C-FBB875854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04850"/>
            <a:ext cx="3932237" cy="652549"/>
          </a:xfrm>
        </p:spPr>
        <p:txBody>
          <a:bodyPr anchor="b">
            <a:noAutofit/>
          </a:bodyPr>
          <a:lstStyle>
            <a:lvl1pPr>
              <a:defRPr sz="20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931F63-922A-415B-BB5F-7D41CA224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8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  <a:lvl2pPr>
              <a:defRPr sz="2800">
                <a:latin typeface="Montserrat" panose="00000500000000000000" pitchFamily="50" charset="0"/>
              </a:defRPr>
            </a:lvl2pPr>
            <a:lvl3pPr>
              <a:defRPr sz="2400">
                <a:latin typeface="Montserrat" panose="00000500000000000000" pitchFamily="50" charset="0"/>
              </a:defRPr>
            </a:lvl3pPr>
            <a:lvl4pPr>
              <a:defRPr sz="2000">
                <a:latin typeface="Montserrat" panose="00000500000000000000" pitchFamily="50" charset="0"/>
              </a:defRPr>
            </a:lvl4pPr>
            <a:lvl5pPr>
              <a:defRPr sz="2000">
                <a:latin typeface="Montserrat" panose="00000500000000000000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F220F18-37FF-47B0-AB64-623062892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10644"/>
          </a:xfrm>
        </p:spPr>
        <p:txBody>
          <a:bodyPr/>
          <a:lstStyle>
            <a:lvl1pPr marL="0" indent="0">
              <a:buNone/>
              <a:defRPr sz="1600">
                <a:solidFill>
                  <a:srgbClr val="197BB4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4D0E3C1-285A-495C-96A3-33F7D65E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E30F-A687-4E64-8B35-3DBF00F44A58}" type="datetime1">
              <a:rPr lang="es-GT" smtClean="0"/>
              <a:t>4/01/2022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34785C-E43F-4595-B07D-6E417DD1F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244D92-DDFF-46A2-AB5B-51C2229EC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65897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F5B584-4CB1-4D6F-89AE-431534AA9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313410"/>
            <a:ext cx="3935413" cy="743989"/>
          </a:xfrm>
        </p:spPr>
        <p:txBody>
          <a:bodyPr anchor="b">
            <a:noAutofit/>
          </a:bodyPr>
          <a:lstStyle>
            <a:lvl1pPr>
              <a:defRPr sz="2000" b="1">
                <a:solidFill>
                  <a:srgbClr val="197BB4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DBEDE39-5EC8-4D3F-A632-F6711B7015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13410"/>
            <a:ext cx="6172200" cy="4547640"/>
          </a:xfrm>
        </p:spPr>
        <p:txBody>
          <a:bodyPr/>
          <a:lstStyle>
            <a:lvl1pPr marL="0" indent="0">
              <a:buNone/>
              <a:defRPr sz="3200">
                <a:latin typeface="Montserrat" panose="00000500000000000000" pitchFamily="50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s-GT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C32553-3871-4822-8759-F079B3A43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Montserrat" panose="00000500000000000000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1AF83E3-EDF5-459F-9A25-88140AF67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AAE8-BB1F-46DC-B02E-828226DC17C2}" type="datetime1">
              <a:rPr lang="es-GT" smtClean="0"/>
              <a:t>4/01/2022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D80533-4066-4EB8-ACD1-3BA4D7250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609986-8A8B-4DF7-A038-5BA4E8D74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3947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B7E8E04-EF2E-4F63-9D4D-BE724953B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233" y="136525"/>
            <a:ext cx="9002684" cy="1052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AFA078-C0C9-4771-8193-FFB214DF7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2793"/>
            <a:ext cx="10515600" cy="4614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26AF5A-4F9D-4BDC-86B4-1B7993E1A5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7F50F-492E-4C5A-B836-C79014F93E1E}" type="datetime1">
              <a:rPr lang="es-GT" smtClean="0"/>
              <a:t>4/01/2022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9B547E-DC76-4B85-B30F-5FFB7C4893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C9F76D-DAC4-4BE5-9B37-2B889D24F1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3276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D1F3C"/>
          </a:solidFill>
          <a:latin typeface="Montserrat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0066" y="627427"/>
            <a:ext cx="9144000" cy="2158645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r>
              <a:rPr lang="es-GT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RENDICIÓN DE CUENTAS DEL ORGANISMO EJECUTIVO </a:t>
            </a:r>
            <a:r>
              <a:rPr lang="es-GT" sz="4000" b="1" dirty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4000" b="1" dirty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TERCER </a:t>
            </a:r>
            <a:r>
              <a:rPr lang="es-GT" sz="4000" b="1" dirty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CUATRIMESTRE </a:t>
            </a:r>
            <a:r>
              <a:rPr lang="es-GT" sz="4000" b="1" dirty="0" smtClean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es-GT" dirty="0" smtClean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00066" y="2616579"/>
            <a:ext cx="949545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b="1" dirty="0">
                <a:solidFill>
                  <a:srgbClr val="197BB4"/>
                </a:solidFill>
                <a:latin typeface="Arial" panose="020B0604020202020204" pitchFamily="34" charset="0"/>
              </a:rPr>
              <a:t/>
            </a:r>
            <a:br>
              <a:rPr lang="es-GT" b="1" dirty="0">
                <a:solidFill>
                  <a:srgbClr val="197BB4"/>
                </a:solidFill>
                <a:latin typeface="Arial" panose="020B0604020202020204" pitchFamily="34" charset="0"/>
              </a:rPr>
            </a:br>
            <a:r>
              <a:rPr lang="es-GT" sz="3200" b="1" dirty="0" smtClean="0">
                <a:solidFill>
                  <a:srgbClr val="197BB4"/>
                </a:solidFill>
                <a:latin typeface="Arial" panose="020B0604020202020204" pitchFamily="34" charset="0"/>
              </a:rPr>
              <a:t>“</a:t>
            </a:r>
            <a:r>
              <a:rPr lang="es-GT" sz="3200" b="1" u="sng" dirty="0" smtClean="0">
                <a:solidFill>
                  <a:srgbClr val="197BB4"/>
                </a:solidFill>
                <a:latin typeface="Arial" panose="020B0604020202020204" pitchFamily="34" charset="0"/>
              </a:rPr>
              <a:t>Comisión </a:t>
            </a:r>
            <a:r>
              <a:rPr lang="es-GT" sz="3200" b="1" u="sng" dirty="0">
                <a:solidFill>
                  <a:srgbClr val="197BB4"/>
                </a:solidFill>
                <a:latin typeface="Arial" panose="020B0604020202020204" pitchFamily="34" charset="0"/>
              </a:rPr>
              <a:t>Presidencial contra la </a:t>
            </a:r>
            <a:r>
              <a:rPr lang="es-GT" sz="3200" b="1" u="sng" dirty="0" smtClean="0">
                <a:solidFill>
                  <a:srgbClr val="197BB4"/>
                </a:solidFill>
                <a:latin typeface="Arial" panose="020B0604020202020204" pitchFamily="34" charset="0"/>
              </a:rPr>
              <a:t>Discriminación </a:t>
            </a:r>
            <a:r>
              <a:rPr lang="es-GT" sz="3200" b="1" u="sng" dirty="0">
                <a:solidFill>
                  <a:srgbClr val="197BB4"/>
                </a:solidFill>
                <a:latin typeface="Arial" panose="020B0604020202020204" pitchFamily="34" charset="0"/>
              </a:rPr>
              <a:t>y el Racismo contra los Pueblos Indígenas en Guatemala</a:t>
            </a:r>
            <a:r>
              <a:rPr lang="es-GT" sz="3200" b="1" dirty="0">
                <a:solidFill>
                  <a:srgbClr val="197BB4"/>
                </a:solidFill>
                <a:latin typeface="Arial" panose="020B0604020202020204" pitchFamily="34" charset="0"/>
              </a:rPr>
              <a:t>”</a:t>
            </a:r>
            <a:r>
              <a:rPr lang="es-GT" sz="3200" b="1" u="sng" dirty="0">
                <a:solidFill>
                  <a:srgbClr val="197BB4"/>
                </a:solidFill>
                <a:latin typeface="Arial" panose="020B0604020202020204" pitchFamily="34" charset="0"/>
              </a:rPr>
              <a:t> </a:t>
            </a:r>
            <a:endParaRPr lang="es-GT" dirty="0"/>
          </a:p>
        </p:txBody>
      </p:sp>
      <p:pic>
        <p:nvPicPr>
          <p:cNvPr id="1026" name="Picture 2" descr="https://lh3.googleusercontent.com/upFoLhMULp_YZ6GYVbd04Bc-K6sy8xUvi1cfunv3KuK8Udw4Mkbl4DiJWwdFn1-FpX40btb94KnFnFs6RLzmckvULj1r5i226EtL7pZHrPRgGa4XQhtO3pJ56zN2SVTXblEduo2O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190" y="5467739"/>
            <a:ext cx="1077254" cy="105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4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581" y="840649"/>
            <a:ext cx="10566219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pPr algn="l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PAGO DE SALARIOS A SERVIDORES PÚBLICOS A LA FECHA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4667794" y="1611085"/>
            <a:ext cx="7406641" cy="415380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vigente total para el pago de servidores públicos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6,340,243.00</a:t>
            </a:r>
            <a:endParaRPr lang="es-GT" sz="4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utilizado al </a:t>
            </a:r>
            <a:r>
              <a:rPr lang="es-GT" sz="27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tercer cuatrimestre 2021</a:t>
            </a:r>
            <a:r>
              <a:rPr lang="es-GT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el pago de servidores públicos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5,146,096.00</a:t>
            </a:r>
            <a:endParaRPr lang="es-GT" sz="4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Saldo para el pago de servidores públicos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1,194,147.00</a:t>
            </a:r>
            <a:endParaRPr lang="es-GT" sz="4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87531" y="2351314"/>
            <a:ext cx="3327219" cy="2423886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rubro constituye el </a:t>
            </a:r>
            <a:r>
              <a:rPr lang="es-GT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60.0</a:t>
            </a:r>
            <a:r>
              <a:rPr lang="es-GT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s-GT" sz="2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total del presupuesto de </a:t>
            </a:r>
            <a:r>
              <a:rPr lang="es-GT" sz="2200" b="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“la institución”</a:t>
            </a:r>
            <a: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Desarrollando capacidades de ciencia de datos en Directivos Públicos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368" y="237076"/>
            <a:ext cx="1111896" cy="111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lh3.googleusercontent.com/upFoLhMULp_YZ6GYVbd04Bc-K6sy8xUvi1cfunv3KuK8Udw4Mkbl4DiJWwdFn1-FpX40btb94KnFnFs6RLzmckvULj1r5i226EtL7pZHrPRgGa4XQhtO3pJ56zN2SVTXblEduo2O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149" y="5579707"/>
            <a:ext cx="1077254" cy="105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69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31" y="793024"/>
            <a:ext cx="11173098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pPr algn="l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¿EN QUÉ INVIERTE “</a:t>
            </a:r>
            <a:r>
              <a:rPr lang="es-GT" u="sng" dirty="0">
                <a:latin typeface="Arial" panose="020B0604020202020204" pitchFamily="34" charset="0"/>
                <a:cs typeface="Arial" panose="020B0604020202020204" pitchFamily="34" charset="0"/>
              </a:rPr>
              <a:t>LA INSTITUCIÓN</a:t>
            </a: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”?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87531" y="1838053"/>
            <a:ext cx="3327219" cy="277204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inversión se divide principalmente en 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adquisición de </a:t>
            </a:r>
            <a:r>
              <a:rPr lang="es-G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GT" sz="2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Edificio - Iconos gratis de edificios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110" y="91453"/>
            <a:ext cx="1288467" cy="128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225343" y="2343072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GT" dirty="0"/>
              <a:t/>
            </a:r>
            <a:br>
              <a:rPr lang="es-GT" dirty="0"/>
            </a:br>
            <a:r>
              <a:rPr lang="es-GT" dirty="0">
                <a:solidFill>
                  <a:srgbClr val="000000"/>
                </a:solidFill>
                <a:latin typeface="Arial" panose="020B0604020202020204" pitchFamily="34" charset="0"/>
              </a:rPr>
              <a:t>“</a:t>
            </a:r>
            <a:r>
              <a:rPr lang="es-GT" u="sng" dirty="0">
                <a:solidFill>
                  <a:srgbClr val="000000"/>
                </a:solidFill>
                <a:latin typeface="Arial" panose="020B0604020202020204" pitchFamily="34" charset="0"/>
              </a:rPr>
              <a:t>CODISRA</a:t>
            </a:r>
            <a:r>
              <a:rPr lang="es-GT" dirty="0">
                <a:solidFill>
                  <a:srgbClr val="000000"/>
                </a:solidFill>
                <a:latin typeface="Arial" panose="020B0604020202020204" pitchFamily="34" charset="0"/>
              </a:rPr>
              <a:t>” invierte en la adquisición de equipo: oficina, Mobiliario y Equipo Médico-Sanitario y de Laboratorio, Equipo Educacional, Cultural y Recreativo, Equipo de Cómputo y Otras Maquinarias y Equipos, que sirven para producir bienes y servicios para la población.  </a:t>
            </a:r>
            <a:r>
              <a:rPr lang="es-GT" dirty="0">
                <a:solidFill>
                  <a:srgbClr val="1F3864"/>
                </a:solidFill>
                <a:latin typeface="Arial" panose="020B0604020202020204" pitchFamily="34" charset="0"/>
              </a:rPr>
              <a:t/>
            </a:r>
            <a:br>
              <a:rPr lang="es-GT" dirty="0">
                <a:solidFill>
                  <a:srgbClr val="1F3864"/>
                </a:solidFill>
                <a:latin typeface="Arial" panose="020B0604020202020204" pitchFamily="34" charset="0"/>
              </a:rPr>
            </a:br>
            <a:r>
              <a:rPr lang="es-GT" dirty="0">
                <a:solidFill>
                  <a:srgbClr val="1F3864"/>
                </a:solidFill>
                <a:latin typeface="Arial" panose="020B0604020202020204" pitchFamily="34" charset="0"/>
              </a:rPr>
              <a:t/>
            </a:r>
            <a:br>
              <a:rPr lang="es-GT" dirty="0">
                <a:solidFill>
                  <a:srgbClr val="1F3864"/>
                </a:solidFill>
                <a:latin typeface="Arial" panose="020B0604020202020204" pitchFamily="34" charset="0"/>
              </a:rPr>
            </a:br>
            <a:endParaRPr lang="es-GT" dirty="0"/>
          </a:p>
          <a:p>
            <a:r>
              <a:rPr lang="es-GT" dirty="0"/>
              <a:t/>
            </a:r>
            <a:br>
              <a:rPr lang="es-GT" dirty="0"/>
            </a:br>
            <a:endParaRPr lang="es-GT" dirty="0"/>
          </a:p>
        </p:txBody>
      </p:sp>
      <p:pic>
        <p:nvPicPr>
          <p:cNvPr id="7" name="Picture 2" descr="https://lh3.googleusercontent.com/upFoLhMULp_YZ6GYVbd04Bc-K6sy8xUvi1cfunv3KuK8Udw4Mkbl4DiJWwdFn1-FpX40btb94KnFnFs6RLzmckvULj1r5i226EtL7pZHrPRgGa4XQhtO3pJ56zN2SVTXblEduo2O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190" y="5467739"/>
            <a:ext cx="1077254" cy="105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0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4667794" y="1611085"/>
            <a:ext cx="7406641" cy="415380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vigente total para la inversión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227,860.00</a:t>
            </a:r>
            <a:endParaRPr lang="es-GT" sz="4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 utilizado al</a:t>
            </a:r>
            <a:r>
              <a:rPr lang="es-GT" sz="27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tercer cuatrimestre 2021</a:t>
            </a:r>
            <a:r>
              <a:rPr lang="es-GT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la inversión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27,528.00</a:t>
            </a:r>
            <a:endParaRPr lang="es-GT" sz="4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Saldo para la inversión</a:t>
            </a:r>
          </a:p>
          <a:p>
            <a:pPr marL="0" lvl="1" algn="just">
              <a:lnSpc>
                <a:spcPct val="150000"/>
              </a:lnSpc>
              <a:spcBef>
                <a:spcPct val="0"/>
              </a:spcBef>
            </a:pPr>
            <a:r>
              <a:rPr lang="es-GT" sz="4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s-GT" sz="4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200,332.00</a:t>
            </a:r>
            <a:endParaRPr lang="es-GT" sz="4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87531" y="2351314"/>
            <a:ext cx="3327219" cy="2423886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rubro constituye el </a:t>
            </a:r>
            <a:r>
              <a:rPr lang="es-GT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1.77%</a:t>
            </a:r>
            <a:r>
              <a:rPr lang="es-GT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total del presupuesto de </a:t>
            </a:r>
            <a:r>
              <a:rPr lang="es-GT" sz="2200" b="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“la institución”</a:t>
            </a:r>
            <a: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31" y="945424"/>
            <a:ext cx="10470969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pPr algn="l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MONTO UTILIZADO EN INVERSIÓN A LA FECHA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Edificio - Iconos gratis de edificios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110" y="91453"/>
            <a:ext cx="1288467" cy="128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lh3.googleusercontent.com/upFoLhMULp_YZ6GYVbd04Bc-K6sy8xUvi1cfunv3KuK8Udw4Mkbl4DiJWwdFn1-FpX40btb94KnFnFs6RLzmckvULj1r5i226EtL7pZHrPRgGa4XQhtO3pJ56zN2SVTXblEduo2O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015" y="5598368"/>
            <a:ext cx="1077254" cy="105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10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30" y="793024"/>
            <a:ext cx="9146435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pPr algn="l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¿QUÉ FINALIDADES ATIENDE “LA INSTITUCIÓN”?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Target arm | Icono Gra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707" y="56535"/>
            <a:ext cx="1477870" cy="147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67477" y="2177152"/>
            <a:ext cx="3380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s-GT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s-GT" dirty="0">
                <a:solidFill>
                  <a:srgbClr val="000000"/>
                </a:solidFill>
                <a:latin typeface="Arial" panose="020B0604020202020204" pitchFamily="34" charset="0"/>
              </a:rPr>
              <a:t>La principal finalidad que se atiende es protección social con un </a:t>
            </a:r>
            <a:r>
              <a:rPr lang="es-GT" b="1" dirty="0">
                <a:solidFill>
                  <a:srgbClr val="FF0000"/>
                </a:solidFill>
                <a:latin typeface="Arial" panose="020B0604020202020204" pitchFamily="34" charset="0"/>
              </a:rPr>
              <a:t>73.96%</a:t>
            </a:r>
            <a:r>
              <a:rPr lang="es-GT" dirty="0">
                <a:solidFill>
                  <a:srgbClr val="000000"/>
                </a:solidFill>
                <a:latin typeface="Arial" panose="020B0604020202020204" pitchFamily="34" charset="0"/>
              </a:rPr>
              <a:t> del presupuesto total de  “</a:t>
            </a:r>
            <a:r>
              <a:rPr lang="es-GT" u="sng" dirty="0">
                <a:solidFill>
                  <a:srgbClr val="000000"/>
                </a:solidFill>
                <a:latin typeface="Arial" panose="020B0604020202020204" pitchFamily="34" charset="0"/>
              </a:rPr>
              <a:t>CODISRA</a:t>
            </a:r>
            <a:r>
              <a:rPr lang="es-GT" dirty="0">
                <a:solidFill>
                  <a:srgbClr val="000000"/>
                </a:solidFill>
                <a:latin typeface="Arial" panose="020B0604020202020204" pitchFamily="34" charset="0"/>
              </a:rPr>
              <a:t>”.</a:t>
            </a:r>
            <a:endParaRPr lang="es-GT" dirty="0"/>
          </a:p>
          <a:p>
            <a:r>
              <a:rPr lang="es-GT" dirty="0"/>
              <a:t/>
            </a:r>
            <a:br>
              <a:rPr lang="es-GT" dirty="0"/>
            </a:br>
            <a:endParaRPr lang="es-GT" dirty="0"/>
          </a:p>
        </p:txBody>
      </p:sp>
      <p:sp>
        <p:nvSpPr>
          <p:cNvPr id="4" name="Rectángulo 3"/>
          <p:cNvSpPr/>
          <p:nvPr/>
        </p:nvSpPr>
        <p:spPr>
          <a:xfrm>
            <a:off x="4522237" y="2061122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GT" dirty="0">
                <a:solidFill>
                  <a:srgbClr val="000000"/>
                </a:solidFill>
                <a:latin typeface="Arial" panose="020B0604020202020204" pitchFamily="34" charset="0"/>
              </a:rPr>
              <a:t>Los recursos públicos se utilizan con fines específicos para el cumplimiento de los objetivos sociales y económicos del Estado que impactan directamente en la población. </a:t>
            </a:r>
            <a:endParaRPr lang="es-GT" dirty="0"/>
          </a:p>
          <a:p>
            <a:pPr algn="just"/>
            <a:r>
              <a:rPr lang="es-GT" dirty="0"/>
              <a:t/>
            </a:r>
            <a:br>
              <a:rPr lang="es-GT" dirty="0"/>
            </a:br>
            <a:r>
              <a:rPr lang="es-GT" dirty="0">
                <a:solidFill>
                  <a:srgbClr val="000000"/>
                </a:solidFill>
                <a:latin typeface="Arial" panose="020B0604020202020204" pitchFamily="34" charset="0"/>
              </a:rPr>
              <a:t>Cada entidad atiende y prioriza las finalidades que le corresponden de conformidad con la ley. En el caso de “</a:t>
            </a:r>
            <a:r>
              <a:rPr lang="es-GT" u="sng" dirty="0">
                <a:solidFill>
                  <a:srgbClr val="000000"/>
                </a:solidFill>
                <a:latin typeface="Arial" panose="020B0604020202020204" pitchFamily="34" charset="0"/>
              </a:rPr>
              <a:t>CODISRA</a:t>
            </a:r>
            <a:r>
              <a:rPr lang="es-GT" dirty="0">
                <a:solidFill>
                  <a:srgbClr val="000000"/>
                </a:solidFill>
                <a:latin typeface="Arial" panose="020B0604020202020204" pitchFamily="34" charset="0"/>
              </a:rPr>
              <a:t>”, destina su presupuesto a la protección social de los derechos de los pueblos indígenas.</a:t>
            </a:r>
            <a:endParaRPr lang="es-GT" dirty="0"/>
          </a:p>
          <a:p>
            <a:pPr algn="ctr"/>
            <a:endParaRPr lang="es-GT" dirty="0"/>
          </a:p>
        </p:txBody>
      </p:sp>
      <p:pic>
        <p:nvPicPr>
          <p:cNvPr id="8" name="Picture 2" descr="https://lh3.googleusercontent.com/upFoLhMULp_YZ6GYVbd04Bc-K6sy8xUvi1cfunv3KuK8Udw4Mkbl4DiJWwdFn1-FpX40btb94KnFnFs6RLzmckvULj1r5i226EtL7pZHrPRgGa4XQhtO3pJ56zN2SVTXblEduo2O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190" y="5467739"/>
            <a:ext cx="1077254" cy="105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02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611" y="575125"/>
            <a:ext cx="8791303" cy="547089"/>
          </a:xfrm>
        </p:spPr>
        <p:txBody>
          <a:bodyPr>
            <a:noAutofit/>
          </a:bodyPr>
          <a:lstStyle/>
          <a:p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EJECUCIÓN PRESUPUESTARIA POR FINALIDAD AL TERCER CUATRIMESTRE 2021</a:t>
            </a:r>
            <a:endParaRPr lang="es-G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lh6.googleusercontent.com/3Cv7O6LLtdvjrsd-KV3w4gFj3PrdqoU0XNIDEjz9Qg3Q69JiXUJWP3nUiyBA6PCLIrLTMY3obqylfF8A7drANXpHLKW16iYbDHkyiQPgSo2BcEZTfH1-zmzExRbaPQrdb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849" y="1840004"/>
            <a:ext cx="64198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lh3.googleusercontent.com/upFoLhMULp_YZ6GYVbd04Bc-K6sy8xUvi1cfunv3KuK8Udw4Mkbl4DiJWwdFn1-FpX40btb94KnFnFs6RLzmckvULj1r5i226EtL7pZHrPRgGa4XQhtO3pJ56zN2SVTXblEduo2O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300" y="205273"/>
            <a:ext cx="1077254" cy="105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85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A2162693-C48A-1D46-A173-005AE60ACA54}"/>
              </a:ext>
            </a:extLst>
          </p:cNvPr>
          <p:cNvSpPr txBox="1">
            <a:spLocks/>
          </p:cNvSpPr>
          <p:nvPr/>
        </p:nvSpPr>
        <p:spPr>
          <a:xfrm>
            <a:off x="2865120" y="5017050"/>
            <a:ext cx="9144000" cy="15724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GT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RENDICIÓN DE CUENTAS</a:t>
            </a:r>
          </a:p>
          <a:p>
            <a:pPr algn="r"/>
            <a:r>
              <a:rPr lang="es-GT" sz="37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3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37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ESPECÍFICOS</a:t>
            </a:r>
          </a:p>
          <a:p>
            <a:pPr algn="r"/>
            <a:r>
              <a:rPr lang="es-GT" sz="37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GT" sz="37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TERCER CUATRIMESTRE 2021</a:t>
            </a:r>
          </a:p>
        </p:txBody>
      </p:sp>
    </p:spTree>
    <p:extLst>
      <p:ext uri="{BB962C8B-B14F-4D97-AF65-F5344CB8AC3E}">
        <p14:creationId xmlns:p14="http://schemas.microsoft.com/office/powerpoint/2010/main" val="129706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1E4339DE-E389-44FD-9430-E98D48BA7BA0}"/>
              </a:ext>
            </a:extLst>
          </p:cNvPr>
          <p:cNvSpPr txBox="1">
            <a:spLocks/>
          </p:cNvSpPr>
          <p:nvPr/>
        </p:nvSpPr>
        <p:spPr>
          <a:xfrm>
            <a:off x="1819216" y="455573"/>
            <a:ext cx="7943094" cy="668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PRINCIPALES RESULTADOS Y AVANCES</a:t>
            </a:r>
          </a:p>
        </p:txBody>
      </p:sp>
      <p:pic>
        <p:nvPicPr>
          <p:cNvPr id="3082" name="Picture 10" descr="https://lh4.googleusercontent.com/5nt9gN6La-FYg1KQv6HJB91UzUb-Ge_WD-XvlxzeXZLLETFmiii9TMPFqlcEGxU8eGJg1Rw55J457iWo4PN5VCYj50xJXPf91ZtrTbBhdNpq5xVuntJRMOBqd-8u9wT8c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592261"/>
            <a:ext cx="9904252" cy="460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lh3.googleusercontent.com/fq0tlEWwT3ovqwoBQ-4CAd3zd0xVawGh0uCDJ_gpSvTrsytKQf4MzhlMPrbE_xYxLolofjUOp5gM208Np0oEZ4QEfDFbTy2HmszpBtd_eqbaIBogGcnRSd-qGOdvoNEssw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9520" y="2120084"/>
            <a:ext cx="6372808" cy="397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lh4.googleusercontent.com/Cu2kI3-zMPlQXqcqjqgJTjn2cPCX2X0GEzLE-n-mRLLpSdzicdkvlLQD0uUySng36GfqT1xsm3Taz5Z_jQDjRaXUCKjpUM4L-Z8gkMvyHihNKS5a1ni16knMILzpwBGbHQ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7651" y="2709949"/>
            <a:ext cx="3736318" cy="219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lh3.googleusercontent.com/upFoLhMULp_YZ6GYVbd04Bc-K6sy8xUvi1cfunv3KuK8Udw4Mkbl4DiJWwdFn1-FpX40btb94KnFnFs6RLzmckvULj1r5i226EtL7pZHrPRgGa4XQhtO3pJ56zN2SVTXblEduo2O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92" y="263381"/>
            <a:ext cx="1077254" cy="105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07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1E4339DE-E389-44FD-9430-E98D48BA7BA0}"/>
              </a:ext>
            </a:extLst>
          </p:cNvPr>
          <p:cNvSpPr txBox="1">
            <a:spLocks/>
          </p:cNvSpPr>
          <p:nvPr/>
        </p:nvSpPr>
        <p:spPr>
          <a:xfrm>
            <a:off x="1819216" y="455573"/>
            <a:ext cx="7943094" cy="668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PRINCIPALES RESULTADOS Y AVANCES</a:t>
            </a:r>
          </a:p>
        </p:txBody>
      </p:sp>
      <p:pic>
        <p:nvPicPr>
          <p:cNvPr id="4098" name="Picture 2" descr="https://lh6.googleusercontent.com/605X12UCofRUws4x84UMTKz8aVwJOiOx_Yr6xThfS4JXOEm23sq1Sap30unB6tzNXVWQvmr1CRminJrf_alQXSL-YlcL0__JM1YUBuN9mDRz2xx5jhBpgIkuMcysNG7ZV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00" y="1306286"/>
            <a:ext cx="10271125" cy="406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lh5.googleusercontent.com/s8mqspS3w0B6LHSFyyxMV0AkvW7shOMFVAuTekWmJd_bVvL9bI74lCHTMAtMb_BwVRN-habzp7x6v_X3bvhIPhNN7bk1uMJNn-plKdNZL1nYETT7Ry2P-AVw_DhNbiBmG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14" y="2533549"/>
            <a:ext cx="6262266" cy="358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lh3.googleusercontent.com/upFoLhMULp_YZ6GYVbd04Bc-K6sy8xUvi1cfunv3KuK8Udw4Mkbl4DiJWwdFn1-FpX40btb94KnFnFs6RLzmckvULj1r5i226EtL7pZHrPRgGa4XQhtO3pJ56zN2SVTXblEduo2O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726" y="253002"/>
            <a:ext cx="1077254" cy="105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07" y="2801388"/>
            <a:ext cx="4339244" cy="289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4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A2162693-C48A-1D46-A173-005AE60ACA54}"/>
              </a:ext>
            </a:extLst>
          </p:cNvPr>
          <p:cNvSpPr txBox="1">
            <a:spLocks/>
          </p:cNvSpPr>
          <p:nvPr/>
        </p:nvSpPr>
        <p:spPr>
          <a:xfrm>
            <a:off x="1333500" y="4972043"/>
            <a:ext cx="10745287" cy="15724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s-GT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RENDICIÓN DE CUENTAS</a:t>
            </a:r>
            <a:r>
              <a:rPr lang="es-GT" sz="3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3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3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CONSOLIDADO DE LOGROS INSTITUCIONALES</a:t>
            </a:r>
          </a:p>
        </p:txBody>
      </p:sp>
    </p:spTree>
    <p:extLst>
      <p:ext uri="{BB962C8B-B14F-4D97-AF65-F5344CB8AC3E}">
        <p14:creationId xmlns:p14="http://schemas.microsoft.com/office/powerpoint/2010/main" val="111006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1E4339DE-E389-44FD-9430-E98D48BA7BA0}"/>
              </a:ext>
            </a:extLst>
          </p:cNvPr>
          <p:cNvSpPr txBox="1">
            <a:spLocks/>
          </p:cNvSpPr>
          <p:nvPr/>
        </p:nvSpPr>
        <p:spPr>
          <a:xfrm>
            <a:off x="1819216" y="455573"/>
            <a:ext cx="8452584" cy="668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CONSOLIDADO DE LOGROS INSTITUCIONALES</a:t>
            </a:r>
            <a:endParaRPr lang="es-G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427365"/>
              </p:ext>
            </p:extLst>
          </p:nvPr>
        </p:nvGraphicFramePr>
        <p:xfrm>
          <a:off x="1067108" y="1726799"/>
          <a:ext cx="9956799" cy="244872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911292">
                  <a:extLst>
                    <a:ext uri="{9D8B030D-6E8A-4147-A177-3AD203B41FA5}">
                      <a16:colId xmlns:a16="http://schemas.microsoft.com/office/drawing/2014/main" val="3515177168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321643665"/>
                    </a:ext>
                  </a:extLst>
                </a:gridCol>
                <a:gridCol w="3188007">
                  <a:extLst>
                    <a:ext uri="{9D8B030D-6E8A-4147-A177-3AD203B41FA5}">
                      <a16:colId xmlns:a16="http://schemas.microsoft.com/office/drawing/2014/main" val="3302765956"/>
                    </a:ext>
                  </a:extLst>
                </a:gridCol>
              </a:tblGrid>
              <a:tr h="816240">
                <a:tc>
                  <a:txBody>
                    <a:bodyPr/>
                    <a:lstStyle/>
                    <a:p>
                      <a:pPr algn="ctr"/>
                      <a:r>
                        <a:rPr lang="es-MX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Logro institucional</a:t>
                      </a:r>
                      <a:endParaRPr lang="es-GT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física ejecutada</a:t>
                      </a:r>
                      <a:endParaRPr lang="es-GT" sz="17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Población beneficiada</a:t>
                      </a:r>
                      <a:endParaRPr lang="es-GT" sz="17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642520"/>
                  </a:ext>
                </a:extLst>
              </a:tr>
              <a:tr h="816240">
                <a:tc>
                  <a:txBody>
                    <a:bodyPr/>
                    <a:lstStyle/>
                    <a:p>
                      <a:pPr algn="l"/>
                      <a:r>
                        <a:rPr lang="es-MX" sz="1500" b="1" kern="1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s-MX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capacitaron y sensibilizaron</a:t>
                      </a:r>
                      <a:r>
                        <a:rPr lang="es-MX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GT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1483</a:t>
                      </a:r>
                      <a:endParaRPr lang="es-GT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Maya,</a:t>
                      </a:r>
                      <a:r>
                        <a:rPr lang="es-GT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GT" sz="15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Garifuna</a:t>
                      </a:r>
                      <a:r>
                        <a:rPr lang="es-GT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Xinka y Mestiza/Ladina</a:t>
                      </a:r>
                      <a:endParaRPr lang="es-GT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3283163"/>
                  </a:ext>
                </a:extLst>
              </a:tr>
              <a:tr h="816240">
                <a:tc>
                  <a:txBody>
                    <a:bodyPr/>
                    <a:lstStyle/>
                    <a:p>
                      <a:pPr algn="l"/>
                      <a:r>
                        <a:rPr lang="es-MX" sz="1500" b="1" kern="1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s-MX" sz="15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</a:t>
                      </a:r>
                      <a:r>
                        <a:rPr lang="es-MX" sz="15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brindaron asesoría sobre casos de discriminación </a:t>
                      </a:r>
                      <a:endParaRPr lang="es-GT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s-GT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Maya, </a:t>
                      </a:r>
                      <a:r>
                        <a:rPr lang="es-GT" sz="15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Garifuna</a:t>
                      </a:r>
                      <a:r>
                        <a:rPr lang="es-GT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Xinka</a:t>
                      </a:r>
                      <a:endParaRPr lang="es-GT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912561"/>
                  </a:ext>
                </a:extLst>
              </a:tr>
            </a:tbl>
          </a:graphicData>
        </a:graphic>
      </p:graphicFrame>
      <p:pic>
        <p:nvPicPr>
          <p:cNvPr id="5" name="Picture 2" descr="https://lh3.googleusercontent.com/upFoLhMULp_YZ6GYVbd04Bc-K6sy8xUvi1cfunv3KuK8Udw4Mkbl4DiJWwdFn1-FpX40btb94KnFnFs6RLzmckvULj1r5i226EtL7pZHrPRgGa4XQhtO3pJ56zN2SVTXblEduo2O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341" y="372352"/>
            <a:ext cx="1077254" cy="105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9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562062"/>
            <a:ext cx="8673737" cy="547089"/>
          </a:xfrm>
        </p:spPr>
        <p:txBody>
          <a:bodyPr>
            <a:noAutofit/>
          </a:bodyPr>
          <a:lstStyle/>
          <a:p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PRINCIPALES FUNCIONES DE “</a:t>
            </a:r>
            <a:r>
              <a:rPr lang="es-GT" sz="2800" u="sng" dirty="0">
                <a:latin typeface="Arial" panose="020B0604020202020204" pitchFamily="34" charset="0"/>
                <a:cs typeface="Arial" panose="020B0604020202020204" pitchFamily="34" charset="0"/>
              </a:rPr>
              <a:t>LA INSTITUCIÓN</a:t>
            </a:r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G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37889" y="1566655"/>
            <a:ext cx="10760062" cy="4465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/>
            <a:r>
              <a:rPr lang="es-GT" sz="1400" dirty="0">
                <a:solidFill>
                  <a:srgbClr val="000000"/>
                </a:solidFill>
                <a:latin typeface="Arial" panose="020B0604020202020204" pitchFamily="34" charset="0"/>
              </a:rPr>
              <a:t>De conformidad con las normas que regulan su funcionamiento, las </a:t>
            </a:r>
            <a:r>
              <a:rPr lang="es-GT" sz="1400" b="1" dirty="0">
                <a:solidFill>
                  <a:srgbClr val="2786C0"/>
                </a:solidFill>
                <a:latin typeface="Arial" panose="020B0604020202020204" pitchFamily="34" charset="0"/>
              </a:rPr>
              <a:t>principales funciones </a:t>
            </a:r>
            <a:r>
              <a:rPr lang="es-GT" sz="1400" dirty="0">
                <a:solidFill>
                  <a:srgbClr val="000000"/>
                </a:solidFill>
                <a:latin typeface="Arial" panose="020B0604020202020204" pitchFamily="34" charset="0"/>
              </a:rPr>
              <a:t>de “</a:t>
            </a:r>
            <a:r>
              <a:rPr lang="es-GT" sz="1400" u="sng" dirty="0">
                <a:solidFill>
                  <a:srgbClr val="000000"/>
                </a:solidFill>
                <a:latin typeface="Arial" panose="020B0604020202020204" pitchFamily="34" charset="0"/>
              </a:rPr>
              <a:t>la CODISRA</a:t>
            </a:r>
            <a:r>
              <a:rPr lang="es-GT" sz="1400" dirty="0">
                <a:solidFill>
                  <a:srgbClr val="000000"/>
                </a:solidFill>
                <a:latin typeface="Arial" panose="020B0604020202020204" pitchFamily="34" charset="0"/>
              </a:rPr>
              <a:t>” son:</a:t>
            </a:r>
            <a:endParaRPr lang="es-GT" sz="1400" dirty="0"/>
          </a:p>
          <a:p>
            <a:pPr marL="381292" fontAlgn="base">
              <a:spcBef>
                <a:spcPts val="500"/>
              </a:spcBef>
            </a:pPr>
            <a:r>
              <a:rPr lang="es-GT" sz="1400" dirty="0">
                <a:solidFill>
                  <a:srgbClr val="000000"/>
                </a:solidFill>
                <a:latin typeface="Arial" panose="020B0604020202020204" pitchFamily="34" charset="0"/>
              </a:rPr>
              <a:t>a) Asesorar y acompañar a las distintas instituciones y funcionarios del Estado, así como a las instituciones privadas, para desarrollar mecanismos efectivos en la erradicación de la Discriminación y el Racismo que se da contra los pueblos indígenas en Guatemala.</a:t>
            </a:r>
            <a:endParaRPr lang="es-GT" sz="1400" dirty="0">
              <a:solidFill>
                <a:srgbClr val="0070C0"/>
              </a:solidFill>
              <a:latin typeface="Noto Sans Symbols"/>
            </a:endParaRPr>
          </a:p>
          <a:p>
            <a:pPr marL="380975" algn="just" fontAlgn="base"/>
            <a:r>
              <a:rPr lang="es-GT" sz="1400" dirty="0">
                <a:solidFill>
                  <a:srgbClr val="000000"/>
                </a:solidFill>
                <a:latin typeface="Arial" panose="020B0604020202020204" pitchFamily="34" charset="0"/>
              </a:rPr>
              <a:t>b) Formular políticas públicas que garanticen la no discriminación y el racismo contra los indígenas y dar seguimiento a su ejecución.</a:t>
            </a:r>
            <a:endParaRPr lang="es-GT" sz="1400" dirty="0">
              <a:solidFill>
                <a:srgbClr val="0070C0"/>
              </a:solidFill>
              <a:latin typeface="Noto Sans Symbols"/>
            </a:endParaRPr>
          </a:p>
          <a:p>
            <a:pPr marL="380975" algn="just" fontAlgn="base"/>
            <a:r>
              <a:rPr lang="es-GT" sz="1400" dirty="0">
                <a:solidFill>
                  <a:srgbClr val="000000"/>
                </a:solidFill>
                <a:latin typeface="Arial" panose="020B0604020202020204" pitchFamily="34" charset="0"/>
              </a:rPr>
              <a:t>c) Monitorear las políticas de las instituciones privadas y sugerir criterios a adoptar para afrontar positivamente el problema de la discriminación.</a:t>
            </a:r>
            <a:endParaRPr lang="es-GT" sz="1400" dirty="0">
              <a:solidFill>
                <a:srgbClr val="0070C0"/>
              </a:solidFill>
              <a:latin typeface="Noto Sans Symbols"/>
            </a:endParaRPr>
          </a:p>
          <a:p>
            <a:pPr marL="380975" algn="just" fontAlgn="base"/>
            <a:r>
              <a:rPr lang="es-GT" sz="1400" dirty="0">
                <a:solidFill>
                  <a:srgbClr val="000000"/>
                </a:solidFill>
                <a:latin typeface="Arial" panose="020B0604020202020204" pitchFamily="34" charset="0"/>
              </a:rPr>
              <a:t>d) Actuar como enlace entre las organizaciones de los pueblos indígenas y el Organismo Ejecutivo en materia de discriminación y racismo.</a:t>
            </a:r>
            <a:endParaRPr lang="es-GT" sz="1400" dirty="0">
              <a:solidFill>
                <a:srgbClr val="0070C0"/>
              </a:solidFill>
              <a:latin typeface="Noto Sans Symbols"/>
            </a:endParaRPr>
          </a:p>
          <a:p>
            <a:pPr marL="380975" algn="just" fontAlgn="base"/>
            <a:r>
              <a:rPr lang="es-GT" sz="1400" dirty="0">
                <a:solidFill>
                  <a:srgbClr val="000000"/>
                </a:solidFill>
                <a:latin typeface="Arial" panose="020B0604020202020204" pitchFamily="34" charset="0"/>
              </a:rPr>
              <a:t>e) Llevar registro de denuncias de casos de racismo y discriminación, y canalizarlos a las instituciones competentes.</a:t>
            </a:r>
            <a:endParaRPr lang="es-GT" sz="1400" dirty="0">
              <a:solidFill>
                <a:srgbClr val="0070C0"/>
              </a:solidFill>
              <a:latin typeface="Noto Sans Symbols"/>
            </a:endParaRPr>
          </a:p>
          <a:p>
            <a:pPr marL="380975" algn="just" fontAlgn="base"/>
            <a:r>
              <a:rPr lang="es-GT" sz="1400" dirty="0">
                <a:solidFill>
                  <a:srgbClr val="000000"/>
                </a:solidFill>
                <a:latin typeface="Arial" panose="020B0604020202020204" pitchFamily="34" charset="0"/>
              </a:rPr>
              <a:t>f) Presentar al Presidente de la República informes semestrales sobre el avance del respeto y ejercicio de los derechos de los pueblos indígenas, los cuales serán públicos.</a:t>
            </a:r>
            <a:endParaRPr lang="es-GT" sz="1400" dirty="0">
              <a:solidFill>
                <a:srgbClr val="0070C0"/>
              </a:solidFill>
              <a:latin typeface="Noto Sans Symbols"/>
            </a:endParaRPr>
          </a:p>
          <a:p>
            <a:pPr marL="380975" algn="just" fontAlgn="base"/>
            <a:r>
              <a:rPr lang="es-GT" sz="1400" dirty="0">
                <a:solidFill>
                  <a:srgbClr val="000000"/>
                </a:solidFill>
                <a:latin typeface="Arial" panose="020B0604020202020204" pitchFamily="34" charset="0"/>
              </a:rPr>
              <a:t>g) Elaborar informes que el Estado de Guatemala deba presentar en materia de Pueblos Indígenas ante organismos internacionales.</a:t>
            </a:r>
            <a:endParaRPr lang="es-GT" sz="1400" dirty="0">
              <a:solidFill>
                <a:srgbClr val="0070C0"/>
              </a:solidFill>
              <a:latin typeface="Noto Sans Symbols"/>
            </a:endParaRPr>
          </a:p>
          <a:p>
            <a:pPr marL="380975" algn="just" fontAlgn="base"/>
            <a:r>
              <a:rPr lang="es-GT" sz="1400" dirty="0">
                <a:solidFill>
                  <a:srgbClr val="000000"/>
                </a:solidFill>
                <a:latin typeface="Arial" panose="020B0604020202020204" pitchFamily="34" charset="0"/>
              </a:rPr>
              <a:t>h) Impulsar campañas de sensibilización ciudadana en contra de los actos de discriminación.</a:t>
            </a:r>
            <a:endParaRPr lang="es-GT" sz="1400" dirty="0">
              <a:solidFill>
                <a:srgbClr val="0070C0"/>
              </a:solidFill>
              <a:latin typeface="Noto Sans Symbols"/>
            </a:endParaRPr>
          </a:p>
          <a:p>
            <a:pPr marL="380975" algn="just" fontAlgn="base"/>
            <a:r>
              <a:rPr lang="es-GT" sz="1400" dirty="0">
                <a:solidFill>
                  <a:srgbClr val="000000"/>
                </a:solidFill>
                <a:latin typeface="Arial" panose="020B0604020202020204" pitchFamily="34" charset="0"/>
              </a:rPr>
              <a:t>i) Gestionar y administrar la cooperación nacional e internacional para el cumplimiento de sus funciones.</a:t>
            </a:r>
            <a:endParaRPr lang="es-GT" sz="1400" dirty="0">
              <a:solidFill>
                <a:srgbClr val="0070C0"/>
              </a:solidFill>
              <a:latin typeface="Noto Sans Symbols"/>
            </a:endParaRPr>
          </a:p>
          <a:p>
            <a:pPr marL="380975" algn="just" fontAlgn="base"/>
            <a:r>
              <a:rPr lang="es-GT" sz="1400" dirty="0">
                <a:solidFill>
                  <a:srgbClr val="000000"/>
                </a:solidFill>
                <a:latin typeface="Arial" panose="020B0604020202020204" pitchFamily="34" charset="0"/>
              </a:rPr>
              <a:t>j) Coordinar acciones a nivel nacional con organizaciones de los Pueblos Indígenas, interesadas en la temática de la Comisión para definir políticas y acciones de Gobierno de la República en el ámbito internacional, referente a los derechos de los pueblos indígenas.</a:t>
            </a:r>
            <a:endParaRPr lang="es-GT" sz="1400" dirty="0">
              <a:solidFill>
                <a:srgbClr val="0070C0"/>
              </a:solidFill>
              <a:latin typeface="Noto Sans Symbols"/>
            </a:endParaRPr>
          </a:p>
        </p:txBody>
      </p:sp>
      <p:pic>
        <p:nvPicPr>
          <p:cNvPr id="6" name="Picture 2" descr="https://lh3.googleusercontent.com/upFoLhMULp_YZ6GYVbd04Bc-K6sy8xUvi1cfunv3KuK8Udw4Mkbl4DiJWwdFn1-FpX40btb94KnFnFs6RLzmckvULj1r5i226EtL7pZHrPRgGa4XQhtO3pJ56zN2SVTXblEduo2O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598" y="205273"/>
            <a:ext cx="1077254" cy="105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1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A2162693-C48A-1D46-A173-005AE60ACA54}"/>
              </a:ext>
            </a:extLst>
          </p:cNvPr>
          <p:cNvSpPr txBox="1">
            <a:spLocks/>
          </p:cNvSpPr>
          <p:nvPr/>
        </p:nvSpPr>
        <p:spPr>
          <a:xfrm>
            <a:off x="2934787" y="4972043"/>
            <a:ext cx="9144000" cy="15724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s-GT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RENDICIÓN DE CUENTAS</a:t>
            </a:r>
            <a:r>
              <a:rPr lang="es-GT" sz="3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3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3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TENDENCIAS Y DESAFÍOS</a:t>
            </a:r>
          </a:p>
        </p:txBody>
      </p:sp>
    </p:spTree>
    <p:extLst>
      <p:ext uri="{BB962C8B-B14F-4D97-AF65-F5344CB8AC3E}">
        <p14:creationId xmlns:p14="http://schemas.microsoft.com/office/powerpoint/2010/main" val="281622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30" y="1041218"/>
            <a:ext cx="10049693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pPr algn="l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¿QUÉ TENDENCIA MUESTRA EL USO DE LOS RECURSOS PÚBLICOS?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7 TENDENCIAS TECNOLÓGICAS PARA EL EL 2021 | MQ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785" y="-89694"/>
            <a:ext cx="2406215" cy="192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87531" y="2086247"/>
            <a:ext cx="3327219" cy="277204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</a:t>
            </a:r>
            <a:r>
              <a:rPr lang="es-GT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siguiente año </a:t>
            </a:r>
            <a:r>
              <a:rPr lang="es-G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espera </a:t>
            </a:r>
            <a:r>
              <a:rPr lang="es-GT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seguir implementando programas de formación y sensibilización, campañas de sensibilización y asesorías y acompañamiento en casos de discriminación.</a:t>
            </a:r>
            <a:endParaRPr lang="es-GT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166049" y="2633781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GT" dirty="0">
                <a:solidFill>
                  <a:srgbClr val="000000"/>
                </a:solidFill>
                <a:latin typeface="Arial" panose="020B0604020202020204" pitchFamily="34" charset="0"/>
              </a:rPr>
              <a:t>Los datos obtenidos durante el </a:t>
            </a:r>
            <a:r>
              <a:rPr lang="es-GT" dirty="0" smtClean="0">
                <a:solidFill>
                  <a:srgbClr val="000000"/>
                </a:solidFill>
                <a:latin typeface="Arial" panose="020B0604020202020204" pitchFamily="34" charset="0"/>
              </a:rPr>
              <a:t>periodo reportado</a:t>
            </a:r>
            <a:r>
              <a:rPr lang="es-GT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s-GT" dirty="0">
                <a:solidFill>
                  <a:srgbClr val="000000"/>
                </a:solidFill>
                <a:latin typeface="Arial" panose="020B0604020202020204" pitchFamily="34" charset="0"/>
              </a:rPr>
              <a:t>permiten establecer que la ejecución del presupuesto se caracterizó principalmente por  las diferentes intervenciones para  la </a:t>
            </a:r>
            <a:r>
              <a:rPr lang="es-GT" dirty="0" smtClean="0">
                <a:solidFill>
                  <a:srgbClr val="000000"/>
                </a:solidFill>
                <a:latin typeface="Arial" panose="020B0604020202020204" pitchFamily="34" charset="0"/>
              </a:rPr>
              <a:t>sensibilización y eliminación </a:t>
            </a:r>
            <a:r>
              <a:rPr lang="es-GT" dirty="0">
                <a:solidFill>
                  <a:srgbClr val="000000"/>
                </a:solidFill>
                <a:latin typeface="Arial" panose="020B0604020202020204" pitchFamily="34" charset="0"/>
              </a:rPr>
              <a:t>de la </a:t>
            </a:r>
            <a:r>
              <a:rPr lang="es-GT" dirty="0" smtClean="0">
                <a:solidFill>
                  <a:srgbClr val="000000"/>
                </a:solidFill>
                <a:latin typeface="Arial" panose="020B0604020202020204" pitchFamily="34" charset="0"/>
              </a:rPr>
              <a:t>discriminación </a:t>
            </a:r>
            <a:r>
              <a:rPr lang="es-GT" dirty="0">
                <a:solidFill>
                  <a:srgbClr val="000000"/>
                </a:solidFill>
                <a:latin typeface="Arial" panose="020B0604020202020204" pitchFamily="34" charset="0"/>
              </a:rPr>
              <a:t>y el racismo,  y promover la convivencia </a:t>
            </a:r>
            <a:r>
              <a:rPr lang="es-GT" dirty="0" smtClean="0">
                <a:solidFill>
                  <a:srgbClr val="000000"/>
                </a:solidFill>
                <a:latin typeface="Arial" panose="020B0604020202020204" pitchFamily="34" charset="0"/>
              </a:rPr>
              <a:t>armónica y la inclusión de los derechos </a:t>
            </a:r>
            <a:endParaRPr lang="es-GT" dirty="0"/>
          </a:p>
          <a:p>
            <a:pPr algn="ctr"/>
            <a:r>
              <a:rPr lang="es-GT" dirty="0"/>
              <a:t/>
            </a:r>
            <a:br>
              <a:rPr lang="es-GT" dirty="0"/>
            </a:br>
            <a:r>
              <a:rPr lang="es-GT" dirty="0">
                <a:solidFill>
                  <a:srgbClr val="1F3864"/>
                </a:solidFill>
                <a:latin typeface="Arial" panose="020B0604020202020204" pitchFamily="34" charset="0"/>
              </a:rPr>
              <a:t/>
            </a:r>
            <a:br>
              <a:rPr lang="es-GT" dirty="0">
                <a:solidFill>
                  <a:srgbClr val="1F3864"/>
                </a:solidFill>
                <a:latin typeface="Arial" panose="020B0604020202020204" pitchFamily="34" charset="0"/>
              </a:rPr>
            </a:br>
            <a:r>
              <a:rPr lang="es-GT" dirty="0">
                <a:solidFill>
                  <a:srgbClr val="1F3864"/>
                </a:solidFill>
                <a:latin typeface="Arial" panose="020B0604020202020204" pitchFamily="34" charset="0"/>
              </a:rPr>
              <a:t/>
            </a:r>
            <a:br>
              <a:rPr lang="es-GT" dirty="0">
                <a:solidFill>
                  <a:srgbClr val="1F3864"/>
                </a:solidFill>
                <a:latin typeface="Arial" panose="020B0604020202020204" pitchFamily="34" charset="0"/>
              </a:rPr>
            </a:br>
            <a:endParaRPr lang="es-GT" dirty="0"/>
          </a:p>
          <a:p>
            <a:r>
              <a:rPr lang="es-GT" dirty="0"/>
              <a:t/>
            </a:r>
            <a:br>
              <a:rPr lang="es-GT" dirty="0"/>
            </a:br>
            <a:endParaRPr lang="es-GT" dirty="0"/>
          </a:p>
        </p:txBody>
      </p:sp>
      <p:pic>
        <p:nvPicPr>
          <p:cNvPr id="9" name="Picture 2" descr="https://lh3.googleusercontent.com/upFoLhMULp_YZ6GYVbd04Bc-K6sy8xUvi1cfunv3KuK8Udw4Mkbl4DiJWwdFn1-FpX40btb94KnFnFs6RLzmckvULj1r5i226EtL7pZHrPRgGa4XQhtO3pJ56zN2SVTXblEduo2O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190" y="5467739"/>
            <a:ext cx="1077254" cy="105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55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31" y="1041218"/>
            <a:ext cx="9788436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pPr algn="l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¿QUÉ RESULTADOS SE OBTUVIERON EN EL MARCO DE LA </a:t>
            </a:r>
            <a:r>
              <a:rPr lang="es-GT" dirty="0" err="1">
                <a:latin typeface="Arial" panose="020B0604020202020204" pitchFamily="34" charset="0"/>
                <a:cs typeface="Arial" panose="020B0604020202020204" pitchFamily="34" charset="0"/>
              </a:rPr>
              <a:t>PGG</a:t>
            </a: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8" name="Picture 6" descr="Noticias de Canción de Abril - TuneC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182" y="202303"/>
            <a:ext cx="1482929" cy="147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743339" y="2959951"/>
            <a:ext cx="31941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s-GT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s-GT" dirty="0">
                <a:solidFill>
                  <a:srgbClr val="000000"/>
                </a:solidFill>
                <a:latin typeface="Arial" panose="020B0604020202020204" pitchFamily="34" charset="0"/>
              </a:rPr>
              <a:t>Se contribuyó con los pilares y ejes 7 y 12 -</a:t>
            </a:r>
            <a:r>
              <a:rPr lang="es-GT" sz="2400" dirty="0">
                <a:solidFill>
                  <a:srgbClr val="000000"/>
                </a:solidFill>
                <a:latin typeface="Arial" panose="020B0604020202020204" pitchFamily="34" charset="0"/>
              </a:rPr>
              <a:t>PNPDIM-</a:t>
            </a:r>
            <a:endParaRPr lang="es-GT" dirty="0"/>
          </a:p>
          <a:p>
            <a:r>
              <a:rPr lang="es-GT" dirty="0"/>
              <a:t/>
            </a:r>
            <a:br>
              <a:rPr lang="es-GT" dirty="0"/>
            </a:br>
            <a:endParaRPr lang="es-GT" dirty="0"/>
          </a:p>
        </p:txBody>
      </p:sp>
      <p:sp>
        <p:nvSpPr>
          <p:cNvPr id="4" name="Rectángulo 3"/>
          <p:cNvSpPr/>
          <p:nvPr/>
        </p:nvSpPr>
        <p:spPr>
          <a:xfrm>
            <a:off x="5035421" y="1823039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GT" dirty="0"/>
              <a:t/>
            </a:r>
            <a:br>
              <a:rPr lang="es-GT" dirty="0"/>
            </a:br>
            <a:r>
              <a:rPr lang="es-GT" dirty="0"/>
              <a:t/>
            </a:r>
            <a:br>
              <a:rPr lang="es-GT" dirty="0"/>
            </a:br>
            <a:r>
              <a:rPr lang="es-GT" b="1" dirty="0">
                <a:solidFill>
                  <a:srgbClr val="0070C0"/>
                </a:solidFill>
                <a:latin typeface="Arial" panose="020B0604020202020204" pitchFamily="34" charset="0"/>
              </a:rPr>
              <a:t>La </a:t>
            </a:r>
            <a:r>
              <a:rPr lang="es-GT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Política </a:t>
            </a:r>
            <a:r>
              <a:rPr lang="es-GT" b="1" dirty="0">
                <a:solidFill>
                  <a:srgbClr val="0070C0"/>
                </a:solidFill>
                <a:latin typeface="Arial" panose="020B0604020202020204" pitchFamily="34" charset="0"/>
              </a:rPr>
              <a:t>General de Gobierno </a:t>
            </a:r>
            <a:r>
              <a:rPr lang="es-GT" dirty="0">
                <a:solidFill>
                  <a:srgbClr val="000000"/>
                </a:solidFill>
                <a:latin typeface="Arial" panose="020B0604020202020204" pitchFamily="34" charset="0"/>
              </a:rPr>
              <a:t>(PGG) es el plan de acción del Gobierno de Guatemala, en donde se plasman los objetivos estratégicos y los lineamientos de las políticas públicas</a:t>
            </a:r>
            <a:r>
              <a:rPr lang="es-GT" dirty="0" smtClean="0">
                <a:solidFill>
                  <a:srgbClr val="000000"/>
                </a:solidFill>
                <a:latin typeface="Arial" panose="020B0604020202020204" pitchFamily="34" charset="0"/>
              </a:rPr>
              <a:t>. CODISRA</a:t>
            </a:r>
            <a:r>
              <a:rPr lang="es-GT" dirty="0">
                <a:solidFill>
                  <a:srgbClr val="000000"/>
                </a:solidFill>
                <a:latin typeface="Arial" panose="020B0604020202020204" pitchFamily="34" charset="0"/>
              </a:rPr>
              <a:t>, durante el cuatrimestre reportado colaboró con el cumplimiento de la PGG mediante vinculación de la Política Pública para la Eliminación del Racismo y la Discriminación Racial -PPCER- y los ejes 7 y 12 de la Política Nacional de Desarrollo Integral de las Mujeres -PNPDIM- para la prevención del Racismo y la Discriminación Racial contra mujeres mayas, garífunas y xinkas</a:t>
            </a:r>
            <a:r>
              <a:rPr lang="es-GT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s-GT" dirty="0"/>
          </a:p>
        </p:txBody>
      </p:sp>
      <p:pic>
        <p:nvPicPr>
          <p:cNvPr id="9" name="Picture 2" descr="https://lh3.googleusercontent.com/upFoLhMULp_YZ6GYVbd04Bc-K6sy8xUvi1cfunv3KuK8Udw4Mkbl4DiJWwdFn1-FpX40btb94KnFnFs6RLzmckvULj1r5i226EtL7pZHrPRgGa4XQhtO3pJ56zN2SVTXblEduo2O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190" y="5467739"/>
            <a:ext cx="1077254" cy="105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60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31" y="1041218"/>
            <a:ext cx="9788436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pPr algn="l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¿QUÉ MEDIDAS DE TRANSPARENCIA SE HAN APLICADO?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6" name="Picture 10" descr="Iconos de Transparencia - 450 iconos vectoriales gra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121" y="200840"/>
            <a:ext cx="1471205" cy="147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668694" y="2365225"/>
            <a:ext cx="266233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s-GT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s-GT" dirty="0">
                <a:solidFill>
                  <a:srgbClr val="000000"/>
                </a:solidFill>
                <a:latin typeface="Arial" panose="020B0604020202020204" pitchFamily="34" charset="0"/>
              </a:rPr>
              <a:t>Se tiene previsto aplicar nuevas medidas de transparencia como calidad del gasto y austeridad en los gastos de  funcionamiento.</a:t>
            </a:r>
            <a:endParaRPr lang="es-GT" dirty="0"/>
          </a:p>
          <a:p>
            <a:r>
              <a:rPr lang="es-GT" dirty="0"/>
              <a:t/>
            </a:r>
            <a:br>
              <a:rPr lang="es-GT" dirty="0"/>
            </a:br>
            <a:endParaRPr lang="es-GT" dirty="0"/>
          </a:p>
        </p:txBody>
      </p:sp>
      <p:sp>
        <p:nvSpPr>
          <p:cNvPr id="4" name="Rectángulo 3"/>
          <p:cNvSpPr/>
          <p:nvPr/>
        </p:nvSpPr>
        <p:spPr>
          <a:xfrm>
            <a:off x="4727511" y="245941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GT" dirty="0">
                <a:solidFill>
                  <a:srgbClr val="000000"/>
                </a:solidFill>
                <a:latin typeface="Arial" panose="020B0604020202020204" pitchFamily="34" charset="0"/>
              </a:rPr>
              <a:t>Para garantizar el </a:t>
            </a:r>
            <a:r>
              <a:rPr lang="es-GT" b="1" dirty="0">
                <a:solidFill>
                  <a:srgbClr val="0070C0"/>
                </a:solidFill>
                <a:latin typeface="Arial" panose="020B0604020202020204" pitchFamily="34" charset="0"/>
              </a:rPr>
              <a:t>uso adecuado del dinero público </a:t>
            </a:r>
            <a:r>
              <a:rPr lang="es-GT" dirty="0">
                <a:solidFill>
                  <a:srgbClr val="000000"/>
                </a:solidFill>
                <a:latin typeface="Arial" panose="020B0604020202020204" pitchFamily="34" charset="0"/>
              </a:rPr>
              <a:t>y el avance en el cumplimiento de los objetivos de Estado, “</a:t>
            </a:r>
            <a:r>
              <a:rPr lang="es-GT" u="sng" dirty="0">
                <a:solidFill>
                  <a:srgbClr val="000000"/>
                </a:solidFill>
                <a:latin typeface="Arial" panose="020B0604020202020204" pitchFamily="34" charset="0"/>
              </a:rPr>
              <a:t>CODISRA</a:t>
            </a:r>
            <a:r>
              <a:rPr lang="es-GT" dirty="0">
                <a:solidFill>
                  <a:srgbClr val="000000"/>
                </a:solidFill>
                <a:latin typeface="Arial" panose="020B0604020202020204" pitchFamily="34" charset="0"/>
              </a:rPr>
              <a:t>” ha adoptado como medidas de transparencia: el uso de los sistemas autorizados por </a:t>
            </a:r>
            <a:r>
              <a:rPr lang="es-GT" dirty="0" smtClean="0">
                <a:solidFill>
                  <a:srgbClr val="000000"/>
                </a:solidFill>
                <a:latin typeface="Arial" panose="020B0604020202020204" pitchFamily="34" charset="0"/>
              </a:rPr>
              <a:t>Ministerio de Finanzas Pública,  </a:t>
            </a:r>
            <a:r>
              <a:rPr lang="es-GT" dirty="0">
                <a:solidFill>
                  <a:srgbClr val="000000"/>
                </a:solidFill>
                <a:latin typeface="Arial" panose="020B0604020202020204" pitchFamily="34" charset="0"/>
              </a:rPr>
              <a:t>con la documentación de respaldo y debidamente resguardados y capacitaciones relacionados con la ética y transparencia impulsadas por </a:t>
            </a:r>
            <a:r>
              <a:rPr lang="es-GT" dirty="0" smtClean="0">
                <a:solidFill>
                  <a:srgbClr val="000000"/>
                </a:solidFill>
                <a:latin typeface="Arial" panose="020B0604020202020204" pitchFamily="34" charset="0"/>
              </a:rPr>
              <a:t>la Contraloría General de Cuentas. Así como la medidas de austeridad emitidas por la Presidencia de la Republica de Guatemala</a:t>
            </a:r>
            <a:endParaRPr lang="es-GT" dirty="0"/>
          </a:p>
        </p:txBody>
      </p:sp>
      <p:pic>
        <p:nvPicPr>
          <p:cNvPr id="9" name="Picture 2" descr="https://lh3.googleusercontent.com/upFoLhMULp_YZ6GYVbd04Bc-K6sy8xUvi1cfunv3KuK8Udw4Mkbl4DiJWwdFn1-FpX40btb94KnFnFs6RLzmckvULj1r5i226EtL7pZHrPRgGa4XQhtO3pJ56zN2SVTXblEduo2O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190" y="5467739"/>
            <a:ext cx="1077254" cy="105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01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31" y="1041218"/>
            <a:ext cx="9788436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pPr algn="l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¿QUÉ DESAFÍOS INSTITUCIONALES SE ESPERAN DURANTE 2022?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Icono-Comprensión-Desafio Neurolectura | Desafío Neurolectura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090" y="133797"/>
            <a:ext cx="1796960" cy="181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603381" y="2470780"/>
            <a:ext cx="35674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GT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s-GT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s-GT" dirty="0">
                <a:solidFill>
                  <a:srgbClr val="000000"/>
                </a:solidFill>
                <a:latin typeface="Arial" panose="020B0604020202020204" pitchFamily="34" charset="0"/>
              </a:rPr>
              <a:t>Las acciones inmediatas a seguir son las capacitaciones y la sensibilizadas en la prevención y erradicación del racismo y </a:t>
            </a:r>
            <a:r>
              <a:rPr lang="es-GT" dirty="0" smtClean="0">
                <a:solidFill>
                  <a:srgbClr val="000000"/>
                </a:solidFill>
                <a:latin typeface="Arial" panose="020B0604020202020204" pitchFamily="34" charset="0"/>
              </a:rPr>
              <a:t>la discriminación </a:t>
            </a:r>
            <a:r>
              <a:rPr lang="es-GT" dirty="0">
                <a:solidFill>
                  <a:srgbClr val="000000"/>
                </a:solidFill>
                <a:latin typeface="Arial" panose="020B0604020202020204" pitchFamily="34" charset="0"/>
              </a:rPr>
              <a:t>racial de servidores públicos y personas de la sociedad civil en general.</a:t>
            </a:r>
            <a:endParaRPr lang="es-GT" dirty="0"/>
          </a:p>
          <a:p>
            <a:r>
              <a:rPr lang="es-GT" dirty="0"/>
              <a:t/>
            </a:r>
            <a:br>
              <a:rPr lang="es-GT" dirty="0"/>
            </a:br>
            <a:endParaRPr lang="es-GT" dirty="0"/>
          </a:p>
        </p:txBody>
      </p:sp>
      <p:sp>
        <p:nvSpPr>
          <p:cNvPr id="4" name="Rectángulo 3"/>
          <p:cNvSpPr/>
          <p:nvPr/>
        </p:nvSpPr>
        <p:spPr>
          <a:xfrm>
            <a:off x="4805265" y="2039893"/>
            <a:ext cx="6391469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GT" sz="2000" dirty="0">
                <a:solidFill>
                  <a:srgbClr val="000000"/>
                </a:solidFill>
                <a:latin typeface="Arial" panose="020B0604020202020204" pitchFamily="34" charset="0"/>
              </a:rPr>
              <a:t>L</a:t>
            </a:r>
            <a:r>
              <a:rPr lang="es-GT" dirty="0">
                <a:solidFill>
                  <a:srgbClr val="000000"/>
                </a:solidFill>
                <a:latin typeface="Arial" panose="020B0604020202020204" pitchFamily="34" charset="0"/>
              </a:rPr>
              <a:t>os </a:t>
            </a:r>
            <a:r>
              <a:rPr lang="es-GT" b="1" dirty="0">
                <a:solidFill>
                  <a:srgbClr val="0070C0"/>
                </a:solidFill>
                <a:latin typeface="Arial" panose="020B0604020202020204" pitchFamily="34" charset="0"/>
              </a:rPr>
              <a:t>principales desafíos </a:t>
            </a:r>
            <a:r>
              <a:rPr lang="es-GT" dirty="0">
                <a:solidFill>
                  <a:srgbClr val="000000"/>
                </a:solidFill>
                <a:latin typeface="Arial" panose="020B0604020202020204" pitchFamily="34" charset="0"/>
              </a:rPr>
              <a:t>de “</a:t>
            </a:r>
            <a:r>
              <a:rPr lang="es-GT" u="sng" dirty="0">
                <a:solidFill>
                  <a:srgbClr val="000000"/>
                </a:solidFill>
                <a:latin typeface="Arial" panose="020B0604020202020204" pitchFamily="34" charset="0"/>
              </a:rPr>
              <a:t>CODISRA</a:t>
            </a:r>
            <a:r>
              <a:rPr lang="es-GT" dirty="0">
                <a:solidFill>
                  <a:srgbClr val="000000"/>
                </a:solidFill>
                <a:latin typeface="Arial" panose="020B0604020202020204" pitchFamily="34" charset="0"/>
              </a:rPr>
              <a:t>” en cuanto al uso de los recursos públicos y el cumplimiento de los planes nacionales son 1-sensibilización a la población en general, en los temas: Racismo y Discriminación; 2-Asesoría para la implementación del plan de vinculación de la Política Pública para la Eliminación del Racismo y la Discriminación Racial -PPCER- , 3-Trabajo virtual con la Mesa de coordinación interinstitucional para la elaboración de informes de Estado, para el seguimiento y recopilación de información institucional como insumos para la elaboración del informe periódico combinado 18°, 19° y 20° de la Convención Internacional sobre Todas las formas de Discriminación Racial, correspondiente al período 2017-2021</a:t>
            </a:r>
            <a:r>
              <a:rPr lang="es-GT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s-GT" dirty="0"/>
          </a:p>
        </p:txBody>
      </p:sp>
      <p:pic>
        <p:nvPicPr>
          <p:cNvPr id="9" name="Picture 2" descr="https://lh3.googleusercontent.com/upFoLhMULp_YZ6GYVbd04Bc-K6sy8xUvi1cfunv3KuK8Udw4Mkbl4DiJWwdFn1-FpX40btb94KnFnFs6RLzmckvULj1r5i226EtL7pZHrPRgGa4XQhtO3pJ56zN2SVTXblEduo2O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749" y="5804716"/>
            <a:ext cx="1077254" cy="105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90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594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562062"/>
            <a:ext cx="8673737" cy="547089"/>
          </a:xfrm>
        </p:spPr>
        <p:txBody>
          <a:bodyPr>
            <a:noAutofit/>
          </a:bodyPr>
          <a:lstStyle/>
          <a:p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PRINCIPALES </a:t>
            </a:r>
            <a:r>
              <a:rPr lang="es-G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 </a:t>
            </a:r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DE “</a:t>
            </a:r>
            <a:r>
              <a:rPr lang="es-GT" sz="2800" u="sng" dirty="0">
                <a:latin typeface="Arial" panose="020B0604020202020204" pitchFamily="34" charset="0"/>
                <a:cs typeface="Arial" panose="020B0604020202020204" pitchFamily="34" charset="0"/>
              </a:rPr>
              <a:t>LA INSTITUCIÓN</a:t>
            </a:r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G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01216" y="1364871"/>
            <a:ext cx="10935478" cy="5142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/>
            <a:r>
              <a:rPr lang="es-GT" dirty="0">
                <a:solidFill>
                  <a:srgbClr val="000000"/>
                </a:solidFill>
                <a:latin typeface="Arial" panose="020B0604020202020204" pitchFamily="34" charset="0"/>
              </a:rPr>
              <a:t>Para el cumplimiento de sus funciones y satisfacer las necesidades de la población, “</a:t>
            </a:r>
            <a:r>
              <a:rPr lang="es-GT" u="sng" dirty="0">
                <a:solidFill>
                  <a:srgbClr val="000000"/>
                </a:solidFill>
                <a:latin typeface="Arial" panose="020B0604020202020204" pitchFamily="34" charset="0"/>
              </a:rPr>
              <a:t>CODISRA</a:t>
            </a:r>
            <a:r>
              <a:rPr lang="es-GT" dirty="0">
                <a:solidFill>
                  <a:srgbClr val="000000"/>
                </a:solidFill>
                <a:latin typeface="Arial" panose="020B0604020202020204" pitchFamily="34" charset="0"/>
              </a:rPr>
              <a:t>”,  se describen algunos </a:t>
            </a:r>
            <a:r>
              <a:rPr lang="es-GT" b="1" dirty="0">
                <a:solidFill>
                  <a:srgbClr val="2786C0"/>
                </a:solidFill>
                <a:latin typeface="Arial" panose="020B0604020202020204" pitchFamily="34" charset="0"/>
              </a:rPr>
              <a:t>objetivos</a:t>
            </a:r>
            <a:r>
              <a:rPr lang="es-GT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endParaRPr lang="es-GT" dirty="0"/>
          </a:p>
          <a:p>
            <a:pPr marL="667068" indent="-285750" fontAlgn="base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s-GT" dirty="0">
                <a:solidFill>
                  <a:srgbClr val="000000"/>
                </a:solidFill>
                <a:latin typeface="Arial" panose="020B0604020202020204" pitchFamily="34" charset="0"/>
              </a:rPr>
              <a:t>Promoción del Día Nacional de la Eliminación de todas las formas de Discriminación Racial y la Semana de Solidaridad con los Pueblos que luchan contra el Racismo y la Discriminación Racial</a:t>
            </a:r>
            <a:r>
              <a:rPr lang="es-GT" b="1" dirty="0">
                <a:solidFill>
                  <a:srgbClr val="000000"/>
                </a:solidFill>
                <a:latin typeface="Arial" panose="020B0604020202020204" pitchFamily="34" charset="0"/>
              </a:rPr>
              <a:t> (Acuerdo Gubernativo 126-2004) </a:t>
            </a:r>
            <a:r>
              <a:rPr lang="es-GT" dirty="0">
                <a:solidFill>
                  <a:srgbClr val="000000"/>
                </a:solidFill>
                <a:latin typeface="Arial" panose="020B0604020202020204" pitchFamily="34" charset="0"/>
              </a:rPr>
              <a:t>como aporte a la construcción de la convivencia armónica en un Estado pluricultural, multiétnico y multilingüe. </a:t>
            </a:r>
            <a:endParaRPr lang="es-GT" sz="1050" dirty="0">
              <a:solidFill>
                <a:srgbClr val="0070C0"/>
              </a:solidFill>
              <a:latin typeface="Noto Sans Symbols"/>
            </a:endParaRPr>
          </a:p>
          <a:p>
            <a:pPr marL="666750" indent="-285750" algn="just" fontAlgn="base">
              <a:buFont typeface="Arial" panose="020B0604020202020204" pitchFamily="34" charset="0"/>
              <a:buChar char="•"/>
            </a:pPr>
            <a:r>
              <a:rPr lang="es-GT" dirty="0">
                <a:solidFill>
                  <a:srgbClr val="000000"/>
                </a:solidFill>
                <a:latin typeface="Arial" panose="020B0604020202020204" pitchFamily="34" charset="0"/>
              </a:rPr>
              <a:t>Fortalecimiento de conocimientos y sensibilización a servidores públicos del Organismo Ejecutivo,  Municipalidades y sociedad civil, en temas relacionados a Derechos de los Pueblos Indígenas, Racismo y Discriminación Racial, para la implementación de acciones tendientes a la prevención y eliminación del racismo y la discriminación racial en los ámbitos:  social, económico, político y cultural, además se busca la transformación de actitudes, mentalidades y comportamientos, para la convivencia armónica.  </a:t>
            </a:r>
            <a:endParaRPr lang="es-GT" dirty="0">
              <a:solidFill>
                <a:srgbClr val="0070C0"/>
              </a:solidFill>
              <a:latin typeface="Noto Sans Symbols"/>
            </a:endParaRPr>
          </a:p>
          <a:p>
            <a:pPr marL="666750" indent="-285750" algn="just" fontAlgn="base">
              <a:buFont typeface="Arial" panose="020B0604020202020204" pitchFamily="34" charset="0"/>
              <a:buChar char="•"/>
            </a:pPr>
            <a:r>
              <a:rPr lang="es-GT" dirty="0">
                <a:solidFill>
                  <a:srgbClr val="000000"/>
                </a:solidFill>
                <a:latin typeface="Arial" panose="020B0604020202020204" pitchFamily="34" charset="0"/>
              </a:rPr>
              <a:t>Fortalecimiento de conocimientos a los miembros de la Red de Derivación de la Oficina de Atención a la Víctima del Ministerio Público (OAV-MP), en busca de la justicia pronta y cumplida a víctimas de discriminación hacia personas pertenecientes a los Pueblos Indígenas</a:t>
            </a:r>
            <a:endParaRPr lang="es-GT" dirty="0">
              <a:solidFill>
                <a:srgbClr val="0070C0"/>
              </a:solidFill>
              <a:latin typeface="Noto Sans Symbols"/>
            </a:endParaRPr>
          </a:p>
          <a:p>
            <a:pPr marL="666750" indent="-285750" algn="just" fontAlgn="base">
              <a:buFont typeface="Arial" panose="020B0604020202020204" pitchFamily="34" charset="0"/>
              <a:buChar char="•"/>
            </a:pPr>
            <a:r>
              <a:rPr lang="es-GT" dirty="0">
                <a:solidFill>
                  <a:srgbClr val="000000"/>
                </a:solidFill>
                <a:latin typeface="Arial" panose="020B0604020202020204" pitchFamily="34" charset="0"/>
              </a:rPr>
              <a:t>Establecimiento de coordinación interinstitucional con autoridades municipales e instituciones del Organismo Ejecutivo, para asumir compromisos en la ejecución de acciones en prevención del racismo y la discriminación Racial hacía los pueblos Indígenas a nivel municipal.</a:t>
            </a:r>
            <a:endParaRPr lang="es-GT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 descr="https://lh3.googleusercontent.com/upFoLhMULp_YZ6GYVbd04Bc-K6sy8xUvi1cfunv3KuK8Udw4Mkbl4DiJWwdFn1-FpX40btb94KnFnFs6RLzmckvULj1r5i226EtL7pZHrPRgGa4XQhtO3pJ56zN2SVTXblEduo2O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251" y="183727"/>
            <a:ext cx="1077254" cy="105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57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A2162693-C48A-1D46-A173-005AE60ACA54}"/>
              </a:ext>
            </a:extLst>
          </p:cNvPr>
          <p:cNvSpPr txBox="1">
            <a:spLocks/>
          </p:cNvSpPr>
          <p:nvPr/>
        </p:nvSpPr>
        <p:spPr>
          <a:xfrm>
            <a:off x="2865120" y="5017050"/>
            <a:ext cx="9144000" cy="15724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GT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RENDICIÓN DE CUENTAS</a:t>
            </a:r>
          </a:p>
          <a:p>
            <a:pPr algn="r"/>
            <a:r>
              <a:rPr lang="es-GT" sz="37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3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37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GENERAL</a:t>
            </a:r>
          </a:p>
          <a:p>
            <a:pPr algn="r"/>
            <a:r>
              <a:rPr lang="es-GT" sz="37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TERCER CUATRIMESTRE 2021</a:t>
            </a:r>
          </a:p>
        </p:txBody>
      </p:sp>
    </p:spTree>
    <p:extLst>
      <p:ext uri="{BB962C8B-B14F-4D97-AF65-F5344CB8AC3E}">
        <p14:creationId xmlns:p14="http://schemas.microsoft.com/office/powerpoint/2010/main" val="272884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562062"/>
            <a:ext cx="8673737" cy="547089"/>
          </a:xfrm>
        </p:spPr>
        <p:txBody>
          <a:bodyPr>
            <a:noAutofit/>
          </a:bodyPr>
          <a:lstStyle/>
          <a:p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CIFRAS GENERALES DEL PRESUPUESTO AL TERCER CUATRIMESTRE 2021</a:t>
            </a:r>
            <a:endParaRPr lang="es-G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527110" y="1957071"/>
            <a:ext cx="6096000" cy="45320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spcBef>
                <a:spcPts val="500"/>
              </a:spcBef>
            </a:pPr>
            <a:r>
              <a:rPr lang="es-GT" dirty="0"/>
              <a:t/>
            </a:r>
            <a:br>
              <a:rPr lang="es-GT" dirty="0"/>
            </a:br>
            <a:r>
              <a:rPr lang="es-GT" sz="2400" dirty="0">
                <a:solidFill>
                  <a:srgbClr val="000000"/>
                </a:solidFill>
                <a:latin typeface="Arial" panose="020B0604020202020204" pitchFamily="34" charset="0"/>
              </a:rPr>
              <a:t>Presupuesto </a:t>
            </a:r>
            <a:r>
              <a:rPr lang="es-GT" dirty="0">
                <a:solidFill>
                  <a:srgbClr val="000000"/>
                </a:solidFill>
                <a:latin typeface="Arial" panose="020B0604020202020204" pitchFamily="34" charset="0"/>
              </a:rPr>
              <a:t>vigente </a:t>
            </a:r>
            <a:r>
              <a:rPr lang="es-GT" b="1" dirty="0">
                <a:solidFill>
                  <a:srgbClr val="000000"/>
                </a:solidFill>
                <a:latin typeface="Arial" panose="020B0604020202020204" pitchFamily="34" charset="0"/>
              </a:rPr>
              <a:t>total:</a:t>
            </a:r>
            <a:endParaRPr lang="es-GT" dirty="0"/>
          </a:p>
          <a:p>
            <a:pPr marL="457200">
              <a:spcBef>
                <a:spcPts val="500"/>
              </a:spcBef>
            </a:pPr>
            <a:r>
              <a:rPr lang="es-GT" dirty="0"/>
              <a:t/>
            </a:r>
            <a:br>
              <a:rPr lang="es-GT" dirty="0"/>
            </a:br>
            <a:r>
              <a:rPr lang="es-GT" b="1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es-GT" dirty="0"/>
          </a:p>
          <a:p>
            <a:pPr marL="457200">
              <a:spcBef>
                <a:spcPts val="500"/>
              </a:spcBef>
            </a:pPr>
            <a:r>
              <a:rPr lang="es-GT" dirty="0"/>
              <a:t/>
            </a:r>
            <a:br>
              <a:rPr lang="es-GT" dirty="0"/>
            </a:br>
            <a:r>
              <a:rPr lang="es-GT" sz="2400" dirty="0">
                <a:solidFill>
                  <a:srgbClr val="000000"/>
                </a:solidFill>
                <a:latin typeface="Arial" panose="020B0604020202020204" pitchFamily="34" charset="0"/>
              </a:rPr>
              <a:t>Presupuesto</a:t>
            </a:r>
            <a:r>
              <a:rPr lang="es-GT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GT" b="1" dirty="0">
                <a:solidFill>
                  <a:srgbClr val="000000"/>
                </a:solidFill>
                <a:latin typeface="Arial" panose="020B0604020202020204" pitchFamily="34" charset="0"/>
              </a:rPr>
              <a:t>ejecutado</a:t>
            </a:r>
            <a:r>
              <a:rPr lang="es-GT" dirty="0">
                <a:solidFill>
                  <a:srgbClr val="000000"/>
                </a:solidFill>
                <a:latin typeface="Arial" panose="020B0604020202020204" pitchFamily="34" charset="0"/>
              </a:rPr>
              <a:t> (utilizado):</a:t>
            </a:r>
            <a:br>
              <a:rPr lang="es-GT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s-GT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s-GT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s-GT" dirty="0"/>
          </a:p>
          <a:p>
            <a:pPr marL="457200">
              <a:spcBef>
                <a:spcPts val="500"/>
              </a:spcBef>
            </a:pPr>
            <a:r>
              <a:rPr lang="es-GT" dirty="0"/>
              <a:t/>
            </a:r>
            <a:br>
              <a:rPr lang="es-GT" dirty="0"/>
            </a:br>
            <a:r>
              <a:rPr lang="es-GT" dirty="0"/>
              <a:t/>
            </a:r>
            <a:br>
              <a:rPr lang="es-GT" dirty="0"/>
            </a:br>
            <a:r>
              <a:rPr lang="es-GT" sz="2400" b="1" dirty="0">
                <a:solidFill>
                  <a:srgbClr val="000000"/>
                </a:solidFill>
                <a:latin typeface="Arial" panose="020B0604020202020204" pitchFamily="34" charset="0"/>
              </a:rPr>
              <a:t>Saldo</a:t>
            </a:r>
            <a:r>
              <a:rPr lang="es-GT" sz="2400" dirty="0">
                <a:solidFill>
                  <a:srgbClr val="000000"/>
                </a:solidFill>
                <a:latin typeface="Arial" panose="020B0604020202020204" pitchFamily="34" charset="0"/>
              </a:rPr>
              <a:t> por ejecutar </a:t>
            </a:r>
            <a:br>
              <a:rPr lang="es-GT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s-GT" sz="2400" dirty="0">
                <a:solidFill>
                  <a:srgbClr val="000000"/>
                </a:solidFill>
                <a:latin typeface="Arial" panose="020B0604020202020204" pitchFamily="34" charset="0"/>
              </a:rPr>
              <a:t>(por utilizar):</a:t>
            </a:r>
            <a:br>
              <a:rPr lang="es-GT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s-GT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s-GT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s-GT" dirty="0"/>
          </a:p>
        </p:txBody>
      </p:sp>
      <p:sp>
        <p:nvSpPr>
          <p:cNvPr id="5" name="Rectángulo 4"/>
          <p:cNvSpPr/>
          <p:nvPr/>
        </p:nvSpPr>
        <p:spPr>
          <a:xfrm>
            <a:off x="3887755" y="196886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r">
              <a:spcBef>
                <a:spcPts val="500"/>
              </a:spcBef>
            </a:pPr>
            <a:r>
              <a:rPr lang="es-GT" dirty="0"/>
              <a:t/>
            </a:r>
            <a:br>
              <a:rPr lang="es-GT" dirty="0"/>
            </a:br>
            <a:r>
              <a:rPr lang="es-GT" sz="2400" b="1" dirty="0">
                <a:solidFill>
                  <a:srgbClr val="0070C0"/>
                </a:solidFill>
                <a:latin typeface="Arial" panose="020B0604020202020204" pitchFamily="34" charset="0"/>
              </a:rPr>
              <a:t>Q. 10,500,000.00</a:t>
            </a:r>
            <a:endParaRPr lang="es-GT" sz="2400" dirty="0"/>
          </a:p>
          <a:p>
            <a:r>
              <a:rPr lang="es-GT" dirty="0"/>
              <a:t/>
            </a:r>
            <a:br>
              <a:rPr lang="es-GT" dirty="0"/>
            </a:br>
            <a:r>
              <a:rPr lang="es-GT" dirty="0"/>
              <a:t/>
            </a:r>
            <a:br>
              <a:rPr lang="es-GT" dirty="0"/>
            </a:br>
            <a:endParaRPr lang="es-GT" dirty="0"/>
          </a:p>
        </p:txBody>
      </p:sp>
      <p:sp>
        <p:nvSpPr>
          <p:cNvPr id="10" name="Rectángulo 9"/>
          <p:cNvSpPr/>
          <p:nvPr/>
        </p:nvSpPr>
        <p:spPr>
          <a:xfrm>
            <a:off x="3887755" y="334976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r">
              <a:spcBef>
                <a:spcPts val="500"/>
              </a:spcBef>
            </a:pPr>
            <a:r>
              <a:rPr lang="es-GT" dirty="0"/>
              <a:t/>
            </a:r>
            <a:br>
              <a:rPr lang="es-GT" dirty="0"/>
            </a:br>
            <a:r>
              <a:rPr lang="es-GT" sz="2400" b="1" dirty="0">
                <a:solidFill>
                  <a:srgbClr val="0070C0"/>
                </a:solidFill>
                <a:latin typeface="Arial" panose="020B0604020202020204" pitchFamily="34" charset="0"/>
              </a:rPr>
              <a:t>Q. 7,7650,904.14</a:t>
            </a:r>
            <a:endParaRPr lang="es-GT" sz="2400" dirty="0"/>
          </a:p>
          <a:p>
            <a:r>
              <a:rPr lang="es-GT" dirty="0"/>
              <a:t/>
            </a:r>
            <a:br>
              <a:rPr lang="es-GT" dirty="0"/>
            </a:br>
            <a:r>
              <a:rPr lang="es-GT" dirty="0"/>
              <a:t/>
            </a:r>
            <a:br>
              <a:rPr lang="es-GT" dirty="0"/>
            </a:br>
            <a:endParaRPr lang="es-GT" dirty="0"/>
          </a:p>
        </p:txBody>
      </p:sp>
      <p:sp>
        <p:nvSpPr>
          <p:cNvPr id="11" name="Rectángulo 10"/>
          <p:cNvSpPr/>
          <p:nvPr/>
        </p:nvSpPr>
        <p:spPr>
          <a:xfrm>
            <a:off x="3887755" y="497354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r">
              <a:spcBef>
                <a:spcPts val="500"/>
              </a:spcBef>
            </a:pPr>
            <a:r>
              <a:rPr lang="es-GT" dirty="0"/>
              <a:t/>
            </a:r>
            <a:br>
              <a:rPr lang="es-GT" dirty="0"/>
            </a:br>
            <a:r>
              <a:rPr lang="es-GT" sz="2400" b="1" dirty="0">
                <a:solidFill>
                  <a:srgbClr val="0070C0"/>
                </a:solidFill>
                <a:latin typeface="Arial" panose="020B0604020202020204" pitchFamily="34" charset="0"/>
              </a:rPr>
              <a:t>Q. 2,734,095.86</a:t>
            </a:r>
            <a:endParaRPr lang="es-GT" sz="2400" dirty="0"/>
          </a:p>
          <a:p>
            <a:r>
              <a:rPr lang="es-GT" dirty="0"/>
              <a:t/>
            </a:r>
            <a:br>
              <a:rPr lang="es-GT" dirty="0"/>
            </a:br>
            <a:r>
              <a:rPr lang="es-GT" dirty="0"/>
              <a:t/>
            </a:r>
            <a:br>
              <a:rPr lang="es-GT" dirty="0"/>
            </a:br>
            <a:endParaRPr lang="es-GT" dirty="0"/>
          </a:p>
        </p:txBody>
      </p:sp>
      <p:pic>
        <p:nvPicPr>
          <p:cNvPr id="12" name="Picture 2" descr="https://lh3.googleusercontent.com/upFoLhMULp_YZ6GYVbd04Bc-K6sy8xUvi1cfunv3KuK8Udw4Mkbl4DiJWwdFn1-FpX40btb94KnFnFs6RLzmckvULj1r5i226EtL7pZHrPRgGa4XQhtO3pJ56zN2SVTXblEduo2O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978" y="177281"/>
            <a:ext cx="1077254" cy="105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47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562062"/>
            <a:ext cx="8673737" cy="547089"/>
          </a:xfrm>
        </p:spPr>
        <p:txBody>
          <a:bodyPr>
            <a:noAutofit/>
          </a:bodyPr>
          <a:lstStyle/>
          <a:p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CIFRAS GENERALES DEL PRESUPUESTO AL TERCER CUATRIMESTRE 2021</a:t>
            </a:r>
            <a:endParaRPr lang="es-G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2701" y="2803491"/>
            <a:ext cx="4585065" cy="14454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GT" sz="2600" b="1" dirty="0">
                <a:latin typeface="Arial" panose="020B0604020202020204" pitchFamily="34" charset="0"/>
                <a:cs typeface="Arial" panose="020B0604020202020204" pitchFamily="34" charset="0"/>
              </a:rPr>
              <a:t>Porcentaje de ejecución</a:t>
            </a:r>
            <a:r>
              <a:rPr lang="es-GT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lvl="1" indent="0"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s-G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contenido 6">
            <a:extLst>
              <a:ext uri="{FF2B5EF4-FFF2-40B4-BE49-F238E27FC236}">
                <a16:creationId xmlns:a16="http://schemas.microsoft.com/office/drawing/2014/main" id="{0246042C-1ABA-4355-A47C-701F270E798C}"/>
              </a:ext>
            </a:extLst>
          </p:cNvPr>
          <p:cNvSpPr txBox="1">
            <a:spLocks/>
          </p:cNvSpPr>
          <p:nvPr/>
        </p:nvSpPr>
        <p:spPr>
          <a:xfrm>
            <a:off x="5857155" y="2534194"/>
            <a:ext cx="2884203" cy="1984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G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r>
              <a:rPr lang="es-GT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73.96%</a:t>
            </a:r>
            <a:endParaRPr lang="es-GT" sz="5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>
              <a:buNone/>
            </a:pPr>
            <a:endParaRPr lang="es-GT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s://lh3.googleusercontent.com/upFoLhMULp_YZ6GYVbd04Bc-K6sy8xUvi1cfunv3KuK8Udw4Mkbl4DiJWwdFn1-FpX40btb94KnFnFs6RLzmckvULj1r5i226EtL7pZHrPRgGa4XQhtO3pJ56zN2SVTXblEduo2O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977" y="233265"/>
            <a:ext cx="1077254" cy="105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96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846" y="877078"/>
            <a:ext cx="10090747" cy="927491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Autofit/>
          </a:bodyPr>
          <a:lstStyle/>
          <a:p>
            <a:pPr algn="l"/>
            <a:r>
              <a:rPr lang="es-GT" sz="2400" dirty="0">
                <a:latin typeface="Arial" panose="020B0604020202020204" pitchFamily="34" charset="0"/>
                <a:cs typeface="Arial" panose="020B0604020202020204" pitchFamily="34" charset="0"/>
              </a:rPr>
              <a:t>¿EN QUÉ UTILIZA EL DINERO </a:t>
            </a:r>
            <a:r>
              <a:rPr lang="es-G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GT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LA COMISIÓN PRESIDENCIAL CONTRA LA DISCRIMINACIÓN Y EL RACISMO CONTRA LOS PUEBLOS INDIGENAS EN GUATEMALA”</a:t>
            </a:r>
            <a:r>
              <a:rPr lang="es-G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s-GT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4493623" y="1721224"/>
            <a:ext cx="7406641" cy="481404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dinero se utiliza 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el pago de salarios del personal contratado bajo los renglones 011, 022, 029 y 031; así mismo en pago de los servicios básicos, arrendamiento de locales para las oficinas departamentales, y la adquisición de los servicios por el subgrupo 18, pago de seguros de los vehículos y la adquisición de suministros, compra de equipo y el pago de prestaciones Indemnización y Vacaciones pagadas por retiro de trabajadores.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cumplir con 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compromisos y la función y finalidad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institución.</a:t>
            </a:r>
          </a:p>
          <a:p>
            <a:pPr algn="just">
              <a:lnSpc>
                <a:spcPct val="150000"/>
              </a:lnSpc>
            </a:pPr>
            <a:endParaRPr lang="es-GT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mostrar de forma ordenada a la población en qué se utiliza el dinero, el gasto del sector público se muestra por </a:t>
            </a:r>
            <a:r>
              <a:rPr lang="es-GT" sz="2600" dirty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grupos de gasto</a:t>
            </a:r>
            <a:r>
              <a:rPr lang="es-GT" sz="2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87531" y="2672987"/>
            <a:ext cx="3327219" cy="1937113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  <a:t>El gasto se divide </a:t>
            </a:r>
          </a:p>
          <a:p>
            <a:pPr>
              <a:lnSpc>
                <a:spcPct val="150000"/>
              </a:lnSpc>
            </a:pPr>
            <a: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GT" sz="2000" b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s-GT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grupos</a:t>
            </a:r>
            <a: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s://lh3.googleusercontent.com/upFoLhMULp_YZ6GYVbd04Bc-K6sy8xUvi1cfunv3KuK8Udw4Mkbl4DiJWwdFn1-FpX40btb94KnFnFs6RLzmckvULj1r5i226EtL7pZHrPRgGa4XQhtO3pJ56zN2SVTXblEduo2O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010" y="480065"/>
            <a:ext cx="1077254" cy="105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08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611" y="575125"/>
            <a:ext cx="8791303" cy="547089"/>
          </a:xfrm>
        </p:spPr>
        <p:txBody>
          <a:bodyPr>
            <a:noAutofit/>
          </a:bodyPr>
          <a:lstStyle/>
          <a:p>
            <a:r>
              <a:rPr lang="es-GT" sz="2800" dirty="0">
                <a:latin typeface="Arial" panose="020B0604020202020204" pitchFamily="34" charset="0"/>
                <a:cs typeface="Arial" panose="020B0604020202020204" pitchFamily="34" charset="0"/>
              </a:rPr>
              <a:t>EJECUCIÓN PRESUPUESTARIA POR GRUPO DE GASTO AL TERCER CUATRIMESTRE 2021</a:t>
            </a:r>
            <a:endParaRPr lang="es-G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500231" y="2259106"/>
            <a:ext cx="1252498" cy="273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3653588"/>
              </p:ext>
            </p:extLst>
          </p:nvPr>
        </p:nvGraphicFramePr>
        <p:xfrm>
          <a:off x="1789611" y="1762124"/>
          <a:ext cx="8875279" cy="4004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2" descr="https://lh3.googleusercontent.com/upFoLhMULp_YZ6GYVbd04Bc-K6sy8xUvi1cfunv3KuK8Udw4Mkbl4DiJWwdFn1-FpX40btb94KnFnFs6RLzmckvULj1r5i226EtL7pZHrPRgGa4XQhtO3pJ56zN2SVTXblEduo2O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890" y="322027"/>
            <a:ext cx="1077254" cy="105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93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31" y="1021624"/>
            <a:ext cx="11173098" cy="1045029"/>
          </a:xfr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pPr algn="l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¿CUÁL ES LA IMPORTANCIA DEL PAGO DE SERVIDORES PÚBLICOS?</a:t>
            </a:r>
            <a:b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4040155" y="1591234"/>
            <a:ext cx="7860109" cy="3820521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dinero utilizado en el pago de servidores públicos (</a:t>
            </a:r>
            <a:r>
              <a:rPr lang="es-GT" sz="2000" dirty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</a:t>
            </a:r>
            <a:r>
              <a:rPr lang="es-GT" sz="2000" dirty="0" smtClean="0">
                <a:solidFill>
                  <a:srgbClr val="197B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Servicios Personales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aunque se clasifica como un gasto de funcionamiento, en realidad, constituye el medio para prestar servicios o entregar bienes a la población beneficiaria, y con ello, satisfacer las necesidades sociales; a través de la contratación de 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profesionales,  técnicos 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personal administrativo que brinda los servicios de 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capacitación, asesorías y acompañamiento en casos de discriminación,  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atención a la </a:t>
            </a:r>
            <a:r>
              <a:rPr lang="es-GT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población.</a:t>
            </a:r>
            <a:endParaRPr lang="es-GT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40743F2-234A-4544-BBAC-8877FB423F76}"/>
              </a:ext>
            </a:extLst>
          </p:cNvPr>
          <p:cNvSpPr txBox="1">
            <a:spLocks/>
          </p:cNvSpPr>
          <p:nvPr/>
        </p:nvSpPr>
        <p:spPr>
          <a:xfrm>
            <a:off x="387531" y="1838053"/>
            <a:ext cx="3327219" cy="2772047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GT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el periodo reportado, </a:t>
            </a:r>
            <a:r>
              <a:rPr lang="es-GT" sz="2000" b="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“la institución”</a:t>
            </a:r>
            <a:r>
              <a:rPr lang="es-GT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atendió y dio cobertura a </a:t>
            </a:r>
            <a:r>
              <a:rPr lang="es-GT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639 guatemaltecos</a:t>
            </a:r>
            <a:endParaRPr lang="es-GT" sz="22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esarrollando capacidades de ciencia de datos en Directivos Públicos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368" y="237076"/>
            <a:ext cx="1111896" cy="111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lh3.googleusercontent.com/upFoLhMULp_YZ6GYVbd04Bc-K6sy8xUvi1cfunv3KuK8Udw4Mkbl4DiJWwdFn1-FpX40btb94KnFnFs6RLzmckvULj1r5i226EtL7pZHrPRgGa4XQhtO3pJ56zN2SVTXblEduo2O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190" y="5467739"/>
            <a:ext cx="1077254" cy="105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37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CC PPT" id="{10F4F059-A0B9-1049-A250-F7623F8A7F99}" vid="{AC174B93-5168-7E41-BD8C-27F9E39DFEA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39D96561CF3FA49BA629FB29367CEAB" ma:contentTypeVersion="12" ma:contentTypeDescription="Crear nuevo documento." ma:contentTypeScope="" ma:versionID="82063a6b178adbe3c79d37e693bc162e">
  <xsd:schema xmlns:xsd="http://www.w3.org/2001/XMLSchema" xmlns:xs="http://www.w3.org/2001/XMLSchema" xmlns:p="http://schemas.microsoft.com/office/2006/metadata/properties" xmlns:ns3="efcf9931-6988-4c26-989d-90fd7d9d6177" xmlns:ns4="2de3127d-b50e-4c29-b846-9213acea4d89" targetNamespace="http://schemas.microsoft.com/office/2006/metadata/properties" ma:root="true" ma:fieldsID="3d9afdd1b157cbc26b4623f5f3ce62be" ns3:_="" ns4:_="">
    <xsd:import namespace="efcf9931-6988-4c26-989d-90fd7d9d6177"/>
    <xsd:import namespace="2de3127d-b50e-4c29-b846-9213acea4d8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cf9931-6988-4c26-989d-90fd7d9d61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e3127d-b50e-4c29-b846-9213acea4d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ACC9B7-7504-42A6-9CA1-27F36E1A7B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cf9931-6988-4c26-989d-90fd7d9d6177"/>
    <ds:schemaRef ds:uri="2de3127d-b50e-4c29-b846-9213acea4d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F6A2CD-1165-4C44-BCDF-58BB3311353D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efcf9931-6988-4c26-989d-90fd7d9d6177"/>
    <ds:schemaRef ds:uri="http://purl.org/dc/elements/1.1/"/>
    <ds:schemaRef ds:uri="http://schemas.microsoft.com/office/infopath/2007/PartnerControls"/>
    <ds:schemaRef ds:uri="2de3127d-b50e-4c29-b846-9213acea4d89"/>
  </ds:schemaRefs>
</ds:datastoreItem>
</file>

<file path=customXml/itemProps3.xml><?xml version="1.0" encoding="utf-8"?>
<ds:datastoreItem xmlns:ds="http://schemas.openxmlformats.org/officeDocument/2006/customXml" ds:itemID="{38567AB3-BDA8-4F6A-BF08-04C51A48EB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CPCC PPT 001</Template>
  <TotalTime>5949</TotalTime>
  <Words>1043</Words>
  <Application>Microsoft Office PowerPoint</Application>
  <PresentationFormat>Panorámica</PresentationFormat>
  <Paragraphs>118</Paragraphs>
  <Slides>25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Arial</vt:lpstr>
      <vt:lpstr>Calibri</vt:lpstr>
      <vt:lpstr>Montserrat</vt:lpstr>
      <vt:lpstr>Noto Sans Symbols</vt:lpstr>
      <vt:lpstr>Tema de Office</vt:lpstr>
      <vt:lpstr>RENDICIÓN DE CUENTAS DEL ORGANISMO EJECUTIVO   AL TERCER CUATRIMESTRE 2021” </vt:lpstr>
      <vt:lpstr>PRINCIPALES FUNCIONES DE “LA INSTITUCIÓN”</vt:lpstr>
      <vt:lpstr>PRINCIPALES OBJETIVOS DE “LA INSTITUCIÓN”</vt:lpstr>
      <vt:lpstr>Presentación de PowerPoint</vt:lpstr>
      <vt:lpstr>CIFRAS GENERALES DEL PRESUPUESTO AL TERCER CUATRIMESTRE 2021</vt:lpstr>
      <vt:lpstr>CIFRAS GENERALES DEL PRESUPUESTO AL TERCER CUATRIMESTRE 2021</vt:lpstr>
      <vt:lpstr>¿EN QUÉ UTILIZA EL DINERO “LA COMISIÓN PRESIDENCIAL CONTRA LA DISCRIMINACIÓN Y EL RACISMO CONTRA LOS PUEBLOS INDIGENAS EN GUATEMALA”?  </vt:lpstr>
      <vt:lpstr>EJECUCIÓN PRESUPUESTARIA POR GRUPO DE GASTO AL TERCER CUATRIMESTRE 2021</vt:lpstr>
      <vt:lpstr>¿CUÁL ES LA IMPORTANCIA DEL PAGO DE SERVIDORES PÚBLICOS?  </vt:lpstr>
      <vt:lpstr>PAGO DE SALARIOS A SERVIDORES PÚBLICOS A LA FECHA  </vt:lpstr>
      <vt:lpstr>¿EN QUÉ INVIERTE “LA INSTITUCIÓN”?  </vt:lpstr>
      <vt:lpstr>MONTO UTILIZADO EN INVERSIÓN A LA FECHA  </vt:lpstr>
      <vt:lpstr>¿QUÉ FINALIDADES ATIENDE “LA INSTITUCIÓN”?  </vt:lpstr>
      <vt:lpstr>EJECUCIÓN PRESUPUESTARIA POR FINALIDAD AL TERCER CUATRIMESTRE 2021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TENDENCIA MUESTRA EL USO DE LOS RECURSOS PÚBLICOS?  </vt:lpstr>
      <vt:lpstr>¿QUÉ RESULTADOS SE OBTUVIERON EN EL MARCO DE LA PGG?  </vt:lpstr>
      <vt:lpstr>¿QUÉ MEDIDAS DE TRANSPARENCIA SE HAN APLICADO?  </vt:lpstr>
      <vt:lpstr>¿QUÉ DESAFÍOS INSTITUCIONALES SE ESPERAN DURANTE 2022?  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TITULAR Subtitular</dc:title>
  <dc:subject/>
  <dc:creator>CPCC-RMONROY</dc:creator>
  <cp:keywords/>
  <dc:description/>
  <cp:lastModifiedBy>Wilson Leiva</cp:lastModifiedBy>
  <cp:revision>336</cp:revision>
  <cp:lastPrinted>2021-08-09T17:23:02Z</cp:lastPrinted>
  <dcterms:created xsi:type="dcterms:W3CDTF">2020-10-26T21:37:44Z</dcterms:created>
  <dcterms:modified xsi:type="dcterms:W3CDTF">2022-01-04T21:51:36Z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0x010100A39D96561CF3FA49BA629FB29367CEAB</vt:lpwstr>
  </property>
</Properties>
</file>