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258" r:id="rId3"/>
    <p:sldId id="272" r:id="rId4"/>
    <p:sldId id="259" r:id="rId5"/>
    <p:sldId id="270" r:id="rId6"/>
    <p:sldId id="274" r:id="rId7"/>
    <p:sldId id="273" r:id="rId8"/>
    <p:sldId id="271" r:id="rId9"/>
    <p:sldId id="275" r:id="rId10"/>
    <p:sldId id="279" r:id="rId11"/>
    <p:sldId id="280" r:id="rId12"/>
    <p:sldId id="276" r:id="rId13"/>
    <p:sldId id="281" r:id="rId14"/>
    <p:sldId id="283" r:id="rId15"/>
    <p:sldId id="284" r:id="rId16"/>
    <p:sldId id="282" r:id="rId17"/>
    <p:sldId id="277" r:id="rId18"/>
    <p:sldId id="278" r:id="rId19"/>
    <p:sldId id="289" r:id="rId20"/>
    <p:sldId id="290" r:id="rId21"/>
    <p:sldId id="291" r:id="rId22"/>
    <p:sldId id="292" r:id="rId23"/>
    <p:sldId id="285" r:id="rId24"/>
    <p:sldId id="287" r:id="rId25"/>
    <p:sldId id="288" r:id="rId26"/>
    <p:sldId id="269" r:id="rId2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A46"/>
    <a:srgbClr val="178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49" d="100"/>
          <a:sy n="49" d="100"/>
        </p:scale>
        <p:origin x="85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haperon\Downloads\INFORME%20TERCER%20CUATRIMESTRE%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haperon\Downloads\INFORME%20TERCER%20CUATRIMESTRE%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chaperon\Downloads\INFORME%20TERCER%20CUATRIMESTRE%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haperon\Downloads\INFORME%20TERCER%20CUATRIMESTRE%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haperon\Downloads\INFORME%20TERCER%20CUATRIMESTRE%2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chaperon\Downloads\INFORME%20TERCER%20CUATRIMESTRE%20(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Pt>
            <c:idx val="2"/>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c:ext xmlns:c16="http://schemas.microsoft.com/office/drawing/2014/chart" uri="{C3380CC4-5D6E-409C-BE32-E72D297353CC}">
                <c16:uniqueId val="{00000001-77D7-4457-A838-C8B100E2A45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ontserrat Medium" panose="00000600000000000000" pitchFamily="2"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6"/>
                </a:solidFill>
              </a:ln>
              <a:effectLst/>
            </c:spPr>
            <c:trendlineType val="poly"/>
            <c:order val="2"/>
            <c:dispRSqr val="0"/>
            <c:dispEq val="0"/>
          </c:trendline>
          <c:cat>
            <c:strRef>
              <c:f>'presupuesto por programa'!$B$3:$B$5</c:f>
              <c:strCache>
                <c:ptCount val="3"/>
                <c:pt idx="0">
                  <c:v>Presupuesto vigente total:</c:v>
                </c:pt>
                <c:pt idx="1">
                  <c:v>Presupuesto ejecutado (utilizado)</c:v>
                </c:pt>
                <c:pt idx="2">
                  <c:v>Saldo por ejecutar (por utilizar)</c:v>
                </c:pt>
              </c:strCache>
            </c:strRef>
          </c:cat>
          <c:val>
            <c:numRef>
              <c:f>'presupuesto por programa'!$C$3:$C$5</c:f>
              <c:numCache>
                <c:formatCode>_(* #,##0.00_);_(* \(#,##0.00\);_(* "-"??_);_(@_)</c:formatCode>
                <c:ptCount val="3"/>
                <c:pt idx="0">
                  <c:v>13</c:v>
                </c:pt>
                <c:pt idx="1">
                  <c:v>12.11</c:v>
                </c:pt>
                <c:pt idx="2">
                  <c:v>0.89</c:v>
                </c:pt>
              </c:numCache>
            </c:numRef>
          </c:val>
          <c:extLst>
            <c:ext xmlns:c16="http://schemas.microsoft.com/office/drawing/2014/chart" uri="{C3380CC4-5D6E-409C-BE32-E72D297353CC}">
              <c16:uniqueId val="{00000003-77D7-4457-A838-C8B100E2A459}"/>
            </c:ext>
          </c:extLst>
        </c:ser>
        <c:dLbls>
          <c:showLegendKey val="0"/>
          <c:showVal val="1"/>
          <c:showCatName val="0"/>
          <c:showSerName val="0"/>
          <c:showPercent val="0"/>
          <c:showBubbleSize val="0"/>
        </c:dLbls>
        <c:gapWidth val="150"/>
        <c:overlap val="-25"/>
        <c:axId val="178650744"/>
        <c:axId val="178643688"/>
      </c:barChart>
      <c:catAx>
        <c:axId val="1786507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178643688"/>
        <c:crosses val="autoZero"/>
        <c:auto val="1"/>
        <c:lblAlgn val="ctr"/>
        <c:lblOffset val="100"/>
        <c:noMultiLvlLbl val="0"/>
      </c:catAx>
      <c:valAx>
        <c:axId val="178643688"/>
        <c:scaling>
          <c:orientation val="minMax"/>
        </c:scaling>
        <c:delete val="1"/>
        <c:axPos val="l"/>
        <c:numFmt formatCode="_(* #,##0.00_);_(* \(#,##0.00\);_(* &quot;-&quot;??_);_(@_)" sourceLinked="1"/>
        <c:majorTickMark val="none"/>
        <c:minorTickMark val="none"/>
        <c:tickLblPos val="nextTo"/>
        <c:crossAx val="1786507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ontserrat Medium" panose="00000600000000000000" pitchFamily="2"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ontserrat Medium" panose="00000600000000000000" pitchFamily="2"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'por porcentaje '!$B$3:$C$8</c:f>
              <c:multiLvlStrCache>
                <c:ptCount val="6"/>
                <c:lvl>
                  <c:pt idx="0">
                    <c:v>SERVICIOS PERSONALES</c:v>
                  </c:pt>
                  <c:pt idx="1">
                    <c:v>SERVICIOS NO PERSONALES</c:v>
                  </c:pt>
                  <c:pt idx="2">
                    <c:v>MATERIALES Y SUMINISTROS</c:v>
                  </c:pt>
                  <c:pt idx="3">
                    <c:v>PROPIEDAD, PLANTA, EQUIPO E INTANGIBLES</c:v>
                  </c:pt>
                  <c:pt idx="4">
                    <c:v>TRANSFERENCIAS CORRIENTES</c:v>
                  </c:pt>
                  <c:pt idx="5">
                    <c:v>ASIGNACIONES GLOBALES</c:v>
                  </c:pt>
                </c:lvl>
                <c:lvl>
                  <c:pt idx="0">
                    <c:v>´000</c:v>
                  </c:pt>
                  <c:pt idx="1">
                    <c:v>´100</c:v>
                  </c:pt>
                  <c:pt idx="2">
                    <c:v>´200</c:v>
                  </c:pt>
                  <c:pt idx="3">
                    <c:v>´300</c:v>
                  </c:pt>
                  <c:pt idx="4">
                    <c:v>´400</c:v>
                  </c:pt>
                  <c:pt idx="5">
                    <c:v>´900</c:v>
                  </c:pt>
                </c:lvl>
              </c:multiLvlStrCache>
            </c:multiLvlStrRef>
          </c:cat>
          <c:val>
            <c:numRef>
              <c:f>'por porcentaje '!$D$3:$D$8</c:f>
              <c:numCache>
                <c:formatCode>General</c:formatCode>
                <c:ptCount val="6"/>
                <c:pt idx="0">
                  <c:v>96.31</c:v>
                </c:pt>
                <c:pt idx="1">
                  <c:v>95.21</c:v>
                </c:pt>
                <c:pt idx="2">
                  <c:v>93.09</c:v>
                </c:pt>
                <c:pt idx="3">
                  <c:v>50.19</c:v>
                </c:pt>
                <c:pt idx="4">
                  <c:v>99.95</c:v>
                </c:pt>
                <c:pt idx="5">
                  <c:v>99.94</c:v>
                </c:pt>
              </c:numCache>
            </c:numRef>
          </c:val>
          <c:extLst>
            <c:ext xmlns:c16="http://schemas.microsoft.com/office/drawing/2014/chart" uri="{C3380CC4-5D6E-409C-BE32-E72D297353CC}">
              <c16:uniqueId val="{00000000-41D8-4ACF-A13C-F5E7A8E09F36}"/>
            </c:ext>
          </c:extLst>
        </c:ser>
        <c:dLbls>
          <c:showLegendKey val="0"/>
          <c:showVal val="0"/>
          <c:showCatName val="0"/>
          <c:showSerName val="0"/>
          <c:showPercent val="0"/>
          <c:showBubbleSize val="0"/>
        </c:dLbls>
        <c:gapWidth val="219"/>
        <c:overlap val="-27"/>
        <c:axId val="247319896"/>
        <c:axId val="247321464"/>
      </c:barChart>
      <c:catAx>
        <c:axId val="24731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247321464"/>
        <c:crosses val="autoZero"/>
        <c:auto val="1"/>
        <c:lblAlgn val="ctr"/>
        <c:lblOffset val="100"/>
        <c:noMultiLvlLbl val="0"/>
      </c:catAx>
      <c:valAx>
        <c:axId val="24732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2473198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ontserrat Medium" panose="00000600000000000000" pitchFamily="2" charset="0"/>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97152407593775E-2"/>
          <c:y val="0.13214630779848172"/>
          <c:w val="0.78660389549856147"/>
          <c:h val="0.71974242350141016"/>
        </c:manualLayout>
      </c:layout>
      <c:barChart>
        <c:barDir val="col"/>
        <c:grouping val="clustered"/>
        <c:varyColors val="0"/>
        <c:ser>
          <c:idx val="0"/>
          <c:order val="0"/>
          <c:tx>
            <c:strRef>
              <c:f>'POR GRUPOS DE GASTO'!$D$2</c:f>
              <c:strCache>
                <c:ptCount val="1"/>
                <c:pt idx="0">
                  <c:v>VIGENTE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'POR GRUPOS DE GASTO'!$B$3:$C$8</c:f>
              <c:multiLvlStrCache>
                <c:ptCount val="6"/>
                <c:lvl>
                  <c:pt idx="0">
                    <c:v>SERVICIOS PERSONALES</c:v>
                  </c:pt>
                  <c:pt idx="1">
                    <c:v>SERVICIOS NO PERSONALES</c:v>
                  </c:pt>
                  <c:pt idx="2">
                    <c:v>MATERIALES Y SUMINISTROS</c:v>
                  </c:pt>
                  <c:pt idx="3">
                    <c:v>PROPIEDAD, PLANTA, EQUIPO E INTANGIBLES</c:v>
                  </c:pt>
                  <c:pt idx="4">
                    <c:v>TRANSFERENCIAS CORRIENTES</c:v>
                  </c:pt>
                  <c:pt idx="5">
                    <c:v>ASIGNACIONES GLOBALES</c:v>
                  </c:pt>
                </c:lvl>
                <c:lvl>
                  <c:pt idx="0">
                    <c:v>´000</c:v>
                  </c:pt>
                  <c:pt idx="1">
                    <c:v>´100</c:v>
                  </c:pt>
                  <c:pt idx="2">
                    <c:v>´200</c:v>
                  </c:pt>
                  <c:pt idx="3">
                    <c:v>´300</c:v>
                  </c:pt>
                  <c:pt idx="4">
                    <c:v>´400</c:v>
                  </c:pt>
                  <c:pt idx="5">
                    <c:v>´900</c:v>
                  </c:pt>
                </c:lvl>
              </c:multiLvlStrCache>
            </c:multiLvlStrRef>
          </c:cat>
          <c:val>
            <c:numRef>
              <c:f>'POR GRUPOS DE GASTO'!$D$3:$D$8</c:f>
              <c:numCache>
                <c:formatCode>_(* #,##0.00_);_(* \(#,##0.00\);_(* "-"??_);_(@_)</c:formatCode>
                <c:ptCount val="6"/>
                <c:pt idx="0">
                  <c:v>8.7200000000000006</c:v>
                </c:pt>
                <c:pt idx="1">
                  <c:v>1.98</c:v>
                </c:pt>
                <c:pt idx="2">
                  <c:v>0.36</c:v>
                </c:pt>
                <c:pt idx="3">
                  <c:v>0.9</c:v>
                </c:pt>
                <c:pt idx="4">
                  <c:v>0.35</c:v>
                </c:pt>
                <c:pt idx="5">
                  <c:v>0.7</c:v>
                </c:pt>
              </c:numCache>
            </c:numRef>
          </c:val>
          <c:extLst>
            <c:ext xmlns:c16="http://schemas.microsoft.com/office/drawing/2014/chart" uri="{C3380CC4-5D6E-409C-BE32-E72D297353CC}">
              <c16:uniqueId val="{00000000-9D32-41A6-8D86-B2E939ADE858}"/>
            </c:ext>
          </c:extLst>
        </c:ser>
        <c:ser>
          <c:idx val="1"/>
          <c:order val="1"/>
          <c:tx>
            <c:strRef>
              <c:f>'POR GRUPOS DE GASTO'!$E$2</c:f>
              <c:strCache>
                <c:ptCount val="1"/>
                <c:pt idx="0">
                  <c:v> EJECUTADO </c:v>
                </c:pt>
              </c:strCache>
            </c:strRef>
          </c:tx>
          <c:spPr>
            <a:solidFill>
              <a:schemeClr val="accent6"/>
            </a:solidFill>
            <a:ln>
              <a:solidFill>
                <a:schemeClr val="accent6"/>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'POR GRUPOS DE GASTO'!$B$3:$C$8</c:f>
              <c:multiLvlStrCache>
                <c:ptCount val="6"/>
                <c:lvl>
                  <c:pt idx="0">
                    <c:v>SERVICIOS PERSONALES</c:v>
                  </c:pt>
                  <c:pt idx="1">
                    <c:v>SERVICIOS NO PERSONALES</c:v>
                  </c:pt>
                  <c:pt idx="2">
                    <c:v>MATERIALES Y SUMINISTROS</c:v>
                  </c:pt>
                  <c:pt idx="3">
                    <c:v>PROPIEDAD, PLANTA, EQUIPO E INTANGIBLES</c:v>
                  </c:pt>
                  <c:pt idx="4">
                    <c:v>TRANSFERENCIAS CORRIENTES</c:v>
                  </c:pt>
                  <c:pt idx="5">
                    <c:v>ASIGNACIONES GLOBALES</c:v>
                  </c:pt>
                </c:lvl>
                <c:lvl>
                  <c:pt idx="0">
                    <c:v>´000</c:v>
                  </c:pt>
                  <c:pt idx="1">
                    <c:v>´100</c:v>
                  </c:pt>
                  <c:pt idx="2">
                    <c:v>´200</c:v>
                  </c:pt>
                  <c:pt idx="3">
                    <c:v>´300</c:v>
                  </c:pt>
                  <c:pt idx="4">
                    <c:v>´400</c:v>
                  </c:pt>
                  <c:pt idx="5">
                    <c:v>´900</c:v>
                  </c:pt>
                </c:lvl>
              </c:multiLvlStrCache>
            </c:multiLvlStrRef>
          </c:cat>
          <c:val>
            <c:numRef>
              <c:f>'POR GRUPOS DE GASTO'!$E$3:$E$8</c:f>
              <c:numCache>
                <c:formatCode>_(* #,##0.00_);_(* \(#,##0.00\);_(* "-"??_);_(@_)</c:formatCode>
                <c:ptCount val="6"/>
                <c:pt idx="0">
                  <c:v>8.4</c:v>
                </c:pt>
                <c:pt idx="1">
                  <c:v>1.89</c:v>
                </c:pt>
                <c:pt idx="2">
                  <c:v>0.33</c:v>
                </c:pt>
                <c:pt idx="3">
                  <c:v>0.45</c:v>
                </c:pt>
                <c:pt idx="4">
                  <c:v>0.35</c:v>
                </c:pt>
                <c:pt idx="5">
                  <c:v>0.7</c:v>
                </c:pt>
              </c:numCache>
            </c:numRef>
          </c:val>
          <c:extLst>
            <c:ext xmlns:c16="http://schemas.microsoft.com/office/drawing/2014/chart" uri="{C3380CC4-5D6E-409C-BE32-E72D297353CC}">
              <c16:uniqueId val="{00000001-9D32-41A6-8D86-B2E939ADE858}"/>
            </c:ext>
          </c:extLst>
        </c:ser>
        <c:ser>
          <c:idx val="2"/>
          <c:order val="2"/>
          <c:tx>
            <c:strRef>
              <c:f>'POR GRUPOS DE GASTO'!$F$2</c:f>
              <c:strCache>
                <c:ptCount val="1"/>
                <c:pt idx="0">
                  <c:v>SALDO POR EJECUTAR </c:v>
                </c:pt>
              </c:strCache>
            </c:strRef>
          </c:tx>
          <c:spPr>
            <a:solidFill>
              <a:srgbClr val="FF0000"/>
            </a:solidFill>
            <a:ln>
              <a:solidFill>
                <a:srgbClr val="FF0000"/>
              </a:solidFill>
            </a:ln>
            <a:effectLst/>
          </c:spPr>
          <c:invertIfNegative val="0"/>
          <c:cat>
            <c:multiLvlStrRef>
              <c:f>'POR GRUPOS DE GASTO'!$B$3:$C$8</c:f>
              <c:multiLvlStrCache>
                <c:ptCount val="6"/>
                <c:lvl>
                  <c:pt idx="0">
                    <c:v>SERVICIOS PERSONALES</c:v>
                  </c:pt>
                  <c:pt idx="1">
                    <c:v>SERVICIOS NO PERSONALES</c:v>
                  </c:pt>
                  <c:pt idx="2">
                    <c:v>MATERIALES Y SUMINISTROS</c:v>
                  </c:pt>
                  <c:pt idx="3">
                    <c:v>PROPIEDAD, PLANTA, EQUIPO E INTANGIBLES</c:v>
                  </c:pt>
                  <c:pt idx="4">
                    <c:v>TRANSFERENCIAS CORRIENTES</c:v>
                  </c:pt>
                  <c:pt idx="5">
                    <c:v>ASIGNACIONES GLOBALES</c:v>
                  </c:pt>
                </c:lvl>
                <c:lvl>
                  <c:pt idx="0">
                    <c:v>´000</c:v>
                  </c:pt>
                  <c:pt idx="1">
                    <c:v>´100</c:v>
                  </c:pt>
                  <c:pt idx="2">
                    <c:v>´200</c:v>
                  </c:pt>
                  <c:pt idx="3">
                    <c:v>´300</c:v>
                  </c:pt>
                  <c:pt idx="4">
                    <c:v>´400</c:v>
                  </c:pt>
                  <c:pt idx="5">
                    <c:v>´900</c:v>
                  </c:pt>
                </c:lvl>
              </c:multiLvlStrCache>
            </c:multiLvlStrRef>
          </c:cat>
          <c:val>
            <c:numRef>
              <c:f>'POR GRUPOS DE GASTO'!$F$3:$F$8</c:f>
              <c:numCache>
                <c:formatCode>#,##0.00</c:formatCode>
                <c:ptCount val="6"/>
                <c:pt idx="0">
                  <c:v>0.32</c:v>
                </c:pt>
                <c:pt idx="1">
                  <c:v>0.09</c:v>
                </c:pt>
                <c:pt idx="2">
                  <c:v>0.02</c:v>
                </c:pt>
                <c:pt idx="3">
                  <c:v>0.15</c:v>
                </c:pt>
                <c:pt idx="4">
                  <c:v>0</c:v>
                </c:pt>
                <c:pt idx="5" formatCode="General">
                  <c:v>0</c:v>
                </c:pt>
              </c:numCache>
            </c:numRef>
          </c:val>
          <c:extLst>
            <c:ext xmlns:c16="http://schemas.microsoft.com/office/drawing/2014/chart" uri="{C3380CC4-5D6E-409C-BE32-E72D297353CC}">
              <c16:uniqueId val="{00000002-9D32-41A6-8D86-B2E939ADE858}"/>
            </c:ext>
          </c:extLst>
        </c:ser>
        <c:dLbls>
          <c:showLegendKey val="0"/>
          <c:showVal val="0"/>
          <c:showCatName val="0"/>
          <c:showSerName val="0"/>
          <c:showPercent val="0"/>
          <c:showBubbleSize val="0"/>
        </c:dLbls>
        <c:gapWidth val="150"/>
        <c:axId val="247323424"/>
        <c:axId val="247320680"/>
      </c:barChart>
      <c:catAx>
        <c:axId val="24732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ontserrat Medium" panose="00000600000000000000" pitchFamily="2" charset="0"/>
                <a:ea typeface="+mn-ea"/>
                <a:cs typeface="+mn-cs"/>
              </a:defRPr>
            </a:pPr>
            <a:endParaRPr lang="es-GT"/>
          </a:p>
        </c:txPr>
        <c:crossAx val="247320680"/>
        <c:crosses val="autoZero"/>
        <c:auto val="1"/>
        <c:lblAlgn val="ctr"/>
        <c:lblOffset val="100"/>
        <c:noMultiLvlLbl val="0"/>
      </c:catAx>
      <c:valAx>
        <c:axId val="24732068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247323424"/>
        <c:crosses val="autoZero"/>
        <c:crossBetween val="between"/>
      </c:valAx>
      <c:spPr>
        <a:noFill/>
        <a:ln>
          <a:noFill/>
        </a:ln>
        <a:effectLst/>
      </c:spPr>
    </c:plotArea>
    <c:legend>
      <c:legendPos val="r"/>
      <c:layout>
        <c:manualLayout>
          <c:xMode val="edge"/>
          <c:yMode val="edge"/>
          <c:x val="0.86854572763270588"/>
          <c:y val="0.24294836558848096"/>
          <c:w val="0.13145427236729407"/>
          <c:h val="0.546678350382992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legend>
    <c:plotVisOnly val="1"/>
    <c:dispBlanksAs val="gap"/>
    <c:showDLblsOverMax val="0"/>
  </c:chart>
  <c:spPr>
    <a:noFill/>
    <a:ln>
      <a:noFill/>
    </a:ln>
    <a:effectLst/>
  </c:spPr>
  <c:txPr>
    <a:bodyPr/>
    <a:lstStyle/>
    <a:p>
      <a:pPr>
        <a:defRPr sz="1200">
          <a:latin typeface="Montserrat Medium" panose="00000600000000000000" pitchFamily="2" charset="0"/>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accent1">
                <a:shade val="76000"/>
              </a:schemeClr>
            </a:solidFill>
            <a:ln>
              <a:noFill/>
            </a:ln>
            <a:effectLst/>
          </c:spPr>
          <c:invertIfNegative val="0"/>
          <c:cat>
            <c:strRef>
              <c:f>'[INFORME TERCER CUATRIMESTRE 2021.xlsx]RRHH'!$D$33:$D$35</c:f>
              <c:strCache>
                <c:ptCount val="3"/>
                <c:pt idx="0">
                  <c:v>Presupuesto Vigente</c:v>
                </c:pt>
                <c:pt idx="1">
                  <c:v>Presupuesto Ejecutado</c:v>
                </c:pt>
                <c:pt idx="2">
                  <c:v>Saldo por ejecutar</c:v>
                </c:pt>
              </c:strCache>
            </c:strRef>
          </c:cat>
          <c:val>
            <c:numRef>
              <c:f>'[INFORME TERCER CUATRIMESTRE 2021.xlsx]RRHH'!$E$33:$E$35</c:f>
              <c:numCache>
                <c:formatCode>General</c:formatCode>
                <c:ptCount val="3"/>
              </c:numCache>
            </c:numRef>
          </c:val>
          <c:extLst>
            <c:ext xmlns:c16="http://schemas.microsoft.com/office/drawing/2014/chart" uri="{C3380CC4-5D6E-409C-BE32-E72D297353CC}">
              <c16:uniqueId val="{00000000-37F0-4D74-AC0D-1E0CA9ED1F12}"/>
            </c:ext>
          </c:extLst>
        </c:ser>
        <c:ser>
          <c:idx val="1"/>
          <c:order val="1"/>
          <c:spPr>
            <a:solidFill>
              <a:schemeClr val="accent1">
                <a:tint val="77000"/>
              </a:schemeClr>
            </a:solidFill>
            <a:ln>
              <a:noFill/>
            </a:ln>
            <a:effectLst/>
          </c:spPr>
          <c:invertIfNegative val="0"/>
          <c:dPt>
            <c:idx val="0"/>
            <c:invertIfNegative val="0"/>
            <c:bubble3D val="0"/>
            <c:spPr>
              <a:solidFill>
                <a:srgbClr val="002060"/>
              </a:solidFill>
              <a:ln>
                <a:solidFill>
                  <a:srgbClr val="002060"/>
                </a:solidFill>
              </a:ln>
              <a:effectLst/>
            </c:spPr>
            <c:extLst>
              <c:ext xmlns:c16="http://schemas.microsoft.com/office/drawing/2014/chart" uri="{C3380CC4-5D6E-409C-BE32-E72D297353CC}">
                <c16:uniqueId val="{00000002-37F0-4D74-AC0D-1E0CA9ED1F12}"/>
              </c:ext>
            </c:extLst>
          </c:dPt>
          <c:dPt>
            <c:idx val="1"/>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4-37F0-4D74-AC0D-1E0CA9ED1F1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ontserrat Medium" panose="00000600000000000000" pitchFamily="2"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 TERCER CUATRIMESTRE 2021.xlsx]RRHH'!$D$33:$D$35</c:f>
              <c:strCache>
                <c:ptCount val="3"/>
                <c:pt idx="0">
                  <c:v>Presupuesto Vigente</c:v>
                </c:pt>
                <c:pt idx="1">
                  <c:v>Presupuesto Ejecutado</c:v>
                </c:pt>
                <c:pt idx="2">
                  <c:v>Saldo por ejecutar</c:v>
                </c:pt>
              </c:strCache>
            </c:strRef>
          </c:cat>
          <c:val>
            <c:numRef>
              <c:f>'[INFORME TERCER CUATRIMESTRE 2021.xlsx]RRHH'!$F$33:$F$35</c:f>
              <c:numCache>
                <c:formatCode>_("Q"* #,##0.00_);_("Q"* \(#,##0.00\);_("Q"* "-"??_);_(@_)</c:formatCode>
                <c:ptCount val="3"/>
                <c:pt idx="0">
                  <c:v>8719516</c:v>
                </c:pt>
                <c:pt idx="1">
                  <c:v>8398141.4799999986</c:v>
                </c:pt>
                <c:pt idx="2">
                  <c:v>321374.51999999996</c:v>
                </c:pt>
              </c:numCache>
            </c:numRef>
          </c:val>
          <c:extLst>
            <c:ext xmlns:c16="http://schemas.microsoft.com/office/drawing/2014/chart" uri="{C3380CC4-5D6E-409C-BE32-E72D297353CC}">
              <c16:uniqueId val="{00000005-37F0-4D74-AC0D-1E0CA9ED1F12}"/>
            </c:ext>
          </c:extLst>
        </c:ser>
        <c:dLbls>
          <c:showLegendKey val="0"/>
          <c:showVal val="0"/>
          <c:showCatName val="0"/>
          <c:showSerName val="0"/>
          <c:showPercent val="0"/>
          <c:showBubbleSize val="0"/>
        </c:dLbls>
        <c:gapWidth val="219"/>
        <c:overlap val="-27"/>
        <c:axId val="190280448"/>
        <c:axId val="190281984"/>
      </c:barChart>
      <c:catAx>
        <c:axId val="1902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190281984"/>
        <c:crosses val="autoZero"/>
        <c:auto val="1"/>
        <c:lblAlgn val="ctr"/>
        <c:lblOffset val="100"/>
        <c:noMultiLvlLbl val="0"/>
      </c:catAx>
      <c:valAx>
        <c:axId val="190281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19028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legend>
    <c:plotVisOnly val="1"/>
    <c:dispBlanksAs val="gap"/>
    <c:showDLblsOverMax val="0"/>
  </c:chart>
  <c:spPr>
    <a:noFill/>
    <a:ln>
      <a:noFill/>
    </a:ln>
    <a:effectLst/>
  </c:spPr>
  <c:txPr>
    <a:bodyPr/>
    <a:lstStyle/>
    <a:p>
      <a:pPr>
        <a:defRPr sz="1200">
          <a:latin typeface="Montserrat Medium" panose="00000600000000000000" pitchFamily="2" charset="0"/>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67571487774555E-2"/>
          <c:y val="6.8235540324901256E-2"/>
          <c:w val="0.71932741740615769"/>
          <c:h val="0.73177248192813105"/>
        </c:manualLayout>
      </c:layout>
      <c:barChart>
        <c:barDir val="col"/>
        <c:grouping val="clustered"/>
        <c:varyColors val="0"/>
        <c:ser>
          <c:idx val="0"/>
          <c:order val="0"/>
          <c:tx>
            <c:strRef>
              <c:f>INVERSION!$B$4:$C$4</c:f>
              <c:strCache>
                <c:ptCount val="2"/>
                <c:pt idx="0">
                  <c:v>´300</c:v>
                </c:pt>
                <c:pt idx="1">
                  <c:v>PROPIEDAD, PLANTA, EQUIPO E INTANGIBLES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ontserrat Medium" panose="00000600000000000000" pitchFamily="2" charset="0"/>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INVERSION!$D$3:$F$3</c:f>
              <c:strCache>
                <c:ptCount val="3"/>
                <c:pt idx="0">
                  <c:v>VIGENTE</c:v>
                </c:pt>
                <c:pt idx="1">
                  <c:v> EJECUTADO  </c:v>
                </c:pt>
                <c:pt idx="2">
                  <c:v>SALDO POR EJECUTAR </c:v>
                </c:pt>
              </c:strCache>
            </c:strRef>
          </c:cat>
          <c:val>
            <c:numRef>
              <c:f>INVERSION!$D$4:$F$4</c:f>
              <c:numCache>
                <c:formatCode>_(* #,##0.00_);_(* \(#,##0.00\);_(* "-"??_);_(@_)</c:formatCode>
                <c:ptCount val="3"/>
                <c:pt idx="0">
                  <c:v>0.9</c:v>
                </c:pt>
                <c:pt idx="1">
                  <c:v>0.45</c:v>
                </c:pt>
                <c:pt idx="2" formatCode="#,##0.00">
                  <c:v>0.45</c:v>
                </c:pt>
              </c:numCache>
            </c:numRef>
          </c:val>
          <c:extLst>
            <c:ext xmlns:c16="http://schemas.microsoft.com/office/drawing/2014/chart" uri="{C3380CC4-5D6E-409C-BE32-E72D297353CC}">
              <c16:uniqueId val="{00000000-7CCD-4116-943B-646F50C61880}"/>
            </c:ext>
          </c:extLst>
        </c:ser>
        <c:dLbls>
          <c:dLblPos val="outEnd"/>
          <c:showLegendKey val="0"/>
          <c:showVal val="1"/>
          <c:showCatName val="0"/>
          <c:showSerName val="0"/>
          <c:showPercent val="0"/>
          <c:showBubbleSize val="0"/>
        </c:dLbls>
        <c:gapWidth val="164"/>
        <c:overlap val="-22"/>
        <c:axId val="247321856"/>
        <c:axId val="247322640"/>
      </c:barChart>
      <c:catAx>
        <c:axId val="2473218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247322640"/>
        <c:crosses val="autoZero"/>
        <c:auto val="1"/>
        <c:lblAlgn val="ctr"/>
        <c:lblOffset val="100"/>
        <c:noMultiLvlLbl val="0"/>
      </c:catAx>
      <c:valAx>
        <c:axId val="247322640"/>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crossAx val="247321856"/>
        <c:crosses val="autoZero"/>
        <c:crossBetween val="between"/>
      </c:valAx>
      <c:spPr>
        <a:noFill/>
        <a:ln>
          <a:noFill/>
        </a:ln>
        <a:effectLst/>
      </c:spPr>
    </c:plotArea>
    <c:legend>
      <c:legendPos val="t"/>
      <c:layout>
        <c:manualLayout>
          <c:xMode val="edge"/>
          <c:yMode val="edge"/>
          <c:x val="0.78927976930515265"/>
          <c:y val="0.24537037037037038"/>
          <c:w val="0.20872116314408068"/>
          <c:h val="0.480903324584426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Medium" panose="00000600000000000000" pitchFamily="2" charset="0"/>
              <a:ea typeface="+mn-ea"/>
              <a:cs typeface="+mn-cs"/>
            </a:defRPr>
          </a:pPr>
          <a:endParaRPr lang="es-GT"/>
        </a:p>
      </c:txPr>
    </c:legend>
    <c:plotVisOnly val="1"/>
    <c:dispBlanksAs val="gap"/>
    <c:showDLblsOverMax val="0"/>
  </c:chart>
  <c:spPr>
    <a:noFill/>
    <a:ln>
      <a:noFill/>
    </a:ln>
    <a:effectLst/>
  </c:spPr>
  <c:txPr>
    <a:bodyPr/>
    <a:lstStyle/>
    <a:p>
      <a:pPr>
        <a:defRPr sz="1200">
          <a:latin typeface="Montserrat Medium" panose="00000600000000000000" pitchFamily="2" charset="0"/>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FINALIDAD!$B$3</c:f>
              <c:strCache>
                <c:ptCount val="1"/>
                <c:pt idx="0">
                  <c:v>SERVICIOS PÚBLICOS GENERALES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FINALIDAD!$C$2:$E$2</c:f>
              <c:strCache>
                <c:ptCount val="3"/>
                <c:pt idx="0">
                  <c:v>VIGENTE</c:v>
                </c:pt>
                <c:pt idx="1">
                  <c:v> EJECUTADO  </c:v>
                </c:pt>
                <c:pt idx="2">
                  <c:v>SALDO POR EJECUTAR </c:v>
                </c:pt>
              </c:strCache>
            </c:strRef>
          </c:cat>
          <c:val>
            <c:numRef>
              <c:f>FINALIDAD!$C$3:$E$3</c:f>
              <c:numCache>
                <c:formatCode>#,##0.00</c:formatCode>
                <c:ptCount val="3"/>
                <c:pt idx="0">
                  <c:v>0.23</c:v>
                </c:pt>
                <c:pt idx="1">
                  <c:v>0.23</c:v>
                </c:pt>
                <c:pt idx="2" formatCode="General">
                  <c:v>0</c:v>
                </c:pt>
              </c:numCache>
            </c:numRef>
          </c:val>
          <c:extLst>
            <c:ext xmlns:c16="http://schemas.microsoft.com/office/drawing/2014/chart" uri="{C3380CC4-5D6E-409C-BE32-E72D297353CC}">
              <c16:uniqueId val="{00000000-7355-4AB1-8E81-682E1F6F8FAD}"/>
            </c:ext>
          </c:extLst>
        </c:ser>
        <c:ser>
          <c:idx val="1"/>
          <c:order val="1"/>
          <c:tx>
            <c:strRef>
              <c:f>FINALIDAD!$B$4</c:f>
              <c:strCache>
                <c:ptCount val="1"/>
                <c:pt idx="0">
                  <c:v>PROTECCIÓN SOCIAL</c:v>
                </c:pt>
              </c:strCache>
            </c:strRef>
          </c:tx>
          <c:spPr>
            <a:solidFill>
              <a:schemeClr val="accent6">
                <a:lumMod val="40000"/>
                <a:lumOff val="60000"/>
              </a:schemeClr>
            </a:solidFill>
            <a:ln w="9525" cap="flat" cmpd="sng" algn="ctr">
              <a:solidFill>
                <a:schemeClr val="accent6">
                  <a:lumMod val="20000"/>
                  <a:lumOff val="80000"/>
                </a:schemeClr>
              </a:solidFill>
              <a:round/>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FINALIDAD!$C$2:$E$2</c:f>
              <c:strCache>
                <c:ptCount val="3"/>
                <c:pt idx="0">
                  <c:v>VIGENTE</c:v>
                </c:pt>
                <c:pt idx="1">
                  <c:v> EJECUTADO  </c:v>
                </c:pt>
                <c:pt idx="2">
                  <c:v>SALDO POR EJECUTAR </c:v>
                </c:pt>
              </c:strCache>
            </c:strRef>
          </c:cat>
          <c:val>
            <c:numRef>
              <c:f>FINALIDAD!$C$4:$E$4</c:f>
              <c:numCache>
                <c:formatCode>#,##0.00</c:formatCode>
                <c:ptCount val="3"/>
                <c:pt idx="0">
                  <c:v>12.77</c:v>
                </c:pt>
                <c:pt idx="1">
                  <c:v>11.88</c:v>
                </c:pt>
                <c:pt idx="2">
                  <c:v>0.87</c:v>
                </c:pt>
              </c:numCache>
            </c:numRef>
          </c:val>
          <c:extLst>
            <c:ext xmlns:c16="http://schemas.microsoft.com/office/drawing/2014/chart" uri="{C3380CC4-5D6E-409C-BE32-E72D297353CC}">
              <c16:uniqueId val="{00000001-7355-4AB1-8E81-682E1F6F8FAD}"/>
            </c:ext>
          </c:extLst>
        </c:ser>
        <c:dLbls>
          <c:dLblPos val="inEnd"/>
          <c:showLegendKey val="0"/>
          <c:showVal val="1"/>
          <c:showCatName val="0"/>
          <c:showSerName val="0"/>
          <c:showPercent val="0"/>
          <c:showBubbleSize val="0"/>
        </c:dLbls>
        <c:gapWidth val="100"/>
        <c:axId val="247794120"/>
        <c:axId val="252464608"/>
      </c:barChart>
      <c:catAx>
        <c:axId val="24779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crossAx val="252464608"/>
        <c:crosses val="autoZero"/>
        <c:auto val="1"/>
        <c:lblAlgn val="ctr"/>
        <c:lblOffset val="100"/>
        <c:noMultiLvlLbl val="0"/>
      </c:catAx>
      <c:valAx>
        <c:axId val="2524646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crossAx val="24779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ontserrat Medium" panose="00000600000000000000" pitchFamily="2" charset="0"/>
              <a:ea typeface="+mn-ea"/>
              <a:cs typeface="+mn-cs"/>
            </a:defRPr>
          </a:pPr>
          <a:endParaRPr lang="es-GT"/>
        </a:p>
      </c:txPr>
    </c:legend>
    <c:plotVisOnly val="1"/>
    <c:dispBlanksAs val="gap"/>
    <c:showDLblsOverMax val="0"/>
  </c:chart>
  <c:spPr>
    <a:noFill/>
    <a:ln>
      <a:noFill/>
    </a:ln>
    <a:effectLst/>
  </c:spPr>
  <c:txPr>
    <a:bodyPr/>
    <a:lstStyle/>
    <a:p>
      <a:pPr>
        <a:defRPr sz="1200">
          <a:latin typeface="Montserrat Medium" panose="00000600000000000000" pitchFamily="2" charset="0"/>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3578A-9157-6141-8D8B-0147C28EC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4BD462E0-B8B4-354F-B48A-FB65A684D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32CE932C-FEF6-D242-9AAF-D16F8416012A}"/>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5" name="Marcador de pie de página 4">
            <a:extLst>
              <a:ext uri="{FF2B5EF4-FFF2-40B4-BE49-F238E27FC236}">
                <a16:creationId xmlns:a16="http://schemas.microsoft.com/office/drawing/2014/main" id="{3A073356-E3CF-4442-A9F4-814AE7FEB17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8DA816A5-86B9-7647-BA1C-B814A8164DFE}"/>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86913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EB487-EAA1-A84B-849A-42DEB1AF79E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4B29034A-01EE-0C47-8FEC-BA5E7EEF8A6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AC1761A3-0142-7E42-804E-E4BAB3213D68}"/>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5" name="Marcador de pie de página 4">
            <a:extLst>
              <a:ext uri="{FF2B5EF4-FFF2-40B4-BE49-F238E27FC236}">
                <a16:creationId xmlns:a16="http://schemas.microsoft.com/office/drawing/2014/main" id="{2ADE0058-26C4-9B4B-A8D5-79F31DAF589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AD1DE97-164E-9746-B7FA-691C7DBF9094}"/>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8846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BBF326-B631-5448-8F72-F16818B27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5BCE8F4F-8962-874E-BA05-7C8B3978581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AFC45AB-972C-F34D-BE14-7FD11B805171}"/>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5" name="Marcador de pie de página 4">
            <a:extLst>
              <a:ext uri="{FF2B5EF4-FFF2-40B4-BE49-F238E27FC236}">
                <a16:creationId xmlns:a16="http://schemas.microsoft.com/office/drawing/2014/main" id="{6CB2CF8A-368B-7347-BFE9-C865B14F79E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D567150-0AC7-9C48-9C61-BBA901FD0764}"/>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248339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F104F-3959-6047-92AC-779B78999E4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AF44DBC-E909-4F4D-9E5E-C981186D9D44}"/>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5EF18716-8607-F748-8A1C-705618AB423E}"/>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5" name="Marcador de pie de página 4">
            <a:extLst>
              <a:ext uri="{FF2B5EF4-FFF2-40B4-BE49-F238E27FC236}">
                <a16:creationId xmlns:a16="http://schemas.microsoft.com/office/drawing/2014/main" id="{7924D4FE-B475-144C-8FAD-BE5D3186EBB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3D499CCD-B6C2-B94F-897E-8BC8932DE727}"/>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24541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CAF9E-165E-7B4C-9E0E-BFF5853E513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C5485BF-8AC3-C148-9A1D-6ECE41B3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CB6C60E-59A4-E849-BA6B-77E7B967A302}"/>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5" name="Marcador de pie de página 4">
            <a:extLst>
              <a:ext uri="{FF2B5EF4-FFF2-40B4-BE49-F238E27FC236}">
                <a16:creationId xmlns:a16="http://schemas.microsoft.com/office/drawing/2014/main" id="{D85D5C53-892B-854B-9D23-C28147C81DF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D6197A51-055B-3743-BC65-31B022346601}"/>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179338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BF840-BAE4-F34B-8801-4EA487463AF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3FD6930-F026-B34D-873C-24763733213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DB027978-94F2-7C49-9A97-4DBFEF3F0F9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26764144-ADE2-F845-8061-BE941F275C32}"/>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6" name="Marcador de pie de página 5">
            <a:extLst>
              <a:ext uri="{FF2B5EF4-FFF2-40B4-BE49-F238E27FC236}">
                <a16:creationId xmlns:a16="http://schemas.microsoft.com/office/drawing/2014/main" id="{0A75F1C9-5A65-BF47-9176-92260EE7DA9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46815B6-6DA8-EF4E-85EE-44EA17FC82F2}"/>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272315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128C0-7C0C-8F47-B536-5F9DF45D6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E7308102-7615-804F-ADCD-248DDC3D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C30D84D3-6873-5B47-9220-E1C20F7AF6A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a16="http://schemas.microsoft.com/office/drawing/2014/main" id="{097814A5-AC9F-F84A-8DC8-76642F869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a16="http://schemas.microsoft.com/office/drawing/2014/main" id="{AE368F02-15BA-6142-86A8-5697AD4319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a16="http://schemas.microsoft.com/office/drawing/2014/main" id="{DDECEB56-CCDA-134C-9321-BD75F86F5E91}"/>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8" name="Marcador de pie de página 7">
            <a:extLst>
              <a:ext uri="{FF2B5EF4-FFF2-40B4-BE49-F238E27FC236}">
                <a16:creationId xmlns:a16="http://schemas.microsoft.com/office/drawing/2014/main" id="{C7BE4FD2-C573-F14C-8A6B-EB4F92E7AC0D}"/>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4C1A6395-5C35-F341-96D1-CE5E7A8F99DA}"/>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26643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25C1E-4AC5-1440-AF30-CA84B5557E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A709ECEB-25A1-BC46-A5D2-E45C240C6FBD}"/>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4" name="Marcador de pie de página 3">
            <a:extLst>
              <a:ext uri="{FF2B5EF4-FFF2-40B4-BE49-F238E27FC236}">
                <a16:creationId xmlns:a16="http://schemas.microsoft.com/office/drawing/2014/main" id="{48AF3042-7F6F-9F41-A1C9-0907AB1FF05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4EB3EA2F-BF71-D04C-A90B-F56C0D24E48D}"/>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18398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2DAE78-1A9B-104D-BFF0-43153E5A3B23}"/>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3" name="Marcador de pie de página 2">
            <a:extLst>
              <a:ext uri="{FF2B5EF4-FFF2-40B4-BE49-F238E27FC236}">
                <a16:creationId xmlns:a16="http://schemas.microsoft.com/office/drawing/2014/main" id="{BB1DCBAA-6D1C-1E49-81E9-B4647F77E0B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DCBF2DF7-A9A0-7F41-9DE7-412747CB3471}"/>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19258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19AF7-8A07-A64C-852C-0913435919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DC463323-8811-894C-87C8-22CC7ED7D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a16="http://schemas.microsoft.com/office/drawing/2014/main" id="{4EFD6BA6-18C2-0E43-8E1B-FB59BE40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F476ACC2-A71C-AA45-9375-55AED2D8FDE5}"/>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6" name="Marcador de pie de página 5">
            <a:extLst>
              <a:ext uri="{FF2B5EF4-FFF2-40B4-BE49-F238E27FC236}">
                <a16:creationId xmlns:a16="http://schemas.microsoft.com/office/drawing/2014/main" id="{F760BA5F-85F1-3F41-BB05-0F116231C39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5FB294C-05E9-1049-A27B-00F8871C2DD1}"/>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35797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F97BD-089A-0047-996D-59C17751C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8568DC32-C94E-604B-A0C5-10875BF0B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0A20C940-292F-0E42-BA96-6A3A765C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C3049649-229D-5948-A501-B63DEB8BB1C6}"/>
              </a:ext>
            </a:extLst>
          </p:cNvPr>
          <p:cNvSpPr>
            <a:spLocks noGrp="1"/>
          </p:cNvSpPr>
          <p:nvPr>
            <p:ph type="dt" sz="half" idx="10"/>
          </p:nvPr>
        </p:nvSpPr>
        <p:spPr/>
        <p:txBody>
          <a:bodyPr/>
          <a:lstStyle/>
          <a:p>
            <a:fld id="{8552B0BA-3CCA-D246-BB92-D00AF938F3BB}" type="datetimeFigureOut">
              <a:rPr lang="es-GT" smtClean="0"/>
              <a:t>04/01/2022</a:t>
            </a:fld>
            <a:endParaRPr lang="es-GT"/>
          </a:p>
        </p:txBody>
      </p:sp>
      <p:sp>
        <p:nvSpPr>
          <p:cNvPr id="6" name="Marcador de pie de página 5">
            <a:extLst>
              <a:ext uri="{FF2B5EF4-FFF2-40B4-BE49-F238E27FC236}">
                <a16:creationId xmlns:a16="http://schemas.microsoft.com/office/drawing/2014/main" id="{08A2503E-95BA-D24E-B72A-F6F43BEB86F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2559918-6EB9-4940-96B3-51367236376E}"/>
              </a:ext>
            </a:extLst>
          </p:cNvPr>
          <p:cNvSpPr>
            <a:spLocks noGrp="1"/>
          </p:cNvSpPr>
          <p:nvPr>
            <p:ph type="sldNum" sz="quarter" idx="12"/>
          </p:nvPr>
        </p:nvSpPr>
        <p:spPr/>
        <p:txBody>
          <a:bodyPr/>
          <a:lstStyle/>
          <a:p>
            <a:fld id="{34CCA97E-B1DA-9C4E-BAA5-F80DC6EF9D8E}" type="slidenum">
              <a:rPr lang="es-GT" smtClean="0"/>
              <a:t>‹Nº›</a:t>
            </a:fld>
            <a:endParaRPr lang="es-GT"/>
          </a:p>
        </p:txBody>
      </p:sp>
    </p:spTree>
    <p:extLst>
      <p:ext uri="{BB962C8B-B14F-4D97-AF65-F5344CB8AC3E}">
        <p14:creationId xmlns:p14="http://schemas.microsoft.com/office/powerpoint/2010/main" val="156718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1A75A8-6042-0B4F-932B-2B6E7A71B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2BFDB75-FC4C-9E46-8267-F3A29FEAC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087E0F5-9507-234E-862A-A62C099B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B0BA-3CCA-D246-BB92-D00AF938F3BB}" type="datetimeFigureOut">
              <a:rPr lang="es-GT" smtClean="0"/>
              <a:t>04/01/2022</a:t>
            </a:fld>
            <a:endParaRPr lang="es-GT"/>
          </a:p>
        </p:txBody>
      </p:sp>
      <p:sp>
        <p:nvSpPr>
          <p:cNvPr id="5" name="Marcador de pie de página 4">
            <a:extLst>
              <a:ext uri="{FF2B5EF4-FFF2-40B4-BE49-F238E27FC236}">
                <a16:creationId xmlns:a16="http://schemas.microsoft.com/office/drawing/2014/main" id="{439D3D20-0635-984A-A247-3DBABB96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EDBD18BA-F621-F448-A04A-BF0865C5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A97E-B1DA-9C4E-BAA5-F80DC6EF9D8E}" type="slidenum">
              <a:rPr lang="es-GT" smtClean="0"/>
              <a:t>‹Nº›</a:t>
            </a:fld>
            <a:endParaRPr lang="es-GT"/>
          </a:p>
        </p:txBody>
      </p:sp>
    </p:spTree>
    <p:extLst>
      <p:ext uri="{BB962C8B-B14F-4D97-AF65-F5344CB8AC3E}">
        <p14:creationId xmlns:p14="http://schemas.microsoft.com/office/powerpoint/2010/main" val="330166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FEAA-14A2-D946-AD1C-8F22934E2418}"/>
              </a:ext>
            </a:extLst>
          </p:cNvPr>
          <p:cNvSpPr>
            <a:spLocks noGrp="1"/>
          </p:cNvSpPr>
          <p:nvPr>
            <p:ph type="ctrTitle"/>
          </p:nvPr>
        </p:nvSpPr>
        <p:spPr>
          <a:xfrm>
            <a:off x="838200" y="3515043"/>
            <a:ext cx="9144000" cy="2245677"/>
          </a:xfrm>
        </p:spPr>
        <p:txBody>
          <a:bodyPr anchor="ctr">
            <a:normAutofit fontScale="90000"/>
          </a:bodyPr>
          <a:lstStyle/>
          <a:p>
            <a:pPr algn="l"/>
            <a:r>
              <a:rPr lang="es-GT" sz="4200" b="1" dirty="0">
                <a:solidFill>
                  <a:schemeClr val="bg1"/>
                </a:solidFill>
                <a:latin typeface="Montserrat" pitchFamily="2" charset="77"/>
              </a:rPr>
              <a:t>CONSEJO NACIONAL DE </a:t>
            </a:r>
            <a:br>
              <a:rPr lang="es-GT" sz="4200" b="1" dirty="0">
                <a:solidFill>
                  <a:schemeClr val="bg1"/>
                </a:solidFill>
                <a:latin typeface="Montserrat" pitchFamily="2" charset="77"/>
              </a:rPr>
            </a:br>
            <a:r>
              <a:rPr lang="es-GT" sz="4200" b="1" dirty="0">
                <a:solidFill>
                  <a:srgbClr val="178CC5"/>
                </a:solidFill>
                <a:latin typeface="Montserrat" pitchFamily="2" charset="77"/>
              </a:rPr>
              <a:t>LA JUVENTUD –CONJUVE-</a:t>
            </a:r>
            <a:br>
              <a:rPr lang="es-GT" sz="4200" b="1" dirty="0">
                <a:solidFill>
                  <a:srgbClr val="178CC5"/>
                </a:solidFill>
                <a:latin typeface="Montserrat" pitchFamily="2" charset="77"/>
              </a:rPr>
            </a:br>
            <a:r>
              <a:rPr lang="es-GT" sz="4200" b="1" dirty="0">
                <a:solidFill>
                  <a:schemeClr val="bg1"/>
                </a:solidFill>
                <a:latin typeface="Montserrat" pitchFamily="2" charset="77"/>
              </a:rPr>
              <a:t>TERCER INFORME CUATRIMESTRAL</a:t>
            </a:r>
            <a:br>
              <a:rPr lang="es-GT" sz="4200" b="1" dirty="0">
                <a:solidFill>
                  <a:schemeClr val="bg1"/>
                </a:solidFill>
                <a:latin typeface="Montserrat" pitchFamily="2" charset="77"/>
              </a:rPr>
            </a:br>
            <a:r>
              <a:rPr lang="es-GT" sz="4200" b="1" dirty="0">
                <a:solidFill>
                  <a:schemeClr val="bg1"/>
                </a:solidFill>
                <a:latin typeface="Montserrat" pitchFamily="2" charset="77"/>
              </a:rPr>
              <a:t>DE RENDICIÓN DE CUENTAS</a:t>
            </a:r>
          </a:p>
        </p:txBody>
      </p:sp>
      <p:sp>
        <p:nvSpPr>
          <p:cNvPr id="3" name="Título 1">
            <a:extLst>
              <a:ext uri="{FF2B5EF4-FFF2-40B4-BE49-F238E27FC236}">
                <a16:creationId xmlns:a16="http://schemas.microsoft.com/office/drawing/2014/main" id="{7045FEAA-14A2-D946-AD1C-8F22934E2418}"/>
              </a:ext>
            </a:extLst>
          </p:cNvPr>
          <p:cNvSpPr txBox="1">
            <a:spLocks/>
          </p:cNvSpPr>
          <p:nvPr/>
        </p:nvSpPr>
        <p:spPr>
          <a:xfrm>
            <a:off x="864704" y="5664627"/>
            <a:ext cx="9144000" cy="7977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1400" b="1" dirty="0">
                <a:solidFill>
                  <a:schemeClr val="bg1"/>
                </a:solidFill>
                <a:latin typeface="Montserrat" pitchFamily="2" charset="77"/>
              </a:rPr>
              <a:t>E</a:t>
            </a:r>
            <a:r>
              <a:rPr lang="es-GT" sz="1400" b="1" dirty="0">
                <a:solidFill>
                  <a:schemeClr val="bg1"/>
                </a:solidFill>
                <a:latin typeface="Montserrat" pitchFamily="2" charset="77"/>
              </a:rPr>
              <a:t>NERO 2022</a:t>
            </a:r>
          </a:p>
        </p:txBody>
      </p:sp>
    </p:spTree>
    <p:extLst>
      <p:ext uri="{BB962C8B-B14F-4D97-AF65-F5344CB8AC3E}">
        <p14:creationId xmlns:p14="http://schemas.microsoft.com/office/powerpoint/2010/main" val="25509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08FDE70C-3896-4EA4-8443-1A78D7CD1F41}"/>
              </a:ext>
            </a:extLst>
          </p:cNvPr>
          <p:cNvSpPr txBox="1"/>
          <p:nvPr/>
        </p:nvSpPr>
        <p:spPr>
          <a:xfrm>
            <a:off x="796158" y="1459454"/>
            <a:ext cx="7748751" cy="3939092"/>
          </a:xfrm>
          <a:prstGeom prst="rect">
            <a:avLst/>
          </a:prstGeom>
          <a:noFill/>
        </p:spPr>
        <p:txBody>
          <a:bodyPr wrap="square">
            <a:spAutoFit/>
          </a:bodyPr>
          <a:lstStyle/>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Para el grupo de 300 “Propiedad, planta, equipo e intangibles” se ejecutó un monto de cuatrocientos cuarenta y nueve mil doscientos treinta quetzales con 18/100, esto representa el 50.19%, esto por la adquisición de un equipo de cómputo, entre otros, estos equipos los cuales serán utilizados por las áreas de la institución, por las restricciones del Covid-19 no se ha podido ejecutar de acuerdo con lo programado.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El grupo 400 “Transferencias corrientes”, presentó una ejecución por trescientos cincuenta mil trescientos ochenta y cuatro quetzales con 96/100, este tuvo el mayor porcentaje de ejecución con un 99.95% y se distribuyó en el pago de prestaciones laborales y vacaciones por retiro a ex colaboradores.</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El grupo 900 “Asignaciones Globales”, tuvo una ejecución de seiscientos noventa y cinco mil quinientos veintiséis quetzales con 66/100, representa el 99.94%, distribuido en pago de demandas judiciales, de forma laboral </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(ver anexo 1)</a:t>
            </a: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8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4" name="Rectangle 5">
            <a:extLst>
              <a:ext uri="{FF2B5EF4-FFF2-40B4-BE49-F238E27FC236}">
                <a16:creationId xmlns:a16="http://schemas.microsoft.com/office/drawing/2014/main" id="{56013CDE-7EF4-443D-BBD5-D1E1FCB02082}"/>
              </a:ext>
            </a:extLst>
          </p:cNvPr>
          <p:cNvSpPr>
            <a:spLocks noChangeArrowheads="1"/>
          </p:cNvSpPr>
          <p:nvPr/>
        </p:nvSpPr>
        <p:spPr bwMode="auto">
          <a:xfrm>
            <a:off x="413436" y="722876"/>
            <a:ext cx="93522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6. presupuesto asignado, vigente, ejecutado y saldo por ejecutar del grupo de gasto de servicios personales (grupo 0).    </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    </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Gráfica número 4: Presupuesto asignado, vigente, ejecutado y</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y saldo por ejecutar del grupo de gasto de servicios personales (grupo 0).</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p:txBody>
      </p:sp>
      <p:graphicFrame>
        <p:nvGraphicFramePr>
          <p:cNvPr id="19" name="Gráfico 18">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932552761"/>
              </p:ext>
            </p:extLst>
          </p:nvPr>
        </p:nvGraphicFramePr>
        <p:xfrm>
          <a:off x="571091" y="2195287"/>
          <a:ext cx="5791200" cy="29241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6">
            <a:extLst>
              <a:ext uri="{FF2B5EF4-FFF2-40B4-BE49-F238E27FC236}">
                <a16:creationId xmlns:a16="http://schemas.microsoft.com/office/drawing/2014/main" id="{090E4918-C3EC-429A-97FB-372725B538E2}"/>
              </a:ext>
            </a:extLst>
          </p:cNvPr>
          <p:cNvSpPr>
            <a:spLocks noChangeArrowheads="1"/>
          </p:cNvSpPr>
          <p:nvPr/>
        </p:nvSpPr>
        <p:spPr bwMode="auto">
          <a:xfrm>
            <a:off x="413436" y="5379373"/>
            <a:ext cx="63786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Fuente: elaboración propia departamento de Recursos Humanos.</a:t>
            </a:r>
            <a:endParaRPr kumimoji="0" lang="es-GT" altLang="es-GT" sz="1200" b="0" i="0" u="none" strike="noStrike" cap="none" normalizeH="0" baseline="0" dirty="0">
              <a:ln>
                <a:noFill/>
              </a:ln>
              <a:solidFill>
                <a:schemeClr val="tx1"/>
              </a:solidFill>
              <a:effectLst/>
              <a:latin typeface="Montserrat Medium" panose="000006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En la gráfica anterior, se puede observar que de los Q 8,719,516.00 asignados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 para pago de sueldos y otras prestaciones directamente relacionadas con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remuneraciones al personal se ha ejecutado un monto de Q. 8,398,141.48 lo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que equivale a un 96.31% de ejecución, mismos que están orientados a mejorar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cualitativamente el recurso humano de la institución </a:t>
            </a: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(ver anexo 2)</a:t>
            </a: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      </a:t>
            </a:r>
            <a:endParaRPr kumimoji="0" lang="es-ES_tradnl" altLang="es-GT" sz="1200" b="0" i="0" u="none" strike="noStrike" cap="none" normalizeH="0" baseline="0" dirty="0">
              <a:ln>
                <a:noFill/>
              </a:ln>
              <a:solidFill>
                <a:schemeClr val="tx1"/>
              </a:solidFill>
              <a:effectLst/>
              <a:latin typeface="Montserrat Medium" panose="00000600000000000000" pitchFamily="2" charset="0"/>
            </a:endParaRPr>
          </a:p>
        </p:txBody>
      </p:sp>
    </p:spTree>
    <p:extLst>
      <p:ext uri="{BB962C8B-B14F-4D97-AF65-F5344CB8AC3E}">
        <p14:creationId xmlns:p14="http://schemas.microsoft.com/office/powerpoint/2010/main" val="40012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120092E2-EDA6-4D07-BDF9-218A7AF97ACD}"/>
              </a:ext>
            </a:extLst>
          </p:cNvPr>
          <p:cNvSpPr txBox="1"/>
          <p:nvPr/>
        </p:nvSpPr>
        <p:spPr>
          <a:xfrm>
            <a:off x="1048408" y="2088502"/>
            <a:ext cx="7496502" cy="3233386"/>
          </a:xfrm>
          <a:prstGeom prst="rect">
            <a:avLst/>
          </a:prstGeom>
          <a:noFill/>
        </p:spPr>
        <p:txBody>
          <a:bodyPr wrap="square">
            <a:spAutoFit/>
          </a:bodyPr>
          <a:lstStyle/>
          <a:p>
            <a:pPr lvl="0" algn="just"/>
            <a:r>
              <a:rPr lang="es-ES_tradnl" sz="1800" b="1" dirty="0">
                <a:solidFill>
                  <a:srgbClr val="062A46"/>
                </a:solidFill>
                <a:effectLst/>
                <a:latin typeface="Times New Roman" panose="02020603050405020304" pitchFamily="18" charset="0"/>
                <a:ea typeface="Montserrat" panose="00000500000000000000" pitchFamily="2" charset="0"/>
                <a:cs typeface="Times New Roman" panose="02020603050405020304" pitchFamily="18" charset="0"/>
              </a:rPr>
              <a:t>7. Erogación de servicios personales.       </a:t>
            </a:r>
            <a:r>
              <a:rPr lang="es-ES_tradnl" sz="1800" dirty="0">
                <a:solidFill>
                  <a:srgbClr val="062A4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GT" sz="1800" dirty="0">
              <a:solidFill>
                <a:srgbClr val="062A46"/>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Para el cumplimiento de metas y planes de trabajo la institución se encuentra desarrollando estrategias organizacionales que entrelacen el fortalecimiento institucional del área sustantiva en conjunto con el área administrativa fundamentadas en la satisfacción de los empleados es primordial para el progreso del Estado como garante de una vida digna. Lo cual impactará favorablemente todas las funciones asignadas al Consejo Nacional de la Juventud -CONJUVE-.</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46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 name="Rectangle 2">
            <a:extLst>
              <a:ext uri="{FF2B5EF4-FFF2-40B4-BE49-F238E27FC236}">
                <a16:creationId xmlns:a16="http://schemas.microsoft.com/office/drawing/2014/main" id="{89136E38-21E4-471F-AF81-1F05A6DA8E36}"/>
              </a:ext>
            </a:extLst>
          </p:cNvPr>
          <p:cNvSpPr>
            <a:spLocks noChangeArrowheads="1"/>
          </p:cNvSpPr>
          <p:nvPr/>
        </p:nvSpPr>
        <p:spPr bwMode="auto">
          <a:xfrm>
            <a:off x="299544" y="818976"/>
            <a:ext cx="634981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8. Presupuesto vigente, ejecutado y saldo por ejecutar de la inversión en general.</a:t>
            </a:r>
            <a:endParaRPr kumimoji="0" lang="es-GT" altLang="es-GT" sz="11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1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Gráfica número 5: Presupuesto vigente, ejecutado y </a:t>
            </a:r>
            <a:endParaRPr kumimoji="0" lang="es-GT" altLang="es-GT" sz="11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1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saldo por ejecutar de la inversión en general. </a:t>
            </a:r>
            <a:endParaRPr kumimoji="0" lang="es-GT" altLang="es-GT" sz="11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800" b="0" i="0" u="none" strike="noStrike" cap="none" normalizeH="0" baseline="0" dirty="0">
              <a:ln>
                <a:noFill/>
              </a:ln>
              <a:solidFill>
                <a:schemeClr val="tx1"/>
              </a:solidFill>
              <a:effectLst/>
              <a:latin typeface="Montserrat Medium" panose="00000600000000000000" pitchFamily="2" charset="0"/>
            </a:endParaRPr>
          </a:p>
        </p:txBody>
      </p:sp>
      <p:graphicFrame>
        <p:nvGraphicFramePr>
          <p:cNvPr id="18" name="Gráfico 17">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981683593"/>
              </p:ext>
            </p:extLst>
          </p:nvPr>
        </p:nvGraphicFramePr>
        <p:xfrm>
          <a:off x="299544" y="1761219"/>
          <a:ext cx="6731877" cy="292011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5AFFE339-2811-4DA0-8133-EC13A0A34F37}"/>
              </a:ext>
            </a:extLst>
          </p:cNvPr>
          <p:cNvSpPr>
            <a:spLocks noChangeArrowheads="1"/>
          </p:cNvSpPr>
          <p:nvPr/>
        </p:nvSpPr>
        <p:spPr bwMode="auto">
          <a:xfrm>
            <a:off x="299544" y="5059278"/>
            <a:ext cx="790953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0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Fuente: elaboración propia Subdirección Financiera.</a:t>
            </a:r>
            <a:endParaRPr kumimoji="0" lang="es-GT" altLang="es-GT" sz="1100" b="0" i="0" u="none" strike="noStrike" cap="none" normalizeH="0" baseline="0" dirty="0">
              <a:ln>
                <a:noFill/>
              </a:ln>
              <a:solidFill>
                <a:schemeClr val="tx1"/>
              </a:solidFill>
              <a:effectLst/>
              <a:latin typeface="Montserrat Medium" panose="000006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El presupuesto ejecutado se divide en Q. 11,663,237.84 que corresponde a funcionamiento 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Q. 449,230.18 de inversión, dando un total Q. 12,112,468.02 esto representa el 93.17% del presupuesto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 ejecutado.</a:t>
            </a:r>
            <a:endParaRPr kumimoji="0" lang="es-ES_tradnl" altLang="es-GT" sz="1800" b="0" i="0" u="none" strike="noStrike" cap="none" normalizeH="0" baseline="0" dirty="0">
              <a:ln>
                <a:noFill/>
              </a:ln>
              <a:solidFill>
                <a:schemeClr val="tx1"/>
              </a:solidFill>
              <a:effectLst/>
              <a:latin typeface="Montserrat Medium" panose="00000600000000000000" pitchFamily="2" charset="0"/>
            </a:endParaRPr>
          </a:p>
        </p:txBody>
      </p:sp>
    </p:spTree>
    <p:extLst>
      <p:ext uri="{BB962C8B-B14F-4D97-AF65-F5344CB8AC3E}">
        <p14:creationId xmlns:p14="http://schemas.microsoft.com/office/powerpoint/2010/main" val="5977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 name="Rectangle 2">
            <a:extLst>
              <a:ext uri="{FF2B5EF4-FFF2-40B4-BE49-F238E27FC236}">
                <a16:creationId xmlns:a16="http://schemas.microsoft.com/office/drawing/2014/main" id="{35A94CCC-C3A8-4BC0-9542-D231C6080B4B}"/>
              </a:ext>
            </a:extLst>
          </p:cNvPr>
          <p:cNvSpPr>
            <a:spLocks noChangeArrowheads="1"/>
          </p:cNvSpPr>
          <p:nvPr/>
        </p:nvSpPr>
        <p:spPr bwMode="auto">
          <a:xfrm>
            <a:off x="482138" y="506354"/>
            <a:ext cx="66191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9. Presupuesto vigente, ejecutado y saldo por ejecutar por finalidad.  </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Gráfica número 6: Presupuesto vigente, ejecutado y saldo por ejecutar por finalidad.</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p:txBody>
      </p:sp>
      <p:graphicFrame>
        <p:nvGraphicFramePr>
          <p:cNvPr id="18" name="Gráfico 17">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661076879"/>
              </p:ext>
            </p:extLst>
          </p:nvPr>
        </p:nvGraphicFramePr>
        <p:xfrm>
          <a:off x="842356" y="1346616"/>
          <a:ext cx="6954982" cy="332655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60B0D6BB-93BE-4958-8A91-5449140CB61D}"/>
              </a:ext>
            </a:extLst>
          </p:cNvPr>
          <p:cNvSpPr>
            <a:spLocks noChangeArrowheads="1"/>
          </p:cNvSpPr>
          <p:nvPr/>
        </p:nvSpPr>
        <p:spPr bwMode="auto">
          <a:xfrm>
            <a:off x="482138" y="5287278"/>
            <a:ext cx="91406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Fuente: elaboración propia Subdirección Financiera</a:t>
            </a:r>
            <a:endParaRPr kumimoji="0" lang="es-GT" altLang="es-GT" sz="1200" b="0" i="0" u="none" strike="noStrike" cap="none" normalizeH="0" baseline="0" dirty="0">
              <a:ln>
                <a:noFill/>
              </a:ln>
              <a:solidFill>
                <a:schemeClr val="tx1"/>
              </a:solidFill>
              <a:effectLst/>
              <a:latin typeface="Montserrat Medium" panose="000006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Los recursos públicos se utilizan con fines específicos para el cumplimiento de los objetivos sociales y económicos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del Estado que impactan directamente en la población. Cada entidad atiende y prioriza las finalidades  que 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corresponde de conformidad con la Ley, el CONJUVE destina su presupuesto a “Servicios Públicos General” por un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monto Q. 23,644.35 y “Protección Social” con Q. 12,088,823.67.00 </a:t>
            </a: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(ver anexo 1)</a:t>
            </a: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Calibri" panose="020F0502020204030204" pitchFamily="34" charset="0"/>
                <a:cs typeface="Times New Roman" panose="02020603050405020304" pitchFamily="18" charset="0"/>
              </a:rPr>
              <a:t>.</a:t>
            </a:r>
            <a:endParaRPr kumimoji="0" lang="es-ES_tradnl" altLang="es-GT" sz="1200" b="0" i="0" u="none" strike="noStrike" cap="none" normalizeH="0" baseline="0" dirty="0">
              <a:ln>
                <a:noFill/>
              </a:ln>
              <a:solidFill>
                <a:schemeClr val="tx1"/>
              </a:solidFill>
              <a:effectLst/>
              <a:latin typeface="Montserrat Medium" panose="00000600000000000000" pitchFamily="2" charset="0"/>
            </a:endParaRPr>
          </a:p>
        </p:txBody>
      </p:sp>
    </p:spTree>
    <p:extLst>
      <p:ext uri="{BB962C8B-B14F-4D97-AF65-F5344CB8AC3E}">
        <p14:creationId xmlns:p14="http://schemas.microsoft.com/office/powerpoint/2010/main" val="16971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379F8F07-4123-444C-AC84-C20C30B19B15}"/>
              </a:ext>
            </a:extLst>
          </p:cNvPr>
          <p:cNvSpPr txBox="1"/>
          <p:nvPr/>
        </p:nvSpPr>
        <p:spPr>
          <a:xfrm>
            <a:off x="369974" y="844780"/>
            <a:ext cx="8742495" cy="5357044"/>
          </a:xfrm>
          <a:prstGeom prst="rect">
            <a:avLst/>
          </a:prstGeom>
          <a:noFill/>
        </p:spPr>
        <p:txBody>
          <a:bodyPr wrap="square">
            <a:spAutoFit/>
          </a:bodyPr>
          <a:lstStyle/>
          <a:p>
            <a:pPr algn="just">
              <a:lnSpc>
                <a:spcPct val="150000"/>
              </a:lnSpc>
            </a:pPr>
            <a:r>
              <a:rPr lang="es-ES_tradnl" sz="1800" b="1" dirty="0">
                <a:solidFill>
                  <a:srgbClr val="002060"/>
                </a:solidFill>
                <a:effectLst/>
                <a:latin typeface="Times New Roman" panose="02020603050405020304" pitchFamily="18" charset="0"/>
                <a:ea typeface="Montserrat" panose="00000500000000000000" pitchFamily="2" charset="0"/>
                <a:cs typeface="Times New Roman" panose="02020603050405020304" pitchFamily="18" charset="0"/>
              </a:rPr>
              <a:t>Parte Específica:</a:t>
            </a:r>
            <a:r>
              <a:rPr lang="es-ES_tradnl" sz="18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1800" b="1" dirty="0">
                <a:solidFill>
                  <a:srgbClr val="002060"/>
                </a:solidFill>
                <a:effectLst/>
                <a:latin typeface="Times New Roman" panose="02020603050405020304" pitchFamily="18" charset="0"/>
                <a:ea typeface="Montserrat" panose="00000500000000000000" pitchFamily="2" charset="0"/>
                <a:cs typeface="Times New Roman" panose="02020603050405020304" pitchFamily="18" charset="0"/>
              </a:rPr>
              <a:t>Principales logros institucionales</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ES_tradnl" sz="1800" b="1" dirty="0">
                <a:solidFill>
                  <a:srgbClr val="002060"/>
                </a:solidFill>
                <a:effectLst/>
                <a:latin typeface="Times New Roman" panose="02020603050405020304" pitchFamily="18" charset="0"/>
                <a:ea typeface="Montserrat" panose="00000500000000000000" pitchFamily="2" charset="0"/>
                <a:cs typeface="Times New Roman" panose="02020603050405020304" pitchFamily="18" charset="0"/>
              </a:rPr>
              <a:t>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startAt="11"/>
            </a:pPr>
            <a:r>
              <a:rPr lang="es-ES_tradnl" sz="1600" b="1" dirty="0">
                <a:effectLst/>
                <a:latin typeface="Times New Roman" panose="02020603050405020304" pitchFamily="18" charset="0"/>
                <a:ea typeface="Montserrat" panose="00000500000000000000" pitchFamily="2" charset="0"/>
                <a:cs typeface="Times New Roman" panose="02020603050405020304" pitchFamily="18" charset="0"/>
              </a:rPr>
              <a:t>Descripción de los principales productos, proyectos, obras, bienes o servicios que la entidad haya realizado cuatrimestralmente</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_tradnl" sz="1600" b="1" dirty="0">
                <a:effectLst/>
                <a:latin typeface="Times New Roman" panose="02020603050405020304" pitchFamily="18" charset="0"/>
                <a:ea typeface="Montserrat" panose="00000500000000000000" pitchFamily="2" charset="0"/>
                <a:cs typeface="Times New Roman" panose="02020603050405020304" pitchFamily="18" charset="0"/>
              </a:rPr>
              <a:t>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Para el presente cuatrimestre se programaron actividades a través del Programa número 35 “Organización y Formación de la Juventud”, contando con los productos denominados “Dirección y coordinación” que son las acciones administrativas y funcionamiento; y, “Fortalecimiento de las Capacidades de los Jóvenes”,  que es el accionar del área sustantiva y está enfocada en: (1) Dar a conocer e informar a la juventud acerca de las áreas estratégicas de la PNJ y su contenido y (2) Identificar, analizar y dar seguimiento a las instituciones del gobierno central y local que destinen recursos y servicios dirigidos a la juventud guatemalteca esto con el objetivo de que las mismas estén realizando las intervenciones en beneficio de los jóvenes que requieren este apoyo.</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17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9919F269-9208-4E9C-A654-AC6E8F71ADA5}"/>
              </a:ext>
            </a:extLst>
          </p:cNvPr>
          <p:cNvSpPr txBox="1"/>
          <p:nvPr/>
        </p:nvSpPr>
        <p:spPr>
          <a:xfrm>
            <a:off x="543910" y="875853"/>
            <a:ext cx="8473966" cy="4216091"/>
          </a:xfrm>
          <a:prstGeom prst="rect">
            <a:avLst/>
          </a:prstGeom>
          <a:noFill/>
        </p:spPr>
        <p:txBody>
          <a:bodyPr wrap="square">
            <a:spAutoFit/>
          </a:bodyPr>
          <a:lstStyle/>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El porcentaje de ejecución física para este cuatrimestre fue de 82.50%, a continuación, se enlistan las acciones realizadas:</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457200"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En cumplimiento del Decreto Legislativo No. 57-2008, “Ley de Acceso a la Información Pública” durante el periodo de septiembre-diciembre se han atendido 30 consultas efectuadas por terceros ante la institución (ver anexo 3).</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Para este cuatrimestre se tuvo un total de 2 procesos competitivos por medio del Número de Operación de GUATECOMPRAS -NOG- por un monto de Q 166,500.00; y 225 publicaciones con Número de Publicación en GUATECOMPRAS -NPG- (ver anexo 4).</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solicitaron capacitaciones con Huawei acerca de los temas: “Programación e informática” y “Desarrollo de aplicaciones móviles Android, utilizando Huawei Mobile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Services</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dirigida a 399 jóvenes universitarios de los departamentos de Alta Verapaz y Baja Verapaz. Dicha capacitación reforzó las capacidades técnicas acerca del desarrollo de aplicaciones, al finalizar el proceso los jóvenes fueron certificación a nivel internacional (ver anexo 5).</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7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2191E8B6-C076-4DD3-A77B-B969666C7D90}"/>
              </a:ext>
            </a:extLst>
          </p:cNvPr>
          <p:cNvSpPr txBox="1"/>
          <p:nvPr/>
        </p:nvSpPr>
        <p:spPr>
          <a:xfrm>
            <a:off x="480849" y="1228621"/>
            <a:ext cx="8397868" cy="4400757"/>
          </a:xfrm>
          <a:prstGeom prst="rect">
            <a:avLst/>
          </a:prstGeom>
          <a:noFill/>
        </p:spPr>
        <p:txBody>
          <a:bodyPr wrap="square">
            <a:spAutoFit/>
          </a:bodyPr>
          <a:lstStyle/>
          <a:p>
            <a:pPr marL="457200"/>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gestionó con la Mesa Interinstitucional del PLANEA los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webinars</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“Ponte pilas, tu proyecto de vida sí importa” y “Hoy, los niños, niñas y adolescentes son una oportunidad para romper barreras” que fueron impartidos jóvenes del departamento de Baja Verapaz esto con el objetivo promover espacios de educación sexual, la actividad permitió que los jóvenes expresarán y dieran a conocer sus proyectos de vida para la prevención de embarazos en adolescentes (Anexo 6).</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desarrollaron diferentes actividades dirigidas a la juventud las cuales tuvieron como objetivo fortalecer las capacidades de 1,723  jóvenes en los ejes de la Política Nacional de la Juventud -PNJ-, los temas impartidos fueron:  implementación de actividades físicas u deportivas, Violencia en redes sociales, importancia de la participación juvenil en materia de derechos, delitos cibernéticos, becas educativas del programa Puentes del Instituto Guatemalteco de Educación Radiofónica -IGER-, Ley de consejos de desarrollo, canto, fotografía y pintura, prevención de la violencia, socialización del proceso de actualización de la PNJ.</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90170"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Sumado a lo anterior se realizó el foro de participación ciudadana (Anexo 7).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49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8D9A72A5-54AD-4B98-82EF-1AC0D780E9A4}"/>
              </a:ext>
            </a:extLst>
          </p:cNvPr>
          <p:cNvSpPr txBox="1"/>
          <p:nvPr/>
        </p:nvSpPr>
        <p:spPr>
          <a:xfrm>
            <a:off x="512380" y="1498432"/>
            <a:ext cx="8710448" cy="4216091"/>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llevó a cabo la “Feria de oportunidades y capacitaciones” dirigida a la juventud, esta fue organizada en conjunto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Telus</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y permitió que 86 jóvenes que tenían conocimientos intermedios del idioma inglés lo perfeccionarán y optarán a una oportunidad de empleo en el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call</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center de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Telus</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(ver anexo 8).</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impartieron capacitaciones acerca de la “Importancia del Involucramiento del Sector Educativo en el Plan Nacional de Prevención de Embarazos en Adolescentes -PLANEA-” esto para sensibilizar a los 996 maestros de nivel básico y diversificado. Además de ampliar sus conocimientos, los docentes pueden contribuir en reducir los índices de embarazos en adolescentes. Se contó con el apoyo del MSPAS (Ver anexo 9).</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coordinó con la Mesa Interinstitucional del PLANEA el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webinar</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denominado “Hoy, los niños, niñas y adolescentes, son una oportunidad para romper barreras”, el cual estuvo dirigido a 73 jóvenes y que tuvo como objetivo promover espacios de expresión para los jóvenes del departamento de Chiquimula, a través del foro conversatorio, con enfoque en comunicación para el desarrollo, fomentando proyectos de vida para la prevención de embarazos en adolescentes (Ver anexo 10).</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4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9" name="CuadroTexto 18">
            <a:extLst>
              <a:ext uri="{FF2B5EF4-FFF2-40B4-BE49-F238E27FC236}">
                <a16:creationId xmlns:a16="http://schemas.microsoft.com/office/drawing/2014/main" id="{476F8301-2ADF-476C-A4E9-D1B0CFA17361}"/>
              </a:ext>
            </a:extLst>
          </p:cNvPr>
          <p:cNvSpPr txBox="1"/>
          <p:nvPr/>
        </p:nvSpPr>
        <p:spPr>
          <a:xfrm>
            <a:off x="647842" y="928533"/>
            <a:ext cx="7581757" cy="5047087"/>
          </a:xfrm>
          <a:prstGeom prst="rect">
            <a:avLst/>
          </a:prstGeom>
          <a:noFill/>
        </p:spPr>
        <p:txBody>
          <a:bodyPr wrap="square">
            <a:spAutoFit/>
          </a:bodyPr>
          <a:lstStyle/>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brindó apoyó en una serie de actividades para que los jóvenes del municipio de Chiquimula del departamento de Chiquimula se vacunaran contra el COVID-19 en los puestos de vacunación móviles, esta actividad se llevó a cabo en las comunidades de: Colonia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Shoropín</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y Alta Mira, Barrio el Zapotillo y el Molino del municipio en mención.</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90170"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Asimismo, con el objetivo de proteger a la población joven que asistió a vacunarse, se gestionó a través del proyecto de Gobernabilidad Urbana de USAID la solicitud de 3000 Mascarillas y gel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antibacterial</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durante la actividad se logró que 876 jóvenes se vacunarán (ver anexo 11).</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apoyó en el desarrollo del curso básico de idioma coreano en alianza con International Young </a:t>
            </a:r>
            <a:r>
              <a:rPr lang="es-ES_tradnl" sz="1200" dirty="0" err="1">
                <a:effectLst/>
                <a:latin typeface="Montserrat Medium" panose="00000600000000000000" pitchFamily="2" charset="0"/>
                <a:ea typeface="Montserrat" panose="00000500000000000000" pitchFamily="2" charset="0"/>
                <a:cs typeface="Times New Roman" panose="02020603050405020304" pitchFamily="18" charset="0"/>
              </a:rPr>
              <a:t>Fellowship</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-IYF-, este tuvo como objetivo que la juventud adquiriera conocimientos básicos del idioma para mejorar oportunidades académicas y laborales.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90170"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El mismo fue impartido por el personal de IYF, al finalizar el curso quienes cumplieron con el 80% de participación y asistencia obtuvieron un diploma de participación brindado por IYF y CONJUVE (ver anexo 12).</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15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1CE22038-BD31-CA44-81A5-CD24D96DB411}"/>
              </a:ext>
            </a:extLst>
          </p:cNvPr>
          <p:cNvGrpSpPr/>
          <p:nvPr/>
        </p:nvGrpSpPr>
        <p:grpSpPr>
          <a:xfrm>
            <a:off x="-88901" y="0"/>
            <a:ext cx="12280901" cy="1276350"/>
            <a:chOff x="-88900" y="-15141"/>
            <a:chExt cx="12280901" cy="1276350"/>
          </a:xfrm>
        </p:grpSpPr>
        <p:sp>
          <p:nvSpPr>
            <p:cNvPr id="13" name="Rectángulo 12">
              <a:extLst>
                <a:ext uri="{FF2B5EF4-FFF2-40B4-BE49-F238E27FC236}">
                  <a16:creationId xmlns:a16="http://schemas.microsoft.com/office/drawing/2014/main" id="{F2586B0B-1177-B44B-B655-07C60000B6D3}"/>
                </a:ext>
              </a:extLst>
            </p:cNvPr>
            <p:cNvSpPr/>
            <p:nvPr/>
          </p:nvSpPr>
          <p:spPr>
            <a:xfrm>
              <a:off x="-88900" y="-8997"/>
              <a:ext cx="11203743" cy="1238681"/>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pic>
          <p:nvPicPr>
            <p:cNvPr id="14" name="Imagen 13">
              <a:extLst>
                <a:ext uri="{FF2B5EF4-FFF2-40B4-BE49-F238E27FC236}">
                  <a16:creationId xmlns:a16="http://schemas.microsoft.com/office/drawing/2014/main" id="{1A225937-6F95-1E41-8118-C00AA2CCF5BE}"/>
                </a:ext>
              </a:extLst>
            </p:cNvPr>
            <p:cNvPicPr>
              <a:picLocks noChangeAspect="1"/>
            </p:cNvPicPr>
            <p:nvPr/>
          </p:nvPicPr>
          <p:blipFill>
            <a:blip r:embed="rId2"/>
            <a:stretch>
              <a:fillRect/>
            </a:stretch>
          </p:blipFill>
          <p:spPr>
            <a:xfrm>
              <a:off x="10915651" y="-15141"/>
              <a:ext cx="1276350" cy="1276350"/>
            </a:xfrm>
            <a:prstGeom prst="rect">
              <a:avLst/>
            </a:prstGeom>
          </p:spPr>
        </p:pic>
      </p:grpSp>
      <p:sp>
        <p:nvSpPr>
          <p:cNvPr id="9" name="Rectángulo 8">
            <a:extLst>
              <a:ext uri="{FF2B5EF4-FFF2-40B4-BE49-F238E27FC236}">
                <a16:creationId xmlns:a16="http://schemas.microsoft.com/office/drawing/2014/main" id="{013F9B87-CC82-F44D-A028-63EE3F884EE5}"/>
              </a:ext>
            </a:extLst>
          </p:cNvPr>
          <p:cNvSpPr/>
          <p:nvPr/>
        </p:nvSpPr>
        <p:spPr>
          <a:xfrm>
            <a:off x="544702" y="1829416"/>
            <a:ext cx="10964126" cy="4682179"/>
          </a:xfrm>
          <a:prstGeom prst="rect">
            <a:avLst/>
          </a:prstGeom>
        </p:spPr>
        <p:txBody>
          <a:bodyPr wrap="square">
            <a:spAutoFit/>
          </a:bodyPr>
          <a:lstStyle/>
          <a:p>
            <a:pPr>
              <a:lnSpc>
                <a:spcPct val="107000"/>
              </a:lnSpc>
            </a:pPr>
            <a:r>
              <a:rPr lang="es-ES_tradnl" sz="1800" b="1" dirty="0">
                <a:effectLst/>
                <a:latin typeface="Montserrat Medium"/>
                <a:ea typeface="Montserrat"/>
                <a:cs typeface="Times New Roman" panose="02020603050405020304" pitchFamily="18" charset="0"/>
              </a:rPr>
              <a:t>Introducción                                                                                                                         </a:t>
            </a:r>
            <a:endParaRPr lang="es-GT" sz="18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a:pPr>
            <a:r>
              <a:rPr lang="es-ES_tradnl" sz="1800" dirty="0">
                <a:effectLst/>
                <a:latin typeface="Montserrat Medium"/>
                <a:ea typeface="Montserrat"/>
                <a:cs typeface="Times New Roman" panose="02020603050405020304" pitchFamily="18" charset="0"/>
              </a:rPr>
              <a:t>Principales funciones y atribuciones de la entidad.                                                       </a:t>
            </a:r>
            <a:endParaRPr lang="es-GT" sz="1800" dirty="0">
              <a:effectLst/>
              <a:latin typeface="Montserrat Medium"/>
              <a:ea typeface="Calibri" panose="020F0502020204030204" pitchFamily="34" charset="0"/>
              <a:cs typeface="Times New Roman" panose="02020603050405020304" pitchFamily="18" charset="0"/>
            </a:endParaRPr>
          </a:p>
          <a:p>
            <a:pPr algn="just">
              <a:lnSpc>
                <a:spcPct val="150000"/>
              </a:lnSpc>
            </a:pPr>
            <a:r>
              <a:rPr lang="es-ES_tradnl" sz="1800" b="1" dirty="0">
                <a:effectLst/>
                <a:latin typeface="Montserrat Medium"/>
                <a:ea typeface="Montserrat"/>
                <a:cs typeface="Times New Roman" panose="02020603050405020304" pitchFamily="18" charset="0"/>
              </a:rPr>
              <a:t>Parte General:</a:t>
            </a:r>
            <a:r>
              <a:rPr lang="es-ES_tradnl" sz="1800" dirty="0">
                <a:effectLst/>
                <a:latin typeface="Montserrat Medium"/>
                <a:ea typeface="Calibri" panose="020F0502020204030204" pitchFamily="34" charset="0"/>
                <a:cs typeface="Times New Roman" panose="02020603050405020304" pitchFamily="18" charset="0"/>
              </a:rPr>
              <a:t> </a:t>
            </a:r>
            <a:r>
              <a:rPr lang="es-ES_tradnl" sz="1800" b="1" dirty="0">
                <a:effectLst/>
                <a:latin typeface="Montserrat Medium"/>
                <a:ea typeface="Montserrat"/>
                <a:cs typeface="Times New Roman" panose="02020603050405020304" pitchFamily="18" charset="0"/>
              </a:rPr>
              <a:t>Ejecución presupuestaria                                                                          </a:t>
            </a:r>
            <a:endParaRPr lang="es-GT" sz="18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startAt="3"/>
            </a:pPr>
            <a:r>
              <a:rPr lang="es-ES_tradnl" sz="1800" dirty="0">
                <a:effectLst/>
                <a:latin typeface="Montserrat Medium"/>
                <a:ea typeface="Montserrat"/>
                <a:cs typeface="Times New Roman" panose="02020603050405020304" pitchFamily="18" charset="0"/>
              </a:rPr>
              <a:t>Presupuesto asignado, vigente, ejecutado y saldo por ejecutar de la entidad.                </a:t>
            </a:r>
            <a:endParaRPr lang="es-GT" sz="18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startAt="3"/>
            </a:pPr>
            <a:r>
              <a:rPr lang="es-ES_tradnl" sz="1800" dirty="0">
                <a:effectLst/>
                <a:latin typeface="Montserrat Medium"/>
                <a:ea typeface="Montserrat"/>
                <a:cs typeface="Times New Roman" panose="02020603050405020304" pitchFamily="18" charset="0"/>
              </a:rPr>
              <a:t>Porcentaje de ejecución.                                                                                                  </a:t>
            </a:r>
            <a:endParaRPr lang="es-GT" sz="18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startAt="3"/>
            </a:pPr>
            <a:r>
              <a:rPr lang="es-ES_tradnl" sz="1800" dirty="0">
                <a:effectLst/>
                <a:latin typeface="Montserrat Medium"/>
                <a:ea typeface="Montserrat"/>
                <a:cs typeface="Times New Roman" panose="02020603050405020304" pitchFamily="18" charset="0"/>
              </a:rPr>
              <a:t>Presupuesto asignado, vigente, ejecutado y saldo por ejecutar por grupo de gasto.      </a:t>
            </a:r>
            <a:endParaRPr lang="es-GT" sz="18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startAt="3"/>
            </a:pPr>
            <a:r>
              <a:rPr lang="es-ES_tradnl" sz="1800" dirty="0">
                <a:effectLst/>
                <a:latin typeface="Montserrat Medium"/>
                <a:ea typeface="Montserrat"/>
                <a:cs typeface="Times New Roman" panose="02020603050405020304" pitchFamily="18" charset="0"/>
              </a:rPr>
              <a:t>Presupuesto asignado, vigente, ejecutado y saldo por ejecutar del grupo de gasto.        </a:t>
            </a:r>
            <a:endParaRPr lang="es-GT" sz="1800" dirty="0">
              <a:effectLst/>
              <a:latin typeface="Montserrat Medium"/>
              <a:ea typeface="Calibri" panose="020F0502020204030204" pitchFamily="34" charset="0"/>
              <a:cs typeface="Times New Roman" panose="02020603050405020304" pitchFamily="18" charset="0"/>
            </a:endParaRPr>
          </a:p>
          <a:p>
            <a:pPr marL="270510" algn="just"/>
            <a:r>
              <a:rPr lang="es-ES_tradnl" sz="1800" dirty="0">
                <a:effectLst/>
                <a:latin typeface="Montserrat Medium"/>
                <a:ea typeface="Montserrat"/>
                <a:cs typeface="Times New Roman" panose="02020603050405020304" pitchFamily="18" charset="0"/>
              </a:rPr>
              <a:t>de servicios personales (grupo 0).</a:t>
            </a:r>
            <a:endParaRPr lang="es-GT" sz="1800" dirty="0">
              <a:effectLst/>
              <a:latin typeface="Montserrat Medium"/>
              <a:ea typeface="Calibri" panose="020F0502020204030204" pitchFamily="34" charset="0"/>
              <a:cs typeface="Times New Roman" panose="02020603050405020304" pitchFamily="18" charset="0"/>
            </a:endParaRPr>
          </a:p>
          <a:p>
            <a:pPr lvl="0" algn="just"/>
            <a:r>
              <a:rPr lang="es-ES_tradnl" sz="1800" dirty="0">
                <a:effectLst/>
                <a:latin typeface="Montserrat Medium"/>
                <a:ea typeface="Montserrat"/>
                <a:cs typeface="Times New Roman" panose="02020603050405020304" pitchFamily="18" charset="0"/>
              </a:rPr>
              <a:t>7. Importancia de la erogación en servicios personales.                                                     </a:t>
            </a:r>
            <a:endParaRPr lang="es-GT" sz="1800" dirty="0">
              <a:effectLst/>
              <a:latin typeface="Montserrat Medium"/>
              <a:ea typeface="Calibri" panose="020F0502020204030204" pitchFamily="34" charset="0"/>
              <a:cs typeface="Times New Roman" panose="02020603050405020304" pitchFamily="18" charset="0"/>
            </a:endParaRPr>
          </a:p>
          <a:p>
            <a:pPr lvl="0" algn="just"/>
            <a:r>
              <a:rPr lang="es-ES_tradnl" sz="1800" dirty="0">
                <a:effectLst/>
                <a:latin typeface="Montserrat Medium"/>
                <a:ea typeface="Montserrat"/>
                <a:cs typeface="Times New Roman" panose="02020603050405020304" pitchFamily="18" charset="0"/>
              </a:rPr>
              <a:t>8. Presupuesto vigente, ejecutado y saldo por ejecutar de la inversión en general.            </a:t>
            </a:r>
            <a:endParaRPr lang="es-GT" sz="1800" dirty="0">
              <a:effectLst/>
              <a:latin typeface="Montserrat Medium"/>
              <a:ea typeface="Calibri" panose="020F0502020204030204" pitchFamily="34" charset="0"/>
              <a:cs typeface="Times New Roman" panose="02020603050405020304" pitchFamily="18" charset="0"/>
            </a:endParaRPr>
          </a:p>
          <a:p>
            <a:r>
              <a:rPr lang="es-ES_tradnl" sz="1800" dirty="0">
                <a:effectLst/>
                <a:latin typeface="Montserrat Medium"/>
                <a:ea typeface="Montserrat"/>
              </a:rPr>
              <a:t>9. Presupuesto vigente, ejecutado y saldo por ejecutar por finalidad. </a:t>
            </a:r>
            <a:endParaRPr lang="es-ES_tradnl" dirty="0">
              <a:solidFill>
                <a:srgbClr val="00223B"/>
              </a:solidFill>
              <a:latin typeface="Montserrat Medium"/>
            </a:endParaRPr>
          </a:p>
          <a:p>
            <a:pPr algn="just">
              <a:lnSpc>
                <a:spcPct val="150000"/>
              </a:lnSpc>
            </a:pPr>
            <a:r>
              <a:rPr lang="es-ES_tradnl" sz="1800" b="1" dirty="0">
                <a:effectLst/>
                <a:latin typeface="Montserrat Medium"/>
                <a:ea typeface="Montserrat"/>
                <a:cs typeface="Times New Roman" panose="02020603050405020304" pitchFamily="18" charset="0"/>
              </a:rPr>
              <a:t>Parte Específica: Principales logros institucionales                                                          </a:t>
            </a:r>
            <a:endParaRPr lang="es-GT" sz="18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startAt="11"/>
            </a:pPr>
            <a:r>
              <a:rPr lang="es-ES_tradnl" sz="1800" dirty="0">
                <a:effectLst/>
                <a:latin typeface="Montserrat Medium"/>
                <a:ea typeface="Montserrat"/>
                <a:cs typeface="Times New Roman" panose="02020603050405020304" pitchFamily="18" charset="0"/>
              </a:rPr>
              <a:t>Principales productos, proyectos, obras, bienes o servicios del cuatrimestre.               </a:t>
            </a:r>
            <a:endParaRPr lang="es-GT" sz="1800" dirty="0">
              <a:effectLst/>
              <a:latin typeface="Montserrat Medium"/>
              <a:ea typeface="Calibri" panose="020F0502020204030204" pitchFamily="34" charset="0"/>
              <a:cs typeface="Times New Roman" panose="02020603050405020304" pitchFamily="18" charset="0"/>
            </a:endParaRPr>
          </a:p>
          <a:p>
            <a:pPr algn="just">
              <a:lnSpc>
                <a:spcPct val="150000"/>
              </a:lnSpc>
            </a:pPr>
            <a:r>
              <a:rPr lang="es-ES_tradnl" sz="1800" b="1" dirty="0">
                <a:effectLst/>
                <a:latin typeface="Montserrat Medium"/>
                <a:ea typeface="Montserrat"/>
                <a:cs typeface="Times New Roman" panose="02020603050405020304" pitchFamily="18" charset="0"/>
              </a:rPr>
              <a:t>Conclusiones                                                                                                                                                    </a:t>
            </a:r>
            <a:r>
              <a:rPr lang="es-ES_tradnl" sz="1800" dirty="0">
                <a:effectLst/>
                <a:latin typeface="Montserrat Medium"/>
                <a:ea typeface="Montserrat"/>
                <a:cs typeface="Times New Roman" panose="02020603050405020304" pitchFamily="18" charset="0"/>
              </a:rPr>
              <a:t>17</a:t>
            </a:r>
            <a:endParaRPr lang="es-GT" sz="1800" dirty="0">
              <a:effectLst/>
              <a:latin typeface="Montserrat Medium"/>
              <a:ea typeface="Calibri" panose="020F0502020204030204" pitchFamily="34" charset="0"/>
              <a:cs typeface="Times New Roman" panose="02020603050405020304" pitchFamily="18" charset="0"/>
            </a:endParaRPr>
          </a:p>
          <a:p>
            <a:r>
              <a:rPr lang="es-ES_tradnl" sz="1800" b="1" dirty="0">
                <a:effectLst/>
                <a:latin typeface="Montserrat Medium"/>
                <a:ea typeface="Montserrat"/>
              </a:rPr>
              <a:t>Anexos </a:t>
            </a:r>
            <a:endParaRPr lang="es-GT" sz="1200" dirty="0">
              <a:solidFill>
                <a:srgbClr val="00223B"/>
              </a:solidFill>
              <a:latin typeface="Montserrat Medium"/>
            </a:endParaRPr>
          </a:p>
        </p:txBody>
      </p:sp>
      <p:sp>
        <p:nvSpPr>
          <p:cNvPr id="10" name="Rectángulo 9">
            <a:extLst>
              <a:ext uri="{FF2B5EF4-FFF2-40B4-BE49-F238E27FC236}">
                <a16:creationId xmlns:a16="http://schemas.microsoft.com/office/drawing/2014/main" id="{7830D891-A042-6741-AE39-56F2CC9A1FF2}"/>
              </a:ext>
            </a:extLst>
          </p:cNvPr>
          <p:cNvSpPr/>
          <p:nvPr/>
        </p:nvSpPr>
        <p:spPr>
          <a:xfrm>
            <a:off x="544702" y="1197193"/>
            <a:ext cx="4968268" cy="830997"/>
          </a:xfrm>
          <a:prstGeom prst="rect">
            <a:avLst/>
          </a:prstGeom>
        </p:spPr>
        <p:txBody>
          <a:bodyPr wrap="square">
            <a:spAutoFit/>
          </a:bodyPr>
          <a:lstStyle/>
          <a:p>
            <a:r>
              <a:rPr lang="es-GT" sz="4800" b="1" dirty="0">
                <a:solidFill>
                  <a:srgbClr val="3285D0"/>
                </a:solidFill>
                <a:latin typeface="Montserrat" pitchFamily="2" charset="77"/>
              </a:rPr>
              <a:t>CONTENIDO:</a:t>
            </a:r>
            <a:endParaRPr lang="es-GT" sz="4800" b="1" dirty="0">
              <a:solidFill>
                <a:srgbClr val="00223B"/>
              </a:solidFill>
              <a:latin typeface="Montserrat Medium" pitchFamily="2" charset="77"/>
            </a:endParaRPr>
          </a:p>
        </p:txBody>
      </p:sp>
      <p:sp>
        <p:nvSpPr>
          <p:cNvPr id="15" name="Rectángulo 14">
            <a:extLst>
              <a:ext uri="{FF2B5EF4-FFF2-40B4-BE49-F238E27FC236}">
                <a16:creationId xmlns:a16="http://schemas.microsoft.com/office/drawing/2014/main" id="{40A53449-5E37-064A-9BE1-FEA65A89046A}"/>
              </a:ext>
            </a:extLst>
          </p:cNvPr>
          <p:cNvSpPr/>
          <p:nvPr/>
        </p:nvSpPr>
        <p:spPr>
          <a:xfrm>
            <a:off x="485990" y="259742"/>
            <a:ext cx="344651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6" name="Rectángulo 15">
            <a:extLst>
              <a:ext uri="{FF2B5EF4-FFF2-40B4-BE49-F238E27FC236}">
                <a16:creationId xmlns:a16="http://schemas.microsoft.com/office/drawing/2014/main" id="{CF6E35FD-8DF9-1943-BE64-C364E8F4E799}"/>
              </a:ext>
            </a:extLst>
          </p:cNvPr>
          <p:cNvSpPr/>
          <p:nvPr/>
        </p:nvSpPr>
        <p:spPr>
          <a:xfrm>
            <a:off x="471590" y="222908"/>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402447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740B7653-AA02-48EC-B6C7-652640E04EF7}"/>
              </a:ext>
            </a:extLst>
          </p:cNvPr>
          <p:cNvSpPr txBox="1"/>
          <p:nvPr/>
        </p:nvSpPr>
        <p:spPr>
          <a:xfrm>
            <a:off x="542790" y="1597408"/>
            <a:ext cx="7734352" cy="3385094"/>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realizó el proyecto “Emprendi2” en conjunto con la Agencia de los Estados Unidos para el Desarrollo -USAID-, el proyecto tuvo como objetivo desarrollar competencias emprendedoras en los jóvenes, diseño de idea de negocio factible y centrada en el usuario. Los emprendedores recibieron asistencia técnica virtual por medio de Facebook con facilitadores especializados por medio de 5 fases de formación que fueron: 1) Generación de ideas y Validación, 2) Diseño de producto y prototipaje, 3) Definición de la Estrategia de comercialización, 4) Finanzas para el Emprendimiento y 5) Elaboración del pitch.</a:t>
            </a:r>
          </a:p>
          <a:p>
            <a:pPr lvl="0" algn="just">
              <a:lnSpc>
                <a:spcPct val="150000"/>
              </a:lnSpc>
            </a:pP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90170"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Durante el proceso 150 personas finalizaron el proceso de formación de ellos 49 desarrollaron su plan de negocio el cual les dio el paso directo al “Gran Pitch  de Inversión” evento que fue el cierre del proyecto que tuvo como resultado premiar a 13 ganadores con capital semilla en especie esto con apoyo de USAID. (Anexo 13).</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26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7AA9081E-62EE-4DE9-B128-723E00818199}"/>
              </a:ext>
            </a:extLst>
          </p:cNvPr>
          <p:cNvSpPr txBox="1"/>
          <p:nvPr/>
        </p:nvSpPr>
        <p:spPr>
          <a:xfrm>
            <a:off x="899563" y="1176853"/>
            <a:ext cx="7496503" cy="3754426"/>
          </a:xfrm>
          <a:prstGeom prst="rect">
            <a:avLst/>
          </a:prstGeom>
          <a:noFill/>
        </p:spPr>
        <p:txBody>
          <a:bodyPr wrap="square">
            <a:spAutoFit/>
          </a:bodyPr>
          <a:lstStyle/>
          <a:p>
            <a:pPr marL="457200" algn="just"/>
            <a:r>
              <a:rPr lang="es-ES_tradnl" sz="1200" b="1" dirty="0">
                <a:effectLst/>
                <a:latin typeface="Montserrat Medium" panose="00000600000000000000" pitchFamily="2" charset="0"/>
                <a:ea typeface="Montserrat" panose="00000500000000000000" pitchFamily="2" charset="0"/>
                <a:cs typeface="Times New Roman" panose="02020603050405020304" pitchFamily="18" charset="0"/>
              </a:rPr>
              <a:t>Otras Acciones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b="1"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Actualmente el CONJUVE se encuentra realizando la actualización del Clasificador Temático de Juventud, este proceso se está llevando a cabo con apoyo del Instituto Republicano Internacional -IRI- a través de una consultora, como parte de las actividades se realizaron mesas de trabajo con personas de las diferentes instituciones de gobierno, organizaciones juveniles, cooperación internacional, entre otros actores que realizan acciones en beneficio de la juventud.</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90170"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Las mesas tuvieron como objetivo dar a conocer la propuesta de actualización del catálogo de ruta del Clasificador Temático de Juventud este en base a la nueva Política Nacional de la Juventud -PNJ- 2021-2032 y obtener aportes que serán de utilidad para llevar a cabo dicha actualización, este proceso permitirá realizar un documento acorde a los lineamientos establecidos por el MINFIN (ver anexo 14).</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6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27E78953-1FCB-48CF-AA0A-80B66A36B731}"/>
              </a:ext>
            </a:extLst>
          </p:cNvPr>
          <p:cNvSpPr txBox="1"/>
          <p:nvPr/>
        </p:nvSpPr>
        <p:spPr>
          <a:xfrm>
            <a:off x="1095024" y="1246285"/>
            <a:ext cx="7544480" cy="4770088"/>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 realizó una gira de Presentación y Avances del año 2021 y Planificación 2022 a favor de la juventud, en los departamentos de Escuintla, Retalhuleu, Totonicapán, Huehuetenango, Quetzaltenango y Quiche durante esta actividad se convocó a: Gobernadores, Diputados, Delegados Ministeriales, ONG’S y Asociaciones de Jóvenes y se aprovechó para dar a conocer los programas en favor de la juventud y que través de las Oficinas Municipales de la Juventud se puede coordinar la implementación de los proyectos para su ejecución. Asimismo, se exhorto a las municipalidades a la apertura de Oficinas Municipales OMJ, las cuales son de importancia para canalizar los programas (ver anexo 15 pendiente video).</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En referencia al proceso de actualización de la Política Nacional de la Juventud a la fecha este cuenta con un avance del 60%, contemplado en las fases de: 1) Identificación del problema; 2) Identificación de Soluciones; y 3) Toma de decisión. Resaltando que esta última se encuentra en pendiente del análisis de viabilidad política (legal y normativo) derivado de que aún se está abordando las observaciones para que se obtenga la opinión técnica favorable de la</a:t>
            </a: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 </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Secretaría de Planificación y Programación de la Presidencia                           -SEGEPLAN-.</a:t>
            </a:r>
          </a:p>
          <a:p>
            <a:pPr marL="342900" lvl="0" indent="-342900" algn="just">
              <a:lnSpc>
                <a:spcPct val="150000"/>
              </a:lnSpc>
              <a:buFont typeface="Symbol" panose="05050102010706020507" pitchFamily="18" charset="2"/>
              <a:buChar char=""/>
            </a:pP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71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7176" name="Imagen 19" descr="Mapa&#10;&#10;Descripción generada automáticamente">
            <a:extLst>
              <a:ext uri="{FF2B5EF4-FFF2-40B4-BE49-F238E27FC236}">
                <a16:creationId xmlns:a16="http://schemas.microsoft.com/office/drawing/2014/main" id="{0D86F799-438B-4850-8504-6CAAB3A0D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15" y="1431597"/>
            <a:ext cx="4410267" cy="5252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8">
            <a:extLst>
              <a:ext uri="{FF2B5EF4-FFF2-40B4-BE49-F238E27FC236}">
                <a16:creationId xmlns:a16="http://schemas.microsoft.com/office/drawing/2014/main" id="{0E94277C-7899-4D74-984D-B172D01A0BA5}"/>
              </a:ext>
            </a:extLst>
          </p:cNvPr>
          <p:cNvSpPr>
            <a:spLocks noChangeArrowheads="1"/>
          </p:cNvSpPr>
          <p:nvPr/>
        </p:nvSpPr>
        <p:spPr bwMode="auto">
          <a:xfrm>
            <a:off x="6794871" y="1378170"/>
            <a:ext cx="1779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GT"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a:t>
            </a:r>
            <a:endParaRPr kumimoji="0" lang="es-MX" altLang="es-G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GT"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Salud</a:t>
            </a:r>
            <a:endParaRPr kumimoji="0" lang="es-MX" altLang="es-G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GT"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Gestión de Riesgo</a:t>
            </a:r>
            <a:endParaRPr kumimoji="0" lang="es-MX" altLang="es-G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GT"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Educación</a:t>
            </a:r>
            <a:endParaRPr kumimoji="0" lang="es-MX" altLang="es-G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GT"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Ciencia y tecnología</a:t>
            </a:r>
            <a:endParaRPr kumimoji="0" lang="es-MX" altLang="es-G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GT"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Empleo y emprendimiento</a:t>
            </a:r>
            <a:endParaRPr kumimoji="0" lang="es-MX" altLang="es-GT" sz="1800" b="0" i="0" u="none" strike="noStrike" cap="none" normalizeH="0" baseline="0" dirty="0">
              <a:ln>
                <a:noFill/>
              </a:ln>
              <a:solidFill>
                <a:schemeClr val="tx1"/>
              </a:solidFill>
              <a:effectLst/>
              <a:latin typeface="Arial" panose="020B0604020202020204" pitchFamily="34" charset="0"/>
            </a:endParaRPr>
          </a:p>
        </p:txBody>
      </p:sp>
      <p:sp>
        <p:nvSpPr>
          <p:cNvPr id="18" name="Elipse 17">
            <a:extLst>
              <a:ext uri="{FF2B5EF4-FFF2-40B4-BE49-F238E27FC236}">
                <a16:creationId xmlns:a16="http://schemas.microsoft.com/office/drawing/2014/main" id="{A0C19000-ED63-4771-978F-F68419519DC3}"/>
              </a:ext>
            </a:extLst>
          </p:cNvPr>
          <p:cNvSpPr/>
          <p:nvPr/>
        </p:nvSpPr>
        <p:spPr>
          <a:xfrm>
            <a:off x="6643828" y="1714726"/>
            <a:ext cx="142240" cy="1657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19" name="Elipse 18">
            <a:extLst>
              <a:ext uri="{FF2B5EF4-FFF2-40B4-BE49-F238E27FC236}">
                <a16:creationId xmlns:a16="http://schemas.microsoft.com/office/drawing/2014/main" id="{FFA1A7A7-1DE3-4E6F-9CD8-124370700E26}"/>
              </a:ext>
            </a:extLst>
          </p:cNvPr>
          <p:cNvSpPr/>
          <p:nvPr/>
        </p:nvSpPr>
        <p:spPr>
          <a:xfrm>
            <a:off x="6636865" y="1934800"/>
            <a:ext cx="142240" cy="165735"/>
          </a:xfrm>
          <a:prstGeom prst="ellipse">
            <a:avLst/>
          </a:prstGeom>
          <a:solidFill>
            <a:srgbClr val="F363E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0" name="Elipse 19">
            <a:extLst>
              <a:ext uri="{FF2B5EF4-FFF2-40B4-BE49-F238E27FC236}">
                <a16:creationId xmlns:a16="http://schemas.microsoft.com/office/drawing/2014/main" id="{F16E565D-C964-4A7C-AB6A-DAB4560F66B5}"/>
              </a:ext>
            </a:extLst>
          </p:cNvPr>
          <p:cNvSpPr/>
          <p:nvPr/>
        </p:nvSpPr>
        <p:spPr>
          <a:xfrm>
            <a:off x="6640135" y="2906437"/>
            <a:ext cx="142240" cy="16573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1" name="Elipse 20">
            <a:extLst>
              <a:ext uri="{FF2B5EF4-FFF2-40B4-BE49-F238E27FC236}">
                <a16:creationId xmlns:a16="http://schemas.microsoft.com/office/drawing/2014/main" id="{F0100E31-57C8-4AA6-828E-D78C351FEA6D}"/>
              </a:ext>
            </a:extLst>
          </p:cNvPr>
          <p:cNvSpPr/>
          <p:nvPr/>
        </p:nvSpPr>
        <p:spPr>
          <a:xfrm>
            <a:off x="6643828" y="2626547"/>
            <a:ext cx="142240" cy="1657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2" name="Elipse 21">
            <a:extLst>
              <a:ext uri="{FF2B5EF4-FFF2-40B4-BE49-F238E27FC236}">
                <a16:creationId xmlns:a16="http://schemas.microsoft.com/office/drawing/2014/main" id="{E738A3BF-4F43-4078-AACD-1CF19D7C15EC}"/>
              </a:ext>
            </a:extLst>
          </p:cNvPr>
          <p:cNvSpPr/>
          <p:nvPr/>
        </p:nvSpPr>
        <p:spPr>
          <a:xfrm>
            <a:off x="6636331" y="2160920"/>
            <a:ext cx="142240" cy="1657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23" name="Elipse 22">
            <a:extLst>
              <a:ext uri="{FF2B5EF4-FFF2-40B4-BE49-F238E27FC236}">
                <a16:creationId xmlns:a16="http://schemas.microsoft.com/office/drawing/2014/main" id="{ABFAC04F-2243-4894-B437-A1AC2BD55604}"/>
              </a:ext>
            </a:extLst>
          </p:cNvPr>
          <p:cNvSpPr/>
          <p:nvPr/>
        </p:nvSpPr>
        <p:spPr>
          <a:xfrm>
            <a:off x="6631880" y="2407390"/>
            <a:ext cx="142240" cy="165735"/>
          </a:xfrm>
          <a:prstGeom prst="ellipse">
            <a:avLst/>
          </a:prstGeom>
          <a:solidFill>
            <a:srgbClr val="81542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3" name="Rectangle 9">
            <a:extLst>
              <a:ext uri="{FF2B5EF4-FFF2-40B4-BE49-F238E27FC236}">
                <a16:creationId xmlns:a16="http://schemas.microsoft.com/office/drawing/2014/main" id="{1E1B734E-EDAD-40DD-9CD3-B41FF1C34D87}"/>
              </a:ext>
            </a:extLst>
          </p:cNvPr>
          <p:cNvSpPr>
            <a:spLocks noChangeArrowheads="1"/>
          </p:cNvSpPr>
          <p:nvPr/>
        </p:nvSpPr>
        <p:spPr bwMode="auto">
          <a:xfrm>
            <a:off x="889793" y="599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
        <p:nvSpPr>
          <p:cNvPr id="4" name="Rectangle 10">
            <a:extLst>
              <a:ext uri="{FF2B5EF4-FFF2-40B4-BE49-F238E27FC236}">
                <a16:creationId xmlns:a16="http://schemas.microsoft.com/office/drawing/2014/main" id="{EDA57CD1-4079-48E0-91FB-116B537A7114}"/>
              </a:ext>
            </a:extLst>
          </p:cNvPr>
          <p:cNvSpPr>
            <a:spLocks noChangeArrowheads="1"/>
          </p:cNvSpPr>
          <p:nvPr/>
        </p:nvSpPr>
        <p:spPr bwMode="auto">
          <a:xfrm>
            <a:off x="980281" y="453410"/>
            <a:ext cx="46538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4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INTERVENCIONES TERRITORIALES DEL CONJUVE</a:t>
            </a:r>
            <a:endParaRPr kumimoji="0" lang="es-GT" altLang="es-GT" sz="11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800" b="0" i="0" u="none" strike="noStrike" cap="none" normalizeH="0" baseline="0" dirty="0">
              <a:ln>
                <a:noFill/>
              </a:ln>
              <a:solidFill>
                <a:srgbClr val="062A46"/>
              </a:solidFill>
              <a:effectLst/>
              <a:latin typeface="Montserrat Medium" panose="00000600000000000000" pitchFamily="2" charset="0"/>
            </a:endParaRPr>
          </a:p>
        </p:txBody>
      </p:sp>
      <p:sp>
        <p:nvSpPr>
          <p:cNvPr id="5" name="Rectangle 12">
            <a:extLst>
              <a:ext uri="{FF2B5EF4-FFF2-40B4-BE49-F238E27FC236}">
                <a16:creationId xmlns:a16="http://schemas.microsoft.com/office/drawing/2014/main" id="{FC41BF9A-476D-4DF4-B079-31B9ED26F742}"/>
              </a:ext>
            </a:extLst>
          </p:cNvPr>
          <p:cNvSpPr>
            <a:spLocks noChangeArrowheads="1"/>
          </p:cNvSpPr>
          <p:nvPr/>
        </p:nvSpPr>
        <p:spPr bwMode="auto">
          <a:xfrm>
            <a:off x="889793" y="9743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Tree>
    <p:extLst>
      <p:ext uri="{BB962C8B-B14F-4D97-AF65-F5344CB8AC3E}">
        <p14:creationId xmlns:p14="http://schemas.microsoft.com/office/powerpoint/2010/main" val="18442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18B4CC6C-5BA0-475F-B586-815B3B8CEE9B}"/>
              </a:ext>
            </a:extLst>
          </p:cNvPr>
          <p:cNvSpPr txBox="1"/>
          <p:nvPr/>
        </p:nvSpPr>
        <p:spPr>
          <a:xfrm>
            <a:off x="674768" y="1578258"/>
            <a:ext cx="7933204" cy="3323987"/>
          </a:xfrm>
          <a:prstGeom prst="rect">
            <a:avLst/>
          </a:prstGeom>
          <a:noFill/>
        </p:spPr>
        <p:txBody>
          <a:bodyPr wrap="square">
            <a:spAutoFit/>
          </a:bodyPr>
          <a:lstStyle/>
          <a:p>
            <a:pPr algn="just">
              <a:lnSpc>
                <a:spcPct val="150000"/>
              </a:lnSpc>
            </a:pPr>
            <a:r>
              <a:rPr lang="es-ES_tradnl" sz="1200" b="1" dirty="0">
                <a:solidFill>
                  <a:srgbClr val="002060"/>
                </a:solidFill>
                <a:effectLst/>
                <a:latin typeface="Montserrat Medium" panose="00000600000000000000" pitchFamily="2" charset="0"/>
                <a:ea typeface="Montserrat" panose="00000500000000000000" pitchFamily="2" charset="0"/>
                <a:cs typeface="Times New Roman" panose="02020603050405020304" pitchFamily="18" charset="0"/>
              </a:rPr>
              <a:t>Conclusiones</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El presupuesto institucional asignado durante el ejercicio fiscal 2021 fue utilizado en gran parte para gastos de funcionamiento, sin embargo, es de vital importancia contar con una mayor asignación presupuestaria tomando en cuenta que como ente rector de la temática de juventud el CONJUVE debe contar con el recurso humano idóneo para cubrir el territorio, esto no ha sido posible debido al bajo presupuesto.</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El CONJUVE se encuentra en un proceso de reestructuración de su quehacer institucional, motivo por el cual ha dejado de realizar acciones de unidad ejecutora, por lo que la ejecución del presente cuatrimestre ha sido menor, a la fecha se encuentra trabajando en la programación de actividades como ente rector.</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El proceso de actualización del documento de la PNJ continua y se ha contado con la asesoría y revisión por parte de entidades como la SEGEPLAN y el MIDES esto permitirá que dicho documento responda a las necesidades de la juventud y que las diferentes entidades estatales dirijan sus intervenciones en función de los ejes y líneas de acción establecidas en el documento.</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94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0" name="Rectángulo 9">
            <a:extLst>
              <a:ext uri="{FF2B5EF4-FFF2-40B4-BE49-F238E27FC236}">
                <a16:creationId xmlns:a16="http://schemas.microsoft.com/office/drawing/2014/main" id="{BAF234BF-9BE2-CE4F-B755-A49FEF4E2B9A}"/>
              </a:ext>
            </a:extLst>
          </p:cNvPr>
          <p:cNvSpPr/>
          <p:nvPr/>
        </p:nvSpPr>
        <p:spPr>
          <a:xfrm>
            <a:off x="598095" y="1164863"/>
            <a:ext cx="4968268" cy="400110"/>
          </a:xfrm>
          <a:prstGeom prst="rect">
            <a:avLst/>
          </a:prstGeom>
        </p:spPr>
        <p:txBody>
          <a:bodyPr wrap="square">
            <a:spAutoFit/>
          </a:bodyPr>
          <a:lstStyle/>
          <a:p>
            <a:r>
              <a:rPr lang="es-GT" sz="2000" dirty="0">
                <a:solidFill>
                  <a:srgbClr val="3285D0"/>
                </a:solidFill>
                <a:latin typeface="Montserrat" pitchFamily="2" charset="77"/>
              </a:rPr>
              <a:t>ANEXOS</a:t>
            </a:r>
            <a:endParaRPr lang="es-GT" sz="2000" b="1" dirty="0">
              <a:solidFill>
                <a:srgbClr val="00223B"/>
              </a:solidFill>
              <a:latin typeface="Montserrat Medium" pitchFamily="2" charset="77"/>
            </a:endParaRPr>
          </a:p>
        </p:txBody>
      </p:sp>
    </p:spTree>
    <p:extLst>
      <p:ext uri="{BB962C8B-B14F-4D97-AF65-F5344CB8AC3E}">
        <p14:creationId xmlns:p14="http://schemas.microsoft.com/office/powerpoint/2010/main" val="7703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3F670D5-AA70-B94E-9456-AAAF982CA5D6}"/>
              </a:ext>
            </a:extLst>
          </p:cNvPr>
          <p:cNvSpPr/>
          <p:nvPr/>
        </p:nvSpPr>
        <p:spPr>
          <a:xfrm>
            <a:off x="-31391" y="-37166"/>
            <a:ext cx="12265572" cy="6979920"/>
          </a:xfrm>
          <a:prstGeom prst="rect">
            <a:avLst/>
          </a:prstGeom>
          <a:solidFill>
            <a:srgbClr val="00223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solidFill>
                <a:srgbClr val="00111E"/>
              </a:solidFill>
              <a:highlight>
                <a:srgbClr val="000080"/>
              </a:highlight>
            </a:endParaRPr>
          </a:p>
        </p:txBody>
      </p:sp>
      <p:sp>
        <p:nvSpPr>
          <p:cNvPr id="7" name="Rectángulo 6">
            <a:extLst>
              <a:ext uri="{FF2B5EF4-FFF2-40B4-BE49-F238E27FC236}">
                <a16:creationId xmlns:a16="http://schemas.microsoft.com/office/drawing/2014/main" id="{E94BFEDC-21C8-A84F-957A-75B93F4400FA}"/>
              </a:ext>
            </a:extLst>
          </p:cNvPr>
          <p:cNvSpPr/>
          <p:nvPr/>
        </p:nvSpPr>
        <p:spPr>
          <a:xfrm>
            <a:off x="4324337" y="4341510"/>
            <a:ext cx="3543327" cy="338554"/>
          </a:xfrm>
          <a:prstGeom prst="rect">
            <a:avLst/>
          </a:prstGeom>
        </p:spPr>
        <p:txBody>
          <a:bodyPr wrap="square">
            <a:spAutoFit/>
          </a:bodyPr>
          <a:lstStyle/>
          <a:p>
            <a:pPr algn="ctr"/>
            <a:r>
              <a:rPr lang="es-GT" sz="1600" dirty="0">
                <a:solidFill>
                  <a:schemeClr val="bg1"/>
                </a:solidFill>
              </a:rPr>
              <a:t>www.presidencia.gob.gt</a:t>
            </a:r>
            <a:endParaRPr lang="es-GT" sz="1600" dirty="0">
              <a:solidFill>
                <a:schemeClr val="bg1"/>
              </a:solidFill>
              <a:latin typeface="Montserrat" pitchFamily="2" charset="77"/>
            </a:endParaRPr>
          </a:p>
        </p:txBody>
      </p:sp>
      <p:pic>
        <p:nvPicPr>
          <p:cNvPr id="3" name="Imagen 2">
            <a:extLst>
              <a:ext uri="{FF2B5EF4-FFF2-40B4-BE49-F238E27FC236}">
                <a16:creationId xmlns:a16="http://schemas.microsoft.com/office/drawing/2014/main" id="{D40A2244-90CA-4D93-BEFB-2F3612674369}"/>
              </a:ext>
            </a:extLst>
          </p:cNvPr>
          <p:cNvPicPr>
            <a:picLocks noChangeAspect="1"/>
          </p:cNvPicPr>
          <p:nvPr/>
        </p:nvPicPr>
        <p:blipFill>
          <a:blip r:embed="rId3"/>
          <a:stretch>
            <a:fillRect/>
          </a:stretch>
        </p:blipFill>
        <p:spPr>
          <a:xfrm>
            <a:off x="5007032" y="1881446"/>
            <a:ext cx="2177935" cy="2177935"/>
          </a:xfrm>
          <a:prstGeom prst="rect">
            <a:avLst/>
          </a:prstGeom>
        </p:spPr>
      </p:pic>
    </p:spTree>
    <p:extLst>
      <p:ext uri="{BB962C8B-B14F-4D97-AF65-F5344CB8AC3E}">
        <p14:creationId xmlns:p14="http://schemas.microsoft.com/office/powerpoint/2010/main" val="26053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1CE22038-BD31-CA44-81A5-CD24D96DB411}"/>
              </a:ext>
            </a:extLst>
          </p:cNvPr>
          <p:cNvGrpSpPr/>
          <p:nvPr/>
        </p:nvGrpSpPr>
        <p:grpSpPr>
          <a:xfrm>
            <a:off x="-88901" y="0"/>
            <a:ext cx="12280901" cy="1276350"/>
            <a:chOff x="-88900" y="-15141"/>
            <a:chExt cx="12280901" cy="1276350"/>
          </a:xfrm>
        </p:grpSpPr>
        <p:sp>
          <p:nvSpPr>
            <p:cNvPr id="13" name="Rectángulo 12">
              <a:extLst>
                <a:ext uri="{FF2B5EF4-FFF2-40B4-BE49-F238E27FC236}">
                  <a16:creationId xmlns:a16="http://schemas.microsoft.com/office/drawing/2014/main" id="{F2586B0B-1177-B44B-B655-07C60000B6D3}"/>
                </a:ext>
              </a:extLst>
            </p:cNvPr>
            <p:cNvSpPr/>
            <p:nvPr/>
          </p:nvSpPr>
          <p:spPr>
            <a:xfrm>
              <a:off x="-88900" y="-8997"/>
              <a:ext cx="11203743" cy="1238681"/>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pic>
          <p:nvPicPr>
            <p:cNvPr id="14" name="Imagen 13">
              <a:extLst>
                <a:ext uri="{FF2B5EF4-FFF2-40B4-BE49-F238E27FC236}">
                  <a16:creationId xmlns:a16="http://schemas.microsoft.com/office/drawing/2014/main" id="{1A225937-6F95-1E41-8118-C00AA2CCF5BE}"/>
                </a:ext>
              </a:extLst>
            </p:cNvPr>
            <p:cNvPicPr>
              <a:picLocks noChangeAspect="1"/>
            </p:cNvPicPr>
            <p:nvPr/>
          </p:nvPicPr>
          <p:blipFill>
            <a:blip r:embed="rId2"/>
            <a:stretch>
              <a:fillRect/>
            </a:stretch>
          </p:blipFill>
          <p:spPr>
            <a:xfrm>
              <a:off x="10915651" y="-15141"/>
              <a:ext cx="1276350" cy="1276350"/>
            </a:xfrm>
            <a:prstGeom prst="rect">
              <a:avLst/>
            </a:prstGeom>
          </p:spPr>
        </p:pic>
      </p:grpSp>
      <p:sp>
        <p:nvSpPr>
          <p:cNvPr id="10" name="Rectángulo 9">
            <a:extLst>
              <a:ext uri="{FF2B5EF4-FFF2-40B4-BE49-F238E27FC236}">
                <a16:creationId xmlns:a16="http://schemas.microsoft.com/office/drawing/2014/main" id="{7830D891-A042-6741-AE39-56F2CC9A1FF2}"/>
              </a:ext>
            </a:extLst>
          </p:cNvPr>
          <p:cNvSpPr/>
          <p:nvPr/>
        </p:nvSpPr>
        <p:spPr>
          <a:xfrm>
            <a:off x="544702" y="1197193"/>
            <a:ext cx="5551298" cy="830997"/>
          </a:xfrm>
          <a:prstGeom prst="rect">
            <a:avLst/>
          </a:prstGeom>
        </p:spPr>
        <p:txBody>
          <a:bodyPr wrap="square">
            <a:spAutoFit/>
          </a:bodyPr>
          <a:lstStyle/>
          <a:p>
            <a:r>
              <a:rPr lang="es-GT" sz="4800" b="1" dirty="0">
                <a:solidFill>
                  <a:srgbClr val="3285D0"/>
                </a:solidFill>
                <a:latin typeface="Montserrat" pitchFamily="2" charset="77"/>
              </a:rPr>
              <a:t>INTRODUCCIÓN:</a:t>
            </a:r>
            <a:endParaRPr lang="es-GT" sz="4800" b="1" dirty="0">
              <a:solidFill>
                <a:srgbClr val="00223B"/>
              </a:solidFill>
              <a:latin typeface="Montserrat Medium" pitchFamily="2" charset="77"/>
            </a:endParaRPr>
          </a:p>
        </p:txBody>
      </p:sp>
      <p:sp>
        <p:nvSpPr>
          <p:cNvPr id="15" name="Rectángulo 14">
            <a:extLst>
              <a:ext uri="{FF2B5EF4-FFF2-40B4-BE49-F238E27FC236}">
                <a16:creationId xmlns:a16="http://schemas.microsoft.com/office/drawing/2014/main" id="{40A53449-5E37-064A-9BE1-FEA65A89046A}"/>
              </a:ext>
            </a:extLst>
          </p:cNvPr>
          <p:cNvSpPr/>
          <p:nvPr/>
        </p:nvSpPr>
        <p:spPr>
          <a:xfrm>
            <a:off x="485990" y="259742"/>
            <a:ext cx="344651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6" name="Rectángulo 15">
            <a:extLst>
              <a:ext uri="{FF2B5EF4-FFF2-40B4-BE49-F238E27FC236}">
                <a16:creationId xmlns:a16="http://schemas.microsoft.com/office/drawing/2014/main" id="{CF6E35FD-8DF9-1943-BE64-C364E8F4E799}"/>
              </a:ext>
            </a:extLst>
          </p:cNvPr>
          <p:cNvSpPr/>
          <p:nvPr/>
        </p:nvSpPr>
        <p:spPr>
          <a:xfrm>
            <a:off x="471590" y="222908"/>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AB716BE6-31AC-47F2-BFFB-BBBA0FDCD109}"/>
              </a:ext>
            </a:extLst>
          </p:cNvPr>
          <p:cNvSpPr/>
          <p:nvPr/>
        </p:nvSpPr>
        <p:spPr>
          <a:xfrm>
            <a:off x="488430" y="1984159"/>
            <a:ext cx="10892332" cy="6013634"/>
          </a:xfrm>
          <a:prstGeom prst="rect">
            <a:avLst/>
          </a:prstGeom>
        </p:spPr>
        <p:txBody>
          <a:bodyPr wrap="square">
            <a:spAutoFit/>
          </a:bodyPr>
          <a:lstStyle/>
          <a:p>
            <a:pPr>
              <a:lnSpc>
                <a:spcPct val="107000"/>
              </a:lnSpc>
            </a:pPr>
            <a:r>
              <a:rPr lang="es-ES_tradnl" sz="1800" dirty="0">
                <a:effectLst/>
                <a:latin typeface="Times New Roman" panose="02020603050405020304" pitchFamily="18" charset="0"/>
                <a:ea typeface="Montserrat"/>
                <a:cs typeface="Times New Roman" panose="02020603050405020304" pitchFamily="18" charset="0"/>
              </a:rPr>
              <a:t>El presente informe contiene los esfuerzos realizados y obtenidos en el período que comprende de septiembre a diciembre 2021, evidencia el cumplimiento de los compromisos institucionales, así como de las diferentes gestiones y alianzas que se llevaron a cabo por parte del CONJUVE en beneficio de la juventud guatemalteca.</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800" dirty="0">
                <a:effectLst/>
                <a:latin typeface="Times New Roman" panose="02020603050405020304" pitchFamily="18" charset="0"/>
                <a:ea typeface="Montserrat"/>
                <a:cs typeface="Times New Roman" panose="02020603050405020304" pitchFamily="18" charset="0"/>
              </a:rPr>
              <a:t>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800" dirty="0">
                <a:effectLst/>
                <a:latin typeface="Times New Roman" panose="02020603050405020304" pitchFamily="18" charset="0"/>
                <a:ea typeface="Montserrat"/>
                <a:cs typeface="Times New Roman" panose="02020603050405020304" pitchFamily="18" charset="0"/>
              </a:rPr>
              <a:t>Para el presente cuatrimestre, las acciones realizadas se orientaron a fortalecer a las juventudes en su desarrollo integral y con ello contribuir a potencializar el bono demográfico, esto según datos del XII Censo de Población y VII de vivienda realizado en 2018, en el cual se establece que para el año 2021 Guatemala tendrá una proyección del 35.31% de la población joven a nivel nacional. La cual está compuesta por el grupo de edad de 13 a 30 años. Además, durante este periodo se realizaron coordinaciones interinstitucionales con la finalidad de aumentar y fortalecer los conocimientos de la juventud en diferentes temas, permitiendo reducir la desigualdad y que este segmento poblacional obtenga mayores habilidades.</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800" dirty="0">
                <a:effectLst/>
                <a:latin typeface="Times New Roman" panose="02020603050405020304" pitchFamily="18" charset="0"/>
                <a:ea typeface="Montserrat"/>
                <a:cs typeface="Times New Roman" panose="02020603050405020304" pitchFamily="18" charset="0"/>
              </a:rPr>
              <a:t>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800" dirty="0">
                <a:effectLst/>
                <a:latin typeface="Times New Roman" panose="02020603050405020304" pitchFamily="18" charset="0"/>
                <a:ea typeface="Montserrat"/>
                <a:cs typeface="Times New Roman" panose="02020603050405020304" pitchFamily="18" charset="0"/>
              </a:rPr>
              <a:t>Asimismo, se da a conocer información relacionada con la ejecución presupuestaria de la institución, del tipo de gasto que se realiza en el CONJUVE. En ese marco, se presenta el Informe Cuatrimestral de Rendición de Cuentas correspondiente al último cuatrimestre de 2021, que resume los principales logros y resultados alcanzados en cumplimiento a su mandato.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marL="304800" marR="635" algn="just">
              <a:lnSpc>
                <a:spcPct val="115000"/>
              </a:lnSpc>
              <a:spcBef>
                <a:spcPts val="500"/>
              </a:spcBef>
              <a:spcAft>
                <a:spcPts val="0"/>
              </a:spcAft>
            </a:pPr>
            <a:r>
              <a:rPr lang="es-ES_tradnl" sz="1800" dirty="0">
                <a:solidFill>
                  <a:srgbClr val="00000A"/>
                </a:solidFill>
                <a:effectLst/>
                <a:latin typeface="Times New Roman" panose="02020603050405020304" pitchFamily="18" charset="0"/>
                <a:ea typeface="Montserrat"/>
              </a:rPr>
              <a:t> </a:t>
            </a:r>
            <a:endParaRPr lang="es-GT" sz="1800" dirty="0">
              <a:solidFill>
                <a:srgbClr val="00000A"/>
              </a:solidFill>
              <a:effectLst/>
              <a:latin typeface="Arial" panose="020B0604020202020204" pitchFamily="34" charset="0"/>
              <a:ea typeface="Arial" panose="020B0604020202020204" pitchFamily="34" charset="0"/>
            </a:endParaRPr>
          </a:p>
          <a:p>
            <a:pPr marL="304800" marR="635" algn="just">
              <a:lnSpc>
                <a:spcPct val="115000"/>
              </a:lnSpc>
              <a:spcBef>
                <a:spcPts val="500"/>
              </a:spcBef>
              <a:spcAft>
                <a:spcPts val="0"/>
              </a:spcAft>
            </a:pPr>
            <a:r>
              <a:rPr lang="es-ES_tradnl" sz="1800" dirty="0">
                <a:solidFill>
                  <a:srgbClr val="00000A"/>
                </a:solidFill>
                <a:effectLst/>
                <a:latin typeface="Times New Roman" panose="02020603050405020304" pitchFamily="18" charset="0"/>
                <a:ea typeface="Montserrat"/>
              </a:rPr>
              <a:t> </a:t>
            </a:r>
            <a:endParaRPr lang="es-GT" sz="1800" dirty="0">
              <a:solidFill>
                <a:srgbClr val="00000A"/>
              </a:solidFill>
              <a:effectLst/>
              <a:latin typeface="Arial" panose="020B0604020202020204" pitchFamily="34" charset="0"/>
              <a:ea typeface="Arial" panose="020B0604020202020204" pitchFamily="34" charset="0"/>
            </a:endParaRPr>
          </a:p>
          <a:p>
            <a:pPr marL="304800" marR="635" algn="just">
              <a:lnSpc>
                <a:spcPct val="115000"/>
              </a:lnSpc>
              <a:spcBef>
                <a:spcPts val="500"/>
              </a:spcBef>
              <a:spcAft>
                <a:spcPts val="0"/>
              </a:spcAft>
            </a:pPr>
            <a:r>
              <a:rPr lang="es-ES_tradnl" sz="1800" dirty="0">
                <a:solidFill>
                  <a:srgbClr val="00000A"/>
                </a:solidFill>
                <a:effectLst/>
                <a:latin typeface="Times New Roman" panose="02020603050405020304" pitchFamily="18" charset="0"/>
                <a:ea typeface="Montserrat"/>
              </a:rPr>
              <a:t> </a:t>
            </a:r>
            <a:endParaRPr lang="es-GT" sz="1800" dirty="0">
              <a:solidFill>
                <a:srgbClr val="00000A"/>
              </a:solidFill>
              <a:effectLst/>
              <a:latin typeface="Arial" panose="020B0604020202020204" pitchFamily="34" charset="0"/>
              <a:ea typeface="Arial" panose="020B0604020202020204" pitchFamily="34" charset="0"/>
            </a:endParaRPr>
          </a:p>
          <a:p>
            <a:pPr>
              <a:lnSpc>
                <a:spcPct val="107000"/>
              </a:lnSpc>
            </a:pPr>
            <a:endParaRPr lang="es-GT" sz="1800" dirty="0">
              <a:effectLst/>
              <a:latin typeface="Montserrat Medium"/>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8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9" name="Rectángulo 8">
            <a:extLst>
              <a:ext uri="{FF2B5EF4-FFF2-40B4-BE49-F238E27FC236}">
                <a16:creationId xmlns:a16="http://schemas.microsoft.com/office/drawing/2014/main" id="{9D979671-FFF8-044F-BF7A-590EC8EF59FA}"/>
              </a:ext>
            </a:extLst>
          </p:cNvPr>
          <p:cNvSpPr/>
          <p:nvPr/>
        </p:nvSpPr>
        <p:spPr>
          <a:xfrm>
            <a:off x="593660" y="1819547"/>
            <a:ext cx="7193446" cy="3387722"/>
          </a:xfrm>
          <a:prstGeom prst="rect">
            <a:avLst/>
          </a:prstGeom>
        </p:spPr>
        <p:txBody>
          <a:bodyPr wrap="square">
            <a:spAutoFit/>
          </a:bodyPr>
          <a:lstStyle/>
          <a:p>
            <a:pPr algn="ctr"/>
            <a:r>
              <a:rPr lang="es-419" sz="1200" b="1" dirty="0">
                <a:effectLst/>
                <a:latin typeface="Montserrat Medium"/>
                <a:ea typeface="Times New Roman" panose="02020603050405020304" pitchFamily="18" charset="0"/>
                <a:cs typeface="Times New Roman" panose="02020603050405020304" pitchFamily="18" charset="0"/>
              </a:rPr>
              <a:t> </a:t>
            </a:r>
            <a:endParaRPr lang="es-GT" sz="1200" dirty="0">
              <a:effectLst/>
              <a:latin typeface="Montserrat Medium"/>
              <a:ea typeface="Calibri" panose="020F0502020204030204" pitchFamily="34" charset="0"/>
              <a:cs typeface="Times New Roman" panose="02020603050405020304" pitchFamily="18" charset="0"/>
            </a:endParaRPr>
          </a:p>
          <a:p>
            <a:pPr marL="342900" lvl="0" indent="-342900" algn="just">
              <a:buFont typeface="+mj-lt"/>
              <a:buAutoNum type="arabicPeriod"/>
            </a:pPr>
            <a:r>
              <a:rPr lang="es-ES_tradnl" sz="1200" b="1" dirty="0">
                <a:effectLst/>
                <a:latin typeface="Montserrat Medium"/>
                <a:ea typeface="Montserrat"/>
                <a:cs typeface="Times New Roman" panose="02020603050405020304" pitchFamily="18" charset="0"/>
              </a:rPr>
              <a:t>Principales funciones y atribuciones de la entidad.</a:t>
            </a:r>
            <a:endParaRPr lang="es-GT" sz="1200" dirty="0">
              <a:effectLst/>
              <a:latin typeface="Montserrat Medium"/>
              <a:ea typeface="Calibri" panose="020F0502020204030204" pitchFamily="34" charset="0"/>
              <a:cs typeface="Times New Roman" panose="02020603050405020304" pitchFamily="18" charset="0"/>
            </a:endParaRPr>
          </a:p>
          <a:p>
            <a:pPr marL="180340" algn="just"/>
            <a:r>
              <a:rPr lang="es-ES_tradnl" sz="1200" b="1" dirty="0">
                <a:effectLst/>
                <a:latin typeface="Montserrat Medium"/>
                <a:ea typeface="Montserrat"/>
                <a:cs typeface="Times New Roman" panose="02020603050405020304" pitchFamily="18" charset="0"/>
              </a:rPr>
              <a:t> </a:t>
            </a:r>
            <a:endParaRPr lang="es-GT" sz="1200" dirty="0">
              <a:effectLst/>
              <a:latin typeface="Montserrat Medium"/>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a:ea typeface="Montserrat"/>
                <a:cs typeface="Times New Roman" panose="02020603050405020304" pitchFamily="18" charset="0"/>
              </a:rPr>
              <a:t>El Consejo Nacional de la Juventud, adscrito a la Presidencia de la República, fue creado a través del Acuerdo Gubernativo No.405-96, el Artículo 2 establece las siguientes atribuciones: </a:t>
            </a:r>
            <a:endParaRPr lang="es-GT" sz="1200" dirty="0">
              <a:effectLst/>
              <a:latin typeface="Montserrat Medium"/>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GT" sz="1200" dirty="0">
                <a:solidFill>
                  <a:srgbClr val="00000A"/>
                </a:solidFill>
                <a:effectLst/>
                <a:latin typeface="Montserrat Medium"/>
                <a:ea typeface="Arial" panose="020B0604020202020204" pitchFamily="34" charset="0"/>
              </a:rPr>
              <a:t>Estudiar, planificar y canalizar la política del Estado en relación a la juventud.</a:t>
            </a:r>
          </a:p>
          <a:p>
            <a:pPr marL="342900" lvl="0" indent="-342900" algn="just">
              <a:lnSpc>
                <a:spcPct val="150000"/>
              </a:lnSpc>
              <a:spcAft>
                <a:spcPts val="0"/>
              </a:spcAft>
              <a:buFont typeface="Wingdings" panose="05000000000000000000" pitchFamily="2" charset="2"/>
              <a:buChar char=""/>
              <a:tabLst>
                <a:tab pos="450215" algn="l"/>
              </a:tabLst>
            </a:pPr>
            <a:r>
              <a:rPr lang="es-GT" sz="1200" dirty="0">
                <a:solidFill>
                  <a:srgbClr val="00000A"/>
                </a:solidFill>
                <a:effectLst/>
                <a:latin typeface="Montserrat Medium"/>
                <a:ea typeface="Arial" panose="020B0604020202020204" pitchFamily="34" charset="0"/>
              </a:rPr>
              <a:t>Ser el órgano rector en la promoción de programas y acciones que viabilicen la     participación de la juventud en el desarrollo de Guatemala.</a:t>
            </a:r>
          </a:p>
          <a:p>
            <a:pPr marL="342900" lvl="0" indent="-342900" algn="just">
              <a:lnSpc>
                <a:spcPct val="150000"/>
              </a:lnSpc>
              <a:spcAft>
                <a:spcPts val="0"/>
              </a:spcAft>
              <a:buFont typeface="Wingdings" panose="05000000000000000000" pitchFamily="2" charset="2"/>
              <a:buChar char=""/>
              <a:tabLst>
                <a:tab pos="450215" algn="l"/>
              </a:tabLst>
            </a:pPr>
            <a:r>
              <a:rPr lang="es-GT" sz="1200" dirty="0">
                <a:solidFill>
                  <a:srgbClr val="00000A"/>
                </a:solidFill>
                <a:effectLst/>
                <a:latin typeface="Montserrat Medium"/>
                <a:ea typeface="Arial" panose="020B0604020202020204" pitchFamily="34" charset="0"/>
              </a:rPr>
              <a:t>Organizar y administrar los programas relacionados con la juventud y actuar como instancia de asesoría y Consejo de la Presidencia de la República en esta materia.</a:t>
            </a:r>
          </a:p>
          <a:p>
            <a:pPr marL="342900" lvl="0" indent="-342900" algn="just">
              <a:lnSpc>
                <a:spcPct val="150000"/>
              </a:lnSpc>
              <a:spcAft>
                <a:spcPts val="0"/>
              </a:spcAft>
              <a:buFont typeface="Wingdings" panose="05000000000000000000" pitchFamily="2" charset="2"/>
              <a:buChar char=""/>
              <a:tabLst>
                <a:tab pos="450215" algn="l"/>
              </a:tabLst>
            </a:pPr>
            <a:r>
              <a:rPr lang="es-GT" sz="1200" dirty="0">
                <a:solidFill>
                  <a:srgbClr val="00000A"/>
                </a:solidFill>
                <a:effectLst/>
                <a:latin typeface="Montserrat Medium"/>
                <a:ea typeface="Arial" panose="020B0604020202020204" pitchFamily="34" charset="0"/>
              </a:rPr>
              <a:t>Actuar como mecanismo permanente de coordinación para la adopción de posiciones y estrategias del Estado en torno a los temas de la juventud, tanto en el ámbito nacional como en organismos y foros internacionales.</a:t>
            </a:r>
          </a:p>
        </p:txBody>
      </p:sp>
      <p:sp>
        <p:nvSpPr>
          <p:cNvPr id="10" name="Rectángulo 9">
            <a:extLst>
              <a:ext uri="{FF2B5EF4-FFF2-40B4-BE49-F238E27FC236}">
                <a16:creationId xmlns:a16="http://schemas.microsoft.com/office/drawing/2014/main" id="{BAF234BF-9BE2-CE4F-B755-A49FEF4E2B9A}"/>
              </a:ext>
            </a:extLst>
          </p:cNvPr>
          <p:cNvSpPr/>
          <p:nvPr/>
        </p:nvSpPr>
        <p:spPr>
          <a:xfrm>
            <a:off x="598095" y="1164863"/>
            <a:ext cx="4968268" cy="707886"/>
          </a:xfrm>
          <a:prstGeom prst="rect">
            <a:avLst/>
          </a:prstGeom>
        </p:spPr>
        <p:txBody>
          <a:bodyPr wrap="square">
            <a:spAutoFit/>
          </a:bodyPr>
          <a:lstStyle/>
          <a:p>
            <a:r>
              <a:rPr lang="es-ES" sz="2000" dirty="0">
                <a:solidFill>
                  <a:srgbClr val="3285D0"/>
                </a:solidFill>
                <a:latin typeface="Montserrat" pitchFamily="2" charset="77"/>
              </a:rPr>
              <a:t>TERCER INFORME CUATRIMESTRAL </a:t>
            </a:r>
            <a:r>
              <a:rPr lang="es-ES" sz="2000" b="1" dirty="0">
                <a:solidFill>
                  <a:srgbClr val="062A46"/>
                </a:solidFill>
                <a:latin typeface="Montserrat" pitchFamily="2" charset="77"/>
              </a:rPr>
              <a:t>DE</a:t>
            </a:r>
            <a:r>
              <a:rPr lang="es-ES" sz="2000" dirty="0">
                <a:solidFill>
                  <a:srgbClr val="062A46"/>
                </a:solidFill>
                <a:latin typeface="Montserrat" pitchFamily="2" charset="77"/>
              </a:rPr>
              <a:t> </a:t>
            </a:r>
            <a:r>
              <a:rPr lang="es-ES" sz="2000" b="1" dirty="0">
                <a:solidFill>
                  <a:srgbClr val="062A46"/>
                </a:solidFill>
                <a:latin typeface="Montserrat" pitchFamily="2" charset="77"/>
              </a:rPr>
              <a:t>RENDICIÓN DE CUENTAS</a:t>
            </a:r>
            <a:endParaRPr lang="es-GT" sz="2000" b="1" dirty="0">
              <a:solidFill>
                <a:srgbClr val="062A46"/>
              </a:solidFill>
              <a:latin typeface="Montserrat" pitchFamily="2" charset="77"/>
            </a:endParaRPr>
          </a:p>
        </p:txBody>
      </p:sp>
    </p:spTree>
    <p:extLst>
      <p:ext uri="{BB962C8B-B14F-4D97-AF65-F5344CB8AC3E}">
        <p14:creationId xmlns:p14="http://schemas.microsoft.com/office/powerpoint/2010/main" val="13942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 name="Rectangle 2">
            <a:extLst>
              <a:ext uri="{FF2B5EF4-FFF2-40B4-BE49-F238E27FC236}">
                <a16:creationId xmlns:a16="http://schemas.microsoft.com/office/drawing/2014/main" id="{C0A6791E-D8E9-473D-A485-75FC4E34B62A}"/>
              </a:ext>
            </a:extLst>
          </p:cNvPr>
          <p:cNvSpPr>
            <a:spLocks noChangeArrowheads="1"/>
          </p:cNvSpPr>
          <p:nvPr/>
        </p:nvSpPr>
        <p:spPr bwMode="auto">
          <a:xfrm>
            <a:off x="433179" y="1007278"/>
            <a:ext cx="635302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400" b="1" i="0" u="none" strike="noStrike" cap="none" normalizeH="0" baseline="0" dirty="0">
                <a:ln>
                  <a:noFill/>
                </a:ln>
                <a:solidFill>
                  <a:srgbClr val="002060"/>
                </a:solidFill>
                <a:effectLst/>
                <a:latin typeface="Montserrat Medium" panose="00000600000000000000" pitchFamily="2" charset="0"/>
                <a:ea typeface="Montserrat" panose="00000500000000000000" pitchFamily="2" charset="0"/>
                <a:cs typeface="Times New Roman" panose="02020603050405020304" pitchFamily="18" charset="0"/>
              </a:rPr>
              <a:t>Parte General: Ejecución presupuestaria</a:t>
            </a:r>
            <a:endParaRPr kumimoji="0" lang="es-GT" altLang="es-GT" sz="1400" b="0" i="0" u="none" strike="noStrike" cap="none" normalizeH="0" baseline="0" dirty="0">
              <a:ln>
                <a:noFill/>
              </a:ln>
              <a:solidFill>
                <a:schemeClr val="tx1"/>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es-GT" sz="120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Presupuesto asignado, vigente, ejecutado y saldo por ejecutar</a:t>
            </a:r>
            <a:endParaRPr kumimoji="0" lang="es-GT" altLang="es-GT" sz="1200" i="0" u="none" strike="noStrike" cap="none" normalizeH="0" baseline="0" dirty="0">
              <a:ln>
                <a:noFill/>
              </a:ln>
              <a:solidFill>
                <a:schemeClr val="tx1"/>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Gráfica número 1: Presupuesto asignado, vigente, ejecutado saldo por ejecutar</a:t>
            </a:r>
            <a:r>
              <a:rPr kumimoji="0" lang="es-ES_tradnl" altLang="es-GT"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a:t>
            </a:r>
            <a:endParaRPr kumimoji="0" lang="es-GT" altLang="es-GT" i="0" u="none" strike="noStrike" cap="none" normalizeH="0" baseline="0" dirty="0">
              <a:ln>
                <a:noFill/>
              </a:ln>
              <a:solidFill>
                <a:schemeClr val="tx1"/>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i="0" u="none" strike="noStrike" cap="none" normalizeH="0" baseline="0" dirty="0">
              <a:ln>
                <a:noFill/>
              </a:ln>
              <a:solidFill>
                <a:schemeClr val="tx1"/>
              </a:solidFill>
              <a:effectLst/>
              <a:latin typeface="Montserrat Medium" panose="00000600000000000000" pitchFamily="2" charset="0"/>
            </a:endParaRPr>
          </a:p>
        </p:txBody>
      </p:sp>
      <p:graphicFrame>
        <p:nvGraphicFramePr>
          <p:cNvPr id="18" name="Gráfico 17">
            <a:extLst>
              <a:ext uri="{FF2B5EF4-FFF2-40B4-BE49-F238E27FC236}">
                <a16:creationId xmlns:a16="http://schemas.microsoft.com/office/drawing/2014/main" id="{23B97E14-4291-4A33-9511-3E5DD1E783E6}"/>
              </a:ext>
            </a:extLst>
          </p:cNvPr>
          <p:cNvGraphicFramePr/>
          <p:nvPr>
            <p:extLst>
              <p:ext uri="{D42A27DB-BD31-4B8C-83A1-F6EECF244321}">
                <p14:modId xmlns:p14="http://schemas.microsoft.com/office/powerpoint/2010/main" val="4222316707"/>
              </p:ext>
            </p:extLst>
          </p:nvPr>
        </p:nvGraphicFramePr>
        <p:xfrm>
          <a:off x="448944" y="1919199"/>
          <a:ext cx="8048669" cy="296299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81B44935-A465-4BFA-B361-75B7339FE239}"/>
              </a:ext>
            </a:extLst>
          </p:cNvPr>
          <p:cNvSpPr>
            <a:spLocks noChangeArrowheads="1"/>
          </p:cNvSpPr>
          <p:nvPr/>
        </p:nvSpPr>
        <p:spPr bwMode="auto">
          <a:xfrm>
            <a:off x="471151" y="5080696"/>
            <a:ext cx="77812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Fuente: elaboración propia Subdirección Financiera</a:t>
            </a:r>
            <a:endParaRPr kumimoji="0" lang="es-GT" altLang="es-GT" sz="1200" b="0" i="0" u="none" strike="noStrike" cap="none" normalizeH="0" baseline="0" dirty="0">
              <a:ln>
                <a:noFill/>
              </a:ln>
              <a:solidFill>
                <a:schemeClr val="tx1"/>
              </a:solidFill>
              <a:effectLst/>
              <a:latin typeface="Montserrat Medium" panose="000006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El presupuesto aprobado para el CONJUVE para el año 2021 es por un monto de trece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millones de quetzales exactos (Q.13,000,000.00), de los cuales, Q. 12,112,468.02, fueron ejecutados,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con un saldo sin ejecutar en el último cuatrimestre de Q. 887,531.98. (ver anexo 1).</a:t>
            </a:r>
            <a:endParaRPr kumimoji="0" lang="es-ES_tradnl" altLang="es-GT" sz="1200" b="0" i="0" u="none" strike="noStrike" cap="none" normalizeH="0" baseline="0" dirty="0">
              <a:ln>
                <a:noFill/>
              </a:ln>
              <a:solidFill>
                <a:schemeClr val="tx1"/>
              </a:solidFill>
              <a:effectLst/>
              <a:latin typeface="Montserrat Medium" panose="00000600000000000000" pitchFamily="2" charset="0"/>
            </a:endParaRPr>
          </a:p>
        </p:txBody>
      </p:sp>
    </p:spTree>
    <p:extLst>
      <p:ext uri="{BB962C8B-B14F-4D97-AF65-F5344CB8AC3E}">
        <p14:creationId xmlns:p14="http://schemas.microsoft.com/office/powerpoint/2010/main" val="27042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 name="Rectangle 2">
            <a:extLst>
              <a:ext uri="{FF2B5EF4-FFF2-40B4-BE49-F238E27FC236}">
                <a16:creationId xmlns:a16="http://schemas.microsoft.com/office/drawing/2014/main" id="{C8203162-BDF7-42F6-81DD-9E1B1C93B74C}"/>
              </a:ext>
            </a:extLst>
          </p:cNvPr>
          <p:cNvSpPr>
            <a:spLocks noChangeArrowheads="1"/>
          </p:cNvSpPr>
          <p:nvPr/>
        </p:nvSpPr>
        <p:spPr bwMode="auto">
          <a:xfrm>
            <a:off x="399011" y="624525"/>
            <a:ext cx="3443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Porcentaje de ejecución</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Gráfica número 2: Porcentaje de ejecución</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p:txBody>
      </p:sp>
      <p:graphicFrame>
        <p:nvGraphicFramePr>
          <p:cNvPr id="18" name="Gráfico 17">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2314586755"/>
              </p:ext>
            </p:extLst>
          </p:nvPr>
        </p:nvGraphicFramePr>
        <p:xfrm>
          <a:off x="640342" y="1466194"/>
          <a:ext cx="7731147" cy="331075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17C8E541-0534-4E3F-9221-F1B67D5C3620}"/>
              </a:ext>
            </a:extLst>
          </p:cNvPr>
          <p:cNvSpPr>
            <a:spLocks noChangeArrowheads="1"/>
          </p:cNvSpPr>
          <p:nvPr/>
        </p:nvSpPr>
        <p:spPr bwMode="auto">
          <a:xfrm>
            <a:off x="498449" y="5436841"/>
            <a:ext cx="8730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Fuente: elaboración propia Subdirección Financiera</a:t>
            </a:r>
            <a:endParaRPr kumimoji="0" lang="es-GT" altLang="es-GT" sz="1200" b="0" i="0" u="none" strike="noStrike" cap="none" normalizeH="0" baseline="0" dirty="0">
              <a:ln>
                <a:noFill/>
              </a:ln>
              <a:solidFill>
                <a:schemeClr val="tx1"/>
              </a:solidFill>
              <a:effectLst/>
              <a:latin typeface="Montserrat Medium" panose="000006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Las erogaciones presupuestarias son utilizadas en la adquisición de diferentes bienes o servicios y </a:t>
            </a: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en transferencias que son necesarias para cumplir con las finalidades de la institución. Para este cuatrimestre </a:t>
            </a: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se ejecutó el presupuesto en 6 grupos de gasto, siendo el grupo 400 el que presenta una mayor ejecución, </a:t>
            </a: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información que se puede observar en la gráfica número 2 (ver anexo 1).</a:t>
            </a:r>
            <a:endParaRPr kumimoji="0" lang="es-ES_tradnl" altLang="es-GT" sz="1200" b="0" i="0" u="none" strike="noStrike" cap="none" normalizeH="0" baseline="0" dirty="0">
              <a:ln>
                <a:noFill/>
              </a:ln>
              <a:solidFill>
                <a:schemeClr val="tx1"/>
              </a:solidFill>
              <a:effectLst/>
              <a:latin typeface="Montserrat Medium" panose="00000600000000000000" pitchFamily="2" charset="0"/>
            </a:endParaRPr>
          </a:p>
        </p:txBody>
      </p:sp>
    </p:spTree>
    <p:extLst>
      <p:ext uri="{BB962C8B-B14F-4D97-AF65-F5344CB8AC3E}">
        <p14:creationId xmlns:p14="http://schemas.microsoft.com/office/powerpoint/2010/main" val="17598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 name="Rectangle 2">
            <a:extLst>
              <a:ext uri="{FF2B5EF4-FFF2-40B4-BE49-F238E27FC236}">
                <a16:creationId xmlns:a16="http://schemas.microsoft.com/office/drawing/2014/main" id="{F58C0D1E-F87D-44B9-9FC9-3E069431ECF2}"/>
              </a:ext>
            </a:extLst>
          </p:cNvPr>
          <p:cNvSpPr>
            <a:spLocks noChangeArrowheads="1"/>
          </p:cNvSpPr>
          <p:nvPr/>
        </p:nvSpPr>
        <p:spPr bwMode="auto">
          <a:xfrm>
            <a:off x="693682" y="1038130"/>
            <a:ext cx="65453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P</a:t>
            </a:r>
            <a:r>
              <a:rPr kumimoji="0" lang="es-ES_tradnl" altLang="es-GT" sz="1200" b="1" i="0" u="none" strike="noStrike" cap="none" normalizeH="0" baseline="0" dirty="0" bmk="">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resupuesto asignado, vigente, ejecutado y saldo por ejecutar por grupo de gasto</a:t>
            </a: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Gráfica número 3: Presupuesto asignado, vigente, ejecutado y </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200" b="1" i="0" u="none" strike="noStrike" cap="none" normalizeH="0" baseline="0" dirty="0">
                <a:ln>
                  <a:noFill/>
                </a:ln>
                <a:solidFill>
                  <a:srgbClr val="062A46"/>
                </a:solidFill>
                <a:effectLst/>
                <a:latin typeface="Montserrat Medium" panose="00000600000000000000" pitchFamily="2" charset="0"/>
                <a:ea typeface="Montserrat" panose="00000500000000000000" pitchFamily="2" charset="0"/>
                <a:cs typeface="Times New Roman" panose="02020603050405020304" pitchFamily="18" charset="0"/>
              </a:rPr>
              <a:t>saldo por ejecutar por grupo de gasto</a:t>
            </a: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altLang="es-GT" sz="1200" b="0" i="0" u="none" strike="noStrike" cap="none" normalizeH="0" baseline="0" dirty="0">
              <a:ln>
                <a:noFill/>
              </a:ln>
              <a:solidFill>
                <a:srgbClr val="062A46"/>
              </a:solidFill>
              <a:effectLst/>
              <a:latin typeface="Montserrat Medium" panose="00000600000000000000" pitchFamily="2" charset="0"/>
            </a:endParaRPr>
          </a:p>
        </p:txBody>
      </p:sp>
      <p:graphicFrame>
        <p:nvGraphicFramePr>
          <p:cNvPr id="18" name="Gráfico 17">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611482381"/>
              </p:ext>
            </p:extLst>
          </p:nvPr>
        </p:nvGraphicFramePr>
        <p:xfrm>
          <a:off x="693682" y="2088472"/>
          <a:ext cx="6999890" cy="348373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F30806EF-C23E-4B12-B26A-CBE6B6052B70}"/>
              </a:ext>
            </a:extLst>
          </p:cNvPr>
          <p:cNvSpPr>
            <a:spLocks noChangeArrowheads="1"/>
          </p:cNvSpPr>
          <p:nvPr/>
        </p:nvSpPr>
        <p:spPr bwMode="auto">
          <a:xfrm>
            <a:off x="4679970" y="6138048"/>
            <a:ext cx="42194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200" b="0" i="0" u="none" strike="noStrike" cap="none" normalizeH="0" baseline="0" dirty="0">
                <a:ln>
                  <a:noFill/>
                </a:ln>
                <a:solidFill>
                  <a:schemeClr val="tx1"/>
                </a:solidFill>
                <a:effectLst/>
                <a:latin typeface="Montserrat Medium" panose="00000600000000000000" pitchFamily="2" charset="0"/>
                <a:ea typeface="Montserrat" panose="00000500000000000000" pitchFamily="2" charset="0"/>
                <a:cs typeface="Times New Roman" panose="02020603050405020304" pitchFamily="18" charset="0"/>
              </a:rPr>
              <a:t>Fuente: elaboración propia Subdirección Financiera</a:t>
            </a:r>
            <a:endParaRPr kumimoji="0" lang="es-ES_tradnl" altLang="es-GT" sz="1200" b="0" i="0" u="none" strike="noStrike" cap="none" normalizeH="0" baseline="0" dirty="0">
              <a:ln>
                <a:noFill/>
              </a:ln>
              <a:solidFill>
                <a:schemeClr val="tx1"/>
              </a:solidFill>
              <a:effectLst/>
              <a:latin typeface="Montserrat Medium" panose="00000600000000000000" pitchFamily="2" charset="0"/>
            </a:endParaRPr>
          </a:p>
        </p:txBody>
      </p:sp>
    </p:spTree>
    <p:extLst>
      <p:ext uri="{BB962C8B-B14F-4D97-AF65-F5344CB8AC3E}">
        <p14:creationId xmlns:p14="http://schemas.microsoft.com/office/powerpoint/2010/main" val="142290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5546A5AE-D7BB-49C0-B7E8-9179312508CD}"/>
              </a:ext>
            </a:extLst>
          </p:cNvPr>
          <p:cNvSpPr txBox="1"/>
          <p:nvPr/>
        </p:nvSpPr>
        <p:spPr>
          <a:xfrm>
            <a:off x="717331" y="1236015"/>
            <a:ext cx="8205951" cy="4216091"/>
          </a:xfrm>
          <a:prstGeom prst="rect">
            <a:avLst/>
          </a:prstGeom>
          <a:noFill/>
        </p:spPr>
        <p:txBody>
          <a:bodyPr wrap="square">
            <a:spAutoFit/>
          </a:bodyPr>
          <a:lstStyle/>
          <a:p>
            <a:pPr algn="just">
              <a:lnSpc>
                <a:spcPct val="150000"/>
              </a:lnSpc>
              <a:tabLst>
                <a:tab pos="90170" algn="l"/>
                <a:tab pos="180340" algn="l"/>
              </a:tabLst>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De acuerdo con lo presentado en la gráfica 3, la ejecución de enero – diciembre fue de 93.12 %, en monto presupuestarios es de Q. 12,112,468.02, en ese sentido la ejecución por grupo de gastos se realizó de la siguiente forma.</a:t>
            </a:r>
            <a:r>
              <a:rPr lang="es-ES_tradnl" sz="1200" spc="-30" dirty="0">
                <a:solidFill>
                  <a:srgbClr val="000000"/>
                </a:solidFill>
                <a:effectLst/>
                <a:latin typeface="Montserrat Medium" panose="00000600000000000000" pitchFamily="2" charset="0"/>
                <a:ea typeface="Calibri" panose="020F0502020204030204" pitchFamily="34" charset="0"/>
                <a:cs typeface="Arial" panose="020B0604020202020204" pitchFamily="34"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tabLst>
                <a:tab pos="90170" algn="l"/>
                <a:tab pos="180340" algn="l"/>
              </a:tabLst>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tabLst>
                <a:tab pos="90170" algn="l"/>
                <a:tab pos="180340" algn="l"/>
              </a:tabLst>
            </a:pP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Para el </a:t>
            </a: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grupo 000 “Servicios personales</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fue por un monto de Q. 8,398,141.48</a:t>
            </a:r>
            <a:r>
              <a:rPr lang="es-ES_tradnl" sz="1200" spc="-30" dirty="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 que representa un 96.31%</a:t>
            </a:r>
            <a:r>
              <a:rPr lang="es-ES_tradnl" sz="1200" dirty="0">
                <a:effectLst/>
                <a:latin typeface="Montserrat Medium" panose="00000600000000000000" pitchFamily="2" charset="0"/>
                <a:ea typeface="Montserrat" panose="00000500000000000000" pitchFamily="2" charset="0"/>
                <a:cs typeface="Times New Roman" panose="02020603050405020304" pitchFamily="18" charset="0"/>
              </a:rPr>
              <a:t>, esto </a:t>
            </a: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se realizó a través del pago de sueldos, complementos, bonos, dietas, así como pago de honorarios por servicios técnicos y profesionales e indemnizaciones.</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tabLst>
                <a:tab pos="90170" algn="l"/>
                <a:tab pos="180340" algn="l"/>
              </a:tabLst>
            </a:pPr>
            <a:r>
              <a:rPr lang="es-ES_tradnl" sz="1200" spc="-30" dirty="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Para el grupo 100 “Servicios no personales”, la institución invirtió un millón ochocientos ochenta y cinco mil setenta y ocho  quetzales con 59/100,  que equivale al 95.21% de la ejecución se encuentra en los renglones de servicios básicos 113 Telefonía, 122 Impresión, encuadernación y reproducción, 153 Arrendamiento de maquinaria y equipo de oficina, 158 Derechos de bienes intangibles, 165 Mantenimiento y reparación de equipos de transporte, 174 Mantenimiento y reparación de instalaciones, 186 Servicio de Informática y sistemas computarizado, 191 primas y gastos de seguros y fianzas, 196 Servicios de atención y protocolo, 197 Servicio de Vigilancia y 199 Otros Servicios.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04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5163445D-FC7C-A94F-BC7A-4BF2ECC9716F}"/>
              </a:ext>
            </a:extLst>
          </p:cNvPr>
          <p:cNvGrpSpPr/>
          <p:nvPr/>
        </p:nvGrpSpPr>
        <p:grpSpPr>
          <a:xfrm>
            <a:off x="9645450" y="0"/>
            <a:ext cx="2559076" cy="6911108"/>
            <a:chOff x="9632924" y="0"/>
            <a:chExt cx="2559076" cy="6911108"/>
          </a:xfrm>
        </p:grpSpPr>
        <p:pic>
          <p:nvPicPr>
            <p:cNvPr id="13" name="Imagen 12">
              <a:extLst>
                <a:ext uri="{FF2B5EF4-FFF2-40B4-BE49-F238E27FC236}">
                  <a16:creationId xmlns:a16="http://schemas.microsoft.com/office/drawing/2014/main" id="{F3FCC2DE-032E-FA45-89C1-58F014605641}"/>
                </a:ext>
              </a:extLst>
            </p:cNvPr>
            <p:cNvPicPr>
              <a:picLocks noChangeAspect="1"/>
            </p:cNvPicPr>
            <p:nvPr/>
          </p:nvPicPr>
          <p:blipFill>
            <a:blip r:embed="rId2"/>
            <a:stretch>
              <a:fillRect/>
            </a:stretch>
          </p:blipFill>
          <p:spPr>
            <a:xfrm>
              <a:off x="9995322" y="0"/>
              <a:ext cx="2076261" cy="2076261"/>
            </a:xfrm>
            <a:prstGeom prst="rect">
              <a:avLst/>
            </a:prstGeom>
          </p:spPr>
        </p:pic>
        <p:sp>
          <p:nvSpPr>
            <p:cNvPr id="14" name="Rectángulo 13">
              <a:extLst>
                <a:ext uri="{FF2B5EF4-FFF2-40B4-BE49-F238E27FC236}">
                  <a16:creationId xmlns:a16="http://schemas.microsoft.com/office/drawing/2014/main" id="{FD59EE55-70F0-0641-8B3C-0C967CC2A542}"/>
                </a:ext>
              </a:extLst>
            </p:cNvPr>
            <p:cNvSpPr/>
            <p:nvPr/>
          </p:nvSpPr>
          <p:spPr>
            <a:xfrm>
              <a:off x="9632924" y="2002743"/>
              <a:ext cx="2559076" cy="4908365"/>
            </a:xfrm>
            <a:prstGeom prst="rect">
              <a:avLst/>
            </a:prstGeom>
            <a:solidFill>
              <a:srgbClr val="0F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00080"/>
                </a:highlight>
              </a:endParaRPr>
            </a:p>
          </p:txBody>
        </p:sp>
      </p:grpSp>
      <p:grpSp>
        <p:nvGrpSpPr>
          <p:cNvPr id="15" name="Grupo 14">
            <a:extLst>
              <a:ext uri="{FF2B5EF4-FFF2-40B4-BE49-F238E27FC236}">
                <a16:creationId xmlns:a16="http://schemas.microsoft.com/office/drawing/2014/main" id="{F38B1A95-65BE-0E49-B48F-EA28A8F4B5BF}"/>
              </a:ext>
            </a:extLst>
          </p:cNvPr>
          <p:cNvGrpSpPr/>
          <p:nvPr/>
        </p:nvGrpSpPr>
        <p:grpSpPr>
          <a:xfrm>
            <a:off x="9980923" y="5979538"/>
            <a:ext cx="2203782" cy="720000"/>
            <a:chOff x="9948387" y="5899635"/>
            <a:chExt cx="2203782" cy="720000"/>
          </a:xfrm>
        </p:grpSpPr>
        <p:sp>
          <p:nvSpPr>
            <p:cNvPr id="16" name="Rectángulo 15">
              <a:extLst>
                <a:ext uri="{FF2B5EF4-FFF2-40B4-BE49-F238E27FC236}">
                  <a16:creationId xmlns:a16="http://schemas.microsoft.com/office/drawing/2014/main" id="{8DF35E87-EDCC-074A-9B18-2F90D19684B7}"/>
                </a:ext>
              </a:extLst>
            </p:cNvPr>
            <p:cNvSpPr/>
            <p:nvPr/>
          </p:nvSpPr>
          <p:spPr>
            <a:xfrm>
              <a:off x="9948387" y="5936470"/>
              <a:ext cx="2203782" cy="577081"/>
            </a:xfrm>
            <a:prstGeom prst="rect">
              <a:avLst/>
            </a:prstGeom>
          </p:spPr>
          <p:txBody>
            <a:bodyPr wrap="square">
              <a:spAutoFit/>
            </a:bodyPr>
            <a:lstStyle/>
            <a:p>
              <a:r>
                <a:rPr lang="es-GT" sz="1050" b="1" dirty="0">
                  <a:solidFill>
                    <a:schemeClr val="bg1"/>
                  </a:solidFill>
                  <a:latin typeface="Montserrat SemiBold" pitchFamily="2" charset="77"/>
                </a:rPr>
                <a:t>CONSEJO</a:t>
              </a:r>
            </a:p>
            <a:p>
              <a:r>
                <a:rPr lang="es-GT" sz="1050" b="1" dirty="0">
                  <a:solidFill>
                    <a:schemeClr val="bg1"/>
                  </a:solidFill>
                  <a:latin typeface="Montserrat SemiBold" pitchFamily="2" charset="77"/>
                </a:rPr>
                <a:t>NACIONAL</a:t>
              </a:r>
            </a:p>
            <a:p>
              <a:r>
                <a:rPr lang="es-GT" sz="1050" b="1" dirty="0">
                  <a:solidFill>
                    <a:schemeClr val="bg1"/>
                  </a:solidFill>
                  <a:latin typeface="Montserrat SemiBold" pitchFamily="2" charset="77"/>
                </a:rPr>
                <a:t>DE LA JUVENTUD</a:t>
              </a:r>
            </a:p>
          </p:txBody>
        </p:sp>
        <p:sp>
          <p:nvSpPr>
            <p:cNvPr id="17" name="Rectángulo 16">
              <a:extLst>
                <a:ext uri="{FF2B5EF4-FFF2-40B4-BE49-F238E27FC236}">
                  <a16:creationId xmlns:a16="http://schemas.microsoft.com/office/drawing/2014/main" id="{676DC667-CBEA-BA47-A8E5-A8409307C3A5}"/>
                </a:ext>
              </a:extLst>
            </p:cNvPr>
            <p:cNvSpPr/>
            <p:nvPr/>
          </p:nvSpPr>
          <p:spPr>
            <a:xfrm>
              <a:off x="9948387" y="5899635"/>
              <a:ext cx="144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18" name="CuadroTexto 17">
            <a:extLst>
              <a:ext uri="{FF2B5EF4-FFF2-40B4-BE49-F238E27FC236}">
                <a16:creationId xmlns:a16="http://schemas.microsoft.com/office/drawing/2014/main" id="{AE4B1488-89D6-4C14-9121-A3EE0B7C9033}"/>
              </a:ext>
            </a:extLst>
          </p:cNvPr>
          <p:cNvSpPr txBox="1"/>
          <p:nvPr/>
        </p:nvSpPr>
        <p:spPr>
          <a:xfrm>
            <a:off x="353981" y="2076261"/>
            <a:ext cx="8997608" cy="2831096"/>
          </a:xfrm>
          <a:prstGeom prst="rect">
            <a:avLst/>
          </a:prstGeom>
          <a:noFill/>
        </p:spPr>
        <p:txBody>
          <a:bodyPr wrap="square">
            <a:spAutoFit/>
          </a:bodyPr>
          <a:lstStyle/>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Para el último cuatrimestre destaca la adquisición de software, licencias para computadoras y para la página web del CONJUVE, servicio de outsourcing, servicio de vehículos, atención y protocolo, para distintos eventos programados por el Consejo Nacional de la Juventud -CONJUVE, entre otros.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El grupo 200 “Materiales y suministros”, ejecutó trescientos treinta y cuatro mil ciento seis quetzales con 15/100, lo cual representa un 93.09%, la ejecución fue en alimentos para personas, papel bond, con y sin membrete (resmas), papel higiénico, artículos de caucho, alcohol en gel y cloro, cupones de combustible, insumos de limpieza, tintas para impresora, productos sanitarios y de limpieza, cocina y educacionales,  compra de estructuras metálica y de vidrio para la entrada, pintura anticorrosiva, entre otros gastos.</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a:p>
            <a:pPr algn="just">
              <a:lnSpc>
                <a:spcPct val="150000"/>
              </a:lnSpc>
            </a:pPr>
            <a:r>
              <a:rPr lang="es-ES_tradnl" sz="1200" dirty="0">
                <a:effectLst/>
                <a:latin typeface="Montserrat Medium" panose="00000600000000000000" pitchFamily="2" charset="0"/>
                <a:ea typeface="Calibri" panose="020F0502020204030204" pitchFamily="34" charset="0"/>
                <a:cs typeface="Times New Roman" panose="02020603050405020304" pitchFamily="18" charset="0"/>
              </a:rPr>
              <a:t> </a:t>
            </a:r>
            <a:endParaRPr lang="es-GT" sz="1200" dirty="0">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3487</Words>
  <Application>Microsoft Office PowerPoint</Application>
  <PresentationFormat>Panorámica</PresentationFormat>
  <Paragraphs>224</Paragraphs>
  <Slides>26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Arial</vt:lpstr>
      <vt:lpstr>Calibri</vt:lpstr>
      <vt:lpstr>Calibri Light</vt:lpstr>
      <vt:lpstr>Montserrat</vt:lpstr>
      <vt:lpstr>Montserrat Medium</vt:lpstr>
      <vt:lpstr>Montserrat SemiBold</vt:lpstr>
      <vt:lpstr>Symbol</vt:lpstr>
      <vt:lpstr>Times New Roman</vt:lpstr>
      <vt:lpstr>Wingdings</vt:lpstr>
      <vt:lpstr>Tema de Office</vt:lpstr>
      <vt:lpstr>CONSEJO NACIONAL DE  LA JUVENTUD –CONJUVE- TERCER INFORME CUATRIMESTRAL DE RENDICIÓN DE CUENTAS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Romeo León</dc:creator>
  <cp:lastModifiedBy>javier grijalva gonzalez</cp:lastModifiedBy>
  <cp:revision>27</cp:revision>
  <dcterms:created xsi:type="dcterms:W3CDTF">2020-01-14T01:41:24Z</dcterms:created>
  <dcterms:modified xsi:type="dcterms:W3CDTF">2022-01-05T03:12:55Z</dcterms:modified>
</cp:coreProperties>
</file>