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22" r:id="rId5"/>
    <p:sldId id="353" r:id="rId6"/>
    <p:sldId id="354" r:id="rId7"/>
    <p:sldId id="309" r:id="rId8"/>
    <p:sldId id="352" r:id="rId9"/>
    <p:sldId id="327" r:id="rId10"/>
    <p:sldId id="334" r:id="rId11"/>
    <p:sldId id="335" r:id="rId12"/>
    <p:sldId id="337" r:id="rId13"/>
    <p:sldId id="338" r:id="rId14"/>
    <p:sldId id="340" r:id="rId15"/>
    <p:sldId id="339" r:id="rId16"/>
    <p:sldId id="344" r:id="rId17"/>
    <p:sldId id="343" r:id="rId18"/>
    <p:sldId id="355" r:id="rId19"/>
    <p:sldId id="317" r:id="rId20"/>
    <p:sldId id="348" r:id="rId21"/>
    <p:sldId id="349" r:id="rId22"/>
    <p:sldId id="319" r:id="rId23"/>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F3C"/>
    <a:srgbClr val="2786C0"/>
    <a:srgbClr val="179939"/>
    <a:srgbClr val="197BB4"/>
    <a:srgbClr val="BDD7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91" autoAdjust="0"/>
  </p:normalViewPr>
  <p:slideViewPr>
    <p:cSldViewPr snapToGrid="0">
      <p:cViewPr varScale="1">
        <p:scale>
          <a:sx n="117" d="100"/>
          <a:sy n="117" d="100"/>
        </p:scale>
        <p:origin x="-1056" y="-10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159450C2-869A-42C3-B408-45F0EBF7F7B4}"/>
    <pc:docChg chg="modSld">
      <pc:chgData name="Nancy Taracena" userId="30706b59-ae2d-4665-80e6-bc0e1ff749f1" providerId="ADAL" clId="{159450C2-869A-42C3-B408-45F0EBF7F7B4}" dt="2021-09-06T15:02:28.073" v="0" actId="13926"/>
      <pc:docMkLst>
        <pc:docMk/>
      </pc:docMkLst>
      <pc:sldChg chg="modSp">
        <pc:chgData name="Nancy Taracena" userId="30706b59-ae2d-4665-80e6-bc0e1ff749f1" providerId="ADAL" clId="{159450C2-869A-42C3-B408-45F0EBF7F7B4}" dt="2021-09-06T15:02:28.073" v="0" actId="13926"/>
        <pc:sldMkLst>
          <pc:docMk/>
          <pc:sldMk cId="1272603918" sldId="349"/>
        </pc:sldMkLst>
        <pc:spChg chg="mod">
          <ac:chgData name="Nancy Taracena" userId="30706b59-ae2d-4665-80e6-bc0e1ff749f1" providerId="ADAL" clId="{159450C2-869A-42C3-B408-45F0EBF7F7B4}" dt="2021-09-06T15:02:28.073" v="0" actId="13926"/>
          <ac:spMkLst>
            <pc:docMk/>
            <pc:sldMk cId="1272603918" sldId="349"/>
            <ac:spMk id="2" creationId="{E40743F2-234A-4544-BBAC-8877FB423F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xmlns=""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28/12/2021</a:t>
            </a:fld>
            <a:endParaRPr lang="es-GT"/>
          </a:p>
        </p:txBody>
      </p:sp>
      <p:sp>
        <p:nvSpPr>
          <p:cNvPr id="4" name="Marcador de pie de página 3">
            <a:extLst>
              <a:ext uri="{FF2B5EF4-FFF2-40B4-BE49-F238E27FC236}">
                <a16:creationId xmlns:a16="http://schemas.microsoft.com/office/drawing/2014/main" xmlns=""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xmlns=""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28/12/2021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xmlns=""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xmlns="" id="{980F5FD4-74A1-4C0A-8923-49068F8CEC8B}"/>
              </a:ext>
            </a:extLst>
          </p:cNvPr>
          <p:cNvSpPr>
            <a:spLocks noGrp="1"/>
          </p:cNvSpPr>
          <p:nvPr>
            <p:ph type="dt" sz="half" idx="10"/>
          </p:nvPr>
        </p:nvSpPr>
        <p:spPr/>
        <p:txBody>
          <a:bodyPr/>
          <a:lstStyle/>
          <a:p>
            <a:fld id="{B708A815-C8B2-4F30-9335-A540ED979A65}" type="datetime1">
              <a:rPr lang="es-GT" smtClean="0"/>
              <a:t>28/12/2021</a:t>
            </a:fld>
            <a:endParaRPr lang="es-GT"/>
          </a:p>
        </p:txBody>
      </p:sp>
      <p:sp>
        <p:nvSpPr>
          <p:cNvPr id="5" name="Marcador de pie de página 4">
            <a:extLst>
              <a:ext uri="{FF2B5EF4-FFF2-40B4-BE49-F238E27FC236}">
                <a16:creationId xmlns:a16="http://schemas.microsoft.com/office/drawing/2014/main" xmlns=""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36788F09-FFB8-47A4-83A1-FFB352EF22C9}"/>
              </a:ext>
            </a:extLst>
          </p:cNvPr>
          <p:cNvSpPr>
            <a:spLocks noGrp="1"/>
          </p:cNvSpPr>
          <p:nvPr>
            <p:ph type="dt" sz="half" idx="10"/>
          </p:nvPr>
        </p:nvSpPr>
        <p:spPr/>
        <p:txBody>
          <a:bodyPr/>
          <a:lstStyle/>
          <a:p>
            <a:fld id="{E4B612D7-C7C1-40DF-91F1-E4035ACD5280}" type="datetime1">
              <a:rPr lang="es-GT" smtClean="0"/>
              <a:t>28/12/2021</a:t>
            </a:fld>
            <a:endParaRPr lang="es-GT"/>
          </a:p>
        </p:txBody>
      </p:sp>
      <p:sp>
        <p:nvSpPr>
          <p:cNvPr id="5" name="Marcador de pie de página 4">
            <a:extLst>
              <a:ext uri="{FF2B5EF4-FFF2-40B4-BE49-F238E27FC236}">
                <a16:creationId xmlns:a16="http://schemas.microsoft.com/office/drawing/2014/main" xmlns=""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xmlns="" id="{BAD124C8-1552-464D-8D15-02CF0EA9ADF0}"/>
              </a:ext>
            </a:extLst>
          </p:cNvPr>
          <p:cNvSpPr>
            <a:spLocks noGrp="1"/>
          </p:cNvSpPr>
          <p:nvPr>
            <p:ph type="dt" sz="half" idx="10"/>
          </p:nvPr>
        </p:nvSpPr>
        <p:spPr/>
        <p:txBody>
          <a:bodyPr/>
          <a:lstStyle/>
          <a:p>
            <a:fld id="{B2AE0D9E-9211-474E-867D-A3D7FD03901F}" type="datetime1">
              <a:rPr lang="es-GT" smtClean="0"/>
              <a:t>28/12/2021</a:t>
            </a:fld>
            <a:endParaRPr lang="es-GT"/>
          </a:p>
        </p:txBody>
      </p:sp>
      <p:sp>
        <p:nvSpPr>
          <p:cNvPr id="5" name="Marcador de pie de página 4">
            <a:extLst>
              <a:ext uri="{FF2B5EF4-FFF2-40B4-BE49-F238E27FC236}">
                <a16:creationId xmlns:a16="http://schemas.microsoft.com/office/drawing/2014/main" xmlns=""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xmlns=""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xmlns="" id="{47D89AFC-ABD0-40BC-AC54-3A38F80E877B}"/>
              </a:ext>
            </a:extLst>
          </p:cNvPr>
          <p:cNvSpPr>
            <a:spLocks noGrp="1"/>
          </p:cNvSpPr>
          <p:nvPr>
            <p:ph type="dt" sz="half" idx="10"/>
          </p:nvPr>
        </p:nvSpPr>
        <p:spPr/>
        <p:txBody>
          <a:bodyPr/>
          <a:lstStyle/>
          <a:p>
            <a:fld id="{B538F817-0E65-4E88-96D4-9FA2057239B0}" type="datetime1">
              <a:rPr lang="es-GT" smtClean="0"/>
              <a:t>28/12/2021</a:t>
            </a:fld>
            <a:endParaRPr lang="es-GT"/>
          </a:p>
        </p:txBody>
      </p:sp>
      <p:sp>
        <p:nvSpPr>
          <p:cNvPr id="6" name="Marcador de pie de página 5">
            <a:extLst>
              <a:ext uri="{FF2B5EF4-FFF2-40B4-BE49-F238E27FC236}">
                <a16:creationId xmlns:a16="http://schemas.microsoft.com/office/drawing/2014/main" xmlns=""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xmlns=""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xmlns=""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xmlns="" id="{BB949558-7597-4FEE-979C-DF702AC77D59}"/>
              </a:ext>
            </a:extLst>
          </p:cNvPr>
          <p:cNvSpPr>
            <a:spLocks noGrp="1"/>
          </p:cNvSpPr>
          <p:nvPr>
            <p:ph type="dt" sz="half" idx="10"/>
          </p:nvPr>
        </p:nvSpPr>
        <p:spPr/>
        <p:txBody>
          <a:bodyPr/>
          <a:lstStyle/>
          <a:p>
            <a:fld id="{0236FBD1-9373-42E6-933C-D2861B1129DE}" type="datetime1">
              <a:rPr lang="es-GT" smtClean="0"/>
              <a:t>28/12/2021</a:t>
            </a:fld>
            <a:endParaRPr lang="es-GT"/>
          </a:p>
        </p:txBody>
      </p:sp>
      <p:sp>
        <p:nvSpPr>
          <p:cNvPr id="8" name="Marcador de pie de página 7">
            <a:extLst>
              <a:ext uri="{FF2B5EF4-FFF2-40B4-BE49-F238E27FC236}">
                <a16:creationId xmlns:a16="http://schemas.microsoft.com/office/drawing/2014/main" xmlns=""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xmlns=""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xmlns="" id="{75C57BED-D6DF-44F6-9853-7EFDD2F3E7F7}"/>
              </a:ext>
            </a:extLst>
          </p:cNvPr>
          <p:cNvSpPr>
            <a:spLocks noGrp="1"/>
          </p:cNvSpPr>
          <p:nvPr>
            <p:ph type="dt" sz="half" idx="10"/>
          </p:nvPr>
        </p:nvSpPr>
        <p:spPr/>
        <p:txBody>
          <a:bodyPr/>
          <a:lstStyle/>
          <a:p>
            <a:fld id="{BC1679AE-6D20-40E8-83B9-AFE348460766}" type="datetime1">
              <a:rPr lang="es-GT" smtClean="0"/>
              <a:t>28/12/2021</a:t>
            </a:fld>
            <a:endParaRPr lang="es-GT"/>
          </a:p>
        </p:txBody>
      </p:sp>
      <p:sp>
        <p:nvSpPr>
          <p:cNvPr id="4" name="Marcador de pie de página 3">
            <a:extLst>
              <a:ext uri="{FF2B5EF4-FFF2-40B4-BE49-F238E27FC236}">
                <a16:creationId xmlns:a16="http://schemas.microsoft.com/office/drawing/2014/main" xmlns=""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xmlns=""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4552EFF-1F48-4A1B-89BB-7FAB56D4A284}"/>
              </a:ext>
            </a:extLst>
          </p:cNvPr>
          <p:cNvSpPr>
            <a:spLocks noGrp="1"/>
          </p:cNvSpPr>
          <p:nvPr>
            <p:ph type="dt" sz="half" idx="10"/>
          </p:nvPr>
        </p:nvSpPr>
        <p:spPr/>
        <p:txBody>
          <a:bodyPr/>
          <a:lstStyle/>
          <a:p>
            <a:fld id="{69B172B5-4A68-4E4F-B447-FC61244663D3}" type="datetime1">
              <a:rPr lang="es-GT" smtClean="0"/>
              <a:t>28/12/2021</a:t>
            </a:fld>
            <a:endParaRPr lang="es-GT"/>
          </a:p>
        </p:txBody>
      </p:sp>
      <p:sp>
        <p:nvSpPr>
          <p:cNvPr id="3" name="Marcador de pie de página 2">
            <a:extLst>
              <a:ext uri="{FF2B5EF4-FFF2-40B4-BE49-F238E27FC236}">
                <a16:creationId xmlns:a16="http://schemas.microsoft.com/office/drawing/2014/main" xmlns=""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xmlns=""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xmlns=""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4D0E3C1-285A-495C-96A3-33F7D65E314E}"/>
              </a:ext>
            </a:extLst>
          </p:cNvPr>
          <p:cNvSpPr>
            <a:spLocks noGrp="1"/>
          </p:cNvSpPr>
          <p:nvPr>
            <p:ph type="dt" sz="half" idx="10"/>
          </p:nvPr>
        </p:nvSpPr>
        <p:spPr/>
        <p:txBody>
          <a:bodyPr/>
          <a:lstStyle/>
          <a:p>
            <a:fld id="{31CEE30F-A687-4E64-8B35-3DBF00F44A58}" type="datetime1">
              <a:rPr lang="es-GT" smtClean="0"/>
              <a:t>28/12/2021</a:t>
            </a:fld>
            <a:endParaRPr lang="es-GT"/>
          </a:p>
        </p:txBody>
      </p:sp>
      <p:sp>
        <p:nvSpPr>
          <p:cNvPr id="6" name="Marcador de pie de página 5">
            <a:extLst>
              <a:ext uri="{FF2B5EF4-FFF2-40B4-BE49-F238E27FC236}">
                <a16:creationId xmlns:a16="http://schemas.microsoft.com/office/drawing/2014/main" xmlns=""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xmlns=""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xmlns=""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1AF83E3-EDF5-459F-9A25-88140AF675DB}"/>
              </a:ext>
            </a:extLst>
          </p:cNvPr>
          <p:cNvSpPr>
            <a:spLocks noGrp="1"/>
          </p:cNvSpPr>
          <p:nvPr>
            <p:ph type="dt" sz="half" idx="10"/>
          </p:nvPr>
        </p:nvSpPr>
        <p:spPr/>
        <p:txBody>
          <a:bodyPr/>
          <a:lstStyle/>
          <a:p>
            <a:fld id="{5ECFAAE8-BB1F-46DC-B02E-828226DC17C2}" type="datetime1">
              <a:rPr lang="es-GT" smtClean="0"/>
              <a:t>28/12/2021</a:t>
            </a:fld>
            <a:endParaRPr lang="es-GT"/>
          </a:p>
        </p:txBody>
      </p:sp>
      <p:sp>
        <p:nvSpPr>
          <p:cNvPr id="6" name="Marcador de pie de página 5">
            <a:extLst>
              <a:ext uri="{FF2B5EF4-FFF2-40B4-BE49-F238E27FC236}">
                <a16:creationId xmlns:a16="http://schemas.microsoft.com/office/drawing/2014/main" xmlns=""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28/12/2021</a:t>
            </a:fld>
            <a:endParaRPr lang="es-GT"/>
          </a:p>
        </p:txBody>
      </p:sp>
      <p:sp>
        <p:nvSpPr>
          <p:cNvPr id="5" name="Marcador de pie de página 4">
            <a:extLst>
              <a:ext uri="{FF2B5EF4-FFF2-40B4-BE49-F238E27FC236}">
                <a16:creationId xmlns:a16="http://schemas.microsoft.com/office/drawing/2014/main" xmlns=""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xmlns=""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sz="4000" b="1" dirty="0">
                <a:solidFill>
                  <a:srgbClr val="197BB4"/>
                </a:solidFill>
                <a:latin typeface="Arial" panose="020B0604020202020204" pitchFamily="34" charset="0"/>
                <a:cs typeface="Arial" panose="020B0604020202020204" pitchFamily="34" charset="0"/>
              </a:rPr>
              <a:t>TERCER 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Ministerio de Ambiente y Recursos Naturales</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731" y="2968399"/>
            <a:ext cx="1373641" cy="166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11,647,866.00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9,075,059.03</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2,572,806.97</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7.07%</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MARN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EL MARN?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17620" y="1315538"/>
            <a:ext cx="7406641" cy="470287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r>
              <a:rPr lang="es-GT" sz="16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el Ministerio de Ambiente y Recursos Naturales destina su presupuesto a la gestión ambiental con énfasis en el cambio climático en especial en la prevención de sus efectos adversos, también la conservación y protección de los recursos naturales y el medio ambiente, así como también la sensibilización socio ambiental y la activa participación de la ciudadanía en las actividades que promueven el cuidado del medio ambiente.</a:t>
            </a:r>
            <a:endParaRPr lang="es-GT" sz="1600" b="0" dirty="0">
              <a:solidFill>
                <a:schemeClr val="accent1">
                  <a:lumMod val="50000"/>
                </a:schemeClr>
              </a:solidFill>
              <a:latin typeface="Arial" panose="020B0604020202020204" pitchFamily="34" charset="0"/>
              <a:cs typeface="Arial" panose="020B0604020202020204" pitchFamily="34" charset="0"/>
            </a:endParaRPr>
          </a:p>
          <a:p>
            <a:r>
              <a:rPr lang="es-GT" sz="1600" b="0" dirty="0">
                <a:solidFill>
                  <a:schemeClr val="accent1">
                    <a:lumMod val="50000"/>
                  </a:schemeClr>
                </a:solidFill>
                <a:latin typeface="Arial" panose="020B0604020202020204" pitchFamily="34" charset="0"/>
                <a:cs typeface="Arial" panose="020B0604020202020204" pitchFamily="34" charset="0"/>
              </a:rPr>
              <a:t/>
            </a:r>
            <a:br>
              <a:rPr lang="es-GT" sz="1600" b="0" dirty="0">
                <a:solidFill>
                  <a:schemeClr val="accent1">
                    <a:lumMod val="50000"/>
                  </a:schemeClr>
                </a:solidFill>
                <a:latin typeface="Arial" panose="020B0604020202020204" pitchFamily="34" charset="0"/>
                <a:cs typeface="Arial" panose="020B0604020202020204" pitchFamily="34" charset="0"/>
              </a:rPr>
            </a:b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la gestión ambiental, la conservación y protección de los recursos naturales y la sensibilización hacia la población con un </a:t>
            </a:r>
            <a:r>
              <a:rPr lang="es-GT" sz="2000" dirty="0">
                <a:solidFill>
                  <a:srgbClr val="FF0000"/>
                </a:solidFill>
                <a:latin typeface="Arial" panose="020B0604020202020204" pitchFamily="34" charset="0"/>
                <a:cs typeface="Arial" panose="020B0604020202020204" pitchFamily="34" charset="0"/>
              </a:rPr>
              <a:t>65.08%</a:t>
            </a:r>
            <a:r>
              <a:rPr lang="es-GT" sz="2000" b="0" dirty="0">
                <a:solidFill>
                  <a:schemeClr val="tx1"/>
                </a:solidFill>
                <a:latin typeface="Arial" panose="020B0604020202020204" pitchFamily="34" charset="0"/>
                <a:cs typeface="Arial" panose="020B0604020202020204" pitchFamily="34" charset="0"/>
              </a:rPr>
              <a:t> del presupuesto total del MARN.</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129706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latin typeface="Arial" panose="020B0604020202020204" pitchFamily="34" charset="0"/>
                <a:cs typeface="Arial" panose="020B0604020202020204" pitchFamily="34" charset="0"/>
              </a:rPr>
              <a:t>Para 2027, se ha incrementado en 30% las acciones de eficiencia en los procesos de gestión ambiental, implementado medidas de cambio climático (De 20.0% en 2021 a 50.0% en 2027)</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Informe, Vulnerabilidad del departamento de </a:t>
            </a:r>
          </a:p>
          <a:p>
            <a:pPr marL="0" indent="0">
              <a:buNone/>
            </a:pPr>
            <a:r>
              <a:rPr lang="es-GT" sz="1000" dirty="0">
                <a:latin typeface="Arial" panose="020B0604020202020204" pitchFamily="34" charset="0"/>
                <a:cs typeface="Arial" panose="020B0604020202020204" pitchFamily="34" charset="0"/>
              </a:rPr>
              <a:t>                            de Chimaltenango ante el cambio climático.</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98" y="2439035"/>
            <a:ext cx="3702853" cy="22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contenido 6">
            <a:extLst>
              <a:ext uri="{FF2B5EF4-FFF2-40B4-BE49-F238E27FC236}">
                <a16:creationId xmlns:a16="http://schemas.microsoft.com/office/drawing/2014/main" xmlns=""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83,166,078.00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78,210,232.75</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19, 31, 32, 61 y 71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endParaRPr lang="es-GT" sz="1800" dirty="0">
              <a:latin typeface="Arial" panose="020B0604020202020204" pitchFamily="34" charset="0"/>
              <a:cs typeface="Arial" panose="020B0604020202020204" pitchFamily="34" charset="0"/>
            </a:endParaRPr>
          </a:p>
          <a:p>
            <a:pPr marL="457200" indent="-4572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Programa: 11</a:t>
            </a:r>
          </a:p>
          <a:p>
            <a:pPr marL="457200" indent="-4572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Meta: 30% de incremento en la eficiencia de los procesos de gestión ambiental.</a:t>
            </a:r>
          </a:p>
          <a:p>
            <a:pPr marL="457200" indent="-457200">
              <a:buAutoNum type="alphaLcPeriod"/>
            </a:pPr>
            <a:r>
              <a:rPr lang="es-GT" sz="1800" dirty="0">
                <a:latin typeface="Arial" panose="020B0604020202020204" pitchFamily="34" charset="0"/>
                <a:cs typeface="Arial" panose="020B0604020202020204" pitchFamily="34" charset="0"/>
              </a:rPr>
              <a:t>Población beneficiada: Población guatemalteca en general.</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República</a:t>
            </a:r>
          </a:p>
        </p:txBody>
      </p:sp>
    </p:spTree>
    <p:extLst>
      <p:ext uri="{BB962C8B-B14F-4D97-AF65-F5344CB8AC3E}">
        <p14:creationId xmlns:p14="http://schemas.microsoft.com/office/powerpoint/2010/main" val="375596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latin typeface="Arial" panose="020B0604020202020204" pitchFamily="34" charset="0"/>
                <a:cs typeface="Arial" panose="020B0604020202020204" pitchFamily="34" charset="0"/>
              </a:rPr>
              <a:t>Para el 2027, se han incrementado en un 5% los controles ambientales para prevenir el deterioro del ambiente y los recursos naturales a nivel nacional.  (De 15% en 2021 a 20% en 2027)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Memoria de labores, MARN 2020</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15,979,869.00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15,552,671.48</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31, 32 y 71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12</a:t>
            </a:r>
          </a:p>
          <a:p>
            <a:pPr marL="457200" indent="-457200">
              <a:buAutoNum type="alphaLcPeriod"/>
            </a:pPr>
            <a:r>
              <a:rPr lang="es-GT" sz="1800" dirty="0">
                <a:latin typeface="Arial" panose="020B0604020202020204" pitchFamily="34" charset="0"/>
                <a:cs typeface="Arial" panose="020B0604020202020204" pitchFamily="34" charset="0"/>
              </a:rPr>
              <a:t>Meta: 5% de incremento en controles ambientales.</a:t>
            </a:r>
          </a:p>
          <a:p>
            <a:pPr marL="457200" indent="-457200">
              <a:buAutoNum type="alphaLcPeriod"/>
            </a:pPr>
            <a:r>
              <a:rPr lang="es-GT" sz="1800" dirty="0">
                <a:latin typeface="Arial" panose="020B0604020202020204" pitchFamily="34" charset="0"/>
                <a:cs typeface="Arial" panose="020B0604020202020204" pitchFamily="34" charset="0"/>
              </a:rPr>
              <a:t>Población beneficiada: Población guatemalteca.</a:t>
            </a:r>
          </a:p>
          <a:p>
            <a:pPr marL="457200" indent="-457200">
              <a:buAutoNum type="alphaLcPeriod"/>
            </a:pPr>
            <a:r>
              <a:rPr lang="es-GT" sz="1800" dirty="0">
                <a:latin typeface="Arial" panose="020B0604020202020204" pitchFamily="34" charset="0"/>
                <a:cs typeface="Arial" panose="020B0604020202020204" pitchFamily="34" charset="0"/>
              </a:rPr>
              <a:t>Ubicación geográfica: República de Guatemala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09" y="2425701"/>
            <a:ext cx="4447051" cy="221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77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s-GT" sz="1700" b="1" dirty="0">
                <a:latin typeface="Arial" panose="020B0604020202020204" pitchFamily="34" charset="0"/>
                <a:cs typeface="Arial" panose="020B0604020202020204" pitchFamily="34" charset="0"/>
              </a:rPr>
              <a:t>Para el año 2027 se ha incrementado en un 15% la participación de la población en programas educativos relacionados a medio ambiente. (De 15% en 2021 a 30% en 2027)</a:t>
            </a:r>
          </a:p>
          <a:p>
            <a:pPr marL="0" indent="0">
              <a:lnSpc>
                <a:spcPct val="80000"/>
              </a:lnSpc>
              <a:buNone/>
            </a:pPr>
            <a:endParaRPr lang="es-GT" sz="1700" b="1"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518666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8,091,131.00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8,013,923.42</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31 y 32.</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13</a:t>
            </a:r>
          </a:p>
          <a:p>
            <a:pPr marL="457200" indent="-457200">
              <a:buAutoNum type="alphaLcPeriod"/>
            </a:pPr>
            <a:r>
              <a:rPr lang="es-GT" sz="1800" dirty="0">
                <a:latin typeface="Arial" panose="020B0604020202020204" pitchFamily="34" charset="0"/>
                <a:cs typeface="Arial" panose="020B0604020202020204" pitchFamily="34" charset="0"/>
              </a:rPr>
              <a:t>Meta: 15% de incremento en la participación de la población en programas educativos relacionados con medio ambiente.</a:t>
            </a:r>
          </a:p>
          <a:p>
            <a:pPr marL="457200" indent="-457200">
              <a:buAutoNum type="alphaLcPeriod"/>
            </a:pPr>
            <a:r>
              <a:rPr lang="es-GT" sz="1800" dirty="0">
                <a:latin typeface="Arial" panose="020B0604020202020204" pitchFamily="34" charset="0"/>
                <a:cs typeface="Arial" panose="020B0604020202020204" pitchFamily="34" charset="0"/>
              </a:rPr>
              <a:t>Población beneficiada: Población guatemalteca en general.</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República</a:t>
            </a:r>
          </a:p>
        </p:txBody>
      </p:sp>
      <p:sp>
        <p:nvSpPr>
          <p:cNvPr id="2" name="1 Rectángulo"/>
          <p:cNvSpPr/>
          <p:nvPr/>
        </p:nvSpPr>
        <p:spPr>
          <a:xfrm>
            <a:off x="1126697" y="4774168"/>
            <a:ext cx="2577950"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Memoria de labores, MARN 2020</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95" y="2357755"/>
            <a:ext cx="4785394" cy="229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9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05744" y="13342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datos obtenidos durante el </a:t>
            </a:r>
            <a:r>
              <a:rPr lang="es-GT" sz="1600" dirty="0">
                <a:solidFill>
                  <a:srgbClr val="0070C0"/>
                </a:solidFill>
                <a:latin typeface="Arial" panose="020B0604020202020204" pitchFamily="34" charset="0"/>
                <a:cs typeface="Arial" panose="020B0604020202020204" pitchFamily="34" charset="0"/>
              </a:rPr>
              <a:t>cuatrimestre reportado </a:t>
            </a:r>
            <a:r>
              <a:rPr lang="es-GT" sz="1600" b="0" dirty="0">
                <a:solidFill>
                  <a:schemeClr val="tx1"/>
                </a:solidFill>
                <a:latin typeface="Arial" panose="020B0604020202020204" pitchFamily="34" charset="0"/>
                <a:cs typeface="Arial" panose="020B0604020202020204" pitchFamily="34" charset="0"/>
              </a:rPr>
              <a:t>permiten establecer que la ejecución del presupuesto se caracterizó principalmente por la adquisición de insumos y equipos para el Laboratorio Central de Calidad Ambiental –LACECAM-  del recién creado Viceministerio del Agua, también la compra de fertilizantes y semillas para la Adaptación al Cambio Climático del Corredor Seco de Guatemala, adquisición de insumos para el Laboratorio de AMPI, adquisición de diversos pilones para los municipios priorizados del Departamento de Quiché por parte del Proyecto Canje de Deuda para la adaptación al cambio climático, además del pago de nómina para el cumplimiento de las metas de la institución, entre otros gastos representativos.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espera que en el </a:t>
            </a:r>
            <a:r>
              <a:rPr lang="es-GT" sz="1600" dirty="0">
                <a:solidFill>
                  <a:srgbClr val="0070C0"/>
                </a:solidFill>
                <a:latin typeface="Arial" panose="020B0604020202020204" pitchFamily="34" charset="0"/>
                <a:cs typeface="Arial" panose="020B0604020202020204" pitchFamily="34" charset="0"/>
              </a:rPr>
              <a:t>siguiente cuatrimestre </a:t>
            </a:r>
            <a:r>
              <a:rPr lang="es-GT" sz="1600" b="0" dirty="0">
                <a:latin typeface="Arial" panose="020B0604020202020204" pitchFamily="34" charset="0"/>
                <a:cs typeface="Arial" panose="020B0604020202020204" pitchFamily="34" charset="0"/>
              </a:rPr>
              <a:t>se alance una ejecución por arriba del 90% del presupuesto vigente con el que cuenta el MARN</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1127760" y="1126094"/>
            <a:ext cx="10328366"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chemeClr val="tx1"/>
                </a:solidFill>
                <a:latin typeface="Arial" panose="020B0604020202020204" pitchFamily="34" charset="0"/>
                <a:cs typeface="Arial" panose="020B0604020202020204" pitchFamily="34" charset="0"/>
              </a:rPr>
              <a:t>(</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El Ministerio de Ambiente y Recursos Naturales durante el cuatrimestre reportado colaboró con el cumplimiento de la PGG mediante la protección y conservación de los ecosistemas y el buen manejo de desechos sólidos y tóxicos, así como con las acciones de cambio climático llevadas a cabo en el país.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684526"/>
            <a:ext cx="8673737" cy="547089"/>
          </a:xfrm>
        </p:spPr>
        <p:txBody>
          <a:bodyPr>
            <a:noAutofit/>
          </a:bodyPr>
          <a:lstStyle/>
          <a:p>
            <a:r>
              <a:rPr lang="es-GT" sz="2400" dirty="0">
                <a:latin typeface="Arial" panose="020B0604020202020204" pitchFamily="34" charset="0"/>
                <a:cs typeface="Arial" panose="020B0604020202020204" pitchFamily="34" charset="0"/>
              </a:rPr>
              <a:t>PRINCIPALES FUNCIONES DE MINISTERIO DE AMBIENTE Y RECURSOS NATURALES</a:t>
            </a: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483324" y="1624347"/>
            <a:ext cx="10646230" cy="4614170"/>
          </a:xfrm>
        </p:spPr>
        <p:txBody>
          <a:bodyPr>
            <a:normAutofit fontScale="775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a:t>
            </a:r>
            <a:r>
              <a:rPr lang="es-GT" sz="2600" b="1" dirty="0">
                <a:solidFill>
                  <a:srgbClr val="2786C0"/>
                </a:solidFill>
                <a:latin typeface="Arial" panose="020B0604020202020204" pitchFamily="34" charset="0"/>
                <a:cs typeface="Arial" panose="020B0604020202020204" pitchFamily="34" charset="0"/>
              </a:rPr>
              <a:t>principales funciones </a:t>
            </a:r>
            <a:r>
              <a:rPr lang="es-GT" sz="2600" dirty="0">
                <a:latin typeface="Arial" panose="020B0604020202020204" pitchFamily="34" charset="0"/>
                <a:cs typeface="Arial" panose="020B0604020202020204" pitchFamily="34" charset="0"/>
              </a:rPr>
              <a:t>del Ministerio de Ambiente y Recursos Naturales son:</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Formular participativamente la política de conservación, protección y mejoramiento del ambiente y de los recursos naturales y ejecutarla en conjunto con otras autoridades con competencia legal en la materia correspondiente. </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Formular las políticas para el mejoramiento y modernización de la administración descentralizada del sistema guatemalteco de áreas protegidas, así como para el desarrollo y conservación del patrimonio natural del país incluyendo las áreas de reserva territorial del Estado.</a:t>
            </a: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88008" y="754192"/>
            <a:ext cx="10646230" cy="4614170"/>
          </a:xfrm>
        </p:spPr>
        <p:txBody>
          <a:bodyPr>
            <a:normAutofit fontScale="775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Para el cumplimiento de sus funciones y satisfacer las necesidades de la población, el Ministerio de Ambiente y Recursos Naturales debe 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dirty="0">
                <a:latin typeface="Arial" panose="020B0604020202020204" pitchFamily="34" charset="0"/>
                <a:cs typeface="Arial" panose="020B0604020202020204" pitchFamily="34" charset="0"/>
              </a:rPr>
              <a:t>:</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Realizar intervenciones ministeriales y de coordinación con organismos internacionales para la implementación de las variables de adaptación y mitigación a nivel nacional.</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Fortalecer la ciudadanía sustantiva y activa frente a la problemática ambiental en la República.</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Fortalecer la gestión ambiental pública.</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Fomentar patrones de producción y consumo más limpios y eficientes aplicando la ciencia y la tecnología.</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272884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89114" y="1322269"/>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1113609"/>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164,786,378.00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2608520"/>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154,123,851.07</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414993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10,662,526.93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xmlns="" id="{0246042C-1ABA-4355-A47C-701F270E798C}"/>
              </a:ext>
            </a:extLst>
          </p:cNvPr>
          <p:cNvSpPr txBox="1">
            <a:spLocks/>
          </p:cNvSpPr>
          <p:nvPr/>
        </p:nvSpPr>
        <p:spPr>
          <a:xfrm>
            <a:off x="1112165" y="5334198"/>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xmlns="" id="{0246042C-1ABA-4355-A47C-701F270E798C}"/>
              </a:ext>
            </a:extLst>
          </p:cNvPr>
          <p:cNvSpPr txBox="1">
            <a:spLocks/>
          </p:cNvSpPr>
          <p:nvPr/>
        </p:nvSpPr>
        <p:spPr>
          <a:xfrm>
            <a:off x="5130531" y="5244516"/>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latin typeface="Arial" panose="020B0604020202020204" pitchFamily="34" charset="0"/>
              <a:cs typeface="Arial" panose="020B0604020202020204" pitchFamily="34" charset="0"/>
            </a:endParaRPr>
          </a:p>
          <a:p>
            <a:pPr marL="457200" lvl="1" indent="0" algn="r">
              <a:buNone/>
            </a:pPr>
            <a:r>
              <a:rPr lang="es-GT" sz="4400" b="1" dirty="0">
                <a:solidFill>
                  <a:srgbClr val="FF0000"/>
                </a:solidFill>
                <a:latin typeface="Arial" panose="020B0604020202020204" pitchFamily="34" charset="0"/>
                <a:cs typeface="Arial" panose="020B0604020202020204" pitchFamily="34" charset="0"/>
              </a:rPr>
              <a:t>93.53%</a:t>
            </a:r>
          </a:p>
          <a:p>
            <a:pPr marL="457200" lvl="1" indent="0" algn="r">
              <a:buNone/>
            </a:pPr>
            <a:endParaRPr lang="es-GT"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823152"/>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DEL </a:t>
            </a:r>
            <a:r>
              <a:rPr lang="es-GT" u="sng" dirty="0">
                <a:latin typeface="Arial" panose="020B0604020202020204" pitchFamily="34" charset="0"/>
                <a:cs typeface="Arial" panose="020B0604020202020204" pitchFamily="34" charset="0"/>
              </a:rPr>
              <a:t>MINISTERIO DE AMBIENTE Y RECURSOS NATURALES?</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rgbClr val="FF0000"/>
                </a:solidFill>
                <a:latin typeface="Arial" panose="020B0604020202020204" pitchFamily="34" charset="0"/>
                <a:cs typeface="Arial" panose="020B0604020202020204" pitchFamily="34" charset="0"/>
              </a:rPr>
              <a:t>06 </a:t>
            </a:r>
            <a:r>
              <a:rPr lang="es-GT" sz="2000" b="0" dirty="0">
                <a:latin typeface="Arial" panose="020B0604020202020204" pitchFamily="34" charset="0"/>
                <a:cs typeface="Arial" panose="020B0604020202020204" pitchFamily="34" charset="0"/>
              </a:rPr>
              <a:t>grupos de gasto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3" y="15912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Consultorías técnicas en materia ambiental y de Recursos Naturales y personal administrativo que brinda los servicios capacitación 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cuatrimestre reportado, el Ministerio de Ambiente y Recursos Naturales atendió y dio cobertura a </a:t>
            </a:r>
            <a:r>
              <a:rPr lang="es-GT" sz="2200" dirty="0">
                <a:solidFill>
                  <a:schemeClr val="tx1"/>
                </a:solidFill>
                <a:latin typeface="Arial" panose="020B0604020202020204" pitchFamily="34" charset="0"/>
                <a:cs typeface="Arial" panose="020B0604020202020204" pitchFamily="34" charset="0"/>
              </a:rPr>
              <a:t>54,211 guatemaltecos</a:t>
            </a:r>
            <a:endParaRPr lang="es-GT" sz="2200" b="0" dirty="0">
              <a:solidFill>
                <a:schemeClr val="tx1"/>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93,311,688.00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93,044,569.31</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267,118.69</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56.63%</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EL MARN?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342805" y="2081491"/>
            <a:ext cx="7336577" cy="406995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El Ministerio de Ambiente y Recursos Naturales invierte en la adquisición de equipo, licencias y programas para computadoras, entre otros, que sirven para prestar servicios enfocados en el cuidado y preservación del medio ambiente a la población.  </a:t>
            </a:r>
          </a:p>
          <a:p>
            <a:pPr algn="just">
              <a:lnSpc>
                <a:spcPct val="150000"/>
              </a:lnSpc>
            </a:pPr>
            <a:r>
              <a:rPr lang="es-GT" sz="1600" b="0" dirty="0">
                <a:solidFill>
                  <a:schemeClr val="tx1"/>
                </a:solidFill>
                <a:latin typeface="Arial" panose="020B0604020202020204" pitchFamily="34" charset="0"/>
                <a:cs typeface="Arial" panose="020B0604020202020204" pitchFamily="34" charset="0"/>
              </a:rPr>
              <a:t>Asimismo, invierte en reparaciones y ampliaciones de las instalaciones y en mejoras a los equipos.</a:t>
            </a:r>
          </a:p>
          <a:p>
            <a:pPr algn="just">
              <a:lnSpc>
                <a:spcPct val="150000"/>
              </a:lnSpc>
            </a:pPr>
            <a:r>
              <a:rPr lang="es-GT" sz="1600" b="0" dirty="0">
                <a:solidFill>
                  <a:schemeClr val="tx1"/>
                </a:solidFill>
                <a:latin typeface="Arial" panose="020B0604020202020204" pitchFamily="34" charset="0"/>
                <a:cs typeface="Arial" panose="020B0604020202020204" pitchFamily="34" charset="0"/>
              </a:rPr>
              <a:t>Durante el cuatrimestre reportado destaca la adquisición de equipo para el Laboratorio de Calidad del Agua, así como los Laboratorios de Agua de AMPI y AMASURLI, además de la adquisición de equipo diverso para el fortalecimiento de las capacidades de funcionamiento y gasto en servicios y materiales y suministros para el mejoramiento de los servicios que se prestan al cliente interno y externo de este Ministerio.</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dirty="0">
                <a:solidFill>
                  <a:srgbClr val="FF0000"/>
                </a:solidFill>
                <a:latin typeface="Arial" panose="020B0604020202020204" pitchFamily="34" charset="0"/>
                <a:cs typeface="Arial" panose="020B0604020202020204" pitchFamily="34" charset="0"/>
              </a:rPr>
              <a:t>construcciones </a:t>
            </a:r>
            <a:r>
              <a:rPr lang="es-GT" sz="2000" b="0" dirty="0">
                <a:solidFill>
                  <a:schemeClr val="tx1"/>
                </a:solidFill>
                <a:latin typeface="Arial" panose="020B0604020202020204" pitchFamily="34" charset="0"/>
                <a:cs typeface="Arial" panose="020B0604020202020204" pitchFamily="34" charset="0"/>
              </a:rPr>
              <a:t>y adquisición de </a:t>
            </a:r>
            <a:r>
              <a:rPr lang="es-GT" sz="2000" dirty="0">
                <a:solidFill>
                  <a:srgbClr val="FF0000"/>
                </a:solidFill>
                <a:latin typeface="Arial" panose="020B0604020202020204" pitchFamily="34" charset="0"/>
                <a:cs typeface="Arial" panose="020B0604020202020204" pitchFamily="34" charset="0"/>
              </a:rPr>
              <a:t>equipo</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6A2CD-1165-4C44-BCDF-58BB3311353D}">
  <ds:schemaRefs>
    <ds:schemaRef ds:uri="2de3127d-b50e-4c29-b846-9213acea4d89"/>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efcf9931-6988-4c26-989d-90fd7d9d6177"/>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6529</TotalTime>
  <Words>1300</Words>
  <Application>Microsoft Office PowerPoint</Application>
  <PresentationFormat>Personalizado</PresentationFormat>
  <Paragraphs>159</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RENDICIÓN DE CUENTAS DEL ORGANISMO EJECUTIVO   TERCER CUATRIMESTRE 2021     Ministerio de Ambiente y Recursos Naturales </vt:lpstr>
      <vt:lpstr>PRINCIPALES FUNCIONES DE MINISTERIO DE AMBIENTE Y RECURSOS NATURALES</vt:lpstr>
      <vt:lpstr>Presentación de PowerPoint</vt:lpstr>
      <vt:lpstr>Presentación de PowerPoint</vt:lpstr>
      <vt:lpstr>CIFRAS GENERALES DEL PRESUPUESTO AL TERCER CUATRIMESTRE 2021</vt:lpstr>
      <vt:lpstr>¿EN QUÉ UTILIZA EL DINERO DEL MINISTERIO DE AMBIENTE Y RECURSOS NATURALES?  </vt:lpstr>
      <vt:lpstr>¿CUÁL ES LA IMPORTANCIA DEL PAGO DE SERVIDORES PÚBLICOS?  </vt:lpstr>
      <vt:lpstr>PAGO DE SALARIOS A SERVIDORES PÚBLICOS A LA FECHA  </vt:lpstr>
      <vt:lpstr>¿EN QUÉ INVIERTE EL MARN?  </vt:lpstr>
      <vt:lpstr>MONTO UTILIZADO EN INVERSIÓN A LA FECHA  </vt:lpstr>
      <vt:lpstr>¿QUÉ FINALIDADES ATIENDE EL MARN?  </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creator>CPCC-RMONROY</dc:creator>
  <cp:lastModifiedBy>Alejandro José Lepe Díaz</cp:lastModifiedBy>
  <cp:revision>355</cp:revision>
  <cp:lastPrinted>2021-08-09T17:23:02Z</cp:lastPrinted>
  <dcterms:created xsi:type="dcterms:W3CDTF">2020-10-26T21:37:44Z</dcterms:created>
  <dcterms:modified xsi:type="dcterms:W3CDTF">2021-12-28T15:01:51Z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