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322" r:id="rId5"/>
    <p:sldId id="353" r:id="rId6"/>
    <p:sldId id="354" r:id="rId7"/>
    <p:sldId id="309" r:id="rId8"/>
    <p:sldId id="386" r:id="rId9"/>
    <p:sldId id="387" r:id="rId10"/>
    <p:sldId id="388" r:id="rId11"/>
    <p:sldId id="389" r:id="rId12"/>
    <p:sldId id="390" r:id="rId13"/>
    <p:sldId id="391" r:id="rId14"/>
    <p:sldId id="392" r:id="rId15"/>
    <p:sldId id="393" r:id="rId16"/>
    <p:sldId id="394" r:id="rId17"/>
    <p:sldId id="395" r:id="rId18"/>
    <p:sldId id="339" r:id="rId19"/>
    <p:sldId id="324" r:id="rId20"/>
    <p:sldId id="343" r:id="rId21"/>
    <p:sldId id="375" r:id="rId22"/>
    <p:sldId id="376" r:id="rId23"/>
    <p:sldId id="377" r:id="rId24"/>
    <p:sldId id="378" r:id="rId25"/>
    <p:sldId id="379" r:id="rId26"/>
    <p:sldId id="380" r:id="rId27"/>
    <p:sldId id="381" r:id="rId28"/>
    <p:sldId id="382" r:id="rId29"/>
    <p:sldId id="396" r:id="rId30"/>
    <p:sldId id="383" r:id="rId31"/>
    <p:sldId id="384" r:id="rId32"/>
    <p:sldId id="385" r:id="rId33"/>
    <p:sldId id="317" r:id="rId34"/>
    <p:sldId id="356" r:id="rId35"/>
    <p:sldId id="372" r:id="rId36"/>
    <p:sldId id="373" r:id="rId37"/>
    <p:sldId id="374" r:id="rId38"/>
    <p:sldId id="355" r:id="rId39"/>
    <p:sldId id="348" r:id="rId40"/>
    <p:sldId id="349" r:id="rId41"/>
    <p:sldId id="351" r:id="rId42"/>
    <p:sldId id="350" r:id="rId43"/>
    <p:sldId id="319" r:id="rId44"/>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BB4"/>
    <a:srgbClr val="2786C0"/>
    <a:srgbClr val="179939"/>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4291" autoAdjust="0"/>
  </p:normalViewPr>
  <p:slideViewPr>
    <p:cSldViewPr snapToGrid="0">
      <p:cViewPr varScale="1">
        <p:scale>
          <a:sx n="116" d="100"/>
          <a:sy n="116" d="100"/>
        </p:scale>
        <p:origin x="522" y="108"/>
      </p:cViewPr>
      <p:guideLst/>
    </p:cSldViewPr>
  </p:slid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Taracena" userId="30706b59-ae2d-4665-80e6-bc0e1ff749f1" providerId="ADAL" clId="{57602117-D532-42A8-A538-DD366B8D54C4}"/>
    <pc:docChg chg="undo custSel modSld">
      <pc:chgData name="Nancy Taracena" userId="30706b59-ae2d-4665-80e6-bc0e1ff749f1" providerId="ADAL" clId="{57602117-D532-42A8-A538-DD366B8D54C4}" dt="2021-07-21T17:18:32.551" v="754" actId="20577"/>
      <pc:docMkLst>
        <pc:docMk/>
      </pc:docMkLst>
      <pc:sldChg chg="modSp">
        <pc:chgData name="Nancy Taracena" userId="30706b59-ae2d-4665-80e6-bc0e1ff749f1" providerId="ADAL" clId="{57602117-D532-42A8-A538-DD366B8D54C4}" dt="2021-07-19T20:35:56.983" v="77" actId="27636"/>
        <pc:sldMkLst>
          <pc:docMk/>
          <pc:sldMk cId="1110065034" sldId="317"/>
        </pc:sldMkLst>
        <pc:spChg chg="mod">
          <ac:chgData name="Nancy Taracena" userId="30706b59-ae2d-4665-80e6-bc0e1ff749f1" providerId="ADAL" clId="{57602117-D532-42A8-A538-DD366B8D54C4}" dt="2021-07-19T20:35:56.983" v="77" actId="27636"/>
          <ac:spMkLst>
            <pc:docMk/>
            <pc:sldMk cId="1110065034" sldId="317"/>
            <ac:spMk id="11" creationId="{A2162693-C48A-1D46-A173-005AE60ACA54}"/>
          </ac:spMkLst>
        </pc:spChg>
      </pc:sldChg>
      <pc:sldChg chg="modSp">
        <pc:chgData name="Nancy Taracena" userId="30706b59-ae2d-4665-80e6-bc0e1ff749f1" providerId="ADAL" clId="{57602117-D532-42A8-A538-DD366B8D54C4}" dt="2021-07-21T15:23:04.221" v="181" actId="400"/>
        <pc:sldMkLst>
          <pc:docMk/>
          <pc:sldMk cId="2382081823" sldId="327"/>
        </pc:sldMkLst>
        <pc:spChg chg="mod">
          <ac:chgData name="Nancy Taracena" userId="30706b59-ae2d-4665-80e6-bc0e1ff749f1" providerId="ADAL" clId="{57602117-D532-42A8-A538-DD366B8D54C4}" dt="2021-07-19T20:35:57.036" v="79" actId="27636"/>
          <ac:spMkLst>
            <pc:docMk/>
            <pc:sldMk cId="2382081823" sldId="327"/>
            <ac:spMk id="4" creationId="{E40743F2-234A-4544-BBAC-8877FB423F76}"/>
          </ac:spMkLst>
        </pc:spChg>
        <pc:spChg chg="mod">
          <ac:chgData name="Nancy Taracena" userId="30706b59-ae2d-4665-80e6-bc0e1ff749f1" providerId="ADAL" clId="{57602117-D532-42A8-A538-DD366B8D54C4}" dt="2021-07-21T15:23:04.221" v="181" actId="400"/>
          <ac:spMkLst>
            <pc:docMk/>
            <pc:sldMk cId="2382081823" sldId="327"/>
            <ac:spMk id="5" creationId="{E40743F2-234A-4544-BBAC-8877FB423F76}"/>
          </ac:spMkLst>
        </pc:spChg>
      </pc:sldChg>
      <pc:sldChg chg="modSp">
        <pc:chgData name="Nancy Taracena" userId="30706b59-ae2d-4665-80e6-bc0e1ff749f1" providerId="ADAL" clId="{57602117-D532-42A8-A538-DD366B8D54C4}" dt="2021-07-21T16:59:06.245" v="627" actId="20577"/>
        <pc:sldMkLst>
          <pc:docMk/>
          <pc:sldMk cId="1941814374" sldId="329"/>
        </pc:sldMkLst>
        <pc:spChg chg="mod">
          <ac:chgData name="Nancy Taracena" userId="30706b59-ae2d-4665-80e6-bc0e1ff749f1" providerId="ADAL" clId="{57602117-D532-42A8-A538-DD366B8D54C4}" dt="2021-07-21T16:59:06.245" v="627" actId="20577"/>
          <ac:spMkLst>
            <pc:docMk/>
            <pc:sldMk cId="1941814374" sldId="329"/>
            <ac:spMk id="6" creationId="{E40743F2-234A-4544-BBAC-8877FB423F76}"/>
          </ac:spMkLst>
        </pc:spChg>
      </pc:sldChg>
      <pc:sldChg chg="modSp">
        <pc:chgData name="Nancy Taracena" userId="30706b59-ae2d-4665-80e6-bc0e1ff749f1" providerId="ADAL" clId="{57602117-D532-42A8-A538-DD366B8D54C4}" dt="2021-07-21T17:10:30.182" v="662" actId="123"/>
        <pc:sldMkLst>
          <pc:docMk/>
          <pc:sldMk cId="1165070564" sldId="330"/>
        </pc:sldMkLst>
        <pc:spChg chg="mod">
          <ac:chgData name="Nancy Taracena" userId="30706b59-ae2d-4665-80e6-bc0e1ff749f1" providerId="ADAL" clId="{57602117-D532-42A8-A538-DD366B8D54C4}" dt="2021-07-21T17:10:30.182" v="662" actId="123"/>
          <ac:spMkLst>
            <pc:docMk/>
            <pc:sldMk cId="1165070564" sldId="330"/>
            <ac:spMk id="6" creationId="{E40743F2-234A-4544-BBAC-8877FB423F76}"/>
          </ac:spMkLst>
        </pc:spChg>
      </pc:sldChg>
      <pc:sldChg chg="modSp">
        <pc:chgData name="Nancy Taracena" userId="30706b59-ae2d-4665-80e6-bc0e1ff749f1" providerId="ADAL" clId="{57602117-D532-42A8-A538-DD366B8D54C4}" dt="2021-07-19T20:38:15.534" v="175" actId="6549"/>
        <pc:sldMkLst>
          <pc:docMk/>
          <pc:sldMk cId="3614378962" sldId="334"/>
        </pc:sldMkLst>
        <pc:spChg chg="mod">
          <ac:chgData name="Nancy Taracena" userId="30706b59-ae2d-4665-80e6-bc0e1ff749f1" providerId="ADAL" clId="{57602117-D532-42A8-A538-DD366B8D54C4}" dt="2021-07-19T20:38:15.534" v="175" actId="6549"/>
          <ac:spMkLst>
            <pc:docMk/>
            <pc:sldMk cId="3614378962" sldId="334"/>
            <ac:spMk id="5" creationId="{E40743F2-234A-4544-BBAC-8877FB423F76}"/>
          </ac:spMkLst>
        </pc:spChg>
      </pc:sldChg>
      <pc:sldChg chg="modSp">
        <pc:chgData name="Nancy Taracena" userId="30706b59-ae2d-4665-80e6-bc0e1ff749f1" providerId="ADAL" clId="{57602117-D532-42A8-A538-DD366B8D54C4}" dt="2021-07-21T17:16:02.939" v="664" actId="20577"/>
        <pc:sldMkLst>
          <pc:docMk/>
          <pc:sldMk cId="267904820" sldId="337"/>
        </pc:sldMkLst>
        <pc:spChg chg="mod">
          <ac:chgData name="Nancy Taracena" userId="30706b59-ae2d-4665-80e6-bc0e1ff749f1" providerId="ADAL" clId="{57602117-D532-42A8-A538-DD366B8D54C4}" dt="2021-07-21T17:16:02.939" v="664" actId="20577"/>
          <ac:spMkLst>
            <pc:docMk/>
            <pc:sldMk cId="267904820" sldId="337"/>
            <ac:spMk id="5" creationId="{E40743F2-234A-4544-BBAC-8877FB423F76}"/>
          </ac:spMkLst>
        </pc:spChg>
      </pc:sldChg>
      <pc:sldChg chg="modSp">
        <pc:chgData name="Nancy Taracena" userId="30706b59-ae2d-4665-80e6-bc0e1ff749f1" providerId="ADAL" clId="{57602117-D532-42A8-A538-DD366B8D54C4}" dt="2021-07-19T20:40:37.482" v="180" actId="207"/>
        <pc:sldMkLst>
          <pc:docMk/>
          <pc:sldMk cId="1310776365" sldId="343"/>
        </pc:sldMkLst>
        <pc:spChg chg="mod">
          <ac:chgData name="Nancy Taracena" userId="30706b59-ae2d-4665-80e6-bc0e1ff749f1" providerId="ADAL" clId="{57602117-D532-42A8-A538-DD366B8D54C4}" dt="2021-07-19T20:40:37.482" v="180" actId="207"/>
          <ac:spMkLst>
            <pc:docMk/>
            <pc:sldMk cId="1310776365" sldId="343"/>
            <ac:spMk id="10" creationId="{FDEFACA7-B903-4B3E-851C-F8FB7B3942D0}"/>
          </ac:spMkLst>
        </pc:spChg>
      </pc:sldChg>
      <pc:sldChg chg="modSp">
        <pc:chgData name="Nancy Taracena" userId="30706b59-ae2d-4665-80e6-bc0e1ff749f1" providerId="ADAL" clId="{57602117-D532-42A8-A538-DD366B8D54C4}" dt="2021-07-21T17:18:32.551" v="754" actId="20577"/>
        <pc:sldMkLst>
          <pc:docMk/>
          <pc:sldMk cId="1003546408" sldId="347"/>
        </pc:sldMkLst>
        <pc:spChg chg="mod">
          <ac:chgData name="Nancy Taracena" userId="30706b59-ae2d-4665-80e6-bc0e1ff749f1" providerId="ADAL" clId="{57602117-D532-42A8-A538-DD366B8D54C4}" dt="2021-07-21T17:18:32.551" v="754" actId="20577"/>
          <ac:spMkLst>
            <pc:docMk/>
            <pc:sldMk cId="1003546408" sldId="347"/>
            <ac:spMk id="10" creationId="{FDEFACA7-B903-4B3E-851C-F8FB7B3942D0}"/>
          </ac:spMkLst>
        </pc:spChg>
      </pc:sldChg>
      <pc:sldChg chg="modSp">
        <pc:chgData name="Nancy Taracena" userId="30706b59-ae2d-4665-80e6-bc0e1ff749f1" providerId="ADAL" clId="{57602117-D532-42A8-A538-DD366B8D54C4}" dt="2021-07-19T20:35:57.007" v="78" actId="27636"/>
        <pc:sldMkLst>
          <pc:docMk/>
          <pc:sldMk cId="3033902362" sldId="350"/>
        </pc:sldMkLst>
        <pc:spChg chg="mod">
          <ac:chgData name="Nancy Taracena" userId="30706b59-ae2d-4665-80e6-bc0e1ff749f1" providerId="ADAL" clId="{57602117-D532-42A8-A538-DD366B8D54C4}" dt="2021-07-19T20:35:57.007" v="78" actId="27636"/>
          <ac:spMkLst>
            <pc:docMk/>
            <pc:sldMk cId="3033902362" sldId="350"/>
            <ac:spMk id="8" creationId="{E40743F2-234A-4544-BBAC-8877FB423F7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ontserrat"/>
                <a:ea typeface="+mn-ea"/>
                <a:cs typeface="+mn-cs"/>
              </a:defRPr>
            </a:pPr>
            <a:r>
              <a:rPr lang="es-GT" dirty="0"/>
              <a:t>Ejecución presupuestaria </a:t>
            </a:r>
          </a:p>
          <a:p>
            <a:pPr>
              <a:defRPr/>
            </a:pPr>
            <a:r>
              <a:rPr lang="es-GT" dirty="0"/>
              <a:t>Grupo de gasto </a:t>
            </a:r>
          </a:p>
          <a:p>
            <a:pPr>
              <a:defRPr/>
            </a:pPr>
            <a:r>
              <a:rPr lang="es-GT" dirty="0"/>
              <a:t>(en millones de Quetzales)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ontserrat"/>
              <a:ea typeface="+mn-ea"/>
              <a:cs typeface="+mn-cs"/>
            </a:defRPr>
          </a:pPr>
          <a:endParaRPr lang="es-GT"/>
        </a:p>
      </c:txPr>
    </c:title>
    <c:autoTitleDeleted val="0"/>
    <c:plotArea>
      <c:layout/>
      <c:barChart>
        <c:barDir val="col"/>
        <c:grouping val="clustered"/>
        <c:varyColors val="0"/>
        <c:ser>
          <c:idx val="0"/>
          <c:order val="0"/>
          <c:tx>
            <c:strRef>
              <c:f>Graficas!$A$5</c:f>
              <c:strCache>
                <c:ptCount val="1"/>
                <c:pt idx="0">
                  <c:v>Asignado </c:v>
                </c:pt>
              </c:strCache>
            </c:strRef>
          </c:tx>
          <c:spPr>
            <a:solidFill>
              <a:schemeClr val="tx2"/>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ontserra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Graficas!$B$4:$G$4</c:f>
              <c:strCache>
                <c:ptCount val="6"/>
                <c:pt idx="0">
                  <c:v>Grupo 0</c:v>
                </c:pt>
                <c:pt idx="1">
                  <c:v>Grupo 1</c:v>
                </c:pt>
                <c:pt idx="2">
                  <c:v>Grupo 2</c:v>
                </c:pt>
                <c:pt idx="3">
                  <c:v>Grupo 3</c:v>
                </c:pt>
                <c:pt idx="4">
                  <c:v>Grupo 4</c:v>
                </c:pt>
                <c:pt idx="5">
                  <c:v>Grupo 9</c:v>
                </c:pt>
              </c:strCache>
            </c:strRef>
          </c:cat>
          <c:val>
            <c:numRef>
              <c:f>Graficas!$B$5:$G$5</c:f>
              <c:numCache>
                <c:formatCode>0.0</c:formatCode>
                <c:ptCount val="6"/>
                <c:pt idx="0">
                  <c:v>31.396000000000001</c:v>
                </c:pt>
                <c:pt idx="1">
                  <c:v>14.654999999999999</c:v>
                </c:pt>
                <c:pt idx="2">
                  <c:v>4.1689999999999996</c:v>
                </c:pt>
                <c:pt idx="3">
                  <c:v>0</c:v>
                </c:pt>
                <c:pt idx="4">
                  <c:v>0</c:v>
                </c:pt>
                <c:pt idx="5">
                  <c:v>0</c:v>
                </c:pt>
              </c:numCache>
            </c:numRef>
          </c:val>
        </c:ser>
        <c:ser>
          <c:idx val="1"/>
          <c:order val="1"/>
          <c:tx>
            <c:strRef>
              <c:f>Graficas!$A$6</c:f>
              <c:strCache>
                <c:ptCount val="1"/>
                <c:pt idx="0">
                  <c:v>Vigente </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ontserra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Graficas!$B$4:$G$4</c:f>
              <c:strCache>
                <c:ptCount val="6"/>
                <c:pt idx="0">
                  <c:v>Grupo 0</c:v>
                </c:pt>
                <c:pt idx="1">
                  <c:v>Grupo 1</c:v>
                </c:pt>
                <c:pt idx="2">
                  <c:v>Grupo 2</c:v>
                </c:pt>
                <c:pt idx="3">
                  <c:v>Grupo 3</c:v>
                </c:pt>
                <c:pt idx="4">
                  <c:v>Grupo 4</c:v>
                </c:pt>
                <c:pt idx="5">
                  <c:v>Grupo 9</c:v>
                </c:pt>
              </c:strCache>
            </c:strRef>
          </c:cat>
          <c:val>
            <c:numRef>
              <c:f>Graficas!$B$6:$G$6</c:f>
              <c:numCache>
                <c:formatCode>0.0</c:formatCode>
                <c:ptCount val="6"/>
                <c:pt idx="0">
                  <c:v>39.119999999999997</c:v>
                </c:pt>
                <c:pt idx="1">
                  <c:v>5.9269999999999996</c:v>
                </c:pt>
                <c:pt idx="2">
                  <c:v>1.538</c:v>
                </c:pt>
                <c:pt idx="3">
                  <c:v>0.105</c:v>
                </c:pt>
                <c:pt idx="4">
                  <c:v>0.41499999999999998</c:v>
                </c:pt>
                <c:pt idx="5" formatCode="#,##0.0">
                  <c:v>0.46800000000000003</c:v>
                </c:pt>
              </c:numCache>
            </c:numRef>
          </c:val>
        </c:ser>
        <c:ser>
          <c:idx val="2"/>
          <c:order val="2"/>
          <c:tx>
            <c:strRef>
              <c:f>Graficas!$A$7</c:f>
              <c:strCache>
                <c:ptCount val="1"/>
                <c:pt idx="0">
                  <c:v>Ejecución </c:v>
                </c:pt>
              </c:strCache>
            </c:strRef>
          </c:tx>
          <c:spPr>
            <a:solidFill>
              <a:schemeClr val="bg1">
                <a:lumMod val="50000"/>
              </a:scheme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ontserra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Graficas!$B$4:$G$4</c:f>
              <c:strCache>
                <c:ptCount val="6"/>
                <c:pt idx="0">
                  <c:v>Grupo 0</c:v>
                </c:pt>
                <c:pt idx="1">
                  <c:v>Grupo 1</c:v>
                </c:pt>
                <c:pt idx="2">
                  <c:v>Grupo 2</c:v>
                </c:pt>
                <c:pt idx="3">
                  <c:v>Grupo 3</c:v>
                </c:pt>
                <c:pt idx="4">
                  <c:v>Grupo 4</c:v>
                </c:pt>
                <c:pt idx="5">
                  <c:v>Grupo 9</c:v>
                </c:pt>
              </c:strCache>
            </c:strRef>
          </c:cat>
          <c:val>
            <c:numRef>
              <c:f>Graficas!$B$7:$G$7</c:f>
              <c:numCache>
                <c:formatCode>0.0</c:formatCode>
                <c:ptCount val="6"/>
                <c:pt idx="0">
                  <c:v>38.823999999999998</c:v>
                </c:pt>
                <c:pt idx="1">
                  <c:v>5.5670000000000002</c:v>
                </c:pt>
                <c:pt idx="2">
                  <c:v>1.407</c:v>
                </c:pt>
                <c:pt idx="3">
                  <c:v>0.105</c:v>
                </c:pt>
                <c:pt idx="4">
                  <c:v>0.39700000000000002</c:v>
                </c:pt>
                <c:pt idx="5">
                  <c:v>0.46500000000000002</c:v>
                </c:pt>
              </c:numCache>
            </c:numRef>
          </c:val>
        </c:ser>
        <c:ser>
          <c:idx val="3"/>
          <c:order val="3"/>
          <c:tx>
            <c:strRef>
              <c:f>Graficas!$A$8</c:f>
              <c:strCache>
                <c:ptCount val="1"/>
                <c:pt idx="0">
                  <c:v>Saldo </c:v>
                </c:pt>
              </c:strCache>
            </c:strRef>
          </c:tx>
          <c:spPr>
            <a:solidFill>
              <a:schemeClr val="accent2">
                <a:lumMod val="50000"/>
              </a:schemeClr>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ontserra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Graficas!$B$4:$G$4</c:f>
              <c:strCache>
                <c:ptCount val="6"/>
                <c:pt idx="0">
                  <c:v>Grupo 0</c:v>
                </c:pt>
                <c:pt idx="1">
                  <c:v>Grupo 1</c:v>
                </c:pt>
                <c:pt idx="2">
                  <c:v>Grupo 2</c:v>
                </c:pt>
                <c:pt idx="3">
                  <c:v>Grupo 3</c:v>
                </c:pt>
                <c:pt idx="4">
                  <c:v>Grupo 4</c:v>
                </c:pt>
                <c:pt idx="5">
                  <c:v>Grupo 9</c:v>
                </c:pt>
              </c:strCache>
            </c:strRef>
          </c:cat>
          <c:val>
            <c:numRef>
              <c:f>Graficas!$B$8:$G$8</c:f>
              <c:numCache>
                <c:formatCode>0.0</c:formatCode>
                <c:ptCount val="6"/>
                <c:pt idx="0">
                  <c:v>0.29599999999999937</c:v>
                </c:pt>
                <c:pt idx="1">
                  <c:v>0.35999999999999943</c:v>
                </c:pt>
                <c:pt idx="2">
                  <c:v>0.13100000000000001</c:v>
                </c:pt>
                <c:pt idx="3">
                  <c:v>0</c:v>
                </c:pt>
                <c:pt idx="4">
                  <c:v>1.799999999999996E-2</c:v>
                </c:pt>
                <c:pt idx="5" formatCode="#,##0.0">
                  <c:v>3.0000000000000027E-3</c:v>
                </c:pt>
              </c:numCache>
            </c:numRef>
          </c:val>
        </c:ser>
        <c:dLbls>
          <c:dLblPos val="outEnd"/>
          <c:showLegendKey val="0"/>
          <c:showVal val="1"/>
          <c:showCatName val="0"/>
          <c:showSerName val="0"/>
          <c:showPercent val="0"/>
          <c:showBubbleSize val="0"/>
        </c:dLbls>
        <c:gapWidth val="100"/>
        <c:overlap val="-24"/>
        <c:axId val="-1410043120"/>
        <c:axId val="-1410046384"/>
      </c:barChart>
      <c:catAx>
        <c:axId val="-14100431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ontserrat"/>
                <a:ea typeface="+mn-ea"/>
                <a:cs typeface="+mn-cs"/>
              </a:defRPr>
            </a:pPr>
            <a:endParaRPr lang="es-GT"/>
          </a:p>
        </c:txPr>
        <c:crossAx val="-1410046384"/>
        <c:crosses val="autoZero"/>
        <c:auto val="1"/>
        <c:lblAlgn val="ctr"/>
        <c:lblOffset val="100"/>
        <c:noMultiLvlLbl val="0"/>
      </c:catAx>
      <c:valAx>
        <c:axId val="-1410046384"/>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ontserrat"/>
                <a:ea typeface="+mn-ea"/>
                <a:cs typeface="+mn-cs"/>
              </a:defRPr>
            </a:pPr>
            <a:endParaRPr lang="es-GT"/>
          </a:p>
        </c:txPr>
        <c:crossAx val="-1410043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ontserrat"/>
              <a:ea typeface="+mn-ea"/>
              <a:cs typeface="+mn-cs"/>
            </a:defRPr>
          </a:pPr>
          <a:endParaRPr lang="es-GT"/>
        </a:p>
      </c:txPr>
    </c:legend>
    <c:plotVisOnly val="1"/>
    <c:dispBlanksAs val="gap"/>
    <c:showDLblsOverMax val="0"/>
  </c:chart>
  <c:spPr>
    <a:noFill/>
    <a:ln>
      <a:noFill/>
    </a:ln>
    <a:effectLst/>
  </c:spPr>
  <c:txPr>
    <a:bodyPr/>
    <a:lstStyle/>
    <a:p>
      <a:pPr>
        <a:defRPr>
          <a:latin typeface="Montserrat"/>
        </a:defRPr>
      </a:pPr>
      <a:endParaRPr lang="es-G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Times New Roman" panose="02020603050405020304" pitchFamily="18" charset="0"/>
                <a:ea typeface="+mj-ea"/>
                <a:cs typeface="Times New Roman" panose="02020603050405020304" pitchFamily="18" charset="0"/>
              </a:defRPr>
            </a:pPr>
            <a:r>
              <a:rPr lang="en-US"/>
              <a:t>Ejecución presupuestaria por finalidad</a:t>
            </a:r>
          </a:p>
          <a:p>
            <a:pPr>
              <a:defRPr/>
            </a:pPr>
            <a:r>
              <a:rPr lang="en-US"/>
              <a:t>010000-Servicios Públicos Generales</a:t>
            </a:r>
          </a:p>
          <a:p>
            <a:pPr>
              <a:defRPr/>
            </a:pPr>
            <a:r>
              <a:rPr lang="en-US"/>
              <a:t>(En millones de Quetzales) </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Times New Roman" panose="02020603050405020304" pitchFamily="18" charset="0"/>
              <a:ea typeface="+mj-ea"/>
              <a:cs typeface="Times New Roman" panose="02020603050405020304" pitchFamily="18" charset="0"/>
            </a:defRPr>
          </a:pPr>
          <a:endParaRPr lang="es-GT"/>
        </a:p>
      </c:txPr>
    </c:title>
    <c:autoTitleDeleted val="0"/>
    <c:plotArea>
      <c:layout/>
      <c:barChart>
        <c:barDir val="col"/>
        <c:grouping val="clustered"/>
        <c:varyColors val="0"/>
        <c:ser>
          <c:idx val="0"/>
          <c:order val="0"/>
          <c:tx>
            <c:strRef>
              <c:f>'Por Finalidad'!$A$4</c:f>
              <c:strCache>
                <c:ptCount val="1"/>
                <c:pt idx="0">
                  <c:v>Presupuesto por finalidad</c:v>
                </c:pt>
              </c:strCache>
            </c:strRef>
          </c:tx>
          <c:spPr>
            <a:solidFill>
              <a:srgbClr val="00B0F0"/>
            </a:solidFill>
            <a:ln>
              <a:noFill/>
            </a:ln>
            <a:effectLst/>
          </c:spPr>
          <c:invertIfNegative val="0"/>
          <c:dPt>
            <c:idx val="0"/>
            <c:invertIfNegative val="0"/>
            <c:bubble3D val="0"/>
            <c:spPr>
              <a:solidFill>
                <a:srgbClr val="00B0F0"/>
              </a:solidFill>
              <a:ln>
                <a:noFill/>
              </a:ln>
              <a:effectLst/>
            </c:spPr>
          </c:dPt>
          <c:dPt>
            <c:idx val="1"/>
            <c:invertIfNegative val="0"/>
            <c:bubble3D val="0"/>
            <c:spPr>
              <a:solidFill>
                <a:srgbClr val="00B0F0"/>
              </a:solidFill>
              <a:ln>
                <a:noFill/>
              </a:ln>
              <a:effectLst/>
            </c:spPr>
          </c:dPt>
          <c:dPt>
            <c:idx val="2"/>
            <c:invertIfNegative val="0"/>
            <c:bubble3D val="0"/>
            <c:spPr>
              <a:solidFill>
                <a:srgbClr val="00B0F0"/>
              </a:solidFill>
              <a:ln>
                <a:no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'Por Finalidad'!$A$5:$A$7</c:f>
              <c:strCache>
                <c:ptCount val="3"/>
                <c:pt idx="0">
                  <c:v>Vigente</c:v>
                </c:pt>
                <c:pt idx="1">
                  <c:v>Ejecutado </c:v>
                </c:pt>
                <c:pt idx="2">
                  <c:v>Saldo por ejecutar </c:v>
                </c:pt>
              </c:strCache>
            </c:strRef>
          </c:cat>
          <c:val>
            <c:numRef>
              <c:f>'Por Finalidad'!$B$5:$B$7</c:f>
              <c:numCache>
                <c:formatCode>0.0</c:formatCode>
                <c:ptCount val="3"/>
                <c:pt idx="0">
                  <c:v>47.572999999999993</c:v>
                </c:pt>
                <c:pt idx="1">
                  <c:v>46.765000000000001</c:v>
                </c:pt>
                <c:pt idx="2">
                  <c:v>0.80799999999999883</c:v>
                </c:pt>
              </c:numCache>
            </c:numRef>
          </c:val>
        </c:ser>
        <c:dLbls>
          <c:dLblPos val="outEnd"/>
          <c:showLegendKey val="0"/>
          <c:showVal val="1"/>
          <c:showCatName val="0"/>
          <c:showSerName val="0"/>
          <c:showPercent val="0"/>
          <c:showBubbleSize val="0"/>
        </c:dLbls>
        <c:gapWidth val="80"/>
        <c:overlap val="25"/>
        <c:axId val="-1410052912"/>
        <c:axId val="-1410045296"/>
      </c:barChart>
      <c:catAx>
        <c:axId val="-14100529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cap="none" spc="20" normalizeH="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crossAx val="-1410045296"/>
        <c:crosses val="autoZero"/>
        <c:auto val="1"/>
        <c:lblAlgn val="ctr"/>
        <c:lblOffset val="100"/>
        <c:noMultiLvlLbl val="0"/>
      </c:catAx>
      <c:valAx>
        <c:axId val="-141004529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GT"/>
          </a:p>
        </c:txPr>
        <c:crossAx val="-14100529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s-G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67897-14F4-4C7E-B7F4-3C9716A6315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GT"/>
        </a:p>
      </dgm:t>
    </dgm:pt>
    <dgm:pt modelId="{38B73F10-FD10-4C3C-9017-2892B54406AB}">
      <dgm:prSet/>
      <dgm:spPr>
        <a:solidFill>
          <a:srgbClr val="197BB4"/>
        </a:solidFill>
      </dgm:spPr>
      <dgm:t>
        <a:bodyPr/>
        <a:lstStyle/>
        <a:p>
          <a:pPr rtl="0"/>
          <a:r>
            <a:rPr lang="es-GT" smtClean="0"/>
            <a:t>Identificación de 35 indicadores de proceso para el monitoreo de las intervenciones de la GCNN</a:t>
          </a:r>
          <a:endParaRPr lang="es-GT"/>
        </a:p>
      </dgm:t>
    </dgm:pt>
    <dgm:pt modelId="{770AAFDB-E63D-4A6E-A286-1123857476DA}" type="parTrans" cxnId="{868C3808-FF0F-46B8-900D-9FB24CF611CD}">
      <dgm:prSet/>
      <dgm:spPr/>
      <dgm:t>
        <a:bodyPr/>
        <a:lstStyle/>
        <a:p>
          <a:endParaRPr lang="es-GT"/>
        </a:p>
      </dgm:t>
    </dgm:pt>
    <dgm:pt modelId="{8F134776-447F-4BB9-98FB-534E399E82D1}" type="sibTrans" cxnId="{868C3808-FF0F-46B8-900D-9FB24CF611CD}">
      <dgm:prSet/>
      <dgm:spPr/>
      <dgm:t>
        <a:bodyPr/>
        <a:lstStyle/>
        <a:p>
          <a:endParaRPr lang="es-GT"/>
        </a:p>
      </dgm:t>
    </dgm:pt>
    <dgm:pt modelId="{11F8F030-E099-4253-A175-349A5D38C3D3}">
      <dgm:prSet/>
      <dgm:spPr>
        <a:solidFill>
          <a:srgbClr val="197BB4"/>
        </a:solidFill>
      </dgm:spPr>
      <dgm:t>
        <a:bodyPr/>
        <a:lstStyle/>
        <a:p>
          <a:pPr rtl="0"/>
          <a:r>
            <a:rPr lang="es-GT" dirty="0" smtClean="0"/>
            <a:t>Monitoreo del Alimento Complementario Fortificado (ACF) “</a:t>
          </a:r>
          <a:r>
            <a:rPr lang="es-GT" dirty="0" err="1" smtClean="0"/>
            <a:t>Nutri</a:t>
          </a:r>
          <a:r>
            <a:rPr lang="es-GT" dirty="0" smtClean="0"/>
            <a:t> Niños”, con seis informes generados en el años, de los cuales tres corresponden al último cuatrimestre</a:t>
          </a:r>
          <a:endParaRPr lang="es-GT" dirty="0"/>
        </a:p>
      </dgm:t>
    </dgm:pt>
    <dgm:pt modelId="{76723758-C58C-40FC-9F52-DD0E8763A3CF}" type="parTrans" cxnId="{582629F2-C08D-4A08-A951-EFB1B7466D91}">
      <dgm:prSet/>
      <dgm:spPr/>
      <dgm:t>
        <a:bodyPr/>
        <a:lstStyle/>
        <a:p>
          <a:endParaRPr lang="es-GT"/>
        </a:p>
      </dgm:t>
    </dgm:pt>
    <dgm:pt modelId="{93167AF4-136F-4087-B22B-6EFA3AD7D286}" type="sibTrans" cxnId="{582629F2-C08D-4A08-A951-EFB1B7466D91}">
      <dgm:prSet/>
      <dgm:spPr/>
      <dgm:t>
        <a:bodyPr/>
        <a:lstStyle/>
        <a:p>
          <a:endParaRPr lang="es-GT"/>
        </a:p>
      </dgm:t>
    </dgm:pt>
    <dgm:pt modelId="{08BD6244-986A-47F4-A0CD-2779AEC50A6B}">
      <dgm:prSet/>
      <dgm:spPr>
        <a:solidFill>
          <a:srgbClr val="197BB4"/>
        </a:solidFill>
      </dgm:spPr>
      <dgm:t>
        <a:bodyPr/>
        <a:lstStyle/>
        <a:p>
          <a:pPr rtl="0"/>
          <a:r>
            <a:rPr lang="es-GT" smtClean="0"/>
            <a:t>6,917 visitas domiciliares a niños y niñas con desnutrición aguda diagnosticados y tratados por el MSPAS (Monitoreo de la Desnutrición Aguda –MODA-) , de las cuales 917 fueron realizadas en el último cuatrimestre</a:t>
          </a:r>
          <a:endParaRPr lang="es-GT"/>
        </a:p>
      </dgm:t>
    </dgm:pt>
    <dgm:pt modelId="{A05BFEF5-1243-4144-8A4E-48D92EBE08FD}" type="parTrans" cxnId="{766D802E-2212-4681-9E08-67DB78007C64}">
      <dgm:prSet/>
      <dgm:spPr/>
      <dgm:t>
        <a:bodyPr/>
        <a:lstStyle/>
        <a:p>
          <a:endParaRPr lang="es-GT"/>
        </a:p>
      </dgm:t>
    </dgm:pt>
    <dgm:pt modelId="{E6873E18-FA8A-48CE-92BB-604CA3C8225A}" type="sibTrans" cxnId="{766D802E-2212-4681-9E08-67DB78007C64}">
      <dgm:prSet/>
      <dgm:spPr/>
      <dgm:t>
        <a:bodyPr/>
        <a:lstStyle/>
        <a:p>
          <a:endParaRPr lang="es-GT"/>
        </a:p>
      </dgm:t>
    </dgm:pt>
    <dgm:pt modelId="{D305CF77-833D-46BC-BC0F-1E359BAC786A}">
      <dgm:prSet/>
      <dgm:spPr>
        <a:solidFill>
          <a:srgbClr val="197BB4"/>
        </a:solidFill>
      </dgm:spPr>
      <dgm:t>
        <a:bodyPr/>
        <a:lstStyle/>
        <a:p>
          <a:pPr rtl="0"/>
          <a:r>
            <a:rPr lang="es-GT" smtClean="0"/>
            <a:t>Monitoreo de la Gobernanza en SAN, que permitió la evaluación y ranking de 334 municipios, así como de los 22 departamentos del país</a:t>
          </a:r>
          <a:endParaRPr lang="es-GT"/>
        </a:p>
      </dgm:t>
    </dgm:pt>
    <dgm:pt modelId="{50C2908A-BF75-4FDF-B927-0A9DBF485B74}" type="parTrans" cxnId="{FEED45A4-D13B-43AB-B9CF-B62345F8341A}">
      <dgm:prSet/>
      <dgm:spPr/>
      <dgm:t>
        <a:bodyPr/>
        <a:lstStyle/>
        <a:p>
          <a:endParaRPr lang="es-GT"/>
        </a:p>
      </dgm:t>
    </dgm:pt>
    <dgm:pt modelId="{54CE17D3-E233-4524-889C-A60ECA1CB86A}" type="sibTrans" cxnId="{FEED45A4-D13B-43AB-B9CF-B62345F8341A}">
      <dgm:prSet/>
      <dgm:spPr/>
      <dgm:t>
        <a:bodyPr/>
        <a:lstStyle/>
        <a:p>
          <a:endParaRPr lang="es-GT"/>
        </a:p>
      </dgm:t>
    </dgm:pt>
    <dgm:pt modelId="{9BCD0071-750D-40BA-BD43-5BB7EFE4C78C}">
      <dgm:prSet/>
      <dgm:spPr>
        <a:solidFill>
          <a:srgbClr val="197BB4"/>
        </a:solidFill>
      </dgm:spPr>
      <dgm:t>
        <a:bodyPr/>
        <a:lstStyle/>
        <a:p>
          <a:pPr rtl="0"/>
          <a:r>
            <a:rPr lang="es-GT" smtClean="0"/>
            <a:t>Evaluación externa de impacto de la GCNN 2020-2024 (INCAP, SESAN e INE)</a:t>
          </a:r>
          <a:endParaRPr lang="es-GT"/>
        </a:p>
      </dgm:t>
    </dgm:pt>
    <dgm:pt modelId="{DFC5EBAD-7DA4-4634-A32D-3ED82C5DA2C5}" type="parTrans" cxnId="{17FF756E-A480-4BB0-BD07-0E2305B53C69}">
      <dgm:prSet/>
      <dgm:spPr/>
      <dgm:t>
        <a:bodyPr/>
        <a:lstStyle/>
        <a:p>
          <a:endParaRPr lang="es-GT"/>
        </a:p>
      </dgm:t>
    </dgm:pt>
    <dgm:pt modelId="{605B3008-61D3-4479-B2DB-E8E660E48C50}" type="sibTrans" cxnId="{17FF756E-A480-4BB0-BD07-0E2305B53C69}">
      <dgm:prSet/>
      <dgm:spPr/>
      <dgm:t>
        <a:bodyPr/>
        <a:lstStyle/>
        <a:p>
          <a:endParaRPr lang="es-GT"/>
        </a:p>
      </dgm:t>
    </dgm:pt>
    <dgm:pt modelId="{5839FB2C-9C41-40CF-B03D-2C21751C35BB}">
      <dgm:prSet/>
      <dgm:spPr>
        <a:solidFill>
          <a:srgbClr val="197BB4"/>
        </a:solidFill>
      </dgm:spPr>
      <dgm:t>
        <a:bodyPr/>
        <a:lstStyle/>
        <a:p>
          <a:pPr rtl="0"/>
          <a:r>
            <a:rPr lang="es-GT" smtClean="0"/>
            <a:t>Avance acumulado al último cuatrimestre: 77% de sectores cartográficos, 66% de los hogares y 59% del total de niños y niñas de la muestra planificada</a:t>
          </a:r>
          <a:endParaRPr lang="es-GT"/>
        </a:p>
      </dgm:t>
    </dgm:pt>
    <dgm:pt modelId="{0C9A9CF5-CB0E-4711-87D5-D75829A81746}" type="parTrans" cxnId="{C33D623F-7C5C-49C0-A6AB-B7BC5B2E9D91}">
      <dgm:prSet/>
      <dgm:spPr/>
      <dgm:t>
        <a:bodyPr/>
        <a:lstStyle/>
        <a:p>
          <a:endParaRPr lang="es-GT"/>
        </a:p>
      </dgm:t>
    </dgm:pt>
    <dgm:pt modelId="{7D83788F-D4B1-47C6-BC47-225175070F82}" type="sibTrans" cxnId="{C33D623F-7C5C-49C0-A6AB-B7BC5B2E9D91}">
      <dgm:prSet/>
      <dgm:spPr/>
      <dgm:t>
        <a:bodyPr/>
        <a:lstStyle/>
        <a:p>
          <a:endParaRPr lang="es-GT"/>
        </a:p>
      </dgm:t>
    </dgm:pt>
    <dgm:pt modelId="{268DE932-35B4-461B-98C0-F50F5D0CECA6}" type="pres">
      <dgm:prSet presAssocID="{BAA67897-14F4-4C7E-B7F4-3C9716A6315D}" presName="Name0" presStyleCnt="0">
        <dgm:presLayoutVars>
          <dgm:chMax val="7"/>
          <dgm:chPref val="7"/>
          <dgm:dir/>
        </dgm:presLayoutVars>
      </dgm:prSet>
      <dgm:spPr/>
      <dgm:t>
        <a:bodyPr/>
        <a:lstStyle/>
        <a:p>
          <a:endParaRPr lang="es-GT"/>
        </a:p>
      </dgm:t>
    </dgm:pt>
    <dgm:pt modelId="{84BFC438-AE2A-4164-92EF-831DFFBDE9FD}" type="pres">
      <dgm:prSet presAssocID="{BAA67897-14F4-4C7E-B7F4-3C9716A6315D}" presName="Name1" presStyleCnt="0"/>
      <dgm:spPr/>
    </dgm:pt>
    <dgm:pt modelId="{B88D7A12-CD98-47B5-B83E-0DF5371B04ED}" type="pres">
      <dgm:prSet presAssocID="{BAA67897-14F4-4C7E-B7F4-3C9716A6315D}" presName="cycle" presStyleCnt="0"/>
      <dgm:spPr/>
    </dgm:pt>
    <dgm:pt modelId="{5D2A2A45-A26E-4670-B5EE-A95D883AA172}" type="pres">
      <dgm:prSet presAssocID="{BAA67897-14F4-4C7E-B7F4-3C9716A6315D}" presName="srcNode" presStyleLbl="node1" presStyleIdx="0" presStyleCnt="5"/>
      <dgm:spPr/>
    </dgm:pt>
    <dgm:pt modelId="{E51F08E4-8C37-4F04-BCF7-93EA5ECC3F7F}" type="pres">
      <dgm:prSet presAssocID="{BAA67897-14F4-4C7E-B7F4-3C9716A6315D}" presName="conn" presStyleLbl="parChTrans1D2" presStyleIdx="0" presStyleCnt="1"/>
      <dgm:spPr/>
      <dgm:t>
        <a:bodyPr/>
        <a:lstStyle/>
        <a:p>
          <a:endParaRPr lang="es-GT"/>
        </a:p>
      </dgm:t>
    </dgm:pt>
    <dgm:pt modelId="{9B1A9506-9332-44C1-AB8F-9A2EA272EDFE}" type="pres">
      <dgm:prSet presAssocID="{BAA67897-14F4-4C7E-B7F4-3C9716A6315D}" presName="extraNode" presStyleLbl="node1" presStyleIdx="0" presStyleCnt="5"/>
      <dgm:spPr/>
    </dgm:pt>
    <dgm:pt modelId="{7477B7E9-DAF4-40B1-BDE5-BB899E57FEC3}" type="pres">
      <dgm:prSet presAssocID="{BAA67897-14F4-4C7E-B7F4-3C9716A6315D}" presName="dstNode" presStyleLbl="node1" presStyleIdx="0" presStyleCnt="5"/>
      <dgm:spPr/>
    </dgm:pt>
    <dgm:pt modelId="{AF85784D-97E7-4BE6-8670-28C0F3D68897}" type="pres">
      <dgm:prSet presAssocID="{38B73F10-FD10-4C3C-9017-2892B54406AB}" presName="text_1" presStyleLbl="node1" presStyleIdx="0" presStyleCnt="5">
        <dgm:presLayoutVars>
          <dgm:bulletEnabled val="1"/>
        </dgm:presLayoutVars>
      </dgm:prSet>
      <dgm:spPr/>
      <dgm:t>
        <a:bodyPr/>
        <a:lstStyle/>
        <a:p>
          <a:endParaRPr lang="es-GT"/>
        </a:p>
      </dgm:t>
    </dgm:pt>
    <dgm:pt modelId="{F037DCF3-9EC6-4858-978C-567872B636FE}" type="pres">
      <dgm:prSet presAssocID="{38B73F10-FD10-4C3C-9017-2892B54406AB}" presName="accent_1" presStyleCnt="0"/>
      <dgm:spPr/>
    </dgm:pt>
    <dgm:pt modelId="{F0499352-82CC-4158-84D0-CAB87BB7E455}" type="pres">
      <dgm:prSet presAssocID="{38B73F10-FD10-4C3C-9017-2892B54406AB}" presName="accentRepeatNode" presStyleLbl="solidFgAcc1" presStyleIdx="0" presStyleCnt="5"/>
      <dgm:spPr/>
    </dgm:pt>
    <dgm:pt modelId="{DD81C4B5-8388-44D1-85E6-302E92EC8F77}" type="pres">
      <dgm:prSet presAssocID="{11F8F030-E099-4253-A175-349A5D38C3D3}" presName="text_2" presStyleLbl="node1" presStyleIdx="1" presStyleCnt="5">
        <dgm:presLayoutVars>
          <dgm:bulletEnabled val="1"/>
        </dgm:presLayoutVars>
      </dgm:prSet>
      <dgm:spPr/>
      <dgm:t>
        <a:bodyPr/>
        <a:lstStyle/>
        <a:p>
          <a:endParaRPr lang="es-GT"/>
        </a:p>
      </dgm:t>
    </dgm:pt>
    <dgm:pt modelId="{A92EACBD-E9FC-4E57-8740-BE4D02850B14}" type="pres">
      <dgm:prSet presAssocID="{11F8F030-E099-4253-A175-349A5D38C3D3}" presName="accent_2" presStyleCnt="0"/>
      <dgm:spPr/>
    </dgm:pt>
    <dgm:pt modelId="{140FA4B6-85B5-4EBE-8071-982B4244C982}" type="pres">
      <dgm:prSet presAssocID="{11F8F030-E099-4253-A175-349A5D38C3D3}" presName="accentRepeatNode" presStyleLbl="solidFgAcc1" presStyleIdx="1" presStyleCnt="5"/>
      <dgm:spPr/>
    </dgm:pt>
    <dgm:pt modelId="{5E3178DF-C184-49B1-985B-D6A6F8F7F7EC}" type="pres">
      <dgm:prSet presAssocID="{08BD6244-986A-47F4-A0CD-2779AEC50A6B}" presName="text_3" presStyleLbl="node1" presStyleIdx="2" presStyleCnt="5">
        <dgm:presLayoutVars>
          <dgm:bulletEnabled val="1"/>
        </dgm:presLayoutVars>
      </dgm:prSet>
      <dgm:spPr/>
      <dgm:t>
        <a:bodyPr/>
        <a:lstStyle/>
        <a:p>
          <a:endParaRPr lang="es-GT"/>
        </a:p>
      </dgm:t>
    </dgm:pt>
    <dgm:pt modelId="{A0A4B298-C2F3-41F7-9CE7-18AD827D9217}" type="pres">
      <dgm:prSet presAssocID="{08BD6244-986A-47F4-A0CD-2779AEC50A6B}" presName="accent_3" presStyleCnt="0"/>
      <dgm:spPr/>
    </dgm:pt>
    <dgm:pt modelId="{6AC5068E-F8F1-4B9D-A92F-AD3DB3D4DD33}" type="pres">
      <dgm:prSet presAssocID="{08BD6244-986A-47F4-A0CD-2779AEC50A6B}" presName="accentRepeatNode" presStyleLbl="solidFgAcc1" presStyleIdx="2" presStyleCnt="5"/>
      <dgm:spPr/>
    </dgm:pt>
    <dgm:pt modelId="{C14E0BA4-AC77-46DF-829F-4A727D705E8E}" type="pres">
      <dgm:prSet presAssocID="{D305CF77-833D-46BC-BC0F-1E359BAC786A}" presName="text_4" presStyleLbl="node1" presStyleIdx="3" presStyleCnt="5">
        <dgm:presLayoutVars>
          <dgm:bulletEnabled val="1"/>
        </dgm:presLayoutVars>
      </dgm:prSet>
      <dgm:spPr/>
      <dgm:t>
        <a:bodyPr/>
        <a:lstStyle/>
        <a:p>
          <a:endParaRPr lang="es-GT"/>
        </a:p>
      </dgm:t>
    </dgm:pt>
    <dgm:pt modelId="{9B6F70AC-B69E-40B1-9B40-29223A148B28}" type="pres">
      <dgm:prSet presAssocID="{D305CF77-833D-46BC-BC0F-1E359BAC786A}" presName="accent_4" presStyleCnt="0"/>
      <dgm:spPr/>
    </dgm:pt>
    <dgm:pt modelId="{B1C46A2F-B866-4420-B9EE-3DF3C183DC71}" type="pres">
      <dgm:prSet presAssocID="{D305CF77-833D-46BC-BC0F-1E359BAC786A}" presName="accentRepeatNode" presStyleLbl="solidFgAcc1" presStyleIdx="3" presStyleCnt="5"/>
      <dgm:spPr/>
    </dgm:pt>
    <dgm:pt modelId="{CC95E830-A2AB-4150-934C-DEF8F1E3A597}" type="pres">
      <dgm:prSet presAssocID="{9BCD0071-750D-40BA-BD43-5BB7EFE4C78C}" presName="text_5" presStyleLbl="node1" presStyleIdx="4" presStyleCnt="5">
        <dgm:presLayoutVars>
          <dgm:bulletEnabled val="1"/>
        </dgm:presLayoutVars>
      </dgm:prSet>
      <dgm:spPr/>
      <dgm:t>
        <a:bodyPr/>
        <a:lstStyle/>
        <a:p>
          <a:endParaRPr lang="es-GT"/>
        </a:p>
      </dgm:t>
    </dgm:pt>
    <dgm:pt modelId="{6F2BB10C-85DB-4E12-B99E-C794E937E26E}" type="pres">
      <dgm:prSet presAssocID="{9BCD0071-750D-40BA-BD43-5BB7EFE4C78C}" presName="accent_5" presStyleCnt="0"/>
      <dgm:spPr/>
    </dgm:pt>
    <dgm:pt modelId="{8FA82505-1F5C-4151-8473-BD2220E7015A}" type="pres">
      <dgm:prSet presAssocID="{9BCD0071-750D-40BA-BD43-5BB7EFE4C78C}" presName="accentRepeatNode" presStyleLbl="solidFgAcc1" presStyleIdx="4" presStyleCnt="5"/>
      <dgm:spPr/>
    </dgm:pt>
  </dgm:ptLst>
  <dgm:cxnLst>
    <dgm:cxn modelId="{B8985A39-452B-43EB-AF42-5F721BFEC8E4}" type="presOf" srcId="{9BCD0071-750D-40BA-BD43-5BB7EFE4C78C}" destId="{CC95E830-A2AB-4150-934C-DEF8F1E3A597}" srcOrd="0" destOrd="0" presId="urn:microsoft.com/office/officeart/2008/layout/VerticalCurvedList"/>
    <dgm:cxn modelId="{00AF3708-A7B6-41F9-AE66-9AFCDD9A31A3}" type="presOf" srcId="{8F134776-447F-4BB9-98FB-534E399E82D1}" destId="{E51F08E4-8C37-4F04-BCF7-93EA5ECC3F7F}" srcOrd="0" destOrd="0" presId="urn:microsoft.com/office/officeart/2008/layout/VerticalCurvedList"/>
    <dgm:cxn modelId="{582629F2-C08D-4A08-A951-EFB1B7466D91}" srcId="{BAA67897-14F4-4C7E-B7F4-3C9716A6315D}" destId="{11F8F030-E099-4253-A175-349A5D38C3D3}" srcOrd="1" destOrd="0" parTransId="{76723758-C58C-40FC-9F52-DD0E8763A3CF}" sibTransId="{93167AF4-136F-4087-B22B-6EFA3AD7D286}"/>
    <dgm:cxn modelId="{9AD2B619-1CFB-4B29-A563-720923431CBA}" type="presOf" srcId="{BAA67897-14F4-4C7E-B7F4-3C9716A6315D}" destId="{268DE932-35B4-461B-98C0-F50F5D0CECA6}" srcOrd="0" destOrd="0" presId="urn:microsoft.com/office/officeart/2008/layout/VerticalCurvedList"/>
    <dgm:cxn modelId="{868C3808-FF0F-46B8-900D-9FB24CF611CD}" srcId="{BAA67897-14F4-4C7E-B7F4-3C9716A6315D}" destId="{38B73F10-FD10-4C3C-9017-2892B54406AB}" srcOrd="0" destOrd="0" parTransId="{770AAFDB-E63D-4A6E-A286-1123857476DA}" sibTransId="{8F134776-447F-4BB9-98FB-534E399E82D1}"/>
    <dgm:cxn modelId="{17FF756E-A480-4BB0-BD07-0E2305B53C69}" srcId="{BAA67897-14F4-4C7E-B7F4-3C9716A6315D}" destId="{9BCD0071-750D-40BA-BD43-5BB7EFE4C78C}" srcOrd="4" destOrd="0" parTransId="{DFC5EBAD-7DA4-4634-A32D-3ED82C5DA2C5}" sibTransId="{605B3008-61D3-4479-B2DB-E8E660E48C50}"/>
    <dgm:cxn modelId="{D933764D-A3FB-47F3-A21B-27B678FD9FA9}" type="presOf" srcId="{5839FB2C-9C41-40CF-B03D-2C21751C35BB}" destId="{CC95E830-A2AB-4150-934C-DEF8F1E3A597}" srcOrd="0" destOrd="1" presId="urn:microsoft.com/office/officeart/2008/layout/VerticalCurvedList"/>
    <dgm:cxn modelId="{C33D623F-7C5C-49C0-A6AB-B7BC5B2E9D91}" srcId="{9BCD0071-750D-40BA-BD43-5BB7EFE4C78C}" destId="{5839FB2C-9C41-40CF-B03D-2C21751C35BB}" srcOrd="0" destOrd="0" parTransId="{0C9A9CF5-CB0E-4711-87D5-D75829A81746}" sibTransId="{7D83788F-D4B1-47C6-BC47-225175070F82}"/>
    <dgm:cxn modelId="{B49B807C-BA1C-415E-B6D6-3E9D6D5E563D}" type="presOf" srcId="{11F8F030-E099-4253-A175-349A5D38C3D3}" destId="{DD81C4B5-8388-44D1-85E6-302E92EC8F77}" srcOrd="0" destOrd="0" presId="urn:microsoft.com/office/officeart/2008/layout/VerticalCurvedList"/>
    <dgm:cxn modelId="{766D802E-2212-4681-9E08-67DB78007C64}" srcId="{BAA67897-14F4-4C7E-B7F4-3C9716A6315D}" destId="{08BD6244-986A-47F4-A0CD-2779AEC50A6B}" srcOrd="2" destOrd="0" parTransId="{A05BFEF5-1243-4144-8A4E-48D92EBE08FD}" sibTransId="{E6873E18-FA8A-48CE-92BB-604CA3C8225A}"/>
    <dgm:cxn modelId="{5C6AE3FA-5947-4101-B95B-E82F377AF8B7}" type="presOf" srcId="{D305CF77-833D-46BC-BC0F-1E359BAC786A}" destId="{C14E0BA4-AC77-46DF-829F-4A727D705E8E}" srcOrd="0" destOrd="0" presId="urn:microsoft.com/office/officeart/2008/layout/VerticalCurvedList"/>
    <dgm:cxn modelId="{43FBCE94-6EBA-44AF-B1AC-322F17F2689A}" type="presOf" srcId="{38B73F10-FD10-4C3C-9017-2892B54406AB}" destId="{AF85784D-97E7-4BE6-8670-28C0F3D68897}" srcOrd="0" destOrd="0" presId="urn:microsoft.com/office/officeart/2008/layout/VerticalCurvedList"/>
    <dgm:cxn modelId="{FEED45A4-D13B-43AB-B9CF-B62345F8341A}" srcId="{BAA67897-14F4-4C7E-B7F4-3C9716A6315D}" destId="{D305CF77-833D-46BC-BC0F-1E359BAC786A}" srcOrd="3" destOrd="0" parTransId="{50C2908A-BF75-4FDF-B927-0A9DBF485B74}" sibTransId="{54CE17D3-E233-4524-889C-A60ECA1CB86A}"/>
    <dgm:cxn modelId="{F6709489-66CD-4D0B-9C6C-06FF6992E8C2}" type="presOf" srcId="{08BD6244-986A-47F4-A0CD-2779AEC50A6B}" destId="{5E3178DF-C184-49B1-985B-D6A6F8F7F7EC}" srcOrd="0" destOrd="0" presId="urn:microsoft.com/office/officeart/2008/layout/VerticalCurvedList"/>
    <dgm:cxn modelId="{B2C5DDD3-68DC-43B7-8B87-EB522AD9149E}" type="presParOf" srcId="{268DE932-35B4-461B-98C0-F50F5D0CECA6}" destId="{84BFC438-AE2A-4164-92EF-831DFFBDE9FD}" srcOrd="0" destOrd="0" presId="urn:microsoft.com/office/officeart/2008/layout/VerticalCurvedList"/>
    <dgm:cxn modelId="{250EFAD1-C512-4DA1-A05C-45964D47ACB6}" type="presParOf" srcId="{84BFC438-AE2A-4164-92EF-831DFFBDE9FD}" destId="{B88D7A12-CD98-47B5-B83E-0DF5371B04ED}" srcOrd="0" destOrd="0" presId="urn:microsoft.com/office/officeart/2008/layout/VerticalCurvedList"/>
    <dgm:cxn modelId="{8367C2B6-772E-4C4B-85E4-B95AD557BAA5}" type="presParOf" srcId="{B88D7A12-CD98-47B5-B83E-0DF5371B04ED}" destId="{5D2A2A45-A26E-4670-B5EE-A95D883AA172}" srcOrd="0" destOrd="0" presId="urn:microsoft.com/office/officeart/2008/layout/VerticalCurvedList"/>
    <dgm:cxn modelId="{F72DC930-5E3D-46B8-B434-E62C17B0C8BE}" type="presParOf" srcId="{B88D7A12-CD98-47B5-B83E-0DF5371B04ED}" destId="{E51F08E4-8C37-4F04-BCF7-93EA5ECC3F7F}" srcOrd="1" destOrd="0" presId="urn:microsoft.com/office/officeart/2008/layout/VerticalCurvedList"/>
    <dgm:cxn modelId="{45FACFCA-541D-4F4C-A24E-A839E15BBCA9}" type="presParOf" srcId="{B88D7A12-CD98-47B5-B83E-0DF5371B04ED}" destId="{9B1A9506-9332-44C1-AB8F-9A2EA272EDFE}" srcOrd="2" destOrd="0" presId="urn:microsoft.com/office/officeart/2008/layout/VerticalCurvedList"/>
    <dgm:cxn modelId="{2799AD2F-71FF-4A50-9927-FD143EAAD39F}" type="presParOf" srcId="{B88D7A12-CD98-47B5-B83E-0DF5371B04ED}" destId="{7477B7E9-DAF4-40B1-BDE5-BB899E57FEC3}" srcOrd="3" destOrd="0" presId="urn:microsoft.com/office/officeart/2008/layout/VerticalCurvedList"/>
    <dgm:cxn modelId="{61EC2A17-2BF2-4BA0-B609-DE00EA78C2AD}" type="presParOf" srcId="{84BFC438-AE2A-4164-92EF-831DFFBDE9FD}" destId="{AF85784D-97E7-4BE6-8670-28C0F3D68897}" srcOrd="1" destOrd="0" presId="urn:microsoft.com/office/officeart/2008/layout/VerticalCurvedList"/>
    <dgm:cxn modelId="{F93848E6-0712-4CF5-899D-3757DAFB6018}" type="presParOf" srcId="{84BFC438-AE2A-4164-92EF-831DFFBDE9FD}" destId="{F037DCF3-9EC6-4858-978C-567872B636FE}" srcOrd="2" destOrd="0" presId="urn:microsoft.com/office/officeart/2008/layout/VerticalCurvedList"/>
    <dgm:cxn modelId="{8D462DA6-4D8B-49E6-AAB1-A313AC482BA4}" type="presParOf" srcId="{F037DCF3-9EC6-4858-978C-567872B636FE}" destId="{F0499352-82CC-4158-84D0-CAB87BB7E455}" srcOrd="0" destOrd="0" presId="urn:microsoft.com/office/officeart/2008/layout/VerticalCurvedList"/>
    <dgm:cxn modelId="{D8E71276-4C1F-4CB2-ABC2-240C8F4AB586}" type="presParOf" srcId="{84BFC438-AE2A-4164-92EF-831DFFBDE9FD}" destId="{DD81C4B5-8388-44D1-85E6-302E92EC8F77}" srcOrd="3" destOrd="0" presId="urn:microsoft.com/office/officeart/2008/layout/VerticalCurvedList"/>
    <dgm:cxn modelId="{415B5936-0741-4D5D-8A91-F47FFC1CBE73}" type="presParOf" srcId="{84BFC438-AE2A-4164-92EF-831DFFBDE9FD}" destId="{A92EACBD-E9FC-4E57-8740-BE4D02850B14}" srcOrd="4" destOrd="0" presId="urn:microsoft.com/office/officeart/2008/layout/VerticalCurvedList"/>
    <dgm:cxn modelId="{85A1D9F4-FAAE-45B2-941C-E145742B0A3A}" type="presParOf" srcId="{A92EACBD-E9FC-4E57-8740-BE4D02850B14}" destId="{140FA4B6-85B5-4EBE-8071-982B4244C982}" srcOrd="0" destOrd="0" presId="urn:microsoft.com/office/officeart/2008/layout/VerticalCurvedList"/>
    <dgm:cxn modelId="{233A3B73-F711-4480-A509-8EFED1DE7B09}" type="presParOf" srcId="{84BFC438-AE2A-4164-92EF-831DFFBDE9FD}" destId="{5E3178DF-C184-49B1-985B-D6A6F8F7F7EC}" srcOrd="5" destOrd="0" presId="urn:microsoft.com/office/officeart/2008/layout/VerticalCurvedList"/>
    <dgm:cxn modelId="{6753B80C-4D4F-4468-867F-CD2E8B176DA7}" type="presParOf" srcId="{84BFC438-AE2A-4164-92EF-831DFFBDE9FD}" destId="{A0A4B298-C2F3-41F7-9CE7-18AD827D9217}" srcOrd="6" destOrd="0" presId="urn:microsoft.com/office/officeart/2008/layout/VerticalCurvedList"/>
    <dgm:cxn modelId="{B5E2F4CA-866E-4C7D-8390-FE997939FCAD}" type="presParOf" srcId="{A0A4B298-C2F3-41F7-9CE7-18AD827D9217}" destId="{6AC5068E-F8F1-4B9D-A92F-AD3DB3D4DD33}" srcOrd="0" destOrd="0" presId="urn:microsoft.com/office/officeart/2008/layout/VerticalCurvedList"/>
    <dgm:cxn modelId="{CC35A2B2-325D-4B6D-A8AD-CF6692CE0E6F}" type="presParOf" srcId="{84BFC438-AE2A-4164-92EF-831DFFBDE9FD}" destId="{C14E0BA4-AC77-46DF-829F-4A727D705E8E}" srcOrd="7" destOrd="0" presId="urn:microsoft.com/office/officeart/2008/layout/VerticalCurvedList"/>
    <dgm:cxn modelId="{5B00B3E5-51F2-425C-BBAF-7FA472529FCA}" type="presParOf" srcId="{84BFC438-AE2A-4164-92EF-831DFFBDE9FD}" destId="{9B6F70AC-B69E-40B1-9B40-29223A148B28}" srcOrd="8" destOrd="0" presId="urn:microsoft.com/office/officeart/2008/layout/VerticalCurvedList"/>
    <dgm:cxn modelId="{1C00E733-9DB7-4250-A8D4-F8EC2F756CAD}" type="presParOf" srcId="{9B6F70AC-B69E-40B1-9B40-29223A148B28}" destId="{B1C46A2F-B866-4420-B9EE-3DF3C183DC71}" srcOrd="0" destOrd="0" presId="urn:microsoft.com/office/officeart/2008/layout/VerticalCurvedList"/>
    <dgm:cxn modelId="{0F647F96-6A4A-4BC2-8D7A-F737D879A02F}" type="presParOf" srcId="{84BFC438-AE2A-4164-92EF-831DFFBDE9FD}" destId="{CC95E830-A2AB-4150-934C-DEF8F1E3A597}" srcOrd="9" destOrd="0" presId="urn:microsoft.com/office/officeart/2008/layout/VerticalCurvedList"/>
    <dgm:cxn modelId="{D319B1DD-3E28-4A42-A81F-E590CC70E0C7}" type="presParOf" srcId="{84BFC438-AE2A-4164-92EF-831DFFBDE9FD}" destId="{6F2BB10C-85DB-4E12-B99E-C794E937E26E}" srcOrd="10" destOrd="0" presId="urn:microsoft.com/office/officeart/2008/layout/VerticalCurvedList"/>
    <dgm:cxn modelId="{60A808A4-197C-4280-A70C-7845BD14D607}" type="presParOf" srcId="{6F2BB10C-85DB-4E12-B99E-C794E937E26E}" destId="{8FA82505-1F5C-4151-8473-BD2220E7015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4FA21E-582B-437E-9B36-2EF6AB49FBC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GT"/>
        </a:p>
      </dgm:t>
    </dgm:pt>
    <dgm:pt modelId="{EBC69BC2-014F-4A96-A530-546383FBFBA3}">
      <dgm:prSet/>
      <dgm:spPr/>
      <dgm:t>
        <a:bodyPr/>
        <a:lstStyle/>
        <a:p>
          <a:pPr rtl="0"/>
          <a:r>
            <a:rPr lang="es-GT" smtClean="0"/>
            <a:t>Promoción de las acciones de los CECODII en 10 municipios del país, en el ámbito de la COMUSAN</a:t>
          </a:r>
          <a:endParaRPr lang="es-GT"/>
        </a:p>
      </dgm:t>
    </dgm:pt>
    <dgm:pt modelId="{B72D1781-E7F4-4E24-9347-6F40385D0C82}" type="parTrans" cxnId="{FCFB0ECB-8FC8-4E54-8A90-32218E20D702}">
      <dgm:prSet/>
      <dgm:spPr/>
      <dgm:t>
        <a:bodyPr/>
        <a:lstStyle/>
        <a:p>
          <a:endParaRPr lang="es-GT"/>
        </a:p>
      </dgm:t>
    </dgm:pt>
    <dgm:pt modelId="{C13F6C1B-8B9F-429E-98E2-3B0A82484255}" type="sibTrans" cxnId="{FCFB0ECB-8FC8-4E54-8A90-32218E20D702}">
      <dgm:prSet/>
      <dgm:spPr/>
      <dgm:t>
        <a:bodyPr/>
        <a:lstStyle/>
        <a:p>
          <a:endParaRPr lang="es-GT"/>
        </a:p>
      </dgm:t>
    </dgm:pt>
    <dgm:pt modelId="{85CC5FE9-F1A1-4CBC-B9B8-94F76CA8D00A}">
      <dgm:prSet/>
      <dgm:spPr/>
      <dgm:t>
        <a:bodyPr/>
        <a:lstStyle/>
        <a:p>
          <a:pPr rtl="0"/>
          <a:r>
            <a:rPr lang="es-GT" smtClean="0"/>
            <a:t>12 capacitaciones a voluntarias, mujeres embarazadas y madres de niños menores de cuatro años de edad, en los departamentos de Alta Verapaz, Chiquimula, Sololá y Totonicapán.  </a:t>
          </a:r>
          <a:endParaRPr lang="es-GT"/>
        </a:p>
      </dgm:t>
    </dgm:pt>
    <dgm:pt modelId="{D5D29A38-3FA5-4866-84EA-4E6C158186FB}" type="parTrans" cxnId="{E35C0B9F-A231-4482-B7D7-FE33079F8D62}">
      <dgm:prSet/>
      <dgm:spPr/>
      <dgm:t>
        <a:bodyPr/>
        <a:lstStyle/>
        <a:p>
          <a:endParaRPr lang="es-GT"/>
        </a:p>
      </dgm:t>
    </dgm:pt>
    <dgm:pt modelId="{A5FDD125-DE87-4265-90D1-38085DCAC3B7}" type="sibTrans" cxnId="{E35C0B9F-A231-4482-B7D7-FE33079F8D62}">
      <dgm:prSet/>
      <dgm:spPr/>
      <dgm:t>
        <a:bodyPr/>
        <a:lstStyle/>
        <a:p>
          <a:endParaRPr lang="es-GT"/>
        </a:p>
      </dgm:t>
    </dgm:pt>
    <dgm:pt modelId="{474B6D30-B1C6-43BE-AD7F-BE9E5E28D41F}">
      <dgm:prSet/>
      <dgm:spPr/>
      <dgm:t>
        <a:bodyPr/>
        <a:lstStyle/>
        <a:p>
          <a:pPr rtl="0"/>
          <a:r>
            <a:rPr lang="es-GT" smtClean="0"/>
            <a:t>Actualización de 15 mapeos de actores comunitarios </a:t>
          </a:r>
          <a:endParaRPr lang="es-GT"/>
        </a:p>
      </dgm:t>
    </dgm:pt>
    <dgm:pt modelId="{F458A51C-7A6D-4583-9F65-02B74EF76A4B}" type="parTrans" cxnId="{799536D6-5E50-4B25-8E0D-EF6CB43D0AE3}">
      <dgm:prSet/>
      <dgm:spPr/>
      <dgm:t>
        <a:bodyPr/>
        <a:lstStyle/>
        <a:p>
          <a:endParaRPr lang="es-GT"/>
        </a:p>
      </dgm:t>
    </dgm:pt>
    <dgm:pt modelId="{66CE566A-7F72-484F-9CA0-2C7E32D3C6F6}" type="sibTrans" cxnId="{799536D6-5E50-4B25-8E0D-EF6CB43D0AE3}">
      <dgm:prSet/>
      <dgm:spPr/>
      <dgm:t>
        <a:bodyPr/>
        <a:lstStyle/>
        <a:p>
          <a:endParaRPr lang="es-GT"/>
        </a:p>
      </dgm:t>
    </dgm:pt>
    <dgm:pt modelId="{73FEB2B2-2F39-4FCB-BD43-49E11A702FB0}" type="pres">
      <dgm:prSet presAssocID="{414FA21E-582B-437E-9B36-2EF6AB49FBC5}" presName="vert0" presStyleCnt="0">
        <dgm:presLayoutVars>
          <dgm:dir/>
          <dgm:animOne val="branch"/>
          <dgm:animLvl val="lvl"/>
        </dgm:presLayoutVars>
      </dgm:prSet>
      <dgm:spPr/>
      <dgm:t>
        <a:bodyPr/>
        <a:lstStyle/>
        <a:p>
          <a:endParaRPr lang="es-GT"/>
        </a:p>
      </dgm:t>
    </dgm:pt>
    <dgm:pt modelId="{B99BB899-2AAE-4E57-A930-B37D9BF9730E}" type="pres">
      <dgm:prSet presAssocID="{EBC69BC2-014F-4A96-A530-546383FBFBA3}" presName="thickLine" presStyleLbl="alignNode1" presStyleIdx="0" presStyleCnt="3"/>
      <dgm:spPr/>
    </dgm:pt>
    <dgm:pt modelId="{1DC2639C-45B9-4A68-AB5F-E226CD8B5189}" type="pres">
      <dgm:prSet presAssocID="{EBC69BC2-014F-4A96-A530-546383FBFBA3}" presName="horz1" presStyleCnt="0"/>
      <dgm:spPr/>
    </dgm:pt>
    <dgm:pt modelId="{C377BA49-5CDF-409C-AAD0-453A872371F0}" type="pres">
      <dgm:prSet presAssocID="{EBC69BC2-014F-4A96-A530-546383FBFBA3}" presName="tx1" presStyleLbl="revTx" presStyleIdx="0" presStyleCnt="3"/>
      <dgm:spPr/>
      <dgm:t>
        <a:bodyPr/>
        <a:lstStyle/>
        <a:p>
          <a:endParaRPr lang="es-GT"/>
        </a:p>
      </dgm:t>
    </dgm:pt>
    <dgm:pt modelId="{E9AD3100-3CFE-4060-B3F3-3CC962C4B469}" type="pres">
      <dgm:prSet presAssocID="{EBC69BC2-014F-4A96-A530-546383FBFBA3}" presName="vert1" presStyleCnt="0"/>
      <dgm:spPr/>
    </dgm:pt>
    <dgm:pt modelId="{21134936-E2AD-45F9-8923-8F4802211502}" type="pres">
      <dgm:prSet presAssocID="{85CC5FE9-F1A1-4CBC-B9B8-94F76CA8D00A}" presName="thickLine" presStyleLbl="alignNode1" presStyleIdx="1" presStyleCnt="3"/>
      <dgm:spPr/>
    </dgm:pt>
    <dgm:pt modelId="{E30C0D66-07C6-4BF9-9CAB-D967707CB4BF}" type="pres">
      <dgm:prSet presAssocID="{85CC5FE9-F1A1-4CBC-B9B8-94F76CA8D00A}" presName="horz1" presStyleCnt="0"/>
      <dgm:spPr/>
    </dgm:pt>
    <dgm:pt modelId="{72A8191F-8206-45A7-B442-0DE42564EC20}" type="pres">
      <dgm:prSet presAssocID="{85CC5FE9-F1A1-4CBC-B9B8-94F76CA8D00A}" presName="tx1" presStyleLbl="revTx" presStyleIdx="1" presStyleCnt="3"/>
      <dgm:spPr/>
      <dgm:t>
        <a:bodyPr/>
        <a:lstStyle/>
        <a:p>
          <a:endParaRPr lang="es-GT"/>
        </a:p>
      </dgm:t>
    </dgm:pt>
    <dgm:pt modelId="{3FB6401C-7C80-4F1F-A1DD-29EEA048E0AA}" type="pres">
      <dgm:prSet presAssocID="{85CC5FE9-F1A1-4CBC-B9B8-94F76CA8D00A}" presName="vert1" presStyleCnt="0"/>
      <dgm:spPr/>
    </dgm:pt>
    <dgm:pt modelId="{63035CD7-091B-47AD-871C-F92A78217D2C}" type="pres">
      <dgm:prSet presAssocID="{474B6D30-B1C6-43BE-AD7F-BE9E5E28D41F}" presName="thickLine" presStyleLbl="alignNode1" presStyleIdx="2" presStyleCnt="3"/>
      <dgm:spPr/>
    </dgm:pt>
    <dgm:pt modelId="{C0AD9371-7DF5-4ED0-9C6F-6C3142EE27D1}" type="pres">
      <dgm:prSet presAssocID="{474B6D30-B1C6-43BE-AD7F-BE9E5E28D41F}" presName="horz1" presStyleCnt="0"/>
      <dgm:spPr/>
    </dgm:pt>
    <dgm:pt modelId="{CCF1D972-07A7-4CEA-A36D-BC9A86C91DD4}" type="pres">
      <dgm:prSet presAssocID="{474B6D30-B1C6-43BE-AD7F-BE9E5E28D41F}" presName="tx1" presStyleLbl="revTx" presStyleIdx="2" presStyleCnt="3"/>
      <dgm:spPr/>
      <dgm:t>
        <a:bodyPr/>
        <a:lstStyle/>
        <a:p>
          <a:endParaRPr lang="es-GT"/>
        </a:p>
      </dgm:t>
    </dgm:pt>
    <dgm:pt modelId="{2DBAFD3A-F580-4C34-A23E-7B40FE24D296}" type="pres">
      <dgm:prSet presAssocID="{474B6D30-B1C6-43BE-AD7F-BE9E5E28D41F}" presName="vert1" presStyleCnt="0"/>
      <dgm:spPr/>
    </dgm:pt>
  </dgm:ptLst>
  <dgm:cxnLst>
    <dgm:cxn modelId="{7E67634A-5AD5-407E-B9BF-2783A4516076}" type="presOf" srcId="{85CC5FE9-F1A1-4CBC-B9B8-94F76CA8D00A}" destId="{72A8191F-8206-45A7-B442-0DE42564EC20}" srcOrd="0" destOrd="0" presId="urn:microsoft.com/office/officeart/2008/layout/LinedList"/>
    <dgm:cxn modelId="{3169B536-ADE2-41E4-9035-6DA31F4BC91B}" type="presOf" srcId="{EBC69BC2-014F-4A96-A530-546383FBFBA3}" destId="{C377BA49-5CDF-409C-AAD0-453A872371F0}" srcOrd="0" destOrd="0" presId="urn:microsoft.com/office/officeart/2008/layout/LinedList"/>
    <dgm:cxn modelId="{E35C0B9F-A231-4482-B7D7-FE33079F8D62}" srcId="{414FA21E-582B-437E-9B36-2EF6AB49FBC5}" destId="{85CC5FE9-F1A1-4CBC-B9B8-94F76CA8D00A}" srcOrd="1" destOrd="0" parTransId="{D5D29A38-3FA5-4866-84EA-4E6C158186FB}" sibTransId="{A5FDD125-DE87-4265-90D1-38085DCAC3B7}"/>
    <dgm:cxn modelId="{FCFB0ECB-8FC8-4E54-8A90-32218E20D702}" srcId="{414FA21E-582B-437E-9B36-2EF6AB49FBC5}" destId="{EBC69BC2-014F-4A96-A530-546383FBFBA3}" srcOrd="0" destOrd="0" parTransId="{B72D1781-E7F4-4E24-9347-6F40385D0C82}" sibTransId="{C13F6C1B-8B9F-429E-98E2-3B0A82484255}"/>
    <dgm:cxn modelId="{8D580045-7405-4674-9083-8290CB7C0A63}" type="presOf" srcId="{474B6D30-B1C6-43BE-AD7F-BE9E5E28D41F}" destId="{CCF1D972-07A7-4CEA-A36D-BC9A86C91DD4}" srcOrd="0" destOrd="0" presId="urn:microsoft.com/office/officeart/2008/layout/LinedList"/>
    <dgm:cxn modelId="{F1D08360-1EEC-4878-873B-45B3C1C370C6}" type="presOf" srcId="{414FA21E-582B-437E-9B36-2EF6AB49FBC5}" destId="{73FEB2B2-2F39-4FCB-BD43-49E11A702FB0}" srcOrd="0" destOrd="0" presId="urn:microsoft.com/office/officeart/2008/layout/LinedList"/>
    <dgm:cxn modelId="{799536D6-5E50-4B25-8E0D-EF6CB43D0AE3}" srcId="{414FA21E-582B-437E-9B36-2EF6AB49FBC5}" destId="{474B6D30-B1C6-43BE-AD7F-BE9E5E28D41F}" srcOrd="2" destOrd="0" parTransId="{F458A51C-7A6D-4583-9F65-02B74EF76A4B}" sibTransId="{66CE566A-7F72-484F-9CA0-2C7E32D3C6F6}"/>
    <dgm:cxn modelId="{BB5196D7-EAEC-45D0-854A-0DCA64C960DB}" type="presParOf" srcId="{73FEB2B2-2F39-4FCB-BD43-49E11A702FB0}" destId="{B99BB899-2AAE-4E57-A930-B37D9BF9730E}" srcOrd="0" destOrd="0" presId="urn:microsoft.com/office/officeart/2008/layout/LinedList"/>
    <dgm:cxn modelId="{1CD3533E-17A9-4D37-A924-43F28F04887C}" type="presParOf" srcId="{73FEB2B2-2F39-4FCB-BD43-49E11A702FB0}" destId="{1DC2639C-45B9-4A68-AB5F-E226CD8B5189}" srcOrd="1" destOrd="0" presId="urn:microsoft.com/office/officeart/2008/layout/LinedList"/>
    <dgm:cxn modelId="{15CF4BED-5523-4D01-8C2C-51AC82D3C480}" type="presParOf" srcId="{1DC2639C-45B9-4A68-AB5F-E226CD8B5189}" destId="{C377BA49-5CDF-409C-AAD0-453A872371F0}" srcOrd="0" destOrd="0" presId="urn:microsoft.com/office/officeart/2008/layout/LinedList"/>
    <dgm:cxn modelId="{29F93508-9378-4546-B391-DAA012624DEF}" type="presParOf" srcId="{1DC2639C-45B9-4A68-AB5F-E226CD8B5189}" destId="{E9AD3100-3CFE-4060-B3F3-3CC962C4B469}" srcOrd="1" destOrd="0" presId="urn:microsoft.com/office/officeart/2008/layout/LinedList"/>
    <dgm:cxn modelId="{0924F2D1-4444-4692-A559-5F75D26F93B7}" type="presParOf" srcId="{73FEB2B2-2F39-4FCB-BD43-49E11A702FB0}" destId="{21134936-E2AD-45F9-8923-8F4802211502}" srcOrd="2" destOrd="0" presId="urn:microsoft.com/office/officeart/2008/layout/LinedList"/>
    <dgm:cxn modelId="{13DBE7CF-3507-409A-A550-AD877B5A8D20}" type="presParOf" srcId="{73FEB2B2-2F39-4FCB-BD43-49E11A702FB0}" destId="{E30C0D66-07C6-4BF9-9CAB-D967707CB4BF}" srcOrd="3" destOrd="0" presId="urn:microsoft.com/office/officeart/2008/layout/LinedList"/>
    <dgm:cxn modelId="{0DF3714A-F76F-4B1D-B390-1BFE51E5D4EE}" type="presParOf" srcId="{E30C0D66-07C6-4BF9-9CAB-D967707CB4BF}" destId="{72A8191F-8206-45A7-B442-0DE42564EC20}" srcOrd="0" destOrd="0" presId="urn:microsoft.com/office/officeart/2008/layout/LinedList"/>
    <dgm:cxn modelId="{F2F1464E-1EF6-4F62-9919-B1033A36240D}" type="presParOf" srcId="{E30C0D66-07C6-4BF9-9CAB-D967707CB4BF}" destId="{3FB6401C-7C80-4F1F-A1DD-29EEA048E0AA}" srcOrd="1" destOrd="0" presId="urn:microsoft.com/office/officeart/2008/layout/LinedList"/>
    <dgm:cxn modelId="{21FE7412-8786-46FD-8F6D-756B3A029979}" type="presParOf" srcId="{73FEB2B2-2F39-4FCB-BD43-49E11A702FB0}" destId="{63035CD7-091B-47AD-871C-F92A78217D2C}" srcOrd="4" destOrd="0" presId="urn:microsoft.com/office/officeart/2008/layout/LinedList"/>
    <dgm:cxn modelId="{B470209D-F7A4-433D-8F5C-DE11726D9683}" type="presParOf" srcId="{73FEB2B2-2F39-4FCB-BD43-49E11A702FB0}" destId="{C0AD9371-7DF5-4ED0-9C6F-6C3142EE27D1}" srcOrd="5" destOrd="0" presId="urn:microsoft.com/office/officeart/2008/layout/LinedList"/>
    <dgm:cxn modelId="{BC4E7A4D-BC07-497F-BD37-2B8C6FFFB9C4}" type="presParOf" srcId="{C0AD9371-7DF5-4ED0-9C6F-6C3142EE27D1}" destId="{CCF1D972-07A7-4CEA-A36D-BC9A86C91DD4}" srcOrd="0" destOrd="0" presId="urn:microsoft.com/office/officeart/2008/layout/LinedList"/>
    <dgm:cxn modelId="{D446FD72-28F8-49CC-9ECD-C9969F3A40C2}" type="presParOf" srcId="{C0AD9371-7DF5-4ED0-9C6F-6C3142EE27D1}" destId="{2DBAFD3A-F580-4C34-A23E-7B40FE24D29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0AC44E-7956-44C4-B64A-DA2C757989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GT"/>
        </a:p>
      </dgm:t>
    </dgm:pt>
    <dgm:pt modelId="{DA3AE513-8CD6-45FB-90BB-A4CEAE069F58}">
      <dgm:prSet/>
      <dgm:spPr>
        <a:solidFill>
          <a:srgbClr val="0070C0"/>
        </a:solidFill>
      </dgm:spPr>
      <dgm:t>
        <a:bodyPr/>
        <a:lstStyle/>
        <a:p>
          <a:pPr rtl="0"/>
          <a:r>
            <a:rPr lang="es-ES" dirty="0" smtClean="0"/>
            <a:t>Reactivación de la mesa de comunicadores en SAN</a:t>
          </a:r>
          <a:endParaRPr lang="es-GT" dirty="0"/>
        </a:p>
      </dgm:t>
    </dgm:pt>
    <dgm:pt modelId="{A97316D6-B82A-4FF9-9E0D-862AFD9072CE}" type="parTrans" cxnId="{3C3AE401-64C7-4F9F-81E7-FB05AD47144E}">
      <dgm:prSet/>
      <dgm:spPr/>
      <dgm:t>
        <a:bodyPr/>
        <a:lstStyle/>
        <a:p>
          <a:endParaRPr lang="es-GT"/>
        </a:p>
      </dgm:t>
    </dgm:pt>
    <dgm:pt modelId="{05C29796-AF3D-4E31-B545-9BAB4E6D33F7}" type="sibTrans" cxnId="{3C3AE401-64C7-4F9F-81E7-FB05AD47144E}">
      <dgm:prSet/>
      <dgm:spPr/>
      <dgm:t>
        <a:bodyPr/>
        <a:lstStyle/>
        <a:p>
          <a:endParaRPr lang="es-GT"/>
        </a:p>
      </dgm:t>
    </dgm:pt>
    <dgm:pt modelId="{03D2CDD3-8B8D-4B36-9958-45449428A792}">
      <dgm:prSet/>
      <dgm:spPr/>
      <dgm:t>
        <a:bodyPr/>
        <a:lstStyle/>
        <a:p>
          <a:pPr rtl="0"/>
          <a:r>
            <a:rPr lang="es-ES" smtClean="0"/>
            <a:t>Sensibilización a la población sobre la importancia de la SAN en Guatemala, por medio de 9,307 publicaciones en redes  sociales, con alcance de 3,885,465 personas durante el año 2021, de los cuales 3,100 corresponden al último cuatrimestre del año</a:t>
          </a:r>
          <a:endParaRPr lang="es-GT"/>
        </a:p>
      </dgm:t>
    </dgm:pt>
    <dgm:pt modelId="{F6800A41-4571-4E30-AF73-ADD0A542AF72}" type="parTrans" cxnId="{C6704E21-CEC1-4B46-81E7-C389DE2353C2}">
      <dgm:prSet/>
      <dgm:spPr/>
      <dgm:t>
        <a:bodyPr/>
        <a:lstStyle/>
        <a:p>
          <a:endParaRPr lang="es-GT"/>
        </a:p>
      </dgm:t>
    </dgm:pt>
    <dgm:pt modelId="{68854892-EEEC-4127-90D7-AE65E214FC73}" type="sibTrans" cxnId="{C6704E21-CEC1-4B46-81E7-C389DE2353C2}">
      <dgm:prSet/>
      <dgm:spPr/>
      <dgm:t>
        <a:bodyPr/>
        <a:lstStyle/>
        <a:p>
          <a:endParaRPr lang="es-GT"/>
        </a:p>
      </dgm:t>
    </dgm:pt>
    <dgm:pt modelId="{5F9465EC-EDE8-4EFB-92D7-A51F3988FF86}" type="pres">
      <dgm:prSet presAssocID="{480AC44E-7956-44C4-B64A-DA2C7579894D}" presName="linear" presStyleCnt="0">
        <dgm:presLayoutVars>
          <dgm:animLvl val="lvl"/>
          <dgm:resizeHandles val="exact"/>
        </dgm:presLayoutVars>
      </dgm:prSet>
      <dgm:spPr/>
      <dgm:t>
        <a:bodyPr/>
        <a:lstStyle/>
        <a:p>
          <a:endParaRPr lang="es-GT"/>
        </a:p>
      </dgm:t>
    </dgm:pt>
    <dgm:pt modelId="{20334390-14EF-47F2-8658-30A8F017508E}" type="pres">
      <dgm:prSet presAssocID="{DA3AE513-8CD6-45FB-90BB-A4CEAE069F58}" presName="parentText" presStyleLbl="node1" presStyleIdx="0" presStyleCnt="2">
        <dgm:presLayoutVars>
          <dgm:chMax val="0"/>
          <dgm:bulletEnabled val="1"/>
        </dgm:presLayoutVars>
      </dgm:prSet>
      <dgm:spPr/>
      <dgm:t>
        <a:bodyPr/>
        <a:lstStyle/>
        <a:p>
          <a:endParaRPr lang="es-GT"/>
        </a:p>
      </dgm:t>
    </dgm:pt>
    <dgm:pt modelId="{878A613B-909A-48AE-A675-12C4BF306556}" type="pres">
      <dgm:prSet presAssocID="{05C29796-AF3D-4E31-B545-9BAB4E6D33F7}" presName="spacer" presStyleCnt="0"/>
      <dgm:spPr/>
    </dgm:pt>
    <dgm:pt modelId="{3D29B943-EAC8-4727-85AD-453924EAA82D}" type="pres">
      <dgm:prSet presAssocID="{03D2CDD3-8B8D-4B36-9958-45449428A792}" presName="parentText" presStyleLbl="node1" presStyleIdx="1" presStyleCnt="2">
        <dgm:presLayoutVars>
          <dgm:chMax val="0"/>
          <dgm:bulletEnabled val="1"/>
        </dgm:presLayoutVars>
      </dgm:prSet>
      <dgm:spPr/>
      <dgm:t>
        <a:bodyPr/>
        <a:lstStyle/>
        <a:p>
          <a:endParaRPr lang="es-GT"/>
        </a:p>
      </dgm:t>
    </dgm:pt>
  </dgm:ptLst>
  <dgm:cxnLst>
    <dgm:cxn modelId="{B9796AA4-9CC5-436F-8CF3-3D6C8191C911}" type="presOf" srcId="{480AC44E-7956-44C4-B64A-DA2C7579894D}" destId="{5F9465EC-EDE8-4EFB-92D7-A51F3988FF86}" srcOrd="0" destOrd="0" presId="urn:microsoft.com/office/officeart/2005/8/layout/vList2"/>
    <dgm:cxn modelId="{B1D4B846-0BED-4268-AE2F-E350DB838AB5}" type="presOf" srcId="{03D2CDD3-8B8D-4B36-9958-45449428A792}" destId="{3D29B943-EAC8-4727-85AD-453924EAA82D}" srcOrd="0" destOrd="0" presId="urn:microsoft.com/office/officeart/2005/8/layout/vList2"/>
    <dgm:cxn modelId="{4B713B0C-8740-4027-8270-9D4738869239}" type="presOf" srcId="{DA3AE513-8CD6-45FB-90BB-A4CEAE069F58}" destId="{20334390-14EF-47F2-8658-30A8F017508E}" srcOrd="0" destOrd="0" presId="urn:microsoft.com/office/officeart/2005/8/layout/vList2"/>
    <dgm:cxn modelId="{C6704E21-CEC1-4B46-81E7-C389DE2353C2}" srcId="{480AC44E-7956-44C4-B64A-DA2C7579894D}" destId="{03D2CDD3-8B8D-4B36-9958-45449428A792}" srcOrd="1" destOrd="0" parTransId="{F6800A41-4571-4E30-AF73-ADD0A542AF72}" sibTransId="{68854892-EEEC-4127-90D7-AE65E214FC73}"/>
    <dgm:cxn modelId="{3C3AE401-64C7-4F9F-81E7-FB05AD47144E}" srcId="{480AC44E-7956-44C4-B64A-DA2C7579894D}" destId="{DA3AE513-8CD6-45FB-90BB-A4CEAE069F58}" srcOrd="0" destOrd="0" parTransId="{A97316D6-B82A-4FF9-9E0D-862AFD9072CE}" sibTransId="{05C29796-AF3D-4E31-B545-9BAB4E6D33F7}"/>
    <dgm:cxn modelId="{F6161BD0-B71C-40AA-BEC1-B8E1CAABB3D3}" type="presParOf" srcId="{5F9465EC-EDE8-4EFB-92D7-A51F3988FF86}" destId="{20334390-14EF-47F2-8658-30A8F017508E}" srcOrd="0" destOrd="0" presId="urn:microsoft.com/office/officeart/2005/8/layout/vList2"/>
    <dgm:cxn modelId="{E952BFC5-1FD1-4010-9C5C-F05D1FF01099}" type="presParOf" srcId="{5F9465EC-EDE8-4EFB-92D7-A51F3988FF86}" destId="{878A613B-909A-48AE-A675-12C4BF306556}" srcOrd="1" destOrd="0" presId="urn:microsoft.com/office/officeart/2005/8/layout/vList2"/>
    <dgm:cxn modelId="{666B03EE-6B29-483A-B4E8-6112C2E8C558}" type="presParOf" srcId="{5F9465EC-EDE8-4EFB-92D7-A51F3988FF86}" destId="{3D29B943-EAC8-4727-85AD-453924EAA82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xmlns=""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6/01/2022</a:t>
            </a:fld>
            <a:endParaRPr lang="es-GT"/>
          </a:p>
        </p:txBody>
      </p:sp>
      <p:sp>
        <p:nvSpPr>
          <p:cNvPr id="4" name="Marcador de pie de página 3">
            <a:extLst>
              <a:ext uri="{FF2B5EF4-FFF2-40B4-BE49-F238E27FC236}">
                <a16:creationId xmlns:a16="http://schemas.microsoft.com/office/drawing/2014/main" xmlns=""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xmlns=""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6/01/2022</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81859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1591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38691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0815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0965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6650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808251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49760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445579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2788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18439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07937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25366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40958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108248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2139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667143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20949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xmlns=""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xmlns="" id="{980F5FD4-74A1-4C0A-8923-49068F8CEC8B}"/>
              </a:ext>
            </a:extLst>
          </p:cNvPr>
          <p:cNvSpPr>
            <a:spLocks noGrp="1"/>
          </p:cNvSpPr>
          <p:nvPr>
            <p:ph type="dt" sz="half" idx="10"/>
          </p:nvPr>
        </p:nvSpPr>
        <p:spPr/>
        <p:txBody>
          <a:bodyPr/>
          <a:lstStyle/>
          <a:p>
            <a:fld id="{B708A815-C8B2-4F30-9335-A540ED979A65}" type="datetime1">
              <a:rPr lang="es-GT" smtClean="0"/>
              <a:t>6/01/2022</a:t>
            </a:fld>
            <a:endParaRPr lang="es-GT"/>
          </a:p>
        </p:txBody>
      </p:sp>
      <p:sp>
        <p:nvSpPr>
          <p:cNvPr id="5" name="Marcador de pie de página 4">
            <a:extLst>
              <a:ext uri="{FF2B5EF4-FFF2-40B4-BE49-F238E27FC236}">
                <a16:creationId xmlns:a16="http://schemas.microsoft.com/office/drawing/2014/main" xmlns=""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xmlns="" id="{36788F09-FFB8-47A4-83A1-FFB352EF22C9}"/>
              </a:ext>
            </a:extLst>
          </p:cNvPr>
          <p:cNvSpPr>
            <a:spLocks noGrp="1"/>
          </p:cNvSpPr>
          <p:nvPr>
            <p:ph type="dt" sz="half" idx="10"/>
          </p:nvPr>
        </p:nvSpPr>
        <p:spPr/>
        <p:txBody>
          <a:bodyPr/>
          <a:lstStyle/>
          <a:p>
            <a:fld id="{E4B612D7-C7C1-40DF-91F1-E4035ACD5280}" type="datetime1">
              <a:rPr lang="es-GT" smtClean="0"/>
              <a:t>6/01/2022</a:t>
            </a:fld>
            <a:endParaRPr lang="es-GT"/>
          </a:p>
        </p:txBody>
      </p:sp>
      <p:sp>
        <p:nvSpPr>
          <p:cNvPr id="5" name="Marcador de pie de página 4">
            <a:extLst>
              <a:ext uri="{FF2B5EF4-FFF2-40B4-BE49-F238E27FC236}">
                <a16:creationId xmlns:a16="http://schemas.microsoft.com/office/drawing/2014/main" xmlns=""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xmlns="" id="{BAD124C8-1552-464D-8D15-02CF0EA9ADF0}"/>
              </a:ext>
            </a:extLst>
          </p:cNvPr>
          <p:cNvSpPr>
            <a:spLocks noGrp="1"/>
          </p:cNvSpPr>
          <p:nvPr>
            <p:ph type="dt" sz="half" idx="10"/>
          </p:nvPr>
        </p:nvSpPr>
        <p:spPr/>
        <p:txBody>
          <a:bodyPr/>
          <a:lstStyle/>
          <a:p>
            <a:fld id="{B2AE0D9E-9211-474E-867D-A3D7FD03901F}" type="datetime1">
              <a:rPr lang="es-GT" smtClean="0"/>
              <a:t>6/01/2022</a:t>
            </a:fld>
            <a:endParaRPr lang="es-GT"/>
          </a:p>
        </p:txBody>
      </p:sp>
      <p:sp>
        <p:nvSpPr>
          <p:cNvPr id="5" name="Marcador de pie de página 4">
            <a:extLst>
              <a:ext uri="{FF2B5EF4-FFF2-40B4-BE49-F238E27FC236}">
                <a16:creationId xmlns:a16="http://schemas.microsoft.com/office/drawing/2014/main" xmlns=""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xmlns=""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xmlns=""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xmlns="" id="{47D89AFC-ABD0-40BC-AC54-3A38F80E877B}"/>
              </a:ext>
            </a:extLst>
          </p:cNvPr>
          <p:cNvSpPr>
            <a:spLocks noGrp="1"/>
          </p:cNvSpPr>
          <p:nvPr>
            <p:ph type="dt" sz="half" idx="10"/>
          </p:nvPr>
        </p:nvSpPr>
        <p:spPr/>
        <p:txBody>
          <a:bodyPr/>
          <a:lstStyle/>
          <a:p>
            <a:fld id="{B538F817-0E65-4E88-96D4-9FA2057239B0}" type="datetime1">
              <a:rPr lang="es-GT" smtClean="0"/>
              <a:t>6/01/2022</a:t>
            </a:fld>
            <a:endParaRPr lang="es-GT"/>
          </a:p>
        </p:txBody>
      </p:sp>
      <p:sp>
        <p:nvSpPr>
          <p:cNvPr id="6" name="Marcador de pie de página 5">
            <a:extLst>
              <a:ext uri="{FF2B5EF4-FFF2-40B4-BE49-F238E27FC236}">
                <a16:creationId xmlns:a16="http://schemas.microsoft.com/office/drawing/2014/main" xmlns=""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xmlns=""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xmlns=""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xmlns=""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xmlns="" id="{BB949558-7597-4FEE-979C-DF702AC77D59}"/>
              </a:ext>
            </a:extLst>
          </p:cNvPr>
          <p:cNvSpPr>
            <a:spLocks noGrp="1"/>
          </p:cNvSpPr>
          <p:nvPr>
            <p:ph type="dt" sz="half" idx="10"/>
          </p:nvPr>
        </p:nvSpPr>
        <p:spPr/>
        <p:txBody>
          <a:bodyPr/>
          <a:lstStyle/>
          <a:p>
            <a:fld id="{0236FBD1-9373-42E6-933C-D2861B1129DE}" type="datetime1">
              <a:rPr lang="es-GT" smtClean="0"/>
              <a:t>6/01/2022</a:t>
            </a:fld>
            <a:endParaRPr lang="es-GT"/>
          </a:p>
        </p:txBody>
      </p:sp>
      <p:sp>
        <p:nvSpPr>
          <p:cNvPr id="8" name="Marcador de pie de página 7">
            <a:extLst>
              <a:ext uri="{FF2B5EF4-FFF2-40B4-BE49-F238E27FC236}">
                <a16:creationId xmlns:a16="http://schemas.microsoft.com/office/drawing/2014/main" xmlns=""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xmlns=""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xmlns=""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xmlns="" id="{75C57BED-D6DF-44F6-9853-7EFDD2F3E7F7}"/>
              </a:ext>
            </a:extLst>
          </p:cNvPr>
          <p:cNvSpPr>
            <a:spLocks noGrp="1"/>
          </p:cNvSpPr>
          <p:nvPr>
            <p:ph type="dt" sz="half" idx="10"/>
          </p:nvPr>
        </p:nvSpPr>
        <p:spPr/>
        <p:txBody>
          <a:bodyPr/>
          <a:lstStyle/>
          <a:p>
            <a:fld id="{BC1679AE-6D20-40E8-83B9-AFE348460766}" type="datetime1">
              <a:rPr lang="es-GT" smtClean="0"/>
              <a:t>6/01/2022</a:t>
            </a:fld>
            <a:endParaRPr lang="es-GT"/>
          </a:p>
        </p:txBody>
      </p:sp>
      <p:sp>
        <p:nvSpPr>
          <p:cNvPr id="4" name="Marcador de pie de página 3">
            <a:extLst>
              <a:ext uri="{FF2B5EF4-FFF2-40B4-BE49-F238E27FC236}">
                <a16:creationId xmlns:a16="http://schemas.microsoft.com/office/drawing/2014/main" xmlns=""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xmlns=""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4552EFF-1F48-4A1B-89BB-7FAB56D4A284}"/>
              </a:ext>
            </a:extLst>
          </p:cNvPr>
          <p:cNvSpPr>
            <a:spLocks noGrp="1"/>
          </p:cNvSpPr>
          <p:nvPr>
            <p:ph type="dt" sz="half" idx="10"/>
          </p:nvPr>
        </p:nvSpPr>
        <p:spPr/>
        <p:txBody>
          <a:bodyPr/>
          <a:lstStyle/>
          <a:p>
            <a:fld id="{69B172B5-4A68-4E4F-B447-FC61244663D3}" type="datetime1">
              <a:rPr lang="es-GT" smtClean="0"/>
              <a:t>6/01/2022</a:t>
            </a:fld>
            <a:endParaRPr lang="es-GT"/>
          </a:p>
        </p:txBody>
      </p:sp>
      <p:sp>
        <p:nvSpPr>
          <p:cNvPr id="3" name="Marcador de pie de página 2">
            <a:extLst>
              <a:ext uri="{FF2B5EF4-FFF2-40B4-BE49-F238E27FC236}">
                <a16:creationId xmlns:a16="http://schemas.microsoft.com/office/drawing/2014/main" xmlns=""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xmlns=""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xmlns=""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xmlns=""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xmlns="" id="{94D0E3C1-285A-495C-96A3-33F7D65E314E}"/>
              </a:ext>
            </a:extLst>
          </p:cNvPr>
          <p:cNvSpPr>
            <a:spLocks noGrp="1"/>
          </p:cNvSpPr>
          <p:nvPr>
            <p:ph type="dt" sz="half" idx="10"/>
          </p:nvPr>
        </p:nvSpPr>
        <p:spPr/>
        <p:txBody>
          <a:bodyPr/>
          <a:lstStyle/>
          <a:p>
            <a:fld id="{31CEE30F-A687-4E64-8B35-3DBF00F44A58}" type="datetime1">
              <a:rPr lang="es-GT" smtClean="0"/>
              <a:t>6/01/2022</a:t>
            </a:fld>
            <a:endParaRPr lang="es-GT"/>
          </a:p>
        </p:txBody>
      </p:sp>
      <p:sp>
        <p:nvSpPr>
          <p:cNvPr id="6" name="Marcador de pie de página 5">
            <a:extLst>
              <a:ext uri="{FF2B5EF4-FFF2-40B4-BE49-F238E27FC236}">
                <a16:creationId xmlns:a16="http://schemas.microsoft.com/office/drawing/2014/main" xmlns=""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xmlns=""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xmlns=""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xmlns="" id="{91AF83E3-EDF5-459F-9A25-88140AF675DB}"/>
              </a:ext>
            </a:extLst>
          </p:cNvPr>
          <p:cNvSpPr>
            <a:spLocks noGrp="1"/>
          </p:cNvSpPr>
          <p:nvPr>
            <p:ph type="dt" sz="half" idx="10"/>
          </p:nvPr>
        </p:nvSpPr>
        <p:spPr/>
        <p:txBody>
          <a:bodyPr/>
          <a:lstStyle/>
          <a:p>
            <a:fld id="{5ECFAAE8-BB1F-46DC-B02E-828226DC17C2}" type="datetime1">
              <a:rPr lang="es-GT" smtClean="0"/>
              <a:t>6/01/2022</a:t>
            </a:fld>
            <a:endParaRPr lang="es-GT"/>
          </a:p>
        </p:txBody>
      </p:sp>
      <p:sp>
        <p:nvSpPr>
          <p:cNvPr id="6" name="Marcador de pie de página 5">
            <a:extLst>
              <a:ext uri="{FF2B5EF4-FFF2-40B4-BE49-F238E27FC236}">
                <a16:creationId xmlns:a16="http://schemas.microsoft.com/office/drawing/2014/main" xmlns=""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xmlns=""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xmlns=""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xmlns=""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6/01/2022</a:t>
            </a:fld>
            <a:endParaRPr lang="es-GT"/>
          </a:p>
        </p:txBody>
      </p:sp>
      <p:sp>
        <p:nvSpPr>
          <p:cNvPr id="5" name="Marcador de pie de página 4">
            <a:extLst>
              <a:ext uri="{FF2B5EF4-FFF2-40B4-BE49-F238E27FC236}">
                <a16:creationId xmlns:a16="http://schemas.microsoft.com/office/drawing/2014/main" xmlns=""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xmlns=""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0.jpeg"/><Relationship Id="rId4" Type="http://schemas.openxmlformats.org/officeDocument/2006/relationships/diagramData" Target="../diagrams/data2.xml"/><Relationship Id="rId9"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1562099" y="2019244"/>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r>
              <a:rPr lang="es-GT" sz="4000" b="1" dirty="0">
                <a:solidFill>
                  <a:srgbClr val="197BB4"/>
                </a:solidFill>
                <a:latin typeface="Arial" panose="020B0604020202020204" pitchFamily="34" charset="0"/>
                <a:cs typeface="Arial" panose="020B0604020202020204" pitchFamily="34" charset="0"/>
              </a:rPr>
              <a:t/>
            </a:r>
            <a:br>
              <a:rPr lang="es-GT" sz="4000" b="1"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AL TERCER </a:t>
            </a:r>
            <a:r>
              <a:rPr lang="es-GT" sz="4000" b="1" dirty="0">
                <a:solidFill>
                  <a:srgbClr val="197BB4"/>
                </a:solidFill>
                <a:latin typeface="Arial" panose="020B0604020202020204" pitchFamily="34" charset="0"/>
                <a:cs typeface="Arial" panose="020B0604020202020204" pitchFamily="34" charset="0"/>
              </a:rPr>
              <a:t>CUATRIMESTRE 2021</a:t>
            </a:r>
            <a:br>
              <a:rPr lang="es-GT" sz="4000" b="1"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3783827" y="3443944"/>
            <a:ext cx="4700544" cy="1197716"/>
            <a:chOff x="3920540" y="78444"/>
            <a:chExt cx="4700544" cy="1197716"/>
          </a:xfrm>
        </p:grpSpPr>
        <p:sp>
          <p:nvSpPr>
            <p:cNvPr id="5" name="CuadroTexto 4">
              <a:extLst>
                <a:ext uri="{FF2B5EF4-FFF2-40B4-BE49-F238E27FC236}">
                  <a16:creationId xmlns:a16="http://schemas.microsoft.com/office/drawing/2014/main" xmlns="" id="{5B85C621-E17F-4E41-A143-0D4736F05802}"/>
                </a:ext>
              </a:extLst>
            </p:cNvPr>
            <p:cNvSpPr txBox="1"/>
            <p:nvPr/>
          </p:nvSpPr>
          <p:spPr>
            <a:xfrm>
              <a:off x="6548282" y="375208"/>
              <a:ext cx="1619534" cy="507831"/>
            </a:xfrm>
            <a:prstGeom prst="rect">
              <a:avLst/>
            </a:prstGeom>
            <a:noFill/>
          </p:spPr>
          <p:txBody>
            <a:bodyPr wrap="square" rtlCol="0">
              <a:spAutoFit/>
            </a:bodyPr>
            <a:lstStyle/>
            <a:p>
              <a:r>
                <a:rPr lang="es-GT" sz="900" b="1" dirty="0">
                  <a:solidFill>
                    <a:srgbClr val="003353"/>
                  </a:solidFill>
                  <a:latin typeface="Montserrat" pitchFamily="2" charset="77"/>
                </a:rPr>
                <a:t>NOMBRE COMPLETO DE LA INSTITUCIÓN</a:t>
              </a:r>
            </a:p>
            <a:p>
              <a:r>
                <a:rPr lang="es-GT" sz="900" b="1" dirty="0">
                  <a:solidFill>
                    <a:srgbClr val="003353"/>
                  </a:solidFill>
                  <a:latin typeface="Montserrat" pitchFamily="2" charset="77"/>
                </a:rPr>
                <a:t>A DOS O TRES LÍNEAS</a:t>
              </a:r>
            </a:p>
          </p:txBody>
        </p:sp>
        <p:sp>
          <p:nvSpPr>
            <p:cNvPr id="6" name="Rectangle 1"/>
            <p:cNvSpPr/>
            <p:nvPr/>
          </p:nvSpPr>
          <p:spPr>
            <a:xfrm>
              <a:off x="4114800" y="134471"/>
              <a:ext cx="4053016" cy="10757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0540" y="78444"/>
              <a:ext cx="4700544" cy="1197716"/>
            </a:xfrm>
            <a:prstGeom prst="rect">
              <a:avLst/>
            </a:prstGeom>
          </p:spPr>
        </p:pic>
      </p:grpSp>
    </p:spTree>
    <p:extLst>
      <p:ext uri="{BB962C8B-B14F-4D97-AF65-F5344CB8AC3E}">
        <p14:creationId xmlns:p14="http://schemas.microsoft.com/office/powerpoint/2010/main" val="7014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1828981" y="566056"/>
            <a:ext cx="10566219" cy="104502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smtClean="0">
                <a:solidFill>
                  <a:srgbClr val="00568B"/>
                </a:solidFill>
                <a:latin typeface="Arial" panose="020B0604020202020204" pitchFamily="34" charset="0"/>
                <a:cs typeface="Arial" panose="020B0604020202020204" pitchFamily="34" charset="0"/>
              </a:rPr>
              <a:t>PAGO DE SALARIOS A SERVIDORES PÚBLICOS A LA FECHA</a:t>
            </a:r>
            <a:br>
              <a:rPr lang="es-GT" sz="2400" b="1" smtClean="0">
                <a:solidFill>
                  <a:srgbClr val="00568B"/>
                </a:solidFill>
                <a:latin typeface="Arial" panose="020B0604020202020204" pitchFamily="34" charset="0"/>
                <a:cs typeface="Arial" panose="020B0604020202020204" pitchFamily="34" charset="0"/>
              </a:rPr>
            </a:br>
            <a:r>
              <a:rPr lang="es-GT" sz="2400" b="1" smtClean="0">
                <a:solidFill>
                  <a:srgbClr val="00568B"/>
                </a:solidFill>
                <a:latin typeface="Arial" panose="020B0604020202020204" pitchFamily="34" charset="0"/>
                <a:cs typeface="Arial" panose="020B0604020202020204" pitchFamily="34" charset="0"/>
              </a:rPr>
              <a:t/>
            </a:r>
            <a:br>
              <a:rPr lang="es-GT" sz="2400" b="1" smtClean="0">
                <a:solidFill>
                  <a:srgbClr val="00568B"/>
                </a:solidFill>
                <a:latin typeface="Arial" panose="020B0604020202020204" pitchFamily="34" charset="0"/>
                <a:cs typeface="Arial" panose="020B0604020202020204" pitchFamily="34" charset="0"/>
              </a:rPr>
            </a:br>
            <a:endParaRPr lang="es-GT" sz="2000" b="1" dirty="0">
              <a:solidFill>
                <a:srgbClr val="00568B"/>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39.1 MILLONES</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smtClean="0">
                <a:solidFill>
                  <a:schemeClr val="tx1"/>
                </a:solidFill>
                <a:latin typeface="Arial" panose="020B0604020202020204" pitchFamily="34" charset="0"/>
                <a:cs typeface="Arial" panose="020B0604020202020204" pitchFamily="34" charset="0"/>
              </a:rPr>
              <a:t>TERCER </a:t>
            </a:r>
            <a:r>
              <a:rPr lang="es-GT" sz="2700" u="sng" dirty="0">
                <a:solidFill>
                  <a:schemeClr val="tx1"/>
                </a:solidFill>
                <a:latin typeface="Arial" panose="020B0604020202020204" pitchFamily="34" charset="0"/>
                <a:cs typeface="Arial" panose="020B0604020202020204" pitchFamily="34" charset="0"/>
              </a:rPr>
              <a:t>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38.8 MILLONES</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0.3 MILLONES</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xmlns=""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chemeClr val="accent1"/>
                </a:solidFill>
                <a:latin typeface="Arial" panose="020B0604020202020204" pitchFamily="34" charset="0"/>
                <a:cs typeface="Arial" panose="020B0604020202020204" pitchFamily="34" charset="0"/>
              </a:rPr>
              <a:t>82.2%</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a:t>
            </a:r>
            <a:r>
              <a:rPr lang="es-GT" sz="2200" b="0" dirty="0" smtClean="0">
                <a:solidFill>
                  <a:schemeClr val="tx1"/>
                </a:solidFill>
                <a:latin typeface="Arial" panose="020B0604020202020204" pitchFamily="34" charset="0"/>
                <a:cs typeface="Arial" panose="020B0604020202020204" pitchFamily="34" charset="0"/>
              </a:rPr>
              <a:t>presupuesto vigente de SESAN.</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788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E40743F2-234A-4544-BBAC-8877FB423F76}"/>
              </a:ext>
            </a:extLst>
          </p:cNvPr>
          <p:cNvSpPr txBox="1">
            <a:spLocks/>
          </p:cNvSpPr>
          <p:nvPr/>
        </p:nvSpPr>
        <p:spPr>
          <a:xfrm>
            <a:off x="1924231" y="579341"/>
            <a:ext cx="11173098" cy="104502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b="1" dirty="0" smtClean="0">
                <a:solidFill>
                  <a:srgbClr val="00568B"/>
                </a:solidFill>
                <a:latin typeface="Arial" panose="020B0604020202020204" pitchFamily="34" charset="0"/>
                <a:cs typeface="Arial" panose="020B0604020202020204" pitchFamily="34" charset="0"/>
              </a:rPr>
              <a:t>¿EN QUÉ INVIERTE SESAN?</a:t>
            </a:r>
            <a:br>
              <a:rPr lang="es-GT" b="1" dirty="0" smtClean="0">
                <a:solidFill>
                  <a:srgbClr val="00568B"/>
                </a:solidFill>
                <a:latin typeface="Arial" panose="020B0604020202020204" pitchFamily="34" charset="0"/>
                <a:cs typeface="Arial" panose="020B0604020202020204" pitchFamily="34" charset="0"/>
              </a:rPr>
            </a:br>
            <a:r>
              <a:rPr lang="es-GT" b="1" dirty="0" smtClean="0">
                <a:solidFill>
                  <a:srgbClr val="00568B"/>
                </a:solidFill>
                <a:latin typeface="Arial" panose="020B0604020202020204" pitchFamily="34" charset="0"/>
                <a:cs typeface="Arial" panose="020B0604020202020204" pitchFamily="34" charset="0"/>
              </a:rPr>
              <a:t/>
            </a:r>
            <a:br>
              <a:rPr lang="es-GT" b="1" dirty="0" smtClean="0">
                <a:solidFill>
                  <a:srgbClr val="00568B"/>
                </a:solidFill>
                <a:latin typeface="Arial" panose="020B0604020202020204" pitchFamily="34" charset="0"/>
                <a:cs typeface="Arial" panose="020B0604020202020204" pitchFamily="34" charset="0"/>
              </a:rPr>
            </a:br>
            <a:endParaRPr lang="es-GT" sz="4000" b="1" dirty="0">
              <a:solidFill>
                <a:srgbClr val="00568B"/>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3714750" y="1151282"/>
            <a:ext cx="8176687" cy="419501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La SESAN invierte </a:t>
            </a:r>
            <a:r>
              <a:rPr lang="es-GT" sz="2000" b="0" dirty="0">
                <a:solidFill>
                  <a:schemeClr val="tx1"/>
                </a:solidFill>
                <a:latin typeface="Arial" panose="020B0604020202020204" pitchFamily="34" charset="0"/>
                <a:cs typeface="Arial" panose="020B0604020202020204" pitchFamily="34" charset="0"/>
              </a:rPr>
              <a:t>en la </a:t>
            </a:r>
            <a:r>
              <a:rPr lang="es-GT" sz="2000" b="0" dirty="0" smtClean="0">
                <a:solidFill>
                  <a:schemeClr val="tx1"/>
                </a:solidFill>
                <a:latin typeface="Arial" panose="020B0604020202020204" pitchFamily="34" charset="0"/>
                <a:cs typeface="Arial" panose="020B0604020202020204" pitchFamily="34" charset="0"/>
              </a:rPr>
              <a:t>adquisición de equipo y licencias de </a:t>
            </a:r>
            <a:r>
              <a:rPr lang="es-GT" sz="2000" b="0" dirty="0">
                <a:solidFill>
                  <a:schemeClr val="tx1"/>
                </a:solidFill>
                <a:latin typeface="Arial" panose="020B0604020202020204" pitchFamily="34" charset="0"/>
                <a:cs typeface="Arial" panose="020B0604020202020204" pitchFamily="34" charset="0"/>
              </a:rPr>
              <a:t>programas para computadoras, entre otros, que sirven para </a:t>
            </a:r>
            <a:r>
              <a:rPr lang="es-GT" sz="2000" b="0" dirty="0" smtClean="0">
                <a:solidFill>
                  <a:schemeClr val="tx1"/>
                </a:solidFill>
                <a:latin typeface="Arial" panose="020B0604020202020204" pitchFamily="34" charset="0"/>
                <a:cs typeface="Arial" panose="020B0604020202020204" pitchFamily="34" charset="0"/>
              </a:rPr>
              <a:t>mantener la comunicación y coordinación institucional e interinstitucional, crucial para la articulación, monitoreo, sistematización, control de procesos y mapeo de acciones de seguridad alimentaria y nutricional, entre otros. </a:t>
            </a: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endParaRPr lang="es-GT" sz="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Durante </a:t>
            </a:r>
            <a:r>
              <a:rPr lang="es-GT" sz="2000" b="0" dirty="0">
                <a:solidFill>
                  <a:schemeClr val="tx1"/>
                </a:solidFill>
                <a:latin typeface="Arial" panose="020B0604020202020204" pitchFamily="34" charset="0"/>
                <a:cs typeface="Arial" panose="020B0604020202020204" pitchFamily="34" charset="0"/>
              </a:rPr>
              <a:t>el </a:t>
            </a:r>
            <a:r>
              <a:rPr lang="es-GT" sz="2000" b="0" dirty="0" smtClean="0">
                <a:solidFill>
                  <a:schemeClr val="tx1"/>
                </a:solidFill>
                <a:latin typeface="Arial" panose="020B0604020202020204" pitchFamily="34" charset="0"/>
                <a:cs typeface="Arial" panose="020B0604020202020204" pitchFamily="34" charset="0"/>
              </a:rPr>
              <a:t>cuatrimestre </a:t>
            </a:r>
            <a:r>
              <a:rPr lang="es-GT" sz="2000" b="0" dirty="0">
                <a:solidFill>
                  <a:schemeClr val="tx1"/>
                </a:solidFill>
                <a:latin typeface="Arial" panose="020B0604020202020204" pitchFamily="34" charset="0"/>
                <a:cs typeface="Arial" panose="020B0604020202020204" pitchFamily="34" charset="0"/>
              </a:rPr>
              <a:t>reportado destaca la </a:t>
            </a:r>
            <a:r>
              <a:rPr lang="es-GT" sz="2000" b="0" dirty="0" smtClean="0">
                <a:solidFill>
                  <a:schemeClr val="tx1"/>
                </a:solidFill>
                <a:latin typeface="Arial" panose="020B0604020202020204" pitchFamily="34" charset="0"/>
                <a:cs typeface="Arial" panose="020B0604020202020204" pitchFamily="34" charset="0"/>
              </a:rPr>
              <a:t>adquisición de </a:t>
            </a:r>
            <a:r>
              <a:rPr lang="es-GT" sz="2000" dirty="0">
                <a:solidFill>
                  <a:schemeClr val="accent1"/>
                </a:solidFill>
                <a:latin typeface="Arial" panose="020B0604020202020204" pitchFamily="34" charset="0"/>
                <a:cs typeface="Arial" panose="020B0604020202020204" pitchFamily="34" charset="0"/>
              </a:rPr>
              <a:t>equipo informático</a:t>
            </a:r>
            <a:r>
              <a:rPr lang="es-GT" sz="2000" b="0" dirty="0" smtClean="0">
                <a:solidFill>
                  <a:schemeClr val="tx1"/>
                </a:solidFill>
                <a:latin typeface="Arial" panose="020B0604020202020204" pitchFamily="34" charset="0"/>
                <a:cs typeface="Arial" panose="020B0604020202020204" pitchFamily="34" charset="0"/>
              </a:rPr>
              <a:t>: firewall (cortafuegos), puntos de red, computadoras y scanner para sede central. </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inversión se divide principalmente en </a:t>
            </a:r>
            <a:r>
              <a:rPr lang="es-GT" sz="2000" b="0" dirty="0" smtClean="0">
                <a:solidFill>
                  <a:schemeClr val="tx1"/>
                </a:solidFill>
                <a:latin typeface="Arial" panose="020B0604020202020204" pitchFamily="34" charset="0"/>
                <a:cs typeface="Arial" panose="020B0604020202020204" pitchFamily="34" charset="0"/>
              </a:rPr>
              <a:t>adquisición </a:t>
            </a:r>
            <a:r>
              <a:rPr lang="es-GT" sz="2000" b="0" dirty="0">
                <a:solidFill>
                  <a:schemeClr val="tx1"/>
                </a:solidFill>
                <a:latin typeface="Arial" panose="020B0604020202020204" pitchFamily="34" charset="0"/>
                <a:cs typeface="Arial" panose="020B0604020202020204" pitchFamily="34" charset="0"/>
              </a:rPr>
              <a:t>de </a:t>
            </a:r>
            <a:r>
              <a:rPr lang="es-GT" sz="2000" dirty="0">
                <a:solidFill>
                  <a:schemeClr val="accent1"/>
                </a:solidFill>
                <a:latin typeface="Arial" panose="020B0604020202020204" pitchFamily="34" charset="0"/>
                <a:cs typeface="Arial" panose="020B0604020202020204" pitchFamily="34" charset="0"/>
              </a:rPr>
              <a:t>equipo</a:t>
            </a:r>
            <a:r>
              <a:rPr lang="es-GT" sz="2000" b="0" dirty="0">
                <a:solidFill>
                  <a:schemeClr val="tx1"/>
                </a:solidFill>
                <a:latin typeface="Arial" panose="020B0604020202020204" pitchFamily="34" charset="0"/>
                <a:cs typeface="Arial" panose="020B0604020202020204" pitchFamily="34" charset="0"/>
              </a:rPr>
              <a:t>.</a:t>
            </a:r>
            <a:endParaRPr lang="es-GT" sz="2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46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105,959.00</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smtClean="0">
                <a:solidFill>
                  <a:schemeClr val="tx1"/>
                </a:solidFill>
                <a:latin typeface="Arial" panose="020B0604020202020204" pitchFamily="34" charset="0"/>
                <a:cs typeface="Arial" panose="020B0604020202020204" pitchFamily="34" charset="0"/>
              </a:rPr>
              <a:t>tercer </a:t>
            </a:r>
            <a:r>
              <a:rPr lang="es-GT" sz="2700" u="sng" dirty="0">
                <a:solidFill>
                  <a:schemeClr val="tx1"/>
                </a:solidFill>
                <a:latin typeface="Arial" panose="020B0604020202020204" pitchFamily="34" charset="0"/>
                <a:cs typeface="Arial" panose="020B0604020202020204" pitchFamily="34" charset="0"/>
              </a:rPr>
              <a:t>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105,343.14</a:t>
            </a: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615.86</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a16="http://schemas.microsoft.com/office/drawing/2014/main" xmlns=""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chemeClr val="accent1"/>
                </a:solidFill>
                <a:latin typeface="Arial" panose="020B0604020202020204" pitchFamily="34" charset="0"/>
                <a:cs typeface="Arial" panose="020B0604020202020204" pitchFamily="34" charset="0"/>
              </a:rPr>
              <a:t>0.2%</a:t>
            </a:r>
            <a:r>
              <a:rPr lang="es-GT" sz="2200" b="0" dirty="0" smtClean="0">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 </a:t>
            </a:r>
            <a:r>
              <a:rPr lang="es-GT" sz="2200" b="0" dirty="0" smtClean="0">
                <a:solidFill>
                  <a:schemeClr val="tx1"/>
                </a:solidFill>
                <a:latin typeface="Arial" panose="020B0604020202020204" pitchFamily="34" charset="0"/>
                <a:cs typeface="Arial" panose="020B0604020202020204" pitchFamily="34" charset="0"/>
              </a:rPr>
              <a:t>SESAN.</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xmlns="" id="{E40743F2-234A-4544-BBAC-8877FB423F76}"/>
              </a:ext>
            </a:extLst>
          </p:cNvPr>
          <p:cNvSpPr txBox="1">
            <a:spLocks/>
          </p:cNvSpPr>
          <p:nvPr/>
        </p:nvSpPr>
        <p:spPr>
          <a:xfrm>
            <a:off x="1898831" y="566056"/>
            <a:ext cx="10470969" cy="104502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800" b="1" smtClean="0">
                <a:solidFill>
                  <a:srgbClr val="00568B"/>
                </a:solidFill>
                <a:latin typeface="Arial" panose="020B0604020202020204" pitchFamily="34" charset="0"/>
                <a:cs typeface="Arial" panose="020B0604020202020204" pitchFamily="34" charset="0"/>
              </a:rPr>
              <a:t>MONTO UTILIZADO EN INVERSIÓN A LA FECHA</a:t>
            </a:r>
            <a:br>
              <a:rPr lang="es-GT" sz="2800" b="1" smtClean="0">
                <a:solidFill>
                  <a:srgbClr val="00568B"/>
                </a:solidFill>
                <a:latin typeface="Arial" panose="020B0604020202020204" pitchFamily="34" charset="0"/>
                <a:cs typeface="Arial" panose="020B0604020202020204" pitchFamily="34" charset="0"/>
              </a:rPr>
            </a:br>
            <a:r>
              <a:rPr lang="es-GT" sz="2800" b="1" smtClean="0">
                <a:solidFill>
                  <a:srgbClr val="00568B"/>
                </a:solidFill>
                <a:latin typeface="Arial" panose="020B0604020202020204" pitchFamily="34" charset="0"/>
                <a:cs typeface="Arial" panose="020B0604020202020204" pitchFamily="34" charset="0"/>
              </a:rPr>
              <a:t/>
            </a:r>
            <a:br>
              <a:rPr lang="es-GT" sz="2800" b="1" smtClean="0">
                <a:solidFill>
                  <a:srgbClr val="00568B"/>
                </a:solidFill>
                <a:latin typeface="Arial" panose="020B0604020202020204" pitchFamily="34" charset="0"/>
                <a:cs typeface="Arial" panose="020B0604020202020204" pitchFamily="34" charset="0"/>
              </a:rPr>
            </a:br>
            <a:endParaRPr lang="es-GT" sz="2400" b="1" dirty="0">
              <a:solidFill>
                <a:srgbClr val="00568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41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E40743F2-234A-4544-BBAC-8877FB423F76}"/>
              </a:ext>
            </a:extLst>
          </p:cNvPr>
          <p:cNvSpPr txBox="1">
            <a:spLocks/>
          </p:cNvSpPr>
          <p:nvPr/>
        </p:nvSpPr>
        <p:spPr>
          <a:xfrm>
            <a:off x="2051140" y="602524"/>
            <a:ext cx="9146435" cy="104502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b="1" dirty="0" smtClean="0">
                <a:solidFill>
                  <a:srgbClr val="00568B"/>
                </a:solidFill>
                <a:latin typeface="Arial" panose="020B0604020202020204" pitchFamily="34" charset="0"/>
                <a:cs typeface="Arial" panose="020B0604020202020204" pitchFamily="34" charset="0"/>
              </a:rPr>
              <a:t>¿QUÉ FINALIDADES ATIENDE SESAN?</a:t>
            </a:r>
            <a:br>
              <a:rPr lang="es-GT" b="1" dirty="0" smtClean="0">
                <a:solidFill>
                  <a:srgbClr val="00568B"/>
                </a:solidFill>
                <a:latin typeface="Arial" panose="020B0604020202020204" pitchFamily="34" charset="0"/>
                <a:cs typeface="Arial" panose="020B0604020202020204" pitchFamily="34" charset="0"/>
              </a:rPr>
            </a:br>
            <a:r>
              <a:rPr lang="es-GT" b="1" dirty="0" smtClean="0">
                <a:solidFill>
                  <a:srgbClr val="00568B"/>
                </a:solidFill>
                <a:latin typeface="Arial" panose="020B0604020202020204" pitchFamily="34" charset="0"/>
                <a:cs typeface="Arial" panose="020B0604020202020204" pitchFamily="34" charset="0"/>
              </a:rPr>
              <a:t/>
            </a:r>
            <a:br>
              <a:rPr lang="es-GT" b="1" dirty="0" smtClean="0">
                <a:solidFill>
                  <a:srgbClr val="00568B"/>
                </a:solidFill>
                <a:latin typeface="Arial" panose="020B0604020202020204" pitchFamily="34" charset="0"/>
                <a:cs typeface="Arial" panose="020B0604020202020204" pitchFamily="34" charset="0"/>
              </a:rPr>
            </a:br>
            <a:endParaRPr lang="es-GT" sz="4000" b="1" dirty="0">
              <a:solidFill>
                <a:srgbClr val="00568B"/>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4558936" y="1324791"/>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 </a:t>
            </a:r>
            <a:r>
              <a:rPr lang="es-GT" sz="2000" b="0" dirty="0" smtClean="0">
                <a:solidFill>
                  <a:schemeClr val="tx1"/>
                </a:solidFill>
                <a:latin typeface="Arial" panose="020B0604020202020204" pitchFamily="34" charset="0"/>
                <a:cs typeface="Arial" panose="020B0604020202020204" pitchFamily="34" charset="0"/>
              </a:rPr>
              <a:t>SESAN destina </a:t>
            </a:r>
            <a:r>
              <a:rPr lang="es-GT" sz="2000" b="0" dirty="0">
                <a:solidFill>
                  <a:schemeClr val="tx1"/>
                </a:solidFill>
                <a:latin typeface="Arial" panose="020B0604020202020204" pitchFamily="34" charset="0"/>
                <a:cs typeface="Arial" panose="020B0604020202020204" pitchFamily="34" charset="0"/>
              </a:rPr>
              <a:t>su presupuesto a Servicios </a:t>
            </a:r>
            <a:r>
              <a:rPr lang="es-GT" sz="2000" b="0" dirty="0" smtClean="0">
                <a:solidFill>
                  <a:schemeClr val="tx1"/>
                </a:solidFill>
                <a:latin typeface="Arial" panose="020B0604020202020204" pitchFamily="34" charset="0"/>
                <a:cs typeface="Arial" panose="020B0604020202020204" pitchFamily="34" charset="0"/>
              </a:rPr>
              <a:t>Públicos </a:t>
            </a:r>
            <a:r>
              <a:rPr lang="es-GT" sz="2000" b="0" dirty="0">
                <a:solidFill>
                  <a:schemeClr val="tx1"/>
                </a:solidFill>
                <a:latin typeface="Arial" panose="020B0604020202020204" pitchFamily="34" charset="0"/>
                <a:cs typeface="Arial" panose="020B0604020202020204" pitchFamily="34" charset="0"/>
              </a:rPr>
              <a:t>G</a:t>
            </a:r>
            <a:r>
              <a:rPr lang="es-GT" sz="2000" b="0" dirty="0" smtClean="0">
                <a:solidFill>
                  <a:schemeClr val="tx1"/>
                </a:solidFill>
                <a:latin typeface="Arial" panose="020B0604020202020204" pitchFamily="34" charset="0"/>
                <a:cs typeface="Arial" panose="020B0604020202020204" pitchFamily="34" charset="0"/>
              </a:rPr>
              <a:t>enerales</a:t>
            </a:r>
            <a:r>
              <a:rPr lang="es-GT" sz="20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a:t>
            </a:r>
            <a:r>
              <a:rPr lang="es-GT" sz="2000" b="0" dirty="0" smtClean="0">
                <a:solidFill>
                  <a:schemeClr val="tx1"/>
                </a:solidFill>
                <a:latin typeface="Arial" panose="020B0604020202020204" pitchFamily="34" charset="0"/>
                <a:cs typeface="Arial" panose="020B0604020202020204" pitchFamily="34" charset="0"/>
              </a:rPr>
              <a:t>finalidad </a:t>
            </a:r>
            <a:r>
              <a:rPr lang="es-GT" sz="2000" b="0" dirty="0">
                <a:solidFill>
                  <a:schemeClr val="tx1"/>
                </a:solidFill>
                <a:latin typeface="Arial" panose="020B0604020202020204" pitchFamily="34" charset="0"/>
                <a:cs typeface="Arial" panose="020B0604020202020204" pitchFamily="34" charset="0"/>
              </a:rPr>
              <a:t>que se atiende es Servicios </a:t>
            </a:r>
            <a:r>
              <a:rPr lang="es-GT" sz="2000" b="0" dirty="0" smtClean="0">
                <a:solidFill>
                  <a:schemeClr val="tx1"/>
                </a:solidFill>
                <a:latin typeface="Arial" panose="020B0604020202020204" pitchFamily="34" charset="0"/>
                <a:cs typeface="Arial" panose="020B0604020202020204" pitchFamily="34" charset="0"/>
              </a:rPr>
              <a:t>Públicos </a:t>
            </a:r>
            <a:r>
              <a:rPr lang="es-GT" sz="2000" b="0" dirty="0">
                <a:solidFill>
                  <a:schemeClr val="tx1"/>
                </a:solidFill>
                <a:latin typeface="Arial" panose="020B0604020202020204" pitchFamily="34" charset="0"/>
                <a:cs typeface="Arial" panose="020B0604020202020204" pitchFamily="34" charset="0"/>
              </a:rPr>
              <a:t>G</a:t>
            </a:r>
            <a:r>
              <a:rPr lang="es-GT" sz="2000" b="0" dirty="0" smtClean="0">
                <a:solidFill>
                  <a:schemeClr val="tx1"/>
                </a:solidFill>
                <a:latin typeface="Arial" panose="020B0604020202020204" pitchFamily="34" charset="0"/>
                <a:cs typeface="Arial" panose="020B0604020202020204" pitchFamily="34" charset="0"/>
              </a:rPr>
              <a:t>enerales, con </a:t>
            </a:r>
            <a:r>
              <a:rPr lang="es-GT" sz="2000" b="0" dirty="0">
                <a:solidFill>
                  <a:schemeClr val="tx1"/>
                </a:solidFill>
                <a:latin typeface="Arial" panose="020B0604020202020204" pitchFamily="34" charset="0"/>
                <a:cs typeface="Arial" panose="020B0604020202020204" pitchFamily="34" charset="0"/>
              </a:rPr>
              <a:t>un </a:t>
            </a:r>
            <a:r>
              <a:rPr lang="es-GT" sz="2000" dirty="0" smtClean="0">
                <a:solidFill>
                  <a:schemeClr val="accent1"/>
                </a:solidFill>
                <a:latin typeface="Arial" panose="020B0604020202020204" pitchFamily="34" charset="0"/>
                <a:cs typeface="Arial" panose="020B0604020202020204" pitchFamily="34" charset="0"/>
              </a:rPr>
              <a:t>100.0</a:t>
            </a:r>
            <a:r>
              <a:rPr lang="es-GT" sz="2000" dirty="0">
                <a:solidFill>
                  <a:schemeClr val="accent1"/>
                </a:solidFill>
                <a:latin typeface="Arial" panose="020B0604020202020204" pitchFamily="34" charset="0"/>
                <a:cs typeface="Arial" panose="020B0604020202020204" pitchFamily="34" charset="0"/>
              </a:rPr>
              <a:t>%</a:t>
            </a:r>
            <a:r>
              <a:rPr lang="es-GT" sz="2000" b="0" dirty="0">
                <a:solidFill>
                  <a:schemeClr val="accent1"/>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del presupuesto total de </a:t>
            </a:r>
            <a:r>
              <a:rPr lang="es-GT" sz="2000" b="0" dirty="0" smtClean="0">
                <a:solidFill>
                  <a:schemeClr val="tx1"/>
                </a:solidFill>
                <a:latin typeface="Arial" panose="020B0604020202020204" pitchFamily="34" charset="0"/>
                <a:cs typeface="Arial" panose="020B0604020202020204" pitchFamily="34" charset="0"/>
              </a:rPr>
              <a:t>SESAN.</a:t>
            </a:r>
            <a:endParaRPr lang="es-GT" sz="2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2203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67D0DB10-AE31-47D2-A485-453D2186D26D}"/>
              </a:ext>
            </a:extLst>
          </p:cNvPr>
          <p:cNvSpPr>
            <a:spLocks noGrp="1"/>
          </p:cNvSpPr>
          <p:nvPr>
            <p:ph type="title"/>
          </p:nvPr>
        </p:nvSpPr>
        <p:spPr>
          <a:xfrm>
            <a:off x="1774670" y="488466"/>
            <a:ext cx="8791303" cy="547089"/>
          </a:xfrm>
        </p:spPr>
        <p:txBody>
          <a:bodyPr>
            <a:noAutofit/>
          </a:bodyPr>
          <a:lstStyle/>
          <a:p>
            <a:r>
              <a:rPr lang="es-GT" sz="2800" b="1" dirty="0">
                <a:solidFill>
                  <a:srgbClr val="00568B"/>
                </a:solidFill>
                <a:latin typeface="Arial" panose="020B0604020202020204" pitchFamily="34" charset="0"/>
                <a:cs typeface="Arial" panose="020B0604020202020204" pitchFamily="34" charset="0"/>
              </a:rPr>
              <a:t>EJECUCIÓN PRESUPUESTARIA POR FINALIDAD AL </a:t>
            </a:r>
            <a:r>
              <a:rPr lang="es-GT" sz="2800" b="1" dirty="0" smtClean="0">
                <a:solidFill>
                  <a:srgbClr val="00568B"/>
                </a:solidFill>
                <a:latin typeface="Arial" panose="020B0604020202020204" pitchFamily="34" charset="0"/>
                <a:cs typeface="Arial" panose="020B0604020202020204" pitchFamily="34" charset="0"/>
              </a:rPr>
              <a:t>TERCER </a:t>
            </a:r>
            <a:r>
              <a:rPr lang="es-GT" sz="2800" b="1" dirty="0">
                <a:solidFill>
                  <a:srgbClr val="00568B"/>
                </a:solidFill>
                <a:latin typeface="Arial" panose="020B0604020202020204" pitchFamily="34" charset="0"/>
                <a:cs typeface="Arial" panose="020B0604020202020204" pitchFamily="34" charset="0"/>
              </a:rPr>
              <a:t>CUATRIMESTRE 2021</a:t>
            </a:r>
          </a:p>
        </p:txBody>
      </p:sp>
      <p:graphicFrame>
        <p:nvGraphicFramePr>
          <p:cNvPr id="6" name="Gráfico 5"/>
          <p:cNvGraphicFramePr>
            <a:graphicFrameLocks/>
          </p:cNvGraphicFramePr>
          <p:nvPr>
            <p:extLst>
              <p:ext uri="{D42A27DB-BD31-4B8C-83A1-F6EECF244321}">
                <p14:modId xmlns:p14="http://schemas.microsoft.com/office/powerpoint/2010/main" val="3192593562"/>
              </p:ext>
            </p:extLst>
          </p:nvPr>
        </p:nvGraphicFramePr>
        <p:xfrm>
          <a:off x="1120346" y="1417163"/>
          <a:ext cx="10373154" cy="43575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0813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smtClean="0">
                <a:solidFill>
                  <a:srgbClr val="00B0F0"/>
                </a:solidFill>
                <a:latin typeface="Arial" panose="020B0604020202020204" pitchFamily="34" charset="0"/>
                <a:cs typeface="Arial" panose="020B0604020202020204" pitchFamily="34" charset="0"/>
              </a:rPr>
              <a:t>DEL </a:t>
            </a:r>
            <a:r>
              <a:rPr lang="es-GT" sz="3700" b="1" dirty="0">
                <a:solidFill>
                  <a:srgbClr val="00B0F0"/>
                </a:solidFill>
                <a:latin typeface="Arial" panose="020B0604020202020204" pitchFamily="34" charset="0"/>
                <a:cs typeface="Arial" panose="020B0604020202020204" pitchFamily="34" charset="0"/>
              </a:rPr>
              <a:t>TERCER CUATRIMESTRE 2021</a:t>
            </a:r>
          </a:p>
        </p:txBody>
      </p:sp>
    </p:spTree>
    <p:extLst>
      <p:ext uri="{BB962C8B-B14F-4D97-AF65-F5344CB8AC3E}">
        <p14:creationId xmlns:p14="http://schemas.microsoft.com/office/powerpoint/2010/main" val="1297065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121886" y="1643720"/>
            <a:ext cx="11778761" cy="450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1900" b="1" dirty="0" smtClean="0">
                <a:solidFill>
                  <a:srgbClr val="0070C0"/>
                </a:solidFill>
                <a:latin typeface="Arial" panose="020B0604020202020204" pitchFamily="34" charset="0"/>
                <a:cs typeface="Arial" panose="020B0604020202020204" pitchFamily="34" charset="0"/>
              </a:rPr>
              <a:t>Actualización de la Política Nacional de Seguridad Alimentaria y Nutricional (POLSAN)</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607" y="4114499"/>
            <a:ext cx="2747335" cy="1828695"/>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3861" y="2285805"/>
            <a:ext cx="1912604" cy="1273077"/>
          </a:xfrm>
          <a:prstGeom prst="rect">
            <a:avLst/>
          </a:prstGeom>
        </p:spPr>
      </p:pic>
      <p:pic>
        <p:nvPicPr>
          <p:cNvPr id="6" name="Imagen 5"/>
          <p:cNvPicPr>
            <a:picLocks noChangeAspect="1"/>
          </p:cNvPicPr>
          <p:nvPr/>
        </p:nvPicPr>
        <p:blipFill rotWithShape="1">
          <a:blip r:embed="rId6" cstate="print">
            <a:extLst>
              <a:ext uri="{28A0092B-C50C-407E-A947-70E740481C1C}">
                <a14:useLocalDpi xmlns:a14="http://schemas.microsoft.com/office/drawing/2010/main" val="0"/>
              </a:ext>
            </a:extLst>
          </a:blip>
          <a:srcRect t="15080"/>
          <a:stretch/>
        </p:blipFill>
        <p:spPr>
          <a:xfrm>
            <a:off x="2983861" y="3557992"/>
            <a:ext cx="4101680" cy="2385201"/>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607" y="2285806"/>
            <a:ext cx="2747335" cy="1828694"/>
          </a:xfrm>
          <a:prstGeom prst="rect">
            <a:avLst/>
          </a:prstGeom>
        </p:spPr>
      </p:pic>
      <p:pic>
        <p:nvPicPr>
          <p:cNvPr id="18" name="Imagen 17"/>
          <p:cNvPicPr>
            <a:picLocks noChangeAspect="1"/>
          </p:cNvPicPr>
          <p:nvPr/>
        </p:nvPicPr>
        <p:blipFill rotWithShape="1">
          <a:blip r:embed="rId8">
            <a:extLst>
              <a:ext uri="{28A0092B-C50C-407E-A947-70E740481C1C}">
                <a14:useLocalDpi xmlns:a14="http://schemas.microsoft.com/office/drawing/2010/main" val="0"/>
              </a:ext>
            </a:extLst>
          </a:blip>
          <a:srcRect t="32815" r="67457" b="25422"/>
          <a:stretch/>
        </p:blipFill>
        <p:spPr>
          <a:xfrm>
            <a:off x="4910385" y="2285805"/>
            <a:ext cx="2177912" cy="1554675"/>
          </a:xfrm>
          <a:prstGeom prst="rect">
            <a:avLst/>
          </a:prstGeom>
        </p:spPr>
      </p:pic>
      <p:sp>
        <p:nvSpPr>
          <p:cNvPr id="19" name="Marcador de contenido 6">
            <a:extLst>
              <a:ext uri="{FF2B5EF4-FFF2-40B4-BE49-F238E27FC236}">
                <a16:creationId xmlns:a16="http://schemas.microsoft.com/office/drawing/2014/main" xmlns="" id="{FDEFACA7-B903-4B3E-851C-F8FB7B3942D0}"/>
              </a:ext>
            </a:extLst>
          </p:cNvPr>
          <p:cNvSpPr txBox="1">
            <a:spLocks/>
          </p:cNvSpPr>
          <p:nvPr/>
        </p:nvSpPr>
        <p:spPr>
          <a:xfrm>
            <a:off x="7280904" y="2285805"/>
            <a:ext cx="3854880"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1800" dirty="0" smtClean="0">
                <a:latin typeface="Arial" panose="020B0604020202020204" pitchFamily="34" charset="0"/>
                <a:cs typeface="Arial" panose="020B0604020202020204" pitchFamily="34" charset="0"/>
              </a:rPr>
              <a:t>Elaboración y validación del árbol de problemas y el árbol nacional de objetivos de la POLSAN, así como su validación por medio de talleres, dirigidos a diversos sectores de la sociedad guatemalteca representados en el Grupo Institucional de Apoyo (GIA); sector privado; Instancia de Consulta y Participación Social (INCOPAS) e instituciones de gobierno.</a:t>
            </a:r>
            <a:endParaRPr lang="es-GT" dirty="0" smtClean="0">
              <a:latin typeface="Arial" panose="020B0604020202020204" pitchFamily="34" charset="0"/>
              <a:cs typeface="Arial" panose="020B0604020202020204" pitchFamily="34" charset="0"/>
            </a:endParaRPr>
          </a:p>
        </p:txBody>
      </p:sp>
      <p:sp>
        <p:nvSpPr>
          <p:cNvPr id="20" name="Rectángulo 19"/>
          <p:cNvSpPr/>
          <p:nvPr/>
        </p:nvSpPr>
        <p:spPr>
          <a:xfrm>
            <a:off x="121886" y="5943193"/>
            <a:ext cx="1928733" cy="369332"/>
          </a:xfrm>
          <a:prstGeom prst="rect">
            <a:avLst/>
          </a:prstGeom>
        </p:spPr>
        <p:txBody>
          <a:bodyPr wrap="none">
            <a:spAutoFit/>
          </a:bodyPr>
          <a:lstStyle/>
          <a:p>
            <a:r>
              <a:rPr lang="es-GT" b="1" dirty="0">
                <a:latin typeface="Arial" panose="020B0604020202020204" pitchFamily="34" charset="0"/>
                <a:cs typeface="Arial" panose="020B0604020202020204" pitchFamily="34" charset="0"/>
              </a:rPr>
              <a:t> Fuente: </a:t>
            </a:r>
            <a:r>
              <a:rPr lang="es-GT" dirty="0" smtClean="0">
                <a:latin typeface="Arial" panose="020B0604020202020204" pitchFamily="34" charset="0"/>
                <a:cs typeface="Arial" panose="020B0604020202020204" pitchFamily="34" charset="0"/>
              </a:rPr>
              <a:t>SESAN</a:t>
            </a:r>
            <a:endParaRPr lang="es-GT" dirty="0"/>
          </a:p>
        </p:txBody>
      </p:sp>
    </p:spTree>
    <p:extLst>
      <p:ext uri="{BB962C8B-B14F-4D97-AF65-F5344CB8AC3E}">
        <p14:creationId xmlns:p14="http://schemas.microsoft.com/office/powerpoint/2010/main" val="2917073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10786" y="1643721"/>
            <a:ext cx="11498351" cy="439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2000" b="1" dirty="0" smtClean="0">
                <a:solidFill>
                  <a:srgbClr val="3E80B3"/>
                </a:solidFill>
                <a:latin typeface="Arial" charset="0"/>
                <a:ea typeface="Arial" charset="0"/>
                <a:cs typeface="Arial" charset="0"/>
              </a:rPr>
              <a:t>Expedientes de gestión de </a:t>
            </a:r>
            <a:r>
              <a:rPr lang="es-ES" sz="2000" b="1" dirty="0">
                <a:solidFill>
                  <a:srgbClr val="3E80B3"/>
                </a:solidFill>
                <a:latin typeface="Arial" charset="0"/>
                <a:ea typeface="Arial" charset="0"/>
                <a:cs typeface="Arial" charset="0"/>
              </a:rPr>
              <a:t>Asistencia </a:t>
            </a:r>
            <a:r>
              <a:rPr lang="es-ES" sz="2000" b="1" dirty="0" smtClean="0">
                <a:solidFill>
                  <a:srgbClr val="3E80B3"/>
                </a:solidFill>
                <a:latin typeface="Arial" charset="0"/>
                <a:ea typeface="Arial" charset="0"/>
                <a:cs typeface="Arial" charset="0"/>
              </a:rPr>
              <a:t>Alimentaria ante MAGA/VISAN</a:t>
            </a:r>
            <a:endParaRPr lang="es-GT"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graphicFrame>
        <p:nvGraphicFramePr>
          <p:cNvPr id="7" name="Tabla 6"/>
          <p:cNvGraphicFramePr>
            <a:graphicFrameLocks noGrp="1"/>
          </p:cNvGraphicFramePr>
          <p:nvPr>
            <p:extLst>
              <p:ext uri="{D42A27DB-BD31-4B8C-83A1-F6EECF244321}">
                <p14:modId xmlns:p14="http://schemas.microsoft.com/office/powerpoint/2010/main" val="3151324097"/>
              </p:ext>
            </p:extLst>
          </p:nvPr>
        </p:nvGraphicFramePr>
        <p:xfrm>
          <a:off x="5245100" y="2299706"/>
          <a:ext cx="6464038" cy="3196293"/>
        </p:xfrm>
        <a:graphic>
          <a:graphicData uri="http://schemas.openxmlformats.org/drawingml/2006/table">
            <a:tbl>
              <a:tblPr firstRow="1" firstCol="1" bandRow="1">
                <a:tableStyleId>{5C22544A-7EE6-4342-B048-85BDC9FD1C3A}</a:tableStyleId>
              </a:tblPr>
              <a:tblGrid>
                <a:gridCol w="3924300"/>
                <a:gridCol w="892901"/>
                <a:gridCol w="1646837"/>
              </a:tblGrid>
              <a:tr h="689643">
                <a:tc>
                  <a:txBody>
                    <a:bodyPr/>
                    <a:lstStyle/>
                    <a:p>
                      <a:pPr algn="ctr">
                        <a:lnSpc>
                          <a:spcPct val="115000"/>
                        </a:lnSpc>
                        <a:spcAft>
                          <a:spcPts val="0"/>
                        </a:spcAft>
                      </a:pPr>
                      <a:r>
                        <a:rPr lang="es-GT" sz="1400" dirty="0" smtClean="0">
                          <a:effectLst/>
                          <a:latin typeface="Arial" panose="020B0604020202020204" pitchFamily="34" charset="0"/>
                          <a:cs typeface="Arial" panose="020B0604020202020204" pitchFamily="34" charset="0"/>
                        </a:rPr>
                        <a:t>Intervenciones</a:t>
                      </a:r>
                      <a:endParaRPr lang="es-GT" sz="2000" dirty="0">
                        <a:effectLst/>
                        <a:latin typeface="Arial" panose="020B0604020202020204" pitchFamily="34" charset="0"/>
                        <a:ea typeface="MS Mincho"/>
                        <a:cs typeface="Arial" panose="020B0604020202020204" pitchFamily="34" charset="0"/>
                      </a:endParaRPr>
                    </a:p>
                  </a:txBody>
                  <a:tcPr marL="67038" marR="67038" marT="0" marB="0" anchor="ctr">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algn="ctr">
                        <a:lnSpc>
                          <a:spcPct val="115000"/>
                        </a:lnSpc>
                        <a:spcAft>
                          <a:spcPts val="0"/>
                        </a:spcAft>
                      </a:pPr>
                      <a:r>
                        <a:rPr lang="es-GT" sz="1400" dirty="0">
                          <a:effectLst/>
                          <a:latin typeface="Arial" panose="020B0604020202020204" pitchFamily="34" charset="0"/>
                          <a:cs typeface="Arial" panose="020B0604020202020204" pitchFamily="34" charset="0"/>
                        </a:rPr>
                        <a:t>Familias</a:t>
                      </a:r>
                      <a:endParaRPr lang="es-GT" sz="2000" dirty="0">
                        <a:effectLst/>
                        <a:latin typeface="Arial" panose="020B0604020202020204" pitchFamily="34" charset="0"/>
                        <a:ea typeface="MS Mincho"/>
                        <a:cs typeface="Arial" panose="020B0604020202020204" pitchFamily="34" charset="0"/>
                      </a:endParaRPr>
                    </a:p>
                  </a:txBody>
                  <a:tcPr marL="67038" marR="67038" marT="0" marB="0" anchor="ctr">
                    <a:lnB w="12700" cap="flat" cmpd="sng" algn="ctr">
                      <a:solidFill>
                        <a:schemeClr val="bg1">
                          <a:lumMod val="50000"/>
                        </a:schemeClr>
                      </a:solidFill>
                      <a:prstDash val="solid"/>
                      <a:round/>
                      <a:headEnd type="none" w="med" len="med"/>
                      <a:tailEnd type="none" w="med" len="med"/>
                    </a:lnB>
                    <a:solidFill>
                      <a:srgbClr val="0070C0"/>
                    </a:solidFill>
                  </a:tcPr>
                </a:tc>
                <a:tc>
                  <a:txBody>
                    <a:bodyPr/>
                    <a:lstStyle/>
                    <a:p>
                      <a:pPr algn="ctr">
                        <a:lnSpc>
                          <a:spcPct val="115000"/>
                        </a:lnSpc>
                        <a:spcAft>
                          <a:spcPts val="0"/>
                        </a:spcAft>
                      </a:pPr>
                      <a:r>
                        <a:rPr lang="es-GT" sz="1400" dirty="0">
                          <a:effectLst/>
                          <a:latin typeface="Arial" panose="020B0604020202020204" pitchFamily="34" charset="0"/>
                          <a:cs typeface="Arial" panose="020B0604020202020204" pitchFamily="34" charset="0"/>
                        </a:rPr>
                        <a:t>Raciones solicitadas</a:t>
                      </a:r>
                      <a:endParaRPr lang="es-GT" sz="2000" dirty="0">
                        <a:effectLst/>
                        <a:latin typeface="Arial" panose="020B0604020202020204" pitchFamily="34" charset="0"/>
                        <a:ea typeface="MS Mincho"/>
                        <a:cs typeface="Arial" panose="020B0604020202020204" pitchFamily="34" charset="0"/>
                      </a:endParaRPr>
                    </a:p>
                  </a:txBody>
                  <a:tcPr marL="67038" marR="67038" marT="0" marB="0" anchor="ctr">
                    <a:lnB w="12700" cap="flat" cmpd="sng" algn="ctr">
                      <a:solidFill>
                        <a:schemeClr val="bg1">
                          <a:lumMod val="50000"/>
                        </a:schemeClr>
                      </a:solidFill>
                      <a:prstDash val="solid"/>
                      <a:round/>
                      <a:headEnd type="none" w="med" len="med"/>
                      <a:tailEnd type="none" w="med" len="med"/>
                    </a:lnB>
                    <a:solidFill>
                      <a:srgbClr val="0070C0"/>
                    </a:solidFill>
                  </a:tcPr>
                </a:tc>
              </a:tr>
              <a:tr h="344822">
                <a:tc>
                  <a:txBody>
                    <a:bodyPr/>
                    <a:lstStyle/>
                    <a:p>
                      <a:pPr algn="r">
                        <a:lnSpc>
                          <a:spcPct val="115000"/>
                        </a:lnSpc>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Familias con niños diagnosticados en estado de  desnutrición aguda (NDA)</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a:solidFill>
                            <a:schemeClr val="tx1">
                              <a:lumMod val="95000"/>
                              <a:lumOff val="5000"/>
                            </a:schemeClr>
                          </a:solidFill>
                          <a:effectLst/>
                          <a:latin typeface="Arial" panose="020B0604020202020204" pitchFamily="34" charset="0"/>
                          <a:cs typeface="Arial" panose="020B0604020202020204" pitchFamily="34" charset="0"/>
                        </a:rPr>
                        <a:t>7,588</a:t>
                      </a:r>
                      <a:endParaRPr lang="es-GT" sz="200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a:solidFill>
                            <a:schemeClr val="tx1">
                              <a:lumMod val="95000"/>
                              <a:lumOff val="5000"/>
                            </a:schemeClr>
                          </a:solidFill>
                          <a:effectLst/>
                          <a:latin typeface="Arial" panose="020B0604020202020204" pitchFamily="34" charset="0"/>
                          <a:cs typeface="Arial" panose="020B0604020202020204" pitchFamily="34" charset="0"/>
                        </a:rPr>
                        <a:t>22,764</a:t>
                      </a:r>
                      <a:endParaRPr lang="es-GT" sz="200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44822">
                <a:tc>
                  <a:txBody>
                    <a:bodyPr/>
                    <a:lstStyle/>
                    <a:p>
                      <a:pPr algn="r">
                        <a:lnSpc>
                          <a:spcPct val="115000"/>
                        </a:lnSpc>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Familias con Medidas Cautelares (MC)</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898</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a:solidFill>
                            <a:schemeClr val="tx1">
                              <a:lumMod val="95000"/>
                              <a:lumOff val="5000"/>
                            </a:schemeClr>
                          </a:solidFill>
                          <a:effectLst/>
                          <a:latin typeface="Arial" panose="020B0604020202020204" pitchFamily="34" charset="0"/>
                          <a:cs typeface="Arial" panose="020B0604020202020204" pitchFamily="34" charset="0"/>
                        </a:rPr>
                        <a:t>10,824</a:t>
                      </a:r>
                      <a:endParaRPr lang="es-GT" sz="200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44822">
                <a:tc>
                  <a:txBody>
                    <a:bodyPr/>
                    <a:lstStyle/>
                    <a:p>
                      <a:pPr algn="r">
                        <a:lnSpc>
                          <a:spcPct val="115000"/>
                        </a:lnSpc>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Familias con Medidas Judiciales/Transitorias (MJ/MT)</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15,149</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a:solidFill>
                            <a:schemeClr val="tx1">
                              <a:lumMod val="95000"/>
                              <a:lumOff val="5000"/>
                            </a:schemeClr>
                          </a:solidFill>
                          <a:effectLst/>
                          <a:latin typeface="Arial" panose="020B0604020202020204" pitchFamily="34" charset="0"/>
                          <a:cs typeface="Arial" panose="020B0604020202020204" pitchFamily="34" charset="0"/>
                        </a:rPr>
                        <a:t>18,222</a:t>
                      </a:r>
                      <a:endParaRPr lang="es-GT" sz="200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44822">
                <a:tc>
                  <a:txBody>
                    <a:bodyPr/>
                    <a:lstStyle/>
                    <a:p>
                      <a:pPr algn="r">
                        <a:lnSpc>
                          <a:spcPct val="115000"/>
                        </a:lnSpc>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Familias afectadas por eventos naturales (emergencia de </a:t>
                      </a:r>
                      <a:r>
                        <a:rPr lang="es-GT" sz="1400" dirty="0" err="1">
                          <a:solidFill>
                            <a:schemeClr val="tx1">
                              <a:lumMod val="95000"/>
                              <a:lumOff val="5000"/>
                            </a:schemeClr>
                          </a:solidFill>
                          <a:effectLst/>
                          <a:latin typeface="Arial" panose="020B0604020202020204" pitchFamily="34" charset="0"/>
                          <a:cs typeface="Arial" panose="020B0604020202020204" pitchFamily="34" charset="0"/>
                        </a:rPr>
                        <a:t>InSAN</a:t>
                      </a:r>
                      <a:r>
                        <a:rPr lang="es-GT" sz="1400" dirty="0">
                          <a:solidFill>
                            <a:schemeClr val="tx1">
                              <a:lumMod val="95000"/>
                              <a:lumOff val="5000"/>
                            </a:schemeClr>
                          </a:solidFill>
                          <a:effectLst/>
                          <a:latin typeface="Arial" panose="020B0604020202020204" pitchFamily="34" charset="0"/>
                          <a:cs typeface="Arial" panose="020B0604020202020204" pitchFamily="34" charset="0"/>
                        </a:rPr>
                        <a:t>)</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55,116</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55,116</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44822">
                <a:tc>
                  <a:txBody>
                    <a:bodyPr/>
                    <a:lstStyle/>
                    <a:p>
                      <a:pPr algn="r">
                        <a:lnSpc>
                          <a:spcPct val="115000"/>
                        </a:lnSpc>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Familias en riesgo de </a:t>
                      </a:r>
                      <a:r>
                        <a:rPr lang="es-GT" sz="1400" dirty="0" err="1">
                          <a:solidFill>
                            <a:schemeClr val="tx1">
                              <a:lumMod val="95000"/>
                              <a:lumOff val="5000"/>
                            </a:schemeClr>
                          </a:solidFill>
                          <a:effectLst/>
                          <a:latin typeface="Arial" panose="020B0604020202020204" pitchFamily="34" charset="0"/>
                          <a:cs typeface="Arial" panose="020B0604020202020204" pitchFamily="34" charset="0"/>
                        </a:rPr>
                        <a:t>InSAN</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a:solidFill>
                            <a:schemeClr val="tx1">
                              <a:lumMod val="95000"/>
                              <a:lumOff val="5000"/>
                            </a:schemeClr>
                          </a:solidFill>
                          <a:effectLst/>
                          <a:latin typeface="Arial" panose="020B0604020202020204" pitchFamily="34" charset="0"/>
                          <a:cs typeface="Arial" panose="020B0604020202020204" pitchFamily="34" charset="0"/>
                        </a:rPr>
                        <a:t>68,232</a:t>
                      </a:r>
                      <a:endParaRPr lang="es-GT" sz="200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68,232</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44822">
                <a:tc>
                  <a:txBody>
                    <a:bodyPr/>
                    <a:lstStyle/>
                    <a:p>
                      <a:pPr algn="r">
                        <a:lnSpc>
                          <a:spcPct val="115000"/>
                        </a:lnSpc>
                        <a:spcAft>
                          <a:spcPts val="0"/>
                        </a:spcAft>
                      </a:pPr>
                      <a:r>
                        <a:rPr lang="es-GT" sz="1400" dirty="0">
                          <a:solidFill>
                            <a:schemeClr val="tx1">
                              <a:lumMod val="95000"/>
                              <a:lumOff val="5000"/>
                            </a:schemeClr>
                          </a:solidFill>
                          <a:effectLst/>
                          <a:latin typeface="Arial" panose="020B0604020202020204" pitchFamily="34" charset="0"/>
                          <a:cs typeface="Arial" panose="020B0604020202020204" pitchFamily="34" charset="0"/>
                        </a:rPr>
                        <a:t>TOTAL</a:t>
                      </a:r>
                      <a:endParaRPr lang="es-GT" sz="2000"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b="1" dirty="0">
                          <a:solidFill>
                            <a:schemeClr val="tx1">
                              <a:lumMod val="95000"/>
                              <a:lumOff val="5000"/>
                            </a:schemeClr>
                          </a:solidFill>
                          <a:effectLst/>
                          <a:latin typeface="Arial" panose="020B0604020202020204" pitchFamily="34" charset="0"/>
                          <a:cs typeface="Arial" panose="020B0604020202020204" pitchFamily="34" charset="0"/>
                        </a:rPr>
                        <a:t>146,983</a:t>
                      </a:r>
                      <a:endParaRPr lang="es-GT" sz="2000" b="1"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400" b="1" dirty="0">
                          <a:solidFill>
                            <a:schemeClr val="tx1">
                              <a:lumMod val="95000"/>
                              <a:lumOff val="5000"/>
                            </a:schemeClr>
                          </a:solidFill>
                          <a:effectLst/>
                          <a:latin typeface="Arial" panose="020B0604020202020204" pitchFamily="34" charset="0"/>
                          <a:cs typeface="Arial" panose="020B0604020202020204" pitchFamily="34" charset="0"/>
                        </a:rPr>
                        <a:t>175,158</a:t>
                      </a:r>
                      <a:endParaRPr lang="es-GT" sz="2000" b="1" dirty="0">
                        <a:solidFill>
                          <a:schemeClr val="tx1">
                            <a:lumMod val="95000"/>
                            <a:lumOff val="5000"/>
                          </a:schemeClr>
                        </a:solidFill>
                        <a:effectLst/>
                        <a:latin typeface="Arial" panose="020B0604020202020204" pitchFamily="34" charset="0"/>
                        <a:ea typeface="MS Mincho"/>
                        <a:cs typeface="Arial" panose="020B0604020202020204" pitchFamily="34" charset="0"/>
                      </a:endParaRPr>
                    </a:p>
                  </a:txBody>
                  <a:tcPr marL="67038" marR="67038"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16393"/>
          <a:stretch/>
        </p:blipFill>
        <p:spPr>
          <a:xfrm>
            <a:off x="121886" y="2299706"/>
            <a:ext cx="4881914" cy="3133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ángulo 8"/>
          <p:cNvSpPr/>
          <p:nvPr/>
        </p:nvSpPr>
        <p:spPr>
          <a:xfrm>
            <a:off x="0" y="5465565"/>
            <a:ext cx="1928733" cy="369332"/>
          </a:xfrm>
          <a:prstGeom prst="rect">
            <a:avLst/>
          </a:prstGeom>
        </p:spPr>
        <p:txBody>
          <a:bodyPr wrap="none">
            <a:spAutoFit/>
          </a:bodyPr>
          <a:lstStyle/>
          <a:p>
            <a:r>
              <a:rPr lang="es-GT" b="1" dirty="0">
                <a:latin typeface="Arial" panose="020B0604020202020204" pitchFamily="34" charset="0"/>
                <a:cs typeface="Arial" panose="020B0604020202020204" pitchFamily="34" charset="0"/>
              </a:rPr>
              <a:t> Fuente: </a:t>
            </a:r>
            <a:r>
              <a:rPr lang="es-GT" dirty="0" smtClean="0">
                <a:latin typeface="Arial" panose="020B0604020202020204" pitchFamily="34" charset="0"/>
                <a:cs typeface="Arial" panose="020B0604020202020204" pitchFamily="34" charset="0"/>
              </a:rPr>
              <a:t>SESAN</a:t>
            </a:r>
            <a:endParaRPr lang="es-GT" dirty="0"/>
          </a:p>
        </p:txBody>
      </p:sp>
    </p:spTree>
    <p:extLst>
      <p:ext uri="{BB962C8B-B14F-4D97-AF65-F5344CB8AC3E}">
        <p14:creationId xmlns:p14="http://schemas.microsoft.com/office/powerpoint/2010/main" val="13107763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587" y="1319358"/>
            <a:ext cx="11498351" cy="2993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200"/>
              </a:spcBef>
              <a:buNone/>
            </a:pPr>
            <a:r>
              <a:rPr lang="es-ES" sz="2000" b="1" dirty="0" smtClean="0">
                <a:solidFill>
                  <a:srgbClr val="3E80B3"/>
                </a:solidFill>
                <a:latin typeface="Arial" panose="020B0604020202020204" pitchFamily="34" charset="0"/>
                <a:ea typeface="Arial" charset="0"/>
                <a:cs typeface="Arial" panose="020B0604020202020204" pitchFamily="34" charset="0"/>
              </a:rPr>
              <a:t>Gestión </a:t>
            </a:r>
            <a:r>
              <a:rPr lang="es-ES" sz="2000" b="1" dirty="0">
                <a:solidFill>
                  <a:srgbClr val="3E80B3"/>
                </a:solidFill>
                <a:latin typeface="Arial" panose="020B0604020202020204" pitchFamily="34" charset="0"/>
                <a:ea typeface="Arial" charset="0"/>
                <a:cs typeface="Arial" panose="020B0604020202020204" pitchFamily="34" charset="0"/>
              </a:rPr>
              <a:t>de la cooperación para atención a la seguridad alimentaria y nutricional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9" name="Rectángulo 8"/>
          <p:cNvSpPr/>
          <p:nvPr/>
        </p:nvSpPr>
        <p:spPr>
          <a:xfrm>
            <a:off x="7025572" y="5856089"/>
            <a:ext cx="1928733" cy="369332"/>
          </a:xfrm>
          <a:prstGeom prst="rect">
            <a:avLst/>
          </a:prstGeom>
        </p:spPr>
        <p:txBody>
          <a:bodyPr wrap="none">
            <a:spAutoFit/>
          </a:bodyPr>
          <a:lstStyle/>
          <a:p>
            <a:r>
              <a:rPr lang="es-GT" b="1" dirty="0">
                <a:latin typeface="Arial" panose="020B0604020202020204" pitchFamily="34" charset="0"/>
                <a:cs typeface="Arial" panose="020B0604020202020204" pitchFamily="34" charset="0"/>
              </a:rPr>
              <a:t> Fuente: </a:t>
            </a:r>
            <a:r>
              <a:rPr lang="es-GT" dirty="0" smtClean="0">
                <a:latin typeface="Arial" panose="020B0604020202020204" pitchFamily="34" charset="0"/>
                <a:cs typeface="Arial" panose="020B0604020202020204" pitchFamily="34" charset="0"/>
              </a:rPr>
              <a:t>SESAN</a:t>
            </a:r>
            <a:endParaRPr lang="es-GT" dirty="0"/>
          </a:p>
        </p:txBody>
      </p:sp>
      <p:sp>
        <p:nvSpPr>
          <p:cNvPr id="8" name="Rectángulo 7"/>
          <p:cNvSpPr/>
          <p:nvPr/>
        </p:nvSpPr>
        <p:spPr>
          <a:xfrm>
            <a:off x="382715" y="1969414"/>
            <a:ext cx="11634660" cy="646331"/>
          </a:xfrm>
          <a:prstGeom prst="rect">
            <a:avLst/>
          </a:prstGeom>
        </p:spPr>
        <p:txBody>
          <a:bodyPr wrap="square">
            <a:spAutoFit/>
          </a:bodyPr>
          <a:lstStyle/>
          <a:p>
            <a:r>
              <a:rPr lang="es-419" dirty="0" smtClean="0">
                <a:solidFill>
                  <a:prstClr val="black"/>
                </a:solidFill>
                <a:latin typeface="Arial" panose="020B0604020202020204" pitchFamily="34" charset="0"/>
                <a:cs typeface="Arial" panose="020B0604020202020204" pitchFamily="34" charset="0"/>
              </a:rPr>
              <a:t>Suscripción de </a:t>
            </a:r>
            <a:r>
              <a:rPr lang="es-419" b="1" dirty="0" smtClean="0">
                <a:solidFill>
                  <a:prstClr val="black"/>
                </a:solidFill>
                <a:latin typeface="Arial" panose="020B0604020202020204" pitchFamily="34" charset="0"/>
                <a:cs typeface="Arial" panose="020B0604020202020204" pitchFamily="34" charset="0"/>
              </a:rPr>
              <a:t>23 </a:t>
            </a:r>
            <a:r>
              <a:rPr lang="es-419" dirty="0" smtClean="0">
                <a:solidFill>
                  <a:prstClr val="black"/>
                </a:solidFill>
                <a:latin typeface="Arial" panose="020B0604020202020204" pitchFamily="34" charset="0"/>
                <a:cs typeface="Arial" panose="020B0604020202020204" pitchFamily="34" charset="0"/>
              </a:rPr>
              <a:t>documentos </a:t>
            </a:r>
            <a:r>
              <a:rPr lang="es-419" dirty="0">
                <a:solidFill>
                  <a:prstClr val="black"/>
                </a:solidFill>
                <a:latin typeface="Arial" panose="020B0604020202020204" pitchFamily="34" charset="0"/>
                <a:cs typeface="Arial" panose="020B0604020202020204" pitchFamily="34" charset="0"/>
              </a:rPr>
              <a:t>de cooperación técnica y financiera o actualización de los </a:t>
            </a:r>
            <a:r>
              <a:rPr lang="es-419" dirty="0" smtClean="0">
                <a:solidFill>
                  <a:prstClr val="black"/>
                </a:solidFill>
                <a:latin typeface="Arial" panose="020B0604020202020204" pitchFamily="34" charset="0"/>
                <a:cs typeface="Arial" panose="020B0604020202020204" pitchFamily="34" charset="0"/>
              </a:rPr>
              <a:t>mismos, de los cuales siete se suscribieron en el último cuatrimestre:</a:t>
            </a:r>
            <a:endParaRPr lang="es-GT" dirty="0">
              <a:solidFill>
                <a:prstClr val="black"/>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4">
            <a:extLst>
              <a:ext uri="{28A0092B-C50C-407E-A947-70E740481C1C}">
                <a14:useLocalDpi xmlns:a14="http://schemas.microsoft.com/office/drawing/2010/main" val="0"/>
              </a:ext>
            </a:extLst>
          </a:blip>
          <a:srcRect l="13907" r="5334"/>
          <a:stretch/>
        </p:blipFill>
        <p:spPr>
          <a:xfrm>
            <a:off x="7175500" y="2616441"/>
            <a:ext cx="4572000" cy="3149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ángulo 10"/>
          <p:cNvSpPr/>
          <p:nvPr/>
        </p:nvSpPr>
        <p:spPr>
          <a:xfrm>
            <a:off x="180272" y="2762192"/>
            <a:ext cx="6725353" cy="3970318"/>
          </a:xfrm>
          <a:prstGeom prst="rect">
            <a:avLst/>
          </a:prstGeom>
        </p:spPr>
        <p:txBody>
          <a:bodyPr wrap="square">
            <a:spAutoFit/>
          </a:bodyPr>
          <a:lstStyle/>
          <a:p>
            <a:pPr marL="285750" indent="-285750" algn="just">
              <a:buFont typeface="Arial" panose="020B0604020202020204" pitchFamily="34" charset="0"/>
              <a:buChar char="•"/>
            </a:pPr>
            <a:r>
              <a:rPr lang="es-ES" dirty="0" smtClean="0">
                <a:solidFill>
                  <a:prstClr val="black"/>
                </a:solidFill>
                <a:latin typeface="Arial" panose="020B0604020202020204" pitchFamily="34" charset="0"/>
                <a:cs typeface="Arial" panose="020B0604020202020204" pitchFamily="34" charset="0"/>
              </a:rPr>
              <a:t>Cuatro convenios:</a:t>
            </a:r>
          </a:p>
          <a:p>
            <a:pPr marL="742950" lvl="1" indent="-285750" algn="just">
              <a:buFont typeface="Arial" panose="020B0604020202020204" pitchFamily="34" charset="0"/>
              <a:buChar char="•"/>
            </a:pPr>
            <a:r>
              <a:rPr lang="es-CR" b="1" dirty="0">
                <a:solidFill>
                  <a:prstClr val="black"/>
                </a:solidFill>
                <a:latin typeface="Arial" panose="020B0604020202020204" pitchFamily="34" charset="0"/>
                <a:cs typeface="Arial" panose="020B0604020202020204" pitchFamily="34" charset="0"/>
              </a:rPr>
              <a:t>Fundación Visión Mundial Guatemala</a:t>
            </a:r>
            <a:endParaRPr lang="es-GT" dirty="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s-GT" b="1" dirty="0">
                <a:solidFill>
                  <a:prstClr val="black"/>
                </a:solidFill>
                <a:latin typeface="Arial" panose="020B0604020202020204" pitchFamily="34" charset="0"/>
                <a:cs typeface="Arial" panose="020B0604020202020204" pitchFamily="34" charset="0"/>
              </a:rPr>
              <a:t>Unión Europea </a:t>
            </a:r>
            <a:endParaRPr lang="es-GT" b="1" dirty="0" smtClean="0">
              <a:solidFill>
                <a:prstClr val="black"/>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s-GT" b="1" dirty="0">
                <a:solidFill>
                  <a:prstClr val="black"/>
                </a:solidFill>
                <a:latin typeface="Arial" panose="020B0604020202020204" pitchFamily="34" charset="0"/>
                <a:cs typeface="Arial" panose="020B0604020202020204" pitchFamily="34" charset="0"/>
              </a:rPr>
              <a:t>Centro Agronómico Tropical de Investigación y Enseñanza (CATIE</a:t>
            </a:r>
            <a:r>
              <a:rPr lang="es-GT" b="1" dirty="0" smtClean="0">
                <a:solidFill>
                  <a:prstClr val="black"/>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s-CR" dirty="0" smtClean="0">
                <a:solidFill>
                  <a:prstClr val="black"/>
                </a:solidFill>
                <a:latin typeface="Arial" panose="020B0604020202020204" pitchFamily="34" charset="0"/>
                <a:cs typeface="Arial" panose="020B0604020202020204" pitchFamily="34" charset="0"/>
              </a:rPr>
              <a:t>Dos  </a:t>
            </a:r>
            <a:r>
              <a:rPr lang="es-CR" dirty="0">
                <a:solidFill>
                  <a:prstClr val="black"/>
                </a:solidFill>
                <a:latin typeface="Arial" panose="020B0604020202020204" pitchFamily="34" charset="0"/>
                <a:cs typeface="Arial" panose="020B0604020202020204" pitchFamily="34" charset="0"/>
              </a:rPr>
              <a:t>Acuerdos de Trabajo </a:t>
            </a:r>
            <a:r>
              <a:rPr lang="es-CR" dirty="0" smtClean="0">
                <a:solidFill>
                  <a:prstClr val="black"/>
                </a:solidFill>
                <a:latin typeface="Arial" panose="020B0604020202020204" pitchFamily="34" charset="0"/>
                <a:cs typeface="Arial" panose="020B0604020202020204" pitchFamily="34" charset="0"/>
              </a:rPr>
              <a:t>Conjunto:</a:t>
            </a:r>
          </a:p>
          <a:p>
            <a:pPr marL="742950" lvl="1" indent="-285750" algn="just">
              <a:buFont typeface="Arial" panose="020B0604020202020204" pitchFamily="34" charset="0"/>
              <a:buChar char="•"/>
            </a:pPr>
            <a:r>
              <a:rPr lang="es-GT" b="1" dirty="0">
                <a:solidFill>
                  <a:prstClr val="black"/>
                </a:solidFill>
                <a:latin typeface="Arial" panose="020B0604020202020204" pitchFamily="34" charset="0"/>
                <a:cs typeface="Arial" panose="020B0604020202020204" pitchFamily="34" charset="0"/>
              </a:rPr>
              <a:t>Observatorio en Salud Sexual y  Reproductiva (OSAR</a:t>
            </a:r>
            <a:r>
              <a:rPr lang="es-GT" b="1" dirty="0" smtClean="0">
                <a:solidFill>
                  <a:prstClr val="black"/>
                </a:solidFill>
                <a:latin typeface="Arial" panose="020B0604020202020204" pitchFamily="34" charset="0"/>
                <a:cs typeface="Arial" panose="020B0604020202020204" pitchFamily="34" charset="0"/>
              </a:rPr>
              <a:t>)</a:t>
            </a:r>
          </a:p>
          <a:p>
            <a:pPr marL="742950" lvl="1" indent="-285750" algn="just">
              <a:buFont typeface="Arial" panose="020B0604020202020204" pitchFamily="34" charset="0"/>
              <a:buChar char="•"/>
            </a:pPr>
            <a:r>
              <a:rPr lang="es-CR" b="1" dirty="0">
                <a:solidFill>
                  <a:prstClr val="black"/>
                </a:solidFill>
                <a:latin typeface="Arial" panose="020B0604020202020204" pitchFamily="34" charset="0"/>
                <a:cs typeface="Arial" panose="020B0604020202020204" pitchFamily="34" charset="0"/>
              </a:rPr>
              <a:t>Alianza Nacional de Organizaciones de Mujeres Indígenas por la Salud Reproductiva, Nutrición y Educación (ALIANMISAR</a:t>
            </a:r>
            <a:r>
              <a:rPr lang="es-CR" b="1" dirty="0" smtClean="0">
                <a:solidFill>
                  <a:prstClr val="black"/>
                </a:solidFill>
                <a:latin typeface="Arial" panose="020B0604020202020204" pitchFamily="34" charset="0"/>
                <a:cs typeface="Arial" panose="020B0604020202020204" pitchFamily="34" charset="0"/>
              </a:rPr>
              <a:t>)</a:t>
            </a:r>
            <a:endParaRPr lang="es-GT" dirty="0">
              <a:solidFill>
                <a:prstClr val="black"/>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CR" dirty="0" smtClean="0">
                <a:solidFill>
                  <a:prstClr val="black"/>
                </a:solidFill>
                <a:latin typeface="Arial" panose="020B0604020202020204" pitchFamily="34" charset="0"/>
                <a:cs typeface="Arial" panose="020B0604020202020204" pitchFamily="34" charset="0"/>
              </a:rPr>
              <a:t>Un  Cruce </a:t>
            </a:r>
            <a:r>
              <a:rPr lang="es-CR" dirty="0">
                <a:solidFill>
                  <a:prstClr val="black"/>
                </a:solidFill>
                <a:latin typeface="Arial" panose="020B0604020202020204" pitchFamily="34" charset="0"/>
                <a:cs typeface="Arial" panose="020B0604020202020204" pitchFamily="34" charset="0"/>
              </a:rPr>
              <a:t>de </a:t>
            </a:r>
            <a:r>
              <a:rPr lang="es-CR" dirty="0" smtClean="0">
                <a:solidFill>
                  <a:prstClr val="black"/>
                </a:solidFill>
                <a:latin typeface="Arial" panose="020B0604020202020204" pitchFamily="34" charset="0"/>
                <a:cs typeface="Arial" panose="020B0604020202020204" pitchFamily="34" charset="0"/>
              </a:rPr>
              <a:t>cartas:</a:t>
            </a:r>
          </a:p>
          <a:p>
            <a:pPr marL="742950" lvl="1" indent="-285750" algn="just">
              <a:buFont typeface="Arial" panose="020B0604020202020204" pitchFamily="34" charset="0"/>
              <a:buChar char="•"/>
            </a:pPr>
            <a:r>
              <a:rPr lang="es-CR" b="1" dirty="0" err="1" smtClean="0">
                <a:solidFill>
                  <a:prstClr val="black"/>
                </a:solidFill>
                <a:latin typeface="Arial" panose="020B0604020202020204" pitchFamily="34" charset="0"/>
                <a:cs typeface="Arial" panose="020B0604020202020204" pitchFamily="34" charset="0"/>
              </a:rPr>
              <a:t>Breakthrough</a:t>
            </a:r>
            <a:r>
              <a:rPr lang="es-CR" b="1" dirty="0" smtClean="0">
                <a:solidFill>
                  <a:prstClr val="black"/>
                </a:solidFill>
                <a:latin typeface="Arial" panose="020B0604020202020204" pitchFamily="34" charset="0"/>
                <a:cs typeface="Arial" panose="020B0604020202020204" pitchFamily="34" charset="0"/>
              </a:rPr>
              <a:t> </a:t>
            </a:r>
            <a:r>
              <a:rPr lang="es-CR" b="1" dirty="0" err="1">
                <a:solidFill>
                  <a:prstClr val="black"/>
                </a:solidFill>
                <a:latin typeface="Arial" panose="020B0604020202020204" pitchFamily="34" charset="0"/>
                <a:cs typeface="Arial" panose="020B0604020202020204" pitchFamily="34" charset="0"/>
              </a:rPr>
              <a:t>Action</a:t>
            </a:r>
            <a:r>
              <a:rPr lang="es-CR" b="1" dirty="0">
                <a:solidFill>
                  <a:prstClr val="black"/>
                </a:solidFill>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s-GT" sz="2000" b="1" dirty="0">
              <a:solidFill>
                <a:srgbClr val="3E80B3"/>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950809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49890" y="1301945"/>
            <a:ext cx="4962213" cy="407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200"/>
              </a:spcBef>
              <a:buNone/>
            </a:pPr>
            <a:r>
              <a:rPr lang="es-GT" sz="1800" b="1" dirty="0">
                <a:solidFill>
                  <a:srgbClr val="3E80B3"/>
                </a:solidFill>
                <a:latin typeface="Arial" panose="020B0604020202020204" pitchFamily="34" charset="0"/>
                <a:ea typeface="Arial" charset="0"/>
                <a:cs typeface="Arial" panose="020B0604020202020204" pitchFamily="34" charset="0"/>
              </a:rPr>
              <a:t>Mapeo de actores del SINASAN </a:t>
            </a:r>
            <a:r>
              <a:rPr lang="es-GT" sz="1800" b="1" dirty="0" smtClean="0">
                <a:solidFill>
                  <a:srgbClr val="3E80B3"/>
                </a:solidFill>
                <a:latin typeface="Arial" panose="020B0604020202020204" pitchFamily="34" charset="0"/>
                <a:ea typeface="Arial" charset="0"/>
                <a:cs typeface="Arial" panose="020B0604020202020204" pitchFamily="34" charset="0"/>
              </a:rPr>
              <a:t>2021</a:t>
            </a:r>
            <a:endParaRPr lang="es-GT" sz="1800" b="1" dirty="0">
              <a:solidFill>
                <a:srgbClr val="3E80B3"/>
              </a:solidFill>
              <a:latin typeface="Arial" panose="020B0604020202020204" pitchFamily="34" charset="0"/>
              <a:ea typeface="Arial" charset="0"/>
              <a:cs typeface="Arial" panose="020B0604020202020204" pitchFamily="34"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8" name="Rectángulo 7"/>
          <p:cNvSpPr/>
          <p:nvPr/>
        </p:nvSpPr>
        <p:spPr>
          <a:xfrm>
            <a:off x="249890" y="5734023"/>
            <a:ext cx="5173007" cy="523220"/>
          </a:xfrm>
          <a:prstGeom prst="rect">
            <a:avLst/>
          </a:prstGeom>
        </p:spPr>
        <p:txBody>
          <a:bodyPr wrap="square">
            <a:spAutoFit/>
          </a:bodyPr>
          <a:lstStyle/>
          <a:p>
            <a:pPr algn="just"/>
            <a:r>
              <a:rPr lang="es-GT" sz="1400" dirty="0" smtClean="0">
                <a:solidFill>
                  <a:prstClr val="black"/>
                </a:solidFill>
                <a:latin typeface="Arial" panose="020B0604020202020204" pitchFamily="34" charset="0"/>
                <a:cs typeface="Arial" panose="020B0604020202020204" pitchFamily="34" charset="0"/>
              </a:rPr>
              <a:t>Identifica </a:t>
            </a:r>
            <a:r>
              <a:rPr lang="es-GT" sz="1400" dirty="0">
                <a:solidFill>
                  <a:prstClr val="black"/>
                </a:solidFill>
                <a:latin typeface="Arial" panose="020B0604020202020204" pitchFamily="34" charset="0"/>
                <a:cs typeface="Arial" panose="020B0604020202020204" pitchFamily="34" charset="0"/>
              </a:rPr>
              <a:t>los programas y proyectos de las organizaciones nacionales e internacionales que tiene presencia en el </a:t>
            </a:r>
            <a:r>
              <a:rPr lang="es-GT" sz="1400" dirty="0" smtClean="0">
                <a:solidFill>
                  <a:prstClr val="black"/>
                </a:solidFill>
                <a:latin typeface="Arial" panose="020B0604020202020204" pitchFamily="34" charset="0"/>
                <a:cs typeface="Arial" panose="020B0604020202020204" pitchFamily="34" charset="0"/>
              </a:rPr>
              <a:t>país</a:t>
            </a:r>
            <a:endParaRPr lang="es-GT" sz="1400" dirty="0">
              <a:solidFill>
                <a:prstClr val="black"/>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073" y="1841500"/>
            <a:ext cx="4856643" cy="3892523"/>
          </a:xfrm>
          <a:prstGeom prst="rect">
            <a:avLst/>
          </a:prstGeom>
        </p:spPr>
      </p:pic>
      <p:sp>
        <p:nvSpPr>
          <p:cNvPr id="9" name="Rectángulo 8"/>
          <p:cNvSpPr/>
          <p:nvPr/>
        </p:nvSpPr>
        <p:spPr>
          <a:xfrm>
            <a:off x="3524609" y="5426246"/>
            <a:ext cx="1539204" cy="307777"/>
          </a:xfrm>
          <a:prstGeom prst="rect">
            <a:avLst/>
          </a:prstGeom>
          <a:solidFill>
            <a:schemeClr val="bg1"/>
          </a:solidFill>
        </p:spPr>
        <p:txBody>
          <a:bodyPr wrap="none">
            <a:spAutoFit/>
          </a:bodyPr>
          <a:lstStyle/>
          <a:p>
            <a:r>
              <a:rPr lang="es-GT" sz="1400" b="1" dirty="0">
                <a:latin typeface="Arial" panose="020B0604020202020204" pitchFamily="34" charset="0"/>
                <a:cs typeface="Arial" panose="020B0604020202020204" pitchFamily="34" charset="0"/>
              </a:rPr>
              <a:t> Fuente: </a:t>
            </a:r>
            <a:r>
              <a:rPr lang="es-GT" sz="1400" dirty="0" smtClean="0">
                <a:latin typeface="Arial" panose="020B0604020202020204" pitchFamily="34" charset="0"/>
                <a:cs typeface="Arial" panose="020B0604020202020204" pitchFamily="34" charset="0"/>
              </a:rPr>
              <a:t>SESAN</a:t>
            </a:r>
            <a:endParaRPr lang="es-GT" sz="1400" dirty="0"/>
          </a:p>
        </p:txBody>
      </p:sp>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b="42437"/>
          <a:stretch/>
        </p:blipFill>
        <p:spPr>
          <a:xfrm>
            <a:off x="6418036" y="1841499"/>
            <a:ext cx="5011964" cy="3712631"/>
          </a:xfrm>
          <a:prstGeom prst="rect">
            <a:avLst/>
          </a:prstGeom>
        </p:spPr>
      </p:pic>
      <p:sp>
        <p:nvSpPr>
          <p:cNvPr id="12" name="Marcador de contenido 6">
            <a:extLst>
              <a:ext uri="{FF2B5EF4-FFF2-40B4-BE49-F238E27FC236}">
                <a16:creationId xmlns:a16="http://schemas.microsoft.com/office/drawing/2014/main" xmlns="" id="{FDEFACA7-B903-4B3E-851C-F8FB7B3942D0}"/>
              </a:ext>
            </a:extLst>
          </p:cNvPr>
          <p:cNvSpPr txBox="1">
            <a:spLocks/>
          </p:cNvSpPr>
          <p:nvPr/>
        </p:nvSpPr>
        <p:spPr>
          <a:xfrm>
            <a:off x="6053790" y="1279065"/>
            <a:ext cx="5554010" cy="407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200"/>
              </a:spcBef>
              <a:buNone/>
            </a:pPr>
            <a:r>
              <a:rPr lang="es-GT" sz="1800" b="1" dirty="0">
                <a:solidFill>
                  <a:srgbClr val="3E80B3"/>
                </a:solidFill>
                <a:latin typeface="Arial" panose="020B0604020202020204" pitchFamily="34" charset="0"/>
                <a:ea typeface="Arial" charset="0"/>
                <a:cs typeface="Arial" panose="020B0604020202020204" pitchFamily="34" charset="0"/>
              </a:rPr>
              <a:t>Movimiento Fomento por la Nutrición (SUN</a:t>
            </a:r>
            <a:r>
              <a:rPr lang="es-GT" sz="1800" b="1" dirty="0" smtClean="0">
                <a:solidFill>
                  <a:srgbClr val="3E80B3"/>
                </a:solidFill>
                <a:latin typeface="Arial" panose="020B0604020202020204" pitchFamily="34" charset="0"/>
                <a:ea typeface="Arial" charset="0"/>
                <a:cs typeface="Arial" panose="020B0604020202020204" pitchFamily="34" charset="0"/>
              </a:rPr>
              <a:t>) </a:t>
            </a:r>
            <a:endParaRPr lang="es-GT" sz="1800" b="1" dirty="0">
              <a:solidFill>
                <a:srgbClr val="3E80B3"/>
              </a:solidFill>
              <a:latin typeface="Arial" panose="020B0604020202020204" pitchFamily="34" charset="0"/>
              <a:ea typeface="Arial" charset="0"/>
              <a:cs typeface="Arial" panose="020B0604020202020204" pitchFamily="34" charset="0"/>
            </a:endParaRPr>
          </a:p>
        </p:txBody>
      </p:sp>
      <p:sp>
        <p:nvSpPr>
          <p:cNvPr id="13" name="Rectángulo 12"/>
          <p:cNvSpPr/>
          <p:nvPr/>
        </p:nvSpPr>
        <p:spPr>
          <a:xfrm>
            <a:off x="5896188" y="5573757"/>
            <a:ext cx="6118012" cy="954107"/>
          </a:xfrm>
          <a:prstGeom prst="rect">
            <a:avLst/>
          </a:prstGeom>
        </p:spPr>
        <p:txBody>
          <a:bodyPr wrap="square">
            <a:spAutoFit/>
          </a:bodyPr>
          <a:lstStyle/>
          <a:p>
            <a:pPr algn="just"/>
            <a:r>
              <a:rPr lang="es-GT" sz="1400" dirty="0">
                <a:solidFill>
                  <a:prstClr val="black"/>
                </a:solidFill>
                <a:latin typeface="Arial" panose="020B0604020202020204" pitchFamily="34" charset="0"/>
                <a:cs typeface="Arial" panose="020B0604020202020204" pitchFamily="34" charset="0"/>
              </a:rPr>
              <a:t>Informe de seguimiento a las acciones realizadas en el marco del SUN y Evaluación Conjunta 2021, coordinada con representantes de academia, donantes, sociedad civil, gobierno, cooperantes y sector empresarial.</a:t>
            </a:r>
          </a:p>
          <a:p>
            <a:pPr algn="just"/>
            <a:endParaRPr lang="es-GT"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423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a:t>
            </a:r>
            <a:r>
              <a:rPr lang="es-GT" sz="2800" dirty="0" smtClean="0">
                <a:latin typeface="Arial" panose="020B0604020202020204" pitchFamily="34" charset="0"/>
                <a:cs typeface="Arial" panose="020B0604020202020204" pitchFamily="34" charset="0"/>
              </a:rPr>
              <a:t>ATRIBUCIONES DE LA SESAN</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207098" y="1376697"/>
            <a:ext cx="11318151" cy="4614170"/>
          </a:xfrm>
        </p:spPr>
        <p:txBody>
          <a:bodyPr>
            <a:noAutofit/>
          </a:bodyPr>
          <a:lstStyle/>
          <a:p>
            <a:pPr marL="457200" lvl="1" indent="0">
              <a:lnSpc>
                <a:spcPct val="150000"/>
              </a:lnSpc>
              <a:buNone/>
            </a:pPr>
            <a:r>
              <a:rPr lang="es-GT" sz="1800" dirty="0">
                <a:latin typeface="Arial" panose="020B0604020202020204" pitchFamily="34" charset="0"/>
                <a:cs typeface="Arial" panose="020B0604020202020204" pitchFamily="34" charset="0"/>
              </a:rPr>
              <a:t>De conformidad con las normas que regulan su funcionamiento, las </a:t>
            </a:r>
            <a:r>
              <a:rPr lang="es-GT" sz="1800" b="1" dirty="0">
                <a:solidFill>
                  <a:srgbClr val="2786C0"/>
                </a:solidFill>
                <a:latin typeface="Arial" panose="020B0604020202020204" pitchFamily="34" charset="0"/>
                <a:cs typeface="Arial" panose="020B0604020202020204" pitchFamily="34" charset="0"/>
              </a:rPr>
              <a:t>principales </a:t>
            </a:r>
            <a:r>
              <a:rPr lang="es-GT" sz="1800" b="1" dirty="0" smtClean="0">
                <a:solidFill>
                  <a:srgbClr val="2786C0"/>
                </a:solidFill>
                <a:latin typeface="Arial" panose="020B0604020202020204" pitchFamily="34" charset="0"/>
                <a:cs typeface="Arial" panose="020B0604020202020204" pitchFamily="34" charset="0"/>
              </a:rPr>
              <a:t>atribuciones </a:t>
            </a:r>
            <a:r>
              <a:rPr lang="es-GT" sz="1800" dirty="0" smtClean="0">
                <a:latin typeface="Arial" panose="020B0604020202020204" pitchFamily="34" charset="0"/>
                <a:cs typeface="Arial" panose="020B0604020202020204" pitchFamily="34" charset="0"/>
              </a:rPr>
              <a:t>de la SESAN </a:t>
            </a:r>
            <a:r>
              <a:rPr lang="es-GT" sz="1800" dirty="0">
                <a:latin typeface="Arial" panose="020B0604020202020204" pitchFamily="34" charset="0"/>
                <a:cs typeface="Arial" panose="020B0604020202020204" pitchFamily="34" charset="0"/>
              </a:rPr>
              <a:t>son:</a:t>
            </a:r>
          </a:p>
          <a:p>
            <a:pPr lvl="1" algn="just">
              <a:lnSpc>
                <a:spcPct val="150000"/>
              </a:lnSpc>
              <a:buClr>
                <a:srgbClr val="0070C0"/>
              </a:buClr>
              <a:buFont typeface="Wingdings" panose="05000000000000000000" pitchFamily="2" charset="2"/>
              <a:buChar char="§"/>
            </a:pPr>
            <a:r>
              <a:rPr lang="es-GT" sz="1800" dirty="0" smtClean="0">
                <a:latin typeface="Arial" panose="020B0604020202020204" pitchFamily="34" charset="0"/>
                <a:cs typeface="Arial" panose="020B0604020202020204" pitchFamily="34" charset="0"/>
              </a:rPr>
              <a:t>Establecer </a:t>
            </a:r>
            <a:r>
              <a:rPr lang="es-GT" sz="1800" dirty="0">
                <a:latin typeface="Arial" panose="020B0604020202020204" pitchFamily="34" charset="0"/>
                <a:cs typeface="Arial" panose="020B0604020202020204" pitchFamily="34" charset="0"/>
              </a:rPr>
              <a:t>los procedimientos de </a:t>
            </a:r>
            <a:r>
              <a:rPr lang="es-GT" sz="1800" b="1" dirty="0">
                <a:solidFill>
                  <a:srgbClr val="2786C0"/>
                </a:solidFill>
                <a:latin typeface="Arial" panose="020B0604020202020204" pitchFamily="34" charset="0"/>
                <a:cs typeface="Arial" panose="020B0604020202020204" pitchFamily="34" charset="0"/>
              </a:rPr>
              <a:t>planificación técnica y coordinación </a:t>
            </a:r>
            <a:r>
              <a:rPr lang="es-GT" sz="1800" dirty="0">
                <a:latin typeface="Arial" panose="020B0604020202020204" pitchFamily="34" charset="0"/>
                <a:cs typeface="Arial" panose="020B0604020202020204" pitchFamily="34" charset="0"/>
              </a:rPr>
              <a:t>entre las instituciones del Estado, la sociedad guatemalteca, las organizaciones no gubernamentales y las agencias de cooperación internacional vinculadas con la seguridad alimentaria y nutricional, en los diferentes niveles del país (nacional, departamental, municipal y comunitario). </a:t>
            </a:r>
          </a:p>
          <a:p>
            <a:pPr lvl="1" algn="just">
              <a:lnSpc>
                <a:spcPct val="150000"/>
              </a:lnSpc>
              <a:buClr>
                <a:srgbClr val="0070C0"/>
              </a:buClr>
              <a:buFont typeface="Wingdings" panose="05000000000000000000" pitchFamily="2" charset="2"/>
              <a:buChar char="§"/>
            </a:pPr>
            <a:r>
              <a:rPr lang="es-GT" sz="1800" dirty="0">
                <a:latin typeface="Arial" panose="020B0604020202020204" pitchFamily="34" charset="0"/>
                <a:cs typeface="Arial" panose="020B0604020202020204" pitchFamily="34" charset="0"/>
              </a:rPr>
              <a:t>Coordinar la formulación, actualización, ejecución, seguimiento y evaluación del </a:t>
            </a:r>
            <a:r>
              <a:rPr lang="es-GT" sz="1800" b="1" dirty="0">
                <a:solidFill>
                  <a:srgbClr val="2786C0"/>
                </a:solidFill>
                <a:latin typeface="Arial" panose="020B0604020202020204" pitchFamily="34" charset="0"/>
                <a:cs typeface="Arial" panose="020B0604020202020204" pitchFamily="34" charset="0"/>
              </a:rPr>
              <a:t>Plan Estratégico Nacional de SAN</a:t>
            </a:r>
            <a:r>
              <a:rPr lang="es-GT" sz="1800" dirty="0">
                <a:latin typeface="Arial" panose="020B0604020202020204" pitchFamily="34" charset="0"/>
                <a:cs typeface="Arial" panose="020B0604020202020204" pitchFamily="34" charset="0"/>
              </a:rPr>
              <a:t>.</a:t>
            </a:r>
          </a:p>
          <a:p>
            <a:pPr lvl="1" algn="just">
              <a:lnSpc>
                <a:spcPct val="150000"/>
              </a:lnSpc>
              <a:buClr>
                <a:srgbClr val="0070C0"/>
              </a:buClr>
              <a:buFont typeface="Wingdings" panose="05000000000000000000" pitchFamily="2" charset="2"/>
              <a:buChar char="§"/>
            </a:pPr>
            <a:r>
              <a:rPr lang="es-GT" sz="1800" dirty="0">
                <a:latin typeface="Arial" panose="020B0604020202020204" pitchFamily="34" charset="0"/>
                <a:cs typeface="Arial" panose="020B0604020202020204" pitchFamily="34" charset="0"/>
              </a:rPr>
              <a:t>Apoyar a las instancias ejecutoras en la planificación y programación de los </a:t>
            </a:r>
            <a:r>
              <a:rPr lang="es-GT" sz="1800" b="1" dirty="0">
                <a:solidFill>
                  <a:srgbClr val="2786C0"/>
                </a:solidFill>
                <a:latin typeface="Arial" panose="020B0604020202020204" pitchFamily="34" charset="0"/>
                <a:cs typeface="Arial" panose="020B0604020202020204" pitchFamily="34" charset="0"/>
              </a:rPr>
              <a:t>planes sectoriales estratégicos y operativos</a:t>
            </a:r>
            <a:r>
              <a:rPr lang="es-GT" sz="1800" dirty="0">
                <a:latin typeface="Arial" panose="020B0604020202020204" pitchFamily="34" charset="0"/>
                <a:cs typeface="Arial" panose="020B0604020202020204" pitchFamily="34" charset="0"/>
              </a:rPr>
              <a:t> con acciones priorizadas de acuerdo a la Política Nacional de SAN.</a:t>
            </a:r>
          </a:p>
          <a:p>
            <a:pPr lvl="1">
              <a:lnSpc>
                <a:spcPct val="150000"/>
              </a:lnSpc>
              <a:buClr>
                <a:srgbClr val="0070C0"/>
              </a:buClr>
              <a:buFont typeface="Wingdings" panose="05000000000000000000" pitchFamily="2" charset="2"/>
              <a:buChar char="§"/>
            </a:pPr>
            <a:endParaRPr lang="es-GT" sz="1800" dirty="0" smtClean="0">
              <a:latin typeface="Arial" panose="020B0604020202020204" pitchFamily="34" charset="0"/>
              <a:cs typeface="Arial" panose="020B0604020202020204" pitchFamily="34" charset="0"/>
            </a:endParaRPr>
          </a:p>
        </p:txBody>
      </p:sp>
      <p:sp>
        <p:nvSpPr>
          <p:cNvPr id="3" name="CuadroTexto 2"/>
          <p:cNvSpPr txBox="1"/>
          <p:nvPr/>
        </p:nvSpPr>
        <p:spPr>
          <a:xfrm>
            <a:off x="374862" y="6249376"/>
            <a:ext cx="9781589" cy="338554"/>
          </a:xfrm>
          <a:prstGeom prst="rect">
            <a:avLst/>
          </a:prstGeom>
          <a:noFill/>
        </p:spPr>
        <p:txBody>
          <a:bodyPr wrap="none" rtlCol="0">
            <a:spAutoFit/>
          </a:bodyPr>
          <a:lstStyle/>
          <a:p>
            <a:r>
              <a:rPr lang="es-GT" sz="1600" dirty="0" smtClean="0">
                <a:solidFill>
                  <a:schemeClr val="bg1">
                    <a:lumMod val="50000"/>
                  </a:schemeClr>
                </a:solidFill>
                <a:latin typeface="Arial" panose="020B0604020202020204" pitchFamily="34" charset="0"/>
                <a:cs typeface="Arial" panose="020B0604020202020204" pitchFamily="34" charset="0"/>
              </a:rPr>
              <a:t>Fuente: Artículo 22 del Decreto 32-2005, Ley del Sistema Nacional de Seguridad Alimentaria y Nutricional</a:t>
            </a:r>
            <a:endParaRPr lang="es-GT" sz="1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41587" y="1319358"/>
            <a:ext cx="11578913" cy="9237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2000" b="1" dirty="0">
                <a:solidFill>
                  <a:srgbClr val="3E80B3"/>
                </a:solidFill>
                <a:latin typeface="Arial" charset="0"/>
                <a:ea typeface="Arial" charset="0"/>
                <a:cs typeface="Arial" charset="0"/>
              </a:rPr>
              <a:t>Costeo de Intervenciones de la GCNN a través del Programa Conjunto (PC) </a:t>
            </a:r>
            <a:r>
              <a:rPr lang="es-GT" sz="2000" b="1" dirty="0" smtClean="0">
                <a:solidFill>
                  <a:srgbClr val="3E80B3"/>
                </a:solidFill>
                <a:latin typeface="Arial" charset="0"/>
                <a:ea typeface="Arial" charset="0"/>
                <a:cs typeface="Arial" charset="0"/>
              </a:rPr>
              <a:t/>
            </a:r>
            <a:br>
              <a:rPr lang="es-GT" sz="2000" b="1" dirty="0" smtClean="0">
                <a:solidFill>
                  <a:srgbClr val="3E80B3"/>
                </a:solidFill>
                <a:latin typeface="Arial" charset="0"/>
                <a:ea typeface="Arial" charset="0"/>
                <a:cs typeface="Arial" charset="0"/>
              </a:rPr>
            </a:br>
            <a:r>
              <a:rPr lang="es-GT" sz="2000" b="1" dirty="0" smtClean="0">
                <a:solidFill>
                  <a:srgbClr val="3E80B3"/>
                </a:solidFill>
                <a:latin typeface="Arial" charset="0"/>
                <a:ea typeface="Arial" charset="0"/>
                <a:cs typeface="Arial" charset="0"/>
              </a:rPr>
              <a:t>“</a:t>
            </a:r>
            <a:r>
              <a:rPr lang="es-GT" sz="2000" b="1" dirty="0">
                <a:solidFill>
                  <a:srgbClr val="3E80B3"/>
                </a:solidFill>
                <a:latin typeface="Arial" charset="0"/>
                <a:ea typeface="Arial" charset="0"/>
                <a:cs typeface="Arial" charset="0"/>
              </a:rPr>
              <a:t>Fortaleciendo la arquitectura financiera para la financiación de la Gran Cruzada Nacional por la Nutrición de Guatemala”</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8" name="Rectángulo 7"/>
          <p:cNvSpPr/>
          <p:nvPr/>
        </p:nvSpPr>
        <p:spPr>
          <a:xfrm>
            <a:off x="319215" y="4711700"/>
            <a:ext cx="11634660" cy="1477328"/>
          </a:xfrm>
          <a:prstGeom prst="rect">
            <a:avLst/>
          </a:prstGeom>
        </p:spPr>
        <p:txBody>
          <a:bodyPr wrap="square">
            <a:spAutoFit/>
          </a:bodyPr>
          <a:lstStyle/>
          <a:p>
            <a:pPr algn="just"/>
            <a:r>
              <a:rPr lang="es-GT" dirty="0">
                <a:solidFill>
                  <a:prstClr val="black"/>
                </a:solidFill>
                <a:latin typeface="Arial" panose="020B0604020202020204" pitchFamily="34" charset="0"/>
                <a:cs typeface="Arial" panose="020B0604020202020204" pitchFamily="34" charset="0"/>
              </a:rPr>
              <a:t>A inicios del tercer cuatrimestre del año,  se logró costear </a:t>
            </a:r>
            <a:r>
              <a:rPr lang="es-GT" sz="2400" b="1" dirty="0">
                <a:solidFill>
                  <a:srgbClr val="3E80B3"/>
                </a:solidFill>
                <a:latin typeface="Arial" charset="0"/>
                <a:ea typeface="Arial" charset="0"/>
                <a:cs typeface="Arial" charset="0"/>
              </a:rPr>
              <a:t>29</a:t>
            </a:r>
            <a:r>
              <a:rPr lang="es-GT" dirty="0">
                <a:solidFill>
                  <a:prstClr val="black"/>
                </a:solidFill>
                <a:latin typeface="Arial" panose="020B0604020202020204" pitchFamily="34" charset="0"/>
                <a:cs typeface="Arial" panose="020B0604020202020204" pitchFamily="34" charset="0"/>
              </a:rPr>
              <a:t> intervenciones de las cinco líneas de acción de la GCNN y se realizó una adaptación del </a:t>
            </a:r>
            <a:r>
              <a:rPr lang="es-GT" sz="2400" b="1" dirty="0">
                <a:solidFill>
                  <a:srgbClr val="3E80B3"/>
                </a:solidFill>
                <a:latin typeface="Arial" charset="0"/>
                <a:ea typeface="Arial" charset="0"/>
                <a:cs typeface="Arial" charset="0"/>
              </a:rPr>
              <a:t>modelo conceptual y prescriptivo </a:t>
            </a:r>
            <a:r>
              <a:rPr lang="es-GT" dirty="0">
                <a:solidFill>
                  <a:prstClr val="black"/>
                </a:solidFill>
                <a:latin typeface="Arial" panose="020B0604020202020204" pitchFamily="34" charset="0"/>
                <a:cs typeface="Arial" panose="020B0604020202020204" pitchFamily="34" charset="0"/>
              </a:rPr>
              <a:t>de la malnutrición a través del trabajo conjunto con las instituciones de gobierno involucradas, además del costo se han definido </a:t>
            </a:r>
            <a:r>
              <a:rPr lang="es-GT" sz="2400" b="1" dirty="0">
                <a:solidFill>
                  <a:srgbClr val="3E80B3"/>
                </a:solidFill>
                <a:latin typeface="Arial" charset="0"/>
                <a:ea typeface="Arial" charset="0"/>
                <a:cs typeface="Arial" charset="0"/>
              </a:rPr>
              <a:t>brechas en los servicios </a:t>
            </a:r>
            <a:r>
              <a:rPr lang="es-GT" dirty="0">
                <a:solidFill>
                  <a:prstClr val="black"/>
                </a:solidFill>
                <a:latin typeface="Arial" panose="020B0604020202020204" pitchFamily="34" charset="0"/>
                <a:cs typeface="Arial" panose="020B0604020202020204" pitchFamily="34" charset="0"/>
              </a:rPr>
              <a:t>para proporcionar escenarios de implementación.</a:t>
            </a: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6381" t="21102" b="28541"/>
          <a:stretch/>
        </p:blipFill>
        <p:spPr>
          <a:xfrm>
            <a:off x="2350539" y="2243103"/>
            <a:ext cx="6641061" cy="2378081"/>
          </a:xfrm>
          <a:prstGeom prst="rect">
            <a:avLst/>
          </a:prstGeom>
        </p:spPr>
      </p:pic>
      <p:sp>
        <p:nvSpPr>
          <p:cNvPr id="9" name="Rectángulo 8"/>
          <p:cNvSpPr/>
          <p:nvPr/>
        </p:nvSpPr>
        <p:spPr>
          <a:xfrm>
            <a:off x="7062867" y="4251852"/>
            <a:ext cx="1928733" cy="369332"/>
          </a:xfrm>
          <a:prstGeom prst="rect">
            <a:avLst/>
          </a:prstGeom>
          <a:solidFill>
            <a:schemeClr val="bg1"/>
          </a:solidFill>
        </p:spPr>
        <p:txBody>
          <a:bodyPr wrap="none">
            <a:spAutoFit/>
          </a:bodyPr>
          <a:lstStyle/>
          <a:p>
            <a:r>
              <a:rPr lang="es-GT" b="1" dirty="0">
                <a:latin typeface="Arial" panose="020B0604020202020204" pitchFamily="34" charset="0"/>
                <a:cs typeface="Arial" panose="020B0604020202020204" pitchFamily="34" charset="0"/>
              </a:rPr>
              <a:t> Fuente: </a:t>
            </a:r>
            <a:r>
              <a:rPr lang="es-GT" dirty="0" smtClean="0">
                <a:latin typeface="Arial" panose="020B0604020202020204" pitchFamily="34" charset="0"/>
                <a:cs typeface="Arial" panose="020B0604020202020204" pitchFamily="34" charset="0"/>
              </a:rPr>
              <a:t>SESAN</a:t>
            </a:r>
            <a:endParaRPr lang="es-GT" dirty="0"/>
          </a:p>
        </p:txBody>
      </p:sp>
    </p:spTree>
    <p:extLst>
      <p:ext uri="{BB962C8B-B14F-4D97-AF65-F5344CB8AC3E}">
        <p14:creationId xmlns:p14="http://schemas.microsoft.com/office/powerpoint/2010/main" val="798143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0" y="1471759"/>
            <a:ext cx="11578913" cy="471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2000" b="1" dirty="0">
                <a:solidFill>
                  <a:srgbClr val="3E80B3"/>
                </a:solidFill>
                <a:latin typeface="Arial" charset="0"/>
                <a:ea typeface="Arial" charset="0"/>
                <a:cs typeface="Arial" charset="0"/>
              </a:rPr>
              <a:t>Curso virtual de la de la Gran Cruzada Nacional por la Nutrición </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8" name="Rectángulo 7"/>
          <p:cNvSpPr/>
          <p:nvPr/>
        </p:nvSpPr>
        <p:spPr>
          <a:xfrm>
            <a:off x="6172200" y="2175010"/>
            <a:ext cx="5626100" cy="2123658"/>
          </a:xfrm>
          <a:prstGeom prst="rect">
            <a:avLst/>
          </a:prstGeom>
        </p:spPr>
        <p:txBody>
          <a:bodyPr wrap="square">
            <a:spAutoFit/>
          </a:bodyPr>
          <a:lstStyle/>
          <a:p>
            <a:pPr algn="just"/>
            <a:r>
              <a:rPr lang="es-GT" dirty="0">
                <a:solidFill>
                  <a:prstClr val="black"/>
                </a:solidFill>
                <a:latin typeface="Arial" panose="020B0604020202020204" pitchFamily="34" charset="0"/>
                <a:cs typeface="Arial" panose="020B0604020202020204" pitchFamily="34" charset="0"/>
              </a:rPr>
              <a:t>Con el propósito de continuar fortaleciendo las competencias y habilidades de los representantes del SINASAN, se desarrollaron la quinta y sexta cohorte del Curso Virtual GCNN, logrando la capacitación de </a:t>
            </a:r>
            <a:r>
              <a:rPr lang="es-GT" sz="2400" b="1" dirty="0">
                <a:solidFill>
                  <a:srgbClr val="3E80B3"/>
                </a:solidFill>
                <a:latin typeface="Arial" charset="0"/>
                <a:ea typeface="Arial" charset="0"/>
                <a:cs typeface="Arial" charset="0"/>
              </a:rPr>
              <a:t>458</a:t>
            </a:r>
            <a:r>
              <a:rPr lang="es-GT" sz="2000" dirty="0">
                <a:solidFill>
                  <a:prstClr val="black"/>
                </a:solidFill>
                <a:latin typeface="Arial" panose="020B0604020202020204" pitchFamily="34" charset="0"/>
                <a:cs typeface="Arial" panose="020B0604020202020204" pitchFamily="34" charset="0"/>
              </a:rPr>
              <a:t> </a:t>
            </a:r>
            <a:r>
              <a:rPr lang="es-GT" dirty="0">
                <a:solidFill>
                  <a:prstClr val="black"/>
                </a:solidFill>
                <a:latin typeface="Arial" panose="020B0604020202020204" pitchFamily="34" charset="0"/>
                <a:cs typeface="Arial" panose="020B0604020202020204" pitchFamily="34" charset="0"/>
              </a:rPr>
              <a:t>representantes de ministerios, secretarías, municipalidades, cooperación internacional y sociedad civil. </a:t>
            </a:r>
          </a:p>
        </p:txBody>
      </p:sp>
      <p:sp>
        <p:nvSpPr>
          <p:cNvPr id="9" name="Rectángulo 8"/>
          <p:cNvSpPr/>
          <p:nvPr/>
        </p:nvSpPr>
        <p:spPr>
          <a:xfrm>
            <a:off x="195128" y="5276494"/>
            <a:ext cx="1928733" cy="369332"/>
          </a:xfrm>
          <a:prstGeom prst="rect">
            <a:avLst/>
          </a:prstGeom>
          <a:solidFill>
            <a:schemeClr val="bg1"/>
          </a:solidFill>
        </p:spPr>
        <p:txBody>
          <a:bodyPr wrap="none">
            <a:spAutoFit/>
          </a:bodyPr>
          <a:lstStyle/>
          <a:p>
            <a:r>
              <a:rPr lang="es-GT" b="1" dirty="0">
                <a:latin typeface="Arial" panose="020B0604020202020204" pitchFamily="34" charset="0"/>
                <a:cs typeface="Arial" panose="020B0604020202020204" pitchFamily="34" charset="0"/>
              </a:rPr>
              <a:t> Fuente: </a:t>
            </a:r>
            <a:r>
              <a:rPr lang="es-GT" dirty="0" smtClean="0">
                <a:latin typeface="Arial" panose="020B0604020202020204" pitchFamily="34" charset="0"/>
                <a:cs typeface="Arial" panose="020B0604020202020204" pitchFamily="34" charset="0"/>
              </a:rPr>
              <a:t>SESAN</a:t>
            </a:r>
            <a:endParaRPr lang="es-GT" dirty="0"/>
          </a:p>
        </p:txBody>
      </p:sp>
      <p:pic>
        <p:nvPicPr>
          <p:cNvPr id="7" name="Imagen 6"/>
          <p:cNvPicPr>
            <a:picLocks noChangeAspect="1"/>
          </p:cNvPicPr>
          <p:nvPr/>
        </p:nvPicPr>
        <p:blipFill>
          <a:blip r:embed="rId4"/>
          <a:stretch>
            <a:fillRect/>
          </a:stretch>
        </p:blipFill>
        <p:spPr>
          <a:xfrm>
            <a:off x="423728" y="2175010"/>
            <a:ext cx="5457152" cy="3086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3679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1306" y="1224010"/>
            <a:ext cx="11578913" cy="471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2000" b="1" dirty="0" smtClean="0">
                <a:solidFill>
                  <a:srgbClr val="3E80B3"/>
                </a:solidFill>
                <a:latin typeface="Arial" charset="0"/>
                <a:ea typeface="Arial" charset="0"/>
                <a:cs typeface="Arial" charset="0"/>
              </a:rPr>
              <a:t>Monitoreo y Evaluación</a:t>
            </a:r>
            <a:endParaRPr lang="es-GT" sz="2000" b="1" dirty="0">
              <a:solidFill>
                <a:srgbClr val="3E80B3"/>
              </a:solidFill>
              <a:latin typeface="Arial" charset="0"/>
              <a:ea typeface="Arial" charset="0"/>
              <a:cs typeface="Arial"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graphicFrame>
        <p:nvGraphicFramePr>
          <p:cNvPr id="2" name="Diagrama 1"/>
          <p:cNvGraphicFramePr/>
          <p:nvPr>
            <p:extLst>
              <p:ext uri="{D42A27DB-BD31-4B8C-83A1-F6EECF244321}">
                <p14:modId xmlns:p14="http://schemas.microsoft.com/office/powerpoint/2010/main" val="2020476186"/>
              </p:ext>
            </p:extLst>
          </p:nvPr>
        </p:nvGraphicFramePr>
        <p:xfrm>
          <a:off x="1306" y="1459681"/>
          <a:ext cx="11675868" cy="5175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8557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376288" y="1896684"/>
            <a:ext cx="2025855" cy="2557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GT" sz="2000" b="1" dirty="0">
                <a:solidFill>
                  <a:srgbClr val="3E80B3"/>
                </a:solidFill>
                <a:latin typeface="Arial" charset="0"/>
                <a:ea typeface="Arial" charset="0"/>
                <a:cs typeface="Arial" charset="0"/>
              </a:rPr>
              <a:t>Seguimiento a la ejecución financiera del Plan Operativo de Seguridad Alimentaria y Nutricional POASAN </a:t>
            </a:r>
            <a:r>
              <a:rPr lang="es-GT" sz="2000" b="1" dirty="0" smtClean="0">
                <a:solidFill>
                  <a:srgbClr val="3E80B3"/>
                </a:solidFill>
                <a:latin typeface="Arial" charset="0"/>
                <a:ea typeface="Arial" charset="0"/>
                <a:cs typeface="Arial" charset="0"/>
              </a:rPr>
              <a:t>2021</a:t>
            </a:r>
          </a:p>
        </p:txBody>
      </p:sp>
      <p:sp>
        <p:nvSpPr>
          <p:cNvPr id="11" name="Rectángulo 10"/>
          <p:cNvSpPr/>
          <p:nvPr/>
        </p:nvSpPr>
        <p:spPr>
          <a:xfrm>
            <a:off x="215900" y="5120362"/>
            <a:ext cx="2346632" cy="1492716"/>
          </a:xfrm>
          <a:prstGeom prst="rect">
            <a:avLst/>
          </a:prstGeom>
        </p:spPr>
        <p:txBody>
          <a:bodyPr wrap="square">
            <a:spAutoFit/>
          </a:bodyPr>
          <a:lstStyle/>
          <a:p>
            <a:pPr algn="just"/>
            <a:r>
              <a:rPr lang="es-GT" sz="1300" b="1" dirty="0" smtClean="0">
                <a:latin typeface="Arial" panose="020B0604020202020204" pitchFamily="34" charset="0"/>
                <a:cs typeface="Arial" panose="020B0604020202020204" pitchFamily="34" charset="0"/>
              </a:rPr>
              <a:t>Información al 31/12/2021.</a:t>
            </a:r>
          </a:p>
          <a:p>
            <a:pPr algn="just"/>
            <a:r>
              <a:rPr lang="es-GT" sz="1300" dirty="0">
                <a:solidFill>
                  <a:schemeClr val="bg1">
                    <a:lumMod val="50000"/>
                  </a:schemeClr>
                </a:solidFill>
                <a:latin typeface="Arial" panose="020B0604020202020204" pitchFamily="34" charset="0"/>
                <a:cs typeface="Arial" panose="020B0604020202020204" pitchFamily="34" charset="0"/>
              </a:rPr>
              <a:t>Fuente: SICOIN R00804768.rpt. CIV: SIGES  R00818630.rpt. SBS: Reporte paralelo elaborado por la SBS, fuente SIGES y SICOIN </a:t>
            </a:r>
          </a:p>
        </p:txBody>
      </p:sp>
      <p:pic>
        <p:nvPicPr>
          <p:cNvPr id="6" name="Imagen 5"/>
          <p:cNvPicPr>
            <a:picLocks noChangeAspect="1"/>
          </p:cNvPicPr>
          <p:nvPr/>
        </p:nvPicPr>
        <p:blipFill>
          <a:blip r:embed="rId4"/>
          <a:stretch>
            <a:fillRect/>
          </a:stretch>
        </p:blipFill>
        <p:spPr>
          <a:xfrm>
            <a:off x="2949678" y="117988"/>
            <a:ext cx="9035845" cy="6427563"/>
          </a:xfrm>
          <a:prstGeom prst="rect">
            <a:avLst/>
          </a:prstGeom>
          <a:solidFill>
            <a:schemeClr val="bg1"/>
          </a:solidFill>
        </p:spPr>
      </p:pic>
    </p:spTree>
    <p:extLst>
      <p:ext uri="{BB962C8B-B14F-4D97-AF65-F5344CB8AC3E}">
        <p14:creationId xmlns:p14="http://schemas.microsoft.com/office/powerpoint/2010/main" val="1588511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49890" y="1301945"/>
            <a:ext cx="4962213" cy="407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200"/>
              </a:spcBef>
              <a:buNone/>
            </a:pPr>
            <a:r>
              <a:rPr lang="es-GT" sz="1900" b="1" dirty="0" smtClean="0">
                <a:solidFill>
                  <a:srgbClr val="0070C0"/>
                </a:solidFill>
                <a:latin typeface="Arial" panose="020B0604020202020204" pitchFamily="34" charset="0"/>
                <a:cs typeface="Arial" panose="020B0604020202020204" pitchFamily="34" charset="0"/>
              </a:rPr>
              <a:t>Proyecto Crecer Sano</a:t>
            </a:r>
            <a:endParaRPr lang="es-GT" sz="1900" b="1" dirty="0">
              <a:solidFill>
                <a:srgbClr val="0070C0"/>
              </a:solidFill>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8" name="Rectángulo 7"/>
          <p:cNvSpPr/>
          <p:nvPr/>
        </p:nvSpPr>
        <p:spPr>
          <a:xfrm>
            <a:off x="249890" y="4564471"/>
            <a:ext cx="5173007" cy="1046440"/>
          </a:xfrm>
          <a:prstGeom prst="rect">
            <a:avLst/>
          </a:prstGeom>
        </p:spPr>
        <p:txBody>
          <a:bodyPr wrap="square">
            <a:spAutoFit/>
          </a:bodyPr>
          <a:lstStyle/>
          <a:p>
            <a:pPr algn="just"/>
            <a:r>
              <a:rPr lang="es-GT" sz="1400" dirty="0">
                <a:solidFill>
                  <a:prstClr val="black"/>
                </a:solidFill>
                <a:latin typeface="Arial" panose="020B0604020202020204" pitchFamily="34" charset="0"/>
                <a:cs typeface="Arial" panose="020B0604020202020204" pitchFamily="34" charset="0"/>
              </a:rPr>
              <a:t>En el último cuatrimestre se capacitaron </a:t>
            </a:r>
            <a:r>
              <a:rPr lang="es-GT" sz="2000" b="1" dirty="0">
                <a:solidFill>
                  <a:srgbClr val="0070C0"/>
                </a:solidFill>
                <a:latin typeface="Arial" panose="020B0604020202020204" pitchFamily="34" charset="0"/>
                <a:cs typeface="Arial" panose="020B0604020202020204" pitchFamily="34" charset="0"/>
              </a:rPr>
              <a:t>126</a:t>
            </a:r>
            <a:r>
              <a:rPr lang="es-GT" sz="1400" dirty="0">
                <a:solidFill>
                  <a:prstClr val="black"/>
                </a:solidFill>
                <a:latin typeface="Arial" panose="020B0604020202020204" pitchFamily="34" charset="0"/>
                <a:cs typeface="Arial" panose="020B0604020202020204" pitchFamily="34" charset="0"/>
              </a:rPr>
              <a:t> técnicos de SESAN de los siete departamentos priorizados por este proyecto sobre temas relacionados a la prevención de la desnutrición crónica.</a:t>
            </a:r>
          </a:p>
        </p:txBody>
      </p:sp>
      <p:sp>
        <p:nvSpPr>
          <p:cNvPr id="12" name="Marcador de contenido 6">
            <a:extLst>
              <a:ext uri="{FF2B5EF4-FFF2-40B4-BE49-F238E27FC236}">
                <a16:creationId xmlns:a16="http://schemas.microsoft.com/office/drawing/2014/main" xmlns="" id="{FDEFACA7-B903-4B3E-851C-F8FB7B3942D0}"/>
              </a:ext>
            </a:extLst>
          </p:cNvPr>
          <p:cNvSpPr txBox="1">
            <a:spLocks/>
          </p:cNvSpPr>
          <p:nvPr/>
        </p:nvSpPr>
        <p:spPr>
          <a:xfrm>
            <a:off x="5998201" y="1301945"/>
            <a:ext cx="5554010" cy="407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200"/>
              </a:spcBef>
              <a:buNone/>
            </a:pPr>
            <a:r>
              <a:rPr lang="es-GT" sz="1900" b="1" dirty="0">
                <a:solidFill>
                  <a:srgbClr val="0070C0"/>
                </a:solidFill>
                <a:latin typeface="Arial" panose="020B0604020202020204" pitchFamily="34" charset="0"/>
                <a:cs typeface="Arial" panose="020B0604020202020204" pitchFamily="34" charset="0"/>
              </a:rPr>
              <a:t>Apoyo al Programa Acompáñame a Crecer</a:t>
            </a:r>
          </a:p>
        </p:txBody>
      </p:sp>
      <p:graphicFrame>
        <p:nvGraphicFramePr>
          <p:cNvPr id="6" name="Diagrama 5"/>
          <p:cNvGraphicFramePr/>
          <p:nvPr>
            <p:extLst>
              <p:ext uri="{D42A27DB-BD31-4B8C-83A1-F6EECF244321}">
                <p14:modId xmlns:p14="http://schemas.microsoft.com/office/powerpoint/2010/main" val="2916436272"/>
              </p:ext>
            </p:extLst>
          </p:nvPr>
        </p:nvGraphicFramePr>
        <p:xfrm>
          <a:off x="5650512" y="4516183"/>
          <a:ext cx="6249388" cy="203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n 2"/>
          <p:cNvPicPr>
            <a:picLocks noChangeAspect="1"/>
          </p:cNvPicPr>
          <p:nvPr/>
        </p:nvPicPr>
        <p:blipFill rotWithShape="1">
          <a:blip r:embed="rId9" cstate="print">
            <a:extLst>
              <a:ext uri="{28A0092B-C50C-407E-A947-70E740481C1C}">
                <a14:useLocalDpi xmlns:a14="http://schemas.microsoft.com/office/drawing/2010/main" val="0"/>
              </a:ext>
            </a:extLst>
          </a:blip>
          <a:srcRect t="28397"/>
          <a:stretch/>
        </p:blipFill>
        <p:spPr>
          <a:xfrm>
            <a:off x="5790763" y="1800891"/>
            <a:ext cx="5554010" cy="2649596"/>
          </a:xfrm>
          <a:prstGeom prst="rect">
            <a:avLst/>
          </a:prstGeom>
        </p:spPr>
      </p:pic>
      <p:sp>
        <p:nvSpPr>
          <p:cNvPr id="9" name="Rectángulo 8"/>
          <p:cNvSpPr/>
          <p:nvPr/>
        </p:nvSpPr>
        <p:spPr>
          <a:xfrm>
            <a:off x="9805569" y="4142710"/>
            <a:ext cx="1539204" cy="307777"/>
          </a:xfrm>
          <a:prstGeom prst="rect">
            <a:avLst/>
          </a:prstGeom>
          <a:solidFill>
            <a:schemeClr val="bg1"/>
          </a:solidFill>
        </p:spPr>
        <p:txBody>
          <a:bodyPr wrap="none">
            <a:spAutoFit/>
          </a:bodyPr>
          <a:lstStyle/>
          <a:p>
            <a:r>
              <a:rPr lang="es-GT" sz="1400" b="1" dirty="0">
                <a:latin typeface="Arial" panose="020B0604020202020204" pitchFamily="34" charset="0"/>
                <a:cs typeface="Arial" panose="020B0604020202020204" pitchFamily="34" charset="0"/>
              </a:rPr>
              <a:t> Fuente: </a:t>
            </a:r>
            <a:r>
              <a:rPr lang="es-GT" sz="1400" dirty="0" smtClean="0">
                <a:latin typeface="Arial" panose="020B0604020202020204" pitchFamily="34" charset="0"/>
                <a:cs typeface="Arial" panose="020B0604020202020204" pitchFamily="34" charset="0"/>
              </a:rPr>
              <a:t>SESAN</a:t>
            </a:r>
            <a:endParaRPr lang="es-GT" sz="1400" dirty="0"/>
          </a:p>
        </p:txBody>
      </p:sp>
      <p:pic>
        <p:nvPicPr>
          <p:cNvPr id="5" name="Imagen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500" y="1775482"/>
            <a:ext cx="5350012" cy="2675006"/>
          </a:xfrm>
          <a:prstGeom prst="rect">
            <a:avLst/>
          </a:prstGeom>
        </p:spPr>
      </p:pic>
    </p:spTree>
    <p:extLst>
      <p:ext uri="{BB962C8B-B14F-4D97-AF65-F5344CB8AC3E}">
        <p14:creationId xmlns:p14="http://schemas.microsoft.com/office/powerpoint/2010/main" val="652201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475" y="2276573"/>
            <a:ext cx="6062216" cy="3372108"/>
          </a:xfrm>
          <a:prstGeom prst="rect">
            <a:avLst/>
          </a:prstGeom>
        </p:spPr>
      </p:pic>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49890" y="1301945"/>
            <a:ext cx="11484910" cy="19492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s-GT" sz="1900" b="1" dirty="0" smtClean="0">
                <a:solidFill>
                  <a:srgbClr val="0070C0"/>
                </a:solidFill>
                <a:latin typeface="Arial" panose="020B0604020202020204" pitchFamily="34" charset="0"/>
                <a:cs typeface="Arial" panose="020B0604020202020204" pitchFamily="34" charset="0"/>
              </a:rPr>
              <a:t>Diplomado </a:t>
            </a:r>
            <a:r>
              <a:rPr lang="es-GT" sz="1900" b="1" dirty="0">
                <a:solidFill>
                  <a:srgbClr val="0070C0"/>
                </a:solidFill>
                <a:latin typeface="Arial" panose="020B0604020202020204" pitchFamily="34" charset="0"/>
                <a:cs typeface="Arial" panose="020B0604020202020204" pitchFamily="34" charset="0"/>
              </a:rPr>
              <a:t>universitario de </a:t>
            </a:r>
            <a:r>
              <a:rPr lang="es-GT" sz="1900" b="1" dirty="0" smtClean="0">
                <a:solidFill>
                  <a:srgbClr val="0070C0"/>
                </a:solidFill>
                <a:latin typeface="Arial" panose="020B0604020202020204" pitchFamily="34" charset="0"/>
                <a:cs typeface="Arial" panose="020B0604020202020204" pitchFamily="34" charset="0"/>
              </a:rPr>
              <a:t>Comunicación </a:t>
            </a:r>
            <a:r>
              <a:rPr lang="es-GT" sz="1900" b="1" dirty="0">
                <a:solidFill>
                  <a:srgbClr val="0070C0"/>
                </a:solidFill>
                <a:latin typeface="Arial" panose="020B0604020202020204" pitchFamily="34" charset="0"/>
                <a:cs typeface="Arial" panose="020B0604020202020204" pitchFamily="34" charset="0"/>
              </a:rPr>
              <a:t>para el Cambio Social y de Comportamiento para las 114 COMUSAN de los municipios priorizados por la GCNN</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8" name="Rectángulo 7"/>
          <p:cNvSpPr/>
          <p:nvPr/>
        </p:nvSpPr>
        <p:spPr>
          <a:xfrm>
            <a:off x="216999" y="2151672"/>
            <a:ext cx="5173007" cy="3344505"/>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GT" dirty="0">
                <a:solidFill>
                  <a:prstClr val="black"/>
                </a:solidFill>
                <a:latin typeface="Arial" panose="020B0604020202020204" pitchFamily="34" charset="0"/>
                <a:cs typeface="Arial" panose="020B0604020202020204" pitchFamily="34" charset="0"/>
              </a:rPr>
              <a:t>Aval y el apoyo técnico de la Universidad Rafael Landívar y de UNICEF</a:t>
            </a:r>
          </a:p>
          <a:p>
            <a:pPr marL="285750" indent="-285750" algn="just">
              <a:lnSpc>
                <a:spcPct val="150000"/>
              </a:lnSpc>
              <a:spcAft>
                <a:spcPts val="800"/>
              </a:spcAft>
              <a:buFont typeface="Arial" panose="020B0604020202020204" pitchFamily="34" charset="0"/>
              <a:buChar char="•"/>
            </a:pPr>
            <a:r>
              <a:rPr lang="es-ES" sz="2000" b="1" dirty="0">
                <a:solidFill>
                  <a:srgbClr val="0070C0"/>
                </a:solidFill>
                <a:latin typeface="Arial" panose="020B0604020202020204" pitchFamily="34" charset="0"/>
                <a:cs typeface="Arial" panose="020B0604020202020204" pitchFamily="34" charset="0"/>
              </a:rPr>
              <a:t>517</a:t>
            </a:r>
            <a:r>
              <a:rPr lang="es-ES" dirty="0">
                <a:solidFill>
                  <a:prstClr val="black"/>
                </a:solidFill>
                <a:latin typeface="Arial" panose="020B0604020202020204" pitchFamily="34" charset="0"/>
                <a:cs typeface="Arial" panose="020B0604020202020204" pitchFamily="34" charset="0"/>
              </a:rPr>
              <a:t> participantes promovidos</a:t>
            </a:r>
          </a:p>
          <a:p>
            <a:pPr marL="285750" indent="-285750" algn="just">
              <a:lnSpc>
                <a:spcPct val="150000"/>
              </a:lnSpc>
              <a:spcAft>
                <a:spcPts val="800"/>
              </a:spcAft>
              <a:buFont typeface="Arial" panose="020B0604020202020204" pitchFamily="34" charset="0"/>
              <a:buChar char="•"/>
            </a:pPr>
            <a:r>
              <a:rPr lang="es-GT" dirty="0">
                <a:solidFill>
                  <a:prstClr val="black"/>
                </a:solidFill>
                <a:latin typeface="Arial" panose="020B0604020202020204" pitchFamily="34" charset="0"/>
                <a:cs typeface="Arial" panose="020B0604020202020204" pitchFamily="34" charset="0"/>
              </a:rPr>
              <a:t>Formulación de </a:t>
            </a:r>
            <a:r>
              <a:rPr lang="es-GT" sz="2000" b="1" dirty="0">
                <a:solidFill>
                  <a:srgbClr val="0070C0"/>
                </a:solidFill>
                <a:latin typeface="Arial" panose="020B0604020202020204" pitchFamily="34" charset="0"/>
                <a:cs typeface="Arial" panose="020B0604020202020204" pitchFamily="34" charset="0"/>
              </a:rPr>
              <a:t>10</a:t>
            </a:r>
            <a:r>
              <a:rPr lang="es-GT" dirty="0">
                <a:solidFill>
                  <a:prstClr val="black"/>
                </a:solidFill>
                <a:latin typeface="Arial" panose="020B0604020202020204" pitchFamily="34" charset="0"/>
                <a:cs typeface="Arial" panose="020B0604020202020204" pitchFamily="34" charset="0"/>
              </a:rPr>
              <a:t> planes departamentales y </a:t>
            </a:r>
            <a:r>
              <a:rPr lang="es-GT" sz="2000" b="1" dirty="0">
                <a:solidFill>
                  <a:srgbClr val="0070C0"/>
                </a:solidFill>
                <a:latin typeface="Arial" panose="020B0604020202020204" pitchFamily="34" charset="0"/>
                <a:cs typeface="Arial" panose="020B0604020202020204" pitchFamily="34" charset="0"/>
              </a:rPr>
              <a:t>114</a:t>
            </a:r>
            <a:r>
              <a:rPr lang="es-GT" dirty="0">
                <a:solidFill>
                  <a:prstClr val="black"/>
                </a:solidFill>
                <a:latin typeface="Arial" panose="020B0604020202020204" pitchFamily="34" charset="0"/>
                <a:cs typeface="Arial" panose="020B0604020202020204" pitchFamily="34" charset="0"/>
              </a:rPr>
              <a:t> municipales para la implementación de la Estrategia de comunicación para el Cambio Social y de Comportamiento de la GCNN</a:t>
            </a:r>
          </a:p>
        </p:txBody>
      </p:sp>
      <p:sp>
        <p:nvSpPr>
          <p:cNvPr id="9" name="Rectángulo 8"/>
          <p:cNvSpPr/>
          <p:nvPr/>
        </p:nvSpPr>
        <p:spPr>
          <a:xfrm>
            <a:off x="5705475" y="5781010"/>
            <a:ext cx="1539204" cy="307777"/>
          </a:xfrm>
          <a:prstGeom prst="rect">
            <a:avLst/>
          </a:prstGeom>
          <a:solidFill>
            <a:schemeClr val="bg1"/>
          </a:solidFill>
        </p:spPr>
        <p:txBody>
          <a:bodyPr wrap="none">
            <a:spAutoFit/>
          </a:bodyPr>
          <a:lstStyle/>
          <a:p>
            <a:r>
              <a:rPr lang="es-GT" sz="1400" b="1" dirty="0">
                <a:latin typeface="Arial" panose="020B0604020202020204" pitchFamily="34" charset="0"/>
                <a:cs typeface="Arial" panose="020B0604020202020204" pitchFamily="34" charset="0"/>
              </a:rPr>
              <a:t> Fuente: </a:t>
            </a:r>
            <a:r>
              <a:rPr lang="es-GT" sz="1400" dirty="0" smtClean="0">
                <a:latin typeface="Arial" panose="020B0604020202020204" pitchFamily="34" charset="0"/>
                <a:cs typeface="Arial" panose="020B0604020202020204" pitchFamily="34" charset="0"/>
              </a:rPr>
              <a:t>SESAN</a:t>
            </a:r>
            <a:endParaRPr lang="es-GT" sz="1400" dirty="0"/>
          </a:p>
        </p:txBody>
      </p:sp>
    </p:spTree>
    <p:extLst>
      <p:ext uri="{BB962C8B-B14F-4D97-AF65-F5344CB8AC3E}">
        <p14:creationId xmlns:p14="http://schemas.microsoft.com/office/powerpoint/2010/main" val="1570987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49890" y="1301945"/>
            <a:ext cx="11484910" cy="19492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s-GT" sz="1900" b="1" dirty="0" smtClean="0">
                <a:solidFill>
                  <a:srgbClr val="0070C0"/>
                </a:solidFill>
                <a:latin typeface="Arial" panose="020B0604020202020204" pitchFamily="34" charset="0"/>
                <a:cs typeface="Arial" panose="020B0604020202020204" pitchFamily="34" charset="0"/>
              </a:rPr>
              <a:t>Apoyo técnico, logístico y operativo al MSPAS, para la entrega de Alimento Complementario Fortificado (ACF)</a:t>
            </a:r>
            <a:endParaRPr lang="es-GT" sz="1900" b="1" dirty="0">
              <a:solidFill>
                <a:srgbClr val="0070C0"/>
              </a:solidFill>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8" name="Rectángulo 7"/>
          <p:cNvSpPr/>
          <p:nvPr/>
        </p:nvSpPr>
        <p:spPr>
          <a:xfrm>
            <a:off x="216999" y="2151672"/>
            <a:ext cx="7498251" cy="2826415"/>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s-ES" sz="2000" b="1" dirty="0" smtClean="0">
                <a:solidFill>
                  <a:srgbClr val="0070C0"/>
                </a:solidFill>
                <a:latin typeface="Arial" panose="020B0604020202020204" pitchFamily="34" charset="0"/>
                <a:cs typeface="Arial" panose="020B0604020202020204" pitchFamily="34" charset="0"/>
              </a:rPr>
              <a:t>3,645,530</a:t>
            </a:r>
            <a:r>
              <a:rPr lang="es-ES" dirty="0" smtClean="0">
                <a:solidFill>
                  <a:prstClr val="black"/>
                </a:solidFill>
                <a:latin typeface="Arial" panose="020B0604020202020204" pitchFamily="34" charset="0"/>
                <a:cs typeface="Arial" panose="020B0604020202020204" pitchFamily="34" charset="0"/>
              </a:rPr>
              <a:t> </a:t>
            </a:r>
            <a:r>
              <a:rPr lang="es-ES" dirty="0">
                <a:solidFill>
                  <a:prstClr val="black"/>
                </a:solidFill>
                <a:latin typeface="Arial" panose="020B0604020202020204" pitchFamily="34" charset="0"/>
                <a:cs typeface="Arial" panose="020B0604020202020204" pitchFamily="34" charset="0"/>
              </a:rPr>
              <a:t>bolsas de ACF </a:t>
            </a:r>
            <a:r>
              <a:rPr lang="es-ES" dirty="0" smtClean="0">
                <a:solidFill>
                  <a:prstClr val="black"/>
                </a:solidFill>
                <a:latin typeface="Arial" panose="020B0604020202020204" pitchFamily="34" charset="0"/>
                <a:cs typeface="Arial" panose="020B0604020202020204" pitchFamily="34" charset="0"/>
              </a:rPr>
              <a:t>han sido entregadas </a:t>
            </a:r>
            <a:r>
              <a:rPr lang="es-ES" dirty="0">
                <a:solidFill>
                  <a:prstClr val="black"/>
                </a:solidFill>
                <a:latin typeface="Arial" panose="020B0604020202020204" pitchFamily="34" charset="0"/>
                <a:cs typeface="Arial" panose="020B0604020202020204" pitchFamily="34" charset="0"/>
              </a:rPr>
              <a:t>por MSPAS a la población beneficiaria, de las cuales </a:t>
            </a:r>
            <a:r>
              <a:rPr lang="es-ES" sz="2000" b="1" dirty="0">
                <a:solidFill>
                  <a:srgbClr val="0070C0"/>
                </a:solidFill>
                <a:latin typeface="Arial" panose="020B0604020202020204" pitchFamily="34" charset="0"/>
                <a:cs typeface="Arial" panose="020B0604020202020204" pitchFamily="34" charset="0"/>
              </a:rPr>
              <a:t>709,307</a:t>
            </a:r>
            <a:r>
              <a:rPr lang="es-ES" dirty="0">
                <a:solidFill>
                  <a:prstClr val="black"/>
                </a:solidFill>
                <a:latin typeface="Arial" panose="020B0604020202020204" pitchFamily="34" charset="0"/>
                <a:cs typeface="Arial" panose="020B0604020202020204" pitchFamily="34" charset="0"/>
              </a:rPr>
              <a:t> se entregaron en el último cuatrimestre.</a:t>
            </a:r>
          </a:p>
          <a:p>
            <a:pPr marL="285750" indent="-285750" algn="just">
              <a:lnSpc>
                <a:spcPct val="150000"/>
              </a:lnSpc>
              <a:spcAft>
                <a:spcPts val="800"/>
              </a:spcAft>
              <a:buFont typeface="Arial" panose="020B0604020202020204" pitchFamily="34" charset="0"/>
              <a:buChar char="•"/>
            </a:pPr>
            <a:r>
              <a:rPr lang="es-GT" dirty="0">
                <a:solidFill>
                  <a:prstClr val="black"/>
                </a:solidFill>
                <a:latin typeface="Arial" panose="020B0604020202020204" pitchFamily="34" charset="0"/>
                <a:cs typeface="Arial" panose="020B0604020202020204" pitchFamily="34" charset="0"/>
              </a:rPr>
              <a:t>Gracias al trabajo conjunto entre SESAN, MIDES y MSPAS se estima que </a:t>
            </a:r>
            <a:r>
              <a:rPr lang="es-GT" sz="2000" b="1" dirty="0" smtClean="0">
                <a:solidFill>
                  <a:srgbClr val="0070C0"/>
                </a:solidFill>
                <a:latin typeface="Arial" panose="020B0604020202020204" pitchFamily="34" charset="0"/>
                <a:cs typeface="Arial" panose="020B0604020202020204" pitchFamily="34" charset="0"/>
              </a:rPr>
              <a:t>704,018 </a:t>
            </a:r>
            <a:r>
              <a:rPr lang="es-GT" dirty="0">
                <a:solidFill>
                  <a:prstClr val="black"/>
                </a:solidFill>
                <a:latin typeface="Arial" panose="020B0604020202020204" pitchFamily="34" charset="0"/>
                <a:cs typeface="Arial" panose="020B0604020202020204" pitchFamily="34" charset="0"/>
              </a:rPr>
              <a:t>niños y niñas menores de seis años de edad fueron beneficiados </a:t>
            </a:r>
            <a:r>
              <a:rPr lang="es-GT" dirty="0" smtClean="0">
                <a:solidFill>
                  <a:prstClr val="black"/>
                </a:solidFill>
                <a:latin typeface="Arial" panose="020B0604020202020204" pitchFamily="34" charset="0"/>
                <a:cs typeface="Arial" panose="020B0604020202020204" pitchFamily="34" charset="0"/>
              </a:rPr>
              <a:t>durante todo el año 2021.</a:t>
            </a:r>
            <a:endParaRPr lang="es-GT" dirty="0">
              <a:solidFill>
                <a:prstClr val="black"/>
              </a:solidFill>
              <a:latin typeface="Arial" panose="020B0604020202020204" pitchFamily="34" charset="0"/>
              <a:cs typeface="Arial" panose="020B0604020202020204" pitchFamily="34" charset="0"/>
            </a:endParaRPr>
          </a:p>
        </p:txBody>
      </p:sp>
      <p:sp>
        <p:nvSpPr>
          <p:cNvPr id="9" name="Rectángulo 8"/>
          <p:cNvSpPr/>
          <p:nvPr/>
        </p:nvSpPr>
        <p:spPr>
          <a:xfrm>
            <a:off x="7715250" y="5934898"/>
            <a:ext cx="1539204" cy="307777"/>
          </a:xfrm>
          <a:prstGeom prst="rect">
            <a:avLst/>
          </a:prstGeom>
          <a:solidFill>
            <a:schemeClr val="bg1"/>
          </a:solidFill>
        </p:spPr>
        <p:txBody>
          <a:bodyPr wrap="none">
            <a:spAutoFit/>
          </a:bodyPr>
          <a:lstStyle/>
          <a:p>
            <a:r>
              <a:rPr lang="es-GT" sz="1400" b="1" dirty="0">
                <a:latin typeface="Arial" panose="020B0604020202020204" pitchFamily="34" charset="0"/>
                <a:cs typeface="Arial" panose="020B0604020202020204" pitchFamily="34" charset="0"/>
              </a:rPr>
              <a:t> Fuente: </a:t>
            </a:r>
            <a:r>
              <a:rPr lang="es-GT" sz="1400" dirty="0" smtClean="0">
                <a:latin typeface="Arial" panose="020B0604020202020204" pitchFamily="34" charset="0"/>
                <a:cs typeface="Arial" panose="020B0604020202020204" pitchFamily="34" charset="0"/>
              </a:rPr>
              <a:t>SESAN</a:t>
            </a:r>
            <a:endParaRPr lang="es-GT" sz="1400" dirty="0"/>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574" y="1971884"/>
            <a:ext cx="2941425" cy="3921900"/>
          </a:xfrm>
          <a:prstGeom prst="rect">
            <a:avLst/>
          </a:prstGeom>
        </p:spPr>
      </p:pic>
    </p:spTree>
    <p:extLst>
      <p:ext uri="{BB962C8B-B14F-4D97-AF65-F5344CB8AC3E}">
        <p14:creationId xmlns:p14="http://schemas.microsoft.com/office/powerpoint/2010/main" val="221459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49890" y="1301945"/>
            <a:ext cx="5071410" cy="407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s-GT" sz="1900" b="1" dirty="0">
                <a:solidFill>
                  <a:srgbClr val="0070C0"/>
                </a:solidFill>
                <a:latin typeface="Arial" panose="020B0604020202020204" pitchFamily="34" charset="0"/>
                <a:cs typeface="Arial" panose="020B0604020202020204" pitchFamily="34" charset="0"/>
              </a:rPr>
              <a:t>Comunicación en Seguridad Alimentaria y Nutricional</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graphicFrame>
        <p:nvGraphicFramePr>
          <p:cNvPr id="4" name="Diagrama 3"/>
          <p:cNvGraphicFramePr/>
          <p:nvPr>
            <p:extLst>
              <p:ext uri="{D42A27DB-BD31-4B8C-83A1-F6EECF244321}">
                <p14:modId xmlns:p14="http://schemas.microsoft.com/office/powerpoint/2010/main" val="264702908"/>
              </p:ext>
            </p:extLst>
          </p:nvPr>
        </p:nvGraphicFramePr>
        <p:xfrm>
          <a:off x="249890" y="4352885"/>
          <a:ext cx="5173007" cy="21339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Marcador de contenido 6">
            <a:extLst>
              <a:ext uri="{FF2B5EF4-FFF2-40B4-BE49-F238E27FC236}">
                <a16:creationId xmlns:a16="http://schemas.microsoft.com/office/drawing/2014/main" xmlns="" id="{FDEFACA7-B903-4B3E-851C-F8FB7B3942D0}"/>
              </a:ext>
            </a:extLst>
          </p:cNvPr>
          <p:cNvSpPr txBox="1">
            <a:spLocks/>
          </p:cNvSpPr>
          <p:nvPr/>
        </p:nvSpPr>
        <p:spPr>
          <a:xfrm>
            <a:off x="5790763" y="1222114"/>
            <a:ext cx="5554010" cy="407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200"/>
              </a:spcBef>
              <a:buNone/>
            </a:pPr>
            <a:r>
              <a:rPr lang="es-GT" sz="1900" b="1" dirty="0">
                <a:solidFill>
                  <a:srgbClr val="0070C0"/>
                </a:solidFill>
                <a:latin typeface="Arial" panose="020B0604020202020204" pitchFamily="34" charset="0"/>
                <a:cs typeface="Arial" panose="020B0604020202020204" pitchFamily="34" charset="0"/>
              </a:rPr>
              <a:t>Información pública institucional </a:t>
            </a:r>
          </a:p>
          <a:p>
            <a:pPr marL="0" indent="0" algn="ctr">
              <a:lnSpc>
                <a:spcPct val="150000"/>
              </a:lnSpc>
              <a:spcBef>
                <a:spcPts val="1200"/>
              </a:spcBef>
              <a:buNone/>
            </a:pPr>
            <a:endParaRPr lang="es-GT" sz="1900" b="1" dirty="0">
              <a:solidFill>
                <a:srgbClr val="0070C0"/>
              </a:solidFill>
              <a:latin typeface="Arial" panose="020B0604020202020204" pitchFamily="34" charset="0"/>
              <a:cs typeface="Arial" panose="020B0604020202020204" pitchFamily="34" charset="0"/>
            </a:endParaRPr>
          </a:p>
        </p:txBody>
      </p:sp>
      <p:sp>
        <p:nvSpPr>
          <p:cNvPr id="2" name="Rectángulo 1"/>
          <p:cNvSpPr/>
          <p:nvPr/>
        </p:nvSpPr>
        <p:spPr>
          <a:xfrm>
            <a:off x="6184900" y="1954438"/>
            <a:ext cx="5456268" cy="4475584"/>
          </a:xfrm>
          <a:prstGeom prst="rect">
            <a:avLst/>
          </a:prstGeom>
          <a:ln>
            <a:solidFill>
              <a:schemeClr val="bg1">
                <a:lumMod val="50000"/>
              </a:schemeClr>
            </a:solidFill>
          </a:ln>
        </p:spPr>
        <p:txBody>
          <a:bodyPr wrap="square">
            <a:spAutoFit/>
          </a:bodyPr>
          <a:lstStyle/>
          <a:p>
            <a:pPr algn="just">
              <a:lnSpc>
                <a:spcPct val="150000"/>
              </a:lnSpc>
              <a:spcAft>
                <a:spcPts val="800"/>
              </a:spcAft>
            </a:pPr>
            <a:r>
              <a:rPr lang="es-GT" dirty="0">
                <a:latin typeface="Arial" panose="020B0604020202020204" pitchFamily="34" charset="0"/>
                <a:cs typeface="Arial" panose="020B0604020202020204" pitchFamily="34" charset="0"/>
              </a:rPr>
              <a:t>De </a:t>
            </a:r>
            <a:r>
              <a:rPr lang="es-GT" sz="1900" b="1" dirty="0" smtClean="0">
                <a:solidFill>
                  <a:srgbClr val="0070C0"/>
                </a:solidFill>
                <a:latin typeface="Arial" panose="020B0604020202020204" pitchFamily="34" charset="0"/>
                <a:cs typeface="Arial" panose="020B0604020202020204" pitchFamily="34" charset="0"/>
              </a:rPr>
              <a:t>116 </a:t>
            </a:r>
            <a:r>
              <a:rPr lang="es-GT" dirty="0">
                <a:latin typeface="Arial" panose="020B0604020202020204" pitchFamily="34" charset="0"/>
                <a:cs typeface="Arial" panose="020B0604020202020204" pitchFamily="34" charset="0"/>
              </a:rPr>
              <a:t>solicitudes recibidas de información pública, recibidas en 2021, durante el último cuatrimestre se recibieron 27 solicitudes (15 realizadas por hombres y 12 por mujeres), de las cuales 22 se resolvieron de forma positiva y cinco se declararon con inexistencia de información. </a:t>
            </a:r>
            <a:endParaRPr lang="es-GT" dirty="0" smtClean="0">
              <a:latin typeface="Arial" panose="020B0604020202020204" pitchFamily="34" charset="0"/>
              <a:cs typeface="Arial" panose="020B0604020202020204" pitchFamily="34" charset="0"/>
            </a:endParaRPr>
          </a:p>
          <a:p>
            <a:pPr algn="just">
              <a:lnSpc>
                <a:spcPct val="150000"/>
              </a:lnSpc>
              <a:spcAft>
                <a:spcPts val="800"/>
              </a:spcAft>
            </a:pPr>
            <a:endParaRPr lang="es-GT" dirty="0">
              <a:latin typeface="Arial" panose="020B0604020202020204" pitchFamily="34" charset="0"/>
              <a:cs typeface="Arial" panose="020B0604020202020204" pitchFamily="34" charset="0"/>
            </a:endParaRPr>
          </a:p>
          <a:p>
            <a:pPr algn="just">
              <a:lnSpc>
                <a:spcPct val="150000"/>
              </a:lnSpc>
              <a:spcAft>
                <a:spcPts val="800"/>
              </a:spcAft>
            </a:pPr>
            <a:r>
              <a:rPr lang="es-GT" dirty="0" smtClean="0">
                <a:latin typeface="Arial" panose="020B0604020202020204" pitchFamily="34" charset="0"/>
                <a:cs typeface="Arial" panose="020B0604020202020204" pitchFamily="34" charset="0"/>
              </a:rPr>
              <a:t>Todas </a:t>
            </a:r>
            <a:r>
              <a:rPr lang="es-GT" dirty="0">
                <a:latin typeface="Arial" panose="020B0604020202020204" pitchFamily="34" charset="0"/>
                <a:cs typeface="Arial" panose="020B0604020202020204" pitchFamily="34" charset="0"/>
              </a:rPr>
              <a:t>las solicitudes se respondieron en el tiempo que estipula la Ley de Acceso a la Información Pública.  </a:t>
            </a:r>
          </a:p>
        </p:txBody>
      </p:sp>
      <p:pic>
        <p:nvPicPr>
          <p:cNvPr id="11" name="Imagen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4683" y="1954438"/>
            <a:ext cx="4326717" cy="2398447"/>
          </a:xfrm>
          <a:prstGeom prst="rect">
            <a:avLst/>
          </a:prstGeom>
        </p:spPr>
      </p:pic>
      <p:sp>
        <p:nvSpPr>
          <p:cNvPr id="9" name="Rectángulo 8"/>
          <p:cNvSpPr/>
          <p:nvPr/>
        </p:nvSpPr>
        <p:spPr>
          <a:xfrm>
            <a:off x="3312196" y="4045108"/>
            <a:ext cx="1539204" cy="307777"/>
          </a:xfrm>
          <a:prstGeom prst="rect">
            <a:avLst/>
          </a:prstGeom>
          <a:solidFill>
            <a:schemeClr val="bg1"/>
          </a:solidFill>
        </p:spPr>
        <p:txBody>
          <a:bodyPr wrap="none">
            <a:spAutoFit/>
          </a:bodyPr>
          <a:lstStyle/>
          <a:p>
            <a:r>
              <a:rPr lang="es-GT" sz="1400" b="1" dirty="0">
                <a:latin typeface="Arial" panose="020B0604020202020204" pitchFamily="34" charset="0"/>
                <a:cs typeface="Arial" panose="020B0604020202020204" pitchFamily="34" charset="0"/>
              </a:rPr>
              <a:t> Fuente: </a:t>
            </a:r>
            <a:r>
              <a:rPr lang="es-GT" sz="1400" dirty="0" smtClean="0">
                <a:latin typeface="Arial" panose="020B0604020202020204" pitchFamily="34" charset="0"/>
                <a:cs typeface="Arial" panose="020B0604020202020204" pitchFamily="34" charset="0"/>
              </a:rPr>
              <a:t>SESAN</a:t>
            </a:r>
            <a:endParaRPr lang="es-GT" sz="1400" dirty="0"/>
          </a:p>
        </p:txBody>
      </p:sp>
    </p:spTree>
    <p:extLst>
      <p:ext uri="{BB962C8B-B14F-4D97-AF65-F5344CB8AC3E}">
        <p14:creationId xmlns:p14="http://schemas.microsoft.com/office/powerpoint/2010/main" val="3665309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49890" y="1301945"/>
            <a:ext cx="10875310" cy="407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200"/>
              </a:spcBef>
              <a:buNone/>
            </a:pPr>
            <a:r>
              <a:rPr lang="es-GT" sz="1900" b="1" dirty="0">
                <a:solidFill>
                  <a:srgbClr val="0070C0"/>
                </a:solidFill>
                <a:latin typeface="Arial" panose="020B0604020202020204" pitchFamily="34" charset="0"/>
                <a:cs typeface="Arial" panose="020B0604020202020204" pitchFamily="34" charset="0"/>
              </a:rPr>
              <a:t>Fortalecimiento del SINASAN en el marco de la Gobernanza en SAN</a:t>
            </a: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8" name="Rectángulo 7"/>
          <p:cNvSpPr/>
          <p:nvPr/>
        </p:nvSpPr>
        <p:spPr>
          <a:xfrm>
            <a:off x="5317193" y="2120088"/>
            <a:ext cx="6404907" cy="1508105"/>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A nivel nacional se cuenta con </a:t>
            </a:r>
            <a:r>
              <a:rPr lang="es-ES" sz="2000" b="1" dirty="0">
                <a:solidFill>
                  <a:srgbClr val="0070C0"/>
                </a:solidFill>
                <a:latin typeface="Arial" panose="020B0604020202020204" pitchFamily="34" charset="0"/>
                <a:cs typeface="Arial" panose="020B0604020202020204" pitchFamily="34" charset="0"/>
              </a:rPr>
              <a:t>22</a:t>
            </a:r>
            <a:r>
              <a:rPr lang="es-ES" sz="2000"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CODESAN y </a:t>
            </a:r>
            <a:r>
              <a:rPr lang="es-ES" sz="2000" b="1" dirty="0">
                <a:solidFill>
                  <a:srgbClr val="0070C0"/>
                </a:solidFill>
                <a:latin typeface="Arial" panose="020B0604020202020204" pitchFamily="34" charset="0"/>
                <a:cs typeface="Arial" panose="020B0604020202020204" pitchFamily="34" charset="0"/>
              </a:rPr>
              <a:t>334</a:t>
            </a:r>
            <a:r>
              <a:rPr lang="es-ES" sz="2000"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COMUSAN activas y funcionando con la participación de representantes de gobierno, municipalidades, </a:t>
            </a:r>
            <a:r>
              <a:rPr lang="es-ES" dirty="0" err="1">
                <a:latin typeface="Arial" panose="020B0604020202020204" pitchFamily="34" charset="0"/>
                <a:cs typeface="Arial" panose="020B0604020202020204" pitchFamily="34" charset="0"/>
              </a:rPr>
              <a:t>ONG`s</a:t>
            </a:r>
            <a:r>
              <a:rPr lang="es-ES" dirty="0">
                <a:latin typeface="Arial" panose="020B0604020202020204" pitchFamily="34" charset="0"/>
                <a:cs typeface="Arial" panose="020B0604020202020204" pitchFamily="34" charset="0"/>
              </a:rPr>
              <a:t>, cooperantes internacionales, sociedad civil y organizaciones locales. </a:t>
            </a:r>
          </a:p>
        </p:txBody>
      </p:sp>
      <p:sp>
        <p:nvSpPr>
          <p:cNvPr id="9" name="Rectángulo 8"/>
          <p:cNvSpPr/>
          <p:nvPr/>
        </p:nvSpPr>
        <p:spPr>
          <a:xfrm>
            <a:off x="128169" y="5804824"/>
            <a:ext cx="1539204" cy="307777"/>
          </a:xfrm>
          <a:prstGeom prst="rect">
            <a:avLst/>
          </a:prstGeom>
          <a:solidFill>
            <a:schemeClr val="bg1"/>
          </a:solidFill>
        </p:spPr>
        <p:txBody>
          <a:bodyPr wrap="none">
            <a:spAutoFit/>
          </a:bodyPr>
          <a:lstStyle/>
          <a:p>
            <a:r>
              <a:rPr lang="es-GT" sz="1400" b="1" dirty="0">
                <a:latin typeface="Arial" panose="020B0604020202020204" pitchFamily="34" charset="0"/>
                <a:cs typeface="Arial" panose="020B0604020202020204" pitchFamily="34" charset="0"/>
              </a:rPr>
              <a:t> Fuente: </a:t>
            </a:r>
            <a:r>
              <a:rPr lang="es-GT" sz="1400" dirty="0" smtClean="0">
                <a:latin typeface="Arial" panose="020B0604020202020204" pitchFamily="34" charset="0"/>
                <a:cs typeface="Arial" panose="020B0604020202020204" pitchFamily="34" charset="0"/>
              </a:rPr>
              <a:t>SESAN</a:t>
            </a:r>
            <a:endParaRPr lang="es-GT" sz="1400" dirty="0"/>
          </a:p>
        </p:txBody>
      </p:sp>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l="196" t="24"/>
          <a:stretch/>
        </p:blipFill>
        <p:spPr>
          <a:xfrm>
            <a:off x="342900" y="2120088"/>
            <a:ext cx="4768038" cy="3582212"/>
          </a:xfrm>
          <a:prstGeom prst="rect">
            <a:avLst/>
          </a:prstGeom>
        </p:spPr>
      </p:pic>
      <p:graphicFrame>
        <p:nvGraphicFramePr>
          <p:cNvPr id="16" name="Tabla 15"/>
          <p:cNvGraphicFramePr>
            <a:graphicFrameLocks noGrp="1"/>
          </p:cNvGraphicFramePr>
          <p:nvPr>
            <p:extLst>
              <p:ext uri="{D42A27DB-BD31-4B8C-83A1-F6EECF244321}">
                <p14:modId xmlns:p14="http://schemas.microsoft.com/office/powerpoint/2010/main" val="633037120"/>
              </p:ext>
            </p:extLst>
          </p:nvPr>
        </p:nvGraphicFramePr>
        <p:xfrm>
          <a:off x="6093696" y="3640487"/>
          <a:ext cx="4851900" cy="1493520"/>
        </p:xfrm>
        <a:graphic>
          <a:graphicData uri="http://schemas.openxmlformats.org/drawingml/2006/table">
            <a:tbl>
              <a:tblPr firstRow="1" bandRow="1">
                <a:tableStyleId>{5C22544A-7EE6-4342-B048-85BDC9FD1C3A}</a:tableStyleId>
              </a:tblPr>
              <a:tblGrid>
                <a:gridCol w="1276667"/>
                <a:gridCol w="1644770"/>
                <a:gridCol w="1930463"/>
              </a:tblGrid>
              <a:tr h="373862">
                <a:tc>
                  <a:txBody>
                    <a:bodyPr/>
                    <a:lstStyle/>
                    <a:p>
                      <a:pPr algn="ctr"/>
                      <a:r>
                        <a:rPr lang="es-GT" sz="1600" dirty="0" smtClean="0">
                          <a:latin typeface="Arial" panose="020B0604020202020204" pitchFamily="34" charset="0"/>
                          <a:cs typeface="Arial" panose="020B0604020202020204" pitchFamily="34" charset="0"/>
                        </a:rPr>
                        <a:t>Comisión</a:t>
                      </a:r>
                      <a:endParaRPr lang="es-GT" sz="1600" dirty="0">
                        <a:latin typeface="Arial" panose="020B0604020202020204" pitchFamily="34" charset="0"/>
                        <a:cs typeface="Arial" panose="020B0604020202020204" pitchFamily="34" charset="0"/>
                      </a:endParaRPr>
                    </a:p>
                  </a:txBody>
                  <a:tcPr anchor="ctr">
                    <a:solidFill>
                      <a:srgbClr val="00B0F0"/>
                    </a:solidFill>
                  </a:tcPr>
                </a:tc>
                <a:tc>
                  <a:txBody>
                    <a:bodyPr/>
                    <a:lstStyle/>
                    <a:p>
                      <a:pPr algn="ctr"/>
                      <a:r>
                        <a:rPr lang="es-GT" sz="1600" dirty="0" smtClean="0">
                          <a:latin typeface="Arial" panose="020B0604020202020204" pitchFamily="34" charset="0"/>
                          <a:cs typeface="Arial" panose="020B0604020202020204" pitchFamily="34" charset="0"/>
                        </a:rPr>
                        <a:t>Reuniones en el último cuatrimestre</a:t>
                      </a:r>
                      <a:endParaRPr lang="es-GT" sz="1600" dirty="0">
                        <a:latin typeface="Arial" panose="020B0604020202020204" pitchFamily="34" charset="0"/>
                        <a:cs typeface="Arial" panose="020B0604020202020204" pitchFamily="34" charset="0"/>
                      </a:endParaRPr>
                    </a:p>
                  </a:txBody>
                  <a:tcPr anchor="ctr">
                    <a:solidFill>
                      <a:srgbClr val="00B0F0"/>
                    </a:solidFill>
                  </a:tcPr>
                </a:tc>
                <a:tc>
                  <a:txBody>
                    <a:bodyPr/>
                    <a:lstStyle/>
                    <a:p>
                      <a:pPr algn="ctr"/>
                      <a:r>
                        <a:rPr lang="es-GT" sz="1600" dirty="0" smtClean="0">
                          <a:latin typeface="Arial" panose="020B0604020202020204" pitchFamily="34" charset="0"/>
                          <a:cs typeface="Arial" panose="020B0604020202020204" pitchFamily="34" charset="0"/>
                        </a:rPr>
                        <a:t>Reuniones acumuladas</a:t>
                      </a:r>
                      <a:r>
                        <a:rPr lang="es-GT" sz="1600" baseline="0" dirty="0" smtClean="0">
                          <a:latin typeface="Arial" panose="020B0604020202020204" pitchFamily="34" charset="0"/>
                          <a:cs typeface="Arial" panose="020B0604020202020204" pitchFamily="34" charset="0"/>
                        </a:rPr>
                        <a:t> en el año</a:t>
                      </a:r>
                      <a:endParaRPr lang="es-GT" sz="1600" dirty="0">
                        <a:latin typeface="Arial" panose="020B0604020202020204" pitchFamily="34" charset="0"/>
                        <a:cs typeface="Arial" panose="020B0604020202020204" pitchFamily="34" charset="0"/>
                      </a:endParaRPr>
                    </a:p>
                  </a:txBody>
                  <a:tcPr anchor="ctr">
                    <a:solidFill>
                      <a:srgbClr val="00B0F0"/>
                    </a:solidFill>
                  </a:tcPr>
                </a:tc>
              </a:tr>
              <a:tr h="224317">
                <a:tc>
                  <a:txBody>
                    <a:bodyPr/>
                    <a:lstStyle/>
                    <a:p>
                      <a:pPr algn="ctr"/>
                      <a:r>
                        <a:rPr lang="es-GT" sz="1600" dirty="0" smtClean="0">
                          <a:latin typeface="Arial" panose="020B0604020202020204" pitchFamily="34" charset="0"/>
                          <a:cs typeface="Arial" panose="020B0604020202020204" pitchFamily="34" charset="0"/>
                        </a:rPr>
                        <a:t>CODESAN</a:t>
                      </a:r>
                      <a:endParaRPr lang="es-GT" sz="1600" dirty="0">
                        <a:latin typeface="Arial" panose="020B0604020202020204" pitchFamily="34" charset="0"/>
                        <a:cs typeface="Arial" panose="020B0604020202020204" pitchFamily="34" charset="0"/>
                      </a:endParaRPr>
                    </a:p>
                  </a:txBody>
                  <a:tcPr anchor="ctr"/>
                </a:tc>
                <a:tc>
                  <a:txBody>
                    <a:bodyPr/>
                    <a:lstStyle/>
                    <a:p>
                      <a:pPr algn="ctr"/>
                      <a:r>
                        <a:rPr lang="es-GT" sz="1600" dirty="0" smtClean="0">
                          <a:latin typeface="Arial" panose="020B0604020202020204" pitchFamily="34" charset="0"/>
                          <a:cs typeface="Arial" panose="020B0604020202020204" pitchFamily="34" charset="0"/>
                        </a:rPr>
                        <a:t>90</a:t>
                      </a:r>
                      <a:endParaRPr lang="es-GT" sz="1600" dirty="0">
                        <a:latin typeface="Arial" panose="020B0604020202020204" pitchFamily="34" charset="0"/>
                        <a:cs typeface="Arial" panose="020B0604020202020204" pitchFamily="34" charset="0"/>
                      </a:endParaRPr>
                    </a:p>
                  </a:txBody>
                  <a:tcPr anchor="ctr"/>
                </a:tc>
                <a:tc>
                  <a:txBody>
                    <a:bodyPr/>
                    <a:lstStyle/>
                    <a:p>
                      <a:pPr algn="ctr"/>
                      <a:r>
                        <a:rPr lang="es-GT" sz="1600" dirty="0" smtClean="0">
                          <a:latin typeface="Arial" panose="020B0604020202020204" pitchFamily="34" charset="0"/>
                          <a:cs typeface="Arial" panose="020B0604020202020204" pitchFamily="34" charset="0"/>
                        </a:rPr>
                        <a:t>262</a:t>
                      </a:r>
                      <a:endParaRPr lang="es-GT" sz="1600" dirty="0">
                        <a:latin typeface="Arial" panose="020B0604020202020204" pitchFamily="34" charset="0"/>
                        <a:cs typeface="Arial" panose="020B0604020202020204" pitchFamily="34" charset="0"/>
                      </a:endParaRPr>
                    </a:p>
                  </a:txBody>
                  <a:tcPr anchor="ctr"/>
                </a:tc>
              </a:tr>
              <a:tr h="303244">
                <a:tc>
                  <a:txBody>
                    <a:bodyPr/>
                    <a:lstStyle/>
                    <a:p>
                      <a:pPr algn="ctr"/>
                      <a:r>
                        <a:rPr lang="es-GT" sz="1600" dirty="0" smtClean="0">
                          <a:latin typeface="Arial" panose="020B0604020202020204" pitchFamily="34" charset="0"/>
                          <a:cs typeface="Arial" panose="020B0604020202020204" pitchFamily="34" charset="0"/>
                        </a:rPr>
                        <a:t>COMUSAN</a:t>
                      </a:r>
                      <a:endParaRPr lang="es-GT" sz="1600" dirty="0">
                        <a:latin typeface="Arial" panose="020B0604020202020204" pitchFamily="34" charset="0"/>
                        <a:cs typeface="Arial" panose="020B0604020202020204" pitchFamily="34" charset="0"/>
                      </a:endParaRPr>
                    </a:p>
                  </a:txBody>
                  <a:tcPr anchor="ctr"/>
                </a:tc>
                <a:tc>
                  <a:txBody>
                    <a:bodyPr/>
                    <a:lstStyle/>
                    <a:p>
                      <a:pPr algn="ctr"/>
                      <a:r>
                        <a:rPr lang="es-GT" sz="1600" dirty="0" smtClean="0">
                          <a:latin typeface="Arial" panose="020B0604020202020204" pitchFamily="34" charset="0"/>
                          <a:cs typeface="Arial" panose="020B0604020202020204" pitchFamily="34" charset="0"/>
                        </a:rPr>
                        <a:t>1,275</a:t>
                      </a:r>
                      <a:endParaRPr lang="es-GT" sz="1600" dirty="0">
                        <a:latin typeface="Arial" panose="020B0604020202020204" pitchFamily="34" charset="0"/>
                        <a:cs typeface="Arial" panose="020B0604020202020204" pitchFamily="34" charset="0"/>
                      </a:endParaRPr>
                    </a:p>
                  </a:txBody>
                  <a:tcPr anchor="ctr"/>
                </a:tc>
                <a:tc>
                  <a:txBody>
                    <a:bodyPr/>
                    <a:lstStyle/>
                    <a:p>
                      <a:pPr algn="ctr"/>
                      <a:r>
                        <a:rPr lang="es-GT" sz="1600" dirty="0" smtClean="0">
                          <a:latin typeface="Arial" panose="020B0604020202020204" pitchFamily="34" charset="0"/>
                          <a:cs typeface="Arial" panose="020B0604020202020204" pitchFamily="34" charset="0"/>
                        </a:rPr>
                        <a:t>3,892</a:t>
                      </a:r>
                      <a:endParaRPr lang="es-GT" sz="1600"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26954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a16="http://schemas.microsoft.com/office/drawing/2014/main" xmlns="" id="{FDEFACA7-B903-4B3E-851C-F8FB7B3942D0}"/>
              </a:ext>
            </a:extLst>
          </p:cNvPr>
          <p:cNvSpPr txBox="1">
            <a:spLocks/>
          </p:cNvSpPr>
          <p:nvPr/>
        </p:nvSpPr>
        <p:spPr>
          <a:xfrm>
            <a:off x="249890" y="1301945"/>
            <a:ext cx="10875310" cy="4078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200"/>
              </a:spcBef>
              <a:buNone/>
            </a:pPr>
            <a:r>
              <a:rPr lang="es-GT" sz="1900" b="1" dirty="0" smtClean="0">
                <a:solidFill>
                  <a:srgbClr val="0070C0"/>
                </a:solidFill>
                <a:latin typeface="Arial" panose="020B0604020202020204" pitchFamily="34" charset="0"/>
                <a:cs typeface="Arial" panose="020B0604020202020204" pitchFamily="34" charset="0"/>
              </a:rPr>
              <a:t>Promoción para la apertura o reactivación de OMSAN y DIMSAN</a:t>
            </a:r>
            <a:endParaRPr lang="es-GT" sz="1900" b="1" dirty="0">
              <a:solidFill>
                <a:srgbClr val="0070C0"/>
              </a:solidFill>
              <a:latin typeface="Arial" panose="020B0604020202020204" pitchFamily="34" charset="0"/>
              <a:cs typeface="Arial" panose="020B0604020202020204" pitchFamily="34" charset="0"/>
            </a:endParaRPr>
          </a:p>
        </p:txBody>
      </p:sp>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8" name="Rectángulo 7"/>
          <p:cNvSpPr/>
          <p:nvPr/>
        </p:nvSpPr>
        <p:spPr>
          <a:xfrm>
            <a:off x="5790763" y="1975348"/>
            <a:ext cx="6404907" cy="1292662"/>
          </a:xfrm>
          <a:prstGeom prst="rect">
            <a:avLst/>
          </a:prstGeom>
        </p:spPr>
        <p:txBody>
          <a:bodyPr wrap="square">
            <a:spAutoFit/>
          </a:bodyPr>
          <a:lstStyle/>
          <a:p>
            <a:pPr algn="just"/>
            <a:r>
              <a:rPr lang="es-ES" dirty="0">
                <a:latin typeface="Arial" panose="020B0604020202020204" pitchFamily="34" charset="0"/>
                <a:cs typeface="Arial" panose="020B0604020202020204" pitchFamily="34" charset="0"/>
              </a:rPr>
              <a:t>A nivel nacional se cuenta con </a:t>
            </a:r>
            <a:r>
              <a:rPr lang="es-ES" sz="2000" b="1" dirty="0" smtClean="0">
                <a:solidFill>
                  <a:srgbClr val="0070C0"/>
                </a:solidFill>
                <a:latin typeface="Arial" panose="020B0604020202020204" pitchFamily="34" charset="0"/>
                <a:cs typeface="Arial" panose="020B0604020202020204" pitchFamily="34" charset="0"/>
              </a:rPr>
              <a:t>105</a:t>
            </a:r>
            <a:r>
              <a:rPr lang="es-ES" sz="2000" dirty="0" smtClean="0">
                <a:latin typeface="Arial" panose="020B0604020202020204" pitchFamily="34" charset="0"/>
                <a:cs typeface="Arial" panose="020B0604020202020204" pitchFamily="34" charset="0"/>
              </a:rPr>
              <a:t> </a:t>
            </a:r>
            <a:r>
              <a:rPr lang="es-ES" dirty="0" smtClean="0">
                <a:latin typeface="Arial" panose="020B0604020202020204" pitchFamily="34" charset="0"/>
                <a:cs typeface="Arial" panose="020B0604020202020204" pitchFamily="34" charset="0"/>
              </a:rPr>
              <a:t>Oficinas Municipales de SAN (OMSAN) y </a:t>
            </a:r>
            <a:r>
              <a:rPr lang="es-ES" sz="2000" b="1" dirty="0">
                <a:solidFill>
                  <a:srgbClr val="0070C0"/>
                </a:solidFill>
                <a:latin typeface="Arial" panose="020B0604020202020204" pitchFamily="34" charset="0"/>
                <a:cs typeface="Arial" panose="020B0604020202020204" pitchFamily="34" charset="0"/>
              </a:rPr>
              <a:t>22</a:t>
            </a:r>
            <a:r>
              <a:rPr lang="es-ES" dirty="0" smtClean="0">
                <a:latin typeface="Arial" panose="020B0604020202020204" pitchFamily="34" charset="0"/>
                <a:cs typeface="Arial" panose="020B0604020202020204" pitchFamily="34" charset="0"/>
              </a:rPr>
              <a:t> Direcciones Municipales de SAN, de las cuales </a:t>
            </a:r>
            <a:r>
              <a:rPr lang="es-ES" sz="2000" b="1" dirty="0">
                <a:solidFill>
                  <a:srgbClr val="0070C0"/>
                </a:solidFill>
                <a:latin typeface="Arial" panose="020B0604020202020204" pitchFamily="34" charset="0"/>
                <a:cs typeface="Arial" panose="020B0604020202020204" pitchFamily="34" charset="0"/>
              </a:rPr>
              <a:t>15</a:t>
            </a:r>
            <a:r>
              <a:rPr lang="es-ES" dirty="0" smtClean="0">
                <a:latin typeface="Arial" panose="020B0604020202020204" pitchFamily="34" charset="0"/>
                <a:cs typeface="Arial" panose="020B0604020202020204" pitchFamily="34" charset="0"/>
              </a:rPr>
              <a:t> OMSAN y </a:t>
            </a:r>
            <a:r>
              <a:rPr lang="es-ES" sz="2000" b="1" dirty="0">
                <a:solidFill>
                  <a:srgbClr val="0070C0"/>
                </a:solidFill>
                <a:latin typeface="Arial" panose="020B0604020202020204" pitchFamily="34" charset="0"/>
                <a:cs typeface="Arial" panose="020B0604020202020204" pitchFamily="34" charset="0"/>
              </a:rPr>
              <a:t>1</a:t>
            </a:r>
            <a:r>
              <a:rPr lang="es-ES" dirty="0" smtClean="0">
                <a:latin typeface="Arial" panose="020B0604020202020204" pitchFamily="34" charset="0"/>
                <a:cs typeface="Arial" panose="020B0604020202020204" pitchFamily="34" charset="0"/>
              </a:rPr>
              <a:t> DIMSAN se </a:t>
            </a:r>
            <a:r>
              <a:rPr lang="es-ES" dirty="0" err="1" smtClean="0">
                <a:latin typeface="Arial" panose="020B0604020202020204" pitchFamily="34" charset="0"/>
                <a:cs typeface="Arial" panose="020B0604020202020204" pitchFamily="34" charset="0"/>
              </a:rPr>
              <a:t>aperturaron</a:t>
            </a:r>
            <a:r>
              <a:rPr lang="es-ES" dirty="0" smtClean="0">
                <a:latin typeface="Arial" panose="020B0604020202020204" pitchFamily="34" charset="0"/>
                <a:cs typeface="Arial" panose="020B0604020202020204" pitchFamily="34" charset="0"/>
              </a:rPr>
              <a:t> o reactivaron en el último cuatrimestre</a:t>
            </a:r>
            <a:endParaRPr lang="es-ES" dirty="0">
              <a:latin typeface="Arial" panose="020B0604020202020204" pitchFamily="34" charset="0"/>
              <a:cs typeface="Arial" panose="020B0604020202020204" pitchFamily="34" charset="0"/>
            </a:endParaRPr>
          </a:p>
        </p:txBody>
      </p:sp>
      <p:sp>
        <p:nvSpPr>
          <p:cNvPr id="9" name="Rectángulo 8"/>
          <p:cNvSpPr/>
          <p:nvPr/>
        </p:nvSpPr>
        <p:spPr>
          <a:xfrm>
            <a:off x="153569" y="5322036"/>
            <a:ext cx="1539204" cy="307777"/>
          </a:xfrm>
          <a:prstGeom prst="rect">
            <a:avLst/>
          </a:prstGeom>
          <a:solidFill>
            <a:schemeClr val="bg1"/>
          </a:solidFill>
        </p:spPr>
        <p:txBody>
          <a:bodyPr wrap="none">
            <a:spAutoFit/>
          </a:bodyPr>
          <a:lstStyle/>
          <a:p>
            <a:r>
              <a:rPr lang="es-GT" sz="1400" b="1" dirty="0">
                <a:latin typeface="Arial" panose="020B0604020202020204" pitchFamily="34" charset="0"/>
                <a:cs typeface="Arial" panose="020B0604020202020204" pitchFamily="34" charset="0"/>
              </a:rPr>
              <a:t> Fuente: </a:t>
            </a:r>
            <a:r>
              <a:rPr lang="es-GT" sz="1400" dirty="0" smtClean="0">
                <a:latin typeface="Arial" panose="020B0604020202020204" pitchFamily="34" charset="0"/>
                <a:cs typeface="Arial" panose="020B0604020202020204" pitchFamily="34" charset="0"/>
              </a:rPr>
              <a:t>SESAN</a:t>
            </a:r>
            <a:endParaRPr lang="es-GT" sz="1400" dirty="0"/>
          </a:p>
        </p:txBody>
      </p:sp>
      <p:graphicFrame>
        <p:nvGraphicFramePr>
          <p:cNvPr id="11" name="Tabla 10"/>
          <p:cNvGraphicFramePr>
            <a:graphicFrameLocks noGrp="1"/>
          </p:cNvGraphicFramePr>
          <p:nvPr>
            <p:extLst>
              <p:ext uri="{D42A27DB-BD31-4B8C-83A1-F6EECF244321}">
                <p14:modId xmlns:p14="http://schemas.microsoft.com/office/powerpoint/2010/main" val="3111314550"/>
              </p:ext>
            </p:extLst>
          </p:nvPr>
        </p:nvGraphicFramePr>
        <p:xfrm>
          <a:off x="6641428" y="3366424"/>
          <a:ext cx="4114483" cy="2438400"/>
        </p:xfrm>
        <a:graphic>
          <a:graphicData uri="http://schemas.openxmlformats.org/drawingml/2006/table">
            <a:tbl>
              <a:tblPr firstRow="1" firstCol="1" bandRow="1">
                <a:tableStyleId>{5C22544A-7EE6-4342-B048-85BDC9FD1C3A}</a:tableStyleId>
              </a:tblPr>
              <a:tblGrid>
                <a:gridCol w="1624013"/>
                <a:gridCol w="901700"/>
                <a:gridCol w="1588770"/>
              </a:tblGrid>
              <a:tr h="190500">
                <a:tc>
                  <a:txBody>
                    <a:bodyPr/>
                    <a:lstStyle/>
                    <a:p>
                      <a:pPr algn="ctr">
                        <a:spcAft>
                          <a:spcPts val="0"/>
                        </a:spcAft>
                      </a:pPr>
                      <a:r>
                        <a:rPr lang="es-GT" sz="1600" dirty="0" smtClean="0">
                          <a:effectLst/>
                          <a:latin typeface="Arial" panose="020B0604020202020204" pitchFamily="34" charset="0"/>
                          <a:cs typeface="Arial" panose="020B0604020202020204" pitchFamily="34" charset="0"/>
                        </a:rPr>
                        <a:t>Departamento</a:t>
                      </a:r>
                      <a:endParaRPr lang="es-GT" sz="2400" dirty="0">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a:txBody>
                    <a:bodyPr/>
                    <a:lstStyle/>
                    <a:p>
                      <a:pPr algn="ctr">
                        <a:spcAft>
                          <a:spcPts val="0"/>
                        </a:spcAft>
                      </a:pPr>
                      <a:r>
                        <a:rPr lang="es-GT" sz="1600" dirty="0">
                          <a:effectLst/>
                          <a:latin typeface="Arial" panose="020B0604020202020204" pitchFamily="34" charset="0"/>
                          <a:cs typeface="Arial" panose="020B0604020202020204" pitchFamily="34" charset="0"/>
                        </a:rPr>
                        <a:t>OMSAN</a:t>
                      </a:r>
                      <a:endParaRPr lang="es-GT" sz="2400" dirty="0">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c>
                  <a:txBody>
                    <a:bodyPr/>
                    <a:lstStyle/>
                    <a:p>
                      <a:pPr algn="ctr">
                        <a:spcAft>
                          <a:spcPts val="0"/>
                        </a:spcAft>
                      </a:pPr>
                      <a:r>
                        <a:rPr lang="es-GT" sz="1600" dirty="0" smtClean="0">
                          <a:effectLst/>
                          <a:latin typeface="Arial" panose="020B0604020202020204" pitchFamily="34" charset="0"/>
                          <a:cs typeface="Arial" panose="020B0604020202020204" pitchFamily="34" charset="0"/>
                        </a:rPr>
                        <a:t>DISAN/DIMSAN</a:t>
                      </a:r>
                      <a:endParaRPr lang="es-GT" sz="2400" dirty="0">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B0F0"/>
                    </a:solidFill>
                  </a:tcPr>
                </a:tc>
              </a:tr>
              <a:tr h="190500">
                <a:tc>
                  <a:txBody>
                    <a:bodyPr/>
                    <a:lstStyle/>
                    <a:p>
                      <a:pPr algn="r">
                        <a:spcAft>
                          <a:spcPts val="0"/>
                        </a:spcAft>
                      </a:pPr>
                      <a:r>
                        <a:rPr lang="es-GT" sz="1600" b="0" dirty="0">
                          <a:solidFill>
                            <a:schemeClr val="tx1"/>
                          </a:solidFill>
                          <a:effectLst/>
                          <a:latin typeface="Arial" panose="020B0604020202020204" pitchFamily="34" charset="0"/>
                          <a:cs typeface="Arial" panose="020B0604020202020204" pitchFamily="34" charset="0"/>
                        </a:rPr>
                        <a:t>Alta Verapaz</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0</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a:solidFill>
                            <a:schemeClr val="tx1"/>
                          </a:solidFill>
                          <a:effectLst/>
                          <a:latin typeface="Arial" panose="020B0604020202020204" pitchFamily="34" charset="0"/>
                          <a:cs typeface="Arial" panose="020B0604020202020204" pitchFamily="34" charset="0"/>
                        </a:rPr>
                        <a:t>1</a:t>
                      </a:r>
                      <a:endParaRPr lang="es-GT" sz="2400" b="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90500">
                <a:tc>
                  <a:txBody>
                    <a:bodyPr/>
                    <a:lstStyle/>
                    <a:p>
                      <a:pPr algn="r">
                        <a:spcAft>
                          <a:spcPts val="0"/>
                        </a:spcAft>
                      </a:pPr>
                      <a:r>
                        <a:rPr lang="es-GT" sz="1600" b="0" dirty="0">
                          <a:solidFill>
                            <a:schemeClr val="tx1"/>
                          </a:solidFill>
                          <a:effectLst/>
                          <a:latin typeface="Arial" panose="020B0604020202020204" pitchFamily="34" charset="0"/>
                          <a:cs typeface="Arial" panose="020B0604020202020204" pitchFamily="34" charset="0"/>
                        </a:rPr>
                        <a:t>Escuintla</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6</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a:solidFill>
                            <a:schemeClr val="tx1"/>
                          </a:solidFill>
                          <a:effectLst/>
                          <a:latin typeface="Arial" panose="020B0604020202020204" pitchFamily="34" charset="0"/>
                          <a:cs typeface="Arial" panose="020B0604020202020204" pitchFamily="34" charset="0"/>
                        </a:rPr>
                        <a:t>0</a:t>
                      </a:r>
                      <a:endParaRPr lang="es-GT" sz="2400" b="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90500">
                <a:tc>
                  <a:txBody>
                    <a:bodyPr/>
                    <a:lstStyle/>
                    <a:p>
                      <a:pPr algn="r">
                        <a:spcAft>
                          <a:spcPts val="0"/>
                        </a:spcAft>
                      </a:pPr>
                      <a:r>
                        <a:rPr lang="es-GT" sz="1600" b="0" dirty="0">
                          <a:solidFill>
                            <a:schemeClr val="tx1"/>
                          </a:solidFill>
                          <a:effectLst/>
                          <a:latin typeface="Arial" panose="020B0604020202020204" pitchFamily="34" charset="0"/>
                          <a:cs typeface="Arial" panose="020B0604020202020204" pitchFamily="34" charset="0"/>
                        </a:rPr>
                        <a:t>Huehuetenango</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2</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a:solidFill>
                            <a:schemeClr val="tx1"/>
                          </a:solidFill>
                          <a:effectLst/>
                          <a:latin typeface="Arial" panose="020B0604020202020204" pitchFamily="34" charset="0"/>
                          <a:cs typeface="Arial" panose="020B0604020202020204" pitchFamily="34" charset="0"/>
                        </a:rPr>
                        <a:t>0</a:t>
                      </a:r>
                      <a:endParaRPr lang="es-GT" sz="2400" b="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90500">
                <a:tc>
                  <a:txBody>
                    <a:bodyPr/>
                    <a:lstStyle/>
                    <a:p>
                      <a:pPr algn="r">
                        <a:spcAft>
                          <a:spcPts val="0"/>
                        </a:spcAft>
                      </a:pPr>
                      <a:r>
                        <a:rPr lang="es-GT" sz="1600" b="0" dirty="0">
                          <a:solidFill>
                            <a:schemeClr val="tx1"/>
                          </a:solidFill>
                          <a:effectLst/>
                          <a:latin typeface="Arial" panose="020B0604020202020204" pitchFamily="34" charset="0"/>
                          <a:cs typeface="Arial" panose="020B0604020202020204" pitchFamily="34" charset="0"/>
                        </a:rPr>
                        <a:t>Petén</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1</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a:solidFill>
                            <a:schemeClr val="tx1"/>
                          </a:solidFill>
                          <a:effectLst/>
                          <a:latin typeface="Arial" panose="020B0604020202020204" pitchFamily="34" charset="0"/>
                          <a:cs typeface="Arial" panose="020B0604020202020204" pitchFamily="34" charset="0"/>
                        </a:rPr>
                        <a:t>0</a:t>
                      </a:r>
                      <a:endParaRPr lang="es-GT" sz="2400" b="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90500">
                <a:tc>
                  <a:txBody>
                    <a:bodyPr/>
                    <a:lstStyle/>
                    <a:p>
                      <a:pPr algn="r">
                        <a:spcAft>
                          <a:spcPts val="0"/>
                        </a:spcAft>
                      </a:pPr>
                      <a:r>
                        <a:rPr lang="es-GT" sz="1600" b="0" dirty="0">
                          <a:solidFill>
                            <a:schemeClr val="tx1"/>
                          </a:solidFill>
                          <a:effectLst/>
                          <a:latin typeface="Arial" panose="020B0604020202020204" pitchFamily="34" charset="0"/>
                          <a:cs typeface="Arial" panose="020B0604020202020204" pitchFamily="34" charset="0"/>
                        </a:rPr>
                        <a:t>Quetzaltenango</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1</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0</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90500">
                <a:tc>
                  <a:txBody>
                    <a:bodyPr/>
                    <a:lstStyle/>
                    <a:p>
                      <a:pPr algn="r">
                        <a:spcAft>
                          <a:spcPts val="0"/>
                        </a:spcAft>
                      </a:pPr>
                      <a:r>
                        <a:rPr lang="es-GT" sz="1600" b="0" dirty="0">
                          <a:solidFill>
                            <a:schemeClr val="tx1"/>
                          </a:solidFill>
                          <a:effectLst/>
                          <a:latin typeface="Arial" panose="020B0604020202020204" pitchFamily="34" charset="0"/>
                          <a:cs typeface="Arial" panose="020B0604020202020204" pitchFamily="34" charset="0"/>
                        </a:rPr>
                        <a:t>Sacatepéquez</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1</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0</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90500">
                <a:tc>
                  <a:txBody>
                    <a:bodyPr/>
                    <a:lstStyle/>
                    <a:p>
                      <a:pPr algn="r">
                        <a:spcAft>
                          <a:spcPts val="0"/>
                        </a:spcAft>
                      </a:pPr>
                      <a:r>
                        <a:rPr lang="es-GT" sz="1600" b="0" dirty="0">
                          <a:solidFill>
                            <a:schemeClr val="tx1"/>
                          </a:solidFill>
                          <a:effectLst/>
                          <a:latin typeface="Arial" panose="020B0604020202020204" pitchFamily="34" charset="0"/>
                          <a:cs typeface="Arial" panose="020B0604020202020204" pitchFamily="34" charset="0"/>
                        </a:rPr>
                        <a:t>Sololá</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2</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0</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90500">
                <a:tc>
                  <a:txBody>
                    <a:bodyPr/>
                    <a:lstStyle/>
                    <a:p>
                      <a:pPr algn="r">
                        <a:spcAft>
                          <a:spcPts val="0"/>
                        </a:spcAft>
                      </a:pPr>
                      <a:r>
                        <a:rPr lang="es-GT" sz="1600" b="0" dirty="0">
                          <a:solidFill>
                            <a:schemeClr val="tx1"/>
                          </a:solidFill>
                          <a:effectLst/>
                          <a:latin typeface="Arial" panose="020B0604020202020204" pitchFamily="34" charset="0"/>
                          <a:cs typeface="Arial" panose="020B0604020202020204" pitchFamily="34" charset="0"/>
                        </a:rPr>
                        <a:t>Suchitepéquez</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2</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0" dirty="0">
                          <a:solidFill>
                            <a:schemeClr val="tx1"/>
                          </a:solidFill>
                          <a:effectLst/>
                          <a:latin typeface="Arial" panose="020B0604020202020204" pitchFamily="34" charset="0"/>
                          <a:cs typeface="Arial" panose="020B0604020202020204" pitchFamily="34" charset="0"/>
                        </a:rPr>
                        <a:t>0</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190500">
                <a:tc>
                  <a:txBody>
                    <a:bodyPr/>
                    <a:lstStyle/>
                    <a:p>
                      <a:pPr algn="r">
                        <a:spcAft>
                          <a:spcPts val="0"/>
                        </a:spcAft>
                      </a:pPr>
                      <a:r>
                        <a:rPr lang="es-GT" sz="1600" b="0" dirty="0" smtClean="0">
                          <a:solidFill>
                            <a:schemeClr val="tx1"/>
                          </a:solidFill>
                          <a:effectLst/>
                          <a:latin typeface="Arial" panose="020B0604020202020204" pitchFamily="34" charset="0"/>
                          <a:cs typeface="Arial" panose="020B0604020202020204" pitchFamily="34" charset="0"/>
                        </a:rPr>
                        <a:t>Total</a:t>
                      </a:r>
                      <a:endParaRPr lang="es-GT" sz="2400" b="0"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1" dirty="0">
                          <a:solidFill>
                            <a:schemeClr val="tx1"/>
                          </a:solidFill>
                          <a:effectLst/>
                          <a:latin typeface="Arial" panose="020B0604020202020204" pitchFamily="34" charset="0"/>
                          <a:cs typeface="Arial" panose="020B0604020202020204" pitchFamily="34" charset="0"/>
                        </a:rPr>
                        <a:t>15</a:t>
                      </a:r>
                      <a:endParaRPr lang="es-GT" sz="2400" b="1"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spcAft>
                          <a:spcPts val="0"/>
                        </a:spcAft>
                      </a:pPr>
                      <a:r>
                        <a:rPr lang="es-GT" sz="1600" b="1" dirty="0">
                          <a:solidFill>
                            <a:schemeClr val="tx1"/>
                          </a:solidFill>
                          <a:effectLst/>
                          <a:latin typeface="Arial" panose="020B0604020202020204" pitchFamily="34" charset="0"/>
                          <a:cs typeface="Arial" panose="020B0604020202020204" pitchFamily="34" charset="0"/>
                        </a:rPr>
                        <a:t>1</a:t>
                      </a:r>
                      <a:endParaRPr lang="es-GT" sz="2400" b="1" dirty="0">
                        <a:solidFill>
                          <a:schemeClr val="tx1"/>
                        </a:solidFill>
                        <a:effectLst/>
                        <a:latin typeface="Arial" panose="020B0604020202020204" pitchFamily="34" charset="0"/>
                        <a:ea typeface="MS Mincho"/>
                        <a:cs typeface="Arial" panose="020B0604020202020204" pitchFamily="34" charset="0"/>
                      </a:endParaRPr>
                    </a:p>
                  </a:txBody>
                  <a:tcPr marL="44450" marR="4445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12667"/>
          <a:stretch/>
        </p:blipFill>
        <p:spPr>
          <a:xfrm>
            <a:off x="249890" y="2120089"/>
            <a:ext cx="5413657" cy="3099422"/>
          </a:xfrm>
          <a:prstGeom prst="rect">
            <a:avLst/>
          </a:prstGeom>
        </p:spPr>
      </p:pic>
    </p:spTree>
    <p:extLst>
      <p:ext uri="{BB962C8B-B14F-4D97-AF65-F5344CB8AC3E}">
        <p14:creationId xmlns:p14="http://schemas.microsoft.com/office/powerpoint/2010/main" val="1002141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a:t>
            </a:r>
            <a:r>
              <a:rPr lang="es-GT" sz="2800" dirty="0" smtClean="0">
                <a:latin typeface="Arial" panose="020B0604020202020204" pitchFamily="34" charset="0"/>
                <a:cs typeface="Arial" panose="020B0604020202020204" pitchFamily="34" charset="0"/>
              </a:rPr>
              <a:t>OBJETIVOS </a:t>
            </a:r>
            <a:r>
              <a:rPr lang="es-GT" sz="2800" dirty="0">
                <a:latin typeface="Arial" panose="020B0604020202020204" pitchFamily="34" charset="0"/>
                <a:cs typeface="Arial" panose="020B0604020202020204" pitchFamily="34" charset="0"/>
              </a:rPr>
              <a:t>DE </a:t>
            </a:r>
            <a:r>
              <a:rPr lang="es-GT" sz="2800" dirty="0" smtClean="0">
                <a:latin typeface="Arial" panose="020B0604020202020204" pitchFamily="34" charset="0"/>
                <a:cs typeface="Arial" panose="020B0604020202020204" pitchFamily="34" charset="0"/>
              </a:rPr>
              <a:t>LA SESAN</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483324" y="1624347"/>
            <a:ext cx="10646230" cy="4614170"/>
          </a:xfrm>
        </p:spPr>
        <p:txBody>
          <a:bodyPr>
            <a:normAutofit fontScale="77500" lnSpcReduction="20000"/>
          </a:bodyPr>
          <a:lstStyle/>
          <a:p>
            <a:pPr marL="457200" lvl="1" indent="0">
              <a:lnSpc>
                <a:spcPct val="150000"/>
              </a:lnSpc>
              <a:buNone/>
            </a:pPr>
            <a:r>
              <a:rPr lang="es-GT" sz="2600" dirty="0">
                <a:latin typeface="Arial" panose="020B0604020202020204" pitchFamily="34" charset="0"/>
                <a:cs typeface="Arial" panose="020B0604020202020204" pitchFamily="34" charset="0"/>
              </a:rPr>
              <a:t>En cumplimiento de sus atribuciones y para satisfacer las necesidades de la población, SESAN debe cumplir con los siguientes </a:t>
            </a:r>
            <a:r>
              <a:rPr lang="es-GT" sz="2600" b="1" dirty="0" smtClean="0">
                <a:solidFill>
                  <a:srgbClr val="2786C0"/>
                </a:solidFill>
                <a:latin typeface="Arial" panose="020B0604020202020204" pitchFamily="34" charset="0"/>
                <a:cs typeface="Arial" panose="020B0604020202020204" pitchFamily="34" charset="0"/>
              </a:rPr>
              <a:t>objetivos:</a:t>
            </a:r>
            <a:endParaRPr lang="es-GT" sz="2600" dirty="0">
              <a:latin typeface="Arial" panose="020B0604020202020204" pitchFamily="34" charset="0"/>
              <a:cs typeface="Arial" panose="020B0604020202020204" pitchFamily="34" charset="0"/>
            </a:endParaRPr>
          </a:p>
          <a:p>
            <a:pPr lvl="1">
              <a:lnSpc>
                <a:spcPct val="150000"/>
              </a:lnSpc>
              <a:buClr>
                <a:srgbClr val="0070C0"/>
              </a:buClr>
              <a:buFont typeface="Wingdings" panose="05000000000000000000" pitchFamily="2" charset="2"/>
              <a:buChar char="§"/>
            </a:pPr>
            <a:r>
              <a:rPr lang="es-GT" sz="2600" dirty="0" smtClean="0">
                <a:latin typeface="Arial" panose="020B0604020202020204" pitchFamily="34" charset="0"/>
                <a:cs typeface="Arial" panose="020B0604020202020204" pitchFamily="34" charset="0"/>
              </a:rPr>
              <a:t>Mejorar </a:t>
            </a:r>
            <a:r>
              <a:rPr lang="es-GT" sz="2600" dirty="0">
                <a:latin typeface="Arial" panose="020B0604020202020204" pitchFamily="34" charset="0"/>
                <a:cs typeface="Arial" panose="020B0604020202020204" pitchFamily="34" charset="0"/>
              </a:rPr>
              <a:t>los procesos de coordinación y articulación del </a:t>
            </a:r>
            <a:r>
              <a:rPr lang="es-GT" sz="2600" dirty="0" smtClean="0">
                <a:latin typeface="Arial" panose="020B0604020202020204" pitchFamily="34" charset="0"/>
                <a:cs typeface="Arial" panose="020B0604020202020204" pitchFamily="34" charset="0"/>
              </a:rPr>
              <a:t>SINASAN</a:t>
            </a:r>
          </a:p>
          <a:p>
            <a:pPr lvl="1">
              <a:lnSpc>
                <a:spcPct val="150000"/>
              </a:lnSpc>
              <a:buClr>
                <a:srgbClr val="0070C0"/>
              </a:buClr>
              <a:buFont typeface="Wingdings" panose="05000000000000000000" pitchFamily="2" charset="2"/>
              <a:buChar char="§"/>
            </a:pPr>
            <a:r>
              <a:rPr lang="es-GT" sz="2600" dirty="0" smtClean="0">
                <a:latin typeface="Arial" panose="020B0604020202020204" pitchFamily="34" charset="0"/>
                <a:cs typeface="Arial" panose="020B0604020202020204" pitchFamily="34" charset="0"/>
              </a:rPr>
              <a:t>Aumentar </a:t>
            </a:r>
            <a:r>
              <a:rPr lang="es-GT" sz="2600" dirty="0">
                <a:latin typeface="Arial" panose="020B0604020202020204" pitchFamily="34" charset="0"/>
                <a:cs typeface="Arial" panose="020B0604020202020204" pitchFamily="34" charset="0"/>
              </a:rPr>
              <a:t>el nivel de gobernanza en los diferentes territorios a través de las comisiones de </a:t>
            </a:r>
            <a:r>
              <a:rPr lang="es-GT" sz="2600" dirty="0" smtClean="0">
                <a:latin typeface="Arial" panose="020B0604020202020204" pitchFamily="34" charset="0"/>
                <a:cs typeface="Arial" panose="020B0604020202020204" pitchFamily="34" charset="0"/>
              </a:rPr>
              <a:t>SAN</a:t>
            </a:r>
          </a:p>
          <a:p>
            <a:pPr lvl="1">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Desarrollar y ejecutar el programa de capacitación interna y externa que promueva el cambio de </a:t>
            </a:r>
            <a:r>
              <a:rPr lang="es-GT" sz="2600" dirty="0" smtClean="0">
                <a:latin typeface="Arial" panose="020B0604020202020204" pitchFamily="34" charset="0"/>
                <a:cs typeface="Arial" panose="020B0604020202020204" pitchFamily="34" charset="0"/>
              </a:rPr>
              <a:t>comportamiento</a:t>
            </a:r>
          </a:p>
          <a:p>
            <a:pPr lvl="1">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Diseñar la nueva estructura de la Secretaría, que incluya la sostenibilidad </a:t>
            </a:r>
            <a:r>
              <a:rPr lang="es-GT" sz="2600" dirty="0" smtClean="0">
                <a:latin typeface="Arial" panose="020B0604020202020204" pitchFamily="34" charset="0"/>
                <a:cs typeface="Arial" panose="020B0604020202020204" pitchFamily="34" charset="0"/>
              </a:rPr>
              <a:t>financiera</a:t>
            </a:r>
          </a:p>
          <a:p>
            <a:pPr lvl="1">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Ejecutar la estrategia de comunicación y sensibilización para el cambio de </a:t>
            </a:r>
            <a:r>
              <a:rPr lang="es-GT" sz="2600" dirty="0" smtClean="0">
                <a:latin typeface="Arial" panose="020B0604020202020204" pitchFamily="34" charset="0"/>
                <a:cs typeface="Arial" panose="020B0604020202020204" pitchFamily="34" charset="0"/>
              </a:rPr>
              <a:t>comportamiento</a:t>
            </a:r>
            <a:endParaRPr lang="es-GT" dirty="0">
              <a:latin typeface="Arial" panose="020B0604020202020204" pitchFamily="34" charset="0"/>
              <a:cs typeface="Arial" panose="020B0604020202020204" pitchFamily="34" charset="0"/>
            </a:endParaRPr>
          </a:p>
        </p:txBody>
      </p:sp>
      <p:sp>
        <p:nvSpPr>
          <p:cNvPr id="4" name="CuadroTexto 3"/>
          <p:cNvSpPr txBox="1"/>
          <p:nvPr/>
        </p:nvSpPr>
        <p:spPr>
          <a:xfrm>
            <a:off x="455487" y="6238517"/>
            <a:ext cx="5351145" cy="338554"/>
          </a:xfrm>
          <a:prstGeom prst="rect">
            <a:avLst/>
          </a:prstGeom>
          <a:noFill/>
        </p:spPr>
        <p:txBody>
          <a:bodyPr wrap="none" rtlCol="0">
            <a:spAutoFit/>
          </a:bodyPr>
          <a:lstStyle>
            <a:defPPr>
              <a:defRPr lang="es-GT"/>
            </a:defPPr>
            <a:lvl1pPr>
              <a:defRPr sz="1600">
                <a:solidFill>
                  <a:schemeClr val="bg1">
                    <a:lumMod val="50000"/>
                  </a:schemeClr>
                </a:solidFill>
                <a:latin typeface="Arial" panose="020B0604020202020204" pitchFamily="34" charset="0"/>
                <a:cs typeface="Arial" panose="020B0604020202020204" pitchFamily="34" charset="0"/>
              </a:defRPr>
            </a:lvl1pPr>
          </a:lstStyle>
          <a:p>
            <a:r>
              <a:rPr lang="es-GT" dirty="0"/>
              <a:t>Fuente: Plan Estratégico Institucional (PEI) 2017 – 2021.</a:t>
            </a:r>
          </a:p>
        </p:txBody>
      </p:sp>
    </p:spTree>
    <p:extLst>
      <p:ext uri="{BB962C8B-B14F-4D97-AF65-F5344CB8AC3E}">
        <p14:creationId xmlns:p14="http://schemas.microsoft.com/office/powerpoint/2010/main" val="4168579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1333500" y="4972043"/>
            <a:ext cx="10745287"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CONSOLIDADO DE LOGROS INSTITUCIONALES</a:t>
            </a:r>
          </a:p>
        </p:txBody>
      </p:sp>
    </p:spTree>
    <p:extLst>
      <p:ext uri="{BB962C8B-B14F-4D97-AF65-F5344CB8AC3E}">
        <p14:creationId xmlns:p14="http://schemas.microsoft.com/office/powerpoint/2010/main" val="11100650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800" dirty="0">
                <a:latin typeface="Arial" panose="020B0604020202020204" pitchFamily="34" charset="0"/>
                <a:cs typeface="Arial" panose="020B0604020202020204" pitchFamily="34" charset="0"/>
              </a:rPr>
              <a:t>CONSOLIDADO DE LOGROS INSTITUCIONALES</a:t>
            </a:r>
            <a:endParaRPr lang="es-GT" sz="2800" dirty="0">
              <a:latin typeface="Arial" panose="020B0604020202020204" pitchFamily="34" charset="0"/>
              <a:cs typeface="Arial" panose="020B0604020202020204" pitchFamily="34" charset="0"/>
            </a:endParaRPr>
          </a:p>
        </p:txBody>
      </p:sp>
      <p:sp>
        <p:nvSpPr>
          <p:cNvPr id="3" name="CuadroTexto 2"/>
          <p:cNvSpPr txBox="1"/>
          <p:nvPr/>
        </p:nvSpPr>
        <p:spPr>
          <a:xfrm>
            <a:off x="263561" y="1381214"/>
            <a:ext cx="11689541" cy="5262979"/>
          </a:xfrm>
          <a:prstGeom prst="rect">
            <a:avLst/>
          </a:prstGeom>
          <a:noFill/>
        </p:spPr>
        <p:txBody>
          <a:bodyPr wrap="square" rtlCol="0">
            <a:spAutoFit/>
          </a:bodyPr>
          <a:lstStyle/>
          <a:p>
            <a:pPr marL="342900" indent="-342900" algn="just">
              <a:buFont typeface="+mj-lt"/>
              <a:buAutoNum type="arabicPeriod"/>
            </a:pPr>
            <a:r>
              <a:rPr lang="es-GT" sz="1600" dirty="0" smtClean="0">
                <a:latin typeface="Arial" panose="020B0604020202020204" pitchFamily="34" charset="0"/>
                <a:cs typeface="Arial" panose="020B0604020202020204" pitchFamily="34" charset="0"/>
              </a:rPr>
              <a:t>Proceso de actualización de la Política Nacional de SAN (POLSAN)</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Más de 4,000 actores consultados en todos los órganos del SINASAN</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Ocho talleres regionales de consulta a instancias gubernamentales, no gubernamentales y sociedad civil</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Consulta a 60 especialistas o referentes en SAN</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Árbol nacional de problemas y árbol nacional de objetivos construidos con todos los aportes, los cuales fueron validados en cuatro talleres de trabajo con instancias del SINASAN</a:t>
            </a:r>
          </a:p>
          <a:p>
            <a:pPr marL="800100" lvl="1" indent="-342900" algn="just">
              <a:buFont typeface="Wingdings" panose="05000000000000000000" pitchFamily="2" charset="2"/>
              <a:buChar char="§"/>
            </a:pPr>
            <a:endParaRPr lang="es-GT" sz="1600" dirty="0">
              <a:latin typeface="Arial" panose="020B0604020202020204" pitchFamily="34" charset="0"/>
              <a:cs typeface="Arial" panose="020B0604020202020204" pitchFamily="34" charset="0"/>
            </a:endParaRPr>
          </a:p>
          <a:p>
            <a:pPr marL="342900" indent="-342900" algn="just">
              <a:buFont typeface="+mj-lt"/>
              <a:buAutoNum type="arabicPeriod"/>
            </a:pPr>
            <a:r>
              <a:rPr lang="es-GT" sz="1600" dirty="0">
                <a:latin typeface="Arial" panose="020B0604020202020204" pitchFamily="34" charset="0"/>
                <a:cs typeface="Arial" panose="020B0604020202020204" pitchFamily="34" charset="0"/>
              </a:rPr>
              <a:t>Gestión de 26 expedientes ante MAGA/VISAN de asistencia alimentaria para la atención de 146,983 familias con </a:t>
            </a:r>
            <a:r>
              <a:rPr lang="es-GT" sz="1600" dirty="0" smtClean="0">
                <a:latin typeface="Arial" panose="020B0604020202020204" pitchFamily="34" charset="0"/>
                <a:cs typeface="Arial" panose="020B0604020202020204" pitchFamily="34" charset="0"/>
              </a:rPr>
              <a:t>175,158 raciones de alimentos</a:t>
            </a:r>
          </a:p>
          <a:p>
            <a:pPr marL="342900" indent="-342900" algn="just">
              <a:buFont typeface="+mj-lt"/>
              <a:buAutoNum type="arabicPeriod"/>
            </a:pPr>
            <a:endParaRPr lang="es-GT" sz="1600" dirty="0">
              <a:latin typeface="Arial" panose="020B0604020202020204" pitchFamily="34" charset="0"/>
              <a:cs typeface="Arial" panose="020B0604020202020204" pitchFamily="34" charset="0"/>
            </a:endParaRPr>
          </a:p>
          <a:p>
            <a:pPr marL="342900" indent="-342900" algn="just">
              <a:buFont typeface="+mj-lt"/>
              <a:buAutoNum type="arabicPeriod"/>
            </a:pPr>
            <a:r>
              <a:rPr lang="es-GT" sz="1600" dirty="0">
                <a:latin typeface="Arial" panose="020B0604020202020204" pitchFamily="34" charset="0"/>
                <a:cs typeface="Arial" panose="020B0604020202020204" pitchFamily="34" charset="0"/>
              </a:rPr>
              <a:t>Gestión de la cooperación para atención a la seguridad alimentaria y </a:t>
            </a:r>
            <a:r>
              <a:rPr lang="es-GT" sz="1600" dirty="0" smtClean="0">
                <a:latin typeface="Arial" panose="020B0604020202020204" pitchFamily="34" charset="0"/>
                <a:cs typeface="Arial" panose="020B0604020202020204" pitchFamily="34" charset="0"/>
              </a:rPr>
              <a:t>nutricional, por medio de:</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Suscripción de 23 documentos (convenios, cartas de entendimientos, adendas, acuerdos, cruce de cartas y otros)</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Mapeo consolidado de actores del SINASAN</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Informe </a:t>
            </a:r>
            <a:r>
              <a:rPr lang="es-GT" sz="1600" dirty="0">
                <a:latin typeface="Arial" panose="020B0604020202020204" pitchFamily="34" charset="0"/>
                <a:cs typeface="Arial" panose="020B0604020202020204" pitchFamily="34" charset="0"/>
              </a:rPr>
              <a:t>de seguimiento a las acciones realizadas en el marco del </a:t>
            </a:r>
            <a:r>
              <a:rPr lang="es-GT" sz="1600" dirty="0" smtClean="0">
                <a:latin typeface="Arial" panose="020B0604020202020204" pitchFamily="34" charset="0"/>
                <a:cs typeface="Arial" panose="020B0604020202020204" pitchFamily="34" charset="0"/>
              </a:rPr>
              <a:t>Movimiento Fomento por la Nutrición (SUN) </a:t>
            </a:r>
            <a:r>
              <a:rPr lang="es-GT" sz="1600" dirty="0">
                <a:latin typeface="Arial" panose="020B0604020202020204" pitchFamily="34" charset="0"/>
                <a:cs typeface="Arial" panose="020B0604020202020204" pitchFamily="34" charset="0"/>
              </a:rPr>
              <a:t>y Evaluación Conjunta </a:t>
            </a:r>
            <a:r>
              <a:rPr lang="es-GT" sz="1600" dirty="0" smtClean="0">
                <a:latin typeface="Arial" panose="020B0604020202020204" pitchFamily="34" charset="0"/>
                <a:cs typeface="Arial" panose="020B0604020202020204" pitchFamily="34" charset="0"/>
              </a:rPr>
              <a:t>2021</a:t>
            </a:r>
          </a:p>
          <a:p>
            <a:pPr marL="800100" lvl="1" indent="-342900" algn="just">
              <a:buFont typeface="Wingdings" panose="05000000000000000000" pitchFamily="2" charset="2"/>
              <a:buChar char="§"/>
            </a:pPr>
            <a:endParaRPr lang="es-GT" sz="1600" dirty="0" smtClean="0">
              <a:latin typeface="Arial" panose="020B0604020202020204" pitchFamily="34" charset="0"/>
              <a:cs typeface="Arial" panose="020B0604020202020204" pitchFamily="34" charset="0"/>
            </a:endParaRPr>
          </a:p>
          <a:p>
            <a:pPr marL="342900" indent="-342900" algn="just">
              <a:buFont typeface="+mj-lt"/>
              <a:buAutoNum type="arabicPeriod"/>
            </a:pPr>
            <a:r>
              <a:rPr lang="es-GT" sz="1600" dirty="0" smtClean="0">
                <a:latin typeface="Arial" panose="020B0604020202020204" pitchFamily="34" charset="0"/>
                <a:cs typeface="Arial" panose="020B0604020202020204" pitchFamily="34" charset="0"/>
              </a:rPr>
              <a:t>Capacitaciones realizadas:</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Participación de 458 </a:t>
            </a:r>
            <a:r>
              <a:rPr lang="es-GT" sz="1600" dirty="0">
                <a:latin typeface="Arial" panose="020B0604020202020204" pitchFamily="34" charset="0"/>
                <a:cs typeface="Arial" panose="020B0604020202020204" pitchFamily="34" charset="0"/>
              </a:rPr>
              <a:t>personas en el curso virtual de la GCNN </a:t>
            </a:r>
            <a:endParaRPr lang="es-GT" sz="1600" dirty="0" smtClean="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Asistencia </a:t>
            </a:r>
            <a:r>
              <a:rPr lang="es-GT" sz="1600" dirty="0">
                <a:latin typeface="Arial" panose="020B0604020202020204" pitchFamily="34" charset="0"/>
                <a:cs typeface="Arial" panose="020B0604020202020204" pitchFamily="34" charset="0"/>
              </a:rPr>
              <a:t>técnica en formación de competencias de SAN y </a:t>
            </a:r>
            <a:r>
              <a:rPr lang="es-GT" sz="1600" dirty="0" smtClean="0">
                <a:latin typeface="Arial" panose="020B0604020202020204" pitchFamily="34" charset="0"/>
                <a:cs typeface="Arial" panose="020B0604020202020204" pitchFamily="34" charset="0"/>
              </a:rPr>
              <a:t>malnutrición a 792 personas de instituciones públicas </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Asistencia técnica a 684 personas en temas de  prevención de la desnutrición crónica</a:t>
            </a:r>
            <a:endParaRPr lang="es-GT" sz="16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es-G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51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800" dirty="0">
                <a:latin typeface="Arial" panose="020B0604020202020204" pitchFamily="34" charset="0"/>
                <a:cs typeface="Arial" panose="020B0604020202020204" pitchFamily="34" charset="0"/>
              </a:rPr>
              <a:t>CONSOLIDADO DE LOGROS INSTITUCIONALES</a:t>
            </a:r>
            <a:endParaRPr lang="es-GT" sz="2800" dirty="0">
              <a:latin typeface="Arial" panose="020B0604020202020204" pitchFamily="34" charset="0"/>
              <a:cs typeface="Arial" panose="020B0604020202020204" pitchFamily="34" charset="0"/>
            </a:endParaRPr>
          </a:p>
        </p:txBody>
      </p:sp>
      <p:sp>
        <p:nvSpPr>
          <p:cNvPr id="3" name="CuadroTexto 2"/>
          <p:cNvSpPr txBox="1"/>
          <p:nvPr/>
        </p:nvSpPr>
        <p:spPr>
          <a:xfrm>
            <a:off x="200737" y="1208219"/>
            <a:ext cx="11689541" cy="5262979"/>
          </a:xfrm>
          <a:prstGeom prst="rect">
            <a:avLst/>
          </a:prstGeom>
          <a:noFill/>
        </p:spPr>
        <p:txBody>
          <a:bodyPr wrap="square" rtlCol="0">
            <a:spAutoFit/>
          </a:bodyPr>
          <a:lstStyle/>
          <a:p>
            <a:pPr marL="342900" indent="-342900" algn="just">
              <a:buFont typeface="+mj-lt"/>
              <a:buAutoNum type="arabicPeriod" startAt="5"/>
            </a:pPr>
            <a:r>
              <a:rPr lang="es-GT" sz="1600" dirty="0" smtClean="0">
                <a:latin typeface="Arial" panose="020B0604020202020204" pitchFamily="34" charset="0"/>
                <a:cs typeface="Arial" panose="020B0604020202020204" pitchFamily="34" charset="0"/>
              </a:rPr>
              <a:t>En </a:t>
            </a:r>
            <a:r>
              <a:rPr lang="es-GT" sz="1600" dirty="0">
                <a:latin typeface="Arial" panose="020B0604020202020204" pitchFamily="34" charset="0"/>
                <a:cs typeface="Arial" panose="020B0604020202020204" pitchFamily="34" charset="0"/>
              </a:rPr>
              <a:t>el marco del Programa Conjunto “Fortaleciendo la arquitectura financiera para la financiación de la Gran Cruzada Nacional por la Nutrición de </a:t>
            </a:r>
            <a:r>
              <a:rPr lang="es-GT" sz="1600" dirty="0" smtClean="0">
                <a:latin typeface="Arial" panose="020B0604020202020204" pitchFamily="34" charset="0"/>
                <a:cs typeface="Arial" panose="020B0604020202020204" pitchFamily="34" charset="0"/>
              </a:rPr>
              <a:t>Guatemala” se logró: </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Costeo de 29 intervenciones de las cinco líneas de acción de la GCNN </a:t>
            </a:r>
          </a:p>
          <a:p>
            <a:pPr marL="800100" lvl="1" indent="-342900" algn="just">
              <a:buFont typeface="Wingdings" panose="05000000000000000000" pitchFamily="2" charset="2"/>
              <a:buChar char="§"/>
            </a:pPr>
            <a:r>
              <a:rPr lang="es-GT" sz="1600" dirty="0">
                <a:latin typeface="Arial" panose="020B0604020202020204" pitchFamily="34" charset="0"/>
                <a:cs typeface="Arial" panose="020B0604020202020204" pitchFamily="34" charset="0"/>
              </a:rPr>
              <a:t>A</a:t>
            </a:r>
            <a:r>
              <a:rPr lang="es-GT" sz="1600" dirty="0" smtClean="0">
                <a:latin typeface="Arial" panose="020B0604020202020204" pitchFamily="34" charset="0"/>
                <a:cs typeface="Arial" panose="020B0604020202020204" pitchFamily="34" charset="0"/>
              </a:rPr>
              <a:t>daptación del modelo conceptual y prescriptivo de la malnutrición </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Definición de brechas en los servicios para proporcionar escenarios de implementación</a:t>
            </a:r>
          </a:p>
          <a:p>
            <a:pPr marL="800100" lvl="1" indent="-342900" algn="just">
              <a:buFont typeface="Wingdings" panose="05000000000000000000" pitchFamily="2" charset="2"/>
              <a:buChar char="§"/>
            </a:pPr>
            <a:endParaRPr lang="es-GT" sz="1600" dirty="0">
              <a:latin typeface="Arial" panose="020B0604020202020204" pitchFamily="34" charset="0"/>
              <a:cs typeface="Arial" panose="020B0604020202020204" pitchFamily="34" charset="0"/>
            </a:endParaRPr>
          </a:p>
          <a:p>
            <a:pPr marL="342900" indent="-342900" algn="just">
              <a:buFont typeface="+mj-lt"/>
              <a:buAutoNum type="arabicPeriod" startAt="5"/>
            </a:pPr>
            <a:r>
              <a:rPr lang="es-GT" sz="1600" dirty="0" smtClean="0">
                <a:latin typeface="Arial" panose="020B0604020202020204" pitchFamily="34" charset="0"/>
                <a:cs typeface="Arial" panose="020B0604020202020204" pitchFamily="34" charset="0"/>
              </a:rPr>
              <a:t>Monitoreo y Evaluación </a:t>
            </a:r>
          </a:p>
          <a:p>
            <a:pPr marL="800100" lvl="1" indent="-342900" algn="just">
              <a:buFont typeface="Wingdings" panose="05000000000000000000" pitchFamily="2" charset="2"/>
              <a:buChar char="§"/>
            </a:pPr>
            <a:r>
              <a:rPr lang="es-GT" sz="1600" dirty="0">
                <a:latin typeface="Arial" panose="020B0604020202020204" pitchFamily="34" charset="0"/>
                <a:cs typeface="Arial" panose="020B0604020202020204" pitchFamily="34" charset="0"/>
              </a:rPr>
              <a:t>Plan de Monitoreo y Evaluación de la GCNN, </a:t>
            </a:r>
            <a:r>
              <a:rPr lang="es-GT" sz="1600" dirty="0" smtClean="0">
                <a:latin typeface="Arial" panose="020B0604020202020204" pitchFamily="34" charset="0"/>
                <a:cs typeface="Arial" panose="020B0604020202020204" pitchFamily="34" charset="0"/>
              </a:rPr>
              <a:t>con </a:t>
            </a:r>
            <a:r>
              <a:rPr lang="es-GT" sz="1600" dirty="0">
                <a:latin typeface="Arial" panose="020B0604020202020204" pitchFamily="34" charset="0"/>
                <a:cs typeface="Arial" panose="020B0604020202020204" pitchFamily="34" charset="0"/>
              </a:rPr>
              <a:t>35 indicadores de proceso, 107 indicadores de resultado y cinco indicadores de impacto, con sus respectivas fichas </a:t>
            </a:r>
            <a:r>
              <a:rPr lang="es-GT" sz="1600" dirty="0" smtClean="0">
                <a:latin typeface="Arial" panose="020B0604020202020204" pitchFamily="34" charset="0"/>
                <a:cs typeface="Arial" panose="020B0604020202020204" pitchFamily="34" charset="0"/>
              </a:rPr>
              <a:t>técnicas</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Un informe de avance del Plan para la Atención del Hambre Estacional (PAHE) 2021</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Seis informes sobre el Monitoreo </a:t>
            </a:r>
            <a:r>
              <a:rPr lang="es-GT" sz="1600" dirty="0">
                <a:latin typeface="Arial" panose="020B0604020202020204" pitchFamily="34" charset="0"/>
                <a:cs typeface="Arial" panose="020B0604020202020204" pitchFamily="34" charset="0"/>
              </a:rPr>
              <a:t>del Alimento Complementario Fortificado (ACF) “</a:t>
            </a:r>
            <a:r>
              <a:rPr lang="es-GT" sz="1600" dirty="0" err="1">
                <a:latin typeface="Arial" panose="020B0604020202020204" pitchFamily="34" charset="0"/>
                <a:cs typeface="Arial" panose="020B0604020202020204" pitchFamily="34" charset="0"/>
              </a:rPr>
              <a:t>Nutri</a:t>
            </a:r>
            <a:r>
              <a:rPr lang="es-GT" sz="1600" dirty="0">
                <a:latin typeface="Arial" panose="020B0604020202020204" pitchFamily="34" charset="0"/>
                <a:cs typeface="Arial" panose="020B0604020202020204" pitchFamily="34" charset="0"/>
              </a:rPr>
              <a:t> Niños</a:t>
            </a:r>
            <a:r>
              <a:rPr lang="es-GT" sz="1600" dirty="0" smtClean="0">
                <a:latin typeface="Arial" panose="020B0604020202020204" pitchFamily="34" charset="0"/>
                <a:cs typeface="Arial" panose="020B0604020202020204" pitchFamily="34" charset="0"/>
              </a:rPr>
              <a:t>” y un informe del sondeo semanal de disponibilidad de ACF en los servicios de salud</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6,917 </a:t>
            </a:r>
            <a:r>
              <a:rPr lang="es-GT" sz="1600" dirty="0">
                <a:latin typeface="Arial" panose="020B0604020202020204" pitchFamily="34" charset="0"/>
                <a:cs typeface="Arial" panose="020B0604020202020204" pitchFamily="34" charset="0"/>
              </a:rPr>
              <a:t>visitas domiciliares a niños y niñas con desnutrición aguda diagnosticados y tratados por el MSPAS </a:t>
            </a:r>
            <a:endParaRPr lang="es-GT" sz="1600" dirty="0" smtClean="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Evaluación </a:t>
            </a:r>
            <a:r>
              <a:rPr lang="es-GT" sz="1600" dirty="0">
                <a:latin typeface="Arial" panose="020B0604020202020204" pitchFamily="34" charset="0"/>
                <a:cs typeface="Arial" panose="020B0604020202020204" pitchFamily="34" charset="0"/>
              </a:rPr>
              <a:t>y </a:t>
            </a:r>
            <a:r>
              <a:rPr lang="es-GT" sz="1600" dirty="0" smtClean="0">
                <a:latin typeface="Arial" panose="020B0604020202020204" pitchFamily="34" charset="0"/>
                <a:cs typeface="Arial" panose="020B0604020202020204" pitchFamily="34" charset="0"/>
              </a:rPr>
              <a:t>ranking de Gobernanza </a:t>
            </a:r>
            <a:r>
              <a:rPr lang="es-GT" sz="1600" dirty="0">
                <a:latin typeface="Arial" panose="020B0604020202020204" pitchFamily="34" charset="0"/>
                <a:cs typeface="Arial" panose="020B0604020202020204" pitchFamily="34" charset="0"/>
              </a:rPr>
              <a:t>en </a:t>
            </a:r>
            <a:r>
              <a:rPr lang="es-GT" sz="1600" dirty="0" smtClean="0">
                <a:latin typeface="Arial" panose="020B0604020202020204" pitchFamily="34" charset="0"/>
                <a:cs typeface="Arial" panose="020B0604020202020204" pitchFamily="34" charset="0"/>
              </a:rPr>
              <a:t>SAN de </a:t>
            </a:r>
            <a:r>
              <a:rPr lang="es-GT" sz="1600" dirty="0">
                <a:latin typeface="Arial" panose="020B0604020202020204" pitchFamily="34" charset="0"/>
                <a:cs typeface="Arial" panose="020B0604020202020204" pitchFamily="34" charset="0"/>
              </a:rPr>
              <a:t>334 municipios</a:t>
            </a:r>
            <a:r>
              <a:rPr lang="es-GT" sz="1600" dirty="0" smtClean="0">
                <a:latin typeface="Arial" panose="020B0604020202020204" pitchFamily="34" charset="0"/>
                <a:cs typeface="Arial" panose="020B0604020202020204" pitchFamily="34" charset="0"/>
              </a:rPr>
              <a:t> y </a:t>
            </a:r>
            <a:r>
              <a:rPr lang="es-GT" sz="1600" dirty="0">
                <a:latin typeface="Arial" panose="020B0604020202020204" pitchFamily="34" charset="0"/>
                <a:cs typeface="Arial" panose="020B0604020202020204" pitchFamily="34" charset="0"/>
              </a:rPr>
              <a:t>22 departamentos del </a:t>
            </a:r>
            <a:r>
              <a:rPr lang="es-GT" sz="1600" dirty="0" smtClean="0">
                <a:latin typeface="Arial" panose="020B0604020202020204" pitchFamily="34" charset="0"/>
                <a:cs typeface="Arial" panose="020B0604020202020204" pitchFamily="34" charset="0"/>
              </a:rPr>
              <a:t>país</a:t>
            </a:r>
          </a:p>
          <a:p>
            <a:pPr marL="800100" lvl="1" indent="-342900" algn="just">
              <a:buFont typeface="Wingdings" panose="05000000000000000000" pitchFamily="2" charset="2"/>
              <a:buChar char="§"/>
            </a:pPr>
            <a:r>
              <a:rPr lang="es-GT" sz="1600" dirty="0">
                <a:latin typeface="Arial" panose="020B0604020202020204" pitchFamily="34" charset="0"/>
                <a:cs typeface="Arial" panose="020B0604020202020204" pitchFamily="34" charset="0"/>
              </a:rPr>
              <a:t>77% de sectores cartográficos, 66% de los hogares y 59% del total de niños y niñas de la muestra </a:t>
            </a:r>
            <a:r>
              <a:rPr lang="es-GT" sz="1600" dirty="0" smtClean="0">
                <a:latin typeface="Arial" panose="020B0604020202020204" pitchFamily="34" charset="0"/>
                <a:cs typeface="Arial" panose="020B0604020202020204" pitchFamily="34" charset="0"/>
              </a:rPr>
              <a:t>planificada en la evaluación </a:t>
            </a:r>
            <a:r>
              <a:rPr lang="es-GT" sz="1600" dirty="0">
                <a:latin typeface="Arial" panose="020B0604020202020204" pitchFamily="34" charset="0"/>
                <a:cs typeface="Arial" panose="020B0604020202020204" pitchFamily="34" charset="0"/>
              </a:rPr>
              <a:t>externa de impacto de la GCNN 2020-2024 (INCAP, SESAN e </a:t>
            </a:r>
            <a:r>
              <a:rPr lang="es-GT" sz="1600" dirty="0" smtClean="0">
                <a:latin typeface="Arial" panose="020B0604020202020204" pitchFamily="34" charset="0"/>
                <a:cs typeface="Arial" panose="020B0604020202020204" pitchFamily="34" charset="0"/>
              </a:rPr>
              <a:t>INE)</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Dos informes de avance de indicadores del Proyecto Crecer Sano</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Tres pronósticos de Seguridad Alimentaria y Nutricional </a:t>
            </a:r>
          </a:p>
          <a:p>
            <a:pPr marL="800100" lvl="1"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Clasificación Integrada de la Seguridad Alimentaria en fases (CIF) –Análisis de la Inseguridad Alimentaria Aguda- </a:t>
            </a:r>
          </a:p>
          <a:p>
            <a:pPr marL="1257300" lvl="2"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3.5 millones de personas en crisis o emergencia (situación actual mayo – agosto 2021)</a:t>
            </a:r>
          </a:p>
          <a:p>
            <a:pPr marL="1257300" lvl="2" indent="-342900" algn="just">
              <a:buFont typeface="Wingdings" panose="05000000000000000000" pitchFamily="2" charset="2"/>
              <a:buChar char="§"/>
            </a:pPr>
            <a:r>
              <a:rPr lang="es-GT" sz="1600" dirty="0" smtClean="0">
                <a:latin typeface="Arial" panose="020B0604020202020204" pitchFamily="34" charset="0"/>
                <a:cs typeface="Arial" panose="020B0604020202020204" pitchFamily="34" charset="0"/>
              </a:rPr>
              <a:t>2.5 millones de </a:t>
            </a:r>
            <a:r>
              <a:rPr lang="es-GT" sz="1600" dirty="0">
                <a:latin typeface="Arial" panose="020B0604020202020204" pitchFamily="34" charset="0"/>
                <a:cs typeface="Arial" panose="020B0604020202020204" pitchFamily="34" charset="0"/>
              </a:rPr>
              <a:t>personas en crisis o emergencia (situación </a:t>
            </a:r>
            <a:r>
              <a:rPr lang="es-GT" sz="1600" dirty="0" smtClean="0">
                <a:latin typeface="Arial" panose="020B0604020202020204" pitchFamily="34" charset="0"/>
                <a:cs typeface="Arial" panose="020B0604020202020204" pitchFamily="34" charset="0"/>
              </a:rPr>
              <a:t>proyectada septiembre 2021 </a:t>
            </a:r>
            <a:r>
              <a:rPr lang="es-GT" sz="1600" dirty="0">
                <a:latin typeface="Arial" panose="020B0604020202020204" pitchFamily="34" charset="0"/>
                <a:cs typeface="Arial" panose="020B0604020202020204" pitchFamily="34" charset="0"/>
              </a:rPr>
              <a:t>– </a:t>
            </a:r>
            <a:r>
              <a:rPr lang="es-GT" sz="1600" dirty="0" smtClean="0">
                <a:latin typeface="Arial" panose="020B0604020202020204" pitchFamily="34" charset="0"/>
                <a:cs typeface="Arial" panose="020B0604020202020204" pitchFamily="34" charset="0"/>
              </a:rPr>
              <a:t>enero 2022)</a:t>
            </a:r>
            <a:endParaRPr lang="es-G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342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800" dirty="0">
                <a:latin typeface="Arial" panose="020B0604020202020204" pitchFamily="34" charset="0"/>
                <a:cs typeface="Arial" panose="020B0604020202020204" pitchFamily="34" charset="0"/>
              </a:rPr>
              <a:t>CONSOLIDADO DE LOGROS INSTITUCIONALES</a:t>
            </a:r>
            <a:endParaRPr lang="es-GT" sz="2800" dirty="0">
              <a:latin typeface="Arial" panose="020B0604020202020204" pitchFamily="34" charset="0"/>
              <a:cs typeface="Arial" panose="020B0604020202020204" pitchFamily="34" charset="0"/>
            </a:endParaRPr>
          </a:p>
        </p:txBody>
      </p:sp>
      <p:sp>
        <p:nvSpPr>
          <p:cNvPr id="3" name="CuadroTexto 2"/>
          <p:cNvSpPr txBox="1"/>
          <p:nvPr/>
        </p:nvSpPr>
        <p:spPr>
          <a:xfrm>
            <a:off x="200737" y="1124473"/>
            <a:ext cx="11689541" cy="4247317"/>
          </a:xfrm>
          <a:prstGeom prst="rect">
            <a:avLst/>
          </a:prstGeom>
          <a:noFill/>
        </p:spPr>
        <p:txBody>
          <a:bodyPr wrap="square" rtlCol="0">
            <a:spAutoFit/>
          </a:bodyPr>
          <a:lstStyle/>
          <a:p>
            <a:pPr marL="342900" indent="-342900" algn="just">
              <a:buFont typeface="+mj-lt"/>
              <a:buAutoNum type="arabicPeriod" startAt="7"/>
            </a:pPr>
            <a:r>
              <a:rPr lang="es-GT" dirty="0" smtClean="0">
                <a:latin typeface="Arial" panose="020B0604020202020204" pitchFamily="34" charset="0"/>
                <a:cs typeface="Arial" panose="020B0604020202020204" pitchFamily="34" charset="0"/>
              </a:rPr>
              <a:t>Planificación operativa del Sistema Nacional de SAN:</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Reprogramación del POASAN 2021</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Formulación del Anteproyecto del POASAN para el año 2022, aprobado por CONASAN, con un monto </a:t>
            </a:r>
            <a:r>
              <a:rPr lang="es-GT" dirty="0">
                <a:latin typeface="Arial" panose="020B0604020202020204" pitchFamily="34" charset="0"/>
                <a:cs typeface="Arial" panose="020B0604020202020204" pitchFamily="34" charset="0"/>
              </a:rPr>
              <a:t>de  </a:t>
            </a:r>
            <a:r>
              <a:rPr lang="es-GT" dirty="0" smtClean="0">
                <a:latin typeface="Arial" panose="020B0604020202020204" pitchFamily="34" charset="0"/>
                <a:cs typeface="Arial" panose="020B0604020202020204" pitchFamily="34" charset="0"/>
              </a:rPr>
              <a:t>Q. 6,011,363,886.00</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Seguimiento </a:t>
            </a:r>
            <a:r>
              <a:rPr lang="es-GT" dirty="0">
                <a:latin typeface="Arial" panose="020B0604020202020204" pitchFamily="34" charset="0"/>
                <a:cs typeface="Arial" panose="020B0604020202020204" pitchFamily="34" charset="0"/>
              </a:rPr>
              <a:t>a la ejecución </a:t>
            </a:r>
            <a:r>
              <a:rPr lang="es-GT" dirty="0" smtClean="0">
                <a:latin typeface="Arial" panose="020B0604020202020204" pitchFamily="34" charset="0"/>
                <a:cs typeface="Arial" panose="020B0604020202020204" pitchFamily="34" charset="0"/>
              </a:rPr>
              <a:t>financiera y avances en las metas físicas </a:t>
            </a:r>
            <a:r>
              <a:rPr lang="es-GT" dirty="0">
                <a:latin typeface="Arial" panose="020B0604020202020204" pitchFamily="34" charset="0"/>
                <a:cs typeface="Arial" panose="020B0604020202020204" pitchFamily="34" charset="0"/>
              </a:rPr>
              <a:t>del </a:t>
            </a:r>
            <a:r>
              <a:rPr lang="es-GT" dirty="0" smtClean="0">
                <a:latin typeface="Arial" panose="020B0604020202020204" pitchFamily="34" charset="0"/>
                <a:cs typeface="Arial" panose="020B0604020202020204" pitchFamily="34" charset="0"/>
              </a:rPr>
              <a:t>POASAN 2021, por medio reportes mensuales.  Al 31 de diciembre de 2021 el POASAN alcanzó el 91.11% de ejecución financiera de las estructuras presupuestarias que vincularon las 17 instituciones que lo integran</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Aprobación </a:t>
            </a:r>
            <a:r>
              <a:rPr lang="es-GT" dirty="0">
                <a:latin typeface="Arial" panose="020B0604020202020204" pitchFamily="34" charset="0"/>
                <a:cs typeface="Arial" panose="020B0604020202020204" pitchFamily="34" charset="0"/>
              </a:rPr>
              <a:t>y seguimiento al Plan para la Atención del Hambre Estacional (PAHE) 2021.</a:t>
            </a:r>
            <a:endParaRPr lang="es-GT" dirty="0" smtClean="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endParaRPr lang="es-GT" dirty="0">
              <a:latin typeface="Arial" panose="020B0604020202020204" pitchFamily="34" charset="0"/>
              <a:cs typeface="Arial" panose="020B0604020202020204" pitchFamily="34" charset="0"/>
            </a:endParaRPr>
          </a:p>
          <a:p>
            <a:pPr marL="342900" indent="-342900" algn="just">
              <a:buFont typeface="+mj-lt"/>
              <a:buAutoNum type="arabicPeriod" startAt="8"/>
            </a:pPr>
            <a:r>
              <a:rPr lang="es-GT" dirty="0" smtClean="0">
                <a:latin typeface="Arial" panose="020B0604020202020204" pitchFamily="34" charset="0"/>
                <a:cs typeface="Arial" panose="020B0604020202020204" pitchFamily="34" charset="0"/>
              </a:rPr>
              <a:t>En el marco del Proyecto Crecer Sano:</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Capacitación a </a:t>
            </a:r>
            <a:r>
              <a:rPr lang="es-GT" dirty="0">
                <a:latin typeface="Arial" panose="020B0604020202020204" pitchFamily="34" charset="0"/>
                <a:cs typeface="Arial" panose="020B0604020202020204" pitchFamily="34" charset="0"/>
              </a:rPr>
              <a:t>126 técnicos de SESAN de </a:t>
            </a:r>
            <a:r>
              <a:rPr lang="es-GT" dirty="0" smtClean="0">
                <a:latin typeface="Arial" panose="020B0604020202020204" pitchFamily="34" charset="0"/>
                <a:cs typeface="Arial" panose="020B0604020202020204" pitchFamily="34" charset="0"/>
              </a:rPr>
              <a:t>siete departamentos</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Adquisición y distribución de 1,112 kits de herramientas de salud y nutrición (mochila azul)</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Diagnóstico de percepción de la desnutrición crónica a servidores públicos, con la participación de 312 personas</a:t>
            </a:r>
            <a:endParaRPr lang="es-GT"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es-GT"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259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xmlns=""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800" dirty="0">
                <a:latin typeface="Arial" panose="020B0604020202020204" pitchFamily="34" charset="0"/>
                <a:cs typeface="Arial" panose="020B0604020202020204" pitchFamily="34" charset="0"/>
              </a:rPr>
              <a:t>CONSOLIDADO DE LOGROS INSTITUCIONALES</a:t>
            </a:r>
            <a:endParaRPr lang="es-GT" sz="2800" dirty="0">
              <a:latin typeface="Arial" panose="020B0604020202020204" pitchFamily="34" charset="0"/>
              <a:cs typeface="Arial" panose="020B0604020202020204" pitchFamily="34" charset="0"/>
            </a:endParaRPr>
          </a:p>
        </p:txBody>
      </p:sp>
      <p:sp>
        <p:nvSpPr>
          <p:cNvPr id="3" name="CuadroTexto 2"/>
          <p:cNvSpPr txBox="1"/>
          <p:nvPr/>
        </p:nvSpPr>
        <p:spPr>
          <a:xfrm>
            <a:off x="200737" y="1313944"/>
            <a:ext cx="11689541" cy="4801314"/>
          </a:xfrm>
          <a:prstGeom prst="rect">
            <a:avLst/>
          </a:prstGeom>
          <a:noFill/>
        </p:spPr>
        <p:txBody>
          <a:bodyPr wrap="square" rtlCol="0">
            <a:spAutoFit/>
          </a:bodyPr>
          <a:lstStyle/>
          <a:p>
            <a:pPr marL="342900" indent="-342900" algn="just">
              <a:buFont typeface="+mj-lt"/>
              <a:buAutoNum type="arabicPeriod" startAt="9"/>
            </a:pPr>
            <a:r>
              <a:rPr lang="es-GT" dirty="0" smtClean="0">
                <a:latin typeface="Arial" panose="020B0604020202020204" pitchFamily="34" charset="0"/>
                <a:cs typeface="Arial" panose="020B0604020202020204" pitchFamily="34" charset="0"/>
              </a:rPr>
              <a:t>Estrategia </a:t>
            </a:r>
            <a:r>
              <a:rPr lang="es-GT" dirty="0">
                <a:latin typeface="Arial" panose="020B0604020202020204" pitchFamily="34" charset="0"/>
                <a:cs typeface="Arial" panose="020B0604020202020204" pitchFamily="34" charset="0"/>
              </a:rPr>
              <a:t>de comunicación para el Cambio Social y de Comportamiento de la </a:t>
            </a:r>
            <a:r>
              <a:rPr lang="es-GT" dirty="0" smtClean="0">
                <a:latin typeface="Arial" panose="020B0604020202020204" pitchFamily="34" charset="0"/>
                <a:cs typeface="Arial" panose="020B0604020202020204" pitchFamily="34" charset="0"/>
              </a:rPr>
              <a:t>GCNN</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Documento que describe la estrategia</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Diplomado universitario, en </a:t>
            </a:r>
            <a:r>
              <a:rPr lang="es-GT" dirty="0">
                <a:latin typeface="Arial" panose="020B0604020202020204" pitchFamily="34" charset="0"/>
                <a:cs typeface="Arial" panose="020B0604020202020204" pitchFamily="34" charset="0"/>
              </a:rPr>
              <a:t>coordinación con UNICEF y con el aval técnico de Universidad Rafael </a:t>
            </a:r>
            <a:r>
              <a:rPr lang="es-GT" dirty="0" smtClean="0">
                <a:latin typeface="Arial" panose="020B0604020202020204" pitchFamily="34" charset="0"/>
                <a:cs typeface="Arial" panose="020B0604020202020204" pitchFamily="34" charset="0"/>
              </a:rPr>
              <a:t>Landívar, dirigido a los integrantes de las 114 COMUSAN de los municipios priorizados por la GCNN</a:t>
            </a:r>
          </a:p>
          <a:p>
            <a:pPr marL="1257300" lvl="2"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517 personas promovidas</a:t>
            </a:r>
          </a:p>
          <a:p>
            <a:pPr marL="1257300" lvl="2" indent="-342900" algn="just">
              <a:buFont typeface="Wingdings" panose="05000000000000000000" pitchFamily="2" charset="2"/>
              <a:buChar char="§"/>
            </a:pPr>
            <a:r>
              <a:rPr lang="es-GT" dirty="0">
                <a:latin typeface="Arial" panose="020B0604020202020204" pitchFamily="34" charset="0"/>
                <a:cs typeface="Arial" panose="020B0604020202020204" pitchFamily="34" charset="0"/>
              </a:rPr>
              <a:t>10 planes departamentales y 114 </a:t>
            </a:r>
            <a:r>
              <a:rPr lang="es-GT" dirty="0" smtClean="0">
                <a:latin typeface="Arial" panose="020B0604020202020204" pitchFamily="34" charset="0"/>
                <a:cs typeface="Arial" panose="020B0604020202020204" pitchFamily="34" charset="0"/>
              </a:rPr>
              <a:t>municipales formulados para la implementación de esta estrategia</a:t>
            </a:r>
          </a:p>
          <a:p>
            <a:pPr marL="342900" indent="-342900" algn="just">
              <a:buFont typeface="Wingdings" panose="05000000000000000000" pitchFamily="2" charset="2"/>
              <a:buChar char="§"/>
            </a:pPr>
            <a:endParaRPr lang="es-GT" dirty="0">
              <a:latin typeface="Arial" panose="020B0604020202020204" pitchFamily="34" charset="0"/>
              <a:cs typeface="Arial" panose="020B0604020202020204" pitchFamily="34" charset="0"/>
            </a:endParaRPr>
          </a:p>
          <a:p>
            <a:pPr marL="342900" indent="-342900" algn="just">
              <a:buFont typeface="+mj-lt"/>
              <a:buAutoNum type="arabicPeriod" startAt="10"/>
            </a:pPr>
            <a:r>
              <a:rPr lang="es-GT" dirty="0" smtClean="0">
                <a:latin typeface="Arial" panose="020B0604020202020204" pitchFamily="34" charset="0"/>
                <a:cs typeface="Arial" panose="020B0604020202020204" pitchFamily="34" charset="0"/>
              </a:rPr>
              <a:t>Fortalecimiento de la Gobernanza en SAN a nivel nacional:</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22 Comisiones Departamentales de SAN (CODESAN)</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334 Comisiones Municipales de SAN (COMUSAN)</a:t>
            </a:r>
          </a:p>
          <a:p>
            <a:pPr marL="800100" lvl="1" indent="-342900" algn="just">
              <a:buFont typeface="Wingdings" panose="05000000000000000000" pitchFamily="2" charset="2"/>
              <a:buChar char="§"/>
            </a:pPr>
            <a:r>
              <a:rPr lang="es-GT" dirty="0" smtClean="0">
                <a:latin typeface="Arial" panose="020B0604020202020204" pitchFamily="34" charset="0"/>
                <a:cs typeface="Arial" panose="020B0604020202020204" pitchFamily="34" charset="0"/>
              </a:rPr>
              <a:t>Promoción para la activación o reactivación de 127 instancias municipales de SAN (OMSAN/DISAN/DIMSAN)</a:t>
            </a:r>
          </a:p>
          <a:p>
            <a:pPr marL="1257300" lvl="2" indent="-342900" algn="just">
              <a:buFont typeface="Wingdings" panose="05000000000000000000" pitchFamily="2" charset="2"/>
              <a:buChar char="§"/>
            </a:pPr>
            <a:endParaRPr lang="es-GT"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endParaRPr lang="es-GT" dirty="0" smtClean="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endParaRPr lang="es-GT" dirty="0">
              <a:latin typeface="Arial" panose="020B0604020202020204" pitchFamily="34" charset="0"/>
              <a:cs typeface="Arial" panose="020B0604020202020204" pitchFamily="34" charset="0"/>
            </a:endParaRPr>
          </a:p>
          <a:p>
            <a:pPr marL="800100" lvl="1" indent="-342900" algn="just">
              <a:buFont typeface="Wingdings" panose="05000000000000000000" pitchFamily="2" charset="2"/>
              <a:buChar char="§"/>
            </a:pPr>
            <a:endParaRPr lang="es-GT"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es-GT"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1136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2816221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4423719" y="1382428"/>
            <a:ext cx="7447006" cy="4116845"/>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Los </a:t>
            </a:r>
            <a:r>
              <a:rPr lang="es-GT" sz="2000" b="0" dirty="0">
                <a:solidFill>
                  <a:schemeClr val="tx1"/>
                </a:solidFill>
                <a:latin typeface="Arial" panose="020B0604020202020204" pitchFamily="34" charset="0"/>
                <a:cs typeface="Arial" panose="020B0604020202020204" pitchFamily="34" charset="0"/>
              </a:rPr>
              <a:t>datos obtenidos durante el periodo reportado permiten establecer que la ejecución del presupuesto </a:t>
            </a:r>
            <a:r>
              <a:rPr lang="es-GT" sz="2000" b="0" dirty="0" smtClean="0">
                <a:solidFill>
                  <a:schemeClr val="tx1"/>
                </a:solidFill>
                <a:latin typeface="Arial" panose="020B0604020202020204" pitchFamily="34" charset="0"/>
                <a:cs typeface="Arial" panose="020B0604020202020204" pitchFamily="34" charset="0"/>
              </a:rPr>
              <a:t>se caracterizó principalmente </a:t>
            </a:r>
            <a:r>
              <a:rPr lang="es-GT" sz="2000" b="0" dirty="0">
                <a:solidFill>
                  <a:schemeClr val="tx1"/>
                </a:solidFill>
                <a:latin typeface="Arial" panose="020B0604020202020204" pitchFamily="34" charset="0"/>
                <a:cs typeface="Arial" panose="020B0604020202020204" pitchFamily="34" charset="0"/>
              </a:rPr>
              <a:t>por </a:t>
            </a:r>
            <a:r>
              <a:rPr lang="es-GT" sz="2000" b="0" dirty="0" smtClean="0">
                <a:solidFill>
                  <a:schemeClr val="tx1"/>
                </a:solidFill>
                <a:latin typeface="Arial" panose="020B0604020202020204" pitchFamily="34" charset="0"/>
                <a:cs typeface="Arial" panose="020B0604020202020204" pitchFamily="34" charset="0"/>
              </a:rPr>
              <a:t>el fortalecimiento del recurso humano, tanto a nivel central, pero especialmente local por medio de las delegaciones departamentales de SESAN, considerando que debido a la naturaleza de la institución, se realizan acciones de coordinación y articulación de todo el Sistema Nacional de SAN.</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321628" y="2023406"/>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smtClean="0">
                <a:solidFill>
                  <a:schemeClr val="tx1"/>
                </a:solidFill>
                <a:latin typeface="Arial" panose="020B0604020202020204" pitchFamily="34" charset="0"/>
                <a:cs typeface="Arial" panose="020B0604020202020204" pitchFamily="34" charset="0"/>
              </a:rPr>
              <a:t>En </a:t>
            </a:r>
            <a:r>
              <a:rPr lang="es-GT" sz="1600" b="0" dirty="0">
                <a:solidFill>
                  <a:schemeClr val="tx1"/>
                </a:solidFill>
                <a:latin typeface="Arial" panose="020B0604020202020204" pitchFamily="34" charset="0"/>
                <a:cs typeface="Arial" panose="020B0604020202020204" pitchFamily="34" charset="0"/>
              </a:rPr>
              <a:t>el </a:t>
            </a:r>
            <a:r>
              <a:rPr lang="es-GT" sz="1600" dirty="0">
                <a:solidFill>
                  <a:srgbClr val="0070C0"/>
                </a:solidFill>
                <a:latin typeface="Arial" panose="020B0604020202020204" pitchFamily="34" charset="0"/>
                <a:cs typeface="Arial" panose="020B0604020202020204" pitchFamily="34" charset="0"/>
              </a:rPr>
              <a:t>siguiente año </a:t>
            </a:r>
            <a:r>
              <a:rPr lang="es-GT" sz="1600" b="0" dirty="0">
                <a:solidFill>
                  <a:schemeClr val="tx1"/>
                </a:solidFill>
                <a:latin typeface="Arial" panose="020B0604020202020204" pitchFamily="34" charset="0"/>
                <a:cs typeface="Arial" panose="020B0604020202020204" pitchFamily="34" charset="0"/>
              </a:rPr>
              <a:t>se espera </a:t>
            </a:r>
            <a:r>
              <a:rPr lang="es-GT" sz="1600" b="0" dirty="0" smtClean="0">
                <a:solidFill>
                  <a:schemeClr val="tx1"/>
                </a:solidFill>
                <a:latin typeface="Arial" panose="020B0604020202020204" pitchFamily="34" charset="0"/>
                <a:cs typeface="Arial" panose="020B0604020202020204" pitchFamily="34" charset="0"/>
              </a:rPr>
              <a:t>que SESAN disponga de los recursos públicos necesarios para el fortalecimiento de la Gobernanza en Seguridad Alimentaria y Nutricional.</a:t>
            </a: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579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3299041" y="1619250"/>
            <a:ext cx="8711984" cy="5238750"/>
          </a:xfrm>
          <a:prstGeom prst="rect">
            <a:avLst/>
          </a:prstGeom>
          <a:solidFill>
            <a:schemeClr val="bg1"/>
          </a:solid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200" b="0" dirty="0">
                <a:solidFill>
                  <a:schemeClr val="tx1"/>
                </a:solidFill>
                <a:latin typeface="Arial" panose="020B0604020202020204" pitchFamily="34" charset="0"/>
                <a:cs typeface="Arial" panose="020B0604020202020204" pitchFamily="34" charset="0"/>
              </a:rPr>
              <a:t>La </a:t>
            </a:r>
            <a:r>
              <a:rPr lang="es-GT" sz="1200" dirty="0">
                <a:solidFill>
                  <a:srgbClr val="0070C0"/>
                </a:solidFill>
                <a:latin typeface="Arial" panose="020B0604020202020204" pitchFamily="34" charset="0"/>
                <a:cs typeface="Arial" panose="020B0604020202020204" pitchFamily="34" charset="0"/>
              </a:rPr>
              <a:t>Política General de Gobierno </a:t>
            </a:r>
            <a:r>
              <a:rPr lang="es-GT" sz="1200" b="0" dirty="0">
                <a:solidFill>
                  <a:schemeClr val="tx1"/>
                </a:solidFill>
                <a:latin typeface="Arial" panose="020B0604020202020204" pitchFamily="34" charset="0"/>
                <a:cs typeface="Arial" panose="020B0604020202020204" pitchFamily="34" charset="0"/>
              </a:rPr>
              <a:t>(PGG) es el plan de acción del Gobierno de Guatemala, en donde se plasman los objetivos estratégicos y los lineamientos de las políticas </a:t>
            </a:r>
            <a:r>
              <a:rPr lang="es-GT" sz="1200" b="0" dirty="0" smtClean="0">
                <a:solidFill>
                  <a:schemeClr val="tx1"/>
                </a:solidFill>
                <a:latin typeface="Arial" panose="020B0604020202020204" pitchFamily="34" charset="0"/>
                <a:cs typeface="Arial" panose="020B0604020202020204" pitchFamily="34" charset="0"/>
              </a:rPr>
              <a:t>públicas.  La SESAN, </a:t>
            </a:r>
            <a:r>
              <a:rPr lang="es-GT" sz="1200" b="0" dirty="0">
                <a:solidFill>
                  <a:schemeClr val="tx1"/>
                </a:solidFill>
                <a:latin typeface="Arial" panose="020B0604020202020204" pitchFamily="34" charset="0"/>
                <a:cs typeface="Arial" panose="020B0604020202020204" pitchFamily="34" charset="0"/>
              </a:rPr>
              <a:t>durante el cuatrimestre reportado colaboró con el cumplimiento de la PGG </a:t>
            </a:r>
            <a:r>
              <a:rPr lang="es-GT" sz="1200" b="0" dirty="0" smtClean="0">
                <a:solidFill>
                  <a:schemeClr val="tx1"/>
                </a:solidFill>
                <a:latin typeface="Arial" panose="020B0604020202020204" pitchFamily="34" charset="0"/>
                <a:cs typeface="Arial" panose="020B0604020202020204" pitchFamily="34" charset="0"/>
              </a:rPr>
              <a:t>mediante:</a:t>
            </a:r>
          </a:p>
          <a:p>
            <a:pPr marL="285750" indent="-285750" algn="just">
              <a:lnSpc>
                <a:spcPct val="150000"/>
              </a:lnSpc>
              <a:buFont typeface="Arial" panose="020B0604020202020204" pitchFamily="34" charset="0"/>
              <a:buChar char="•"/>
            </a:pPr>
            <a:r>
              <a:rPr lang="es-GT" sz="1400" b="0" dirty="0">
                <a:solidFill>
                  <a:schemeClr val="tx1"/>
                </a:solidFill>
                <a:latin typeface="Arial" panose="020B0604020202020204" pitchFamily="34" charset="0"/>
                <a:cs typeface="Arial" panose="020B0604020202020204" pitchFamily="34" charset="0"/>
              </a:rPr>
              <a:t>Formulación de 10 planes departamentales y 114 municipales para la implementación de la Estrategia de comunicación para el Cambio Social y de Comportamiento de la </a:t>
            </a:r>
            <a:r>
              <a:rPr lang="es-GT" sz="1400" b="0" dirty="0" smtClean="0">
                <a:solidFill>
                  <a:schemeClr val="tx1"/>
                </a:solidFill>
                <a:latin typeface="Arial" panose="020B0604020202020204" pitchFamily="34" charset="0"/>
                <a:cs typeface="Arial" panose="020B0604020202020204" pitchFamily="34" charset="0"/>
              </a:rPr>
              <a:t>GCNN</a:t>
            </a:r>
          </a:p>
          <a:p>
            <a:pPr marL="285750" indent="-285750" algn="just">
              <a:lnSpc>
                <a:spcPct val="150000"/>
              </a:lnSpc>
              <a:buFont typeface="Arial" panose="020B0604020202020204" pitchFamily="34" charset="0"/>
              <a:buChar char="•"/>
            </a:pPr>
            <a:r>
              <a:rPr lang="es-GT" sz="1400" b="0" dirty="0" smtClean="0">
                <a:solidFill>
                  <a:schemeClr val="tx1"/>
                </a:solidFill>
                <a:latin typeface="Arial" panose="020B0604020202020204" pitchFamily="34" charset="0"/>
                <a:cs typeface="Arial" panose="020B0604020202020204" pitchFamily="34" charset="0"/>
              </a:rPr>
              <a:t>Apoyo técnico, logístico y operativo al MSPAS para la entrega de 709,307 bolsas de Alimento Complementario Fortificado (ACF)  para beneficio de niños y niñas menores de seis años de edad</a:t>
            </a:r>
          </a:p>
          <a:p>
            <a:pPr marL="285750" indent="-285750" algn="just">
              <a:lnSpc>
                <a:spcPct val="150000"/>
              </a:lnSpc>
              <a:buFont typeface="Arial" panose="020B0604020202020204" pitchFamily="34" charset="0"/>
              <a:buChar char="•"/>
            </a:pPr>
            <a:r>
              <a:rPr lang="es-GT" sz="1400" b="0" dirty="0" smtClean="0">
                <a:solidFill>
                  <a:schemeClr val="tx1"/>
                </a:solidFill>
                <a:latin typeface="Arial" panose="020B0604020202020204" pitchFamily="34" charset="0"/>
                <a:cs typeface="Arial" panose="020B0604020202020204" pitchFamily="34" charset="0"/>
              </a:rPr>
              <a:t>458 </a:t>
            </a:r>
            <a:r>
              <a:rPr lang="es-GT" sz="1400" b="0" dirty="0">
                <a:solidFill>
                  <a:schemeClr val="tx1"/>
                </a:solidFill>
                <a:latin typeface="Arial" panose="020B0604020202020204" pitchFamily="34" charset="0"/>
                <a:cs typeface="Arial" panose="020B0604020202020204" pitchFamily="34" charset="0"/>
              </a:rPr>
              <a:t>personas promovidas en el curso virtual de la Gran Cruzada Nacional por la Nutrición y 126 técnicos de SESAN </a:t>
            </a:r>
            <a:r>
              <a:rPr lang="es-GT" sz="1400" b="0" dirty="0" smtClean="0">
                <a:solidFill>
                  <a:schemeClr val="tx1"/>
                </a:solidFill>
                <a:latin typeface="Arial" panose="020B0604020202020204" pitchFamily="34" charset="0"/>
                <a:cs typeface="Arial" panose="020B0604020202020204" pitchFamily="34" charset="0"/>
              </a:rPr>
              <a:t>capacitados en </a:t>
            </a:r>
            <a:r>
              <a:rPr lang="es-GT" sz="1400" b="0" dirty="0">
                <a:solidFill>
                  <a:schemeClr val="tx1"/>
                </a:solidFill>
                <a:latin typeface="Arial" panose="020B0604020202020204" pitchFamily="34" charset="0"/>
                <a:cs typeface="Arial" panose="020B0604020202020204" pitchFamily="34" charset="0"/>
              </a:rPr>
              <a:t>temas relacionados a la prevención de la desnutrición </a:t>
            </a:r>
            <a:r>
              <a:rPr lang="es-GT" sz="1400" b="0" dirty="0" smtClean="0">
                <a:solidFill>
                  <a:schemeClr val="tx1"/>
                </a:solidFill>
                <a:latin typeface="Arial" panose="020B0604020202020204" pitchFamily="34" charset="0"/>
                <a:cs typeface="Arial" panose="020B0604020202020204" pitchFamily="34" charset="0"/>
              </a:rPr>
              <a:t>crónica</a:t>
            </a:r>
          </a:p>
          <a:p>
            <a:pPr marL="285750" indent="-285750" algn="just">
              <a:lnSpc>
                <a:spcPct val="150000"/>
              </a:lnSpc>
              <a:buFont typeface="Arial" panose="020B0604020202020204" pitchFamily="34" charset="0"/>
              <a:buChar char="•"/>
            </a:pPr>
            <a:r>
              <a:rPr lang="es-GT" sz="1400" b="0" dirty="0" smtClean="0">
                <a:solidFill>
                  <a:schemeClr val="tx1"/>
                </a:solidFill>
                <a:latin typeface="Arial" panose="020B0604020202020204" pitchFamily="34" charset="0"/>
                <a:cs typeface="Arial" panose="020B0604020202020204" pitchFamily="34" charset="0"/>
              </a:rPr>
              <a:t>Se logró la apertura </a:t>
            </a:r>
            <a:r>
              <a:rPr lang="es-GT" sz="1400" b="0" dirty="0">
                <a:solidFill>
                  <a:schemeClr val="tx1"/>
                </a:solidFill>
                <a:latin typeface="Arial" panose="020B0604020202020204" pitchFamily="34" charset="0"/>
                <a:cs typeface="Arial" panose="020B0604020202020204" pitchFamily="34" charset="0"/>
              </a:rPr>
              <a:t>o </a:t>
            </a:r>
            <a:r>
              <a:rPr lang="es-GT" sz="1400" b="0" dirty="0" smtClean="0">
                <a:solidFill>
                  <a:schemeClr val="tx1"/>
                </a:solidFill>
                <a:latin typeface="Arial" panose="020B0604020202020204" pitchFamily="34" charset="0"/>
                <a:cs typeface="Arial" panose="020B0604020202020204" pitchFamily="34" charset="0"/>
              </a:rPr>
              <a:t>reactivación de </a:t>
            </a:r>
            <a:r>
              <a:rPr lang="es-GT" sz="1400" b="0" dirty="0">
                <a:solidFill>
                  <a:schemeClr val="tx1"/>
                </a:solidFill>
                <a:latin typeface="Arial" panose="020B0604020202020204" pitchFamily="34" charset="0"/>
                <a:cs typeface="Arial" panose="020B0604020202020204" pitchFamily="34" charset="0"/>
              </a:rPr>
              <a:t>15 OMSAN y 1 </a:t>
            </a:r>
            <a:r>
              <a:rPr lang="es-GT" sz="1400" b="0" dirty="0" smtClean="0">
                <a:solidFill>
                  <a:schemeClr val="tx1"/>
                </a:solidFill>
                <a:latin typeface="Arial" panose="020B0604020202020204" pitchFamily="34" charset="0"/>
                <a:cs typeface="Arial" panose="020B0604020202020204" pitchFamily="34" charset="0"/>
              </a:rPr>
              <a:t>DIMSAN</a:t>
            </a:r>
            <a:endParaRPr lang="es-GT" sz="1400" b="0" dirty="0">
              <a:solidFill>
                <a:schemeClr val="tx1"/>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GT" sz="1400" b="0" dirty="0">
                <a:solidFill>
                  <a:schemeClr val="tx1"/>
                </a:solidFill>
                <a:latin typeface="Arial" panose="020B0604020202020204" pitchFamily="34" charset="0"/>
                <a:cs typeface="Arial" panose="020B0604020202020204" pitchFamily="34" charset="0"/>
              </a:rPr>
              <a:t>Gobernanza en SAN por medio de </a:t>
            </a:r>
            <a:r>
              <a:rPr lang="es-GT" sz="1400" b="0" dirty="0" smtClean="0">
                <a:solidFill>
                  <a:schemeClr val="tx1"/>
                </a:solidFill>
                <a:latin typeface="Arial" panose="020B0604020202020204" pitchFamily="34" charset="0"/>
                <a:cs typeface="Arial" panose="020B0604020202020204" pitchFamily="34" charset="0"/>
              </a:rPr>
              <a:t>22 CODESAN y </a:t>
            </a:r>
            <a:r>
              <a:rPr lang="es-GT" sz="1400" b="0" dirty="0">
                <a:solidFill>
                  <a:schemeClr val="tx1"/>
                </a:solidFill>
                <a:latin typeface="Arial" panose="020B0604020202020204" pitchFamily="34" charset="0"/>
                <a:cs typeface="Arial" panose="020B0604020202020204" pitchFamily="34" charset="0"/>
              </a:rPr>
              <a:t>334 </a:t>
            </a:r>
            <a:r>
              <a:rPr lang="es-GT" sz="1400" b="0" dirty="0" smtClean="0">
                <a:solidFill>
                  <a:schemeClr val="tx1"/>
                </a:solidFill>
                <a:latin typeface="Arial" panose="020B0604020202020204" pitchFamily="34" charset="0"/>
                <a:cs typeface="Arial" panose="020B0604020202020204" pitchFamily="34" charset="0"/>
              </a:rPr>
              <a:t>COMUSAN</a:t>
            </a:r>
          </a:p>
          <a:p>
            <a:pPr marL="285750" indent="-285750" algn="just">
              <a:lnSpc>
                <a:spcPct val="150000"/>
              </a:lnSpc>
              <a:buFont typeface="Arial" panose="020B0604020202020204" pitchFamily="34" charset="0"/>
              <a:buChar char="•"/>
            </a:pPr>
            <a:r>
              <a:rPr lang="es-GT" sz="1400" b="0" dirty="0">
                <a:solidFill>
                  <a:schemeClr val="tx1"/>
                </a:solidFill>
                <a:latin typeface="Arial" panose="020B0604020202020204" pitchFamily="34" charset="0"/>
                <a:cs typeface="Arial" panose="020B0604020202020204" pitchFamily="34" charset="0"/>
              </a:rPr>
              <a:t>Mapeo de actores del SINASAN 2021</a:t>
            </a:r>
          </a:p>
          <a:p>
            <a:pPr marL="285750" indent="-285750" algn="just">
              <a:lnSpc>
                <a:spcPct val="150000"/>
              </a:lnSpc>
              <a:buFont typeface="Arial" panose="020B0604020202020204" pitchFamily="34" charset="0"/>
              <a:buChar char="•"/>
            </a:pPr>
            <a:r>
              <a:rPr lang="es-GT" sz="1400" b="0" dirty="0">
                <a:solidFill>
                  <a:schemeClr val="tx1"/>
                </a:solidFill>
                <a:latin typeface="Arial" panose="020B0604020202020204" pitchFamily="34" charset="0"/>
                <a:cs typeface="Arial" panose="020B0604020202020204" pitchFamily="34" charset="0"/>
              </a:rPr>
              <a:t>Costeo de 29 intervenciones de las </a:t>
            </a:r>
            <a:r>
              <a:rPr lang="es-GT" sz="1400" b="0" dirty="0" smtClean="0">
                <a:solidFill>
                  <a:schemeClr val="tx1"/>
                </a:solidFill>
                <a:latin typeface="Arial" panose="020B0604020202020204" pitchFamily="34" charset="0"/>
                <a:cs typeface="Arial" panose="020B0604020202020204" pitchFamily="34" charset="0"/>
              </a:rPr>
              <a:t>líneas </a:t>
            </a:r>
            <a:r>
              <a:rPr lang="es-GT" sz="1400" b="0" dirty="0">
                <a:solidFill>
                  <a:schemeClr val="tx1"/>
                </a:solidFill>
                <a:latin typeface="Arial" panose="020B0604020202020204" pitchFamily="34" charset="0"/>
                <a:cs typeface="Arial" panose="020B0604020202020204" pitchFamily="34" charset="0"/>
              </a:rPr>
              <a:t>de acción de la GCNN y brechas en los servicios para proporcionar escenarios de </a:t>
            </a:r>
            <a:r>
              <a:rPr lang="es-GT" sz="1400" b="0" dirty="0" smtClean="0">
                <a:solidFill>
                  <a:schemeClr val="tx1"/>
                </a:solidFill>
                <a:latin typeface="Arial" panose="020B0604020202020204" pitchFamily="34" charset="0"/>
                <a:cs typeface="Arial" panose="020B0604020202020204" pitchFamily="34" charset="0"/>
              </a:rPr>
              <a:t>implementación</a:t>
            </a:r>
          </a:p>
          <a:p>
            <a:pPr marL="285750" indent="-285750" algn="just">
              <a:lnSpc>
                <a:spcPct val="150000"/>
              </a:lnSpc>
              <a:buFont typeface="Arial" panose="020B0604020202020204" pitchFamily="34" charset="0"/>
              <a:buChar char="•"/>
            </a:pPr>
            <a:r>
              <a:rPr lang="es-GT" sz="1400" b="0" dirty="0" smtClean="0">
                <a:solidFill>
                  <a:schemeClr val="tx1"/>
                </a:solidFill>
                <a:latin typeface="Arial" panose="020B0604020202020204" pitchFamily="34" charset="0"/>
                <a:cs typeface="Arial" panose="020B0604020202020204" pitchFamily="34" charset="0"/>
              </a:rPr>
              <a:t>Adaptación </a:t>
            </a:r>
            <a:r>
              <a:rPr lang="es-GT" sz="1400" b="0" dirty="0">
                <a:solidFill>
                  <a:schemeClr val="tx1"/>
                </a:solidFill>
                <a:latin typeface="Arial" panose="020B0604020202020204" pitchFamily="34" charset="0"/>
                <a:cs typeface="Arial" panose="020B0604020202020204" pitchFamily="34" charset="0"/>
              </a:rPr>
              <a:t>del modelo conceptual y prescriptivo de la </a:t>
            </a:r>
            <a:r>
              <a:rPr lang="es-GT" sz="1400" b="0" dirty="0" smtClean="0">
                <a:solidFill>
                  <a:schemeClr val="tx1"/>
                </a:solidFill>
                <a:latin typeface="Arial" panose="020B0604020202020204" pitchFamily="34" charset="0"/>
                <a:cs typeface="Arial" panose="020B0604020202020204" pitchFamily="34" charset="0"/>
              </a:rPr>
              <a:t>malnutrición</a:t>
            </a:r>
            <a:endParaRPr lang="es-GT" sz="1200" b="0" dirty="0">
              <a:solidFill>
                <a:schemeClr val="tx1"/>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155122" y="3041852"/>
            <a:ext cx="3016704" cy="95351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b="0" dirty="0" smtClean="0">
                <a:solidFill>
                  <a:schemeClr val="tx1"/>
                </a:solidFill>
                <a:latin typeface="Arial" panose="020B0604020202020204" pitchFamily="34" charset="0"/>
                <a:cs typeface="Arial" panose="020B0604020202020204" pitchFamily="34" charset="0"/>
              </a:rPr>
              <a:t>Se </a:t>
            </a:r>
            <a:r>
              <a:rPr lang="es-GT" sz="1600" b="0" dirty="0">
                <a:solidFill>
                  <a:schemeClr val="tx1"/>
                </a:solidFill>
                <a:latin typeface="Arial" panose="020B0604020202020204" pitchFamily="34" charset="0"/>
                <a:cs typeface="Arial" panose="020B0604020202020204" pitchFamily="34" charset="0"/>
              </a:rPr>
              <a:t>contribuyó con </a:t>
            </a:r>
            <a:r>
              <a:rPr lang="es-GT" sz="1600" b="0" dirty="0" smtClean="0">
                <a:solidFill>
                  <a:schemeClr val="tx1"/>
                </a:solidFill>
                <a:latin typeface="Arial" panose="020B0604020202020204" pitchFamily="34" charset="0"/>
                <a:cs typeface="Arial" panose="020B0604020202020204" pitchFamily="34" charset="0"/>
              </a:rPr>
              <a:t>el pilar número dos “Desarrollo Social”</a:t>
            </a:r>
            <a:endParaRPr lang="es-GT" sz="1600" b="0" dirty="0">
              <a:solidFill>
                <a:schemeClr val="tx1"/>
              </a:solidFill>
              <a:latin typeface="Arial" panose="020B0604020202020204" pitchFamily="34" charset="0"/>
              <a:cs typeface="Arial" panose="020B0604020202020204" pitchFamily="34" charset="0"/>
            </a:endParaRP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3905250" y="1895746"/>
            <a:ext cx="7000875" cy="501504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Para garantizar el </a:t>
            </a:r>
            <a:r>
              <a:rPr lang="es-GT" sz="1800" dirty="0">
                <a:solidFill>
                  <a:srgbClr val="0070C0"/>
                </a:solidFill>
                <a:latin typeface="Arial" panose="020B0604020202020204" pitchFamily="34" charset="0"/>
                <a:cs typeface="Arial" panose="020B0604020202020204" pitchFamily="34" charset="0"/>
              </a:rPr>
              <a:t>uso adecuado del dinero público </a:t>
            </a:r>
            <a:r>
              <a:rPr lang="es-GT" sz="1800" b="0" dirty="0">
                <a:solidFill>
                  <a:schemeClr val="tx1"/>
                </a:solidFill>
                <a:latin typeface="Arial" panose="020B0604020202020204" pitchFamily="34" charset="0"/>
                <a:cs typeface="Arial" panose="020B0604020202020204" pitchFamily="34" charset="0"/>
              </a:rPr>
              <a:t>y el avance en el cumplimiento de los objetivos de Estado, </a:t>
            </a:r>
            <a:r>
              <a:rPr lang="es-GT" sz="1800" b="0" dirty="0" smtClean="0">
                <a:solidFill>
                  <a:schemeClr val="tx1"/>
                </a:solidFill>
                <a:latin typeface="Arial" panose="020B0604020202020204" pitchFamily="34" charset="0"/>
                <a:cs typeface="Arial" panose="020B0604020202020204" pitchFamily="34" charset="0"/>
              </a:rPr>
              <a:t>la SESAN </a:t>
            </a:r>
            <a:r>
              <a:rPr lang="es-GT" sz="1800" b="0" dirty="0">
                <a:solidFill>
                  <a:schemeClr val="tx1"/>
                </a:solidFill>
                <a:latin typeface="Arial" panose="020B0604020202020204" pitchFamily="34" charset="0"/>
                <a:cs typeface="Arial" panose="020B0604020202020204" pitchFamily="34" charset="0"/>
              </a:rPr>
              <a:t>ha adoptado como medidas de transparencia</a:t>
            </a:r>
            <a:r>
              <a:rPr lang="es-GT" sz="1800" b="0" dirty="0" smtClean="0">
                <a:solidFill>
                  <a:schemeClr val="tx1"/>
                </a:solidFill>
                <a:latin typeface="Arial" panose="020B0604020202020204" pitchFamily="34" charset="0"/>
                <a:cs typeface="Arial" panose="020B0604020202020204" pitchFamily="34" charset="0"/>
              </a:rPr>
              <a:t>:</a:t>
            </a:r>
          </a:p>
          <a:p>
            <a:pPr marL="342900" indent="-342900" algn="just">
              <a:lnSpc>
                <a:spcPct val="150000"/>
              </a:lnSpc>
              <a:buFont typeface="Wingdings" panose="05000000000000000000" pitchFamily="2" charset="2"/>
              <a:buChar char="§"/>
            </a:pPr>
            <a:r>
              <a:rPr lang="es-GT" sz="1800" b="0" dirty="0" smtClean="0">
                <a:solidFill>
                  <a:schemeClr val="tx1"/>
                </a:solidFill>
                <a:latin typeface="Arial" panose="020B0604020202020204" pitchFamily="34" charset="0"/>
                <a:cs typeface="Arial" panose="020B0604020202020204" pitchFamily="34" charset="0"/>
              </a:rPr>
              <a:t>Atención ágil y oportuna de las solicitudes de acceso a la información pública</a:t>
            </a:r>
          </a:p>
          <a:p>
            <a:pPr marL="342900" indent="-342900" algn="just">
              <a:lnSpc>
                <a:spcPct val="150000"/>
              </a:lnSpc>
              <a:buFont typeface="Wingdings" panose="05000000000000000000" pitchFamily="2" charset="2"/>
              <a:buChar char="§"/>
            </a:pPr>
            <a:r>
              <a:rPr lang="es-GT" sz="1800" b="0" dirty="0" smtClean="0">
                <a:solidFill>
                  <a:schemeClr val="tx1"/>
                </a:solidFill>
                <a:latin typeface="Arial" panose="020B0604020202020204" pitchFamily="34" charset="0"/>
                <a:cs typeface="Arial" panose="020B0604020202020204" pitchFamily="34" charset="0"/>
              </a:rPr>
              <a:t>Conformación del Comité de Datos Abiertos </a:t>
            </a:r>
          </a:p>
          <a:p>
            <a:pPr marL="342900" indent="-342900" algn="just">
              <a:lnSpc>
                <a:spcPct val="150000"/>
              </a:lnSpc>
              <a:buFont typeface="Wingdings" panose="05000000000000000000" pitchFamily="2" charset="2"/>
              <a:buChar char="§"/>
            </a:pPr>
            <a:r>
              <a:rPr lang="es-GT" sz="1800" b="0" dirty="0" smtClean="0">
                <a:solidFill>
                  <a:schemeClr val="tx1"/>
                </a:solidFill>
                <a:latin typeface="Arial" panose="020B0604020202020204" pitchFamily="34" charset="0"/>
                <a:cs typeface="Arial" panose="020B0604020202020204" pitchFamily="34" charset="0"/>
              </a:rPr>
              <a:t>Participación en la </a:t>
            </a:r>
            <a:r>
              <a:rPr lang="es-GT" sz="1800" b="0" dirty="0" err="1" smtClean="0">
                <a:solidFill>
                  <a:schemeClr val="tx1"/>
                </a:solidFill>
                <a:latin typeface="Arial" panose="020B0604020202020204" pitchFamily="34" charset="0"/>
                <a:cs typeface="Arial" panose="020B0604020202020204" pitchFamily="34" charset="0"/>
              </a:rPr>
              <a:t>cocreación</a:t>
            </a:r>
            <a:r>
              <a:rPr lang="es-GT" sz="1800" b="0" dirty="0" smtClean="0">
                <a:solidFill>
                  <a:schemeClr val="tx1"/>
                </a:solidFill>
                <a:latin typeface="Arial" panose="020B0604020202020204" pitchFamily="34" charset="0"/>
                <a:cs typeface="Arial" panose="020B0604020202020204" pitchFamily="34" charset="0"/>
              </a:rPr>
              <a:t> del V Plan de Acción Nacional de Gobierno Abierto</a:t>
            </a:r>
          </a:p>
          <a:p>
            <a:pPr marL="342900" indent="-342900" algn="just">
              <a:lnSpc>
                <a:spcPct val="150000"/>
              </a:lnSpc>
              <a:buFont typeface="Wingdings" panose="05000000000000000000" pitchFamily="2" charset="2"/>
              <a:buChar char="§"/>
            </a:pPr>
            <a:r>
              <a:rPr lang="es-GT" sz="1800" b="0" dirty="0" smtClean="0">
                <a:solidFill>
                  <a:schemeClr val="tx1"/>
                </a:solidFill>
                <a:latin typeface="Arial" panose="020B0604020202020204" pitchFamily="34" charset="0"/>
                <a:cs typeface="Arial" panose="020B0604020202020204" pitchFamily="34" charset="0"/>
              </a:rPr>
              <a:t>Seguimiento y presentación mensual de datos de ejecución financiera y de avances de metas físicas del POASAN</a:t>
            </a:r>
          </a:p>
          <a:p>
            <a:pPr marL="342900" indent="-342900" algn="just">
              <a:lnSpc>
                <a:spcPct val="150000"/>
              </a:lnSpc>
              <a:buFont typeface="Wingdings" panose="05000000000000000000" pitchFamily="2" charset="2"/>
              <a:buChar char="§"/>
            </a:pPr>
            <a:r>
              <a:rPr lang="es-GT" sz="1800" b="0" dirty="0">
                <a:solidFill>
                  <a:schemeClr val="tx1"/>
                </a:solidFill>
                <a:latin typeface="Arial" panose="020B0604020202020204" pitchFamily="34" charset="0"/>
                <a:cs typeface="Arial" panose="020B0604020202020204" pitchFamily="34" charset="0"/>
              </a:rPr>
              <a:t>Implementación de Código de Ética</a:t>
            </a:r>
          </a:p>
          <a:p>
            <a:pPr marL="342900" indent="-342900" algn="just">
              <a:lnSpc>
                <a:spcPct val="150000"/>
              </a:lnSpc>
              <a:buFont typeface="Wingdings" panose="05000000000000000000" pitchFamily="2" charset="2"/>
              <a:buChar char="§"/>
            </a:pPr>
            <a:r>
              <a:rPr lang="es-GT" sz="1800" b="0" dirty="0" smtClean="0">
                <a:solidFill>
                  <a:schemeClr val="tx1"/>
                </a:solidFill>
                <a:latin typeface="Arial" panose="020B0604020202020204" pitchFamily="34" charset="0"/>
                <a:cs typeface="Arial" panose="020B0604020202020204" pitchFamily="34" charset="0"/>
              </a:rPr>
              <a:t>Operación del Sistema de Información Nacional de SAN (SIINSAN)</a:t>
            </a:r>
            <a:endParaRPr lang="es-GT" sz="1800" b="0" dirty="0">
              <a:solidFill>
                <a:schemeClr val="tx1"/>
              </a:solidFill>
              <a:latin typeface="Arial" panose="020B0604020202020204" pitchFamily="34" charset="0"/>
              <a:cs typeface="Arial" panose="020B0604020202020204" pitchFamily="34" charset="0"/>
            </a:endParaRPr>
          </a:p>
          <a:p>
            <a:r>
              <a:rPr lang="es-GT" sz="1800" b="0" dirty="0">
                <a:solidFill>
                  <a:schemeClr val="accent1">
                    <a:lumMod val="50000"/>
                  </a:schemeClr>
                </a:solidFill>
                <a:latin typeface="Arial" panose="020B0604020202020204" pitchFamily="34" charset="0"/>
                <a:cs typeface="Arial" panose="020B0604020202020204" pitchFamily="34" charset="0"/>
              </a:rPr>
              <a:t/>
            </a:r>
            <a:br>
              <a:rPr lang="es-GT" sz="1800" b="0" dirty="0">
                <a:solidFill>
                  <a:schemeClr val="accent1">
                    <a:lumMod val="50000"/>
                  </a:schemeClr>
                </a:solidFill>
                <a:latin typeface="Arial" panose="020B0604020202020204" pitchFamily="34" charset="0"/>
                <a:cs typeface="Arial" panose="020B0604020202020204" pitchFamily="34" charset="0"/>
              </a:rPr>
            </a:br>
            <a:endParaRPr lang="es-GT" sz="18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209005" y="1895747"/>
            <a:ext cx="3543845" cy="292390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tiene previsto aplicar nuevas medidas de transparencia </a:t>
            </a:r>
            <a:r>
              <a:rPr lang="es-GT" sz="1600" b="0" dirty="0" smtClean="0">
                <a:solidFill>
                  <a:schemeClr val="tx1"/>
                </a:solidFill>
                <a:latin typeface="Arial" panose="020B0604020202020204" pitchFamily="34" charset="0"/>
                <a:cs typeface="Arial" panose="020B0604020202020204" pitchFamily="34" charset="0"/>
              </a:rPr>
              <a:t>como:</a:t>
            </a:r>
          </a:p>
          <a:p>
            <a:pPr marL="285750" indent="-285750" algn="l">
              <a:lnSpc>
                <a:spcPct val="150000"/>
              </a:lnSpc>
              <a:buFont typeface="Arial" panose="020B0604020202020204" pitchFamily="34" charset="0"/>
              <a:buChar char="•"/>
            </a:pPr>
            <a:r>
              <a:rPr lang="es-GT" sz="1600" b="0" dirty="0" smtClean="0">
                <a:solidFill>
                  <a:schemeClr val="tx1"/>
                </a:solidFill>
                <a:latin typeface="Arial" panose="020B0604020202020204" pitchFamily="34" charset="0"/>
                <a:cs typeface="Arial" panose="020B0604020202020204" pitchFamily="34" charset="0"/>
              </a:rPr>
              <a:t>Tablero electrónico de ejecución del POASAN (SESAN –MINFIN)</a:t>
            </a:r>
          </a:p>
          <a:p>
            <a:pPr marL="285750" indent="-285750" algn="l">
              <a:lnSpc>
                <a:spcPct val="150000"/>
              </a:lnSpc>
              <a:buFont typeface="Arial" panose="020B0604020202020204" pitchFamily="34" charset="0"/>
              <a:buChar char="•"/>
            </a:pPr>
            <a:r>
              <a:rPr lang="es-GT" sz="1600" b="0" dirty="0" smtClean="0">
                <a:solidFill>
                  <a:schemeClr val="tx1"/>
                </a:solidFill>
                <a:latin typeface="Arial" panose="020B0604020202020204" pitchFamily="34" charset="0"/>
                <a:cs typeface="Arial" panose="020B0604020202020204" pitchFamily="34" charset="0"/>
              </a:rPr>
              <a:t>Tablero electrónico de seguimiento al Alimento Complementario Fortificado (ACF)</a:t>
            </a:r>
            <a:endParaRPr lang="es-GT" sz="1600" b="0" dirty="0">
              <a:solidFill>
                <a:schemeClr val="tx1"/>
              </a:solidFill>
              <a:latin typeface="Arial" panose="020B0604020202020204" pitchFamily="34" charset="0"/>
              <a:cs typeface="Arial" panose="020B0604020202020204" pitchFamily="34" charset="0"/>
            </a:endParaRP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2121" y="200840"/>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DESAFÍOS INSTITUCIONALES SE ESPERAN DURANTE 2022?</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a16="http://schemas.microsoft.com/office/drawing/2014/main" xmlns="" id="{E40743F2-234A-4544-BBAC-8877FB423F76}"/>
              </a:ext>
            </a:extLst>
          </p:cNvPr>
          <p:cNvSpPr txBox="1">
            <a:spLocks/>
          </p:cNvSpPr>
          <p:nvPr/>
        </p:nvSpPr>
        <p:spPr>
          <a:xfrm>
            <a:off x="3868511" y="1513752"/>
            <a:ext cx="7868540" cy="429414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a:t>
            </a:r>
            <a:r>
              <a:rPr lang="es-GT" sz="2000" dirty="0">
                <a:solidFill>
                  <a:srgbClr val="0070C0"/>
                </a:solidFill>
                <a:latin typeface="Arial" panose="020B0604020202020204" pitchFamily="34" charset="0"/>
                <a:cs typeface="Arial" panose="020B0604020202020204" pitchFamily="34" charset="0"/>
              </a:rPr>
              <a:t>principales desafíos </a:t>
            </a:r>
            <a:r>
              <a:rPr lang="es-GT" sz="2000" b="0" dirty="0">
                <a:solidFill>
                  <a:schemeClr val="tx1"/>
                </a:solidFill>
                <a:latin typeface="Arial" panose="020B0604020202020204" pitchFamily="34" charset="0"/>
                <a:cs typeface="Arial" panose="020B0604020202020204" pitchFamily="34" charset="0"/>
              </a:rPr>
              <a:t>de </a:t>
            </a:r>
            <a:r>
              <a:rPr lang="es-GT" sz="2000" b="0" dirty="0" smtClean="0">
                <a:solidFill>
                  <a:schemeClr val="tx1"/>
                </a:solidFill>
                <a:latin typeface="Arial" panose="020B0604020202020204" pitchFamily="34" charset="0"/>
                <a:cs typeface="Arial" panose="020B0604020202020204" pitchFamily="34" charset="0"/>
              </a:rPr>
              <a:t>la SESAN </a:t>
            </a:r>
            <a:r>
              <a:rPr lang="es-GT" sz="2000" b="0" dirty="0">
                <a:solidFill>
                  <a:schemeClr val="tx1"/>
                </a:solidFill>
                <a:latin typeface="Arial" panose="020B0604020202020204" pitchFamily="34" charset="0"/>
                <a:cs typeface="Arial" panose="020B0604020202020204" pitchFamily="34" charset="0"/>
              </a:rPr>
              <a:t>en cuanto al uso de los recursos públicos y el cumplimiento de los planes nacionales </a:t>
            </a:r>
            <a:r>
              <a:rPr lang="es-GT" sz="2000" b="0" dirty="0" smtClean="0">
                <a:solidFill>
                  <a:schemeClr val="tx1"/>
                </a:solidFill>
                <a:latin typeface="Arial" panose="020B0604020202020204" pitchFamily="34" charset="0"/>
                <a:cs typeface="Arial" panose="020B0604020202020204" pitchFamily="34" charset="0"/>
              </a:rPr>
              <a:t>son:</a:t>
            </a:r>
          </a:p>
          <a:p>
            <a:pPr marL="342900" indent="-342900" algn="just">
              <a:lnSpc>
                <a:spcPct val="150000"/>
              </a:lnSpc>
              <a:buFont typeface="Wingdings" panose="05000000000000000000" pitchFamily="2" charset="2"/>
              <a:buChar char="§"/>
            </a:pPr>
            <a:r>
              <a:rPr lang="es-GT" sz="2000" b="0" dirty="0" smtClean="0">
                <a:solidFill>
                  <a:schemeClr val="tx1"/>
                </a:solidFill>
                <a:latin typeface="Arial" panose="020B0604020202020204" pitchFamily="34" charset="0"/>
                <a:cs typeface="Arial" panose="020B0604020202020204" pitchFamily="34" charset="0"/>
              </a:rPr>
              <a:t>Lograr la coordinación efectiva para que las instituciones ejecutoras implementen las intervenciones contempladas en las líneas de acción de la GCNN.</a:t>
            </a:r>
          </a:p>
          <a:p>
            <a:pPr marL="342900" indent="-342900" algn="just">
              <a:lnSpc>
                <a:spcPct val="150000"/>
              </a:lnSpc>
              <a:buFont typeface="Wingdings" panose="05000000000000000000" pitchFamily="2" charset="2"/>
              <a:buChar char="§"/>
            </a:pPr>
            <a:r>
              <a:rPr lang="es-GT" sz="2000" b="0" dirty="0" smtClean="0">
                <a:solidFill>
                  <a:schemeClr val="tx1"/>
                </a:solidFill>
                <a:latin typeface="Arial" panose="020B0604020202020204" pitchFamily="34" charset="0"/>
                <a:cs typeface="Arial" panose="020B0604020202020204" pitchFamily="34" charset="0"/>
              </a:rPr>
              <a:t>Aprobación de la actualización de la Política Nacional de SAN (POLSAN) y el Plan Estratégico de SAN (PESAN)</a:t>
            </a:r>
          </a:p>
          <a:p>
            <a:pPr marL="342900" indent="-342900" algn="just">
              <a:lnSpc>
                <a:spcPct val="150000"/>
              </a:lnSpc>
              <a:buFont typeface="Wingdings" panose="05000000000000000000" pitchFamily="2" charset="2"/>
              <a:buChar char="§"/>
            </a:pPr>
            <a:r>
              <a:rPr lang="es-GT" sz="2000" b="0" dirty="0" smtClean="0">
                <a:solidFill>
                  <a:schemeClr val="tx1"/>
                </a:solidFill>
                <a:latin typeface="Arial" panose="020B0604020202020204" pitchFamily="34" charset="0"/>
                <a:cs typeface="Arial" panose="020B0604020202020204" pitchFamily="34" charset="0"/>
              </a:rPr>
              <a:t>Ejecución del Proyecto Crecer Sano</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343516" y="1712145"/>
            <a:ext cx="3327219" cy="330916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400" b="0" dirty="0" smtClean="0">
                <a:solidFill>
                  <a:schemeClr val="tx1"/>
                </a:solidFill>
                <a:latin typeface="Arial" panose="020B0604020202020204" pitchFamily="34" charset="0"/>
                <a:cs typeface="Arial" panose="020B0604020202020204" pitchFamily="34" charset="0"/>
              </a:rPr>
              <a:t>Las </a:t>
            </a:r>
            <a:r>
              <a:rPr lang="es-GT" sz="1400" b="0" dirty="0">
                <a:solidFill>
                  <a:schemeClr val="tx1"/>
                </a:solidFill>
                <a:latin typeface="Arial" panose="020B0604020202020204" pitchFamily="34" charset="0"/>
                <a:cs typeface="Arial" panose="020B0604020202020204" pitchFamily="34" charset="0"/>
              </a:rPr>
              <a:t>acciones inmediatas a seguir </a:t>
            </a:r>
            <a:r>
              <a:rPr lang="es-GT" sz="1400" b="0" dirty="0" smtClean="0">
                <a:solidFill>
                  <a:schemeClr val="tx1"/>
                </a:solidFill>
                <a:latin typeface="Arial" panose="020B0604020202020204" pitchFamily="34" charset="0"/>
                <a:cs typeface="Arial" panose="020B0604020202020204" pitchFamily="34" charset="0"/>
              </a:rPr>
              <a:t>son:</a:t>
            </a:r>
          </a:p>
          <a:p>
            <a:pPr marL="285750" indent="-285750" algn="l">
              <a:lnSpc>
                <a:spcPct val="150000"/>
              </a:lnSpc>
              <a:buFont typeface="Arial" panose="020B0604020202020204" pitchFamily="34" charset="0"/>
              <a:buChar char="•"/>
            </a:pPr>
            <a:r>
              <a:rPr lang="es-GT" sz="1400" b="0" dirty="0" smtClean="0">
                <a:solidFill>
                  <a:schemeClr val="tx1"/>
                </a:solidFill>
                <a:latin typeface="Arial" panose="020B0604020202020204" pitchFamily="34" charset="0"/>
                <a:cs typeface="Arial" panose="020B0604020202020204" pitchFamily="34" charset="0"/>
              </a:rPr>
              <a:t>Reprogramación ágil y oportuna del POASAN</a:t>
            </a:r>
          </a:p>
          <a:p>
            <a:pPr marL="285750" indent="-285750" algn="l">
              <a:lnSpc>
                <a:spcPct val="150000"/>
              </a:lnSpc>
              <a:buFont typeface="Arial" panose="020B0604020202020204" pitchFamily="34" charset="0"/>
              <a:buChar char="•"/>
            </a:pPr>
            <a:r>
              <a:rPr lang="es-GT" sz="1400" b="0" dirty="0" smtClean="0">
                <a:solidFill>
                  <a:schemeClr val="tx1"/>
                </a:solidFill>
                <a:latin typeface="Arial" panose="020B0604020202020204" pitchFamily="34" charset="0"/>
                <a:cs typeface="Arial" panose="020B0604020202020204" pitchFamily="34" charset="0"/>
              </a:rPr>
              <a:t>Seguimiento de las subcomisiones del CTI</a:t>
            </a:r>
            <a:r>
              <a:rPr lang="es-GT" sz="1400" b="0" dirty="0">
                <a:solidFill>
                  <a:schemeClr val="tx1"/>
                </a:solidFill>
                <a:latin typeface="Arial" panose="020B0604020202020204" pitchFamily="34" charset="0"/>
                <a:cs typeface="Arial" panose="020B0604020202020204" pitchFamily="34" charset="0"/>
              </a:rPr>
              <a:t> </a:t>
            </a:r>
            <a:r>
              <a:rPr lang="es-GT" sz="1400" b="0" dirty="0" smtClean="0">
                <a:solidFill>
                  <a:schemeClr val="tx1"/>
                </a:solidFill>
                <a:latin typeface="Arial" panose="020B0604020202020204" pitchFamily="34" charset="0"/>
                <a:cs typeface="Arial" panose="020B0604020202020204" pitchFamily="34" charset="0"/>
              </a:rPr>
              <a:t>para fortalecer las líneas de acción de la GCNN</a:t>
            </a:r>
          </a:p>
          <a:p>
            <a:pPr marL="285750" indent="-285750" algn="l">
              <a:lnSpc>
                <a:spcPct val="150000"/>
              </a:lnSpc>
              <a:buFont typeface="Arial" panose="020B0604020202020204" pitchFamily="34" charset="0"/>
              <a:buChar char="•"/>
            </a:pPr>
            <a:r>
              <a:rPr lang="es-GT" sz="1400" b="0" dirty="0" smtClean="0">
                <a:solidFill>
                  <a:schemeClr val="tx1"/>
                </a:solidFill>
                <a:latin typeface="Arial" panose="020B0604020202020204" pitchFamily="34" charset="0"/>
                <a:cs typeface="Arial" panose="020B0604020202020204" pitchFamily="34" charset="0"/>
              </a:rPr>
              <a:t>Implementación de la Estrategia de Comunicación para el Cambio Social y de Comportamiento</a:t>
            </a:r>
          </a:p>
        </p:txBody>
      </p:sp>
      <p:pic>
        <p:nvPicPr>
          <p:cNvPr id="12290"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9940090"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02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a:solidFill>
                  <a:srgbClr val="00B0F0"/>
                </a:solidFill>
                <a:latin typeface="Arial" panose="020B0604020202020204" pitchFamily="34" charset="0"/>
                <a:cs typeface="Arial" panose="020B0604020202020204" pitchFamily="34" charset="0"/>
              </a:rPr>
              <a:t>AL TERCER CUATRIMESTRE 2021</a:t>
            </a:r>
          </a:p>
        </p:txBody>
      </p:sp>
    </p:spTree>
    <p:extLst>
      <p:ext uri="{BB962C8B-B14F-4D97-AF65-F5344CB8AC3E}">
        <p14:creationId xmlns:p14="http://schemas.microsoft.com/office/powerpoint/2010/main" val="2728840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67D0DB10-AE31-47D2-A485-453D2186D26D}"/>
              </a:ext>
            </a:extLst>
          </p:cNvPr>
          <p:cNvSpPr txBox="1">
            <a:spLocks/>
          </p:cNvSpPr>
          <p:nvPr/>
        </p:nvSpPr>
        <p:spPr>
          <a:xfrm>
            <a:off x="1663700" y="501128"/>
            <a:ext cx="8940800" cy="547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800" b="1" dirty="0" smtClean="0">
                <a:solidFill>
                  <a:srgbClr val="00568B"/>
                </a:solidFill>
                <a:latin typeface="Arial" panose="020B0604020202020204" pitchFamily="34" charset="0"/>
                <a:cs typeface="Arial" panose="020B0604020202020204" pitchFamily="34" charset="0"/>
              </a:rPr>
              <a:t>CIFRAS GENERALES DEL PRESUPUESTO AL TERCER CUATRIMESTRE 2021</a:t>
            </a:r>
            <a:endParaRPr lang="es-GT" sz="2800" b="1" dirty="0">
              <a:solidFill>
                <a:srgbClr val="00568B"/>
              </a:solidFill>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xmlns="" id="{0246042C-1ABA-4355-A47C-701F270E798C}"/>
              </a:ext>
            </a:extLst>
          </p:cNvPr>
          <p:cNvSpPr txBox="1">
            <a:spLocks/>
          </p:cNvSpPr>
          <p:nvPr/>
        </p:nvSpPr>
        <p:spPr>
          <a:xfrm>
            <a:off x="599737" y="1728082"/>
            <a:ext cx="4585065" cy="461417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dirty="0" smtClean="0">
                <a:latin typeface="Arial" panose="020B0604020202020204" pitchFamily="34" charset="0"/>
                <a:cs typeface="Arial" panose="020B0604020202020204" pitchFamily="34" charset="0"/>
              </a:rPr>
              <a:t>Presupuesto vigente </a:t>
            </a:r>
            <a:r>
              <a:rPr lang="es-GT" b="1" dirty="0" smtClean="0">
                <a:latin typeface="Arial" panose="020B0604020202020204" pitchFamily="34" charset="0"/>
                <a:cs typeface="Arial" panose="020B0604020202020204" pitchFamily="34" charset="0"/>
              </a:rPr>
              <a:t>total:</a:t>
            </a:r>
          </a:p>
          <a:p>
            <a:pPr marL="457200" lvl="1" indent="0">
              <a:buFont typeface="Arial" panose="020B0604020202020204" pitchFamily="34" charset="0"/>
              <a:buNone/>
            </a:pPr>
            <a:endParaRPr lang="es-GT" b="1"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b="1" dirty="0" smtClean="0">
                <a:latin typeface="Arial" panose="020B0604020202020204" pitchFamily="34" charset="0"/>
                <a:cs typeface="Arial" panose="020B0604020202020204" pitchFamily="34" charset="0"/>
              </a:rPr>
              <a:t> </a:t>
            </a:r>
          </a:p>
          <a:p>
            <a:pPr marL="457200" lvl="1" indent="0">
              <a:buFont typeface="Arial" panose="020B0604020202020204" pitchFamily="34" charset="0"/>
              <a:buNone/>
            </a:pPr>
            <a:endParaRPr lang="es-GT"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dirty="0" smtClean="0">
                <a:latin typeface="Arial" panose="020B0604020202020204" pitchFamily="34" charset="0"/>
                <a:cs typeface="Arial" panose="020B0604020202020204" pitchFamily="34" charset="0"/>
              </a:rPr>
              <a:t>Presupuesto </a:t>
            </a:r>
            <a:r>
              <a:rPr lang="es-GT" b="1" dirty="0" smtClean="0">
                <a:latin typeface="Arial" panose="020B0604020202020204" pitchFamily="34" charset="0"/>
                <a:cs typeface="Arial" panose="020B0604020202020204" pitchFamily="34" charset="0"/>
              </a:rPr>
              <a:t>ejecutado</a:t>
            </a:r>
            <a:r>
              <a:rPr lang="es-GT" dirty="0" smtClean="0">
                <a:latin typeface="Arial" panose="020B0604020202020204" pitchFamily="34" charset="0"/>
                <a:cs typeface="Arial" panose="020B0604020202020204" pitchFamily="34" charset="0"/>
              </a:rPr>
              <a:t> (utilizado):</a:t>
            </a:r>
            <a:br>
              <a:rPr lang="es-GT" dirty="0" smtClean="0">
                <a:latin typeface="Arial" panose="020B0604020202020204" pitchFamily="34" charset="0"/>
                <a:cs typeface="Arial" panose="020B0604020202020204" pitchFamily="34" charset="0"/>
              </a:rPr>
            </a:br>
            <a:endParaRPr lang="es-GT"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s-GT"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s-GT" dirty="0" smtClean="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b="1" dirty="0" smtClean="0">
                <a:latin typeface="Arial" panose="020B0604020202020204" pitchFamily="34" charset="0"/>
                <a:cs typeface="Arial" panose="020B0604020202020204" pitchFamily="34" charset="0"/>
              </a:rPr>
              <a:t>Saldo</a:t>
            </a:r>
            <a:r>
              <a:rPr lang="es-GT" dirty="0" smtClean="0">
                <a:latin typeface="Arial" panose="020B0604020202020204" pitchFamily="34" charset="0"/>
                <a:cs typeface="Arial" panose="020B0604020202020204" pitchFamily="34" charset="0"/>
              </a:rPr>
              <a:t> por ejecutar </a:t>
            </a:r>
            <a:br>
              <a:rPr lang="es-GT" dirty="0" smtClean="0">
                <a:latin typeface="Arial" panose="020B0604020202020204" pitchFamily="34" charset="0"/>
                <a:cs typeface="Arial" panose="020B0604020202020204" pitchFamily="34" charset="0"/>
              </a:rPr>
            </a:br>
            <a:r>
              <a:rPr lang="es-GT" dirty="0" smtClean="0">
                <a:latin typeface="Arial" panose="020B0604020202020204" pitchFamily="34" charset="0"/>
                <a:cs typeface="Arial" panose="020B0604020202020204" pitchFamily="34" charset="0"/>
              </a:rPr>
              <a:t>(por utilizar):</a:t>
            </a:r>
            <a:br>
              <a:rPr lang="es-GT" dirty="0" smtClean="0">
                <a:latin typeface="Arial" panose="020B0604020202020204" pitchFamily="34" charset="0"/>
                <a:cs typeface="Arial" panose="020B0604020202020204" pitchFamily="34" charset="0"/>
              </a:rPr>
            </a:br>
            <a:endParaRPr lang="es-GT" sz="4000" b="1" dirty="0" smtClean="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xmlns="" id="{0246042C-1ABA-4355-A47C-701F270E798C}"/>
              </a:ext>
            </a:extLst>
          </p:cNvPr>
          <p:cNvSpPr txBox="1">
            <a:spLocks/>
          </p:cNvSpPr>
          <p:nvPr/>
        </p:nvSpPr>
        <p:spPr>
          <a:xfrm>
            <a:off x="4257339" y="1592900"/>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47.6 millones</a:t>
            </a: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a16="http://schemas.microsoft.com/office/drawing/2014/main" xmlns="" id="{0246042C-1ABA-4355-A47C-701F270E798C}"/>
              </a:ext>
            </a:extLst>
          </p:cNvPr>
          <p:cNvSpPr txBox="1">
            <a:spLocks/>
          </p:cNvSpPr>
          <p:nvPr/>
        </p:nvSpPr>
        <p:spPr>
          <a:xfrm>
            <a:off x="4257339" y="3087811"/>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46.8 millones</a:t>
            </a: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10" name="Marcador de contenido 6">
            <a:extLst>
              <a:ext uri="{FF2B5EF4-FFF2-40B4-BE49-F238E27FC236}">
                <a16:creationId xmlns:a16="http://schemas.microsoft.com/office/drawing/2014/main" xmlns="" id="{0246042C-1ABA-4355-A47C-701F270E798C}"/>
              </a:ext>
            </a:extLst>
          </p:cNvPr>
          <p:cNvSpPr txBox="1">
            <a:spLocks/>
          </p:cNvSpPr>
          <p:nvPr/>
        </p:nvSpPr>
        <p:spPr>
          <a:xfrm>
            <a:off x="4257339" y="4629228"/>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0</a:t>
            </a:r>
            <a:r>
              <a:rPr lang="es-GT" sz="4500" b="1" dirty="0" smtClean="0">
                <a:solidFill>
                  <a:srgbClr val="0070C0"/>
                </a:solidFill>
                <a:latin typeface="Arial" panose="020B0604020202020204" pitchFamily="34" charset="0"/>
                <a:cs typeface="Arial" panose="020B0604020202020204" pitchFamily="34" charset="0"/>
              </a:rPr>
              <a:t>.8 millones</a:t>
            </a: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7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xmlns="" id="{67D0DB10-AE31-47D2-A485-453D2186D26D}"/>
              </a:ext>
            </a:extLst>
          </p:cNvPr>
          <p:cNvSpPr>
            <a:spLocks noGrp="1"/>
          </p:cNvSpPr>
          <p:nvPr>
            <p:ph type="title"/>
          </p:nvPr>
        </p:nvSpPr>
        <p:spPr>
          <a:xfrm>
            <a:off x="1360394" y="511262"/>
            <a:ext cx="8673737" cy="547089"/>
          </a:xfrm>
        </p:spPr>
        <p:txBody>
          <a:bodyPr>
            <a:noAutofit/>
          </a:bodyPr>
          <a:lstStyle/>
          <a:p>
            <a:r>
              <a:rPr lang="es-GT" sz="2800" b="1" dirty="0">
                <a:solidFill>
                  <a:srgbClr val="00568B"/>
                </a:solidFill>
                <a:latin typeface="Arial" panose="020B0604020202020204" pitchFamily="34" charset="0"/>
                <a:cs typeface="Arial" panose="020B0604020202020204" pitchFamily="34" charset="0"/>
              </a:rPr>
              <a:t>CIFRAS GENERALES DEL PRESUPUESTO AL </a:t>
            </a:r>
            <a:r>
              <a:rPr lang="es-GT" sz="2800" b="1" dirty="0" smtClean="0">
                <a:solidFill>
                  <a:srgbClr val="00568B"/>
                </a:solidFill>
                <a:latin typeface="Arial" panose="020B0604020202020204" pitchFamily="34" charset="0"/>
                <a:cs typeface="Arial" panose="020B0604020202020204" pitchFamily="34" charset="0"/>
              </a:rPr>
              <a:t>TERCER </a:t>
            </a:r>
            <a:r>
              <a:rPr lang="es-GT" sz="2800" b="1" dirty="0">
                <a:solidFill>
                  <a:srgbClr val="00568B"/>
                </a:solidFill>
                <a:latin typeface="Arial" panose="020B0604020202020204" pitchFamily="34" charset="0"/>
                <a:cs typeface="Arial" panose="020B0604020202020204" pitchFamily="34" charset="0"/>
              </a:rPr>
              <a:t>CUATRIMESTRE 2021</a:t>
            </a:r>
          </a:p>
        </p:txBody>
      </p:sp>
      <p:sp>
        <p:nvSpPr>
          <p:cNvPr id="12" name="Marcador de contenido 6">
            <a:extLst>
              <a:ext uri="{FF2B5EF4-FFF2-40B4-BE49-F238E27FC236}">
                <a16:creationId xmlns:a16="http://schemas.microsoft.com/office/drawing/2014/main" xmlns="" id="{0246042C-1ABA-4355-A47C-701F270E798C}"/>
              </a:ext>
            </a:extLst>
          </p:cNvPr>
          <p:cNvSpPr>
            <a:spLocks noGrp="1"/>
          </p:cNvSpPr>
          <p:nvPr>
            <p:ph idx="1"/>
          </p:nvPr>
        </p:nvSpPr>
        <p:spPr>
          <a:xfrm>
            <a:off x="1013255" y="2803491"/>
            <a:ext cx="5704512" cy="1445424"/>
          </a:xfrm>
        </p:spPr>
        <p:txBody>
          <a:bodyPr>
            <a:normAutofit fontScale="92500" lnSpcReduction="2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sz="33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13" name="Marcador de contenido 6">
            <a:extLst>
              <a:ext uri="{FF2B5EF4-FFF2-40B4-BE49-F238E27FC236}">
                <a16:creationId xmlns:a16="http://schemas.microsoft.com/office/drawing/2014/main" xmlns="" id="{0246042C-1ABA-4355-A47C-701F270E798C}"/>
              </a:ext>
            </a:extLst>
          </p:cNvPr>
          <p:cNvSpPr txBox="1">
            <a:spLocks/>
          </p:cNvSpPr>
          <p:nvPr/>
        </p:nvSpPr>
        <p:spPr>
          <a:xfrm>
            <a:off x="5857155" y="2534194"/>
            <a:ext cx="2884203" cy="1984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solidFill>
                  <a:schemeClr val="accent1"/>
                </a:solidFill>
                <a:latin typeface="Arial" panose="020B0604020202020204" pitchFamily="34" charset="0"/>
                <a:cs typeface="Arial" panose="020B0604020202020204" pitchFamily="34" charset="0"/>
              </a:rPr>
              <a:t>98.3%</a:t>
            </a:r>
            <a:endParaRPr lang="es-GT" sz="5000" b="1" dirty="0">
              <a:solidFill>
                <a:schemeClr val="accent1"/>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98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E40743F2-234A-4544-BBAC-8877FB423F76}"/>
              </a:ext>
            </a:extLst>
          </p:cNvPr>
          <p:cNvSpPr txBox="1">
            <a:spLocks/>
          </p:cNvSpPr>
          <p:nvPr/>
        </p:nvSpPr>
        <p:spPr>
          <a:xfrm>
            <a:off x="1759131" y="676195"/>
            <a:ext cx="11173098" cy="104502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b="1" dirty="0" smtClean="0">
                <a:solidFill>
                  <a:srgbClr val="00568B"/>
                </a:solidFill>
                <a:latin typeface="Arial" panose="020B0604020202020204" pitchFamily="34" charset="0"/>
                <a:cs typeface="Arial" panose="020B0604020202020204" pitchFamily="34" charset="0"/>
              </a:rPr>
              <a:t>¿EN QUÉ UTILIZA EL DINERO SESAN?</a:t>
            </a:r>
            <a:br>
              <a:rPr lang="es-GT" b="1" dirty="0" smtClean="0">
                <a:solidFill>
                  <a:srgbClr val="00568B"/>
                </a:solidFill>
                <a:latin typeface="Arial" panose="020B0604020202020204" pitchFamily="34" charset="0"/>
                <a:cs typeface="Arial" panose="020B0604020202020204" pitchFamily="34" charset="0"/>
              </a:rPr>
            </a:br>
            <a:r>
              <a:rPr lang="es-GT" b="1" dirty="0" smtClean="0">
                <a:solidFill>
                  <a:srgbClr val="00568B"/>
                </a:solidFill>
                <a:latin typeface="Arial" panose="020B0604020202020204" pitchFamily="34" charset="0"/>
                <a:cs typeface="Arial" panose="020B0604020202020204" pitchFamily="34" charset="0"/>
              </a:rPr>
              <a:t/>
            </a:r>
            <a:br>
              <a:rPr lang="es-GT" b="1" dirty="0" smtClean="0">
                <a:solidFill>
                  <a:srgbClr val="00568B"/>
                </a:solidFill>
                <a:latin typeface="Arial" panose="020B0604020202020204" pitchFamily="34" charset="0"/>
                <a:cs typeface="Arial" panose="020B0604020202020204" pitchFamily="34" charset="0"/>
              </a:rPr>
            </a:br>
            <a:endParaRPr lang="es-GT" sz="4000" b="1" dirty="0">
              <a:solidFill>
                <a:srgbClr val="00568B"/>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4493623" y="1721224"/>
            <a:ext cx="7406641" cy="4814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Los fondos se utilizan principalmente en </a:t>
            </a:r>
            <a:r>
              <a:rPr lang="es-GT" sz="2000" b="0" dirty="0">
                <a:solidFill>
                  <a:schemeClr val="tx1"/>
                </a:solidFill>
                <a:latin typeface="Arial" panose="020B0604020202020204" pitchFamily="34" charset="0"/>
                <a:cs typeface="Arial" panose="020B0604020202020204" pitchFamily="34" charset="0"/>
              </a:rPr>
              <a:t>la adquisición de diferentes bienes o servicios </a:t>
            </a:r>
            <a:r>
              <a:rPr lang="es-GT" sz="2000" b="0" dirty="0" smtClean="0">
                <a:solidFill>
                  <a:schemeClr val="tx1"/>
                </a:solidFill>
                <a:latin typeface="Arial" panose="020B0604020202020204" pitchFamily="34" charset="0"/>
                <a:cs typeface="Arial" panose="020B0604020202020204" pitchFamily="34" charset="0"/>
              </a:rPr>
              <a:t>que </a:t>
            </a:r>
            <a:r>
              <a:rPr lang="es-GT" sz="2000" b="0" dirty="0">
                <a:solidFill>
                  <a:schemeClr val="tx1"/>
                </a:solidFill>
                <a:latin typeface="Arial" panose="020B0604020202020204" pitchFamily="34" charset="0"/>
                <a:cs typeface="Arial" panose="020B0604020202020204" pitchFamily="34" charset="0"/>
              </a:rPr>
              <a:t>son </a:t>
            </a:r>
            <a:r>
              <a:rPr lang="es-GT" sz="2000" b="0" dirty="0" smtClean="0">
                <a:solidFill>
                  <a:schemeClr val="tx1"/>
                </a:solidFill>
                <a:latin typeface="Arial" panose="020B0604020202020204" pitchFamily="34" charset="0"/>
                <a:cs typeface="Arial" panose="020B0604020202020204" pitchFamily="34" charset="0"/>
              </a:rPr>
              <a:t>necesarios </a:t>
            </a:r>
            <a:r>
              <a:rPr lang="es-GT" sz="2000" b="0" dirty="0">
                <a:solidFill>
                  <a:schemeClr val="tx1"/>
                </a:solidFill>
                <a:latin typeface="Arial" panose="020B0604020202020204" pitchFamily="34" charset="0"/>
                <a:cs typeface="Arial" panose="020B0604020202020204" pitchFamily="34" charset="0"/>
              </a:rPr>
              <a:t>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xmlns="" id="{E40743F2-234A-4544-BBAC-8877FB423F76}"/>
              </a:ext>
            </a:extLst>
          </p:cNvPr>
          <p:cNvSpPr txBox="1">
            <a:spLocks/>
          </p:cNvSpPr>
          <p:nvPr/>
        </p:nvSpPr>
        <p:spPr>
          <a:xfrm>
            <a:off x="387531" y="2672987"/>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a:t>
            </a:r>
            <a:r>
              <a:rPr lang="es-GT" sz="2000" b="0" dirty="0" smtClean="0">
                <a:latin typeface="Arial" panose="020B0604020202020204" pitchFamily="34" charset="0"/>
                <a:cs typeface="Arial" panose="020B0604020202020204" pitchFamily="34" charset="0"/>
              </a:rPr>
              <a:t>de SESAN se </a:t>
            </a:r>
            <a:r>
              <a:rPr lang="es-GT" sz="2000" b="0" dirty="0">
                <a:latin typeface="Arial" panose="020B0604020202020204" pitchFamily="34" charset="0"/>
                <a:cs typeface="Arial" panose="020B0604020202020204" pitchFamily="34" charset="0"/>
              </a:rPr>
              <a:t>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smtClean="0">
                <a:solidFill>
                  <a:srgbClr val="FF0000"/>
                </a:solidFill>
                <a:latin typeface="Arial" panose="020B0604020202020204" pitchFamily="34" charset="0"/>
                <a:cs typeface="Arial" panose="020B0604020202020204" pitchFamily="34" charset="0"/>
              </a:rPr>
              <a:t>6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1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67D0DB10-AE31-47D2-A485-453D2186D26D}"/>
              </a:ext>
            </a:extLst>
          </p:cNvPr>
          <p:cNvSpPr>
            <a:spLocks noGrp="1"/>
          </p:cNvSpPr>
          <p:nvPr>
            <p:ph type="title"/>
          </p:nvPr>
        </p:nvSpPr>
        <p:spPr>
          <a:xfrm>
            <a:off x="1758235" y="446631"/>
            <a:ext cx="8791303" cy="547089"/>
          </a:xfrm>
        </p:spPr>
        <p:txBody>
          <a:bodyPr>
            <a:noAutofit/>
          </a:bodyPr>
          <a:lstStyle/>
          <a:p>
            <a:r>
              <a:rPr lang="es-GT" sz="2800" b="1" dirty="0">
                <a:solidFill>
                  <a:srgbClr val="00568B"/>
                </a:solidFill>
                <a:latin typeface="Arial" panose="020B0604020202020204" pitchFamily="34" charset="0"/>
                <a:cs typeface="Arial" panose="020B0604020202020204" pitchFamily="34" charset="0"/>
              </a:rPr>
              <a:t>EJECUCIÓN PRESUPUESTARIA POR GRUPO DE GASTO AL </a:t>
            </a:r>
            <a:r>
              <a:rPr lang="es-GT" sz="2800" b="1" dirty="0" smtClean="0">
                <a:solidFill>
                  <a:srgbClr val="00568B"/>
                </a:solidFill>
                <a:latin typeface="Arial" panose="020B0604020202020204" pitchFamily="34" charset="0"/>
                <a:cs typeface="Arial" panose="020B0604020202020204" pitchFamily="34" charset="0"/>
              </a:rPr>
              <a:t>TERCER </a:t>
            </a:r>
            <a:r>
              <a:rPr lang="es-GT" sz="2800" b="1" dirty="0">
                <a:solidFill>
                  <a:srgbClr val="00568B"/>
                </a:solidFill>
                <a:latin typeface="Arial" panose="020B0604020202020204" pitchFamily="34" charset="0"/>
                <a:cs typeface="Arial" panose="020B0604020202020204" pitchFamily="34" charset="0"/>
              </a:rPr>
              <a:t>CUATRIMESTRE 2021</a:t>
            </a:r>
          </a:p>
        </p:txBody>
      </p:sp>
      <p:graphicFrame>
        <p:nvGraphicFramePr>
          <p:cNvPr id="6" name="Gráfico 5"/>
          <p:cNvGraphicFramePr>
            <a:graphicFrameLocks/>
          </p:cNvGraphicFramePr>
          <p:nvPr>
            <p:extLst>
              <p:ext uri="{D42A27DB-BD31-4B8C-83A1-F6EECF244321}">
                <p14:modId xmlns:p14="http://schemas.microsoft.com/office/powerpoint/2010/main" val="309692144"/>
              </p:ext>
            </p:extLst>
          </p:nvPr>
        </p:nvGraphicFramePr>
        <p:xfrm>
          <a:off x="622079" y="1318055"/>
          <a:ext cx="10762613" cy="47120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524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xmlns="" id="{E40743F2-234A-4544-BBAC-8877FB423F76}"/>
              </a:ext>
            </a:extLst>
          </p:cNvPr>
          <p:cNvSpPr txBox="1">
            <a:spLocks/>
          </p:cNvSpPr>
          <p:nvPr/>
        </p:nvSpPr>
        <p:spPr>
          <a:xfrm>
            <a:off x="1632131" y="546205"/>
            <a:ext cx="11173098" cy="104502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000" b="1" dirty="0" smtClean="0">
                <a:solidFill>
                  <a:srgbClr val="00568B"/>
                </a:solidFill>
                <a:latin typeface="Arial" panose="020B0604020202020204" pitchFamily="34" charset="0"/>
                <a:cs typeface="Arial" panose="020B0604020202020204" pitchFamily="34" charset="0"/>
              </a:rPr>
              <a:t>¿CUÁL ES LA IMPORTANCIA DEL PAGO DE SERVIDORES PÚBLICOS?</a:t>
            </a:r>
            <a:br>
              <a:rPr lang="es-GT" sz="2000" b="1" dirty="0" smtClean="0">
                <a:solidFill>
                  <a:srgbClr val="00568B"/>
                </a:solidFill>
                <a:latin typeface="Arial" panose="020B0604020202020204" pitchFamily="34" charset="0"/>
                <a:cs typeface="Arial" panose="020B0604020202020204" pitchFamily="34" charset="0"/>
              </a:rPr>
            </a:br>
            <a:r>
              <a:rPr lang="es-GT" sz="2000" b="1" dirty="0" smtClean="0">
                <a:solidFill>
                  <a:srgbClr val="00568B"/>
                </a:solidFill>
                <a:latin typeface="Arial" panose="020B0604020202020204" pitchFamily="34" charset="0"/>
                <a:cs typeface="Arial" panose="020B0604020202020204" pitchFamily="34" charset="0"/>
              </a:rPr>
              <a:t/>
            </a:r>
            <a:br>
              <a:rPr lang="es-GT" sz="2000" b="1" dirty="0" smtClean="0">
                <a:solidFill>
                  <a:srgbClr val="00568B"/>
                </a:solidFill>
                <a:latin typeface="Arial" panose="020B0604020202020204" pitchFamily="34" charset="0"/>
                <a:cs typeface="Arial" panose="020B0604020202020204" pitchFamily="34" charset="0"/>
              </a:rPr>
            </a:br>
            <a:endParaRPr lang="es-GT" sz="2000" b="1" dirty="0">
              <a:solidFill>
                <a:srgbClr val="00568B"/>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xmlns="" id="{E40743F2-234A-4544-BBAC-8877FB423F76}"/>
              </a:ext>
            </a:extLst>
          </p:cNvPr>
          <p:cNvSpPr txBox="1">
            <a:spLocks/>
          </p:cNvSpPr>
          <p:nvPr/>
        </p:nvSpPr>
        <p:spPr>
          <a:xfrm>
            <a:off x="4493623" y="1591234"/>
            <a:ext cx="7406641" cy="428234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smtClean="0">
                <a:solidFill>
                  <a:schemeClr val="tx1"/>
                </a:solidFill>
                <a:latin typeface="Arial" panose="020B0604020202020204" pitchFamily="34" charset="0"/>
                <a:cs typeface="Arial" panose="020B0604020202020204" pitchFamily="34" charset="0"/>
              </a:rPr>
              <a:t>En SESAN los fondos utilizados para </a:t>
            </a:r>
            <a:r>
              <a:rPr lang="es-GT" sz="2400" b="0" dirty="0">
                <a:solidFill>
                  <a:schemeClr val="tx1"/>
                </a:solidFill>
                <a:latin typeface="Arial" panose="020B0604020202020204" pitchFamily="34" charset="0"/>
                <a:cs typeface="Arial" panose="020B0604020202020204" pitchFamily="34" charset="0"/>
              </a:rPr>
              <a:t>el pago de servidores públicos (</a:t>
            </a:r>
            <a:r>
              <a:rPr lang="es-GT" sz="2400" dirty="0">
                <a:solidFill>
                  <a:srgbClr val="197BB4"/>
                </a:solidFill>
                <a:latin typeface="Arial" panose="020B0604020202020204" pitchFamily="34" charset="0"/>
                <a:cs typeface="Arial" panose="020B0604020202020204" pitchFamily="34" charset="0"/>
              </a:rPr>
              <a:t>grupo 0</a:t>
            </a:r>
            <a:r>
              <a:rPr lang="es-GT" sz="2400" b="0" dirty="0">
                <a:solidFill>
                  <a:schemeClr val="tx1"/>
                </a:solidFill>
                <a:latin typeface="Arial" panose="020B0604020202020204" pitchFamily="34" charset="0"/>
                <a:cs typeface="Arial" panose="020B0604020202020204" pitchFamily="34" charset="0"/>
              </a:rPr>
              <a:t>), aunque </a:t>
            </a:r>
            <a:r>
              <a:rPr lang="es-GT" sz="2400" b="0" dirty="0" smtClean="0">
                <a:solidFill>
                  <a:schemeClr val="tx1"/>
                </a:solidFill>
                <a:latin typeface="Arial" panose="020B0604020202020204" pitchFamily="34" charset="0"/>
                <a:cs typeface="Arial" panose="020B0604020202020204" pitchFamily="34" charset="0"/>
              </a:rPr>
              <a:t>este, se </a:t>
            </a:r>
            <a:r>
              <a:rPr lang="es-GT" sz="2400" b="0" dirty="0">
                <a:solidFill>
                  <a:schemeClr val="tx1"/>
                </a:solidFill>
                <a:latin typeface="Arial" panose="020B0604020202020204" pitchFamily="34" charset="0"/>
                <a:cs typeface="Arial" panose="020B0604020202020204" pitchFamily="34" charset="0"/>
              </a:rPr>
              <a:t>clasifica como un gasto de funcionamiento, en realidad, constituye el medio para prestar servicios </a:t>
            </a:r>
            <a:r>
              <a:rPr lang="es-GT" sz="2400" b="0" dirty="0" smtClean="0">
                <a:solidFill>
                  <a:schemeClr val="tx1"/>
                </a:solidFill>
                <a:latin typeface="Arial" panose="020B0604020202020204" pitchFamily="34" charset="0"/>
                <a:cs typeface="Arial" panose="020B0604020202020204" pitchFamily="34" charset="0"/>
              </a:rPr>
              <a:t>de coordinación a las entidades públicas que integran el CONASAN, </a:t>
            </a:r>
            <a:r>
              <a:rPr lang="es-GT" sz="2400" b="0" dirty="0">
                <a:solidFill>
                  <a:schemeClr val="tx1"/>
                </a:solidFill>
                <a:latin typeface="Arial" panose="020B0604020202020204" pitchFamily="34" charset="0"/>
                <a:cs typeface="Arial" panose="020B0604020202020204" pitchFamily="34" charset="0"/>
              </a:rPr>
              <a:t>y con ello, satisfacer las </a:t>
            </a:r>
            <a:r>
              <a:rPr lang="es-GT" sz="2400" b="0" dirty="0" smtClean="0">
                <a:solidFill>
                  <a:schemeClr val="tx1"/>
                </a:solidFill>
                <a:latin typeface="Arial" panose="020B0604020202020204" pitchFamily="34" charset="0"/>
                <a:cs typeface="Arial" panose="020B0604020202020204" pitchFamily="34" charset="0"/>
              </a:rPr>
              <a:t>necesidades coordinación y monitoreo de la seguridad alimentaria y nutricional; </a:t>
            </a:r>
            <a:r>
              <a:rPr lang="es-GT" sz="2400" b="0" dirty="0">
                <a:solidFill>
                  <a:schemeClr val="tx1"/>
                </a:solidFill>
                <a:latin typeface="Arial" panose="020B0604020202020204" pitchFamily="34" charset="0"/>
                <a:cs typeface="Arial" panose="020B0604020202020204" pitchFamily="34" charset="0"/>
              </a:rPr>
              <a:t>a través de la contratación de </a:t>
            </a:r>
            <a:r>
              <a:rPr lang="es-GT" sz="2400" b="0" dirty="0" smtClean="0">
                <a:solidFill>
                  <a:schemeClr val="tx1"/>
                </a:solidFill>
                <a:latin typeface="Arial" panose="020B0604020202020204" pitchFamily="34" charset="0"/>
                <a:cs typeface="Arial" panose="020B0604020202020204" pitchFamily="34" charset="0"/>
              </a:rPr>
              <a:t>monitores municipales y </a:t>
            </a:r>
            <a:r>
              <a:rPr lang="es-GT" sz="2400" b="0" dirty="0">
                <a:solidFill>
                  <a:schemeClr val="tx1"/>
                </a:solidFill>
                <a:latin typeface="Arial" panose="020B0604020202020204" pitchFamily="34" charset="0"/>
                <a:cs typeface="Arial" panose="020B0604020202020204" pitchFamily="34" charset="0"/>
              </a:rPr>
              <a:t>personal administrativo que brinda los servicios de </a:t>
            </a:r>
            <a:r>
              <a:rPr lang="es-GT" sz="2400" b="0" dirty="0" smtClean="0">
                <a:solidFill>
                  <a:schemeClr val="tx1"/>
                </a:solidFill>
                <a:latin typeface="Arial" panose="020B0604020202020204" pitchFamily="34" charset="0"/>
                <a:cs typeface="Arial" panose="020B0604020202020204" pitchFamily="34" charset="0"/>
              </a:rPr>
              <a:t>coordinación, monitoreo y evaluación de la seguridad alimentaria y nutricional del país.</a:t>
            </a: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a16="http://schemas.microsoft.com/office/drawing/2014/main" xmlns=""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cuatrimestre reportado, </a:t>
            </a:r>
            <a:r>
              <a:rPr lang="es-GT" sz="2000" b="0" dirty="0" smtClean="0">
                <a:solidFill>
                  <a:schemeClr val="tx1"/>
                </a:solidFill>
                <a:latin typeface="Arial" panose="020B0604020202020204" pitchFamily="34" charset="0"/>
                <a:cs typeface="Arial" panose="020B0604020202020204" pitchFamily="34" charset="0"/>
              </a:rPr>
              <a:t>SESAN atendió </a:t>
            </a:r>
            <a:r>
              <a:rPr lang="es-GT" sz="2000" b="0" dirty="0">
                <a:solidFill>
                  <a:schemeClr val="tx1"/>
                </a:solidFill>
                <a:latin typeface="Arial" panose="020B0604020202020204" pitchFamily="34" charset="0"/>
                <a:cs typeface="Arial" panose="020B0604020202020204" pitchFamily="34" charset="0"/>
              </a:rPr>
              <a:t>y dio cobertura </a:t>
            </a:r>
            <a:r>
              <a:rPr lang="es-GT" sz="2000" b="0" dirty="0" smtClean="0">
                <a:solidFill>
                  <a:schemeClr val="accent1"/>
                </a:solidFill>
                <a:latin typeface="Arial" panose="020B0604020202020204" pitchFamily="34" charset="0"/>
                <a:cs typeface="Arial" panose="020B0604020202020204" pitchFamily="34" charset="0"/>
              </a:rPr>
              <a:t>a los 22 departamentos del país.</a:t>
            </a:r>
            <a:endParaRPr lang="es-GT" sz="2200" b="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7463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2.xml><?xml version="1.0" encoding="utf-8"?>
<ds:datastoreItem xmlns:ds="http://schemas.openxmlformats.org/officeDocument/2006/customXml" ds:itemID="{93F6A2CD-1165-4C44-BCDF-58BB3311353D}">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terms/"/>
    <ds:schemaRef ds:uri="http://purl.org/dc/elements/1.1/"/>
    <ds:schemaRef ds:uri="http://schemas.microsoft.com/office/2006/metadata/properties"/>
    <ds:schemaRef ds:uri="2de3127d-b50e-4c29-b846-9213acea4d89"/>
    <ds:schemaRef ds:uri="efcf9931-6988-4c26-989d-90fd7d9d6177"/>
    <ds:schemaRef ds:uri="http://www.w3.org/XML/1998/namespace"/>
  </ds:schemaRefs>
</ds:datastoreItem>
</file>

<file path=customXml/itemProps3.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CPCC PPT 001</Template>
  <TotalTime>6424</TotalTime>
  <Words>3297</Words>
  <Application>Microsoft Office PowerPoint</Application>
  <PresentationFormat>Panorámica</PresentationFormat>
  <Paragraphs>332</Paragraphs>
  <Slides>40</Slides>
  <Notes>30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Calibri</vt:lpstr>
      <vt:lpstr>Montserrat</vt:lpstr>
      <vt:lpstr>MS Mincho</vt:lpstr>
      <vt:lpstr>Times New Roman</vt:lpstr>
      <vt:lpstr>Wingdings</vt:lpstr>
      <vt:lpstr>Tema de Office</vt:lpstr>
      <vt:lpstr>RENDICIÓN DE CUENTAS DEL ORGANISMO EJECUTIVO   AL TERCER CUATRIMESTRE 2021   </vt:lpstr>
      <vt:lpstr>PRINCIPALES ATRIBUCIONES DE LA SESAN</vt:lpstr>
      <vt:lpstr>PRINCIPALES OBJETIVOS DE LA SESAN</vt:lpstr>
      <vt:lpstr>Presentación de PowerPoint</vt:lpstr>
      <vt:lpstr>Presentación de PowerPoint</vt:lpstr>
      <vt:lpstr>CIFRAS GENERALES DEL PRESUPUESTO AL TERCER CUATRIMESTRE 2021</vt:lpstr>
      <vt:lpstr>Presentación de PowerPoint</vt:lpstr>
      <vt:lpstr>EJECUCIÓN PRESUPUESTARIA POR GRUPO DE GASTO AL TERCER CUATRIMESTRE 2021</vt:lpstr>
      <vt:lpstr>Presentación de PowerPoint</vt:lpstr>
      <vt:lpstr>Presentación de PowerPoint</vt:lpstr>
      <vt:lpstr>Presentación de PowerPoint</vt:lpstr>
      <vt:lpstr>Presentación de PowerPoint</vt:lpstr>
      <vt:lpstr>Presentación de PowerPoint</vt:lpstr>
      <vt:lpstr>EJECUCIÓN PRESUPUESTARIA POR FINALIDAD AL TERCER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RESULTADOS SE OBTUVIERON EN EL MARCO DE LA PGG?  </vt:lpstr>
      <vt:lpstr>¿QUÉ MEDIDAS DE TRANSPARENCIA SE HAN APLICADO?  </vt:lpstr>
      <vt:lpstr>¿QUÉ DESAFÍOS INSTITUCIONALES SE ESPERAN DURANTE 2022?  </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Sergio Hugo Gonzalez</dc:creator>
  <cp:keywords/>
  <dc:description/>
  <cp:lastModifiedBy>Ofelia Beatriz Arriaza Gudiel de Cabrera</cp:lastModifiedBy>
  <cp:revision>370</cp:revision>
  <cp:lastPrinted>2021-08-09T17:23:02Z</cp:lastPrinted>
  <dcterms:created xsi:type="dcterms:W3CDTF">2020-10-26T21:37:44Z</dcterms:created>
  <dcterms:modified xsi:type="dcterms:W3CDTF">2022-01-06T16:39:03Z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