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22" r:id="rId5"/>
    <p:sldId id="353" r:id="rId6"/>
    <p:sldId id="354" r:id="rId7"/>
    <p:sldId id="309" r:id="rId8"/>
    <p:sldId id="352" r:id="rId9"/>
    <p:sldId id="355" r:id="rId10"/>
    <p:sldId id="342" r:id="rId11"/>
    <p:sldId id="327" r:id="rId12"/>
    <p:sldId id="336" r:id="rId13"/>
    <p:sldId id="356" r:id="rId14"/>
    <p:sldId id="334" r:id="rId15"/>
    <p:sldId id="357" r:id="rId16"/>
    <p:sldId id="335" r:id="rId17"/>
    <p:sldId id="337" r:id="rId18"/>
    <p:sldId id="367" r:id="rId19"/>
    <p:sldId id="363" r:id="rId20"/>
    <p:sldId id="340" r:id="rId21"/>
    <p:sldId id="364" r:id="rId22"/>
    <p:sldId id="339" r:id="rId23"/>
    <p:sldId id="359" r:id="rId24"/>
    <p:sldId id="324" r:id="rId25"/>
    <p:sldId id="317" r:id="rId26"/>
    <p:sldId id="360" r:id="rId27"/>
    <p:sldId id="365" r:id="rId28"/>
    <p:sldId id="366" r:id="rId29"/>
    <p:sldId id="362" r:id="rId30"/>
    <p:sldId id="348" r:id="rId31"/>
    <p:sldId id="349" r:id="rId32"/>
    <p:sldId id="351" r:id="rId33"/>
    <p:sldId id="350" r:id="rId34"/>
    <p:sldId id="319" r:id="rId35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291" autoAdjust="0"/>
  </p:normalViewPr>
  <p:slideViewPr>
    <p:cSldViewPr snapToGrid="0">
      <p:cViewPr varScale="1">
        <p:scale>
          <a:sx n="105" d="100"/>
          <a:sy n="105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aracena" userId="30706b59-ae2d-4665-80e6-bc0e1ff749f1" providerId="ADAL" clId="{57602117-D532-42A8-A538-DD366B8D54C4}"/>
    <pc:docChg chg="undo custSel modSld">
      <pc:chgData name="Nancy Taracena" userId="30706b59-ae2d-4665-80e6-bc0e1ff749f1" providerId="ADAL" clId="{57602117-D532-42A8-A538-DD366B8D54C4}" dt="2021-07-21T17:18:32.551" v="754" actId="20577"/>
      <pc:docMkLst>
        <pc:docMk/>
      </pc:docMkLst>
      <pc:sldChg chg="modSp">
        <pc:chgData name="Nancy Taracena" userId="30706b59-ae2d-4665-80e6-bc0e1ff749f1" providerId="ADAL" clId="{57602117-D532-42A8-A538-DD366B8D54C4}" dt="2021-07-19T20:35:56.983" v="77" actId="27636"/>
        <pc:sldMkLst>
          <pc:docMk/>
          <pc:sldMk cId="1110065034" sldId="317"/>
        </pc:sldMkLst>
        <pc:spChg chg="mod">
          <ac:chgData name="Nancy Taracena" userId="30706b59-ae2d-4665-80e6-bc0e1ff749f1" providerId="ADAL" clId="{57602117-D532-42A8-A538-DD366B8D54C4}" dt="2021-07-19T20:35:56.983" v="77" actId="27636"/>
          <ac:spMkLst>
            <pc:docMk/>
            <pc:sldMk cId="1110065034" sldId="317"/>
            <ac:spMk id="11" creationId="{A2162693-C48A-1D46-A173-005AE60ACA54}"/>
          </ac:spMkLst>
        </pc:spChg>
      </pc:sldChg>
      <pc:sldChg chg="modSp">
        <pc:chgData name="Nancy Taracena" userId="30706b59-ae2d-4665-80e6-bc0e1ff749f1" providerId="ADAL" clId="{57602117-D532-42A8-A538-DD366B8D54C4}" dt="2021-07-21T15:23:04.221" v="181" actId="400"/>
        <pc:sldMkLst>
          <pc:docMk/>
          <pc:sldMk cId="2382081823" sldId="327"/>
        </pc:sldMkLst>
        <pc:spChg chg="mod">
          <ac:chgData name="Nancy Taracena" userId="30706b59-ae2d-4665-80e6-bc0e1ff749f1" providerId="ADAL" clId="{57602117-D532-42A8-A538-DD366B8D54C4}" dt="2021-07-19T20:35:57.036" v="79" actId="27636"/>
          <ac:spMkLst>
            <pc:docMk/>
            <pc:sldMk cId="2382081823" sldId="327"/>
            <ac:spMk id="4" creationId="{E40743F2-234A-4544-BBAC-8877FB423F76}"/>
          </ac:spMkLst>
        </pc:spChg>
        <pc:spChg chg="mod">
          <ac:chgData name="Nancy Taracena" userId="30706b59-ae2d-4665-80e6-bc0e1ff749f1" providerId="ADAL" clId="{57602117-D532-42A8-A538-DD366B8D54C4}" dt="2021-07-21T15:23:04.221" v="181" actId="400"/>
          <ac:spMkLst>
            <pc:docMk/>
            <pc:sldMk cId="2382081823" sldId="32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6:59:06.245" v="627" actId="20577"/>
        <pc:sldMkLst>
          <pc:docMk/>
          <pc:sldMk cId="1941814374" sldId="329"/>
        </pc:sldMkLst>
        <pc:spChg chg="mod">
          <ac:chgData name="Nancy Taracena" userId="30706b59-ae2d-4665-80e6-bc0e1ff749f1" providerId="ADAL" clId="{57602117-D532-42A8-A538-DD366B8D54C4}" dt="2021-07-21T16:59:06.245" v="627" actId="20577"/>
          <ac:spMkLst>
            <pc:docMk/>
            <pc:sldMk cId="1941814374" sldId="329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0:30.182" v="662" actId="123"/>
        <pc:sldMkLst>
          <pc:docMk/>
          <pc:sldMk cId="1165070564" sldId="330"/>
        </pc:sldMkLst>
        <pc:spChg chg="mod">
          <ac:chgData name="Nancy Taracena" userId="30706b59-ae2d-4665-80e6-bc0e1ff749f1" providerId="ADAL" clId="{57602117-D532-42A8-A538-DD366B8D54C4}" dt="2021-07-21T17:10:30.182" v="662" actId="123"/>
          <ac:spMkLst>
            <pc:docMk/>
            <pc:sldMk cId="1165070564" sldId="330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38:15.534" v="175" actId="6549"/>
        <pc:sldMkLst>
          <pc:docMk/>
          <pc:sldMk cId="3614378962" sldId="334"/>
        </pc:sldMkLst>
        <pc:spChg chg="mod">
          <ac:chgData name="Nancy Taracena" userId="30706b59-ae2d-4665-80e6-bc0e1ff749f1" providerId="ADAL" clId="{57602117-D532-42A8-A538-DD366B8D54C4}" dt="2021-07-19T20:38:15.534" v="175" actId="6549"/>
          <ac:spMkLst>
            <pc:docMk/>
            <pc:sldMk cId="3614378962" sldId="334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6:02.939" v="664" actId="20577"/>
        <pc:sldMkLst>
          <pc:docMk/>
          <pc:sldMk cId="267904820" sldId="337"/>
        </pc:sldMkLst>
        <pc:spChg chg="mod">
          <ac:chgData name="Nancy Taracena" userId="30706b59-ae2d-4665-80e6-bc0e1ff749f1" providerId="ADAL" clId="{57602117-D532-42A8-A538-DD366B8D54C4}" dt="2021-07-21T17:16:02.939" v="664" actId="20577"/>
          <ac:spMkLst>
            <pc:docMk/>
            <pc:sldMk cId="267904820" sldId="33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40:37.482" v="180" actId="207"/>
        <pc:sldMkLst>
          <pc:docMk/>
          <pc:sldMk cId="1310776365" sldId="343"/>
        </pc:sldMkLst>
        <pc:spChg chg="mod">
          <ac:chgData name="Nancy Taracena" userId="30706b59-ae2d-4665-80e6-bc0e1ff749f1" providerId="ADAL" clId="{57602117-D532-42A8-A538-DD366B8D54C4}" dt="2021-07-19T20:40:37.482" v="180" actId="207"/>
          <ac:spMkLst>
            <pc:docMk/>
            <pc:sldMk cId="1310776365" sldId="343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21T17:18:32.551" v="754" actId="20577"/>
        <pc:sldMkLst>
          <pc:docMk/>
          <pc:sldMk cId="1003546408" sldId="347"/>
        </pc:sldMkLst>
        <pc:spChg chg="mod">
          <ac:chgData name="Nancy Taracena" userId="30706b59-ae2d-4665-80e6-bc0e1ff749f1" providerId="ADAL" clId="{57602117-D532-42A8-A538-DD366B8D54C4}" dt="2021-07-21T17:18:32.551" v="754" actId="20577"/>
          <ac:spMkLst>
            <pc:docMk/>
            <pc:sldMk cId="1003546408" sldId="347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19T20:35:57.007" v="78" actId="27636"/>
        <pc:sldMkLst>
          <pc:docMk/>
          <pc:sldMk cId="3033902362" sldId="350"/>
        </pc:sldMkLst>
        <pc:spChg chg="mod">
          <ac:chgData name="Nancy Taracena" userId="30706b59-ae2d-4665-80e6-bc0e1ff749f1" providerId="ADAL" clId="{57602117-D532-42A8-A538-DD366B8D54C4}" dt="2021-07-19T20:35:57.007" v="78" actId="27636"/>
          <ac:spMkLst>
            <pc:docMk/>
            <pc:sldMk cId="3033902362" sldId="350"/>
            <ac:spMk id="8" creationId="{E40743F2-234A-4544-BBAC-8877FB423F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esktop\ENTREGA%20FINAL\GRAFICAS%20SGP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C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SGPR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C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08127930365341"/>
          <c:y val="7.4797147324738897E-2"/>
          <c:w val="0.76643584848725999"/>
          <c:h val="0.73579660269071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 DE G 0,1,2,3,4,9'!$C$9</c:f>
              <c:strCache>
                <c:ptCount val="1"/>
                <c:pt idx="0">
                  <c:v>Vigente Q.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818527402276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0,1,2,3,4,9'!$C$10:$C$15</c:f>
              <c:numCache>
                <c:formatCode>#,##0.00</c:formatCode>
                <c:ptCount val="6"/>
                <c:pt idx="0">
                  <c:v>18482286</c:v>
                </c:pt>
                <c:pt idx="1">
                  <c:v>1521398</c:v>
                </c:pt>
                <c:pt idx="2">
                  <c:v>561008</c:v>
                </c:pt>
                <c:pt idx="3">
                  <c:v>505000</c:v>
                </c:pt>
                <c:pt idx="4">
                  <c:v>596275.15</c:v>
                </c:pt>
                <c:pt idx="5">
                  <c:v>9032.85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E-4A4A-BEBF-F9E128FD8CEC}"/>
            </c:ext>
          </c:extLst>
        </c:ser>
        <c:ser>
          <c:idx val="1"/>
          <c:order val="1"/>
          <c:tx>
            <c:strRef>
              <c:f>'G DE G 0,1,2,3,4,9'!$D$9</c:f>
              <c:strCache>
                <c:ptCount val="1"/>
                <c:pt idx="0">
                  <c:v>Ejecutado Q.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340067340067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0,1,2,3,4,9'!$D$10:$D$15</c:f>
              <c:numCache>
                <c:formatCode>#,##0.00</c:formatCode>
                <c:ptCount val="6"/>
                <c:pt idx="0">
                  <c:v>17764524.780000001</c:v>
                </c:pt>
                <c:pt idx="1">
                  <c:v>1416231.41</c:v>
                </c:pt>
                <c:pt idx="2">
                  <c:v>441212.29</c:v>
                </c:pt>
                <c:pt idx="3">
                  <c:v>479525.31</c:v>
                </c:pt>
                <c:pt idx="4">
                  <c:v>524713.12</c:v>
                </c:pt>
                <c:pt idx="5">
                  <c:v>9032.85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E-4A4A-BEBF-F9E128FD8CEC}"/>
            </c:ext>
          </c:extLst>
        </c:ser>
        <c:ser>
          <c:idx val="2"/>
          <c:order val="2"/>
          <c:tx>
            <c:strRef>
              <c:f>'G DE G 0,1,2,3,4,9'!$E$9</c:f>
              <c:strCache>
                <c:ptCount val="1"/>
                <c:pt idx="0">
                  <c:v>Por Ejecutar Q.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505050505050509E-3"/>
                  <c:y val="-8.9539072394183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0E-4A4A-BEBF-F9E128FD8CEC}"/>
                </c:ext>
              </c:extLst>
            </c:dLbl>
            <c:dLbl>
              <c:idx val="1"/>
              <c:layout>
                <c:manualLayout>
                  <c:x val="6.7340067340067337E-3"/>
                  <c:y val="-2.4420029115596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E-4A4A-BEBF-F9E128FD8CEC}"/>
                </c:ext>
              </c:extLst>
            </c:dLbl>
            <c:dLbl>
              <c:idx val="3"/>
              <c:layout>
                <c:manualLayout>
                  <c:x val="3.3670033670032437E-3"/>
                  <c:y val="-8.9539072394183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0E-4A4A-BEBF-F9E128FD8CEC}"/>
                </c:ext>
              </c:extLst>
            </c:dLbl>
            <c:dLbl>
              <c:idx val="4"/>
              <c:layout>
                <c:manualLayout>
                  <c:x val="8.41750841750829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0,1,2,3,4,9'!$E$10:$E$15</c:f>
              <c:numCache>
                <c:formatCode>#,##0.00</c:formatCode>
                <c:ptCount val="6"/>
                <c:pt idx="0">
                  <c:v>717761.22</c:v>
                </c:pt>
                <c:pt idx="1">
                  <c:v>105166.59</c:v>
                </c:pt>
                <c:pt idx="2">
                  <c:v>119795.71</c:v>
                </c:pt>
                <c:pt idx="3">
                  <c:v>25474.69</c:v>
                </c:pt>
                <c:pt idx="4">
                  <c:v>71562.03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E-4A4A-BEBF-F9E128FD8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2657936"/>
        <c:axId val="-252670992"/>
        <c:axId val="0"/>
      </c:bar3DChart>
      <c:catAx>
        <c:axId val="-25265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52670992"/>
        <c:crosses val="autoZero"/>
        <c:auto val="1"/>
        <c:lblAlgn val="ctr"/>
        <c:lblOffset val="100"/>
        <c:noMultiLvlLbl val="0"/>
      </c:catAx>
      <c:valAx>
        <c:axId val="-25267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5265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35096502249028E-2"/>
          <c:y val="0.12305393854942256"/>
          <c:w val="0.74559405726975236"/>
          <c:h val="0.81053449033416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'[GRAFICAS PRESUPUESTARIA CPCC.xlsx]G DE G 0,1,2,3,4'!$C$8</c:f>
              <c:strCache>
                <c:ptCount val="1"/>
                <c:pt idx="0">
                  <c:v>Vigente Q.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0,1,2,3,4'!$C$9:$C$13</c:f>
              <c:numCache>
                <c:formatCode>#,##0.00</c:formatCode>
                <c:ptCount val="5"/>
                <c:pt idx="0">
                  <c:v>9203595</c:v>
                </c:pt>
                <c:pt idx="1">
                  <c:v>329600</c:v>
                </c:pt>
                <c:pt idx="2">
                  <c:v>219205</c:v>
                </c:pt>
                <c:pt idx="3">
                  <c:v>113500</c:v>
                </c:pt>
                <c:pt idx="4">
                  <c:v>284100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866-AFA7-3F49EA4A0832}"/>
            </c:ext>
          </c:extLst>
        </c:ser>
        <c:ser>
          <c:idx val="1"/>
          <c:order val="1"/>
          <c:tx>
            <c:strRef>
              <c:f>'[GRAFICAS PRESUPUESTARIA CPCC.xlsx]G DE G 0,1,2,3,4'!$D$8</c:f>
              <c:strCache>
                <c:ptCount val="1"/>
                <c:pt idx="0">
                  <c:v>EJECUTADO Q. (UTILIZADO)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5797008413000985E-3"/>
                  <c:y val="-1.09817823876370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0-4866-AFA7-3F49EA4A0832}"/>
                </c:ext>
              </c:extLst>
            </c:dLbl>
            <c:dLbl>
              <c:idx val="2"/>
              <c:layout>
                <c:manualLayout>
                  <c:x val="3.5797008413001644E-3"/>
                  <c:y val="-1.09817823876370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20-4866-AFA7-3F49EA4A0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0,1,2,3,4'!$D$9:$D$13</c:f>
              <c:numCache>
                <c:formatCode>#,##0.00</c:formatCode>
                <c:ptCount val="5"/>
                <c:pt idx="0">
                  <c:v>8937996.6500000004</c:v>
                </c:pt>
                <c:pt idx="1">
                  <c:v>272275.02</c:v>
                </c:pt>
                <c:pt idx="2">
                  <c:v>114707.35</c:v>
                </c:pt>
                <c:pt idx="3">
                  <c:v>102905.92</c:v>
                </c:pt>
                <c:pt idx="4">
                  <c:v>283139.38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0-4866-AFA7-3F49EA4A0832}"/>
            </c:ext>
          </c:extLst>
        </c:ser>
        <c:ser>
          <c:idx val="2"/>
          <c:order val="2"/>
          <c:tx>
            <c:strRef>
              <c:f>'[GRAFICAS PRESUPUESTARIA CPCC.xlsx]G DE G 0,1,2,3,4'!$E$8</c:f>
              <c:strCache>
                <c:ptCount val="1"/>
                <c:pt idx="0">
                  <c:v>POR EJECUTAR Q.  (POR UTILIZAR)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0,1,2,3,4'!$E$9:$E$13</c:f>
              <c:numCache>
                <c:formatCode>#,##0.00</c:formatCode>
                <c:ptCount val="5"/>
                <c:pt idx="0">
                  <c:v>265598.34999999998</c:v>
                </c:pt>
                <c:pt idx="1">
                  <c:v>57324.98</c:v>
                </c:pt>
                <c:pt idx="2">
                  <c:v>104497.65</c:v>
                </c:pt>
                <c:pt idx="3">
                  <c:v>10594.08</c:v>
                </c:pt>
                <c:pt idx="4">
                  <c:v>960.62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0-4866-AFA7-3F49EA4A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102"/>
        <c:shape val="box"/>
        <c:axId val="-127533760"/>
        <c:axId val="-127518528"/>
        <c:axId val="0"/>
      </c:bar3DChart>
      <c:catAx>
        <c:axId val="-1275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7518528"/>
        <c:crosses val="autoZero"/>
        <c:auto val="1"/>
        <c:lblAlgn val="ctr"/>
        <c:lblOffset val="100"/>
        <c:noMultiLvlLbl val="0"/>
      </c:catAx>
      <c:valAx>
        <c:axId val="-1275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75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73788356309203"/>
          <c:y val="0"/>
          <c:w val="0.47714958983652134"/>
          <c:h val="0.28791001526696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 DE G 0,1,2,3,4'!$C$9</c:f>
              <c:strCache>
                <c:ptCount val="1"/>
                <c:pt idx="0">
                  <c:v>Vigente Q.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31-4B24-82D9-694DB8C14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0,1,2,3,4'!$C$10:$C$14</c:f>
              <c:numCache>
                <c:formatCode>#,##0.00</c:formatCode>
                <c:ptCount val="5"/>
                <c:pt idx="0">
                  <c:v>3326218</c:v>
                </c:pt>
                <c:pt idx="1">
                  <c:v>365905</c:v>
                </c:pt>
                <c:pt idx="2">
                  <c:v>151610</c:v>
                </c:pt>
                <c:pt idx="3">
                  <c:v>89658</c:v>
                </c:pt>
                <c:pt idx="4">
                  <c:v>92993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1-4B24-82D9-694DB8C145EB}"/>
            </c:ext>
          </c:extLst>
        </c:ser>
        <c:ser>
          <c:idx val="1"/>
          <c:order val="1"/>
          <c:tx>
            <c:strRef>
              <c:f>'G DE G 0,1,2,3,4'!$D$9</c:f>
              <c:strCache>
                <c:ptCount val="1"/>
                <c:pt idx="0">
                  <c:v>Ejecutado Q.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0,1,2,3,4'!$D$10:$D$14</c:f>
              <c:numCache>
                <c:formatCode>#,##0.00</c:formatCode>
                <c:ptCount val="5"/>
                <c:pt idx="0">
                  <c:v>3243682.95</c:v>
                </c:pt>
                <c:pt idx="1">
                  <c:v>344459.84</c:v>
                </c:pt>
                <c:pt idx="2">
                  <c:v>76541.75</c:v>
                </c:pt>
                <c:pt idx="3">
                  <c:v>86694</c:v>
                </c:pt>
                <c:pt idx="4">
                  <c:v>92992.49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1-4B24-82D9-694DB8C145EB}"/>
            </c:ext>
          </c:extLst>
        </c:ser>
        <c:ser>
          <c:idx val="2"/>
          <c:order val="2"/>
          <c:tx>
            <c:strRef>
              <c:f>'G DE G 0,1,2,3,4'!$E$9</c:f>
              <c:strCache>
                <c:ptCount val="1"/>
                <c:pt idx="0">
                  <c:v>Por Ejecutar Q.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0,1,2,3,4'!$E$10:$E$14</c:f>
              <c:numCache>
                <c:formatCode>#,##0.00</c:formatCode>
                <c:ptCount val="5"/>
                <c:pt idx="0">
                  <c:v>82535.05</c:v>
                </c:pt>
                <c:pt idx="1">
                  <c:v>21445.16</c:v>
                </c:pt>
                <c:pt idx="2">
                  <c:v>75068.25</c:v>
                </c:pt>
                <c:pt idx="3">
                  <c:v>2964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1-4B24-82D9-694DB8C1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5203040"/>
        <c:axId val="1935201376"/>
        <c:axId val="0"/>
      </c:bar3DChart>
      <c:catAx>
        <c:axId val="19352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5201376"/>
        <c:crosses val="autoZero"/>
        <c:auto val="1"/>
        <c:lblAlgn val="ctr"/>
        <c:lblOffset val="100"/>
        <c:noMultiLvlLbl val="0"/>
      </c:catAx>
      <c:valAx>
        <c:axId val="19352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52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36484186837812"/>
          <c:y val="2.7475023689095227E-2"/>
          <c:w val="0.77845754980203596"/>
          <c:h val="0.9450499526218095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64359196257686E-2"/>
                  <c:y val="-3.0394525730521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2-45EB-80EE-84593BAFD7AD}"/>
                </c:ext>
              </c:extLst>
            </c:dLbl>
            <c:dLbl>
              <c:idx val="1"/>
              <c:layout>
                <c:manualLayout>
                  <c:x val="2.9729730332284026E-2"/>
                  <c:y val="-2.4977294262813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2-45EB-80EE-84593BAFD7AD}"/>
                </c:ext>
              </c:extLst>
            </c:dLbl>
            <c:dLbl>
              <c:idx val="2"/>
              <c:layout>
                <c:manualLayout>
                  <c:x val="2.4066924554706159E-2"/>
                  <c:y val="-2.28955885824529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C2-45EB-80EE-84593BAFD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SGPR (2).xlsx]POR FINALIDAD'!$D$11:$F$11</c:f>
              <c:strCache>
                <c:ptCount val="3"/>
                <c:pt idx="0">
                  <c:v>VIGENTE Q. </c:v>
                </c:pt>
                <c:pt idx="1">
                  <c:v>EJECUTADO Q. </c:v>
                </c:pt>
                <c:pt idx="2">
                  <c:v>POR EJECUTAR Q. </c:v>
                </c:pt>
              </c:strCache>
            </c:strRef>
          </c:cat>
          <c:val>
            <c:numRef>
              <c:f>'[GRAFICAS SGPR (2).xlsx]POR FINALIDAD'!$D$12:$F$12</c:f>
              <c:numCache>
                <c:formatCode>#,##0.00</c:formatCode>
                <c:ptCount val="3"/>
                <c:pt idx="0">
                  <c:v>21675000</c:v>
                </c:pt>
                <c:pt idx="1">
                  <c:v>20635239.760000002</c:v>
                </c:pt>
                <c:pt idx="2">
                  <c:v>1039760.34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C2-45EB-80EE-84593BA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-252664464"/>
        <c:axId val="-296388720"/>
        <c:axId val="0"/>
      </c:bar3DChart>
      <c:catAx>
        <c:axId val="-25266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96388720"/>
        <c:crosses val="autoZero"/>
        <c:auto val="1"/>
        <c:lblAlgn val="ctr"/>
        <c:lblOffset val="100"/>
        <c:noMultiLvlLbl val="0"/>
      </c:catAx>
      <c:valAx>
        <c:axId val="-296388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-2526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15792173524562"/>
          <c:y val="0.28335659645304162"/>
          <c:w val="0.6641340884827972"/>
          <c:h val="0.66669681814866566"/>
        </c:manualLayout>
      </c:layout>
      <c:bar3DChart>
        <c:barDir val="bar"/>
        <c:grouping val="clustered"/>
        <c:varyColors val="0"/>
        <c:ser>
          <c:idx val="0"/>
          <c:order val="0"/>
          <c:tx>
            <c:v>Cifras en millones de quetzales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CPCC.xlsx]POR FINALIDAD'!$C$11:$E$11</c:f>
              <c:strCache>
                <c:ptCount val="3"/>
                <c:pt idx="0">
                  <c:v>VIGENTE Q. </c:v>
                </c:pt>
                <c:pt idx="1">
                  <c:v>EJECUTADO Q. (UTILIZADO) </c:v>
                </c:pt>
                <c:pt idx="2">
                  <c:v>POR EJECUTAR Q.  (POR UTILIZAR)</c:v>
                </c:pt>
              </c:strCache>
            </c:strRef>
          </c:cat>
          <c:val>
            <c:numRef>
              <c:f>'[GRAFICAS PRESUPUESTARIA CPCC.xlsx]POR FINALIDAD'!$C$12:$E$12</c:f>
              <c:numCache>
                <c:formatCode>#,##0.00</c:formatCode>
                <c:ptCount val="3"/>
                <c:pt idx="0">
                  <c:v>10150000</c:v>
                </c:pt>
                <c:pt idx="1">
                  <c:v>9711024.3200000003</c:v>
                </c:pt>
                <c:pt idx="2">
                  <c:v>438975.68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F-497E-99E7-F70F99998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23725424"/>
        <c:axId val="-123733040"/>
        <c:axId val="0"/>
      </c:bar3DChart>
      <c:catAx>
        <c:axId val="-12372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3733040"/>
        <c:crosses val="autoZero"/>
        <c:auto val="1"/>
        <c:lblAlgn val="ctr"/>
        <c:lblOffset val="100"/>
        <c:noMultiLvlLbl val="0"/>
      </c:catAx>
      <c:valAx>
        <c:axId val="-123733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-1237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13563212855273"/>
          <c:y val="5.0925925925925923E-2"/>
          <c:w val="0.72988883270325156"/>
          <c:h val="0.8981481481481481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387359836901122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8-40D9-A4D3-FA45C2D1DAE6}"/>
                </c:ext>
              </c:extLst>
            </c:dLbl>
            <c:dLbl>
              <c:idx val="1"/>
              <c:layout>
                <c:manualLayout>
                  <c:x val="1.834862385321093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8-40D9-A4D3-FA45C2D1DAE6}"/>
                </c:ext>
              </c:extLst>
            </c:dLbl>
            <c:dLbl>
              <c:idx val="2"/>
              <c:layout>
                <c:manualLayout>
                  <c:x val="1.630988786952089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D8-40D9-A4D3-FA45C2D1D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FINALIDAD'!$C$11:$E$11</c:f>
              <c:strCache>
                <c:ptCount val="3"/>
                <c:pt idx="0">
                  <c:v>VIGENTE Q. </c:v>
                </c:pt>
                <c:pt idx="1">
                  <c:v>EJECUTADO Q. </c:v>
                </c:pt>
                <c:pt idx="2">
                  <c:v>POR EJECUTAR Q. </c:v>
                </c:pt>
              </c:strCache>
            </c:strRef>
          </c:cat>
          <c:val>
            <c:numRef>
              <c:f>'POR FINALIDAD'!$C$12:$E$12</c:f>
              <c:numCache>
                <c:formatCode>#,##0.00</c:formatCode>
                <c:ptCount val="3"/>
                <c:pt idx="0">
                  <c:v>4026384</c:v>
                </c:pt>
                <c:pt idx="1">
                  <c:v>3844371.03</c:v>
                </c:pt>
                <c:pt idx="2">
                  <c:v>182012.97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D8-40D9-A4D3-FA45C2D1D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531952"/>
        <c:axId val="57530704"/>
        <c:axId val="0"/>
      </c:bar3DChart>
      <c:catAx>
        <c:axId val="5753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7530704"/>
        <c:crosses val="autoZero"/>
        <c:auto val="1"/>
        <c:lblAlgn val="ctr"/>
        <c:lblOffset val="100"/>
        <c:noMultiLvlLbl val="0"/>
      </c:catAx>
      <c:valAx>
        <c:axId val="57530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753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1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41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4/01/2022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81" y="4473581"/>
            <a:ext cx="5607050" cy="3660774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41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331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776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57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13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9687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4016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638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4566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7524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7683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284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4/01/2022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4/01/2022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00244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 smtClean="0">
                <a:solidFill>
                  <a:srgbClr val="197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4000" b="1" dirty="0">
                <a:solidFill>
                  <a:srgbClr val="197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</a:t>
            </a: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 LA PRESIDENCIA DE LA REPUBLICA</a:t>
            </a: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4"/>
          <a:stretch/>
        </p:blipFill>
        <p:spPr>
          <a:xfrm>
            <a:off x="5364145" y="5074508"/>
            <a:ext cx="1463707" cy="11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17"/>
          <p:cNvSpPr txBox="1"/>
          <p:nvPr/>
        </p:nvSpPr>
        <p:spPr>
          <a:xfrm>
            <a:off x="395563" y="1521151"/>
            <a:ext cx="5420034" cy="317994"/>
          </a:xfrm>
          <a:prstGeom prst="rect">
            <a:avLst/>
          </a:prstGeom>
          <a:solidFill>
            <a:srgbClr val="448DD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120"/>
          <p:cNvSpPr txBox="1"/>
          <p:nvPr/>
        </p:nvSpPr>
        <p:spPr>
          <a:xfrm>
            <a:off x="6324975" y="1525034"/>
            <a:ext cx="5655712" cy="310227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F33A3FD-E6BA-40B3-86EE-998638D01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59406"/>
              </p:ext>
            </p:extLst>
          </p:nvPr>
        </p:nvGraphicFramePr>
        <p:xfrm>
          <a:off x="395563" y="1936608"/>
          <a:ext cx="5420034" cy="431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CD47D5A-D585-4C2C-8422-859E3242F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991710"/>
              </p:ext>
            </p:extLst>
          </p:nvPr>
        </p:nvGraphicFramePr>
        <p:xfrm>
          <a:off x="6324975" y="1835261"/>
          <a:ext cx="5655711" cy="429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78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68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410058" y="2133520"/>
            <a:ext cx="9614018" cy="389516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erogaciones que se realizan para el pago de los servidores públicos, son de suma importancia, debido a que el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desempeñan permite cumplir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las funciones que le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corresponden,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conformidad con la Ley del Organismo Ejecutivo, Decreto Número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114-97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Congreso de la República de Guatemala y el Reglamento Orgánico Interno de la Secretaría General de la Presidencia de la República, Acuerdo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Gubernativo Número 80-2020.</a:t>
            </a:r>
          </a:p>
          <a:p>
            <a:pPr algn="just">
              <a:lnSpc>
                <a:spcPct val="150000"/>
              </a:lnSpc>
            </a:pPr>
            <a:endParaRPr lang="es-MX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función principal de la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General de la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 de la República, es tramitar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asuntos de Gobierno del Despacho del Presidente,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que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recurso humano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reviste vital importancia para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funcionamiento de la misma,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brindando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jurídico y administrativo de carácter constante e inmediato al Presidente de la República.</a:t>
            </a:r>
            <a:endParaRPr lang="es-GT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Y HONORARIOS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constituye el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85.27%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37675" y="20428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18,482,286.00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Q.17,764,524.78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717,761.22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98" y="27050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PÚBLICOS Y HONORARIOS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873578" y="2180398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 </a:t>
            </a:r>
            <a:r>
              <a:rPr lang="es-G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1900" b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G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 </a:t>
            </a:r>
            <a:r>
              <a:rPr lang="es-GT" sz="1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1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90.68%</a:t>
            </a:r>
            <a:r>
              <a:rPr lang="es-G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82.61%, </a:t>
            </a:r>
            <a:r>
              <a:rPr lang="es-GT" sz="1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respectivamente,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su 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4507680" y="793023"/>
            <a:ext cx="5792258" cy="3040404"/>
            <a:chOff x="4781146" y="1563880"/>
            <a:chExt cx="5792258" cy="3040404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E40743F2-234A-4544-BBAC-8877FB423F76}"/>
                </a:ext>
              </a:extLst>
            </p:cNvPr>
            <p:cNvSpPr txBox="1">
              <a:spLocks/>
            </p:cNvSpPr>
            <p:nvPr/>
          </p:nvSpPr>
          <p:spPr>
            <a:xfrm>
              <a:off x="4781146" y="1915878"/>
              <a:ext cx="5792258" cy="268840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vert="horz" lIns="91440" tIns="45720" rIns="91440" bIns="45720" rtlCol="0" anchor="ctr" anchorCtr="0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0D1F3C"/>
                  </a:solidFill>
                  <a:latin typeface="Montserrat" panose="00000500000000000000" pitchFamily="50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vigente total 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9,203,595.00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utilizado al </a:t>
              </a:r>
              <a:r>
                <a:rPr lang="es-GT" sz="1100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tercer </a:t>
              </a:r>
              <a:r>
                <a:rPr lang="es-GT" sz="11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cuatrimestre 2021</a:t>
              </a:r>
              <a:r>
                <a:rPr lang="es-GT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8,937,996.65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pendiente de utilizar 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265,598.35 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9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67D0DB10-AE31-47D2-A485-453D2186D26D}"/>
                </a:ext>
              </a:extLst>
            </p:cNvPr>
            <p:cNvSpPr txBox="1">
              <a:spLocks/>
            </p:cNvSpPr>
            <p:nvPr/>
          </p:nvSpPr>
          <p:spPr>
            <a:xfrm>
              <a:off x="4781146" y="1563880"/>
              <a:ext cx="5792258" cy="321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0D1F3C"/>
                  </a:solidFill>
                  <a:latin typeface="Montserrat" panose="00000500000000000000" pitchFamily="50" charset="0"/>
                  <a:ea typeface="+mj-ea"/>
                  <a:cs typeface="+mj-cs"/>
                </a:defRPr>
              </a:lvl1pPr>
            </a:lstStyle>
            <a:p>
              <a:r>
                <a:rPr lang="es-G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Comisión Presidencial Contra la Corrupción</a:t>
              </a:r>
              <a:endParaRPr lang="es-G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507680" y="3853876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07680" y="4169594"/>
            <a:ext cx="5792258" cy="268840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3,326,218.00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3,243,682.95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82,535.05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9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854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¿EN QUÉ INVIERTE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REPÚBLICA?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253135" y="1587461"/>
            <a:ext cx="6971534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de Inversión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vigente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República, se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 principalmente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renglones de gasto 322 Mobiliario y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oficina, 328 Equipo de cómputo y 329 Otras maquinarias y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equipos.</a:t>
            </a:r>
            <a:endParaRPr lang="es-GT" sz="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adquisición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mobiliario y 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Q.505,000.00 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479,525.31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25,474.69  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constituye el 2.33% del total de su 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945424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07624" y="109728"/>
            <a:ext cx="1366811" cy="110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24" y="23818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736160" y="1093409"/>
            <a:ext cx="5202599" cy="307201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113,500.00</a:t>
            </a:r>
          </a:p>
          <a:p>
            <a:pPr algn="just">
              <a:lnSpc>
                <a:spcPct val="150000"/>
              </a:lnSpc>
            </a:pPr>
            <a:endParaRPr lang="es-G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102,905.92</a:t>
            </a:r>
          </a:p>
          <a:p>
            <a:pPr algn="just">
              <a:lnSpc>
                <a:spcPct val="150000"/>
              </a:lnSpc>
            </a:pPr>
            <a:endParaRPr lang="es-G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10,594.08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2800" b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1.12% y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2.23%,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respectivamente, del total de su presupuesto.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81" y="618123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MONTO UTILIZADO EN </a:t>
            </a:r>
            <a:r>
              <a:rPr lang="es-G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736159" y="1058122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736159" y="4004520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736161" y="4076552"/>
            <a:ext cx="5202599" cy="307201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89,658.00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86,694.00   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2,964.00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5950" y="91440"/>
            <a:ext cx="1286698" cy="112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66" y="274635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725" y="1011890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REPÚBLICA?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728725" y="1428620"/>
            <a:ext cx="10885520" cy="381212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Manual de Clasificaciones Presupuestarias para el Sector Público de Guatemala, la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finalidad que se atiende es Servicios Públicos Generales 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G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 total 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Secretaría General de la Presidencia de la República y las Comisiones Presidenciales Contra la Corrupción y de Asuntos Municipales.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114"/>
          <p:cNvSpPr txBox="1"/>
          <p:nvPr/>
        </p:nvSpPr>
        <p:spPr>
          <a:xfrm>
            <a:off x="4029075" y="1457960"/>
            <a:ext cx="3747533" cy="304166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 General de la Presidencia de la República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4"/>
          <p:cNvSpPr txBox="1"/>
          <p:nvPr/>
        </p:nvSpPr>
        <p:spPr>
          <a:xfrm>
            <a:off x="151447" y="2524125"/>
            <a:ext cx="3782378" cy="313036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Presidencial Contra la Corrupción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133"/>
          <p:cNvSpPr txBox="1"/>
          <p:nvPr/>
        </p:nvSpPr>
        <p:spPr>
          <a:xfrm>
            <a:off x="7890286" y="2524125"/>
            <a:ext cx="4156062" cy="313869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Presidencial de Asuntos Municipales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78277C6-A84A-4603-A315-C3389A5527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62047" y="2097871"/>
          <a:ext cx="3828240" cy="336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 descr="Cifras en millones de Quetzales">
            <a:extLst>
              <a:ext uri="{FF2B5EF4-FFF2-40B4-BE49-F238E27FC236}">
                <a16:creationId xmlns:a16="http://schemas.microsoft.com/office/drawing/2014/main" id="{C0110C22-4EC7-482A-ACB9-9CD1526E32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1447" y="2936631"/>
          <a:ext cx="3782378" cy="271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67B6C65-0CD0-40A3-9416-69F7F35C8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75419"/>
              </p:ext>
            </p:extLst>
          </p:nvPr>
        </p:nvGraphicFramePr>
        <p:xfrm>
          <a:off x="7890285" y="2775756"/>
          <a:ext cx="4301715" cy="274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7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01" y="544971"/>
            <a:ext cx="9092725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PRINCIPALES FUNCIONES DE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LA SECRETARÍA GENERAL DE LA PRESIDENCIA DE LA REPÚBLICA</a:t>
            </a:r>
            <a:endParaRPr lang="es-GT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1547434"/>
            <a:ext cx="11724830" cy="461417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De conformidad con las normas que regulan su funcionamiento, las principales funciones </a:t>
            </a: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fe administrativa de los Acuerdos Gubernativos y demás disposiciones del Presidente de la República, suscribiéndolos.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las consultas técnicas y legales a los órganos de asesoría de la Presidencia.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los expedientes que se sometan a conocimiento y aprobación del Presidente de la República.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Velar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porque el despacho del Presidente se tramite con la prontitud necesaria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Tramitar los asuntos de Gobierno del Despacho del Presidente de la República;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Garantizar la seguridad y certeza jurídica del accionar de la Presidencia de la República;</a:t>
            </a:r>
            <a:endParaRPr lang="es-G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Actuar 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como enlace entre la Presidencia de la República y demás entidades del Organismo Ejecutivo</a:t>
            </a: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Emitir circulares a los Ministerios de Estado, Secretarías de la Presidencia de la República y demás entidades de la Administración Pública, para dar fluidez a los asuntos o procedimientos administrativos que le son propios;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Ejercer, por delegación del Presidente de la República, el control de las entidades administrativas dependientes de la Presidencia de la República;</a:t>
            </a:r>
            <a:endParaRPr lang="es-G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Promover, por instrucciones del Presidente de la República, el régimen jurídico-administrativo del Estado que propicie la eficiencia y eficacia;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Coordinar,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instrucciones del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Presidente de la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República, porque la administración pública se desarrolle en armonía con los principios que la orientan.</a:t>
            </a:r>
            <a:endParaRPr lang="es-G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GT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G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700058" y="1648588"/>
            <a:ext cx="10972800" cy="45529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atendió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un total de 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1165 expedientes relacionados 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asesoría y consultoría legal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cuales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636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corresponden a expedientes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 (569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atendidos y 67 en trámite)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529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expedientes judiciales.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Administrativos. 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Dictámenes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Opiniones que permitieron facilitar al Presidente de la República la toma de decisiones, materializadas en Acuerdos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Gubernativos. </a:t>
            </a: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Providencias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que permitieron corregir aspectos sustanciales en los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para dotar de certeza jurídica las disposiciones emanadas del Presidente de la República.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Judiciales. 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Evacuación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audiencias conferidas al Presidente de la República en las diferentes acciones constitucionales, a través de los memoriales respectivos, diligenciados oportuna y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eficientemente. </a:t>
            </a: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Asesoría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acompañamiento brindado en actuaciones de índole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judicial.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Información al 27 de diciembre de 2021.</a:t>
            </a:r>
            <a:endParaRPr lang="es-G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7344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723900" y="1371600"/>
            <a:ext cx="10506075" cy="528469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Se atendió un total de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126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solicitudes de información pública de las cuales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corresponden a la Secretaría General de la Presidencia de la República y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al Presidente de la República de Guatemala. </a:t>
            </a:r>
            <a:endParaRPr lang="es-C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dio fe administrativa de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864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Acuerdos Gubernativos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tramitó un total de 2477 expedientes de contratación de bienes y servicios de las dependencias adscritas a la Presidencia de la República, y de la Secretaría General de la Presidencia de la República.</a:t>
            </a:r>
          </a:p>
          <a:p>
            <a:pPr algn="just">
              <a:lnSpc>
                <a:spcPct val="150000"/>
              </a:lnSpc>
            </a:pP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través de la Secretaría General de la Presidencia de la República, se presentaron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iniciativas de ley al Congreso de la República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*Información al 27 de diciembre de 2021.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C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7344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3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90415"/>
              </p:ext>
            </p:extLst>
          </p:nvPr>
        </p:nvGraphicFramePr>
        <p:xfrm>
          <a:off x="787708" y="1361630"/>
          <a:ext cx="10515600" cy="4930521"/>
        </p:xfrm>
        <a:graphic>
          <a:graphicData uri="http://schemas.openxmlformats.org/drawingml/2006/table">
            <a:tbl>
              <a:tblPr firstRow="1" firstCol="1" bandRow="1"/>
              <a:tblGrid>
                <a:gridCol w="3087380">
                  <a:extLst>
                    <a:ext uri="{9D8B030D-6E8A-4147-A177-3AD203B41FA5}">
                      <a16:colId xmlns:a16="http://schemas.microsoft.com/office/drawing/2014/main" val="2011265106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265816736"/>
                    </a:ext>
                  </a:extLst>
                </a:gridCol>
                <a:gridCol w="6130595">
                  <a:extLst>
                    <a:ext uri="{9D8B030D-6E8A-4147-A177-3AD203B41FA5}">
                      <a16:colId xmlns:a16="http://schemas.microsoft.com/office/drawing/2014/main" val="111490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Meta física ejecutada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Observaciones</a:t>
                      </a:r>
                      <a:endParaRPr lang="es-GT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77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Iniciativas de Ley presentadas al Congreso de la República.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13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La Secretaría General de la Presidencia de la República, tiene participación en una de las metas establecidas en la Política General de Gobierno 2020-2024, siendo la siguiente: </a:t>
                      </a:r>
                      <a:r>
                        <a:rPr lang="es-GT" sz="1600" i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“Para el año 2023 se ha implementado la agenda legislativa en apoyo a la Política General de Gobierno 2020-2024 (58 iniciativas de ley presentadas al Congreso de la República).”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i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 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Esta meta tiene como responsable al Gabinete de Gobierno; sin embargo, a través de la Secretaría General de la Presidencia de la República se realiza la remisión al Congreso de la República de Guatemala de las iniciativas de ley.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1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Acuerdos</a:t>
                      </a: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Gubernativos en beneficio del Gobierno General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864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Correspondiente a las metas de productos y subproductos definidos por la Secretaría General.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73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5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Expedientes tramitados en beneficio de entidades, personas jurídicas e individuales. </a:t>
                      </a:r>
                      <a:endParaRPr lang="es-GT" sz="15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5685</a:t>
                      </a:r>
                      <a:endParaRPr lang="es-G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Correspondiente a las metas de productos y subproductos definidos por la Secretaría General.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G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88296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734936" y="6292151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*Información al 27 de diciembre de 2021.</a:t>
            </a:r>
            <a:endParaRPr lang="es-G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134"/>
              </p:ext>
            </p:extLst>
          </p:nvPr>
        </p:nvGraphicFramePr>
        <p:xfrm>
          <a:off x="787708" y="1743138"/>
          <a:ext cx="10515600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3087380">
                  <a:extLst>
                    <a:ext uri="{9D8B030D-6E8A-4147-A177-3AD203B41FA5}">
                      <a16:colId xmlns:a16="http://schemas.microsoft.com/office/drawing/2014/main" val="2011265106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265816736"/>
                    </a:ext>
                  </a:extLst>
                </a:gridCol>
                <a:gridCol w="6130595">
                  <a:extLst>
                    <a:ext uri="{9D8B030D-6E8A-4147-A177-3AD203B41FA5}">
                      <a16:colId xmlns:a16="http://schemas.microsoft.com/office/drawing/2014/main" val="111490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Meta física ejecutada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Observaciones</a:t>
                      </a:r>
                      <a:endParaRPr lang="es-GT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77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Capacitaciones brindadas a Secretarías y </a:t>
                      </a:r>
                      <a:r>
                        <a:rPr lang="es-C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Dependencias</a:t>
                      </a: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de la Presidencia de la República, sobre los lineamientos para solicitar la delegación administrativa para suscribir contratos de servicios técnicos y/o profesionales individuales en general y su respectiva aprobación.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N/A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 las capacitaciones realizadas, se obtuvo un total de 46 personas capacitadas, las cuales no se detallan como meta física ejecutada, ya que no corresponden a una meta de producto o subproducto de la Secretaría General, sino a un logro institucional.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15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Charlas realizadas sobre información básica </a:t>
                      </a:r>
                      <a:r>
                        <a:rPr lang="es-C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relacionada</a:t>
                      </a: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con la modalidad específica de arrendamiento de bienes inmuebles, dirigida a Secretarías y Dependencias de la Presidencia de la República.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N/A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 las capacitaciones realizadas, se obtuvo un total de 37 personas capacitadas, las cuales no se detallan como meta física ejecutada, ya que no corresponden a una meta de producto o subproducto de la Secretaría General, sino a un logro institucional.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09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8" y="1663700"/>
            <a:ext cx="5480079" cy="3086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1" y="3136900"/>
            <a:ext cx="581835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  <a:endParaRPr lang="es-GT" sz="3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76272" y="2515756"/>
            <a:ext cx="10626091" cy="95277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tendencia de ejecución presupuestaria para el 2021, para la Secretaría General y Comisiones Presidenciales, muestra una ejecución total del 95.37%, según el cuadro siguiente: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22448"/>
              </p:ext>
            </p:extLst>
          </p:nvPr>
        </p:nvGraphicFramePr>
        <p:xfrm>
          <a:off x="2816006" y="3681457"/>
          <a:ext cx="6346625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363">
                  <a:extLst>
                    <a:ext uri="{9D8B030D-6E8A-4147-A177-3AD203B41FA5}">
                      <a16:colId xmlns:a16="http://schemas.microsoft.com/office/drawing/2014/main" val="2752519715"/>
                    </a:ext>
                  </a:extLst>
                </a:gridCol>
                <a:gridCol w="1358262">
                  <a:extLst>
                    <a:ext uri="{9D8B030D-6E8A-4147-A177-3AD203B41FA5}">
                      <a16:colId xmlns:a16="http://schemas.microsoft.com/office/drawing/2014/main" val="39870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Entidad</a:t>
                      </a:r>
                      <a:endParaRPr lang="es-G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% Ejecutado Total</a:t>
                      </a:r>
                      <a:endParaRPr lang="es-G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09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General de la Presidencia de la República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95.20%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8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Presidencial Contra la Corrupción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95.68%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43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Presidencial de Asuntos Municipales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95.48%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4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Ejecución Presupuestaria Total 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95.37%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5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486150" y="1678171"/>
            <a:ext cx="8401050" cy="396403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GT" sz="1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 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0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GT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República, tiene participación en una de las metas establecidas en la Política General de Gobierno 2020-2024, siendo la siguiente:</a:t>
            </a:r>
          </a:p>
          <a:p>
            <a:pPr algn="just">
              <a:lnSpc>
                <a:spcPct val="100000"/>
              </a:lnSpc>
            </a:pPr>
            <a:r>
              <a:rPr lang="es-GT" sz="1500" b="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GT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GT" sz="1500" i="1" dirty="0">
                <a:latin typeface="Arial" panose="020B0604020202020204" pitchFamily="34" charset="0"/>
                <a:cs typeface="Arial" panose="020B0604020202020204" pitchFamily="34" charset="0"/>
              </a:rPr>
              <a:t>“Para el año 2023 se ha implementado la agenda legislativa en apoyo a la Política General de Gobierno 2020-2024 (58 iniciativas de ley presentadas al Congreso de la República).”</a:t>
            </a:r>
            <a:endParaRPr lang="es-G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0000"/>
              </a:lnSpc>
            </a:pP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Esta meta tiene como responsable al Gabinete de Gobierno; sin embargo, a través de la Secretaría General de la Presidencia de la República se realiza la remisión al Congreso de la República de Guatemala de las iniciativas de ley a que hace referencia la meta en mención, por lo que a continuación se muestra el avance de esta meta </a:t>
            </a:r>
            <a:r>
              <a:rPr lang="es-GT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</a:t>
            </a: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ejercicio fiscal 2021:</a:t>
            </a:r>
          </a:p>
          <a:p>
            <a:pPr>
              <a:lnSpc>
                <a:spcPct val="100000"/>
              </a:lnSpc>
            </a:pP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06556" y="1939525"/>
            <a:ext cx="3279594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pilar </a:t>
            </a:r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responsable, transparente y efectivo.</a:t>
            </a:r>
            <a:endParaRPr lang="es-G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419" y="5397413"/>
            <a:ext cx="9660685" cy="4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333500" y="1563732"/>
            <a:ext cx="9810750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adoptado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transparencia y eliminación del gasto superfluo, conforme a principios de austeridad, dentro de las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cuales está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de Disposiciones internas para la reducción sustancial de diversos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como combustible y telefonía.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se publica dentro del portal web, la información de rendición de cuentas de la gestión institucional, la cual es de libre acceso a la ciudadanía, en cumplimiento a la Ley de Acceso a la Información Pública, Ley del Presupuesto General de Ingresos y Egresos del Estado para el Ejercicio Fiscal 2019 con vigencia para 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Ley Orgánica del Presupuesto.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21" y="200840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552537"/>
            <a:ext cx="9077325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PRINCIPALES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OBJETIVOS </a:t>
            </a:r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DE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LA SECRETARÍA GENERAL DE LA PRESIDENCIA DE LA REPÚBLICA</a:t>
            </a:r>
            <a:endParaRPr lang="es-GT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614170"/>
          </a:xfrm>
        </p:spPr>
        <p:txBody>
          <a:bodyPr numCol="2">
            <a:normAutofit fontScale="700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 cumple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los siguientes objetivos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 las funciones que de acuerdo a su competencia corresponden, con eficiencia, eficacia, calidad y de manera transparente, logrando así brindar la seguridad y certeza jurídica en el accionar del Presidente de la República.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seguimiento y evaluación a las acciones planteadas, para la consecución de los resultados institucionales inmediato, intermedio y final.</a:t>
            </a:r>
          </a:p>
          <a:p>
            <a:pPr marL="457200" lvl="1" indent="0" algn="just">
              <a:lnSpc>
                <a:spcPct val="150000"/>
              </a:lnSpc>
              <a:buClr>
                <a:srgbClr val="0070C0"/>
              </a:buClr>
              <a:buNone/>
            </a:pP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 cumplimiento a las acciones definidas en los Planes Estratégico, Operativo y Multianual en el marco de la legislación vigente.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GT" smtClean="0">
                <a:latin typeface="Arial" panose="020B0604020202020204" pitchFamily="34" charset="0"/>
                <a:cs typeface="Arial" panose="020B0604020202020204" pitchFamily="34" charset="0"/>
              </a:rPr>
              <a:t>ESPERAN 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GT" smtClean="0">
                <a:latin typeface="Arial" panose="020B0604020202020204" pitchFamily="34" charset="0"/>
                <a:cs typeface="Arial" panose="020B0604020202020204" pitchFamily="34" charset="0"/>
              </a:rPr>
              <a:t>2022?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38175" y="1563732"/>
            <a:ext cx="1127515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capacitación constante del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la cual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 gran importancia para el fortalecimiento de las capacidades del recurso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humano. También es de gran importancia contar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equipo, mobiliario y los sistemas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informáticos adecuados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del manejo y seguridad de la información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encuentra bajo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resguardo de la Secretaría General de la Presidencia de la República. 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90" y="133797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819260" cy="547089"/>
          </a:xfrm>
        </p:spPr>
        <p:txBody>
          <a:bodyPr>
            <a:noAutofit/>
          </a:bodyPr>
          <a:lstStyle/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CUATRIMESTRE 2021</a:t>
            </a:r>
            <a:b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1754975"/>
            <a:ext cx="5876924" cy="4922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Q.21,675,000.00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Q.20,635,239.76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Q.1,039,760.24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819260" cy="547089"/>
          </a:xfrm>
        </p:spPr>
        <p:txBody>
          <a:bodyPr>
            <a:noAutofit/>
          </a:bodyPr>
          <a:lstStyle/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CUATRIMESTRE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3589233" y="1603709"/>
            <a:ext cx="6170063" cy="2253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047" y="1689878"/>
            <a:ext cx="4754880" cy="3739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r>
              <a:rPr lang="es-G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ejecutar (por 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11047" y="4251402"/>
            <a:ext cx="6703605" cy="3750158"/>
            <a:chOff x="4088307" y="4059274"/>
            <a:chExt cx="6703605" cy="3750158"/>
          </a:xfrm>
        </p:grpSpPr>
        <p:sp>
          <p:nvSpPr>
            <p:cNvPr id="15" name="Marcador de contenido 6">
              <a:extLst>
                <a:ext uri="{FF2B5EF4-FFF2-40B4-BE49-F238E27FC236}">
                  <a16:creationId xmlns:a16="http://schemas.microsoft.com/office/drawing/2014/main" id="{0246042C-1ABA-4355-A47C-701F270E798C}"/>
                </a:ext>
              </a:extLst>
            </p:cNvPr>
            <p:cNvSpPr txBox="1">
              <a:spLocks/>
            </p:cNvSpPr>
            <p:nvPr/>
          </p:nvSpPr>
          <p:spPr>
            <a:xfrm>
              <a:off x="4621849" y="4059274"/>
              <a:ext cx="6170063" cy="22530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s-MX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Comisión Presidencial de Asuntos Municipales</a:t>
              </a:r>
              <a:endParaRPr lang="es-G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arcador de contenido 6">
              <a:extLst>
                <a:ext uri="{FF2B5EF4-FFF2-40B4-BE49-F238E27FC236}">
                  <a16:creationId xmlns:a16="http://schemas.microsoft.com/office/drawing/2014/main" id="{0246042C-1ABA-4355-A47C-701F270E798C}"/>
                </a:ext>
              </a:extLst>
            </p:cNvPr>
            <p:cNvSpPr txBox="1">
              <a:spLocks/>
            </p:cNvSpPr>
            <p:nvPr/>
          </p:nvSpPr>
          <p:spPr>
            <a:xfrm>
              <a:off x="4088307" y="4069462"/>
              <a:ext cx="4754880" cy="37399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s-GT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Presupuesto vigente </a:t>
              </a: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total: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GT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ejecutado</a:t>
              </a: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(utilizado):</a:t>
              </a:r>
              <a:b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s-GT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Saldo</a:t>
              </a: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por ejecutar (por utilizar):</a:t>
              </a:r>
              <a:endParaRPr lang="es-G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3" y="1418889"/>
            <a:ext cx="2732388" cy="25022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22" y="4748444"/>
            <a:ext cx="2568918" cy="1252717"/>
          </a:xfrm>
          <a:prstGeom prst="rect">
            <a:avLst/>
          </a:prstGeom>
        </p:spPr>
      </p:pic>
      <p:sp>
        <p:nvSpPr>
          <p:cNvPr id="1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7079334" y="2156847"/>
            <a:ext cx="2679962" cy="15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1000"/>
              </a:spcBef>
              <a:buNone/>
            </a:pPr>
            <a:r>
              <a:rPr lang="es-G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10,150,000.00</a:t>
            </a:r>
          </a:p>
          <a:p>
            <a:pPr marL="914400" lvl="1" indent="-457200" algn="r">
              <a:buAutoNum type="alphaUcPeriod" startAt="17"/>
            </a:pP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>
              <a:buAutoNum type="alphaUcPeriod" startAt="17"/>
            </a:pPr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9,711,024.32</a:t>
            </a: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>
              <a:buAutoNum type="alphaUcPeriod" startAt="17"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Q.438,975.68  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7199354" y="4386473"/>
            <a:ext cx="2679962" cy="15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 4,026,384.00</a:t>
            </a: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Q.3,844,371.03 </a:t>
            </a: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Q.182,012.97 </a:t>
            </a:r>
          </a:p>
          <a:p>
            <a:pPr marL="457200" lvl="1" indent="0" algn="r">
              <a:buNone/>
            </a:pP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804" y="1897636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1628339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95.20%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2431804" y="3733693"/>
            <a:ext cx="4585065" cy="144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G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3464396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95.68%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2431804" y="5448414"/>
            <a:ext cx="4585065" cy="144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sz="2600" b="1" smtClean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GT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1683733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3417940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5179117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</a:t>
            </a:r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Presidencial de Asuntos Municipales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5179117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95.48%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85836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¿EN QUÉ UTILIZA EL </a:t>
            </a:r>
            <a:r>
              <a:rPr lang="es-G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LA SECRETARÍA GENERAL DE LA PRESIDENCIA DE LA REPÚBLICA?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367043" y="1721224"/>
            <a:ext cx="853322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pago de salarios y honorarios por servicios personales, que contribuyen al cumplimiento de las funciones que por mandato legal tiene asignadas, y en la adquisición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bienes, servicios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suministros, mobiliario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equipo 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necesarios para su funcionamiento.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el presupuesto se utiliza en el pago de prestaciones laborales por retiro de personal de la institución, y en el cumplimiento de sentencias judiciales en materia laboral.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a conocer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población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utilizan los recursos financieros, a continuación se describe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111"/>
          <p:cNvSpPr txBox="1"/>
          <p:nvPr/>
        </p:nvSpPr>
        <p:spPr>
          <a:xfrm>
            <a:off x="786213" y="1384419"/>
            <a:ext cx="10625499" cy="350987"/>
          </a:xfrm>
          <a:prstGeom prst="rect">
            <a:avLst/>
          </a:prstGeom>
          <a:solidFill>
            <a:srgbClr val="448DD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63D2A75-CF77-4502-B938-F1654B385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44905"/>
              </p:ext>
            </p:extLst>
          </p:nvPr>
        </p:nvGraphicFramePr>
        <p:xfrm>
          <a:off x="786213" y="1735406"/>
          <a:ext cx="10625499" cy="429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6A2CD-1165-4C44-BCDF-58BB3311353D}">
  <ds:schemaRefs>
    <ds:schemaRef ds:uri="http://purl.org/dc/elements/1.1/"/>
    <ds:schemaRef ds:uri="http://purl.org/dc/dcmitype/"/>
    <ds:schemaRef ds:uri="efcf9931-6988-4c26-989d-90fd7d9d6177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e3127d-b50e-4c29-b846-9213acea4d8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7126</TotalTime>
  <Words>2087</Words>
  <Application>Microsoft Office PowerPoint</Application>
  <PresentationFormat>Panorámica</PresentationFormat>
  <Paragraphs>264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Garamond</vt:lpstr>
      <vt:lpstr>Montserrat</vt:lpstr>
      <vt:lpstr>Times New Roman</vt:lpstr>
      <vt:lpstr>Wingdings</vt:lpstr>
      <vt:lpstr>Tema de Office</vt:lpstr>
      <vt:lpstr>RENDICIÓN DE CUENTAS DEL ORGANISMO EJECUTIVO   AL TERCER CUATRIMESTRE 2021  SECRETARÍA GENERAL DE LA PRESIDENCIA DE LA REPUBLICA </vt:lpstr>
      <vt:lpstr>PRINCIPALES FUNCIONES DE LA SECRETARÍA GENERAL DE LA PRESIDENCIA DE LA REPÚBLICA</vt:lpstr>
      <vt:lpstr>PRINCIPALES OBJETIVOS DE LA SECRETARÍA GENERAL DE LA PRESIDENCIA DE LA REPÚBLICA</vt:lpstr>
      <vt:lpstr>Presentación de PowerPoint</vt:lpstr>
      <vt:lpstr>CIFRAS GENERALES DEL PRESUPUESTO AL TERCER CUATRIMESTRE 2021 SECRETARÍA GENERAL DE LA PRESIDENCIA DE LA REPÚBLICA</vt:lpstr>
      <vt:lpstr>CIFRAS GENERALES DEL PRESUPUESTO AL TERCER CUATRIMESTRE 2021</vt:lpstr>
      <vt:lpstr>CIFRAS GENERALES DEL PRESUPUESTO AL TERCER CUATRIMESTRE 2021</vt:lpstr>
      <vt:lpstr>¿EN QUÉ UTILIZA EL PRESUPUESTO LA SECRETARÍA GENERAL DE LA PRESIDENCIA DE LA REPÚBLICA?  </vt:lpstr>
      <vt:lpstr>EJECUCIÓN PRESUPUESTARIA POR GRUPO DE GASTO AL TERCER CUATRIMESTRE 2021</vt:lpstr>
      <vt:lpstr>EJECUCIÓN PRESUPUESTARIA POR GRUPO DE GASTO AL TERCER CUATRIMESTRE 2021</vt:lpstr>
      <vt:lpstr>¿CUÁL ES LA IMPORTANCIA DEL PAGO DE SERVIDORES PÚBLICOS?  </vt:lpstr>
      <vt:lpstr>PAGO DE SALARIOS A SERVIDORES PÚBLICOS Y HONORARIOS  </vt:lpstr>
      <vt:lpstr>PAGO DE SALARIOS A SERVIDORES PÚBLICOS Y HONORARIOS  </vt:lpstr>
      <vt:lpstr>¿EN QUÉ INVIERTE LA SECRETARÍA GENERAL DE LA PRESIDENCIA DE LA REPÚBLICA?  </vt:lpstr>
      <vt:lpstr>MONTO UTILIZADO EN INVERSIÓN  </vt:lpstr>
      <vt:lpstr>MONTO UTILIZADO EN INVERSIÓN  </vt:lpstr>
      <vt:lpstr>¿QUÉ FINALIDADES ATIENDE LA SECRETARÍA GENERAL DE LA PRESIDENCIA DE LA REPÚBLICA?  </vt:lpstr>
      <vt:lpstr>EJECUCIÓN PRESUPUESTARIA POR FINALIDAD AL TERCER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ESPERAN DURANTE 2022?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Alejandra del Pilar Díaz Palacios</cp:lastModifiedBy>
  <cp:revision>424</cp:revision>
  <cp:lastPrinted>2022-01-04T15:58:03Z</cp:lastPrinted>
  <dcterms:created xsi:type="dcterms:W3CDTF">2020-10-26T21:37:44Z</dcterms:created>
  <dcterms:modified xsi:type="dcterms:W3CDTF">2022-01-04T17:59:01Z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