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51" r:id="rId3"/>
    <p:sldId id="257" r:id="rId4"/>
    <p:sldId id="308" r:id="rId5"/>
    <p:sldId id="314" r:id="rId6"/>
    <p:sldId id="315" r:id="rId7"/>
    <p:sldId id="316" r:id="rId8"/>
    <p:sldId id="317" r:id="rId9"/>
    <p:sldId id="318" r:id="rId10"/>
    <p:sldId id="319" r:id="rId11"/>
    <p:sldId id="320" r:id="rId12"/>
    <p:sldId id="321" r:id="rId13"/>
    <p:sldId id="323" r:id="rId14"/>
    <p:sldId id="324" r:id="rId15"/>
    <p:sldId id="325" r:id="rId16"/>
    <p:sldId id="326" r:id="rId17"/>
    <p:sldId id="327" r:id="rId18"/>
    <p:sldId id="328" r:id="rId19"/>
    <p:sldId id="329" r:id="rId20"/>
    <p:sldId id="330" r:id="rId21"/>
    <p:sldId id="331" r:id="rId22"/>
    <p:sldId id="332" r:id="rId23"/>
    <p:sldId id="333" r:id="rId24"/>
    <p:sldId id="349" r:id="rId25"/>
    <p:sldId id="334" r:id="rId26"/>
    <p:sldId id="335" r:id="rId27"/>
    <p:sldId id="336" r:id="rId28"/>
    <p:sldId id="337" r:id="rId29"/>
    <p:sldId id="339" r:id="rId30"/>
    <p:sldId id="340" r:id="rId31"/>
    <p:sldId id="341" r:id="rId32"/>
    <p:sldId id="342" r:id="rId33"/>
    <p:sldId id="343" r:id="rId34"/>
    <p:sldId id="352" r:id="rId35"/>
    <p:sldId id="344" r:id="rId36"/>
    <p:sldId id="338" r:id="rId37"/>
    <p:sldId id="345" r:id="rId38"/>
    <p:sldId id="346" r:id="rId39"/>
    <p:sldId id="347" r:id="rId40"/>
    <p:sldId id="348" r:id="rId41"/>
    <p:sldId id="313" r:id="rId42"/>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B"/>
    <a:srgbClr val="003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8868" autoAdjust="0"/>
  </p:normalViewPr>
  <p:slideViewPr>
    <p:cSldViewPr snapToGrid="0" snapToObjects="1">
      <p:cViewPr varScale="1">
        <p:scale>
          <a:sx n="82" d="100"/>
          <a:sy n="82" d="100"/>
        </p:scale>
        <p:origin x="8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file:///C:\Users\home\Desktop\DEFINITIVO%20CPCC%20INFORME%20TERCER%20CUATRIMESTRE%20DE%202021%20-%20copia\CPCC%20TERCER%20INFORME%202021\CUADROS%20Y%20GR&#193;FICAS\7)%20EJECX%20FINALIDAD%20EN%20DIC%202021\EJXFINALIDAD%20EXCEL%20EN%20DIC%202021.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ES" dirty="0"/>
              <a:t>Gráfica 3</a:t>
            </a:r>
            <a:endParaRPr lang="es-GT" dirty="0"/>
          </a:p>
          <a:p>
            <a:pPr algn="ctr">
              <a:defRPr/>
            </a:pPr>
            <a:r>
              <a:rPr lang="es-ES" dirty="0"/>
              <a:t>Ejecución presupuestaria por Grupo de Gasto</a:t>
            </a:r>
          </a:p>
          <a:p>
            <a:pPr algn="ctr">
              <a:defRPr/>
            </a:pPr>
            <a:r>
              <a:rPr lang="es-ES" dirty="0"/>
              <a:t>Enero-diciembre de  2021</a:t>
            </a:r>
            <a:endParaRPr lang="es-GT" dirty="0"/>
          </a:p>
          <a:p>
            <a:pPr algn="ctr">
              <a:defRPr/>
            </a:pPr>
            <a:r>
              <a:rPr lang="es-GT" dirty="0"/>
              <a:t>(Millones de quetzales)</a:t>
            </a:r>
          </a:p>
        </c:rich>
      </c:tx>
      <c:layout>
        <c:manualLayout>
          <c:xMode val="edge"/>
          <c:yMode val="edge"/>
          <c:x val="0.34468133395090317"/>
          <c:y val="1.5964240102171137E-2"/>
        </c:manualLayout>
      </c:layout>
      <c:overlay val="0"/>
    </c:title>
    <c:autoTitleDeleted val="0"/>
    <c:plotArea>
      <c:layout>
        <c:manualLayout>
          <c:layoutTarget val="inner"/>
          <c:xMode val="edge"/>
          <c:yMode val="edge"/>
          <c:x val="0.27809417246846624"/>
          <c:y val="0.25448499557474835"/>
          <c:w val="0.71768729316829138"/>
          <c:h val="0.72154882264630904"/>
        </c:manualLayout>
      </c:layout>
      <c:barChart>
        <c:barDir val="bar"/>
        <c:grouping val="clustered"/>
        <c:varyColors val="0"/>
        <c:ser>
          <c:idx val="0"/>
          <c:order val="0"/>
          <c:tx>
            <c:strRef>
              <c:f>'P INFORME'!$K$33</c:f>
              <c:strCache>
                <c:ptCount val="1"/>
                <c:pt idx="0">
                  <c:v>ASIGNADO</c:v>
                </c:pt>
              </c:strCache>
            </c:strRef>
          </c:tx>
          <c:invertIfNegative val="0"/>
          <c:dLbls>
            <c:spPr>
              <a:noFill/>
              <a:ln>
                <a:noFill/>
              </a:ln>
              <a:effectLst/>
            </c:spPr>
            <c:txPr>
              <a:bodyPr wrap="square" lIns="38100" tIns="19050" rIns="38100" bIns="19050" anchor="ctr">
                <a:spAutoFit/>
              </a:bodyPr>
              <a:lstStyle/>
              <a:p>
                <a:pPr>
                  <a:defRPr sz="1100"/>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'P INFORME'!$I$34:$J$43</c:f>
              <c:multiLvlStrCache>
                <c:ptCount val="10"/>
                <c:lvl>
                  <c:pt idx="0">
                    <c:v>SERVICIOS PERSONALES</c:v>
                  </c:pt>
                  <c:pt idx="1">
                    <c:v>SERVICIOS NO PERSONALES</c:v>
                  </c:pt>
                  <c:pt idx="2">
                    <c:v>MATERIALES Y SUMINISTROS</c:v>
                  </c:pt>
                  <c:pt idx="3">
                    <c:v>PROPIEDAD, PLANTA, EQUIPO  E INTANGIBLES</c:v>
                  </c:pt>
                  <c:pt idx="4">
                    <c:v>TRANSFERENCIAS CORRIENTES</c:v>
                  </c:pt>
                  <c:pt idx="5">
                    <c:v>TRANSFERENCIAS DE CAPITAL</c:v>
                  </c:pt>
                  <c:pt idx="6">
                    <c:v>ACTIVOS FINANCIEROS</c:v>
                  </c:pt>
                  <c:pt idx="7">
                    <c:v>OTROS GASTOS</c:v>
                  </c:pt>
                  <c:pt idx="8">
                    <c:v>ASIGNACIONES GLOBALES</c:v>
                  </c:pt>
                  <c:pt idx="9">
                    <c:v>TOTAL  </c:v>
                  </c:pt>
                </c:lvl>
                <c:lvl>
                  <c:pt idx="0">
                    <c:v> 000</c:v>
                  </c:pt>
                  <c:pt idx="1">
                    <c:v> 100</c:v>
                  </c:pt>
                  <c:pt idx="2">
                    <c:v> 200</c:v>
                  </c:pt>
                  <c:pt idx="3">
                    <c:v> 300</c:v>
                  </c:pt>
                  <c:pt idx="4">
                    <c:v> 400</c:v>
                  </c:pt>
                  <c:pt idx="5">
                    <c:v> 500</c:v>
                  </c:pt>
                  <c:pt idx="6">
                    <c:v> 600</c:v>
                  </c:pt>
                  <c:pt idx="7">
                    <c:v> 800</c:v>
                  </c:pt>
                  <c:pt idx="8">
                    <c:v> 900</c:v>
                  </c:pt>
                </c:lvl>
              </c:multiLvlStrCache>
            </c:multiLvlStrRef>
          </c:cat>
          <c:val>
            <c:numRef>
              <c:f>'P INFORME'!$K$34:$K$43</c:f>
              <c:numCache>
                <c:formatCode>0.0</c:formatCode>
                <c:ptCount val="10"/>
                <c:pt idx="0">
                  <c:v>412.645263</c:v>
                </c:pt>
                <c:pt idx="1">
                  <c:v>220.510032</c:v>
                </c:pt>
                <c:pt idx="2">
                  <c:v>654.30354899999998</c:v>
                </c:pt>
                <c:pt idx="3">
                  <c:v>3.2764500000000001</c:v>
                </c:pt>
                <c:pt idx="4">
                  <c:v>304.50668300000001</c:v>
                </c:pt>
                <c:pt idx="5">
                  <c:v>30.6448</c:v>
                </c:pt>
                <c:pt idx="6">
                  <c:v>50.365000000000002</c:v>
                </c:pt>
                <c:pt idx="7">
                  <c:v>0</c:v>
                </c:pt>
                <c:pt idx="8">
                  <c:v>89.155223000000007</c:v>
                </c:pt>
                <c:pt idx="9">
                  <c:v>1765.4070000000002</c:v>
                </c:pt>
              </c:numCache>
            </c:numRef>
          </c:val>
          <c:extLst xmlns:c16r2="http://schemas.microsoft.com/office/drawing/2015/06/chart">
            <c:ext xmlns:c16="http://schemas.microsoft.com/office/drawing/2014/chart" uri="{C3380CC4-5D6E-409C-BE32-E72D297353CC}">
              <c16:uniqueId val="{00000000-4C84-4D9C-A9DB-DD5E4563D386}"/>
            </c:ext>
          </c:extLst>
        </c:ser>
        <c:ser>
          <c:idx val="1"/>
          <c:order val="1"/>
          <c:tx>
            <c:strRef>
              <c:f>'P INFORME'!$L$33</c:f>
              <c:strCache>
                <c:ptCount val="1"/>
                <c:pt idx="0">
                  <c:v>VIGENTE</c:v>
                </c:pt>
              </c:strCache>
            </c:strRef>
          </c:tx>
          <c:invertIfNegative val="0"/>
          <c:dLbls>
            <c:spPr>
              <a:noFill/>
              <a:ln>
                <a:noFill/>
              </a:ln>
              <a:effectLst/>
            </c:spPr>
            <c:txPr>
              <a:bodyPr wrap="square" lIns="38100" tIns="19050" rIns="38100" bIns="19050" anchor="ctr">
                <a:spAutoFit/>
              </a:bodyPr>
              <a:lstStyle/>
              <a:p>
                <a:pPr>
                  <a:defRPr sz="1100"/>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'P INFORME'!$I$34:$J$43</c:f>
              <c:multiLvlStrCache>
                <c:ptCount val="10"/>
                <c:lvl>
                  <c:pt idx="0">
                    <c:v>SERVICIOS PERSONALES</c:v>
                  </c:pt>
                  <c:pt idx="1">
                    <c:v>SERVICIOS NO PERSONALES</c:v>
                  </c:pt>
                  <c:pt idx="2">
                    <c:v>MATERIALES Y SUMINISTROS</c:v>
                  </c:pt>
                  <c:pt idx="3">
                    <c:v>PROPIEDAD, PLANTA, EQUIPO  E INTANGIBLES</c:v>
                  </c:pt>
                  <c:pt idx="4">
                    <c:v>TRANSFERENCIAS CORRIENTES</c:v>
                  </c:pt>
                  <c:pt idx="5">
                    <c:v>TRANSFERENCIAS DE CAPITAL</c:v>
                  </c:pt>
                  <c:pt idx="6">
                    <c:v>ACTIVOS FINANCIEROS</c:v>
                  </c:pt>
                  <c:pt idx="7">
                    <c:v>OTROS GASTOS</c:v>
                  </c:pt>
                  <c:pt idx="8">
                    <c:v>ASIGNACIONES GLOBALES</c:v>
                  </c:pt>
                  <c:pt idx="9">
                    <c:v>TOTAL  </c:v>
                  </c:pt>
                </c:lvl>
                <c:lvl>
                  <c:pt idx="0">
                    <c:v> 000</c:v>
                  </c:pt>
                  <c:pt idx="1">
                    <c:v> 100</c:v>
                  </c:pt>
                  <c:pt idx="2">
                    <c:v> 200</c:v>
                  </c:pt>
                  <c:pt idx="3">
                    <c:v> 300</c:v>
                  </c:pt>
                  <c:pt idx="4">
                    <c:v> 400</c:v>
                  </c:pt>
                  <c:pt idx="5">
                    <c:v> 500</c:v>
                  </c:pt>
                  <c:pt idx="6">
                    <c:v> 600</c:v>
                  </c:pt>
                  <c:pt idx="7">
                    <c:v> 800</c:v>
                  </c:pt>
                  <c:pt idx="8">
                    <c:v> 900</c:v>
                  </c:pt>
                </c:lvl>
              </c:multiLvlStrCache>
            </c:multiLvlStrRef>
          </c:cat>
          <c:val>
            <c:numRef>
              <c:f>'P INFORME'!$L$34:$L$43</c:f>
              <c:numCache>
                <c:formatCode>#,##0.0</c:formatCode>
                <c:ptCount val="10"/>
                <c:pt idx="0">
                  <c:v>518.483924</c:v>
                </c:pt>
                <c:pt idx="1">
                  <c:v>68.115483999999995</c:v>
                </c:pt>
                <c:pt idx="2">
                  <c:v>230.03259800000001</c:v>
                </c:pt>
                <c:pt idx="3">
                  <c:v>35.950425000000003</c:v>
                </c:pt>
                <c:pt idx="4">
                  <c:v>276.09743200000003</c:v>
                </c:pt>
                <c:pt idx="5">
                  <c:v>43.413406999999999</c:v>
                </c:pt>
                <c:pt idx="6">
                  <c:v>10.581253999999999</c:v>
                </c:pt>
                <c:pt idx="7">
                  <c:v>1.755E-2</c:v>
                </c:pt>
                <c:pt idx="8">
                  <c:v>35.847419000000002</c:v>
                </c:pt>
                <c:pt idx="9" formatCode="0.0">
                  <c:v>1218.539493</c:v>
                </c:pt>
              </c:numCache>
            </c:numRef>
          </c:val>
          <c:extLst xmlns:c16r2="http://schemas.microsoft.com/office/drawing/2015/06/chart">
            <c:ext xmlns:c16="http://schemas.microsoft.com/office/drawing/2014/chart" uri="{C3380CC4-5D6E-409C-BE32-E72D297353CC}">
              <c16:uniqueId val="{00000001-4C84-4D9C-A9DB-DD5E4563D386}"/>
            </c:ext>
          </c:extLst>
        </c:ser>
        <c:ser>
          <c:idx val="2"/>
          <c:order val="2"/>
          <c:tx>
            <c:strRef>
              <c:f>'P INFORME'!$M$33</c:f>
              <c:strCache>
                <c:ptCount val="1"/>
                <c:pt idx="0">
                  <c:v>DEVENGADO</c:v>
                </c:pt>
              </c:strCache>
            </c:strRef>
          </c:tx>
          <c:invertIfNegative val="0"/>
          <c:dLbls>
            <c:spPr>
              <a:noFill/>
              <a:ln>
                <a:noFill/>
              </a:ln>
              <a:effectLst/>
            </c:spPr>
            <c:txPr>
              <a:bodyPr wrap="square" lIns="38100" tIns="19050" rIns="38100" bIns="19050" anchor="ctr">
                <a:spAutoFit/>
              </a:bodyPr>
              <a:lstStyle/>
              <a:p>
                <a:pPr>
                  <a:defRPr sz="1100"/>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'P INFORME'!$I$34:$J$43</c:f>
              <c:multiLvlStrCache>
                <c:ptCount val="10"/>
                <c:lvl>
                  <c:pt idx="0">
                    <c:v>SERVICIOS PERSONALES</c:v>
                  </c:pt>
                  <c:pt idx="1">
                    <c:v>SERVICIOS NO PERSONALES</c:v>
                  </c:pt>
                  <c:pt idx="2">
                    <c:v>MATERIALES Y SUMINISTROS</c:v>
                  </c:pt>
                  <c:pt idx="3">
                    <c:v>PROPIEDAD, PLANTA, EQUIPO  E INTANGIBLES</c:v>
                  </c:pt>
                  <c:pt idx="4">
                    <c:v>TRANSFERENCIAS CORRIENTES</c:v>
                  </c:pt>
                  <c:pt idx="5">
                    <c:v>TRANSFERENCIAS DE CAPITAL</c:v>
                  </c:pt>
                  <c:pt idx="6">
                    <c:v>ACTIVOS FINANCIEROS</c:v>
                  </c:pt>
                  <c:pt idx="7">
                    <c:v>OTROS GASTOS</c:v>
                  </c:pt>
                  <c:pt idx="8">
                    <c:v>ASIGNACIONES GLOBALES</c:v>
                  </c:pt>
                  <c:pt idx="9">
                    <c:v>TOTAL  </c:v>
                  </c:pt>
                </c:lvl>
                <c:lvl>
                  <c:pt idx="0">
                    <c:v> 000</c:v>
                  </c:pt>
                  <c:pt idx="1">
                    <c:v> 100</c:v>
                  </c:pt>
                  <c:pt idx="2">
                    <c:v> 200</c:v>
                  </c:pt>
                  <c:pt idx="3">
                    <c:v> 300</c:v>
                  </c:pt>
                  <c:pt idx="4">
                    <c:v> 400</c:v>
                  </c:pt>
                  <c:pt idx="5">
                    <c:v> 500</c:v>
                  </c:pt>
                  <c:pt idx="6">
                    <c:v> 600</c:v>
                  </c:pt>
                  <c:pt idx="7">
                    <c:v> 800</c:v>
                  </c:pt>
                  <c:pt idx="8">
                    <c:v> 900</c:v>
                  </c:pt>
                </c:lvl>
              </c:multiLvlStrCache>
            </c:multiLvlStrRef>
          </c:cat>
          <c:val>
            <c:numRef>
              <c:f>'P INFORME'!$M$34:$M$43</c:f>
              <c:numCache>
                <c:formatCode>#,##0.0</c:formatCode>
                <c:ptCount val="10"/>
                <c:pt idx="0">
                  <c:v>485.63732485000003</c:v>
                </c:pt>
                <c:pt idx="1">
                  <c:v>60.656663200000004</c:v>
                </c:pt>
                <c:pt idx="2">
                  <c:v>223.18252428</c:v>
                </c:pt>
                <c:pt idx="3">
                  <c:v>20.360775370000002</c:v>
                </c:pt>
                <c:pt idx="4">
                  <c:v>244.35314996</c:v>
                </c:pt>
                <c:pt idx="5">
                  <c:v>43.4134058</c:v>
                </c:pt>
                <c:pt idx="6">
                  <c:v>10.481456400000001</c:v>
                </c:pt>
                <c:pt idx="7">
                  <c:v>1.7549080000000002E-2</c:v>
                </c:pt>
                <c:pt idx="8">
                  <c:v>35.826808569999997</c:v>
                </c:pt>
                <c:pt idx="9" formatCode="0.0">
                  <c:v>1123.92965751</c:v>
                </c:pt>
              </c:numCache>
            </c:numRef>
          </c:val>
          <c:extLst xmlns:c16r2="http://schemas.microsoft.com/office/drawing/2015/06/chart">
            <c:ext xmlns:c16="http://schemas.microsoft.com/office/drawing/2014/chart" uri="{C3380CC4-5D6E-409C-BE32-E72D297353CC}">
              <c16:uniqueId val="{00000002-4C84-4D9C-A9DB-DD5E4563D386}"/>
            </c:ext>
          </c:extLst>
        </c:ser>
        <c:ser>
          <c:idx val="3"/>
          <c:order val="3"/>
          <c:tx>
            <c:strRef>
              <c:f>'P INFORME'!$N$33</c:f>
              <c:strCache>
                <c:ptCount val="1"/>
                <c:pt idx="0">
                  <c:v>SALDO POR DEVENGAR</c:v>
                </c:pt>
              </c:strCache>
            </c:strRef>
          </c:tx>
          <c:invertIfNegative val="0"/>
          <c:dLbls>
            <c:dLbl>
              <c:idx val="2"/>
              <c:layout>
                <c:manualLayout>
                  <c:x val="-3.8669451616918486E-17"/>
                  <c:y val="6.536231394257231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357487596171380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'P INFORME'!$I$34:$J$43</c:f>
              <c:multiLvlStrCache>
                <c:ptCount val="10"/>
                <c:lvl>
                  <c:pt idx="0">
                    <c:v>SERVICIOS PERSONALES</c:v>
                  </c:pt>
                  <c:pt idx="1">
                    <c:v>SERVICIOS NO PERSONALES</c:v>
                  </c:pt>
                  <c:pt idx="2">
                    <c:v>MATERIALES Y SUMINISTROS</c:v>
                  </c:pt>
                  <c:pt idx="3">
                    <c:v>PROPIEDAD, PLANTA, EQUIPO  E INTANGIBLES</c:v>
                  </c:pt>
                  <c:pt idx="4">
                    <c:v>TRANSFERENCIAS CORRIENTES</c:v>
                  </c:pt>
                  <c:pt idx="5">
                    <c:v>TRANSFERENCIAS DE CAPITAL</c:v>
                  </c:pt>
                  <c:pt idx="6">
                    <c:v>ACTIVOS FINANCIEROS</c:v>
                  </c:pt>
                  <c:pt idx="7">
                    <c:v>OTROS GASTOS</c:v>
                  </c:pt>
                  <c:pt idx="8">
                    <c:v>ASIGNACIONES GLOBALES</c:v>
                  </c:pt>
                  <c:pt idx="9">
                    <c:v>TOTAL  </c:v>
                  </c:pt>
                </c:lvl>
                <c:lvl>
                  <c:pt idx="0">
                    <c:v> 000</c:v>
                  </c:pt>
                  <c:pt idx="1">
                    <c:v> 100</c:v>
                  </c:pt>
                  <c:pt idx="2">
                    <c:v> 200</c:v>
                  </c:pt>
                  <c:pt idx="3">
                    <c:v> 300</c:v>
                  </c:pt>
                  <c:pt idx="4">
                    <c:v> 400</c:v>
                  </c:pt>
                  <c:pt idx="5">
                    <c:v> 500</c:v>
                  </c:pt>
                  <c:pt idx="6">
                    <c:v> 600</c:v>
                  </c:pt>
                  <c:pt idx="7">
                    <c:v> 800</c:v>
                  </c:pt>
                  <c:pt idx="8">
                    <c:v> 900</c:v>
                  </c:pt>
                </c:lvl>
              </c:multiLvlStrCache>
            </c:multiLvlStrRef>
          </c:cat>
          <c:val>
            <c:numRef>
              <c:f>'P INFORME'!$N$34:$N$43</c:f>
              <c:numCache>
                <c:formatCode>#,##0.0</c:formatCode>
                <c:ptCount val="10"/>
                <c:pt idx="0">
                  <c:v>32.846599149999996</c:v>
                </c:pt>
                <c:pt idx="1">
                  <c:v>7.4588207999999998</c:v>
                </c:pt>
                <c:pt idx="2">
                  <c:v>6.8500737200000001</c:v>
                </c:pt>
                <c:pt idx="3">
                  <c:v>15.58964963</c:v>
                </c:pt>
                <c:pt idx="4">
                  <c:v>31.744282039999998</c:v>
                </c:pt>
                <c:pt idx="5">
                  <c:v>1.1999999999999999E-6</c:v>
                </c:pt>
                <c:pt idx="6">
                  <c:v>9.97976E-2</c:v>
                </c:pt>
                <c:pt idx="7">
                  <c:v>9.2000000000000009E-7</c:v>
                </c:pt>
                <c:pt idx="8">
                  <c:v>2.0610429999999999E-2</c:v>
                </c:pt>
                <c:pt idx="9" formatCode="0.0">
                  <c:v>94.609835490000009</c:v>
                </c:pt>
              </c:numCache>
            </c:numRef>
          </c:val>
          <c:extLst xmlns:c16r2="http://schemas.microsoft.com/office/drawing/2015/06/chart">
            <c:ext xmlns:c16="http://schemas.microsoft.com/office/drawing/2014/chart" uri="{C3380CC4-5D6E-409C-BE32-E72D297353CC}">
              <c16:uniqueId val="{00000003-4C84-4D9C-A9DB-DD5E4563D386}"/>
            </c:ext>
          </c:extLst>
        </c:ser>
        <c:dLbls>
          <c:showLegendKey val="0"/>
          <c:showVal val="1"/>
          <c:showCatName val="0"/>
          <c:showSerName val="0"/>
          <c:showPercent val="0"/>
          <c:showBubbleSize val="0"/>
        </c:dLbls>
        <c:gapWidth val="0"/>
        <c:overlap val="-71"/>
        <c:axId val="2108676176"/>
        <c:axId val="2108672368"/>
      </c:barChart>
      <c:catAx>
        <c:axId val="2108676176"/>
        <c:scaling>
          <c:orientation val="minMax"/>
        </c:scaling>
        <c:delete val="0"/>
        <c:axPos val="l"/>
        <c:numFmt formatCode="General" sourceLinked="0"/>
        <c:majorTickMark val="none"/>
        <c:minorTickMark val="none"/>
        <c:tickLblPos val="nextTo"/>
        <c:crossAx val="2108672368"/>
        <c:crosses val="autoZero"/>
        <c:auto val="1"/>
        <c:lblAlgn val="ctr"/>
        <c:lblOffset val="100"/>
        <c:noMultiLvlLbl val="0"/>
      </c:catAx>
      <c:valAx>
        <c:axId val="2108672368"/>
        <c:scaling>
          <c:orientation val="minMax"/>
        </c:scaling>
        <c:delete val="1"/>
        <c:axPos val="b"/>
        <c:numFmt formatCode="0.0" sourceLinked="1"/>
        <c:majorTickMark val="none"/>
        <c:minorTickMark val="none"/>
        <c:tickLblPos val="nextTo"/>
        <c:crossAx val="2108676176"/>
        <c:crosses val="autoZero"/>
        <c:crossBetween val="between"/>
      </c:valAx>
    </c:plotArea>
    <c:legend>
      <c:legendPos val="t"/>
      <c:overlay val="0"/>
    </c:legend>
    <c:plotVisOnly val="1"/>
    <c:dispBlanksAs val="gap"/>
    <c:showDLblsOverMax val="0"/>
  </c:chart>
  <c:txPr>
    <a:bodyPr/>
    <a:lstStyle/>
    <a:p>
      <a:pPr>
        <a:defRPr sz="1200"/>
      </a:pPr>
      <a:endParaRPr lang="es-G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GT" dirty="0"/>
              <a:t>Enero - diciembre 2021</a:t>
            </a:r>
          </a:p>
          <a:p>
            <a:pPr algn="ctr">
              <a:defRPr/>
            </a:pPr>
            <a:r>
              <a:rPr lang="es-GT" dirty="0"/>
              <a:t>(Millones de quetzales)</a:t>
            </a:r>
          </a:p>
          <a:p>
            <a:pPr algn="ctr">
              <a:defRPr/>
            </a:pPr>
            <a:endParaRPr lang="es-GT" dirty="0"/>
          </a:p>
        </c:rich>
      </c:tx>
      <c:overlay val="0"/>
    </c:title>
    <c:autoTitleDeleted val="0"/>
    <c:plotArea>
      <c:layout>
        <c:manualLayout>
          <c:layoutTarget val="inner"/>
          <c:xMode val="edge"/>
          <c:yMode val="edge"/>
          <c:x val="0.23317269595680562"/>
          <c:y val="0.2266672899533812"/>
          <c:w val="0.73289064168932649"/>
          <c:h val="0.38274470891024504"/>
        </c:manualLayout>
      </c:layout>
      <c:barChart>
        <c:barDir val="col"/>
        <c:grouping val="clustered"/>
        <c:varyColors val="0"/>
        <c:ser>
          <c:idx val="0"/>
          <c:order val="0"/>
          <c:tx>
            <c:strRef>
              <c:f>'P INFOME'!$G$12</c:f>
              <c:strCache>
                <c:ptCount val="1"/>
                <c:pt idx="0">
                  <c:v>INVERSIÓN FÍSICA</c:v>
                </c:pt>
              </c:strCache>
            </c:strRef>
          </c:tx>
          <c:invertIfNegative val="0"/>
          <c:cat>
            <c:strRef>
              <c:f>'P INFOME'!$H$11:$L$11</c:f>
              <c:strCache>
                <c:ptCount val="5"/>
                <c:pt idx="0">
                  <c:v>ASIGNADO</c:v>
                </c:pt>
                <c:pt idx="1">
                  <c:v>VIGENTE</c:v>
                </c:pt>
                <c:pt idx="2">
                  <c:v>DEVENGADO</c:v>
                </c:pt>
                <c:pt idx="3">
                  <c:v>SALDO POR DEVENGAR</c:v>
                </c:pt>
                <c:pt idx="4">
                  <c:v>%
EJEC</c:v>
                </c:pt>
              </c:strCache>
            </c:strRef>
          </c:cat>
          <c:val>
            <c:numRef>
              <c:f>'P INFOME'!$H$12:$L$12</c:f>
              <c:numCache>
                <c:formatCode>#,##0.0</c:formatCode>
                <c:ptCount val="5"/>
                <c:pt idx="0" formatCode="0.0">
                  <c:v>3.2764500000000001</c:v>
                </c:pt>
                <c:pt idx="1">
                  <c:v>35.950425000000003</c:v>
                </c:pt>
                <c:pt idx="2">
                  <c:v>20.360775370000002</c:v>
                </c:pt>
                <c:pt idx="3">
                  <c:v>15.58964963</c:v>
                </c:pt>
                <c:pt idx="4" formatCode="#,##0.00">
                  <c:v>56.635701441638027</c:v>
                </c:pt>
              </c:numCache>
            </c:numRef>
          </c:val>
          <c:extLst xmlns:c16r2="http://schemas.microsoft.com/office/drawing/2015/06/chart">
            <c:ext xmlns:c16="http://schemas.microsoft.com/office/drawing/2014/chart" uri="{C3380CC4-5D6E-409C-BE32-E72D297353CC}">
              <c16:uniqueId val="{00000000-F059-4088-86C9-D5E7790DB778}"/>
            </c:ext>
          </c:extLst>
        </c:ser>
        <c:ser>
          <c:idx val="1"/>
          <c:order val="1"/>
          <c:tx>
            <c:strRef>
              <c:f>'P INFOME'!$G$13</c:f>
              <c:strCache>
                <c:ptCount val="1"/>
                <c:pt idx="0">
                  <c:v>TRANSFERENCIAS DE CAPITAL</c:v>
                </c:pt>
              </c:strCache>
            </c:strRef>
          </c:tx>
          <c:invertIfNegative val="0"/>
          <c:cat>
            <c:strRef>
              <c:f>'P INFOME'!$H$11:$L$11</c:f>
              <c:strCache>
                <c:ptCount val="5"/>
                <c:pt idx="0">
                  <c:v>ASIGNADO</c:v>
                </c:pt>
                <c:pt idx="1">
                  <c:v>VIGENTE</c:v>
                </c:pt>
                <c:pt idx="2">
                  <c:v>DEVENGADO</c:v>
                </c:pt>
                <c:pt idx="3">
                  <c:v>SALDO POR DEVENGAR</c:v>
                </c:pt>
                <c:pt idx="4">
                  <c:v>%
EJEC</c:v>
                </c:pt>
              </c:strCache>
            </c:strRef>
          </c:cat>
          <c:val>
            <c:numRef>
              <c:f>'P INFOME'!$H$13:$L$13</c:f>
              <c:numCache>
                <c:formatCode>#,##0.0</c:formatCode>
                <c:ptCount val="5"/>
                <c:pt idx="0" formatCode="0.0">
                  <c:v>30.6448</c:v>
                </c:pt>
                <c:pt idx="1">
                  <c:v>43.413406999999999</c:v>
                </c:pt>
                <c:pt idx="2">
                  <c:v>43.4134058</c:v>
                </c:pt>
                <c:pt idx="3">
                  <c:v>1.1999999999999999E-6</c:v>
                </c:pt>
                <c:pt idx="4" formatCode="#,##0.00">
                  <c:v>99.999997235876933</c:v>
                </c:pt>
              </c:numCache>
            </c:numRef>
          </c:val>
          <c:extLst xmlns:c16r2="http://schemas.microsoft.com/office/drawing/2015/06/chart">
            <c:ext xmlns:c16="http://schemas.microsoft.com/office/drawing/2014/chart" uri="{C3380CC4-5D6E-409C-BE32-E72D297353CC}">
              <c16:uniqueId val="{00000001-F059-4088-86C9-D5E7790DB778}"/>
            </c:ext>
          </c:extLst>
        </c:ser>
        <c:ser>
          <c:idx val="2"/>
          <c:order val="2"/>
          <c:tx>
            <c:strRef>
              <c:f>'P INFOME'!$G$14</c:f>
              <c:strCache>
                <c:ptCount val="1"/>
                <c:pt idx="0">
                  <c:v>INVERSIÓN FINANCIERA</c:v>
                </c:pt>
              </c:strCache>
            </c:strRef>
          </c:tx>
          <c:invertIfNegative val="0"/>
          <c:cat>
            <c:strRef>
              <c:f>'P INFOME'!$H$11:$L$11</c:f>
              <c:strCache>
                <c:ptCount val="5"/>
                <c:pt idx="0">
                  <c:v>ASIGNADO</c:v>
                </c:pt>
                <c:pt idx="1">
                  <c:v>VIGENTE</c:v>
                </c:pt>
                <c:pt idx="2">
                  <c:v>DEVENGADO</c:v>
                </c:pt>
                <c:pt idx="3">
                  <c:v>SALDO POR DEVENGAR</c:v>
                </c:pt>
                <c:pt idx="4">
                  <c:v>%
EJEC</c:v>
                </c:pt>
              </c:strCache>
            </c:strRef>
          </c:cat>
          <c:val>
            <c:numRef>
              <c:f>'P INFOME'!$H$14:$L$14</c:f>
              <c:numCache>
                <c:formatCode>#,##0.0</c:formatCode>
                <c:ptCount val="5"/>
                <c:pt idx="0" formatCode="0.0">
                  <c:v>50.365000000000002</c:v>
                </c:pt>
                <c:pt idx="1">
                  <c:v>10.581253999999999</c:v>
                </c:pt>
                <c:pt idx="2">
                  <c:v>10.481456400000001</c:v>
                </c:pt>
                <c:pt idx="3">
                  <c:v>9.97976E-2</c:v>
                </c:pt>
                <c:pt idx="4" formatCode="#,##0.00">
                  <c:v>99.056845247264647</c:v>
                </c:pt>
              </c:numCache>
            </c:numRef>
          </c:val>
          <c:extLst xmlns:c16r2="http://schemas.microsoft.com/office/drawing/2015/06/chart">
            <c:ext xmlns:c16="http://schemas.microsoft.com/office/drawing/2014/chart" uri="{C3380CC4-5D6E-409C-BE32-E72D297353CC}">
              <c16:uniqueId val="{00000002-F059-4088-86C9-D5E7790DB778}"/>
            </c:ext>
          </c:extLst>
        </c:ser>
        <c:ser>
          <c:idx val="3"/>
          <c:order val="3"/>
          <c:tx>
            <c:strRef>
              <c:f>'P INFOME'!$G$15</c:f>
              <c:strCache>
                <c:ptCount val="1"/>
                <c:pt idx="0">
                  <c:v>TOTAL</c:v>
                </c:pt>
              </c:strCache>
            </c:strRef>
          </c:tx>
          <c:invertIfNegative val="0"/>
          <c:cat>
            <c:strRef>
              <c:f>'P INFOME'!$H$11:$L$11</c:f>
              <c:strCache>
                <c:ptCount val="5"/>
                <c:pt idx="0">
                  <c:v>ASIGNADO</c:v>
                </c:pt>
                <c:pt idx="1">
                  <c:v>VIGENTE</c:v>
                </c:pt>
                <c:pt idx="2">
                  <c:v>DEVENGADO</c:v>
                </c:pt>
                <c:pt idx="3">
                  <c:v>SALDO POR DEVENGAR</c:v>
                </c:pt>
                <c:pt idx="4">
                  <c:v>%
EJEC</c:v>
                </c:pt>
              </c:strCache>
            </c:strRef>
          </c:cat>
          <c:val>
            <c:numRef>
              <c:f>'P INFOME'!$H$15:$L$15</c:f>
              <c:numCache>
                <c:formatCode>0.0</c:formatCode>
                <c:ptCount val="5"/>
                <c:pt idx="0">
                  <c:v>84.286249999999995</c:v>
                </c:pt>
                <c:pt idx="1">
                  <c:v>89.945086000000003</c:v>
                </c:pt>
                <c:pt idx="2" formatCode="#,##0.0">
                  <c:v>74.255637570000005</c:v>
                </c:pt>
                <c:pt idx="3" formatCode="#,##0.0">
                  <c:v>15.689448430000001</c:v>
                </c:pt>
                <c:pt idx="4" formatCode="#,##0.00">
                  <c:v>82.556636356987852</c:v>
                </c:pt>
              </c:numCache>
            </c:numRef>
          </c:val>
          <c:extLst xmlns:c16r2="http://schemas.microsoft.com/office/drawing/2015/06/chart">
            <c:ext xmlns:c16="http://schemas.microsoft.com/office/drawing/2014/chart" uri="{C3380CC4-5D6E-409C-BE32-E72D297353CC}">
              <c16:uniqueId val="{00000003-F059-4088-86C9-D5E7790DB778}"/>
            </c:ext>
          </c:extLst>
        </c:ser>
        <c:dLbls>
          <c:showLegendKey val="0"/>
          <c:showVal val="0"/>
          <c:showCatName val="0"/>
          <c:showSerName val="0"/>
          <c:showPercent val="0"/>
          <c:showBubbleSize val="0"/>
        </c:dLbls>
        <c:gapWidth val="150"/>
        <c:axId val="2108669648"/>
        <c:axId val="2108673456"/>
      </c:barChart>
      <c:catAx>
        <c:axId val="2108669648"/>
        <c:scaling>
          <c:orientation val="minMax"/>
        </c:scaling>
        <c:delete val="0"/>
        <c:axPos val="b"/>
        <c:numFmt formatCode="General" sourceLinked="0"/>
        <c:majorTickMark val="none"/>
        <c:minorTickMark val="none"/>
        <c:tickLblPos val="nextTo"/>
        <c:crossAx val="2108673456"/>
        <c:crosses val="autoZero"/>
        <c:auto val="1"/>
        <c:lblAlgn val="ctr"/>
        <c:lblOffset val="100"/>
        <c:noMultiLvlLbl val="0"/>
      </c:catAx>
      <c:valAx>
        <c:axId val="2108673456"/>
        <c:scaling>
          <c:orientation val="minMax"/>
        </c:scaling>
        <c:delete val="0"/>
        <c:axPos val="l"/>
        <c:majorGridlines/>
        <c:numFmt formatCode="0.0" sourceLinked="1"/>
        <c:majorTickMark val="none"/>
        <c:minorTickMark val="none"/>
        <c:tickLblPos val="nextTo"/>
        <c:crossAx val="2108669648"/>
        <c:crosses val="autoZero"/>
        <c:crossBetween val="between"/>
      </c:valAx>
      <c:dTable>
        <c:showHorzBorder val="1"/>
        <c:showVertBorder val="1"/>
        <c:showOutline val="1"/>
        <c:showKeys val="1"/>
      </c:dTable>
    </c:plotArea>
    <c:plotVisOnly val="1"/>
    <c:dispBlanksAs val="gap"/>
    <c:showDLblsOverMax val="0"/>
  </c:chart>
  <c:txPr>
    <a:bodyPr/>
    <a:lstStyle/>
    <a:p>
      <a:pPr>
        <a:defRPr sz="1400"/>
      </a:pPr>
      <a:endParaRPr lang="es-G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tx1"/>
                </a:solidFill>
                <a:latin typeface="+mn-lt"/>
                <a:ea typeface="+mn-ea"/>
                <a:cs typeface="+mn-cs"/>
              </a:defRPr>
            </a:pPr>
            <a:r>
              <a:rPr lang="es-GT" dirty="0"/>
              <a:t>Enero - Diciembre 2021</a:t>
            </a:r>
          </a:p>
          <a:p>
            <a:pPr>
              <a:defRPr/>
            </a:pPr>
            <a:r>
              <a:rPr lang="es-GT" dirty="0"/>
              <a:t>(Millones de quetzales)</a:t>
            </a:r>
          </a:p>
        </c:rich>
      </c:tx>
      <c:layout>
        <c:manualLayout>
          <c:xMode val="edge"/>
          <c:yMode val="edge"/>
          <c:x val="0.43339692488955156"/>
          <c:y val="0"/>
        </c:manualLayout>
      </c:layout>
      <c:overlay val="0"/>
      <c:spPr>
        <a:noFill/>
        <a:ln>
          <a:noFill/>
        </a:ln>
        <a:effectLst/>
      </c:spPr>
      <c:txPr>
        <a:bodyPr rot="0" spcFirstLastPara="1" vertOverflow="ellipsis" vert="horz" wrap="square" anchor="ctr" anchorCtr="1"/>
        <a:lstStyle/>
        <a:p>
          <a:pPr>
            <a:defRPr sz="1320" b="1" i="0" u="none" strike="noStrike" kern="1200" baseline="0">
              <a:solidFill>
                <a:schemeClr val="tx1"/>
              </a:solidFill>
              <a:latin typeface="+mn-lt"/>
              <a:ea typeface="+mn-ea"/>
              <a:cs typeface="+mn-cs"/>
            </a:defRPr>
          </a:pPr>
          <a:endParaRPr lang="es-GT"/>
        </a:p>
      </c:txPr>
    </c:title>
    <c:autoTitleDeleted val="0"/>
    <c:plotArea>
      <c:layout>
        <c:manualLayout>
          <c:layoutTarget val="inner"/>
          <c:xMode val="edge"/>
          <c:yMode val="edge"/>
          <c:x val="0.24353405070401715"/>
          <c:y val="0.14953850139219832"/>
          <c:w val="0.75646594929598276"/>
          <c:h val="0.82196147829772426"/>
        </c:manualLayout>
      </c:layout>
      <c:barChart>
        <c:barDir val="bar"/>
        <c:grouping val="clustered"/>
        <c:varyColors val="0"/>
        <c:ser>
          <c:idx val="0"/>
          <c:order val="0"/>
          <c:tx>
            <c:strRef>
              <c:f>'P INFORME'!$M$17</c:f>
              <c:strCache>
                <c:ptCount val="1"/>
                <c:pt idx="0">
                  <c:v>ASIGNADO</c:v>
                </c:pt>
              </c:strCache>
            </c:strRef>
          </c:tx>
          <c:spPr>
            <a:solidFill>
              <a:schemeClr val="accent1"/>
            </a:solidFill>
            <a:ln w="6350" cap="flat" cmpd="sng" algn="ctr">
              <a:solidFill>
                <a:schemeClr val="lt1"/>
              </a:solidFill>
              <a:prstDash val="solid"/>
              <a:round/>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 INFORME'!$L$18:$L$24</c:f>
              <c:strCache>
                <c:ptCount val="7"/>
                <c:pt idx="0">
                  <c:v>SERVICIOS PÚBLICOS GENERALES</c:v>
                </c:pt>
                <c:pt idx="1">
                  <c:v>ATENCIÓN A DESASTRES Y GESTIÓN  DE RIESGOS</c:v>
                </c:pt>
                <c:pt idx="2">
                  <c:v>ASUNTOS ECONÓMICOS</c:v>
                </c:pt>
                <c:pt idx="3">
                  <c:v>PROTECCIÓN AMBIENTAL</c:v>
                </c:pt>
                <c:pt idx="4">
                  <c:v>EDUCACIÓN</c:v>
                </c:pt>
                <c:pt idx="5">
                  <c:v>PROTECCIÓN SOCIAL</c:v>
                </c:pt>
                <c:pt idx="6">
                  <c:v>TOTAL </c:v>
                </c:pt>
              </c:strCache>
            </c:strRef>
          </c:cat>
          <c:val>
            <c:numRef>
              <c:f>'P INFORME'!$M$18:$M$24</c:f>
              <c:numCache>
                <c:formatCode>0.0</c:formatCode>
                <c:ptCount val="7"/>
                <c:pt idx="0">
                  <c:v>54.527355</c:v>
                </c:pt>
                <c:pt idx="1">
                  <c:v>403.98459000000003</c:v>
                </c:pt>
                <c:pt idx="2">
                  <c:v>1144.6787609999999</c:v>
                </c:pt>
                <c:pt idx="3">
                  <c:v>3</c:v>
                </c:pt>
                <c:pt idx="4">
                  <c:v>83.658000000000001</c:v>
                </c:pt>
                <c:pt idx="5">
                  <c:v>75.558294000000004</c:v>
                </c:pt>
                <c:pt idx="6">
                  <c:v>1765.4069999999997</c:v>
                </c:pt>
              </c:numCache>
            </c:numRef>
          </c:val>
          <c:extLst xmlns:c16r2="http://schemas.microsoft.com/office/drawing/2015/06/chart">
            <c:ext xmlns:c16="http://schemas.microsoft.com/office/drawing/2014/chart" uri="{C3380CC4-5D6E-409C-BE32-E72D297353CC}">
              <c16:uniqueId val="{00000000-A2DA-4106-9618-9A845A2ACA31}"/>
            </c:ext>
          </c:extLst>
        </c:ser>
        <c:ser>
          <c:idx val="1"/>
          <c:order val="1"/>
          <c:tx>
            <c:strRef>
              <c:f>'P INFORME'!$N$17</c:f>
              <c:strCache>
                <c:ptCount val="1"/>
                <c:pt idx="0">
                  <c:v>VIGENTE</c:v>
                </c:pt>
              </c:strCache>
            </c:strRef>
          </c:tx>
          <c:spPr>
            <a:solidFill>
              <a:schemeClr val="accent2"/>
            </a:solidFill>
            <a:ln w="6350" cap="flat" cmpd="sng" algn="ctr">
              <a:solidFill>
                <a:schemeClr val="lt1"/>
              </a:solidFill>
              <a:prstDash val="solid"/>
              <a:round/>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 INFORME'!$L$18:$L$24</c:f>
              <c:strCache>
                <c:ptCount val="7"/>
                <c:pt idx="0">
                  <c:v>SERVICIOS PÚBLICOS GENERALES</c:v>
                </c:pt>
                <c:pt idx="1">
                  <c:v>ATENCIÓN A DESASTRES Y GESTIÓN  DE RIESGOS</c:v>
                </c:pt>
                <c:pt idx="2">
                  <c:v>ASUNTOS ECONÓMICOS</c:v>
                </c:pt>
                <c:pt idx="3">
                  <c:v>PROTECCIÓN AMBIENTAL</c:v>
                </c:pt>
                <c:pt idx="4">
                  <c:v>EDUCACIÓN</c:v>
                </c:pt>
                <c:pt idx="5">
                  <c:v>PROTECCIÓN SOCIAL</c:v>
                </c:pt>
                <c:pt idx="6">
                  <c:v>TOTAL </c:v>
                </c:pt>
              </c:strCache>
            </c:strRef>
          </c:cat>
          <c:val>
            <c:numRef>
              <c:f>'P INFORME'!$N$18:$N$24</c:f>
              <c:numCache>
                <c:formatCode>#,##0.0</c:formatCode>
                <c:ptCount val="7"/>
                <c:pt idx="0">
                  <c:v>39.211446000000002</c:v>
                </c:pt>
                <c:pt idx="1">
                  <c:v>118.364293</c:v>
                </c:pt>
                <c:pt idx="2">
                  <c:v>912.37221299999999</c:v>
                </c:pt>
                <c:pt idx="3">
                  <c:v>6.8789290000000003</c:v>
                </c:pt>
                <c:pt idx="4">
                  <c:v>31.845628999999999</c:v>
                </c:pt>
                <c:pt idx="5">
                  <c:v>109.866983</c:v>
                </c:pt>
                <c:pt idx="6" formatCode="0.0">
                  <c:v>1218.5394929999998</c:v>
                </c:pt>
              </c:numCache>
            </c:numRef>
          </c:val>
          <c:extLst xmlns:c16r2="http://schemas.microsoft.com/office/drawing/2015/06/chart">
            <c:ext xmlns:c16="http://schemas.microsoft.com/office/drawing/2014/chart" uri="{C3380CC4-5D6E-409C-BE32-E72D297353CC}">
              <c16:uniqueId val="{00000001-A2DA-4106-9618-9A845A2ACA31}"/>
            </c:ext>
          </c:extLst>
        </c:ser>
        <c:ser>
          <c:idx val="2"/>
          <c:order val="2"/>
          <c:tx>
            <c:strRef>
              <c:f>'P INFORME'!$O$17</c:f>
              <c:strCache>
                <c:ptCount val="1"/>
                <c:pt idx="0">
                  <c:v>DEVENGADO</c:v>
                </c:pt>
              </c:strCache>
            </c:strRef>
          </c:tx>
          <c:spPr>
            <a:solidFill>
              <a:schemeClr val="accent3"/>
            </a:solidFill>
            <a:ln w="6350" cap="flat" cmpd="sng" algn="ctr">
              <a:solidFill>
                <a:schemeClr val="lt1"/>
              </a:solidFill>
              <a:prstDash val="solid"/>
              <a:round/>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 INFORME'!$L$18:$L$24</c:f>
              <c:strCache>
                <c:ptCount val="7"/>
                <c:pt idx="0">
                  <c:v>SERVICIOS PÚBLICOS GENERALES</c:v>
                </c:pt>
                <c:pt idx="1">
                  <c:v>ATENCIÓN A DESASTRES Y GESTIÓN  DE RIESGOS</c:v>
                </c:pt>
                <c:pt idx="2">
                  <c:v>ASUNTOS ECONÓMICOS</c:v>
                </c:pt>
                <c:pt idx="3">
                  <c:v>PROTECCIÓN AMBIENTAL</c:v>
                </c:pt>
                <c:pt idx="4">
                  <c:v>EDUCACIÓN</c:v>
                </c:pt>
                <c:pt idx="5">
                  <c:v>PROTECCIÓN SOCIAL</c:v>
                </c:pt>
                <c:pt idx="6">
                  <c:v>TOTAL </c:v>
                </c:pt>
              </c:strCache>
            </c:strRef>
          </c:cat>
          <c:val>
            <c:numRef>
              <c:f>'P INFORME'!$O$18:$O$24</c:f>
              <c:numCache>
                <c:formatCode>#,##0.0</c:formatCode>
                <c:ptCount val="7"/>
                <c:pt idx="0">
                  <c:v>34.915672149999999</c:v>
                </c:pt>
                <c:pt idx="1">
                  <c:v>118.21895712999999</c:v>
                </c:pt>
                <c:pt idx="2">
                  <c:v>826.38283337999997</c:v>
                </c:pt>
                <c:pt idx="3">
                  <c:v>6.5615480499999999</c:v>
                </c:pt>
                <c:pt idx="4">
                  <c:v>28.57714365</c:v>
                </c:pt>
                <c:pt idx="5">
                  <c:v>109.27350315000001</c:v>
                </c:pt>
                <c:pt idx="6" formatCode="0.0">
                  <c:v>1123.9296575100002</c:v>
                </c:pt>
              </c:numCache>
            </c:numRef>
          </c:val>
          <c:extLst xmlns:c16r2="http://schemas.microsoft.com/office/drawing/2015/06/chart">
            <c:ext xmlns:c16="http://schemas.microsoft.com/office/drawing/2014/chart" uri="{C3380CC4-5D6E-409C-BE32-E72D297353CC}">
              <c16:uniqueId val="{00000002-A2DA-4106-9618-9A845A2ACA31}"/>
            </c:ext>
          </c:extLst>
        </c:ser>
        <c:ser>
          <c:idx val="3"/>
          <c:order val="3"/>
          <c:tx>
            <c:strRef>
              <c:f>'P INFORME'!$P$17</c:f>
              <c:strCache>
                <c:ptCount val="1"/>
                <c:pt idx="0">
                  <c:v>SALDO POR DEVENGAR</c:v>
                </c:pt>
              </c:strCache>
            </c:strRef>
          </c:tx>
          <c:spPr>
            <a:solidFill>
              <a:schemeClr val="accent4"/>
            </a:solidFill>
            <a:ln w="6350" cap="flat" cmpd="sng" algn="ctr">
              <a:solidFill>
                <a:schemeClr val="lt1"/>
              </a:solidFill>
              <a:prstDash val="solid"/>
              <a:round/>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 INFORME'!$L$18:$L$24</c:f>
              <c:strCache>
                <c:ptCount val="7"/>
                <c:pt idx="0">
                  <c:v>SERVICIOS PÚBLICOS GENERALES</c:v>
                </c:pt>
                <c:pt idx="1">
                  <c:v>ATENCIÓN A DESASTRES Y GESTIÓN  DE RIESGOS</c:v>
                </c:pt>
                <c:pt idx="2">
                  <c:v>ASUNTOS ECONÓMICOS</c:v>
                </c:pt>
                <c:pt idx="3">
                  <c:v>PROTECCIÓN AMBIENTAL</c:v>
                </c:pt>
                <c:pt idx="4">
                  <c:v>EDUCACIÓN</c:v>
                </c:pt>
                <c:pt idx="5">
                  <c:v>PROTECCIÓN SOCIAL</c:v>
                </c:pt>
                <c:pt idx="6">
                  <c:v>TOTAL </c:v>
                </c:pt>
              </c:strCache>
            </c:strRef>
          </c:cat>
          <c:val>
            <c:numRef>
              <c:f>'P INFORME'!$P$18:$P$24</c:f>
              <c:numCache>
                <c:formatCode>#,##0.0</c:formatCode>
                <c:ptCount val="7"/>
                <c:pt idx="0">
                  <c:v>4.2957738499999998</c:v>
                </c:pt>
                <c:pt idx="1">
                  <c:v>0.14533587000000001</c:v>
                </c:pt>
                <c:pt idx="2">
                  <c:v>85.989379620000008</c:v>
                </c:pt>
                <c:pt idx="3">
                  <c:v>0.31738095</c:v>
                </c:pt>
                <c:pt idx="4">
                  <c:v>3.2684853500000002</c:v>
                </c:pt>
                <c:pt idx="5">
                  <c:v>0.59347985000000003</c:v>
                </c:pt>
                <c:pt idx="6" formatCode="0.0">
                  <c:v>94.609835490000009</c:v>
                </c:pt>
              </c:numCache>
            </c:numRef>
          </c:val>
          <c:extLst xmlns:c16r2="http://schemas.microsoft.com/office/drawing/2015/06/chart">
            <c:ext xmlns:c16="http://schemas.microsoft.com/office/drawing/2014/chart" uri="{C3380CC4-5D6E-409C-BE32-E72D297353CC}">
              <c16:uniqueId val="{00000003-A2DA-4106-9618-9A845A2ACA31}"/>
            </c:ext>
          </c:extLst>
        </c:ser>
        <c:ser>
          <c:idx val="4"/>
          <c:order val="4"/>
          <c:tx>
            <c:strRef>
              <c:f>'P INFORME'!$Q$17</c:f>
              <c:strCache>
                <c:ptCount val="1"/>
              </c:strCache>
            </c:strRef>
          </c:tx>
          <c:spPr>
            <a:solidFill>
              <a:schemeClr val="accent5"/>
            </a:solidFill>
            <a:ln w="6350" cap="flat" cmpd="sng" algn="ctr">
              <a:solidFill>
                <a:schemeClr val="lt1"/>
              </a:solidFill>
              <a:prstDash val="solid"/>
              <a:round/>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 INFORME'!$L$18:$L$24</c:f>
              <c:strCache>
                <c:ptCount val="7"/>
                <c:pt idx="0">
                  <c:v>SERVICIOS PÚBLICOS GENERALES</c:v>
                </c:pt>
                <c:pt idx="1">
                  <c:v>ATENCIÓN A DESASTRES Y GESTIÓN  DE RIESGOS</c:v>
                </c:pt>
                <c:pt idx="2">
                  <c:v>ASUNTOS ECONÓMICOS</c:v>
                </c:pt>
                <c:pt idx="3">
                  <c:v>PROTECCIÓN AMBIENTAL</c:v>
                </c:pt>
                <c:pt idx="4">
                  <c:v>EDUCACIÓN</c:v>
                </c:pt>
                <c:pt idx="5">
                  <c:v>PROTECCIÓN SOCIAL</c:v>
                </c:pt>
                <c:pt idx="6">
                  <c:v>TOTAL </c:v>
                </c:pt>
              </c:strCache>
            </c:strRef>
          </c:cat>
          <c:val>
            <c:numRef>
              <c:f>'P INFORME'!$Q$18:$Q$24</c:f>
              <c:numCache>
                <c:formatCode>General</c:formatCode>
                <c:ptCount val="7"/>
              </c:numCache>
            </c:numRef>
          </c:val>
          <c:extLst xmlns:c16r2="http://schemas.microsoft.com/office/drawing/2015/06/chart">
            <c:ext xmlns:c16="http://schemas.microsoft.com/office/drawing/2014/chart" uri="{C3380CC4-5D6E-409C-BE32-E72D297353CC}">
              <c16:uniqueId val="{00000004-A2DA-4106-9618-9A845A2ACA31}"/>
            </c:ext>
          </c:extLst>
        </c:ser>
        <c:dLbls>
          <c:showLegendKey val="0"/>
          <c:showVal val="0"/>
          <c:showCatName val="0"/>
          <c:showSerName val="0"/>
          <c:showPercent val="0"/>
          <c:showBubbleSize val="0"/>
        </c:dLbls>
        <c:gapWidth val="24"/>
        <c:overlap val="23"/>
        <c:axId val="2108675088"/>
        <c:axId val="2108670192"/>
      </c:barChart>
      <c:catAx>
        <c:axId val="2108675088"/>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GT"/>
          </a:p>
        </c:txPr>
        <c:crossAx val="2108670192"/>
        <c:crosses val="autoZero"/>
        <c:auto val="1"/>
        <c:lblAlgn val="ctr"/>
        <c:lblOffset val="100"/>
        <c:noMultiLvlLbl val="0"/>
      </c:catAx>
      <c:valAx>
        <c:axId val="2108670192"/>
        <c:scaling>
          <c:orientation val="minMax"/>
        </c:scaling>
        <c:delete val="1"/>
        <c:axPos val="b"/>
        <c:numFmt formatCode="0.0" sourceLinked="1"/>
        <c:majorTickMark val="out"/>
        <c:minorTickMark val="none"/>
        <c:tickLblPos val="nextTo"/>
        <c:crossAx val="2108675088"/>
        <c:crosses val="autoZero"/>
        <c:crossBetween val="between"/>
      </c:valAx>
      <c:spPr>
        <a:noFill/>
        <a:ln>
          <a:noFill/>
        </a:ln>
        <a:effectLst/>
      </c:spPr>
    </c:plotArea>
    <c:legend>
      <c:legendPos val="t"/>
      <c:layout>
        <c:manualLayout>
          <c:xMode val="edge"/>
          <c:yMode val="edge"/>
          <c:x val="0.61309715225231454"/>
          <c:y val="0.10161783178810688"/>
          <c:w val="0.38641244070470826"/>
          <c:h val="4.548403512953613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GT"/>
        </a:p>
      </c:txPr>
    </c:legend>
    <c:plotVisOnly val="1"/>
    <c:dispBlanksAs val="gap"/>
    <c:showDLblsOverMax val="0"/>
  </c:chart>
  <c:spPr>
    <a:noFill/>
    <a:ln w="6350" cap="flat" cmpd="sng" algn="ctr">
      <a:noFill/>
      <a:prstDash val="solid"/>
      <a:miter lim="800000"/>
    </a:ln>
    <a:effectLst/>
  </c:spPr>
  <c:txPr>
    <a:bodyPr/>
    <a:lstStyle/>
    <a:p>
      <a:pPr>
        <a:defRPr sz="1100"/>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5B6441-B249-9247-AE10-1388FD060A6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xmlns="" id="{8FE77E3A-E3BF-3F44-B853-D260F038D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xmlns="" id="{5C0EF935-6F60-AE42-8202-ADFFFD4A61F2}"/>
              </a:ext>
            </a:extLst>
          </p:cNvPr>
          <p:cNvSpPr>
            <a:spLocks noGrp="1"/>
          </p:cNvSpPr>
          <p:nvPr>
            <p:ph type="dt" sz="half" idx="10"/>
          </p:nvPr>
        </p:nvSpPr>
        <p:spPr/>
        <p:txBody>
          <a:bodyPr/>
          <a:lstStyle/>
          <a:p>
            <a:fld id="{48699454-3534-1D49-A98A-910895A582FE}" type="datetimeFigureOut">
              <a:rPr lang="es-GT" smtClean="0"/>
              <a:t>4/01/2022</a:t>
            </a:fld>
            <a:endParaRPr lang="es-GT" dirty="0"/>
          </a:p>
        </p:txBody>
      </p:sp>
      <p:sp>
        <p:nvSpPr>
          <p:cNvPr id="5" name="Marcador de pie de página 4">
            <a:extLst>
              <a:ext uri="{FF2B5EF4-FFF2-40B4-BE49-F238E27FC236}">
                <a16:creationId xmlns:a16="http://schemas.microsoft.com/office/drawing/2014/main" xmlns="" id="{07F58EF3-C05C-824E-B9A2-F65C2E42CBDE}"/>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xmlns="" id="{489687CB-568A-7243-A153-A219D59B7089}"/>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23795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4EC5EDB-6E8B-014B-9E67-05E684E002E9}"/>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xmlns="" id="{B0586737-3F28-0C45-8BEE-75B0537CA80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xmlns="" id="{9F961E91-98DD-064C-9FD1-9A0CDA9630CC}"/>
              </a:ext>
            </a:extLst>
          </p:cNvPr>
          <p:cNvSpPr>
            <a:spLocks noGrp="1"/>
          </p:cNvSpPr>
          <p:nvPr>
            <p:ph type="dt" sz="half" idx="10"/>
          </p:nvPr>
        </p:nvSpPr>
        <p:spPr/>
        <p:txBody>
          <a:bodyPr/>
          <a:lstStyle/>
          <a:p>
            <a:fld id="{48699454-3534-1D49-A98A-910895A582FE}" type="datetimeFigureOut">
              <a:rPr lang="es-GT" smtClean="0"/>
              <a:t>4/01/2022</a:t>
            </a:fld>
            <a:endParaRPr lang="es-GT" dirty="0"/>
          </a:p>
        </p:txBody>
      </p:sp>
      <p:sp>
        <p:nvSpPr>
          <p:cNvPr id="5" name="Marcador de pie de página 4">
            <a:extLst>
              <a:ext uri="{FF2B5EF4-FFF2-40B4-BE49-F238E27FC236}">
                <a16:creationId xmlns:a16="http://schemas.microsoft.com/office/drawing/2014/main" xmlns="" id="{45C860E0-7E67-1340-B11A-CCBCD7EED6FB}"/>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xmlns="" id="{AF36C1FF-20AA-1D49-919D-81743C36EA04}"/>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2897076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F8BE944-AE88-334A-B7A2-FED1BE2948D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xmlns="" id="{8262D3D4-1425-674C-B0E9-4D3E019B5C9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xmlns="" id="{019DD82D-E448-6B46-8BDF-2763FEF85BF1}"/>
              </a:ext>
            </a:extLst>
          </p:cNvPr>
          <p:cNvSpPr>
            <a:spLocks noGrp="1"/>
          </p:cNvSpPr>
          <p:nvPr>
            <p:ph type="dt" sz="half" idx="10"/>
          </p:nvPr>
        </p:nvSpPr>
        <p:spPr/>
        <p:txBody>
          <a:bodyPr/>
          <a:lstStyle/>
          <a:p>
            <a:fld id="{48699454-3534-1D49-A98A-910895A582FE}" type="datetimeFigureOut">
              <a:rPr lang="es-GT" smtClean="0"/>
              <a:t>4/01/2022</a:t>
            </a:fld>
            <a:endParaRPr lang="es-GT" dirty="0"/>
          </a:p>
        </p:txBody>
      </p:sp>
      <p:sp>
        <p:nvSpPr>
          <p:cNvPr id="5" name="Marcador de pie de página 4">
            <a:extLst>
              <a:ext uri="{FF2B5EF4-FFF2-40B4-BE49-F238E27FC236}">
                <a16:creationId xmlns:a16="http://schemas.microsoft.com/office/drawing/2014/main" xmlns="" id="{0B209232-B37A-C844-82E3-39B9DEC4D47E}"/>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xmlns="" id="{02C12606-0B84-EE4B-9DA5-A47C5FE8B622}"/>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172903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04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169E00-77AB-B741-9AF9-40B02CD163B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xmlns="" id="{7E3BB3D2-440B-1745-B695-8A4979D3A48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xmlns="" id="{CEBC45A4-C0E0-F740-A4E5-FBAEE182849B}"/>
              </a:ext>
            </a:extLst>
          </p:cNvPr>
          <p:cNvSpPr>
            <a:spLocks noGrp="1"/>
          </p:cNvSpPr>
          <p:nvPr>
            <p:ph type="dt" sz="half" idx="10"/>
          </p:nvPr>
        </p:nvSpPr>
        <p:spPr/>
        <p:txBody>
          <a:bodyPr/>
          <a:lstStyle/>
          <a:p>
            <a:fld id="{48699454-3534-1D49-A98A-910895A582FE}" type="datetimeFigureOut">
              <a:rPr lang="es-GT" smtClean="0"/>
              <a:t>4/01/2022</a:t>
            </a:fld>
            <a:endParaRPr lang="es-GT" dirty="0"/>
          </a:p>
        </p:txBody>
      </p:sp>
      <p:sp>
        <p:nvSpPr>
          <p:cNvPr id="5" name="Marcador de pie de página 4">
            <a:extLst>
              <a:ext uri="{FF2B5EF4-FFF2-40B4-BE49-F238E27FC236}">
                <a16:creationId xmlns:a16="http://schemas.microsoft.com/office/drawing/2014/main" xmlns="" id="{EDC82089-1EAD-FE47-B722-98DC30A4F928}"/>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xmlns="" id="{C9D37CC0-C5FA-9F45-8CAC-88FE795C7EB2}"/>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380461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FCA2CA6-6171-B24C-B6C8-49140719A37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xmlns="" id="{AE389AA0-DCEB-BE42-B937-F94DEA765E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E9280672-797A-D041-A412-92E73B842E44}"/>
              </a:ext>
            </a:extLst>
          </p:cNvPr>
          <p:cNvSpPr>
            <a:spLocks noGrp="1"/>
          </p:cNvSpPr>
          <p:nvPr>
            <p:ph type="dt" sz="half" idx="10"/>
          </p:nvPr>
        </p:nvSpPr>
        <p:spPr/>
        <p:txBody>
          <a:bodyPr/>
          <a:lstStyle/>
          <a:p>
            <a:fld id="{48699454-3534-1D49-A98A-910895A582FE}" type="datetimeFigureOut">
              <a:rPr lang="es-GT" smtClean="0"/>
              <a:t>4/01/2022</a:t>
            </a:fld>
            <a:endParaRPr lang="es-GT" dirty="0"/>
          </a:p>
        </p:txBody>
      </p:sp>
      <p:sp>
        <p:nvSpPr>
          <p:cNvPr id="5" name="Marcador de pie de página 4">
            <a:extLst>
              <a:ext uri="{FF2B5EF4-FFF2-40B4-BE49-F238E27FC236}">
                <a16:creationId xmlns:a16="http://schemas.microsoft.com/office/drawing/2014/main" xmlns="" id="{5FA7A7EC-BBB0-CD45-807A-E26D2FDCC291}"/>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xmlns="" id="{11AC2D5E-2EF3-F24C-B0D3-72654B84B24D}"/>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299846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4E2D90-329D-4740-B68C-04C7C945CA7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xmlns="" id="{4336B08B-4935-094A-B33F-D97618EFE6A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xmlns="" id="{9D83ADBF-A853-6940-B33B-DD82F0410CF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xmlns="" id="{93E49A73-9C32-8B40-A486-1CF99257E759}"/>
              </a:ext>
            </a:extLst>
          </p:cNvPr>
          <p:cNvSpPr>
            <a:spLocks noGrp="1"/>
          </p:cNvSpPr>
          <p:nvPr>
            <p:ph type="dt" sz="half" idx="10"/>
          </p:nvPr>
        </p:nvSpPr>
        <p:spPr/>
        <p:txBody>
          <a:bodyPr/>
          <a:lstStyle/>
          <a:p>
            <a:fld id="{48699454-3534-1D49-A98A-910895A582FE}" type="datetimeFigureOut">
              <a:rPr lang="es-GT" smtClean="0"/>
              <a:t>4/01/2022</a:t>
            </a:fld>
            <a:endParaRPr lang="es-GT" dirty="0"/>
          </a:p>
        </p:txBody>
      </p:sp>
      <p:sp>
        <p:nvSpPr>
          <p:cNvPr id="6" name="Marcador de pie de página 5">
            <a:extLst>
              <a:ext uri="{FF2B5EF4-FFF2-40B4-BE49-F238E27FC236}">
                <a16:creationId xmlns:a16="http://schemas.microsoft.com/office/drawing/2014/main" xmlns="" id="{574B5B25-1056-5F42-BE33-520529E12BE9}"/>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xmlns="" id="{2AC08E08-A861-5C43-86DC-44730BB8713D}"/>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272675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62BDFF-7E5D-D146-AF9A-22884A574E8F}"/>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xmlns="" id="{1572D0B7-6919-2046-AC74-B9B4C71F3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A75EF5F6-01E7-7F40-806C-4FBA577FAAE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xmlns="" id="{9BF112B9-6299-1843-9CC7-65375E6D9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B96D8782-F004-964D-B750-FB6CEA5E70C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xmlns="" id="{4ADD34C9-A59D-5E48-B67C-93E35889F12D}"/>
              </a:ext>
            </a:extLst>
          </p:cNvPr>
          <p:cNvSpPr>
            <a:spLocks noGrp="1"/>
          </p:cNvSpPr>
          <p:nvPr>
            <p:ph type="dt" sz="half" idx="10"/>
          </p:nvPr>
        </p:nvSpPr>
        <p:spPr/>
        <p:txBody>
          <a:bodyPr/>
          <a:lstStyle/>
          <a:p>
            <a:fld id="{48699454-3534-1D49-A98A-910895A582FE}" type="datetimeFigureOut">
              <a:rPr lang="es-GT" smtClean="0"/>
              <a:t>4/01/2022</a:t>
            </a:fld>
            <a:endParaRPr lang="es-GT" dirty="0"/>
          </a:p>
        </p:txBody>
      </p:sp>
      <p:sp>
        <p:nvSpPr>
          <p:cNvPr id="8" name="Marcador de pie de página 7">
            <a:extLst>
              <a:ext uri="{FF2B5EF4-FFF2-40B4-BE49-F238E27FC236}">
                <a16:creationId xmlns:a16="http://schemas.microsoft.com/office/drawing/2014/main" xmlns="" id="{6B720579-97C2-BD4F-9153-6FB2546CCD4B}"/>
              </a:ext>
            </a:extLst>
          </p:cNvPr>
          <p:cNvSpPr>
            <a:spLocks noGrp="1"/>
          </p:cNvSpPr>
          <p:nvPr>
            <p:ph type="ftr" sz="quarter" idx="11"/>
          </p:nvPr>
        </p:nvSpPr>
        <p:spPr/>
        <p:txBody>
          <a:bodyPr/>
          <a:lstStyle/>
          <a:p>
            <a:endParaRPr lang="es-GT" dirty="0"/>
          </a:p>
        </p:txBody>
      </p:sp>
      <p:sp>
        <p:nvSpPr>
          <p:cNvPr id="9" name="Marcador de número de diapositiva 8">
            <a:extLst>
              <a:ext uri="{FF2B5EF4-FFF2-40B4-BE49-F238E27FC236}">
                <a16:creationId xmlns:a16="http://schemas.microsoft.com/office/drawing/2014/main" xmlns="" id="{C2C017CD-7E32-BE40-9D67-E4FF13FA63AC}"/>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379195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D9BDA8-39BE-1A4F-AB6A-F9F77C91E4D3}"/>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xmlns="" id="{C1926EBD-3C2A-4549-B409-C9FBD07B3004}"/>
              </a:ext>
            </a:extLst>
          </p:cNvPr>
          <p:cNvSpPr>
            <a:spLocks noGrp="1"/>
          </p:cNvSpPr>
          <p:nvPr>
            <p:ph type="dt" sz="half" idx="10"/>
          </p:nvPr>
        </p:nvSpPr>
        <p:spPr/>
        <p:txBody>
          <a:bodyPr/>
          <a:lstStyle/>
          <a:p>
            <a:fld id="{48699454-3534-1D49-A98A-910895A582FE}" type="datetimeFigureOut">
              <a:rPr lang="es-GT" smtClean="0"/>
              <a:t>4/01/2022</a:t>
            </a:fld>
            <a:endParaRPr lang="es-GT" dirty="0"/>
          </a:p>
        </p:txBody>
      </p:sp>
      <p:sp>
        <p:nvSpPr>
          <p:cNvPr id="4" name="Marcador de pie de página 3">
            <a:extLst>
              <a:ext uri="{FF2B5EF4-FFF2-40B4-BE49-F238E27FC236}">
                <a16:creationId xmlns:a16="http://schemas.microsoft.com/office/drawing/2014/main" xmlns="" id="{E7F35479-7959-7142-AECF-E767E961EA6C}"/>
              </a:ext>
            </a:extLst>
          </p:cNvPr>
          <p:cNvSpPr>
            <a:spLocks noGrp="1"/>
          </p:cNvSpPr>
          <p:nvPr>
            <p:ph type="ftr" sz="quarter" idx="11"/>
          </p:nvPr>
        </p:nvSpPr>
        <p:spPr/>
        <p:txBody>
          <a:bodyPr/>
          <a:lstStyle/>
          <a:p>
            <a:endParaRPr lang="es-GT" dirty="0"/>
          </a:p>
        </p:txBody>
      </p:sp>
      <p:sp>
        <p:nvSpPr>
          <p:cNvPr id="5" name="Marcador de número de diapositiva 4">
            <a:extLst>
              <a:ext uri="{FF2B5EF4-FFF2-40B4-BE49-F238E27FC236}">
                <a16:creationId xmlns:a16="http://schemas.microsoft.com/office/drawing/2014/main" xmlns="" id="{37E51BC6-C4A4-6D43-AC42-354DEE746646}"/>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208253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69B6C563-1D34-AC47-801F-7F11D69BA201}"/>
              </a:ext>
            </a:extLst>
          </p:cNvPr>
          <p:cNvSpPr>
            <a:spLocks noGrp="1"/>
          </p:cNvSpPr>
          <p:nvPr>
            <p:ph type="dt" sz="half" idx="10"/>
          </p:nvPr>
        </p:nvSpPr>
        <p:spPr/>
        <p:txBody>
          <a:bodyPr/>
          <a:lstStyle/>
          <a:p>
            <a:fld id="{48699454-3534-1D49-A98A-910895A582FE}" type="datetimeFigureOut">
              <a:rPr lang="es-GT" smtClean="0"/>
              <a:t>4/01/2022</a:t>
            </a:fld>
            <a:endParaRPr lang="es-GT" dirty="0"/>
          </a:p>
        </p:txBody>
      </p:sp>
      <p:sp>
        <p:nvSpPr>
          <p:cNvPr id="3" name="Marcador de pie de página 2">
            <a:extLst>
              <a:ext uri="{FF2B5EF4-FFF2-40B4-BE49-F238E27FC236}">
                <a16:creationId xmlns:a16="http://schemas.microsoft.com/office/drawing/2014/main" xmlns="" id="{DA39EF87-DB60-474F-A2BF-40C8629F409C}"/>
              </a:ext>
            </a:extLst>
          </p:cNvPr>
          <p:cNvSpPr>
            <a:spLocks noGrp="1"/>
          </p:cNvSpPr>
          <p:nvPr>
            <p:ph type="ftr" sz="quarter" idx="11"/>
          </p:nvPr>
        </p:nvSpPr>
        <p:spPr/>
        <p:txBody>
          <a:bodyPr/>
          <a:lstStyle/>
          <a:p>
            <a:endParaRPr lang="es-GT" dirty="0"/>
          </a:p>
        </p:txBody>
      </p:sp>
      <p:sp>
        <p:nvSpPr>
          <p:cNvPr id="4" name="Marcador de número de diapositiva 3">
            <a:extLst>
              <a:ext uri="{FF2B5EF4-FFF2-40B4-BE49-F238E27FC236}">
                <a16:creationId xmlns:a16="http://schemas.microsoft.com/office/drawing/2014/main" xmlns="" id="{D27D300E-02FB-8645-B6EB-6D60D768F66B}"/>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77470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C30F86-4DDF-C54F-8E06-6BE3D43236A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xmlns="" id="{BE17E9C7-EC44-FD48-A592-BDE222EAA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xmlns="" id="{A2D32D36-1BBF-844E-9A8D-49451F0AC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ECC88E43-E4AC-D94C-AF2E-1EEB7F4BAF4A}"/>
              </a:ext>
            </a:extLst>
          </p:cNvPr>
          <p:cNvSpPr>
            <a:spLocks noGrp="1"/>
          </p:cNvSpPr>
          <p:nvPr>
            <p:ph type="dt" sz="half" idx="10"/>
          </p:nvPr>
        </p:nvSpPr>
        <p:spPr/>
        <p:txBody>
          <a:bodyPr/>
          <a:lstStyle/>
          <a:p>
            <a:fld id="{48699454-3534-1D49-A98A-910895A582FE}" type="datetimeFigureOut">
              <a:rPr lang="es-GT" smtClean="0"/>
              <a:t>4/01/2022</a:t>
            </a:fld>
            <a:endParaRPr lang="es-GT" dirty="0"/>
          </a:p>
        </p:txBody>
      </p:sp>
      <p:sp>
        <p:nvSpPr>
          <p:cNvPr id="6" name="Marcador de pie de página 5">
            <a:extLst>
              <a:ext uri="{FF2B5EF4-FFF2-40B4-BE49-F238E27FC236}">
                <a16:creationId xmlns:a16="http://schemas.microsoft.com/office/drawing/2014/main" xmlns="" id="{4DE6F123-133C-604F-80D1-58B4DC1632D7}"/>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xmlns="" id="{F9133666-B2BA-B84C-BC64-F50EF213552F}"/>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173609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7197CCD-7FE3-CA4C-9F3C-2A5599B8CCA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xmlns="" id="{D73688EB-C5C7-FE4A-9716-B0BA62794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dirty="0"/>
          </a:p>
        </p:txBody>
      </p:sp>
      <p:sp>
        <p:nvSpPr>
          <p:cNvPr id="4" name="Marcador de texto 3">
            <a:extLst>
              <a:ext uri="{FF2B5EF4-FFF2-40B4-BE49-F238E27FC236}">
                <a16:creationId xmlns:a16="http://schemas.microsoft.com/office/drawing/2014/main" xmlns="" id="{21FADA65-7BAA-7649-86A6-CF4679B1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2C81C9E9-584D-C04C-8B68-FEA1402466EE}"/>
              </a:ext>
            </a:extLst>
          </p:cNvPr>
          <p:cNvSpPr>
            <a:spLocks noGrp="1"/>
          </p:cNvSpPr>
          <p:nvPr>
            <p:ph type="dt" sz="half" idx="10"/>
          </p:nvPr>
        </p:nvSpPr>
        <p:spPr/>
        <p:txBody>
          <a:bodyPr/>
          <a:lstStyle/>
          <a:p>
            <a:fld id="{48699454-3534-1D49-A98A-910895A582FE}" type="datetimeFigureOut">
              <a:rPr lang="es-GT" smtClean="0"/>
              <a:t>4/01/2022</a:t>
            </a:fld>
            <a:endParaRPr lang="es-GT" dirty="0"/>
          </a:p>
        </p:txBody>
      </p:sp>
      <p:sp>
        <p:nvSpPr>
          <p:cNvPr id="6" name="Marcador de pie de página 5">
            <a:extLst>
              <a:ext uri="{FF2B5EF4-FFF2-40B4-BE49-F238E27FC236}">
                <a16:creationId xmlns:a16="http://schemas.microsoft.com/office/drawing/2014/main" xmlns="" id="{F319748B-5368-FB49-83C6-78E291E6AD8E}"/>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xmlns="" id="{CC533CF9-6B15-F743-83F6-A08FA041501F}"/>
              </a:ext>
            </a:extLst>
          </p:cNvPr>
          <p:cNvSpPr>
            <a:spLocks noGrp="1"/>
          </p:cNvSpPr>
          <p:nvPr>
            <p:ph type="sldNum" sz="quarter" idx="12"/>
          </p:nvPr>
        </p:nvSpPr>
        <p:spPr/>
        <p:txBody>
          <a:bodyPr/>
          <a:lstStyle/>
          <a:p>
            <a:fld id="{87B9D110-6ABA-C143-928A-531D07B07F9C}" type="slidenum">
              <a:rPr lang="es-GT" smtClean="0"/>
              <a:t>‹Nº›</a:t>
            </a:fld>
            <a:endParaRPr lang="es-GT" dirty="0"/>
          </a:p>
        </p:txBody>
      </p:sp>
    </p:spTree>
    <p:extLst>
      <p:ext uri="{BB962C8B-B14F-4D97-AF65-F5344CB8AC3E}">
        <p14:creationId xmlns:p14="http://schemas.microsoft.com/office/powerpoint/2010/main" val="31127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1A2B3DFA-3FCB-F14E-999C-BAF165F97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xmlns="" id="{A21494C4-B03E-7649-A1E1-F80D34FE6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xmlns="" id="{81CBEC7F-6696-8E4D-9B90-EC4FCBA2C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99454-3534-1D49-A98A-910895A582FE}" type="datetimeFigureOut">
              <a:rPr lang="es-GT" smtClean="0"/>
              <a:t>4/01/2022</a:t>
            </a:fld>
            <a:endParaRPr lang="es-GT" dirty="0"/>
          </a:p>
        </p:txBody>
      </p:sp>
      <p:sp>
        <p:nvSpPr>
          <p:cNvPr id="5" name="Marcador de pie de página 4">
            <a:extLst>
              <a:ext uri="{FF2B5EF4-FFF2-40B4-BE49-F238E27FC236}">
                <a16:creationId xmlns:a16="http://schemas.microsoft.com/office/drawing/2014/main" xmlns="" id="{43F6D007-FA7E-2549-ADC5-7A526F901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dirty="0"/>
          </a:p>
        </p:txBody>
      </p:sp>
      <p:sp>
        <p:nvSpPr>
          <p:cNvPr id="6" name="Marcador de número de diapositiva 5">
            <a:extLst>
              <a:ext uri="{FF2B5EF4-FFF2-40B4-BE49-F238E27FC236}">
                <a16:creationId xmlns:a16="http://schemas.microsoft.com/office/drawing/2014/main" xmlns="" id="{EAD0DB35-4C29-1D49-BB89-C5CF69AD1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9D110-6ABA-C143-928A-531D07B07F9C}" type="slidenum">
              <a:rPr lang="es-GT" smtClean="0"/>
              <a:t>‹Nº›</a:t>
            </a:fld>
            <a:endParaRPr lang="es-GT" dirty="0"/>
          </a:p>
        </p:txBody>
      </p:sp>
    </p:spTree>
    <p:extLst>
      <p:ext uri="{BB962C8B-B14F-4D97-AF65-F5344CB8AC3E}">
        <p14:creationId xmlns:p14="http://schemas.microsoft.com/office/powerpoint/2010/main" val="347702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web.maga.gob.gt/"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A2A6C5B8-EBB7-4A58-B69C-AAAEE1F043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46" t="29757" r="9585" b="27391"/>
          <a:stretch/>
        </p:blipFill>
        <p:spPr bwMode="auto">
          <a:xfrm>
            <a:off x="4267201" y="142462"/>
            <a:ext cx="3684104" cy="79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3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E40743F2-234A-4544-BBAC-8877FB423F76}"/>
              </a:ext>
            </a:extLst>
          </p:cNvPr>
          <p:cNvSpPr txBox="1">
            <a:spLocks/>
          </p:cNvSpPr>
          <p:nvPr/>
        </p:nvSpPr>
        <p:spPr>
          <a:xfrm>
            <a:off x="3714750" y="1557998"/>
            <a:ext cx="8269727" cy="460296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smtClean="0">
                <a:solidFill>
                  <a:schemeClr val="tx1"/>
                </a:solidFill>
                <a:latin typeface="Arial" panose="020B0604020202020204" pitchFamily="34" charset="0"/>
                <a:cs typeface="Arial" panose="020B0604020202020204" pitchFamily="34" charset="0"/>
              </a:rPr>
              <a:t>El </a:t>
            </a:r>
            <a:r>
              <a:rPr lang="es-GT" sz="2400" b="0" dirty="0">
                <a:solidFill>
                  <a:schemeClr val="tx1"/>
                </a:solidFill>
                <a:latin typeface="Arial" panose="020B0604020202020204" pitchFamily="34" charset="0"/>
                <a:cs typeface="Arial" panose="020B0604020202020204" pitchFamily="34" charset="0"/>
              </a:rPr>
              <a:t>MAGA invierte (inversión física) en la adquisición de inmuebles, construcciones, equipo, licencias y programas para computadoras, entre otros, que sirven para producir bienes y servicios para la población; así como la reparación, mantenimiento y ampliación de construcciones y mejoras a los equipos. </a:t>
            </a:r>
          </a:p>
          <a:p>
            <a:pPr algn="just">
              <a:lnSpc>
                <a:spcPct val="150000"/>
              </a:lnSpc>
            </a:pPr>
            <a:endParaRPr lang="es-GT" sz="6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400" b="0" dirty="0">
                <a:solidFill>
                  <a:schemeClr val="tx1"/>
                </a:solidFill>
                <a:latin typeface="Arial" panose="020B0604020202020204" pitchFamily="34" charset="0"/>
                <a:cs typeface="Arial" panose="020B0604020202020204" pitchFamily="34" charset="0"/>
              </a:rPr>
              <a:t>Durante el periodo reportado destaca el mejoramiento de sistemas de riego y construcción de centros de acopio de productos agrícolas y la adquisición de equipos varios.</a:t>
            </a:r>
            <a:r>
              <a:rPr lang="es-GT" sz="2400" b="0" dirty="0">
                <a:solidFill>
                  <a:schemeClr val="accent1">
                    <a:lumMod val="50000"/>
                  </a:schemeClr>
                </a:solidFill>
                <a:latin typeface="Arial" panose="020B0604020202020204" pitchFamily="34" charset="0"/>
                <a:cs typeface="Arial" panose="020B0604020202020204" pitchFamily="34" charset="0"/>
              </a:rPr>
              <a:t/>
            </a:r>
            <a:br>
              <a:rPr lang="es-GT" sz="2400" b="0" dirty="0">
                <a:solidFill>
                  <a:schemeClr val="accent1">
                    <a:lumMod val="50000"/>
                  </a:schemeClr>
                </a:solidFill>
                <a:latin typeface="Arial" panose="020B0604020202020204" pitchFamily="34" charset="0"/>
                <a:cs typeface="Arial" panose="020B0604020202020204" pitchFamily="34" charset="0"/>
              </a:rPr>
            </a:br>
            <a:endParaRPr lang="es-GT" sz="24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175098" y="2042976"/>
            <a:ext cx="3365770"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La inversión se divide principalmente en mejoramiento de sistemas de riego, centros de acopio y adquisición de equipos varios.</a:t>
            </a:r>
            <a:endParaRPr lang="es-GT" sz="2400" b="0" dirty="0">
              <a:solidFill>
                <a:schemeClr val="tx1"/>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C05554A6-0188-4D14-B189-1022B55F32DE}"/>
              </a:ext>
            </a:extLst>
          </p:cNvPr>
          <p:cNvSpPr txBox="1">
            <a:spLocks/>
          </p:cNvSpPr>
          <p:nvPr/>
        </p:nvSpPr>
        <p:spPr>
          <a:xfrm>
            <a:off x="387531" y="348261"/>
            <a:ext cx="10073761" cy="7155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¿EN QUÉ INVIERTE EL MINISTERIO DE AGRICULTURA, GANADERÍA Y ALIMENTACIÓN?</a:t>
            </a:r>
          </a:p>
        </p:txBody>
      </p:sp>
    </p:spTree>
    <p:extLst>
      <p:ext uri="{BB962C8B-B14F-4D97-AF65-F5344CB8AC3E}">
        <p14:creationId xmlns:p14="http://schemas.microsoft.com/office/powerpoint/2010/main" val="155183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153712" y="1611085"/>
            <a:ext cx="7920724"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3600" b="1" dirty="0">
                <a:solidFill>
                  <a:srgbClr val="0070C0"/>
                </a:solidFill>
                <a:cs typeface="Arial" panose="020B0604020202020204" pitchFamily="34" charset="0"/>
              </a:rPr>
              <a:t>Q. 89.9</a:t>
            </a:r>
            <a:r>
              <a:rPr lang="es-GT" sz="3600" b="1" dirty="0">
                <a:solidFill>
                  <a:srgbClr val="0070C0"/>
                </a:solidFill>
              </a:rPr>
              <a:t> Millones</a:t>
            </a:r>
            <a:endParaRPr lang="es-GT" sz="3600" b="1" dirty="0">
              <a:solidFill>
                <a:srgbClr val="0070C0"/>
              </a:solidFill>
              <a:cs typeface="Arial" panose="020B0604020202020204" pitchFamily="34" charset="0"/>
            </a:endParaRPr>
          </a:p>
          <a:p>
            <a:pPr algn="just">
              <a:lnSpc>
                <a:spcPct val="150000"/>
              </a:lnSpc>
            </a:pPr>
            <a:endParaRPr lang="es-GT" sz="18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Presupuesto utilizado al</a:t>
            </a:r>
            <a:r>
              <a:rPr lang="es-GT" sz="2000" u="sng" dirty="0">
                <a:solidFill>
                  <a:schemeClr val="tx1"/>
                </a:solidFill>
                <a:latin typeface="Arial" panose="020B0604020202020204" pitchFamily="34" charset="0"/>
                <a:cs typeface="Arial" panose="020B0604020202020204" pitchFamily="34" charset="0"/>
              </a:rPr>
              <a:t> tercer cuatrimestre 2021</a:t>
            </a:r>
            <a:r>
              <a:rPr lang="es-GT" sz="2000" dirty="0">
                <a:solidFill>
                  <a:schemeClr val="tx1"/>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3600" b="1" dirty="0">
                <a:solidFill>
                  <a:srgbClr val="0070C0"/>
                </a:solidFill>
                <a:cs typeface="Arial" panose="020B0604020202020204" pitchFamily="34" charset="0"/>
              </a:rPr>
              <a:t>Q. 74.3 Millones</a:t>
            </a:r>
          </a:p>
          <a:p>
            <a:pPr algn="just">
              <a:lnSpc>
                <a:spcPct val="150000"/>
              </a:lnSpc>
            </a:pPr>
            <a:endParaRPr lang="es-GT" sz="18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3600" b="1" dirty="0">
                <a:solidFill>
                  <a:srgbClr val="0070C0"/>
                </a:solidFill>
                <a:cs typeface="Arial" panose="020B0604020202020204" pitchFamily="34" charset="0"/>
              </a:rPr>
              <a:t>Q. 15.7</a:t>
            </a:r>
            <a:r>
              <a:rPr lang="es-GT" sz="3600" b="1" dirty="0">
                <a:solidFill>
                  <a:srgbClr val="0070C0"/>
                </a:solidFill>
              </a:rPr>
              <a:t> Millones</a:t>
            </a:r>
            <a:endParaRPr lang="es-GT" sz="3600" b="0" dirty="0">
              <a:solidFill>
                <a:srgbClr val="0070C0"/>
              </a:solidFill>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462324" y="1961569"/>
            <a:ext cx="3015236" cy="291023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rgbClr val="0070C0"/>
                </a:solidFill>
                <a:latin typeface="Arial" panose="020B0604020202020204" pitchFamily="34" charset="0"/>
                <a:cs typeface="Arial" panose="020B0604020202020204" pitchFamily="34" charset="0"/>
              </a:rPr>
              <a:t>8.9%</a:t>
            </a:r>
            <a:r>
              <a:rPr lang="es-GT" sz="2200" b="0" dirty="0">
                <a:solidFill>
                  <a:srgbClr val="0070C0"/>
                </a:solidFill>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vigente del Ministerio de Agricultura, Ganadería y Alimentación.</a:t>
            </a:r>
            <a:endParaRPr lang="es-GT" sz="22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xmlns="" id="{3AD73610-1133-4A32-8AC2-4441F947E897}"/>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MONTO UTILIZADO EN INVERSIÓN A LA FECHA</a:t>
            </a:r>
          </a:p>
        </p:txBody>
      </p:sp>
    </p:spTree>
    <p:extLst>
      <p:ext uri="{BB962C8B-B14F-4D97-AF65-F5344CB8AC3E}">
        <p14:creationId xmlns:p14="http://schemas.microsoft.com/office/powerpoint/2010/main" val="2347219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2 Marcador de contenido"/>
          <p:cNvSpPr txBox="1">
            <a:spLocks/>
          </p:cNvSpPr>
          <p:nvPr/>
        </p:nvSpPr>
        <p:spPr>
          <a:xfrm>
            <a:off x="584616" y="1063791"/>
            <a:ext cx="10769184" cy="54459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2000" b="1" dirty="0">
              <a:latin typeface="Arial" panose="020B0604020202020204" pitchFamily="34" charset="0"/>
              <a:cs typeface="Arial" panose="020B0604020202020204" pitchFamily="34" charset="0"/>
            </a:endParaRPr>
          </a:p>
        </p:txBody>
      </p:sp>
      <p:graphicFrame>
        <p:nvGraphicFramePr>
          <p:cNvPr id="5" name="4 Gráfico">
            <a:extLst>
              <a:ext uri="{FF2B5EF4-FFF2-40B4-BE49-F238E27FC236}">
                <a16:creationId xmlns:a16="http://schemas.microsoft.com/office/drawing/2014/main" xmlns="" id="{91DF8B02-3EC2-4581-8D54-65A69CB16C6C}"/>
              </a:ext>
            </a:extLst>
          </p:cNvPr>
          <p:cNvGraphicFramePr/>
          <p:nvPr>
            <p:extLst>
              <p:ext uri="{D42A27DB-BD31-4B8C-83A1-F6EECF244321}">
                <p14:modId xmlns:p14="http://schemas.microsoft.com/office/powerpoint/2010/main" val="680912893"/>
              </p:ext>
            </p:extLst>
          </p:nvPr>
        </p:nvGraphicFramePr>
        <p:xfrm>
          <a:off x="243191" y="1063790"/>
          <a:ext cx="11556459" cy="5794209"/>
        </p:xfrm>
        <a:graphic>
          <a:graphicData uri="http://schemas.openxmlformats.org/drawingml/2006/chart">
            <c:chart xmlns:c="http://schemas.openxmlformats.org/drawingml/2006/chart" xmlns:r="http://schemas.openxmlformats.org/officeDocument/2006/relationships" r:id="rId3"/>
          </a:graphicData>
        </a:graphic>
      </p:graphicFrame>
      <p:sp>
        <p:nvSpPr>
          <p:cNvPr id="8" name="Título 1">
            <a:extLst>
              <a:ext uri="{FF2B5EF4-FFF2-40B4-BE49-F238E27FC236}">
                <a16:creationId xmlns:a16="http://schemas.microsoft.com/office/drawing/2014/main" xmlns="" id="{561246B6-0A8D-4CB9-8F59-8D460892BA44}"/>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EJECUCIÓN PRESUPUESTARIA POR SUBTIPOS DE INVERSIÓN</a:t>
            </a:r>
          </a:p>
        </p:txBody>
      </p:sp>
    </p:spTree>
    <p:extLst>
      <p:ext uri="{BB962C8B-B14F-4D97-AF65-F5344CB8AC3E}">
        <p14:creationId xmlns:p14="http://schemas.microsoft.com/office/powerpoint/2010/main" val="156119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E40743F2-234A-4544-BBAC-8877FB423F76}"/>
              </a:ext>
            </a:extLst>
          </p:cNvPr>
          <p:cNvSpPr txBox="1">
            <a:spLocks/>
          </p:cNvSpPr>
          <p:nvPr/>
        </p:nvSpPr>
        <p:spPr>
          <a:xfrm>
            <a:off x="3714751" y="1169149"/>
            <a:ext cx="8065446"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200" b="0" dirty="0" smtClean="0">
                <a:solidFill>
                  <a:schemeClr val="tx1"/>
                </a:solidFill>
                <a:latin typeface="Arial" panose="020B0604020202020204" pitchFamily="34" charset="0"/>
                <a:cs typeface="Arial" panose="020B0604020202020204" pitchFamily="34" charset="0"/>
              </a:rPr>
              <a:t>Los </a:t>
            </a:r>
            <a:r>
              <a:rPr lang="es-GT" sz="2200" b="0" dirty="0">
                <a:solidFill>
                  <a:schemeClr val="tx1"/>
                </a:solidFill>
                <a:latin typeface="Arial" panose="020B0604020202020204" pitchFamily="34" charset="0"/>
                <a:cs typeface="Arial" panose="020B0604020202020204" pitchFamily="34" charset="0"/>
              </a:rPr>
              <a:t>recursos públicos se utilizan con fines específicos para el cumplimiento de los objetivos sociales y económicos del Estado que impactan directamente en la población. </a:t>
            </a:r>
          </a:p>
          <a:p>
            <a:pPr algn="just">
              <a:lnSpc>
                <a:spcPct val="150000"/>
              </a:lnSpc>
            </a:pPr>
            <a:endParaRPr lang="es-GT" sz="22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200" b="0" dirty="0">
                <a:solidFill>
                  <a:schemeClr val="tx1"/>
                </a:solidFill>
                <a:latin typeface="Arial" panose="020B0604020202020204" pitchFamily="34" charset="0"/>
                <a:cs typeface="Arial" panose="020B0604020202020204" pitchFamily="34" charset="0"/>
              </a:rPr>
              <a:t>El Ministerio de Agricultura, Ganadería y Alimentación, destina su presupuesto a las actividades “Servicios públicos generales”, “Atención a desastres y gestión de riesgos”, “Asuntos económicos”; “Protección ambiental”, “Educación” y “Protección Social</a:t>
            </a:r>
            <a:r>
              <a:rPr lang="es-GT" sz="2200" b="0" dirty="0" smtClean="0">
                <a:solidFill>
                  <a:schemeClr val="tx1"/>
                </a:solidFill>
                <a:latin typeface="Arial" panose="020B0604020202020204" pitchFamily="34" charset="0"/>
                <a:cs typeface="Arial" panose="020B0604020202020204" pitchFamily="34" charset="0"/>
              </a:rPr>
              <a:t>”.</a:t>
            </a:r>
            <a:endParaRPr lang="es-GT" sz="22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463738" y="1993693"/>
            <a:ext cx="2920271" cy="32436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200" b="0" dirty="0">
                <a:solidFill>
                  <a:schemeClr val="tx1"/>
                </a:solidFill>
                <a:latin typeface="Arial" panose="020B0604020202020204" pitchFamily="34" charset="0"/>
                <a:cs typeface="Arial" panose="020B0604020202020204" pitchFamily="34" charset="0"/>
              </a:rPr>
              <a:t>El </a:t>
            </a:r>
            <a:r>
              <a:rPr lang="es-GT" sz="2200" dirty="0">
                <a:solidFill>
                  <a:srgbClr val="0070C0"/>
                </a:solidFill>
                <a:latin typeface="Arial" panose="020B0604020202020204" pitchFamily="34" charset="0"/>
                <a:cs typeface="Arial" panose="020B0604020202020204" pitchFamily="34" charset="0"/>
              </a:rPr>
              <a:t>74.9</a:t>
            </a:r>
            <a:r>
              <a:rPr lang="es-GT" sz="2200" dirty="0">
                <a:solidFill>
                  <a:schemeClr val="tx1"/>
                </a:solidFill>
                <a:latin typeface="Arial" panose="020B0604020202020204" pitchFamily="34" charset="0"/>
                <a:cs typeface="Arial" panose="020B0604020202020204" pitchFamily="34" charset="0"/>
              </a:rPr>
              <a:t> </a:t>
            </a:r>
            <a:r>
              <a:rPr lang="es-GT" sz="2200" dirty="0">
                <a:solidFill>
                  <a:srgbClr val="0070C0"/>
                </a:solidFill>
                <a:latin typeface="Arial" panose="020B0604020202020204" pitchFamily="34" charset="0"/>
                <a:cs typeface="Arial" panose="020B0604020202020204" pitchFamily="34" charset="0"/>
              </a:rPr>
              <a:t>%</a:t>
            </a:r>
            <a:r>
              <a:rPr lang="es-GT" sz="2200" b="0" dirty="0">
                <a:solidFill>
                  <a:schemeClr val="tx1"/>
                </a:solidFill>
                <a:latin typeface="Arial" panose="020B0604020202020204" pitchFamily="34" charset="0"/>
                <a:cs typeface="Arial" panose="020B0604020202020204" pitchFamily="34" charset="0"/>
              </a:rPr>
              <a:t> del presupuesto total del MAGA se utiliza con fines económicos.</a:t>
            </a:r>
          </a:p>
        </p:txBody>
      </p:sp>
      <p:sp>
        <p:nvSpPr>
          <p:cNvPr id="5" name="Título 1">
            <a:extLst>
              <a:ext uri="{FF2B5EF4-FFF2-40B4-BE49-F238E27FC236}">
                <a16:creationId xmlns:a16="http://schemas.microsoft.com/office/drawing/2014/main" xmlns="" id="{69C315A8-3EB9-42AB-9A5D-9DD83E056793}"/>
              </a:ext>
            </a:extLst>
          </p:cNvPr>
          <p:cNvSpPr txBox="1">
            <a:spLocks/>
          </p:cNvSpPr>
          <p:nvPr/>
        </p:nvSpPr>
        <p:spPr>
          <a:xfrm>
            <a:off x="387531" y="348261"/>
            <a:ext cx="10073761" cy="7155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FINALIDADES QUE ATIENDE EL MINISTERIO DE AGRICULTURA, GANADERÍA Y ALIMENTACIÓN:</a:t>
            </a:r>
          </a:p>
        </p:txBody>
      </p:sp>
    </p:spTree>
    <p:extLst>
      <p:ext uri="{BB962C8B-B14F-4D97-AF65-F5344CB8AC3E}">
        <p14:creationId xmlns:p14="http://schemas.microsoft.com/office/powerpoint/2010/main" val="3253505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4 Gráfico">
            <a:extLst>
              <a:ext uri="{FF2B5EF4-FFF2-40B4-BE49-F238E27FC236}">
                <a16:creationId xmlns:a16="http://schemas.microsoft.com/office/drawing/2014/main" xmlns="" id="{43335EB8-8391-4FBD-9C7A-BEC15C8922EA}"/>
              </a:ext>
            </a:extLst>
          </p:cNvPr>
          <p:cNvGraphicFramePr/>
          <p:nvPr>
            <p:extLst>
              <p:ext uri="{D42A27DB-BD31-4B8C-83A1-F6EECF244321}">
                <p14:modId xmlns:p14="http://schemas.microsoft.com/office/powerpoint/2010/main" val="2354501304"/>
              </p:ext>
            </p:extLst>
          </p:nvPr>
        </p:nvGraphicFramePr>
        <p:xfrm>
          <a:off x="-103017" y="1063790"/>
          <a:ext cx="11854030" cy="5385647"/>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1">
            <a:extLst>
              <a:ext uri="{FF2B5EF4-FFF2-40B4-BE49-F238E27FC236}">
                <a16:creationId xmlns:a16="http://schemas.microsoft.com/office/drawing/2014/main" xmlns="" id="{BE8F1CFA-1726-483E-88FF-5B04EA53185C}"/>
              </a:ext>
            </a:extLst>
          </p:cNvPr>
          <p:cNvSpPr txBox="1">
            <a:spLocks/>
          </p:cNvSpPr>
          <p:nvPr/>
        </p:nvSpPr>
        <p:spPr>
          <a:xfrm>
            <a:off x="387531" y="348261"/>
            <a:ext cx="10073761" cy="7155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EJECUCIÓN PRESUPUESTARIA POR FINALIDAD AL TERCER CUATRIMESTRE 2021</a:t>
            </a:r>
          </a:p>
        </p:txBody>
      </p:sp>
    </p:spTree>
    <p:extLst>
      <p:ext uri="{BB962C8B-B14F-4D97-AF65-F5344CB8AC3E}">
        <p14:creationId xmlns:p14="http://schemas.microsoft.com/office/powerpoint/2010/main" val="1998677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560562" y="1315820"/>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900" b="1" dirty="0">
                <a:solidFill>
                  <a:schemeClr val="tx2"/>
                </a:solidFill>
                <a:latin typeface="Arial" panose="020B0604020202020204" pitchFamily="34" charset="0"/>
                <a:cs typeface="Arial" panose="020B0604020202020204" pitchFamily="34" charset="0"/>
              </a:rPr>
              <a:t>164,732 raciones de alimentos por acciones en la comunidad, por riesgo y damnificados por eventos climáticos y desastres naturales, a población vulnerable </a:t>
            </a:r>
            <a:endParaRPr lang="es-GT" sz="1900" dirty="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846306" y="1878631"/>
            <a:ext cx="10359958"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74.90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Q. 74.30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“Ingresos Corrientes” y 21 “Ingresos Tributarios IVA Paz”</a:t>
            </a:r>
          </a:p>
          <a:p>
            <a:pPr marL="342900" indent="-342900">
              <a:buAutoNum type="alphaLcPeriod"/>
            </a:pPr>
            <a:endParaRPr lang="es-GT" sz="18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Apoyo a la Agricultura Familiar, Subprograma Apoyo para el Consumo Adecuado de Alimentos </a:t>
            </a:r>
          </a:p>
          <a:p>
            <a:pPr marL="457200" indent="-457200">
              <a:buAutoNum type="alphaLcPeriod"/>
            </a:pPr>
            <a:r>
              <a:rPr lang="es-GT" sz="1800" dirty="0">
                <a:latin typeface="Arial" panose="020B0604020202020204" pitchFamily="34" charset="0"/>
                <a:cs typeface="Arial" panose="020B0604020202020204" pitchFamily="34" charset="0"/>
              </a:rPr>
              <a:t>Meta: 165,643 raciones</a:t>
            </a:r>
          </a:p>
          <a:p>
            <a:pPr marL="457200" indent="-457200">
              <a:buAutoNum type="alphaLcPeriod"/>
            </a:pPr>
            <a:r>
              <a:rPr lang="es-GT" sz="1800" dirty="0">
                <a:latin typeface="Arial" panose="020B0604020202020204" pitchFamily="34" charset="0"/>
                <a:cs typeface="Arial" panose="020B0604020202020204" pitchFamily="34" charset="0"/>
              </a:rPr>
              <a:t>Población beneficiada: 143,607 familias</a:t>
            </a:r>
          </a:p>
          <a:p>
            <a:pPr marL="457200" indent="-457200">
              <a:buAutoNum type="alphaLcPeriod"/>
            </a:pPr>
            <a:r>
              <a:rPr lang="es-GT" sz="1800" dirty="0">
                <a:latin typeface="Arial" panose="020B0604020202020204" pitchFamily="34" charset="0"/>
                <a:cs typeface="Arial" panose="020B0604020202020204" pitchFamily="34" charset="0"/>
              </a:rPr>
              <a:t>Ubicación geográfica: 232 municipios</a:t>
            </a:r>
          </a:p>
          <a:p>
            <a:pPr marL="457200" indent="-457200">
              <a:buAutoNum type="alphaLcPeriod"/>
            </a:pPr>
            <a:r>
              <a:rPr lang="es-GT" sz="18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8BAFD771-2453-4FAD-8E72-A36DAAC75006}"/>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3812350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560562" y="1274256"/>
            <a:ext cx="11183674" cy="67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900" b="1" dirty="0">
                <a:solidFill>
                  <a:schemeClr val="tx2"/>
                </a:solidFill>
                <a:latin typeface="Arial" panose="020B0604020202020204" pitchFamily="34" charset="0"/>
                <a:cs typeface="Arial" panose="020B0604020202020204" pitchFamily="34" charset="0"/>
              </a:rPr>
              <a:t>33,333 familias en situación de vulnerabilidad alimentaria, beneficiadas con estipendios por la implementación de huertos, proyectos pecuarios y/o conservación de suelos</a:t>
            </a: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1159130" y="1791082"/>
            <a:ext cx="9384361"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35.00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Q. 35.00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61 “Donaciones Externas”</a:t>
            </a:r>
          </a:p>
          <a:p>
            <a:pPr marL="342900" indent="-342900">
              <a:buAutoNum type="alphaLcPeriod"/>
            </a:pPr>
            <a:endParaRPr lang="es-GT" sz="18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Apoyo a la Agricultura Familiar, Subprograma Apoyo para el Consumo Adecuado de Alimentos </a:t>
            </a:r>
          </a:p>
          <a:p>
            <a:pPr marL="457200" indent="-457200">
              <a:buAutoNum type="alphaLcPeriod"/>
            </a:pPr>
            <a:r>
              <a:rPr lang="es-GT" sz="1800" dirty="0">
                <a:latin typeface="Arial" panose="020B0604020202020204" pitchFamily="34" charset="0"/>
                <a:cs typeface="Arial" panose="020B0604020202020204" pitchFamily="34" charset="0"/>
              </a:rPr>
              <a:t>Meta: 35,000 personas</a:t>
            </a:r>
          </a:p>
          <a:p>
            <a:pPr marL="457200" indent="-457200">
              <a:buAutoNum type="alphaLcPeriod"/>
            </a:pPr>
            <a:r>
              <a:rPr lang="es-GT" sz="1800" dirty="0">
                <a:latin typeface="Arial" panose="020B0604020202020204" pitchFamily="34" charset="0"/>
                <a:cs typeface="Arial" panose="020B0604020202020204" pitchFamily="34" charset="0"/>
              </a:rPr>
              <a:t>Población beneficiada: 33,333 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4 departamentos del país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 2021</a:t>
            </a:r>
          </a:p>
        </p:txBody>
      </p:sp>
      <p:sp>
        <p:nvSpPr>
          <p:cNvPr id="5" name="Título 1">
            <a:extLst>
              <a:ext uri="{FF2B5EF4-FFF2-40B4-BE49-F238E27FC236}">
                <a16:creationId xmlns:a16="http://schemas.microsoft.com/office/drawing/2014/main" xmlns="" id="{9AC5EA7D-D2AC-4940-B61E-B4E4FF505583}"/>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3685909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388533" y="1247223"/>
            <a:ext cx="11256411" cy="606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800" b="1" dirty="0">
                <a:latin typeface="Arial" panose="020B0604020202020204" pitchFamily="34" charset="0"/>
                <a:cs typeface="Arial" panose="020B0604020202020204" pitchFamily="34" charset="0"/>
              </a:rPr>
              <a:t>11,000 personas asistidas para producción de alimentos de autoconsumo y 2,447 huertos escolares establecidos. (insumos y capacitación para el establecimiento de huertos familiares y escolares</a:t>
            </a:r>
          </a:p>
          <a:p>
            <a:pPr marL="0" indent="0">
              <a:buFont typeface="Arial" panose="020B0604020202020204" pitchFamily="34" charset="0"/>
              <a:buNone/>
            </a:pPr>
            <a:endParaRPr lang="es-GT" sz="1600" dirty="0">
              <a:latin typeface="Arial" panose="020B0604020202020204" pitchFamily="34" charset="0"/>
              <a:cs typeface="Arial" panose="020B0604020202020204" pitchFamily="34" charset="0"/>
            </a:endParaRPr>
          </a:p>
          <a:p>
            <a:endParaRPr lang="es-GT" sz="1600" dirty="0">
              <a:latin typeface="Arial" panose="020B0604020202020204" pitchFamily="34" charset="0"/>
              <a:cs typeface="Arial" panose="020B0604020202020204" pitchFamily="34" charset="0"/>
            </a:endParaRPr>
          </a:p>
          <a:p>
            <a:pPr marL="0" indent="0">
              <a:buNone/>
            </a:pPr>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769734" y="1853957"/>
            <a:ext cx="10494011" cy="44949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7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Q.26.41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Q.24.00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“Ingresos Corrientes” y 21 “Ingresos Tributarios IVA Paz”</a:t>
            </a:r>
          </a:p>
          <a:p>
            <a:pPr marL="0" indent="0">
              <a:buNone/>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a:t>
            </a:r>
            <a:r>
              <a:rPr lang="es-GT" sz="1800" b="1" dirty="0">
                <a:latin typeface="Arial" panose="020B0604020202020204" pitchFamily="34" charset="0"/>
                <a:cs typeface="Arial" panose="020B0604020202020204" pitchFamily="34" charset="0"/>
              </a:rPr>
              <a:t> </a:t>
            </a:r>
            <a:r>
              <a:rPr lang="es-GT" sz="1800" dirty="0">
                <a:latin typeface="Arial" panose="020B0604020202020204" pitchFamily="34" charset="0"/>
                <a:cs typeface="Arial" panose="020B0604020202020204" pitchFamily="34" charset="0"/>
              </a:rPr>
              <a:t>Apoyo a la Agricultura Familiar, Subprograma Apoyo para el Consumo Adecuado de Alimentos</a:t>
            </a:r>
          </a:p>
          <a:p>
            <a:pPr marL="457200" indent="-457200">
              <a:buAutoNum type="alphaLcPeriod"/>
            </a:pPr>
            <a:r>
              <a:rPr lang="es-GT" sz="1800" dirty="0">
                <a:latin typeface="Arial" panose="020B0604020202020204" pitchFamily="34" charset="0"/>
                <a:cs typeface="Arial" panose="020B0604020202020204" pitchFamily="34" charset="0"/>
              </a:rPr>
              <a:t>Meta: 11,000 personas</a:t>
            </a:r>
          </a:p>
          <a:p>
            <a:pPr marL="457200" indent="-457200">
              <a:buAutoNum type="alphaLcPeriod"/>
            </a:pPr>
            <a:r>
              <a:rPr lang="es-GT" sz="1800" dirty="0">
                <a:latin typeface="Arial" panose="020B0604020202020204" pitchFamily="34" charset="0"/>
                <a:cs typeface="Arial" panose="020B0604020202020204" pitchFamily="34" charset="0"/>
              </a:rPr>
              <a:t>Población beneficiada: 11,000 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202 municipios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 2021</a:t>
            </a:r>
          </a:p>
        </p:txBody>
      </p:sp>
      <p:sp>
        <p:nvSpPr>
          <p:cNvPr id="5" name="Título 1">
            <a:extLst>
              <a:ext uri="{FF2B5EF4-FFF2-40B4-BE49-F238E27FC236}">
                <a16:creationId xmlns:a16="http://schemas.microsoft.com/office/drawing/2014/main" xmlns="" id="{7C0C64AF-FE95-40FF-B16C-0D597C24D9F3}"/>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3626118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440247" y="1240344"/>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Arial" panose="020B0604020202020204" pitchFamily="34" charset="0"/>
                <a:cs typeface="Arial" panose="020B0604020202020204" pitchFamily="34" charset="0"/>
              </a:rPr>
              <a:t>100,411 mujeres con capacitación y asesoría técnica para la implementación de buenas prácticas del hogar y el aprovechamiento de productos agropecuarios</a:t>
            </a:r>
          </a:p>
          <a:p>
            <a:pPr marL="0" indent="0">
              <a:buNone/>
            </a:pPr>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650407" y="1787128"/>
            <a:ext cx="10897722"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Q.33.65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Q. 31.52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“Ingresos Corrientes” y 21 “Ingresos Tributarios IVA Paz”</a:t>
            </a:r>
          </a:p>
          <a:p>
            <a:pPr marL="342900" indent="-342900">
              <a:buAutoNum type="alphaLcPeriod"/>
            </a:pPr>
            <a:endParaRPr lang="es-GT" sz="18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Apoyo a la Agricultura Familiar, Subprograma Apoyo para el Consumo Adecuado de Alimentos</a:t>
            </a:r>
          </a:p>
          <a:p>
            <a:pPr marL="457200" indent="-457200">
              <a:buAutoNum type="alphaLcPeriod"/>
            </a:pPr>
            <a:r>
              <a:rPr lang="es-GT" sz="1800" dirty="0">
                <a:latin typeface="Arial" panose="020B0604020202020204" pitchFamily="34" charset="0"/>
                <a:cs typeface="Arial" panose="020B0604020202020204" pitchFamily="34" charset="0"/>
              </a:rPr>
              <a:t>Meta: 101,995 mujeres</a:t>
            </a:r>
          </a:p>
          <a:p>
            <a:pPr marL="457200" indent="-457200">
              <a:buAutoNum type="alphaLcPeriod"/>
            </a:pPr>
            <a:r>
              <a:rPr lang="es-GT" sz="1800" dirty="0">
                <a:latin typeface="Arial" panose="020B0604020202020204" pitchFamily="34" charset="0"/>
                <a:cs typeface="Arial" panose="020B0604020202020204" pitchFamily="34" charset="0"/>
              </a:rPr>
              <a:t>Población beneficiada: 100,411 mujeres</a:t>
            </a:r>
          </a:p>
          <a:p>
            <a:pPr marL="457200" indent="-457200">
              <a:buAutoNum type="alphaLcPeriod"/>
            </a:pPr>
            <a:r>
              <a:rPr lang="es-GT" sz="1800" dirty="0">
                <a:latin typeface="Arial" panose="020B0604020202020204" pitchFamily="34" charset="0"/>
                <a:cs typeface="Arial" panose="020B0604020202020204" pitchFamily="34" charset="0"/>
              </a:rPr>
              <a:t>Ubicación geográfica: 339 municipios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 2021</a:t>
            </a:r>
          </a:p>
        </p:txBody>
      </p:sp>
      <p:sp>
        <p:nvSpPr>
          <p:cNvPr id="5" name="Título 1">
            <a:extLst>
              <a:ext uri="{FF2B5EF4-FFF2-40B4-BE49-F238E27FC236}">
                <a16:creationId xmlns:a16="http://schemas.microsoft.com/office/drawing/2014/main" xmlns="" id="{EFE7F3A4-3CFD-4B08-A15E-C6A1D0FF3409}"/>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368626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373201" y="1304531"/>
            <a:ext cx="11552910"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Arial" panose="020B0604020202020204" pitchFamily="34" charset="0"/>
                <a:cs typeface="Arial" panose="020B0604020202020204" pitchFamily="34" charset="0"/>
              </a:rPr>
              <a:t>180,681 promotores, agricultores y jóvenes de infra y subsistencia han recibido capacitación y asesoría técnica para mejorar sus sistemas productivos en apoyo a la economía familiar</a:t>
            </a:r>
          </a:p>
          <a:p>
            <a:pPr marL="0" indent="0">
              <a:buNone/>
            </a:pPr>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674740" y="1851315"/>
            <a:ext cx="10882135"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Q.196.93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Q.179.31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“Ingresos Corrientes” y 21 “Ingresos Tributarios IVA Paz”</a:t>
            </a:r>
          </a:p>
          <a:p>
            <a:pPr marL="342900" indent="-342900">
              <a:buAutoNum type="alphaLcPeriod"/>
            </a:pPr>
            <a:endParaRPr lang="es-GT" sz="18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Apoyo a la Agricultura Familiar, Subprograma Asistencia para el Mejoramiento de los Ingresos Familiares </a:t>
            </a:r>
          </a:p>
          <a:p>
            <a:pPr marL="457200" indent="-457200">
              <a:buAutoNum type="alphaLcPeriod"/>
            </a:pPr>
            <a:r>
              <a:rPr lang="es-GT" sz="1800" dirty="0">
                <a:latin typeface="Arial" panose="020B0604020202020204" pitchFamily="34" charset="0"/>
                <a:cs typeface="Arial" panose="020B0604020202020204" pitchFamily="34" charset="0"/>
              </a:rPr>
              <a:t>Meta: 188,521</a:t>
            </a:r>
          </a:p>
          <a:p>
            <a:pPr marL="457200" indent="-457200">
              <a:buAutoNum type="alphaLcPeriod"/>
            </a:pPr>
            <a:r>
              <a:rPr lang="es-GT" sz="1800" dirty="0">
                <a:latin typeface="Arial" panose="020B0604020202020204" pitchFamily="34" charset="0"/>
                <a:cs typeface="Arial" panose="020B0604020202020204" pitchFamily="34" charset="0"/>
              </a:rPr>
              <a:t>Población beneficiada: 180,681 promotores, agricultores y jóvenes</a:t>
            </a:r>
          </a:p>
          <a:p>
            <a:pPr marL="457200" indent="-457200">
              <a:buAutoNum type="alphaLcPeriod"/>
            </a:pPr>
            <a:r>
              <a:rPr lang="es-GT" sz="1800" dirty="0">
                <a:latin typeface="Arial" panose="020B0604020202020204" pitchFamily="34" charset="0"/>
                <a:cs typeface="Arial" panose="020B0604020202020204" pitchFamily="34" charset="0"/>
              </a:rPr>
              <a:t>Ubicación geográfica: 340 municipios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 2021</a:t>
            </a:r>
          </a:p>
        </p:txBody>
      </p:sp>
      <p:sp>
        <p:nvSpPr>
          <p:cNvPr id="5" name="Título 1">
            <a:extLst>
              <a:ext uri="{FF2B5EF4-FFF2-40B4-BE49-F238E27FC236}">
                <a16:creationId xmlns:a16="http://schemas.microsoft.com/office/drawing/2014/main" xmlns="" id="{761813A4-9566-4B0D-8EC1-BAFF389D0577}"/>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238380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CB0788E4-2E01-4CCF-942F-DCC66CE4A31B}"/>
              </a:ext>
            </a:extLst>
          </p:cNvPr>
          <p:cNvSpPr txBox="1">
            <a:spLocks/>
          </p:cNvSpPr>
          <p:nvPr/>
        </p:nvSpPr>
        <p:spPr>
          <a:xfrm>
            <a:off x="544895" y="458868"/>
            <a:ext cx="10073761" cy="7155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FUNCIONES DEL MINISTERIO DE AGRICULTURA, GANADERÍA Y ALIMENTACIÓN</a:t>
            </a:r>
          </a:p>
        </p:txBody>
      </p:sp>
      <p:sp>
        <p:nvSpPr>
          <p:cNvPr id="12" name="Marcador de contenido 6">
            <a:extLst>
              <a:ext uri="{FF2B5EF4-FFF2-40B4-BE49-F238E27FC236}">
                <a16:creationId xmlns:a16="http://schemas.microsoft.com/office/drawing/2014/main" xmlns="" id="{1BFFC554-FD5E-4415-8EC7-1DC22F8AE530}"/>
              </a:ext>
            </a:extLst>
          </p:cNvPr>
          <p:cNvSpPr txBox="1">
            <a:spLocks/>
          </p:cNvSpPr>
          <p:nvPr/>
        </p:nvSpPr>
        <p:spPr>
          <a:xfrm>
            <a:off x="272374" y="1666969"/>
            <a:ext cx="11449455" cy="49530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20000"/>
              </a:lnSpc>
              <a:buClr>
                <a:srgbClr val="0070C0"/>
              </a:buClr>
            </a:pPr>
            <a:r>
              <a:rPr lang="es-GT" sz="1800" dirty="0">
                <a:latin typeface="Arial" panose="020B0604020202020204" pitchFamily="34" charset="0"/>
                <a:cs typeface="Arial" panose="020B0604020202020204" pitchFamily="34" charset="0"/>
              </a:rPr>
              <a:t>Formular y ejecutar participativamente las Políticas de Desarrollo Agropecuario, y de los Recursos Hidrobiológicos, estos últimos en lo que le corresponda.</a:t>
            </a:r>
          </a:p>
          <a:p>
            <a:pPr lvl="1" algn="just">
              <a:lnSpc>
                <a:spcPct val="120000"/>
              </a:lnSpc>
              <a:buClr>
                <a:srgbClr val="0070C0"/>
              </a:buClr>
            </a:pPr>
            <a:endParaRPr lang="es-GT" sz="1000" dirty="0">
              <a:latin typeface="Arial" panose="020B0604020202020204" pitchFamily="34" charset="0"/>
              <a:cs typeface="Arial" panose="020B0604020202020204" pitchFamily="34" charset="0"/>
            </a:endParaRPr>
          </a:p>
          <a:p>
            <a:pPr lvl="1" algn="just">
              <a:lnSpc>
                <a:spcPct val="120000"/>
              </a:lnSpc>
              <a:buClr>
                <a:srgbClr val="0070C0"/>
              </a:buClr>
            </a:pPr>
            <a:r>
              <a:rPr lang="es-GT" sz="1800" dirty="0">
                <a:latin typeface="Arial" panose="020B0604020202020204" pitchFamily="34" charset="0"/>
                <a:cs typeface="Arial" panose="020B0604020202020204" pitchFamily="34" charset="0"/>
              </a:rPr>
              <a:t>Proponer y velar por la aplicación de normas claras y estables, en materia de actividades agrícolas, pecuarias y fitozoosanitarias, y de los recursos hidrobiológicos.</a:t>
            </a:r>
          </a:p>
          <a:p>
            <a:pPr lvl="1" algn="just">
              <a:lnSpc>
                <a:spcPct val="120000"/>
              </a:lnSpc>
              <a:buClr>
                <a:srgbClr val="0070C0"/>
              </a:buClr>
            </a:pPr>
            <a:endParaRPr lang="es-GT" sz="1000" dirty="0">
              <a:latin typeface="Arial" panose="020B0604020202020204" pitchFamily="34" charset="0"/>
              <a:cs typeface="Arial" panose="020B0604020202020204" pitchFamily="34" charset="0"/>
            </a:endParaRPr>
          </a:p>
          <a:p>
            <a:pPr lvl="1" algn="just">
              <a:lnSpc>
                <a:spcPct val="120000"/>
              </a:lnSpc>
              <a:buClr>
                <a:srgbClr val="0070C0"/>
              </a:buClr>
            </a:pPr>
            <a:r>
              <a:rPr lang="es-GT" sz="1800" dirty="0">
                <a:latin typeface="Arial" panose="020B0604020202020204" pitchFamily="34" charset="0"/>
                <a:cs typeface="Arial" panose="020B0604020202020204" pitchFamily="34" charset="0"/>
              </a:rPr>
              <a:t>Desarrollar mecanismos y procedimientos que contribuyan a la seguridad alimentaria de la población, velando por la calidad de los productos.</a:t>
            </a:r>
          </a:p>
          <a:p>
            <a:pPr lvl="1" algn="just">
              <a:lnSpc>
                <a:spcPct val="120000"/>
              </a:lnSpc>
              <a:buClr>
                <a:srgbClr val="0070C0"/>
              </a:buClr>
            </a:pPr>
            <a:endParaRPr lang="es-GT" sz="1000" dirty="0">
              <a:latin typeface="Arial" panose="020B0604020202020204" pitchFamily="34" charset="0"/>
              <a:cs typeface="Arial" panose="020B0604020202020204" pitchFamily="34" charset="0"/>
            </a:endParaRPr>
          </a:p>
          <a:p>
            <a:pPr lvl="1" algn="just">
              <a:lnSpc>
                <a:spcPct val="120000"/>
              </a:lnSpc>
              <a:buClr>
                <a:srgbClr val="0070C0"/>
              </a:buClr>
            </a:pPr>
            <a:r>
              <a:rPr lang="es-GT" sz="1800" dirty="0">
                <a:latin typeface="Arial" panose="020B0604020202020204" pitchFamily="34" charset="0"/>
                <a:cs typeface="Arial" panose="020B0604020202020204" pitchFamily="34" charset="0"/>
              </a:rPr>
              <a:t>Ejercer control, supervisión y vigilancia, en la calidad y seguridad de la producción, importación, exportación, transporte, registro, disposición y uso de productos plaguicidas y fertilizantes, rigiéndose por estándares internacionalmente aceptados.</a:t>
            </a:r>
          </a:p>
          <a:p>
            <a:pPr marL="457200" lvl="1" indent="0">
              <a:buFont typeface="Arial" panose="020B0604020202020204" pitchFamily="34" charset="0"/>
              <a:buNone/>
            </a:pPr>
            <a:endParaRPr lang="es-GT" sz="1600" b="1"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1600" b="1" dirty="0">
                <a:latin typeface="Arial" panose="020B0604020202020204" pitchFamily="34" charset="0"/>
                <a:cs typeface="Arial" panose="020B0604020202020204" pitchFamily="34" charset="0"/>
              </a:rPr>
              <a:t> </a:t>
            </a:r>
            <a:r>
              <a:rPr lang="es-GT" sz="1600" dirty="0">
                <a:latin typeface="Arial" panose="020B0604020202020204" pitchFamily="34" charset="0"/>
                <a:cs typeface="Arial" panose="020B0604020202020204" pitchFamily="34" charset="0"/>
              </a:rPr>
              <a:t/>
            </a:r>
            <a:br>
              <a:rPr lang="es-GT" sz="1600" dirty="0">
                <a:latin typeface="Arial" panose="020B0604020202020204" pitchFamily="34" charset="0"/>
                <a:cs typeface="Arial" panose="020B0604020202020204" pitchFamily="34" charset="0"/>
              </a:rPr>
            </a:br>
            <a:endParaRPr lang="es-GT" sz="1600" b="1" dirty="0">
              <a:solidFill>
                <a:srgbClr val="0070C0"/>
              </a:solidFill>
              <a:latin typeface="Arial" panose="020B0604020202020204" pitchFamily="34" charset="0"/>
              <a:cs typeface="Arial" panose="020B0604020202020204" pitchFamily="34" charset="0"/>
            </a:endParaRPr>
          </a:p>
          <a:p>
            <a:pPr lvl="1"/>
            <a:endParaRPr lang="es-G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381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309710" y="1164202"/>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Arial" panose="020B0604020202020204" pitchFamily="34" charset="0"/>
                <a:cs typeface="Arial" panose="020B0604020202020204" pitchFamily="34" charset="0"/>
              </a:rPr>
              <a:t>1,777 productores asistidos técnica y financieramente para fortalecimiento de encadenamientos productivos y comerciales</a:t>
            </a:r>
          </a:p>
          <a:p>
            <a:pPr marL="0" indent="0">
              <a:buNone/>
            </a:pPr>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855057" y="1637818"/>
            <a:ext cx="10714396" cy="41919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Q.9.02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Q.8.66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“Ingresos Corrientes” ; 21 “Ingresos Tributarios IVA Paz” y 61 “Donaciones Externas”</a:t>
            </a:r>
          </a:p>
          <a:p>
            <a:pPr marL="342900" indent="-342900">
              <a:buAutoNum type="alphaLcPeriod"/>
            </a:pPr>
            <a:endParaRPr lang="es-GT" sz="18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Font typeface="Arial" panose="020B0604020202020204" pitchFamily="34" charset="0"/>
              <a:buAutoNum type="alphaLcPeriod"/>
            </a:pPr>
            <a:r>
              <a:rPr lang="es-GT" sz="1800" dirty="0">
                <a:latin typeface="Arial" panose="020B0604020202020204" pitchFamily="34" charset="0"/>
                <a:cs typeface="Arial" panose="020B0604020202020204" pitchFamily="34" charset="0"/>
              </a:rPr>
              <a:t>Programa: Apoyo a la Agricultura Familiar, Subprograma Asistencia para el Mejoramiento de los Ingresos Familiares </a:t>
            </a:r>
          </a:p>
          <a:p>
            <a:pPr marL="457200" indent="-457200">
              <a:buAutoNum type="alphaLcPeriod"/>
            </a:pPr>
            <a:r>
              <a:rPr lang="es-GT" sz="1800" dirty="0">
                <a:latin typeface="Arial" panose="020B0604020202020204" pitchFamily="34" charset="0"/>
                <a:cs typeface="Arial" panose="020B0604020202020204" pitchFamily="34" charset="0"/>
              </a:rPr>
              <a:t>Meta: 1,777 productores</a:t>
            </a:r>
          </a:p>
          <a:p>
            <a:pPr marL="457200" indent="-457200">
              <a:buAutoNum type="alphaLcPeriod"/>
            </a:pPr>
            <a:r>
              <a:rPr lang="es-GT" sz="1800" dirty="0">
                <a:latin typeface="Arial" panose="020B0604020202020204" pitchFamily="34" charset="0"/>
                <a:cs typeface="Arial" panose="020B0604020202020204" pitchFamily="34" charset="0"/>
              </a:rPr>
              <a:t>Población beneficiada: 1,777 productores</a:t>
            </a:r>
          </a:p>
          <a:p>
            <a:pPr marL="457200" indent="-457200">
              <a:buAutoNum type="alphaLcPeriod"/>
            </a:pPr>
            <a:r>
              <a:rPr lang="es-GT" sz="1800" dirty="0">
                <a:latin typeface="Arial" panose="020B0604020202020204" pitchFamily="34" charset="0"/>
                <a:cs typeface="Arial" panose="020B0604020202020204" pitchFamily="34" charset="0"/>
              </a:rPr>
              <a:t>Ubicación geográfica: 6 municipios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 2021</a:t>
            </a:r>
          </a:p>
        </p:txBody>
      </p:sp>
      <p:sp>
        <p:nvSpPr>
          <p:cNvPr id="5" name="Título 1">
            <a:extLst>
              <a:ext uri="{FF2B5EF4-FFF2-40B4-BE49-F238E27FC236}">
                <a16:creationId xmlns:a16="http://schemas.microsoft.com/office/drawing/2014/main" xmlns="" id="{70CF2DF0-BCED-4571-B800-B98252B0F287}"/>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3818444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470002" y="1238789"/>
            <a:ext cx="11543657"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Arial" panose="020B0604020202020204" pitchFamily="34" charset="0"/>
                <a:cs typeface="Arial" panose="020B0604020202020204" pitchFamily="34" charset="0"/>
              </a:rPr>
              <a:t>20,085 familias de agricultura familiar con niños menores de dos años de edad con capacitación y asistencia técnica para incrementar los ingresos familiares </a:t>
            </a:r>
          </a:p>
          <a:p>
            <a:pPr marL="0" inden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884632" y="1712404"/>
            <a:ext cx="10714396" cy="41919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presupuestarios</a:t>
            </a:r>
          </a:p>
          <a:p>
            <a:pPr marL="342900" indent="-342900">
              <a:buAutoNum type="alphaLcPeriod"/>
            </a:pPr>
            <a:r>
              <a:rPr lang="es-GT" sz="2000" dirty="0">
                <a:latin typeface="Arial" panose="020B0604020202020204" pitchFamily="34" charset="0"/>
                <a:cs typeface="Arial" panose="020B0604020202020204" pitchFamily="34" charset="0"/>
              </a:rPr>
              <a:t>Presupuesto vigente: Q.00.00 millones</a:t>
            </a:r>
          </a:p>
          <a:p>
            <a:pPr marL="342900" indent="-342900">
              <a:buAutoNum type="alphaLcPeriod"/>
            </a:pPr>
            <a:r>
              <a:rPr lang="es-GT" sz="2000" dirty="0">
                <a:latin typeface="Arial" panose="020B0604020202020204" pitchFamily="34" charset="0"/>
                <a:cs typeface="Arial" panose="020B0604020202020204" pitchFamily="34" charset="0"/>
              </a:rPr>
              <a:t>Presupuesto ejecutado: Q.0.00 El presupuesto utilizado responde al pago de honorarios de los extensionistas</a:t>
            </a:r>
          </a:p>
          <a:p>
            <a:pPr marL="0" indent="0">
              <a:buNone/>
            </a:pPr>
            <a:endParaRPr lang="es-GT" sz="20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de planificación estatal</a:t>
            </a:r>
          </a:p>
          <a:p>
            <a:pPr marL="457200" indent="-457200">
              <a:buFont typeface="Arial" panose="020B0604020202020204" pitchFamily="34" charset="0"/>
              <a:buAutoNum type="alphaLcPeriod"/>
            </a:pPr>
            <a:r>
              <a:rPr lang="es-GT" sz="2000" dirty="0">
                <a:latin typeface="Arial" panose="020B0604020202020204" pitchFamily="34" charset="0"/>
                <a:cs typeface="Arial" panose="020B0604020202020204" pitchFamily="34" charset="0"/>
              </a:rPr>
              <a:t>Programa: Apoyo a la Agricultura Familiar, Subprograma Apoyo a Agricultores Familiares en la Prevención de la Desnutrición Crónica </a:t>
            </a:r>
          </a:p>
          <a:p>
            <a:pPr marL="457200" indent="-457200">
              <a:buFont typeface="Arial" panose="020B0604020202020204" pitchFamily="34" charset="0"/>
              <a:buAutoNum type="alphaLcPeriod"/>
            </a:pPr>
            <a:r>
              <a:rPr lang="es-GT" sz="2000" dirty="0">
                <a:latin typeface="Arial" panose="020B0604020202020204" pitchFamily="34" charset="0"/>
                <a:cs typeface="Arial" panose="020B0604020202020204" pitchFamily="34" charset="0"/>
              </a:rPr>
              <a:t>Meta: 20,307 productores</a:t>
            </a:r>
          </a:p>
          <a:p>
            <a:pPr marL="457200" indent="-457200">
              <a:buAutoNum type="alphaLcPeriod"/>
            </a:pPr>
            <a:r>
              <a:rPr lang="es-GT" sz="2000" dirty="0">
                <a:latin typeface="Arial" panose="020B0604020202020204" pitchFamily="34" charset="0"/>
                <a:cs typeface="Arial" panose="020B0604020202020204" pitchFamily="34" charset="0"/>
              </a:rPr>
              <a:t>Población beneficiada: 20,085 familias</a:t>
            </a:r>
          </a:p>
          <a:p>
            <a:pPr marL="457200" indent="-457200">
              <a:buAutoNum type="alphaLcPeriod"/>
            </a:pPr>
            <a:r>
              <a:rPr lang="es-GT" sz="2000" dirty="0">
                <a:latin typeface="Arial" panose="020B0604020202020204" pitchFamily="34" charset="0"/>
                <a:cs typeface="Arial" panose="020B0604020202020204" pitchFamily="34" charset="0"/>
              </a:rPr>
              <a:t>Ubicación geográfica: 151 municipios</a:t>
            </a:r>
          </a:p>
          <a:p>
            <a:pPr marL="457200" indent="-457200">
              <a:buAutoNum type="alphaLcPeriod"/>
            </a:pPr>
            <a:r>
              <a:rPr lang="es-GT" sz="2000" dirty="0">
                <a:latin typeface="Arial" panose="020B0604020202020204" pitchFamily="34" charset="0"/>
                <a:cs typeface="Arial" panose="020B0604020202020204" pitchFamily="34" charset="0"/>
              </a:rPr>
              <a:t>Plazo de ejecución: enero-diciembre 2021</a:t>
            </a:r>
          </a:p>
        </p:txBody>
      </p:sp>
      <p:sp>
        <p:nvSpPr>
          <p:cNvPr id="5" name="Título 1">
            <a:extLst>
              <a:ext uri="{FF2B5EF4-FFF2-40B4-BE49-F238E27FC236}">
                <a16:creationId xmlns:a16="http://schemas.microsoft.com/office/drawing/2014/main" xmlns="" id="{99660F38-D4FC-485A-B189-E58D3760A34A}"/>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174135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337107" y="1214404"/>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Arial" panose="020B0604020202020204" pitchFamily="34" charset="0"/>
                <a:cs typeface="Arial" panose="020B0604020202020204" pitchFamily="34" charset="0"/>
              </a:rPr>
              <a:t>19,870 productores agropecuarios y forestales asistidos en el manejo y conservación de recursos naturales </a:t>
            </a: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755378" y="1897077"/>
            <a:ext cx="10882135"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Q.6.23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Q.5.97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“Ingresos Corrientes”</a:t>
            </a:r>
          </a:p>
          <a:p>
            <a:pPr marL="0" indent="0">
              <a:buNone/>
            </a:pPr>
            <a:endParaRPr lang="es-GT" sz="18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Desarrollo Sostenible de los Recursos Naturales Renovables</a:t>
            </a:r>
          </a:p>
          <a:p>
            <a:pPr marL="457200" indent="-457200">
              <a:buAutoNum type="alphaLcPeriod"/>
            </a:pPr>
            <a:r>
              <a:rPr lang="es-GT" sz="1800" dirty="0">
                <a:latin typeface="Arial" panose="020B0604020202020204" pitchFamily="34" charset="0"/>
                <a:cs typeface="Arial" panose="020B0604020202020204" pitchFamily="34" charset="0"/>
              </a:rPr>
              <a:t>Meta: 19,976</a:t>
            </a:r>
          </a:p>
          <a:p>
            <a:pPr marL="457200" indent="-457200">
              <a:buAutoNum type="alphaLcPeriod"/>
            </a:pPr>
            <a:r>
              <a:rPr lang="es-GT" sz="1800" dirty="0">
                <a:latin typeface="Arial" panose="020B0604020202020204" pitchFamily="34" charset="0"/>
                <a:cs typeface="Arial" panose="020B0604020202020204" pitchFamily="34" charset="0"/>
              </a:rPr>
              <a:t>Población beneficiada: 18,870 productores agropecuarios y forestales</a:t>
            </a:r>
          </a:p>
          <a:p>
            <a:pPr marL="457200" indent="-457200">
              <a:buAutoNum type="alphaLcPeriod"/>
            </a:pPr>
            <a:r>
              <a:rPr lang="es-GT" sz="1800" dirty="0">
                <a:latin typeface="Arial" panose="020B0604020202020204" pitchFamily="34" charset="0"/>
                <a:cs typeface="Arial" panose="020B0604020202020204" pitchFamily="34" charset="0"/>
              </a:rPr>
              <a:t>Ubicación geográfica: 340 municipios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 2021</a:t>
            </a:r>
          </a:p>
        </p:txBody>
      </p:sp>
      <p:sp>
        <p:nvSpPr>
          <p:cNvPr id="5" name="Título 1">
            <a:extLst>
              <a:ext uri="{FF2B5EF4-FFF2-40B4-BE49-F238E27FC236}">
                <a16:creationId xmlns:a16="http://schemas.microsoft.com/office/drawing/2014/main" xmlns="" id="{88DC9269-65C2-4F9A-991C-4BF26C22D7B2}"/>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228191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536002" y="1102574"/>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Arial" panose="020B0604020202020204" pitchFamily="34" charset="0"/>
                <a:cs typeface="Arial" panose="020B0604020202020204" pitchFamily="34" charset="0"/>
              </a:rPr>
              <a:t>1,273 resoluciones emitidas por arrendamiento de áreas de reservas territoriales del Estado </a:t>
            </a: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686772" y="1916221"/>
            <a:ext cx="10882135" cy="40456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2200" b="1" dirty="0">
                <a:latin typeface="Arial" panose="020B0604020202020204" pitchFamily="34" charset="0"/>
                <a:cs typeface="Arial" panose="020B0604020202020204" pitchFamily="34" charset="0"/>
              </a:rPr>
              <a:t>Aspectos presupuestarios</a:t>
            </a:r>
          </a:p>
          <a:p>
            <a:pPr marL="342900" indent="-342900">
              <a:buAutoNum type="alphaLcPeriod"/>
            </a:pPr>
            <a:r>
              <a:rPr lang="es-GT" sz="2200" dirty="0">
                <a:latin typeface="Arial" panose="020B0604020202020204" pitchFamily="34" charset="0"/>
                <a:cs typeface="Arial" panose="020B0604020202020204" pitchFamily="34" charset="0"/>
              </a:rPr>
              <a:t>Presupuesto vigente: Q. 19.96 millones</a:t>
            </a:r>
          </a:p>
          <a:p>
            <a:pPr marL="342900" indent="-342900">
              <a:buAutoNum type="alphaLcPeriod"/>
            </a:pPr>
            <a:r>
              <a:rPr lang="es-GT" sz="2200" dirty="0">
                <a:latin typeface="Arial" panose="020B0604020202020204" pitchFamily="34" charset="0"/>
                <a:cs typeface="Arial" panose="020B0604020202020204" pitchFamily="34" charset="0"/>
              </a:rPr>
              <a:t>Presupuesto ejecutado: Q.18.49 millones</a:t>
            </a:r>
          </a:p>
          <a:p>
            <a:pPr marL="342900" indent="-342900">
              <a:buAutoNum type="alphaLcPeriod"/>
            </a:pPr>
            <a:r>
              <a:rPr lang="es-GT" sz="2200" dirty="0">
                <a:latin typeface="Arial" panose="020B0604020202020204" pitchFamily="34" charset="0"/>
                <a:cs typeface="Arial" panose="020B0604020202020204" pitchFamily="34" charset="0"/>
              </a:rPr>
              <a:t>Fuente de financiamiento: 11 “Ingresos Corrientes”; 31 “Ingresos Propios” y 32 “Disminución de Caja y Bancos de Ingresos Propios”</a:t>
            </a:r>
          </a:p>
          <a:p>
            <a:pPr marL="0" indent="0">
              <a:buNone/>
            </a:pPr>
            <a:endParaRPr lang="es-GT" sz="2200" b="1" dirty="0">
              <a:latin typeface="Arial" panose="020B0604020202020204" pitchFamily="34" charset="0"/>
              <a:cs typeface="Arial" panose="020B0604020202020204" pitchFamily="34" charset="0"/>
            </a:endParaRPr>
          </a:p>
          <a:p>
            <a:pPr marL="0" indent="0">
              <a:buNone/>
            </a:pPr>
            <a:r>
              <a:rPr lang="es-GT" sz="22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2200" dirty="0">
                <a:latin typeface="Arial" panose="020B0604020202020204" pitchFamily="34" charset="0"/>
                <a:cs typeface="Arial" panose="020B0604020202020204" pitchFamily="34" charset="0"/>
              </a:rPr>
              <a:t>Programa: Desarrollo Sostenible de los Recursos Naturales Renovables</a:t>
            </a:r>
          </a:p>
          <a:p>
            <a:pPr marL="457200" indent="-457200">
              <a:buAutoNum type="alphaLcPeriod"/>
            </a:pPr>
            <a:r>
              <a:rPr lang="es-GT" sz="2200" dirty="0">
                <a:latin typeface="Arial" panose="020B0604020202020204" pitchFamily="34" charset="0"/>
                <a:cs typeface="Arial" panose="020B0604020202020204" pitchFamily="34" charset="0"/>
              </a:rPr>
              <a:t>Meta: 1,496</a:t>
            </a:r>
          </a:p>
          <a:p>
            <a:pPr marL="457200" indent="-457200">
              <a:buAutoNum type="alphaLcPeriod"/>
            </a:pPr>
            <a:r>
              <a:rPr lang="es-GT" sz="2200" dirty="0">
                <a:latin typeface="Arial" panose="020B0604020202020204" pitchFamily="34" charset="0"/>
                <a:cs typeface="Arial" panose="020B0604020202020204" pitchFamily="34" charset="0"/>
              </a:rPr>
              <a:t>Ubicación geográfica: 6 municipios</a:t>
            </a:r>
          </a:p>
          <a:p>
            <a:pPr marL="457200" indent="-457200">
              <a:buAutoNum type="alphaLcPeriod"/>
            </a:pPr>
            <a:r>
              <a:rPr lang="es-GT" sz="22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1B507FAC-5FCB-43D6-9030-50F9697D6085}"/>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920502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387531" y="1159929"/>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Arial" panose="020B0604020202020204" pitchFamily="34" charset="0"/>
                <a:cs typeface="Arial" panose="020B0604020202020204" pitchFamily="34" charset="0"/>
              </a:rPr>
              <a:t>2,960 personas con incentivos en apoyo a la reforestación para la protección de fuentes de agua y zonas de recarga hídrica </a:t>
            </a: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686772" y="1916221"/>
            <a:ext cx="10882135"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presupuestarios</a:t>
            </a:r>
          </a:p>
          <a:p>
            <a:pPr marL="342900" indent="-342900">
              <a:buAutoNum type="alphaLcPeriod"/>
            </a:pPr>
            <a:r>
              <a:rPr lang="es-GT" sz="2000" dirty="0">
                <a:latin typeface="Arial" panose="020B0604020202020204" pitchFamily="34" charset="0"/>
                <a:cs typeface="Arial" panose="020B0604020202020204" pitchFamily="34" charset="0"/>
              </a:rPr>
              <a:t>Presupuesto vigente: Q. 6.62 millones</a:t>
            </a:r>
          </a:p>
          <a:p>
            <a:pPr marL="342900" indent="-342900">
              <a:buAutoNum type="alphaLcPeriod"/>
            </a:pPr>
            <a:r>
              <a:rPr lang="es-GT" sz="2000" dirty="0">
                <a:latin typeface="Arial" panose="020B0604020202020204" pitchFamily="34" charset="0"/>
                <a:cs typeface="Arial" panose="020B0604020202020204" pitchFamily="34" charset="0"/>
              </a:rPr>
              <a:t>Presupuesto ejecutado: Q.6.52 millones</a:t>
            </a:r>
          </a:p>
          <a:p>
            <a:pPr marL="342900" indent="-342900">
              <a:buAutoNum type="alphaLcPeriod"/>
            </a:pPr>
            <a:r>
              <a:rPr lang="es-GT" sz="2000" dirty="0">
                <a:latin typeface="Arial" panose="020B0604020202020204" pitchFamily="34" charset="0"/>
                <a:cs typeface="Arial" panose="020B0604020202020204" pitchFamily="34" charset="0"/>
              </a:rPr>
              <a:t>Fuente de financiamiento: 11 “Ingresos Corrientes”</a:t>
            </a:r>
          </a:p>
          <a:p>
            <a:pPr marL="0" indent="0">
              <a:buNone/>
            </a:pPr>
            <a:endParaRPr lang="es-GT" sz="20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2000" dirty="0">
                <a:latin typeface="Arial" panose="020B0604020202020204" pitchFamily="34" charset="0"/>
                <a:cs typeface="Arial" panose="020B0604020202020204" pitchFamily="34" charset="0"/>
              </a:rPr>
              <a:t>Programa: Desarrollo Sostenible de los Recursos Naturales Renovables</a:t>
            </a:r>
          </a:p>
          <a:p>
            <a:pPr marL="457200" indent="-457200">
              <a:buAutoNum type="alphaLcPeriod"/>
            </a:pPr>
            <a:r>
              <a:rPr lang="es-GT" sz="2000" dirty="0">
                <a:latin typeface="Arial" panose="020B0604020202020204" pitchFamily="34" charset="0"/>
                <a:cs typeface="Arial" panose="020B0604020202020204" pitchFamily="34" charset="0"/>
              </a:rPr>
              <a:t>Meta: 2,960</a:t>
            </a:r>
          </a:p>
          <a:p>
            <a:pPr marL="457200" indent="-457200">
              <a:buAutoNum type="alphaLcPeriod"/>
            </a:pPr>
            <a:r>
              <a:rPr lang="es-GT" sz="2000" dirty="0">
                <a:latin typeface="Arial" panose="020B0604020202020204" pitchFamily="34" charset="0"/>
                <a:cs typeface="Arial" panose="020B0604020202020204" pitchFamily="34" charset="0"/>
              </a:rPr>
              <a:t>Ubicación geográfica: 21 municipios</a:t>
            </a:r>
          </a:p>
          <a:p>
            <a:pPr marL="457200" indent="-457200">
              <a:buAutoNum type="alphaLcPeriod"/>
            </a:pPr>
            <a:r>
              <a:rPr lang="es-GT" sz="20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DD9DD3F7-B6CA-4C54-8F94-B37959509324}"/>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2978837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332917" y="1186113"/>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Arial" panose="020B0604020202020204" pitchFamily="34" charset="0"/>
                <a:cs typeface="Arial" panose="020B0604020202020204" pitchFamily="34" charset="0"/>
              </a:rPr>
              <a:t>285,639 documentos emitidos, apoyando a 61,101 usuarios o representantes de empresas y 17,822 personas capacitadas en temas de fitozoogenética, sanitario y fitosanitario e inocuidad </a:t>
            </a:r>
          </a:p>
          <a:p>
            <a:pPr marL="0" indent="0">
              <a:buNone/>
            </a:pPr>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1037158" y="1975128"/>
            <a:ext cx="10897722"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Q.36.01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Q. 32.94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“Ingresos Corrientes”; 31 “Ingresos Propias” y 32 “Disminución de Caja y Bancos de Ingresos propios”</a:t>
            </a:r>
          </a:p>
          <a:p>
            <a:pPr marL="342900" indent="-342900">
              <a:buAutoNum type="alphaLcPeriod"/>
            </a:pPr>
            <a:endParaRPr lang="es-GT" sz="18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Apoyo a la Productividad y Competitividad Agropecuaria e Hidrobiológica</a:t>
            </a:r>
          </a:p>
          <a:p>
            <a:pPr marL="457200" indent="-457200">
              <a:buAutoNum type="alphaLcPeriod"/>
            </a:pPr>
            <a:r>
              <a:rPr lang="es-GT" sz="1800" dirty="0">
                <a:latin typeface="Arial" panose="020B0604020202020204" pitchFamily="34" charset="0"/>
                <a:cs typeface="Arial" panose="020B0604020202020204" pitchFamily="34" charset="0"/>
              </a:rPr>
              <a:t>Meta: 287,115 documentos y 19,983 personas capacitadas</a:t>
            </a:r>
          </a:p>
          <a:p>
            <a:pPr marL="457200" indent="-457200">
              <a:buAutoNum type="alphaLcPeriod"/>
            </a:pPr>
            <a:r>
              <a:rPr lang="es-GT" sz="1800" dirty="0">
                <a:latin typeface="Arial" panose="020B0604020202020204" pitchFamily="34" charset="0"/>
                <a:cs typeface="Arial" panose="020B0604020202020204" pitchFamily="34" charset="0"/>
              </a:rPr>
              <a:t>Población beneficiada: 61,101 usuarios o representantes de empresas y 17,873 personas con capacitación</a:t>
            </a:r>
          </a:p>
          <a:p>
            <a:pPr marL="457200" indent="-457200">
              <a:buAutoNum type="alphaLcPeriod"/>
            </a:pPr>
            <a:r>
              <a:rPr lang="es-GT" sz="18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65D2F9CE-08FB-41C8-9565-69BCC2855B18}"/>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45320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387531" y="1317920"/>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400" b="1" dirty="0">
                <a:latin typeface="Arial" panose="020B0604020202020204" pitchFamily="34" charset="0"/>
                <a:cs typeface="Arial" panose="020B0604020202020204" pitchFamily="34" charset="0"/>
              </a:rPr>
              <a:t>118 productores de hidrobiológicos capacitados y asistidos técnicamente </a:t>
            </a:r>
          </a:p>
          <a:p>
            <a:endParaRPr lang="es-GT" sz="3600" dirty="0">
              <a:latin typeface="Arial" panose="020B0604020202020204" pitchFamily="34" charset="0"/>
              <a:cs typeface="Arial" panose="020B0604020202020204" pitchFamily="34" charset="0"/>
            </a:endParaRPr>
          </a:p>
          <a:p>
            <a:endParaRPr lang="es-GT" sz="3600" dirty="0">
              <a:latin typeface="Arial" panose="020B0604020202020204" pitchFamily="34" charset="0"/>
              <a:cs typeface="Arial" panose="020B0604020202020204" pitchFamily="34" charset="0"/>
            </a:endParaRPr>
          </a:p>
          <a:p>
            <a:endParaRPr lang="es-GT" sz="36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855470" y="1864704"/>
            <a:ext cx="10882135"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5.25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Q. 3.33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“Ingresos Corrientes”; 31 “Ingresos Propias” y 32 “Disminución de Caja y Bancos de Ingresos propios”</a:t>
            </a:r>
          </a:p>
          <a:p>
            <a:pPr marL="0" indent="0">
              <a:buNone/>
            </a:pPr>
            <a:endParaRPr lang="es-GT" sz="18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Apoyo a la Productividad y Competitividad Agropecuaria e Hidrobiológica </a:t>
            </a:r>
          </a:p>
          <a:p>
            <a:pPr marL="457200" indent="-457200">
              <a:buAutoNum type="alphaLcPeriod"/>
            </a:pPr>
            <a:r>
              <a:rPr lang="es-GT" sz="1800" dirty="0">
                <a:latin typeface="Arial" panose="020B0604020202020204" pitchFamily="34" charset="0"/>
                <a:cs typeface="Arial" panose="020B0604020202020204" pitchFamily="34" charset="0"/>
              </a:rPr>
              <a:t>Meta: 137</a:t>
            </a:r>
          </a:p>
          <a:p>
            <a:pPr marL="457200" indent="-457200">
              <a:buAutoNum type="alphaLcPeriod"/>
            </a:pPr>
            <a:r>
              <a:rPr lang="es-GT" sz="1800" dirty="0">
                <a:latin typeface="Arial" panose="020B0604020202020204" pitchFamily="34" charset="0"/>
                <a:cs typeface="Arial" panose="020B0604020202020204" pitchFamily="34" charset="0"/>
              </a:rPr>
              <a:t>Población beneficiada: 118 productores de hidrobiológicos</a:t>
            </a:r>
          </a:p>
          <a:p>
            <a:pPr marL="457200" indent="-457200">
              <a:buAutoNum type="alphaLcPeriod"/>
            </a:pPr>
            <a:r>
              <a:rPr lang="es-GT" sz="1800" dirty="0">
                <a:latin typeface="Arial" panose="020B0604020202020204" pitchFamily="34" charset="0"/>
                <a:cs typeface="Arial" panose="020B0604020202020204" pitchFamily="34" charset="0"/>
              </a:rPr>
              <a:t>Ubicación geográfica: 16 municipios</a:t>
            </a:r>
          </a:p>
          <a:p>
            <a:pPr marL="457200" indent="-457200">
              <a:buAutoNum type="alphaLcPeriod"/>
            </a:pPr>
            <a:r>
              <a:rPr lang="es-GT" sz="18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487F22CB-0168-4F66-BC32-84C293B3BF69}"/>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1628710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523970" y="1302100"/>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Arial" panose="020B0604020202020204" pitchFamily="34" charset="0"/>
                <a:cs typeface="Arial" panose="020B0604020202020204" pitchFamily="34" charset="0"/>
              </a:rPr>
              <a:t>8,416 productores o integrantes de organizaciones agropecuarias con capacitación y asesoría técnica</a:t>
            </a: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917932" y="1848884"/>
            <a:ext cx="10882135"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15.72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Q. 14.18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“Ingresos Corrientes”; 21 “Ingresos Tributarios IVA Paz” y 61 “Donaciones Externas”</a:t>
            </a:r>
          </a:p>
          <a:p>
            <a:pPr marL="342900" indent="-342900">
              <a:buAutoNum type="alphaLcPeriod"/>
            </a:pPr>
            <a:endParaRPr lang="es-GT" sz="18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Apoyo a la Productividad y Competitividad Agropecuaria e Hidrobiológica </a:t>
            </a:r>
          </a:p>
          <a:p>
            <a:pPr marL="457200" indent="-457200">
              <a:buAutoNum type="alphaLcPeriod"/>
            </a:pPr>
            <a:r>
              <a:rPr lang="es-GT" sz="1800" dirty="0">
                <a:latin typeface="Arial" panose="020B0604020202020204" pitchFamily="34" charset="0"/>
                <a:cs typeface="Arial" panose="020B0604020202020204" pitchFamily="34" charset="0"/>
              </a:rPr>
              <a:t>Meta: 8,416</a:t>
            </a:r>
          </a:p>
          <a:p>
            <a:pPr marL="457200" indent="-457200">
              <a:buAutoNum type="alphaLcPeriod"/>
            </a:pPr>
            <a:r>
              <a:rPr lang="es-GT" sz="1800" dirty="0">
                <a:latin typeface="Arial" panose="020B0604020202020204" pitchFamily="34" charset="0"/>
                <a:cs typeface="Arial" panose="020B0604020202020204" pitchFamily="34" charset="0"/>
              </a:rPr>
              <a:t>Población beneficiada: 8,416 productores</a:t>
            </a:r>
          </a:p>
          <a:p>
            <a:pPr marL="457200" indent="-457200">
              <a:buAutoNum type="alphaLcPeriod"/>
            </a:pPr>
            <a:r>
              <a:rPr lang="es-GT" sz="1800" dirty="0">
                <a:latin typeface="Arial" panose="020B0604020202020204" pitchFamily="34" charset="0"/>
                <a:cs typeface="Arial" panose="020B0604020202020204" pitchFamily="34" charset="0"/>
              </a:rPr>
              <a:t>Ubicación geográfica: 151 municipios</a:t>
            </a:r>
          </a:p>
          <a:p>
            <a:pPr marL="457200" indent="-457200">
              <a:buAutoNum type="alphaLcPeriod"/>
            </a:pPr>
            <a:r>
              <a:rPr lang="es-GT" sz="18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66F7CA12-FA7A-4ECA-8DFC-7BCDD6604990}"/>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2963554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387531" y="1094852"/>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Arial" panose="020B0604020202020204" pitchFamily="34" charset="0"/>
                <a:cs typeface="Arial" panose="020B0604020202020204" pitchFamily="34" charset="0"/>
              </a:rPr>
              <a:t>1,365 integrantes de 16 organización de productores agropecuarios con asistencia financiera no reembolsable para mejorar la productividad y competitividad</a:t>
            </a: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717722" y="1797117"/>
            <a:ext cx="10882135"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7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presupuestarios</a:t>
            </a:r>
          </a:p>
          <a:p>
            <a:pPr marL="342900" indent="-342900">
              <a:buAutoNum type="alphaLcPeriod"/>
            </a:pPr>
            <a:r>
              <a:rPr lang="es-GT" sz="2000" dirty="0">
                <a:latin typeface="Arial" panose="020B0604020202020204" pitchFamily="34" charset="0"/>
                <a:cs typeface="Arial" panose="020B0604020202020204" pitchFamily="34" charset="0"/>
              </a:rPr>
              <a:t>Presupuesto vigente: Q. 44.77 millones</a:t>
            </a:r>
          </a:p>
          <a:p>
            <a:pPr marL="342900" indent="-342900">
              <a:buAutoNum type="alphaLcPeriod"/>
            </a:pPr>
            <a:r>
              <a:rPr lang="es-GT" sz="2000" dirty="0">
                <a:latin typeface="Arial" panose="020B0604020202020204" pitchFamily="34" charset="0"/>
                <a:cs typeface="Arial" panose="020B0604020202020204" pitchFamily="34" charset="0"/>
              </a:rPr>
              <a:t>Presupuesto ejecutado: Q. 42.04 millones</a:t>
            </a:r>
          </a:p>
          <a:p>
            <a:pPr marL="342900" indent="-342900">
              <a:buAutoNum type="alphaLcPeriod"/>
            </a:pPr>
            <a:r>
              <a:rPr lang="es-GT" sz="2000" dirty="0">
                <a:latin typeface="Arial" panose="020B0604020202020204" pitchFamily="34" charset="0"/>
                <a:cs typeface="Arial" panose="020B0604020202020204" pitchFamily="34" charset="0"/>
              </a:rPr>
              <a:t>Fuente de financiamiento: 11 “Ingresos Corrientes”</a:t>
            </a:r>
          </a:p>
          <a:p>
            <a:pPr marL="342900" indent="-342900">
              <a:buAutoNum type="alphaLcPeriod"/>
            </a:pPr>
            <a:endParaRPr lang="es-GT" sz="20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2000" dirty="0">
                <a:latin typeface="Arial" panose="020B0604020202020204" pitchFamily="34" charset="0"/>
                <a:cs typeface="Arial" panose="020B0604020202020204" pitchFamily="34" charset="0"/>
              </a:rPr>
              <a:t>Programa: Apoyo a la Productividad y Competitividad Agropecuaria e Hidrobiológica </a:t>
            </a:r>
          </a:p>
          <a:p>
            <a:pPr marL="457200" indent="-457200">
              <a:buAutoNum type="alphaLcPeriod"/>
            </a:pPr>
            <a:r>
              <a:rPr lang="es-GT" sz="2000" dirty="0">
                <a:latin typeface="Arial" panose="020B0604020202020204" pitchFamily="34" charset="0"/>
                <a:cs typeface="Arial" panose="020B0604020202020204" pitchFamily="34" charset="0"/>
              </a:rPr>
              <a:t>Meta: 18 aportes a organizaciones</a:t>
            </a:r>
          </a:p>
          <a:p>
            <a:pPr marL="457200" indent="-457200">
              <a:buAutoNum type="alphaLcPeriod"/>
            </a:pPr>
            <a:r>
              <a:rPr lang="es-GT" sz="2000" dirty="0">
                <a:latin typeface="Arial" panose="020B0604020202020204" pitchFamily="34" charset="0"/>
                <a:cs typeface="Arial" panose="020B0604020202020204" pitchFamily="34" charset="0"/>
              </a:rPr>
              <a:t>Población beneficiada: 1,365 integrantes de 16 organizaciones</a:t>
            </a:r>
          </a:p>
          <a:p>
            <a:pPr marL="457200" indent="-457200">
              <a:buAutoNum type="alphaLcPeriod"/>
            </a:pPr>
            <a:r>
              <a:rPr lang="es-GT" sz="2000" dirty="0">
                <a:latin typeface="Arial" panose="020B0604020202020204" pitchFamily="34" charset="0"/>
                <a:cs typeface="Arial" panose="020B0604020202020204" pitchFamily="34" charset="0"/>
              </a:rPr>
              <a:t>Ubicación geográfica: 11 municipios</a:t>
            </a:r>
          </a:p>
          <a:p>
            <a:pPr marL="457200" indent="-457200">
              <a:buAutoNum type="alphaLcPeriod"/>
            </a:pPr>
            <a:r>
              <a:rPr lang="es-GT" sz="20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5AE9ED05-FD10-4D90-AAC5-FAB701FA5BC2}"/>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3824380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536002" y="1162001"/>
            <a:ext cx="11399836"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latin typeface="Arial" panose="020B0604020202020204" pitchFamily="34" charset="0"/>
                <a:cs typeface="Arial" panose="020B0604020202020204" pitchFamily="34" charset="0"/>
              </a:rPr>
              <a:t>5,466 agricultores beneficiados con mantenimiento de reservorios de agua y unidades de riego</a:t>
            </a:r>
          </a:p>
          <a:p>
            <a:endParaRPr lang="es-GT" sz="3200" dirty="0">
              <a:latin typeface="Arial" panose="020B0604020202020204" pitchFamily="34" charset="0"/>
              <a:cs typeface="Arial" panose="020B0604020202020204" pitchFamily="34" charset="0"/>
            </a:endParaRPr>
          </a:p>
          <a:p>
            <a:endParaRPr lang="es-GT" sz="32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794852" y="1819248"/>
            <a:ext cx="10882135"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presupuestarios</a:t>
            </a:r>
          </a:p>
          <a:p>
            <a:pPr marL="342900" indent="-342900">
              <a:buAutoNum type="alphaLcPeriod"/>
            </a:pPr>
            <a:r>
              <a:rPr lang="es-GT" sz="2000" dirty="0">
                <a:latin typeface="Arial" panose="020B0604020202020204" pitchFamily="34" charset="0"/>
                <a:cs typeface="Arial" panose="020B0604020202020204" pitchFamily="34" charset="0"/>
              </a:rPr>
              <a:t>Presupuesto vigente: Q. 4.80 millones</a:t>
            </a:r>
          </a:p>
          <a:p>
            <a:pPr marL="342900" indent="-342900">
              <a:buAutoNum type="alphaLcPeriod"/>
            </a:pPr>
            <a:r>
              <a:rPr lang="es-GT" sz="2000" dirty="0">
                <a:latin typeface="Arial" panose="020B0604020202020204" pitchFamily="34" charset="0"/>
                <a:cs typeface="Arial" panose="020B0604020202020204" pitchFamily="34" charset="0"/>
              </a:rPr>
              <a:t>Presupuesto ejecutado: Q. 3.47 millones</a:t>
            </a:r>
          </a:p>
          <a:p>
            <a:pPr marL="342900" indent="-342900">
              <a:buAutoNum type="alphaLcPeriod"/>
            </a:pPr>
            <a:r>
              <a:rPr lang="es-GT" sz="2000" dirty="0">
                <a:latin typeface="Arial" panose="020B0604020202020204" pitchFamily="34" charset="0"/>
                <a:cs typeface="Arial" panose="020B0604020202020204" pitchFamily="34" charset="0"/>
              </a:rPr>
              <a:t>Fuente de financiamiento: 11 “Ingresos Corrientes” y 61 “Donaciones Externas”</a:t>
            </a:r>
          </a:p>
          <a:p>
            <a:pPr marL="0" indent="0">
              <a:buNone/>
            </a:pPr>
            <a:endParaRPr lang="es-GT" sz="20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2000" dirty="0">
                <a:latin typeface="Arial" panose="020B0604020202020204" pitchFamily="34" charset="0"/>
                <a:cs typeface="Arial" panose="020B0604020202020204" pitchFamily="34" charset="0"/>
              </a:rPr>
              <a:t>Programa: Apoyo a la Productividad y Competitividad Agropecuaria e Hidrobiológica </a:t>
            </a:r>
          </a:p>
          <a:p>
            <a:pPr marL="457200" indent="-457200">
              <a:buAutoNum type="alphaLcPeriod"/>
            </a:pPr>
            <a:r>
              <a:rPr lang="es-GT" sz="2000" dirty="0">
                <a:latin typeface="Arial" panose="020B0604020202020204" pitchFamily="34" charset="0"/>
                <a:cs typeface="Arial" panose="020B0604020202020204" pitchFamily="34" charset="0"/>
              </a:rPr>
              <a:t>Meta: 5,466 familias</a:t>
            </a:r>
          </a:p>
          <a:p>
            <a:pPr marL="457200" indent="-457200">
              <a:buAutoNum type="alphaLcPeriod"/>
            </a:pPr>
            <a:r>
              <a:rPr lang="es-GT" sz="2000" dirty="0">
                <a:latin typeface="Arial" panose="020B0604020202020204" pitchFamily="34" charset="0"/>
                <a:cs typeface="Arial" panose="020B0604020202020204" pitchFamily="34" charset="0"/>
              </a:rPr>
              <a:t>Población beneficiada: 5,466 familias</a:t>
            </a:r>
          </a:p>
          <a:p>
            <a:pPr marL="457200" indent="-457200">
              <a:buAutoNum type="alphaLcPeriod"/>
            </a:pPr>
            <a:r>
              <a:rPr lang="es-GT" sz="2000" dirty="0">
                <a:latin typeface="Arial" panose="020B0604020202020204" pitchFamily="34" charset="0"/>
                <a:cs typeface="Arial" panose="020B0604020202020204" pitchFamily="34" charset="0"/>
              </a:rPr>
              <a:t>Ubicación geográfica: 8 municipios</a:t>
            </a:r>
          </a:p>
          <a:p>
            <a:pPr marL="457200" indent="-457200">
              <a:buAutoNum type="alphaLcPeriod"/>
            </a:pPr>
            <a:r>
              <a:rPr lang="es-GT" sz="20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4E3280A2-0CB2-4588-AA3B-0C97605CD067}"/>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137366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0" y="1233842"/>
            <a:ext cx="11731557" cy="5226628"/>
          </a:xfrm>
        </p:spPr>
        <p:txBody>
          <a:bodyPr>
            <a:noAutofit/>
          </a:bodyPr>
          <a:lstStyle/>
          <a:p>
            <a:pPr lvl="1" algn="just">
              <a:lnSpc>
                <a:spcPct val="120000"/>
              </a:lnSpc>
              <a:buClr>
                <a:schemeClr val="accent1"/>
              </a:buClr>
            </a:pPr>
            <a:r>
              <a:rPr lang="es-ES_tradnl" sz="1800" dirty="0">
                <a:latin typeface="Arial" panose="020B0604020202020204" pitchFamily="34" charset="0"/>
                <a:cs typeface="Arial" panose="020B0604020202020204" pitchFamily="34" charset="0"/>
              </a:rPr>
              <a:t>Contribuir a implementar acciones que coadyuven a incrementar la disponibilidad y acceso de alimentos para la población subalimentada así como el mejoramiento de los ingresos familiares en el área rural.</a:t>
            </a:r>
          </a:p>
          <a:p>
            <a:pPr lvl="1" algn="just">
              <a:lnSpc>
                <a:spcPct val="120000"/>
              </a:lnSpc>
              <a:buClr>
                <a:schemeClr val="accent1"/>
              </a:buClr>
            </a:pPr>
            <a:endParaRPr lang="es-GT" sz="1000" dirty="0">
              <a:latin typeface="Arial" panose="020B0604020202020204" pitchFamily="34" charset="0"/>
              <a:cs typeface="Arial" panose="020B0604020202020204" pitchFamily="34" charset="0"/>
            </a:endParaRPr>
          </a:p>
          <a:p>
            <a:pPr lvl="1" algn="just">
              <a:lnSpc>
                <a:spcPct val="120000"/>
              </a:lnSpc>
              <a:buClr>
                <a:schemeClr val="accent1"/>
              </a:buClr>
            </a:pPr>
            <a:r>
              <a:rPr lang="es-ES_tradnl" sz="1800" dirty="0">
                <a:latin typeface="Arial" panose="020B0604020202020204" pitchFamily="34" charset="0"/>
                <a:cs typeface="Arial" panose="020B0604020202020204" pitchFamily="34" charset="0"/>
              </a:rPr>
              <a:t>Promover acciones para que los productores agropecuarios, forestales e hidrobiológicos realicen un uso adecuado y sostenible del suelo.</a:t>
            </a:r>
          </a:p>
          <a:p>
            <a:pPr lvl="1" algn="just">
              <a:lnSpc>
                <a:spcPct val="120000"/>
              </a:lnSpc>
              <a:buClr>
                <a:schemeClr val="accent1"/>
              </a:buClr>
            </a:pPr>
            <a:endParaRPr lang="es-GT" sz="1000" dirty="0">
              <a:latin typeface="Arial" panose="020B0604020202020204" pitchFamily="34" charset="0"/>
              <a:cs typeface="Arial" panose="020B0604020202020204" pitchFamily="34" charset="0"/>
            </a:endParaRPr>
          </a:p>
          <a:p>
            <a:pPr lvl="1" algn="just">
              <a:lnSpc>
                <a:spcPct val="120000"/>
              </a:lnSpc>
              <a:buClr>
                <a:schemeClr val="accent1"/>
              </a:buClr>
            </a:pPr>
            <a:r>
              <a:rPr lang="es-ES_tradnl" sz="1800" dirty="0">
                <a:latin typeface="Arial" panose="020B0604020202020204" pitchFamily="34" charset="0"/>
                <a:cs typeface="Arial" panose="020B0604020202020204" pitchFamily="34" charset="0"/>
              </a:rPr>
              <a:t>Administrar normas claras y estables, para el aprovechamiento y uso sostenible del patrimonio productivo agropecuario, de los recursos naturales y la inocuidad de los alimentos no procesados, así como apoyar a los productores para que mejoren su producción comercial con estándares altos de calidad y competitividad. </a:t>
            </a:r>
          </a:p>
          <a:p>
            <a:pPr lvl="1" algn="just">
              <a:lnSpc>
                <a:spcPct val="120000"/>
              </a:lnSpc>
              <a:buClr>
                <a:schemeClr val="accent1"/>
              </a:buClr>
            </a:pPr>
            <a:endParaRPr lang="es-ES_tradnl" sz="1000" dirty="0">
              <a:latin typeface="Arial" panose="020B0604020202020204" pitchFamily="34" charset="0"/>
              <a:cs typeface="Arial" panose="020B0604020202020204" pitchFamily="34" charset="0"/>
            </a:endParaRPr>
          </a:p>
          <a:p>
            <a:pPr lvl="1" algn="just">
              <a:lnSpc>
                <a:spcPct val="120000"/>
              </a:lnSpc>
              <a:buClr>
                <a:schemeClr val="accent1"/>
              </a:buClr>
            </a:pPr>
            <a:r>
              <a:rPr lang="es-ES_tradnl" sz="1800" dirty="0">
                <a:latin typeface="Arial" panose="020B0604020202020204" pitchFamily="34" charset="0"/>
                <a:cs typeface="Arial" panose="020B0604020202020204" pitchFamily="34" charset="0"/>
              </a:rPr>
              <a:t>Velar y promover que los animales, con los que cohabitan los seres humanos no sean víctimas de abusos, abandono o fuente de peleas</a:t>
            </a:r>
            <a:r>
              <a:rPr lang="es-ES_tradnl" sz="1800" dirty="0" smtClean="0">
                <a:latin typeface="Arial" panose="020B0604020202020204" pitchFamily="34" charset="0"/>
                <a:cs typeface="Arial" panose="020B0604020202020204" pitchFamily="34" charset="0"/>
              </a:rPr>
              <a:t>.</a:t>
            </a:r>
          </a:p>
          <a:p>
            <a:pPr lvl="1" algn="just">
              <a:lnSpc>
                <a:spcPct val="150000"/>
              </a:lnSpc>
              <a:buClr>
                <a:schemeClr val="accent1"/>
              </a:buClr>
            </a:pPr>
            <a:r>
              <a:rPr lang="es-GT" sz="1600" dirty="0">
                <a:latin typeface="Arial" panose="020B0604020202020204" pitchFamily="34" charset="0"/>
                <a:cs typeface="Arial" panose="020B0604020202020204" pitchFamily="34" charset="0"/>
              </a:rPr>
              <a:t/>
            </a:r>
            <a:br>
              <a:rPr lang="es-GT" sz="1600" dirty="0">
                <a:latin typeface="Arial" panose="020B0604020202020204" pitchFamily="34" charset="0"/>
                <a:cs typeface="Arial" panose="020B0604020202020204" pitchFamily="34" charset="0"/>
              </a:rPr>
            </a:br>
            <a:endParaRPr lang="es-GT" sz="1600" b="1" dirty="0">
              <a:solidFill>
                <a:srgbClr val="0070C0"/>
              </a:solidFill>
              <a:latin typeface="Arial" panose="020B0604020202020204" pitchFamily="34" charset="0"/>
              <a:cs typeface="Arial" panose="020B0604020202020204" pitchFamily="34" charset="0"/>
            </a:endParaRPr>
          </a:p>
          <a:p>
            <a:pPr lvl="1"/>
            <a:endParaRPr lang="es-GT" sz="1600"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C5F4771F-2899-410B-8FE2-445C48B6D43B}"/>
              </a:ext>
            </a:extLst>
          </p:cNvPr>
          <p:cNvSpPr txBox="1">
            <a:spLocks/>
          </p:cNvSpPr>
          <p:nvPr/>
        </p:nvSpPr>
        <p:spPr>
          <a:xfrm>
            <a:off x="408708" y="406690"/>
            <a:ext cx="10073761" cy="7155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OBJETIVOS DEL MINISTERIO DE AGRICULTURA, GANADERÍA Y ALIMENTACIÓN</a:t>
            </a:r>
          </a:p>
        </p:txBody>
      </p:sp>
    </p:spTree>
    <p:extLst>
      <p:ext uri="{BB962C8B-B14F-4D97-AF65-F5344CB8AC3E}">
        <p14:creationId xmlns:p14="http://schemas.microsoft.com/office/powerpoint/2010/main" val="3453679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387531" y="1063791"/>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400" b="1" dirty="0">
                <a:latin typeface="Arial" panose="020B0604020202020204" pitchFamily="34" charset="0"/>
                <a:cs typeface="Arial" panose="020B0604020202020204" pitchFamily="34" charset="0"/>
              </a:rPr>
              <a:t>1,057 alumnos egresados del nivel básico y graduados de Perito Agrónomo y Perito Forestal para al desarrollo agropecuario</a:t>
            </a:r>
            <a:endParaRPr lang="es-GT" sz="3600" dirty="0">
              <a:latin typeface="Arial" panose="020B0604020202020204" pitchFamily="34" charset="0"/>
              <a:cs typeface="Arial" panose="020B0604020202020204" pitchFamily="34" charset="0"/>
            </a:endParaRPr>
          </a:p>
          <a:p>
            <a:endParaRPr lang="es-GT" sz="36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1105062" y="1907460"/>
            <a:ext cx="10882135"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31.06 millones</a:t>
            </a:r>
          </a:p>
          <a:p>
            <a:pPr marL="342900" indent="-342900">
              <a:buAutoNum type="alphaLcPeriod"/>
            </a:pPr>
            <a:r>
              <a:rPr lang="es-GT" sz="1800" dirty="0">
                <a:latin typeface="Arial" panose="020B0604020202020204" pitchFamily="34" charset="0"/>
                <a:cs typeface="Arial" panose="020B0604020202020204" pitchFamily="34" charset="0"/>
              </a:rPr>
              <a:t>Presupuesto ejecutado: Q. 27.79 millones</a:t>
            </a:r>
          </a:p>
          <a:p>
            <a:pPr marL="342900" indent="-342900">
              <a:buAutoNum type="alphaLcPeriod"/>
            </a:pPr>
            <a:r>
              <a:rPr lang="es-GT" sz="1800" dirty="0">
                <a:latin typeface="Arial" panose="020B0604020202020204" pitchFamily="34" charset="0"/>
                <a:cs typeface="Arial" panose="020B0604020202020204" pitchFamily="34" charset="0"/>
              </a:rPr>
              <a:t>Fuente de financiamiento: 11 “Ingresos Corrientes”</a:t>
            </a:r>
          </a:p>
          <a:p>
            <a:pPr marL="0" indent="0">
              <a:buNone/>
            </a:pPr>
            <a:endParaRPr lang="es-GT" sz="18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Apoyo a la Productividad y Competitividad Agropecuaria e Hidrobiológica </a:t>
            </a:r>
          </a:p>
          <a:p>
            <a:pPr marL="457200" indent="-457200">
              <a:buAutoNum type="alphaLcPeriod"/>
            </a:pPr>
            <a:r>
              <a:rPr lang="es-GT" sz="1800" dirty="0">
                <a:latin typeface="Arial" panose="020B0604020202020204" pitchFamily="34" charset="0"/>
                <a:cs typeface="Arial" panose="020B0604020202020204" pitchFamily="34" charset="0"/>
              </a:rPr>
              <a:t>Meta: 1,095 personas</a:t>
            </a:r>
          </a:p>
          <a:p>
            <a:pPr marL="457200" indent="-457200">
              <a:buAutoNum type="alphaLcPeriod"/>
            </a:pPr>
            <a:r>
              <a:rPr lang="es-GT" sz="1800" dirty="0">
                <a:latin typeface="Arial" panose="020B0604020202020204" pitchFamily="34" charset="0"/>
                <a:cs typeface="Arial" panose="020B0604020202020204" pitchFamily="34" charset="0"/>
              </a:rPr>
              <a:t>Población beneficiada: 1,057 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4 Escuelas de Formación Agrícola (Sololá, San Marcos, Alta Verapaz y Jacaltenango, Huehuetenango)</a:t>
            </a:r>
          </a:p>
          <a:p>
            <a:pPr marL="457200" indent="-457200">
              <a:buAutoNum type="alphaLcPeriod"/>
            </a:pPr>
            <a:r>
              <a:rPr lang="es-GT" sz="18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D27D2E90-39D5-490F-9D10-BA3D530E193A}"/>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3218442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548034" y="1107543"/>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400" b="1" dirty="0">
                <a:latin typeface="Arial" panose="020B0604020202020204" pitchFamily="34" charset="0"/>
                <a:cs typeface="Arial" panose="020B0604020202020204" pitchFamily="34" charset="0"/>
              </a:rPr>
              <a:t>16 Caficultores apoyados con financiamiento para incrementar su producción </a:t>
            </a: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1457561" y="1831461"/>
            <a:ext cx="10882135"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presupuestarios</a:t>
            </a:r>
          </a:p>
          <a:p>
            <a:pPr marL="342900" indent="-342900">
              <a:buAutoNum type="alphaLcPeriod"/>
            </a:pPr>
            <a:r>
              <a:rPr lang="es-GT" sz="2000" dirty="0">
                <a:latin typeface="Arial" panose="020B0604020202020204" pitchFamily="34" charset="0"/>
                <a:cs typeface="Arial" panose="020B0604020202020204" pitchFamily="34" charset="0"/>
              </a:rPr>
              <a:t>Presupuesto vigente: Q. 10.14 millones</a:t>
            </a:r>
          </a:p>
          <a:p>
            <a:pPr marL="342900" indent="-342900">
              <a:buAutoNum type="alphaLcPeriod"/>
            </a:pPr>
            <a:r>
              <a:rPr lang="es-GT" sz="2000" dirty="0">
                <a:latin typeface="Arial" panose="020B0604020202020204" pitchFamily="34" charset="0"/>
                <a:cs typeface="Arial" panose="020B0604020202020204" pitchFamily="34" charset="0"/>
              </a:rPr>
              <a:t>Presupuesto ejecutado: Q. 10.04 millones</a:t>
            </a:r>
          </a:p>
          <a:p>
            <a:pPr marL="342900" indent="-342900">
              <a:buAutoNum type="alphaLcPeriod"/>
            </a:pPr>
            <a:r>
              <a:rPr lang="es-GT" sz="2000" dirty="0">
                <a:latin typeface="Arial" panose="020B0604020202020204" pitchFamily="34" charset="0"/>
                <a:cs typeface="Arial" panose="020B0604020202020204" pitchFamily="34" charset="0"/>
              </a:rPr>
              <a:t>Fuente de financiamiento: 11 “Ingresos Corrientes”</a:t>
            </a:r>
          </a:p>
          <a:p>
            <a:pPr marL="0" indent="0">
              <a:buNone/>
            </a:pPr>
            <a:endParaRPr lang="es-GT" sz="20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2000" dirty="0">
                <a:latin typeface="Arial" panose="020B0604020202020204" pitchFamily="34" charset="0"/>
                <a:cs typeface="Arial" panose="020B0604020202020204" pitchFamily="34" charset="0"/>
              </a:rPr>
              <a:t>Programa: Apoyo a la Productividad y Competitividad Agropecuaria e Hidrobiológica </a:t>
            </a:r>
          </a:p>
          <a:p>
            <a:pPr marL="457200" indent="-457200">
              <a:buAutoNum type="alphaLcPeriod"/>
            </a:pPr>
            <a:r>
              <a:rPr lang="es-GT" sz="2000" dirty="0">
                <a:latin typeface="Arial" panose="020B0604020202020204" pitchFamily="34" charset="0"/>
                <a:cs typeface="Arial" panose="020B0604020202020204" pitchFamily="34" charset="0"/>
              </a:rPr>
              <a:t>Meta: 16 personas</a:t>
            </a:r>
          </a:p>
          <a:p>
            <a:pPr marL="457200" indent="-457200">
              <a:buAutoNum type="alphaLcPeriod"/>
            </a:pPr>
            <a:r>
              <a:rPr lang="es-GT" sz="2000" dirty="0">
                <a:latin typeface="Arial" panose="020B0604020202020204" pitchFamily="34" charset="0"/>
                <a:cs typeface="Arial" panose="020B0604020202020204" pitchFamily="34" charset="0"/>
              </a:rPr>
              <a:t>Población beneficiada: 16 personas</a:t>
            </a:r>
          </a:p>
          <a:p>
            <a:pPr marL="457200" indent="-457200">
              <a:buAutoNum type="alphaLcPeriod"/>
            </a:pPr>
            <a:r>
              <a:rPr lang="es-GT" sz="2000" dirty="0">
                <a:latin typeface="Arial" panose="020B0604020202020204" pitchFamily="34" charset="0"/>
                <a:cs typeface="Arial" panose="020B0604020202020204" pitchFamily="34" charset="0"/>
              </a:rPr>
              <a:t>Ubicación geográfica: 10 municipios</a:t>
            </a:r>
          </a:p>
          <a:p>
            <a:pPr marL="457200" indent="-457200">
              <a:buAutoNum type="alphaLcPeriod"/>
            </a:pPr>
            <a:r>
              <a:rPr lang="es-GT" sz="20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3C6775AA-EF67-43C9-B6B6-6ADDA45551B5}"/>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1543647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387531" y="1064144"/>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400" b="1" dirty="0">
                <a:latin typeface="Arial" panose="020B0604020202020204" pitchFamily="34" charset="0"/>
                <a:cs typeface="Arial" panose="020B0604020202020204" pitchFamily="34" charset="0"/>
              </a:rPr>
              <a:t>8,852 animales rescatados del maltrato o abandono y rehabilitados para mejorar sus condiciones de vida </a:t>
            </a: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1158053" y="1898984"/>
            <a:ext cx="10882135"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presupuestarios</a:t>
            </a:r>
          </a:p>
          <a:p>
            <a:pPr marL="342900" indent="-342900">
              <a:buAutoNum type="alphaLcPeriod"/>
            </a:pPr>
            <a:r>
              <a:rPr lang="es-GT" sz="2000" dirty="0">
                <a:latin typeface="Arial" panose="020B0604020202020204" pitchFamily="34" charset="0"/>
                <a:cs typeface="Arial" panose="020B0604020202020204" pitchFamily="34" charset="0"/>
              </a:rPr>
              <a:t>Presupuesto vigente: Q. 3.75 millones</a:t>
            </a:r>
          </a:p>
          <a:p>
            <a:pPr marL="342900" indent="-342900">
              <a:buAutoNum type="alphaLcPeriod"/>
            </a:pPr>
            <a:r>
              <a:rPr lang="es-GT" sz="2000" dirty="0">
                <a:latin typeface="Arial" panose="020B0604020202020204" pitchFamily="34" charset="0"/>
                <a:cs typeface="Arial" panose="020B0604020202020204" pitchFamily="34" charset="0"/>
              </a:rPr>
              <a:t>Presupuesto ejecutado: Q. 3.52 millones</a:t>
            </a:r>
          </a:p>
          <a:p>
            <a:pPr marL="342900" indent="-342900">
              <a:buAutoNum type="alphaLcPeriod"/>
            </a:pPr>
            <a:r>
              <a:rPr lang="es-GT" sz="2000" dirty="0">
                <a:latin typeface="Arial" panose="020B0604020202020204" pitchFamily="34" charset="0"/>
                <a:cs typeface="Arial" panose="020B0604020202020204" pitchFamily="34" charset="0"/>
              </a:rPr>
              <a:t>Fuente de financiamiento: 11 “Ingresos Corrientes”</a:t>
            </a:r>
          </a:p>
          <a:p>
            <a:pPr marL="0" indent="0">
              <a:buNone/>
            </a:pPr>
            <a:endParaRPr lang="es-GT" sz="20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2000" dirty="0">
                <a:latin typeface="Arial" panose="020B0604020202020204" pitchFamily="34" charset="0"/>
                <a:cs typeface="Arial" panose="020B0604020202020204" pitchFamily="34" charset="0"/>
              </a:rPr>
              <a:t>Programa: Apoyo a la Protección y Bienestar Animal</a:t>
            </a:r>
          </a:p>
          <a:p>
            <a:pPr marL="457200" indent="-457200">
              <a:buAutoNum type="alphaLcPeriod"/>
            </a:pPr>
            <a:r>
              <a:rPr lang="es-GT" sz="2000" dirty="0">
                <a:latin typeface="Arial" panose="020B0604020202020204" pitchFamily="34" charset="0"/>
                <a:cs typeface="Arial" panose="020B0604020202020204" pitchFamily="34" charset="0"/>
              </a:rPr>
              <a:t>Meta: 8,852 animales rescatados </a:t>
            </a:r>
          </a:p>
          <a:p>
            <a:pPr marL="457200" indent="-457200">
              <a:buAutoNum type="alphaLcPeriod"/>
            </a:pPr>
            <a:r>
              <a:rPr lang="es-GT" sz="2000" dirty="0">
                <a:latin typeface="Arial" panose="020B0604020202020204" pitchFamily="34" charset="0"/>
                <a:cs typeface="Arial" panose="020B0604020202020204" pitchFamily="34" charset="0"/>
              </a:rPr>
              <a:t>Ubicación geográfica: municipio de Guatemala</a:t>
            </a:r>
          </a:p>
          <a:p>
            <a:pPr marL="457200" indent="-457200">
              <a:buAutoNum type="alphaLcPeriod"/>
            </a:pPr>
            <a:r>
              <a:rPr lang="es-GT" sz="20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4536665D-DB20-4208-858D-121FFACB7C0B}"/>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2611687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6">
            <a:extLst>
              <a:ext uri="{FF2B5EF4-FFF2-40B4-BE49-F238E27FC236}">
                <a16:creationId xmlns:a16="http://schemas.microsoft.com/office/drawing/2014/main" xmlns="" id="{FDEFACA7-B903-4B3E-851C-F8FB7B3942D0}"/>
              </a:ext>
            </a:extLst>
          </p:cNvPr>
          <p:cNvSpPr txBox="1">
            <a:spLocks/>
          </p:cNvSpPr>
          <p:nvPr/>
        </p:nvSpPr>
        <p:spPr>
          <a:xfrm>
            <a:off x="343996" y="1063791"/>
            <a:ext cx="11183674" cy="513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400" b="1" dirty="0">
                <a:latin typeface="Arial" panose="020B0604020202020204" pitchFamily="34" charset="0"/>
                <a:cs typeface="Arial" panose="020B0604020202020204" pitchFamily="34" charset="0"/>
              </a:rPr>
              <a:t>360,529 familias beneficiadas con la entrega de bolsas de alimentos en atención a la emergencia COVID-19</a:t>
            </a:r>
          </a:p>
          <a:p>
            <a:pPr marL="0" indent="0">
              <a:buFont typeface="Arial" panose="020B0604020202020204" pitchFamily="34" charset="0"/>
              <a:buNone/>
            </a:pPr>
            <a:endParaRPr lang="es-GT" sz="3600" dirty="0">
              <a:latin typeface="Arial" panose="020B0604020202020204" pitchFamily="34" charset="0"/>
              <a:cs typeface="Arial" panose="020B0604020202020204" pitchFamily="34" charset="0"/>
            </a:endParaRPr>
          </a:p>
          <a:p>
            <a:pPr marL="0" indent="0">
              <a:buNone/>
            </a:pPr>
            <a:endParaRPr lang="es-GT" sz="3600" dirty="0">
              <a:latin typeface="Arial" panose="020B0604020202020204" pitchFamily="34" charset="0"/>
              <a:cs typeface="Arial" panose="020B0604020202020204" pitchFamily="34" charset="0"/>
            </a:endParaRPr>
          </a:p>
          <a:p>
            <a:endParaRPr lang="es-GT" sz="3600" dirty="0">
              <a:latin typeface="Arial" panose="020B0604020202020204" pitchFamily="34" charset="0"/>
              <a:cs typeface="Arial" panose="020B0604020202020204" pitchFamily="34" charset="0"/>
            </a:endParaRPr>
          </a:p>
          <a:p>
            <a:endParaRPr lang="es-GT" sz="3600" dirty="0">
              <a:latin typeface="Arial" panose="020B0604020202020204" pitchFamily="34" charset="0"/>
              <a:cs typeface="Arial" panose="020B0604020202020204" pitchFamily="34" charset="0"/>
            </a:endParaRPr>
          </a:p>
          <a:p>
            <a:endParaRPr lang="es-GT" sz="3600" dirty="0">
              <a:latin typeface="Arial" panose="020B0604020202020204" pitchFamily="34" charset="0"/>
              <a:cs typeface="Arial" panose="020B0604020202020204" pitchFamily="34" charset="0"/>
            </a:endParaRPr>
          </a:p>
          <a:p>
            <a:endParaRPr lang="es-GT" sz="3600"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xmlns="" id="{FDEFACA7-B903-4B3E-851C-F8FB7B3942D0}"/>
              </a:ext>
            </a:extLst>
          </p:cNvPr>
          <p:cNvSpPr txBox="1">
            <a:spLocks/>
          </p:cNvSpPr>
          <p:nvPr/>
        </p:nvSpPr>
        <p:spPr>
          <a:xfrm>
            <a:off x="1359828" y="1872648"/>
            <a:ext cx="9384361"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6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presupuestarios</a:t>
            </a:r>
          </a:p>
          <a:p>
            <a:pPr marL="342900" indent="-342900">
              <a:buAutoNum type="alphaLcPeriod"/>
            </a:pPr>
            <a:r>
              <a:rPr lang="es-GT" sz="2000" dirty="0">
                <a:latin typeface="Arial" panose="020B0604020202020204" pitchFamily="34" charset="0"/>
                <a:cs typeface="Arial" panose="020B0604020202020204" pitchFamily="34" charset="0"/>
              </a:rPr>
              <a:t>Presupuesto vigente: Q.113.33 millones</a:t>
            </a:r>
          </a:p>
          <a:p>
            <a:pPr marL="342900" indent="-342900">
              <a:buAutoNum type="alphaLcPeriod"/>
            </a:pPr>
            <a:r>
              <a:rPr lang="es-GT" sz="2000" dirty="0">
                <a:latin typeface="Arial" panose="020B0604020202020204" pitchFamily="34" charset="0"/>
                <a:cs typeface="Arial" panose="020B0604020202020204" pitchFamily="34" charset="0"/>
              </a:rPr>
              <a:t>Presupuesto ejecutado: Q.113.33 millones</a:t>
            </a:r>
          </a:p>
          <a:p>
            <a:pPr marL="342900" indent="-342900">
              <a:buAutoNum type="alphaLcPeriod"/>
            </a:pPr>
            <a:r>
              <a:rPr lang="es-GT" sz="2000" dirty="0">
                <a:latin typeface="Arial" panose="020B0604020202020204" pitchFamily="34" charset="0"/>
                <a:cs typeface="Arial" panose="020B0604020202020204" pitchFamily="34" charset="0"/>
              </a:rPr>
              <a:t>Fuente de financiamiento: 62 “Prestamos Externos”</a:t>
            </a:r>
          </a:p>
          <a:p>
            <a:pPr marL="342900" indent="-342900">
              <a:buAutoNum type="alphaLcPeriod"/>
            </a:pPr>
            <a:endParaRPr lang="es-GT" sz="2000" b="1" dirty="0">
              <a:latin typeface="Arial" panose="020B0604020202020204" pitchFamily="34" charset="0"/>
              <a:cs typeface="Arial" panose="020B0604020202020204" pitchFamily="34" charset="0"/>
            </a:endParaRPr>
          </a:p>
          <a:p>
            <a:pPr marL="0" indent="0">
              <a:buNone/>
            </a:pPr>
            <a:r>
              <a:rPr lang="es-GT" sz="20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2000" dirty="0">
                <a:latin typeface="Arial" panose="020B0604020202020204" pitchFamily="34" charset="0"/>
                <a:cs typeface="Arial" panose="020B0604020202020204" pitchFamily="34" charset="0"/>
              </a:rPr>
              <a:t>Programa: Atención por Desastres Naturales y Calamidades Públicas </a:t>
            </a:r>
          </a:p>
          <a:p>
            <a:pPr marL="457200" indent="-457200">
              <a:buAutoNum type="alphaLcPeriod"/>
            </a:pPr>
            <a:r>
              <a:rPr lang="es-GT" sz="2000" dirty="0">
                <a:latin typeface="Arial" panose="020B0604020202020204" pitchFamily="34" charset="0"/>
                <a:cs typeface="Arial" panose="020B0604020202020204" pitchFamily="34" charset="0"/>
              </a:rPr>
              <a:t>Meta: 361,385 familias</a:t>
            </a:r>
          </a:p>
          <a:p>
            <a:pPr marL="457200" indent="-457200">
              <a:buAutoNum type="alphaLcPeriod"/>
            </a:pPr>
            <a:r>
              <a:rPr lang="es-GT" sz="2000" dirty="0">
                <a:latin typeface="Arial" panose="020B0604020202020204" pitchFamily="34" charset="0"/>
                <a:cs typeface="Arial" panose="020B0604020202020204" pitchFamily="34" charset="0"/>
              </a:rPr>
              <a:t>Población beneficiada: 360,529 familias</a:t>
            </a:r>
          </a:p>
          <a:p>
            <a:pPr marL="457200" indent="-457200">
              <a:buAutoNum type="alphaLcPeriod"/>
            </a:pPr>
            <a:r>
              <a:rPr lang="es-GT" sz="2000" dirty="0">
                <a:latin typeface="Arial" panose="020B0604020202020204" pitchFamily="34" charset="0"/>
                <a:cs typeface="Arial" panose="020B0604020202020204" pitchFamily="34" charset="0"/>
              </a:rPr>
              <a:t>Ubicación geográfica: 257 municipios</a:t>
            </a:r>
          </a:p>
          <a:p>
            <a:pPr marL="457200" indent="-457200">
              <a:buAutoNum type="alphaLcPeriod"/>
            </a:pPr>
            <a:r>
              <a:rPr lang="es-GT" sz="2000" dirty="0">
                <a:latin typeface="Arial" panose="020B0604020202020204" pitchFamily="34" charset="0"/>
                <a:cs typeface="Arial" panose="020B0604020202020204" pitchFamily="34" charset="0"/>
              </a:rPr>
              <a:t>Plazo de ejecución: enero - diciembre 2021</a:t>
            </a:r>
          </a:p>
        </p:txBody>
      </p:sp>
      <p:sp>
        <p:nvSpPr>
          <p:cNvPr id="5" name="Título 1">
            <a:extLst>
              <a:ext uri="{FF2B5EF4-FFF2-40B4-BE49-F238E27FC236}">
                <a16:creationId xmlns:a16="http://schemas.microsoft.com/office/drawing/2014/main" xmlns="" id="{A4DF0DB9-46F3-4772-948E-A4DAAA8B7744}"/>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PRINCIPALES RESULTADOS Y AVANCES</a:t>
            </a:r>
          </a:p>
        </p:txBody>
      </p:sp>
    </p:spTree>
    <p:extLst>
      <p:ext uri="{BB962C8B-B14F-4D97-AF65-F5344CB8AC3E}">
        <p14:creationId xmlns:p14="http://schemas.microsoft.com/office/powerpoint/2010/main" val="564347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87531" y="5833686"/>
            <a:ext cx="11596947" cy="600164"/>
          </a:xfrm>
          <a:prstGeom prst="rect">
            <a:avLst/>
          </a:prstGeom>
        </p:spPr>
        <p:txBody>
          <a:bodyPr wrap="square">
            <a:spAutoFit/>
          </a:bodyPr>
          <a:lstStyle/>
          <a:p>
            <a:pPr algn="just">
              <a:spcAft>
                <a:spcPts val="0"/>
              </a:spcAft>
            </a:pPr>
            <a:r>
              <a:rPr lang="es-ES" sz="1100" b="1" dirty="0">
                <a:latin typeface="Arial" panose="020B0604020202020204" pitchFamily="34" charset="0"/>
                <a:ea typeface="Montserrat"/>
                <a:cs typeface="Arial" panose="020B0604020202020204" pitchFamily="34" charset="0"/>
              </a:rPr>
              <a:t>*** Los huertos establecidos responden a las siguientes modalidades: huertos en apoyo a la producción comunitaria de alimentos; huertos establecidos a través de la capacitación y asistencia técnica por parte del sistema de extensión rural; huertos establecidos a través de la entrega de alimentos a cambio de acciones en beneficio de la comunidad y huertos escolares.</a:t>
            </a:r>
            <a:endParaRPr lang="es-GT" sz="1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xmlns="" id="{31E09EE7-2BC2-4928-AA6F-79D1C7D76509}"/>
              </a:ext>
            </a:extLst>
          </p:cNvPr>
          <p:cNvGraphicFramePr>
            <a:graphicFrameLocks noGrp="1"/>
          </p:cNvGraphicFramePr>
          <p:nvPr>
            <p:extLst>
              <p:ext uri="{D42A27DB-BD31-4B8C-83A1-F6EECF244321}">
                <p14:modId xmlns:p14="http://schemas.microsoft.com/office/powerpoint/2010/main" val="583980377"/>
              </p:ext>
            </p:extLst>
          </p:nvPr>
        </p:nvGraphicFramePr>
        <p:xfrm>
          <a:off x="252919" y="1063790"/>
          <a:ext cx="11731559" cy="4769896"/>
        </p:xfrm>
        <a:graphic>
          <a:graphicData uri="http://schemas.openxmlformats.org/drawingml/2006/table">
            <a:tbl>
              <a:tblPr firstRow="1" firstCol="1" bandRow="1"/>
              <a:tblGrid>
                <a:gridCol w="7382024">
                  <a:extLst>
                    <a:ext uri="{9D8B030D-6E8A-4147-A177-3AD203B41FA5}">
                      <a16:colId xmlns:a16="http://schemas.microsoft.com/office/drawing/2014/main" xmlns="" val="2319745191"/>
                    </a:ext>
                  </a:extLst>
                </a:gridCol>
                <a:gridCol w="2345636">
                  <a:extLst>
                    <a:ext uri="{9D8B030D-6E8A-4147-A177-3AD203B41FA5}">
                      <a16:colId xmlns:a16="http://schemas.microsoft.com/office/drawing/2014/main" xmlns="" val="3805686130"/>
                    </a:ext>
                  </a:extLst>
                </a:gridCol>
                <a:gridCol w="2003899">
                  <a:extLst>
                    <a:ext uri="{9D8B030D-6E8A-4147-A177-3AD203B41FA5}">
                      <a16:colId xmlns:a16="http://schemas.microsoft.com/office/drawing/2014/main" xmlns="" val="3036092031"/>
                    </a:ext>
                  </a:extLst>
                </a:gridCol>
              </a:tblGrid>
              <a:tr h="375904">
                <a:tc>
                  <a:txBody>
                    <a:bodyPr/>
                    <a:lstStyle/>
                    <a:p>
                      <a:pPr algn="ctr" rtl="0" fontAlgn="ctr"/>
                      <a:r>
                        <a:rPr lang="es-GT" sz="1700" b="1" i="0" u="none" strike="noStrike" dirty="0">
                          <a:solidFill>
                            <a:srgbClr val="FFFFFF"/>
                          </a:solidFill>
                          <a:effectLst/>
                          <a:latin typeface="Arial" panose="020B0604020202020204" pitchFamily="34" charset="0"/>
                          <a:cs typeface="Arial" panose="020B0604020202020204" pitchFamily="34" charset="0"/>
                        </a:rPr>
                        <a:t>Logro institucional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GT" sz="1700" b="1" i="0" u="none" strike="noStrike" dirty="0">
                          <a:solidFill>
                            <a:srgbClr val="FFFFFF"/>
                          </a:solidFill>
                          <a:effectLst/>
                          <a:latin typeface="Arial" panose="020B0604020202020204" pitchFamily="34" charset="0"/>
                          <a:cs typeface="Arial" panose="020B0604020202020204" pitchFamily="34" charset="0"/>
                        </a:rPr>
                        <a:t>Meta física ejecutada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GT" sz="1700" b="1" i="0" u="none" strike="noStrike" dirty="0">
                          <a:solidFill>
                            <a:srgbClr val="FFFFFF"/>
                          </a:solidFill>
                          <a:effectLst/>
                          <a:latin typeface="Arial" panose="020B0604020202020204" pitchFamily="34" charset="0"/>
                          <a:cs typeface="Arial" panose="020B0604020202020204" pitchFamily="34" charset="0"/>
                        </a:rPr>
                        <a:t>Población beneficiada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2457182140"/>
                  </a:ext>
                </a:extLst>
              </a:tr>
              <a:tr h="1095151">
                <a:tc>
                  <a:txBody>
                    <a:bodyPr/>
                    <a:lstStyle/>
                    <a:p>
                      <a:pPr algn="l" rtl="0" fontAlgn="ctr"/>
                      <a:r>
                        <a:rPr lang="es-GT" sz="1700" b="0" i="0" u="none" strike="noStrike" dirty="0">
                          <a:solidFill>
                            <a:srgbClr val="000000"/>
                          </a:solidFill>
                          <a:effectLst/>
                          <a:latin typeface="Arial" panose="020B0604020202020204" pitchFamily="34" charset="0"/>
                          <a:cs typeface="Arial" panose="020B0604020202020204" pitchFamily="34" charset="0"/>
                        </a:rPr>
                        <a:t>Promotores y agricultores de infra y subsistencia capacitados, asistidos técnicamente y dotados con semilla de maíz, frijol, arroz, sorgo, haba y estacas de yuca, esquejes de camote, producidos por ICTA, para mejorar sus sistemas productivos.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180,681 personas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180,681 promotores, agricultores y jóvenes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8485149"/>
                  </a:ext>
                </a:extLst>
              </a:tr>
              <a:tr h="736331">
                <a:tc>
                  <a:txBody>
                    <a:bodyPr/>
                    <a:lstStyle/>
                    <a:p>
                      <a:pPr algn="l" rtl="0" fontAlgn="ctr"/>
                      <a:r>
                        <a:rPr lang="es-GT" sz="1700" b="0" i="0" u="none" strike="noStrike" dirty="0">
                          <a:solidFill>
                            <a:srgbClr val="000000"/>
                          </a:solidFill>
                          <a:effectLst/>
                          <a:latin typeface="Arial" panose="020B0604020202020204" pitchFamily="34" charset="0"/>
                          <a:cs typeface="Arial" panose="020B0604020202020204" pitchFamily="34" charset="0"/>
                        </a:rPr>
                        <a:t>Entrega de alimentos a familias por acciones en la comunidad, por riesgo y damnificados por eventos climáticos y desastres naturales, a población vulnerable.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164,732 raciones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143,607 familias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9727554"/>
                  </a:ext>
                </a:extLst>
              </a:tr>
              <a:tr h="736331">
                <a:tc>
                  <a:txBody>
                    <a:bodyPr/>
                    <a:lstStyle/>
                    <a:p>
                      <a:pPr algn="l" rtl="0" fontAlgn="ctr"/>
                      <a:r>
                        <a:rPr lang="es-GT" sz="1700" b="0" i="0" u="none" strike="noStrike" dirty="0">
                          <a:solidFill>
                            <a:srgbClr val="000000"/>
                          </a:solidFill>
                          <a:effectLst/>
                          <a:latin typeface="Arial" panose="020B0604020202020204" pitchFamily="34" charset="0"/>
                          <a:cs typeface="Arial" panose="020B0604020202020204" pitchFamily="34" charset="0"/>
                        </a:rPr>
                        <a:t>Mujeres capacitadas y asesoradas técnicamente en buenas prácticas del hogar y el aprovechamiento para la transformación de productos agropecuarios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100,411 personas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100,411 mujeres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3827432"/>
                  </a:ext>
                </a:extLst>
              </a:tr>
              <a:tr h="736331">
                <a:tc>
                  <a:txBody>
                    <a:bodyPr/>
                    <a:lstStyle/>
                    <a:p>
                      <a:pPr algn="l" rtl="0" fontAlgn="ctr"/>
                      <a:r>
                        <a:rPr lang="es-GT" sz="1700" b="0" i="0" u="none" strike="noStrike" dirty="0">
                          <a:solidFill>
                            <a:srgbClr val="000000"/>
                          </a:solidFill>
                          <a:effectLst/>
                          <a:latin typeface="Arial" panose="020B0604020202020204" pitchFamily="34" charset="0"/>
                          <a:cs typeface="Arial" panose="020B0604020202020204" pitchFamily="34" charset="0"/>
                        </a:rPr>
                        <a:t>93,985 huertos establecidos a través de la dotación de insumos, asistencia técnica para buenas prácticas de producción e inocuidad de alimentos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93,985 huertos***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91,538 familias y </a:t>
                      </a:r>
                    </a:p>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2,447 centros educativos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508372"/>
                  </a:ext>
                </a:extLst>
              </a:tr>
              <a:tr h="736331">
                <a:tc>
                  <a:txBody>
                    <a:bodyPr/>
                    <a:lstStyle/>
                    <a:p>
                      <a:pPr algn="l" rtl="0" fontAlgn="ctr"/>
                      <a:r>
                        <a:rPr lang="es-GT" sz="1700" b="0" i="0" u="none" strike="noStrike" dirty="0">
                          <a:solidFill>
                            <a:srgbClr val="000000"/>
                          </a:solidFill>
                          <a:effectLst/>
                          <a:latin typeface="Arial" panose="020B0604020202020204" pitchFamily="34" charset="0"/>
                          <a:cs typeface="Arial" panose="020B0604020202020204" pitchFamily="34" charset="0"/>
                        </a:rPr>
                        <a:t>Familias en situación de vulnerabilidad alimentaria, beneficiadas con estipendios de Q1,000.00 por la implementación de huertos, proyectos pecuarios y/o conservación de suelos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33,333 familias</a:t>
                      </a:r>
                    </a:p>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 beneficiadas con estipendios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700" b="0" i="0" u="none" strike="noStrike" dirty="0">
                          <a:solidFill>
                            <a:srgbClr val="000000"/>
                          </a:solidFill>
                          <a:effectLst/>
                          <a:latin typeface="Arial" panose="020B0604020202020204" pitchFamily="34" charset="0"/>
                          <a:cs typeface="Arial" panose="020B0604020202020204" pitchFamily="34" charset="0"/>
                        </a:rPr>
                        <a:t>33,333 familias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ítulo 1">
            <a:extLst>
              <a:ext uri="{FF2B5EF4-FFF2-40B4-BE49-F238E27FC236}">
                <a16:creationId xmlns:a16="http://schemas.microsoft.com/office/drawing/2014/main" xmlns="" id="{6B1BBEA8-AAD1-452B-BEA3-92CECCA323EA}"/>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CONSOLIDADO DE LOGROS INSTITUCIONALES</a:t>
            </a:r>
          </a:p>
        </p:txBody>
      </p:sp>
    </p:spTree>
    <p:extLst>
      <p:ext uri="{BB962C8B-B14F-4D97-AF65-F5344CB8AC3E}">
        <p14:creationId xmlns:p14="http://schemas.microsoft.com/office/powerpoint/2010/main" val="1059918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xmlns="" id="{31E09EE7-2BC2-4928-AA6F-79D1C7D76509}"/>
              </a:ext>
            </a:extLst>
          </p:cNvPr>
          <p:cNvGraphicFramePr>
            <a:graphicFrameLocks noGrp="1"/>
          </p:cNvGraphicFramePr>
          <p:nvPr>
            <p:extLst>
              <p:ext uri="{D42A27DB-BD31-4B8C-83A1-F6EECF244321}">
                <p14:modId xmlns:p14="http://schemas.microsoft.com/office/powerpoint/2010/main" val="3780727532"/>
              </p:ext>
            </p:extLst>
          </p:nvPr>
        </p:nvGraphicFramePr>
        <p:xfrm>
          <a:off x="387531" y="1063792"/>
          <a:ext cx="11421849" cy="5268914"/>
        </p:xfrm>
        <a:graphic>
          <a:graphicData uri="http://schemas.openxmlformats.org/drawingml/2006/table">
            <a:tbl>
              <a:tblPr firstRow="1" firstCol="1" bandRow="1"/>
              <a:tblGrid>
                <a:gridCol w="6810937">
                  <a:extLst>
                    <a:ext uri="{9D8B030D-6E8A-4147-A177-3AD203B41FA5}">
                      <a16:colId xmlns:a16="http://schemas.microsoft.com/office/drawing/2014/main" xmlns="" val="2319745191"/>
                    </a:ext>
                  </a:extLst>
                </a:gridCol>
                <a:gridCol w="2431915">
                  <a:extLst>
                    <a:ext uri="{9D8B030D-6E8A-4147-A177-3AD203B41FA5}">
                      <a16:colId xmlns:a16="http://schemas.microsoft.com/office/drawing/2014/main" xmlns="" val="3805686130"/>
                    </a:ext>
                  </a:extLst>
                </a:gridCol>
                <a:gridCol w="2178997">
                  <a:extLst>
                    <a:ext uri="{9D8B030D-6E8A-4147-A177-3AD203B41FA5}">
                      <a16:colId xmlns:a16="http://schemas.microsoft.com/office/drawing/2014/main" xmlns="" val="3036092031"/>
                    </a:ext>
                  </a:extLst>
                </a:gridCol>
              </a:tblGrid>
              <a:tr h="602536">
                <a:tc>
                  <a:txBody>
                    <a:bodyPr/>
                    <a:lstStyle/>
                    <a:p>
                      <a:pPr algn="ctr" rtl="0" fontAlgn="ctr"/>
                      <a:r>
                        <a:rPr lang="es-GT" sz="1800" b="1" i="0" u="none" strike="noStrike" dirty="0">
                          <a:solidFill>
                            <a:srgbClr val="FFFFFF"/>
                          </a:solidFill>
                          <a:effectLst/>
                          <a:latin typeface="Arial" panose="020B0604020202020204" pitchFamily="34" charset="0"/>
                          <a:cs typeface="Arial" panose="020B0604020202020204" pitchFamily="34" charset="0"/>
                        </a:rPr>
                        <a:t>Logro institucional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GT" sz="1800" b="1" i="0" u="none" strike="noStrike" dirty="0">
                          <a:solidFill>
                            <a:srgbClr val="FFFFFF"/>
                          </a:solidFill>
                          <a:effectLst/>
                          <a:latin typeface="Arial" panose="020B0604020202020204" pitchFamily="34" charset="0"/>
                          <a:cs typeface="Arial" panose="020B0604020202020204" pitchFamily="34" charset="0"/>
                        </a:rPr>
                        <a:t>Meta física ejecutada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GT" sz="1800" b="1" i="0" u="none" strike="noStrike" dirty="0">
                          <a:solidFill>
                            <a:srgbClr val="FFFFFF"/>
                          </a:solidFill>
                          <a:effectLst/>
                          <a:latin typeface="Arial" panose="020B0604020202020204" pitchFamily="34" charset="0"/>
                          <a:cs typeface="Arial" panose="020B0604020202020204" pitchFamily="34" charset="0"/>
                        </a:rPr>
                        <a:t>Población beneficiada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2457182140"/>
                  </a:ext>
                </a:extLst>
              </a:tr>
              <a:tr h="1438768">
                <a:tc>
                  <a:txBody>
                    <a:bodyPr/>
                    <a:lstStyle/>
                    <a:p>
                      <a:pPr algn="l" rtl="0" fontAlgn="ctr"/>
                      <a:r>
                        <a:rPr lang="es-GT" sz="1800" b="0" i="0" u="none" strike="noStrike" dirty="0">
                          <a:solidFill>
                            <a:srgbClr val="000000"/>
                          </a:solidFill>
                          <a:effectLst/>
                          <a:latin typeface="Arial" panose="020B0604020202020204" pitchFamily="34" charset="0"/>
                          <a:cs typeface="Arial" panose="020B0604020202020204" pitchFamily="34" charset="0"/>
                        </a:rPr>
                        <a:t>Productores agropecuarios y forestales capacitados y asistidos técnicamente en el uso sostenible de los recursos naturales, para el manejo integrado de las cuencas hidrográficas mediante la entrega de plantas forestales, con fines de reforestación en zonas de recarga hídrica.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GT" sz="1800" b="0" i="0" u="none" strike="noStrike" dirty="0">
                          <a:solidFill>
                            <a:srgbClr val="000000"/>
                          </a:solidFill>
                          <a:effectLst/>
                          <a:latin typeface="Arial" panose="020B0604020202020204" pitchFamily="34" charset="0"/>
                          <a:cs typeface="Arial" panose="020B0604020202020204" pitchFamily="34" charset="0"/>
                        </a:rPr>
                        <a:t>19,870 personas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GT" sz="1800" b="0" i="0" u="none" strike="noStrike" dirty="0">
                          <a:solidFill>
                            <a:srgbClr val="000000"/>
                          </a:solidFill>
                          <a:effectLst/>
                          <a:latin typeface="Arial" panose="020B0604020202020204" pitchFamily="34" charset="0"/>
                          <a:cs typeface="Arial" panose="020B0604020202020204" pitchFamily="34" charset="0"/>
                        </a:rPr>
                        <a:t>19,870 productores agropecuarios y forestales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931896366"/>
                  </a:ext>
                </a:extLst>
              </a:tr>
              <a:tr h="581461">
                <a:tc>
                  <a:txBody>
                    <a:bodyPr/>
                    <a:lstStyle/>
                    <a:p>
                      <a:pPr algn="l" rtl="0" fontAlgn="ctr"/>
                      <a:r>
                        <a:rPr lang="es-GT" sz="1800" b="0" i="0" u="none" strike="noStrike" dirty="0">
                          <a:solidFill>
                            <a:srgbClr val="000000"/>
                          </a:solidFill>
                          <a:effectLst/>
                          <a:latin typeface="Arial" panose="020B0604020202020204" pitchFamily="34" charset="0"/>
                          <a:cs typeface="Arial" panose="020B0604020202020204" pitchFamily="34" charset="0"/>
                        </a:rPr>
                        <a:t>Hectáreas con sistemas de riego construidas, reconstruidas y rehabilitadas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800" b="0" i="0" u="none" strike="noStrike" dirty="0">
                          <a:solidFill>
                            <a:srgbClr val="000000"/>
                          </a:solidFill>
                          <a:effectLst/>
                          <a:latin typeface="Arial" panose="020B0604020202020204" pitchFamily="34" charset="0"/>
                          <a:cs typeface="Arial" panose="020B0604020202020204" pitchFamily="34" charset="0"/>
                        </a:rPr>
                        <a:t>8,331 hectáreas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800" b="0" i="0" u="none" strike="noStrike" dirty="0">
                          <a:solidFill>
                            <a:srgbClr val="000000"/>
                          </a:solidFill>
                          <a:effectLst/>
                          <a:latin typeface="Arial" panose="020B0604020202020204" pitchFamily="34" charset="0"/>
                          <a:cs typeface="Arial" panose="020B0604020202020204" pitchFamily="34" charset="0"/>
                        </a:rPr>
                        <a:t>6,488 familias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7105973"/>
                  </a:ext>
                </a:extLst>
              </a:tr>
              <a:tr h="1152999">
                <a:tc>
                  <a:txBody>
                    <a:bodyPr/>
                    <a:lstStyle/>
                    <a:p>
                      <a:pPr algn="l" rtl="0" fontAlgn="ctr"/>
                      <a:r>
                        <a:rPr lang="es-GT" sz="1800" b="0" i="0" u="none" strike="noStrike" dirty="0">
                          <a:solidFill>
                            <a:srgbClr val="000000"/>
                          </a:solidFill>
                          <a:effectLst/>
                          <a:latin typeface="Arial" panose="020B0604020202020204" pitchFamily="34" charset="0"/>
                          <a:cs typeface="Arial" panose="020B0604020202020204" pitchFamily="34" charset="0"/>
                        </a:rPr>
                        <a:t>61,101 usuarios y/o representantes de empresas cuentan con documentación para la protección del patrimonio agropecuario, productivo e hidrobiológico.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800" b="0" i="0" u="none" strike="noStrike" dirty="0">
                          <a:solidFill>
                            <a:srgbClr val="000000"/>
                          </a:solidFill>
                          <a:effectLst/>
                          <a:latin typeface="Arial" panose="020B0604020202020204" pitchFamily="34" charset="0"/>
                          <a:cs typeface="Arial" panose="020B0604020202020204" pitchFamily="34" charset="0"/>
                        </a:rPr>
                        <a:t>285,630 documentos emitidos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800" b="0" i="0" u="none" strike="noStrike" dirty="0">
                          <a:solidFill>
                            <a:srgbClr val="000000"/>
                          </a:solidFill>
                          <a:effectLst/>
                          <a:latin typeface="Arial" panose="020B0604020202020204" pitchFamily="34" charset="0"/>
                          <a:cs typeface="Arial" panose="020B0604020202020204" pitchFamily="34" charset="0"/>
                        </a:rPr>
                        <a:t>61,101 usuarios y/o representantes de empresas agropecuarias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2232957"/>
                  </a:ext>
                </a:extLst>
              </a:tr>
              <a:tr h="727984">
                <a:tc>
                  <a:txBody>
                    <a:bodyPr/>
                    <a:lstStyle/>
                    <a:p>
                      <a:pPr algn="l" rtl="0" fontAlgn="ctr"/>
                      <a:r>
                        <a:rPr lang="es-GT" sz="1800" b="0" i="0" u="none" strike="noStrike" dirty="0">
                          <a:solidFill>
                            <a:srgbClr val="000000"/>
                          </a:solidFill>
                          <a:effectLst/>
                          <a:latin typeface="Arial" panose="020B0604020202020204" pitchFamily="34" charset="0"/>
                          <a:cs typeface="Arial" panose="020B0604020202020204" pitchFamily="34" charset="0"/>
                        </a:rPr>
                        <a:t>Productores de agricultura familiar beneficiados con seguro agrícola por riesgo climático para mejorar la seguridad alimentaria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800" b="0" i="0" u="none" strike="noStrike" dirty="0">
                          <a:solidFill>
                            <a:srgbClr val="000000"/>
                          </a:solidFill>
                          <a:effectLst/>
                          <a:latin typeface="Arial" panose="020B0604020202020204" pitchFamily="34" charset="0"/>
                          <a:cs typeface="Arial" panose="020B0604020202020204" pitchFamily="34" charset="0"/>
                        </a:rPr>
                        <a:t>6,096 personas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800" b="0" i="0" u="none" strike="noStrike" dirty="0">
                          <a:solidFill>
                            <a:srgbClr val="000000"/>
                          </a:solidFill>
                          <a:effectLst/>
                          <a:latin typeface="Arial" panose="020B0604020202020204" pitchFamily="34" charset="0"/>
                          <a:cs typeface="Arial" panose="020B0604020202020204" pitchFamily="34" charset="0"/>
                        </a:rPr>
                        <a:t>6,096 personas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311982"/>
                  </a:ext>
                </a:extLst>
              </a:tr>
              <a:tr h="765166">
                <a:tc>
                  <a:txBody>
                    <a:bodyPr/>
                    <a:lstStyle/>
                    <a:p>
                      <a:pPr algn="l" rtl="0" fontAlgn="ctr"/>
                      <a:r>
                        <a:rPr lang="es-GT" sz="1800" b="0" i="0" u="none" strike="noStrike" dirty="0">
                          <a:solidFill>
                            <a:srgbClr val="000000"/>
                          </a:solidFill>
                          <a:effectLst/>
                          <a:latin typeface="Arial" panose="020B0604020202020204" pitchFamily="34" charset="0"/>
                          <a:cs typeface="Arial" panose="020B0604020202020204" pitchFamily="34" charset="0"/>
                        </a:rPr>
                        <a:t>Entrega de raciones de alimentos para la atención de la emergencia COVID-19.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800" b="0" i="0" u="none" strike="noStrike" dirty="0">
                          <a:solidFill>
                            <a:srgbClr val="000000"/>
                          </a:solidFill>
                          <a:effectLst/>
                          <a:latin typeface="Arial" panose="020B0604020202020204" pitchFamily="34" charset="0"/>
                          <a:cs typeface="Arial" panose="020B0604020202020204" pitchFamily="34" charset="0"/>
                        </a:rPr>
                        <a:t>360,529 raciones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GT" sz="1800" b="0" i="0" u="none" strike="noStrike" dirty="0">
                          <a:solidFill>
                            <a:srgbClr val="000000"/>
                          </a:solidFill>
                          <a:effectLst/>
                          <a:latin typeface="Arial" panose="020B0604020202020204" pitchFamily="34" charset="0"/>
                          <a:cs typeface="Arial" panose="020B0604020202020204" pitchFamily="34" charset="0"/>
                        </a:rPr>
                        <a:t>360,529 familias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ítulo 1">
            <a:extLst>
              <a:ext uri="{FF2B5EF4-FFF2-40B4-BE49-F238E27FC236}">
                <a16:creationId xmlns:a16="http://schemas.microsoft.com/office/drawing/2014/main" xmlns="" id="{6B1BBEA8-AAD1-452B-BEA3-92CECCA323EA}"/>
              </a:ext>
            </a:extLst>
          </p:cNvPr>
          <p:cNvSpPr txBox="1">
            <a:spLocks/>
          </p:cNvSpPr>
          <p:nvPr/>
        </p:nvSpPr>
        <p:spPr>
          <a:xfrm>
            <a:off x="387531" y="250985"/>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CONSOLIDADO DE LOGROS INSTITUCIONALES</a:t>
            </a:r>
          </a:p>
        </p:txBody>
      </p:sp>
    </p:spTree>
    <p:extLst>
      <p:ext uri="{BB962C8B-B14F-4D97-AF65-F5344CB8AC3E}">
        <p14:creationId xmlns:p14="http://schemas.microsoft.com/office/powerpoint/2010/main" val="1080194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E40743F2-234A-4544-BBAC-8877FB423F76}"/>
              </a:ext>
            </a:extLst>
          </p:cNvPr>
          <p:cNvSpPr txBox="1">
            <a:spLocks/>
          </p:cNvSpPr>
          <p:nvPr/>
        </p:nvSpPr>
        <p:spPr>
          <a:xfrm>
            <a:off x="387531" y="1309938"/>
            <a:ext cx="11394739" cy="48963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ES"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fines del ejercicio fiscal 2021 se aprobaron modificaciones presupuestarias interinstitucionales  (INTER),  para el trasladado de un total de Q.546.9 millones,  para atender prioridades del Gobierno-, con base a los análisis y evaluaciones correspondientes. </a:t>
            </a:r>
          </a:p>
          <a:p>
            <a:pPr algn="just">
              <a:lnSpc>
                <a:spcPct val="150000"/>
              </a:lnSpc>
            </a:pPr>
            <a:endParaRPr lang="es-ES"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ES"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 la asignación en el Programa 94 “Atención a desastres naturales y calamidades públicas”, se disminuyó la cantidad de Q.286.6 millones de un total de Q.400 millones, tomando en cuenta que dicho programa fue creado en el año 2020 para atender a la población vulnerable mediante la dotación de alimentos, derivado de los efectos del COVID-19. </a:t>
            </a:r>
            <a:endParaRPr lang="es-ES" sz="19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E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s-ES"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El restante de Q.113.4 millones de  dicho programa, se utilizó para la adquisición de alimentos con el fin </a:t>
            </a:r>
            <a:r>
              <a:rPr lang="es-ES" sz="1900" dirty="0">
                <a:solidFill>
                  <a:schemeClr val="tx1"/>
                </a:solidFill>
                <a:latin typeface="Arial" panose="020B0604020202020204" pitchFamily="34" charset="0"/>
                <a:ea typeface="Times New Roman" panose="02020603050405020304" pitchFamily="18" charset="0"/>
                <a:cs typeface="Arial" panose="020B0604020202020204" pitchFamily="34" charset="0"/>
              </a:rPr>
              <a:t>de </a:t>
            </a:r>
            <a:r>
              <a:rPr lang="es-ES"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seguir con el objetivo del programa, procediéndose a regularizar los gastos</a:t>
            </a:r>
            <a:r>
              <a:rPr lang="es-ES" sz="19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s-ES"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ítulo 1">
            <a:extLst>
              <a:ext uri="{FF2B5EF4-FFF2-40B4-BE49-F238E27FC236}">
                <a16:creationId xmlns:a16="http://schemas.microsoft.com/office/drawing/2014/main" xmlns="" id="{A7FB0296-20BB-4F4F-80D7-E4C8E2F51B9A}"/>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¿QUÉ TENDENCIA MUESTRA EL USO DE LOS RECURSOS PÚBLICOS?</a:t>
            </a:r>
          </a:p>
        </p:txBody>
      </p:sp>
    </p:spTree>
    <p:extLst>
      <p:ext uri="{BB962C8B-B14F-4D97-AF65-F5344CB8AC3E}">
        <p14:creationId xmlns:p14="http://schemas.microsoft.com/office/powerpoint/2010/main" val="494755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E40743F2-234A-4544-BBAC-8877FB423F76}"/>
              </a:ext>
            </a:extLst>
          </p:cNvPr>
          <p:cNvSpPr txBox="1">
            <a:spLocks/>
          </p:cNvSpPr>
          <p:nvPr/>
        </p:nvSpPr>
        <p:spPr>
          <a:xfrm>
            <a:off x="423628" y="2039760"/>
            <a:ext cx="3051860"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800" b="0" dirty="0" smtClean="0">
                <a:solidFill>
                  <a:schemeClr val="tx1"/>
                </a:solidFill>
                <a:latin typeface="Arial" panose="020B0604020202020204" pitchFamily="34" charset="0"/>
                <a:cs typeface="Arial" panose="020B0604020202020204" pitchFamily="34" charset="0"/>
              </a:rPr>
              <a:t>Se </a:t>
            </a:r>
            <a:r>
              <a:rPr lang="es-GT" sz="1800" b="0" dirty="0">
                <a:solidFill>
                  <a:schemeClr val="tx1"/>
                </a:solidFill>
                <a:latin typeface="Arial" panose="020B0604020202020204" pitchFamily="34" charset="0"/>
                <a:cs typeface="Arial" panose="020B0604020202020204" pitchFamily="34" charset="0"/>
              </a:rPr>
              <a:t>contribuyó con los </a:t>
            </a:r>
            <a:r>
              <a:rPr lang="es-GT" sz="1800" dirty="0" smtClean="0">
                <a:solidFill>
                  <a:schemeClr val="tx1"/>
                </a:solidFill>
                <a:latin typeface="Arial" panose="020B0604020202020204" pitchFamily="34" charset="0"/>
                <a:cs typeface="Arial" panose="020B0604020202020204" pitchFamily="34" charset="0"/>
              </a:rPr>
              <a:t>Pilares 1</a:t>
            </a:r>
            <a:r>
              <a:rPr lang="es-GT" sz="1800" dirty="0">
                <a:solidFill>
                  <a:schemeClr val="tx1"/>
                </a:solidFill>
                <a:latin typeface="Arial" panose="020B0604020202020204" pitchFamily="34" charset="0"/>
                <a:cs typeface="Arial" panose="020B0604020202020204" pitchFamily="34" charset="0"/>
              </a:rPr>
              <a:t>: </a:t>
            </a:r>
            <a:r>
              <a:rPr lang="es-GT" sz="1800" b="0" dirty="0">
                <a:solidFill>
                  <a:schemeClr val="tx1"/>
                </a:solidFill>
                <a:latin typeface="Arial" panose="020B0604020202020204" pitchFamily="34" charset="0"/>
                <a:cs typeface="Arial" panose="020B0604020202020204" pitchFamily="34" charset="0"/>
              </a:rPr>
              <a:t>Economía, competitividad y prosperidad; </a:t>
            </a:r>
            <a:r>
              <a:rPr lang="es-GT" sz="1800" b="0" dirty="0" smtClean="0">
                <a:solidFill>
                  <a:schemeClr val="tx1"/>
                </a:solidFill>
                <a:latin typeface="Arial" panose="020B0604020202020204" pitchFamily="34" charset="0"/>
                <a:cs typeface="Arial" panose="020B0604020202020204" pitchFamily="34" charset="0"/>
              </a:rPr>
              <a:t>y</a:t>
            </a:r>
          </a:p>
          <a:p>
            <a:pPr algn="l">
              <a:lnSpc>
                <a:spcPct val="150000"/>
              </a:lnSpc>
            </a:pPr>
            <a:r>
              <a:rPr lang="es-GT" sz="1800" dirty="0" smtClean="0">
                <a:solidFill>
                  <a:schemeClr val="tx1"/>
                </a:solidFill>
                <a:latin typeface="Arial" panose="020B0604020202020204" pitchFamily="34" charset="0"/>
                <a:cs typeface="Arial" panose="020B0604020202020204" pitchFamily="34" charset="0"/>
              </a:rPr>
              <a:t>Pilar </a:t>
            </a:r>
            <a:r>
              <a:rPr lang="es-GT" sz="1800" dirty="0">
                <a:solidFill>
                  <a:schemeClr val="tx1"/>
                </a:solidFill>
                <a:latin typeface="Arial" panose="020B0604020202020204" pitchFamily="34" charset="0"/>
                <a:cs typeface="Arial" panose="020B0604020202020204" pitchFamily="34" charset="0"/>
              </a:rPr>
              <a:t>2: </a:t>
            </a:r>
            <a:r>
              <a:rPr lang="es-GT" sz="1800" b="0" dirty="0">
                <a:solidFill>
                  <a:schemeClr val="tx1"/>
                </a:solidFill>
                <a:latin typeface="Arial" panose="020B0604020202020204" pitchFamily="34" charset="0"/>
                <a:cs typeface="Arial" panose="020B0604020202020204" pitchFamily="34" charset="0"/>
              </a:rPr>
              <a:t>Desarrollo social</a:t>
            </a: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3602703" y="1063791"/>
            <a:ext cx="8362318" cy="530569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2000" b="0" dirty="0" smtClean="0">
                <a:solidFill>
                  <a:schemeClr val="tx1"/>
                </a:solidFill>
                <a:latin typeface="Arial" panose="020B0604020202020204" pitchFamily="34" charset="0"/>
                <a:cs typeface="Arial" panose="020B0604020202020204" pitchFamily="34" charset="0"/>
              </a:rPr>
              <a:t>El </a:t>
            </a:r>
            <a:r>
              <a:rPr lang="es-GT" sz="2000" b="0" dirty="0">
                <a:solidFill>
                  <a:schemeClr val="tx1"/>
                </a:solidFill>
                <a:latin typeface="Arial" panose="020B0604020202020204" pitchFamily="34" charset="0"/>
                <a:cs typeface="Arial" panose="020B0604020202020204" pitchFamily="34" charset="0"/>
              </a:rPr>
              <a:t>MAGA en el tercer cuatrimestre 2021 contribuyó con el cumplimiento de la PGG a través de los siguientes Pilares: </a:t>
            </a:r>
          </a:p>
          <a:p>
            <a:pPr algn="just">
              <a:lnSpc>
                <a:spcPct val="150000"/>
              </a:lnSpc>
            </a:pPr>
            <a:endParaRPr lang="es-GT" sz="7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dirty="0">
                <a:solidFill>
                  <a:schemeClr val="tx1"/>
                </a:solidFill>
                <a:latin typeface="Arial" panose="020B0604020202020204" pitchFamily="34" charset="0"/>
                <a:cs typeface="Arial" panose="020B0604020202020204" pitchFamily="34" charset="0"/>
              </a:rPr>
              <a:t>Pilar 1: Economía, competitividad y prosperidad </a:t>
            </a:r>
          </a:p>
          <a:p>
            <a:pPr algn="just">
              <a:lnSpc>
                <a:spcPct val="150000"/>
              </a:lnSpc>
            </a:pPr>
            <a:endParaRPr lang="es-GT" sz="7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dirty="0">
                <a:solidFill>
                  <a:schemeClr val="tx1"/>
                </a:solidFill>
                <a:latin typeface="Arial" panose="020B0604020202020204" pitchFamily="34" charset="0"/>
                <a:cs typeface="Arial" panose="020B0604020202020204" pitchFamily="34" charset="0"/>
              </a:rPr>
              <a:t>Resultados:  </a:t>
            </a:r>
          </a:p>
          <a:p>
            <a:pPr algn="just">
              <a:lnSpc>
                <a:spcPct val="100000"/>
              </a:lnSpc>
            </a:pPr>
            <a:r>
              <a:rPr lang="es-GT" sz="2000" b="0" dirty="0">
                <a:solidFill>
                  <a:schemeClr val="tx1"/>
                </a:solidFill>
                <a:latin typeface="Arial" panose="020B0604020202020204" pitchFamily="34" charset="0"/>
                <a:cs typeface="Arial" panose="020B0604020202020204" pitchFamily="34" charset="0"/>
              </a:rPr>
              <a:t>52,974 personas y 61,101 usuarios o representante de empresas agropecuarias beneficiadas en todo el país, a través procesos que propiciarán su crecimiento económico y mayores opciones de empleo. </a:t>
            </a:r>
          </a:p>
          <a:p>
            <a:pPr algn="just">
              <a:lnSpc>
                <a:spcPct val="150000"/>
              </a:lnSpc>
            </a:pPr>
            <a:endParaRPr lang="es-GT" sz="7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dirty="0">
                <a:solidFill>
                  <a:schemeClr val="tx1"/>
                </a:solidFill>
                <a:latin typeface="Arial" panose="020B0604020202020204" pitchFamily="34" charset="0"/>
                <a:cs typeface="Arial" panose="020B0604020202020204" pitchFamily="34" charset="0"/>
              </a:rPr>
              <a:t>Pilar 2: Desarrollo social</a:t>
            </a:r>
          </a:p>
          <a:p>
            <a:pPr algn="just">
              <a:lnSpc>
                <a:spcPct val="150000"/>
              </a:lnSpc>
            </a:pPr>
            <a:r>
              <a:rPr lang="es-GT" sz="2000" dirty="0">
                <a:solidFill>
                  <a:schemeClr val="tx1"/>
                </a:solidFill>
                <a:latin typeface="Arial" panose="020B0604020202020204" pitchFamily="34" charset="0"/>
                <a:cs typeface="Arial" panose="020B0604020202020204" pitchFamily="34" charset="0"/>
              </a:rPr>
              <a:t>Resultados:  </a:t>
            </a:r>
          </a:p>
          <a:p>
            <a:pPr algn="just"/>
            <a:r>
              <a:rPr lang="es-GT" sz="2000" b="0" dirty="0">
                <a:solidFill>
                  <a:schemeClr val="tx1"/>
                </a:solidFill>
                <a:latin typeface="Arial" panose="020B0604020202020204" pitchFamily="34" charset="0"/>
                <a:cs typeface="Arial" panose="020B0604020202020204" pitchFamily="34" charset="0"/>
              </a:rPr>
              <a:t>837,438 personas en todo el país participaron en actividades que promueven la igualdad de oportunidades y la dotación de las capacidades y conocimientos a la población, para que puedan acceder a mejores opciones de ingresos y a una mejor calidad de vida</a:t>
            </a:r>
            <a:r>
              <a:rPr lang="es-GT" sz="2000" b="0" dirty="0" smtClean="0">
                <a:solidFill>
                  <a:schemeClr val="tx1"/>
                </a:solidFill>
                <a:latin typeface="Arial" panose="020B0604020202020204" pitchFamily="34" charset="0"/>
                <a:cs typeface="Arial" panose="020B0604020202020204" pitchFamily="34" charset="0"/>
              </a:rPr>
              <a:t>.</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BDD7F121-F7E2-4C65-B1DA-ADFDBA8F8D69}"/>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b="1" dirty="0">
                <a:solidFill>
                  <a:srgbClr val="003353"/>
                </a:solidFill>
                <a:latin typeface="Montserrat" pitchFamily="2" charset="77"/>
              </a:rPr>
              <a:t>R</a:t>
            </a:r>
            <a:r>
              <a:rPr lang="es-GT" sz="2400" b="1" dirty="0">
                <a:solidFill>
                  <a:srgbClr val="003353"/>
                </a:solidFill>
                <a:latin typeface="Montserrat" pitchFamily="2" charset="77"/>
              </a:rPr>
              <a:t>ESULTADOS OBTENIDOS EN EL MARCO </a:t>
            </a:r>
            <a:r>
              <a:rPr lang="es-GT" sz="2400" b="1" dirty="0" smtClean="0">
                <a:solidFill>
                  <a:srgbClr val="003353"/>
                </a:solidFill>
                <a:latin typeface="Montserrat" pitchFamily="2" charset="77"/>
              </a:rPr>
              <a:t>DE LA </a:t>
            </a:r>
            <a:r>
              <a:rPr lang="es-GT" sz="2400" b="1" dirty="0">
                <a:solidFill>
                  <a:srgbClr val="003353"/>
                </a:solidFill>
                <a:latin typeface="Montserrat" pitchFamily="2" charset="77"/>
              </a:rPr>
              <a:t>PGG</a:t>
            </a:r>
          </a:p>
        </p:txBody>
      </p:sp>
    </p:spTree>
    <p:extLst>
      <p:ext uri="{BB962C8B-B14F-4D97-AF65-F5344CB8AC3E}">
        <p14:creationId xmlns:p14="http://schemas.microsoft.com/office/powerpoint/2010/main" val="2154591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E40743F2-234A-4544-BBAC-8877FB423F76}"/>
              </a:ext>
            </a:extLst>
          </p:cNvPr>
          <p:cNvSpPr txBox="1">
            <a:spLocks/>
          </p:cNvSpPr>
          <p:nvPr/>
        </p:nvSpPr>
        <p:spPr>
          <a:xfrm>
            <a:off x="515566" y="1269881"/>
            <a:ext cx="11099260" cy="461000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r>
              <a:rPr lang="es-GT" sz="1800" b="0" dirty="0">
                <a:solidFill>
                  <a:schemeClr val="tx1"/>
                </a:solidFill>
                <a:latin typeface="Arial" panose="020B0604020202020204" pitchFamily="34" charset="0"/>
                <a:cs typeface="Arial" panose="020B0604020202020204" pitchFamily="34" charset="0"/>
              </a:rPr>
              <a:t>Los informes de ejecución física y financiera del MAGA, se publican en la página Web de este Ministerio, con base en la normativa vigente, entre las que se encuentra: El Decreto 101-97 del Congreso de la República de Guatemala, Ley Orgánica del Presupuesto, Acuerdo Gubernativo  540-2013, Reglamento de la Ley Orgánica del Presupuesto; Decreto 25-2018 del Congreso de la República de Guatemala, que aprobó el Presupuesto de Ingresos y Egresos del Estado para el Ejercicio Fiscal del año 2019 (vigente para el año 2021); Acuerdo Gubernativo 28-2020,  por el cual se crea la Comisión Presidencial contra la Corrupción y Acuerdo Gubernativo 50-2021, Medidas y Lineamientos de Control que Mejoren el Gasto Público y Transparencia del Presupuesto para el Ejercicio del Año 2021 y; el Decreto 57-2008 del Congreso de la República de Guatemala, Ley de Acceso a la Información Pública, fundamentalmente. </a:t>
            </a:r>
          </a:p>
          <a:p>
            <a:pPr algn="just"/>
            <a:r>
              <a:rPr lang="es-GT" sz="1800" b="0" dirty="0">
                <a:solidFill>
                  <a:schemeClr val="tx1"/>
                </a:solidFill>
                <a:latin typeface="Arial" panose="020B0604020202020204" pitchFamily="34" charset="0"/>
                <a:cs typeface="Arial" panose="020B0604020202020204" pitchFamily="34" charset="0"/>
              </a:rPr>
              <a:t> </a:t>
            </a:r>
          </a:p>
          <a:p>
            <a:pPr algn="just"/>
            <a:r>
              <a:rPr lang="es-GT" sz="1800" b="0" dirty="0">
                <a:solidFill>
                  <a:schemeClr val="tx1"/>
                </a:solidFill>
                <a:latin typeface="Arial" panose="020B0604020202020204" pitchFamily="34" charset="0"/>
                <a:cs typeface="Arial" panose="020B0604020202020204" pitchFamily="34" charset="0"/>
              </a:rPr>
              <a:t>Con base al Decreto 57-2008 del Congreso de la República de Guatemala, Ley de Acceso a la Información Pública, se atienden diversas solicitudes de información de estudiantes, profesionales, organizaciones, universidades etc., a través de la Unidad de Información Pública –UIP-, de la Oficina de Comunicación Social.</a:t>
            </a:r>
          </a:p>
          <a:p>
            <a:pPr algn="just"/>
            <a:r>
              <a:rPr lang="es-GT" sz="1800" b="0" dirty="0">
                <a:solidFill>
                  <a:schemeClr val="tx1"/>
                </a:solidFill>
                <a:latin typeface="Arial" panose="020B0604020202020204" pitchFamily="34" charset="0"/>
                <a:cs typeface="Arial" panose="020B0604020202020204" pitchFamily="34" charset="0"/>
              </a:rPr>
              <a:t> </a:t>
            </a:r>
          </a:p>
          <a:p>
            <a:pPr algn="just"/>
            <a:r>
              <a:rPr lang="es-GT" sz="1800" b="0" dirty="0">
                <a:solidFill>
                  <a:schemeClr val="tx1"/>
                </a:solidFill>
                <a:latin typeface="Arial" panose="020B0604020202020204" pitchFamily="34" charset="0"/>
                <a:cs typeface="Arial" panose="020B0604020202020204" pitchFamily="34" charset="0"/>
              </a:rPr>
              <a:t>Para el efecto se puede consultar la página </a:t>
            </a:r>
            <a:r>
              <a:rPr lang="es-GT" sz="1800" b="0" dirty="0">
                <a:solidFill>
                  <a:schemeClr val="tx1"/>
                </a:solidFill>
                <a:latin typeface="Arial" panose="020B0604020202020204" pitchFamily="34" charset="0"/>
                <a:cs typeface="Arial" panose="020B0604020202020204" pitchFamily="34" charset="0"/>
                <a:hlinkClick r:id="rId3"/>
              </a:rPr>
              <a:t>http://web.maga.gob.gt/</a:t>
            </a:r>
            <a:r>
              <a:rPr lang="es-GT" sz="1800" b="0" dirty="0">
                <a:solidFill>
                  <a:schemeClr val="tx1"/>
                </a:solidFill>
                <a:latin typeface="Arial" panose="020B0604020202020204" pitchFamily="34" charset="0"/>
                <a:cs typeface="Arial" panose="020B0604020202020204" pitchFamily="34" charset="0"/>
              </a:rPr>
              <a:t>, Información Pública</a:t>
            </a:r>
            <a:endParaRPr lang="es-GT" sz="28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896AAF47-8EDA-4891-9124-90F85E7D5E2D}"/>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b="1" dirty="0">
                <a:solidFill>
                  <a:srgbClr val="003353"/>
                </a:solidFill>
                <a:latin typeface="Montserrat" pitchFamily="2" charset="77"/>
              </a:rPr>
              <a:t>MEDIDAS DE TRANSPARENCIA APLICADAS</a:t>
            </a:r>
            <a:endParaRPr lang="es-GT" sz="2400" b="1" dirty="0">
              <a:solidFill>
                <a:srgbClr val="003353"/>
              </a:solidFill>
              <a:latin typeface="Montserrat" pitchFamily="2" charset="77"/>
            </a:endParaRPr>
          </a:p>
        </p:txBody>
      </p:sp>
    </p:spTree>
    <p:extLst>
      <p:ext uri="{BB962C8B-B14F-4D97-AF65-F5344CB8AC3E}">
        <p14:creationId xmlns:p14="http://schemas.microsoft.com/office/powerpoint/2010/main" val="668701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387532" y="1063791"/>
            <a:ext cx="11392664" cy="5847755"/>
          </a:xfrm>
          <a:prstGeom prst="rect">
            <a:avLst/>
          </a:prstGeom>
        </p:spPr>
        <p:txBody>
          <a:bodyPr wrap="square">
            <a:spAutoFit/>
          </a:bodyPr>
          <a:lstStyle/>
          <a:p>
            <a:pPr>
              <a:spcAft>
                <a:spcPts val="0"/>
              </a:spcAft>
            </a:pPr>
            <a:r>
              <a:rPr lang="es-GT" sz="1650" dirty="0">
                <a:latin typeface="Arial" panose="020B0604020202020204" pitchFamily="34" charset="0"/>
                <a:ea typeface="Calibri" panose="020F0502020204030204" pitchFamily="34" charset="0"/>
                <a:cs typeface="Arial" panose="020B0604020202020204" pitchFamily="34" charset="0"/>
              </a:rPr>
              <a:t>Ejecutar en el año 2022 los siguientes programas: </a:t>
            </a:r>
          </a:p>
          <a:p>
            <a:pPr>
              <a:spcAft>
                <a:spcPts val="0"/>
              </a:spcAft>
            </a:pPr>
            <a:r>
              <a:rPr lang="es-GT" sz="1650" dirty="0">
                <a:solidFill>
                  <a:srgbClr val="0070C0"/>
                </a:solidFill>
                <a:latin typeface="Arial" panose="020B0604020202020204" pitchFamily="34" charset="0"/>
                <a:ea typeface="Calibri" panose="020F0502020204030204" pitchFamily="34" charset="0"/>
                <a:cs typeface="Arial" panose="020B0604020202020204" pitchFamily="34" charset="0"/>
              </a:rPr>
              <a:t> </a:t>
            </a:r>
            <a:endParaRPr lang="es-GT" sz="165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ES_tradnl" sz="1650" b="1" dirty="0">
                <a:latin typeface="Arial" panose="020B0604020202020204" pitchFamily="34" charset="0"/>
                <a:ea typeface="Calibri" panose="020F0502020204030204" pitchFamily="34" charset="0"/>
                <a:cs typeface="Arial" panose="020B0604020202020204" pitchFamily="34" charset="0"/>
              </a:rPr>
              <a:t>Asistencia Técnica de Calidad para Incremento de la Productividad Agrícola, Pecuaria e Hidrobiológica:</a:t>
            </a:r>
            <a:r>
              <a:rPr lang="es-ES_tradnl" sz="1650" dirty="0">
                <a:latin typeface="Arial" panose="020B0604020202020204" pitchFamily="34" charset="0"/>
                <a:ea typeface="Calibri" panose="020F0502020204030204" pitchFamily="34" charset="0"/>
                <a:cs typeface="Arial" panose="020B0604020202020204" pitchFamily="34" charset="0"/>
              </a:rPr>
              <a:t> A través de las diferentes intervenciones establecidas, el MAGA proveerá asistencia técnica y capacitación especializada a productores (as), asociaciones y organizaciones agropecuarias con el objetivo de mejorar los conocimientos técnicos de los mismo, así como la transferencia de tecnología que permita incrementar la productividad en sus actividades, logrando el desarrollo y la reactivación económica a nivel local.</a:t>
            </a:r>
            <a:endParaRPr lang="es-GT" sz="1650" dirty="0">
              <a:latin typeface="Arial" panose="020B0604020202020204" pitchFamily="34" charset="0"/>
              <a:ea typeface="Calibri" panose="020F0502020204030204" pitchFamily="34" charset="0"/>
              <a:cs typeface="Arial" panose="020B0604020202020204" pitchFamily="34" charset="0"/>
            </a:endParaRPr>
          </a:p>
          <a:p>
            <a:pPr marL="457200">
              <a:spcAft>
                <a:spcPts val="0"/>
              </a:spcAft>
            </a:pPr>
            <a:r>
              <a:rPr lang="es-ES_tradnl" sz="1650" dirty="0">
                <a:latin typeface="Arial" panose="020B0604020202020204" pitchFamily="34" charset="0"/>
                <a:ea typeface="Calibri" panose="020F0502020204030204" pitchFamily="34" charset="0"/>
                <a:cs typeface="Arial" panose="020B0604020202020204" pitchFamily="34" charset="0"/>
              </a:rPr>
              <a:t> </a:t>
            </a:r>
            <a:endParaRPr lang="es-GT" sz="165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ES_tradnl" sz="1650" b="1" dirty="0">
                <a:latin typeface="Arial" panose="020B0604020202020204" pitchFamily="34" charset="0"/>
                <a:ea typeface="Calibri" panose="020F0502020204030204" pitchFamily="34" charset="0"/>
                <a:cs typeface="Arial" panose="020B0604020202020204" pitchFamily="34" charset="0"/>
              </a:rPr>
              <a:t>Agricultura Familiar vinculada al Cumplimiento de la Ley de Alimentación Escolar:</a:t>
            </a:r>
            <a:r>
              <a:rPr lang="es-ES_tradnl" sz="1650" dirty="0">
                <a:latin typeface="Arial" panose="020B0604020202020204" pitchFamily="34" charset="0"/>
                <a:ea typeface="Calibri" panose="020F0502020204030204" pitchFamily="34" charset="0"/>
                <a:cs typeface="Arial" panose="020B0604020202020204" pitchFamily="34" charset="0"/>
              </a:rPr>
              <a:t>  En cumplimiento a la ley, el MAGA concentrará las acciones necesarias para brindar capacitación y asistencia técnica a los productores (as) en el territorio nacional para que puedan cumplir con los requisitos necesarios para ser registrados como proveedores del Programa de Alimentación Escolar, así mismo que cuenten con las capacidades técnicas necesarias para mejorar su producción y atender las necesidades de dicho programa, desde MAGA se fortalecerá las capacidades organizativas, así como el acompañamiento técnico y la asistencia enfocada a la acreditación de los productores familiares. </a:t>
            </a:r>
            <a:endParaRPr lang="es-GT" sz="1650" dirty="0">
              <a:latin typeface="Arial" panose="020B0604020202020204" pitchFamily="34" charset="0"/>
              <a:ea typeface="Calibri" panose="020F0502020204030204" pitchFamily="34" charset="0"/>
              <a:cs typeface="Arial" panose="020B0604020202020204" pitchFamily="34" charset="0"/>
            </a:endParaRPr>
          </a:p>
          <a:p>
            <a:pPr marL="457200">
              <a:spcAft>
                <a:spcPts val="0"/>
              </a:spcAft>
            </a:pPr>
            <a:r>
              <a:rPr lang="es-ES_tradnl" sz="1650" dirty="0">
                <a:latin typeface="Arial" panose="020B0604020202020204" pitchFamily="34" charset="0"/>
                <a:ea typeface="Calibri" panose="020F0502020204030204" pitchFamily="34" charset="0"/>
                <a:cs typeface="Arial" panose="020B0604020202020204" pitchFamily="34" charset="0"/>
              </a:rPr>
              <a:t> </a:t>
            </a:r>
            <a:endParaRPr lang="es-GT" sz="165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ES_tradnl" sz="1650" b="1" dirty="0">
                <a:latin typeface="Arial" panose="020B0604020202020204" pitchFamily="34" charset="0"/>
                <a:ea typeface="Calibri" panose="020F0502020204030204" pitchFamily="34" charset="0"/>
                <a:cs typeface="Arial" panose="020B0604020202020204" pitchFamily="34" charset="0"/>
              </a:rPr>
              <a:t>Infraestructura Productiva a través del mantenimiento y Construcción de Unidades de Riego:</a:t>
            </a:r>
            <a:r>
              <a:rPr lang="es-ES_tradnl" sz="1650" dirty="0">
                <a:latin typeface="Arial" panose="020B0604020202020204" pitchFamily="34" charset="0"/>
                <a:ea typeface="Calibri" panose="020F0502020204030204" pitchFamily="34" charset="0"/>
                <a:cs typeface="Arial" panose="020B0604020202020204" pitchFamily="34" charset="0"/>
              </a:rPr>
              <a:t> A través del Viceministerio de Desarrollo Económico Rural, el MAGA busca incrementar la producción agrícola y pecuaria en todo el país, fortaleciendo la infraestructura productiva; impulsando proyectos de mantenimiento y construcción de unidades de riego, cuyo objetivo es que los productores capten eficientemente el agua y puedan incrementar la cobertura de irrigación.</a:t>
            </a:r>
            <a:endParaRPr lang="es-GT" sz="1650" dirty="0">
              <a:latin typeface="Arial" panose="020B0604020202020204" pitchFamily="34" charset="0"/>
              <a:ea typeface="Calibri" panose="020F0502020204030204" pitchFamily="34" charset="0"/>
              <a:cs typeface="Arial" panose="020B0604020202020204" pitchFamily="34" charset="0"/>
            </a:endParaRPr>
          </a:p>
          <a:p>
            <a:pPr marL="457200">
              <a:spcAft>
                <a:spcPts val="0"/>
              </a:spcAft>
            </a:pPr>
            <a:r>
              <a:rPr lang="es-ES_tradnl" sz="1650" dirty="0">
                <a:latin typeface="Arial" panose="020B0604020202020204" pitchFamily="34" charset="0"/>
                <a:ea typeface="Calibri" panose="020F0502020204030204" pitchFamily="34" charset="0"/>
                <a:cs typeface="Arial" panose="020B0604020202020204" pitchFamily="34" charset="0"/>
              </a:rPr>
              <a:t> </a:t>
            </a:r>
            <a:endParaRPr lang="es-GT" sz="1650" dirty="0">
              <a:latin typeface="Arial" panose="020B0604020202020204" pitchFamily="34" charset="0"/>
              <a:ea typeface="Calibri" panose="020F050202020403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9F227CB9-3674-4005-9ADC-F9D64CCB4129}"/>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b="1" dirty="0">
                <a:solidFill>
                  <a:srgbClr val="003353"/>
                </a:solidFill>
                <a:latin typeface="Montserrat" pitchFamily="2" charset="77"/>
              </a:rPr>
              <a:t>DESAFIOS INSTITUCIONALES 2022</a:t>
            </a:r>
            <a:endParaRPr lang="es-GT" sz="2400" b="1" dirty="0">
              <a:solidFill>
                <a:srgbClr val="003353"/>
              </a:solidFill>
              <a:latin typeface="Montserrat" pitchFamily="2" charset="77"/>
            </a:endParaRPr>
          </a:p>
        </p:txBody>
      </p:sp>
    </p:spTree>
    <p:extLst>
      <p:ext uri="{BB962C8B-B14F-4D97-AF65-F5344CB8AC3E}">
        <p14:creationId xmlns:p14="http://schemas.microsoft.com/office/powerpoint/2010/main" val="314459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Marcador de contenido 6">
            <a:extLst>
              <a:ext uri="{FF2B5EF4-FFF2-40B4-BE49-F238E27FC236}">
                <a16:creationId xmlns:a16="http://schemas.microsoft.com/office/drawing/2014/main" xmlns="" id="{0246042C-1ABA-4355-A47C-701F270E798C}"/>
              </a:ext>
            </a:extLst>
          </p:cNvPr>
          <p:cNvSpPr txBox="1">
            <a:spLocks/>
          </p:cNvSpPr>
          <p:nvPr/>
        </p:nvSpPr>
        <p:spPr>
          <a:xfrm>
            <a:off x="515566" y="1592229"/>
            <a:ext cx="5227175" cy="461417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800" dirty="0">
                <a:latin typeface="Arial" panose="020B0604020202020204" pitchFamily="34" charset="0"/>
                <a:cs typeface="Arial" panose="020B0604020202020204" pitchFamily="34" charset="0"/>
              </a:rPr>
              <a:t>Presupuesto </a:t>
            </a:r>
            <a:r>
              <a:rPr lang="es-GT" sz="2800" b="1" dirty="0">
                <a:latin typeface="Arial" panose="020B0604020202020204" pitchFamily="34" charset="0"/>
                <a:cs typeface="Arial" panose="020B0604020202020204" pitchFamily="34" charset="0"/>
              </a:rPr>
              <a:t>vigente</a:t>
            </a:r>
            <a:r>
              <a:rPr lang="es-GT" sz="2800" dirty="0">
                <a:latin typeface="Arial" panose="020B0604020202020204" pitchFamily="34" charset="0"/>
                <a:cs typeface="Arial" panose="020B0604020202020204" pitchFamily="34" charset="0"/>
              </a:rPr>
              <a:t> </a:t>
            </a:r>
            <a:r>
              <a:rPr lang="es-GT" sz="2800" b="1" dirty="0">
                <a:latin typeface="Arial" panose="020B0604020202020204" pitchFamily="34" charset="0"/>
                <a:cs typeface="Arial" panose="020B0604020202020204" pitchFamily="34" charset="0"/>
              </a:rPr>
              <a:t>total:</a:t>
            </a:r>
          </a:p>
          <a:p>
            <a:pPr marL="457200" lvl="1" indent="0">
              <a:buFont typeface="Arial" panose="020B0604020202020204" pitchFamily="34" charset="0"/>
              <a:buNone/>
            </a:pPr>
            <a:endParaRPr lang="es-GT" sz="2800" b="1"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800" b="1" dirty="0">
                <a:latin typeface="Arial" panose="020B0604020202020204" pitchFamily="34" charset="0"/>
                <a:cs typeface="Arial" panose="020B0604020202020204" pitchFamily="34" charset="0"/>
              </a:rPr>
              <a:t> </a:t>
            </a:r>
          </a:p>
          <a:p>
            <a:pPr marL="457200" lvl="1" indent="0">
              <a:buFont typeface="Arial" panose="020B0604020202020204" pitchFamily="34" charset="0"/>
              <a:buNone/>
            </a:pPr>
            <a:endParaRPr lang="es-GT" sz="2800"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800" dirty="0">
                <a:latin typeface="Arial" panose="020B0604020202020204" pitchFamily="34" charset="0"/>
                <a:cs typeface="Arial" panose="020B0604020202020204" pitchFamily="34" charset="0"/>
              </a:rPr>
              <a:t>Presupuesto </a:t>
            </a:r>
            <a:r>
              <a:rPr lang="es-GT" sz="2800" b="1" dirty="0">
                <a:latin typeface="Arial" panose="020B0604020202020204" pitchFamily="34" charset="0"/>
                <a:cs typeface="Arial" panose="020B0604020202020204" pitchFamily="34" charset="0"/>
              </a:rPr>
              <a:t>ejecutado</a:t>
            </a:r>
            <a:r>
              <a:rPr lang="es-GT" sz="2800" dirty="0">
                <a:latin typeface="Arial" panose="020B0604020202020204" pitchFamily="34" charset="0"/>
                <a:cs typeface="Arial" panose="020B0604020202020204" pitchFamily="34" charset="0"/>
              </a:rPr>
              <a:t> (utilizado):</a:t>
            </a:r>
            <a:br>
              <a:rPr lang="es-GT" sz="2800" dirty="0">
                <a:latin typeface="Arial" panose="020B0604020202020204" pitchFamily="34" charset="0"/>
                <a:cs typeface="Arial" panose="020B0604020202020204" pitchFamily="34" charset="0"/>
              </a:rPr>
            </a:br>
            <a:endParaRPr lang="es-GT" sz="2800"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s-GT" sz="2800"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800" dirty="0">
                <a:latin typeface="Arial" panose="020B0604020202020204" pitchFamily="34" charset="0"/>
                <a:cs typeface="Arial" panose="020B0604020202020204" pitchFamily="34" charset="0"/>
              </a:rPr>
              <a:t>Saldo</a:t>
            </a:r>
            <a:r>
              <a:rPr lang="es-GT" sz="2800" b="1" dirty="0">
                <a:latin typeface="Arial" panose="020B0604020202020204" pitchFamily="34" charset="0"/>
                <a:cs typeface="Arial" panose="020B0604020202020204" pitchFamily="34" charset="0"/>
              </a:rPr>
              <a:t> por devengar:</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75" name="Marcador de contenido 6">
            <a:extLst>
              <a:ext uri="{FF2B5EF4-FFF2-40B4-BE49-F238E27FC236}">
                <a16:creationId xmlns:a16="http://schemas.microsoft.com/office/drawing/2014/main" xmlns="" id="{0246042C-1ABA-4355-A47C-701F270E798C}"/>
              </a:ext>
            </a:extLst>
          </p:cNvPr>
          <p:cNvSpPr txBox="1">
            <a:spLocks/>
          </p:cNvSpPr>
          <p:nvPr/>
        </p:nvSpPr>
        <p:spPr>
          <a:xfrm>
            <a:off x="5210698" y="140259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800" b="1" dirty="0">
                <a:solidFill>
                  <a:srgbClr val="0070C0"/>
                </a:solidFill>
                <a:latin typeface="Arial" panose="020B0604020202020204" pitchFamily="34" charset="0"/>
                <a:cs typeface="Arial" panose="020B0604020202020204" pitchFamily="34" charset="0"/>
              </a:rPr>
              <a:t>Q.1,218.5 Millones </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76" name="Marcador de contenido 6">
            <a:extLst>
              <a:ext uri="{FF2B5EF4-FFF2-40B4-BE49-F238E27FC236}">
                <a16:creationId xmlns:a16="http://schemas.microsoft.com/office/drawing/2014/main" xmlns="" id="{0246042C-1ABA-4355-A47C-701F270E798C}"/>
              </a:ext>
            </a:extLst>
          </p:cNvPr>
          <p:cNvSpPr txBox="1">
            <a:spLocks/>
          </p:cNvSpPr>
          <p:nvPr/>
        </p:nvSpPr>
        <p:spPr>
          <a:xfrm>
            <a:off x="5303329" y="2951058"/>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800" b="1" dirty="0">
                <a:solidFill>
                  <a:srgbClr val="0070C0"/>
                </a:solidFill>
                <a:latin typeface="Arial" panose="020B0604020202020204" pitchFamily="34" charset="0"/>
                <a:cs typeface="Arial" panose="020B0604020202020204" pitchFamily="34" charset="0"/>
              </a:rPr>
              <a:t>Q.1,123.9 Millones</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77" name="Marcador de contenido 6">
            <a:extLst>
              <a:ext uri="{FF2B5EF4-FFF2-40B4-BE49-F238E27FC236}">
                <a16:creationId xmlns:a16="http://schemas.microsoft.com/office/drawing/2014/main" xmlns="" id="{0246042C-1ABA-4355-A47C-701F270E798C}"/>
              </a:ext>
            </a:extLst>
          </p:cNvPr>
          <p:cNvSpPr txBox="1">
            <a:spLocks/>
          </p:cNvSpPr>
          <p:nvPr/>
        </p:nvSpPr>
        <p:spPr>
          <a:xfrm>
            <a:off x="4901246" y="4309321"/>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800" b="1" dirty="0">
                <a:solidFill>
                  <a:srgbClr val="0070C0"/>
                </a:solidFill>
                <a:latin typeface="Arial" panose="020B0604020202020204" pitchFamily="34" charset="0"/>
                <a:cs typeface="Arial" panose="020B0604020202020204" pitchFamily="34" charset="0"/>
              </a:rPr>
              <a:t>Q.94.6 Millones</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00B2897E-A7CF-4A14-AE45-C6951FA6259C}"/>
              </a:ext>
            </a:extLst>
          </p:cNvPr>
          <p:cNvSpPr txBox="1">
            <a:spLocks/>
          </p:cNvSpPr>
          <p:nvPr/>
        </p:nvSpPr>
        <p:spPr>
          <a:xfrm>
            <a:off x="408708" y="406690"/>
            <a:ext cx="10073761" cy="7155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CIFRAS GENERALES DEL PRESUPUESTO </a:t>
            </a:r>
            <a:r>
              <a:rPr lang="es-GT" sz="2400" b="1" dirty="0" smtClean="0">
                <a:solidFill>
                  <a:srgbClr val="003353"/>
                </a:solidFill>
                <a:latin typeface="Montserrat" pitchFamily="2" charset="77"/>
              </a:rPr>
              <a:t>AL </a:t>
            </a:r>
            <a:r>
              <a:rPr lang="es-GT" sz="2400" b="1" dirty="0">
                <a:solidFill>
                  <a:srgbClr val="003353"/>
                </a:solidFill>
                <a:latin typeface="Montserrat" pitchFamily="2" charset="77"/>
              </a:rPr>
              <a:t>TERCER CUATRIMESTRE 2021</a:t>
            </a:r>
          </a:p>
        </p:txBody>
      </p:sp>
    </p:spTree>
    <p:extLst>
      <p:ext uri="{BB962C8B-B14F-4D97-AF65-F5344CB8AC3E}">
        <p14:creationId xmlns:p14="http://schemas.microsoft.com/office/powerpoint/2010/main" val="1300372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48897" y="1069107"/>
            <a:ext cx="11224293" cy="5170646"/>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S_tradnl" sz="1650" b="1" dirty="0">
                <a:latin typeface="Arial" panose="020B0604020202020204" pitchFamily="34" charset="0"/>
                <a:ea typeface="Calibri" panose="020F0502020204030204" pitchFamily="34" charset="0"/>
                <a:cs typeface="Arial" panose="020B0604020202020204" pitchFamily="34" charset="0"/>
              </a:rPr>
              <a:t>Conservación y Restauración de Suelos:</a:t>
            </a:r>
            <a:r>
              <a:rPr lang="es-ES_tradnl" sz="1650" dirty="0">
                <a:latin typeface="Arial" panose="020B0604020202020204" pitchFamily="34" charset="0"/>
                <a:ea typeface="Calibri" panose="020F0502020204030204" pitchFamily="34" charset="0"/>
                <a:cs typeface="Arial" panose="020B0604020202020204" pitchFamily="34" charset="0"/>
              </a:rPr>
              <a:t> Las prácticas de manejo y conservación de suelos contribuyen a la resiliencia y adaptabilidad al cambio climático entre las intervenciones el Ministerio plantea implementar, barreras vivas, curvas a nivel, acequias, pozos de infiltración, sistemas agroforestales, reforestaciones, protección de bosques naturales en áreas de recarga hídrica y la protección de fuentes de agua. </a:t>
            </a:r>
            <a:endParaRPr lang="es-GT" sz="165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ES_tradnl" sz="1650" dirty="0">
                <a:latin typeface="Arial" panose="020B0604020202020204" pitchFamily="34" charset="0"/>
                <a:ea typeface="Calibri" panose="020F0502020204030204" pitchFamily="34" charset="0"/>
                <a:cs typeface="Arial" panose="020B0604020202020204" pitchFamily="34" charset="0"/>
              </a:rPr>
              <a:t> </a:t>
            </a:r>
            <a:endParaRPr lang="es-GT" sz="165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ES_tradnl" sz="1650" b="1" dirty="0">
                <a:latin typeface="Arial" panose="020B0604020202020204" pitchFamily="34" charset="0"/>
                <a:ea typeface="Calibri" panose="020F0502020204030204" pitchFamily="34" charset="0"/>
                <a:cs typeface="Arial" panose="020B0604020202020204" pitchFamily="34" charset="0"/>
              </a:rPr>
              <a:t>Estipendio por Acciones: </a:t>
            </a:r>
            <a:r>
              <a:rPr lang="es-ES_tradnl" sz="1650" dirty="0">
                <a:latin typeface="Arial" panose="020B0604020202020204" pitchFamily="34" charset="0"/>
                <a:ea typeface="Calibri" panose="020F0502020204030204" pitchFamily="34" charset="0"/>
                <a:cs typeface="Arial" panose="020B0604020202020204" pitchFamily="34" charset="0"/>
              </a:rPr>
              <a:t>Este programa busca restaurar las unidades productivas de familias agricultoras de infra subsistencia y subsistencia, de manera que permita restituir las prácticas agrícolas, pecuarias e hidrobiológicas. </a:t>
            </a:r>
            <a:endParaRPr lang="es-GT" sz="1650" dirty="0">
              <a:latin typeface="Arial" panose="020B0604020202020204" pitchFamily="34" charset="0"/>
              <a:ea typeface="Calibri" panose="020F0502020204030204" pitchFamily="34" charset="0"/>
              <a:cs typeface="Arial" panose="020B0604020202020204" pitchFamily="34" charset="0"/>
            </a:endParaRPr>
          </a:p>
          <a:p>
            <a:pPr marL="457200">
              <a:spcAft>
                <a:spcPts val="0"/>
              </a:spcAft>
            </a:pPr>
            <a:r>
              <a:rPr lang="es-ES_tradnl" sz="1650" dirty="0">
                <a:latin typeface="Arial" panose="020B0604020202020204" pitchFamily="34" charset="0"/>
                <a:ea typeface="Calibri" panose="020F0502020204030204" pitchFamily="34" charset="0"/>
                <a:cs typeface="Arial" panose="020B0604020202020204" pitchFamily="34" charset="0"/>
              </a:rPr>
              <a:t> </a:t>
            </a:r>
            <a:endParaRPr lang="es-GT" sz="1650" dirty="0">
              <a:latin typeface="Arial" panose="020B0604020202020204" pitchFamily="34" charset="0"/>
              <a:ea typeface="Calibri" panose="020F0502020204030204" pitchFamily="34" charset="0"/>
              <a:cs typeface="Arial" panose="020B0604020202020204" pitchFamily="34" charset="0"/>
            </a:endParaRPr>
          </a:p>
          <a:p>
            <a:pPr marL="457200" algn="just">
              <a:spcAft>
                <a:spcPts val="0"/>
              </a:spcAft>
            </a:pPr>
            <a:r>
              <a:rPr lang="es-ES_tradnl" sz="1650" dirty="0">
                <a:latin typeface="Arial" panose="020B0604020202020204" pitchFamily="34" charset="0"/>
                <a:ea typeface="Calibri" panose="020F0502020204030204" pitchFamily="34" charset="0"/>
                <a:cs typeface="Arial" panose="020B0604020202020204" pitchFamily="34" charset="0"/>
              </a:rPr>
              <a:t>Las familias beneficiadas realizarán diversos trabajos, tales como: acequias o zanjas para drenaje o infiltración de agua de lluvia, implementación de barreras vivas y muertas, excavaciones para establecer reservorios de agua, aboneras y pozos de infiltración, restauración de canales artesanales de riego azolvados con lodo o arena, resiembra de cultivos con semillas locales, terrazas y muros de contención, que permitan recuperar sus sistemas de producción, implementar prácticas de conservación de suelos y agua, establecimiento de sistemas agroforestales y resiembra de cultivos. </a:t>
            </a:r>
            <a:endParaRPr lang="es-GT" sz="1650" dirty="0">
              <a:latin typeface="Arial" panose="020B0604020202020204" pitchFamily="34" charset="0"/>
              <a:ea typeface="Calibri" panose="020F0502020204030204" pitchFamily="34" charset="0"/>
              <a:cs typeface="Arial" panose="020B0604020202020204" pitchFamily="34" charset="0"/>
            </a:endParaRPr>
          </a:p>
          <a:p>
            <a:pPr marL="457200">
              <a:spcAft>
                <a:spcPts val="0"/>
              </a:spcAft>
            </a:pPr>
            <a:r>
              <a:rPr lang="es-ES_tradnl" sz="1650" dirty="0">
                <a:latin typeface="Arial" panose="020B0604020202020204" pitchFamily="34" charset="0"/>
                <a:ea typeface="Calibri" panose="020F0502020204030204" pitchFamily="34" charset="0"/>
                <a:cs typeface="Arial" panose="020B0604020202020204" pitchFamily="34" charset="0"/>
              </a:rPr>
              <a:t> </a:t>
            </a:r>
            <a:endParaRPr lang="es-GT" sz="165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s-ES_tradnl" sz="1650" b="1" dirty="0">
                <a:latin typeface="Arial" panose="020B0604020202020204" pitchFamily="34" charset="0"/>
                <a:ea typeface="Calibri" panose="020F0502020204030204" pitchFamily="34" charset="0"/>
                <a:cs typeface="Arial" panose="020B0604020202020204" pitchFamily="34" charset="0"/>
              </a:rPr>
              <a:t>Sistema Nacional del Seguro Agropecuario</a:t>
            </a:r>
            <a:r>
              <a:rPr lang="es-ES_tradnl" sz="1650" dirty="0">
                <a:latin typeface="Arial" panose="020B0604020202020204" pitchFamily="34" charset="0"/>
                <a:ea typeface="Calibri" panose="020F0502020204030204" pitchFamily="34" charset="0"/>
                <a:cs typeface="Arial" panose="020B0604020202020204" pitchFamily="34" charset="0"/>
              </a:rPr>
              <a:t>: El propósito de este seguro es contar con los mecanismos necesarios para asegurar extensiones de cultivos ubicadas en áreas geográficas recurrentemente afectadas por emergencias climáticas, exceso o falta de lluvia. Asimismo, reducir la incertidumbre económica, el riesgo a inseguridad alimentaria y restituir la capacidad productiva.</a:t>
            </a:r>
            <a:endParaRPr lang="es-GT" sz="165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960B6C56-C83F-4F19-AE6E-52273BA6687F}"/>
              </a:ext>
            </a:extLst>
          </p:cNvPr>
          <p:cNvSpPr txBox="1">
            <a:spLocks/>
          </p:cNvSpPr>
          <p:nvPr/>
        </p:nvSpPr>
        <p:spPr>
          <a:xfrm>
            <a:off x="387531" y="348261"/>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b="1" dirty="0">
                <a:solidFill>
                  <a:srgbClr val="003353"/>
                </a:solidFill>
                <a:latin typeface="Montserrat" pitchFamily="2" charset="77"/>
              </a:rPr>
              <a:t>DESAFIOS INSTITUCIONALES 2022</a:t>
            </a:r>
            <a:endParaRPr lang="es-GT" sz="2400" b="1" dirty="0">
              <a:solidFill>
                <a:srgbClr val="003353"/>
              </a:solidFill>
              <a:latin typeface="Montserrat" pitchFamily="2" charset="77"/>
            </a:endParaRPr>
          </a:p>
        </p:txBody>
      </p:sp>
    </p:spTree>
    <p:extLst>
      <p:ext uri="{BB962C8B-B14F-4D97-AF65-F5344CB8AC3E}">
        <p14:creationId xmlns:p14="http://schemas.microsoft.com/office/powerpoint/2010/main" val="1595677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CE1CC5-54D2-A544-84CA-A9D3ACF28E46}"/>
              </a:ext>
            </a:extLst>
          </p:cNvPr>
          <p:cNvSpPr txBox="1"/>
          <p:nvPr/>
        </p:nvSpPr>
        <p:spPr>
          <a:xfrm>
            <a:off x="6735510" y="5810914"/>
            <a:ext cx="4926838" cy="523220"/>
          </a:xfrm>
          <a:prstGeom prst="rect">
            <a:avLst/>
          </a:prstGeom>
          <a:noFill/>
        </p:spPr>
        <p:txBody>
          <a:bodyPr wrap="square" rtlCol="0">
            <a:spAutoFit/>
          </a:bodyPr>
          <a:lstStyle/>
          <a:p>
            <a:r>
              <a:rPr lang="es-MX" sz="1400" b="1" dirty="0">
                <a:solidFill>
                  <a:schemeClr val="bg1"/>
                </a:solidFill>
                <a:latin typeface="Montserrat ExtraBold" pitchFamily="2" charset="77"/>
              </a:rPr>
              <a:t>M</a:t>
            </a:r>
            <a:r>
              <a:rPr lang="es-GT" sz="1400" b="1" dirty="0">
                <a:solidFill>
                  <a:schemeClr val="bg1"/>
                </a:solidFill>
                <a:latin typeface="Montserrat ExtraBold" pitchFamily="2" charset="77"/>
              </a:rPr>
              <a:t>inisterio de Agricultura, Ganadería y Alimentación</a:t>
            </a:r>
          </a:p>
        </p:txBody>
      </p:sp>
      <p:sp>
        <p:nvSpPr>
          <p:cNvPr id="4" name="CuadroTexto 3">
            <a:extLst>
              <a:ext uri="{FF2B5EF4-FFF2-40B4-BE49-F238E27FC236}">
                <a16:creationId xmlns:a16="http://schemas.microsoft.com/office/drawing/2014/main" xmlns="" id="{52DC2EA7-42D2-E04C-BE1C-A5D215A9E4D1}"/>
              </a:ext>
            </a:extLst>
          </p:cNvPr>
          <p:cNvSpPr txBox="1"/>
          <p:nvPr/>
        </p:nvSpPr>
        <p:spPr>
          <a:xfrm>
            <a:off x="6313503" y="308919"/>
            <a:ext cx="1619535" cy="507831"/>
          </a:xfrm>
          <a:prstGeom prst="rect">
            <a:avLst/>
          </a:prstGeom>
          <a:noFill/>
        </p:spPr>
        <p:txBody>
          <a:bodyPr wrap="square" rtlCol="0">
            <a:spAutoFit/>
          </a:bodyPr>
          <a:lstStyle/>
          <a:p>
            <a:r>
              <a:rPr lang="es-GT" sz="900" b="1" dirty="0">
                <a:solidFill>
                  <a:srgbClr val="003353"/>
                </a:solidFill>
                <a:latin typeface="Montserrat" pitchFamily="2" charset="77"/>
              </a:rPr>
              <a:t>NOMBRE COMPLETO DE LA INSTITUCIÓN</a:t>
            </a:r>
          </a:p>
          <a:p>
            <a:r>
              <a:rPr lang="es-GT" sz="900" b="1" dirty="0">
                <a:solidFill>
                  <a:srgbClr val="003353"/>
                </a:solidFill>
                <a:latin typeface="Montserrat" pitchFamily="2" charset="77"/>
              </a:rPr>
              <a:t>A DOS O TRES LÍNEAS</a:t>
            </a:r>
          </a:p>
        </p:txBody>
      </p:sp>
      <p:pic>
        <p:nvPicPr>
          <p:cNvPr id="6" name="Imagen 5">
            <a:extLst>
              <a:ext uri="{FF2B5EF4-FFF2-40B4-BE49-F238E27FC236}">
                <a16:creationId xmlns:a16="http://schemas.microsoft.com/office/drawing/2014/main" xmlns="" id="{7E6BB074-667B-DA4C-B067-20E6CA77D36C}"/>
              </a:ext>
            </a:extLst>
          </p:cNvPr>
          <p:cNvPicPr>
            <a:picLocks noChangeAspect="1"/>
          </p:cNvPicPr>
          <p:nvPr/>
        </p:nvPicPr>
        <p:blipFill>
          <a:blip r:embed="rId3"/>
          <a:stretch>
            <a:fillRect/>
          </a:stretch>
        </p:blipFill>
        <p:spPr>
          <a:xfrm>
            <a:off x="3439984" y="5768038"/>
            <a:ext cx="3392503" cy="393530"/>
          </a:xfrm>
          <a:prstGeom prst="rect">
            <a:avLst/>
          </a:prstGeom>
        </p:spPr>
      </p:pic>
      <p:pic>
        <p:nvPicPr>
          <p:cNvPr id="5" name="Picture 2">
            <a:extLst>
              <a:ext uri="{FF2B5EF4-FFF2-40B4-BE49-F238E27FC236}">
                <a16:creationId xmlns:a16="http://schemas.microsoft.com/office/drawing/2014/main" xmlns="" id="{10BA630D-A101-412A-B403-9F5BEC87D1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46" t="29757" r="9585" b="27391"/>
          <a:stretch/>
        </p:blipFill>
        <p:spPr bwMode="auto">
          <a:xfrm>
            <a:off x="4267201" y="132263"/>
            <a:ext cx="3684104" cy="79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6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Marcador de contenido 6">
            <a:extLst>
              <a:ext uri="{FF2B5EF4-FFF2-40B4-BE49-F238E27FC236}">
                <a16:creationId xmlns:a16="http://schemas.microsoft.com/office/drawing/2014/main" xmlns="" id="{0246042C-1ABA-4355-A47C-701F270E798C}"/>
              </a:ext>
            </a:extLst>
          </p:cNvPr>
          <p:cNvSpPr txBox="1">
            <a:spLocks/>
          </p:cNvSpPr>
          <p:nvPr/>
        </p:nvSpPr>
        <p:spPr>
          <a:xfrm>
            <a:off x="1167319" y="2706288"/>
            <a:ext cx="5550447" cy="14454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3200" b="1"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3200" b="1" dirty="0">
                <a:latin typeface="Arial" panose="020B0604020202020204" pitchFamily="34" charset="0"/>
                <a:cs typeface="Arial" panose="020B0604020202020204" pitchFamily="34" charset="0"/>
              </a:rPr>
              <a:t>Porcentaje de ejecución:</a:t>
            </a:r>
          </a:p>
          <a:p>
            <a:pPr marL="457200" lvl="1" indent="0">
              <a:buFont typeface="Arial" panose="020B0604020202020204" pitchFamily="34" charset="0"/>
              <a:buNone/>
            </a:pPr>
            <a:endParaRPr lang="es-GT" sz="3200" b="1"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3200" b="1" dirty="0">
                <a:latin typeface="Arial" panose="020B0604020202020204" pitchFamily="34" charset="0"/>
                <a:cs typeface="Arial" panose="020B0604020202020204" pitchFamily="34" charset="0"/>
              </a:rPr>
              <a:t> </a:t>
            </a:r>
          </a:p>
          <a:p>
            <a:pPr lvl="1"/>
            <a:endParaRPr lang="es-GT" sz="3200" dirty="0">
              <a:latin typeface="Arial" panose="020B0604020202020204" pitchFamily="34" charset="0"/>
              <a:cs typeface="Arial" panose="020B0604020202020204" pitchFamily="34" charset="0"/>
            </a:endParaRPr>
          </a:p>
        </p:txBody>
      </p:sp>
      <p:sp>
        <p:nvSpPr>
          <p:cNvPr id="10" name="Marcador de contenido 6">
            <a:extLst>
              <a:ext uri="{FF2B5EF4-FFF2-40B4-BE49-F238E27FC236}">
                <a16:creationId xmlns:a16="http://schemas.microsoft.com/office/drawing/2014/main" xmlns="" id="{0246042C-1ABA-4355-A47C-701F270E798C}"/>
              </a:ext>
            </a:extLst>
          </p:cNvPr>
          <p:cNvSpPr txBox="1">
            <a:spLocks/>
          </p:cNvSpPr>
          <p:nvPr/>
        </p:nvSpPr>
        <p:spPr>
          <a:xfrm>
            <a:off x="6717766" y="2436991"/>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3600" b="1" dirty="0">
              <a:latin typeface="Arial" panose="020B0604020202020204" pitchFamily="34" charset="0"/>
              <a:cs typeface="Arial" panose="020B0604020202020204" pitchFamily="34" charset="0"/>
            </a:endParaRPr>
          </a:p>
          <a:p>
            <a:pPr marL="457200" lvl="1" indent="0" algn="r">
              <a:buNone/>
            </a:pPr>
            <a:r>
              <a:rPr lang="es-GT" sz="6000" b="1" dirty="0">
                <a:solidFill>
                  <a:srgbClr val="0070C0"/>
                </a:solidFill>
                <a:latin typeface="Arial" panose="020B0604020202020204" pitchFamily="34" charset="0"/>
                <a:cs typeface="Arial" panose="020B0604020202020204" pitchFamily="34" charset="0"/>
              </a:rPr>
              <a:t>92.2%</a:t>
            </a:r>
          </a:p>
          <a:p>
            <a:pPr marL="457200" lvl="1" indent="0" algn="r">
              <a:buNone/>
            </a:pPr>
            <a:endParaRPr lang="es-GT" sz="4800" b="1" dirty="0">
              <a:solidFill>
                <a:srgbClr val="0070C0"/>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88F1C9D0-3261-4F30-99A6-D41F846696B9}"/>
              </a:ext>
            </a:extLst>
          </p:cNvPr>
          <p:cNvSpPr txBox="1">
            <a:spLocks/>
          </p:cNvSpPr>
          <p:nvPr/>
        </p:nvSpPr>
        <p:spPr>
          <a:xfrm>
            <a:off x="408708" y="406689"/>
            <a:ext cx="10073761" cy="9357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3000" b="1" dirty="0">
                <a:solidFill>
                  <a:srgbClr val="003353"/>
                </a:solidFill>
                <a:latin typeface="Montserrat" pitchFamily="2" charset="77"/>
              </a:rPr>
              <a:t>PRINCIPALES GENERALIDADES DEL PRESUPUESTO AL TERCER CUATRIMESTRE 2021</a:t>
            </a:r>
          </a:p>
        </p:txBody>
      </p:sp>
    </p:spTree>
    <p:extLst>
      <p:ext uri="{BB962C8B-B14F-4D97-AF65-F5344CB8AC3E}">
        <p14:creationId xmlns:p14="http://schemas.microsoft.com/office/powerpoint/2010/main" val="28057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E40743F2-234A-4544-BBAC-8877FB423F76}"/>
              </a:ext>
            </a:extLst>
          </p:cNvPr>
          <p:cNvSpPr txBox="1">
            <a:spLocks/>
          </p:cNvSpPr>
          <p:nvPr/>
        </p:nvSpPr>
        <p:spPr>
          <a:xfrm>
            <a:off x="3844259" y="1326366"/>
            <a:ext cx="8191953" cy="474313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4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800" dirty="0">
                <a:solidFill>
                  <a:srgbClr val="197BB4"/>
                </a:solidFill>
                <a:latin typeface="Arial" panose="020B0604020202020204" pitchFamily="34" charset="0"/>
                <a:cs typeface="Arial" panose="020B0604020202020204" pitchFamily="34" charset="0"/>
              </a:rPr>
              <a:t>grupos de gasto</a:t>
            </a:r>
            <a:r>
              <a:rPr lang="es-GT" sz="2800" b="0" dirty="0">
                <a:solidFill>
                  <a:schemeClr val="tx1"/>
                </a:solidFill>
                <a:latin typeface="Arial" panose="020B0604020202020204" pitchFamily="34" charset="0"/>
                <a:cs typeface="Arial" panose="020B0604020202020204" pitchFamily="34" charset="0"/>
              </a:rPr>
              <a:t>.</a:t>
            </a:r>
            <a:endParaRPr lang="es-GT" sz="24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127933" y="2479750"/>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800" b="0" dirty="0">
                <a:latin typeface="Arial" panose="020B0604020202020204" pitchFamily="34" charset="0"/>
                <a:cs typeface="Arial" panose="020B0604020202020204" pitchFamily="34" charset="0"/>
              </a:rPr>
              <a:t/>
            </a:r>
            <a:br>
              <a:rPr lang="es-GT" sz="2800" b="0" dirty="0">
                <a:latin typeface="Arial" panose="020B0604020202020204" pitchFamily="34" charset="0"/>
                <a:cs typeface="Arial" panose="020B0604020202020204" pitchFamily="34" charset="0"/>
              </a:rPr>
            </a:br>
            <a:r>
              <a:rPr lang="es-GT" sz="2800" b="0" dirty="0">
                <a:latin typeface="Arial" panose="020B0604020202020204" pitchFamily="34" charset="0"/>
                <a:cs typeface="Arial" panose="020B0604020202020204" pitchFamily="34" charset="0"/>
              </a:rPr>
              <a:t>El gasto se divide </a:t>
            </a:r>
          </a:p>
          <a:p>
            <a:pPr>
              <a:lnSpc>
                <a:spcPct val="150000"/>
              </a:lnSpc>
            </a:pPr>
            <a:r>
              <a:rPr lang="es-GT" sz="2800" b="0" dirty="0">
                <a:latin typeface="Arial" panose="020B0604020202020204" pitchFamily="34" charset="0"/>
                <a:cs typeface="Arial" panose="020B0604020202020204" pitchFamily="34" charset="0"/>
              </a:rPr>
              <a:t>en  </a:t>
            </a:r>
            <a:r>
              <a:rPr lang="es-GT" dirty="0">
                <a:solidFill>
                  <a:srgbClr val="0070C0"/>
                </a:solidFill>
                <a:latin typeface="Arial" panose="020B0604020202020204" pitchFamily="34" charset="0"/>
                <a:cs typeface="Arial" panose="020B0604020202020204" pitchFamily="34" charset="0"/>
              </a:rPr>
              <a:t>9</a:t>
            </a:r>
            <a:r>
              <a:rPr lang="es-GT" dirty="0">
                <a:solidFill>
                  <a:srgbClr val="FF0000"/>
                </a:solidFill>
                <a:latin typeface="Arial" panose="020B0604020202020204" pitchFamily="34" charset="0"/>
                <a:cs typeface="Arial" panose="020B0604020202020204" pitchFamily="34" charset="0"/>
              </a:rPr>
              <a:t> </a:t>
            </a:r>
            <a:r>
              <a:rPr lang="es-GT" sz="2800" b="0" dirty="0">
                <a:latin typeface="Arial" panose="020B0604020202020204" pitchFamily="34" charset="0"/>
                <a:cs typeface="Arial" panose="020B0604020202020204" pitchFamily="34" charset="0"/>
              </a:rPr>
              <a:t>grupos</a:t>
            </a:r>
            <a:r>
              <a:rPr lang="es-GT" sz="2800" b="0" dirty="0">
                <a:solidFill>
                  <a:schemeClr val="accent1">
                    <a:lumMod val="50000"/>
                  </a:schemeClr>
                </a:solidFill>
                <a:latin typeface="Arial" panose="020B0604020202020204" pitchFamily="34" charset="0"/>
                <a:cs typeface="Arial" panose="020B0604020202020204" pitchFamily="34" charset="0"/>
              </a:rPr>
              <a:t/>
            </a:r>
            <a:br>
              <a:rPr lang="es-GT" sz="2800" b="0" dirty="0">
                <a:solidFill>
                  <a:schemeClr val="accent1">
                    <a:lumMod val="50000"/>
                  </a:schemeClr>
                </a:solidFill>
                <a:latin typeface="Arial" panose="020B0604020202020204" pitchFamily="34" charset="0"/>
                <a:cs typeface="Arial" panose="020B0604020202020204" pitchFamily="34" charset="0"/>
              </a:rPr>
            </a:br>
            <a:endParaRPr lang="es-GT" sz="2800" b="0"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997BAAAD-9851-4A02-AA9D-9621DD7D1E32}"/>
              </a:ext>
            </a:extLst>
          </p:cNvPr>
          <p:cNvSpPr txBox="1">
            <a:spLocks/>
          </p:cNvSpPr>
          <p:nvPr/>
        </p:nvSpPr>
        <p:spPr>
          <a:xfrm>
            <a:off x="408708" y="406690"/>
            <a:ext cx="10073761" cy="715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800" b="1" dirty="0">
                <a:solidFill>
                  <a:srgbClr val="003353"/>
                </a:solidFill>
                <a:latin typeface="Montserrat" pitchFamily="2" charset="77"/>
              </a:rPr>
              <a:t>¿EN QUE UTILIZA EL DINERO EL MINISTERIO DE AGRICULTURA, GANADERÍA Y ALIMENTACIÓN?</a:t>
            </a:r>
          </a:p>
        </p:txBody>
      </p:sp>
    </p:spTree>
    <p:extLst>
      <p:ext uri="{BB962C8B-B14F-4D97-AF65-F5344CB8AC3E}">
        <p14:creationId xmlns:p14="http://schemas.microsoft.com/office/powerpoint/2010/main" val="3363334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BFB0BA68-A8B1-4273-91B0-7B7E0C055A56}"/>
              </a:ext>
            </a:extLst>
          </p:cNvPr>
          <p:cNvSpPr txBox="1">
            <a:spLocks/>
          </p:cNvSpPr>
          <p:nvPr/>
        </p:nvSpPr>
        <p:spPr>
          <a:xfrm>
            <a:off x="486529" y="302101"/>
            <a:ext cx="10073761" cy="715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800" b="1" dirty="0">
                <a:solidFill>
                  <a:srgbClr val="003353"/>
                </a:solidFill>
                <a:latin typeface="Montserrat" pitchFamily="2" charset="77"/>
              </a:rPr>
              <a:t>EJECUCIÓN PRESUPUESTARIA POR GRUPO DE GASTO AL TERCER CUATRIMESTRE 2021</a:t>
            </a:r>
          </a:p>
        </p:txBody>
      </p:sp>
      <p:graphicFrame>
        <p:nvGraphicFramePr>
          <p:cNvPr id="7" name="Gráfico 6">
            <a:extLst>
              <a:ext uri="{FF2B5EF4-FFF2-40B4-BE49-F238E27FC236}">
                <a16:creationId xmlns:a16="http://schemas.microsoft.com/office/drawing/2014/main" xmlns="" id="{ED1E219F-CF07-461C-990F-7B06B88FC182}"/>
              </a:ext>
            </a:extLst>
          </p:cNvPr>
          <p:cNvGraphicFramePr/>
          <p:nvPr>
            <p:extLst>
              <p:ext uri="{D42A27DB-BD31-4B8C-83A1-F6EECF244321}">
                <p14:modId xmlns:p14="http://schemas.microsoft.com/office/powerpoint/2010/main" val="4260782329"/>
              </p:ext>
            </p:extLst>
          </p:nvPr>
        </p:nvGraphicFramePr>
        <p:xfrm>
          <a:off x="149902" y="1017631"/>
          <a:ext cx="12042097" cy="5829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18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E40743F2-234A-4544-BBAC-8877FB423F76}"/>
              </a:ext>
            </a:extLst>
          </p:cNvPr>
          <p:cNvSpPr txBox="1">
            <a:spLocks/>
          </p:cNvSpPr>
          <p:nvPr/>
        </p:nvSpPr>
        <p:spPr>
          <a:xfrm>
            <a:off x="3937675" y="1356008"/>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a:t>
            </a:r>
            <a:r>
              <a:rPr lang="es-GT" sz="2400" b="0" dirty="0">
                <a:solidFill>
                  <a:srgbClr val="197BB4"/>
                </a:solidFill>
                <a:latin typeface="Arial" panose="020B0604020202020204" pitchFamily="34" charset="0"/>
                <a:cs typeface="Arial" panose="020B0604020202020204" pitchFamily="34" charset="0"/>
              </a:rPr>
              <a:t>grupo 0</a:t>
            </a:r>
            <a:r>
              <a:rPr lang="es-GT" sz="24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t>
            </a:r>
            <a:r>
              <a:rPr lang="es-GT" sz="2400" b="0" dirty="0">
                <a:latin typeface="Arial" panose="020B0604020202020204" pitchFamily="34" charset="0"/>
                <a:cs typeface="Arial" panose="020B0604020202020204" pitchFamily="34" charset="0"/>
              </a:rPr>
              <a:t>ara atender a la población en general y en especial a las comunidades y productores agrícolas y pecuarios del país. </a:t>
            </a:r>
          </a:p>
          <a:p>
            <a:pPr algn="just">
              <a:lnSpc>
                <a:spcPct val="150000"/>
              </a:lnSpc>
            </a:pPr>
            <a:endParaRPr lang="es-GT" sz="2400" b="0" dirty="0">
              <a:latin typeface="Arial" panose="020B0604020202020204" pitchFamily="34" charset="0"/>
              <a:cs typeface="Arial" panose="020B0604020202020204" pitchFamily="34" charset="0"/>
            </a:endParaRPr>
          </a:p>
          <a:p>
            <a:pPr algn="just">
              <a:lnSpc>
                <a:spcPct val="150000"/>
              </a:lnSpc>
            </a:pPr>
            <a:r>
              <a:rPr lang="es-GT" sz="2400" b="0" dirty="0">
                <a:latin typeface="Arial" panose="020B0604020202020204" pitchFamily="34" charset="0"/>
                <a:cs typeface="Arial" panose="020B0604020202020204" pitchFamily="34" charset="0"/>
              </a:rPr>
              <a:t>El MAGA cuenta con servidores públicos y personal temporal técnico, profesional y operativo para llevar a cabo los resultados y metas de trabajo programados en su Plan Operativo Anual, Plan Operativo a Mediano Plazo (POM) y el Plan Estratégico Institucional (PEI), entre ellos Especialistas en  fruticultura; veterinaria y zootecnia; extensionistas agrícolas; educadoras del Hogar; producción de granos básicos; cartografía; topografía; geodesia; administración; ciencias jurídicas; auditoría; comunicación social;  derecho laboral; cambio climático; género etc. y trabajadores operativos, etc.</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408708" y="1838052"/>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Durante el periodo reportado, el MAGA atendió y dio cobertura a </a:t>
            </a:r>
            <a:r>
              <a:rPr lang="es-GT" sz="2200" dirty="0">
                <a:solidFill>
                  <a:schemeClr val="accent1"/>
                </a:solidFill>
                <a:latin typeface="Arial" panose="020B0604020202020204" pitchFamily="34" charset="0"/>
                <a:cs typeface="Arial" panose="020B0604020202020204" pitchFamily="34" charset="0"/>
              </a:rPr>
              <a:t>951,513 guatemaltecos</a:t>
            </a:r>
            <a:endParaRPr lang="es-GT" sz="2200" b="0" dirty="0">
              <a:solidFill>
                <a:schemeClr val="accent1"/>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9A8B3761-4A37-4129-BDD6-A331C092A989}"/>
              </a:ext>
            </a:extLst>
          </p:cNvPr>
          <p:cNvSpPr txBox="1">
            <a:spLocks/>
          </p:cNvSpPr>
          <p:nvPr/>
        </p:nvSpPr>
        <p:spPr>
          <a:xfrm>
            <a:off x="408708" y="406690"/>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¿CUÁL ES LA IMPORTANCIA DEL PAGO DE SERVIDORES PÚBLICOS?</a:t>
            </a:r>
          </a:p>
        </p:txBody>
      </p:sp>
    </p:spTree>
    <p:extLst>
      <p:ext uri="{BB962C8B-B14F-4D97-AF65-F5344CB8AC3E}">
        <p14:creationId xmlns:p14="http://schemas.microsoft.com/office/powerpoint/2010/main" val="138150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E40743F2-234A-4544-BBAC-8877FB423F76}"/>
              </a:ext>
            </a:extLst>
          </p:cNvPr>
          <p:cNvSpPr txBox="1">
            <a:spLocks/>
          </p:cNvSpPr>
          <p:nvPr/>
        </p:nvSpPr>
        <p:spPr>
          <a:xfrm>
            <a:off x="4192621" y="1293779"/>
            <a:ext cx="7859949" cy="507783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3200" b="1" dirty="0">
                <a:solidFill>
                  <a:srgbClr val="0070C0"/>
                </a:solidFill>
                <a:latin typeface="Arial" panose="020B0604020202020204" pitchFamily="34" charset="0"/>
                <a:cs typeface="Arial" panose="020B0604020202020204" pitchFamily="34" charset="0"/>
              </a:rPr>
              <a:t>Q. 518.5 Millones</a:t>
            </a:r>
          </a:p>
          <a:p>
            <a:pPr algn="just">
              <a:lnSpc>
                <a:spcPct val="150000"/>
              </a:lnSpc>
            </a:pPr>
            <a:endParaRPr lang="es-GT" sz="18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Presupuesto utilizado al </a:t>
            </a:r>
            <a:r>
              <a:rPr lang="es-GT" sz="2000" u="sng" dirty="0">
                <a:solidFill>
                  <a:schemeClr val="accent1"/>
                </a:solidFill>
                <a:latin typeface="Arial" panose="020B0604020202020204" pitchFamily="34" charset="0"/>
                <a:cs typeface="Arial" panose="020B0604020202020204" pitchFamily="34" charset="0"/>
              </a:rPr>
              <a:t>tercer cuatrimestre 2021</a:t>
            </a:r>
            <a:r>
              <a:rPr lang="es-GT" sz="2000" dirty="0">
                <a:solidFill>
                  <a:schemeClr val="accent1"/>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3200" b="1" dirty="0">
                <a:solidFill>
                  <a:srgbClr val="0070C0"/>
                </a:solidFill>
                <a:latin typeface="Arial" panose="020B0604020202020204" pitchFamily="34" charset="0"/>
                <a:cs typeface="Arial" panose="020B0604020202020204" pitchFamily="34" charset="0"/>
              </a:rPr>
              <a:t>Q. 485.6 Millones</a:t>
            </a:r>
          </a:p>
          <a:p>
            <a:pPr marL="0" lvl="1" algn="just">
              <a:lnSpc>
                <a:spcPct val="150000"/>
              </a:lnSpc>
              <a:spcBef>
                <a:spcPct val="0"/>
              </a:spcBef>
            </a:pPr>
            <a:endParaRPr lang="es-GT" sz="1600" b="1" dirty="0">
              <a:solidFill>
                <a:srgbClr val="0070C0"/>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Saldo para el pago de servidores públicos</a:t>
            </a:r>
          </a:p>
          <a:p>
            <a:pPr marL="0" lvl="1" algn="just">
              <a:lnSpc>
                <a:spcPct val="150000"/>
              </a:lnSpc>
              <a:spcBef>
                <a:spcPct val="0"/>
              </a:spcBef>
            </a:pPr>
            <a:r>
              <a:rPr lang="es-GT" sz="3200" b="1" dirty="0">
                <a:solidFill>
                  <a:srgbClr val="0070C0"/>
                </a:solidFill>
                <a:latin typeface="Arial" panose="020B0604020202020204" pitchFamily="34" charset="0"/>
                <a:cs typeface="Arial" panose="020B0604020202020204" pitchFamily="34" charset="0"/>
              </a:rPr>
              <a:t>Q. 32.85 Millones</a:t>
            </a:r>
          </a:p>
          <a:p>
            <a:pPr algn="just">
              <a:lnSpc>
                <a:spcPct val="150000"/>
              </a:lnSpc>
            </a:pPr>
            <a:endParaRPr lang="es-GT" sz="16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xmlns="" id="{E40743F2-234A-4544-BBAC-8877FB423F76}"/>
              </a:ext>
            </a:extLst>
          </p:cNvPr>
          <p:cNvSpPr txBox="1">
            <a:spLocks/>
          </p:cNvSpPr>
          <p:nvPr/>
        </p:nvSpPr>
        <p:spPr>
          <a:xfrm>
            <a:off x="559810" y="2073018"/>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400" b="0" dirty="0">
                <a:solidFill>
                  <a:schemeClr val="tx1"/>
                </a:solidFill>
                <a:latin typeface="Arial" panose="020B0604020202020204" pitchFamily="34" charset="0"/>
                <a:cs typeface="Arial" panose="020B0604020202020204" pitchFamily="34" charset="0"/>
              </a:rPr>
              <a:t>Este rubro constituye el </a:t>
            </a:r>
            <a:r>
              <a:rPr lang="es-GT" sz="3200" dirty="0">
                <a:solidFill>
                  <a:srgbClr val="0070C0"/>
                </a:solidFill>
                <a:latin typeface="Arial" panose="020B0604020202020204" pitchFamily="34" charset="0"/>
                <a:cs typeface="Arial" panose="020B0604020202020204" pitchFamily="34" charset="0"/>
              </a:rPr>
              <a:t>41.4%</a:t>
            </a:r>
            <a:r>
              <a:rPr lang="es-GT" sz="2400" b="0" dirty="0">
                <a:latin typeface="Arial" panose="020B0604020202020204" pitchFamily="34" charset="0"/>
                <a:cs typeface="Arial" panose="020B0604020202020204" pitchFamily="34" charset="0"/>
              </a:rPr>
              <a:t> </a:t>
            </a:r>
            <a:r>
              <a:rPr lang="es-GT" sz="2400" b="0" dirty="0">
                <a:solidFill>
                  <a:schemeClr val="tx1"/>
                </a:solidFill>
                <a:latin typeface="Arial" panose="020B0604020202020204" pitchFamily="34" charset="0"/>
                <a:cs typeface="Arial" panose="020B0604020202020204" pitchFamily="34" charset="0"/>
              </a:rPr>
              <a:t>del total del presupuesto vigente del MAGA.</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C4130DEA-D5CC-426B-A68B-F875F6452888}"/>
              </a:ext>
            </a:extLst>
          </p:cNvPr>
          <p:cNvSpPr txBox="1">
            <a:spLocks/>
          </p:cNvSpPr>
          <p:nvPr/>
        </p:nvSpPr>
        <p:spPr>
          <a:xfrm>
            <a:off x="408708" y="304972"/>
            <a:ext cx="10073761" cy="715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rgbClr val="003353"/>
                </a:solidFill>
                <a:latin typeface="Montserrat" pitchFamily="2" charset="77"/>
              </a:rPr>
              <a:t>PAGO DE SALARIOS A SERVIDORES PÚBLICOS A LA FECHA</a:t>
            </a:r>
          </a:p>
        </p:txBody>
      </p:sp>
    </p:spTree>
    <p:extLst>
      <p:ext uri="{BB962C8B-B14F-4D97-AF65-F5344CB8AC3E}">
        <p14:creationId xmlns:p14="http://schemas.microsoft.com/office/powerpoint/2010/main" val="2167032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3562</Words>
  <Application>Microsoft Office PowerPoint</Application>
  <PresentationFormat>Panorámica</PresentationFormat>
  <Paragraphs>479</Paragraphs>
  <Slides>41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41</vt:i4>
      </vt:variant>
    </vt:vector>
  </HeadingPairs>
  <TitlesOfParts>
    <vt:vector size="49" baseType="lpstr">
      <vt:lpstr>Arial</vt:lpstr>
      <vt:lpstr>Calibri</vt:lpstr>
      <vt:lpstr>Calibri Light</vt:lpstr>
      <vt:lpstr>Montserrat</vt:lpstr>
      <vt:lpstr>Montserrat ExtraBold</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Wilverth Alfonso Ralda Soto</cp:lastModifiedBy>
  <cp:revision>65</cp:revision>
  <dcterms:created xsi:type="dcterms:W3CDTF">2021-05-04T19:30:50Z</dcterms:created>
  <dcterms:modified xsi:type="dcterms:W3CDTF">2022-01-04T21:17:44Z</dcterms:modified>
</cp:coreProperties>
</file>