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4" name="Shape 104"/>
          <p:cNvSpPr/>
          <p:nvPr>
            <p:ph type="sldImg"/>
          </p:nvPr>
        </p:nvSpPr>
        <p:spPr>
          <a:xfrm>
            <a:off x="1143000" y="685800"/>
            <a:ext cx="4572000" cy="3429000"/>
          </a:xfrm>
          <a:prstGeom prst="rect">
            <a:avLst/>
          </a:prstGeom>
        </p:spPr>
        <p:txBody>
          <a:bodyPr/>
          <a:lstStyle/>
          <a:p>
            <a:pPr/>
          </a:p>
        </p:txBody>
      </p:sp>
      <p:sp>
        <p:nvSpPr>
          <p:cNvPr id="105" name="Shape 10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a de título">
    <p:spTree>
      <p:nvGrpSpPr>
        <p:cNvPr id="1" name=""/>
        <p:cNvGrpSpPr/>
        <p:nvPr/>
      </p:nvGrpSpPr>
      <p:grpSpPr>
        <a:xfrm>
          <a:off x="0" y="0"/>
          <a:ext cx="0" cy="0"/>
          <a:chOff x="0" y="0"/>
          <a:chExt cx="0" cy="0"/>
        </a:xfrm>
      </p:grpSpPr>
      <p:sp>
        <p:nvSpPr>
          <p:cNvPr id="11" name="HAGA CLIC PARA MODIFICAR EL ESTILO DE TÍTULO DEL PATRÓN"/>
          <p:cNvSpPr txBox="1"/>
          <p:nvPr>
            <p:ph type="title" hasCustomPrompt="1"/>
          </p:nvPr>
        </p:nvSpPr>
        <p:spPr>
          <a:xfrm>
            <a:off x="1524000" y="1596188"/>
            <a:ext cx="9144000" cy="2387601"/>
          </a:xfrm>
          <a:prstGeom prst="rect">
            <a:avLst/>
          </a:prstGeom>
        </p:spPr>
        <p:txBody>
          <a:bodyPr anchor="b">
            <a:normAutofit fontScale="100000" lnSpcReduction="0"/>
          </a:bodyPr>
          <a:lstStyle>
            <a:lvl1pPr>
              <a:defRPr sz="4000"/>
            </a:lvl1pPr>
          </a:lstStyle>
          <a:p>
            <a:pPr/>
            <a:r>
              <a:t>HAGA CLIC PARA MODIFICAR EL ESTILO DE TÍTULO DEL PATRÓN</a:t>
            </a:r>
          </a:p>
        </p:txBody>
      </p:sp>
      <p:sp>
        <p:nvSpPr>
          <p:cNvPr id="12" name="Nivel de texto 1…"/>
          <p:cNvSpPr txBox="1"/>
          <p:nvPr>
            <p:ph type="body" sz="quarter" idx="1"/>
          </p:nvPr>
        </p:nvSpPr>
        <p:spPr>
          <a:xfrm>
            <a:off x="1524000" y="4075862"/>
            <a:ext cx="9144000" cy="1655763"/>
          </a:xfrm>
          <a:prstGeom prst="rect">
            <a:avLst/>
          </a:prstGeom>
        </p:spPr>
        <p:txBody>
          <a:bodyPr/>
          <a:lstStyle>
            <a:lvl1pPr marL="0" indent="0" algn="ctr">
              <a:buSzTx/>
              <a:buFontTx/>
              <a:buNone/>
              <a:defRPr sz="2400">
                <a:solidFill>
                  <a:srgbClr val="197BB4"/>
                </a:solidFill>
              </a:defRPr>
            </a:lvl1pPr>
            <a:lvl2pPr marL="0" indent="457200" algn="ctr">
              <a:buSzTx/>
              <a:buFontTx/>
              <a:buNone/>
              <a:defRPr sz="2400">
                <a:solidFill>
                  <a:srgbClr val="197BB4"/>
                </a:solidFill>
              </a:defRPr>
            </a:lvl2pPr>
            <a:lvl3pPr marL="0" indent="914400" algn="ctr">
              <a:buSzTx/>
              <a:buFontTx/>
              <a:buNone/>
              <a:defRPr sz="2400">
                <a:solidFill>
                  <a:srgbClr val="197BB4"/>
                </a:solidFill>
              </a:defRPr>
            </a:lvl3pPr>
            <a:lvl4pPr marL="0" indent="1371600" algn="ctr">
              <a:buSzTx/>
              <a:buFontTx/>
              <a:buNone/>
              <a:defRPr sz="2400">
                <a:solidFill>
                  <a:srgbClr val="197BB4"/>
                </a:solidFill>
              </a:defRPr>
            </a:lvl4pPr>
            <a:lvl5pPr marL="0" indent="1828800" algn="ctr">
              <a:buSzTx/>
              <a:buFontTx/>
              <a:buNone/>
              <a:defRPr sz="2400">
                <a:solidFill>
                  <a:srgbClr val="197BB4"/>
                </a:solidFill>
              </a:defRPr>
            </a:lvl5pPr>
          </a:lstStyle>
          <a:p>
            <a:pPr/>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n con título">
    <p:spTree>
      <p:nvGrpSpPr>
        <p:cNvPr id="1" name=""/>
        <p:cNvGrpSpPr/>
        <p:nvPr/>
      </p:nvGrpSpPr>
      <p:grpSpPr>
        <a:xfrm>
          <a:off x="0" y="0"/>
          <a:ext cx="0" cy="0"/>
          <a:chOff x="0" y="0"/>
          <a:chExt cx="0" cy="0"/>
        </a:xfrm>
      </p:grpSpPr>
      <p:sp>
        <p:nvSpPr>
          <p:cNvPr id="95" name="Texto del título"/>
          <p:cNvSpPr txBox="1"/>
          <p:nvPr>
            <p:ph type="title"/>
          </p:nvPr>
        </p:nvSpPr>
        <p:spPr>
          <a:xfrm>
            <a:off x="836612" y="1313410"/>
            <a:ext cx="3935413" cy="743990"/>
          </a:xfrm>
          <a:prstGeom prst="rect">
            <a:avLst/>
          </a:prstGeom>
        </p:spPr>
        <p:txBody>
          <a:bodyPr anchor="b">
            <a:normAutofit fontScale="100000" lnSpcReduction="0"/>
          </a:bodyPr>
          <a:lstStyle>
            <a:lvl1pPr>
              <a:defRPr sz="2000">
                <a:solidFill>
                  <a:srgbClr val="197BB4"/>
                </a:solidFill>
              </a:defRPr>
            </a:lvl1pPr>
          </a:lstStyle>
          <a:p>
            <a:pPr/>
            <a:r>
              <a:t>Texto del título</a:t>
            </a:r>
          </a:p>
        </p:txBody>
      </p:sp>
      <p:sp>
        <p:nvSpPr>
          <p:cNvPr id="96" name="Marcador de posición de imagen 2"/>
          <p:cNvSpPr/>
          <p:nvPr>
            <p:ph type="pic" sz="half" idx="13"/>
          </p:nvPr>
        </p:nvSpPr>
        <p:spPr>
          <a:xfrm>
            <a:off x="5183187" y="1313410"/>
            <a:ext cx="6172201" cy="4547640"/>
          </a:xfrm>
          <a:prstGeom prst="rect">
            <a:avLst/>
          </a:prstGeom>
        </p:spPr>
        <p:txBody>
          <a:bodyPr lIns="91439" rIns="91439">
            <a:noAutofit/>
          </a:bodyPr>
          <a:lstStyle/>
          <a:p>
            <a:pPr/>
          </a:p>
        </p:txBody>
      </p:sp>
      <p:sp>
        <p:nvSpPr>
          <p:cNvPr id="97" name="Nivel de texto 1…"/>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Nivel de texto 1</a:t>
            </a:r>
          </a:p>
          <a:p>
            <a:pPr lvl="1"/>
            <a:r>
              <a:t>Nivel de texto 2</a:t>
            </a:r>
          </a:p>
          <a:p>
            <a:pPr lvl="2"/>
            <a:r>
              <a:t>Nivel de texto 3</a:t>
            </a:r>
          </a:p>
          <a:p>
            <a:pPr lvl="3"/>
            <a:r>
              <a:t>Nivel de texto 4</a:t>
            </a:r>
          </a:p>
          <a:p>
            <a:pPr lvl="4"/>
            <a:r>
              <a:t>Nivel de texto 5</a:t>
            </a:r>
          </a:p>
        </p:txBody>
      </p:sp>
      <p:sp>
        <p:nvSpPr>
          <p:cNvPr id="9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objetos">
    <p:spTree>
      <p:nvGrpSpPr>
        <p:cNvPr id="1" name=""/>
        <p:cNvGrpSpPr/>
        <p:nvPr/>
      </p:nvGrpSpPr>
      <p:grpSpPr>
        <a:xfrm>
          <a:off x="0" y="0"/>
          <a:ext cx="0" cy="0"/>
          <a:chOff x="0" y="0"/>
          <a:chExt cx="0" cy="0"/>
        </a:xfrm>
      </p:grpSpPr>
      <p:sp>
        <p:nvSpPr>
          <p:cNvPr id="20" name="Rectángulo 6"/>
          <p:cNvSpPr/>
          <p:nvPr/>
        </p:nvSpPr>
        <p:spPr>
          <a:xfrm>
            <a:off x="1737359" y="294570"/>
            <a:ext cx="8900721" cy="981332"/>
          </a:xfrm>
          <a:prstGeom prst="rect">
            <a:avLst/>
          </a:prstGeom>
          <a:solidFill>
            <a:srgbClr val="F2F2F2"/>
          </a:solidFill>
          <a:ln w="12700">
            <a:miter lim="400000"/>
          </a:ln>
        </p:spPr>
        <p:txBody>
          <a:bodyPr lIns="45719" rIns="45719" anchor="ctr"/>
          <a:lstStyle/>
          <a:p>
            <a:pPr algn="ctr">
              <a:defRPr>
                <a:solidFill>
                  <a:srgbClr val="FFFFFF"/>
                </a:solidFill>
              </a:defRPr>
            </a:pPr>
          </a:p>
        </p:txBody>
      </p:sp>
      <p:sp>
        <p:nvSpPr>
          <p:cNvPr id="21" name="HAGA CLIC PARA MODIFICAR EL ESTILO DE TÍTULO DEL PATRÓN"/>
          <p:cNvSpPr txBox="1"/>
          <p:nvPr>
            <p:ph type="title" hasCustomPrompt="1"/>
          </p:nvPr>
        </p:nvSpPr>
        <p:spPr>
          <a:xfrm>
            <a:off x="1737360" y="365125"/>
            <a:ext cx="8886305" cy="840222"/>
          </a:xfrm>
          <a:prstGeom prst="rect">
            <a:avLst/>
          </a:prstGeom>
        </p:spPr>
        <p:txBody>
          <a:bodyPr>
            <a:normAutofit fontScale="100000" lnSpcReduction="0"/>
          </a:bodyPr>
          <a:lstStyle/>
          <a:p>
            <a:pPr/>
            <a:r>
              <a:t>HAGA CLIC PARA MODIFICAR EL ESTILO DE TÍTULO DEL PATRÓN</a:t>
            </a:r>
          </a:p>
        </p:txBody>
      </p:sp>
      <p:sp>
        <p:nvSpPr>
          <p:cNvPr id="22" name="Nivel de texto 1…"/>
          <p:cNvSpPr txBox="1"/>
          <p:nvPr>
            <p:ph type="body" idx="1"/>
          </p:nvPr>
        </p:nvSpPr>
        <p:spPr>
          <a:xfrm>
            <a:off x="838200" y="1562792"/>
            <a:ext cx="10515600" cy="4614171"/>
          </a:xfrm>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2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objetos 0">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HAGA CLIC PARA MODIFICAR EL ESTILO DE TÍTULO DEL PATRÓN"/>
          <p:cNvSpPr txBox="1"/>
          <p:nvPr>
            <p:ph type="title" hasCustomPrompt="1"/>
          </p:nvPr>
        </p:nvSpPr>
        <p:spPr>
          <a:xfrm>
            <a:off x="1737360" y="365125"/>
            <a:ext cx="8886305" cy="840222"/>
          </a:xfrm>
          <a:prstGeom prst="rect">
            <a:avLst/>
          </a:prstGeom>
        </p:spPr>
        <p:txBody>
          <a:bodyPr>
            <a:normAutofit fontScale="100000" lnSpcReduction="0"/>
          </a:bodyPr>
          <a:lstStyle/>
          <a:p>
            <a:pPr/>
            <a:r>
              <a:t>HAGA CLIC PARA MODIFICAR EL ESTILO DE TÍTULO DEL PATRÓN</a:t>
            </a:r>
          </a:p>
        </p:txBody>
      </p:sp>
      <p:sp>
        <p:nvSpPr>
          <p:cNvPr id="31" name="Nivel de texto 1…"/>
          <p:cNvSpPr txBox="1"/>
          <p:nvPr>
            <p:ph type="body" idx="1"/>
          </p:nvPr>
        </p:nvSpPr>
        <p:spPr>
          <a:xfrm>
            <a:off x="838200" y="1562792"/>
            <a:ext cx="10515600" cy="4614171"/>
          </a:xfrm>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3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cabezado de sección">
    <p:spTree>
      <p:nvGrpSpPr>
        <p:cNvPr id="1" name=""/>
        <p:cNvGrpSpPr/>
        <p:nvPr/>
      </p:nvGrpSpPr>
      <p:grpSpPr>
        <a:xfrm>
          <a:off x="0" y="0"/>
          <a:ext cx="0" cy="0"/>
          <a:chOff x="0" y="0"/>
          <a:chExt cx="0" cy="0"/>
        </a:xfrm>
      </p:grpSpPr>
      <p:sp>
        <p:nvSpPr>
          <p:cNvPr id="39" name="HAGA CLIC PARA MODIFICAR EL ESTILO DE TÍTULO DEL PATRÓN"/>
          <p:cNvSpPr txBox="1"/>
          <p:nvPr>
            <p:ph type="title" hasCustomPrompt="1"/>
          </p:nvPr>
        </p:nvSpPr>
        <p:spPr>
          <a:xfrm>
            <a:off x="831850" y="1709738"/>
            <a:ext cx="10515600" cy="2852737"/>
          </a:xfrm>
          <a:prstGeom prst="rect">
            <a:avLst/>
          </a:prstGeom>
        </p:spPr>
        <p:txBody>
          <a:bodyPr anchor="b">
            <a:normAutofit fontScale="100000" lnSpcReduction="0"/>
          </a:bodyPr>
          <a:lstStyle>
            <a:lvl1pPr>
              <a:defRPr sz="4400"/>
            </a:lvl1pPr>
          </a:lstStyle>
          <a:p>
            <a:pPr/>
            <a:r>
              <a:t>HAGA CLIC PARA MODIFICAR EL ESTILO DE TÍTULO DEL PATRÓN</a:t>
            </a:r>
          </a:p>
        </p:txBody>
      </p:sp>
      <p:sp>
        <p:nvSpPr>
          <p:cNvPr id="40" name="Nivel de texto 1…"/>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os objetos">
    <p:spTree>
      <p:nvGrpSpPr>
        <p:cNvPr id="1" name=""/>
        <p:cNvGrpSpPr/>
        <p:nvPr/>
      </p:nvGrpSpPr>
      <p:grpSpPr>
        <a:xfrm>
          <a:off x="0" y="0"/>
          <a:ext cx="0" cy="0"/>
          <a:chOff x="0" y="0"/>
          <a:chExt cx="0" cy="0"/>
        </a:xfrm>
      </p:grpSpPr>
      <p:sp>
        <p:nvSpPr>
          <p:cNvPr id="48" name="Rectángulo 7"/>
          <p:cNvSpPr/>
          <p:nvPr/>
        </p:nvSpPr>
        <p:spPr>
          <a:xfrm>
            <a:off x="1655058" y="190371"/>
            <a:ext cx="8900721" cy="981332"/>
          </a:xfrm>
          <a:prstGeom prst="rect">
            <a:avLst/>
          </a:prstGeom>
          <a:solidFill>
            <a:srgbClr val="F2F2F2"/>
          </a:solidFill>
          <a:ln w="12700">
            <a:miter lim="400000"/>
          </a:ln>
        </p:spPr>
        <p:txBody>
          <a:bodyPr lIns="45719" rIns="45719" anchor="ctr"/>
          <a:lstStyle/>
          <a:p>
            <a:pPr algn="ctr">
              <a:defRPr>
                <a:solidFill>
                  <a:srgbClr val="FFFFFF"/>
                </a:solidFill>
              </a:defRPr>
            </a:pPr>
          </a:p>
        </p:txBody>
      </p:sp>
      <p:sp>
        <p:nvSpPr>
          <p:cNvPr id="49" name="HAGA CLIC PARA MODIFICAR EL ESTILO DE TÍTULO DEL PATRÓN"/>
          <p:cNvSpPr txBox="1"/>
          <p:nvPr>
            <p:ph type="title" hasCustomPrompt="1"/>
          </p:nvPr>
        </p:nvSpPr>
        <p:spPr>
          <a:xfrm>
            <a:off x="1636221" y="136525"/>
            <a:ext cx="8919558" cy="1072978"/>
          </a:xfrm>
          <a:prstGeom prst="rect">
            <a:avLst/>
          </a:prstGeom>
        </p:spPr>
        <p:txBody>
          <a:bodyPr>
            <a:normAutofit fontScale="100000" lnSpcReduction="0"/>
          </a:bodyPr>
          <a:lstStyle/>
          <a:p>
            <a:pPr/>
            <a:r>
              <a:t>HAGA CLIC PARA MODIFICAR EL ESTILO DE TÍTULO DEL PATRÓN</a:t>
            </a:r>
          </a:p>
        </p:txBody>
      </p:sp>
      <p:sp>
        <p:nvSpPr>
          <p:cNvPr id="50" name="Nivel de texto 1…"/>
          <p:cNvSpPr txBox="1"/>
          <p:nvPr>
            <p:ph type="body" sz="half" idx="1"/>
          </p:nvPr>
        </p:nvSpPr>
        <p:spPr>
          <a:xfrm>
            <a:off x="838200" y="1504603"/>
            <a:ext cx="5181600" cy="4672360"/>
          </a:xfrm>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5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ción">
    <p:spTree>
      <p:nvGrpSpPr>
        <p:cNvPr id="1" name=""/>
        <p:cNvGrpSpPr/>
        <p:nvPr/>
      </p:nvGrpSpPr>
      <p:grpSpPr>
        <a:xfrm>
          <a:off x="0" y="0"/>
          <a:ext cx="0" cy="0"/>
          <a:chOff x="0" y="0"/>
          <a:chExt cx="0" cy="0"/>
        </a:xfrm>
      </p:grpSpPr>
      <p:sp>
        <p:nvSpPr>
          <p:cNvPr id="58" name="Rectángulo 9"/>
          <p:cNvSpPr/>
          <p:nvPr/>
        </p:nvSpPr>
        <p:spPr>
          <a:xfrm>
            <a:off x="1645638" y="239583"/>
            <a:ext cx="8900721" cy="981332"/>
          </a:xfrm>
          <a:prstGeom prst="rect">
            <a:avLst/>
          </a:prstGeom>
          <a:solidFill>
            <a:srgbClr val="F2F2F2"/>
          </a:solidFill>
          <a:ln w="12700">
            <a:miter lim="400000"/>
          </a:ln>
        </p:spPr>
        <p:txBody>
          <a:bodyPr lIns="45719" rIns="45719" anchor="ctr"/>
          <a:lstStyle/>
          <a:p>
            <a:pPr algn="ctr">
              <a:defRPr>
                <a:solidFill>
                  <a:srgbClr val="FFFFFF"/>
                </a:solidFill>
              </a:defRPr>
            </a:pPr>
          </a:p>
        </p:txBody>
      </p:sp>
      <p:sp>
        <p:nvSpPr>
          <p:cNvPr id="59" name="HAGA CLIC PARA MODIFICAR EL ESTILO DE TÍTULO DEL PATRÓN"/>
          <p:cNvSpPr txBox="1"/>
          <p:nvPr>
            <p:ph type="title" hasCustomPrompt="1"/>
          </p:nvPr>
        </p:nvSpPr>
        <p:spPr>
          <a:xfrm>
            <a:off x="1594657" y="193761"/>
            <a:ext cx="9002686" cy="1072978"/>
          </a:xfrm>
          <a:prstGeom prst="rect">
            <a:avLst/>
          </a:prstGeom>
        </p:spPr>
        <p:txBody>
          <a:bodyPr>
            <a:normAutofit fontScale="100000" lnSpcReduction="0"/>
          </a:bodyPr>
          <a:lstStyle/>
          <a:p>
            <a:pPr/>
            <a:r>
              <a:t>HAGA CLIC PARA MODIFICAR EL ESTILO DE TÍTULO DEL PATRÓN</a:t>
            </a:r>
          </a:p>
        </p:txBody>
      </p:sp>
      <p:sp>
        <p:nvSpPr>
          <p:cNvPr id="60" name="Nivel de texto 1…"/>
          <p:cNvSpPr txBox="1"/>
          <p:nvPr>
            <p:ph type="body" sz="quarter" idx="1"/>
          </p:nvPr>
        </p:nvSpPr>
        <p:spPr>
          <a:xfrm>
            <a:off x="839787" y="1681163"/>
            <a:ext cx="5157789" cy="823913"/>
          </a:xfrm>
          <a:prstGeom prst="rect">
            <a:avLst/>
          </a:prstGeom>
        </p:spPr>
        <p:txBody>
          <a:bodyPr anchor="b"/>
          <a:lstStyle>
            <a:lvl1pPr marL="0" indent="0">
              <a:buSzTx/>
              <a:buFontTx/>
              <a:buNone/>
              <a:defRPr sz="2400">
                <a:solidFill>
                  <a:srgbClr val="0D1F3C"/>
                </a:solidFill>
                <a:latin typeface="Montserrat Bold"/>
                <a:ea typeface="Montserrat Bold"/>
                <a:cs typeface="Montserrat Bold"/>
                <a:sym typeface="Montserrat Bold"/>
              </a:defRPr>
            </a:lvl1pPr>
            <a:lvl2pPr marL="0" indent="457200">
              <a:buSzTx/>
              <a:buFontTx/>
              <a:buNone/>
              <a:defRPr sz="2400">
                <a:solidFill>
                  <a:srgbClr val="0D1F3C"/>
                </a:solidFill>
                <a:latin typeface="Montserrat Bold"/>
                <a:ea typeface="Montserrat Bold"/>
                <a:cs typeface="Montserrat Bold"/>
                <a:sym typeface="Montserrat Bold"/>
              </a:defRPr>
            </a:lvl2pPr>
            <a:lvl3pPr marL="0" indent="914400">
              <a:buSzTx/>
              <a:buFontTx/>
              <a:buNone/>
              <a:defRPr sz="2400">
                <a:solidFill>
                  <a:srgbClr val="0D1F3C"/>
                </a:solidFill>
                <a:latin typeface="Montserrat Bold"/>
                <a:ea typeface="Montserrat Bold"/>
                <a:cs typeface="Montserrat Bold"/>
                <a:sym typeface="Montserrat Bold"/>
              </a:defRPr>
            </a:lvl3pPr>
            <a:lvl4pPr marL="0" indent="1371600">
              <a:buSzTx/>
              <a:buFontTx/>
              <a:buNone/>
              <a:defRPr sz="2400">
                <a:solidFill>
                  <a:srgbClr val="0D1F3C"/>
                </a:solidFill>
                <a:latin typeface="Montserrat Bold"/>
                <a:ea typeface="Montserrat Bold"/>
                <a:cs typeface="Montserrat Bold"/>
                <a:sym typeface="Montserrat Bold"/>
              </a:defRPr>
            </a:lvl4pPr>
            <a:lvl5pPr marL="0" indent="1828800">
              <a:buSzTx/>
              <a:buFontTx/>
              <a:buNone/>
              <a:defRPr sz="2400">
                <a:solidFill>
                  <a:srgbClr val="0D1F3C"/>
                </a:solidFill>
                <a:latin typeface="Montserrat Bold"/>
                <a:ea typeface="Montserrat Bold"/>
                <a:cs typeface="Montserrat Bold"/>
                <a:sym typeface="Montserrat Bold"/>
              </a:defRPr>
            </a:lvl5pPr>
          </a:lstStyle>
          <a:p>
            <a:pPr/>
            <a:r>
              <a:t>Nivel de texto 1</a:t>
            </a:r>
          </a:p>
          <a:p>
            <a:pPr lvl="1"/>
            <a:r>
              <a:t>Nivel de texto 2</a:t>
            </a:r>
          </a:p>
          <a:p>
            <a:pPr lvl="2"/>
            <a:r>
              <a:t>Nivel de texto 3</a:t>
            </a:r>
          </a:p>
          <a:p>
            <a:pPr lvl="3"/>
            <a:r>
              <a:t>Nivel de texto 4</a:t>
            </a:r>
          </a:p>
          <a:p>
            <a:pPr lvl="4"/>
            <a:r>
              <a:t>Nivel de texto 5</a:t>
            </a:r>
          </a:p>
        </p:txBody>
      </p:sp>
      <p:sp>
        <p:nvSpPr>
          <p:cNvPr id="61" name="Marcador de texto 4"/>
          <p:cNvSpPr/>
          <p:nvPr>
            <p:ph type="body" sz="quarter" idx="13"/>
          </p:nvPr>
        </p:nvSpPr>
        <p:spPr>
          <a:xfrm>
            <a:off x="6172200" y="1681163"/>
            <a:ext cx="5183188" cy="823913"/>
          </a:xfrm>
          <a:prstGeom prst="rect">
            <a:avLst/>
          </a:prstGeom>
        </p:spPr>
        <p:txBody>
          <a:bodyPr anchor="b"/>
          <a:lstStyle/>
          <a:p>
            <a:pPr marL="0" indent="0">
              <a:buSzTx/>
              <a:buFontTx/>
              <a:buNone/>
              <a:defRPr sz="2400">
                <a:solidFill>
                  <a:srgbClr val="0D1F3C"/>
                </a:solidFill>
                <a:latin typeface="Montserrat Bold"/>
                <a:ea typeface="Montserrat Bold"/>
                <a:cs typeface="Montserrat Bold"/>
                <a:sym typeface="Montserrat Bold"/>
              </a:defRPr>
            </a:pPr>
          </a:p>
        </p:txBody>
      </p:sp>
      <p:sp>
        <p:nvSpPr>
          <p:cNvPr id="6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el título">
    <p:spTree>
      <p:nvGrpSpPr>
        <p:cNvPr id="1" name=""/>
        <p:cNvGrpSpPr/>
        <p:nvPr/>
      </p:nvGrpSpPr>
      <p:grpSpPr>
        <a:xfrm>
          <a:off x="0" y="0"/>
          <a:ext cx="0" cy="0"/>
          <a:chOff x="0" y="0"/>
          <a:chExt cx="0" cy="0"/>
        </a:xfrm>
      </p:grpSpPr>
      <p:sp>
        <p:nvSpPr>
          <p:cNvPr id="69" name="Rectángulo 5"/>
          <p:cNvSpPr/>
          <p:nvPr/>
        </p:nvSpPr>
        <p:spPr>
          <a:xfrm>
            <a:off x="1645639" y="120104"/>
            <a:ext cx="8900721" cy="981332"/>
          </a:xfrm>
          <a:prstGeom prst="rect">
            <a:avLst/>
          </a:prstGeom>
          <a:solidFill>
            <a:srgbClr val="F2F2F2"/>
          </a:solidFill>
          <a:ln w="12700">
            <a:miter lim="400000"/>
          </a:ln>
        </p:spPr>
        <p:txBody>
          <a:bodyPr lIns="45719" rIns="45719" anchor="ctr"/>
          <a:lstStyle/>
          <a:p>
            <a:pPr algn="ctr">
              <a:defRPr>
                <a:solidFill>
                  <a:srgbClr val="FFFFFF"/>
                </a:solidFill>
              </a:defRPr>
            </a:pPr>
          </a:p>
        </p:txBody>
      </p:sp>
      <p:sp>
        <p:nvSpPr>
          <p:cNvPr id="70" name="HAGA CLIC PARA MODIFICAR EL ESTILO DE TÍTULO DEL PATRÓN"/>
          <p:cNvSpPr txBox="1"/>
          <p:nvPr>
            <p:ph type="title" hasCustomPrompt="1"/>
          </p:nvPr>
        </p:nvSpPr>
        <p:spPr>
          <a:xfrm>
            <a:off x="1770610" y="136525"/>
            <a:ext cx="8620299" cy="998163"/>
          </a:xfrm>
          <a:prstGeom prst="rect">
            <a:avLst/>
          </a:prstGeom>
        </p:spPr>
        <p:txBody>
          <a:bodyPr>
            <a:normAutofit fontScale="100000" lnSpcReduction="0"/>
          </a:bodyPr>
          <a:lstStyle/>
          <a:p>
            <a:pPr/>
            <a:r>
              <a:t>HAGA CLIC PARA MODIFICAR EL ESTILO DE TÍTULO DEL PATRÓN</a:t>
            </a:r>
          </a:p>
        </p:txBody>
      </p:sp>
      <p:sp>
        <p:nvSpPr>
          <p:cNvPr id="7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 blanco">
    <p:spTree>
      <p:nvGrpSpPr>
        <p:cNvPr id="1" name=""/>
        <p:cNvGrpSpPr/>
        <p:nvPr/>
      </p:nvGrpSpPr>
      <p:grpSpPr>
        <a:xfrm>
          <a:off x="0" y="0"/>
          <a:ext cx="0" cy="0"/>
          <a:chOff x="0" y="0"/>
          <a:chExt cx="0" cy="0"/>
        </a:xfrm>
      </p:grpSpPr>
      <p:sp>
        <p:nvSpPr>
          <p:cNvPr id="7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ido con título">
    <p:spTree>
      <p:nvGrpSpPr>
        <p:cNvPr id="1" name=""/>
        <p:cNvGrpSpPr/>
        <p:nvPr/>
      </p:nvGrpSpPr>
      <p:grpSpPr>
        <a:xfrm>
          <a:off x="0" y="0"/>
          <a:ext cx="0" cy="0"/>
          <a:chOff x="0" y="0"/>
          <a:chExt cx="0" cy="0"/>
        </a:xfrm>
      </p:grpSpPr>
      <p:sp>
        <p:nvSpPr>
          <p:cNvPr id="85" name="Texto del título"/>
          <p:cNvSpPr txBox="1"/>
          <p:nvPr>
            <p:ph type="title"/>
          </p:nvPr>
        </p:nvSpPr>
        <p:spPr>
          <a:xfrm>
            <a:off x="839787" y="1404850"/>
            <a:ext cx="3932239" cy="652549"/>
          </a:xfrm>
          <a:prstGeom prst="rect">
            <a:avLst/>
          </a:prstGeom>
        </p:spPr>
        <p:txBody>
          <a:bodyPr anchor="b">
            <a:normAutofit fontScale="100000" lnSpcReduction="0"/>
          </a:bodyPr>
          <a:lstStyle>
            <a:lvl1pPr>
              <a:defRPr sz="2000"/>
            </a:lvl1pPr>
          </a:lstStyle>
          <a:p>
            <a:pPr/>
            <a:r>
              <a:t>Texto del título</a:t>
            </a:r>
          </a:p>
        </p:txBody>
      </p:sp>
      <p:sp>
        <p:nvSpPr>
          <p:cNvPr id="86" name="Nivel de texto 1…"/>
          <p:cNvSpPr txBox="1"/>
          <p:nvPr>
            <p:ph type="body" sz="half" idx="1"/>
          </p:nvPr>
        </p:nvSpPr>
        <p:spPr>
          <a:xfrm>
            <a:off x="5183187" y="987425"/>
            <a:ext cx="6172201" cy="4873625"/>
          </a:xfrm>
          <a:prstGeom prst="rect">
            <a:avLst/>
          </a:prstGeom>
        </p:spPr>
        <p:txBody>
          <a:bodyPr/>
          <a:lstStyle>
            <a:lvl1pPr>
              <a:defRPr>
                <a:solidFill>
                  <a:srgbClr val="0D1F3C"/>
                </a:solidFill>
                <a:latin typeface="Montserrat Bold"/>
                <a:ea typeface="Montserrat Bold"/>
                <a:cs typeface="Montserrat Bold"/>
                <a:sym typeface="Montserrat Bold"/>
              </a:defRPr>
            </a:lvl1pPr>
            <a:lvl2pPr marL="685800" indent="-228600">
              <a:defRPr>
                <a:solidFill>
                  <a:srgbClr val="0D1F3C"/>
                </a:solidFill>
                <a:latin typeface="Montserrat Bold"/>
                <a:ea typeface="Montserrat Bold"/>
                <a:cs typeface="Montserrat Bold"/>
                <a:sym typeface="Montserrat Bold"/>
              </a:defRPr>
            </a:lvl2pPr>
            <a:lvl3pPr marL="1181100" indent="-266700">
              <a:defRPr>
                <a:solidFill>
                  <a:srgbClr val="0D1F3C"/>
                </a:solidFill>
                <a:latin typeface="Montserrat Bold"/>
                <a:ea typeface="Montserrat Bold"/>
                <a:cs typeface="Montserrat Bold"/>
                <a:sym typeface="Montserrat Bold"/>
              </a:defRPr>
            </a:lvl3pPr>
            <a:lvl4pPr marL="1691639" indent="-320039">
              <a:defRPr>
                <a:solidFill>
                  <a:srgbClr val="0D1F3C"/>
                </a:solidFill>
                <a:latin typeface="Montserrat Bold"/>
                <a:ea typeface="Montserrat Bold"/>
                <a:cs typeface="Montserrat Bold"/>
                <a:sym typeface="Montserrat Bold"/>
              </a:defRPr>
            </a:lvl4pPr>
            <a:lvl5pPr marL="2148839" indent="-320039">
              <a:defRPr>
                <a:solidFill>
                  <a:srgbClr val="0D1F3C"/>
                </a:solidFill>
                <a:latin typeface="Montserrat Bold"/>
                <a:ea typeface="Montserrat Bold"/>
                <a:cs typeface="Montserrat Bold"/>
                <a:sym typeface="Montserrat Bold"/>
              </a:defRPr>
            </a:lvl5pPr>
          </a:lstStyle>
          <a:p>
            <a:pPr/>
            <a:r>
              <a:t>Nivel de texto 1</a:t>
            </a:r>
          </a:p>
          <a:p>
            <a:pPr lvl="1"/>
            <a:r>
              <a:t>Nivel de texto 2</a:t>
            </a:r>
          </a:p>
          <a:p>
            <a:pPr lvl="2"/>
            <a:r>
              <a:t>Nivel de texto 3</a:t>
            </a:r>
          </a:p>
          <a:p>
            <a:pPr lvl="3"/>
            <a:r>
              <a:t>Nivel de texto 4</a:t>
            </a:r>
          </a:p>
          <a:p>
            <a:pPr lvl="4"/>
            <a:r>
              <a:t>Nivel de texto 5</a:t>
            </a:r>
          </a:p>
        </p:txBody>
      </p:sp>
      <p:sp>
        <p:nvSpPr>
          <p:cNvPr id="87" name="Marcador de texto 3"/>
          <p:cNvSpPr/>
          <p:nvPr>
            <p:ph type="body" sz="quarter" idx="13"/>
          </p:nvPr>
        </p:nvSpPr>
        <p:spPr>
          <a:xfrm>
            <a:off x="839787" y="2057399"/>
            <a:ext cx="3932239" cy="4110646"/>
          </a:xfrm>
          <a:prstGeom prst="rect">
            <a:avLst/>
          </a:prstGeom>
        </p:spPr>
        <p:txBody>
          <a:bodyPr/>
          <a:lstStyle/>
          <a:p>
            <a:pPr marL="0" indent="0">
              <a:buSzTx/>
              <a:buFontTx/>
              <a:buNone/>
              <a:defRPr sz="1600">
                <a:solidFill>
                  <a:srgbClr val="197BB4"/>
                </a:solidFill>
              </a:defRPr>
            </a:pPr>
          </a:p>
        </p:txBody>
      </p:sp>
      <p:sp>
        <p:nvSpPr>
          <p:cNvPr id="8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o del título"/>
          <p:cNvSpPr txBox="1"/>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Texto del título</a:t>
            </a:r>
          </a:p>
        </p:txBody>
      </p:sp>
      <p:sp>
        <p:nvSpPr>
          <p:cNvPr id="3" name="Nivel de texto 1…"/>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xmlns:p14="http://schemas.microsoft.com/office/powerpoint/2010/main" spd="med" advClick="1"/>
  <p:txStyles>
    <p:titleStyle>
      <a:lvl1pPr marL="0" marR="0" indent="0" algn="ctr" defTabSz="914400" rtl="0" latinLnBrk="0">
        <a:lnSpc>
          <a:spcPct val="90000"/>
        </a:lnSpc>
        <a:spcBef>
          <a:spcPts val="0"/>
        </a:spcBef>
        <a:spcAft>
          <a:spcPts val="0"/>
        </a:spcAft>
        <a:buClrTx/>
        <a:buSzTx/>
        <a:buFontTx/>
        <a:buNone/>
        <a:tabLst/>
        <a:defRPr b="0" baseline="0" cap="none" i="0" spc="0" strike="noStrike" sz="3600" u="none">
          <a:solidFill>
            <a:srgbClr val="0D1F3C"/>
          </a:solidFill>
          <a:uFillTx/>
          <a:latin typeface="Montserrat Bold"/>
          <a:ea typeface="Montserrat Bold"/>
          <a:cs typeface="Montserrat Bold"/>
          <a:sym typeface="Montserrat Bold"/>
        </a:defRPr>
      </a:lvl1pPr>
      <a:lvl2pPr marL="0" marR="0" indent="0" algn="ctr" defTabSz="914400" rtl="0" latinLnBrk="0">
        <a:lnSpc>
          <a:spcPct val="90000"/>
        </a:lnSpc>
        <a:spcBef>
          <a:spcPts val="0"/>
        </a:spcBef>
        <a:spcAft>
          <a:spcPts val="0"/>
        </a:spcAft>
        <a:buClrTx/>
        <a:buSzTx/>
        <a:buFontTx/>
        <a:buNone/>
        <a:tabLst/>
        <a:defRPr b="0" baseline="0" cap="none" i="0" spc="0" strike="noStrike" sz="3600" u="none">
          <a:solidFill>
            <a:srgbClr val="0D1F3C"/>
          </a:solidFill>
          <a:uFillTx/>
          <a:latin typeface="Montserrat Bold"/>
          <a:ea typeface="Montserrat Bold"/>
          <a:cs typeface="Montserrat Bold"/>
          <a:sym typeface="Montserrat Bold"/>
        </a:defRPr>
      </a:lvl2pPr>
      <a:lvl3pPr marL="0" marR="0" indent="0" algn="ctr" defTabSz="914400" rtl="0" latinLnBrk="0">
        <a:lnSpc>
          <a:spcPct val="90000"/>
        </a:lnSpc>
        <a:spcBef>
          <a:spcPts val="0"/>
        </a:spcBef>
        <a:spcAft>
          <a:spcPts val="0"/>
        </a:spcAft>
        <a:buClrTx/>
        <a:buSzTx/>
        <a:buFontTx/>
        <a:buNone/>
        <a:tabLst/>
        <a:defRPr b="0" baseline="0" cap="none" i="0" spc="0" strike="noStrike" sz="3600" u="none">
          <a:solidFill>
            <a:srgbClr val="0D1F3C"/>
          </a:solidFill>
          <a:uFillTx/>
          <a:latin typeface="Montserrat Bold"/>
          <a:ea typeface="Montserrat Bold"/>
          <a:cs typeface="Montserrat Bold"/>
          <a:sym typeface="Montserrat Bold"/>
        </a:defRPr>
      </a:lvl3pPr>
      <a:lvl4pPr marL="0" marR="0" indent="0" algn="ctr" defTabSz="914400" rtl="0" latinLnBrk="0">
        <a:lnSpc>
          <a:spcPct val="90000"/>
        </a:lnSpc>
        <a:spcBef>
          <a:spcPts val="0"/>
        </a:spcBef>
        <a:spcAft>
          <a:spcPts val="0"/>
        </a:spcAft>
        <a:buClrTx/>
        <a:buSzTx/>
        <a:buFontTx/>
        <a:buNone/>
        <a:tabLst/>
        <a:defRPr b="0" baseline="0" cap="none" i="0" spc="0" strike="noStrike" sz="3600" u="none">
          <a:solidFill>
            <a:srgbClr val="0D1F3C"/>
          </a:solidFill>
          <a:uFillTx/>
          <a:latin typeface="Montserrat Bold"/>
          <a:ea typeface="Montserrat Bold"/>
          <a:cs typeface="Montserrat Bold"/>
          <a:sym typeface="Montserrat Bold"/>
        </a:defRPr>
      </a:lvl4pPr>
      <a:lvl5pPr marL="0" marR="0" indent="0" algn="ctr" defTabSz="914400" rtl="0" latinLnBrk="0">
        <a:lnSpc>
          <a:spcPct val="90000"/>
        </a:lnSpc>
        <a:spcBef>
          <a:spcPts val="0"/>
        </a:spcBef>
        <a:spcAft>
          <a:spcPts val="0"/>
        </a:spcAft>
        <a:buClrTx/>
        <a:buSzTx/>
        <a:buFontTx/>
        <a:buNone/>
        <a:tabLst/>
        <a:defRPr b="0" baseline="0" cap="none" i="0" spc="0" strike="noStrike" sz="3600" u="none">
          <a:solidFill>
            <a:srgbClr val="0D1F3C"/>
          </a:solidFill>
          <a:uFillTx/>
          <a:latin typeface="Montserrat Bold"/>
          <a:ea typeface="Montserrat Bold"/>
          <a:cs typeface="Montserrat Bold"/>
          <a:sym typeface="Montserrat Bold"/>
        </a:defRPr>
      </a:lvl5pPr>
      <a:lvl6pPr marL="0" marR="0" indent="0" algn="ctr" defTabSz="914400" rtl="0" latinLnBrk="0">
        <a:lnSpc>
          <a:spcPct val="90000"/>
        </a:lnSpc>
        <a:spcBef>
          <a:spcPts val="0"/>
        </a:spcBef>
        <a:spcAft>
          <a:spcPts val="0"/>
        </a:spcAft>
        <a:buClrTx/>
        <a:buSzTx/>
        <a:buFontTx/>
        <a:buNone/>
        <a:tabLst/>
        <a:defRPr b="0" baseline="0" cap="none" i="0" spc="0" strike="noStrike" sz="3600" u="none">
          <a:solidFill>
            <a:srgbClr val="0D1F3C"/>
          </a:solidFill>
          <a:uFillTx/>
          <a:latin typeface="Montserrat Bold"/>
          <a:ea typeface="Montserrat Bold"/>
          <a:cs typeface="Montserrat Bold"/>
          <a:sym typeface="Montserrat Bold"/>
        </a:defRPr>
      </a:lvl6pPr>
      <a:lvl7pPr marL="0" marR="0" indent="0" algn="ctr" defTabSz="914400" rtl="0" latinLnBrk="0">
        <a:lnSpc>
          <a:spcPct val="90000"/>
        </a:lnSpc>
        <a:spcBef>
          <a:spcPts val="0"/>
        </a:spcBef>
        <a:spcAft>
          <a:spcPts val="0"/>
        </a:spcAft>
        <a:buClrTx/>
        <a:buSzTx/>
        <a:buFontTx/>
        <a:buNone/>
        <a:tabLst/>
        <a:defRPr b="0" baseline="0" cap="none" i="0" spc="0" strike="noStrike" sz="3600" u="none">
          <a:solidFill>
            <a:srgbClr val="0D1F3C"/>
          </a:solidFill>
          <a:uFillTx/>
          <a:latin typeface="Montserrat Bold"/>
          <a:ea typeface="Montserrat Bold"/>
          <a:cs typeface="Montserrat Bold"/>
          <a:sym typeface="Montserrat Bold"/>
        </a:defRPr>
      </a:lvl7pPr>
      <a:lvl8pPr marL="0" marR="0" indent="0" algn="ctr" defTabSz="914400" rtl="0" latinLnBrk="0">
        <a:lnSpc>
          <a:spcPct val="90000"/>
        </a:lnSpc>
        <a:spcBef>
          <a:spcPts val="0"/>
        </a:spcBef>
        <a:spcAft>
          <a:spcPts val="0"/>
        </a:spcAft>
        <a:buClrTx/>
        <a:buSzTx/>
        <a:buFontTx/>
        <a:buNone/>
        <a:tabLst/>
        <a:defRPr b="0" baseline="0" cap="none" i="0" spc="0" strike="noStrike" sz="3600" u="none">
          <a:solidFill>
            <a:srgbClr val="0D1F3C"/>
          </a:solidFill>
          <a:uFillTx/>
          <a:latin typeface="Montserrat Bold"/>
          <a:ea typeface="Montserrat Bold"/>
          <a:cs typeface="Montserrat Bold"/>
          <a:sym typeface="Montserrat Bold"/>
        </a:defRPr>
      </a:lvl8pPr>
      <a:lvl9pPr marL="0" marR="0" indent="0" algn="ctr" defTabSz="914400" rtl="0" latinLnBrk="0">
        <a:lnSpc>
          <a:spcPct val="90000"/>
        </a:lnSpc>
        <a:spcBef>
          <a:spcPts val="0"/>
        </a:spcBef>
        <a:spcAft>
          <a:spcPts val="0"/>
        </a:spcAft>
        <a:buClrTx/>
        <a:buSzTx/>
        <a:buFontTx/>
        <a:buNone/>
        <a:tabLst/>
        <a:defRPr b="0" baseline="0" cap="none" i="0" spc="0" strike="noStrike" sz="3600" u="none">
          <a:solidFill>
            <a:srgbClr val="0D1F3C"/>
          </a:solidFill>
          <a:uFillTx/>
          <a:latin typeface="Montserrat Bold"/>
          <a:ea typeface="Montserrat Bold"/>
          <a:cs typeface="Montserrat Bold"/>
          <a:sym typeface="Montserrat Bold"/>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ontserrat Regular"/>
          <a:ea typeface="Montserrat Regular"/>
          <a:cs typeface="Montserrat Regular"/>
          <a:sym typeface="Montserrat Regular"/>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ontserrat Regular"/>
          <a:ea typeface="Montserrat Regular"/>
          <a:cs typeface="Montserrat Regular"/>
          <a:sym typeface="Montserrat Regular"/>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ontserrat Regular"/>
          <a:ea typeface="Montserrat Regular"/>
          <a:cs typeface="Montserrat Regular"/>
          <a:sym typeface="Montserrat Regular"/>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ontserrat Regular"/>
          <a:ea typeface="Montserrat Regular"/>
          <a:cs typeface="Montserrat Regular"/>
          <a:sym typeface="Montserrat Regular"/>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ontserrat Regular"/>
          <a:ea typeface="Montserrat Regular"/>
          <a:cs typeface="Montserrat Regular"/>
          <a:sym typeface="Montserrat Regular"/>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ontserrat Regular"/>
          <a:ea typeface="Montserrat Regular"/>
          <a:cs typeface="Montserrat Regular"/>
          <a:sym typeface="Montserrat Regular"/>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ontserrat Regular"/>
          <a:ea typeface="Montserrat Regular"/>
          <a:cs typeface="Montserrat Regular"/>
          <a:sym typeface="Montserrat Regular"/>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ontserrat Regular"/>
          <a:ea typeface="Montserrat Regular"/>
          <a:cs typeface="Montserrat Regular"/>
          <a:sym typeface="Montserrat Regular"/>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ontserrat Regular"/>
          <a:ea typeface="Montserrat Regular"/>
          <a:cs typeface="Montserrat Regular"/>
          <a:sym typeface="Montserrat Regular"/>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9.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0.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0.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2.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6.jpeg"/><Relationship Id="rId5" Type="http://schemas.openxmlformats.org/officeDocument/2006/relationships/image" Target="../media/image7.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8.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9.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3.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5.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 Id="rId3" Type="http://schemas.openxmlformats.org/officeDocument/2006/relationships/image" Target="../media/image10.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07" name="Imagen 2" descr="Imagen 2"/>
          <p:cNvPicPr>
            <a:picLocks noChangeAspect="1"/>
          </p:cNvPicPr>
          <p:nvPr/>
        </p:nvPicPr>
        <p:blipFill>
          <a:blip r:embed="rId3">
            <a:extLst/>
          </a:blip>
          <a:stretch>
            <a:fillRect/>
          </a:stretch>
        </p:blipFill>
        <p:spPr>
          <a:xfrm>
            <a:off x="-140083" y="-129738"/>
            <a:ext cx="12542291" cy="7139621"/>
          </a:xfrm>
          <a:prstGeom prst="rect">
            <a:avLst/>
          </a:prstGeom>
          <a:ln w="12700">
            <a:miter lim="400000"/>
          </a:ln>
        </p:spPr>
      </p:pic>
      <p:grpSp>
        <p:nvGrpSpPr>
          <p:cNvPr id="110" name="Rectángulo 5"/>
          <p:cNvGrpSpPr/>
          <p:nvPr/>
        </p:nvGrpSpPr>
        <p:grpSpPr>
          <a:xfrm>
            <a:off x="6337012" y="87464"/>
            <a:ext cx="1558457" cy="938254"/>
            <a:chOff x="0" y="0"/>
            <a:chExt cx="1558456" cy="938253"/>
          </a:xfrm>
        </p:grpSpPr>
        <p:sp>
          <p:nvSpPr>
            <p:cNvPr id="108" name="Rectángulo"/>
            <p:cNvSpPr/>
            <p:nvPr/>
          </p:nvSpPr>
          <p:spPr>
            <a:xfrm>
              <a:off x="-1" y="0"/>
              <a:ext cx="1558458" cy="938254"/>
            </a:xfrm>
            <a:prstGeom prst="rect">
              <a:avLst/>
            </a:prstGeom>
            <a:solidFill>
              <a:srgbClr val="FFFFFF"/>
            </a:solidFill>
            <a:ln w="12700"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109" name="SS"/>
            <p:cNvSpPr txBox="1"/>
            <p:nvPr/>
          </p:nvSpPr>
          <p:spPr>
            <a:xfrm>
              <a:off x="45719" y="302583"/>
              <a:ext cx="1467018"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SS</a:t>
              </a:r>
            </a:p>
          </p:txBody>
        </p:sp>
      </p:grpSp>
      <p:sp>
        <p:nvSpPr>
          <p:cNvPr id="111" name="CuadroTexto 4"/>
          <p:cNvSpPr txBox="1"/>
          <p:nvPr/>
        </p:nvSpPr>
        <p:spPr>
          <a:xfrm>
            <a:off x="6419759" y="149946"/>
            <a:ext cx="2484784" cy="6964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100">
                <a:solidFill>
                  <a:srgbClr val="0D1F3C"/>
                </a:solidFill>
                <a:latin typeface="Arial"/>
                <a:ea typeface="Arial"/>
                <a:cs typeface="Arial"/>
                <a:sym typeface="Arial"/>
              </a:defRPr>
            </a:pPr>
            <a:r>
              <a:t>SECRETARÍA DE</a:t>
            </a:r>
          </a:p>
          <a:p>
            <a:pPr>
              <a:defRPr sz="1100">
                <a:solidFill>
                  <a:srgbClr val="0D1F3C"/>
                </a:solidFill>
                <a:latin typeface="Arial"/>
                <a:ea typeface="Arial"/>
                <a:cs typeface="Arial"/>
                <a:sym typeface="Arial"/>
              </a:defRPr>
            </a:pPr>
            <a:r>
              <a:t>COORDINACIÓN </a:t>
            </a:r>
          </a:p>
          <a:p>
            <a:pPr>
              <a:defRPr sz="1100">
                <a:solidFill>
                  <a:srgbClr val="0D1F3C"/>
                </a:solidFill>
                <a:latin typeface="Arial"/>
                <a:ea typeface="Arial"/>
                <a:cs typeface="Arial"/>
                <a:sym typeface="Arial"/>
              </a:defRPr>
            </a:pPr>
            <a:r>
              <a:t>EJECUTIVA DE</a:t>
            </a:r>
          </a:p>
          <a:p>
            <a:pPr>
              <a:defRPr sz="1100">
                <a:solidFill>
                  <a:srgbClr val="0D1F3C"/>
                </a:solidFill>
                <a:latin typeface="Arial"/>
                <a:ea typeface="Arial"/>
                <a:cs typeface="Arial"/>
                <a:sym typeface="Arial"/>
              </a:defRPr>
            </a:pPr>
            <a:r>
              <a:t>LA PRESIDENCIA</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47" name="Captura de Pantalla 2021-12-28 a la(s) 22.12.14.png" descr="Captura de Pantalla 2021-12-28 a la(s) 22.12.14.png"/>
          <p:cNvPicPr>
            <a:picLocks noChangeAspect="1"/>
          </p:cNvPicPr>
          <p:nvPr/>
        </p:nvPicPr>
        <p:blipFill>
          <a:blip r:embed="rId3">
            <a:extLst/>
          </a:blip>
          <a:stretch>
            <a:fillRect/>
          </a:stretch>
        </p:blipFill>
        <p:spPr>
          <a:xfrm>
            <a:off x="21771" y="-1"/>
            <a:ext cx="12148458" cy="6858001"/>
          </a:xfrm>
          <a:prstGeom prst="rect">
            <a:avLst/>
          </a:prstGeom>
          <a:ln w="12700">
            <a:miter lim="400000"/>
          </a:ln>
        </p:spPr>
      </p:pic>
      <p:sp>
        <p:nvSpPr>
          <p:cNvPr id="148" name="Título 1"/>
          <p:cNvSpPr txBox="1"/>
          <p:nvPr>
            <p:ph type="ctrTitle"/>
          </p:nvPr>
        </p:nvSpPr>
        <p:spPr>
          <a:xfrm>
            <a:off x="406581" y="840648"/>
            <a:ext cx="10566219" cy="1045030"/>
          </a:xfrm>
          <a:prstGeom prst="rect">
            <a:avLst/>
          </a:prstGeom>
        </p:spPr>
        <p:txBody>
          <a:bodyPr anchor="ctr"/>
          <a:lstStyle/>
          <a:p>
            <a:pPr algn="l" defTabSz="594359">
              <a:defRPr b="1" sz="2340">
                <a:latin typeface="Arial"/>
                <a:ea typeface="Arial"/>
                <a:cs typeface="Arial"/>
                <a:sym typeface="Arial"/>
              </a:defRPr>
            </a:pPr>
            <a:r>
              <a:t>PAGO DE SALARIOS A SERVIDORES PÚBLICOS A LA FECHA</a:t>
            </a:r>
            <a:br/>
            <a:br/>
          </a:p>
        </p:txBody>
      </p:sp>
      <p:sp>
        <p:nvSpPr>
          <p:cNvPr id="149" name="Título 1"/>
          <p:cNvSpPr txBox="1"/>
          <p:nvPr/>
        </p:nvSpPr>
        <p:spPr>
          <a:xfrm>
            <a:off x="4713514" y="1611084"/>
            <a:ext cx="7315202" cy="41538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lgn="just" defTabSz="850391">
              <a:lnSpc>
                <a:spcPct val="120000"/>
              </a:lnSpc>
              <a:defRPr sz="1674">
                <a:latin typeface="Arial"/>
                <a:ea typeface="Arial"/>
                <a:cs typeface="Arial"/>
                <a:sym typeface="Arial"/>
              </a:defRPr>
            </a:pPr>
            <a:r>
              <a:t>Presupuesto vigente total para el pago de servidores públicos</a:t>
            </a:r>
            <a:endParaRPr sz="2511">
              <a:solidFill>
                <a:srgbClr val="0D1F3C"/>
              </a:solidFill>
              <a:latin typeface="Montserrat Bold"/>
              <a:ea typeface="Montserrat Bold"/>
              <a:cs typeface="Montserrat Bold"/>
              <a:sym typeface="Montserrat Bold"/>
            </a:endParaRPr>
          </a:p>
          <a:p>
            <a:pPr lvl="1" indent="0" algn="just" defTabSz="850391">
              <a:lnSpc>
                <a:spcPct val="120000"/>
              </a:lnSpc>
              <a:defRPr b="1" sz="2790">
                <a:solidFill>
                  <a:srgbClr val="0070C0"/>
                </a:solidFill>
                <a:latin typeface="Arial"/>
                <a:ea typeface="Arial"/>
                <a:cs typeface="Arial"/>
                <a:sym typeface="Arial"/>
              </a:defRPr>
            </a:pPr>
            <a:r>
              <a:t>Q. 55,941,101.46</a:t>
            </a:r>
            <a:endParaRPr sz="1116"/>
          </a:p>
          <a:p>
            <a:pPr algn="just" defTabSz="850391">
              <a:lnSpc>
                <a:spcPct val="120000"/>
              </a:lnSpc>
              <a:defRPr sz="2232">
                <a:latin typeface="Arial"/>
                <a:ea typeface="Arial"/>
                <a:cs typeface="Arial"/>
                <a:sym typeface="Arial"/>
              </a:defRPr>
            </a:pPr>
          </a:p>
          <a:p>
            <a:pPr algn="just" defTabSz="850391">
              <a:lnSpc>
                <a:spcPct val="120000"/>
              </a:lnSpc>
              <a:defRPr sz="1674">
                <a:latin typeface="Arial"/>
                <a:ea typeface="Arial"/>
                <a:cs typeface="Arial"/>
                <a:sym typeface="Arial"/>
              </a:defRPr>
            </a:pPr>
            <a:r>
              <a:t>Presupuesto utilizado al </a:t>
            </a:r>
            <a:r>
              <a:rPr b="1" u="sng"/>
              <a:t>tercer cuatrimestre 2021</a:t>
            </a:r>
            <a:r>
              <a:rPr b="1"/>
              <a:t> </a:t>
            </a:r>
            <a:r>
              <a:t>para el pago de servidores públicos</a:t>
            </a:r>
            <a:endParaRPr sz="2511">
              <a:solidFill>
                <a:srgbClr val="0D1F3C"/>
              </a:solidFill>
              <a:latin typeface="Montserrat Bold"/>
              <a:ea typeface="Montserrat Bold"/>
              <a:cs typeface="Montserrat Bold"/>
              <a:sym typeface="Montserrat Bold"/>
            </a:endParaRPr>
          </a:p>
          <a:p>
            <a:pPr lvl="1" indent="0" algn="just" defTabSz="850391">
              <a:lnSpc>
                <a:spcPct val="120000"/>
              </a:lnSpc>
              <a:defRPr b="1" sz="2790">
                <a:solidFill>
                  <a:srgbClr val="0070C0"/>
                </a:solidFill>
                <a:latin typeface="Arial"/>
                <a:ea typeface="Arial"/>
                <a:cs typeface="Arial"/>
                <a:sym typeface="Arial"/>
              </a:defRPr>
            </a:pPr>
            <a:r>
              <a:t>Q. 53,902,568.0</a:t>
            </a:r>
            <a:endParaRPr sz="4185"/>
          </a:p>
          <a:p>
            <a:pPr algn="just" defTabSz="850391">
              <a:lnSpc>
                <a:spcPct val="120000"/>
              </a:lnSpc>
              <a:defRPr sz="2232">
                <a:latin typeface="Arial"/>
                <a:ea typeface="Arial"/>
                <a:cs typeface="Arial"/>
                <a:sym typeface="Arial"/>
              </a:defRPr>
            </a:pPr>
          </a:p>
          <a:p>
            <a:pPr algn="just" defTabSz="850391">
              <a:lnSpc>
                <a:spcPct val="120000"/>
              </a:lnSpc>
              <a:defRPr sz="1674">
                <a:latin typeface="Arial"/>
                <a:ea typeface="Arial"/>
                <a:cs typeface="Arial"/>
                <a:sym typeface="Arial"/>
              </a:defRPr>
            </a:pPr>
            <a:r>
              <a:t>Presupuesto pendiente de utilizar para el pago de servidores públicos</a:t>
            </a:r>
            <a:endParaRPr sz="2511">
              <a:solidFill>
                <a:srgbClr val="0D1F3C"/>
              </a:solidFill>
              <a:latin typeface="Montserrat Bold"/>
              <a:ea typeface="Montserrat Bold"/>
              <a:cs typeface="Montserrat Bold"/>
              <a:sym typeface="Montserrat Bold"/>
            </a:endParaRPr>
          </a:p>
          <a:p>
            <a:pPr lvl="1" indent="0" algn="just" defTabSz="850391">
              <a:lnSpc>
                <a:spcPct val="120000"/>
              </a:lnSpc>
              <a:defRPr b="1" sz="2790">
                <a:solidFill>
                  <a:srgbClr val="0070C0"/>
                </a:solidFill>
                <a:latin typeface="Arial"/>
                <a:ea typeface="Arial"/>
                <a:cs typeface="Arial"/>
                <a:sym typeface="Arial"/>
              </a:defRPr>
            </a:pPr>
            <a:r>
              <a:t>Q. 17,173,431.9</a:t>
            </a:r>
            <a:endParaRPr sz="4185"/>
          </a:p>
        </p:txBody>
      </p:sp>
      <p:sp>
        <p:nvSpPr>
          <p:cNvPr id="150" name="Título 1"/>
          <p:cNvSpPr txBox="1"/>
          <p:nvPr/>
        </p:nvSpPr>
        <p:spPr>
          <a:xfrm>
            <a:off x="442881" y="2801259"/>
            <a:ext cx="3235780" cy="242388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lgn="ctr">
              <a:lnSpc>
                <a:spcPct val="120000"/>
              </a:lnSpc>
              <a:defRPr>
                <a:solidFill>
                  <a:srgbClr val="0D1F3C"/>
                </a:solidFill>
                <a:latin typeface="Arial"/>
                <a:ea typeface="Arial"/>
                <a:cs typeface="Arial"/>
                <a:sym typeface="Arial"/>
              </a:defRPr>
            </a:pPr>
            <a:br/>
            <a:r>
              <a:rPr sz="1900">
                <a:solidFill>
                  <a:srgbClr val="000000"/>
                </a:solidFill>
              </a:rPr>
              <a:t>Este rubro constituye el </a:t>
            </a:r>
            <a:r>
              <a:rPr b="1" sz="1900">
                <a:solidFill>
                  <a:srgbClr val="FF0000"/>
                </a:solidFill>
              </a:rPr>
              <a:t>84%</a:t>
            </a:r>
            <a:r>
              <a:rPr sz="1900"/>
              <a:t> </a:t>
            </a:r>
            <a:r>
              <a:rPr sz="1900">
                <a:solidFill>
                  <a:srgbClr val="000000"/>
                </a:solidFill>
              </a:rPr>
              <a:t>del total del presupuesto de </a:t>
            </a:r>
            <a:r>
              <a:rPr sz="1900" u="sng">
                <a:solidFill>
                  <a:srgbClr val="000000"/>
                </a:solidFill>
              </a:rPr>
              <a:t>“la institución”</a:t>
            </a:r>
            <a:br>
              <a:rPr sz="1900" u="sng">
                <a:solidFill>
                  <a:srgbClr val="000000"/>
                </a:solidFill>
              </a:rPr>
            </a:br>
          </a:p>
        </p:txBody>
      </p:sp>
      <p:pic>
        <p:nvPicPr>
          <p:cNvPr id="151" name="Picture 2" descr="Picture 2"/>
          <p:cNvPicPr>
            <a:picLocks noChangeAspect="1"/>
          </p:cNvPicPr>
          <p:nvPr/>
        </p:nvPicPr>
        <p:blipFill>
          <a:blip r:embed="rId4">
            <a:extLst/>
          </a:blip>
          <a:stretch>
            <a:fillRect/>
          </a:stretch>
        </p:blipFill>
        <p:spPr>
          <a:xfrm>
            <a:off x="1504822" y="2150831"/>
            <a:ext cx="1111897" cy="1111897"/>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53" name="Captura de Pantalla 2021-12-28 a la(s) 22.12.14.png" descr="Captura de Pantalla 2021-12-28 a la(s) 22.12.14.png"/>
          <p:cNvPicPr>
            <a:picLocks noChangeAspect="1"/>
          </p:cNvPicPr>
          <p:nvPr/>
        </p:nvPicPr>
        <p:blipFill>
          <a:blip r:embed="rId3">
            <a:extLst/>
          </a:blip>
          <a:stretch>
            <a:fillRect/>
          </a:stretch>
        </p:blipFill>
        <p:spPr>
          <a:xfrm>
            <a:off x="21771" y="-1"/>
            <a:ext cx="12148458" cy="6858001"/>
          </a:xfrm>
          <a:prstGeom prst="rect">
            <a:avLst/>
          </a:prstGeom>
          <a:ln w="12700">
            <a:miter lim="400000"/>
          </a:ln>
        </p:spPr>
      </p:pic>
      <p:sp>
        <p:nvSpPr>
          <p:cNvPr id="154" name="Título 1"/>
          <p:cNvSpPr txBox="1"/>
          <p:nvPr>
            <p:ph type="ctrTitle"/>
          </p:nvPr>
        </p:nvSpPr>
        <p:spPr>
          <a:xfrm>
            <a:off x="387531" y="793023"/>
            <a:ext cx="11173098" cy="1045030"/>
          </a:xfrm>
          <a:prstGeom prst="rect">
            <a:avLst/>
          </a:prstGeom>
        </p:spPr>
        <p:txBody>
          <a:bodyPr anchor="ctr"/>
          <a:lstStyle/>
          <a:p>
            <a:pPr algn="l" defTabSz="594359">
              <a:defRPr b="1" sz="2340">
                <a:latin typeface="Arial"/>
                <a:ea typeface="Arial"/>
                <a:cs typeface="Arial"/>
                <a:sym typeface="Arial"/>
              </a:defRPr>
            </a:pPr>
            <a:r>
              <a:t>¿EN QUÉ INVIERTE “</a:t>
            </a:r>
            <a:r>
              <a:rPr u="sng"/>
              <a:t>LA INSTITUCIÓN</a:t>
            </a:r>
            <a:r>
              <a:t>”?</a:t>
            </a:r>
            <a:br/>
            <a:br/>
          </a:p>
        </p:txBody>
      </p:sp>
      <p:sp>
        <p:nvSpPr>
          <p:cNvPr id="155" name="Título 1"/>
          <p:cNvSpPr txBox="1"/>
          <p:nvPr/>
        </p:nvSpPr>
        <p:spPr>
          <a:xfrm>
            <a:off x="4199707" y="2068618"/>
            <a:ext cx="7315202" cy="43204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just">
              <a:lnSpc>
                <a:spcPct val="90000"/>
              </a:lnSpc>
              <a:defRPr sz="2400">
                <a:latin typeface="Arial"/>
                <a:ea typeface="Arial"/>
                <a:cs typeface="Arial"/>
                <a:sym typeface="Arial"/>
              </a:defRPr>
            </a:pPr>
            <a:r>
              <a:t>“</a:t>
            </a:r>
            <a:r>
              <a:rPr u="sng"/>
              <a:t>La institución</a:t>
            </a:r>
            <a:r>
              <a:t>” invierte en: </a:t>
            </a:r>
            <a:r>
              <a:rPr>
                <a:solidFill>
                  <a:srgbClr val="0D1F3C"/>
                </a:solidFill>
              </a:rPr>
              <a:t>Servicios Administrativos de Consejos de Desarrollo, finalidad que se enmarca en lo establecido en el Reglamento de la Ley de los Consejos de Desarrollo Urbano y Rural 52-87 decreto 11-2002, y en el reglamento de la Ley de Consejos de Desarrollo Urbano y Rural 461-2002. Al tercer cuatrimestre el monto ejecutado asciende a </a:t>
            </a:r>
            <a:r>
              <a:rPr b="1">
                <a:solidFill>
                  <a:srgbClr val="FF0000"/>
                </a:solidFill>
              </a:rPr>
              <a:t>Q28,701,756.00</a:t>
            </a:r>
            <a:r>
              <a:rPr>
                <a:solidFill>
                  <a:srgbClr val="0D1F3C"/>
                </a:solidFill>
              </a:rPr>
              <a:t> que representa un </a:t>
            </a:r>
            <a:r>
              <a:rPr b="1">
                <a:solidFill>
                  <a:srgbClr val="FF0000"/>
                </a:solidFill>
              </a:rPr>
              <a:t>97.78%</a:t>
            </a:r>
            <a:r>
              <a:rPr>
                <a:solidFill>
                  <a:srgbClr val="FF0000"/>
                </a:solidFill>
              </a:rPr>
              <a:t> </a:t>
            </a:r>
            <a:r>
              <a:rPr>
                <a:solidFill>
                  <a:srgbClr val="0D1F3C"/>
                </a:solidFill>
              </a:rPr>
              <a:t>del monto asignado.</a:t>
            </a:r>
            <a:endParaRPr sz="4000">
              <a:solidFill>
                <a:srgbClr val="0D1F3C"/>
              </a:solidFill>
              <a:latin typeface="Montserrat Bold"/>
              <a:ea typeface="Montserrat Bold"/>
              <a:cs typeface="Montserrat Bold"/>
              <a:sym typeface="Montserrat Bold"/>
            </a:endParaRPr>
          </a:p>
          <a:p>
            <a:pPr algn="just">
              <a:lnSpc>
                <a:spcPct val="150000"/>
              </a:lnSpc>
              <a:defRPr sz="400">
                <a:latin typeface="Arial"/>
                <a:ea typeface="Arial"/>
                <a:cs typeface="Arial"/>
                <a:sym typeface="Arial"/>
              </a:defRPr>
            </a:pPr>
          </a:p>
          <a:p>
            <a:pPr algn="just">
              <a:lnSpc>
                <a:spcPct val="150000"/>
              </a:lnSpc>
              <a:defRPr sz="2000">
                <a:latin typeface="Arial"/>
                <a:ea typeface="Arial"/>
                <a:cs typeface="Arial"/>
                <a:sym typeface="Arial"/>
              </a:defRPr>
            </a:pPr>
          </a:p>
          <a:p>
            <a:pPr algn="ctr">
              <a:lnSpc>
                <a:spcPct val="90000"/>
              </a:lnSpc>
              <a:defRPr sz="2000">
                <a:solidFill>
                  <a:srgbClr val="203864"/>
                </a:solidFill>
                <a:latin typeface="Arial"/>
                <a:ea typeface="Arial"/>
                <a:cs typeface="Arial"/>
                <a:sym typeface="Arial"/>
              </a:defRPr>
            </a:pPr>
          </a:p>
          <a:p>
            <a:pPr algn="ctr">
              <a:lnSpc>
                <a:spcPct val="90000"/>
              </a:lnSpc>
              <a:defRPr sz="2000">
                <a:solidFill>
                  <a:srgbClr val="203864"/>
                </a:solidFill>
                <a:latin typeface="Arial"/>
                <a:ea typeface="Arial"/>
                <a:cs typeface="Arial"/>
                <a:sym typeface="Arial"/>
              </a:defRPr>
            </a:pPr>
            <a:br/>
          </a:p>
        </p:txBody>
      </p:sp>
      <p:sp>
        <p:nvSpPr>
          <p:cNvPr id="156" name="Título 1"/>
          <p:cNvSpPr txBox="1"/>
          <p:nvPr/>
        </p:nvSpPr>
        <p:spPr>
          <a:xfrm>
            <a:off x="433250" y="2560327"/>
            <a:ext cx="3235781" cy="277204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lgn="ctr">
              <a:lnSpc>
                <a:spcPct val="150000"/>
              </a:lnSpc>
              <a:defRPr sz="1900">
                <a:latin typeface="Arial"/>
                <a:ea typeface="Arial"/>
                <a:cs typeface="Arial"/>
                <a:sym typeface="Arial"/>
              </a:defRPr>
            </a:pPr>
            <a:br/>
            <a:r>
              <a:t>La inversión se divide principalmente en </a:t>
            </a:r>
            <a:r>
              <a:rPr b="1"/>
              <a:t>servicios administrativos</a:t>
            </a:r>
            <a:r>
              <a:t>.</a:t>
            </a:r>
          </a:p>
        </p:txBody>
      </p:sp>
      <p:pic>
        <p:nvPicPr>
          <p:cNvPr id="157" name="Picture 4" descr="Picture 4"/>
          <p:cNvPicPr>
            <a:picLocks noChangeAspect="1"/>
          </p:cNvPicPr>
          <p:nvPr/>
        </p:nvPicPr>
        <p:blipFill>
          <a:blip r:embed="rId4">
            <a:extLst/>
          </a:blip>
          <a:stretch>
            <a:fillRect/>
          </a:stretch>
        </p:blipFill>
        <p:spPr>
          <a:xfrm>
            <a:off x="1329864" y="1950107"/>
            <a:ext cx="1288468" cy="1288468"/>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59" name="Captura de Pantalla 2021-12-28 a la(s) 22.12.14.png" descr="Captura de Pantalla 2021-12-28 a la(s) 22.12.14.png"/>
          <p:cNvPicPr>
            <a:picLocks noChangeAspect="1"/>
          </p:cNvPicPr>
          <p:nvPr/>
        </p:nvPicPr>
        <p:blipFill>
          <a:blip r:embed="rId3">
            <a:extLst/>
          </a:blip>
          <a:stretch>
            <a:fillRect/>
          </a:stretch>
        </p:blipFill>
        <p:spPr>
          <a:xfrm>
            <a:off x="21771" y="-1"/>
            <a:ext cx="12148458" cy="6858001"/>
          </a:xfrm>
          <a:prstGeom prst="rect">
            <a:avLst/>
          </a:prstGeom>
          <a:ln w="12700">
            <a:miter lim="400000"/>
          </a:ln>
        </p:spPr>
      </p:pic>
      <p:sp>
        <p:nvSpPr>
          <p:cNvPr id="160" name="Título 1"/>
          <p:cNvSpPr txBox="1"/>
          <p:nvPr>
            <p:ph type="ctrTitle"/>
          </p:nvPr>
        </p:nvSpPr>
        <p:spPr>
          <a:xfrm>
            <a:off x="387531" y="945423"/>
            <a:ext cx="10470969" cy="1045030"/>
          </a:xfrm>
          <a:prstGeom prst="rect">
            <a:avLst/>
          </a:prstGeom>
        </p:spPr>
        <p:txBody>
          <a:bodyPr anchor="ctr"/>
          <a:lstStyle/>
          <a:p>
            <a:pPr algn="l" defTabSz="594359">
              <a:defRPr b="1" sz="2340">
                <a:latin typeface="Arial"/>
                <a:ea typeface="Arial"/>
                <a:cs typeface="Arial"/>
                <a:sym typeface="Arial"/>
              </a:defRPr>
            </a:pPr>
            <a:r>
              <a:t>MONTO UTILIZADO EN INVERSIÓN A LA FECHA</a:t>
            </a:r>
            <a:br/>
            <a:br/>
          </a:p>
        </p:txBody>
      </p:sp>
      <p:sp>
        <p:nvSpPr>
          <p:cNvPr id="161" name="Título 1"/>
          <p:cNvSpPr txBox="1"/>
          <p:nvPr/>
        </p:nvSpPr>
        <p:spPr>
          <a:xfrm>
            <a:off x="4713514" y="1611084"/>
            <a:ext cx="7315202" cy="41538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lgn="just">
              <a:lnSpc>
                <a:spcPct val="120000"/>
              </a:lnSpc>
              <a:defRPr>
                <a:latin typeface="Arial"/>
                <a:ea typeface="Arial"/>
                <a:cs typeface="Arial"/>
                <a:sym typeface="Arial"/>
              </a:defRPr>
            </a:pPr>
            <a:r>
              <a:t>Presupuesto vigente total para la inversión</a:t>
            </a:r>
            <a:endParaRPr sz="2700">
              <a:solidFill>
                <a:srgbClr val="0D1F3C"/>
              </a:solidFill>
              <a:latin typeface="Montserrat Bold"/>
              <a:ea typeface="Montserrat Bold"/>
              <a:cs typeface="Montserrat Bold"/>
              <a:sym typeface="Montserrat Bold"/>
            </a:endParaRPr>
          </a:p>
          <a:p>
            <a:pPr lvl="1" indent="0" algn="just">
              <a:lnSpc>
                <a:spcPct val="120000"/>
              </a:lnSpc>
              <a:defRPr b="1" sz="3000">
                <a:solidFill>
                  <a:srgbClr val="0070C0"/>
                </a:solidFill>
                <a:latin typeface="Arial"/>
                <a:ea typeface="Arial"/>
                <a:cs typeface="Arial"/>
                <a:sym typeface="Arial"/>
              </a:defRPr>
            </a:pPr>
            <a:r>
              <a:t>Q. 66,647,603.00</a:t>
            </a:r>
            <a:endParaRPr sz="4500"/>
          </a:p>
          <a:p>
            <a:pPr algn="just">
              <a:lnSpc>
                <a:spcPct val="120000"/>
              </a:lnSpc>
              <a:defRPr sz="2400">
                <a:latin typeface="Arial"/>
                <a:ea typeface="Arial"/>
                <a:cs typeface="Arial"/>
                <a:sym typeface="Arial"/>
              </a:defRPr>
            </a:pPr>
          </a:p>
          <a:p>
            <a:pPr algn="just">
              <a:lnSpc>
                <a:spcPct val="120000"/>
              </a:lnSpc>
              <a:defRPr>
                <a:latin typeface="Arial"/>
                <a:ea typeface="Arial"/>
                <a:cs typeface="Arial"/>
                <a:sym typeface="Arial"/>
              </a:defRPr>
            </a:pPr>
            <a:r>
              <a:t>Presupuesto utilizado al </a:t>
            </a:r>
            <a:r>
              <a:rPr b="1" u="sng"/>
              <a:t>tercer cuatrimestre 2021</a:t>
            </a:r>
            <a:r>
              <a:rPr b="1"/>
              <a:t> </a:t>
            </a:r>
            <a:r>
              <a:t>para la inversión</a:t>
            </a:r>
            <a:endParaRPr sz="2700">
              <a:solidFill>
                <a:srgbClr val="0D1F3C"/>
              </a:solidFill>
              <a:latin typeface="Montserrat Bold"/>
              <a:ea typeface="Montserrat Bold"/>
              <a:cs typeface="Montserrat Bold"/>
              <a:sym typeface="Montserrat Bold"/>
            </a:endParaRPr>
          </a:p>
          <a:p>
            <a:pPr lvl="1" indent="0" algn="just">
              <a:lnSpc>
                <a:spcPct val="120000"/>
              </a:lnSpc>
              <a:defRPr b="1" sz="3000">
                <a:solidFill>
                  <a:srgbClr val="0070C0"/>
                </a:solidFill>
                <a:latin typeface="Arial"/>
                <a:ea typeface="Arial"/>
                <a:cs typeface="Arial"/>
                <a:sym typeface="Arial"/>
              </a:defRPr>
            </a:pPr>
            <a:r>
              <a:t>Q. 65,532,536.00</a:t>
            </a:r>
            <a:endParaRPr sz="1200"/>
          </a:p>
          <a:p>
            <a:pPr algn="just">
              <a:lnSpc>
                <a:spcPct val="120000"/>
              </a:lnSpc>
              <a:defRPr sz="2400">
                <a:latin typeface="Arial"/>
                <a:ea typeface="Arial"/>
                <a:cs typeface="Arial"/>
                <a:sym typeface="Arial"/>
              </a:defRPr>
            </a:pPr>
          </a:p>
          <a:p>
            <a:pPr algn="just">
              <a:lnSpc>
                <a:spcPct val="120000"/>
              </a:lnSpc>
              <a:defRPr>
                <a:latin typeface="Arial"/>
                <a:ea typeface="Arial"/>
                <a:cs typeface="Arial"/>
                <a:sym typeface="Arial"/>
              </a:defRPr>
            </a:pPr>
            <a:r>
              <a:t>Presupuesto pendiente de utilizar para la inversión</a:t>
            </a:r>
            <a:endParaRPr sz="2700">
              <a:solidFill>
                <a:srgbClr val="0D1F3C"/>
              </a:solidFill>
              <a:latin typeface="Montserrat Bold"/>
              <a:ea typeface="Montserrat Bold"/>
              <a:cs typeface="Montserrat Bold"/>
              <a:sym typeface="Montserrat Bold"/>
            </a:endParaRPr>
          </a:p>
          <a:p>
            <a:pPr lvl="1" indent="0" algn="just">
              <a:lnSpc>
                <a:spcPct val="120000"/>
              </a:lnSpc>
              <a:defRPr b="1" sz="3000">
                <a:solidFill>
                  <a:srgbClr val="0070C0"/>
                </a:solidFill>
                <a:latin typeface="Arial"/>
                <a:ea typeface="Arial"/>
                <a:cs typeface="Arial"/>
                <a:sym typeface="Arial"/>
              </a:defRPr>
            </a:pPr>
            <a:r>
              <a:t>Q. 652,263.00</a:t>
            </a:r>
          </a:p>
        </p:txBody>
      </p:sp>
      <p:sp>
        <p:nvSpPr>
          <p:cNvPr id="162" name="Título 1"/>
          <p:cNvSpPr txBox="1"/>
          <p:nvPr/>
        </p:nvSpPr>
        <p:spPr>
          <a:xfrm>
            <a:off x="442881" y="3420280"/>
            <a:ext cx="3235780" cy="242388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lgn="ctr">
              <a:lnSpc>
                <a:spcPct val="120000"/>
              </a:lnSpc>
              <a:defRPr>
                <a:solidFill>
                  <a:srgbClr val="0D1F3C"/>
                </a:solidFill>
                <a:latin typeface="Arial"/>
                <a:ea typeface="Arial"/>
                <a:cs typeface="Arial"/>
                <a:sym typeface="Arial"/>
              </a:defRPr>
            </a:pPr>
            <a:br/>
            <a:r>
              <a:rPr sz="1900">
                <a:solidFill>
                  <a:srgbClr val="000000"/>
                </a:solidFill>
              </a:rPr>
              <a:t>Este rubro constituye el </a:t>
            </a:r>
            <a:r>
              <a:rPr b="1" sz="1900">
                <a:solidFill>
                  <a:srgbClr val="FF0000"/>
                </a:solidFill>
              </a:rPr>
              <a:t>97.78%</a:t>
            </a:r>
            <a:r>
              <a:rPr sz="1900"/>
              <a:t> </a:t>
            </a:r>
            <a:r>
              <a:rPr sz="1900">
                <a:solidFill>
                  <a:srgbClr val="000000"/>
                </a:solidFill>
              </a:rPr>
              <a:t>del total del presupuesto de </a:t>
            </a:r>
            <a:r>
              <a:rPr sz="1900" u="sng">
                <a:solidFill>
                  <a:srgbClr val="000000"/>
                </a:solidFill>
              </a:rPr>
              <a:t>“la institución”</a:t>
            </a:r>
            <a:br>
              <a:rPr sz="1900" u="sng">
                <a:solidFill>
                  <a:srgbClr val="000000"/>
                </a:solidFill>
              </a:rPr>
            </a:br>
          </a:p>
        </p:txBody>
      </p:sp>
      <p:pic>
        <p:nvPicPr>
          <p:cNvPr id="163" name="Picture 4" descr="Picture 4"/>
          <p:cNvPicPr>
            <a:picLocks noChangeAspect="1"/>
          </p:cNvPicPr>
          <p:nvPr/>
        </p:nvPicPr>
        <p:blipFill>
          <a:blip r:embed="rId4">
            <a:extLst/>
          </a:blip>
          <a:stretch>
            <a:fillRect/>
          </a:stretch>
        </p:blipFill>
        <p:spPr>
          <a:xfrm>
            <a:off x="1416537" y="2239016"/>
            <a:ext cx="1288468" cy="1288468"/>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65" name="Captura de Pantalla 2021-12-28 a la(s) 22.12.14.png" descr="Captura de Pantalla 2021-12-28 a la(s) 22.12.14.png"/>
          <p:cNvPicPr>
            <a:picLocks noChangeAspect="1"/>
          </p:cNvPicPr>
          <p:nvPr/>
        </p:nvPicPr>
        <p:blipFill>
          <a:blip r:embed="rId3">
            <a:extLst/>
          </a:blip>
          <a:stretch>
            <a:fillRect/>
          </a:stretch>
        </p:blipFill>
        <p:spPr>
          <a:xfrm>
            <a:off x="21771" y="-1"/>
            <a:ext cx="12148458" cy="6858001"/>
          </a:xfrm>
          <a:prstGeom prst="rect">
            <a:avLst/>
          </a:prstGeom>
          <a:ln w="12700">
            <a:miter lim="400000"/>
          </a:ln>
        </p:spPr>
      </p:pic>
      <p:sp>
        <p:nvSpPr>
          <p:cNvPr id="166" name="Título 1"/>
          <p:cNvSpPr txBox="1"/>
          <p:nvPr>
            <p:ph type="ctrTitle"/>
          </p:nvPr>
        </p:nvSpPr>
        <p:spPr>
          <a:xfrm>
            <a:off x="387529" y="793023"/>
            <a:ext cx="9146437" cy="1045030"/>
          </a:xfrm>
          <a:prstGeom prst="rect">
            <a:avLst/>
          </a:prstGeom>
        </p:spPr>
        <p:txBody>
          <a:bodyPr anchor="ctr"/>
          <a:lstStyle/>
          <a:p>
            <a:pPr algn="l" defTabSz="594359">
              <a:defRPr b="1" sz="2340">
                <a:latin typeface="Arial"/>
                <a:ea typeface="Arial"/>
                <a:cs typeface="Arial"/>
                <a:sym typeface="Arial"/>
              </a:defRPr>
            </a:pPr>
            <a:r>
              <a:t>¿QUÉ FINALIDADES ATIENDE “LA INSTITUCIÓN”?</a:t>
            </a:r>
            <a:br/>
            <a:br/>
          </a:p>
        </p:txBody>
      </p:sp>
      <p:sp>
        <p:nvSpPr>
          <p:cNvPr id="167" name="Título 1"/>
          <p:cNvSpPr txBox="1"/>
          <p:nvPr/>
        </p:nvSpPr>
        <p:spPr>
          <a:xfrm>
            <a:off x="4052306" y="1720890"/>
            <a:ext cx="7315202" cy="486578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just">
              <a:lnSpc>
                <a:spcPct val="150000"/>
              </a:lnSpc>
              <a:defRPr>
                <a:latin typeface="Arial"/>
                <a:ea typeface="Arial"/>
                <a:cs typeface="Arial"/>
                <a:sym typeface="Arial"/>
              </a:defRPr>
            </a:pPr>
            <a:r>
              <a:t>Los recursos públicos se utilizan con fines específicos para el cumplimiento de los objetivos sociales y económicos del Estado que impactan directamente en la población. </a:t>
            </a:r>
            <a:endParaRPr sz="4000">
              <a:solidFill>
                <a:srgbClr val="0D1F3C"/>
              </a:solidFill>
              <a:latin typeface="Montserrat Bold"/>
              <a:ea typeface="Montserrat Bold"/>
              <a:cs typeface="Montserrat Bold"/>
              <a:sym typeface="Montserrat Bold"/>
            </a:endParaRPr>
          </a:p>
          <a:p>
            <a:pPr algn="just">
              <a:lnSpc>
                <a:spcPct val="150000"/>
              </a:lnSpc>
              <a:defRPr>
                <a:latin typeface="Arial"/>
                <a:ea typeface="Arial"/>
                <a:cs typeface="Arial"/>
                <a:sym typeface="Arial"/>
              </a:defRPr>
            </a:pPr>
          </a:p>
          <a:p>
            <a:pPr algn="just">
              <a:lnSpc>
                <a:spcPct val="150000"/>
              </a:lnSpc>
              <a:defRPr>
                <a:latin typeface="Arial"/>
                <a:ea typeface="Arial"/>
                <a:cs typeface="Arial"/>
                <a:sym typeface="Arial"/>
              </a:defRPr>
            </a:pPr>
            <a:r>
              <a:t>Cada entidad atiende y prioriza las finalidades que le corresponden de conformidad con la ley. En el caso de “</a:t>
            </a:r>
            <a:r>
              <a:rPr u="sng"/>
              <a:t>la institución</a:t>
            </a:r>
            <a:r>
              <a:t>”, destina su presupuesto al fortalecimiento al Sistema de Consejos de Desarrollo y las acciones para la Descentralización del Organismo Ejecutivo, </a:t>
            </a:r>
            <a:r>
              <a:rPr>
                <a:solidFill>
                  <a:srgbClr val="0D1F3C"/>
                </a:solidFill>
              </a:rPr>
              <a:t>establecido en el Reglamento de la Ley de los Consejos de Desarrollo Urbano y Rural 52-87 decreto 11-2002.</a:t>
            </a:r>
          </a:p>
          <a:p>
            <a:pPr algn="ctr">
              <a:lnSpc>
                <a:spcPct val="90000"/>
              </a:lnSpc>
              <a:defRPr sz="2000">
                <a:solidFill>
                  <a:srgbClr val="203864"/>
                </a:solidFill>
                <a:latin typeface="Arial"/>
                <a:ea typeface="Arial"/>
                <a:cs typeface="Arial"/>
                <a:sym typeface="Arial"/>
              </a:defRPr>
            </a:pPr>
          </a:p>
          <a:p>
            <a:pPr algn="ctr">
              <a:lnSpc>
                <a:spcPct val="90000"/>
              </a:lnSpc>
              <a:defRPr sz="2000">
                <a:solidFill>
                  <a:srgbClr val="203864"/>
                </a:solidFill>
                <a:latin typeface="Arial"/>
                <a:ea typeface="Arial"/>
                <a:cs typeface="Arial"/>
                <a:sym typeface="Arial"/>
              </a:defRPr>
            </a:pPr>
            <a:br/>
          </a:p>
        </p:txBody>
      </p:sp>
      <p:sp>
        <p:nvSpPr>
          <p:cNvPr id="168" name="Título 1"/>
          <p:cNvSpPr txBox="1"/>
          <p:nvPr/>
        </p:nvSpPr>
        <p:spPr>
          <a:xfrm>
            <a:off x="208825" y="2632263"/>
            <a:ext cx="3527618" cy="376060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lgn="ctr">
              <a:lnSpc>
                <a:spcPct val="120000"/>
              </a:lnSpc>
              <a:defRPr sz="1600">
                <a:latin typeface="Arial"/>
                <a:ea typeface="Arial"/>
                <a:cs typeface="Arial"/>
                <a:sym typeface="Arial"/>
              </a:defRPr>
            </a:pPr>
            <a:r>
              <a:t>La principal finalidad que se atiende es el fortalecimiento al Sistema de Consejos de Desarrollo y las acciones para la Descentralización del Organismo Ejecutivo, </a:t>
            </a:r>
            <a:r>
              <a:rPr>
                <a:solidFill>
                  <a:srgbClr val="0D1F3C"/>
                </a:solidFill>
              </a:rPr>
              <a:t>establecido en el Reglamento de la Ley de los Consejos de Desarrollo Urbano y Rural 52-87 decreto 11-2002. </a:t>
            </a:r>
            <a:endParaRPr>
              <a:solidFill>
                <a:srgbClr val="0D1F3C"/>
              </a:solidFill>
              <a:latin typeface="Montserrat Bold"/>
              <a:ea typeface="Montserrat Bold"/>
              <a:cs typeface="Montserrat Bold"/>
              <a:sym typeface="Montserrat Bold"/>
            </a:endParaRPr>
          </a:p>
          <a:p>
            <a:pPr algn="ctr">
              <a:lnSpc>
                <a:spcPct val="120000"/>
              </a:lnSpc>
              <a:defRPr sz="1300">
                <a:latin typeface="Arial"/>
                <a:ea typeface="Arial"/>
                <a:cs typeface="Arial"/>
                <a:sym typeface="Arial"/>
              </a:defRPr>
            </a:pPr>
            <a:r>
              <a:t>con un </a:t>
            </a:r>
            <a:r>
              <a:rPr b="1" sz="3100">
                <a:solidFill>
                  <a:srgbClr val="FF0000"/>
                </a:solidFill>
              </a:rPr>
              <a:t>61%</a:t>
            </a:r>
            <a:r>
              <a:t> del presupuesto total de “</a:t>
            </a:r>
            <a:r>
              <a:rPr u="sng"/>
              <a:t>la institución</a:t>
            </a:r>
            <a:r>
              <a:t>”.</a:t>
            </a:r>
          </a:p>
        </p:txBody>
      </p:sp>
      <p:pic>
        <p:nvPicPr>
          <p:cNvPr id="169" name="Picture 2" descr="Picture 2"/>
          <p:cNvPicPr>
            <a:picLocks noChangeAspect="1"/>
          </p:cNvPicPr>
          <p:nvPr/>
        </p:nvPicPr>
        <p:blipFill>
          <a:blip r:embed="rId4">
            <a:extLst/>
          </a:blip>
          <a:stretch>
            <a:fillRect/>
          </a:stretch>
        </p:blipFill>
        <p:spPr>
          <a:xfrm>
            <a:off x="1233698" y="1395151"/>
            <a:ext cx="1477871" cy="147787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ítulo 1"/>
          <p:cNvSpPr txBox="1"/>
          <p:nvPr/>
        </p:nvSpPr>
        <p:spPr>
          <a:xfrm>
            <a:off x="2910840" y="5017049"/>
            <a:ext cx="9052561" cy="157244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lgn="r" defTabSz="813816">
              <a:lnSpc>
                <a:spcPct val="72000"/>
              </a:lnSpc>
              <a:defRPr b="1" sz="3026">
                <a:solidFill>
                  <a:srgbClr val="FFFFFF"/>
                </a:solidFill>
                <a:latin typeface="Arial"/>
                <a:ea typeface="Arial"/>
                <a:cs typeface="Arial"/>
                <a:sym typeface="Arial"/>
              </a:defRPr>
            </a:pPr>
            <a:r>
              <a:t>RENDICIÓN DE CUENTAS</a:t>
            </a:r>
            <a:endParaRPr sz="3559">
              <a:latin typeface="+mj-lt"/>
              <a:ea typeface="+mj-ea"/>
              <a:cs typeface="+mj-cs"/>
              <a:sym typeface="Helvetica"/>
            </a:endParaRPr>
          </a:p>
          <a:p>
            <a:pPr algn="r" defTabSz="813816">
              <a:lnSpc>
                <a:spcPct val="72000"/>
              </a:lnSpc>
              <a:defRPr b="1" sz="3026">
                <a:latin typeface="Arial"/>
                <a:ea typeface="Arial"/>
                <a:cs typeface="Arial"/>
                <a:sym typeface="Arial"/>
              </a:defRPr>
            </a:pPr>
            <a:br>
              <a:rPr sz="3559">
                <a:latin typeface="+mj-lt"/>
                <a:ea typeface="+mj-ea"/>
                <a:cs typeface="+mj-cs"/>
                <a:sym typeface="Helvetica"/>
              </a:rPr>
            </a:br>
            <a:r>
              <a:rPr>
                <a:solidFill>
                  <a:srgbClr val="00B0F0"/>
                </a:solidFill>
              </a:rPr>
              <a:t>RESULTADOS ESPECÍFICOS</a:t>
            </a:r>
            <a:endParaRPr sz="3559">
              <a:latin typeface="+mj-lt"/>
              <a:ea typeface="+mj-ea"/>
              <a:cs typeface="+mj-cs"/>
              <a:sym typeface="Helvetica"/>
            </a:endParaRPr>
          </a:p>
          <a:p>
            <a:pPr algn="r" defTabSz="813816">
              <a:lnSpc>
                <a:spcPct val="72000"/>
              </a:lnSpc>
              <a:defRPr b="1" sz="3026">
                <a:solidFill>
                  <a:srgbClr val="00B0F0"/>
                </a:solidFill>
                <a:latin typeface="Arial"/>
                <a:ea typeface="Arial"/>
                <a:cs typeface="Arial"/>
                <a:sym typeface="Arial"/>
              </a:defRPr>
            </a:pPr>
            <a:r>
              <a:t>TERCER CUATRIMESTRE 2021</a:t>
            </a:r>
          </a:p>
        </p:txBody>
      </p:sp>
      <p:pic>
        <p:nvPicPr>
          <p:cNvPr id="172" name="Captura de Pantalla 2021-12-28 a la(s) 22.31.40.png" descr="Captura de Pantalla 2021-12-28 a la(s) 22.31.40.png"/>
          <p:cNvPicPr>
            <a:picLocks noChangeAspect="1"/>
          </p:cNvPicPr>
          <p:nvPr/>
        </p:nvPicPr>
        <p:blipFill>
          <a:blip r:embed="rId2">
            <a:extLst/>
          </a:blip>
          <a:stretch>
            <a:fillRect/>
          </a:stretch>
        </p:blipFill>
        <p:spPr>
          <a:xfrm>
            <a:off x="-1252334" y="26324"/>
            <a:ext cx="7685097" cy="685800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74" name="Captura de Pantalla 2021-12-28 a la(s) 22.12.14.png" descr="Captura de Pantalla 2021-12-28 a la(s) 22.12.14.png"/>
          <p:cNvPicPr>
            <a:picLocks noChangeAspect="1"/>
          </p:cNvPicPr>
          <p:nvPr/>
        </p:nvPicPr>
        <p:blipFill>
          <a:blip r:embed="rId3">
            <a:extLst/>
          </a:blip>
          <a:stretch>
            <a:fillRect/>
          </a:stretch>
        </p:blipFill>
        <p:spPr>
          <a:xfrm>
            <a:off x="21771" y="-1"/>
            <a:ext cx="12148458" cy="6858001"/>
          </a:xfrm>
          <a:prstGeom prst="rect">
            <a:avLst/>
          </a:prstGeom>
          <a:ln w="12700">
            <a:miter lim="400000"/>
          </a:ln>
        </p:spPr>
      </p:pic>
      <p:sp>
        <p:nvSpPr>
          <p:cNvPr id="175" name="Marcador de contenido 6"/>
          <p:cNvSpPr txBox="1"/>
          <p:nvPr/>
        </p:nvSpPr>
        <p:spPr>
          <a:xfrm>
            <a:off x="167606" y="1643720"/>
            <a:ext cx="11687321" cy="501257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SzPct val="100000"/>
              <a:buFont typeface="Arial"/>
              <a:buChar char="•"/>
              <a:defRPr>
                <a:latin typeface="Arial"/>
                <a:ea typeface="Arial"/>
                <a:cs typeface="Arial"/>
                <a:sym typeface="Arial"/>
              </a:defRPr>
            </a:pPr>
            <a:r>
              <a:t>En el tercer cuatrimestre del Ejercicio Fiscal 2021, la Secretaría en cumplimiento de su función de apoyo al Presidente de la República, ha realizado importantes logros institucionales de los cuales se resalta:</a:t>
            </a:r>
            <a:endParaRPr sz="2800">
              <a:latin typeface="Montserrat Regular"/>
              <a:ea typeface="Montserrat Regular"/>
              <a:cs typeface="Montserrat Regular"/>
              <a:sym typeface="Montserrat Regular"/>
            </a:endParaRPr>
          </a:p>
          <a:p>
            <a:pPr>
              <a:lnSpc>
                <a:spcPct val="90000"/>
              </a:lnSpc>
              <a:spcBef>
                <a:spcPts val="1000"/>
              </a:spcBef>
              <a:defRPr sz="2800">
                <a:latin typeface="Arial"/>
                <a:ea typeface="Arial"/>
                <a:cs typeface="Arial"/>
                <a:sym typeface="Arial"/>
              </a:defRPr>
            </a:pPr>
          </a:p>
          <a:p>
            <a:pPr marL="228600" indent="-228600">
              <a:lnSpc>
                <a:spcPct val="90000"/>
              </a:lnSpc>
              <a:spcBef>
                <a:spcPts val="1000"/>
              </a:spcBef>
              <a:buSzPct val="100000"/>
              <a:buFont typeface="Arial"/>
              <a:buChar char="•"/>
              <a:defRPr sz="2800">
                <a:latin typeface="Arial"/>
                <a:ea typeface="Arial"/>
                <a:cs typeface="Arial"/>
                <a:sym typeface="Arial"/>
              </a:defRPr>
            </a:pPr>
          </a:p>
          <a:p>
            <a:pPr marL="228600" indent="-228600">
              <a:lnSpc>
                <a:spcPct val="90000"/>
              </a:lnSpc>
              <a:spcBef>
                <a:spcPts val="1000"/>
              </a:spcBef>
              <a:buSzPct val="100000"/>
              <a:buFont typeface="Arial"/>
              <a:buChar char="•"/>
              <a:defRPr sz="2800">
                <a:latin typeface="Arial"/>
                <a:ea typeface="Arial"/>
                <a:cs typeface="Arial"/>
                <a:sym typeface="Arial"/>
              </a:defRPr>
            </a:pPr>
          </a:p>
          <a:p>
            <a:pPr marL="228600" indent="-228600">
              <a:lnSpc>
                <a:spcPct val="90000"/>
              </a:lnSpc>
              <a:spcBef>
                <a:spcPts val="1000"/>
              </a:spcBef>
              <a:buSzPct val="100000"/>
              <a:buFont typeface="Arial"/>
              <a:buChar char="•"/>
              <a:defRPr sz="2800">
                <a:latin typeface="Arial"/>
                <a:ea typeface="Arial"/>
                <a:cs typeface="Arial"/>
                <a:sym typeface="Arial"/>
              </a:defRPr>
            </a:pPr>
          </a:p>
          <a:p>
            <a:pPr marL="228600" indent="-228600">
              <a:lnSpc>
                <a:spcPct val="90000"/>
              </a:lnSpc>
              <a:spcBef>
                <a:spcPts val="1000"/>
              </a:spcBef>
              <a:buSzPct val="100000"/>
              <a:buFont typeface="Arial"/>
              <a:buChar char="•"/>
              <a:defRPr sz="2800">
                <a:latin typeface="Arial"/>
                <a:ea typeface="Arial"/>
                <a:cs typeface="Arial"/>
                <a:sym typeface="Arial"/>
              </a:defRPr>
            </a:pPr>
          </a:p>
        </p:txBody>
      </p:sp>
      <p:sp>
        <p:nvSpPr>
          <p:cNvPr id="176" name="Título 1"/>
          <p:cNvSpPr txBox="1"/>
          <p:nvPr/>
        </p:nvSpPr>
        <p:spPr>
          <a:xfrm>
            <a:off x="1864935" y="455573"/>
            <a:ext cx="7851656" cy="6689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nSpc>
                <a:spcPct val="90000"/>
              </a:lnSpc>
              <a:defRPr b="1" sz="2700">
                <a:solidFill>
                  <a:srgbClr val="0D1F3C"/>
                </a:solidFill>
                <a:latin typeface="Arial"/>
                <a:ea typeface="Arial"/>
                <a:cs typeface="Arial"/>
                <a:sym typeface="Arial"/>
              </a:defRPr>
            </a:lvl1pPr>
          </a:lstStyle>
          <a:p>
            <a:pPr/>
            <a:r>
              <a:t>PRINCIPALES RESULTADOS Y AVANCES</a:t>
            </a:r>
          </a:p>
        </p:txBody>
      </p:sp>
      <p:sp>
        <p:nvSpPr>
          <p:cNvPr id="177" name="Marcador de contenido 6"/>
          <p:cNvSpPr txBox="1"/>
          <p:nvPr/>
        </p:nvSpPr>
        <p:spPr>
          <a:xfrm>
            <a:off x="4834356" y="2336319"/>
            <a:ext cx="7020571" cy="404565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lnSpc>
                <a:spcPct val="72000"/>
              </a:lnSpc>
              <a:spcBef>
                <a:spcPts val="1000"/>
              </a:spcBef>
              <a:defRPr b="1" sz="500">
                <a:latin typeface="Arial"/>
                <a:ea typeface="Arial"/>
                <a:cs typeface="Arial"/>
                <a:sym typeface="Arial"/>
              </a:defRPr>
            </a:pPr>
          </a:p>
          <a:p>
            <a:pPr marL="228600" indent="-228600" algn="just">
              <a:lnSpc>
                <a:spcPct val="72000"/>
              </a:lnSpc>
              <a:spcBef>
                <a:spcPts val="1000"/>
              </a:spcBef>
              <a:buSzPct val="100000"/>
              <a:buFont typeface="Arial"/>
              <a:buChar char="•"/>
              <a:defRPr sz="1500">
                <a:latin typeface="Arial"/>
                <a:ea typeface="Arial"/>
                <a:cs typeface="Arial"/>
                <a:sym typeface="Arial"/>
              </a:defRPr>
            </a:pPr>
            <a:r>
              <a:t>Durante el tercer cuatrimestre del Ejercicio Fiscal 2021, la SCEP en cumplimiento de su función de apoyo al Presidente de República, así como de Coordinación del Sistema de Consejos de Desarrollo e impulso del proceso de descentralización realizó importantes logros institucionales de los que se resalta:</a:t>
            </a:r>
            <a:endParaRPr sz="2100">
              <a:latin typeface="Montserrat Regular"/>
              <a:ea typeface="Montserrat Regular"/>
              <a:cs typeface="Montserrat Regular"/>
              <a:sym typeface="Montserrat Regular"/>
            </a:endParaRPr>
          </a:p>
          <a:p>
            <a:pPr marL="228600" indent="-228600" algn="just">
              <a:lnSpc>
                <a:spcPct val="72000"/>
              </a:lnSpc>
              <a:spcBef>
                <a:spcPts val="1000"/>
              </a:spcBef>
              <a:buSzPct val="100000"/>
              <a:buFont typeface="Arial"/>
              <a:buChar char="•"/>
              <a:defRPr b="1" sz="1500">
                <a:latin typeface="Arial"/>
                <a:ea typeface="Arial"/>
                <a:cs typeface="Arial"/>
                <a:sym typeface="Arial"/>
              </a:defRPr>
            </a:pPr>
            <a:r>
              <a:t>DIRECCIONES SUSTANTIVAS</a:t>
            </a:r>
            <a:endParaRPr b="0" sz="2100">
              <a:latin typeface="Montserrat Bold"/>
              <a:ea typeface="Montserrat Bold"/>
              <a:cs typeface="Montserrat Bold"/>
              <a:sym typeface="Montserrat Bold"/>
            </a:endParaRPr>
          </a:p>
          <a:p>
            <a:pPr marL="228600" indent="-228600" algn="just">
              <a:lnSpc>
                <a:spcPct val="72000"/>
              </a:lnSpc>
              <a:spcBef>
                <a:spcPts val="1000"/>
              </a:spcBef>
              <a:buSzPct val="100000"/>
              <a:buFont typeface="Arial"/>
              <a:buChar char="•"/>
              <a:defRPr b="1" sz="1500">
                <a:latin typeface="Arial"/>
                <a:ea typeface="Arial"/>
                <a:cs typeface="Arial"/>
                <a:sym typeface="Arial"/>
              </a:defRPr>
            </a:pPr>
            <a:r>
              <a:t>Dirección de Consejos de Desarrollo</a:t>
            </a:r>
            <a:endParaRPr b="0" sz="2100">
              <a:latin typeface="Montserrat Bold"/>
              <a:ea typeface="Montserrat Bold"/>
              <a:cs typeface="Montserrat Bold"/>
              <a:sym typeface="Montserrat Bold"/>
            </a:endParaRPr>
          </a:p>
          <a:p>
            <a:pPr marL="228600" indent="-228600" algn="just">
              <a:lnSpc>
                <a:spcPct val="72000"/>
              </a:lnSpc>
              <a:spcBef>
                <a:spcPts val="1000"/>
              </a:spcBef>
              <a:buSzPct val="100000"/>
              <a:buFont typeface="Arial"/>
              <a:buChar char="•"/>
              <a:defRPr sz="1500">
                <a:latin typeface="Arial"/>
                <a:ea typeface="Arial"/>
                <a:cs typeface="Arial"/>
                <a:sym typeface="Arial"/>
              </a:defRPr>
            </a:pPr>
            <a:r>
              <a:t>Logros de la Dirección de Consejos de Desarrollo durante el tercer cuatrimestre 2021.</a:t>
            </a:r>
            <a:endParaRPr sz="2100">
              <a:latin typeface="Montserrat Regular"/>
              <a:ea typeface="Montserrat Regular"/>
              <a:cs typeface="Montserrat Regular"/>
              <a:sym typeface="Montserrat Regular"/>
            </a:endParaRPr>
          </a:p>
          <a:p>
            <a:pPr marL="228600" indent="-228600" algn="just">
              <a:lnSpc>
                <a:spcPct val="72000"/>
              </a:lnSpc>
              <a:spcBef>
                <a:spcPts val="1000"/>
              </a:spcBef>
              <a:buSzPct val="100000"/>
              <a:buFont typeface="Arial"/>
              <a:buChar char="•"/>
              <a:defRPr sz="1500">
                <a:latin typeface="Arial"/>
                <a:ea typeface="Arial"/>
                <a:cs typeface="Arial"/>
                <a:sym typeface="Arial"/>
              </a:defRPr>
            </a:pPr>
            <a:r>
              <a:t>Verificación en las 340 municipalidades la integración, funcionamiento y vigencia de los Consejos Municipales de Desarrollo (COMUDE), previo a que el MINFIN realice los desembolsos del Aporte a los Consejos Departamentales de Desarrollo (CODEDE).</a:t>
            </a:r>
            <a:endParaRPr sz="2100">
              <a:latin typeface="Montserrat Regular"/>
              <a:ea typeface="Montserrat Regular"/>
              <a:cs typeface="Montserrat Regular"/>
              <a:sym typeface="Montserrat Regular"/>
            </a:endParaRPr>
          </a:p>
          <a:p>
            <a:pPr marL="228600" indent="-228600" algn="just">
              <a:lnSpc>
                <a:spcPct val="72000"/>
              </a:lnSpc>
              <a:spcBef>
                <a:spcPts val="1000"/>
              </a:spcBef>
              <a:buSzPct val="100000"/>
              <a:buFont typeface="Arial"/>
              <a:buChar char="•"/>
              <a:defRPr sz="1500">
                <a:latin typeface="Arial"/>
                <a:ea typeface="Arial"/>
                <a:cs typeface="Arial"/>
                <a:sym typeface="Arial"/>
              </a:defRPr>
            </a:pPr>
            <a:r>
              <a:t>En cumplimiento de la normativa vigente y en lo que a la SCEP corresponde, se realizó el cálculo por Departamento del Fondo para el Desarrollo Económico de la Nación (FONPETROL) y su traslado al MINFIN quien asigna los recursos a cada Consejo Departamental de Desarrollo. </a:t>
            </a:r>
            <a:endParaRPr sz="2100">
              <a:latin typeface="Montserrat Regular"/>
              <a:ea typeface="Montserrat Regular"/>
              <a:cs typeface="Montserrat Regular"/>
              <a:sym typeface="Montserrat Regular"/>
            </a:endParaRPr>
          </a:p>
        </p:txBody>
      </p:sp>
      <p:pic>
        <p:nvPicPr>
          <p:cNvPr id="178" name="Imagen 4" descr="Imagen 4"/>
          <p:cNvPicPr>
            <a:picLocks noChangeAspect="1"/>
          </p:cNvPicPr>
          <p:nvPr/>
        </p:nvPicPr>
        <p:blipFill>
          <a:blip r:embed="rId4">
            <a:extLst/>
          </a:blip>
          <a:stretch>
            <a:fillRect/>
          </a:stretch>
        </p:blipFill>
        <p:spPr>
          <a:xfrm>
            <a:off x="487378" y="2162967"/>
            <a:ext cx="4301259" cy="439236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80" name="Captura de Pantalla 2021-12-28 a la(s) 22.12.14.png" descr="Captura de Pantalla 2021-12-28 a la(s) 22.12.14.png"/>
          <p:cNvPicPr>
            <a:picLocks noChangeAspect="1"/>
          </p:cNvPicPr>
          <p:nvPr/>
        </p:nvPicPr>
        <p:blipFill>
          <a:blip r:embed="rId3">
            <a:extLst/>
          </a:blip>
          <a:stretch>
            <a:fillRect/>
          </a:stretch>
        </p:blipFill>
        <p:spPr>
          <a:xfrm>
            <a:off x="21771" y="-1"/>
            <a:ext cx="12148458" cy="6858001"/>
          </a:xfrm>
          <a:prstGeom prst="rect">
            <a:avLst/>
          </a:prstGeom>
          <a:ln w="12700">
            <a:miter lim="400000"/>
          </a:ln>
        </p:spPr>
      </p:pic>
      <p:sp>
        <p:nvSpPr>
          <p:cNvPr id="181" name="Título 1"/>
          <p:cNvSpPr txBox="1"/>
          <p:nvPr/>
        </p:nvSpPr>
        <p:spPr>
          <a:xfrm>
            <a:off x="1864935" y="455573"/>
            <a:ext cx="7851656" cy="6689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nSpc>
                <a:spcPct val="90000"/>
              </a:lnSpc>
              <a:defRPr b="1" sz="2700">
                <a:solidFill>
                  <a:srgbClr val="0D1F3C"/>
                </a:solidFill>
                <a:latin typeface="Arial"/>
                <a:ea typeface="Arial"/>
                <a:cs typeface="Arial"/>
                <a:sym typeface="Arial"/>
              </a:defRPr>
            </a:lvl1pPr>
          </a:lstStyle>
          <a:p>
            <a:pPr/>
            <a:r>
              <a:t>PRINCIPALES RESULTADOS Y AVANCES</a:t>
            </a:r>
          </a:p>
        </p:txBody>
      </p:sp>
      <p:sp>
        <p:nvSpPr>
          <p:cNvPr id="182" name="Marcador de contenido 6"/>
          <p:cNvSpPr txBox="1"/>
          <p:nvPr/>
        </p:nvSpPr>
        <p:spPr>
          <a:xfrm>
            <a:off x="4994219" y="1643720"/>
            <a:ext cx="7020572" cy="405489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lgn="just">
              <a:lnSpc>
                <a:spcPct val="72000"/>
              </a:lnSpc>
              <a:spcBef>
                <a:spcPts val="1000"/>
              </a:spcBef>
              <a:defRPr b="1" sz="1400">
                <a:latin typeface="Arial"/>
                <a:ea typeface="Arial"/>
                <a:cs typeface="Arial"/>
                <a:sym typeface="Arial"/>
              </a:defRPr>
            </a:pPr>
          </a:p>
          <a:p>
            <a:pPr algn="just">
              <a:lnSpc>
                <a:spcPct val="72000"/>
              </a:lnSpc>
              <a:spcBef>
                <a:spcPts val="1000"/>
              </a:spcBef>
              <a:defRPr b="1" sz="1500">
                <a:latin typeface="Arial"/>
                <a:ea typeface="Arial"/>
                <a:cs typeface="Arial"/>
                <a:sym typeface="Arial"/>
              </a:defRPr>
            </a:pPr>
            <a:r>
              <a:t>Sistema de Consejos de Desarrollo</a:t>
            </a:r>
            <a:endParaRPr sz="2200"/>
          </a:p>
          <a:p>
            <a:pPr marL="228600" indent="-228600" algn="just">
              <a:lnSpc>
                <a:spcPct val="72000"/>
              </a:lnSpc>
              <a:spcBef>
                <a:spcPts val="1000"/>
              </a:spcBef>
              <a:buSzPct val="100000"/>
              <a:buFont typeface="Arial"/>
              <a:buChar char="•"/>
              <a:defRPr sz="1500">
                <a:latin typeface="Arial"/>
                <a:ea typeface="Arial"/>
                <a:cs typeface="Arial"/>
                <a:sym typeface="Arial"/>
              </a:defRPr>
            </a:pPr>
            <a:r>
              <a:t>Se organizó la Tercera y Cuarta Reunión de la Comisión de Descentralización y Fortalecimiento del Sistema de Consejos de Desarrollo que permitió:</a:t>
            </a:r>
            <a:endParaRPr sz="1900">
              <a:latin typeface="Montserrat Regular"/>
              <a:ea typeface="Montserrat Regular"/>
              <a:cs typeface="Montserrat Regular"/>
              <a:sym typeface="Montserrat Regular"/>
            </a:endParaRPr>
          </a:p>
          <a:p>
            <a:pPr marL="228600" indent="-228600" algn="just">
              <a:lnSpc>
                <a:spcPct val="72000"/>
              </a:lnSpc>
              <a:spcBef>
                <a:spcPts val="1000"/>
              </a:spcBef>
              <a:buSzPct val="100000"/>
              <a:buFont typeface="Arial"/>
              <a:buChar char="•"/>
              <a:defRPr sz="1500">
                <a:latin typeface="Arial"/>
                <a:ea typeface="Arial"/>
                <a:cs typeface="Arial"/>
                <a:sym typeface="Arial"/>
              </a:defRPr>
            </a:pPr>
            <a:r>
              <a:t> </a:t>
            </a:r>
            <a:endParaRPr sz="1900">
              <a:latin typeface="Montserrat Regular"/>
              <a:ea typeface="Montserrat Regular"/>
              <a:cs typeface="Montserrat Regular"/>
              <a:sym typeface="Montserrat Regular"/>
            </a:endParaRPr>
          </a:p>
          <a:p>
            <a:pPr marL="228600" indent="-228600" algn="just">
              <a:lnSpc>
                <a:spcPct val="72000"/>
              </a:lnSpc>
              <a:spcBef>
                <a:spcPts val="1000"/>
              </a:spcBef>
              <a:buSzPct val="100000"/>
              <a:buFont typeface="Arial"/>
              <a:buChar char="•"/>
              <a:defRPr sz="1500">
                <a:latin typeface="Arial"/>
                <a:ea typeface="Arial"/>
                <a:cs typeface="Arial"/>
                <a:sym typeface="Arial"/>
              </a:defRPr>
            </a:pPr>
            <a:r>
              <a:t>Avances en el proceso de reformas a las Normas Complementarias al Reglamento de la Ley de los Consejos de Desarrollo Urbano y Rural; Punto Resolutivo 11-2015 del CONADUR.</a:t>
            </a:r>
            <a:endParaRPr sz="1900">
              <a:latin typeface="Montserrat Regular"/>
              <a:ea typeface="Montserrat Regular"/>
              <a:cs typeface="Montserrat Regular"/>
              <a:sym typeface="Montserrat Regular"/>
            </a:endParaRPr>
          </a:p>
          <a:p>
            <a:pPr marL="228600" indent="-228600" algn="just">
              <a:lnSpc>
                <a:spcPct val="72000"/>
              </a:lnSpc>
              <a:spcBef>
                <a:spcPts val="1000"/>
              </a:spcBef>
              <a:buSzPct val="100000"/>
              <a:buFont typeface="Arial"/>
              <a:buChar char="•"/>
              <a:defRPr sz="1500">
                <a:latin typeface="Arial"/>
                <a:ea typeface="Arial"/>
                <a:cs typeface="Arial"/>
                <a:sym typeface="Arial"/>
              </a:defRPr>
            </a:pPr>
            <a:r>
              <a:t>Presentación de temas para la Agenda Estratégica del CONADUR.</a:t>
            </a:r>
            <a:endParaRPr sz="1900">
              <a:latin typeface="Montserrat Regular"/>
              <a:ea typeface="Montserrat Regular"/>
              <a:cs typeface="Montserrat Regular"/>
              <a:sym typeface="Montserrat Regular"/>
            </a:endParaRPr>
          </a:p>
          <a:p>
            <a:pPr marL="228600" indent="-228600" algn="just">
              <a:lnSpc>
                <a:spcPct val="72000"/>
              </a:lnSpc>
              <a:spcBef>
                <a:spcPts val="1000"/>
              </a:spcBef>
              <a:buSzPct val="100000"/>
              <a:buFont typeface="Arial"/>
              <a:buChar char="•"/>
              <a:defRPr sz="1500">
                <a:latin typeface="Arial"/>
                <a:ea typeface="Arial"/>
                <a:cs typeface="Arial"/>
                <a:sym typeface="Arial"/>
              </a:defRPr>
            </a:pPr>
            <a:r>
              <a:t>Calendarización de visitas de trabajo en los Departamentos de Petén, Sacatepéquez, San Marcos y Quetzaltenango en los que se seleccionaron Municipios para el desarrollo del proceso de descentralización.</a:t>
            </a:r>
            <a:endParaRPr sz="1900">
              <a:latin typeface="Montserrat Regular"/>
              <a:ea typeface="Montserrat Regular"/>
              <a:cs typeface="Montserrat Regular"/>
              <a:sym typeface="Montserrat Regular"/>
            </a:endParaRPr>
          </a:p>
          <a:p>
            <a:pPr marL="228600" indent="-228600" algn="just">
              <a:lnSpc>
                <a:spcPct val="72000"/>
              </a:lnSpc>
              <a:spcBef>
                <a:spcPts val="1000"/>
              </a:spcBef>
              <a:buSzPct val="100000"/>
              <a:buFont typeface="Arial"/>
              <a:buChar char="•"/>
              <a:defRPr sz="1400">
                <a:latin typeface="Arial"/>
                <a:ea typeface="Arial"/>
                <a:cs typeface="Arial"/>
                <a:sym typeface="Arial"/>
              </a:defRPr>
            </a:pPr>
            <a:r>
              <a:t>El SIPROCODE recibió un total de 1,474 solicitudes, correspondientes a 1,309 proyectos, de las cuales se finalizaron 700 (47%), en proceso de análisis 174 (12%) y en proceso de registro o registradas se contabilizaron 600 (41%).</a:t>
            </a:r>
            <a:endParaRPr sz="1900">
              <a:latin typeface="Montserrat Regular"/>
              <a:ea typeface="Montserrat Regular"/>
              <a:cs typeface="Montserrat Regular"/>
              <a:sym typeface="Montserrat Regular"/>
            </a:endParaRPr>
          </a:p>
          <a:p>
            <a:pPr marL="228600" indent="-228600">
              <a:lnSpc>
                <a:spcPct val="72000"/>
              </a:lnSpc>
              <a:spcBef>
                <a:spcPts val="1000"/>
              </a:spcBef>
              <a:buSzPct val="100000"/>
              <a:buFont typeface="Arial"/>
              <a:buChar char="•"/>
              <a:defRPr sz="2000">
                <a:latin typeface="Arial"/>
                <a:ea typeface="Arial"/>
                <a:cs typeface="Arial"/>
                <a:sym typeface="Arial"/>
              </a:defRPr>
            </a:pPr>
          </a:p>
        </p:txBody>
      </p:sp>
      <p:pic>
        <p:nvPicPr>
          <p:cNvPr id="183" name="Imagen 1" descr="Imagen 1"/>
          <p:cNvPicPr>
            <a:picLocks noChangeAspect="1"/>
          </p:cNvPicPr>
          <p:nvPr/>
        </p:nvPicPr>
        <p:blipFill>
          <a:blip r:embed="rId4">
            <a:extLst/>
          </a:blip>
          <a:stretch>
            <a:fillRect/>
          </a:stretch>
        </p:blipFill>
        <p:spPr>
          <a:xfrm>
            <a:off x="121885" y="1272542"/>
            <a:ext cx="4826615" cy="3217743"/>
          </a:xfrm>
          <a:prstGeom prst="rect">
            <a:avLst/>
          </a:prstGeom>
          <a:ln w="12700">
            <a:miter lim="400000"/>
          </a:ln>
        </p:spPr>
      </p:pic>
      <p:pic>
        <p:nvPicPr>
          <p:cNvPr id="184" name="Imagen 2" descr="Imagen 2"/>
          <p:cNvPicPr>
            <a:picLocks noChangeAspect="1"/>
          </p:cNvPicPr>
          <p:nvPr/>
        </p:nvPicPr>
        <p:blipFill>
          <a:blip r:embed="rId5">
            <a:extLst/>
          </a:blip>
          <a:stretch>
            <a:fillRect/>
          </a:stretch>
        </p:blipFill>
        <p:spPr>
          <a:xfrm>
            <a:off x="2151240" y="4490284"/>
            <a:ext cx="2797261" cy="1642707"/>
          </a:xfrm>
          <a:prstGeom prst="rect">
            <a:avLst/>
          </a:prstGeom>
          <a:ln w="12700">
            <a:miter lim="400000"/>
          </a:ln>
        </p:spPr>
      </p:pic>
      <p:pic>
        <p:nvPicPr>
          <p:cNvPr id="185" name="Imagen 7" descr="Imagen 7"/>
          <p:cNvPicPr>
            <a:picLocks noChangeAspect="1"/>
          </p:cNvPicPr>
          <p:nvPr/>
        </p:nvPicPr>
        <p:blipFill>
          <a:blip r:embed="rId6">
            <a:extLst/>
          </a:blip>
          <a:stretch>
            <a:fillRect/>
          </a:stretch>
        </p:blipFill>
        <p:spPr>
          <a:xfrm>
            <a:off x="121887" y="4369789"/>
            <a:ext cx="2289506" cy="1763203"/>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87" name="Captura de Pantalla 2021-12-28 a la(s) 22.12.14.png" descr="Captura de Pantalla 2021-12-28 a la(s) 22.12.14.png"/>
          <p:cNvPicPr>
            <a:picLocks noChangeAspect="1"/>
          </p:cNvPicPr>
          <p:nvPr/>
        </p:nvPicPr>
        <p:blipFill>
          <a:blip r:embed="rId3">
            <a:extLst/>
          </a:blip>
          <a:stretch>
            <a:fillRect/>
          </a:stretch>
        </p:blipFill>
        <p:spPr>
          <a:xfrm>
            <a:off x="21771" y="-1"/>
            <a:ext cx="12148458" cy="6858001"/>
          </a:xfrm>
          <a:prstGeom prst="rect">
            <a:avLst/>
          </a:prstGeom>
          <a:ln w="12700">
            <a:miter lim="400000"/>
          </a:ln>
        </p:spPr>
      </p:pic>
      <p:sp>
        <p:nvSpPr>
          <p:cNvPr id="188" name="Título 1"/>
          <p:cNvSpPr txBox="1"/>
          <p:nvPr/>
        </p:nvSpPr>
        <p:spPr>
          <a:xfrm>
            <a:off x="1864935" y="455573"/>
            <a:ext cx="7851656" cy="6689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nSpc>
                <a:spcPct val="90000"/>
              </a:lnSpc>
              <a:defRPr b="1" sz="2700">
                <a:solidFill>
                  <a:srgbClr val="0D1F3C"/>
                </a:solidFill>
                <a:latin typeface="Arial"/>
                <a:ea typeface="Arial"/>
                <a:cs typeface="Arial"/>
                <a:sym typeface="Arial"/>
              </a:defRPr>
            </a:lvl1pPr>
          </a:lstStyle>
          <a:p>
            <a:pPr/>
            <a:r>
              <a:t>PRINCIPALES RESULTADOS Y AVANCES</a:t>
            </a:r>
          </a:p>
        </p:txBody>
      </p:sp>
      <p:sp>
        <p:nvSpPr>
          <p:cNvPr id="189" name="Marcador de contenido 6"/>
          <p:cNvSpPr txBox="1"/>
          <p:nvPr/>
        </p:nvSpPr>
        <p:spPr>
          <a:xfrm>
            <a:off x="4994219" y="1124472"/>
            <a:ext cx="7020572" cy="404565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658368">
              <a:lnSpc>
                <a:spcPct val="72000"/>
              </a:lnSpc>
              <a:spcBef>
                <a:spcPts val="700"/>
              </a:spcBef>
              <a:defRPr b="1" sz="3744">
                <a:latin typeface="Arial"/>
                <a:ea typeface="Arial"/>
                <a:cs typeface="Arial"/>
                <a:sym typeface="Arial"/>
              </a:defRPr>
            </a:pPr>
          </a:p>
          <a:p>
            <a:pPr marL="164592" indent="-164592" algn="just" defTabSz="658368">
              <a:lnSpc>
                <a:spcPct val="72000"/>
              </a:lnSpc>
              <a:spcBef>
                <a:spcPts val="700"/>
              </a:spcBef>
              <a:buSzPct val="100000"/>
              <a:buFont typeface="Arial"/>
              <a:buChar char="•"/>
              <a:defRPr b="1" sz="936">
                <a:latin typeface="Arial"/>
                <a:ea typeface="Arial"/>
                <a:cs typeface="Arial"/>
                <a:sym typeface="Arial"/>
              </a:defRPr>
            </a:pPr>
            <a:r>
              <a:t>La Dirección Técnica de Operaciones</a:t>
            </a:r>
            <a:r>
              <a:rPr b="0"/>
              <a:t>, atendiendo las funciones en apoyo a los Consejos Regionales, Urbano y Rural; Consejos Departamentales de Desarrollo y Direcciones de la SCEP se encargó del monitoreo físico, digital, supervisión y asesoría técnica de la ejecución de los proyectos de inversión pública, revisando su ejecución, así como brindando apoyo en la asesoría en áreas de ingeniería, arquitectura y gestión de reducción de desastres.</a:t>
            </a:r>
            <a:endParaRPr b="0" sz="504">
              <a:latin typeface="Montserrat Bold"/>
              <a:ea typeface="Montserrat Bold"/>
              <a:cs typeface="Montserrat Bold"/>
              <a:sym typeface="Montserrat Bold"/>
            </a:endParaRPr>
          </a:p>
          <a:p>
            <a:pPr marL="164592" indent="-164592" algn="just" defTabSz="658368">
              <a:lnSpc>
                <a:spcPct val="72000"/>
              </a:lnSpc>
              <a:spcBef>
                <a:spcPts val="700"/>
              </a:spcBef>
              <a:buSzPct val="100000"/>
              <a:buFont typeface="Arial"/>
              <a:buChar char="•"/>
              <a:defRPr sz="936">
                <a:latin typeface="Arial"/>
                <a:ea typeface="Arial"/>
                <a:cs typeface="Arial"/>
                <a:sym typeface="Arial"/>
              </a:defRPr>
            </a:pPr>
            <a:r>
              <a:t>Durante el tercer cuatrimestre se realizaron 260 monitoreos a proyectos en 17 departamentos del país; siendo los departamentos del Quiche (49), Alta Verapaz (21), Jalapa (18) Jutiapa (16), Retalhuleu (16), Sacatepéquez (16), El Progreso (15), Santa Rosa (14) y Suchitepéquez (14) los que concentraron el 69% del total de visitas en donde se realizó la verificación del estado físico y digital del ciclo de los proyectos y la asesoría profesional en la ejecución de obras. El mapa 1 muestra los totales y la ubicación por departamento del monitoreo de proyectos realizados. </a:t>
            </a:r>
            <a:endParaRPr sz="3744"/>
          </a:p>
          <a:p>
            <a:pPr marL="164592" indent="-164592" algn="just" defTabSz="658368">
              <a:lnSpc>
                <a:spcPct val="72000"/>
              </a:lnSpc>
              <a:spcBef>
                <a:spcPts val="700"/>
              </a:spcBef>
              <a:buSzPct val="100000"/>
              <a:buFont typeface="Arial"/>
              <a:buChar char="•"/>
              <a:defRPr b="1" sz="936">
                <a:latin typeface="Arial"/>
                <a:ea typeface="Arial"/>
                <a:cs typeface="Arial"/>
                <a:sym typeface="Arial"/>
              </a:defRPr>
            </a:pPr>
            <a:r>
              <a:t>CAPACITACIONES</a:t>
            </a:r>
            <a:endParaRPr sz="3744"/>
          </a:p>
          <a:p>
            <a:pPr marL="164592" indent="-164592" algn="just" defTabSz="658368">
              <a:lnSpc>
                <a:spcPct val="72000"/>
              </a:lnSpc>
              <a:spcBef>
                <a:spcPts val="700"/>
              </a:spcBef>
              <a:buSzPct val="100000"/>
              <a:buFont typeface="Arial"/>
              <a:buChar char="•"/>
              <a:defRPr b="1" sz="936">
                <a:latin typeface="Arial"/>
                <a:ea typeface="Arial"/>
                <a:cs typeface="Arial"/>
                <a:sym typeface="Arial"/>
              </a:defRPr>
            </a:pPr>
            <a:r>
              <a:t>“Seminario – Taller de Conformación de expedientes de proyectos basados en Normas del Sistema Nacional de Inversión Pública para el ejercicio fiscal 2021"</a:t>
            </a:r>
            <a:endParaRPr sz="3744"/>
          </a:p>
          <a:p>
            <a:pPr marL="164592" indent="-164592" algn="just" defTabSz="658368">
              <a:lnSpc>
                <a:spcPct val="72000"/>
              </a:lnSpc>
              <a:spcBef>
                <a:spcPts val="700"/>
              </a:spcBef>
              <a:buSzPct val="100000"/>
              <a:buFont typeface="Arial"/>
              <a:buChar char="•"/>
              <a:defRPr sz="936">
                <a:latin typeface="Arial"/>
                <a:ea typeface="Arial"/>
                <a:cs typeface="Arial"/>
                <a:sym typeface="Arial"/>
              </a:defRPr>
            </a:pPr>
            <a:r>
              <a:t>Seminario dirigido a los 340 Alcaldes municipales y sus Direcciones Municipales de Planificación, 22 Directores ejecutivos, 74 supervisores de los CODEDE y 14 instituciones involucradas, con el objetivo de mejorar la planificación de proyectos de inversión pública.</a:t>
            </a:r>
            <a:endParaRPr sz="3744"/>
          </a:p>
          <a:p>
            <a:pPr marL="164592" indent="-164592" algn="just" defTabSz="658368">
              <a:lnSpc>
                <a:spcPct val="72000"/>
              </a:lnSpc>
              <a:spcBef>
                <a:spcPts val="700"/>
              </a:spcBef>
              <a:buSzPct val="100000"/>
              <a:buFont typeface="Arial"/>
              <a:buChar char="•"/>
              <a:defRPr sz="936">
                <a:latin typeface="Arial"/>
                <a:ea typeface="Arial"/>
                <a:cs typeface="Arial"/>
                <a:sym typeface="Arial"/>
              </a:defRPr>
            </a:pPr>
            <a:r>
              <a:t> </a:t>
            </a:r>
            <a:endParaRPr sz="3744"/>
          </a:p>
          <a:p>
            <a:pPr marL="164592" indent="-164592" algn="just" defTabSz="658368">
              <a:lnSpc>
                <a:spcPct val="72000"/>
              </a:lnSpc>
              <a:spcBef>
                <a:spcPts val="700"/>
              </a:spcBef>
              <a:buSzPct val="100000"/>
              <a:buFont typeface="Arial"/>
              <a:buChar char="•"/>
              <a:defRPr sz="936">
                <a:latin typeface="Arial"/>
                <a:ea typeface="Arial"/>
                <a:cs typeface="Arial"/>
                <a:sym typeface="Arial"/>
              </a:defRPr>
            </a:pPr>
            <a:r>
              <a:t>Se realizó la conformación de un  Seminario articulado por 14 instituciones a nivel nacional, 12 de ellas impartiendo capacitaciones en el ámbito de su competencia a través de una plataforma virtual (Tele-INAP), modalidad b-learning (fase teórica) con duración de 12 días (del 15 de febrero al 2 de marzo) y un taller (fase práctica del 15 al 26 de marzo) en las sedes departamentales para resolución de dudas por parte de las instituciones responsables de emisión de avales, en el cual se priorizó proyectos de reactivación económica, reconstrucción, agua y saneamiento. </a:t>
            </a:r>
            <a:endParaRPr sz="3744"/>
          </a:p>
          <a:p>
            <a:pPr marL="164592" indent="-164592" algn="just" defTabSz="658368">
              <a:lnSpc>
                <a:spcPct val="72000"/>
              </a:lnSpc>
              <a:spcBef>
                <a:spcPts val="700"/>
              </a:spcBef>
              <a:buSzPct val="100000"/>
              <a:buFont typeface="Arial"/>
              <a:buChar char="•"/>
              <a:defRPr sz="936">
                <a:latin typeface="Arial"/>
                <a:ea typeface="Arial"/>
                <a:cs typeface="Arial"/>
                <a:sym typeface="Arial"/>
              </a:defRPr>
            </a:pPr>
            <a:r>
              <a:t>Se finalizó el curso con una aprobación del 98% del cual el 79.17% fueron participantes de municipalidades y de la Secretaria de Coordinación Ejecutiva de la Presidencia y las clases fueron proporcionadas de libre acceso a través de la plataforma YouTube.</a:t>
            </a:r>
            <a:endParaRPr sz="3744"/>
          </a:p>
          <a:p>
            <a:pPr marL="164592" indent="-164592" defTabSz="658368">
              <a:lnSpc>
                <a:spcPct val="72000"/>
              </a:lnSpc>
              <a:spcBef>
                <a:spcPts val="700"/>
              </a:spcBef>
              <a:buSzPct val="100000"/>
              <a:buFont typeface="Arial"/>
              <a:buChar char="•"/>
              <a:defRPr sz="1080">
                <a:latin typeface="Arial"/>
                <a:ea typeface="Arial"/>
                <a:cs typeface="Arial"/>
                <a:sym typeface="Arial"/>
              </a:defRPr>
            </a:pPr>
          </a:p>
        </p:txBody>
      </p:sp>
      <p:pic>
        <p:nvPicPr>
          <p:cNvPr id="190" name="Imagen 1" descr="Imagen 1"/>
          <p:cNvPicPr>
            <a:picLocks noChangeAspect="1"/>
          </p:cNvPicPr>
          <p:nvPr/>
        </p:nvPicPr>
        <p:blipFill>
          <a:blip r:embed="rId4">
            <a:extLst/>
          </a:blip>
          <a:stretch>
            <a:fillRect/>
          </a:stretch>
        </p:blipFill>
        <p:spPr>
          <a:xfrm>
            <a:off x="1772909" y="3923412"/>
            <a:ext cx="3175592" cy="2381694"/>
          </a:xfrm>
          <a:prstGeom prst="rect">
            <a:avLst/>
          </a:prstGeom>
          <a:ln w="12700">
            <a:miter lim="400000"/>
          </a:ln>
        </p:spPr>
      </p:pic>
      <p:pic>
        <p:nvPicPr>
          <p:cNvPr id="191" name="Imagen 2" descr="Imagen 2"/>
          <p:cNvPicPr>
            <a:picLocks noChangeAspect="1"/>
          </p:cNvPicPr>
          <p:nvPr/>
        </p:nvPicPr>
        <p:blipFill>
          <a:blip r:embed="rId5">
            <a:extLst/>
          </a:blip>
          <a:stretch>
            <a:fillRect/>
          </a:stretch>
        </p:blipFill>
        <p:spPr>
          <a:xfrm>
            <a:off x="121885" y="1512765"/>
            <a:ext cx="3086607" cy="2314957"/>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93" name="Captura de Pantalla 2021-12-28 a la(s) 22.12.14.png" descr="Captura de Pantalla 2021-12-28 a la(s) 22.12.14.png"/>
          <p:cNvPicPr>
            <a:picLocks noChangeAspect="1"/>
          </p:cNvPicPr>
          <p:nvPr/>
        </p:nvPicPr>
        <p:blipFill>
          <a:blip r:embed="rId3">
            <a:extLst/>
          </a:blip>
          <a:stretch>
            <a:fillRect/>
          </a:stretch>
        </p:blipFill>
        <p:spPr>
          <a:xfrm>
            <a:off x="21771" y="-1"/>
            <a:ext cx="12148458" cy="6858001"/>
          </a:xfrm>
          <a:prstGeom prst="rect">
            <a:avLst/>
          </a:prstGeom>
          <a:ln w="12700">
            <a:miter lim="400000"/>
          </a:ln>
        </p:spPr>
      </p:pic>
      <p:sp>
        <p:nvSpPr>
          <p:cNvPr id="194" name="Título 1"/>
          <p:cNvSpPr txBox="1"/>
          <p:nvPr/>
        </p:nvSpPr>
        <p:spPr>
          <a:xfrm>
            <a:off x="1864935" y="455573"/>
            <a:ext cx="7851656" cy="6689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nSpc>
                <a:spcPct val="90000"/>
              </a:lnSpc>
              <a:defRPr b="1" sz="2700">
                <a:solidFill>
                  <a:srgbClr val="0D1F3C"/>
                </a:solidFill>
                <a:latin typeface="Arial"/>
                <a:ea typeface="Arial"/>
                <a:cs typeface="Arial"/>
                <a:sym typeface="Arial"/>
              </a:defRPr>
            </a:lvl1pPr>
          </a:lstStyle>
          <a:p>
            <a:pPr/>
            <a:r>
              <a:t>PRINCIPALES RESULTADOS Y AVANCES</a:t>
            </a:r>
          </a:p>
        </p:txBody>
      </p:sp>
      <p:sp>
        <p:nvSpPr>
          <p:cNvPr id="195" name="Marcador de contenido 6"/>
          <p:cNvSpPr txBox="1"/>
          <p:nvPr/>
        </p:nvSpPr>
        <p:spPr>
          <a:xfrm>
            <a:off x="4994219" y="1124472"/>
            <a:ext cx="7020572" cy="404565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539495">
              <a:lnSpc>
                <a:spcPct val="72000"/>
              </a:lnSpc>
              <a:spcBef>
                <a:spcPts val="500"/>
              </a:spcBef>
              <a:defRPr b="1" sz="2832">
                <a:latin typeface="Arial"/>
                <a:ea typeface="Arial"/>
                <a:cs typeface="Arial"/>
                <a:sym typeface="Arial"/>
              </a:defRPr>
            </a:pPr>
          </a:p>
          <a:p>
            <a:pPr defTabSz="539495">
              <a:lnSpc>
                <a:spcPct val="72000"/>
              </a:lnSpc>
              <a:spcBef>
                <a:spcPts val="500"/>
              </a:spcBef>
              <a:defRPr b="1" sz="708">
                <a:latin typeface="Arial"/>
                <a:ea typeface="Arial"/>
                <a:cs typeface="Arial"/>
                <a:sym typeface="Arial"/>
              </a:defRPr>
            </a:pPr>
            <a:r>
              <a:t>Dirección General para la Descentralización</a:t>
            </a:r>
            <a:endParaRPr b="0" sz="412">
              <a:latin typeface="Montserrat Bold"/>
              <a:ea typeface="Montserrat Bold"/>
              <a:cs typeface="Montserrat Bold"/>
              <a:sym typeface="Montserrat Bold"/>
            </a:endParaRPr>
          </a:p>
          <a:p>
            <a:pPr marL="134873" indent="-134873" algn="just" defTabSz="539495">
              <a:lnSpc>
                <a:spcPct val="72000"/>
              </a:lnSpc>
              <a:spcBef>
                <a:spcPts val="500"/>
              </a:spcBef>
              <a:buSzPct val="100000"/>
              <a:buFont typeface="Arial"/>
              <a:buChar char="•"/>
              <a:defRPr sz="708">
                <a:latin typeface="Arial"/>
                <a:ea typeface="Arial"/>
                <a:cs typeface="Arial"/>
                <a:sym typeface="Arial"/>
              </a:defRPr>
            </a:pPr>
            <a:r>
              <a:t>En el tercer cuatrimestre se continuó impulsando la Ruta para el Proceso de Descentralización, elaborada en coordinación con el Instituto Nacional de Administración Pública -INAP- e instituciones que integran la Mesa Técnica del mismo.</a:t>
            </a:r>
            <a:endParaRPr sz="412">
              <a:latin typeface="Montserrat Regular"/>
              <a:ea typeface="Montserrat Regular"/>
              <a:cs typeface="Montserrat Regular"/>
              <a:sym typeface="Montserrat Regular"/>
            </a:endParaRPr>
          </a:p>
          <a:p>
            <a:pPr marL="134873" indent="-134873" algn="just" defTabSz="539495">
              <a:lnSpc>
                <a:spcPct val="72000"/>
              </a:lnSpc>
              <a:spcBef>
                <a:spcPts val="500"/>
              </a:spcBef>
              <a:buSzPct val="100000"/>
              <a:buFont typeface="Arial"/>
              <a:buChar char="•"/>
              <a:defRPr sz="708">
                <a:latin typeface="Arial"/>
                <a:ea typeface="Arial"/>
                <a:cs typeface="Arial"/>
                <a:sym typeface="Arial"/>
              </a:defRPr>
            </a:pPr>
            <a:r>
              <a:t>En cumplimiento a lo establecido en la Ley General de Descentralización, y el Plan Anual de Descentralización se realizaron las siguientes acciones:</a:t>
            </a:r>
            <a:endParaRPr sz="412">
              <a:latin typeface="Montserrat Regular"/>
              <a:ea typeface="Montserrat Regular"/>
              <a:cs typeface="Montserrat Regular"/>
              <a:sym typeface="Montserrat Regular"/>
            </a:endParaRPr>
          </a:p>
          <a:p>
            <a:pPr marL="134873" indent="-134873" algn="just" defTabSz="539495">
              <a:lnSpc>
                <a:spcPct val="72000"/>
              </a:lnSpc>
              <a:spcBef>
                <a:spcPts val="500"/>
              </a:spcBef>
              <a:buSzPct val="100000"/>
              <a:buFont typeface="Arial"/>
              <a:buChar char="•"/>
              <a:defRPr sz="708">
                <a:latin typeface="Arial"/>
                <a:ea typeface="Arial"/>
                <a:cs typeface="Arial"/>
                <a:sym typeface="Arial"/>
              </a:defRPr>
            </a:pPr>
            <a:r>
              <a:t>Reuniones de la Mesa Técnica para el Proceso de Descentralización, para elaboración de Instrumentos de delegación de competencias</a:t>
            </a:r>
            <a:endParaRPr sz="412">
              <a:latin typeface="Montserrat Regular"/>
              <a:ea typeface="Montserrat Regular"/>
              <a:cs typeface="Montserrat Regular"/>
              <a:sym typeface="Montserrat Regular"/>
            </a:endParaRPr>
          </a:p>
          <a:p>
            <a:pPr marL="134873" indent="-134873" algn="just" defTabSz="539495">
              <a:lnSpc>
                <a:spcPct val="72000"/>
              </a:lnSpc>
              <a:spcBef>
                <a:spcPts val="500"/>
              </a:spcBef>
              <a:buSzPct val="100000"/>
              <a:buFont typeface="Arial"/>
              <a:buChar char="•"/>
              <a:defRPr sz="708">
                <a:latin typeface="Arial"/>
                <a:ea typeface="Arial"/>
                <a:cs typeface="Arial"/>
                <a:sym typeface="Arial"/>
              </a:defRPr>
            </a:pPr>
            <a:r>
              <a:t>Generación del espacio de trabajo entre gobierno central y gobierno municipal, a través de las Mesas Territoriales, para la delegación de competencias. </a:t>
            </a:r>
            <a:endParaRPr sz="412">
              <a:latin typeface="Montserrat Regular"/>
              <a:ea typeface="Montserrat Regular"/>
              <a:cs typeface="Montserrat Regular"/>
              <a:sym typeface="Montserrat Regular"/>
            </a:endParaRPr>
          </a:p>
          <a:p>
            <a:pPr marL="134873" indent="-134873" algn="just" defTabSz="539495">
              <a:lnSpc>
                <a:spcPct val="72000"/>
              </a:lnSpc>
              <a:spcBef>
                <a:spcPts val="500"/>
              </a:spcBef>
              <a:buSzPct val="100000"/>
              <a:buFont typeface="Arial"/>
              <a:buChar char="•"/>
              <a:defRPr sz="708">
                <a:latin typeface="Arial"/>
                <a:ea typeface="Arial"/>
                <a:cs typeface="Arial"/>
                <a:sym typeface="Arial"/>
              </a:defRPr>
            </a:pPr>
            <a:r>
              <a:t>Suscripción de Convenios de Cooperación Interinstitucional en el marco de la descentralización; </a:t>
            </a:r>
            <a:endParaRPr sz="412">
              <a:latin typeface="Montserrat Regular"/>
              <a:ea typeface="Montserrat Regular"/>
              <a:cs typeface="Montserrat Regular"/>
              <a:sym typeface="Montserrat Regular"/>
            </a:endParaRPr>
          </a:p>
          <a:p>
            <a:pPr marL="134873" indent="-134873" algn="just" defTabSz="539495">
              <a:lnSpc>
                <a:spcPct val="72000"/>
              </a:lnSpc>
              <a:spcBef>
                <a:spcPts val="500"/>
              </a:spcBef>
              <a:buSzPct val="100000"/>
              <a:buFont typeface="Arial"/>
              <a:buChar char="•"/>
              <a:defRPr sz="708">
                <a:latin typeface="Arial"/>
                <a:ea typeface="Arial"/>
                <a:cs typeface="Arial"/>
                <a:sym typeface="Arial"/>
              </a:defRPr>
            </a:pPr>
            <a:r>
              <a:t>Elaboración de la Versión Popularizada de la Normativa sobre la Descentralización del Organismo Ejecutivo, su distribución a las 340 municipalidades y 22 a las Gobernaciones Departamentales.</a:t>
            </a:r>
            <a:endParaRPr sz="412">
              <a:latin typeface="Montserrat Regular"/>
              <a:ea typeface="Montserrat Regular"/>
              <a:cs typeface="Montserrat Regular"/>
              <a:sym typeface="Montserrat Regular"/>
            </a:endParaRPr>
          </a:p>
          <a:p>
            <a:pPr marL="134873" indent="-134873" algn="just" defTabSz="539495">
              <a:lnSpc>
                <a:spcPct val="72000"/>
              </a:lnSpc>
              <a:spcBef>
                <a:spcPts val="500"/>
              </a:spcBef>
              <a:buSzPct val="100000"/>
              <a:buFont typeface="Arial"/>
              <a:buChar char="•"/>
              <a:defRPr sz="708">
                <a:latin typeface="Arial"/>
                <a:ea typeface="Arial"/>
                <a:cs typeface="Arial"/>
                <a:sym typeface="Arial"/>
              </a:defRPr>
            </a:pPr>
            <a:r>
              <a:t>Distribución del compendio de leyes del Proceso de Descentralización, en formato digital, por medio de USB, a las 340 municipalidades y 22 a las Gobernaciones Departamentales.</a:t>
            </a:r>
            <a:endParaRPr sz="412">
              <a:latin typeface="Montserrat Regular"/>
              <a:ea typeface="Montserrat Regular"/>
              <a:cs typeface="Montserrat Regular"/>
              <a:sym typeface="Montserrat Regular"/>
            </a:endParaRPr>
          </a:p>
          <a:p>
            <a:pPr marL="134873" indent="-134873" algn="just" defTabSz="539495">
              <a:lnSpc>
                <a:spcPct val="72000"/>
              </a:lnSpc>
              <a:spcBef>
                <a:spcPts val="500"/>
              </a:spcBef>
              <a:buSzPct val="100000"/>
              <a:buFont typeface="Arial"/>
              <a:buChar char="•"/>
              <a:defRPr sz="708">
                <a:latin typeface="Arial"/>
                <a:ea typeface="Arial"/>
                <a:cs typeface="Arial"/>
                <a:sym typeface="Arial"/>
              </a:defRPr>
            </a:pPr>
            <a:r>
              <a:t>Coordinación con el Instituto Nacional de Administración Pública -INAP-, para la elaboración y aprobación del borrador del Plan Nacional de Capacitación y Fortalecimiento Institucional, para dar cumplimiento a lo establecido en el artículo 20 de la Ley General de Descentralización; </a:t>
            </a:r>
            <a:endParaRPr sz="412">
              <a:latin typeface="Montserrat Regular"/>
              <a:ea typeface="Montserrat Regular"/>
              <a:cs typeface="Montserrat Regular"/>
              <a:sym typeface="Montserrat Regular"/>
            </a:endParaRPr>
          </a:p>
          <a:p>
            <a:pPr marL="134873" indent="-134873" algn="just" defTabSz="539495">
              <a:lnSpc>
                <a:spcPct val="72000"/>
              </a:lnSpc>
              <a:spcBef>
                <a:spcPts val="500"/>
              </a:spcBef>
              <a:buSzPct val="100000"/>
              <a:buFont typeface="Arial"/>
              <a:buChar char="•"/>
              <a:defRPr sz="708">
                <a:latin typeface="Arial"/>
                <a:ea typeface="Arial"/>
                <a:cs typeface="Arial"/>
                <a:sym typeface="Arial"/>
              </a:defRPr>
            </a:pPr>
            <a:r>
              <a:t>Capacitaciones y asesorías sobre las herramientas técnicas y el proceso que conlleva la delegación de competencias a descentralizar dirigida a Gobiernos Municipales y Direcciones Ejecutivas del Sistema de Consejos de Desarrollo Urbano y Rural; </a:t>
            </a:r>
            <a:endParaRPr sz="412">
              <a:latin typeface="Montserrat Regular"/>
              <a:ea typeface="Montserrat Regular"/>
              <a:cs typeface="Montserrat Regular"/>
              <a:sym typeface="Montserrat Regular"/>
            </a:endParaRPr>
          </a:p>
          <a:p>
            <a:pPr marL="134873" indent="-134873" algn="just" defTabSz="539495">
              <a:lnSpc>
                <a:spcPct val="72000"/>
              </a:lnSpc>
              <a:spcBef>
                <a:spcPts val="500"/>
              </a:spcBef>
              <a:buSzPct val="100000"/>
              <a:buFont typeface="Arial"/>
              <a:buChar char="•"/>
              <a:defRPr sz="708">
                <a:latin typeface="Arial"/>
                <a:ea typeface="Arial"/>
                <a:cs typeface="Arial"/>
                <a:sym typeface="Arial"/>
              </a:defRPr>
            </a:pPr>
            <a:r>
              <a:t>Promoción de la desconcentración a través de las Jornadas Móviles de Servicios Integrados. </a:t>
            </a:r>
            <a:endParaRPr sz="2832"/>
          </a:p>
          <a:p>
            <a:pPr marL="134873" indent="-134873" algn="just" defTabSz="539495">
              <a:lnSpc>
                <a:spcPct val="72000"/>
              </a:lnSpc>
              <a:spcBef>
                <a:spcPts val="500"/>
              </a:spcBef>
              <a:buSzPct val="100000"/>
              <a:buFont typeface="Arial"/>
              <a:buChar char="•"/>
              <a:defRPr sz="708">
                <a:latin typeface="Arial"/>
                <a:ea typeface="Arial"/>
                <a:cs typeface="Arial"/>
                <a:sym typeface="Arial"/>
              </a:defRPr>
            </a:pPr>
            <a:r>
              <a:t>Convenio Interinstitucional entre la Asociación de municipalidades del departamento de Petén, MICUDE y MINGOB “Petén, Previene y Actívate” que tiene como objetivo establecer en el marco de cooperación interinstitucional esfuerzos para desarrollar estrategias en la prevención de la violencia y el delito a través del arte, cultura, deporte y recreación en beneficio de la salud física, mental y psicológica de la población dentro del marco del Proceso de Descentralización del Organismo Ejecutivo.  </a:t>
            </a:r>
            <a:endParaRPr sz="412">
              <a:latin typeface="Montserrat Regular"/>
              <a:ea typeface="Montserrat Regular"/>
              <a:cs typeface="Montserrat Regular"/>
              <a:sym typeface="Montserrat Regular"/>
            </a:endParaRPr>
          </a:p>
          <a:p>
            <a:pPr marL="134873" indent="-134873" defTabSz="539495">
              <a:lnSpc>
                <a:spcPct val="72000"/>
              </a:lnSpc>
              <a:spcBef>
                <a:spcPts val="500"/>
              </a:spcBef>
              <a:buSzPct val="100000"/>
              <a:buFont typeface="Arial"/>
              <a:buChar char="•"/>
              <a:defRPr sz="2832">
                <a:latin typeface="Arial"/>
                <a:ea typeface="Arial"/>
                <a:cs typeface="Arial"/>
                <a:sym typeface="Arial"/>
              </a:defRPr>
            </a:pPr>
          </a:p>
          <a:p>
            <a:pPr marL="134873" indent="-134873" defTabSz="539495">
              <a:lnSpc>
                <a:spcPct val="72000"/>
              </a:lnSpc>
              <a:spcBef>
                <a:spcPts val="500"/>
              </a:spcBef>
              <a:buSzPct val="100000"/>
              <a:buFont typeface="Arial"/>
              <a:buChar char="•"/>
              <a:defRPr sz="766">
                <a:latin typeface="Arial"/>
                <a:ea typeface="Arial"/>
                <a:cs typeface="Arial"/>
                <a:sym typeface="Arial"/>
              </a:defRPr>
            </a:pPr>
          </a:p>
          <a:p>
            <a:pPr marL="134873" indent="-134873" defTabSz="539495">
              <a:lnSpc>
                <a:spcPct val="72000"/>
              </a:lnSpc>
              <a:spcBef>
                <a:spcPts val="500"/>
              </a:spcBef>
              <a:buSzPct val="100000"/>
              <a:buFont typeface="Arial"/>
              <a:buChar char="•"/>
              <a:defRPr sz="766">
                <a:latin typeface="Arial"/>
                <a:ea typeface="Arial"/>
                <a:cs typeface="Arial"/>
                <a:sym typeface="Arial"/>
              </a:defRPr>
            </a:pPr>
          </a:p>
          <a:p>
            <a:pPr marL="134873" indent="-134873" defTabSz="539495">
              <a:lnSpc>
                <a:spcPct val="72000"/>
              </a:lnSpc>
              <a:spcBef>
                <a:spcPts val="500"/>
              </a:spcBef>
              <a:buSzPct val="100000"/>
              <a:buFont typeface="Arial"/>
              <a:buChar char="•"/>
              <a:defRPr sz="412">
                <a:latin typeface="Montserrat Bold"/>
                <a:ea typeface="Montserrat Bold"/>
                <a:cs typeface="Montserrat Bold"/>
                <a:sym typeface="Montserrat Bold"/>
              </a:defRPr>
            </a:pPr>
          </a:p>
          <a:p>
            <a:pPr marL="134873" indent="-134873" defTabSz="539495">
              <a:lnSpc>
                <a:spcPct val="72000"/>
              </a:lnSpc>
              <a:spcBef>
                <a:spcPts val="500"/>
              </a:spcBef>
              <a:buSzPct val="100000"/>
              <a:buFont typeface="Arial"/>
              <a:buChar char="•"/>
              <a:defRPr sz="884">
                <a:latin typeface="Arial"/>
                <a:ea typeface="Arial"/>
                <a:cs typeface="Arial"/>
                <a:sym typeface="Arial"/>
              </a:defRPr>
            </a:pPr>
          </a:p>
        </p:txBody>
      </p:sp>
      <p:pic>
        <p:nvPicPr>
          <p:cNvPr id="196" name="Imagen 6" descr="Imagen 6"/>
          <p:cNvPicPr>
            <a:picLocks noChangeAspect="1"/>
          </p:cNvPicPr>
          <p:nvPr/>
        </p:nvPicPr>
        <p:blipFill>
          <a:blip r:embed="rId4">
            <a:extLst/>
          </a:blip>
          <a:stretch>
            <a:fillRect/>
          </a:stretch>
        </p:blipFill>
        <p:spPr>
          <a:xfrm>
            <a:off x="121885" y="1997530"/>
            <a:ext cx="4759859" cy="3172594"/>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98" name="Captura de Pantalla 2021-12-28 a la(s) 22.12.14.png" descr="Captura de Pantalla 2021-12-28 a la(s) 22.12.14.png"/>
          <p:cNvPicPr>
            <a:picLocks noChangeAspect="1"/>
          </p:cNvPicPr>
          <p:nvPr/>
        </p:nvPicPr>
        <p:blipFill>
          <a:blip r:embed="rId3">
            <a:extLst/>
          </a:blip>
          <a:stretch>
            <a:fillRect/>
          </a:stretch>
        </p:blipFill>
        <p:spPr>
          <a:xfrm>
            <a:off x="21771" y="-1"/>
            <a:ext cx="12148458" cy="6858001"/>
          </a:xfrm>
          <a:prstGeom prst="rect">
            <a:avLst/>
          </a:prstGeom>
          <a:ln w="12700">
            <a:miter lim="400000"/>
          </a:ln>
        </p:spPr>
      </p:pic>
      <p:sp>
        <p:nvSpPr>
          <p:cNvPr id="199" name="Título 1"/>
          <p:cNvSpPr txBox="1"/>
          <p:nvPr/>
        </p:nvSpPr>
        <p:spPr>
          <a:xfrm>
            <a:off x="1864935" y="455573"/>
            <a:ext cx="7851656" cy="6689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nSpc>
                <a:spcPct val="90000"/>
              </a:lnSpc>
              <a:defRPr b="1" sz="2700">
                <a:solidFill>
                  <a:srgbClr val="0D1F3C"/>
                </a:solidFill>
                <a:latin typeface="Arial"/>
                <a:ea typeface="Arial"/>
                <a:cs typeface="Arial"/>
                <a:sym typeface="Arial"/>
              </a:defRPr>
            </a:lvl1pPr>
          </a:lstStyle>
          <a:p>
            <a:pPr/>
            <a:r>
              <a:t>PRINCIPALES RESULTADOS Y AVANCES</a:t>
            </a:r>
          </a:p>
        </p:txBody>
      </p:sp>
      <p:sp>
        <p:nvSpPr>
          <p:cNvPr id="200" name="Marcador de contenido 6"/>
          <p:cNvSpPr txBox="1"/>
          <p:nvPr/>
        </p:nvSpPr>
        <p:spPr>
          <a:xfrm>
            <a:off x="4994219" y="1673039"/>
            <a:ext cx="7020572" cy="404565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694944">
              <a:lnSpc>
                <a:spcPct val="72000"/>
              </a:lnSpc>
              <a:spcBef>
                <a:spcPts val="700"/>
              </a:spcBef>
              <a:defRPr b="1" sz="3648">
                <a:latin typeface="Arial"/>
                <a:ea typeface="Arial"/>
                <a:cs typeface="Arial"/>
                <a:sym typeface="Arial"/>
              </a:defRPr>
            </a:pPr>
          </a:p>
          <a:p>
            <a:pPr defTabSz="694944">
              <a:lnSpc>
                <a:spcPct val="72000"/>
              </a:lnSpc>
              <a:spcBef>
                <a:spcPts val="700"/>
              </a:spcBef>
              <a:defRPr b="1" sz="1520">
                <a:latin typeface="Arial"/>
                <a:ea typeface="Arial"/>
                <a:cs typeface="Arial"/>
                <a:sym typeface="Arial"/>
              </a:defRPr>
            </a:pPr>
            <a:r>
              <a:t>Jornadas Móviles de Servicios Integrados</a:t>
            </a:r>
            <a:endParaRPr b="0" sz="1596">
              <a:latin typeface="Montserrat Bold"/>
              <a:ea typeface="Montserrat Bold"/>
              <a:cs typeface="Montserrat Bold"/>
              <a:sym typeface="Montserrat Bold"/>
            </a:endParaRPr>
          </a:p>
          <a:p>
            <a:pPr marL="173736" indent="-173736" algn="just" defTabSz="694944">
              <a:lnSpc>
                <a:spcPct val="72000"/>
              </a:lnSpc>
              <a:spcBef>
                <a:spcPts val="700"/>
              </a:spcBef>
              <a:buSzPct val="100000"/>
              <a:buFont typeface="Arial"/>
              <a:buChar char="•"/>
              <a:defRPr sz="1520">
                <a:latin typeface="Arial"/>
                <a:ea typeface="Arial"/>
                <a:cs typeface="Arial"/>
                <a:sym typeface="Arial"/>
              </a:defRPr>
            </a:pPr>
            <a:r>
              <a:t>Las Jornadas Móviles de Servicios Integrados promueven la desconcentración y consisten en el acercamiento temporal de servicios públicos en los municipios que en su mayoría no cuentan con una delegación, estas buscan fortalecer la articulación desde el nivel central hacia los gobiernos municipales para la coordinación eficiente de servicios públicos con el propósito de llevarlos a más ciudadanos y en el ámbito local distinto de la sede territorial de la administración central. Durante el tercer cuatrimestre por medio de la coordinación interinstitucional se atendieron 5,571 mujeres (52%) y 5,159 hombres (48%) que representaron 10,730 ciudadanos beneficiados.</a:t>
            </a:r>
            <a:endParaRPr sz="1596">
              <a:latin typeface="Montserrat Regular"/>
              <a:ea typeface="Montserrat Regular"/>
              <a:cs typeface="Montserrat Regular"/>
              <a:sym typeface="Montserrat Regular"/>
            </a:endParaRPr>
          </a:p>
          <a:p>
            <a:pPr marL="173736" indent="-173736" defTabSz="694944">
              <a:lnSpc>
                <a:spcPct val="72000"/>
              </a:lnSpc>
              <a:spcBef>
                <a:spcPts val="700"/>
              </a:spcBef>
              <a:buSzPct val="100000"/>
              <a:buFont typeface="Arial"/>
              <a:buChar char="•"/>
              <a:defRPr sz="3648">
                <a:latin typeface="Arial"/>
                <a:ea typeface="Arial"/>
                <a:cs typeface="Arial"/>
                <a:sym typeface="Arial"/>
              </a:defRPr>
            </a:pPr>
          </a:p>
          <a:p>
            <a:pPr marL="173736" indent="-173736" defTabSz="694944">
              <a:lnSpc>
                <a:spcPct val="72000"/>
              </a:lnSpc>
              <a:spcBef>
                <a:spcPts val="700"/>
              </a:spcBef>
              <a:buSzPct val="100000"/>
              <a:buFont typeface="Arial"/>
              <a:buChar char="•"/>
              <a:defRPr sz="988">
                <a:latin typeface="Arial"/>
                <a:ea typeface="Arial"/>
                <a:cs typeface="Arial"/>
                <a:sym typeface="Arial"/>
              </a:defRPr>
            </a:pPr>
          </a:p>
          <a:p>
            <a:pPr marL="173736" indent="-173736" defTabSz="694944">
              <a:lnSpc>
                <a:spcPct val="72000"/>
              </a:lnSpc>
              <a:spcBef>
                <a:spcPts val="700"/>
              </a:spcBef>
              <a:buSzPct val="100000"/>
              <a:buFont typeface="Arial"/>
              <a:buChar char="•"/>
              <a:defRPr sz="988">
                <a:latin typeface="Arial"/>
                <a:ea typeface="Arial"/>
                <a:cs typeface="Arial"/>
                <a:sym typeface="Arial"/>
              </a:defRPr>
            </a:pPr>
          </a:p>
          <a:p>
            <a:pPr marL="173736" indent="-173736" defTabSz="694944">
              <a:lnSpc>
                <a:spcPct val="72000"/>
              </a:lnSpc>
              <a:spcBef>
                <a:spcPts val="700"/>
              </a:spcBef>
              <a:buSzPct val="100000"/>
              <a:buFont typeface="Arial"/>
              <a:buChar char="•"/>
              <a:defRPr sz="1596">
                <a:latin typeface="Montserrat Bold"/>
                <a:ea typeface="Montserrat Bold"/>
                <a:cs typeface="Montserrat Bold"/>
                <a:sym typeface="Montserrat Bold"/>
              </a:defRPr>
            </a:pPr>
          </a:p>
          <a:p>
            <a:pPr marL="173736" indent="-173736" defTabSz="694944">
              <a:lnSpc>
                <a:spcPct val="72000"/>
              </a:lnSpc>
              <a:spcBef>
                <a:spcPts val="700"/>
              </a:spcBef>
              <a:buSzPct val="100000"/>
              <a:buFont typeface="Arial"/>
              <a:buChar char="•"/>
              <a:defRPr sz="1140">
                <a:latin typeface="Arial"/>
                <a:ea typeface="Arial"/>
                <a:cs typeface="Arial"/>
                <a:sym typeface="Arial"/>
              </a:defRPr>
            </a:pPr>
          </a:p>
        </p:txBody>
      </p:sp>
      <p:pic>
        <p:nvPicPr>
          <p:cNvPr id="201" name="Imagen 5" descr="Imagen 5"/>
          <p:cNvPicPr>
            <a:picLocks noChangeAspect="1"/>
          </p:cNvPicPr>
          <p:nvPr/>
        </p:nvPicPr>
        <p:blipFill>
          <a:blip r:embed="rId4">
            <a:extLst/>
          </a:blip>
          <a:stretch>
            <a:fillRect/>
          </a:stretch>
        </p:blipFill>
        <p:spPr>
          <a:xfrm>
            <a:off x="200600" y="2056007"/>
            <a:ext cx="4588037" cy="3441027"/>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3" name="Captura de Pantalla 2021-12-28 a la(s) 22.12.14.png" descr="Captura de Pantalla 2021-12-28 a la(s) 22.12.14.png"/>
          <p:cNvPicPr>
            <a:picLocks noChangeAspect="1"/>
          </p:cNvPicPr>
          <p:nvPr/>
        </p:nvPicPr>
        <p:blipFill>
          <a:blip r:embed="rId3">
            <a:extLst/>
          </a:blip>
          <a:stretch>
            <a:fillRect/>
          </a:stretch>
        </p:blipFill>
        <p:spPr>
          <a:xfrm>
            <a:off x="21771" y="-1"/>
            <a:ext cx="12148458" cy="6858001"/>
          </a:xfrm>
          <a:prstGeom prst="rect">
            <a:avLst/>
          </a:prstGeom>
          <a:ln w="12700">
            <a:miter lim="400000"/>
          </a:ln>
        </p:spPr>
      </p:pic>
      <p:sp>
        <p:nvSpPr>
          <p:cNvPr id="114" name="Título 1"/>
          <p:cNvSpPr txBox="1"/>
          <p:nvPr/>
        </p:nvSpPr>
        <p:spPr>
          <a:xfrm>
            <a:off x="3618043" y="1370613"/>
            <a:ext cx="4847707" cy="41554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ctr">
              <a:lnSpc>
                <a:spcPct val="90000"/>
              </a:lnSpc>
              <a:defRPr b="1" sz="2800">
                <a:solidFill>
                  <a:srgbClr val="002060"/>
                </a:solidFill>
                <a:latin typeface="Arial"/>
                <a:ea typeface="Arial"/>
                <a:cs typeface="Arial"/>
                <a:sym typeface="Arial"/>
              </a:defRPr>
            </a:pPr>
            <a:r>
              <a:t>RENDICIÓN DE CUENTAS DEL ORGANISMO EJECUTIVO </a:t>
            </a:r>
            <a:br/>
            <a:br/>
            <a:r>
              <a:rPr>
                <a:solidFill>
                  <a:srgbClr val="197BB4"/>
                </a:solidFill>
              </a:rPr>
              <a:t>TERCER CUATRIMESTRE 2021</a:t>
            </a:r>
            <a:br>
              <a:rPr>
                <a:solidFill>
                  <a:srgbClr val="197BB4"/>
                </a:solidFill>
              </a:rPr>
            </a:br>
            <a:br>
              <a:rPr>
                <a:solidFill>
                  <a:srgbClr val="197BB4"/>
                </a:solidFill>
              </a:rPr>
            </a:br>
            <a:br>
              <a:rPr>
                <a:solidFill>
                  <a:srgbClr val="197BB4"/>
                </a:solidFill>
              </a:rPr>
            </a:br>
            <a:r>
              <a:rPr>
                <a:solidFill>
                  <a:srgbClr val="197BB4"/>
                </a:solidFill>
              </a:rPr>
              <a:t>“</a:t>
            </a:r>
            <a:r>
              <a:rPr u="sng">
                <a:solidFill>
                  <a:srgbClr val="197BB4"/>
                </a:solidFill>
              </a:rPr>
              <a:t>Secretaría de Coordinación Ejecutiva de la Presidencia (SCEP)</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Título 1"/>
          <p:cNvSpPr txBox="1"/>
          <p:nvPr/>
        </p:nvSpPr>
        <p:spPr>
          <a:xfrm>
            <a:off x="2980506" y="4972043"/>
            <a:ext cx="9052561" cy="157244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lgn="r">
              <a:lnSpc>
                <a:spcPct val="135000"/>
              </a:lnSpc>
              <a:defRPr b="1" sz="3400">
                <a:solidFill>
                  <a:srgbClr val="FFFFFF"/>
                </a:solidFill>
                <a:latin typeface="Arial"/>
                <a:ea typeface="Arial"/>
                <a:cs typeface="Arial"/>
                <a:sym typeface="Arial"/>
              </a:defRPr>
            </a:pPr>
            <a:r>
              <a:t>RENDICIÓN DE CUENTAS</a:t>
            </a:r>
            <a:br/>
            <a:r>
              <a:rPr>
                <a:solidFill>
                  <a:srgbClr val="00B0F0"/>
                </a:solidFill>
              </a:rPr>
              <a:t>TENDENCIAS Y DESAFÍOS</a:t>
            </a:r>
          </a:p>
        </p:txBody>
      </p:sp>
      <p:pic>
        <p:nvPicPr>
          <p:cNvPr id="204" name="Captura de Pantalla 2021-12-28 a la(s) 22.31.40.png" descr="Captura de Pantalla 2021-12-28 a la(s) 22.31.40.png"/>
          <p:cNvPicPr>
            <a:picLocks noChangeAspect="1"/>
          </p:cNvPicPr>
          <p:nvPr/>
        </p:nvPicPr>
        <p:blipFill>
          <a:blip r:embed="rId2">
            <a:extLst/>
          </a:blip>
          <a:stretch>
            <a:fillRect/>
          </a:stretch>
        </p:blipFill>
        <p:spPr>
          <a:xfrm>
            <a:off x="-1252334" y="26324"/>
            <a:ext cx="7685097" cy="6858001"/>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06" name="Captura de Pantalla 2021-12-28 a la(s) 22.12.14.png" descr="Captura de Pantalla 2021-12-28 a la(s) 22.12.14.png"/>
          <p:cNvPicPr>
            <a:picLocks noChangeAspect="1"/>
          </p:cNvPicPr>
          <p:nvPr/>
        </p:nvPicPr>
        <p:blipFill>
          <a:blip r:embed="rId3">
            <a:extLst/>
          </a:blip>
          <a:stretch>
            <a:fillRect/>
          </a:stretch>
        </p:blipFill>
        <p:spPr>
          <a:xfrm>
            <a:off x="21771" y="-1"/>
            <a:ext cx="12148458" cy="6858001"/>
          </a:xfrm>
          <a:prstGeom prst="rect">
            <a:avLst/>
          </a:prstGeom>
          <a:ln w="12700">
            <a:miter lim="400000"/>
          </a:ln>
        </p:spPr>
      </p:pic>
      <p:sp>
        <p:nvSpPr>
          <p:cNvPr id="207" name="Título 1"/>
          <p:cNvSpPr txBox="1"/>
          <p:nvPr>
            <p:ph type="ctrTitle"/>
          </p:nvPr>
        </p:nvSpPr>
        <p:spPr>
          <a:xfrm>
            <a:off x="387530" y="1041218"/>
            <a:ext cx="10049693" cy="1045030"/>
          </a:xfrm>
          <a:prstGeom prst="rect">
            <a:avLst/>
          </a:prstGeom>
        </p:spPr>
        <p:txBody>
          <a:bodyPr anchor="ctr"/>
          <a:lstStyle/>
          <a:p>
            <a:pPr algn="l" defTabSz="585215">
              <a:defRPr b="1" sz="2304">
                <a:latin typeface="Arial"/>
                <a:ea typeface="Arial"/>
                <a:cs typeface="Arial"/>
                <a:sym typeface="Arial"/>
              </a:defRPr>
            </a:pPr>
            <a:r>
              <a:t>¿QUÉ TENDENCIA MUESTRA EL USO DE LOS RECURSOS PÚBLICOS?</a:t>
            </a:r>
            <a:br/>
            <a:br/>
          </a:p>
        </p:txBody>
      </p:sp>
      <p:sp>
        <p:nvSpPr>
          <p:cNvPr id="208" name="Título 1"/>
          <p:cNvSpPr txBox="1"/>
          <p:nvPr/>
        </p:nvSpPr>
        <p:spPr>
          <a:xfrm>
            <a:off x="2424864" y="1834299"/>
            <a:ext cx="7315201" cy="490395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just">
              <a:lnSpc>
                <a:spcPct val="150000"/>
              </a:lnSpc>
              <a:defRPr>
                <a:solidFill>
                  <a:srgbClr val="0D1F3C"/>
                </a:solidFill>
                <a:latin typeface="Arial"/>
                <a:ea typeface="Arial"/>
                <a:cs typeface="Arial"/>
                <a:sym typeface="Arial"/>
              </a:defRPr>
            </a:pPr>
            <a:r>
              <a:t>La SCEP presenta un nivel de ejecución presupuestaria del </a:t>
            </a:r>
            <a:r>
              <a:rPr sz="3200">
                <a:solidFill>
                  <a:srgbClr val="FF0000"/>
                </a:solidFill>
              </a:rPr>
              <a:t>98.33.%</a:t>
            </a:r>
            <a:r>
              <a:t> el cual se ajusta con la planificación y programación del presente ejercicio fiscal. La mayor erogación presupuestaria se realiza en el "Grupo 0”, puesto que por la naturaleza y mandato de las funciones de coordinación, administración y ejecución de políticas de gobierno en materia de desarrollo urbano y rural, la supervisión y seguimiento al desarrollo de proyectos, las actividades asignadas directamente por mandato presidencial; así como el impulso y coordinación del proceso de descentralización del Organismo Ejecutivo.</a:t>
            </a:r>
            <a:endParaRPr sz="2000">
              <a:solidFill>
                <a:srgbClr val="203864"/>
              </a:solidFill>
            </a:endParaRPr>
          </a:p>
          <a:p>
            <a:pPr algn="ctr">
              <a:lnSpc>
                <a:spcPct val="90000"/>
              </a:lnSpc>
              <a:defRPr sz="2000">
                <a:solidFill>
                  <a:srgbClr val="203864"/>
                </a:solidFill>
                <a:latin typeface="Arial"/>
                <a:ea typeface="Arial"/>
                <a:cs typeface="Arial"/>
                <a:sym typeface="Arial"/>
              </a:defRPr>
            </a:pPr>
            <a:br/>
          </a:p>
        </p:txBody>
      </p:sp>
      <p:pic>
        <p:nvPicPr>
          <p:cNvPr id="209" name="Picture 2" descr="Picture 2"/>
          <p:cNvPicPr>
            <a:picLocks noChangeAspect="1"/>
          </p:cNvPicPr>
          <p:nvPr/>
        </p:nvPicPr>
        <p:blipFill>
          <a:blip r:embed="rId4">
            <a:extLst/>
          </a:blip>
          <a:stretch>
            <a:fillRect/>
          </a:stretch>
        </p:blipFill>
        <p:spPr>
          <a:xfrm>
            <a:off x="-56415" y="1585983"/>
            <a:ext cx="2406216" cy="1927748"/>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11" name="Captura de Pantalla 2021-12-28 a la(s) 22.12.14.png" descr="Captura de Pantalla 2021-12-28 a la(s) 22.12.14.png"/>
          <p:cNvPicPr>
            <a:picLocks noChangeAspect="1"/>
          </p:cNvPicPr>
          <p:nvPr/>
        </p:nvPicPr>
        <p:blipFill>
          <a:blip r:embed="rId3">
            <a:extLst/>
          </a:blip>
          <a:stretch>
            <a:fillRect/>
          </a:stretch>
        </p:blipFill>
        <p:spPr>
          <a:xfrm>
            <a:off x="21771" y="-1"/>
            <a:ext cx="12148458" cy="6858001"/>
          </a:xfrm>
          <a:prstGeom prst="rect">
            <a:avLst/>
          </a:prstGeom>
          <a:ln w="12700">
            <a:miter lim="400000"/>
          </a:ln>
        </p:spPr>
      </p:pic>
      <p:sp>
        <p:nvSpPr>
          <p:cNvPr id="212" name="Título 1"/>
          <p:cNvSpPr txBox="1"/>
          <p:nvPr>
            <p:ph type="ctrTitle"/>
          </p:nvPr>
        </p:nvSpPr>
        <p:spPr>
          <a:xfrm>
            <a:off x="3700365" y="1118260"/>
            <a:ext cx="9788437" cy="1045030"/>
          </a:xfrm>
          <a:prstGeom prst="rect">
            <a:avLst/>
          </a:prstGeom>
        </p:spPr>
        <p:txBody>
          <a:bodyPr anchor="ctr"/>
          <a:lstStyle/>
          <a:p>
            <a:pPr algn="l" defTabSz="429768">
              <a:defRPr b="1" sz="1692">
                <a:latin typeface="Arial"/>
                <a:ea typeface="Arial"/>
                <a:cs typeface="Arial"/>
                <a:sym typeface="Arial"/>
              </a:defRPr>
            </a:pPr>
            <a:r>
              <a:t>¿QUÉ RESULTADOS SE </a:t>
            </a:r>
          </a:p>
          <a:p>
            <a:pPr algn="l" defTabSz="429768">
              <a:defRPr b="1" sz="1692">
                <a:latin typeface="Arial"/>
                <a:ea typeface="Arial"/>
                <a:cs typeface="Arial"/>
                <a:sym typeface="Arial"/>
              </a:defRPr>
            </a:pPr>
            <a:r>
              <a:t>OBTUVIERON EN EL MARCO DE LA PGG?</a:t>
            </a:r>
            <a:br/>
            <a:br/>
          </a:p>
        </p:txBody>
      </p:sp>
      <p:sp>
        <p:nvSpPr>
          <p:cNvPr id="213" name="Título 1"/>
          <p:cNvSpPr txBox="1"/>
          <p:nvPr/>
        </p:nvSpPr>
        <p:spPr>
          <a:xfrm>
            <a:off x="3760470" y="2250231"/>
            <a:ext cx="7315201" cy="543937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nSpc>
                <a:spcPct val="150000"/>
              </a:lnSpc>
              <a:defRPr sz="1400">
                <a:latin typeface="Arial"/>
                <a:ea typeface="Arial"/>
                <a:cs typeface="Arial"/>
                <a:sym typeface="Arial"/>
              </a:defRPr>
            </a:pPr>
            <a:r>
              <a:t>La </a:t>
            </a:r>
            <a:r>
              <a:rPr b="1">
                <a:solidFill>
                  <a:srgbClr val="0070C0"/>
                </a:solidFill>
              </a:rPr>
              <a:t>Política General de Gobierno </a:t>
            </a:r>
            <a:r>
              <a:t>(PGG) es el plan de acción del Gobierno de Guatemala, en donde se plasman los objetivos estratégicos y los lineamientos de las políticas públicas.</a:t>
            </a:r>
            <a:endParaRPr sz="4000">
              <a:solidFill>
                <a:srgbClr val="0D1F3C"/>
              </a:solidFill>
              <a:latin typeface="Montserrat Bold"/>
              <a:ea typeface="Montserrat Bold"/>
              <a:cs typeface="Montserrat Bold"/>
              <a:sym typeface="Montserrat Bold"/>
            </a:endParaRPr>
          </a:p>
          <a:p>
            <a:pPr>
              <a:lnSpc>
                <a:spcPct val="150000"/>
              </a:lnSpc>
              <a:defRPr sz="1400">
                <a:latin typeface="Arial"/>
                <a:ea typeface="Arial"/>
                <a:cs typeface="Arial"/>
                <a:sym typeface="Arial"/>
              </a:defRPr>
            </a:pPr>
          </a:p>
          <a:p>
            <a:pPr>
              <a:lnSpc>
                <a:spcPct val="150000"/>
              </a:lnSpc>
              <a:defRPr sz="1400">
                <a:latin typeface="Arial"/>
                <a:ea typeface="Arial"/>
                <a:cs typeface="Arial"/>
                <a:sym typeface="Arial"/>
              </a:defRPr>
            </a:pPr>
            <a:r>
              <a:t>“</a:t>
            </a:r>
            <a:r>
              <a:rPr u="sng"/>
              <a:t>La institución</a:t>
            </a:r>
            <a:r>
              <a:t>”, durante el cuatrimestre reportado colaboró con el cumplimiento de la PGG mediante: </a:t>
            </a:r>
            <a:endParaRPr sz="4000">
              <a:solidFill>
                <a:srgbClr val="0D1F3C"/>
              </a:solidFill>
              <a:latin typeface="Montserrat Bold"/>
              <a:ea typeface="Montserrat Bold"/>
              <a:cs typeface="Montserrat Bold"/>
              <a:sym typeface="Montserrat Bold"/>
            </a:endParaRPr>
          </a:p>
          <a:p>
            <a:pPr>
              <a:lnSpc>
                <a:spcPct val="150000"/>
              </a:lnSpc>
              <a:defRPr b="1" sz="1400">
                <a:solidFill>
                  <a:srgbClr val="0D1F3C"/>
                </a:solidFill>
                <a:latin typeface="Arial"/>
                <a:ea typeface="Arial"/>
                <a:cs typeface="Arial"/>
                <a:sym typeface="Arial"/>
              </a:defRPr>
            </a:pPr>
            <a:r>
              <a:t>	- </a:t>
            </a:r>
            <a:r>
              <a:rPr b="0"/>
              <a:t>La Estrategia de descentralización</a:t>
            </a:r>
            <a:endParaRPr b="0" sz="4000">
              <a:latin typeface="Montserrat Bold"/>
              <a:ea typeface="Montserrat Bold"/>
              <a:cs typeface="Montserrat Bold"/>
              <a:sym typeface="Montserrat Bold"/>
            </a:endParaRPr>
          </a:p>
          <a:p>
            <a:pPr>
              <a:lnSpc>
                <a:spcPct val="150000"/>
              </a:lnSpc>
              <a:defRPr sz="1400">
                <a:solidFill>
                  <a:srgbClr val="0D1F3C"/>
                </a:solidFill>
                <a:latin typeface="Arial"/>
                <a:ea typeface="Arial"/>
                <a:cs typeface="Arial"/>
                <a:sym typeface="Arial"/>
              </a:defRPr>
            </a:pPr>
            <a:r>
              <a:t>	- Acciones de desconcentración por medio de las 	  	  Jornadas Móviles</a:t>
            </a:r>
            <a:endParaRPr sz="4000">
              <a:latin typeface="Montserrat Bold"/>
              <a:ea typeface="Montserrat Bold"/>
              <a:cs typeface="Montserrat Bold"/>
              <a:sym typeface="Montserrat Bold"/>
            </a:endParaRPr>
          </a:p>
          <a:p>
            <a:pPr>
              <a:lnSpc>
                <a:spcPct val="150000"/>
              </a:lnSpc>
              <a:defRPr sz="1400">
                <a:solidFill>
                  <a:srgbClr val="0D1F3C"/>
                </a:solidFill>
                <a:latin typeface="Arial"/>
                <a:ea typeface="Arial"/>
                <a:cs typeface="Arial"/>
                <a:sym typeface="Arial"/>
              </a:defRPr>
            </a:pPr>
            <a:r>
              <a:t>	- Ruta de Trabajo para la Implementación de la 	     	   estrategia de Descentralización del Organismo Ejecutivo.</a:t>
            </a:r>
            <a:endParaRPr sz="4000">
              <a:latin typeface="Montserrat Bold"/>
              <a:ea typeface="Montserrat Bold"/>
              <a:cs typeface="Montserrat Bold"/>
              <a:sym typeface="Montserrat Bold"/>
            </a:endParaRPr>
          </a:p>
          <a:p>
            <a:pPr>
              <a:lnSpc>
                <a:spcPct val="90000"/>
              </a:lnSpc>
              <a:defRPr sz="1400">
                <a:solidFill>
                  <a:srgbClr val="0D1F3C"/>
                </a:solidFill>
                <a:latin typeface="Arial"/>
                <a:ea typeface="Arial"/>
                <a:cs typeface="Arial"/>
                <a:sym typeface="Arial"/>
              </a:defRPr>
            </a:pPr>
            <a:r>
              <a:t>Carta de entendimiento entre la Facultad de Ciencias Económicas de la USAC y su Programa de Practicas Estudiantiles en la Comunidad (PROPEC) y la SCEP.</a:t>
            </a:r>
            <a:endParaRPr sz="4000">
              <a:latin typeface="Montserrat Bold"/>
              <a:ea typeface="Montserrat Bold"/>
              <a:cs typeface="Montserrat Bold"/>
              <a:sym typeface="Montserrat Bold"/>
            </a:endParaRPr>
          </a:p>
          <a:p>
            <a:pPr>
              <a:lnSpc>
                <a:spcPct val="90000"/>
              </a:lnSpc>
              <a:defRPr sz="1400">
                <a:solidFill>
                  <a:srgbClr val="0D1F3C"/>
                </a:solidFill>
                <a:latin typeface="Arial"/>
                <a:ea typeface="Arial"/>
                <a:cs typeface="Arial"/>
                <a:sym typeface="Arial"/>
              </a:defRPr>
            </a:pPr>
            <a:r>
              <a:t>Acciones de desconcentración por medio de las Jornadas Móviles de Servicios Integrados.</a:t>
            </a:r>
            <a:endParaRPr sz="4000">
              <a:latin typeface="Montserrat Bold"/>
              <a:ea typeface="Montserrat Bold"/>
              <a:cs typeface="Montserrat Bold"/>
              <a:sym typeface="Montserrat Bold"/>
            </a:endParaRPr>
          </a:p>
          <a:p>
            <a:pPr>
              <a:lnSpc>
                <a:spcPct val="90000"/>
              </a:lnSpc>
              <a:defRPr sz="1400">
                <a:solidFill>
                  <a:srgbClr val="0D1F3C"/>
                </a:solidFill>
                <a:latin typeface="Arial"/>
                <a:ea typeface="Arial"/>
                <a:cs typeface="Arial"/>
                <a:sym typeface="Arial"/>
              </a:defRPr>
            </a:pPr>
            <a:r>
              <a:t>Preinversión e inversión pública.</a:t>
            </a:r>
            <a:endParaRPr sz="4000">
              <a:latin typeface="Montserrat Bold"/>
              <a:ea typeface="Montserrat Bold"/>
              <a:cs typeface="Montserrat Bold"/>
              <a:sym typeface="Montserrat Bold"/>
            </a:endParaRPr>
          </a:p>
          <a:p>
            <a:pPr>
              <a:lnSpc>
                <a:spcPct val="90000"/>
              </a:lnSpc>
              <a:defRPr sz="1400">
                <a:solidFill>
                  <a:srgbClr val="0D1F3C"/>
                </a:solidFill>
                <a:latin typeface="Arial"/>
                <a:ea typeface="Arial"/>
                <a:cs typeface="Arial"/>
                <a:sym typeface="Arial"/>
              </a:defRPr>
            </a:pPr>
            <a:r>
              <a:t>Convenios interinstitucionales</a:t>
            </a:r>
            <a:endParaRPr sz="4000">
              <a:latin typeface="Montserrat Bold"/>
              <a:ea typeface="Montserrat Bold"/>
              <a:cs typeface="Montserrat Bold"/>
              <a:sym typeface="Montserrat Bold"/>
            </a:endParaRPr>
          </a:p>
          <a:p>
            <a:pPr algn="just">
              <a:lnSpc>
                <a:spcPct val="150000"/>
              </a:lnSpc>
              <a:defRPr sz="1200">
                <a:solidFill>
                  <a:srgbClr val="0D1F3C"/>
                </a:solidFill>
                <a:latin typeface="Arial"/>
                <a:ea typeface="Arial"/>
                <a:cs typeface="Arial"/>
                <a:sym typeface="Arial"/>
              </a:defRPr>
            </a:pPr>
          </a:p>
          <a:p>
            <a:pPr algn="just">
              <a:lnSpc>
                <a:spcPct val="150000"/>
              </a:lnSpc>
              <a:defRPr sz="1200">
                <a:solidFill>
                  <a:srgbClr val="0D1F3C"/>
                </a:solidFill>
                <a:latin typeface="Arial"/>
                <a:ea typeface="Arial"/>
                <a:cs typeface="Arial"/>
                <a:sym typeface="Arial"/>
              </a:defRPr>
            </a:pPr>
          </a:p>
          <a:p>
            <a:pPr algn="just">
              <a:lnSpc>
                <a:spcPct val="150000"/>
              </a:lnSpc>
              <a:defRPr sz="1200">
                <a:solidFill>
                  <a:srgbClr val="0D1F3C"/>
                </a:solidFill>
                <a:latin typeface="Arial"/>
                <a:ea typeface="Arial"/>
                <a:cs typeface="Arial"/>
                <a:sym typeface="Arial"/>
              </a:defRPr>
            </a:pPr>
          </a:p>
          <a:p>
            <a:pPr algn="just">
              <a:lnSpc>
                <a:spcPct val="150000"/>
              </a:lnSpc>
              <a:defRPr sz="1200">
                <a:solidFill>
                  <a:srgbClr val="0D1F3C"/>
                </a:solidFill>
                <a:latin typeface="Montserrat Bold"/>
                <a:ea typeface="Montserrat Bold"/>
                <a:cs typeface="Montserrat Bold"/>
                <a:sym typeface="Montserrat Bold"/>
              </a:defRPr>
            </a:pPr>
            <a:r>
              <a:t>	 </a:t>
            </a:r>
            <a:endParaRPr b="1">
              <a:solidFill>
                <a:srgbClr val="203864"/>
              </a:solidFill>
              <a:latin typeface="Arial"/>
              <a:ea typeface="Arial"/>
              <a:cs typeface="Arial"/>
              <a:sym typeface="Arial"/>
            </a:endParaRPr>
          </a:p>
          <a:p>
            <a:pPr algn="ctr">
              <a:lnSpc>
                <a:spcPct val="90000"/>
              </a:lnSpc>
              <a:defRPr sz="1200">
                <a:solidFill>
                  <a:srgbClr val="203864"/>
                </a:solidFill>
                <a:latin typeface="Arial"/>
                <a:ea typeface="Arial"/>
                <a:cs typeface="Arial"/>
                <a:sym typeface="Arial"/>
              </a:defRPr>
            </a:pPr>
            <a:br/>
          </a:p>
        </p:txBody>
      </p:sp>
      <p:sp>
        <p:nvSpPr>
          <p:cNvPr id="214" name="Título 1"/>
          <p:cNvSpPr txBox="1"/>
          <p:nvPr/>
        </p:nvSpPr>
        <p:spPr>
          <a:xfrm>
            <a:off x="433250" y="2086247"/>
            <a:ext cx="3235781" cy="277204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lnSpc>
                <a:spcPct val="150000"/>
              </a:lnSpc>
              <a:defRPr sz="1500">
                <a:latin typeface="Arial"/>
                <a:ea typeface="Arial"/>
                <a:cs typeface="Arial"/>
                <a:sym typeface="Arial"/>
              </a:defRPr>
            </a:pPr>
            <a:br/>
            <a:r>
              <a:t>Se contribuyó con los pilares</a:t>
            </a:r>
            <a:endParaRPr sz="3900">
              <a:solidFill>
                <a:srgbClr val="0D1F3C"/>
              </a:solidFill>
              <a:latin typeface="Montserrat Bold"/>
              <a:ea typeface="Montserrat Bold"/>
              <a:cs typeface="Montserrat Bold"/>
              <a:sym typeface="Montserrat Bold"/>
            </a:endParaRPr>
          </a:p>
          <a:p>
            <a:pPr>
              <a:lnSpc>
                <a:spcPct val="150000"/>
              </a:lnSpc>
              <a:defRPr b="1" sz="2000">
                <a:solidFill>
                  <a:srgbClr val="0D1F3C"/>
                </a:solidFill>
                <a:latin typeface="Arial"/>
                <a:ea typeface="Arial"/>
                <a:cs typeface="Arial"/>
                <a:sym typeface="Arial"/>
              </a:defRPr>
            </a:pPr>
            <a:r>
              <a:t>en el cuarto pilar estratégico “Estado Responsable, Transparente y Efectivo”.</a:t>
            </a:r>
          </a:p>
        </p:txBody>
      </p:sp>
      <p:pic>
        <p:nvPicPr>
          <p:cNvPr id="215" name="Picture 6" descr="Picture 6"/>
          <p:cNvPicPr>
            <a:picLocks noChangeAspect="1"/>
          </p:cNvPicPr>
          <p:nvPr/>
        </p:nvPicPr>
        <p:blipFill>
          <a:blip r:embed="rId4">
            <a:extLst/>
          </a:blip>
          <a:stretch>
            <a:fillRect/>
          </a:stretch>
        </p:blipFill>
        <p:spPr>
          <a:xfrm>
            <a:off x="769153" y="662082"/>
            <a:ext cx="1482930" cy="1475869"/>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17" name="Captura de Pantalla 2021-12-28 a la(s) 22.12.14.png" descr="Captura de Pantalla 2021-12-28 a la(s) 22.12.14.png"/>
          <p:cNvPicPr>
            <a:picLocks noChangeAspect="1"/>
          </p:cNvPicPr>
          <p:nvPr/>
        </p:nvPicPr>
        <p:blipFill>
          <a:blip r:embed="rId3">
            <a:extLst/>
          </a:blip>
          <a:stretch>
            <a:fillRect/>
          </a:stretch>
        </p:blipFill>
        <p:spPr>
          <a:xfrm>
            <a:off x="21771" y="-1"/>
            <a:ext cx="12148458" cy="6858001"/>
          </a:xfrm>
          <a:prstGeom prst="rect">
            <a:avLst/>
          </a:prstGeom>
          <a:ln w="12700">
            <a:miter lim="400000"/>
          </a:ln>
        </p:spPr>
      </p:pic>
      <p:sp>
        <p:nvSpPr>
          <p:cNvPr id="218" name="Título 1"/>
          <p:cNvSpPr txBox="1"/>
          <p:nvPr>
            <p:ph type="ctrTitle"/>
          </p:nvPr>
        </p:nvSpPr>
        <p:spPr>
          <a:xfrm>
            <a:off x="387531" y="1041218"/>
            <a:ext cx="9788436" cy="1045030"/>
          </a:xfrm>
          <a:prstGeom prst="rect">
            <a:avLst/>
          </a:prstGeom>
        </p:spPr>
        <p:txBody>
          <a:bodyPr anchor="ctr"/>
          <a:lstStyle/>
          <a:p>
            <a:pPr algn="l" defTabSz="594359">
              <a:defRPr b="1" sz="2340">
                <a:latin typeface="Arial"/>
                <a:ea typeface="Arial"/>
                <a:cs typeface="Arial"/>
                <a:sym typeface="Arial"/>
              </a:defRPr>
            </a:pPr>
            <a:r>
              <a:t>¿QUÉ MEDIDAS DE TRANSPARENCIA SE HAN APLICADO?</a:t>
            </a:r>
            <a:br/>
            <a:br/>
          </a:p>
        </p:txBody>
      </p:sp>
      <p:sp>
        <p:nvSpPr>
          <p:cNvPr id="219" name="Título 1"/>
          <p:cNvSpPr txBox="1"/>
          <p:nvPr/>
        </p:nvSpPr>
        <p:spPr>
          <a:xfrm>
            <a:off x="3081200" y="2053222"/>
            <a:ext cx="7315201" cy="4110914"/>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just">
              <a:lnSpc>
                <a:spcPct val="150000"/>
              </a:lnSpc>
              <a:defRPr sz="2000">
                <a:solidFill>
                  <a:srgbClr val="0D1F3C"/>
                </a:solidFill>
                <a:latin typeface="Arial"/>
                <a:ea typeface="Arial"/>
                <a:cs typeface="Arial"/>
                <a:sym typeface="Arial"/>
              </a:defRPr>
            </a:pPr>
            <a:r>
              <a:t>Es de resaltar que en el “Informe de Supervisión de Portal Electrónico de la Secretaría de Coordinación Ejecutiva de la Presidencia”, que realiza la Procuraduría de Derechos Humanos, durante el presente año, la SCEP obtuvo una calificación de 91.43 de un máximo de 100.00 puntos, considerándose como un buen resultado  en referencia a las publicaciones y acceso a documentos, conforme lo indica la Ley de Acceso a la Información Pública.</a:t>
            </a:r>
            <a:endParaRPr>
              <a:solidFill>
                <a:srgbClr val="203864"/>
              </a:solidFill>
            </a:endParaRPr>
          </a:p>
          <a:p>
            <a:pPr algn="ctr">
              <a:lnSpc>
                <a:spcPct val="90000"/>
              </a:lnSpc>
              <a:defRPr sz="2000">
                <a:solidFill>
                  <a:srgbClr val="203864"/>
                </a:solidFill>
                <a:latin typeface="Arial"/>
                <a:ea typeface="Arial"/>
                <a:cs typeface="Arial"/>
                <a:sym typeface="Arial"/>
              </a:defRPr>
            </a:pPr>
            <a:br/>
          </a:p>
        </p:txBody>
      </p:sp>
      <p:pic>
        <p:nvPicPr>
          <p:cNvPr id="220" name="Picture 10" descr="Picture 10"/>
          <p:cNvPicPr>
            <a:picLocks noChangeAspect="1"/>
          </p:cNvPicPr>
          <p:nvPr/>
        </p:nvPicPr>
        <p:blipFill>
          <a:blip r:embed="rId4">
            <a:extLst/>
          </a:blip>
          <a:stretch>
            <a:fillRect/>
          </a:stretch>
        </p:blipFill>
        <p:spPr>
          <a:xfrm>
            <a:off x="879201" y="1712802"/>
            <a:ext cx="1471206" cy="1471207"/>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22" name="Captura de Pantalla 2021-12-28 a la(s) 22.12.14.png" descr="Captura de Pantalla 2021-12-28 a la(s) 22.12.14.png"/>
          <p:cNvPicPr>
            <a:picLocks noChangeAspect="1"/>
          </p:cNvPicPr>
          <p:nvPr/>
        </p:nvPicPr>
        <p:blipFill>
          <a:blip r:embed="rId3">
            <a:extLst/>
          </a:blip>
          <a:stretch>
            <a:fillRect/>
          </a:stretch>
        </p:blipFill>
        <p:spPr>
          <a:xfrm>
            <a:off x="21771" y="0"/>
            <a:ext cx="12148458" cy="6858001"/>
          </a:xfrm>
          <a:prstGeom prst="rect">
            <a:avLst/>
          </a:prstGeom>
          <a:ln w="12700">
            <a:miter lim="400000"/>
          </a:ln>
        </p:spPr>
      </p:pic>
      <p:sp>
        <p:nvSpPr>
          <p:cNvPr id="223" name="Título 1"/>
          <p:cNvSpPr txBox="1"/>
          <p:nvPr>
            <p:ph type="ctrTitle"/>
          </p:nvPr>
        </p:nvSpPr>
        <p:spPr>
          <a:xfrm>
            <a:off x="387531" y="1041218"/>
            <a:ext cx="9788436" cy="1045030"/>
          </a:xfrm>
          <a:prstGeom prst="rect">
            <a:avLst/>
          </a:prstGeom>
        </p:spPr>
        <p:txBody>
          <a:bodyPr anchor="ctr"/>
          <a:lstStyle/>
          <a:p>
            <a:pPr algn="l" defTabSz="594359">
              <a:defRPr b="1" sz="2340">
                <a:latin typeface="Arial"/>
                <a:ea typeface="Arial"/>
                <a:cs typeface="Arial"/>
                <a:sym typeface="Arial"/>
              </a:defRPr>
            </a:pPr>
            <a:r>
              <a:t>¿QUÉ DESAFÍOS INSTITUCIONALES SE TIENEN DURANTE 2022?</a:t>
            </a:r>
            <a:br/>
            <a:br/>
          </a:p>
        </p:txBody>
      </p:sp>
      <p:sp>
        <p:nvSpPr>
          <p:cNvPr id="224" name="Título 1"/>
          <p:cNvSpPr txBox="1"/>
          <p:nvPr/>
        </p:nvSpPr>
        <p:spPr>
          <a:xfrm>
            <a:off x="2462211" y="2142275"/>
            <a:ext cx="7315201" cy="63145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marL="342900" indent="-342900" algn="just">
              <a:lnSpc>
                <a:spcPct val="90000"/>
              </a:lnSpc>
              <a:buSzPct val="100000"/>
              <a:buChar char="-"/>
              <a:defRPr>
                <a:solidFill>
                  <a:srgbClr val="0D1F3C"/>
                </a:solidFill>
                <a:latin typeface="Arial"/>
                <a:ea typeface="Arial"/>
                <a:cs typeface="Arial"/>
                <a:sym typeface="Arial"/>
              </a:defRPr>
            </a:pPr>
            <a:r>
              <a:t>Seguir fortaleciendo e impulsando el Sistema Electrónico para la Administración de Procesos de Proyectos de Consejos de Desarrollo -SIPROCODE-.</a:t>
            </a:r>
            <a:endParaRPr sz="4000">
              <a:latin typeface="Montserrat Bold"/>
              <a:ea typeface="Montserrat Bold"/>
              <a:cs typeface="Montserrat Bold"/>
              <a:sym typeface="Montserrat Bold"/>
            </a:endParaRPr>
          </a:p>
          <a:p>
            <a:pPr algn="just">
              <a:lnSpc>
                <a:spcPct val="90000"/>
              </a:lnSpc>
              <a:defRPr>
                <a:solidFill>
                  <a:srgbClr val="0D1F3C"/>
                </a:solidFill>
                <a:latin typeface="Arial"/>
                <a:ea typeface="Arial"/>
                <a:cs typeface="Arial"/>
                <a:sym typeface="Arial"/>
              </a:defRPr>
            </a:pPr>
          </a:p>
          <a:p>
            <a:pPr marL="342900" indent="-342900" algn="just">
              <a:lnSpc>
                <a:spcPct val="90000"/>
              </a:lnSpc>
              <a:buSzPct val="100000"/>
              <a:buChar char="-"/>
              <a:defRPr>
                <a:solidFill>
                  <a:srgbClr val="0D1F3C"/>
                </a:solidFill>
                <a:latin typeface="Arial"/>
                <a:ea typeface="Arial"/>
                <a:cs typeface="Arial"/>
                <a:sym typeface="Arial"/>
              </a:defRPr>
            </a:pPr>
            <a:r>
              <a:t>Fortalecer el apoyo a los Consejos Departamentales de Desarrollo, orientado a una efectiva ejecución de los recursos de inversión administrados por estos. </a:t>
            </a:r>
          </a:p>
          <a:p>
            <a:pPr algn="just">
              <a:lnSpc>
                <a:spcPct val="90000"/>
              </a:lnSpc>
              <a:defRPr>
                <a:solidFill>
                  <a:srgbClr val="0D1F3C"/>
                </a:solidFill>
                <a:latin typeface="Arial"/>
                <a:ea typeface="Arial"/>
                <a:cs typeface="Arial"/>
                <a:sym typeface="Arial"/>
              </a:defRPr>
            </a:pPr>
          </a:p>
          <a:p>
            <a:pPr marL="342900" indent="-342900" algn="just">
              <a:lnSpc>
                <a:spcPct val="90000"/>
              </a:lnSpc>
              <a:buSzPct val="100000"/>
              <a:buChar char="-"/>
              <a:defRPr>
                <a:solidFill>
                  <a:srgbClr val="0D1F3C"/>
                </a:solidFill>
                <a:latin typeface="Arial"/>
                <a:ea typeface="Arial"/>
                <a:cs typeface="Arial"/>
                <a:sym typeface="Arial"/>
              </a:defRPr>
            </a:pPr>
            <a:r>
              <a:t>Continuar con el proceso planificado y continuo de descentralización con el propósito de acercar los servicios a la población y que estos sean oportunos y de calidad.</a:t>
            </a:r>
            <a:endParaRPr sz="4000">
              <a:latin typeface="Montserrat Bold"/>
              <a:ea typeface="Montserrat Bold"/>
              <a:cs typeface="Montserrat Bold"/>
              <a:sym typeface="Montserrat Bold"/>
            </a:endParaRPr>
          </a:p>
          <a:p>
            <a:pPr algn="just">
              <a:lnSpc>
                <a:spcPct val="90000"/>
              </a:lnSpc>
              <a:defRPr>
                <a:solidFill>
                  <a:srgbClr val="0D1F3C"/>
                </a:solidFill>
                <a:latin typeface="Arial"/>
                <a:ea typeface="Arial"/>
                <a:cs typeface="Arial"/>
                <a:sym typeface="Arial"/>
              </a:defRPr>
            </a:pPr>
          </a:p>
          <a:p>
            <a:pPr marL="342900" indent="-342900" algn="just">
              <a:lnSpc>
                <a:spcPct val="90000"/>
              </a:lnSpc>
              <a:buSzPct val="100000"/>
              <a:buChar char="-"/>
              <a:defRPr>
                <a:solidFill>
                  <a:srgbClr val="0D1F3C"/>
                </a:solidFill>
                <a:latin typeface="Arial"/>
                <a:ea typeface="Arial"/>
                <a:cs typeface="Arial"/>
                <a:sym typeface="Arial"/>
              </a:defRPr>
            </a:pPr>
            <a:r>
              <a:t>Implementar las mesas territoriales definidas dentro de la ruta de descentralización.</a:t>
            </a:r>
            <a:endParaRPr sz="4000">
              <a:latin typeface="Montserrat Bold"/>
              <a:ea typeface="Montserrat Bold"/>
              <a:cs typeface="Montserrat Bold"/>
              <a:sym typeface="Montserrat Bold"/>
            </a:endParaRPr>
          </a:p>
          <a:p>
            <a:pPr algn="just">
              <a:lnSpc>
                <a:spcPct val="90000"/>
              </a:lnSpc>
              <a:defRPr>
                <a:solidFill>
                  <a:srgbClr val="0D1F3C"/>
                </a:solidFill>
                <a:latin typeface="Arial"/>
                <a:ea typeface="Arial"/>
                <a:cs typeface="Arial"/>
                <a:sym typeface="Arial"/>
              </a:defRPr>
            </a:pPr>
          </a:p>
          <a:p>
            <a:pPr marL="342900" indent="-342900" algn="just">
              <a:lnSpc>
                <a:spcPct val="90000"/>
              </a:lnSpc>
              <a:buSzPct val="100000"/>
              <a:buChar char="-"/>
              <a:defRPr>
                <a:solidFill>
                  <a:srgbClr val="0D1F3C"/>
                </a:solidFill>
                <a:latin typeface="Arial"/>
                <a:ea typeface="Arial"/>
                <a:cs typeface="Arial"/>
                <a:sym typeface="Arial"/>
              </a:defRPr>
            </a:pPr>
            <a:r>
              <a:t>Elaborar e iniciar con la implementación del Plan Nacional de Capacitación y Descentralización.   </a:t>
            </a:r>
            <a:endParaRPr sz="4000">
              <a:latin typeface="Montserrat Bold"/>
              <a:ea typeface="Montserrat Bold"/>
              <a:cs typeface="Montserrat Bold"/>
              <a:sym typeface="Montserrat Bold"/>
            </a:endParaRPr>
          </a:p>
          <a:p>
            <a:pPr algn="just">
              <a:lnSpc>
                <a:spcPct val="90000"/>
              </a:lnSpc>
              <a:defRPr sz="2000">
                <a:solidFill>
                  <a:srgbClr val="0D1F3C"/>
                </a:solidFill>
                <a:latin typeface="Arial"/>
                <a:ea typeface="Arial"/>
                <a:cs typeface="Arial"/>
                <a:sym typeface="Arial"/>
              </a:defRPr>
            </a:pPr>
          </a:p>
          <a:p>
            <a:pPr marL="342900" indent="-342900" algn="just">
              <a:lnSpc>
                <a:spcPct val="90000"/>
              </a:lnSpc>
              <a:buSzPct val="100000"/>
              <a:buChar char="-"/>
              <a:defRPr sz="2000">
                <a:solidFill>
                  <a:srgbClr val="0D1F3C"/>
                </a:solidFill>
                <a:latin typeface="Arial"/>
                <a:ea typeface="Arial"/>
                <a:cs typeface="Arial"/>
                <a:sym typeface="Arial"/>
              </a:defRPr>
            </a:pPr>
          </a:p>
          <a:p>
            <a:pPr marL="342900" indent="-342900" algn="just">
              <a:lnSpc>
                <a:spcPct val="90000"/>
              </a:lnSpc>
              <a:buSzPct val="100000"/>
              <a:buChar char="-"/>
              <a:defRPr sz="2000">
                <a:solidFill>
                  <a:srgbClr val="0D1F3C"/>
                </a:solidFill>
                <a:latin typeface="Arial"/>
                <a:ea typeface="Arial"/>
                <a:cs typeface="Arial"/>
                <a:sym typeface="Arial"/>
              </a:defRPr>
            </a:pPr>
          </a:p>
          <a:p>
            <a:pPr marL="342900" indent="-342900" algn="just">
              <a:lnSpc>
                <a:spcPct val="90000"/>
              </a:lnSpc>
              <a:buSzPct val="100000"/>
              <a:buChar char="-"/>
              <a:defRPr sz="2000">
                <a:solidFill>
                  <a:srgbClr val="0D1F3C"/>
                </a:solidFill>
                <a:latin typeface="Arial"/>
                <a:ea typeface="Arial"/>
                <a:cs typeface="Arial"/>
                <a:sym typeface="Arial"/>
              </a:defRPr>
            </a:pPr>
          </a:p>
          <a:p>
            <a:pPr marL="342900" indent="-342900" algn="just">
              <a:lnSpc>
                <a:spcPct val="90000"/>
              </a:lnSpc>
              <a:buSzPct val="100000"/>
              <a:buChar char="-"/>
              <a:defRPr sz="2000">
                <a:solidFill>
                  <a:srgbClr val="0D1F3C"/>
                </a:solidFill>
                <a:latin typeface="Arial"/>
                <a:ea typeface="Arial"/>
                <a:cs typeface="Arial"/>
                <a:sym typeface="Arial"/>
              </a:defRPr>
            </a:pPr>
          </a:p>
          <a:p>
            <a:pPr algn="ctr">
              <a:lnSpc>
                <a:spcPct val="90000"/>
              </a:lnSpc>
              <a:defRPr sz="2000">
                <a:solidFill>
                  <a:srgbClr val="203864"/>
                </a:solidFill>
                <a:latin typeface="Arial"/>
                <a:ea typeface="Arial"/>
                <a:cs typeface="Arial"/>
                <a:sym typeface="Arial"/>
              </a:defRPr>
            </a:pPr>
          </a:p>
          <a:p>
            <a:pPr algn="ctr">
              <a:lnSpc>
                <a:spcPct val="90000"/>
              </a:lnSpc>
              <a:defRPr sz="2000">
                <a:solidFill>
                  <a:srgbClr val="203864"/>
                </a:solidFill>
                <a:latin typeface="Arial"/>
                <a:ea typeface="Arial"/>
                <a:cs typeface="Arial"/>
                <a:sym typeface="Arial"/>
              </a:defRPr>
            </a:pPr>
            <a:br/>
          </a:p>
        </p:txBody>
      </p:sp>
      <p:pic>
        <p:nvPicPr>
          <p:cNvPr id="225" name="Picture 2" descr="Picture 2"/>
          <p:cNvPicPr>
            <a:picLocks noChangeAspect="1"/>
          </p:cNvPicPr>
          <p:nvPr/>
        </p:nvPicPr>
        <p:blipFill>
          <a:blip r:embed="rId4">
            <a:extLst/>
          </a:blip>
          <a:stretch>
            <a:fillRect/>
          </a:stretch>
        </p:blipFill>
        <p:spPr>
          <a:xfrm>
            <a:off x="425322" y="1809474"/>
            <a:ext cx="1796961" cy="1814842"/>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27" name="Imagen 1" descr="Imagen 1"/>
          <p:cNvPicPr>
            <a:picLocks noChangeAspect="1"/>
          </p:cNvPicPr>
          <p:nvPr/>
        </p:nvPicPr>
        <p:blipFill>
          <a:blip r:embed="rId3">
            <a:extLst/>
          </a:blip>
          <a:stretch>
            <a:fillRect/>
          </a:stretch>
        </p:blipFill>
        <p:spPr>
          <a:xfrm>
            <a:off x="-88517" y="-82934"/>
            <a:ext cx="12438172" cy="7081820"/>
          </a:xfrm>
          <a:prstGeom prst="rect">
            <a:avLst/>
          </a:prstGeom>
          <a:ln w="12700">
            <a:miter lim="400000"/>
          </a:ln>
        </p:spPr>
      </p:pic>
      <p:grpSp>
        <p:nvGrpSpPr>
          <p:cNvPr id="230" name="Rectángulo 2"/>
          <p:cNvGrpSpPr/>
          <p:nvPr/>
        </p:nvGrpSpPr>
        <p:grpSpPr>
          <a:xfrm>
            <a:off x="6337012" y="87464"/>
            <a:ext cx="1558457" cy="938254"/>
            <a:chOff x="0" y="0"/>
            <a:chExt cx="1558456" cy="938253"/>
          </a:xfrm>
        </p:grpSpPr>
        <p:sp>
          <p:nvSpPr>
            <p:cNvPr id="228" name="Rectángulo"/>
            <p:cNvSpPr/>
            <p:nvPr/>
          </p:nvSpPr>
          <p:spPr>
            <a:xfrm>
              <a:off x="-1" y="0"/>
              <a:ext cx="1558458" cy="938254"/>
            </a:xfrm>
            <a:prstGeom prst="rect">
              <a:avLst/>
            </a:prstGeom>
            <a:solidFill>
              <a:srgbClr val="FFFFFF"/>
            </a:solidFill>
            <a:ln w="12700"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229" name="SS"/>
            <p:cNvSpPr txBox="1"/>
            <p:nvPr/>
          </p:nvSpPr>
          <p:spPr>
            <a:xfrm>
              <a:off x="45719" y="302583"/>
              <a:ext cx="1467018"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SS</a:t>
              </a:r>
            </a:p>
          </p:txBody>
        </p:sp>
      </p:grpSp>
      <p:sp>
        <p:nvSpPr>
          <p:cNvPr id="231" name="CuadroTexto 4"/>
          <p:cNvSpPr txBox="1"/>
          <p:nvPr/>
        </p:nvSpPr>
        <p:spPr>
          <a:xfrm>
            <a:off x="6374958" y="171869"/>
            <a:ext cx="2484783" cy="6964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100">
                <a:solidFill>
                  <a:srgbClr val="0D1F3C"/>
                </a:solidFill>
                <a:latin typeface="Arial"/>
                <a:ea typeface="Arial"/>
                <a:cs typeface="Arial"/>
                <a:sym typeface="Arial"/>
              </a:defRPr>
            </a:pPr>
            <a:r>
              <a:t>SECRETARÍA DE</a:t>
            </a:r>
          </a:p>
          <a:p>
            <a:pPr>
              <a:defRPr sz="1100">
                <a:solidFill>
                  <a:srgbClr val="0D1F3C"/>
                </a:solidFill>
                <a:latin typeface="Arial"/>
                <a:ea typeface="Arial"/>
                <a:cs typeface="Arial"/>
                <a:sym typeface="Arial"/>
              </a:defRPr>
            </a:pPr>
            <a:r>
              <a:t>COORDINACIÓN </a:t>
            </a:r>
          </a:p>
          <a:p>
            <a:pPr>
              <a:defRPr sz="1100">
                <a:solidFill>
                  <a:srgbClr val="0D1F3C"/>
                </a:solidFill>
                <a:latin typeface="Arial"/>
                <a:ea typeface="Arial"/>
                <a:cs typeface="Arial"/>
                <a:sym typeface="Arial"/>
              </a:defRPr>
            </a:pPr>
            <a:r>
              <a:t>EJECUTIVA DE</a:t>
            </a:r>
          </a:p>
          <a:p>
            <a:pPr>
              <a:defRPr sz="1100">
                <a:solidFill>
                  <a:srgbClr val="0D1F3C"/>
                </a:solidFill>
                <a:latin typeface="Arial"/>
                <a:ea typeface="Arial"/>
                <a:cs typeface="Arial"/>
                <a:sym typeface="Arial"/>
              </a:defRPr>
            </a:pPr>
            <a:r>
              <a:t>LA PRESIDENCIA</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6" name="Captura de Pantalla 2021-12-28 a la(s) 22.12.14.png" descr="Captura de Pantalla 2021-12-28 a la(s) 22.12.14.png"/>
          <p:cNvPicPr>
            <a:picLocks noChangeAspect="1"/>
          </p:cNvPicPr>
          <p:nvPr/>
        </p:nvPicPr>
        <p:blipFill>
          <a:blip r:embed="rId3">
            <a:extLst/>
          </a:blip>
          <a:stretch>
            <a:fillRect/>
          </a:stretch>
        </p:blipFill>
        <p:spPr>
          <a:xfrm>
            <a:off x="21771" y="-1"/>
            <a:ext cx="12148458" cy="6858001"/>
          </a:xfrm>
          <a:prstGeom prst="rect">
            <a:avLst/>
          </a:prstGeom>
          <a:ln w="12700">
            <a:miter lim="400000"/>
          </a:ln>
        </p:spPr>
      </p:pic>
      <p:sp>
        <p:nvSpPr>
          <p:cNvPr id="117" name="Título 1"/>
          <p:cNvSpPr txBox="1"/>
          <p:nvPr>
            <p:ph type="title"/>
          </p:nvPr>
        </p:nvSpPr>
        <p:spPr>
          <a:xfrm>
            <a:off x="1828799" y="562062"/>
            <a:ext cx="8673739" cy="547090"/>
          </a:xfrm>
          <a:prstGeom prst="rect">
            <a:avLst/>
          </a:prstGeom>
        </p:spPr>
        <p:txBody>
          <a:bodyPr/>
          <a:lstStyle/>
          <a:p>
            <a:pPr>
              <a:defRPr b="1" sz="2800">
                <a:latin typeface="Arial"/>
                <a:ea typeface="Arial"/>
                <a:cs typeface="Arial"/>
                <a:sym typeface="Arial"/>
              </a:defRPr>
            </a:pPr>
            <a:r>
              <a:t>PRINCIPALES FUNCIONES DE “</a:t>
            </a:r>
            <a:r>
              <a:rPr u="sng"/>
              <a:t>LA INSTITUCIÓN</a:t>
            </a:r>
            <a:r>
              <a:t>”</a:t>
            </a:r>
          </a:p>
        </p:txBody>
      </p:sp>
      <p:sp>
        <p:nvSpPr>
          <p:cNvPr id="118" name="Marcador de contenido 6"/>
          <p:cNvSpPr txBox="1"/>
          <p:nvPr>
            <p:ph type="body" idx="1"/>
          </p:nvPr>
        </p:nvSpPr>
        <p:spPr>
          <a:xfrm>
            <a:off x="483323" y="1624347"/>
            <a:ext cx="10646231" cy="4614170"/>
          </a:xfrm>
          <a:prstGeom prst="rect">
            <a:avLst/>
          </a:prstGeom>
        </p:spPr>
        <p:txBody>
          <a:bodyPr/>
          <a:lstStyle/>
          <a:p>
            <a:pPr lvl="1" marL="685800" indent="-228600">
              <a:lnSpc>
                <a:spcPct val="100000"/>
              </a:lnSpc>
              <a:spcBef>
                <a:spcPts val="500"/>
              </a:spcBef>
              <a:buClr>
                <a:srgbClr val="0070C0"/>
              </a:buClr>
              <a:buFontTx/>
              <a:buChar char="▪"/>
              <a:defRPr sz="1800">
                <a:latin typeface="Arial"/>
                <a:ea typeface="Arial"/>
                <a:cs typeface="Arial"/>
                <a:sym typeface="Arial"/>
              </a:defRPr>
            </a:pPr>
            <a:r>
              <a:t>Colaborar con el Presidente de la República en la coordinación del sistema nacional de Consejos de Desarrollo Urbano y Rural y el Sistema de Consejos Regionales y Departamentales, así como en la formulación de políticas de desarrollo urbano y rural.</a:t>
            </a:r>
            <a:endParaRPr sz="2400"/>
          </a:p>
          <a:p>
            <a:pPr lvl="1" marL="0" indent="457200">
              <a:lnSpc>
                <a:spcPct val="100000"/>
              </a:lnSpc>
              <a:spcBef>
                <a:spcPts val="500"/>
              </a:spcBef>
              <a:buSzTx/>
              <a:buNone/>
              <a:defRPr sz="1800">
                <a:latin typeface="Arial"/>
                <a:ea typeface="Arial"/>
                <a:cs typeface="Arial"/>
                <a:sym typeface="Arial"/>
              </a:defRPr>
            </a:pPr>
          </a:p>
          <a:p>
            <a:pPr lvl="1" marL="685800" indent="-228600">
              <a:spcBef>
                <a:spcPts val="500"/>
              </a:spcBef>
              <a:defRPr sz="1800">
                <a:latin typeface="Arial"/>
                <a:ea typeface="Arial"/>
                <a:cs typeface="Arial"/>
                <a:sym typeface="Arial"/>
              </a:defRPr>
            </a:pPr>
            <a:r>
              <a:t>Dar seguimiento, para garantizar su ejecución, a proyectos prioritarios que le encomiende el Presidente de la República. </a:t>
            </a:r>
            <a:endParaRPr sz="2400"/>
          </a:p>
          <a:p>
            <a:pPr marL="0" indent="0">
              <a:buSzTx/>
              <a:buNone/>
              <a:defRPr sz="1800">
                <a:latin typeface="Arial"/>
                <a:ea typeface="Arial"/>
                <a:cs typeface="Arial"/>
                <a:sym typeface="Arial"/>
              </a:defRPr>
            </a:pPr>
          </a:p>
          <a:p>
            <a:pPr lvl="1" marL="685800" indent="-228600">
              <a:spcBef>
                <a:spcPts val="500"/>
              </a:spcBef>
              <a:defRPr sz="1800">
                <a:latin typeface="Arial"/>
                <a:ea typeface="Arial"/>
                <a:cs typeface="Arial"/>
                <a:sym typeface="Arial"/>
              </a:defRPr>
            </a:pPr>
            <a:r>
              <a:t>Ejercer la Dirección Ejecutiva del Consejo Nacional de Desarrollo Urbano y Rural y el Sistema de Consejos Regionales y Departamentales, a efecto de coordinar la ejecución de proyectos y políticas aprobados por este. </a:t>
            </a:r>
            <a:endParaRPr sz="2400"/>
          </a:p>
          <a:p>
            <a:pPr marL="0" indent="0">
              <a:buSzTx/>
              <a:buNone/>
              <a:defRPr sz="1800">
                <a:latin typeface="Arial"/>
                <a:ea typeface="Arial"/>
                <a:cs typeface="Arial"/>
                <a:sym typeface="Arial"/>
              </a:defRPr>
            </a:pPr>
          </a:p>
          <a:p>
            <a:pPr lvl="1" marL="685800" indent="-228600">
              <a:spcBef>
                <a:spcPts val="500"/>
              </a:spcBef>
              <a:defRPr sz="1800">
                <a:latin typeface="Arial"/>
                <a:ea typeface="Arial"/>
                <a:cs typeface="Arial"/>
                <a:sym typeface="Arial"/>
              </a:defRPr>
            </a:pPr>
            <a:r>
              <a:t>Ejercer la coordinación de las unidades ejecutoras a su cargo, así como velar por la formulación, ejecución, seguimiento y evaluación de los proyectos de desarrollo y otros que le asigne el Presidente de la República.</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20" name="Captura de Pantalla 2021-12-28 a la(s) 22.12.14.png" descr="Captura de Pantalla 2021-12-28 a la(s) 22.12.14.png"/>
          <p:cNvPicPr>
            <a:picLocks noChangeAspect="1"/>
          </p:cNvPicPr>
          <p:nvPr/>
        </p:nvPicPr>
        <p:blipFill>
          <a:blip r:embed="rId3">
            <a:extLst/>
          </a:blip>
          <a:stretch>
            <a:fillRect/>
          </a:stretch>
        </p:blipFill>
        <p:spPr>
          <a:xfrm>
            <a:off x="21771" y="-1"/>
            <a:ext cx="12148458" cy="6858001"/>
          </a:xfrm>
          <a:prstGeom prst="rect">
            <a:avLst/>
          </a:prstGeom>
          <a:ln w="12700">
            <a:miter lim="400000"/>
          </a:ln>
        </p:spPr>
      </p:pic>
      <p:sp>
        <p:nvSpPr>
          <p:cNvPr id="121" name="Título 1"/>
          <p:cNvSpPr txBox="1"/>
          <p:nvPr>
            <p:ph type="title"/>
          </p:nvPr>
        </p:nvSpPr>
        <p:spPr>
          <a:xfrm>
            <a:off x="1828799" y="562062"/>
            <a:ext cx="8673739" cy="547090"/>
          </a:xfrm>
          <a:prstGeom prst="rect">
            <a:avLst/>
          </a:prstGeom>
        </p:spPr>
        <p:txBody>
          <a:bodyPr/>
          <a:lstStyle/>
          <a:p>
            <a:pPr>
              <a:defRPr b="1" sz="2800">
                <a:latin typeface="Arial"/>
                <a:ea typeface="Arial"/>
                <a:cs typeface="Arial"/>
                <a:sym typeface="Arial"/>
              </a:defRPr>
            </a:pPr>
            <a:r>
              <a:t>PRINCIPALES OBJETIVOS DE “</a:t>
            </a:r>
            <a:r>
              <a:rPr u="sng"/>
              <a:t>LA INSTITUCIÓN</a:t>
            </a:r>
            <a:r>
              <a:t>”</a:t>
            </a:r>
          </a:p>
        </p:txBody>
      </p:sp>
      <p:sp>
        <p:nvSpPr>
          <p:cNvPr id="122" name="Marcador de contenido 6"/>
          <p:cNvSpPr txBox="1"/>
          <p:nvPr>
            <p:ph type="body" idx="1"/>
          </p:nvPr>
        </p:nvSpPr>
        <p:spPr>
          <a:xfrm>
            <a:off x="621546" y="1634980"/>
            <a:ext cx="10646231" cy="4614171"/>
          </a:xfrm>
          <a:prstGeom prst="rect">
            <a:avLst/>
          </a:prstGeom>
        </p:spPr>
        <p:txBody>
          <a:bodyPr/>
          <a:lstStyle/>
          <a:p>
            <a:pPr lvl="1" marL="0" indent="457200">
              <a:lnSpc>
                <a:spcPct val="120000"/>
              </a:lnSpc>
              <a:spcBef>
                <a:spcPts val="500"/>
              </a:spcBef>
              <a:buSzTx/>
              <a:buNone/>
              <a:defRPr sz="2600">
                <a:latin typeface="Arial"/>
                <a:ea typeface="Arial"/>
                <a:cs typeface="Arial"/>
                <a:sym typeface="Arial"/>
              </a:defRPr>
            </a:pPr>
          </a:p>
          <a:p>
            <a:pPr lvl="1" marL="685800" indent="-228600" algn="just">
              <a:lnSpc>
                <a:spcPct val="120000"/>
              </a:lnSpc>
              <a:spcBef>
                <a:spcPts val="500"/>
              </a:spcBef>
              <a:buClr>
                <a:srgbClr val="0070C0"/>
              </a:buClr>
              <a:buFontTx/>
              <a:buChar char="▪"/>
              <a:defRPr sz="2000">
                <a:latin typeface="Arial"/>
                <a:ea typeface="Arial"/>
                <a:cs typeface="Arial"/>
                <a:sym typeface="Arial"/>
              </a:defRPr>
            </a:pPr>
            <a:r>
              <a:t>Brindar el soporte técnico, administrativo, jurídico y financiero a los Consejos de Desarrollo en los niveles nacional, regional y departamental, con incidencia a nivel municipal y comunitario para fortalecer el cumplimiento de sus funciones y atribuciones.</a:t>
            </a:r>
            <a:endParaRPr sz="2900"/>
          </a:p>
          <a:p>
            <a:pPr lvl="1" marL="685800" indent="-228600" algn="just">
              <a:lnSpc>
                <a:spcPct val="120000"/>
              </a:lnSpc>
              <a:spcBef>
                <a:spcPts val="500"/>
              </a:spcBef>
              <a:buClr>
                <a:srgbClr val="0070C0"/>
              </a:buClr>
              <a:buFontTx/>
              <a:buChar char="▪"/>
              <a:defRPr sz="2000">
                <a:latin typeface="Arial"/>
                <a:ea typeface="Arial"/>
                <a:cs typeface="Arial"/>
                <a:sym typeface="Arial"/>
              </a:defRPr>
            </a:pPr>
            <a:r>
              <a:t>Impulsar el proceso de descentralización del Organismo Ejecutivo a través de acciones de desconcentración, fortalecimiento municipal y diseño e implementación de programas de transferencia de competencias, para acercar los servicios públicos a la población, contribuyendo al desarrollo económico local.</a:t>
            </a:r>
            <a:endParaRPr sz="2900"/>
          </a:p>
          <a:p>
            <a:pPr lvl="1" marL="0" indent="457200">
              <a:lnSpc>
                <a:spcPct val="72000"/>
              </a:lnSpc>
              <a:spcBef>
                <a:spcPts val="500"/>
              </a:spcBef>
              <a:buSzTx/>
              <a:buNone/>
              <a:defRPr b="1" sz="1600">
                <a:latin typeface="Arial"/>
                <a:ea typeface="Arial"/>
                <a:cs typeface="Arial"/>
                <a:sym typeface="Arial"/>
              </a:defRPr>
            </a:pPr>
          </a:p>
          <a:p>
            <a:pPr lvl="1" marL="0" indent="457200">
              <a:lnSpc>
                <a:spcPct val="72000"/>
              </a:lnSpc>
              <a:spcBef>
                <a:spcPts val="500"/>
              </a:spcBef>
              <a:buSzTx/>
              <a:buNone/>
              <a:defRPr b="1" sz="1600">
                <a:latin typeface="Arial"/>
                <a:ea typeface="Arial"/>
                <a:cs typeface="Arial"/>
                <a:sym typeface="Arial"/>
              </a:defRPr>
            </a:pPr>
            <a:r>
              <a:t> </a:t>
            </a:r>
            <a:b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Título 1"/>
          <p:cNvSpPr txBox="1"/>
          <p:nvPr/>
        </p:nvSpPr>
        <p:spPr>
          <a:xfrm>
            <a:off x="2910840" y="5017049"/>
            <a:ext cx="9052561" cy="157244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lgn="r" defTabSz="813816">
              <a:lnSpc>
                <a:spcPct val="72000"/>
              </a:lnSpc>
              <a:defRPr b="1" sz="3026">
                <a:solidFill>
                  <a:srgbClr val="FFFFFF"/>
                </a:solidFill>
                <a:latin typeface="Arial"/>
                <a:ea typeface="Arial"/>
                <a:cs typeface="Arial"/>
                <a:sym typeface="Arial"/>
              </a:defRPr>
            </a:pPr>
            <a:r>
              <a:t>RENDICIÓN DE CUENTAS</a:t>
            </a:r>
            <a:endParaRPr sz="3559">
              <a:latin typeface="+mj-lt"/>
              <a:ea typeface="+mj-ea"/>
              <a:cs typeface="+mj-cs"/>
              <a:sym typeface="Helvetica"/>
            </a:endParaRPr>
          </a:p>
          <a:p>
            <a:pPr algn="r" defTabSz="813816">
              <a:lnSpc>
                <a:spcPct val="72000"/>
              </a:lnSpc>
              <a:defRPr b="1" sz="3026">
                <a:latin typeface="Arial"/>
                <a:ea typeface="Arial"/>
                <a:cs typeface="Arial"/>
                <a:sym typeface="Arial"/>
              </a:defRPr>
            </a:pPr>
            <a:br>
              <a:rPr sz="3559">
                <a:latin typeface="+mj-lt"/>
                <a:ea typeface="+mj-ea"/>
                <a:cs typeface="+mj-cs"/>
                <a:sym typeface="Helvetica"/>
              </a:rPr>
            </a:br>
            <a:r>
              <a:rPr>
                <a:solidFill>
                  <a:srgbClr val="00B0F0"/>
                </a:solidFill>
              </a:rPr>
              <a:t>PARTE GENERAL</a:t>
            </a:r>
            <a:endParaRPr sz="3559">
              <a:latin typeface="+mj-lt"/>
              <a:ea typeface="+mj-ea"/>
              <a:cs typeface="+mj-cs"/>
              <a:sym typeface="Helvetica"/>
            </a:endParaRPr>
          </a:p>
          <a:p>
            <a:pPr algn="r" defTabSz="813816">
              <a:lnSpc>
                <a:spcPct val="72000"/>
              </a:lnSpc>
              <a:defRPr b="1" sz="3026">
                <a:solidFill>
                  <a:srgbClr val="00B0F0"/>
                </a:solidFill>
                <a:latin typeface="Arial"/>
                <a:ea typeface="Arial"/>
                <a:cs typeface="Arial"/>
                <a:sym typeface="Arial"/>
              </a:defRPr>
            </a:pPr>
            <a:r>
              <a:t>TERCER CUATRIMESTRE 2021</a:t>
            </a:r>
          </a:p>
        </p:txBody>
      </p:sp>
      <p:pic>
        <p:nvPicPr>
          <p:cNvPr id="125" name="Captura de Pantalla 2021-12-28 a la(s) 22.31.40.png" descr="Captura de Pantalla 2021-12-28 a la(s) 22.31.40.png"/>
          <p:cNvPicPr>
            <a:picLocks noChangeAspect="1"/>
          </p:cNvPicPr>
          <p:nvPr/>
        </p:nvPicPr>
        <p:blipFill>
          <a:blip r:embed="rId2">
            <a:extLst/>
          </a:blip>
          <a:stretch>
            <a:fillRect/>
          </a:stretch>
        </p:blipFill>
        <p:spPr>
          <a:xfrm>
            <a:off x="-1252334" y="26324"/>
            <a:ext cx="7685097" cy="68580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27" name="Captura de Pantalla 2021-12-28 a la(s) 22.12.14.png" descr="Captura de Pantalla 2021-12-28 a la(s) 22.12.14.png"/>
          <p:cNvPicPr>
            <a:picLocks noChangeAspect="1"/>
          </p:cNvPicPr>
          <p:nvPr/>
        </p:nvPicPr>
        <p:blipFill>
          <a:blip r:embed="rId3">
            <a:extLst/>
          </a:blip>
          <a:stretch>
            <a:fillRect/>
          </a:stretch>
        </p:blipFill>
        <p:spPr>
          <a:xfrm>
            <a:off x="21771" y="-1"/>
            <a:ext cx="12148458" cy="6858001"/>
          </a:xfrm>
          <a:prstGeom prst="rect">
            <a:avLst/>
          </a:prstGeom>
          <a:ln w="12700">
            <a:miter lim="400000"/>
          </a:ln>
        </p:spPr>
      </p:pic>
      <p:sp>
        <p:nvSpPr>
          <p:cNvPr id="128" name="Título 1"/>
          <p:cNvSpPr txBox="1"/>
          <p:nvPr>
            <p:ph type="title"/>
          </p:nvPr>
        </p:nvSpPr>
        <p:spPr>
          <a:xfrm>
            <a:off x="1828799" y="562062"/>
            <a:ext cx="8673739" cy="547090"/>
          </a:xfrm>
          <a:prstGeom prst="rect">
            <a:avLst/>
          </a:prstGeom>
        </p:spPr>
        <p:txBody>
          <a:bodyPr/>
          <a:lstStyle>
            <a:lvl1pPr defTabSz="594359">
              <a:defRPr b="1" sz="1819">
                <a:latin typeface="Arial"/>
                <a:ea typeface="Arial"/>
                <a:cs typeface="Arial"/>
                <a:sym typeface="Arial"/>
              </a:defRPr>
            </a:lvl1pPr>
          </a:lstStyle>
          <a:p>
            <a:pPr/>
            <a:r>
              <a:t>CIFRAS GENERALES DEL PRESUPUESTO AL TERCER CUATRIMESTRE 2021</a:t>
            </a:r>
          </a:p>
        </p:txBody>
      </p:sp>
      <p:sp>
        <p:nvSpPr>
          <p:cNvPr id="129" name="Marcador de contenido 6"/>
          <p:cNvSpPr txBox="1"/>
          <p:nvPr>
            <p:ph type="body" sz="half" idx="1"/>
          </p:nvPr>
        </p:nvSpPr>
        <p:spPr>
          <a:xfrm>
            <a:off x="1097277" y="1754976"/>
            <a:ext cx="4585067" cy="4614170"/>
          </a:xfrm>
          <a:prstGeom prst="rect">
            <a:avLst/>
          </a:prstGeom>
        </p:spPr>
        <p:txBody>
          <a:bodyPr/>
          <a:lstStyle/>
          <a:p>
            <a:pPr marL="0" indent="0">
              <a:lnSpc>
                <a:spcPct val="81000"/>
              </a:lnSpc>
              <a:buSzTx/>
              <a:buNone/>
              <a:defRPr b="1" sz="2500">
                <a:latin typeface="Arial"/>
                <a:ea typeface="Arial"/>
                <a:cs typeface="Arial"/>
                <a:sym typeface="Arial"/>
              </a:defRPr>
            </a:pPr>
          </a:p>
          <a:p>
            <a:pPr lvl="1" marL="0" indent="457200">
              <a:lnSpc>
                <a:spcPct val="81000"/>
              </a:lnSpc>
              <a:spcBef>
                <a:spcPts val="500"/>
              </a:spcBef>
              <a:buSzTx/>
              <a:buNone/>
              <a:defRPr sz="2200">
                <a:latin typeface="Arial"/>
                <a:ea typeface="Arial"/>
                <a:cs typeface="Arial"/>
                <a:sym typeface="Arial"/>
              </a:defRPr>
            </a:pPr>
            <a:r>
              <a:t>Presupuesto vigente </a:t>
            </a:r>
            <a:r>
              <a:rPr b="1"/>
              <a:t>total:</a:t>
            </a:r>
          </a:p>
          <a:p>
            <a:pPr lvl="1" marL="0" indent="457200">
              <a:lnSpc>
                <a:spcPct val="81000"/>
              </a:lnSpc>
              <a:spcBef>
                <a:spcPts val="500"/>
              </a:spcBef>
              <a:buSzTx/>
              <a:buNone/>
              <a:defRPr b="1" sz="2200">
                <a:latin typeface="Arial"/>
                <a:ea typeface="Arial"/>
                <a:cs typeface="Arial"/>
                <a:sym typeface="Arial"/>
              </a:defRPr>
            </a:pPr>
          </a:p>
          <a:p>
            <a:pPr lvl="1" marL="0" indent="457200">
              <a:lnSpc>
                <a:spcPct val="81000"/>
              </a:lnSpc>
              <a:spcBef>
                <a:spcPts val="500"/>
              </a:spcBef>
              <a:buSzTx/>
              <a:buNone/>
              <a:defRPr b="1" sz="2200">
                <a:latin typeface="Arial"/>
                <a:ea typeface="Arial"/>
                <a:cs typeface="Arial"/>
                <a:sym typeface="Arial"/>
              </a:defRPr>
            </a:pPr>
            <a:r>
              <a:t> </a:t>
            </a:r>
          </a:p>
          <a:p>
            <a:pPr lvl="1" marL="0" indent="457200">
              <a:lnSpc>
                <a:spcPct val="81000"/>
              </a:lnSpc>
              <a:spcBef>
                <a:spcPts val="500"/>
              </a:spcBef>
              <a:buSzTx/>
              <a:buNone/>
              <a:defRPr sz="2200">
                <a:latin typeface="Arial"/>
                <a:ea typeface="Arial"/>
                <a:cs typeface="Arial"/>
                <a:sym typeface="Arial"/>
              </a:defRPr>
            </a:pPr>
          </a:p>
          <a:p>
            <a:pPr lvl="1" marL="0" indent="457200">
              <a:lnSpc>
                <a:spcPct val="81000"/>
              </a:lnSpc>
              <a:spcBef>
                <a:spcPts val="500"/>
              </a:spcBef>
              <a:buSzTx/>
              <a:buNone/>
              <a:defRPr sz="2200">
                <a:latin typeface="Arial"/>
                <a:ea typeface="Arial"/>
                <a:cs typeface="Arial"/>
                <a:sym typeface="Arial"/>
              </a:defRPr>
            </a:pPr>
            <a:r>
              <a:t>Presupuesto </a:t>
            </a:r>
            <a:r>
              <a:rPr b="1"/>
              <a:t>ejecutado</a:t>
            </a:r>
            <a:r>
              <a:t> (utilizado):</a:t>
            </a:r>
            <a:br/>
          </a:p>
          <a:p>
            <a:pPr lvl="1" marL="0" indent="457200">
              <a:lnSpc>
                <a:spcPct val="81000"/>
              </a:lnSpc>
              <a:spcBef>
                <a:spcPts val="500"/>
              </a:spcBef>
              <a:buSzTx/>
              <a:buNone/>
              <a:defRPr sz="2200">
                <a:latin typeface="Arial"/>
                <a:ea typeface="Arial"/>
                <a:cs typeface="Arial"/>
                <a:sym typeface="Arial"/>
              </a:defRPr>
            </a:pPr>
          </a:p>
          <a:p>
            <a:pPr lvl="1" marL="0" indent="457200">
              <a:lnSpc>
                <a:spcPct val="81000"/>
              </a:lnSpc>
              <a:spcBef>
                <a:spcPts val="500"/>
              </a:spcBef>
              <a:buSzTx/>
              <a:buNone/>
              <a:defRPr sz="2200">
                <a:latin typeface="Arial"/>
                <a:ea typeface="Arial"/>
                <a:cs typeface="Arial"/>
                <a:sym typeface="Arial"/>
              </a:defRPr>
            </a:pPr>
          </a:p>
          <a:p>
            <a:pPr lvl="1" marL="0" indent="457200">
              <a:lnSpc>
                <a:spcPct val="81000"/>
              </a:lnSpc>
              <a:spcBef>
                <a:spcPts val="500"/>
              </a:spcBef>
              <a:buSzTx/>
              <a:buNone/>
              <a:defRPr b="1" sz="2200">
                <a:latin typeface="Arial"/>
                <a:ea typeface="Arial"/>
                <a:cs typeface="Arial"/>
                <a:sym typeface="Arial"/>
              </a:defRPr>
            </a:pPr>
            <a:r>
              <a:t>Saldo</a:t>
            </a:r>
            <a:r>
              <a:rPr b="0"/>
              <a:t> por ejecutar </a:t>
            </a:r>
            <a:br>
              <a:rPr b="0"/>
            </a:br>
            <a:r>
              <a:rPr b="0"/>
              <a:t>(por utilizar):</a:t>
            </a:r>
            <a:br>
              <a:rPr b="0"/>
            </a:br>
          </a:p>
        </p:txBody>
      </p:sp>
      <p:sp>
        <p:nvSpPr>
          <p:cNvPr id="130" name="Marcador de contenido 6"/>
          <p:cNvSpPr txBox="1"/>
          <p:nvPr/>
        </p:nvSpPr>
        <p:spPr>
          <a:xfrm>
            <a:off x="1430054" y="1406673"/>
            <a:ext cx="8673738" cy="227444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740663">
              <a:lnSpc>
                <a:spcPct val="90000"/>
              </a:lnSpc>
              <a:spcBef>
                <a:spcPts val="800"/>
              </a:spcBef>
              <a:defRPr b="1" sz="3807">
                <a:latin typeface="Arial"/>
                <a:ea typeface="Arial"/>
                <a:cs typeface="Arial"/>
                <a:sym typeface="Arial"/>
              </a:defRPr>
            </a:pPr>
          </a:p>
          <a:p>
            <a:pPr lvl="1" indent="370331" algn="r" defTabSz="740663">
              <a:lnSpc>
                <a:spcPct val="90000"/>
              </a:lnSpc>
              <a:spcBef>
                <a:spcPts val="400"/>
              </a:spcBef>
              <a:defRPr b="1" sz="3807">
                <a:solidFill>
                  <a:srgbClr val="0070C0"/>
                </a:solidFill>
                <a:latin typeface="Arial"/>
                <a:ea typeface="Arial"/>
                <a:cs typeface="Arial"/>
                <a:sym typeface="Arial"/>
              </a:defRPr>
            </a:pPr>
            <a:r>
              <a:t>Q. 66,647,603.00</a:t>
            </a:r>
          </a:p>
          <a:p>
            <a:pPr lvl="1" indent="370331" algn="r" defTabSz="740663">
              <a:lnSpc>
                <a:spcPct val="90000"/>
              </a:lnSpc>
              <a:spcBef>
                <a:spcPts val="400"/>
              </a:spcBef>
              <a:defRPr b="1" sz="3807">
                <a:solidFill>
                  <a:srgbClr val="0070C0"/>
                </a:solidFill>
                <a:latin typeface="Arial"/>
                <a:ea typeface="Arial"/>
                <a:cs typeface="Arial"/>
                <a:sym typeface="Arial"/>
              </a:defRPr>
            </a:pPr>
          </a:p>
        </p:txBody>
      </p:sp>
      <p:sp>
        <p:nvSpPr>
          <p:cNvPr id="131" name="Marcador de contenido 6"/>
          <p:cNvSpPr txBox="1"/>
          <p:nvPr/>
        </p:nvSpPr>
        <p:spPr>
          <a:xfrm>
            <a:off x="1430054" y="2901584"/>
            <a:ext cx="8673738" cy="227444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740663">
              <a:lnSpc>
                <a:spcPct val="90000"/>
              </a:lnSpc>
              <a:spcBef>
                <a:spcPts val="800"/>
              </a:spcBef>
              <a:defRPr b="1" sz="3807">
                <a:latin typeface="Arial"/>
                <a:ea typeface="Arial"/>
                <a:cs typeface="Arial"/>
                <a:sym typeface="Arial"/>
              </a:defRPr>
            </a:pPr>
          </a:p>
          <a:p>
            <a:pPr lvl="1" indent="370331" algn="r" defTabSz="740663">
              <a:lnSpc>
                <a:spcPct val="90000"/>
              </a:lnSpc>
              <a:spcBef>
                <a:spcPts val="400"/>
              </a:spcBef>
              <a:defRPr b="1" sz="3807">
                <a:solidFill>
                  <a:srgbClr val="0070C0"/>
                </a:solidFill>
                <a:latin typeface="Arial"/>
                <a:ea typeface="Arial"/>
                <a:cs typeface="Arial"/>
                <a:sym typeface="Arial"/>
              </a:defRPr>
            </a:pPr>
            <a:r>
              <a:t>Q. 65,532,537.69</a:t>
            </a:r>
          </a:p>
          <a:p>
            <a:pPr lvl="1" indent="370331" algn="r" defTabSz="740663">
              <a:lnSpc>
                <a:spcPct val="90000"/>
              </a:lnSpc>
              <a:spcBef>
                <a:spcPts val="400"/>
              </a:spcBef>
              <a:defRPr b="1" sz="3807">
                <a:solidFill>
                  <a:srgbClr val="0070C0"/>
                </a:solidFill>
                <a:latin typeface="Arial"/>
                <a:ea typeface="Arial"/>
                <a:cs typeface="Arial"/>
                <a:sym typeface="Arial"/>
              </a:defRPr>
            </a:pPr>
          </a:p>
        </p:txBody>
      </p:sp>
      <p:sp>
        <p:nvSpPr>
          <p:cNvPr id="132" name="Marcador de contenido 6"/>
          <p:cNvSpPr txBox="1"/>
          <p:nvPr/>
        </p:nvSpPr>
        <p:spPr>
          <a:xfrm>
            <a:off x="630687" y="4433267"/>
            <a:ext cx="9588124" cy="251421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822959">
              <a:lnSpc>
                <a:spcPct val="90000"/>
              </a:lnSpc>
              <a:spcBef>
                <a:spcPts val="900"/>
              </a:spcBef>
              <a:defRPr b="1" sz="4230">
                <a:latin typeface="Arial"/>
                <a:ea typeface="Arial"/>
                <a:cs typeface="Arial"/>
                <a:sym typeface="Arial"/>
              </a:defRPr>
            </a:pPr>
          </a:p>
          <a:p>
            <a:pPr lvl="1" indent="411479" algn="r" defTabSz="822959">
              <a:lnSpc>
                <a:spcPct val="90000"/>
              </a:lnSpc>
              <a:spcBef>
                <a:spcPts val="400"/>
              </a:spcBef>
              <a:defRPr b="1" sz="4230">
                <a:solidFill>
                  <a:srgbClr val="0070C0"/>
                </a:solidFill>
                <a:latin typeface="Arial"/>
                <a:ea typeface="Arial"/>
                <a:cs typeface="Arial"/>
                <a:sym typeface="Arial"/>
              </a:defRPr>
            </a:pPr>
            <a:r>
              <a:t>Q. 1,115,065.31</a:t>
            </a:r>
          </a:p>
          <a:p>
            <a:pPr lvl="1" indent="411479" algn="r" defTabSz="822959">
              <a:lnSpc>
                <a:spcPct val="90000"/>
              </a:lnSpc>
              <a:spcBef>
                <a:spcPts val="400"/>
              </a:spcBef>
              <a:defRPr b="1" sz="4230">
                <a:solidFill>
                  <a:srgbClr val="0070C0"/>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34" name="Captura de Pantalla 2021-12-28 a la(s) 22.12.14.png" descr="Captura de Pantalla 2021-12-28 a la(s) 22.12.14.png"/>
          <p:cNvPicPr>
            <a:picLocks noChangeAspect="1"/>
          </p:cNvPicPr>
          <p:nvPr/>
        </p:nvPicPr>
        <p:blipFill>
          <a:blip r:embed="rId3">
            <a:extLst/>
          </a:blip>
          <a:stretch>
            <a:fillRect/>
          </a:stretch>
        </p:blipFill>
        <p:spPr>
          <a:xfrm>
            <a:off x="21771" y="-1"/>
            <a:ext cx="12148458" cy="6858001"/>
          </a:xfrm>
          <a:prstGeom prst="rect">
            <a:avLst/>
          </a:prstGeom>
          <a:ln w="12700">
            <a:miter lim="400000"/>
          </a:ln>
        </p:spPr>
      </p:pic>
      <p:sp>
        <p:nvSpPr>
          <p:cNvPr id="135" name="Título 1"/>
          <p:cNvSpPr txBox="1"/>
          <p:nvPr>
            <p:ph type="title"/>
          </p:nvPr>
        </p:nvSpPr>
        <p:spPr>
          <a:xfrm>
            <a:off x="1759131" y="2111208"/>
            <a:ext cx="8673738" cy="547090"/>
          </a:xfrm>
          <a:prstGeom prst="rect">
            <a:avLst/>
          </a:prstGeom>
        </p:spPr>
        <p:txBody>
          <a:bodyPr/>
          <a:lstStyle>
            <a:lvl1pPr defTabSz="576072">
              <a:defRPr b="1" sz="1764">
                <a:latin typeface="Arial"/>
                <a:ea typeface="Arial"/>
                <a:cs typeface="Arial"/>
                <a:sym typeface="Arial"/>
              </a:defRPr>
            </a:lvl1pPr>
          </a:lstStyle>
          <a:p>
            <a:pPr/>
            <a:r>
              <a:t>CIFRAS GENERALES DEL PRESUPUESTO AL SEGUNDO CUATRIMESTRE 2021</a:t>
            </a:r>
          </a:p>
        </p:txBody>
      </p:sp>
      <p:sp>
        <p:nvSpPr>
          <p:cNvPr id="136" name="Marcador de contenido 6"/>
          <p:cNvSpPr txBox="1"/>
          <p:nvPr>
            <p:ph type="body" sz="quarter" idx="1"/>
          </p:nvPr>
        </p:nvSpPr>
        <p:spPr>
          <a:xfrm>
            <a:off x="2132700" y="2803491"/>
            <a:ext cx="4585067" cy="1445425"/>
          </a:xfrm>
          <a:prstGeom prst="rect">
            <a:avLst/>
          </a:prstGeom>
        </p:spPr>
        <p:txBody>
          <a:bodyPr/>
          <a:lstStyle/>
          <a:p>
            <a:pPr marL="0" indent="0" defTabSz="905255">
              <a:lnSpc>
                <a:spcPct val="81000"/>
              </a:lnSpc>
              <a:spcBef>
                <a:spcPts val="900"/>
              </a:spcBef>
              <a:buSzTx/>
              <a:buNone/>
              <a:defRPr b="1" sz="2475">
                <a:latin typeface="Arial"/>
                <a:ea typeface="Arial"/>
                <a:cs typeface="Arial"/>
                <a:sym typeface="Arial"/>
              </a:defRPr>
            </a:pPr>
          </a:p>
          <a:p>
            <a:pPr lvl="1" marL="0" indent="452627" defTabSz="905255">
              <a:lnSpc>
                <a:spcPct val="81000"/>
              </a:lnSpc>
              <a:spcBef>
                <a:spcPts val="400"/>
              </a:spcBef>
              <a:buSzTx/>
              <a:buNone/>
              <a:defRPr b="1" sz="2376">
                <a:latin typeface="Arial"/>
                <a:ea typeface="Arial"/>
                <a:cs typeface="Arial"/>
                <a:sym typeface="Arial"/>
              </a:defRPr>
            </a:pPr>
            <a:r>
              <a:t>Porcentaje de ejecución</a:t>
            </a:r>
            <a:r>
              <a:rPr sz="2178"/>
              <a:t>:</a:t>
            </a:r>
            <a:endParaRPr sz="2178"/>
          </a:p>
          <a:p>
            <a:pPr lvl="1" marL="0" indent="452627" defTabSz="905255">
              <a:lnSpc>
                <a:spcPct val="81000"/>
              </a:lnSpc>
              <a:spcBef>
                <a:spcPts val="400"/>
              </a:spcBef>
              <a:buSzTx/>
              <a:buNone/>
              <a:defRPr b="1" sz="2178">
                <a:latin typeface="Arial"/>
                <a:ea typeface="Arial"/>
                <a:cs typeface="Arial"/>
                <a:sym typeface="Arial"/>
              </a:defRPr>
            </a:pPr>
          </a:p>
          <a:p>
            <a:pPr lvl="1" marL="0" indent="452627" defTabSz="905255">
              <a:lnSpc>
                <a:spcPct val="81000"/>
              </a:lnSpc>
              <a:spcBef>
                <a:spcPts val="400"/>
              </a:spcBef>
              <a:buSzTx/>
              <a:buNone/>
              <a:defRPr b="1" sz="2178">
                <a:latin typeface="Arial"/>
                <a:ea typeface="Arial"/>
                <a:cs typeface="Arial"/>
                <a:sym typeface="Arial"/>
              </a:defRPr>
            </a:pPr>
            <a:r>
              <a:t> </a:t>
            </a:r>
          </a:p>
        </p:txBody>
      </p:sp>
      <p:sp>
        <p:nvSpPr>
          <p:cNvPr id="137" name="Marcador de contenido 6"/>
          <p:cNvSpPr txBox="1"/>
          <p:nvPr/>
        </p:nvSpPr>
        <p:spPr>
          <a:xfrm>
            <a:off x="5902874" y="2534193"/>
            <a:ext cx="2792765" cy="198402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lnSpc>
                <a:spcPct val="90000"/>
              </a:lnSpc>
              <a:spcBef>
                <a:spcPts val="1000"/>
              </a:spcBef>
              <a:defRPr b="1" sz="2800">
                <a:latin typeface="Arial"/>
                <a:ea typeface="Arial"/>
                <a:cs typeface="Arial"/>
                <a:sym typeface="Arial"/>
              </a:defRPr>
            </a:pPr>
          </a:p>
          <a:p>
            <a:pPr lvl="1" algn="r">
              <a:lnSpc>
                <a:spcPct val="90000"/>
              </a:lnSpc>
              <a:spcBef>
                <a:spcPts val="500"/>
              </a:spcBef>
              <a:defRPr b="1" sz="5000">
                <a:solidFill>
                  <a:srgbClr val="FF0000"/>
                </a:solidFill>
                <a:latin typeface="Arial"/>
                <a:ea typeface="Arial"/>
                <a:cs typeface="Arial"/>
                <a:sym typeface="Arial"/>
              </a:defRPr>
            </a:pPr>
            <a:r>
              <a:t>98.33%</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39" name="Captura de Pantalla 2021-12-28 a la(s) 22.12.14.png" descr="Captura de Pantalla 2021-12-28 a la(s) 22.12.14.png"/>
          <p:cNvPicPr>
            <a:picLocks noChangeAspect="1"/>
          </p:cNvPicPr>
          <p:nvPr/>
        </p:nvPicPr>
        <p:blipFill>
          <a:blip r:embed="rId3">
            <a:extLst/>
          </a:blip>
          <a:stretch>
            <a:fillRect/>
          </a:stretch>
        </p:blipFill>
        <p:spPr>
          <a:xfrm>
            <a:off x="21771" y="-1"/>
            <a:ext cx="12148458" cy="6858001"/>
          </a:xfrm>
          <a:prstGeom prst="rect">
            <a:avLst/>
          </a:prstGeom>
          <a:ln w="12700">
            <a:miter lim="400000"/>
          </a:ln>
        </p:spPr>
      </p:pic>
      <p:sp>
        <p:nvSpPr>
          <p:cNvPr id="140" name="Título 1"/>
          <p:cNvSpPr txBox="1"/>
          <p:nvPr>
            <p:ph type="ctrTitle"/>
          </p:nvPr>
        </p:nvSpPr>
        <p:spPr>
          <a:xfrm>
            <a:off x="509451" y="1072304"/>
            <a:ext cx="11173098" cy="1045030"/>
          </a:xfrm>
          <a:prstGeom prst="rect">
            <a:avLst/>
          </a:prstGeom>
        </p:spPr>
        <p:txBody>
          <a:bodyPr anchor="ctr"/>
          <a:lstStyle/>
          <a:p>
            <a:pPr algn="l" defTabSz="365760">
              <a:defRPr b="1" sz="2520">
                <a:latin typeface="Arial"/>
                <a:ea typeface="Arial"/>
                <a:cs typeface="Arial"/>
                <a:sym typeface="Arial"/>
              </a:defRPr>
            </a:pPr>
            <a:r>
              <a:t>¿EN QUÉ UTILIZA EL DINERO LA SECRETARÍA DE COORDINACIÓN EJECUTIVA DE LA PRESIDENCIA (SCEP)?</a:t>
            </a:r>
            <a:br/>
            <a:br/>
          </a:p>
        </p:txBody>
      </p:sp>
      <p:sp>
        <p:nvSpPr>
          <p:cNvPr id="141" name="Título 1"/>
          <p:cNvSpPr txBox="1"/>
          <p:nvPr/>
        </p:nvSpPr>
        <p:spPr>
          <a:xfrm>
            <a:off x="3528158" y="2011165"/>
            <a:ext cx="7315202" cy="481404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lgn="just">
              <a:lnSpc>
                <a:spcPct val="150000"/>
              </a:lnSpc>
              <a:defRPr sz="1900">
                <a:latin typeface="Arial"/>
                <a:ea typeface="Arial"/>
                <a:cs typeface="Arial"/>
                <a:sym typeface="Arial"/>
              </a:defRPr>
            </a:pPr>
            <a:r>
              <a:t>El dinero se utiliza en la adquisición de diferentes bienes o servicios y en transferencias que son necesarias para cumplir con las finalidades de la institución.</a:t>
            </a:r>
            <a:endParaRPr sz="3900">
              <a:solidFill>
                <a:srgbClr val="0D1F3C"/>
              </a:solidFill>
              <a:latin typeface="Montserrat Bold"/>
              <a:ea typeface="Montserrat Bold"/>
              <a:cs typeface="Montserrat Bold"/>
              <a:sym typeface="Montserrat Bold"/>
            </a:endParaRPr>
          </a:p>
          <a:p>
            <a:pPr algn="just">
              <a:lnSpc>
                <a:spcPct val="150000"/>
              </a:lnSpc>
              <a:defRPr sz="2000">
                <a:latin typeface="Arial"/>
                <a:ea typeface="Arial"/>
                <a:cs typeface="Arial"/>
                <a:sym typeface="Arial"/>
              </a:defRPr>
            </a:pPr>
          </a:p>
          <a:p>
            <a:pPr algn="just">
              <a:lnSpc>
                <a:spcPct val="150000"/>
              </a:lnSpc>
              <a:defRPr sz="1900">
                <a:latin typeface="Arial"/>
                <a:ea typeface="Arial"/>
                <a:cs typeface="Arial"/>
                <a:sym typeface="Arial"/>
              </a:defRPr>
            </a:pPr>
            <a:r>
              <a:t>Para mostrar de forma ordenada a la población en qué se utiliza el dinero, el gasto del sector público se muestra por </a:t>
            </a:r>
            <a:r>
              <a:rPr b="1" sz="2500">
                <a:solidFill>
                  <a:srgbClr val="197BB4"/>
                </a:solidFill>
              </a:rPr>
              <a:t>grupos de gasto</a:t>
            </a:r>
            <a:r>
              <a:rPr sz="2500"/>
              <a:t>.</a:t>
            </a:r>
            <a:endParaRPr sz="3900">
              <a:solidFill>
                <a:srgbClr val="0D1F3C"/>
              </a:solidFill>
              <a:latin typeface="Montserrat Bold"/>
              <a:ea typeface="Montserrat Bold"/>
              <a:cs typeface="Montserrat Bold"/>
              <a:sym typeface="Montserrat Bold"/>
            </a:endParaRPr>
          </a:p>
          <a:p>
            <a:pPr algn="ctr">
              <a:lnSpc>
                <a:spcPct val="90000"/>
              </a:lnSpc>
              <a:defRPr sz="2000">
                <a:solidFill>
                  <a:srgbClr val="203864"/>
                </a:solidFill>
                <a:latin typeface="Arial"/>
                <a:ea typeface="Arial"/>
                <a:cs typeface="Arial"/>
                <a:sym typeface="Arial"/>
              </a:defRPr>
            </a:pPr>
          </a:p>
          <a:p>
            <a:pPr algn="ctr">
              <a:lnSpc>
                <a:spcPct val="90000"/>
              </a:lnSpc>
              <a:defRPr sz="1900">
                <a:solidFill>
                  <a:srgbClr val="203864"/>
                </a:solidFill>
                <a:latin typeface="Arial"/>
                <a:ea typeface="Arial"/>
                <a:cs typeface="Arial"/>
                <a:sym typeface="Arial"/>
              </a:defRPr>
            </a:pPr>
            <a:br>
              <a:rPr sz="2000"/>
            </a:br>
          </a:p>
        </p:txBody>
      </p:sp>
      <p:sp>
        <p:nvSpPr>
          <p:cNvPr id="142" name="Título 1"/>
          <p:cNvSpPr txBox="1"/>
          <p:nvPr/>
        </p:nvSpPr>
        <p:spPr>
          <a:xfrm>
            <a:off x="221383" y="2692247"/>
            <a:ext cx="3235780" cy="193711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lgn="ctr">
              <a:lnSpc>
                <a:spcPct val="135000"/>
              </a:lnSpc>
              <a:defRPr>
                <a:solidFill>
                  <a:srgbClr val="0D1F3C"/>
                </a:solidFill>
                <a:latin typeface="Arial"/>
                <a:ea typeface="Arial"/>
                <a:cs typeface="Arial"/>
                <a:sym typeface="Arial"/>
              </a:defRPr>
            </a:pPr>
            <a:br/>
            <a:r>
              <a:t>El gasto se divide </a:t>
            </a:r>
            <a:endParaRPr sz="3600">
              <a:latin typeface="Montserrat Bold"/>
              <a:ea typeface="Montserrat Bold"/>
              <a:cs typeface="Montserrat Bold"/>
              <a:sym typeface="Montserrat Bold"/>
            </a:endParaRPr>
          </a:p>
          <a:p>
            <a:pPr algn="ctr">
              <a:lnSpc>
                <a:spcPct val="135000"/>
              </a:lnSpc>
              <a:defRPr>
                <a:solidFill>
                  <a:srgbClr val="0D1F3C"/>
                </a:solidFill>
                <a:latin typeface="Arial"/>
                <a:ea typeface="Arial"/>
                <a:cs typeface="Arial"/>
                <a:sym typeface="Arial"/>
              </a:defRPr>
            </a:pPr>
            <a:r>
              <a:t>en </a:t>
            </a:r>
            <a:r>
              <a:rPr b="1" sz="2700">
                <a:solidFill>
                  <a:srgbClr val="FF0000"/>
                </a:solidFill>
              </a:rPr>
              <a:t>6 </a:t>
            </a:r>
            <a:r>
              <a:t>grupos</a:t>
            </a:r>
            <a:b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44" name="Captura de Pantalla 2021-12-28 a la(s) 22.12.14.png" descr="Captura de Pantalla 2021-12-28 a la(s) 22.12.14.png"/>
          <p:cNvPicPr>
            <a:picLocks noChangeAspect="1"/>
          </p:cNvPicPr>
          <p:nvPr/>
        </p:nvPicPr>
        <p:blipFill>
          <a:blip r:embed="rId3">
            <a:extLst/>
          </a:blip>
          <a:stretch>
            <a:fillRect/>
          </a:stretch>
        </p:blipFill>
        <p:spPr>
          <a:xfrm>
            <a:off x="21771" y="-1"/>
            <a:ext cx="12148458" cy="6858001"/>
          </a:xfrm>
          <a:prstGeom prst="rect">
            <a:avLst/>
          </a:prstGeom>
          <a:ln w="12700">
            <a:miter lim="400000"/>
          </a:ln>
        </p:spPr>
      </p:pic>
      <p:pic>
        <p:nvPicPr>
          <p:cNvPr id="145" name="Captura de Pantalla 2021-12-28 a la(s) 22.28.52.png" descr="Captura de Pantalla 2021-12-28 a la(s) 22.28.52.png"/>
          <p:cNvPicPr>
            <a:picLocks noChangeAspect="1"/>
          </p:cNvPicPr>
          <p:nvPr/>
        </p:nvPicPr>
        <p:blipFill>
          <a:blip r:embed="rId4">
            <a:extLst/>
          </a:blip>
          <a:stretch>
            <a:fillRect/>
          </a:stretch>
        </p:blipFill>
        <p:spPr>
          <a:xfrm>
            <a:off x="104123" y="469792"/>
            <a:ext cx="9912877" cy="5315713"/>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