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2"/>
  </p:notesMasterIdLst>
  <p:handoutMasterIdLst>
    <p:handoutMasterId r:id="rId33"/>
  </p:handoutMasterIdLst>
  <p:sldIdLst>
    <p:sldId id="322" r:id="rId5"/>
    <p:sldId id="353" r:id="rId6"/>
    <p:sldId id="354" r:id="rId7"/>
    <p:sldId id="309" r:id="rId8"/>
    <p:sldId id="352" r:id="rId9"/>
    <p:sldId id="342" r:id="rId10"/>
    <p:sldId id="327" r:id="rId11"/>
    <p:sldId id="336" r:id="rId12"/>
    <p:sldId id="334" r:id="rId13"/>
    <p:sldId id="335" r:id="rId14"/>
    <p:sldId id="337" r:id="rId15"/>
    <p:sldId id="338" r:id="rId16"/>
    <p:sldId id="340" r:id="rId17"/>
    <p:sldId id="341" r:id="rId18"/>
    <p:sldId id="339" r:id="rId19"/>
    <p:sldId id="324" r:id="rId20"/>
    <p:sldId id="343" r:id="rId21"/>
    <p:sldId id="344" r:id="rId22"/>
    <p:sldId id="345" r:id="rId23"/>
    <p:sldId id="355" r:id="rId24"/>
    <p:sldId id="356" r:id="rId25"/>
    <p:sldId id="317" r:id="rId26"/>
    <p:sldId id="348" r:id="rId27"/>
    <p:sldId id="349" r:id="rId28"/>
    <p:sldId id="351" r:id="rId29"/>
    <p:sldId id="350" r:id="rId30"/>
    <p:sldId id="319" r:id="rId31"/>
  </p:sldIdLst>
  <p:sldSz cx="12192000" cy="6858000"/>
  <p:notesSz cx="9236075" cy="6964363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ía Enamorado" initials="ME" lastIdx="2" clrIdx="0">
    <p:extLst>
      <p:ext uri="{19B8F6BF-5375-455C-9EA6-DF929625EA0E}">
        <p15:presenceInfo xmlns:p15="http://schemas.microsoft.com/office/powerpoint/2012/main" userId="S-1-5-21-3493709827-1784827400-2039739247-10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86C0"/>
    <a:srgbClr val="179939"/>
    <a:srgbClr val="197BB4"/>
    <a:srgbClr val="BDD7EE"/>
    <a:srgbClr val="0D1F3C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429" autoAdjust="0"/>
    <p:restoredTop sz="94291" autoAdjust="0"/>
  </p:normalViewPr>
  <p:slideViewPr>
    <p:cSldViewPr snapToGrid="0">
      <p:cViewPr varScale="1">
        <p:scale>
          <a:sx n="89" d="100"/>
          <a:sy n="89" d="100"/>
        </p:scale>
        <p:origin x="90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297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40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ncy Taracena" userId="30706b59-ae2d-4665-80e6-bc0e1ff749f1" providerId="ADAL" clId="{57602117-D532-42A8-A538-DD366B8D54C4}"/>
    <pc:docChg chg="undo custSel modSld">
      <pc:chgData name="Nancy Taracena" userId="30706b59-ae2d-4665-80e6-bc0e1ff749f1" providerId="ADAL" clId="{57602117-D532-42A8-A538-DD366B8D54C4}" dt="2021-07-21T17:18:32.551" v="754" actId="20577"/>
      <pc:docMkLst>
        <pc:docMk/>
      </pc:docMkLst>
      <pc:sldChg chg="modSp">
        <pc:chgData name="Nancy Taracena" userId="30706b59-ae2d-4665-80e6-bc0e1ff749f1" providerId="ADAL" clId="{57602117-D532-42A8-A538-DD366B8D54C4}" dt="2021-07-19T20:35:56.983" v="77" actId="27636"/>
        <pc:sldMkLst>
          <pc:docMk/>
          <pc:sldMk cId="1110065034" sldId="317"/>
        </pc:sldMkLst>
        <pc:spChg chg="mod">
          <ac:chgData name="Nancy Taracena" userId="30706b59-ae2d-4665-80e6-bc0e1ff749f1" providerId="ADAL" clId="{57602117-D532-42A8-A538-DD366B8D54C4}" dt="2021-07-19T20:35:56.983" v="77" actId="27636"/>
          <ac:spMkLst>
            <pc:docMk/>
            <pc:sldMk cId="1110065034" sldId="317"/>
            <ac:spMk id="11" creationId="{A2162693-C48A-1D46-A173-005AE60ACA54}"/>
          </ac:spMkLst>
        </pc:spChg>
      </pc:sldChg>
      <pc:sldChg chg="modSp">
        <pc:chgData name="Nancy Taracena" userId="30706b59-ae2d-4665-80e6-bc0e1ff749f1" providerId="ADAL" clId="{57602117-D532-42A8-A538-DD366B8D54C4}" dt="2021-07-21T15:23:04.221" v="181" actId="400"/>
        <pc:sldMkLst>
          <pc:docMk/>
          <pc:sldMk cId="2382081823" sldId="327"/>
        </pc:sldMkLst>
        <pc:spChg chg="mod">
          <ac:chgData name="Nancy Taracena" userId="30706b59-ae2d-4665-80e6-bc0e1ff749f1" providerId="ADAL" clId="{57602117-D532-42A8-A538-DD366B8D54C4}" dt="2021-07-19T20:35:57.036" v="79" actId="27636"/>
          <ac:spMkLst>
            <pc:docMk/>
            <pc:sldMk cId="2382081823" sldId="327"/>
            <ac:spMk id="4" creationId="{E40743F2-234A-4544-BBAC-8877FB423F76}"/>
          </ac:spMkLst>
        </pc:spChg>
        <pc:spChg chg="mod">
          <ac:chgData name="Nancy Taracena" userId="30706b59-ae2d-4665-80e6-bc0e1ff749f1" providerId="ADAL" clId="{57602117-D532-42A8-A538-DD366B8D54C4}" dt="2021-07-21T15:23:04.221" v="181" actId="400"/>
          <ac:spMkLst>
            <pc:docMk/>
            <pc:sldMk cId="2382081823" sldId="327"/>
            <ac:spMk id="5" creationId="{E40743F2-234A-4544-BBAC-8877FB423F76}"/>
          </ac:spMkLst>
        </pc:spChg>
      </pc:sldChg>
      <pc:sldChg chg="modSp">
        <pc:chgData name="Nancy Taracena" userId="30706b59-ae2d-4665-80e6-bc0e1ff749f1" providerId="ADAL" clId="{57602117-D532-42A8-A538-DD366B8D54C4}" dt="2021-07-21T16:59:06.245" v="627" actId="20577"/>
        <pc:sldMkLst>
          <pc:docMk/>
          <pc:sldMk cId="1941814374" sldId="329"/>
        </pc:sldMkLst>
        <pc:spChg chg="mod">
          <ac:chgData name="Nancy Taracena" userId="30706b59-ae2d-4665-80e6-bc0e1ff749f1" providerId="ADAL" clId="{57602117-D532-42A8-A538-DD366B8D54C4}" dt="2021-07-21T16:59:06.245" v="627" actId="20577"/>
          <ac:spMkLst>
            <pc:docMk/>
            <pc:sldMk cId="1941814374" sldId="329"/>
            <ac:spMk id="6" creationId="{E40743F2-234A-4544-BBAC-8877FB423F76}"/>
          </ac:spMkLst>
        </pc:spChg>
      </pc:sldChg>
      <pc:sldChg chg="modSp">
        <pc:chgData name="Nancy Taracena" userId="30706b59-ae2d-4665-80e6-bc0e1ff749f1" providerId="ADAL" clId="{57602117-D532-42A8-A538-DD366B8D54C4}" dt="2021-07-21T17:10:30.182" v="662" actId="123"/>
        <pc:sldMkLst>
          <pc:docMk/>
          <pc:sldMk cId="1165070564" sldId="330"/>
        </pc:sldMkLst>
        <pc:spChg chg="mod">
          <ac:chgData name="Nancy Taracena" userId="30706b59-ae2d-4665-80e6-bc0e1ff749f1" providerId="ADAL" clId="{57602117-D532-42A8-A538-DD366B8D54C4}" dt="2021-07-21T17:10:30.182" v="662" actId="123"/>
          <ac:spMkLst>
            <pc:docMk/>
            <pc:sldMk cId="1165070564" sldId="330"/>
            <ac:spMk id="6" creationId="{E40743F2-234A-4544-BBAC-8877FB423F76}"/>
          </ac:spMkLst>
        </pc:spChg>
      </pc:sldChg>
      <pc:sldChg chg="modSp">
        <pc:chgData name="Nancy Taracena" userId="30706b59-ae2d-4665-80e6-bc0e1ff749f1" providerId="ADAL" clId="{57602117-D532-42A8-A538-DD366B8D54C4}" dt="2021-07-19T20:38:15.534" v="175" actId="6549"/>
        <pc:sldMkLst>
          <pc:docMk/>
          <pc:sldMk cId="3614378962" sldId="334"/>
        </pc:sldMkLst>
        <pc:spChg chg="mod">
          <ac:chgData name="Nancy Taracena" userId="30706b59-ae2d-4665-80e6-bc0e1ff749f1" providerId="ADAL" clId="{57602117-D532-42A8-A538-DD366B8D54C4}" dt="2021-07-19T20:38:15.534" v="175" actId="6549"/>
          <ac:spMkLst>
            <pc:docMk/>
            <pc:sldMk cId="3614378962" sldId="334"/>
            <ac:spMk id="5" creationId="{E40743F2-234A-4544-BBAC-8877FB423F76}"/>
          </ac:spMkLst>
        </pc:spChg>
      </pc:sldChg>
      <pc:sldChg chg="modSp">
        <pc:chgData name="Nancy Taracena" userId="30706b59-ae2d-4665-80e6-bc0e1ff749f1" providerId="ADAL" clId="{57602117-D532-42A8-A538-DD366B8D54C4}" dt="2021-07-21T17:16:02.939" v="664" actId="20577"/>
        <pc:sldMkLst>
          <pc:docMk/>
          <pc:sldMk cId="267904820" sldId="337"/>
        </pc:sldMkLst>
        <pc:spChg chg="mod">
          <ac:chgData name="Nancy Taracena" userId="30706b59-ae2d-4665-80e6-bc0e1ff749f1" providerId="ADAL" clId="{57602117-D532-42A8-A538-DD366B8D54C4}" dt="2021-07-21T17:16:02.939" v="664" actId="20577"/>
          <ac:spMkLst>
            <pc:docMk/>
            <pc:sldMk cId="267904820" sldId="337"/>
            <ac:spMk id="5" creationId="{E40743F2-234A-4544-BBAC-8877FB423F76}"/>
          </ac:spMkLst>
        </pc:spChg>
      </pc:sldChg>
      <pc:sldChg chg="modSp">
        <pc:chgData name="Nancy Taracena" userId="30706b59-ae2d-4665-80e6-bc0e1ff749f1" providerId="ADAL" clId="{57602117-D532-42A8-A538-DD366B8D54C4}" dt="2021-07-19T20:40:37.482" v="180" actId="207"/>
        <pc:sldMkLst>
          <pc:docMk/>
          <pc:sldMk cId="1310776365" sldId="343"/>
        </pc:sldMkLst>
        <pc:spChg chg="mod">
          <ac:chgData name="Nancy Taracena" userId="30706b59-ae2d-4665-80e6-bc0e1ff749f1" providerId="ADAL" clId="{57602117-D532-42A8-A538-DD366B8D54C4}" dt="2021-07-19T20:40:37.482" v="180" actId="207"/>
          <ac:spMkLst>
            <pc:docMk/>
            <pc:sldMk cId="1310776365" sldId="343"/>
            <ac:spMk id="10" creationId="{FDEFACA7-B903-4B3E-851C-F8FB7B3942D0}"/>
          </ac:spMkLst>
        </pc:spChg>
      </pc:sldChg>
      <pc:sldChg chg="modSp">
        <pc:chgData name="Nancy Taracena" userId="30706b59-ae2d-4665-80e6-bc0e1ff749f1" providerId="ADAL" clId="{57602117-D532-42A8-A538-DD366B8D54C4}" dt="2021-07-21T17:18:32.551" v="754" actId="20577"/>
        <pc:sldMkLst>
          <pc:docMk/>
          <pc:sldMk cId="1003546408" sldId="347"/>
        </pc:sldMkLst>
        <pc:spChg chg="mod">
          <ac:chgData name="Nancy Taracena" userId="30706b59-ae2d-4665-80e6-bc0e1ff749f1" providerId="ADAL" clId="{57602117-D532-42A8-A538-DD366B8D54C4}" dt="2021-07-21T17:18:32.551" v="754" actId="20577"/>
          <ac:spMkLst>
            <pc:docMk/>
            <pc:sldMk cId="1003546408" sldId="347"/>
            <ac:spMk id="10" creationId="{FDEFACA7-B903-4B3E-851C-F8FB7B3942D0}"/>
          </ac:spMkLst>
        </pc:spChg>
      </pc:sldChg>
      <pc:sldChg chg="modSp">
        <pc:chgData name="Nancy Taracena" userId="30706b59-ae2d-4665-80e6-bc0e1ff749f1" providerId="ADAL" clId="{57602117-D532-42A8-A538-DD366B8D54C4}" dt="2021-07-19T20:35:57.007" v="78" actId="27636"/>
        <pc:sldMkLst>
          <pc:docMk/>
          <pc:sldMk cId="3033902362" sldId="350"/>
        </pc:sldMkLst>
        <pc:spChg chg="mod">
          <ac:chgData name="Nancy Taracena" userId="30706b59-ae2d-4665-80e6-bc0e1ff749f1" providerId="ADAL" clId="{57602117-D532-42A8-A538-DD366B8D54C4}" dt="2021-07-19T20:35:57.007" v="78" actId="27636"/>
          <ac:spMkLst>
            <pc:docMk/>
            <pc:sldMk cId="3033902362" sldId="350"/>
            <ac:spMk id="8" creationId="{E40743F2-234A-4544-BBAC-8877FB423F76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cygnus\STCNS_Internos\Financiero_interno\Jefes\TESORER&#205;A\Informe%20Rendici&#243;n%20de%20Cuentas%20Secretar&#237;a%20T&#233;cnica%20del%20CNS\INFORME%20RENDICI&#211;N%20DE%20CUENTAS%20SEGUNDO%20CUATRIMESTRE\Formatos%20MRC%202do%20cuatrimestr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'STCNS Grupo de gasto '!$C$5</c:f>
              <c:strCache>
                <c:ptCount val="1"/>
                <c:pt idx="0">
                  <c:v>Asignado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'STCNS Grupo de gasto '!$B$6:$B$11</c:f>
              <c:strCache>
                <c:ptCount val="6"/>
                <c:pt idx="0">
                  <c:v>Grupo 0</c:v>
                </c:pt>
                <c:pt idx="1">
                  <c:v>Grupo 1</c:v>
                </c:pt>
                <c:pt idx="2">
                  <c:v>Grupo 2</c:v>
                </c:pt>
                <c:pt idx="3">
                  <c:v>Grupo 3</c:v>
                </c:pt>
                <c:pt idx="4">
                  <c:v>Grupo 4</c:v>
                </c:pt>
                <c:pt idx="5">
                  <c:v>Grupo 9</c:v>
                </c:pt>
              </c:strCache>
            </c:strRef>
          </c:cat>
          <c:val>
            <c:numRef>
              <c:f>'STCNS Grupo de gasto '!$C$6:$C$11</c:f>
              <c:numCache>
                <c:formatCode>_("Q"* #,##0.00_);_("Q"* \(#,##0.00\);_("Q"* "-"??_);_(@_)</c:formatCode>
                <c:ptCount val="6"/>
                <c:pt idx="0">
                  <c:v>24076072</c:v>
                </c:pt>
                <c:pt idx="1">
                  <c:v>2360847</c:v>
                </c:pt>
                <c:pt idx="2">
                  <c:v>1563081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ser>
          <c:idx val="1"/>
          <c:order val="1"/>
          <c:tx>
            <c:strRef>
              <c:f>'STCNS Grupo de gasto '!$D$5</c:f>
              <c:strCache>
                <c:ptCount val="1"/>
                <c:pt idx="0">
                  <c:v>Vigente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'STCNS Grupo de gasto '!$B$6:$B$11</c:f>
              <c:strCache>
                <c:ptCount val="6"/>
                <c:pt idx="0">
                  <c:v>Grupo 0</c:v>
                </c:pt>
                <c:pt idx="1">
                  <c:v>Grupo 1</c:v>
                </c:pt>
                <c:pt idx="2">
                  <c:v>Grupo 2</c:v>
                </c:pt>
                <c:pt idx="3">
                  <c:v>Grupo 3</c:v>
                </c:pt>
                <c:pt idx="4">
                  <c:v>Grupo 4</c:v>
                </c:pt>
                <c:pt idx="5">
                  <c:v>Grupo 9</c:v>
                </c:pt>
              </c:strCache>
            </c:strRef>
          </c:cat>
          <c:val>
            <c:numRef>
              <c:f>'STCNS Grupo de gasto '!$D$6:$D$11</c:f>
              <c:numCache>
                <c:formatCode>_("Q"* #,##0.00_);_("Q"* \(#,##0.00\);_("Q"* "-"??_);_(@_)</c:formatCode>
                <c:ptCount val="6"/>
                <c:pt idx="0">
                  <c:v>21477947</c:v>
                </c:pt>
                <c:pt idx="1">
                  <c:v>2623466</c:v>
                </c:pt>
                <c:pt idx="2">
                  <c:v>1545930</c:v>
                </c:pt>
                <c:pt idx="3">
                  <c:v>950605</c:v>
                </c:pt>
                <c:pt idx="4">
                  <c:v>4276766</c:v>
                </c:pt>
                <c:pt idx="5">
                  <c:v>125286</c:v>
                </c:pt>
              </c:numCache>
            </c:numRef>
          </c:val>
        </c:ser>
        <c:ser>
          <c:idx val="2"/>
          <c:order val="2"/>
          <c:tx>
            <c:strRef>
              <c:f>'STCNS Grupo de gasto '!$E$5</c:f>
              <c:strCache>
                <c:ptCount val="1"/>
                <c:pt idx="0">
                  <c:v>Ejecutado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'STCNS Grupo de gasto '!$B$6:$B$11</c:f>
              <c:strCache>
                <c:ptCount val="6"/>
                <c:pt idx="0">
                  <c:v>Grupo 0</c:v>
                </c:pt>
                <c:pt idx="1">
                  <c:v>Grupo 1</c:v>
                </c:pt>
                <c:pt idx="2">
                  <c:v>Grupo 2</c:v>
                </c:pt>
                <c:pt idx="3">
                  <c:v>Grupo 3</c:v>
                </c:pt>
                <c:pt idx="4">
                  <c:v>Grupo 4</c:v>
                </c:pt>
                <c:pt idx="5">
                  <c:v>Grupo 9</c:v>
                </c:pt>
              </c:strCache>
            </c:strRef>
          </c:cat>
          <c:val>
            <c:numRef>
              <c:f>'STCNS Grupo de gasto '!$E$6:$E$11</c:f>
              <c:numCache>
                <c:formatCode>_("Q"* #,##0.00_);_("Q"* \(#,##0.00\);_("Q"* "-"??_);_(@_)</c:formatCode>
                <c:ptCount val="6"/>
                <c:pt idx="0">
                  <c:v>20603289.530000001</c:v>
                </c:pt>
                <c:pt idx="1">
                  <c:v>2431498.41</c:v>
                </c:pt>
                <c:pt idx="2">
                  <c:v>1149076.1399999999</c:v>
                </c:pt>
                <c:pt idx="3">
                  <c:v>451467.99</c:v>
                </c:pt>
                <c:pt idx="4">
                  <c:v>4241446.45</c:v>
                </c:pt>
                <c:pt idx="5">
                  <c:v>0</c:v>
                </c:pt>
              </c:numCache>
            </c:numRef>
          </c:val>
        </c:ser>
        <c:ser>
          <c:idx val="3"/>
          <c:order val="3"/>
          <c:tx>
            <c:strRef>
              <c:f>'STCNS Grupo de gasto '!$F$5</c:f>
              <c:strCache>
                <c:ptCount val="1"/>
                <c:pt idx="0">
                  <c:v>Saldo por Ejecutar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'STCNS Grupo de gasto '!$B$6:$B$11</c:f>
              <c:strCache>
                <c:ptCount val="6"/>
                <c:pt idx="0">
                  <c:v>Grupo 0</c:v>
                </c:pt>
                <c:pt idx="1">
                  <c:v>Grupo 1</c:v>
                </c:pt>
                <c:pt idx="2">
                  <c:v>Grupo 2</c:v>
                </c:pt>
                <c:pt idx="3">
                  <c:v>Grupo 3</c:v>
                </c:pt>
                <c:pt idx="4">
                  <c:v>Grupo 4</c:v>
                </c:pt>
                <c:pt idx="5">
                  <c:v>Grupo 9</c:v>
                </c:pt>
              </c:strCache>
            </c:strRef>
          </c:cat>
          <c:val>
            <c:numRef>
              <c:f>'STCNS Grupo de gasto '!$F$6:$F$11</c:f>
              <c:numCache>
                <c:formatCode>_("Q"* #,##0.00_);_("Q"* \(#,##0.00\);_("Q"* "-"??_);_(@_)</c:formatCode>
                <c:ptCount val="6"/>
                <c:pt idx="0">
                  <c:v>874657.46999999881</c:v>
                </c:pt>
                <c:pt idx="1">
                  <c:v>191967.58999999985</c:v>
                </c:pt>
                <c:pt idx="2">
                  <c:v>396853.8600000001</c:v>
                </c:pt>
                <c:pt idx="3">
                  <c:v>499137.01</c:v>
                </c:pt>
                <c:pt idx="4">
                  <c:v>35319.549999999814</c:v>
                </c:pt>
                <c:pt idx="5">
                  <c:v>125286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93218416"/>
        <c:axId val="1993216240"/>
        <c:axId val="0"/>
      </c:bar3DChart>
      <c:catAx>
        <c:axId val="1993218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1993216240"/>
        <c:crosses val="autoZero"/>
        <c:auto val="1"/>
        <c:lblAlgn val="ctr"/>
        <c:lblOffset val="100"/>
        <c:noMultiLvlLbl val="0"/>
      </c:catAx>
      <c:valAx>
        <c:axId val="1993216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Q&quot;* #,##0.00_);_(&quot;Q&quot;* \(#,##0.00\);_(&quot;Q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1993218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G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G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xmlns="" id="{62AB811F-186B-4725-A7F7-35C2BE0D513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1"/>
            <a:ext cx="4003136" cy="349645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28E64013-480C-4439-BC5E-022BA71C28F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230849" y="1"/>
            <a:ext cx="4003136" cy="349645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>
              <a:defRPr sz="1200"/>
            </a:lvl1pPr>
          </a:lstStyle>
          <a:p>
            <a:fld id="{70781529-3644-42FB-BDB8-7BCF6AB8D8F0}" type="datetimeFigureOut">
              <a:rPr lang="es-GT" smtClean="0"/>
              <a:t>28/12/2021</a:t>
            </a:fld>
            <a:endParaRPr lang="es-GT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0F6170D5-344D-4ECF-A7BB-2563D18D79A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6614718"/>
            <a:ext cx="4003136" cy="349645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50EBB728-8F58-4BB2-8C0F-D983E5A77DC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230849" y="6614718"/>
            <a:ext cx="4003136" cy="349645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r">
              <a:defRPr sz="1200"/>
            </a:lvl1pPr>
          </a:lstStyle>
          <a:p>
            <a:fld id="{223D6B16-8452-4088-B7E7-5F9F0FEA3A9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56757772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003136" cy="349645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5230849" y="1"/>
            <a:ext cx="4003136" cy="349645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>
              <a:defRPr sz="1200"/>
            </a:lvl1pPr>
          </a:lstStyle>
          <a:p>
            <a:fld id="{2F889F5E-1FF3-4626-856E-81C394864066}" type="datetimeFigureOut">
              <a:rPr lang="es-GT" smtClean="0"/>
              <a:t>28/12/2021</a:t>
            </a:fld>
            <a:endParaRPr lang="es-GT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530475" y="869950"/>
            <a:ext cx="4175125" cy="2349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63" tIns="45382" rIns="90763" bIns="45382" rtlCol="0" anchor="ctr"/>
          <a:lstStyle/>
          <a:p>
            <a:endParaRPr lang="es-GT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924446" y="3351363"/>
            <a:ext cx="7387187" cy="2742455"/>
          </a:xfrm>
          <a:prstGeom prst="rect">
            <a:avLst/>
          </a:prstGeom>
        </p:spPr>
        <p:txBody>
          <a:bodyPr vert="horz" lIns="90763" tIns="45382" rIns="90763" bIns="45382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1" y="6614718"/>
            <a:ext cx="4003136" cy="349645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5230849" y="6614718"/>
            <a:ext cx="4003136" cy="349645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r">
              <a:defRPr sz="1200"/>
            </a:lvl1pPr>
          </a:lstStyle>
          <a:p>
            <a:fld id="{8A115BA9-5F40-4A42-9873-4A856A2BCB2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9283410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8541769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558982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2713176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2416881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3175402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85302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8988038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5213935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4851448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0845194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7305239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2015448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2114233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1661099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5599085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4350046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04523701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90912900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54025811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0377483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0973027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9682290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1971948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55037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3172816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1234486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51213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F4CB6E6-1275-4A54-B4F3-1FDFC89807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596188"/>
            <a:ext cx="9144000" cy="2387600"/>
          </a:xfrm>
        </p:spPr>
        <p:txBody>
          <a:bodyPr anchor="b">
            <a:normAutofit/>
          </a:bodyPr>
          <a:lstStyle>
            <a:lvl1pPr algn="ctr">
              <a:defRPr sz="4000" b="1">
                <a:solidFill>
                  <a:srgbClr val="0D1F3C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GT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7A40FC4E-DF3E-4DB4-AED5-B01B15BD47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75863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197BB4"/>
                </a:solidFill>
                <a:latin typeface="Montserrat" panose="000005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  <a:endParaRPr lang="es-GT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980F5FD4-74A1-4C0A-8923-49068F8CE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8A815-C8B2-4F30-9335-A540ED979A65}" type="datetime1">
              <a:rPr lang="es-GT" smtClean="0"/>
              <a:t>28/12/2021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D6BE2AE7-3AC6-4190-A4FE-1D321727D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E3F07A74-9836-4943-B7A0-5E8FB7721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94ECC-E985-4DCB-BC79-BB238F702D1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4569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43B128BC-8CE4-44FE-ABE0-2ADEC50E0719}"/>
              </a:ext>
            </a:extLst>
          </p:cNvPr>
          <p:cNvSpPr/>
          <p:nvPr userDrawn="1"/>
        </p:nvSpPr>
        <p:spPr>
          <a:xfrm>
            <a:off x="1737360" y="294571"/>
            <a:ext cx="8900719" cy="98133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6306812-D2D4-4A6A-A9D7-CA4F86A040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7360" y="365126"/>
            <a:ext cx="8886305" cy="840220"/>
          </a:xfrm>
        </p:spPr>
        <p:txBody>
          <a:bodyPr>
            <a:noAutofit/>
          </a:bodyPr>
          <a:lstStyle>
            <a:lvl1pPr algn="ctr">
              <a:defRPr sz="3600" b="1">
                <a:solidFill>
                  <a:srgbClr val="0D1F3C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GT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146A8AB6-1C67-49AF-B1F6-2C1D959884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ontserrat" panose="00000500000000000000" pitchFamily="50" charset="0"/>
              </a:defRPr>
            </a:lvl1pPr>
            <a:lvl2pPr>
              <a:defRPr>
                <a:latin typeface="Montserrat" panose="00000500000000000000" pitchFamily="50" charset="0"/>
              </a:defRPr>
            </a:lvl2pPr>
            <a:lvl3pPr>
              <a:defRPr>
                <a:latin typeface="Montserrat" panose="00000500000000000000" pitchFamily="50" charset="0"/>
              </a:defRPr>
            </a:lvl3pPr>
            <a:lvl4pPr>
              <a:defRPr>
                <a:latin typeface="Montserrat" panose="00000500000000000000" pitchFamily="50" charset="0"/>
              </a:defRPr>
            </a:lvl4pPr>
            <a:lvl5pPr>
              <a:defRPr>
                <a:latin typeface="Montserrat" panose="00000500000000000000" pitchFamily="50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GT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36788F09-FFB8-47A4-83A1-FFB352EF2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612D7-C7C1-40DF-91F1-E4035ACD5280}" type="datetime1">
              <a:rPr lang="es-GT" smtClean="0"/>
              <a:t>28/12/2021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169DA829-DECC-4D81-BB89-F7AF43401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F3315B1D-184D-423F-AE37-A16F1D9CF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94ECC-E985-4DCB-BC79-BB238F702D1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499419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2E7F6C1-9961-4E83-AC75-6EE35CC307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400" b="1">
                <a:latin typeface="Montserrat" panose="00000500000000000000" pitchFamily="50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GT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EE54C6EA-948A-4DA3-B798-D9F5CD294D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Montserrat" panose="00000500000000000000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BAD124C8-1552-464D-8D15-02CF0EA9A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0D9E-9211-474E-867D-A3D7FD03901F}" type="datetime1">
              <a:rPr lang="es-GT" smtClean="0"/>
              <a:t>28/12/2021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42A29C28-A3FD-46A7-A594-7566F0522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F419F7CD-D6CB-4397-86C0-972D7E8A2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94ECC-E985-4DCB-BC79-BB238F702D1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774413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16E1A9F3-6D03-4C47-B91C-E2AA71DE8885}"/>
              </a:ext>
            </a:extLst>
          </p:cNvPr>
          <p:cNvSpPr/>
          <p:nvPr userDrawn="1"/>
        </p:nvSpPr>
        <p:spPr>
          <a:xfrm>
            <a:off x="1655059" y="190372"/>
            <a:ext cx="8900719" cy="98133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BACE8EB-23E3-468D-B8DF-8F6F8180AB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36221" y="136525"/>
            <a:ext cx="8919557" cy="1072977"/>
          </a:xfrm>
        </p:spPr>
        <p:txBody>
          <a:bodyPr>
            <a:noAutofit/>
          </a:bodyPr>
          <a:lstStyle>
            <a:lvl1pPr algn="ctr">
              <a:defRPr sz="3600" b="1">
                <a:solidFill>
                  <a:srgbClr val="0D1F3C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GT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1741142-687E-4D6E-816F-0ADEEEF33D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04604"/>
            <a:ext cx="5181600" cy="4672359"/>
          </a:xfrm>
        </p:spPr>
        <p:txBody>
          <a:bodyPr/>
          <a:lstStyle>
            <a:lvl1pPr>
              <a:defRPr>
                <a:latin typeface="Montserrat" panose="00000500000000000000" pitchFamily="50" charset="0"/>
              </a:defRPr>
            </a:lvl1pPr>
            <a:lvl2pPr>
              <a:defRPr>
                <a:latin typeface="Montserrat" panose="00000500000000000000" pitchFamily="50" charset="0"/>
              </a:defRPr>
            </a:lvl2pPr>
            <a:lvl3pPr>
              <a:defRPr>
                <a:latin typeface="Montserrat" panose="00000500000000000000" pitchFamily="50" charset="0"/>
              </a:defRPr>
            </a:lvl3pPr>
            <a:lvl4pPr>
              <a:defRPr>
                <a:latin typeface="Montserrat" panose="00000500000000000000" pitchFamily="50" charset="0"/>
              </a:defRPr>
            </a:lvl4pPr>
            <a:lvl5pPr>
              <a:defRPr>
                <a:latin typeface="Montserrat" panose="00000500000000000000" pitchFamily="50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GT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6DFFE13E-8A03-436A-9288-33FC967526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504604"/>
            <a:ext cx="5181600" cy="4672359"/>
          </a:xfrm>
        </p:spPr>
        <p:txBody>
          <a:bodyPr/>
          <a:lstStyle>
            <a:lvl1pPr>
              <a:defRPr>
                <a:latin typeface="Montserrat" panose="00000500000000000000" pitchFamily="50" charset="0"/>
              </a:defRPr>
            </a:lvl1pPr>
            <a:lvl2pPr>
              <a:defRPr>
                <a:latin typeface="Montserrat" panose="00000500000000000000" pitchFamily="50" charset="0"/>
              </a:defRPr>
            </a:lvl2pPr>
            <a:lvl3pPr>
              <a:defRPr>
                <a:latin typeface="Montserrat" panose="00000500000000000000" pitchFamily="50" charset="0"/>
              </a:defRPr>
            </a:lvl3pPr>
            <a:lvl4pPr>
              <a:defRPr>
                <a:latin typeface="Montserrat" panose="00000500000000000000" pitchFamily="50" charset="0"/>
              </a:defRPr>
            </a:lvl4pPr>
            <a:lvl5pPr>
              <a:defRPr>
                <a:latin typeface="Montserrat" panose="00000500000000000000" pitchFamily="50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GT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47D89AFC-ABD0-40BC-AC54-3A38F80E8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8F817-0E65-4E88-96D4-9FA2057239B0}" type="datetime1">
              <a:rPr lang="es-GT" smtClean="0"/>
              <a:t>28/12/2021</a:t>
            </a:fld>
            <a:endParaRPr lang="es-GT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6BE2BE64-E0E5-41C6-B062-B215B384B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38B3788F-E72A-4C3A-89B7-18D56D097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94ECC-E985-4DCB-BC79-BB238F702D1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299308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652DB460-91BF-40E4-A0AA-0651BD241B34}"/>
              </a:ext>
            </a:extLst>
          </p:cNvPr>
          <p:cNvSpPr/>
          <p:nvPr userDrawn="1"/>
        </p:nvSpPr>
        <p:spPr>
          <a:xfrm>
            <a:off x="1645639" y="239584"/>
            <a:ext cx="8900719" cy="98133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E4DDACD-DC1D-40EC-B008-0C6C6E4609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94657" y="193761"/>
            <a:ext cx="9002685" cy="1072977"/>
          </a:xfrm>
        </p:spPr>
        <p:txBody>
          <a:bodyPr>
            <a:normAutofit/>
          </a:bodyPr>
          <a:lstStyle>
            <a:lvl1pPr algn="ctr">
              <a:defRPr sz="3600" b="1">
                <a:solidFill>
                  <a:srgbClr val="0D1F3C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GT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924C65F4-D5FD-46C8-9703-77A81401D2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D1F3C"/>
                </a:solidFill>
                <a:latin typeface="Montserrat" panose="00000500000000000000" pitchFamily="50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61A1675D-6C06-452F-95D3-D65F6CFEF2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rgbClr val="2786C0"/>
                </a:solidFill>
              </a:defRPr>
            </a:lvl1pPr>
            <a:lvl2pPr>
              <a:defRPr>
                <a:solidFill>
                  <a:srgbClr val="2786C0"/>
                </a:solidFill>
              </a:defRPr>
            </a:lvl2pPr>
            <a:lvl3pPr>
              <a:defRPr>
                <a:solidFill>
                  <a:srgbClr val="2786C0"/>
                </a:solidFill>
              </a:defRPr>
            </a:lvl3pPr>
            <a:lvl4pPr>
              <a:defRPr>
                <a:solidFill>
                  <a:srgbClr val="2786C0"/>
                </a:solidFill>
              </a:defRPr>
            </a:lvl4pPr>
            <a:lvl5pPr>
              <a:defRPr>
                <a:solidFill>
                  <a:srgbClr val="2786C0"/>
                </a:solidFill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GT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EBAF319F-5A1F-4AFD-B317-078D77EEA3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D1F3C"/>
                </a:solidFill>
                <a:latin typeface="Montserrat" panose="00000500000000000000" pitchFamily="50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17312336-CD22-4874-AC1F-69CEB2E90A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GT" dirty="0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BB949558-7597-4FEE-979C-DF702AC77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6FBD1-9373-42E6-933C-D2861B1129DE}" type="datetime1">
              <a:rPr lang="es-GT" smtClean="0"/>
              <a:t>28/12/2021</a:t>
            </a:fld>
            <a:endParaRPr lang="es-GT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8CFA7AA0-5007-4667-A160-C1E297AE8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D339C2D9-749C-4887-B363-FDF969BBB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94ECC-E985-4DCB-BC79-BB238F702D1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977637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F63A0B61-F4E4-4E19-A8B4-CE98D5FE76EB}"/>
              </a:ext>
            </a:extLst>
          </p:cNvPr>
          <p:cNvSpPr/>
          <p:nvPr userDrawn="1"/>
        </p:nvSpPr>
        <p:spPr>
          <a:xfrm>
            <a:off x="1645640" y="120105"/>
            <a:ext cx="8900719" cy="98133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AE606A6-0C7D-4197-928F-3C235A39C8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0611" y="136525"/>
            <a:ext cx="8620298" cy="998162"/>
          </a:xfrm>
        </p:spPr>
        <p:txBody>
          <a:bodyPr>
            <a:noAutofit/>
          </a:bodyPr>
          <a:lstStyle>
            <a:lvl1pPr algn="ctr">
              <a:defRPr sz="3600" b="1">
                <a:solidFill>
                  <a:srgbClr val="0D1F3C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GT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75C57BED-D6DF-44F6-9853-7EFDD2F3E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679AE-6D20-40E8-83B9-AFE348460766}" type="datetime1">
              <a:rPr lang="es-GT" smtClean="0"/>
              <a:t>28/12/2021</a:t>
            </a:fld>
            <a:endParaRPr lang="es-GT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0146AB7B-43B6-4733-8D28-C0066CA76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998F1706-5A68-44DD-B37E-14665B3D3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94ECC-E985-4DCB-BC79-BB238F702D1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133169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54552EFF-1F48-4A1B-89BB-7FAB56D4A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172B5-4A68-4E4F-B447-FC61244663D3}" type="datetime1">
              <a:rPr lang="es-GT" smtClean="0"/>
              <a:t>28/12/2021</a:t>
            </a:fld>
            <a:endParaRPr lang="es-GT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A862CED3-F354-4189-B03B-51CD8EA40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4F0B8D55-B61D-4D96-8511-53BB2F5B2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94ECC-E985-4DCB-BC79-BB238F702D1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632273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5C32846-A75C-44A9-9F1C-FBB875854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404850"/>
            <a:ext cx="3932237" cy="652549"/>
          </a:xfrm>
        </p:spPr>
        <p:txBody>
          <a:bodyPr anchor="b">
            <a:noAutofit/>
          </a:bodyPr>
          <a:lstStyle>
            <a:lvl1pPr>
              <a:defRPr sz="2000" b="1">
                <a:solidFill>
                  <a:srgbClr val="0D1F3C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GT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5E931F63-922A-415B-BB5F-7D41CA2241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800" b="1">
                <a:solidFill>
                  <a:srgbClr val="0D1F3C"/>
                </a:solidFill>
                <a:latin typeface="Montserrat" panose="00000500000000000000" pitchFamily="50" charset="0"/>
              </a:defRPr>
            </a:lvl1pPr>
            <a:lvl2pPr>
              <a:defRPr sz="2800">
                <a:latin typeface="Montserrat" panose="00000500000000000000" pitchFamily="50" charset="0"/>
              </a:defRPr>
            </a:lvl2pPr>
            <a:lvl3pPr>
              <a:defRPr sz="2400">
                <a:latin typeface="Montserrat" panose="00000500000000000000" pitchFamily="50" charset="0"/>
              </a:defRPr>
            </a:lvl3pPr>
            <a:lvl4pPr>
              <a:defRPr sz="2000">
                <a:latin typeface="Montserrat" panose="00000500000000000000" pitchFamily="50" charset="0"/>
              </a:defRPr>
            </a:lvl4pPr>
            <a:lvl5pPr>
              <a:defRPr sz="2000">
                <a:latin typeface="Montserrat" panose="00000500000000000000" pitchFamily="50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GT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CF220F18-37FF-47B0-AB64-623062892C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4110644"/>
          </a:xfrm>
        </p:spPr>
        <p:txBody>
          <a:bodyPr/>
          <a:lstStyle>
            <a:lvl1pPr marL="0" indent="0">
              <a:buNone/>
              <a:defRPr sz="1600">
                <a:solidFill>
                  <a:srgbClr val="197BB4"/>
                </a:solidFill>
                <a:latin typeface="Montserrat" panose="00000500000000000000" pitchFamily="50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94D0E3C1-285A-495C-96A3-33F7D65E3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EE30F-A687-4E64-8B35-3DBF00F44A58}" type="datetime1">
              <a:rPr lang="es-GT" smtClean="0"/>
              <a:t>28/12/2021</a:t>
            </a:fld>
            <a:endParaRPr lang="es-GT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0034785C-E43F-4595-B07D-6E417DD1F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BB244D92-DDFF-46A2-AB5B-51C2229EC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94ECC-E985-4DCB-BC79-BB238F702D1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365897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8F5B584-4CB1-4D6F-89AE-431534AA9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1313410"/>
            <a:ext cx="3935413" cy="743989"/>
          </a:xfrm>
        </p:spPr>
        <p:txBody>
          <a:bodyPr anchor="b">
            <a:noAutofit/>
          </a:bodyPr>
          <a:lstStyle>
            <a:lvl1pPr>
              <a:defRPr sz="2000" b="1">
                <a:solidFill>
                  <a:srgbClr val="197BB4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GT" dirty="0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EDBEDE39-5EC8-4D3F-A632-F6711B7015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13410"/>
            <a:ext cx="6172200" cy="4547640"/>
          </a:xfrm>
        </p:spPr>
        <p:txBody>
          <a:bodyPr/>
          <a:lstStyle>
            <a:lvl1pPr marL="0" indent="0">
              <a:buNone/>
              <a:defRPr sz="3200">
                <a:latin typeface="Montserrat" panose="00000500000000000000" pitchFamily="50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/>
              <a:t>Haga clic en el icono para agregar una imagen</a:t>
            </a:r>
            <a:endParaRPr lang="es-GT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00C32553-3871-4822-8759-F079B3A434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Montserrat" panose="00000500000000000000" pitchFamily="50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91AF83E3-EDF5-459F-9A25-88140AF67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FAAE8-BB1F-46DC-B02E-828226DC17C2}" type="datetime1">
              <a:rPr lang="es-GT" smtClean="0"/>
              <a:t>28/12/2021</a:t>
            </a:fld>
            <a:endParaRPr lang="es-GT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53D80533-4066-4EB8-ACD1-3BA4D7250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90609986-8A8B-4DF7-A038-5BA4E8D74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94ECC-E985-4DCB-BC79-BB238F702D1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739477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2B7E8E04-EF2E-4F63-9D4D-BE724953B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4233" y="136525"/>
            <a:ext cx="9002684" cy="10521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/>
              <a:t>HAGA CLIC PARA MODIFICAR EL ESTILO DE TÍTULO DEL PATRÓN</a:t>
            </a:r>
            <a:endParaRPr lang="es-GT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AFAFA078-C0C9-4771-8193-FFB214DF70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62793"/>
            <a:ext cx="10515600" cy="46141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GT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1D26AF5A-4F9D-4BDC-86B4-1B7993E1A5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17F50F-492E-4C5A-B836-C79014F93E1E}" type="datetime1">
              <a:rPr lang="es-GT" smtClean="0"/>
              <a:t>28/12/2021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F9B547E-DC76-4B85-B30F-5FFB7C4893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94C9F76D-DAC4-4BE5-9B37-2B889D24F1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94ECC-E985-4DCB-BC79-BB238F702D1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132767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0D1F3C"/>
          </a:solidFill>
          <a:latin typeface="Montserrat" panose="00000500000000000000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ontserrat" panose="00000500000000000000" pitchFamily="50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ontserrat" panose="00000500000000000000" pitchFamily="50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ontserrat" panose="00000500000000000000" pitchFamily="50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anose="00000500000000000000" pitchFamily="50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anose="00000500000000000000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40743F2-234A-4544-BBAC-8877FB423F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1881260"/>
            <a:ext cx="9144000" cy="2158645"/>
          </a:xfr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anchor="ctr" anchorCtr="0">
            <a:normAutofit fontScale="90000"/>
          </a:bodyPr>
          <a:lstStyle/>
          <a:p>
            <a:r>
              <a:rPr lang="es-GT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RENDICIÓN DE CUENTAS DEL ORGANISMO EJECUTIVO </a:t>
            </a:r>
            <a:r>
              <a:rPr lang="es-GT" sz="4000" b="1" dirty="0">
                <a:solidFill>
                  <a:srgbClr val="197B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GT" sz="4000" b="1" dirty="0">
                <a:solidFill>
                  <a:srgbClr val="197BB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GT" sz="4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GT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GT" sz="4000" b="1" dirty="0" smtClean="0">
                <a:solidFill>
                  <a:srgbClr val="197B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TERCER </a:t>
            </a:r>
            <a:r>
              <a:rPr lang="es-GT" sz="4000" b="1" dirty="0">
                <a:solidFill>
                  <a:srgbClr val="197B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CUATRIMESTRE 2021</a:t>
            </a:r>
            <a:br>
              <a:rPr lang="es-GT" sz="4000" b="1" dirty="0">
                <a:solidFill>
                  <a:srgbClr val="197BB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GT" dirty="0">
                <a:solidFill>
                  <a:srgbClr val="197B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GT" dirty="0">
                <a:solidFill>
                  <a:srgbClr val="197BB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GT" sz="4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GT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GT" dirty="0" smtClean="0">
                <a:solidFill>
                  <a:srgbClr val="197B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TÉCNICA DEL CONSEJO NACIONAL DE SEGURIDAD Y DEPENDENCIAS DE APOYO AL CONSEJO NACIONAL DE SEGURIDAD</a:t>
            </a:r>
            <a:r>
              <a:rPr lang="es-GT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GT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GT" sz="4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STCN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228" y="5395784"/>
            <a:ext cx="1055542" cy="1068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14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40743F2-234A-4544-BBAC-8877FB423F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6581" y="840649"/>
            <a:ext cx="10566219" cy="1045029"/>
          </a:xfr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anchor="ctr" anchorCtr="0">
            <a:normAutofit fontScale="90000"/>
          </a:bodyPr>
          <a:lstStyle/>
          <a:p>
            <a:pPr algn="l"/>
            <a:r>
              <a:rPr lang="es-GT" dirty="0">
                <a:latin typeface="Arial" panose="020B0604020202020204" pitchFamily="34" charset="0"/>
                <a:cs typeface="Arial" panose="020B0604020202020204" pitchFamily="34" charset="0"/>
              </a:rPr>
              <a:t>PAGO DE SALARIOS A SERVIDORES PÚBLICOS A LA FECHA</a:t>
            </a:r>
            <a:br>
              <a:rPr lang="es-GT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GT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GT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GT" sz="4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xmlns="" id="{E40743F2-234A-4544-BBAC-8877FB423F76}"/>
              </a:ext>
            </a:extLst>
          </p:cNvPr>
          <p:cNvSpPr txBox="1">
            <a:spLocks/>
          </p:cNvSpPr>
          <p:nvPr/>
        </p:nvSpPr>
        <p:spPr>
          <a:xfrm>
            <a:off x="4667794" y="1611085"/>
            <a:ext cx="7406641" cy="4153807"/>
          </a:xfrm>
          <a:prstGeom prst="rect">
            <a:avLst/>
          </a:prstGeo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vert="horz" lIns="91440" tIns="45720" rIns="91440" bIns="45720" rtlCol="0" anchor="ctr" anchorCtr="0">
            <a:normAutofit fontScale="6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D1F3C"/>
                </a:solidFill>
                <a:latin typeface="Montserrat" panose="00000500000000000000" pitchFamily="50" charset="0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es-GT" sz="27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Presupuesto vigente total para el pago de servidores públicos</a:t>
            </a:r>
          </a:p>
          <a:p>
            <a:pPr marL="0" lvl="1" algn="just">
              <a:lnSpc>
                <a:spcPct val="150000"/>
              </a:lnSpc>
              <a:spcBef>
                <a:spcPct val="0"/>
              </a:spcBef>
            </a:pPr>
            <a:r>
              <a:rPr lang="es-GT" sz="45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Q. </a:t>
            </a:r>
            <a:r>
              <a:rPr lang="es-GT" sz="45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21,477,947.00</a:t>
            </a:r>
            <a:endParaRPr lang="es-GT" sz="45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es-GT" sz="2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GT" sz="27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Presupuesto utilizado </a:t>
            </a:r>
            <a:r>
              <a:rPr lang="es-GT" sz="27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 </a:t>
            </a:r>
            <a:r>
              <a:rPr lang="es-GT" sz="2700" b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tercer </a:t>
            </a:r>
            <a:r>
              <a:rPr lang="es-GT" sz="27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cuatrimestre 2021 para el pago de servidores públicos</a:t>
            </a:r>
          </a:p>
          <a:p>
            <a:pPr marL="0" lvl="1" algn="just">
              <a:lnSpc>
                <a:spcPct val="150000"/>
              </a:lnSpc>
              <a:spcBef>
                <a:spcPct val="0"/>
              </a:spcBef>
            </a:pPr>
            <a:r>
              <a:rPr lang="es-GT" sz="45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Q. </a:t>
            </a:r>
            <a:r>
              <a:rPr lang="es-GT" sz="45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20,603,289.53</a:t>
            </a:r>
            <a:endParaRPr lang="es-GT" sz="45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es-GT" sz="2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GT" sz="27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Presupuesto pendiente de utilizar para el pago de servidores públicos</a:t>
            </a:r>
          </a:p>
          <a:p>
            <a:pPr marL="0" lvl="1" algn="just">
              <a:lnSpc>
                <a:spcPct val="150000"/>
              </a:lnSpc>
              <a:spcBef>
                <a:spcPct val="0"/>
              </a:spcBef>
            </a:pPr>
            <a:r>
              <a:rPr lang="es-GT" sz="45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Q. </a:t>
            </a:r>
            <a:r>
              <a:rPr lang="es-GT" sz="45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874,657.47</a:t>
            </a:r>
            <a:endParaRPr lang="es-GT" sz="45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es-GT" sz="2000" b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E40743F2-234A-4544-BBAC-8877FB423F76}"/>
              </a:ext>
            </a:extLst>
          </p:cNvPr>
          <p:cNvSpPr txBox="1">
            <a:spLocks/>
          </p:cNvSpPr>
          <p:nvPr/>
        </p:nvSpPr>
        <p:spPr>
          <a:xfrm>
            <a:off x="387531" y="2351314"/>
            <a:ext cx="3327219" cy="2423886"/>
          </a:xfrm>
          <a:prstGeom prst="rect">
            <a:avLst/>
          </a:prstGeo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vert="horz" lIns="91440" tIns="45720" rIns="91440" bIns="45720" rtlCol="0" anchor="ctr" anchorCtr="0">
            <a:normAutofit fontScale="7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D1F3C"/>
                </a:solidFill>
                <a:latin typeface="Montserrat" panose="00000500000000000000" pitchFamily="50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s-GT" sz="2000" b="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GT" sz="20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GT" sz="2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Este rubro constituye </a:t>
            </a:r>
            <a:r>
              <a:rPr lang="es-GT" sz="22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GT" sz="2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96%</a:t>
            </a:r>
            <a:r>
              <a:rPr lang="es-GT" sz="2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GT" sz="2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total del presupuesto de </a:t>
            </a:r>
            <a:r>
              <a:rPr lang="es-GT" sz="22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Secretaría Técnica e instituciones adscritas a su presupuesto.</a:t>
            </a:r>
            <a:r>
              <a:rPr lang="es-GT" sz="2000" b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GT" sz="2000" b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GT" sz="2000" b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Desarrollando capacidades de ciencia de datos en Directivos Público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8368" y="237076"/>
            <a:ext cx="1111896" cy="1111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869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40743F2-234A-4544-BBAC-8877FB423F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7531" y="793024"/>
            <a:ext cx="11173098" cy="1045029"/>
          </a:xfr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anchor="ctr" anchorCtr="0">
            <a:normAutofit fontScale="90000"/>
          </a:bodyPr>
          <a:lstStyle/>
          <a:p>
            <a:pPr algn="l"/>
            <a:r>
              <a:rPr lang="es-GT" dirty="0">
                <a:latin typeface="Arial" panose="020B0604020202020204" pitchFamily="34" charset="0"/>
                <a:cs typeface="Arial" panose="020B0604020202020204" pitchFamily="34" charset="0"/>
              </a:rPr>
              <a:t>¿EN QUÉ INVIERTE </a:t>
            </a:r>
            <a:r>
              <a:rPr lang="es-GT" dirty="0" smtClean="0">
                <a:latin typeface="Arial" panose="020B0604020202020204" pitchFamily="34" charset="0"/>
                <a:cs typeface="Arial" panose="020B0604020202020204" pitchFamily="34" charset="0"/>
              </a:rPr>
              <a:t>LA SECRETARÍA TÉCNICA DEL CONSEJO NACIONAL DE SEGURIDAD E INSTITUCIONES DE APOYO AL CNS</a:t>
            </a:r>
            <a:r>
              <a:rPr lang="es-GT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GT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GT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GT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GT" sz="4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xmlns="" id="{E40743F2-234A-4544-BBAC-8877FB423F76}"/>
              </a:ext>
            </a:extLst>
          </p:cNvPr>
          <p:cNvSpPr txBox="1">
            <a:spLocks/>
          </p:cNvSpPr>
          <p:nvPr/>
        </p:nvSpPr>
        <p:spPr>
          <a:xfrm>
            <a:off x="4558936" y="1458006"/>
            <a:ext cx="7406641" cy="5579063"/>
          </a:xfrm>
          <a:prstGeom prst="rect">
            <a:avLst/>
          </a:prstGeo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D1F3C"/>
                </a:solidFill>
                <a:latin typeface="Montserrat" panose="00000500000000000000" pitchFamily="50" charset="0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es-GT" sz="2400" b="0" dirty="0"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GT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grupo de gasto de </a:t>
            </a:r>
            <a:r>
              <a:rPr lang="es-GT" sz="2400" b="0" dirty="0">
                <a:latin typeface="Arial" panose="020B0604020202020204" pitchFamily="34" charset="0"/>
                <a:cs typeface="Arial" panose="020B0604020202020204" pitchFamily="34" charset="0"/>
              </a:rPr>
              <a:t>inversión se limita a la adquisición de equipo para funcionamiento el cual representa una cantidad de </a:t>
            </a:r>
            <a:r>
              <a:rPr lang="es-GT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3.10 </a:t>
            </a:r>
            <a:r>
              <a:rPr lang="es-GT" sz="2400" b="0" dirty="0">
                <a:latin typeface="Arial" panose="020B0604020202020204" pitchFamily="34" charset="0"/>
                <a:cs typeface="Arial" panose="020B0604020202020204" pitchFamily="34" charset="0"/>
              </a:rPr>
              <a:t>% del presupuesto </a:t>
            </a:r>
            <a:r>
              <a:rPr lang="es-GT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asignado</a:t>
            </a:r>
            <a:r>
              <a:rPr lang="es-GT" sz="2400" b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GT" sz="2400" b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GT" sz="2000" b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GT" sz="2000" b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GT" sz="2000" b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E40743F2-234A-4544-BBAC-8877FB423F76}"/>
              </a:ext>
            </a:extLst>
          </p:cNvPr>
          <p:cNvSpPr txBox="1">
            <a:spLocks/>
          </p:cNvSpPr>
          <p:nvPr/>
        </p:nvSpPr>
        <p:spPr>
          <a:xfrm>
            <a:off x="387531" y="1838053"/>
            <a:ext cx="3327219" cy="2772047"/>
          </a:xfrm>
          <a:prstGeom prst="rect">
            <a:avLst/>
          </a:prstGeo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vert="horz" lIns="91440" tIns="45720" rIns="91440" bIns="45720" rtlCol="0" anchor="ctr" anchorCtr="0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D1F3C"/>
                </a:solidFill>
                <a:latin typeface="Montserrat" panose="00000500000000000000" pitchFamily="50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s-GT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GT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GT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inversión se divide principalmente en </a:t>
            </a:r>
            <a:r>
              <a:rPr lang="es-GT" sz="20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adquisición </a:t>
            </a:r>
            <a:r>
              <a:rPr lang="es-GT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GT" sz="20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mobiliario y equipo</a:t>
            </a:r>
            <a:r>
              <a:rPr lang="es-GT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GT" sz="22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4" descr="Edificio - Iconos gratis de edificio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7110" y="91453"/>
            <a:ext cx="1288467" cy="1288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90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xmlns="" id="{E40743F2-234A-4544-BBAC-8877FB423F76}"/>
              </a:ext>
            </a:extLst>
          </p:cNvPr>
          <p:cNvSpPr txBox="1">
            <a:spLocks/>
          </p:cNvSpPr>
          <p:nvPr/>
        </p:nvSpPr>
        <p:spPr>
          <a:xfrm>
            <a:off x="4667794" y="1611085"/>
            <a:ext cx="7406641" cy="4153807"/>
          </a:xfrm>
          <a:prstGeom prst="rect">
            <a:avLst/>
          </a:prstGeo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vert="horz" lIns="91440" tIns="45720" rIns="91440" bIns="45720" rtlCol="0" anchor="ctr" anchorCtr="0">
            <a:normAutofit fontScale="6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D1F3C"/>
                </a:solidFill>
                <a:latin typeface="Montserrat" panose="00000500000000000000" pitchFamily="50" charset="0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es-GT" sz="27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Presupuesto vigente total para la inversión</a:t>
            </a:r>
          </a:p>
          <a:p>
            <a:pPr marL="0" lvl="1" algn="just">
              <a:lnSpc>
                <a:spcPct val="150000"/>
              </a:lnSpc>
              <a:spcBef>
                <a:spcPct val="0"/>
              </a:spcBef>
            </a:pPr>
            <a:r>
              <a:rPr lang="es-GT" sz="45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Q. </a:t>
            </a:r>
            <a:r>
              <a:rPr lang="es-GT" sz="45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950,605.00</a:t>
            </a:r>
            <a:endParaRPr lang="es-GT" sz="45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es-GT" sz="2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GT" sz="27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Presupuesto utilizado al </a:t>
            </a:r>
            <a:r>
              <a:rPr lang="es-GT" sz="27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Tercer </a:t>
            </a:r>
            <a:r>
              <a:rPr lang="es-GT" sz="27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s-GT" sz="27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uatrimestre </a:t>
            </a:r>
            <a:r>
              <a:rPr lang="es-GT" sz="27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 para la inversión</a:t>
            </a:r>
          </a:p>
          <a:p>
            <a:pPr marL="0" lvl="1" algn="just">
              <a:lnSpc>
                <a:spcPct val="150000"/>
              </a:lnSpc>
              <a:spcBef>
                <a:spcPct val="0"/>
              </a:spcBef>
            </a:pPr>
            <a:r>
              <a:rPr lang="es-GT" sz="45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Q. </a:t>
            </a:r>
            <a:r>
              <a:rPr lang="es-GT" sz="45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451,467.99</a:t>
            </a:r>
            <a:endParaRPr lang="es-GT" sz="45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es-GT" sz="2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GT" sz="27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Presupuesto pendiente de utilizar para la inversión</a:t>
            </a:r>
          </a:p>
          <a:p>
            <a:pPr marL="0" lvl="1" algn="just">
              <a:lnSpc>
                <a:spcPct val="150000"/>
              </a:lnSpc>
              <a:spcBef>
                <a:spcPct val="0"/>
              </a:spcBef>
            </a:pPr>
            <a:r>
              <a:rPr lang="es-GT" sz="45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Q. </a:t>
            </a:r>
            <a:r>
              <a:rPr lang="es-GT" sz="45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499,137.01</a:t>
            </a:r>
            <a:endParaRPr lang="es-GT" sz="45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es-GT" sz="2000" b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E40743F2-234A-4544-BBAC-8877FB423F76}"/>
              </a:ext>
            </a:extLst>
          </p:cNvPr>
          <p:cNvSpPr txBox="1">
            <a:spLocks/>
          </p:cNvSpPr>
          <p:nvPr/>
        </p:nvSpPr>
        <p:spPr>
          <a:xfrm>
            <a:off x="387531" y="2351314"/>
            <a:ext cx="3327219" cy="2423886"/>
          </a:xfrm>
          <a:prstGeom prst="rect">
            <a:avLst/>
          </a:prstGeo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vert="horz" lIns="91440" tIns="45720" rIns="91440" bIns="45720" rtlCol="0" anchor="ctr" anchorCtr="0">
            <a:normAutofit fontScale="7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D1F3C"/>
                </a:solidFill>
                <a:latin typeface="Montserrat" panose="00000500000000000000" pitchFamily="50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s-GT" sz="2000" b="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GT" sz="20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GT" sz="2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Este rubro </a:t>
            </a:r>
            <a:r>
              <a:rPr lang="es-GT" sz="22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constituye </a:t>
            </a:r>
            <a:r>
              <a:rPr lang="es-GT" sz="2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3.10 %</a:t>
            </a:r>
            <a:r>
              <a:rPr lang="es-GT" sz="2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GT" sz="2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total del presupuesto de </a:t>
            </a:r>
            <a:r>
              <a:rPr lang="es-GT" sz="22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Secretaría </a:t>
            </a:r>
            <a:r>
              <a:rPr lang="es-GT" sz="2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Técnica e instituciones de apoyo al Consejo Nacional de Seguridad</a:t>
            </a:r>
            <a:r>
              <a:rPr lang="es-GT" sz="2000" b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GT" sz="2000" b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GT" sz="2000" b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xmlns="" id="{E40743F2-234A-4544-BBAC-8877FB423F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7531" y="334891"/>
            <a:ext cx="10470969" cy="1045029"/>
          </a:xfr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anchor="ctr" anchorCtr="0">
            <a:normAutofit fontScale="90000"/>
          </a:bodyPr>
          <a:lstStyle/>
          <a:p>
            <a:pPr algn="l"/>
            <a:r>
              <a:rPr lang="es-GT" dirty="0">
                <a:latin typeface="Arial" panose="020B0604020202020204" pitchFamily="34" charset="0"/>
                <a:cs typeface="Arial" panose="020B0604020202020204" pitchFamily="34" charset="0"/>
              </a:rPr>
              <a:t>MONTO UTILIZADO EN INVERSIÓN A LA </a:t>
            </a:r>
            <a:r>
              <a:rPr lang="es-GT" dirty="0" smtClean="0">
                <a:latin typeface="Arial" panose="020B0604020202020204" pitchFamily="34" charset="0"/>
                <a:cs typeface="Arial" panose="020B0604020202020204" pitchFamily="34" charset="0"/>
              </a:rPr>
              <a:t>FECHA</a:t>
            </a:r>
            <a:endParaRPr lang="es-GT" sz="4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4" descr="Edificio - Iconos gratis de edificio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7110" y="91453"/>
            <a:ext cx="1288467" cy="1288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810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40743F2-234A-4544-BBAC-8877FB423F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1706" y="631660"/>
            <a:ext cx="10286000" cy="1045029"/>
          </a:xfr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anchor="ctr" anchorCtr="0">
            <a:noAutofit/>
          </a:bodyPr>
          <a:lstStyle/>
          <a:p>
            <a:pPr algn="l"/>
            <a:r>
              <a:rPr lang="es-GT" sz="3200" dirty="0">
                <a:latin typeface="Arial" panose="020B0604020202020204" pitchFamily="34" charset="0"/>
                <a:cs typeface="Arial" panose="020B0604020202020204" pitchFamily="34" charset="0"/>
              </a:rPr>
              <a:t>¿QUÉ FINALIDADES ATIENDE </a:t>
            </a:r>
            <a:r>
              <a:rPr lang="es-GT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LA SECRETARÍA TÉCNICA DEL CONSEJO NACIONAL DE SEGURIDAD E INSTITUCIONES DE APOYO AL CNS</a:t>
            </a:r>
            <a:endParaRPr lang="es-GT" sz="3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xmlns="" id="{E40743F2-234A-4544-BBAC-8877FB423F76}"/>
              </a:ext>
            </a:extLst>
          </p:cNvPr>
          <p:cNvSpPr txBox="1">
            <a:spLocks/>
          </p:cNvSpPr>
          <p:nvPr/>
        </p:nvSpPr>
        <p:spPr>
          <a:xfrm>
            <a:off x="201705" y="1428459"/>
            <a:ext cx="11423136" cy="5238750"/>
          </a:xfrm>
          <a:prstGeom prst="rect">
            <a:avLst/>
          </a:prstGeo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D1F3C"/>
                </a:solidFill>
                <a:latin typeface="Montserrat" panose="00000500000000000000" pitchFamily="50" charset="0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es-GT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recursos públicos se utilizan con fines específicos para el cumplimiento de los objetivos sociales y económicos del Estado que impactan directamente en la población. </a:t>
            </a:r>
          </a:p>
          <a:p>
            <a:pPr algn="just">
              <a:lnSpc>
                <a:spcPct val="150000"/>
              </a:lnSpc>
            </a:pPr>
            <a:r>
              <a:rPr lang="es-GT" sz="20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Cada </a:t>
            </a:r>
            <a:r>
              <a:rPr lang="es-GT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entidad atiende y prioriza las finalidades que le corresponden de conformidad con la ley. En el caso de la Secretaría Técnica del Consejo Nacional de </a:t>
            </a:r>
            <a:r>
              <a:rPr lang="es-GT" sz="20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Seguridad </a:t>
            </a:r>
            <a:r>
              <a:rPr lang="es-GT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instituciones de apoyo al Consejo Nacional de Seguridad, destinan su presupuesto a coadyuvar en aspectos relacionados al Orden Público y Seguridad </a:t>
            </a:r>
            <a:r>
              <a:rPr lang="es-GT" sz="20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Ciudadana y fortalecer las fuerzas de seguridad para el orden interno, además de hacer eficientes los procesos en las instituciones que conforman el SNS.</a:t>
            </a:r>
            <a:endParaRPr lang="es-GT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GT" sz="2000" b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GT" sz="2000" b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GT" sz="2000" b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GT" sz="2000" b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Target arm | Icono Grati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7707" y="56535"/>
            <a:ext cx="1477870" cy="1477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402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7D0DB10-AE31-47D2-A485-453D2186D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9611" y="575125"/>
            <a:ext cx="8791303" cy="547089"/>
          </a:xfrm>
        </p:spPr>
        <p:txBody>
          <a:bodyPr>
            <a:noAutofit/>
          </a:bodyPr>
          <a:lstStyle/>
          <a:p>
            <a:r>
              <a:rPr lang="es-GT" sz="2800" dirty="0">
                <a:latin typeface="Arial" panose="020B0604020202020204" pitchFamily="34" charset="0"/>
                <a:cs typeface="Arial" panose="020B0604020202020204" pitchFamily="34" charset="0"/>
              </a:rPr>
              <a:t>EJECUCIÓN PRESUPUESTARIA POR FINALIDAD AL </a:t>
            </a:r>
            <a:r>
              <a:rPr lang="es-G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TERCER </a:t>
            </a:r>
            <a:r>
              <a:rPr lang="es-GT" sz="2800" dirty="0">
                <a:latin typeface="Arial" panose="020B0604020202020204" pitchFamily="34" charset="0"/>
                <a:cs typeface="Arial" panose="020B0604020202020204" pitchFamily="34" charset="0"/>
              </a:rPr>
              <a:t>CUATRIMESTRE 2021</a:t>
            </a:r>
            <a:endParaRPr lang="es-GT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0149453" y="6145305"/>
            <a:ext cx="20425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GT" sz="1000" dirty="0">
                <a:latin typeface="Arial" panose="020B0604020202020204" pitchFamily="34" charset="0"/>
                <a:cs typeface="Arial" panose="020B0604020202020204" pitchFamily="34" charset="0"/>
              </a:rPr>
              <a:t>* Cifras en millones de quetzales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728" y="1256512"/>
            <a:ext cx="11137405" cy="4754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85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A2162693-C48A-1D46-A173-005AE60ACA54}"/>
              </a:ext>
            </a:extLst>
          </p:cNvPr>
          <p:cNvSpPr txBox="1">
            <a:spLocks/>
          </p:cNvSpPr>
          <p:nvPr/>
        </p:nvSpPr>
        <p:spPr>
          <a:xfrm>
            <a:off x="2865120" y="5017050"/>
            <a:ext cx="9144000" cy="157244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GT" sz="3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RENDICIÓN DE CUENTAS</a:t>
            </a:r>
          </a:p>
          <a:p>
            <a:pPr algn="r"/>
            <a:r>
              <a:rPr lang="es-GT" sz="37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GT" sz="37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GT" sz="37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 ESPECÍFICOS</a:t>
            </a:r>
          </a:p>
          <a:p>
            <a:pPr algn="r"/>
            <a:r>
              <a:rPr lang="es-GT" sz="37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TERCER </a:t>
            </a:r>
            <a:r>
              <a:rPr lang="es-GT" sz="37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CUATRIMESTRE 2021</a:t>
            </a:r>
          </a:p>
        </p:txBody>
      </p:sp>
    </p:spTree>
    <p:extLst>
      <p:ext uri="{BB962C8B-B14F-4D97-AF65-F5344CB8AC3E}">
        <p14:creationId xmlns:p14="http://schemas.microsoft.com/office/powerpoint/2010/main" val="129706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contenido 6">
            <a:extLst>
              <a:ext uri="{FF2B5EF4-FFF2-40B4-BE49-F238E27FC236}">
                <a16:creationId xmlns:a16="http://schemas.microsoft.com/office/drawing/2014/main" xmlns="" id="{FDEFACA7-B903-4B3E-851C-F8FB7B3942D0}"/>
              </a:ext>
            </a:extLst>
          </p:cNvPr>
          <p:cNvSpPr txBox="1">
            <a:spLocks/>
          </p:cNvSpPr>
          <p:nvPr/>
        </p:nvSpPr>
        <p:spPr>
          <a:xfrm>
            <a:off x="121886" y="1643720"/>
            <a:ext cx="11778761" cy="50125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GT" sz="19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Socialización de los instrumentos de Seguridad de la Nación a 2000 participantes</a:t>
            </a:r>
            <a:endParaRPr lang="es-GT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G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G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G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G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G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G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GT" sz="10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  <a:r>
              <a:rPr lang="es-GT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Fuente</a:t>
            </a:r>
            <a:r>
              <a:rPr lang="es-GT" sz="10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GT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Política y Estrategia – STCNS-.</a:t>
            </a:r>
            <a:endParaRPr lang="es-GT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xmlns="" id="{1E4339DE-E389-44FD-9430-E98D48BA7BA0}"/>
              </a:ext>
            </a:extLst>
          </p:cNvPr>
          <p:cNvSpPr txBox="1">
            <a:spLocks/>
          </p:cNvSpPr>
          <p:nvPr/>
        </p:nvSpPr>
        <p:spPr>
          <a:xfrm>
            <a:off x="1819216" y="455573"/>
            <a:ext cx="7943094" cy="668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D1F3C"/>
                </a:solidFill>
                <a:latin typeface="Montserrat" panose="00000500000000000000" pitchFamily="50" charset="0"/>
                <a:ea typeface="+mj-ea"/>
                <a:cs typeface="+mj-cs"/>
              </a:defRPr>
            </a:lvl1pPr>
          </a:lstStyle>
          <a:p>
            <a:pPr algn="l"/>
            <a:r>
              <a:rPr lang="es-GT" sz="2800" dirty="0">
                <a:latin typeface="Arial" panose="020B0604020202020204" pitchFamily="34" charset="0"/>
                <a:cs typeface="Arial" panose="020B0604020202020204" pitchFamily="34" charset="0"/>
              </a:rPr>
              <a:t>PRINCIPALES RESULTADOS Y AVANCES</a:t>
            </a:r>
          </a:p>
        </p:txBody>
      </p:sp>
      <p:sp>
        <p:nvSpPr>
          <p:cNvPr id="16" name="Marcador de contenido 6">
            <a:extLst>
              <a:ext uri="{FF2B5EF4-FFF2-40B4-BE49-F238E27FC236}">
                <a16:creationId xmlns:a16="http://schemas.microsoft.com/office/drawing/2014/main" xmlns="" id="{FDEFACA7-B903-4B3E-851C-F8FB7B3942D0}"/>
              </a:ext>
            </a:extLst>
          </p:cNvPr>
          <p:cNvSpPr txBox="1">
            <a:spLocks/>
          </p:cNvSpPr>
          <p:nvPr/>
        </p:nvSpPr>
        <p:spPr>
          <a:xfrm>
            <a:off x="5079989" y="2162967"/>
            <a:ext cx="7112011" cy="404565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GT" sz="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GT" sz="1800" b="1" dirty="0">
                <a:latin typeface="Arial" panose="020B0604020202020204" pitchFamily="34" charset="0"/>
                <a:cs typeface="Arial" panose="020B0604020202020204" pitchFamily="34" charset="0"/>
              </a:rPr>
              <a:t>Aspectos presupuestarios</a:t>
            </a:r>
          </a:p>
          <a:p>
            <a:pPr marL="342900" indent="-342900">
              <a:buAutoNum type="alphaLcPeriod"/>
            </a:pPr>
            <a:r>
              <a:rPr lang="es-GT" sz="1800" dirty="0">
                <a:latin typeface="Arial" panose="020B0604020202020204" pitchFamily="34" charset="0"/>
                <a:cs typeface="Arial" panose="020B0604020202020204" pitchFamily="34" charset="0"/>
              </a:rPr>
              <a:t>Presupuesto vigente</a:t>
            </a:r>
            <a:r>
              <a:rPr lang="es-G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 Q. 1,104,804.83</a:t>
            </a:r>
            <a:endParaRPr lang="es-GT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lphaLcPeriod"/>
            </a:pPr>
            <a:r>
              <a:rPr lang="es-GT" sz="1800" dirty="0">
                <a:latin typeface="Arial" panose="020B0604020202020204" pitchFamily="34" charset="0"/>
                <a:cs typeface="Arial" panose="020B0604020202020204" pitchFamily="34" charset="0"/>
              </a:rPr>
              <a:t>Presupuesto ejecutado (utilizado</a:t>
            </a:r>
            <a:r>
              <a:rPr lang="es-G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): Q. 1,052,570.00</a:t>
            </a:r>
            <a:endParaRPr lang="es-GT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lphaLcPeriod"/>
            </a:pPr>
            <a:r>
              <a:rPr lang="es-GT" sz="1800" dirty="0">
                <a:latin typeface="Arial" panose="020B0604020202020204" pitchFamily="34" charset="0"/>
                <a:cs typeface="Arial" panose="020B0604020202020204" pitchFamily="34" charset="0"/>
              </a:rPr>
              <a:t>Fuente de financiamiento</a:t>
            </a:r>
            <a:r>
              <a:rPr lang="es-G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 11</a:t>
            </a:r>
          </a:p>
          <a:p>
            <a:pPr marL="342900" indent="-342900">
              <a:buAutoNum type="alphaLcPeriod"/>
            </a:pPr>
            <a:endParaRPr lang="es-GT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GT" sz="1800" b="1" dirty="0">
                <a:latin typeface="Arial" panose="020B0604020202020204" pitchFamily="34" charset="0"/>
                <a:cs typeface="Arial" panose="020B0604020202020204" pitchFamily="34" charset="0"/>
              </a:rPr>
              <a:t>Aspectos de planificación estatal</a:t>
            </a:r>
          </a:p>
          <a:p>
            <a:pPr marL="457200" indent="-457200">
              <a:buAutoNum type="alphaLcPeriod"/>
            </a:pPr>
            <a:r>
              <a:rPr lang="es-GT" sz="1800" dirty="0">
                <a:latin typeface="Arial" panose="020B0604020202020204" pitchFamily="34" charset="0"/>
                <a:cs typeface="Arial" panose="020B0604020202020204" pitchFamily="34" charset="0"/>
              </a:rPr>
              <a:t>Programa</a:t>
            </a:r>
            <a:r>
              <a:rPr lang="es-G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 Fortalecimiento y apoyo al Sistema Nacional de Seguridad.</a:t>
            </a:r>
            <a:endParaRPr lang="es-GT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lphaLcPeriod"/>
            </a:pPr>
            <a:r>
              <a:rPr lang="es-G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Meta física: 2000</a:t>
            </a:r>
          </a:p>
          <a:p>
            <a:pPr marL="457200" indent="-457200">
              <a:buFont typeface="Arial" panose="020B0604020202020204" pitchFamily="34" charset="0"/>
              <a:buAutoNum type="alphaLcPeriod"/>
            </a:pP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Avance físico: </a:t>
            </a:r>
            <a:r>
              <a:rPr lang="es-E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100%</a:t>
            </a:r>
            <a:endParaRPr lang="es-GT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lphaLcPeriod"/>
            </a:pPr>
            <a:r>
              <a:rPr lang="es-G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Población </a:t>
            </a:r>
            <a:r>
              <a:rPr lang="es-GT" sz="1800" dirty="0">
                <a:latin typeface="Arial" panose="020B0604020202020204" pitchFamily="34" charset="0"/>
                <a:cs typeface="Arial" panose="020B0604020202020204" pitchFamily="34" charset="0"/>
              </a:rPr>
              <a:t>beneficiada</a:t>
            </a:r>
            <a:r>
              <a:rPr lang="es-G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 2000</a:t>
            </a:r>
            <a:endParaRPr lang="es-GT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lphaLcPeriod"/>
            </a:pPr>
            <a:r>
              <a:rPr lang="es-GT" sz="1800" dirty="0">
                <a:latin typeface="Arial" panose="020B0604020202020204" pitchFamily="34" charset="0"/>
                <a:cs typeface="Arial" panose="020B0604020202020204" pitchFamily="34" charset="0"/>
              </a:rPr>
              <a:t>Ubicación geográfica</a:t>
            </a:r>
            <a:r>
              <a:rPr lang="es-G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 0101</a:t>
            </a:r>
            <a:endParaRPr lang="es-GT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80" y="2342722"/>
            <a:ext cx="4099805" cy="2737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07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contenido 6">
            <a:extLst>
              <a:ext uri="{FF2B5EF4-FFF2-40B4-BE49-F238E27FC236}">
                <a16:creationId xmlns:a16="http://schemas.microsoft.com/office/drawing/2014/main" xmlns="" id="{FDEFACA7-B903-4B3E-851C-F8FB7B3942D0}"/>
              </a:ext>
            </a:extLst>
          </p:cNvPr>
          <p:cNvSpPr txBox="1">
            <a:spLocks/>
          </p:cNvSpPr>
          <p:nvPr/>
        </p:nvSpPr>
        <p:spPr>
          <a:xfrm>
            <a:off x="121886" y="1326180"/>
            <a:ext cx="11778761" cy="5330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MX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MX" sz="1900" dirty="0">
                <a:latin typeface="Arial" panose="020B0604020202020204" pitchFamily="34" charset="0"/>
                <a:cs typeface="Arial" panose="020B0604020202020204" pitchFamily="34" charset="0"/>
              </a:rPr>
              <a:t>informe semestral de la Política Nacional de Seguridad, es un instrumento al servicio del Sistema Nacional de Seguridad. Su propósito es ofrecer una visión integral de los retos a los que se enfrentan, así como también  la búsqueda constante de mejora en su planteamiento, como instrumento vehicular de una cultura de Seguridad Nacional que permite acercar al ciudadano.</a:t>
            </a:r>
            <a:endParaRPr lang="es-GT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G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G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G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G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G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G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GT" sz="10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</a:t>
            </a:r>
            <a:endParaRPr lang="es-GT" sz="1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GT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Fuente</a:t>
            </a:r>
            <a:r>
              <a:rPr lang="es-GT" sz="10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GT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Política y Estrategia –STCNS-.</a:t>
            </a:r>
            <a:endParaRPr lang="es-GT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xmlns="" id="{1E4339DE-E389-44FD-9430-E98D48BA7BA0}"/>
              </a:ext>
            </a:extLst>
          </p:cNvPr>
          <p:cNvSpPr txBox="1">
            <a:spLocks/>
          </p:cNvSpPr>
          <p:nvPr/>
        </p:nvSpPr>
        <p:spPr>
          <a:xfrm>
            <a:off x="1819216" y="455573"/>
            <a:ext cx="7943094" cy="668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D1F3C"/>
                </a:solidFill>
                <a:latin typeface="Montserrat" panose="00000500000000000000" pitchFamily="50" charset="0"/>
                <a:ea typeface="+mj-ea"/>
                <a:cs typeface="+mj-cs"/>
              </a:defRPr>
            </a:lvl1pPr>
          </a:lstStyle>
          <a:p>
            <a:pPr algn="l"/>
            <a:r>
              <a:rPr lang="es-GT" sz="2800" dirty="0">
                <a:latin typeface="Arial" panose="020B0604020202020204" pitchFamily="34" charset="0"/>
                <a:cs typeface="Arial" panose="020B0604020202020204" pitchFamily="34" charset="0"/>
              </a:rPr>
              <a:t>PRINCIPALES RESULTADOS Y AVANCES</a:t>
            </a:r>
          </a:p>
        </p:txBody>
      </p:sp>
      <p:sp>
        <p:nvSpPr>
          <p:cNvPr id="16" name="Marcador de contenido 6">
            <a:extLst>
              <a:ext uri="{FF2B5EF4-FFF2-40B4-BE49-F238E27FC236}">
                <a16:creationId xmlns:a16="http://schemas.microsoft.com/office/drawing/2014/main" xmlns="" id="{FDEFACA7-B903-4B3E-851C-F8FB7B3942D0}"/>
              </a:ext>
            </a:extLst>
          </p:cNvPr>
          <p:cNvSpPr txBox="1">
            <a:spLocks/>
          </p:cNvSpPr>
          <p:nvPr/>
        </p:nvSpPr>
        <p:spPr>
          <a:xfrm>
            <a:off x="4918625" y="2391567"/>
            <a:ext cx="7112011" cy="404565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GT" sz="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GT" sz="1800" b="1" dirty="0">
                <a:latin typeface="Arial" panose="020B0604020202020204" pitchFamily="34" charset="0"/>
                <a:cs typeface="Arial" panose="020B0604020202020204" pitchFamily="34" charset="0"/>
              </a:rPr>
              <a:t>Aspectos presupuestarios</a:t>
            </a:r>
          </a:p>
          <a:p>
            <a:pPr marL="342900" indent="-342900">
              <a:buAutoNum type="alphaLcPeriod"/>
            </a:pPr>
            <a:r>
              <a:rPr lang="es-GT" sz="1800" dirty="0">
                <a:latin typeface="Arial" panose="020B0604020202020204" pitchFamily="34" charset="0"/>
                <a:cs typeface="Arial" panose="020B0604020202020204" pitchFamily="34" charset="0"/>
              </a:rPr>
              <a:t>Presupuesto vigente</a:t>
            </a:r>
            <a:r>
              <a:rPr lang="es-G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 Q. 52,759.00</a:t>
            </a:r>
            <a:endParaRPr lang="es-GT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lphaLcPeriod"/>
            </a:pPr>
            <a:r>
              <a:rPr lang="es-GT" sz="1800" dirty="0">
                <a:latin typeface="Arial" panose="020B0604020202020204" pitchFamily="34" charset="0"/>
                <a:cs typeface="Arial" panose="020B0604020202020204" pitchFamily="34" charset="0"/>
              </a:rPr>
              <a:t>Presupuesto ejecutado (utilizado</a:t>
            </a:r>
            <a:r>
              <a:rPr lang="es-G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): Q. 32,210.00</a:t>
            </a:r>
            <a:endParaRPr lang="es-GT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lphaLcPeriod"/>
            </a:pPr>
            <a:r>
              <a:rPr lang="es-GT" sz="1800" dirty="0">
                <a:latin typeface="Arial" panose="020B0604020202020204" pitchFamily="34" charset="0"/>
                <a:cs typeface="Arial" panose="020B0604020202020204" pitchFamily="34" charset="0"/>
              </a:rPr>
              <a:t>Fuente de financiamiento</a:t>
            </a:r>
            <a:r>
              <a:rPr lang="es-G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 11</a:t>
            </a:r>
            <a:endParaRPr lang="es-GT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lphaLcPeriod"/>
            </a:pPr>
            <a:endParaRPr lang="es-GT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GT" sz="1800" b="1" dirty="0">
                <a:latin typeface="Arial" panose="020B0604020202020204" pitchFamily="34" charset="0"/>
                <a:cs typeface="Arial" panose="020B0604020202020204" pitchFamily="34" charset="0"/>
              </a:rPr>
              <a:t>Aspectos de planificación estatal</a:t>
            </a:r>
          </a:p>
          <a:p>
            <a:pPr marL="457200" indent="-457200">
              <a:buAutoNum type="alphaLcPeriod"/>
            </a:pPr>
            <a:r>
              <a:rPr lang="es-GT" sz="1800" dirty="0">
                <a:latin typeface="Arial" panose="020B0604020202020204" pitchFamily="34" charset="0"/>
                <a:cs typeface="Arial" panose="020B0604020202020204" pitchFamily="34" charset="0"/>
              </a:rPr>
              <a:t>Programa</a:t>
            </a:r>
            <a:r>
              <a:rPr lang="es-G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 Fortalecimiento y apoyo al Sistema Nacional de Seguridad </a:t>
            </a:r>
            <a:endParaRPr lang="es-GT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lphaLcPeriod"/>
            </a:pPr>
            <a:r>
              <a:rPr lang="es-G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Meta física: </a:t>
            </a:r>
            <a:r>
              <a:rPr lang="es-GT" sz="18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s-GT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AutoNum type="alphaLcPeriod"/>
            </a:pP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Avance físico: </a:t>
            </a:r>
            <a:r>
              <a:rPr lang="es-E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100 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  <a:p>
            <a:pPr marL="457200" indent="-457200">
              <a:buAutoNum type="alphaLcPeriod"/>
            </a:pPr>
            <a:r>
              <a:rPr lang="es-G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Ubicación </a:t>
            </a:r>
            <a:r>
              <a:rPr lang="es-GT" sz="1800" dirty="0">
                <a:latin typeface="Arial" panose="020B0604020202020204" pitchFamily="34" charset="0"/>
                <a:cs typeface="Arial" panose="020B0604020202020204" pitchFamily="34" charset="0"/>
              </a:rPr>
              <a:t>geográfica</a:t>
            </a:r>
            <a:r>
              <a:rPr lang="es-G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 0101</a:t>
            </a:r>
            <a:endParaRPr lang="es-GT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lphaLcPeriod"/>
            </a:pPr>
            <a:r>
              <a:rPr lang="es-GT" sz="1800" dirty="0">
                <a:latin typeface="Arial" panose="020B0604020202020204" pitchFamily="34" charset="0"/>
                <a:cs typeface="Arial" panose="020B0604020202020204" pitchFamily="34" charset="0"/>
              </a:rPr>
              <a:t>Plazo de ejecución</a:t>
            </a:r>
            <a:r>
              <a:rPr lang="es-G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 Segundo </a:t>
            </a:r>
            <a:r>
              <a:rPr lang="es-GT" sz="18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G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emestre.</a:t>
            </a:r>
            <a:endParaRPr lang="es-GT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119" y="2624866"/>
            <a:ext cx="2522389" cy="323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77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contenido 6">
            <a:extLst>
              <a:ext uri="{FF2B5EF4-FFF2-40B4-BE49-F238E27FC236}">
                <a16:creationId xmlns:a16="http://schemas.microsoft.com/office/drawing/2014/main" xmlns="" id="{FDEFACA7-B903-4B3E-851C-F8FB7B3942D0}"/>
              </a:ext>
            </a:extLst>
          </p:cNvPr>
          <p:cNvSpPr txBox="1">
            <a:spLocks/>
          </p:cNvSpPr>
          <p:nvPr/>
        </p:nvSpPr>
        <p:spPr>
          <a:xfrm>
            <a:off x="121886" y="1643720"/>
            <a:ext cx="11778761" cy="50125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GT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es-GT" sz="1900" dirty="0">
                <a:latin typeface="Arial" panose="020B0604020202020204" pitchFamily="34" charset="0"/>
                <a:cs typeface="Arial" panose="020B0604020202020204" pitchFamily="34" charset="0"/>
              </a:rPr>
              <a:t>presentaron reportes estadísticos, que contribuyen en la toma de decisiones de alto nivel en el marco del Consejo Nacional de Seguridad.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G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G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G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G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G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G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GT" sz="10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Fuente</a:t>
            </a:r>
            <a:r>
              <a:rPr lang="es-GT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Monitoreo y Comunicación</a:t>
            </a:r>
            <a:endParaRPr lang="es-GT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xmlns="" id="{1E4339DE-E389-44FD-9430-E98D48BA7BA0}"/>
              </a:ext>
            </a:extLst>
          </p:cNvPr>
          <p:cNvSpPr txBox="1">
            <a:spLocks/>
          </p:cNvSpPr>
          <p:nvPr/>
        </p:nvSpPr>
        <p:spPr>
          <a:xfrm>
            <a:off x="1819216" y="455573"/>
            <a:ext cx="7943094" cy="668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D1F3C"/>
                </a:solidFill>
                <a:latin typeface="Montserrat" panose="00000500000000000000" pitchFamily="50" charset="0"/>
                <a:ea typeface="+mj-ea"/>
                <a:cs typeface="+mj-cs"/>
              </a:defRPr>
            </a:lvl1pPr>
          </a:lstStyle>
          <a:p>
            <a:pPr algn="l"/>
            <a:r>
              <a:rPr lang="es-GT" sz="2800" dirty="0">
                <a:latin typeface="Arial" panose="020B0604020202020204" pitchFamily="34" charset="0"/>
                <a:cs typeface="Arial" panose="020B0604020202020204" pitchFamily="34" charset="0"/>
              </a:rPr>
              <a:t>PRINCIPALES RESULTADOS Y AVANCES</a:t>
            </a:r>
          </a:p>
        </p:txBody>
      </p:sp>
      <p:sp>
        <p:nvSpPr>
          <p:cNvPr id="16" name="Marcador de contenido 6">
            <a:extLst>
              <a:ext uri="{FF2B5EF4-FFF2-40B4-BE49-F238E27FC236}">
                <a16:creationId xmlns:a16="http://schemas.microsoft.com/office/drawing/2014/main" xmlns="" id="{FDEFACA7-B903-4B3E-851C-F8FB7B3942D0}"/>
              </a:ext>
            </a:extLst>
          </p:cNvPr>
          <p:cNvSpPr txBox="1">
            <a:spLocks/>
          </p:cNvSpPr>
          <p:nvPr/>
        </p:nvSpPr>
        <p:spPr>
          <a:xfrm>
            <a:off x="5079989" y="2162967"/>
            <a:ext cx="7112011" cy="404565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GT" sz="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GT" sz="1800" b="1" dirty="0">
                <a:latin typeface="Arial" panose="020B0604020202020204" pitchFamily="34" charset="0"/>
                <a:cs typeface="Arial" panose="020B0604020202020204" pitchFamily="34" charset="0"/>
              </a:rPr>
              <a:t>Aspectos presupuestarios</a:t>
            </a:r>
          </a:p>
          <a:p>
            <a:pPr marL="342900" indent="-342900">
              <a:buAutoNum type="alphaLcPeriod"/>
            </a:pPr>
            <a:r>
              <a:rPr lang="es-GT" sz="1800" dirty="0">
                <a:latin typeface="Arial" panose="020B0604020202020204" pitchFamily="34" charset="0"/>
                <a:cs typeface="Arial" panose="020B0604020202020204" pitchFamily="34" charset="0"/>
              </a:rPr>
              <a:t>Presupuesto vigente</a:t>
            </a:r>
            <a:r>
              <a:rPr lang="es-G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 Q. 1,887,548.00</a:t>
            </a:r>
            <a:endParaRPr lang="es-GT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lphaLcPeriod"/>
            </a:pPr>
            <a:r>
              <a:rPr lang="es-GT" sz="1800" dirty="0">
                <a:latin typeface="Arial" panose="020B0604020202020204" pitchFamily="34" charset="0"/>
                <a:cs typeface="Arial" panose="020B0604020202020204" pitchFamily="34" charset="0"/>
              </a:rPr>
              <a:t>Presupuesto ejecutado (utilizado</a:t>
            </a:r>
            <a:r>
              <a:rPr lang="es-G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): Q. 1,672,902.62</a:t>
            </a:r>
            <a:endParaRPr lang="es-GT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lphaLcPeriod"/>
            </a:pPr>
            <a:r>
              <a:rPr lang="es-GT" sz="1800" dirty="0">
                <a:latin typeface="Arial" panose="020B0604020202020204" pitchFamily="34" charset="0"/>
                <a:cs typeface="Arial" panose="020B0604020202020204" pitchFamily="34" charset="0"/>
              </a:rPr>
              <a:t>Fuente de financiamiento</a:t>
            </a:r>
            <a:r>
              <a:rPr lang="es-G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 11</a:t>
            </a:r>
          </a:p>
          <a:p>
            <a:pPr marL="342900" indent="-342900">
              <a:buAutoNum type="alphaLcPeriod"/>
            </a:pPr>
            <a:endParaRPr lang="es-GT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GT" sz="1800" b="1" dirty="0">
                <a:latin typeface="Arial" panose="020B0604020202020204" pitchFamily="34" charset="0"/>
                <a:cs typeface="Arial" panose="020B0604020202020204" pitchFamily="34" charset="0"/>
              </a:rPr>
              <a:t>Aspectos de planificación estatal</a:t>
            </a:r>
          </a:p>
          <a:p>
            <a:pPr marL="457200" indent="-457200">
              <a:buAutoNum type="alphaLcPeriod"/>
            </a:pPr>
            <a:r>
              <a:rPr lang="es-GT" sz="1800" dirty="0">
                <a:latin typeface="Arial" panose="020B0604020202020204" pitchFamily="34" charset="0"/>
                <a:cs typeface="Arial" panose="020B0604020202020204" pitchFamily="34" charset="0"/>
              </a:rPr>
              <a:t>Programa</a:t>
            </a:r>
            <a:r>
              <a:rPr lang="es-G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 Fortalecimiento y apoyo al Sistema Nacional de Seguridad</a:t>
            </a:r>
            <a:endParaRPr lang="es-GT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lphaLcPeriod"/>
            </a:pPr>
            <a:r>
              <a:rPr lang="es-G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Meta física: 265</a:t>
            </a:r>
          </a:p>
          <a:p>
            <a:pPr marL="457200" indent="-457200">
              <a:buFont typeface="Arial" panose="020B0604020202020204" pitchFamily="34" charset="0"/>
              <a:buAutoNum type="alphaLcPeriod"/>
            </a:pP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Avance físico: </a:t>
            </a:r>
            <a:r>
              <a:rPr lang="es-E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100 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es-GT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lphaLcPeriod"/>
            </a:pPr>
            <a:r>
              <a:rPr lang="es-G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Ubicación </a:t>
            </a:r>
            <a:r>
              <a:rPr lang="es-GT" sz="1800" dirty="0">
                <a:latin typeface="Arial" panose="020B0604020202020204" pitchFamily="34" charset="0"/>
                <a:cs typeface="Arial" panose="020B0604020202020204" pitchFamily="34" charset="0"/>
              </a:rPr>
              <a:t>geográfica</a:t>
            </a:r>
            <a:r>
              <a:rPr lang="es-G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 0101</a:t>
            </a:r>
            <a:endParaRPr lang="es-GT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lphaLcPeriod"/>
            </a:pPr>
            <a:r>
              <a:rPr lang="es-GT" sz="1800" dirty="0">
                <a:latin typeface="Arial" panose="020B0604020202020204" pitchFamily="34" charset="0"/>
                <a:cs typeface="Arial" panose="020B0604020202020204" pitchFamily="34" charset="0"/>
              </a:rPr>
              <a:t>Plazo de ejecución</a:t>
            </a:r>
            <a:r>
              <a:rPr lang="es-G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 mensual</a:t>
            </a:r>
            <a:endParaRPr lang="es-GT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354" y="2327089"/>
            <a:ext cx="2305235" cy="298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96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contenido 6">
            <a:extLst>
              <a:ext uri="{FF2B5EF4-FFF2-40B4-BE49-F238E27FC236}">
                <a16:creationId xmlns:a16="http://schemas.microsoft.com/office/drawing/2014/main" xmlns="" id="{FDEFACA7-B903-4B3E-851C-F8FB7B3942D0}"/>
              </a:ext>
            </a:extLst>
          </p:cNvPr>
          <p:cNvSpPr txBox="1">
            <a:spLocks/>
          </p:cNvSpPr>
          <p:nvPr/>
        </p:nvSpPr>
        <p:spPr>
          <a:xfrm>
            <a:off x="121886" y="1643720"/>
            <a:ext cx="11778761" cy="50125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GT" sz="19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Socialización </a:t>
            </a:r>
            <a:r>
              <a:rPr lang="es-GT" sz="19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Plan Estratégico y Agenda Estratégica de Seguridad de la Nación a </a:t>
            </a:r>
            <a:r>
              <a:rPr lang="es-GT" sz="19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</a:t>
            </a:r>
            <a:r>
              <a:rPr lang="es-GT" sz="19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GT" sz="19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participantes</a:t>
            </a:r>
            <a:endParaRPr lang="es-GT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G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G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G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G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G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G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GT" sz="10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Fuente: </a:t>
            </a:r>
            <a:r>
              <a:rPr lang="es-GT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Comisión de Asesoramiento y Planificación</a:t>
            </a:r>
            <a:endParaRPr lang="es-GT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GT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xmlns="" id="{1E4339DE-E389-44FD-9430-E98D48BA7BA0}"/>
              </a:ext>
            </a:extLst>
          </p:cNvPr>
          <p:cNvSpPr txBox="1">
            <a:spLocks/>
          </p:cNvSpPr>
          <p:nvPr/>
        </p:nvSpPr>
        <p:spPr>
          <a:xfrm>
            <a:off x="1819216" y="455573"/>
            <a:ext cx="7943094" cy="668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D1F3C"/>
                </a:solidFill>
                <a:latin typeface="Montserrat" panose="00000500000000000000" pitchFamily="50" charset="0"/>
                <a:ea typeface="+mj-ea"/>
                <a:cs typeface="+mj-cs"/>
              </a:defRPr>
            </a:lvl1pPr>
          </a:lstStyle>
          <a:p>
            <a:pPr algn="l"/>
            <a:r>
              <a:rPr lang="es-GT" sz="2800" dirty="0">
                <a:latin typeface="Arial" panose="020B0604020202020204" pitchFamily="34" charset="0"/>
                <a:cs typeface="Arial" panose="020B0604020202020204" pitchFamily="34" charset="0"/>
              </a:rPr>
              <a:t>PRINCIPALES RESULTADOS Y AVANCES</a:t>
            </a:r>
          </a:p>
        </p:txBody>
      </p:sp>
      <p:sp>
        <p:nvSpPr>
          <p:cNvPr id="8" name="Marcador de contenido 6">
            <a:extLst>
              <a:ext uri="{FF2B5EF4-FFF2-40B4-BE49-F238E27FC236}">
                <a16:creationId xmlns:a16="http://schemas.microsoft.com/office/drawing/2014/main" xmlns="" id="{FDEFACA7-B903-4B3E-851C-F8FB7B3942D0}"/>
              </a:ext>
            </a:extLst>
          </p:cNvPr>
          <p:cNvSpPr txBox="1">
            <a:spLocks/>
          </p:cNvSpPr>
          <p:nvPr/>
        </p:nvSpPr>
        <p:spPr>
          <a:xfrm>
            <a:off x="5079989" y="2162967"/>
            <a:ext cx="7112011" cy="404565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GT" sz="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GT" sz="1800" b="1" dirty="0">
                <a:latin typeface="Arial" panose="020B0604020202020204" pitchFamily="34" charset="0"/>
                <a:cs typeface="Arial" panose="020B0604020202020204" pitchFamily="34" charset="0"/>
              </a:rPr>
              <a:t>Aspectos presupuestarios</a:t>
            </a:r>
          </a:p>
          <a:p>
            <a:pPr marL="342900" indent="-342900">
              <a:buAutoNum type="alphaLcPeriod"/>
            </a:pPr>
            <a:r>
              <a:rPr lang="es-GT" sz="1800" dirty="0">
                <a:latin typeface="Arial" panose="020B0604020202020204" pitchFamily="34" charset="0"/>
                <a:cs typeface="Arial" panose="020B0604020202020204" pitchFamily="34" charset="0"/>
              </a:rPr>
              <a:t>Presupuesto vigente</a:t>
            </a:r>
            <a:r>
              <a:rPr lang="es-G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 Q. 2,540,390.00</a:t>
            </a:r>
            <a:endParaRPr lang="es-GT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lphaLcPeriod"/>
            </a:pPr>
            <a:r>
              <a:rPr lang="es-GT" sz="1800" dirty="0">
                <a:latin typeface="Arial" panose="020B0604020202020204" pitchFamily="34" charset="0"/>
                <a:cs typeface="Arial" panose="020B0604020202020204" pitchFamily="34" charset="0"/>
              </a:rPr>
              <a:t>Presupuesto ejecutado (utilizado</a:t>
            </a:r>
            <a:r>
              <a:rPr lang="es-G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): Q. 2, 288,755.88</a:t>
            </a:r>
          </a:p>
          <a:p>
            <a:pPr marL="342900" indent="-342900">
              <a:buAutoNum type="alphaLcPeriod"/>
            </a:pPr>
            <a:endParaRPr lang="es-GT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lphaLcPeriod"/>
            </a:pPr>
            <a:r>
              <a:rPr lang="es-GT" sz="1800" dirty="0">
                <a:latin typeface="Arial" panose="020B0604020202020204" pitchFamily="34" charset="0"/>
                <a:cs typeface="Arial" panose="020B0604020202020204" pitchFamily="34" charset="0"/>
              </a:rPr>
              <a:t>Fuente de financiamiento</a:t>
            </a:r>
            <a:r>
              <a:rPr lang="es-G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 11</a:t>
            </a:r>
          </a:p>
          <a:p>
            <a:pPr marL="342900" indent="-342900">
              <a:buAutoNum type="alphaLcPeriod"/>
            </a:pPr>
            <a:endParaRPr lang="es-GT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GT" sz="1800" b="1" dirty="0">
                <a:latin typeface="Arial" panose="020B0604020202020204" pitchFamily="34" charset="0"/>
                <a:cs typeface="Arial" panose="020B0604020202020204" pitchFamily="34" charset="0"/>
              </a:rPr>
              <a:t>Aspectos de planificación estatal</a:t>
            </a:r>
          </a:p>
          <a:p>
            <a:pPr marL="457200" indent="-457200">
              <a:buAutoNum type="alphaLcPeriod"/>
            </a:pPr>
            <a:r>
              <a:rPr lang="es-GT" sz="1800" dirty="0">
                <a:latin typeface="Arial" panose="020B0604020202020204" pitchFamily="34" charset="0"/>
                <a:cs typeface="Arial" panose="020B0604020202020204" pitchFamily="34" charset="0"/>
              </a:rPr>
              <a:t>Programa</a:t>
            </a:r>
            <a:r>
              <a:rPr lang="es-G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 Fortalecimiento y apoyo al Sistema Nacional de Seguridad</a:t>
            </a:r>
            <a:endParaRPr lang="es-GT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lphaLcPeriod"/>
            </a:pPr>
            <a:r>
              <a:rPr lang="es-G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Meta física: 600</a:t>
            </a:r>
          </a:p>
          <a:p>
            <a:pPr marL="457200" indent="-457200">
              <a:buAutoNum type="alphaLcPeriod"/>
            </a:pPr>
            <a:r>
              <a:rPr lang="es-E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Avance físico: </a:t>
            </a:r>
            <a:r>
              <a:rPr lang="es-MX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100%</a:t>
            </a:r>
            <a:endParaRPr lang="es-GT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lphaLcPeriod"/>
            </a:pPr>
            <a:r>
              <a:rPr lang="es-G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Ubicación </a:t>
            </a:r>
            <a:r>
              <a:rPr lang="es-GT" sz="1800" dirty="0">
                <a:latin typeface="Arial" panose="020B0604020202020204" pitchFamily="34" charset="0"/>
                <a:cs typeface="Arial" panose="020B0604020202020204" pitchFamily="34" charset="0"/>
              </a:rPr>
              <a:t>geográfica</a:t>
            </a:r>
            <a:r>
              <a:rPr lang="es-G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 0101</a:t>
            </a:r>
            <a:endParaRPr lang="es-GT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lphaLcPeriod"/>
            </a:pPr>
            <a:r>
              <a:rPr lang="es-GT" sz="1800" dirty="0">
                <a:latin typeface="Arial" panose="020B0604020202020204" pitchFamily="34" charset="0"/>
                <a:cs typeface="Arial" panose="020B0604020202020204" pitchFamily="34" charset="0"/>
              </a:rPr>
              <a:t>Plazo de ejecución</a:t>
            </a:r>
            <a:r>
              <a:rPr lang="es-G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 cuatrimestral</a:t>
            </a:r>
            <a:endParaRPr lang="es-GT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 flipV="1">
            <a:off x="643885" y="2611396"/>
            <a:ext cx="3634136" cy="2726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84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7D0DB10-AE31-47D2-A485-453D2186D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562062"/>
            <a:ext cx="8673737" cy="547089"/>
          </a:xfrm>
        </p:spPr>
        <p:txBody>
          <a:bodyPr>
            <a:noAutofit/>
          </a:bodyPr>
          <a:lstStyle/>
          <a:p>
            <a:pPr algn="l"/>
            <a:r>
              <a:rPr lang="es-GT" sz="2800" dirty="0">
                <a:latin typeface="Arial" panose="020B0604020202020204" pitchFamily="34" charset="0"/>
                <a:cs typeface="Arial" panose="020B0604020202020204" pitchFamily="34" charset="0"/>
              </a:rPr>
              <a:t>PRINCIPALES </a:t>
            </a:r>
            <a:r>
              <a:rPr lang="es-G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FUNCIONES</a:t>
            </a:r>
            <a:endParaRPr lang="es-GT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xmlns="" id="{0246042C-1ABA-4355-A47C-701F270E79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324" y="1624347"/>
            <a:ext cx="10646230" cy="4614170"/>
          </a:xfrm>
        </p:spPr>
        <p:txBody>
          <a:bodyPr>
            <a:normAutofit fontScale="70000" lnSpcReduction="20000"/>
          </a:bodyPr>
          <a:lstStyle/>
          <a:p>
            <a:pPr marL="457200" lvl="1" indent="0">
              <a:lnSpc>
                <a:spcPct val="150000"/>
              </a:lnSpc>
              <a:buNone/>
            </a:pPr>
            <a:r>
              <a:rPr lang="es-GT" sz="2600" dirty="0">
                <a:latin typeface="Arial" panose="020B0604020202020204" pitchFamily="34" charset="0"/>
                <a:cs typeface="Arial" panose="020B0604020202020204" pitchFamily="34" charset="0"/>
              </a:rPr>
              <a:t>De conformidad con las normas que regulan </a:t>
            </a:r>
            <a:r>
              <a:rPr lang="es-GT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el funcionamiento</a:t>
            </a:r>
            <a:r>
              <a:rPr lang="es-GT" sz="2600" dirty="0">
                <a:latin typeface="Arial" panose="020B0604020202020204" pitchFamily="34" charset="0"/>
                <a:cs typeface="Arial" panose="020B0604020202020204" pitchFamily="34" charset="0"/>
              </a:rPr>
              <a:t>, las </a:t>
            </a:r>
            <a:r>
              <a:rPr lang="es-GT" sz="2600" b="1" dirty="0">
                <a:solidFill>
                  <a:srgbClr val="2786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principales funciones </a:t>
            </a:r>
            <a:r>
              <a:rPr lang="es-GT" sz="2600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GT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la Secretaría Técnica del Consejo Nacional de Seguridad y entidades de apoyo al Consejo Nacional de Seguridad son</a:t>
            </a:r>
            <a:r>
              <a:rPr lang="es-GT" sz="2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556260" indent="-285750" algn="just">
              <a:lnSpc>
                <a:spcPct val="107000"/>
              </a:lnSpc>
            </a:pPr>
            <a:r>
              <a:rPr lang="es-MX" sz="2600" dirty="0">
                <a:latin typeface="Montserrat"/>
              </a:rPr>
              <a:t>Desarrollar las labores técnicas y administrativas necesarias para el funcionamiento del Consejo Nacional de Seguridad.</a:t>
            </a:r>
            <a:endParaRPr lang="es-GT" sz="2600" dirty="0">
              <a:latin typeface="Montserrat"/>
            </a:endParaRPr>
          </a:p>
          <a:p>
            <a:pPr marL="556260" indent="-285750" algn="just">
              <a:lnSpc>
                <a:spcPct val="107000"/>
              </a:lnSpc>
            </a:pPr>
            <a:r>
              <a:rPr lang="es-MX" sz="2600" dirty="0">
                <a:latin typeface="Montserrat"/>
              </a:rPr>
              <a:t>Formular </a:t>
            </a:r>
            <a:r>
              <a:rPr lang="es-MX" sz="2600" dirty="0" smtClean="0">
                <a:latin typeface="Montserrat"/>
              </a:rPr>
              <a:t>y proponer el </a:t>
            </a:r>
            <a:r>
              <a:rPr lang="es-MX" sz="2600" dirty="0">
                <a:latin typeface="Montserrat"/>
              </a:rPr>
              <a:t>proyecto de Política Nacional de </a:t>
            </a:r>
            <a:r>
              <a:rPr lang="es-MX" sz="2600" dirty="0" smtClean="0">
                <a:latin typeface="Montserrat"/>
              </a:rPr>
              <a:t>Seguridad, Agenda Estratégica de Seguridad de la Nación y Plan Estratégico de Seguridad de la Nación.</a:t>
            </a:r>
          </a:p>
          <a:p>
            <a:pPr marL="556260" indent="-285750" algn="just">
              <a:lnSpc>
                <a:spcPct val="107000"/>
              </a:lnSpc>
            </a:pPr>
            <a:r>
              <a:rPr lang="es-MX" sz="2600" dirty="0" smtClean="0">
                <a:latin typeface="Montserrat"/>
              </a:rPr>
              <a:t>Promover la tecnificación y profesionalización de los miembros del SNS.</a:t>
            </a:r>
            <a:endParaRPr lang="es-GT" sz="2600" dirty="0">
              <a:latin typeface="Montserrat"/>
            </a:endParaRPr>
          </a:p>
          <a:p>
            <a:pPr marL="556260" indent="-285750" algn="just">
              <a:lnSpc>
                <a:spcPct val="107000"/>
              </a:lnSpc>
            </a:pPr>
            <a:r>
              <a:rPr lang="es-ES" sz="2600" dirty="0" smtClean="0">
                <a:latin typeface="Montserrat"/>
              </a:rPr>
              <a:t>Coordinar con instituciones nacionales y extranjeras, programas de formación, profesionalización y especialización.</a:t>
            </a:r>
          </a:p>
          <a:p>
            <a:pPr marL="556260" indent="-285750" algn="just">
              <a:lnSpc>
                <a:spcPct val="107000"/>
              </a:lnSpc>
            </a:pPr>
            <a:r>
              <a:rPr lang="es-ES" sz="2600" dirty="0" smtClean="0">
                <a:latin typeface="Montserrat"/>
              </a:rPr>
              <a:t>Coordinar funcionalmente el trabajo con las instancias de control e inspectorías y rendir informes permanentes al Consejo Nacional de Seguridad.</a:t>
            </a:r>
            <a:endParaRPr lang="es-GT" sz="2600" dirty="0" smtClean="0"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3821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contenido 6">
            <a:extLst>
              <a:ext uri="{FF2B5EF4-FFF2-40B4-BE49-F238E27FC236}">
                <a16:creationId xmlns:a16="http://schemas.microsoft.com/office/drawing/2014/main" xmlns="" id="{FDEFACA7-B903-4B3E-851C-F8FB7B3942D0}"/>
              </a:ext>
            </a:extLst>
          </p:cNvPr>
          <p:cNvSpPr txBox="1">
            <a:spLocks/>
          </p:cNvSpPr>
          <p:nvPr/>
        </p:nvSpPr>
        <p:spPr>
          <a:xfrm>
            <a:off x="121886" y="1643720"/>
            <a:ext cx="11778761" cy="50125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GT" sz="19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Recurso humano del Sistema Nacional de Seguridad con formación, profesionalización, especialización y capacitación.</a:t>
            </a:r>
            <a:endParaRPr lang="es-GT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G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G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G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G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G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G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GT" sz="10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  <a:r>
              <a:rPr lang="es-GT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Fuente</a:t>
            </a:r>
            <a:r>
              <a:rPr lang="es-GT" sz="10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GT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Instituto Nacional de Estudios Estratégicos en Seguridad.</a:t>
            </a:r>
            <a:endParaRPr lang="es-GT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xmlns="" id="{1E4339DE-E389-44FD-9430-E98D48BA7BA0}"/>
              </a:ext>
            </a:extLst>
          </p:cNvPr>
          <p:cNvSpPr txBox="1">
            <a:spLocks/>
          </p:cNvSpPr>
          <p:nvPr/>
        </p:nvSpPr>
        <p:spPr>
          <a:xfrm>
            <a:off x="1819216" y="455573"/>
            <a:ext cx="7943094" cy="668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D1F3C"/>
                </a:solidFill>
                <a:latin typeface="Montserrat" panose="00000500000000000000" pitchFamily="50" charset="0"/>
                <a:ea typeface="+mj-ea"/>
                <a:cs typeface="+mj-cs"/>
              </a:defRPr>
            </a:lvl1pPr>
          </a:lstStyle>
          <a:p>
            <a:pPr algn="l"/>
            <a:r>
              <a:rPr lang="es-GT" sz="2800" dirty="0">
                <a:latin typeface="Arial" panose="020B0604020202020204" pitchFamily="34" charset="0"/>
                <a:cs typeface="Arial" panose="020B0604020202020204" pitchFamily="34" charset="0"/>
              </a:rPr>
              <a:t>PRINCIPALES RESULTADOS Y AVANCES</a:t>
            </a:r>
          </a:p>
        </p:txBody>
      </p:sp>
      <p:sp>
        <p:nvSpPr>
          <p:cNvPr id="16" name="Marcador de contenido 6">
            <a:extLst>
              <a:ext uri="{FF2B5EF4-FFF2-40B4-BE49-F238E27FC236}">
                <a16:creationId xmlns:a16="http://schemas.microsoft.com/office/drawing/2014/main" xmlns="" id="{FDEFACA7-B903-4B3E-851C-F8FB7B3942D0}"/>
              </a:ext>
            </a:extLst>
          </p:cNvPr>
          <p:cNvSpPr txBox="1">
            <a:spLocks/>
          </p:cNvSpPr>
          <p:nvPr/>
        </p:nvSpPr>
        <p:spPr>
          <a:xfrm>
            <a:off x="5079989" y="2162967"/>
            <a:ext cx="7112011" cy="40456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GT" sz="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GT" sz="1800" b="1" dirty="0">
                <a:latin typeface="Arial" panose="020B0604020202020204" pitchFamily="34" charset="0"/>
                <a:cs typeface="Arial" panose="020B0604020202020204" pitchFamily="34" charset="0"/>
              </a:rPr>
              <a:t>Aspectos presupuestarios</a:t>
            </a:r>
          </a:p>
          <a:p>
            <a:pPr marL="342900" indent="-342900">
              <a:buAutoNum type="alphaLcPeriod"/>
            </a:pPr>
            <a:r>
              <a:rPr lang="es-GT" sz="1800" dirty="0">
                <a:latin typeface="Arial" panose="020B0604020202020204" pitchFamily="34" charset="0"/>
                <a:cs typeface="Arial" panose="020B0604020202020204" pitchFamily="34" charset="0"/>
              </a:rPr>
              <a:t>Presupuesto vigente</a:t>
            </a:r>
            <a:r>
              <a:rPr lang="es-G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 Q. 1, 687,237.00</a:t>
            </a:r>
            <a:endParaRPr lang="es-GT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lphaLcPeriod"/>
            </a:pPr>
            <a:r>
              <a:rPr lang="es-GT" sz="1800" dirty="0">
                <a:latin typeface="Arial" panose="020B0604020202020204" pitchFamily="34" charset="0"/>
                <a:cs typeface="Arial" panose="020B0604020202020204" pitchFamily="34" charset="0"/>
              </a:rPr>
              <a:t>Presupuesto ejecutado (utilizado</a:t>
            </a:r>
            <a:r>
              <a:rPr lang="es-G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): Q. 1, 503,809.18</a:t>
            </a:r>
            <a:endParaRPr lang="es-GT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lphaLcPeriod"/>
            </a:pPr>
            <a:r>
              <a:rPr lang="es-GT" sz="1800" dirty="0">
                <a:latin typeface="Arial" panose="020B0604020202020204" pitchFamily="34" charset="0"/>
                <a:cs typeface="Arial" panose="020B0604020202020204" pitchFamily="34" charset="0"/>
              </a:rPr>
              <a:t>Fuente de financiamiento</a:t>
            </a:r>
            <a:r>
              <a:rPr lang="es-G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 11</a:t>
            </a:r>
            <a:endParaRPr lang="es-GT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lphaLcPeriod"/>
            </a:pPr>
            <a:endParaRPr lang="es-GT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GT" sz="1800" b="1" dirty="0">
                <a:latin typeface="Arial" panose="020B0604020202020204" pitchFamily="34" charset="0"/>
                <a:cs typeface="Arial" panose="020B0604020202020204" pitchFamily="34" charset="0"/>
              </a:rPr>
              <a:t>Aspectos de planificación estatal</a:t>
            </a:r>
          </a:p>
          <a:p>
            <a:pPr marL="457200" indent="-457200">
              <a:buAutoNum type="alphaLcPeriod"/>
            </a:pPr>
            <a:r>
              <a:rPr lang="es-GT" sz="1800" dirty="0">
                <a:latin typeface="Arial" panose="020B0604020202020204" pitchFamily="34" charset="0"/>
                <a:cs typeface="Arial" panose="020B0604020202020204" pitchFamily="34" charset="0"/>
              </a:rPr>
              <a:t>Programa</a:t>
            </a:r>
            <a:r>
              <a:rPr lang="es-G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 Estudios Estratégicos en Seguridad .</a:t>
            </a:r>
            <a:endParaRPr lang="es-GT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lphaLcPeriod"/>
            </a:pPr>
            <a:r>
              <a:rPr lang="es-G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Meta física: 3,185</a:t>
            </a:r>
          </a:p>
          <a:p>
            <a:pPr marL="457200" indent="-457200">
              <a:buAutoNum type="alphaLcPeriod"/>
            </a:pPr>
            <a:r>
              <a:rPr lang="es-E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Avance físico: 100%</a:t>
            </a:r>
            <a:endParaRPr lang="es-GT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lphaLcPeriod"/>
            </a:pPr>
            <a:r>
              <a:rPr lang="es-G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Ubicación </a:t>
            </a:r>
            <a:r>
              <a:rPr lang="es-GT" sz="1800" dirty="0">
                <a:latin typeface="Arial" panose="020B0604020202020204" pitchFamily="34" charset="0"/>
                <a:cs typeface="Arial" panose="020B0604020202020204" pitchFamily="34" charset="0"/>
              </a:rPr>
              <a:t>geográfica</a:t>
            </a:r>
            <a:r>
              <a:rPr lang="es-G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 0101</a:t>
            </a:r>
            <a:endParaRPr lang="es-GT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961" y="2463500"/>
            <a:ext cx="4390802" cy="2927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87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contenido 6">
            <a:extLst>
              <a:ext uri="{FF2B5EF4-FFF2-40B4-BE49-F238E27FC236}">
                <a16:creationId xmlns:a16="http://schemas.microsoft.com/office/drawing/2014/main" xmlns="" id="{FDEFACA7-B903-4B3E-851C-F8FB7B3942D0}"/>
              </a:ext>
            </a:extLst>
          </p:cNvPr>
          <p:cNvSpPr txBox="1">
            <a:spLocks/>
          </p:cNvSpPr>
          <p:nvPr/>
        </p:nvSpPr>
        <p:spPr>
          <a:xfrm>
            <a:off x="121886" y="1643720"/>
            <a:ext cx="11778761" cy="50125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GT" sz="19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Informes de inspecciones a instituciones que conforman el Sistema Nacional de Seguridad.</a:t>
            </a:r>
            <a:endParaRPr lang="es-GT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G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G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G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G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G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G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xmlns="" id="{1E4339DE-E389-44FD-9430-E98D48BA7BA0}"/>
              </a:ext>
            </a:extLst>
          </p:cNvPr>
          <p:cNvSpPr txBox="1">
            <a:spLocks/>
          </p:cNvSpPr>
          <p:nvPr/>
        </p:nvSpPr>
        <p:spPr>
          <a:xfrm>
            <a:off x="1819216" y="455573"/>
            <a:ext cx="7943094" cy="668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D1F3C"/>
                </a:solidFill>
                <a:latin typeface="Montserrat" panose="00000500000000000000" pitchFamily="50" charset="0"/>
                <a:ea typeface="+mj-ea"/>
                <a:cs typeface="+mj-cs"/>
              </a:defRPr>
            </a:lvl1pPr>
          </a:lstStyle>
          <a:p>
            <a:pPr algn="l"/>
            <a:r>
              <a:rPr lang="es-GT" sz="2800" dirty="0">
                <a:latin typeface="Arial" panose="020B0604020202020204" pitchFamily="34" charset="0"/>
                <a:cs typeface="Arial" panose="020B0604020202020204" pitchFamily="34" charset="0"/>
              </a:rPr>
              <a:t>PRINCIPALES RESULTADOS Y AVANCES</a:t>
            </a:r>
          </a:p>
        </p:txBody>
      </p:sp>
      <p:sp>
        <p:nvSpPr>
          <p:cNvPr id="16" name="Marcador de contenido 6">
            <a:extLst>
              <a:ext uri="{FF2B5EF4-FFF2-40B4-BE49-F238E27FC236}">
                <a16:creationId xmlns:a16="http://schemas.microsoft.com/office/drawing/2014/main" xmlns="" id="{FDEFACA7-B903-4B3E-851C-F8FB7B3942D0}"/>
              </a:ext>
            </a:extLst>
          </p:cNvPr>
          <p:cNvSpPr txBox="1">
            <a:spLocks/>
          </p:cNvSpPr>
          <p:nvPr/>
        </p:nvSpPr>
        <p:spPr>
          <a:xfrm>
            <a:off x="680112" y="2127180"/>
            <a:ext cx="7112011" cy="404565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GT" sz="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GT" sz="1800" b="1" dirty="0">
                <a:latin typeface="Arial" panose="020B0604020202020204" pitchFamily="34" charset="0"/>
                <a:cs typeface="Arial" panose="020B0604020202020204" pitchFamily="34" charset="0"/>
              </a:rPr>
              <a:t>Aspectos presupuestarios</a:t>
            </a:r>
          </a:p>
          <a:p>
            <a:pPr marL="342900" indent="-342900">
              <a:buAutoNum type="alphaLcPeriod"/>
            </a:pPr>
            <a:r>
              <a:rPr lang="es-GT" sz="1800" dirty="0">
                <a:latin typeface="Arial" panose="020B0604020202020204" pitchFamily="34" charset="0"/>
                <a:cs typeface="Arial" panose="020B0604020202020204" pitchFamily="34" charset="0"/>
              </a:rPr>
              <a:t>Presupuesto vigente</a:t>
            </a:r>
            <a:r>
              <a:rPr lang="es-G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 Q. </a:t>
            </a:r>
            <a:r>
              <a:rPr lang="es-GT" sz="18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s-G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, 049,376.00</a:t>
            </a:r>
            <a:endParaRPr lang="es-GT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lphaLcPeriod"/>
            </a:pPr>
            <a:r>
              <a:rPr lang="es-GT" sz="1800" dirty="0">
                <a:latin typeface="Arial" panose="020B0604020202020204" pitchFamily="34" charset="0"/>
                <a:cs typeface="Arial" panose="020B0604020202020204" pitchFamily="34" charset="0"/>
              </a:rPr>
              <a:t>Presupuesto ejecutado (utilizado</a:t>
            </a:r>
            <a:r>
              <a:rPr lang="es-G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): Q. </a:t>
            </a:r>
            <a:r>
              <a:rPr lang="es-GT" sz="18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s-G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, 985,770.91</a:t>
            </a:r>
            <a:endParaRPr lang="es-GT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lphaLcPeriod"/>
            </a:pPr>
            <a:r>
              <a:rPr lang="es-GT" sz="1800" dirty="0">
                <a:latin typeface="Arial" panose="020B0604020202020204" pitchFamily="34" charset="0"/>
                <a:cs typeface="Arial" panose="020B0604020202020204" pitchFamily="34" charset="0"/>
              </a:rPr>
              <a:t>Fuente de financiamiento</a:t>
            </a:r>
            <a:r>
              <a:rPr lang="es-G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 11</a:t>
            </a:r>
            <a:endParaRPr lang="es-GT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lphaLcPeriod"/>
            </a:pPr>
            <a:endParaRPr lang="es-GT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GT" sz="1800" b="1" dirty="0">
                <a:latin typeface="Arial" panose="020B0604020202020204" pitchFamily="34" charset="0"/>
                <a:cs typeface="Arial" panose="020B0604020202020204" pitchFamily="34" charset="0"/>
              </a:rPr>
              <a:t>Aspectos de planificación estatal</a:t>
            </a:r>
          </a:p>
          <a:p>
            <a:pPr marL="457200" indent="-457200">
              <a:buAutoNum type="alphaLcPeriod"/>
            </a:pPr>
            <a:r>
              <a:rPr lang="es-GT" sz="1800" dirty="0">
                <a:latin typeface="Arial" panose="020B0604020202020204" pitchFamily="34" charset="0"/>
                <a:cs typeface="Arial" panose="020B0604020202020204" pitchFamily="34" charset="0"/>
              </a:rPr>
              <a:t>Programa</a:t>
            </a:r>
            <a:r>
              <a:rPr lang="es-G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 Inspectoría General del Sistema Nacional de Seguridad</a:t>
            </a:r>
            <a:endParaRPr lang="es-GT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lphaLcPeriod"/>
            </a:pPr>
            <a:r>
              <a:rPr lang="es-G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Meta física: 68</a:t>
            </a:r>
          </a:p>
          <a:p>
            <a:pPr marL="457200" indent="-457200">
              <a:buFont typeface="Arial" panose="020B0604020202020204" pitchFamily="34" charset="0"/>
              <a:buAutoNum type="alphaLcPeriod"/>
            </a:pP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Avance físico: </a:t>
            </a:r>
            <a:r>
              <a:rPr lang="es-MX" sz="1800" dirty="0"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r>
              <a:rPr lang="es-MX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es-GT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lphaLcPeriod"/>
            </a:pPr>
            <a:r>
              <a:rPr lang="es-G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Ubicación </a:t>
            </a:r>
            <a:r>
              <a:rPr lang="es-GT" sz="1800" dirty="0">
                <a:latin typeface="Arial" panose="020B0604020202020204" pitchFamily="34" charset="0"/>
                <a:cs typeface="Arial" panose="020B0604020202020204" pitchFamily="34" charset="0"/>
              </a:rPr>
              <a:t>geográfica</a:t>
            </a:r>
            <a:r>
              <a:rPr lang="es-G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 0101</a:t>
            </a:r>
            <a:endParaRPr lang="es-GT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23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A2162693-C48A-1D46-A173-005AE60ACA54}"/>
              </a:ext>
            </a:extLst>
          </p:cNvPr>
          <p:cNvSpPr txBox="1">
            <a:spLocks/>
          </p:cNvSpPr>
          <p:nvPr/>
        </p:nvSpPr>
        <p:spPr>
          <a:xfrm>
            <a:off x="2934787" y="4972043"/>
            <a:ext cx="9144000" cy="157244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es-GT" sz="3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RENDICIÓN DE CUENTAS</a:t>
            </a:r>
            <a:r>
              <a:rPr lang="es-GT" sz="34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GT" sz="3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GT" sz="3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TENDENCIAS Y DESAFÍOS</a:t>
            </a:r>
          </a:p>
        </p:txBody>
      </p:sp>
    </p:spTree>
    <p:extLst>
      <p:ext uri="{BB962C8B-B14F-4D97-AF65-F5344CB8AC3E}">
        <p14:creationId xmlns:p14="http://schemas.microsoft.com/office/powerpoint/2010/main" val="111006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40743F2-234A-4544-BBAC-8877FB423F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7530" y="1041218"/>
            <a:ext cx="10049693" cy="1045029"/>
          </a:xfr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anchor="ctr" anchorCtr="0">
            <a:normAutofit fontScale="90000"/>
          </a:bodyPr>
          <a:lstStyle/>
          <a:p>
            <a:pPr algn="l"/>
            <a:r>
              <a:rPr lang="es-GT" dirty="0">
                <a:latin typeface="Arial" panose="020B0604020202020204" pitchFamily="34" charset="0"/>
                <a:cs typeface="Arial" panose="020B0604020202020204" pitchFamily="34" charset="0"/>
              </a:rPr>
              <a:t>¿QUÉ TENDENCIA MUESTRA EL USO DE LOS RECURSOS PÚBLICOS?</a:t>
            </a:r>
            <a:br>
              <a:rPr lang="es-GT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GT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GT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GT" sz="4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xmlns="" id="{E40743F2-234A-4544-BBAC-8877FB423F76}"/>
              </a:ext>
            </a:extLst>
          </p:cNvPr>
          <p:cNvSpPr txBox="1">
            <a:spLocks/>
          </p:cNvSpPr>
          <p:nvPr/>
        </p:nvSpPr>
        <p:spPr>
          <a:xfrm>
            <a:off x="4571999" y="1533796"/>
            <a:ext cx="7406641" cy="5238750"/>
          </a:xfrm>
          <a:prstGeom prst="rect">
            <a:avLst/>
          </a:prstGeo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D1F3C"/>
                </a:solidFill>
                <a:latin typeface="Montserrat" panose="00000500000000000000" pitchFamily="50" charset="0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es-GT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datos obtenidos durante el </a:t>
            </a:r>
            <a:r>
              <a:rPr lang="es-GT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Tercer </a:t>
            </a:r>
            <a:r>
              <a:rPr lang="es-GT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s-GT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uatrimestre </a:t>
            </a:r>
            <a:r>
              <a:rPr lang="es-GT" sz="20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permiten </a:t>
            </a:r>
            <a:r>
              <a:rPr lang="es-GT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establecer que la ejecución del presupuesto se caracterizó principalmente </a:t>
            </a:r>
            <a:r>
              <a:rPr lang="es-GT" sz="20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la erogación en Servicios Personales.</a:t>
            </a:r>
            <a:endParaRPr lang="es-GT" sz="2000" b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GT" sz="2000" b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GT" sz="2000" b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GT" sz="2000" b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7 TENDENCIAS TECNOLÓGICAS PARA EL EL 2021 | MQ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5785" y="-89694"/>
            <a:ext cx="2406215" cy="1927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255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40743F2-234A-4544-BBAC-8877FB423F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7531" y="1041218"/>
            <a:ext cx="9788436" cy="1045029"/>
          </a:xfr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anchor="ctr" anchorCtr="0">
            <a:normAutofit fontScale="90000"/>
          </a:bodyPr>
          <a:lstStyle/>
          <a:p>
            <a:pPr algn="l"/>
            <a:r>
              <a:rPr lang="es-GT" dirty="0">
                <a:latin typeface="Arial" panose="020B0604020202020204" pitchFamily="34" charset="0"/>
                <a:cs typeface="Arial" panose="020B0604020202020204" pitchFamily="34" charset="0"/>
              </a:rPr>
              <a:t>¿QUÉ RESULTADOS SE OBTUVIERON EN EL MARCO DE LA </a:t>
            </a:r>
            <a:r>
              <a:rPr lang="es-GT" dirty="0" err="1">
                <a:latin typeface="Arial" panose="020B0604020202020204" pitchFamily="34" charset="0"/>
                <a:cs typeface="Arial" panose="020B0604020202020204" pitchFamily="34" charset="0"/>
              </a:rPr>
              <a:t>PGG</a:t>
            </a:r>
            <a:r>
              <a:rPr lang="es-GT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br>
              <a:rPr lang="es-GT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GT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GT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GT" sz="4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xmlns="" id="{E40743F2-234A-4544-BBAC-8877FB423F76}"/>
              </a:ext>
            </a:extLst>
          </p:cNvPr>
          <p:cNvSpPr txBox="1">
            <a:spLocks/>
          </p:cNvSpPr>
          <p:nvPr/>
        </p:nvSpPr>
        <p:spPr>
          <a:xfrm>
            <a:off x="3841965" y="1369768"/>
            <a:ext cx="7406641" cy="5238750"/>
          </a:xfrm>
          <a:prstGeom prst="rect">
            <a:avLst/>
          </a:prstGeo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D1F3C"/>
                </a:solidFill>
                <a:latin typeface="Montserrat" panose="00000500000000000000" pitchFamily="50" charset="0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es-GT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GT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Política General de Gobierno </a:t>
            </a:r>
            <a:r>
              <a:rPr lang="es-GT" sz="20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</a:t>
            </a:r>
            <a:r>
              <a:rPr lang="es-GT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plan de acción del Gobierno de Guatemala, en donde se plasman los objetivos estratégicos y los lineamientos de las políticas públicas.</a:t>
            </a:r>
          </a:p>
          <a:p>
            <a:pPr algn="just">
              <a:lnSpc>
                <a:spcPct val="150000"/>
              </a:lnSpc>
            </a:pPr>
            <a:endParaRPr lang="es-GT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GT" sz="2000" b="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Secretaría Técnica del Consejo Nacional de Seguridad y las dependencias de apoyo al Consejo Nacional de Seguridad</a:t>
            </a:r>
            <a:r>
              <a:rPr lang="es-GT" sz="20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GT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durante el cuatrimestre </a:t>
            </a:r>
            <a:r>
              <a:rPr lang="es-GT" sz="20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reportado, </a:t>
            </a:r>
            <a:r>
              <a:rPr lang="es-GT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colaboró con el cumplimiento de la PGG </a:t>
            </a:r>
            <a:r>
              <a:rPr lang="es-GT" sz="20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mediante el fortalecimiento de los operadores de seguridad para el orden interno y fortaleciendo  las capacidades de las instituciones del Sistema Nacional de Seguridad.</a:t>
            </a:r>
            <a:endParaRPr lang="es-GT" sz="2000" b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E40743F2-234A-4544-BBAC-8877FB423F76}"/>
              </a:ext>
            </a:extLst>
          </p:cNvPr>
          <p:cNvSpPr txBox="1">
            <a:spLocks/>
          </p:cNvSpPr>
          <p:nvPr/>
        </p:nvSpPr>
        <p:spPr>
          <a:xfrm>
            <a:off x="387531" y="2086247"/>
            <a:ext cx="3327219" cy="2772047"/>
          </a:xfrm>
          <a:prstGeom prst="rect">
            <a:avLst/>
          </a:prstGeo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vert="horz" lIns="91440" tIns="45720" rIns="91440" bIns="45720" rtlCol="0" anchor="ctr" anchorCtr="0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D1F3C"/>
                </a:solidFill>
                <a:latin typeface="Montserrat" panose="00000500000000000000" pitchFamily="50" charset="0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s-GT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GT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GT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contribuyó con los pilares </a:t>
            </a:r>
            <a:r>
              <a:rPr lang="es-ES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s-ES" sz="16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obernabilidad </a:t>
            </a:r>
            <a:r>
              <a:rPr lang="es-ES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seguridad en </a:t>
            </a:r>
            <a:r>
              <a:rPr lang="es-ES" sz="16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desarrollo.</a:t>
            </a:r>
            <a:endParaRPr lang="es-GT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318" name="Picture 6" descr="Noticias de Canción de Abril - TuneCo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3182" y="202303"/>
            <a:ext cx="1482929" cy="1475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260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40743F2-234A-4544-BBAC-8877FB423F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7531" y="1041218"/>
            <a:ext cx="9788436" cy="1045029"/>
          </a:xfr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anchor="ctr" anchorCtr="0">
            <a:normAutofit fontScale="90000"/>
          </a:bodyPr>
          <a:lstStyle/>
          <a:p>
            <a:pPr algn="l"/>
            <a:r>
              <a:rPr lang="es-GT" dirty="0">
                <a:latin typeface="Arial" panose="020B0604020202020204" pitchFamily="34" charset="0"/>
                <a:cs typeface="Arial" panose="020B0604020202020204" pitchFamily="34" charset="0"/>
              </a:rPr>
              <a:t>¿QUÉ MEDIDAS DE TRANSPARENCIA SE HAN APLICADO?</a:t>
            </a:r>
            <a:br>
              <a:rPr lang="es-GT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GT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GT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GT" sz="4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xmlns="" id="{E40743F2-234A-4544-BBAC-8877FB423F76}"/>
              </a:ext>
            </a:extLst>
          </p:cNvPr>
          <p:cNvSpPr txBox="1">
            <a:spLocks/>
          </p:cNvSpPr>
          <p:nvPr/>
        </p:nvSpPr>
        <p:spPr>
          <a:xfrm>
            <a:off x="387531" y="1563732"/>
            <a:ext cx="11525795" cy="5238750"/>
          </a:xfrm>
          <a:prstGeom prst="rect">
            <a:avLst/>
          </a:prstGeo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D1F3C"/>
                </a:solidFill>
                <a:latin typeface="Montserrat" panose="00000500000000000000" pitchFamily="50" charset="0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es-GT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garantizar el </a:t>
            </a:r>
            <a:r>
              <a:rPr lang="es-GT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uso adecuado del dinero público </a:t>
            </a:r>
            <a:r>
              <a:rPr lang="es-GT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el avance en el cumplimiento de los objetivos de Estado, </a:t>
            </a:r>
            <a:r>
              <a:rPr lang="es-GT" sz="20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Secretaría Técnica del Consejo Nacional de Seguridad y las entidades de apoyo al Consejo Nacional de Seguridad </a:t>
            </a:r>
            <a:r>
              <a:rPr lang="es-GT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 adoptado como medidas de transparencia</a:t>
            </a:r>
            <a:r>
              <a:rPr lang="es-GT" sz="20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GT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Aplicación de la Normativa interna de ejecución presupuestaria para el ejercicio fiscal 2021, que contiene medidas complementarias a las leyes y reglamentos vigentes</a:t>
            </a:r>
            <a:r>
              <a:rPr lang="es-GT" sz="20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GT" sz="20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Registrar </a:t>
            </a:r>
            <a:r>
              <a:rPr lang="es-GT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NOG y NPG de cada compra según las disposiciones del Ministerio de Finanzas Públicas, a la Ley de Contrataciones y su Reglamento. </a:t>
            </a:r>
            <a:endParaRPr lang="es-GT" sz="20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GT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Utilización de los sistemas GUATECOMPRAS, GUATENOMINAS, SIGES y SICOIN para todo el proceso de ejecución presupuestaria.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GT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GT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GT" sz="2000" b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GT" sz="2000" b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GT" sz="2000" b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346" name="Picture 10" descr="Iconos de Transparencia - 450 iconos vectoriales grati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7378" y="200840"/>
            <a:ext cx="1235948" cy="123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401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40743F2-234A-4544-BBAC-8877FB423F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7531" y="1041218"/>
            <a:ext cx="9788436" cy="1045029"/>
          </a:xfr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anchor="ctr" anchorCtr="0">
            <a:normAutofit fontScale="90000"/>
          </a:bodyPr>
          <a:lstStyle/>
          <a:p>
            <a:pPr algn="l"/>
            <a:r>
              <a:rPr lang="es-GT" dirty="0">
                <a:latin typeface="Arial" panose="020B0604020202020204" pitchFamily="34" charset="0"/>
                <a:cs typeface="Arial" panose="020B0604020202020204" pitchFamily="34" charset="0"/>
              </a:rPr>
              <a:t>¿QUÉ DESAFÍOS INSTITUCIONALES SE TIENEN DURANTE 2021?</a:t>
            </a:r>
            <a:br>
              <a:rPr lang="es-GT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GT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GT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GT" sz="4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xmlns="" id="{E40743F2-234A-4544-BBAC-8877FB423F76}"/>
              </a:ext>
            </a:extLst>
          </p:cNvPr>
          <p:cNvSpPr txBox="1">
            <a:spLocks/>
          </p:cNvSpPr>
          <p:nvPr/>
        </p:nvSpPr>
        <p:spPr>
          <a:xfrm>
            <a:off x="3971226" y="1349548"/>
            <a:ext cx="7406641" cy="5238750"/>
          </a:xfrm>
          <a:prstGeom prst="rect">
            <a:avLst/>
          </a:prstGeo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D1F3C"/>
                </a:solidFill>
                <a:latin typeface="Montserrat" panose="00000500000000000000" pitchFamily="50" charset="0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es-GT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principales desafíos de </a:t>
            </a:r>
            <a:r>
              <a:rPr lang="es-GT" sz="18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Secretaría Técnica e instituciones de apoyo al Consejo Nacional de Seguridad en </a:t>
            </a:r>
            <a:r>
              <a:rPr lang="es-GT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cuanto al </a:t>
            </a:r>
            <a:r>
              <a:rPr lang="es-GT" sz="18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cumplimiento </a:t>
            </a:r>
            <a:r>
              <a:rPr lang="es-GT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los planes nacionales </a:t>
            </a:r>
            <a:r>
              <a:rPr lang="es-GT" sz="18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son: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GT" sz="18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lograr </a:t>
            </a:r>
            <a:r>
              <a:rPr lang="es-GT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GT" sz="18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integración y el fortalecimiento de las instituciones que conforman el Sistema Nacional de Seguridad para establecer un trabajo coordinado y coherente que permita enfrentar las diferentes amenazas de la Seguridad Multidimensional en Guatemala.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GT" sz="18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Lograr que el Sistema Nacional de Seguridad pueda contar con recurso humano especializado y profesionalizado en los diferentes ámbitos de seguridad que permitan la implementación de forma integral del enfoque de Seguridad Humana.</a:t>
            </a:r>
            <a:endParaRPr lang="es-GT" sz="1800" b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E40743F2-234A-4544-BBAC-8877FB423F76}"/>
              </a:ext>
            </a:extLst>
          </p:cNvPr>
          <p:cNvSpPr txBox="1">
            <a:spLocks/>
          </p:cNvSpPr>
          <p:nvPr/>
        </p:nvSpPr>
        <p:spPr>
          <a:xfrm>
            <a:off x="387531" y="2086247"/>
            <a:ext cx="3327219" cy="2772047"/>
          </a:xfrm>
          <a:prstGeom prst="rect">
            <a:avLst/>
          </a:prstGeo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vert="horz" lIns="91440" tIns="45720" rIns="91440" bIns="45720" rtlCol="0" anchor="ctr" anchorCtr="0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D1F3C"/>
                </a:solidFill>
                <a:latin typeface="Montserrat" panose="00000500000000000000" pitchFamily="50" charset="0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s-GT" sz="18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</a:t>
            </a:r>
            <a:r>
              <a:rPr lang="es-GT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 inmediatas a seguir son </a:t>
            </a:r>
            <a:r>
              <a:rPr lang="es-GT" sz="18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reuniones interinstitucionales del Sistema Nacional de Seguridad y el </a:t>
            </a:r>
            <a:r>
              <a:rPr lang="es-GT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sector </a:t>
            </a:r>
            <a:r>
              <a:rPr lang="es-GT" sz="18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justicia.</a:t>
            </a:r>
            <a:endParaRPr lang="es-GT" sz="1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0" name="Picture 2" descr="Icono-Comprensión-Desafio Neurolectura | Desafío Neurolectura"/>
          <p:cNvPicPr>
            <a:picLocks noChangeAspect="1" noChangeArrowheads="1"/>
          </p:cNvPicPr>
          <p:nvPr/>
        </p:nvPicPr>
        <p:blipFill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5967" y="76132"/>
            <a:ext cx="1796960" cy="1814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390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594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7D0DB10-AE31-47D2-A485-453D2186D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562062"/>
            <a:ext cx="8673737" cy="547089"/>
          </a:xfrm>
        </p:spPr>
        <p:txBody>
          <a:bodyPr>
            <a:noAutofit/>
          </a:bodyPr>
          <a:lstStyle/>
          <a:p>
            <a:pPr algn="l"/>
            <a:r>
              <a:rPr lang="es-GT" sz="2800" dirty="0">
                <a:latin typeface="Arial" panose="020B0604020202020204" pitchFamily="34" charset="0"/>
                <a:cs typeface="Arial" panose="020B0604020202020204" pitchFamily="34" charset="0"/>
              </a:rPr>
              <a:t>PRINCIPALES </a:t>
            </a:r>
            <a:r>
              <a:rPr lang="es-G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OBJETIVOS</a:t>
            </a:r>
            <a:endParaRPr lang="es-GT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xmlns="" id="{0246042C-1ABA-4355-A47C-701F270E79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324" y="1468582"/>
            <a:ext cx="10646230" cy="4769935"/>
          </a:xfrm>
        </p:spPr>
        <p:txBody>
          <a:bodyPr>
            <a:normAutofit fontScale="77500" lnSpcReduction="20000"/>
          </a:bodyPr>
          <a:lstStyle/>
          <a:p>
            <a:pPr marL="457200" lvl="1" indent="0" algn="just">
              <a:lnSpc>
                <a:spcPct val="150000"/>
              </a:lnSpc>
              <a:buNone/>
            </a:pPr>
            <a:r>
              <a:rPr lang="es-GT" sz="2600" dirty="0">
                <a:latin typeface="Arial" panose="020B0604020202020204" pitchFamily="34" charset="0"/>
                <a:cs typeface="Arial" panose="020B0604020202020204" pitchFamily="34" charset="0"/>
              </a:rPr>
              <a:t>Para el cumplimiento de sus funciones y satisfacer las necesidades de la </a:t>
            </a:r>
            <a:r>
              <a:rPr lang="es-GT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población objetivo, la Secretaría Técnica del Consejo Nacional de Seguridad e instituciones de apoyo al Consejo Nacional de Seguridad debe </a:t>
            </a:r>
            <a:r>
              <a:rPr lang="es-GT" sz="2600" dirty="0">
                <a:latin typeface="Arial" panose="020B0604020202020204" pitchFamily="34" charset="0"/>
                <a:cs typeface="Arial" panose="020B0604020202020204" pitchFamily="34" charset="0"/>
              </a:rPr>
              <a:t>cumplir con los </a:t>
            </a:r>
            <a:r>
              <a:rPr lang="es-GT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principales objetivos</a:t>
            </a:r>
            <a:r>
              <a:rPr lang="es-GT" sz="2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 algn="just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s-GT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Contribuir en la formulación, socialización y evaluación de los instrumentos de Seguridad de la Nación.</a:t>
            </a:r>
            <a:endParaRPr lang="es-GT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s-GT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Fortalecer las capacidades de las instituciones del Sistema Nacional de Seguridad.</a:t>
            </a:r>
            <a:endParaRPr lang="es-GT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s-MX" sz="26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s-MX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acer </a:t>
            </a:r>
            <a:r>
              <a:rPr lang="es-MX" sz="2600" dirty="0">
                <a:latin typeface="Arial" panose="020B0604020202020204" pitchFamily="34" charset="0"/>
                <a:cs typeface="Arial" panose="020B0604020202020204" pitchFamily="34" charset="0"/>
              </a:rPr>
              <a:t>eficientes los procesos que realizan las instituciones del Sistema Nacional de Seguridad por medio de la incorporación de tecnología y controles internos que permitan atender y resolver oportunamente las gestiones de la ciudadanía.</a:t>
            </a:r>
            <a:endParaRPr lang="es-GT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just">
              <a:buNone/>
            </a:pPr>
            <a:r>
              <a:rPr lang="es-GT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GT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GT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GT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endParaRPr lang="es-G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857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A2162693-C48A-1D46-A173-005AE60ACA54}"/>
              </a:ext>
            </a:extLst>
          </p:cNvPr>
          <p:cNvSpPr txBox="1">
            <a:spLocks/>
          </p:cNvSpPr>
          <p:nvPr/>
        </p:nvSpPr>
        <p:spPr>
          <a:xfrm>
            <a:off x="2865120" y="5017050"/>
            <a:ext cx="9144000" cy="157244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GT" sz="3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RENDICIÓN DE CUENTAS</a:t>
            </a:r>
          </a:p>
          <a:p>
            <a:pPr algn="r"/>
            <a:r>
              <a:rPr lang="es-GT" sz="37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GT" sz="37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GT" sz="37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PARTE GENERAL</a:t>
            </a:r>
          </a:p>
          <a:p>
            <a:pPr algn="r"/>
            <a:r>
              <a:rPr lang="es-GT" sz="37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TERCER </a:t>
            </a:r>
            <a:r>
              <a:rPr lang="es-GT" sz="37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CUATRIMESTRE 2021</a:t>
            </a:r>
          </a:p>
        </p:txBody>
      </p:sp>
    </p:spTree>
    <p:extLst>
      <p:ext uri="{BB962C8B-B14F-4D97-AF65-F5344CB8AC3E}">
        <p14:creationId xmlns:p14="http://schemas.microsoft.com/office/powerpoint/2010/main" val="272884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7D0DB10-AE31-47D2-A485-453D2186D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562062"/>
            <a:ext cx="8673737" cy="547089"/>
          </a:xfrm>
        </p:spPr>
        <p:txBody>
          <a:bodyPr>
            <a:noAutofit/>
          </a:bodyPr>
          <a:lstStyle/>
          <a:p>
            <a:r>
              <a:rPr lang="es-GT" sz="2800" dirty="0">
                <a:latin typeface="Arial" panose="020B0604020202020204" pitchFamily="34" charset="0"/>
                <a:cs typeface="Arial" panose="020B0604020202020204" pitchFamily="34" charset="0"/>
              </a:rPr>
              <a:t>CIFRAS GENERALES DEL PRESUPUESTO AL </a:t>
            </a:r>
            <a:r>
              <a:rPr lang="es-G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TERCER </a:t>
            </a:r>
            <a:r>
              <a:rPr lang="es-GT" sz="2800" dirty="0">
                <a:latin typeface="Arial" panose="020B0604020202020204" pitchFamily="34" charset="0"/>
                <a:cs typeface="Arial" panose="020B0604020202020204" pitchFamily="34" charset="0"/>
              </a:rPr>
              <a:t>CUATRIMESTRE 2021</a:t>
            </a:r>
            <a:endParaRPr lang="es-GT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xmlns="" id="{0246042C-1ABA-4355-A47C-701F270E79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8" y="1754976"/>
            <a:ext cx="4585065" cy="461417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s-GT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s-GT" dirty="0">
                <a:latin typeface="Arial" panose="020B0604020202020204" pitchFamily="34" charset="0"/>
                <a:cs typeface="Arial" panose="020B0604020202020204" pitchFamily="34" charset="0"/>
              </a:rPr>
              <a:t>Presupuesto vigente </a:t>
            </a:r>
            <a:r>
              <a:rPr lang="es-GT" b="1" dirty="0">
                <a:latin typeface="Arial" panose="020B0604020202020204" pitchFamily="34" charset="0"/>
                <a:cs typeface="Arial" panose="020B0604020202020204" pitchFamily="34" charset="0"/>
              </a:rPr>
              <a:t>total:</a:t>
            </a:r>
          </a:p>
          <a:p>
            <a:pPr marL="457200" lvl="1" indent="0">
              <a:buNone/>
            </a:pPr>
            <a:endParaRPr lang="es-GT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s-GT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lvl="1" indent="0">
              <a:buNone/>
            </a:pPr>
            <a:endParaRPr lang="es-G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s-GT" dirty="0">
                <a:latin typeface="Arial" panose="020B0604020202020204" pitchFamily="34" charset="0"/>
                <a:cs typeface="Arial" panose="020B0604020202020204" pitchFamily="34" charset="0"/>
              </a:rPr>
              <a:t>Presupuesto </a:t>
            </a:r>
            <a:r>
              <a:rPr lang="es-GT" b="1" dirty="0">
                <a:latin typeface="Arial" panose="020B0604020202020204" pitchFamily="34" charset="0"/>
                <a:cs typeface="Arial" panose="020B0604020202020204" pitchFamily="34" charset="0"/>
              </a:rPr>
              <a:t>ejecutado</a:t>
            </a:r>
            <a:r>
              <a:rPr lang="es-GT" dirty="0">
                <a:latin typeface="Arial" panose="020B0604020202020204" pitchFamily="34" charset="0"/>
                <a:cs typeface="Arial" panose="020B0604020202020204" pitchFamily="34" charset="0"/>
              </a:rPr>
              <a:t> (utilizado):</a:t>
            </a:r>
            <a:br>
              <a:rPr lang="es-GT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G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s-G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s-G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s-GT" b="1" dirty="0">
                <a:latin typeface="Arial" panose="020B0604020202020204" pitchFamily="34" charset="0"/>
                <a:cs typeface="Arial" panose="020B0604020202020204" pitchFamily="34" charset="0"/>
              </a:rPr>
              <a:t>Saldo</a:t>
            </a:r>
            <a:r>
              <a:rPr lang="es-GT" dirty="0">
                <a:latin typeface="Arial" panose="020B0604020202020204" pitchFamily="34" charset="0"/>
                <a:cs typeface="Arial" panose="020B0604020202020204" pitchFamily="34" charset="0"/>
              </a:rPr>
              <a:t> por ejecutar </a:t>
            </a:r>
            <a:br>
              <a:rPr lang="es-GT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GT" dirty="0">
                <a:latin typeface="Arial" panose="020B0604020202020204" pitchFamily="34" charset="0"/>
                <a:cs typeface="Arial" panose="020B0604020202020204" pitchFamily="34" charset="0"/>
              </a:rPr>
              <a:t>(por utilizar):</a:t>
            </a:r>
            <a:br>
              <a:rPr lang="es-GT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GT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s-G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Marcador de contenido 6">
            <a:extLst>
              <a:ext uri="{FF2B5EF4-FFF2-40B4-BE49-F238E27FC236}">
                <a16:creationId xmlns:a16="http://schemas.microsoft.com/office/drawing/2014/main" xmlns="" id="{0246042C-1ABA-4355-A47C-701F270E798C}"/>
              </a:ext>
            </a:extLst>
          </p:cNvPr>
          <p:cNvSpPr txBox="1">
            <a:spLocks/>
          </p:cNvSpPr>
          <p:nvPr/>
        </p:nvSpPr>
        <p:spPr>
          <a:xfrm>
            <a:off x="4754880" y="1619794"/>
            <a:ext cx="5969726" cy="15414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GT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r">
              <a:buNone/>
            </a:pPr>
            <a:r>
              <a:rPr lang="es-GT" sz="45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Q. </a:t>
            </a:r>
            <a:r>
              <a:rPr lang="es-GT" sz="45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31,000,000.00</a:t>
            </a:r>
            <a:endParaRPr lang="es-GT" sz="45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r">
              <a:buNone/>
            </a:pPr>
            <a:endParaRPr lang="es-GT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r">
              <a:buNone/>
            </a:pPr>
            <a:endParaRPr lang="es-GT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Marcador de contenido 6">
            <a:extLst>
              <a:ext uri="{FF2B5EF4-FFF2-40B4-BE49-F238E27FC236}">
                <a16:creationId xmlns:a16="http://schemas.microsoft.com/office/drawing/2014/main" xmlns="" id="{0246042C-1ABA-4355-A47C-701F270E798C}"/>
              </a:ext>
            </a:extLst>
          </p:cNvPr>
          <p:cNvSpPr txBox="1">
            <a:spLocks/>
          </p:cNvSpPr>
          <p:nvPr/>
        </p:nvSpPr>
        <p:spPr>
          <a:xfrm>
            <a:off x="4754880" y="3114705"/>
            <a:ext cx="5969726" cy="15414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GT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r">
              <a:buNone/>
            </a:pPr>
            <a:r>
              <a:rPr lang="es-GT" sz="45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Q. </a:t>
            </a:r>
            <a:r>
              <a:rPr lang="es-GT" sz="45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28,876,778.52</a:t>
            </a:r>
            <a:endParaRPr lang="es-GT" sz="45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r">
              <a:buNone/>
            </a:pPr>
            <a:endParaRPr lang="es-GT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r">
              <a:buNone/>
            </a:pPr>
            <a:endParaRPr lang="es-GT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arcador de contenido 6">
            <a:extLst>
              <a:ext uri="{FF2B5EF4-FFF2-40B4-BE49-F238E27FC236}">
                <a16:creationId xmlns:a16="http://schemas.microsoft.com/office/drawing/2014/main" xmlns="" id="{0246042C-1ABA-4355-A47C-701F270E798C}"/>
              </a:ext>
            </a:extLst>
          </p:cNvPr>
          <p:cNvSpPr txBox="1">
            <a:spLocks/>
          </p:cNvSpPr>
          <p:nvPr/>
        </p:nvSpPr>
        <p:spPr>
          <a:xfrm>
            <a:off x="4754880" y="4656122"/>
            <a:ext cx="5969726" cy="15414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GT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r">
              <a:buNone/>
            </a:pPr>
            <a:r>
              <a:rPr lang="es-GT" sz="45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Q. </a:t>
            </a:r>
            <a:r>
              <a:rPr lang="es-GT" sz="45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2,123,221.48</a:t>
            </a:r>
            <a:endParaRPr lang="es-GT" sz="45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r">
              <a:buNone/>
            </a:pPr>
            <a:endParaRPr lang="es-GT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r">
              <a:buNone/>
            </a:pPr>
            <a:endParaRPr lang="es-GT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47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7D0DB10-AE31-47D2-A485-453D2186D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562062"/>
            <a:ext cx="8673737" cy="547089"/>
          </a:xfrm>
        </p:spPr>
        <p:txBody>
          <a:bodyPr>
            <a:noAutofit/>
          </a:bodyPr>
          <a:lstStyle/>
          <a:p>
            <a:r>
              <a:rPr lang="es-GT" sz="2800" dirty="0">
                <a:latin typeface="Arial" panose="020B0604020202020204" pitchFamily="34" charset="0"/>
                <a:cs typeface="Arial" panose="020B0604020202020204" pitchFamily="34" charset="0"/>
              </a:rPr>
              <a:t>CIFRAS GENERALES DEL PRESUPUESTO AL </a:t>
            </a:r>
            <a:r>
              <a:rPr lang="es-G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TERCER </a:t>
            </a:r>
            <a:r>
              <a:rPr lang="es-GT" sz="2800" dirty="0">
                <a:latin typeface="Arial" panose="020B0604020202020204" pitchFamily="34" charset="0"/>
                <a:cs typeface="Arial" panose="020B0604020202020204" pitchFamily="34" charset="0"/>
              </a:rPr>
              <a:t>CUATRIMESTRE 2021</a:t>
            </a:r>
            <a:endParaRPr lang="es-GT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xmlns="" id="{0246042C-1ABA-4355-A47C-701F270E79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2701" y="2803491"/>
            <a:ext cx="4585065" cy="144542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s-GT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s-GT" sz="2600" b="1" dirty="0">
                <a:latin typeface="Arial" panose="020B0604020202020204" pitchFamily="34" charset="0"/>
                <a:cs typeface="Arial" panose="020B0604020202020204" pitchFamily="34" charset="0"/>
              </a:rPr>
              <a:t>Porcentaje de ejecución</a:t>
            </a:r>
            <a:r>
              <a:rPr lang="es-GT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57200" lvl="1" indent="0">
              <a:buNone/>
            </a:pPr>
            <a:endParaRPr lang="es-GT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s-GT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/>
            <a:endParaRPr lang="es-G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Marcador de contenido 6">
            <a:extLst>
              <a:ext uri="{FF2B5EF4-FFF2-40B4-BE49-F238E27FC236}">
                <a16:creationId xmlns:a16="http://schemas.microsoft.com/office/drawing/2014/main" xmlns="" id="{0246042C-1ABA-4355-A47C-701F270E798C}"/>
              </a:ext>
            </a:extLst>
          </p:cNvPr>
          <p:cNvSpPr txBox="1">
            <a:spLocks/>
          </p:cNvSpPr>
          <p:nvPr/>
        </p:nvSpPr>
        <p:spPr>
          <a:xfrm>
            <a:off x="5857155" y="2534194"/>
            <a:ext cx="2884203" cy="19840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GT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r">
              <a:buNone/>
            </a:pPr>
            <a:r>
              <a:rPr lang="es-GT" sz="5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93.15%</a:t>
            </a:r>
            <a:endParaRPr lang="es-GT" sz="5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r">
              <a:buNone/>
            </a:pPr>
            <a:endParaRPr lang="es-GT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96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40743F2-234A-4544-BBAC-8877FB423F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7531" y="849528"/>
            <a:ext cx="11173098" cy="1045029"/>
          </a:xfr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anchor="ctr" anchorCtr="0">
            <a:normAutofit fontScale="90000"/>
          </a:bodyPr>
          <a:lstStyle/>
          <a:p>
            <a:pPr algn="just"/>
            <a:r>
              <a:rPr lang="es-GT" dirty="0">
                <a:latin typeface="Arial" panose="020B0604020202020204" pitchFamily="34" charset="0"/>
                <a:cs typeface="Arial" panose="020B0604020202020204" pitchFamily="34" charset="0"/>
              </a:rPr>
              <a:t>¿EN QUÉ UTILIZA EL DINERO </a:t>
            </a:r>
            <a:r>
              <a:rPr lang="es-GT" dirty="0" smtClean="0">
                <a:latin typeface="Arial" panose="020B0604020202020204" pitchFamily="34" charset="0"/>
                <a:cs typeface="Arial" panose="020B0604020202020204" pitchFamily="34" charset="0"/>
              </a:rPr>
              <a:t>LA SECRETARÍA TÉCNICA DEL CONSEJO NACIONAL DE SEGURIDAD E INSTITUCIONES DE APOYO AL CONSEJO NACIONAL DE SEGURIDAD?</a:t>
            </a:r>
            <a:endParaRPr lang="es-GT" sz="4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xmlns="" id="{E40743F2-234A-4544-BBAC-8877FB423F76}"/>
              </a:ext>
            </a:extLst>
          </p:cNvPr>
          <p:cNvSpPr txBox="1">
            <a:spLocks/>
          </p:cNvSpPr>
          <p:nvPr/>
        </p:nvSpPr>
        <p:spPr>
          <a:xfrm>
            <a:off x="3429000" y="1667436"/>
            <a:ext cx="8358673" cy="4530180"/>
          </a:xfrm>
          <a:prstGeom prst="rect">
            <a:avLst/>
          </a:prstGeo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vert="horz" lIns="91440" tIns="45720" rIns="91440" bIns="45720" rtlCol="0" anchor="ctr" anchorCtr="0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D1F3C"/>
                </a:solidFill>
                <a:latin typeface="Montserrat" panose="00000500000000000000" pitchFamily="50" charset="0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es-GT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GT" sz="20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presupuesto se </a:t>
            </a:r>
            <a:r>
              <a:rPr lang="es-GT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utiliza en </a:t>
            </a:r>
            <a:r>
              <a:rPr lang="es-GT" sz="20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pago de servicios personales, servicios básicos, gastos de funcionamiento, compra de mobiliario y equipo, además de gastos no previstos como sentencias judiciales, que </a:t>
            </a:r>
            <a:r>
              <a:rPr lang="es-GT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 necesarias para cumplir con las </a:t>
            </a:r>
            <a:r>
              <a:rPr lang="es-GT" sz="20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funciones.</a:t>
            </a:r>
            <a:endParaRPr lang="es-GT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es-GT" sz="20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GT" sz="20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es-GT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mostrar de forma ordenada a la población en qué se utiliza el dinero, el gasto del sector público se muestra por </a:t>
            </a:r>
            <a:r>
              <a:rPr lang="es-GT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grupo </a:t>
            </a:r>
            <a:r>
              <a:rPr lang="es-GT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gasto</a:t>
            </a:r>
            <a:r>
              <a:rPr lang="es-GT" sz="26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GT" sz="2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E40743F2-234A-4544-BBAC-8877FB423F76}"/>
              </a:ext>
            </a:extLst>
          </p:cNvPr>
          <p:cNvSpPr txBox="1">
            <a:spLocks/>
          </p:cNvSpPr>
          <p:nvPr/>
        </p:nvSpPr>
        <p:spPr>
          <a:xfrm>
            <a:off x="387531" y="2672987"/>
            <a:ext cx="3327219" cy="1937113"/>
          </a:xfrm>
          <a:prstGeom prst="rect">
            <a:avLst/>
          </a:prstGeo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vert="horz" lIns="91440" tIns="45720" rIns="91440" bIns="45720" rtlCol="0" anchor="ctr" anchorCtr="0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D1F3C"/>
                </a:solidFill>
                <a:latin typeface="Montserrat" panose="00000500000000000000" pitchFamily="50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s-GT" sz="2000" b="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GT" sz="20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GT" sz="2000" b="0" dirty="0">
                <a:latin typeface="Arial" panose="020B0604020202020204" pitchFamily="34" charset="0"/>
                <a:cs typeface="Arial" panose="020B0604020202020204" pitchFamily="34" charset="0"/>
              </a:rPr>
              <a:t>El gasto se divide </a:t>
            </a:r>
          </a:p>
          <a:p>
            <a:pPr>
              <a:lnSpc>
                <a:spcPct val="150000"/>
              </a:lnSpc>
            </a:pPr>
            <a:r>
              <a:rPr lang="es-GT" sz="2000" b="0" dirty="0"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es-GT" sz="3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s-GT" sz="31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GT" sz="2000" b="0" dirty="0">
                <a:latin typeface="Arial" panose="020B0604020202020204" pitchFamily="34" charset="0"/>
                <a:cs typeface="Arial" panose="020B0604020202020204" pitchFamily="34" charset="0"/>
              </a:rPr>
              <a:t>grupos</a:t>
            </a:r>
            <a:r>
              <a:rPr lang="es-GT" sz="2000" b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GT" sz="2000" b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GT" sz="2000" b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08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7D0DB10-AE31-47D2-A485-453D2186D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9611" y="575125"/>
            <a:ext cx="8791303" cy="547089"/>
          </a:xfrm>
        </p:spPr>
        <p:txBody>
          <a:bodyPr>
            <a:noAutofit/>
          </a:bodyPr>
          <a:lstStyle/>
          <a:p>
            <a:r>
              <a:rPr lang="es-GT" sz="2800" dirty="0">
                <a:latin typeface="Arial" panose="020B0604020202020204" pitchFamily="34" charset="0"/>
                <a:cs typeface="Arial" panose="020B0604020202020204" pitchFamily="34" charset="0"/>
              </a:rPr>
              <a:t>EJECUCIÓN PRESUPUESTARIA POR GRUPO DE GASTO AL </a:t>
            </a:r>
            <a:r>
              <a:rPr lang="es-G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TERCER </a:t>
            </a:r>
            <a:r>
              <a:rPr lang="es-GT" sz="2800" dirty="0">
                <a:latin typeface="Arial" panose="020B0604020202020204" pitchFamily="34" charset="0"/>
                <a:cs typeface="Arial" panose="020B0604020202020204" pitchFamily="34" charset="0"/>
              </a:rPr>
              <a:t>CUATRIMESTRE 2021</a:t>
            </a:r>
            <a:endParaRPr lang="es-GT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3440002475"/>
              </p:ext>
            </p:extLst>
          </p:nvPr>
        </p:nvGraphicFramePr>
        <p:xfrm>
          <a:off x="675249" y="1505243"/>
          <a:ext cx="10733649" cy="48392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6493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40743F2-234A-4544-BBAC-8877FB423F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7531" y="1021624"/>
            <a:ext cx="11173098" cy="1045029"/>
          </a:xfr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anchor="ctr" anchorCtr="0">
            <a:normAutofit fontScale="90000"/>
          </a:bodyPr>
          <a:lstStyle/>
          <a:p>
            <a:pPr algn="l"/>
            <a:r>
              <a:rPr lang="es-GT" dirty="0">
                <a:latin typeface="Arial" panose="020B0604020202020204" pitchFamily="34" charset="0"/>
                <a:cs typeface="Arial" panose="020B0604020202020204" pitchFamily="34" charset="0"/>
              </a:rPr>
              <a:t>¿CUÁL ES LA IMPORTANCIA DEL PAGO DE SERVIDORES PÚBLICOS?</a:t>
            </a:r>
            <a:br>
              <a:rPr lang="es-GT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GT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GT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GT" sz="4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xmlns="" id="{E40743F2-234A-4544-BBAC-8877FB423F76}"/>
              </a:ext>
            </a:extLst>
          </p:cNvPr>
          <p:cNvSpPr txBox="1">
            <a:spLocks/>
          </p:cNvSpPr>
          <p:nvPr/>
        </p:nvSpPr>
        <p:spPr>
          <a:xfrm>
            <a:off x="387531" y="1591234"/>
            <a:ext cx="11512733" cy="5238750"/>
          </a:xfrm>
          <a:prstGeom prst="rect">
            <a:avLst/>
          </a:prstGeo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vert="horz" lIns="91440" tIns="45720" rIns="91440" bIns="45720" rtlCol="0" anchor="ctr" anchorCtr="0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D1F3C"/>
                </a:solidFill>
                <a:latin typeface="Montserrat" panose="00000500000000000000" pitchFamily="50" charset="0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es-GT" sz="2400" b="0" dirty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GT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erogación </a:t>
            </a:r>
            <a:r>
              <a:rPr lang="es-GT" sz="2400" b="0" dirty="0">
                <a:latin typeface="Arial" panose="020B0604020202020204" pitchFamily="34" charset="0"/>
                <a:cs typeface="Arial" panose="020B0604020202020204" pitchFamily="34" charset="0"/>
              </a:rPr>
              <a:t>en servicios personales para </a:t>
            </a:r>
            <a:r>
              <a:rPr lang="es-GT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la Secretaría Técnica del Consejo Nacional </a:t>
            </a:r>
            <a:r>
              <a:rPr lang="es-GT" sz="2400" b="0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GT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Seguridad </a:t>
            </a:r>
            <a:r>
              <a:rPr lang="es-GT" sz="2400" b="0" dirty="0">
                <a:latin typeface="Arial" panose="020B0604020202020204" pitchFamily="34" charset="0"/>
                <a:cs typeface="Arial" panose="020B0604020202020204" pitchFamily="34" charset="0"/>
              </a:rPr>
              <a:t>e instituciones de apoyo al Consejo Nacional de Seguridad, radica en la necesidad que tiene el Estado de contar con </a:t>
            </a:r>
            <a:r>
              <a:rPr lang="es-GT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recurso humano </a:t>
            </a:r>
            <a:r>
              <a:rPr lang="es-GT" sz="2400" b="0" dirty="0">
                <a:latin typeface="Arial" panose="020B0604020202020204" pitchFamily="34" charset="0"/>
                <a:cs typeface="Arial" panose="020B0604020202020204" pitchFamily="34" charset="0"/>
              </a:rPr>
              <a:t>especializado y profesionalizado en los diferentes ámbitos de </a:t>
            </a:r>
            <a:r>
              <a:rPr lang="es-GT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seguridad</a:t>
            </a:r>
            <a:r>
              <a:rPr lang="es-GT" sz="2400" b="0" dirty="0">
                <a:latin typeface="Arial" panose="020B0604020202020204" pitchFamily="34" charset="0"/>
                <a:cs typeface="Arial" panose="020B0604020202020204" pitchFamily="34" charset="0"/>
              </a:rPr>
              <a:t>, para </a:t>
            </a:r>
            <a:r>
              <a:rPr lang="es-GT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anteponerse y enfrentar </a:t>
            </a:r>
            <a:r>
              <a:rPr lang="es-GT" sz="2400" b="0" dirty="0">
                <a:latin typeface="Arial" panose="020B0604020202020204" pitchFamily="34" charset="0"/>
                <a:cs typeface="Arial" panose="020B0604020202020204" pitchFamily="34" charset="0"/>
              </a:rPr>
              <a:t>las diferentes amenazas </a:t>
            </a:r>
            <a:r>
              <a:rPr lang="es-GT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nacionales y transnacionales que </a:t>
            </a:r>
            <a:r>
              <a:rPr lang="es-GT" sz="2400" b="0" dirty="0">
                <a:latin typeface="Arial" panose="020B0604020202020204" pitchFamily="34" charset="0"/>
                <a:cs typeface="Arial" panose="020B0604020202020204" pitchFamily="34" charset="0"/>
              </a:rPr>
              <a:t>puedan </a:t>
            </a:r>
            <a:r>
              <a:rPr lang="es-GT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surgir y </a:t>
            </a:r>
            <a:r>
              <a:rPr lang="es-GT" sz="2400" b="0" dirty="0">
                <a:latin typeface="Arial" panose="020B0604020202020204" pitchFamily="34" charset="0"/>
                <a:cs typeface="Arial" panose="020B0604020202020204" pitchFamily="34" charset="0"/>
              </a:rPr>
              <a:t>que afectan el desarrollo de los guatemaltecos y la convivencia pacífica de la ciudadanía, con el objetivo primordial de implementar de forma integral el enfoque de Seguridad Humana.</a:t>
            </a:r>
          </a:p>
          <a:p>
            <a:pPr algn="just">
              <a:lnSpc>
                <a:spcPct val="150000"/>
              </a:lnSpc>
            </a:pPr>
            <a:endParaRPr lang="es-GT" sz="2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GT" sz="2000" b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GT" sz="2000" b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GT" sz="2000" b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GT" sz="2000" b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Desarrollando capacidades de ciencia de datos en Directivos Público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8368" y="237076"/>
            <a:ext cx="1111896" cy="1111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437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PCC PPT" id="{10F4F059-A0B9-1049-A250-F7623F8A7F99}" vid="{AC174B93-5168-7E41-BD8C-27F9E39DFEA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39D96561CF3FA49BA629FB29367CEAB" ma:contentTypeVersion="12" ma:contentTypeDescription="Crear nuevo documento." ma:contentTypeScope="" ma:versionID="82063a6b178adbe3c79d37e693bc162e">
  <xsd:schema xmlns:xsd="http://www.w3.org/2001/XMLSchema" xmlns:xs="http://www.w3.org/2001/XMLSchema" xmlns:p="http://schemas.microsoft.com/office/2006/metadata/properties" xmlns:ns3="efcf9931-6988-4c26-989d-90fd7d9d6177" xmlns:ns4="2de3127d-b50e-4c29-b846-9213acea4d89" targetNamespace="http://schemas.microsoft.com/office/2006/metadata/properties" ma:root="true" ma:fieldsID="3d9afdd1b157cbc26b4623f5f3ce62be" ns3:_="" ns4:_="">
    <xsd:import namespace="efcf9931-6988-4c26-989d-90fd7d9d6177"/>
    <xsd:import namespace="2de3127d-b50e-4c29-b846-9213acea4d89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KeyPoints" minOccurs="0"/>
                <xsd:element ref="ns4:MediaServiceKeyPoints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cf9931-6988-4c26-989d-90fd7d9d617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 de la sugerencia para compartir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e3127d-b50e-4c29-b846-9213acea4d8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3F6A2CD-1165-4C44-BCDF-58BB3311353D}">
  <ds:schemaRefs>
    <ds:schemaRef ds:uri="http://purl.org/dc/dcmitype/"/>
    <ds:schemaRef ds:uri="2de3127d-b50e-4c29-b846-9213acea4d89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efcf9931-6988-4c26-989d-90fd7d9d6177"/>
    <ds:schemaRef ds:uri="http://www.w3.org/XML/1998/namespace"/>
    <ds:schemaRef ds:uri="http://schemas.openxmlformats.org/package/2006/metadata/core-properties"/>
    <ds:schemaRef ds:uri="http://purl.org/dc/terms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7BACC9B7-7504-42A6-9CA1-27F36E1A7B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fcf9931-6988-4c26-989d-90fd7d9d6177"/>
    <ds:schemaRef ds:uri="2de3127d-b50e-4c29-b846-9213acea4d8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8567AB3-BDA8-4F6A-BF08-04C51A48EB3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CPCC PPT 001</Template>
  <TotalTime>6942</TotalTime>
  <Words>1558</Words>
  <Application>Microsoft Office PowerPoint</Application>
  <PresentationFormat>Panorámica</PresentationFormat>
  <Paragraphs>231</Paragraphs>
  <Slides>27</Slides>
  <Notes>27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2" baseType="lpstr">
      <vt:lpstr>Arial</vt:lpstr>
      <vt:lpstr>Calibri</vt:lpstr>
      <vt:lpstr>Montserrat</vt:lpstr>
      <vt:lpstr>Wingdings</vt:lpstr>
      <vt:lpstr>Tema de Office</vt:lpstr>
      <vt:lpstr>RENDICIÓN DE CUENTAS DEL ORGANISMO EJECUTIVO   TERCER CUATRIMESTRE 2021   SECRETARÍA TÉCNICA DEL CONSEJO NACIONAL DE SEGURIDAD Y DEPENDENCIAS DE APOYO AL CONSEJO NACIONAL DE SEGURIDAD </vt:lpstr>
      <vt:lpstr>PRINCIPALES FUNCIONES</vt:lpstr>
      <vt:lpstr>PRINCIPALES OBJETIVOS</vt:lpstr>
      <vt:lpstr>Presentación de PowerPoint</vt:lpstr>
      <vt:lpstr>CIFRAS GENERALES DEL PRESUPUESTO AL TERCER CUATRIMESTRE 2021</vt:lpstr>
      <vt:lpstr>CIFRAS GENERALES DEL PRESUPUESTO AL TERCER CUATRIMESTRE 2021</vt:lpstr>
      <vt:lpstr>¿EN QUÉ UTILIZA EL DINERO LA SECRETARÍA TÉCNICA DEL CONSEJO NACIONAL DE SEGURIDAD E INSTITUCIONES DE APOYO AL CONSEJO NACIONAL DE SEGURIDAD?</vt:lpstr>
      <vt:lpstr>EJECUCIÓN PRESUPUESTARIA POR GRUPO DE GASTO AL TERCER CUATRIMESTRE 2021</vt:lpstr>
      <vt:lpstr>¿CUÁL ES LA IMPORTANCIA DEL PAGO DE SERVIDORES PÚBLICOS?  </vt:lpstr>
      <vt:lpstr>PAGO DE SALARIOS A SERVIDORES PÚBLICOS A LA FECHA  </vt:lpstr>
      <vt:lpstr>¿EN QUÉ INVIERTE LA SECRETARÍA TÉCNICA DEL CONSEJO NACIONAL DE SEGURIDAD E INSTITUCIONES DE APOYO AL CNS  </vt:lpstr>
      <vt:lpstr>MONTO UTILIZADO EN INVERSIÓN A LA FECHA</vt:lpstr>
      <vt:lpstr>¿QUÉ FINALIDADES ATIENDE LA SECRETARÍA TÉCNICA DEL CONSEJO NACIONAL DE SEGURIDAD E INSTITUCIONES DE APOYO AL CNS</vt:lpstr>
      <vt:lpstr>EJECUCIÓN PRESUPUESTARIA POR FINALIDAD AL TERCER CUATRIMESTRE 2021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¿QUÉ TENDENCIA MUESTRA EL USO DE LOS RECURSOS PÚBLICOS?  </vt:lpstr>
      <vt:lpstr>¿QUÉ RESULTADOS SE OBTUVIERON EN EL MARCO DE LA PGG?  </vt:lpstr>
      <vt:lpstr>¿QUÉ MEDIDAS DE TRANSPARENCIA SE HAN APLICADO?  </vt:lpstr>
      <vt:lpstr>¿QUÉ DESAFÍOS INSTITUCIONALES SE TIENEN DURANTE 2021?  </vt:lpstr>
      <vt:lpstr>Presentación de PowerPoint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TITULAR Subtitular</dc:title>
  <dc:subject/>
  <dc:creator>CPCC-RMONROY</dc:creator>
  <cp:keywords/>
  <dc:description/>
  <cp:lastModifiedBy>Maria Alejandra Cordón Cardona</cp:lastModifiedBy>
  <cp:revision>362</cp:revision>
  <cp:lastPrinted>2021-08-09T17:23:02Z</cp:lastPrinted>
  <dcterms:created xsi:type="dcterms:W3CDTF">2020-10-26T21:37:44Z</dcterms:created>
  <dcterms:modified xsi:type="dcterms:W3CDTF">2021-12-28T13:48:33Z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0x010100A39D96561CF3FA49BA629FB29367CEAB</vt:lpwstr>
  </property>
</Properties>
</file>