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43"/>
  </p:notesMasterIdLst>
  <p:handoutMasterIdLst>
    <p:handoutMasterId r:id="rId44"/>
  </p:handoutMasterIdLst>
  <p:sldIdLst>
    <p:sldId id="256" r:id="rId5"/>
    <p:sldId id="353" r:id="rId6"/>
    <p:sldId id="357" r:id="rId7"/>
    <p:sldId id="358" r:id="rId8"/>
    <p:sldId id="354" r:id="rId9"/>
    <p:sldId id="359" r:id="rId10"/>
    <p:sldId id="352" r:id="rId11"/>
    <p:sldId id="373" r:id="rId12"/>
    <p:sldId id="336" r:id="rId13"/>
    <p:sldId id="374" r:id="rId14"/>
    <p:sldId id="375" r:id="rId15"/>
    <p:sldId id="376" r:id="rId16"/>
    <p:sldId id="384" r:id="rId17"/>
    <p:sldId id="377" r:id="rId18"/>
    <p:sldId id="378" r:id="rId19"/>
    <p:sldId id="341" r:id="rId20"/>
    <p:sldId id="324" r:id="rId21"/>
    <p:sldId id="343" r:id="rId22"/>
    <p:sldId id="344" r:id="rId23"/>
    <p:sldId id="363" r:id="rId24"/>
    <p:sldId id="345" r:id="rId25"/>
    <p:sldId id="360" r:id="rId26"/>
    <p:sldId id="361" r:id="rId27"/>
    <p:sldId id="356" r:id="rId28"/>
    <p:sldId id="366" r:id="rId29"/>
    <p:sldId id="364" r:id="rId30"/>
    <p:sldId id="365" r:id="rId31"/>
    <p:sldId id="385" r:id="rId32"/>
    <p:sldId id="369" r:id="rId33"/>
    <p:sldId id="370" r:id="rId34"/>
    <p:sldId id="371" r:id="rId35"/>
    <p:sldId id="372" r:id="rId36"/>
    <p:sldId id="379" r:id="rId37"/>
    <p:sldId id="380" r:id="rId38"/>
    <p:sldId id="381" r:id="rId39"/>
    <p:sldId id="382" r:id="rId40"/>
    <p:sldId id="383" r:id="rId41"/>
    <p:sldId id="313" r:id="rId42"/>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 id="2" name="Maritza Alvarez" initials="MA" lastIdx="1" clrIdx="1">
    <p:extLst>
      <p:ext uri="{19B8F6BF-5375-455C-9EA6-DF929625EA0E}">
        <p15:presenceInfo xmlns:p15="http://schemas.microsoft.com/office/powerpoint/2012/main" userId="Maritza Alvarez" providerId="None"/>
      </p:ext>
    </p:extLst>
  </p:cmAuthor>
  <p:cmAuthor id="3" name="Victor Morales" initials="VM" lastIdx="5" clrIdx="2">
    <p:extLst>
      <p:ext uri="{19B8F6BF-5375-455C-9EA6-DF929625EA0E}">
        <p15:presenceInfo xmlns:p15="http://schemas.microsoft.com/office/powerpoint/2012/main" userId="16040eeab2013b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F3C"/>
    <a:srgbClr val="BDD7EE"/>
    <a:srgbClr val="2786C0"/>
    <a:srgbClr val="179939"/>
    <a:srgbClr val="197BB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4291" autoAdjust="0"/>
  </p:normalViewPr>
  <p:slideViewPr>
    <p:cSldViewPr snapToGrid="0">
      <p:cViewPr varScale="1">
        <p:scale>
          <a:sx n="101" d="100"/>
          <a:sy n="101" d="100"/>
        </p:scale>
        <p:origin x="120" y="444"/>
      </p:cViewPr>
      <p:guideLst/>
    </p:cSldViewPr>
  </p:slideViewPr>
  <p:outlineViewPr>
    <p:cViewPr>
      <p:scale>
        <a:sx n="33" d="100"/>
        <a:sy n="33" d="100"/>
      </p:scale>
      <p:origin x="0" y="-6474"/>
    </p:cViewPr>
  </p:outlineViewPr>
  <p:notesTextViewPr>
    <p:cViewPr>
      <p:scale>
        <a:sx n="1" d="1"/>
        <a:sy n="1" d="1"/>
      </p:scale>
      <p:origin x="0" y="0"/>
    </p:cViewPr>
  </p:notesTextViewPr>
  <p:notesViewPr>
    <p:cSldViewPr snapToGrid="0">
      <p:cViewPr varScale="1">
        <p:scale>
          <a:sx n="34" d="100"/>
          <a:sy n="34" d="100"/>
        </p:scale>
        <p:origin x="165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E%20MANUEL%20MORALES\Documents\COPADEH\COPADEH\INFORMES\INFORMES%20CPCC\TERCER%20CUATRIMESTRE\MATRIZ%20DE%20RENDICION%20DE%20CUEN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E%20MANUEL%20MORALES\Documents\COPADEH\COPADEH\INFORMES\INFORMES%20CPCC\TERCER%20CUATRIMESTRE\MATRIZ%20DE%20RENDICION%20DE%20CUENT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GT"/>
              <a:t>Ejecución Presupuestaria</a:t>
            </a:r>
          </a:p>
          <a:p>
            <a:pPr>
              <a:defRPr/>
            </a:pPr>
            <a:r>
              <a:rPr lang="es-GT"/>
              <a:t>Grupo de</a:t>
            </a:r>
            <a:r>
              <a:rPr lang="es-GT" baseline="0"/>
              <a:t> gasto</a:t>
            </a:r>
          </a:p>
          <a:p>
            <a:pPr>
              <a:defRPr/>
            </a:pPr>
            <a:r>
              <a:rPr lang="es-GT" baseline="0"/>
              <a:t>(en millones de Quetzales)</a:t>
            </a:r>
            <a:endParaRPr lang="es-GT"/>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 Gasto Grafica'!$B$2</c:f>
              <c:strCache>
                <c:ptCount val="1"/>
                <c:pt idx="0">
                  <c:v>Asignado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Grafica'!$A$3:$A$8</c:f>
              <c:strCache>
                <c:ptCount val="6"/>
                <c:pt idx="0">
                  <c:v>Grupo 0</c:v>
                </c:pt>
                <c:pt idx="1">
                  <c:v>Grupo 1</c:v>
                </c:pt>
                <c:pt idx="2">
                  <c:v>Grupo 2</c:v>
                </c:pt>
                <c:pt idx="3">
                  <c:v>Grupo 3</c:v>
                </c:pt>
                <c:pt idx="4">
                  <c:v>Grupo 4</c:v>
                </c:pt>
                <c:pt idx="5">
                  <c:v>Grupo 9</c:v>
                </c:pt>
              </c:strCache>
            </c:strRef>
          </c:cat>
          <c:val>
            <c:numRef>
              <c:f>'Grupo Gasto Grafica'!$B$3:$B$8</c:f>
              <c:numCache>
                <c:formatCode>_(* #,##0.00_);_(* \(#,##0.00\);_(* "-"??_);_(@_)</c:formatCode>
                <c:ptCount val="6"/>
                <c:pt idx="0">
                  <c:v>0</c:v>
                </c:pt>
                <c:pt idx="1">
                  <c:v>0</c:v>
                </c:pt>
                <c:pt idx="2">
                  <c:v>0</c:v>
                </c:pt>
                <c:pt idx="3">
                  <c:v>0</c:v>
                </c:pt>
                <c:pt idx="5">
                  <c:v>0</c:v>
                </c:pt>
              </c:numCache>
            </c:numRef>
          </c:val>
          <c:extLst>
            <c:ext xmlns:c16="http://schemas.microsoft.com/office/drawing/2014/chart" uri="{C3380CC4-5D6E-409C-BE32-E72D297353CC}">
              <c16:uniqueId val="{00000000-834C-403B-9960-7C1505F79D68}"/>
            </c:ext>
          </c:extLst>
        </c:ser>
        <c:ser>
          <c:idx val="1"/>
          <c:order val="1"/>
          <c:tx>
            <c:strRef>
              <c:f>'Grupo Gasto Grafica'!$C$2</c:f>
              <c:strCache>
                <c:ptCount val="1"/>
                <c:pt idx="0">
                  <c:v>Vigente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Grafica'!$A$3:$A$8</c:f>
              <c:strCache>
                <c:ptCount val="6"/>
                <c:pt idx="0">
                  <c:v>Grupo 0</c:v>
                </c:pt>
                <c:pt idx="1">
                  <c:v>Grupo 1</c:v>
                </c:pt>
                <c:pt idx="2">
                  <c:v>Grupo 2</c:v>
                </c:pt>
                <c:pt idx="3">
                  <c:v>Grupo 3</c:v>
                </c:pt>
                <c:pt idx="4">
                  <c:v>Grupo 4</c:v>
                </c:pt>
                <c:pt idx="5">
                  <c:v>Grupo 9</c:v>
                </c:pt>
              </c:strCache>
            </c:strRef>
          </c:cat>
          <c:val>
            <c:numRef>
              <c:f>'Grupo Gasto Grafica'!$C$3:$C$8</c:f>
              <c:numCache>
                <c:formatCode>_(* #,##0.00_);_(* \(#,##0.00\);_(* "-"??_);_(@_)</c:formatCode>
                <c:ptCount val="6"/>
                <c:pt idx="0">
                  <c:v>22662776</c:v>
                </c:pt>
                <c:pt idx="1">
                  <c:v>9710089</c:v>
                </c:pt>
                <c:pt idx="2">
                  <c:v>2306320</c:v>
                </c:pt>
                <c:pt idx="3">
                  <c:v>1848555</c:v>
                </c:pt>
                <c:pt idx="4">
                  <c:v>107000</c:v>
                </c:pt>
                <c:pt idx="5">
                  <c:v>2672411</c:v>
                </c:pt>
              </c:numCache>
            </c:numRef>
          </c:val>
          <c:extLst>
            <c:ext xmlns:c16="http://schemas.microsoft.com/office/drawing/2014/chart" uri="{C3380CC4-5D6E-409C-BE32-E72D297353CC}">
              <c16:uniqueId val="{00000001-834C-403B-9960-7C1505F79D68}"/>
            </c:ext>
          </c:extLst>
        </c:ser>
        <c:ser>
          <c:idx val="2"/>
          <c:order val="2"/>
          <c:tx>
            <c:strRef>
              <c:f>'Grupo Gasto Grafica'!$D$2</c:f>
              <c:strCache>
                <c:ptCount val="1"/>
                <c:pt idx="0">
                  <c:v>Ejecutado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Grafica'!$A$3:$A$8</c:f>
              <c:strCache>
                <c:ptCount val="6"/>
                <c:pt idx="0">
                  <c:v>Grupo 0</c:v>
                </c:pt>
                <c:pt idx="1">
                  <c:v>Grupo 1</c:v>
                </c:pt>
                <c:pt idx="2">
                  <c:v>Grupo 2</c:v>
                </c:pt>
                <c:pt idx="3">
                  <c:v>Grupo 3</c:v>
                </c:pt>
                <c:pt idx="4">
                  <c:v>Grupo 4</c:v>
                </c:pt>
                <c:pt idx="5">
                  <c:v>Grupo 9</c:v>
                </c:pt>
              </c:strCache>
            </c:strRef>
          </c:cat>
          <c:val>
            <c:numRef>
              <c:f>'Grupo Gasto Grafica'!$D$3:$D$8</c:f>
              <c:numCache>
                <c:formatCode>_(* #,##0.00_);_(* \(#,##0.00\);_(* "-"??_);_(@_)</c:formatCode>
                <c:ptCount val="6"/>
                <c:pt idx="0">
                  <c:v>17097175.260000002</c:v>
                </c:pt>
                <c:pt idx="1">
                  <c:v>7055765.0800000001</c:v>
                </c:pt>
                <c:pt idx="2">
                  <c:v>1257114.1299999999</c:v>
                </c:pt>
                <c:pt idx="3">
                  <c:v>621683.06999999995</c:v>
                </c:pt>
                <c:pt idx="4">
                  <c:v>100082.77</c:v>
                </c:pt>
                <c:pt idx="5">
                  <c:v>1829786.84</c:v>
                </c:pt>
              </c:numCache>
            </c:numRef>
          </c:val>
          <c:extLst>
            <c:ext xmlns:c16="http://schemas.microsoft.com/office/drawing/2014/chart" uri="{C3380CC4-5D6E-409C-BE32-E72D297353CC}">
              <c16:uniqueId val="{00000002-834C-403B-9960-7C1505F79D68}"/>
            </c:ext>
          </c:extLst>
        </c:ser>
        <c:ser>
          <c:idx val="3"/>
          <c:order val="3"/>
          <c:tx>
            <c:strRef>
              <c:f>'Grupo Gasto Grafica'!$E$2</c:f>
              <c:strCache>
                <c:ptCount val="1"/>
                <c:pt idx="0">
                  <c:v>Saldo por Ejecutar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'Grupo Gasto Grafica'!$A$3:$A$8</c:f>
              <c:strCache>
                <c:ptCount val="6"/>
                <c:pt idx="0">
                  <c:v>Grupo 0</c:v>
                </c:pt>
                <c:pt idx="1">
                  <c:v>Grupo 1</c:v>
                </c:pt>
                <c:pt idx="2">
                  <c:v>Grupo 2</c:v>
                </c:pt>
                <c:pt idx="3">
                  <c:v>Grupo 3</c:v>
                </c:pt>
                <c:pt idx="4">
                  <c:v>Grupo 4</c:v>
                </c:pt>
                <c:pt idx="5">
                  <c:v>Grupo 9</c:v>
                </c:pt>
              </c:strCache>
            </c:strRef>
          </c:cat>
          <c:val>
            <c:numRef>
              <c:f>'Grupo Gasto Grafica'!$E$3:$E$8</c:f>
              <c:numCache>
                <c:formatCode>_(* #,##0.00_);_(* \(#,##0.00\);_(* "-"??_);_(@_)</c:formatCode>
                <c:ptCount val="6"/>
                <c:pt idx="0">
                  <c:v>5565600.7399999984</c:v>
                </c:pt>
                <c:pt idx="1">
                  <c:v>2654323.92</c:v>
                </c:pt>
                <c:pt idx="2">
                  <c:v>1049205.8700000001</c:v>
                </c:pt>
                <c:pt idx="3">
                  <c:v>1226871.9300000002</c:v>
                </c:pt>
                <c:pt idx="4">
                  <c:v>6917.2299999999959</c:v>
                </c:pt>
                <c:pt idx="5">
                  <c:v>842624.15999999992</c:v>
                </c:pt>
              </c:numCache>
            </c:numRef>
          </c:val>
          <c:extLst>
            <c:ext xmlns:c16="http://schemas.microsoft.com/office/drawing/2014/chart" uri="{C3380CC4-5D6E-409C-BE32-E72D297353CC}">
              <c16:uniqueId val="{00000003-834C-403B-9960-7C1505F79D68}"/>
            </c:ext>
          </c:extLst>
        </c:ser>
        <c:dLbls>
          <c:showLegendKey val="0"/>
          <c:showVal val="0"/>
          <c:showCatName val="0"/>
          <c:showSerName val="0"/>
          <c:showPercent val="0"/>
          <c:showBubbleSize val="0"/>
        </c:dLbls>
        <c:gapWidth val="150"/>
        <c:shape val="box"/>
        <c:axId val="-712315792"/>
        <c:axId val="-712311984"/>
        <c:axId val="0"/>
      </c:bar3DChart>
      <c:catAx>
        <c:axId val="-71231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712311984"/>
        <c:crosses val="autoZero"/>
        <c:auto val="1"/>
        <c:lblAlgn val="ctr"/>
        <c:lblOffset val="100"/>
        <c:noMultiLvlLbl val="0"/>
      </c:catAx>
      <c:valAx>
        <c:axId val="-71231198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71231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w="9525" cap="flat" cmpd="sng" algn="ctr">
      <a:no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1" dirty="0"/>
              <a:t>PROTECCIÓN SOCIAL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'Finalidad Grafica'!$B$5</c:f>
              <c:strCache>
                <c:ptCount val="1"/>
                <c:pt idx="0">
                  <c:v>PROTECCIÓN SOCIAL</c:v>
                </c:pt>
              </c:strCache>
            </c:strRef>
          </c:tx>
          <c:spPr>
            <a:solidFill>
              <a:schemeClr val="accent2"/>
            </a:solidFill>
            <a:ln>
              <a:solidFill>
                <a:schemeClr val="tx1"/>
              </a:solidFill>
            </a:ln>
            <a:effectLst/>
            <a:sp3d>
              <a:contourClr>
                <a:schemeClr val="tx1"/>
              </a:contourClr>
            </a:sp3d>
          </c:spPr>
          <c:invertIfNegative val="0"/>
          <c:dPt>
            <c:idx val="1"/>
            <c:invertIfNegative val="0"/>
            <c:bubble3D val="0"/>
            <c:spPr>
              <a:solidFill>
                <a:schemeClr val="accent6"/>
              </a:solidFill>
              <a:ln>
                <a:solidFill>
                  <a:schemeClr val="tx1"/>
                </a:solidFill>
              </a:ln>
              <a:effectLst/>
              <a:sp3d>
                <a:contourClr>
                  <a:schemeClr val="tx1"/>
                </a:contourClr>
              </a:sp3d>
            </c:spPr>
            <c:extLst>
              <c:ext xmlns:c16="http://schemas.microsoft.com/office/drawing/2014/chart" uri="{C3380CC4-5D6E-409C-BE32-E72D297353CC}">
                <c16:uniqueId val="{00000001-7C00-4C24-B0CE-D724002790C7}"/>
              </c:ext>
            </c:extLst>
          </c:dPt>
          <c:dPt>
            <c:idx val="2"/>
            <c:invertIfNegative val="0"/>
            <c:bubble3D val="0"/>
            <c:spPr>
              <a:solidFill>
                <a:schemeClr val="accent4"/>
              </a:solidFill>
              <a:ln>
                <a:solidFill>
                  <a:schemeClr val="tx1"/>
                </a:solidFill>
              </a:ln>
              <a:effectLst/>
              <a:sp3d>
                <a:contourClr>
                  <a:schemeClr val="tx1"/>
                </a:contourClr>
              </a:sp3d>
            </c:spPr>
            <c:extLst>
              <c:ext xmlns:c16="http://schemas.microsoft.com/office/drawing/2014/chart" uri="{C3380CC4-5D6E-409C-BE32-E72D297353CC}">
                <c16:uniqueId val="{00000003-7C00-4C24-B0CE-D724002790C7}"/>
              </c:ext>
            </c:extLst>
          </c:dPt>
          <c:cat>
            <c:strRef>
              <c:f>'Finalidad Grafica'!$C$3:$E$3</c:f>
              <c:strCache>
                <c:ptCount val="3"/>
                <c:pt idx="0">
                  <c:v>Vigente</c:v>
                </c:pt>
                <c:pt idx="1">
                  <c:v>Ejecutado</c:v>
                </c:pt>
                <c:pt idx="2">
                  <c:v>Saldo por Ejecutar</c:v>
                </c:pt>
              </c:strCache>
            </c:strRef>
          </c:cat>
          <c:val>
            <c:numRef>
              <c:f>'Finalidad Grafica'!$C$5:$E$5</c:f>
              <c:numCache>
                <c:formatCode>_(* #,##0.00_);_(* \(#,##0.00\);_(* "-"??_);_(@_)</c:formatCode>
                <c:ptCount val="3"/>
                <c:pt idx="0">
                  <c:v>39307151</c:v>
                </c:pt>
                <c:pt idx="1">
                  <c:v>27961607.149999999</c:v>
                </c:pt>
                <c:pt idx="2">
                  <c:v>11345543.850000001</c:v>
                </c:pt>
              </c:numCache>
            </c:numRef>
          </c:val>
          <c:extLst>
            <c:ext xmlns:c16="http://schemas.microsoft.com/office/drawing/2014/chart" uri="{C3380CC4-5D6E-409C-BE32-E72D297353CC}">
              <c16:uniqueId val="{00000004-7C00-4C24-B0CE-D724002790C7}"/>
            </c:ext>
          </c:extLst>
        </c:ser>
        <c:dLbls>
          <c:showLegendKey val="0"/>
          <c:showVal val="0"/>
          <c:showCatName val="0"/>
          <c:showSerName val="0"/>
          <c:showPercent val="0"/>
          <c:showBubbleSize val="0"/>
        </c:dLbls>
        <c:gapWidth val="150"/>
        <c:shape val="box"/>
        <c:axId val="-712311440"/>
        <c:axId val="-712320688"/>
        <c:axId val="0"/>
        <c:extLst>
          <c:ext xmlns:c15="http://schemas.microsoft.com/office/drawing/2012/chart" uri="{02D57815-91ED-43cb-92C2-25804820EDAC}">
            <c15:filteredBarSeries>
              <c15:ser>
                <c:idx val="0"/>
                <c:order val="0"/>
                <c:tx>
                  <c:strRef>
                    <c:extLst>
                      <c:ext uri="{02D57815-91ED-43cb-92C2-25804820EDAC}">
                        <c15:formulaRef>
                          <c15:sqref>'Finalidad Grafica'!$B$4</c15:sqref>
                        </c15:formulaRef>
                      </c:ext>
                    </c:extLst>
                    <c:strCache>
                      <c:ptCount val="1"/>
                    </c:strCache>
                  </c:strRef>
                </c:tx>
                <c:spPr>
                  <a:solidFill>
                    <a:schemeClr val="accent1"/>
                  </a:solidFill>
                  <a:ln>
                    <a:noFill/>
                  </a:ln>
                  <a:effectLst/>
                  <a:sp3d/>
                </c:spPr>
                <c:invertIfNegative val="0"/>
                <c:cat>
                  <c:strRef>
                    <c:extLst>
                      <c:ext uri="{02D57815-91ED-43cb-92C2-25804820EDAC}">
                        <c15:formulaRef>
                          <c15:sqref>'Finalidad Grafica'!$C$3:$E$3</c15:sqref>
                        </c15:formulaRef>
                      </c:ext>
                    </c:extLst>
                    <c:strCache>
                      <c:ptCount val="3"/>
                      <c:pt idx="0">
                        <c:v>Vigente</c:v>
                      </c:pt>
                      <c:pt idx="1">
                        <c:v>Ejecutado</c:v>
                      </c:pt>
                      <c:pt idx="2">
                        <c:v>Saldo por Ejecutar</c:v>
                      </c:pt>
                    </c:strCache>
                  </c:strRef>
                </c:cat>
                <c:val>
                  <c:numRef>
                    <c:extLst>
                      <c:ext uri="{02D57815-91ED-43cb-92C2-25804820EDAC}">
                        <c15:formulaRef>
                          <c15:sqref>'Finalidad Grafica'!$C$4:$E$4</c15:sqref>
                        </c15:formulaRef>
                      </c:ext>
                    </c:extLst>
                    <c:numCache>
                      <c:formatCode>General</c:formatCode>
                      <c:ptCount val="3"/>
                    </c:numCache>
                  </c:numRef>
                </c:val>
                <c:extLst>
                  <c:ext xmlns:c16="http://schemas.microsoft.com/office/drawing/2014/chart" uri="{C3380CC4-5D6E-409C-BE32-E72D297353CC}">
                    <c16:uniqueId val="{00000005-7C00-4C24-B0CE-D724002790C7}"/>
                  </c:ext>
                </c:extLst>
              </c15:ser>
            </c15:filteredBarSeries>
          </c:ext>
        </c:extLst>
      </c:bar3DChart>
      <c:catAx>
        <c:axId val="-712311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712320688"/>
        <c:crosses val="autoZero"/>
        <c:auto val="1"/>
        <c:lblAlgn val="ctr"/>
        <c:lblOffset val="100"/>
        <c:noMultiLvlLbl val="0"/>
      </c:catAx>
      <c:valAx>
        <c:axId val="-71232068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7123114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28/12/2021</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28/12/2021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571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2510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8667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1292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1782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61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4225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3052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972196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80807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9450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74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337783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159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024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3971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35165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84865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26271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290634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16390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4310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29549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4116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97212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74422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97185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07F58EF3-C05C-824E-B9A2-F65C2E42CBD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09246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45C860E0-7E67-1340-B11A-CCBCD7EED6F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13112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0B209232-B37A-C844-82E3-39B9DEC4D47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59585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25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EDC82089-1EAD-FE47-B722-98DC30A4F92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5791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5FA7A7EC-BBB0-CD45-807A-E26D2FDCC29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74134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6" name="Marcador de pie de página 5">
            <a:extLst>
              <a:ext uri="{FF2B5EF4-FFF2-40B4-BE49-F238E27FC236}">
                <a16:creationId xmlns:a16="http://schemas.microsoft.com/office/drawing/2014/main" id="{574B5B25-1056-5F42-BE33-520529E12BE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411636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8" name="Marcador de pie de página 7">
            <a:extLst>
              <a:ext uri="{FF2B5EF4-FFF2-40B4-BE49-F238E27FC236}">
                <a16:creationId xmlns:a16="http://schemas.microsoft.com/office/drawing/2014/main" id="{6B720579-97C2-BD4F-9153-6FB2546CCD4B}"/>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12812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4" name="Marcador de pie de página 3">
            <a:extLst>
              <a:ext uri="{FF2B5EF4-FFF2-40B4-BE49-F238E27FC236}">
                <a16:creationId xmlns:a16="http://schemas.microsoft.com/office/drawing/2014/main" id="{E7F35479-7959-7142-AECF-E767E961EA6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95533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3" name="Marcador de pie de página 2">
            <a:extLst>
              <a:ext uri="{FF2B5EF4-FFF2-40B4-BE49-F238E27FC236}">
                <a16:creationId xmlns:a16="http://schemas.microsoft.com/office/drawing/2014/main" id="{DA39EF87-DB60-474F-A2BF-40C8629F409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91696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6" name="Marcador de pie de página 5">
            <a:extLst>
              <a:ext uri="{FF2B5EF4-FFF2-40B4-BE49-F238E27FC236}">
                <a16:creationId xmlns:a16="http://schemas.microsoft.com/office/drawing/2014/main" id="{4DE6F123-133C-604F-80D1-58B4DC1632D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47149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t>28/12/2021</a:t>
            </a:fld>
            <a:endParaRPr lang="es-GT"/>
          </a:p>
        </p:txBody>
      </p:sp>
      <p:sp>
        <p:nvSpPr>
          <p:cNvPr id="6" name="Marcador de pie de página 5">
            <a:extLst>
              <a:ext uri="{FF2B5EF4-FFF2-40B4-BE49-F238E27FC236}">
                <a16:creationId xmlns:a16="http://schemas.microsoft.com/office/drawing/2014/main" id="{F319748B-5368-FB49-83C6-78E291E6AD8E}"/>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49759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28/12/2021</a:t>
            </a:fld>
            <a:endParaRPr lang="es-GT"/>
          </a:p>
        </p:txBody>
      </p:sp>
      <p:sp>
        <p:nvSpPr>
          <p:cNvPr id="5" name="Marcador de pie de página 4">
            <a:extLst>
              <a:ext uri="{FF2B5EF4-FFF2-40B4-BE49-F238E27FC236}">
                <a16:creationId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a:p>
        </p:txBody>
      </p:sp>
    </p:spTree>
    <p:extLst>
      <p:ext uri="{BB962C8B-B14F-4D97-AF65-F5344CB8AC3E}">
        <p14:creationId xmlns:p14="http://schemas.microsoft.com/office/powerpoint/2010/main" val="52068797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305819" y="323505"/>
            <a:ext cx="16836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800" b="1" i="0" u="none" strike="noStrike" kern="1200" cap="none" spc="0" normalizeH="0" baseline="0" noProof="0" dirty="0">
                <a:ln>
                  <a:noFill/>
                </a:ln>
                <a:solidFill>
                  <a:srgbClr val="003353"/>
                </a:solidFill>
                <a:effectLst/>
                <a:uLnTx/>
                <a:uFillTx/>
                <a:latin typeface="Montserrat" pitchFamily="2" charset="77"/>
                <a:ea typeface="+mn-ea"/>
                <a:cs typeface="+mn-cs"/>
              </a:rPr>
              <a:t>COMISIÓN PRESIDENCIAL POR LA PAZ Y LOS DERECHOS HUMANOS</a:t>
            </a:r>
          </a:p>
        </p:txBody>
      </p:sp>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851A78F-5963-423C-996F-A5616A883457}"/>
              </a:ext>
            </a:extLst>
          </p:cNvPr>
          <p:cNvSpPr/>
          <p:nvPr/>
        </p:nvSpPr>
        <p:spPr>
          <a:xfrm>
            <a:off x="559821" y="1769582"/>
            <a:ext cx="3327219" cy="4347889"/>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id="{8EB05DEA-1D8F-49DE-BAD0-61E8EAABFF93}"/>
              </a:ext>
            </a:extLst>
          </p:cNvPr>
          <p:cNvSpPr txBox="1">
            <a:spLocks/>
          </p:cNvSpPr>
          <p:nvPr/>
        </p:nvSpPr>
        <p:spPr>
          <a:xfrm>
            <a:off x="716691" y="449470"/>
            <a:ext cx="9940410" cy="93087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¿CUÁL ES LA IMPORTANCIA DEL PAGO DE</a:t>
            </a:r>
          </a:p>
          <a:p>
            <a:pPr algn="l"/>
            <a:r>
              <a:rPr lang="es-GT" sz="2400" dirty="0">
                <a:cs typeface="Arial" panose="020B0604020202020204" pitchFamily="34" charset="0"/>
              </a:rPr>
              <a:t>SERVIDORES PÚBLICOS?</a:t>
            </a:r>
            <a:endParaRPr lang="es-GT" sz="2400" dirty="0">
              <a:solidFill>
                <a:schemeClr val="accent1">
                  <a:lumMod val="50000"/>
                </a:schemeClr>
              </a:solidFill>
              <a:cs typeface="Arial" panose="020B0604020202020204" pitchFamily="34" charset="0"/>
            </a:endParaRPr>
          </a:p>
        </p:txBody>
      </p:sp>
      <p:sp>
        <p:nvSpPr>
          <p:cNvPr id="8" name="Título 1">
            <a:extLst>
              <a:ext uri="{FF2B5EF4-FFF2-40B4-BE49-F238E27FC236}">
                <a16:creationId xmlns:a16="http://schemas.microsoft.com/office/drawing/2014/main" id="{9D319431-5E9C-408C-81F4-73868B30E0A8}"/>
              </a:ext>
            </a:extLst>
          </p:cNvPr>
          <p:cNvSpPr txBox="1">
            <a:spLocks/>
          </p:cNvSpPr>
          <p:nvPr/>
        </p:nvSpPr>
        <p:spPr>
          <a:xfrm>
            <a:off x="4176584" y="1607709"/>
            <a:ext cx="7237648" cy="45097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s-GT" sz="1600" b="0" i="0" u="none" strike="noStrike" kern="1200" cap="none" spc="0" normalizeH="0" baseline="0" noProof="0" dirty="0">
                <a:ln>
                  <a:noFill/>
                </a:ln>
                <a:solidFill>
                  <a:prstClr val="black"/>
                </a:solidFill>
                <a:effectLst/>
                <a:uLnTx/>
                <a:uFillTx/>
                <a:cs typeface="Arial" panose="020B0604020202020204" pitchFamily="34" charset="0"/>
              </a:rPr>
              <a:t>El presupuesto utilizado en el pago de servidores públicos </a:t>
            </a:r>
            <a:r>
              <a:rPr kumimoji="0" lang="es-GT" sz="1600" b="0" i="0" u="none" strike="noStrike" kern="1200" cap="none" spc="0" normalizeH="0" baseline="0" noProof="0" dirty="0">
                <a:ln>
                  <a:noFill/>
                </a:ln>
                <a:solidFill>
                  <a:srgbClr val="18293B"/>
                </a:solidFill>
                <a:effectLst/>
                <a:uLnTx/>
                <a:uFillTx/>
                <a:cs typeface="Arial" panose="020B0604020202020204" pitchFamily="34" charset="0"/>
              </a:rPr>
              <a:t>(grupo 0), </a:t>
            </a:r>
            <a:r>
              <a:rPr kumimoji="0" lang="es-GT" sz="1600" b="0" i="0" u="none" strike="noStrike" kern="1200" cap="none" spc="0" normalizeH="0" baseline="0" noProof="0" dirty="0">
                <a:ln>
                  <a:noFill/>
                </a:ln>
                <a:solidFill>
                  <a:prstClr val="black"/>
                </a:solidFill>
                <a:effectLst/>
                <a:uLnTx/>
                <a:uFillTx/>
                <a:cs typeface="Arial" panose="020B0604020202020204" pitchFamily="34" charset="0"/>
              </a:rPr>
              <a:t>aunque se clasifica como un gasto de funcionamiento, es la base para l</a:t>
            </a:r>
            <a:r>
              <a:rPr lang="es-GT" sz="1600" b="0" dirty="0">
                <a:solidFill>
                  <a:prstClr val="black"/>
                </a:solidFill>
                <a:cs typeface="Arial" panose="020B0604020202020204" pitchFamily="34" charset="0"/>
              </a:rPr>
              <a:t>as gestiones administrativo-financieras, de recursos humanos, de asesoría, de apoyo técnico, el análisis, las coordinaciones, las capacitaciones, los estudios, las asesorías a dependencias del Organismo Ejecutivo y otros sectores; la entrega y compromiso de su recurso humano define y aplica las estrategias  a seguir en la producción de bienes y servicios, que se entregan directa o indirectamente a la población; </a:t>
            </a:r>
            <a:r>
              <a:rPr kumimoji="0" lang="es-GT" sz="1600" b="0" i="0" u="none" strike="noStrike" kern="1200" cap="none" spc="0" normalizeH="0" baseline="0" noProof="0" dirty="0">
                <a:ln>
                  <a:noFill/>
                </a:ln>
                <a:solidFill>
                  <a:schemeClr val="tx1"/>
                </a:solidFill>
                <a:effectLst/>
                <a:uLnTx/>
                <a:uFillTx/>
                <a:cs typeface="Arial" panose="020B0604020202020204" pitchFamily="34" charset="0"/>
              </a:rPr>
              <a:t>a través de la contratación de 78 personas para el área sustantiva, 19 personas para las áreas técnicas y de apoyo y 43 personas para el área administrativa financiera, con lo cual se logra la coordinación y asesoría brindada.</a:t>
            </a:r>
            <a:endParaRPr lang="es-GT" sz="1600" b="0" dirty="0">
              <a:solidFill>
                <a:schemeClr val="tx1"/>
              </a:solidFill>
              <a:cs typeface="Arial" panose="020B0604020202020204" pitchFamily="34" charset="0"/>
            </a:endParaRPr>
          </a:p>
        </p:txBody>
      </p:sp>
      <p:sp>
        <p:nvSpPr>
          <p:cNvPr id="9" name="Título 1">
            <a:extLst>
              <a:ext uri="{FF2B5EF4-FFF2-40B4-BE49-F238E27FC236}">
                <a16:creationId xmlns:a16="http://schemas.microsoft.com/office/drawing/2014/main" id="{684C3276-CD78-4B6F-9DA2-4737F7E12662}"/>
              </a:ext>
            </a:extLst>
          </p:cNvPr>
          <p:cNvSpPr txBox="1">
            <a:spLocks/>
          </p:cNvSpPr>
          <p:nvPr/>
        </p:nvSpPr>
        <p:spPr>
          <a:xfrm>
            <a:off x="716691" y="1921982"/>
            <a:ext cx="3039875" cy="39845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1200" b="0" dirty="0">
                <a:cs typeface="Arial" panose="020B0604020202020204" pitchFamily="34" charset="0"/>
              </a:rPr>
            </a:br>
            <a:r>
              <a:rPr kumimoji="0" lang="es-GT" sz="1200" b="0" i="0" u="none" strike="noStrike" kern="1200" cap="none" spc="0" normalizeH="0" baseline="0" noProof="0" dirty="0">
                <a:ln>
                  <a:noFill/>
                </a:ln>
                <a:solidFill>
                  <a:prstClr val="black"/>
                </a:solidFill>
                <a:effectLst/>
                <a:uLnTx/>
                <a:uFillTx/>
                <a:cs typeface="Arial" panose="020B0604020202020204" pitchFamily="34" charset="0"/>
              </a:rPr>
              <a:t>Durante el cuatrimestre reportado, </a:t>
            </a:r>
            <a:r>
              <a:rPr kumimoji="0" lang="es-GT" sz="1200" b="0" i="0" strike="noStrike" kern="1200" cap="none" spc="0" normalizeH="0" baseline="0" noProof="0" dirty="0">
                <a:ln>
                  <a:noFill/>
                </a:ln>
                <a:solidFill>
                  <a:prstClr val="black"/>
                </a:solidFill>
                <a:effectLst/>
                <a:uLnTx/>
                <a:uFillTx/>
                <a:cs typeface="Arial" panose="020B0604020202020204" pitchFamily="34" charset="0"/>
              </a:rPr>
              <a:t>la </a:t>
            </a:r>
            <a:r>
              <a:rPr kumimoji="0" lang="es-GT" sz="1200" b="0" i="0" strike="noStrike" kern="1200" cap="none" spc="0" normalizeH="0" baseline="0" noProof="0" dirty="0">
                <a:ln>
                  <a:noFill/>
                </a:ln>
                <a:solidFill>
                  <a:srgbClr val="18293B"/>
                </a:solidFill>
                <a:effectLst/>
                <a:uLnTx/>
                <a:uFillTx/>
                <a:cs typeface="Arial" panose="020B0604020202020204" pitchFamily="34" charset="0"/>
              </a:rPr>
              <a:t>COPADEH</a:t>
            </a:r>
            <a:r>
              <a:rPr kumimoji="0" lang="es-GT" sz="1200" b="0" i="0" strike="noStrike" kern="1200" cap="none" spc="0" normalizeH="0" baseline="0" noProof="0" dirty="0">
                <a:ln>
                  <a:noFill/>
                </a:ln>
                <a:solidFill>
                  <a:prstClr val="black"/>
                </a:solidFill>
                <a:effectLst/>
                <a:uLnTx/>
                <a:uFillTx/>
                <a:cs typeface="Arial" panose="020B0604020202020204" pitchFamily="34" charset="0"/>
              </a:rPr>
              <a:t> </a:t>
            </a:r>
            <a:r>
              <a:rPr kumimoji="0" lang="es-MX" sz="1200" b="0" i="0" u="none" strike="noStrike" kern="1200" cap="none" spc="0" normalizeH="0" baseline="0" noProof="0" dirty="0">
                <a:ln>
                  <a:noFill/>
                </a:ln>
                <a:solidFill>
                  <a:prstClr val="black"/>
                </a:solidFill>
                <a:effectLst/>
                <a:uLnTx/>
                <a:uFillTx/>
                <a:cs typeface="Arial" panose="020B0604020202020204" pitchFamily="34" charset="0"/>
              </a:rPr>
              <a:t>asesoró y coordinó acciones en 89 casos provenientes del Sistema Interamericano de Derechos Humanos, 158 informes a los Órganos de Naciones Unidas y del Sistema Interamericano de Derechos Humanos, 58 Casos de conflictividad social, talleres de formación para 4,661 personas y talleres, foros, conversatorios y reuniones en seguimiento a los compromisos de la paz para 1,026 personas.</a:t>
            </a:r>
            <a:endParaRPr kumimoji="0" lang="es-GT" sz="1200" b="0" i="0" u="none" strike="noStrike" kern="1200" cap="none" spc="0" normalizeH="0" baseline="0" noProof="0" dirty="0">
              <a:ln>
                <a:noFill/>
              </a:ln>
              <a:solidFill>
                <a:srgbClr val="FF0000"/>
              </a:solidFill>
              <a:effectLst/>
              <a:highlight>
                <a:srgbClr val="FFFF00"/>
              </a:highlight>
              <a:uLnTx/>
              <a:uFillTx/>
              <a:cs typeface="Arial" panose="020B0604020202020204" pitchFamily="34" charset="0"/>
            </a:endParaRPr>
          </a:p>
          <a:p>
            <a:pPr>
              <a:lnSpc>
                <a:spcPct val="150000"/>
              </a:lnSpc>
            </a:pPr>
            <a:endParaRPr lang="es-GT" sz="1200" b="0" dirty="0">
              <a:solidFill>
                <a:srgbClr val="FF0000"/>
              </a:solidFill>
              <a:cs typeface="Arial" panose="020B0604020202020204" pitchFamily="34" charset="0"/>
            </a:endParaRPr>
          </a:p>
        </p:txBody>
      </p:sp>
    </p:spTree>
    <p:extLst>
      <p:ext uri="{BB962C8B-B14F-4D97-AF65-F5344CB8AC3E}">
        <p14:creationId xmlns:p14="http://schemas.microsoft.com/office/powerpoint/2010/main" val="148657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851A78F-5963-423C-996F-A5616A883457}"/>
              </a:ext>
            </a:extLst>
          </p:cNvPr>
          <p:cNvSpPr/>
          <p:nvPr/>
        </p:nvSpPr>
        <p:spPr>
          <a:xfrm>
            <a:off x="559821" y="2759675"/>
            <a:ext cx="3327219" cy="1738184"/>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Título 1">
            <a:extLst>
              <a:ext uri="{FF2B5EF4-FFF2-40B4-BE49-F238E27FC236}">
                <a16:creationId xmlns:a16="http://schemas.microsoft.com/office/drawing/2014/main" id="{2A6E498B-BB27-4186-826F-A66ADF84C67F}"/>
              </a:ext>
            </a:extLst>
          </p:cNvPr>
          <p:cNvSpPr txBox="1">
            <a:spLocks/>
          </p:cNvSpPr>
          <p:nvPr/>
        </p:nvSpPr>
        <p:spPr>
          <a:xfrm>
            <a:off x="559821" y="304036"/>
            <a:ext cx="9483957" cy="93911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PAGO DE SALARIOS A SERVIDORES PÚBLICOS A LA FECHA</a:t>
            </a:r>
            <a:endParaRPr lang="es-GT" sz="2400" dirty="0">
              <a:solidFill>
                <a:schemeClr val="accent1">
                  <a:lumMod val="50000"/>
                </a:schemeClr>
              </a:solidFill>
              <a:cs typeface="Arial" panose="020B0604020202020204" pitchFamily="34" charset="0"/>
            </a:endParaRPr>
          </a:p>
        </p:txBody>
      </p:sp>
      <p:sp>
        <p:nvSpPr>
          <p:cNvPr id="13" name="Título 1">
            <a:extLst>
              <a:ext uri="{FF2B5EF4-FFF2-40B4-BE49-F238E27FC236}">
                <a16:creationId xmlns:a16="http://schemas.microsoft.com/office/drawing/2014/main" id="{DD509210-59F7-4368-B659-A7DC5CDBA8FE}"/>
              </a:ext>
            </a:extLst>
          </p:cNvPr>
          <p:cNvSpPr txBox="1">
            <a:spLocks/>
          </p:cNvSpPr>
          <p:nvPr/>
        </p:nvSpPr>
        <p:spPr>
          <a:xfrm>
            <a:off x="4225539" y="1611085"/>
            <a:ext cx="7175630"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100" b="0" dirty="0">
                <a:solidFill>
                  <a:schemeClr val="tx1"/>
                </a:solidFill>
                <a:cs typeface="Arial" panose="020B0604020202020204" pitchFamily="34" charset="0"/>
              </a:rPr>
              <a:t>Presupuesto vigente total para el pago de servidores públicos</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22,662,776.00</a:t>
            </a:r>
          </a:p>
          <a:p>
            <a:pPr algn="just">
              <a:lnSpc>
                <a:spcPct val="150000"/>
              </a:lnSpc>
            </a:pPr>
            <a:endParaRPr lang="es-GT" sz="2400" b="0" dirty="0">
              <a:solidFill>
                <a:schemeClr val="tx1"/>
              </a:solidFill>
              <a:cs typeface="Arial" panose="020B0604020202020204" pitchFamily="34" charset="0"/>
            </a:endParaRPr>
          </a:p>
          <a:p>
            <a:pPr algn="just">
              <a:lnSpc>
                <a:spcPct val="150000"/>
              </a:lnSpc>
            </a:pPr>
            <a:r>
              <a:rPr lang="es-GT" sz="1900" b="0" dirty="0">
                <a:solidFill>
                  <a:schemeClr val="tx1"/>
                </a:solidFill>
                <a:cs typeface="Arial" panose="020B0604020202020204" pitchFamily="34" charset="0"/>
              </a:rPr>
              <a:t>Presupuesto utilizado al </a:t>
            </a:r>
            <a:r>
              <a:rPr lang="es-GT" sz="1900" dirty="0">
                <a:solidFill>
                  <a:schemeClr val="tx1"/>
                </a:solidFill>
                <a:cs typeface="Arial" panose="020B0604020202020204" pitchFamily="34" charset="0"/>
              </a:rPr>
              <a:t>tercer cuatrimestre 2021 </a:t>
            </a:r>
            <a:r>
              <a:rPr lang="es-GT" sz="1900" b="0" dirty="0">
                <a:solidFill>
                  <a:schemeClr val="tx1"/>
                </a:solidFill>
                <a:cs typeface="Arial" panose="020B0604020202020204" pitchFamily="34" charset="0"/>
              </a:rPr>
              <a:t>para el pago de servidores públicos</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17,097,175.26</a:t>
            </a:r>
          </a:p>
          <a:p>
            <a:pPr algn="just">
              <a:lnSpc>
                <a:spcPct val="150000"/>
              </a:lnSpc>
            </a:pPr>
            <a:endParaRPr lang="es-GT" sz="2400" b="0" dirty="0">
              <a:solidFill>
                <a:schemeClr val="tx1"/>
              </a:solidFill>
              <a:cs typeface="Arial" panose="020B0604020202020204" pitchFamily="34" charset="0"/>
            </a:endParaRPr>
          </a:p>
          <a:p>
            <a:pPr algn="just">
              <a:lnSpc>
                <a:spcPct val="150000"/>
              </a:lnSpc>
            </a:pPr>
            <a:r>
              <a:rPr lang="es-GT" sz="1900" b="0" dirty="0">
                <a:solidFill>
                  <a:schemeClr val="tx1"/>
                </a:solidFill>
                <a:cs typeface="Arial" panose="020B0604020202020204" pitchFamily="34" charset="0"/>
              </a:rPr>
              <a:t>Saldo para el pago de servidores públicos</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5,565,600.74</a:t>
            </a:r>
          </a:p>
          <a:p>
            <a:pPr algn="just">
              <a:lnSpc>
                <a:spcPct val="150000"/>
              </a:lnSpc>
            </a:pPr>
            <a:endParaRPr lang="es-GT" sz="2000" b="0" dirty="0">
              <a:solidFill>
                <a:schemeClr val="accent1">
                  <a:lumMod val="50000"/>
                </a:schemeClr>
              </a:solidFill>
              <a:cs typeface="Arial" panose="020B0604020202020204" pitchFamily="34" charset="0"/>
            </a:endParaRPr>
          </a:p>
        </p:txBody>
      </p:sp>
      <p:sp>
        <p:nvSpPr>
          <p:cNvPr id="14" name="Título 1">
            <a:extLst>
              <a:ext uri="{FF2B5EF4-FFF2-40B4-BE49-F238E27FC236}">
                <a16:creationId xmlns:a16="http://schemas.microsoft.com/office/drawing/2014/main" id="{E42A8685-AF0E-4902-88B9-D4D992EA2F55}"/>
              </a:ext>
            </a:extLst>
          </p:cNvPr>
          <p:cNvSpPr txBox="1">
            <a:spLocks/>
          </p:cNvSpPr>
          <p:nvPr/>
        </p:nvSpPr>
        <p:spPr>
          <a:xfrm>
            <a:off x="708456" y="2899718"/>
            <a:ext cx="3023286" cy="145809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dirty="0">
                <a:solidFill>
                  <a:schemeClr val="tx1"/>
                </a:solidFill>
                <a:cs typeface="Arial" panose="020B0604020202020204" pitchFamily="34" charset="0"/>
              </a:rPr>
              <a:t>Este rubro constituye el 58%</a:t>
            </a:r>
            <a:r>
              <a:rPr lang="es-GT" sz="1600" dirty="0">
                <a:cs typeface="Arial" panose="020B0604020202020204" pitchFamily="34" charset="0"/>
              </a:rPr>
              <a:t> </a:t>
            </a:r>
            <a:r>
              <a:rPr lang="es-GT" sz="1600" dirty="0">
                <a:solidFill>
                  <a:schemeClr val="tx1"/>
                </a:solidFill>
                <a:cs typeface="Arial" panose="020B0604020202020204" pitchFamily="34" charset="0"/>
              </a:rPr>
              <a:t>del total del presupuesto de COPADEH</a:t>
            </a:r>
            <a:endParaRPr lang="es-GT" sz="16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396181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Título 1">
            <a:extLst>
              <a:ext uri="{FF2B5EF4-FFF2-40B4-BE49-F238E27FC236}">
                <a16:creationId xmlns:a16="http://schemas.microsoft.com/office/drawing/2014/main" id="{9FF0253C-5714-4C47-B007-D6308213334E}"/>
              </a:ext>
            </a:extLst>
          </p:cNvPr>
          <p:cNvSpPr txBox="1">
            <a:spLocks/>
          </p:cNvSpPr>
          <p:nvPr/>
        </p:nvSpPr>
        <p:spPr>
          <a:xfrm>
            <a:off x="682156" y="299656"/>
            <a:ext cx="8880389" cy="9700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solidFill>
                  <a:srgbClr val="18293B"/>
                </a:solidFill>
                <a:latin typeface="Montserrat" panose="00000500000000000000" pitchFamily="2" charset="0"/>
                <a:cs typeface="Arial" panose="020B0604020202020204" pitchFamily="34" charset="0"/>
              </a:rPr>
              <a:t>¿EN QUÉ INVIERTE LA COPADEH?</a:t>
            </a:r>
            <a:endParaRPr lang="es-GT" sz="2400" dirty="0">
              <a:solidFill>
                <a:schemeClr val="accent1">
                  <a:lumMod val="50000"/>
                </a:schemeClr>
              </a:solidFill>
              <a:latin typeface="Arial" panose="020B0604020202020204" pitchFamily="34" charset="0"/>
              <a:cs typeface="Arial" panose="020B0604020202020204" pitchFamily="34" charset="0"/>
            </a:endParaRPr>
          </a:p>
        </p:txBody>
      </p:sp>
      <p:sp>
        <p:nvSpPr>
          <p:cNvPr id="9" name="Conector 9">
            <a:extLst>
              <a:ext uri="{FF2B5EF4-FFF2-40B4-BE49-F238E27FC236}">
                <a16:creationId xmlns:a16="http://schemas.microsoft.com/office/drawing/2014/main" id="{6A3EA13E-7B77-43CD-9F8C-3243AA2BEA82}"/>
              </a:ext>
            </a:extLst>
          </p:cNvPr>
          <p:cNvSpPr/>
          <p:nvPr/>
        </p:nvSpPr>
        <p:spPr>
          <a:xfrm>
            <a:off x="682156" y="2710740"/>
            <a:ext cx="3214178" cy="3096773"/>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b="1" dirty="0">
                <a:solidFill>
                  <a:schemeClr val="bg1"/>
                </a:solidFill>
              </a:rPr>
              <a:t>La COPADEH invierte </a:t>
            </a:r>
            <a:r>
              <a:rPr lang="es-GT" sz="1600" dirty="0">
                <a:solidFill>
                  <a:schemeClr val="bg1"/>
                </a:solidFill>
              </a:rPr>
              <a:t>en la adquisición de mobiliario y </a:t>
            </a:r>
            <a:r>
              <a:rPr lang="es-GT" sz="1600" b="1" dirty="0">
                <a:solidFill>
                  <a:schemeClr val="bg1"/>
                </a:solidFill>
              </a:rPr>
              <a:t>equipo,</a:t>
            </a:r>
            <a:r>
              <a:rPr lang="es-GT" sz="1600" dirty="0">
                <a:solidFill>
                  <a:schemeClr val="bg1"/>
                </a:solidFill>
              </a:rPr>
              <a:t> que </a:t>
            </a:r>
            <a:r>
              <a:rPr lang="es-GT" sz="1600" b="1" dirty="0">
                <a:solidFill>
                  <a:schemeClr val="bg1"/>
                </a:solidFill>
              </a:rPr>
              <a:t>sirven para producir bienes y servicios para la población</a:t>
            </a:r>
          </a:p>
        </p:txBody>
      </p:sp>
      <p:sp>
        <p:nvSpPr>
          <p:cNvPr id="15" name="Conector 2">
            <a:extLst>
              <a:ext uri="{FF2B5EF4-FFF2-40B4-BE49-F238E27FC236}">
                <a16:creationId xmlns:a16="http://schemas.microsoft.com/office/drawing/2014/main" id="{F3139D57-263C-4D2C-B78D-C4138E35E1F6}"/>
              </a:ext>
            </a:extLst>
          </p:cNvPr>
          <p:cNvSpPr/>
          <p:nvPr/>
        </p:nvSpPr>
        <p:spPr>
          <a:xfrm>
            <a:off x="4276706" y="1269688"/>
            <a:ext cx="3460652" cy="3319975"/>
          </a:xfrm>
          <a:prstGeom prst="flowChartConnector">
            <a:avLst/>
          </a:prstGeom>
          <a:solidFill>
            <a:srgbClr val="00206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b="1" kern="1200">
                <a:solidFill>
                  <a:schemeClr val="bg1"/>
                </a:solidFill>
                <a:effectLst/>
                <a:latin typeface="Montserrat" panose="00000500000000000000" pitchFamily="2" charset="0"/>
                <a:cs typeface="Arial" panose="020B0604020202020204" pitchFamily="34" charset="0"/>
              </a:rPr>
              <a:t>La inversión se divide principalmente en </a:t>
            </a:r>
            <a:r>
              <a:rPr lang="es-GT" sz="1600" kern="1200">
                <a:solidFill>
                  <a:schemeClr val="bg1"/>
                </a:solidFill>
                <a:effectLst/>
                <a:latin typeface="Montserrat" panose="00000500000000000000" pitchFamily="2" charset="0"/>
                <a:cs typeface="Arial" panose="020B0604020202020204" pitchFamily="34" charset="0"/>
              </a:rPr>
              <a:t>adquisición de </a:t>
            </a:r>
            <a:r>
              <a:rPr lang="es-GT" sz="1600" b="1" kern="1200">
                <a:solidFill>
                  <a:schemeClr val="bg1"/>
                </a:solidFill>
                <a:effectLst/>
                <a:latin typeface="Montserrat" panose="00000500000000000000" pitchFamily="2" charset="0"/>
                <a:cs typeface="Arial" panose="020B0604020202020204" pitchFamily="34" charset="0"/>
              </a:rPr>
              <a:t>Mobiliario y equipo </a:t>
            </a:r>
            <a:r>
              <a:rPr lang="es-GT" sz="1600" kern="1200">
                <a:solidFill>
                  <a:schemeClr val="bg1"/>
                </a:solidFill>
                <a:effectLst/>
                <a:latin typeface="Montserrat" panose="00000500000000000000" pitchFamily="2" charset="0"/>
                <a:cs typeface="Arial" panose="020B0604020202020204" pitchFamily="34" charset="0"/>
              </a:rPr>
              <a:t>para el desarrollo de las actividades de la </a:t>
            </a:r>
            <a:r>
              <a:rPr lang="es-GT" sz="1600" b="1" kern="1200">
                <a:solidFill>
                  <a:schemeClr val="bg1"/>
                </a:solidFill>
                <a:effectLst/>
                <a:latin typeface="Montserrat" panose="00000500000000000000" pitchFamily="2" charset="0"/>
                <a:cs typeface="Arial" panose="020B0604020202020204" pitchFamily="34" charset="0"/>
              </a:rPr>
              <a:t>COPADEH</a:t>
            </a:r>
            <a:endParaRPr lang="es-GT" sz="1600" b="1">
              <a:solidFill>
                <a:schemeClr val="bg1"/>
              </a:solidFill>
              <a:effectLst/>
            </a:endParaRPr>
          </a:p>
        </p:txBody>
      </p:sp>
      <p:sp>
        <p:nvSpPr>
          <p:cNvPr id="16" name="Conector 10">
            <a:extLst>
              <a:ext uri="{FF2B5EF4-FFF2-40B4-BE49-F238E27FC236}">
                <a16:creationId xmlns:a16="http://schemas.microsoft.com/office/drawing/2014/main" id="{47C7155D-EFCA-415D-8FF7-8E6799FC2A60}"/>
              </a:ext>
            </a:extLst>
          </p:cNvPr>
          <p:cNvSpPr/>
          <p:nvPr/>
        </p:nvSpPr>
        <p:spPr>
          <a:xfrm>
            <a:off x="8117730" y="2666313"/>
            <a:ext cx="3204993" cy="3141200"/>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buClrTx/>
              <a:defRPr/>
            </a:pPr>
            <a:r>
              <a:rPr lang="es-GT" sz="1600" dirty="0">
                <a:solidFill>
                  <a:schemeClr val="accent1">
                    <a:lumMod val="50000"/>
                  </a:schemeClr>
                </a:solidFill>
                <a:latin typeface="Montserrat" panose="00000500000000000000" pitchFamily="2" charset="0"/>
                <a:cs typeface="Arial" panose="020B0604020202020204" pitchFamily="34" charset="0"/>
              </a:rPr>
              <a:t>Al tercer cuatrimestre se </a:t>
            </a:r>
            <a:r>
              <a:rPr lang="es-GT" sz="1600" kern="1200" dirty="0">
                <a:solidFill>
                  <a:schemeClr val="accent1">
                    <a:lumMod val="50000"/>
                  </a:schemeClr>
                </a:solidFill>
                <a:latin typeface="Montserrat" panose="00000500000000000000" pitchFamily="2" charset="0"/>
                <a:cs typeface="Arial" panose="020B0604020202020204" pitchFamily="34" charset="0"/>
              </a:rPr>
              <a:t>destaca la </a:t>
            </a:r>
            <a:r>
              <a:rPr lang="es-GT" sz="1600" b="1" kern="1200" dirty="0">
                <a:solidFill>
                  <a:schemeClr val="accent1">
                    <a:lumMod val="50000"/>
                  </a:schemeClr>
                </a:solidFill>
                <a:latin typeface="Montserrat" panose="00000500000000000000" pitchFamily="2" charset="0"/>
                <a:cs typeface="Arial" panose="020B0604020202020204" pitchFamily="34" charset="0"/>
              </a:rPr>
              <a:t>adquisición </a:t>
            </a:r>
            <a:r>
              <a:rPr lang="es-GT" sz="1600" kern="1200" dirty="0">
                <a:solidFill>
                  <a:schemeClr val="accent1">
                    <a:lumMod val="50000"/>
                  </a:schemeClr>
                </a:solidFill>
                <a:latin typeface="Montserrat" panose="00000500000000000000" pitchFamily="2" charset="0"/>
                <a:cs typeface="Arial" panose="020B0604020202020204" pitchFamily="34" charset="0"/>
              </a:rPr>
              <a:t>de mobiliario y equipo por un valor de     </a:t>
            </a:r>
          </a:p>
          <a:p>
            <a:pPr lvl="0" algn="ctr">
              <a:spcBef>
                <a:spcPct val="0"/>
              </a:spcBef>
              <a:buClrTx/>
              <a:defRPr/>
            </a:pPr>
            <a:r>
              <a:rPr lang="es-GT" sz="1600" b="1" kern="1200" dirty="0">
                <a:solidFill>
                  <a:schemeClr val="tx1"/>
                </a:solidFill>
                <a:latin typeface="Montserrat" panose="00000500000000000000" pitchFamily="2" charset="0"/>
                <a:cs typeface="Arial" panose="020B0604020202020204" pitchFamily="34" charset="0"/>
              </a:rPr>
              <a:t>Q 621,683.07</a:t>
            </a:r>
            <a:endParaRPr lang="es-GT" sz="1600" b="1" kern="1200" dirty="0">
              <a:solidFill>
                <a:schemeClr val="tx1"/>
              </a:solidFill>
              <a:highlight>
                <a:srgbClr val="FFFF00"/>
              </a:highlight>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92534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851A78F-5963-423C-996F-A5616A883457}"/>
              </a:ext>
            </a:extLst>
          </p:cNvPr>
          <p:cNvSpPr/>
          <p:nvPr/>
        </p:nvSpPr>
        <p:spPr>
          <a:xfrm>
            <a:off x="559821" y="2759675"/>
            <a:ext cx="3327219" cy="1738184"/>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Título 1">
            <a:extLst>
              <a:ext uri="{FF2B5EF4-FFF2-40B4-BE49-F238E27FC236}">
                <a16:creationId xmlns:a16="http://schemas.microsoft.com/office/drawing/2014/main" id="{2A6E498B-BB27-4186-826F-A66ADF84C67F}"/>
              </a:ext>
            </a:extLst>
          </p:cNvPr>
          <p:cNvSpPr txBox="1">
            <a:spLocks/>
          </p:cNvSpPr>
          <p:nvPr/>
        </p:nvSpPr>
        <p:spPr>
          <a:xfrm>
            <a:off x="790832" y="372454"/>
            <a:ext cx="8896864" cy="93911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solidFill>
                  <a:schemeClr val="accent1">
                    <a:lumMod val="50000"/>
                  </a:schemeClr>
                </a:solidFill>
                <a:cs typeface="Arial" panose="020B0604020202020204" pitchFamily="34" charset="0"/>
              </a:rPr>
              <a:t>MONTO UTILIZADO EN INVERSIÓN A LA FECHA</a:t>
            </a:r>
          </a:p>
        </p:txBody>
      </p:sp>
      <p:sp>
        <p:nvSpPr>
          <p:cNvPr id="13" name="Título 1">
            <a:extLst>
              <a:ext uri="{FF2B5EF4-FFF2-40B4-BE49-F238E27FC236}">
                <a16:creationId xmlns:a16="http://schemas.microsoft.com/office/drawing/2014/main" id="{DD509210-59F7-4368-B659-A7DC5CDBA8FE}"/>
              </a:ext>
            </a:extLst>
          </p:cNvPr>
          <p:cNvSpPr txBox="1">
            <a:spLocks/>
          </p:cNvSpPr>
          <p:nvPr/>
        </p:nvSpPr>
        <p:spPr>
          <a:xfrm>
            <a:off x="4225539" y="1611085"/>
            <a:ext cx="7175630"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100" b="0" dirty="0">
                <a:solidFill>
                  <a:schemeClr val="tx1"/>
                </a:solidFill>
                <a:cs typeface="Arial" panose="020B0604020202020204" pitchFamily="34" charset="0"/>
              </a:rPr>
              <a:t>Presupuesto vigente total para la inversión</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1,848,555.00</a:t>
            </a:r>
          </a:p>
          <a:p>
            <a:pPr algn="just">
              <a:lnSpc>
                <a:spcPct val="150000"/>
              </a:lnSpc>
            </a:pPr>
            <a:endParaRPr lang="es-GT" sz="2400" b="0" dirty="0">
              <a:solidFill>
                <a:schemeClr val="tx1"/>
              </a:solidFill>
              <a:cs typeface="Arial" panose="020B0604020202020204" pitchFamily="34" charset="0"/>
            </a:endParaRPr>
          </a:p>
          <a:p>
            <a:pPr algn="just">
              <a:lnSpc>
                <a:spcPct val="150000"/>
              </a:lnSpc>
            </a:pPr>
            <a:r>
              <a:rPr lang="es-GT" sz="1900" b="0" dirty="0">
                <a:solidFill>
                  <a:schemeClr val="tx1"/>
                </a:solidFill>
                <a:cs typeface="Arial" panose="020B0604020202020204" pitchFamily="34" charset="0"/>
              </a:rPr>
              <a:t>Presupuesto utilizado al </a:t>
            </a:r>
            <a:r>
              <a:rPr lang="es-GT" sz="1900" dirty="0">
                <a:solidFill>
                  <a:schemeClr val="tx1"/>
                </a:solidFill>
                <a:cs typeface="Arial" panose="020B0604020202020204" pitchFamily="34" charset="0"/>
              </a:rPr>
              <a:t>tercer cuatrimestre 2021 </a:t>
            </a:r>
            <a:r>
              <a:rPr lang="es-GT" sz="1900" b="0" dirty="0">
                <a:solidFill>
                  <a:schemeClr val="tx1"/>
                </a:solidFill>
                <a:cs typeface="Arial" panose="020B0604020202020204" pitchFamily="34" charset="0"/>
              </a:rPr>
              <a:t>para la inversión</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621,683.07</a:t>
            </a:r>
          </a:p>
          <a:p>
            <a:pPr algn="just">
              <a:lnSpc>
                <a:spcPct val="150000"/>
              </a:lnSpc>
            </a:pPr>
            <a:endParaRPr lang="es-GT" sz="2400" b="0" dirty="0">
              <a:solidFill>
                <a:schemeClr val="tx1"/>
              </a:solidFill>
              <a:cs typeface="Arial" panose="020B0604020202020204" pitchFamily="34" charset="0"/>
            </a:endParaRPr>
          </a:p>
          <a:p>
            <a:pPr algn="just">
              <a:lnSpc>
                <a:spcPct val="150000"/>
              </a:lnSpc>
            </a:pPr>
            <a:r>
              <a:rPr lang="es-GT" sz="1900" b="0" dirty="0">
                <a:solidFill>
                  <a:schemeClr val="tx1"/>
                </a:solidFill>
                <a:cs typeface="Arial" panose="020B0604020202020204" pitchFamily="34" charset="0"/>
              </a:rPr>
              <a:t>Saldo para la inversión</a:t>
            </a:r>
          </a:p>
          <a:p>
            <a:pPr marL="0" lvl="1" algn="just">
              <a:lnSpc>
                <a:spcPct val="150000"/>
              </a:lnSpc>
              <a:spcBef>
                <a:spcPct val="0"/>
              </a:spcBef>
            </a:pPr>
            <a:r>
              <a:rPr lang="es-GT" sz="2900" b="1" dirty="0">
                <a:latin typeface="Montserrat" panose="00000500000000000000" pitchFamily="50" charset="0"/>
                <a:cs typeface="Arial" panose="020B0604020202020204" pitchFamily="34" charset="0"/>
              </a:rPr>
              <a:t>Q. 1,226,871.93</a:t>
            </a:r>
          </a:p>
          <a:p>
            <a:pPr algn="just">
              <a:lnSpc>
                <a:spcPct val="150000"/>
              </a:lnSpc>
            </a:pPr>
            <a:endParaRPr lang="es-GT" sz="2000" b="0" dirty="0">
              <a:solidFill>
                <a:schemeClr val="accent1">
                  <a:lumMod val="50000"/>
                </a:schemeClr>
              </a:solidFill>
              <a:cs typeface="Arial" panose="020B0604020202020204" pitchFamily="34" charset="0"/>
            </a:endParaRPr>
          </a:p>
        </p:txBody>
      </p:sp>
      <p:sp>
        <p:nvSpPr>
          <p:cNvPr id="14" name="Título 1">
            <a:extLst>
              <a:ext uri="{FF2B5EF4-FFF2-40B4-BE49-F238E27FC236}">
                <a16:creationId xmlns:a16="http://schemas.microsoft.com/office/drawing/2014/main" id="{E42A8685-AF0E-4902-88B9-D4D992EA2F55}"/>
              </a:ext>
            </a:extLst>
          </p:cNvPr>
          <p:cNvSpPr txBox="1">
            <a:spLocks/>
          </p:cNvSpPr>
          <p:nvPr/>
        </p:nvSpPr>
        <p:spPr>
          <a:xfrm>
            <a:off x="666750" y="2899718"/>
            <a:ext cx="3124200" cy="145809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dirty="0">
                <a:solidFill>
                  <a:schemeClr val="tx1"/>
                </a:solidFill>
                <a:cs typeface="Arial" panose="020B0604020202020204" pitchFamily="34" charset="0"/>
              </a:rPr>
              <a:t>Este rubro constituye el 5% del total del presupuesto de COPADEH</a:t>
            </a:r>
            <a:endParaRPr lang="es-GT" sz="18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260798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Conector 7">
            <a:extLst>
              <a:ext uri="{FF2B5EF4-FFF2-40B4-BE49-F238E27FC236}">
                <a16:creationId xmlns:a16="http://schemas.microsoft.com/office/drawing/2014/main" id="{402A3994-CC21-4EDD-A63B-CC77A844FAE7}"/>
              </a:ext>
            </a:extLst>
          </p:cNvPr>
          <p:cNvSpPr/>
          <p:nvPr/>
        </p:nvSpPr>
        <p:spPr>
          <a:xfrm>
            <a:off x="7589467" y="1960236"/>
            <a:ext cx="3193366" cy="3212249"/>
          </a:xfrm>
          <a:prstGeom prst="flowChartConnector">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br>
              <a:rPr lang="es-GT"/>
            </a:br>
            <a:r>
              <a:rPr lang="es-GT" sz="1800" b="1">
                <a:solidFill>
                  <a:srgbClr val="FFC000"/>
                </a:solidFill>
              </a:rPr>
              <a:t>La principal finalidad </a:t>
            </a:r>
            <a:r>
              <a:rPr lang="es-GT" sz="1800" b="1"/>
              <a:t>se clasifica como </a:t>
            </a:r>
            <a:r>
              <a:rPr lang="es-GT" sz="1800" b="1">
                <a:solidFill>
                  <a:srgbClr val="FFC000"/>
                </a:solidFill>
              </a:rPr>
              <a:t>protección social </a:t>
            </a:r>
            <a:r>
              <a:rPr lang="es-GT" sz="1800" b="1">
                <a:solidFill>
                  <a:schemeClr val="accent1">
                    <a:lumMod val="40000"/>
                    <a:lumOff val="60000"/>
                  </a:schemeClr>
                </a:solidFill>
              </a:rPr>
              <a:t>que representa el 100% del presupuesto </a:t>
            </a:r>
            <a:r>
              <a:rPr lang="es-GT" sz="1800" b="1"/>
              <a:t>de la </a:t>
            </a:r>
            <a:r>
              <a:rPr lang="es-GT" sz="1800" b="1">
                <a:solidFill>
                  <a:schemeClr val="bg1"/>
                </a:solidFill>
              </a:rPr>
              <a:t>COPADEH</a:t>
            </a:r>
          </a:p>
        </p:txBody>
      </p:sp>
      <p:pic>
        <p:nvPicPr>
          <p:cNvPr id="11" name="Imagen 10">
            <a:extLst>
              <a:ext uri="{FF2B5EF4-FFF2-40B4-BE49-F238E27FC236}">
                <a16:creationId xmlns:a16="http://schemas.microsoft.com/office/drawing/2014/main" id="{982B4DEA-C9D0-4B52-972B-E56F97CC0A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606" y="1628359"/>
            <a:ext cx="5814511" cy="3876001"/>
          </a:xfrm>
          <a:prstGeom prst="rect">
            <a:avLst/>
          </a:prstGeom>
          <a:ln>
            <a:noFill/>
          </a:ln>
          <a:effectLst/>
        </p:spPr>
      </p:pic>
      <p:sp>
        <p:nvSpPr>
          <p:cNvPr id="12" name="Título 1">
            <a:extLst>
              <a:ext uri="{FF2B5EF4-FFF2-40B4-BE49-F238E27FC236}">
                <a16:creationId xmlns:a16="http://schemas.microsoft.com/office/drawing/2014/main" id="{C66161A4-C07B-41EC-882B-B48F76254612}"/>
              </a:ext>
            </a:extLst>
          </p:cNvPr>
          <p:cNvSpPr txBox="1">
            <a:spLocks/>
          </p:cNvSpPr>
          <p:nvPr/>
        </p:nvSpPr>
        <p:spPr>
          <a:xfrm>
            <a:off x="-128693" y="204454"/>
            <a:ext cx="8960676"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400" dirty="0">
                <a:solidFill>
                  <a:srgbClr val="18293B"/>
                </a:solidFill>
                <a:latin typeface="Montserrat" panose="00000500000000000000" pitchFamily="2" charset="0"/>
                <a:cs typeface="Arial" panose="020B0604020202020204" pitchFamily="34" charset="0"/>
              </a:rPr>
              <a:t>¿QUÉ FINALIDADES ATIENDE LA COPADEH?</a:t>
            </a:r>
            <a:endParaRPr lang="es-GT" sz="2400" dirty="0">
              <a:solidFill>
                <a:srgbClr val="18293B"/>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F450451-97DF-48DC-8F52-8E01DCE85F14}"/>
              </a:ext>
            </a:extLst>
          </p:cNvPr>
          <p:cNvSpPr txBox="1"/>
          <p:nvPr/>
        </p:nvSpPr>
        <p:spPr>
          <a:xfrm>
            <a:off x="10275374"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spTree>
    <p:extLst>
      <p:ext uri="{BB962C8B-B14F-4D97-AF65-F5344CB8AC3E}">
        <p14:creationId xmlns:p14="http://schemas.microsoft.com/office/powerpoint/2010/main" val="12156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Título 1">
            <a:extLst>
              <a:ext uri="{FF2B5EF4-FFF2-40B4-BE49-F238E27FC236}">
                <a16:creationId xmlns:a16="http://schemas.microsoft.com/office/drawing/2014/main" id="{AA9936CA-E5E3-47E9-90BF-48BC2B0E8113}"/>
              </a:ext>
            </a:extLst>
          </p:cNvPr>
          <p:cNvSpPr txBox="1">
            <a:spLocks/>
          </p:cNvSpPr>
          <p:nvPr/>
        </p:nvSpPr>
        <p:spPr>
          <a:xfrm>
            <a:off x="779455" y="296091"/>
            <a:ext cx="8904398"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2400" dirty="0">
                <a:solidFill>
                  <a:srgbClr val="18293B"/>
                </a:solidFill>
                <a:latin typeface="Montserrat" panose="00000500000000000000" pitchFamily="2" charset="0"/>
                <a:cs typeface="Arial" panose="020B0604020202020204" pitchFamily="34" charset="0"/>
              </a:rPr>
              <a:t>¿QUÉ FINALIDADES ATIENDE LA COPADEH?</a:t>
            </a:r>
            <a:endParaRPr lang="es-GT" sz="2400" dirty="0">
              <a:solidFill>
                <a:srgbClr val="18293B"/>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4471468-5309-4DAE-AD39-599AECC4C805}"/>
              </a:ext>
            </a:extLst>
          </p:cNvPr>
          <p:cNvSpPr txBox="1"/>
          <p:nvPr/>
        </p:nvSpPr>
        <p:spPr>
          <a:xfrm>
            <a:off x="779455" y="1613115"/>
            <a:ext cx="6093500" cy="4801314"/>
          </a:xfrm>
          <a:prstGeom prst="rect">
            <a:avLst/>
          </a:prstGeom>
          <a:noFill/>
        </p:spPr>
        <p:txBody>
          <a:bodyPr wrap="square">
            <a:spAutoFit/>
          </a:bodyPr>
          <a:lstStyle/>
          <a:p>
            <a:pPr algn="just">
              <a:lnSpc>
                <a:spcPct val="100000"/>
              </a:lnSpc>
              <a:buClrTx/>
              <a:defRPr/>
            </a:pPr>
            <a:r>
              <a:rPr kumimoji="0" lang="es-GT" sz="18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Los recursos públicos se utilizan con fines específicos para el cumplimiento de los objetivos sociales y económicos del Estado que impactan directamente en la población.</a:t>
            </a:r>
          </a:p>
          <a:p>
            <a:pPr algn="just">
              <a:lnSpc>
                <a:spcPct val="100000"/>
              </a:lnSpc>
              <a:buClrTx/>
              <a:defRPr/>
            </a:pPr>
            <a:endParaRPr lang="es-GT" sz="1800" b="0" dirty="0">
              <a:solidFill>
                <a:prstClr val="black"/>
              </a:solidFill>
              <a:latin typeface="Montserrat" panose="00000500000000000000" pitchFamily="2" charset="0"/>
              <a:cs typeface="Arial" panose="020B0604020202020204" pitchFamily="34" charset="0"/>
            </a:endParaRPr>
          </a:p>
          <a:p>
            <a:pPr algn="just">
              <a:lnSpc>
                <a:spcPct val="100000"/>
              </a:lnSpc>
              <a:buClrTx/>
              <a:defRPr/>
            </a:pPr>
            <a:r>
              <a:rPr lang="es-GT" sz="1800" b="0" dirty="0">
                <a:solidFill>
                  <a:prstClr val="black"/>
                </a:solidFill>
                <a:latin typeface="Montserrat" panose="00000500000000000000" pitchFamily="2" charset="0"/>
                <a:cs typeface="Arial" panose="020B0604020202020204" pitchFamily="34" charset="0"/>
              </a:rPr>
              <a:t>Cada entidad atiende y prioriza las finalidades que le corresponden de conformidad con la ley. </a:t>
            </a:r>
          </a:p>
          <a:p>
            <a:pPr algn="just">
              <a:lnSpc>
                <a:spcPct val="100000"/>
              </a:lnSpc>
              <a:buClrTx/>
              <a:defRPr/>
            </a:pPr>
            <a:endParaRPr lang="es-GT" sz="1800" b="0" dirty="0">
              <a:solidFill>
                <a:prstClr val="black"/>
              </a:solidFill>
              <a:latin typeface="Montserrat" panose="00000500000000000000" pitchFamily="2" charset="0"/>
              <a:cs typeface="Arial" panose="020B0604020202020204" pitchFamily="34" charset="0"/>
            </a:endParaRPr>
          </a:p>
          <a:p>
            <a:pPr algn="just">
              <a:lnSpc>
                <a:spcPct val="100000"/>
              </a:lnSpc>
              <a:buClrTx/>
              <a:defRPr/>
            </a:pPr>
            <a:r>
              <a:rPr lang="es-GT" sz="1800" b="0" dirty="0">
                <a:solidFill>
                  <a:prstClr val="black"/>
                </a:solidFill>
                <a:latin typeface="Montserrat" panose="00000500000000000000" pitchFamily="2" charset="0"/>
                <a:cs typeface="Arial" panose="020B0604020202020204" pitchFamily="34" charset="0"/>
              </a:rPr>
              <a:t>En el </a:t>
            </a:r>
            <a:r>
              <a:rPr lang="es-GT" sz="1800" b="0">
                <a:solidFill>
                  <a:prstClr val="black"/>
                </a:solidFill>
                <a:latin typeface="Montserrat" panose="00000500000000000000" pitchFamily="2" charset="0"/>
                <a:cs typeface="Arial" panose="020B0604020202020204" pitchFamily="34" charset="0"/>
              </a:rPr>
              <a:t>caso de la COPADEH, </a:t>
            </a:r>
            <a:r>
              <a:rPr lang="es-GT" sz="1800" b="0" dirty="0">
                <a:solidFill>
                  <a:prstClr val="black"/>
                </a:solidFill>
                <a:latin typeface="Montserrat" panose="00000500000000000000" pitchFamily="2" charset="0"/>
                <a:cs typeface="Arial" panose="020B0604020202020204" pitchFamily="34" charset="0"/>
              </a:rPr>
              <a:t>destina su presupuesto a la protección social, por medio de la asesoría y coordinación de acciones interinstitucionales para la vigencia y protección de los derechos humanos, seguimiento a los compromisos derivados de la paz y la atención a la conflictividad social.</a:t>
            </a:r>
          </a:p>
        </p:txBody>
      </p:sp>
      <p:sp>
        <p:nvSpPr>
          <p:cNvPr id="6" name="CuadroTexto 5">
            <a:extLst>
              <a:ext uri="{FF2B5EF4-FFF2-40B4-BE49-F238E27FC236}">
                <a16:creationId xmlns:a16="http://schemas.microsoft.com/office/drawing/2014/main" id="{DC0C92C4-570C-4997-ACEE-D18660D4287B}"/>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C2CBE0ED-E6BD-0D4A-8EFC-17F8AFF5A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960" y="1717100"/>
            <a:ext cx="3912520" cy="2608346"/>
          </a:xfrm>
          <a:prstGeom prst="rect">
            <a:avLst/>
          </a:prstGeom>
        </p:spPr>
      </p:pic>
    </p:spTree>
    <p:extLst>
      <p:ext uri="{BB962C8B-B14F-4D97-AF65-F5344CB8AC3E}">
        <p14:creationId xmlns:p14="http://schemas.microsoft.com/office/powerpoint/2010/main" val="101704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662941" y="542173"/>
            <a:ext cx="8791303" cy="547089"/>
          </a:xfrm>
        </p:spPr>
        <p:txBody>
          <a:bodyPr>
            <a:noAutofit/>
          </a:bodyPr>
          <a:lstStyle/>
          <a:p>
            <a:r>
              <a:rPr lang="es-GT" sz="2400" b="1" dirty="0">
                <a:solidFill>
                  <a:srgbClr val="0D1F3C"/>
                </a:solidFill>
                <a:latin typeface="Montserrat" panose="00000500000000000000" pitchFamily="50" charset="0"/>
                <a:cs typeface="Arial" panose="020B0604020202020204" pitchFamily="34" charset="0"/>
              </a:rPr>
              <a:t>EJECUCIÓN PRESUPUESTARIA POR FINALIDAD AL TERCER CUATRIMESTRE 2021</a:t>
            </a:r>
          </a:p>
        </p:txBody>
      </p:sp>
      <p:sp>
        <p:nvSpPr>
          <p:cNvPr id="7" name="CuadroTexto 6"/>
          <p:cNvSpPr txBox="1"/>
          <p:nvPr/>
        </p:nvSpPr>
        <p:spPr>
          <a:xfrm>
            <a:off x="10149453" y="6145305"/>
            <a:ext cx="2042547" cy="246221"/>
          </a:xfrm>
          <a:prstGeom prst="rect">
            <a:avLst/>
          </a:prstGeom>
          <a:noFill/>
        </p:spPr>
        <p:txBody>
          <a:bodyPr wrap="none" rtlCol="0">
            <a:spAutoFit/>
          </a:bodyPr>
          <a:lstStyle/>
          <a:p>
            <a:r>
              <a:rPr lang="es-GT" sz="1000">
                <a:latin typeface="Arial" panose="020B0604020202020204" pitchFamily="34" charset="0"/>
                <a:cs typeface="Arial" panose="020B0604020202020204" pitchFamily="34" charset="0"/>
              </a:rPr>
              <a:t>* Cifras en millones de quetzales</a:t>
            </a:r>
          </a:p>
        </p:txBody>
      </p:sp>
      <p:graphicFrame>
        <p:nvGraphicFramePr>
          <p:cNvPr id="5" name="Gráfico 4">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137650392"/>
              </p:ext>
            </p:extLst>
          </p:nvPr>
        </p:nvGraphicFramePr>
        <p:xfrm>
          <a:off x="925941" y="1503001"/>
          <a:ext cx="9223512" cy="4644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42588" y="350810"/>
            <a:ext cx="8807595" cy="92738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722A90CD-4315-4B56-BF34-4B535CDE3F2F}"/>
              </a:ext>
            </a:extLst>
          </p:cNvPr>
          <p:cNvSpPr txBox="1">
            <a:spLocks/>
          </p:cNvSpPr>
          <p:nvPr/>
        </p:nvSpPr>
        <p:spPr>
          <a:xfrm>
            <a:off x="7006096" y="1578422"/>
            <a:ext cx="3373569" cy="6056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Pct val="140000"/>
              <a:tabLst/>
              <a:defRPr/>
            </a:pPr>
            <a:r>
              <a:rPr kumimoji="0" lang="es-GT" sz="18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Dirección y Coordinación:</a:t>
            </a:r>
          </a:p>
          <a:p>
            <a:pPr marL="0" marR="0" lvl="0" indent="0" algn="l" defTabSz="914400" rtl="0" eaLnBrk="1" fontAlgn="auto" latinLnBrk="0" hangingPunct="1">
              <a:lnSpc>
                <a:spcPct val="90000"/>
              </a:lnSpc>
              <a:spcBef>
                <a:spcPts val="1000"/>
              </a:spcBef>
              <a:spcAft>
                <a:spcPts val="0"/>
              </a:spcAft>
              <a:buClrTx/>
              <a:buSzPct val="140000"/>
              <a:buNone/>
              <a:tabLst/>
              <a:defRPr/>
            </a:pPr>
            <a:r>
              <a:rPr lang="es-GT" sz="1800" dirty="0">
                <a:solidFill>
                  <a:prstClr val="black"/>
                </a:solidFill>
                <a:latin typeface="Montserrat" panose="00000500000000000000" pitchFamily="2" charset="0"/>
                <a:cs typeface="Arial" panose="020B0604020202020204" pitchFamily="34" charset="0"/>
              </a:rPr>
              <a:t>     1</a:t>
            </a:r>
            <a:r>
              <a:rPr kumimoji="0" lang="es-GT" sz="18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5</a:t>
            </a:r>
            <a:r>
              <a:rPr kumimoji="0" lang="es-MX" sz="18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Documentos</a:t>
            </a:r>
            <a:endParaRPr kumimoji="0" lang="es-GT" sz="18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Marcador de contenido 6">
            <a:extLst>
              <a:ext uri="{FF2B5EF4-FFF2-40B4-BE49-F238E27FC236}">
                <a16:creationId xmlns:a16="http://schemas.microsoft.com/office/drawing/2014/main" id="{3124A8A4-D576-4060-A541-A56DDEC15472}"/>
              </a:ext>
            </a:extLst>
          </p:cNvPr>
          <p:cNvSpPr txBox="1">
            <a:spLocks/>
          </p:cNvSpPr>
          <p:nvPr/>
        </p:nvSpPr>
        <p:spPr>
          <a:xfrm>
            <a:off x="516363" y="1444693"/>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solidFill>
                  <a:srgbClr val="18293B"/>
                </a:solidFill>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solidFill>
                <a:srgbClr val="18293B"/>
              </a:solidFill>
              <a:effectLst/>
              <a:uLnTx/>
              <a:uFillTx/>
              <a:latin typeface="Montserrat" panose="00000500000000000000" pitchFamily="2" charset="0"/>
              <a:cs typeface="Arial" panose="020B0604020202020204" pitchFamily="34" charset="0"/>
            </a:endParaRPr>
          </a:p>
        </p:txBody>
      </p:sp>
      <p:sp>
        <p:nvSpPr>
          <p:cNvPr id="11" name="Marcador de contenido 6">
            <a:extLst>
              <a:ext uri="{FF2B5EF4-FFF2-40B4-BE49-F238E27FC236}">
                <a16:creationId xmlns:a16="http://schemas.microsoft.com/office/drawing/2014/main" id="{1FD24285-047D-40AD-9442-9E902204A12C}"/>
              </a:ext>
            </a:extLst>
          </p:cNvPr>
          <p:cNvSpPr txBox="1">
            <a:spLocks/>
          </p:cNvSpPr>
          <p:nvPr/>
        </p:nvSpPr>
        <p:spPr>
          <a:xfrm>
            <a:off x="516363" y="3302969"/>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a:ln>
                  <a:noFill/>
                </a:ln>
                <a:solidFill>
                  <a:srgbClr val="18293B"/>
                </a:solidFill>
                <a:effectLst/>
                <a:uLnTx/>
                <a:uFillTx/>
                <a:latin typeface="Montserrat" panose="00000500000000000000" pitchFamily="2" charset="0"/>
                <a:cs typeface="Arial" panose="020B0604020202020204" pitchFamily="34" charset="0"/>
              </a:rPr>
              <a:t>Aspectos de planificación estatal</a:t>
            </a:r>
          </a:p>
        </p:txBody>
      </p:sp>
      <p:sp>
        <p:nvSpPr>
          <p:cNvPr id="13" name="CuadroTexto 12">
            <a:extLst>
              <a:ext uri="{FF2B5EF4-FFF2-40B4-BE49-F238E27FC236}">
                <a16:creationId xmlns:a16="http://schemas.microsoft.com/office/drawing/2014/main" id="{7C943AC5-9426-4866-A9CB-55EC175031E4}"/>
              </a:ext>
            </a:extLst>
          </p:cNvPr>
          <p:cNvSpPr txBox="1"/>
          <p:nvPr/>
        </p:nvSpPr>
        <p:spPr>
          <a:xfrm>
            <a:off x="542588" y="1893280"/>
            <a:ext cx="6096000" cy="1323439"/>
          </a:xfrm>
          <a:prstGeom prst="rect">
            <a:avLst/>
          </a:prstGeom>
          <a:noFill/>
        </p:spPr>
        <p:txBody>
          <a:bodyPr wrap="square">
            <a:spAutoFit/>
          </a:bodyPr>
          <a:lstStyle/>
          <a:p>
            <a:pPr marL="342900" indent="-342900">
              <a:buClr>
                <a:schemeClr val="tx1"/>
              </a:buClr>
              <a:buFont typeface="+mj-lt"/>
              <a:buAutoNum type="alphaLcPeriod"/>
            </a:pPr>
            <a:r>
              <a:rPr lang="es-GT" sz="1600" b="1" dirty="0">
                <a:latin typeface="Montserrat" panose="00000500000000000000" pitchFamily="50" charset="0"/>
              </a:rPr>
              <a:t>Presupuesto vigente: </a:t>
            </a:r>
            <a:r>
              <a:rPr lang="es-GT" sz="1600" dirty="0">
                <a:latin typeface="Montserrat" panose="00000500000000000000" pitchFamily="50" charset="0"/>
              </a:rPr>
              <a:t>Q 31,965,621.00</a:t>
            </a:r>
          </a:p>
          <a:p>
            <a:pPr marL="342900" indent="-342900">
              <a:buClr>
                <a:schemeClr val="tx1"/>
              </a:buClr>
              <a:buFont typeface="+mj-lt"/>
              <a:buAutoNum type="alphaLcPeriod"/>
            </a:pPr>
            <a:r>
              <a:rPr lang="es-GT" sz="1600" b="1" dirty="0">
                <a:latin typeface="Montserrat" panose="00000500000000000000" pitchFamily="50" charset="0"/>
              </a:rPr>
              <a:t>Presupuesto ejecutado acumulado </a:t>
            </a:r>
            <a:r>
              <a:rPr lang="es-GT" sz="1600" dirty="0">
                <a:latin typeface="Montserrat" panose="00000500000000000000" pitchFamily="50" charset="0"/>
              </a:rPr>
              <a:t>Q 23,921,950.30</a:t>
            </a:r>
          </a:p>
          <a:p>
            <a:pPr marL="342900" indent="-342900">
              <a:buClr>
                <a:schemeClr val="tx1"/>
              </a:buClr>
              <a:buFont typeface="+mj-lt"/>
              <a:buAutoNum type="alphaLcPeriod"/>
            </a:pPr>
            <a:r>
              <a:rPr lang="es-GT" sz="1600" b="1" dirty="0">
                <a:latin typeface="Montserrat" panose="00000500000000000000" pitchFamily="50" charset="0"/>
              </a:rPr>
              <a:t>Fuente de financiamiento: </a:t>
            </a:r>
            <a:r>
              <a:rPr lang="es-GT" sz="1600" dirty="0">
                <a:latin typeface="Montserrat" panose="00000500000000000000" pitchFamily="50" charset="0"/>
              </a:rPr>
              <a:t>11 Ingresos Corrientes</a:t>
            </a:r>
          </a:p>
        </p:txBody>
      </p:sp>
      <p:sp>
        <p:nvSpPr>
          <p:cNvPr id="16" name="CuadroTexto 15">
            <a:extLst>
              <a:ext uri="{FF2B5EF4-FFF2-40B4-BE49-F238E27FC236}">
                <a16:creationId xmlns:a16="http://schemas.microsoft.com/office/drawing/2014/main" id="{4CEE5E24-0737-4557-84AD-8A898B02D942}"/>
              </a:ext>
            </a:extLst>
          </p:cNvPr>
          <p:cNvSpPr txBox="1"/>
          <p:nvPr/>
        </p:nvSpPr>
        <p:spPr>
          <a:xfrm>
            <a:off x="542589" y="3733339"/>
            <a:ext cx="6096000" cy="2605842"/>
          </a:xfrm>
          <a:prstGeom prst="rect">
            <a:avLst/>
          </a:prstGeom>
          <a:noFill/>
        </p:spPr>
        <p:txBody>
          <a:bodyPr wrap="square">
            <a:spAutoFit/>
          </a:bodyPr>
          <a:lstStyle/>
          <a:p>
            <a:pPr marL="457200" lvl="0" indent="-457200">
              <a:spcBef>
                <a:spcPts val="1000"/>
              </a:spcBef>
              <a:buClrTx/>
              <a:buFont typeface="Arial" panose="020B0604020202020204" pitchFamily="34" charset="0"/>
              <a:buAutoNum type="alphaLcPeriod"/>
              <a:defRPr/>
            </a:pPr>
            <a:r>
              <a:rPr lang="es-GT" sz="1600" b="1" kern="1200" dirty="0">
                <a:solidFill>
                  <a:schemeClr val="tx1"/>
                </a:solidFill>
                <a:latin typeface="Montserrat" panose="00000500000000000000" pitchFamily="2" charset="0"/>
                <a:cs typeface="Arial" panose="020B0604020202020204" pitchFamily="34" charset="0"/>
              </a:rPr>
              <a:t>Programa</a:t>
            </a:r>
            <a:r>
              <a:rPr lang="es-GT" sz="16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457200" lvl="0" indent="-457200">
              <a:spcBef>
                <a:spcPts val="1000"/>
              </a:spcBef>
              <a:buClrTx/>
              <a:buFont typeface="Arial" panose="020B0604020202020204" pitchFamily="34" charset="0"/>
              <a:buAutoNum type="alphaLcPeriod"/>
              <a:defRPr/>
            </a:pPr>
            <a:r>
              <a:rPr lang="es-GT" sz="1600" b="1" kern="1200" dirty="0">
                <a:solidFill>
                  <a:schemeClr val="tx1"/>
                </a:solidFill>
                <a:latin typeface="Montserrat" panose="00000500000000000000" pitchFamily="2" charset="0"/>
                <a:cs typeface="Arial" panose="020B0604020202020204" pitchFamily="34" charset="0"/>
              </a:rPr>
              <a:t>Meta: Vigente </a:t>
            </a:r>
            <a:r>
              <a:rPr lang="es-GT" b="1" kern="1200" dirty="0">
                <a:solidFill>
                  <a:schemeClr val="tx1"/>
                </a:solidFill>
                <a:latin typeface="Montserrat" panose="00000500000000000000" pitchFamily="2" charset="0"/>
                <a:cs typeface="Arial" panose="020B0604020202020204" pitchFamily="34" charset="0"/>
              </a:rPr>
              <a:t>15</a:t>
            </a:r>
            <a:r>
              <a:rPr lang="es-GT" sz="1600" b="1" kern="1200" dirty="0">
                <a:solidFill>
                  <a:schemeClr val="tx1"/>
                </a:solidFill>
                <a:latin typeface="Montserrat" panose="00000500000000000000" pitchFamily="2" charset="0"/>
                <a:cs typeface="Arial" panose="020B0604020202020204" pitchFamily="34" charset="0"/>
              </a:rPr>
              <a:t>, Ejecutado Acumulado </a:t>
            </a:r>
            <a:r>
              <a:rPr lang="es-GT" b="1" kern="1200" dirty="0">
                <a:solidFill>
                  <a:schemeClr val="tx1"/>
                </a:solidFill>
                <a:latin typeface="Montserrat" panose="00000500000000000000" pitchFamily="2" charset="0"/>
                <a:cs typeface="Arial" panose="020B0604020202020204" pitchFamily="34" charset="0"/>
              </a:rPr>
              <a:t>15</a:t>
            </a:r>
            <a:r>
              <a:rPr lang="es-GT" sz="1600" b="1" kern="1200" dirty="0">
                <a:solidFill>
                  <a:schemeClr val="tx1"/>
                </a:solidFill>
                <a:latin typeface="Montserrat" panose="00000500000000000000" pitchFamily="2" charset="0"/>
                <a:cs typeface="Arial" panose="020B0604020202020204" pitchFamily="34" charset="0"/>
              </a:rPr>
              <a:t> </a:t>
            </a:r>
          </a:p>
          <a:p>
            <a:pPr marL="457200" lvl="0" indent="-457200">
              <a:spcBef>
                <a:spcPts val="1000"/>
              </a:spcBef>
              <a:buClrTx/>
              <a:buFont typeface="Arial" panose="020B0604020202020204" pitchFamily="34" charset="0"/>
              <a:buAutoNum type="alphaLcPeriod"/>
              <a:defRPr/>
            </a:pPr>
            <a:r>
              <a:rPr lang="es-GT" sz="1600" b="1" kern="1200" dirty="0">
                <a:solidFill>
                  <a:schemeClr val="tx1"/>
                </a:solidFill>
                <a:latin typeface="Montserrat" panose="00000500000000000000" pitchFamily="2" charset="0"/>
                <a:cs typeface="Arial" panose="020B0604020202020204" pitchFamily="34" charset="0"/>
              </a:rPr>
              <a:t>Población beneficiada: </a:t>
            </a:r>
            <a:r>
              <a:rPr lang="es-GT" sz="1600" kern="1200" dirty="0">
                <a:solidFill>
                  <a:schemeClr val="tx1"/>
                </a:solidFill>
                <a:latin typeface="Montserrat" panose="00000500000000000000" pitchFamily="2" charset="0"/>
                <a:cs typeface="Arial" panose="020B0604020202020204" pitchFamily="34" charset="0"/>
              </a:rPr>
              <a:t>Acciones de funcionamiento institucional </a:t>
            </a:r>
          </a:p>
          <a:p>
            <a:pPr marL="457200" lvl="0" indent="-457200">
              <a:spcBef>
                <a:spcPts val="1000"/>
              </a:spcBef>
              <a:buClrTx/>
              <a:buFont typeface="Arial" panose="020B0604020202020204" pitchFamily="34" charset="0"/>
              <a:buAutoNum type="alphaLcPeriod"/>
              <a:defRPr/>
            </a:pPr>
            <a:r>
              <a:rPr lang="es-GT" sz="1600" b="1" kern="1200" dirty="0">
                <a:solidFill>
                  <a:schemeClr val="tx1"/>
                </a:solidFill>
                <a:latin typeface="Montserrat" panose="00000500000000000000" pitchFamily="2" charset="0"/>
                <a:cs typeface="Arial" panose="020B0604020202020204" pitchFamily="34" charset="0"/>
              </a:rPr>
              <a:t>Ubicación geográfica: </a:t>
            </a:r>
            <a:r>
              <a:rPr lang="es-GT" sz="1600" kern="1200" dirty="0">
                <a:solidFill>
                  <a:schemeClr val="tx1"/>
                </a:solidFill>
                <a:latin typeface="Montserrat" panose="00000500000000000000" pitchFamily="2" charset="0"/>
                <a:cs typeface="Arial" panose="020B0604020202020204" pitchFamily="34" charset="0"/>
              </a:rPr>
              <a:t>Guatemala, ciudad</a:t>
            </a:r>
          </a:p>
          <a:p>
            <a:pPr marL="457200" lvl="0" indent="-457200">
              <a:spcBef>
                <a:spcPts val="1000"/>
              </a:spcBef>
              <a:buClrTx/>
              <a:buFont typeface="Arial" panose="020B0604020202020204" pitchFamily="34" charset="0"/>
              <a:buAutoNum type="alphaLcPeriod"/>
              <a:defRPr/>
            </a:pPr>
            <a:r>
              <a:rPr lang="es-GT" sz="1600" b="1" kern="1200" dirty="0">
                <a:solidFill>
                  <a:schemeClr val="tx1"/>
                </a:solidFill>
                <a:latin typeface="Montserrat" panose="00000500000000000000" pitchFamily="2" charset="0"/>
                <a:cs typeface="Arial" panose="020B0604020202020204" pitchFamily="34" charset="0"/>
              </a:rPr>
              <a:t>Plazo de ejecución: </a:t>
            </a:r>
            <a:r>
              <a:rPr lang="es-GT" sz="1600" kern="1200" dirty="0">
                <a:solidFill>
                  <a:schemeClr val="tx1"/>
                </a:solidFill>
                <a:latin typeface="Montserrat" panose="00000500000000000000" pitchFamily="2" charset="0"/>
                <a:cs typeface="Arial" panose="020B0604020202020204" pitchFamily="34" charset="0"/>
              </a:rPr>
              <a:t>Enero-diciembre </a:t>
            </a:r>
            <a:r>
              <a:rPr lang="es-GT" sz="1600" kern="1200" dirty="0">
                <a:solidFill>
                  <a:schemeClr val="accent1">
                    <a:lumMod val="20000"/>
                    <a:lumOff val="80000"/>
                  </a:schemeClr>
                </a:solidFill>
                <a:latin typeface="Montserrat" panose="00000500000000000000" pitchFamily="2" charset="0"/>
                <a:cs typeface="Arial" panose="020B0604020202020204" pitchFamily="34" charset="0"/>
              </a:rPr>
              <a:t>2021</a:t>
            </a:r>
          </a:p>
        </p:txBody>
      </p:sp>
      <p:sp>
        <p:nvSpPr>
          <p:cNvPr id="14" name="CuadroTexto 13">
            <a:extLst>
              <a:ext uri="{FF2B5EF4-FFF2-40B4-BE49-F238E27FC236}">
                <a16:creationId xmlns:a16="http://schemas.microsoft.com/office/drawing/2014/main" id="{73325B82-B88C-438C-8531-BC4A28652253}"/>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39122" y="2926080"/>
            <a:ext cx="3990196" cy="2377440"/>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41605" y="249838"/>
            <a:ext cx="8913341" cy="97719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0FA82318-2D06-4A6E-B535-F1CEFF2A3E98}"/>
              </a:ext>
            </a:extLst>
          </p:cNvPr>
          <p:cNvSpPr txBox="1">
            <a:spLocks/>
          </p:cNvSpPr>
          <p:nvPr/>
        </p:nvSpPr>
        <p:spPr>
          <a:xfrm>
            <a:off x="327415" y="1595444"/>
            <a:ext cx="5102435" cy="1155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buClrTx/>
              <a:buSzPct val="140000"/>
              <a:defRPr/>
            </a:pPr>
            <a:r>
              <a:rPr lang="es-GT" sz="1600" dirty="0">
                <a:solidFill>
                  <a:prstClr val="black"/>
                </a:solidFill>
                <a:latin typeface="Montserrat" panose="00000500000000000000" pitchFamily="2" charset="0"/>
                <a:cs typeface="Arial" panose="020B0604020202020204" pitchFamily="34" charset="0"/>
              </a:rPr>
              <a:t>Informes de Asesoría y formación a las dependencias del Organismo Ejecutivo y otros sectores, en cultura de paz y promoción de los acuerdos de paz.  </a:t>
            </a:r>
            <a:r>
              <a:rPr lang="es-GT" sz="1600" b="1" dirty="0">
                <a:solidFill>
                  <a:prstClr val="black"/>
                </a:solidFill>
                <a:latin typeface="Montserrat" panose="00000500000000000000" pitchFamily="2" charset="0"/>
                <a:cs typeface="Arial" panose="020B0604020202020204" pitchFamily="34" charset="0"/>
              </a:rPr>
              <a:t>19 Documentos</a:t>
            </a:r>
            <a:endParaRPr kumimoji="0" lang="es-GT" sz="16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0" marR="0" lvl="0" indent="0" algn="just" defTabSz="914400" rtl="0" eaLnBrk="1" fontAlgn="auto" latinLnBrk="0" hangingPunct="1">
              <a:lnSpc>
                <a:spcPct val="100000"/>
              </a:lnSpc>
              <a:spcBef>
                <a:spcPts val="1000"/>
              </a:spcBef>
              <a:spcAft>
                <a:spcPts val="0"/>
              </a:spcAft>
              <a:buClrTx/>
              <a:buSzPct val="140000"/>
              <a:buNone/>
              <a:tabLst/>
              <a:defRPr/>
            </a:pPr>
            <a:r>
              <a:rPr lang="es-GT" sz="1600" dirty="0">
                <a:solidFill>
                  <a:prstClr val="black"/>
                </a:solidFill>
                <a:latin typeface="Montserrat" panose="00000500000000000000" pitchFamily="2" charset="0"/>
                <a:cs typeface="Arial" panose="020B0604020202020204" pitchFamily="34" charset="0"/>
              </a:rPr>
              <a:t>     </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Pentágono 3">
            <a:extLst>
              <a:ext uri="{FF2B5EF4-FFF2-40B4-BE49-F238E27FC236}">
                <a16:creationId xmlns:a16="http://schemas.microsoft.com/office/drawing/2014/main" id="{5E823B8A-AFEE-4BC1-BB0F-C88FC0B41FD1}"/>
              </a:ext>
            </a:extLst>
          </p:cNvPr>
          <p:cNvSpPr/>
          <p:nvPr/>
        </p:nvSpPr>
        <p:spPr>
          <a:xfrm>
            <a:off x="541605" y="2784874"/>
            <a:ext cx="4674053" cy="727636"/>
          </a:xfrm>
          <a:prstGeom prst="homePlat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200">
                <a:solidFill>
                  <a:schemeClr val="tx1"/>
                </a:solidFill>
              </a:rPr>
              <a:t>Realizando </a:t>
            </a:r>
            <a:r>
              <a:rPr lang="es-GT" sz="1200">
                <a:solidFill>
                  <a:schemeClr val="tx1"/>
                </a:solidFill>
                <a:latin typeface="Montserrat" panose="00000500000000000000" pitchFamily="50" charset="0"/>
              </a:rPr>
              <a:t>talleres</a:t>
            </a:r>
            <a:r>
              <a:rPr lang="es-GT" sz="1200">
                <a:solidFill>
                  <a:schemeClr val="tx1"/>
                </a:solidFill>
              </a:rPr>
              <a:t> con la participación </a:t>
            </a:r>
            <a:r>
              <a:rPr lang="es-GT" sz="1200" b="1">
                <a:solidFill>
                  <a:schemeClr val="tx1"/>
                </a:solidFill>
              </a:rPr>
              <a:t>de 1026 personas en </a:t>
            </a:r>
            <a:r>
              <a:rPr lang="es-GT" sz="1200">
                <a:solidFill>
                  <a:schemeClr val="tx1"/>
                </a:solidFill>
              </a:rPr>
              <a:t>Guatemala, Quiché, Huehuetenango, Alta Verapaz, Jalapa, Quiché, Chimaltenango, Suchitepéquez, Baja Verapaz, Jutiapa</a:t>
            </a:r>
          </a:p>
        </p:txBody>
      </p:sp>
      <p:sp>
        <p:nvSpPr>
          <p:cNvPr id="9" name="Marcador de contenido 6">
            <a:extLst>
              <a:ext uri="{FF2B5EF4-FFF2-40B4-BE49-F238E27FC236}">
                <a16:creationId xmlns:a16="http://schemas.microsoft.com/office/drawing/2014/main" id="{92C2B9DC-9753-44E0-B8F0-1CE1CB0D51A5}"/>
              </a:ext>
            </a:extLst>
          </p:cNvPr>
          <p:cNvSpPr txBox="1">
            <a:spLocks/>
          </p:cNvSpPr>
          <p:nvPr/>
        </p:nvSpPr>
        <p:spPr>
          <a:xfrm>
            <a:off x="5790763" y="1578970"/>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12" name="Marcador de contenido 6">
            <a:extLst>
              <a:ext uri="{FF2B5EF4-FFF2-40B4-BE49-F238E27FC236}">
                <a16:creationId xmlns:a16="http://schemas.microsoft.com/office/drawing/2014/main" id="{C3FC2365-93EA-4276-BD62-359A6A454AB8}"/>
              </a:ext>
            </a:extLst>
          </p:cNvPr>
          <p:cNvSpPr txBox="1">
            <a:spLocks/>
          </p:cNvSpPr>
          <p:nvPr/>
        </p:nvSpPr>
        <p:spPr>
          <a:xfrm>
            <a:off x="5771612" y="3081161"/>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dirty="0">
                <a:ln>
                  <a:noFill/>
                </a:ln>
                <a:effectLst/>
                <a:uLnTx/>
                <a:uFillTx/>
                <a:latin typeface="Montserrat" panose="00000500000000000000" pitchFamily="2" charset="0"/>
                <a:cs typeface="Arial" panose="020B0604020202020204" pitchFamily="34" charset="0"/>
              </a:rPr>
              <a:t>Aspectos de planificación estatal</a:t>
            </a:r>
          </a:p>
        </p:txBody>
      </p:sp>
      <p:sp>
        <p:nvSpPr>
          <p:cNvPr id="13" name="CuadroTexto 12">
            <a:extLst>
              <a:ext uri="{FF2B5EF4-FFF2-40B4-BE49-F238E27FC236}">
                <a16:creationId xmlns:a16="http://schemas.microsoft.com/office/drawing/2014/main" id="{95821BB3-9F77-4C47-8C80-85FAA70C8E0B}"/>
              </a:ext>
            </a:extLst>
          </p:cNvPr>
          <p:cNvSpPr txBox="1"/>
          <p:nvPr/>
        </p:nvSpPr>
        <p:spPr>
          <a:xfrm>
            <a:off x="5790763" y="1920123"/>
            <a:ext cx="6096000" cy="1323439"/>
          </a:xfrm>
          <a:prstGeom prst="rect">
            <a:avLst/>
          </a:prstGeom>
          <a:noFill/>
        </p:spPr>
        <p:txBody>
          <a:bodyPr wrap="square">
            <a:spAutoFit/>
          </a:bodyPr>
          <a:lstStyle/>
          <a:p>
            <a:pPr marL="342900" indent="-342900">
              <a:buClr>
                <a:schemeClr val="tx1"/>
              </a:buClr>
              <a:buFont typeface="+mj-lt"/>
              <a:buAutoNum type="alphaLcPeriod"/>
            </a:pPr>
            <a:r>
              <a:rPr lang="es-GT" sz="1600" dirty="0">
                <a:solidFill>
                  <a:schemeClr val="tx1"/>
                </a:solidFill>
                <a:latin typeface="Montserrat" panose="00000500000000000000" pitchFamily="50" charset="0"/>
              </a:rPr>
              <a:t>Presupuesto vigente</a:t>
            </a:r>
            <a:r>
              <a:rPr lang="es-GT" sz="1600" dirty="0">
                <a:latin typeface="Montserrat" panose="00000500000000000000" pitchFamily="50" charset="0"/>
              </a:rPr>
              <a:t>: </a:t>
            </a:r>
            <a:r>
              <a:rPr lang="es-GT" sz="1600" b="1" dirty="0">
                <a:latin typeface="Montserrat" panose="00000500000000000000" pitchFamily="50" charset="0"/>
              </a:rPr>
              <a:t>Q. 2,262,014.00</a:t>
            </a:r>
          </a:p>
          <a:p>
            <a:pPr marL="342900" indent="-342900">
              <a:buClr>
                <a:schemeClr val="tx1"/>
              </a:buClr>
              <a:buFont typeface="+mj-lt"/>
              <a:buAutoNum type="alphaLcPeriod"/>
            </a:pPr>
            <a:r>
              <a:rPr lang="es-GT" sz="1600" dirty="0">
                <a:latin typeface="Montserrat" panose="00000500000000000000" pitchFamily="50" charset="0"/>
              </a:rPr>
              <a:t>Presupuesto ejecutado acumulado: </a:t>
            </a:r>
            <a:r>
              <a:rPr lang="es-GT" sz="1600" b="1" dirty="0">
                <a:latin typeface="Montserrat" panose="00000500000000000000" pitchFamily="50" charset="0"/>
              </a:rPr>
              <a:t>Q. 1,533,922.70</a:t>
            </a:r>
          </a:p>
          <a:p>
            <a:pPr marL="342900" indent="-342900">
              <a:buClr>
                <a:schemeClr val="tx1"/>
              </a:buClr>
              <a:buFont typeface="+mj-lt"/>
              <a:buAutoNum type="alphaLcPeriod"/>
            </a:pPr>
            <a:r>
              <a:rPr lang="es-GT" sz="1600" dirty="0">
                <a:solidFill>
                  <a:schemeClr val="tx1"/>
                </a:solidFill>
                <a:latin typeface="Montserrat" panose="00000500000000000000" pitchFamily="50" charset="0"/>
              </a:rPr>
              <a:t>Fuente de financiamiento: </a:t>
            </a:r>
            <a:r>
              <a:rPr lang="es-GT" sz="1600" b="1" dirty="0">
                <a:solidFill>
                  <a:schemeClr val="tx1"/>
                </a:solidFill>
                <a:latin typeface="Montserrat" panose="00000500000000000000" pitchFamily="50" charset="0"/>
              </a:rPr>
              <a:t>11 Ingresos corrientes</a:t>
            </a:r>
            <a:endParaRPr lang="es-GT" sz="1600" b="1" dirty="0">
              <a:latin typeface="Montserrat" panose="00000500000000000000" pitchFamily="50" charset="0"/>
            </a:endParaRPr>
          </a:p>
        </p:txBody>
      </p:sp>
      <p:sp>
        <p:nvSpPr>
          <p:cNvPr id="16" name="CuadroTexto 15">
            <a:extLst>
              <a:ext uri="{FF2B5EF4-FFF2-40B4-BE49-F238E27FC236}">
                <a16:creationId xmlns:a16="http://schemas.microsoft.com/office/drawing/2014/main" id="{B3E4038C-83F5-4088-A82E-650C7EC14597}"/>
              </a:ext>
            </a:extLst>
          </p:cNvPr>
          <p:cNvSpPr txBox="1"/>
          <p:nvPr/>
        </p:nvSpPr>
        <p:spPr>
          <a:xfrm>
            <a:off x="5790763" y="3454992"/>
            <a:ext cx="5726719" cy="2605842"/>
          </a:xfrm>
          <a:prstGeom prst="rect">
            <a:avLst/>
          </a:prstGeom>
          <a:noFill/>
        </p:spPr>
        <p:txBody>
          <a:bodyPr wrap="square">
            <a:spAutoFit/>
          </a:bodyPr>
          <a:lstStyle/>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Programa</a:t>
            </a:r>
            <a:r>
              <a:rPr lang="es-GT" sz="16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Meta: Vigente </a:t>
            </a:r>
            <a:r>
              <a:rPr lang="es-GT" b="1" kern="1200" dirty="0">
                <a:solidFill>
                  <a:schemeClr val="tx1"/>
                </a:solidFill>
                <a:latin typeface="Montserrat" panose="00000500000000000000" pitchFamily="2" charset="0"/>
                <a:cs typeface="Arial" panose="020B0604020202020204" pitchFamily="34" charset="0"/>
              </a:rPr>
              <a:t>19</a:t>
            </a:r>
            <a:r>
              <a:rPr lang="es-GT" sz="1600" b="1" kern="1200" dirty="0">
                <a:solidFill>
                  <a:schemeClr val="tx1"/>
                </a:solidFill>
                <a:latin typeface="Montserrat" panose="00000500000000000000" pitchFamily="2" charset="0"/>
                <a:cs typeface="Arial" panose="020B0604020202020204" pitchFamily="34" charset="0"/>
              </a:rPr>
              <a:t>, Ejecutado Acumulado </a:t>
            </a:r>
            <a:r>
              <a:rPr lang="es-GT" b="1" kern="1200" dirty="0">
                <a:solidFill>
                  <a:schemeClr val="tx1"/>
                </a:solidFill>
                <a:latin typeface="Montserrat" panose="00000500000000000000" pitchFamily="2" charset="0"/>
                <a:cs typeface="Arial" panose="020B0604020202020204" pitchFamily="34" charset="0"/>
              </a:rPr>
              <a:t>19</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Población beneficiada: </a:t>
            </a:r>
            <a:r>
              <a:rPr lang="es-GT" sz="1600" kern="1200" dirty="0">
                <a:solidFill>
                  <a:schemeClr val="tx1"/>
                </a:solidFill>
                <a:latin typeface="Montserrat" panose="00000500000000000000" pitchFamily="2" charset="0"/>
                <a:cs typeface="Arial" panose="020B0604020202020204" pitchFamily="34" charset="0"/>
              </a:rPr>
              <a:t>dependencias del Organismo Ejecutivo y otros sectores</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Ubicación geográfica: </a:t>
            </a:r>
            <a:r>
              <a:rPr lang="es-GT" sz="1600" kern="1200" dirty="0">
                <a:solidFill>
                  <a:schemeClr val="tx1"/>
                </a:solidFill>
                <a:latin typeface="Montserrat" panose="00000500000000000000" pitchFamily="2" charset="0"/>
                <a:cs typeface="Arial" panose="020B0604020202020204" pitchFamily="34" charset="0"/>
              </a:rPr>
              <a:t>Guatemala, ciudad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Plazo de ejecución: </a:t>
            </a:r>
            <a:r>
              <a:rPr lang="es-GT" sz="1600" kern="1200" dirty="0">
                <a:solidFill>
                  <a:schemeClr val="tx1"/>
                </a:solidFill>
                <a:latin typeface="Montserrat" panose="00000500000000000000" pitchFamily="2" charset="0"/>
                <a:cs typeface="Arial" panose="020B0604020202020204" pitchFamily="34" charset="0"/>
              </a:rPr>
              <a:t>Enero-diciembre 2021</a:t>
            </a:r>
          </a:p>
        </p:txBody>
      </p:sp>
      <p:sp>
        <p:nvSpPr>
          <p:cNvPr id="11" name="CuadroTexto 10">
            <a:extLst>
              <a:ext uri="{FF2B5EF4-FFF2-40B4-BE49-F238E27FC236}">
                <a16:creationId xmlns:a16="http://schemas.microsoft.com/office/drawing/2014/main" id="{A19200C4-5AA9-4628-A0E2-6B208BC8EEF2}"/>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30D8F05E-97FD-F642-9EA0-D021854081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89" y="3546082"/>
            <a:ext cx="3557014" cy="2367638"/>
          </a:xfrm>
          <a:prstGeom prst="rect">
            <a:avLst/>
          </a:prstGeom>
        </p:spPr>
      </p:pic>
    </p:spTree>
    <p:extLst>
      <p:ext uri="{BB962C8B-B14F-4D97-AF65-F5344CB8AC3E}">
        <p14:creationId xmlns:p14="http://schemas.microsoft.com/office/powerpoint/2010/main" val="131077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41605" y="472999"/>
            <a:ext cx="8782881"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1B95AC42-4307-4549-B605-900CD30E0E1E}"/>
              </a:ext>
            </a:extLst>
          </p:cNvPr>
          <p:cNvSpPr txBox="1">
            <a:spLocks/>
          </p:cNvSpPr>
          <p:nvPr/>
        </p:nvSpPr>
        <p:spPr>
          <a:xfrm>
            <a:off x="541605" y="1524513"/>
            <a:ext cx="4888245" cy="13705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buClrTx/>
              <a:buSzPct val="140000"/>
              <a:defRPr/>
            </a:pPr>
            <a:r>
              <a:rPr lang="es-GT" sz="1600">
                <a:solidFill>
                  <a:prstClr val="black"/>
                </a:solidFill>
                <a:latin typeface="Montserrat" panose="00000500000000000000" pitchFamily="2" charset="0"/>
                <a:cs typeface="Arial" panose="020B0604020202020204" pitchFamily="34" charset="0"/>
              </a:rPr>
              <a:t>Servidores Públicos y ciudadanos formados y capacitados en cultura de paz, respeto a los derechos humanos y mecanismos de diálogo: </a:t>
            </a:r>
            <a:r>
              <a:rPr lang="es-GT" sz="1600" b="1">
                <a:solidFill>
                  <a:prstClr val="black"/>
                </a:solidFill>
                <a:latin typeface="Montserrat" panose="00000500000000000000" pitchFamily="2" charset="0"/>
                <a:cs typeface="Arial" panose="020B0604020202020204" pitchFamily="34" charset="0"/>
              </a:rPr>
              <a:t>4661 personas</a:t>
            </a:r>
          </a:p>
          <a:p>
            <a:pPr marL="0" marR="0" lvl="0" indent="0" algn="just" defTabSz="914400" rtl="0" eaLnBrk="1" fontAlgn="auto" latinLnBrk="0" hangingPunct="1">
              <a:lnSpc>
                <a:spcPct val="90000"/>
              </a:lnSpc>
              <a:spcBef>
                <a:spcPts val="1000"/>
              </a:spcBef>
              <a:spcAft>
                <a:spcPts val="0"/>
              </a:spcAft>
              <a:buClrTx/>
              <a:buSzPct val="140000"/>
              <a:buNone/>
              <a:tabLst/>
              <a:defRPr/>
            </a:pPr>
            <a:r>
              <a:rPr lang="es-GT" sz="1500">
                <a:solidFill>
                  <a:prstClr val="black"/>
                </a:solidFill>
                <a:latin typeface="Montserrat" panose="00000500000000000000" pitchFamily="2" charset="0"/>
                <a:cs typeface="Arial" panose="020B0604020202020204" pitchFamily="34" charset="0"/>
              </a:rPr>
              <a:t>     </a:t>
            </a:r>
            <a:endParaRPr kumimoji="0" lang="es-GT"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Pentágono 3">
            <a:extLst>
              <a:ext uri="{FF2B5EF4-FFF2-40B4-BE49-F238E27FC236}">
                <a16:creationId xmlns:a16="http://schemas.microsoft.com/office/drawing/2014/main" id="{34831A85-6116-4D26-81E3-EA6AFB3CCB08}"/>
              </a:ext>
            </a:extLst>
          </p:cNvPr>
          <p:cNvSpPr/>
          <p:nvPr/>
        </p:nvSpPr>
        <p:spPr>
          <a:xfrm>
            <a:off x="541605" y="2824455"/>
            <a:ext cx="4674053" cy="1209089"/>
          </a:xfrm>
          <a:prstGeom prst="homePlat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200" dirty="0">
                <a:solidFill>
                  <a:schemeClr val="tx1"/>
                </a:solidFill>
              </a:rPr>
              <a:t>A través de talleres en ‘‘Derechos Humanos, Cultura de </a:t>
            </a:r>
          </a:p>
          <a:p>
            <a:pPr algn="ctr"/>
            <a:r>
              <a:rPr lang="es-GT" sz="1200" dirty="0">
                <a:solidFill>
                  <a:schemeClr val="tx1"/>
                </a:solidFill>
              </a:rPr>
              <a:t>Paz y Diálogo como Herramienta para Prevenir Conflictos’’; ‘‘Construyendo una Cultura de Paz’’ y ‘‘Resolución de Conflictos Hacia una Cultura de Paz’.</a:t>
            </a:r>
            <a:endParaRPr lang="es-GT" sz="1200" dirty="0">
              <a:solidFill>
                <a:srgbClr val="FF0000"/>
              </a:solidFill>
            </a:endParaRPr>
          </a:p>
        </p:txBody>
      </p:sp>
      <p:sp>
        <p:nvSpPr>
          <p:cNvPr id="9" name="Marcador de contenido 6">
            <a:extLst>
              <a:ext uri="{FF2B5EF4-FFF2-40B4-BE49-F238E27FC236}">
                <a16:creationId xmlns:a16="http://schemas.microsoft.com/office/drawing/2014/main" id="{1C08B4BB-C53D-400C-84B8-FC7392F30CDC}"/>
              </a:ext>
            </a:extLst>
          </p:cNvPr>
          <p:cNvSpPr txBox="1">
            <a:spLocks/>
          </p:cNvSpPr>
          <p:nvPr/>
        </p:nvSpPr>
        <p:spPr>
          <a:xfrm>
            <a:off x="5673138" y="1524513"/>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12" name="Marcador de contenido 6">
            <a:extLst>
              <a:ext uri="{FF2B5EF4-FFF2-40B4-BE49-F238E27FC236}">
                <a16:creationId xmlns:a16="http://schemas.microsoft.com/office/drawing/2014/main" id="{69934CA1-DA03-439B-ADCC-E30E08FECA58}"/>
              </a:ext>
            </a:extLst>
          </p:cNvPr>
          <p:cNvSpPr txBox="1">
            <a:spLocks/>
          </p:cNvSpPr>
          <p:nvPr/>
        </p:nvSpPr>
        <p:spPr>
          <a:xfrm>
            <a:off x="5681376" y="3001875"/>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rPr>
              <a:t>Aspectos de planificación estatal</a:t>
            </a:r>
          </a:p>
        </p:txBody>
      </p:sp>
      <p:sp>
        <p:nvSpPr>
          <p:cNvPr id="13" name="CuadroTexto 12">
            <a:extLst>
              <a:ext uri="{FF2B5EF4-FFF2-40B4-BE49-F238E27FC236}">
                <a16:creationId xmlns:a16="http://schemas.microsoft.com/office/drawing/2014/main" id="{9ECB512C-17D2-4DCB-9D73-C7A1088D1C3E}"/>
              </a:ext>
            </a:extLst>
          </p:cNvPr>
          <p:cNvSpPr txBox="1"/>
          <p:nvPr/>
        </p:nvSpPr>
        <p:spPr>
          <a:xfrm>
            <a:off x="5681376" y="1849090"/>
            <a:ext cx="6096000" cy="923330"/>
          </a:xfrm>
          <a:prstGeom prst="rect">
            <a:avLst/>
          </a:prstGeom>
          <a:noFill/>
        </p:spPr>
        <p:txBody>
          <a:bodyPr wrap="square">
            <a:spAutoFit/>
          </a:bodyPr>
          <a:lstStyle/>
          <a:p>
            <a:pPr marL="342900" indent="-342900">
              <a:buClr>
                <a:schemeClr val="tx1"/>
              </a:buClr>
              <a:buFont typeface="+mj-lt"/>
              <a:buAutoNum type="alphaLcPeriod"/>
            </a:pPr>
            <a:r>
              <a:rPr lang="es-GT" sz="1800" dirty="0">
                <a:solidFill>
                  <a:schemeClr val="tx1"/>
                </a:solidFill>
              </a:rPr>
              <a:t>Presupuesto vigente</a:t>
            </a:r>
            <a:r>
              <a:rPr lang="es-GT" sz="1800" dirty="0"/>
              <a:t>: </a:t>
            </a:r>
            <a:r>
              <a:rPr lang="es-GT" sz="1800" b="1" dirty="0"/>
              <a:t>Q. 301,775.00</a:t>
            </a:r>
          </a:p>
          <a:p>
            <a:pPr marL="342900" indent="-342900">
              <a:buClr>
                <a:schemeClr val="tx1"/>
              </a:buClr>
              <a:buFont typeface="+mj-lt"/>
              <a:buAutoNum type="alphaLcPeriod"/>
            </a:pPr>
            <a:r>
              <a:rPr lang="es-GT" sz="1800" dirty="0"/>
              <a:t>Presupuesto ejecutado acumulado: </a:t>
            </a:r>
            <a:r>
              <a:rPr lang="es-GT" sz="1800" b="1" dirty="0"/>
              <a:t>Q. 167,988.00</a:t>
            </a:r>
          </a:p>
          <a:p>
            <a:pPr marL="342900" indent="-342900">
              <a:buClr>
                <a:schemeClr val="tx1"/>
              </a:buClr>
              <a:buFont typeface="+mj-lt"/>
              <a:buAutoNum type="alphaLcPeriod"/>
            </a:pPr>
            <a:r>
              <a:rPr lang="es-GT" sz="1800" dirty="0"/>
              <a:t>Fuente de financiamiento: </a:t>
            </a:r>
            <a:r>
              <a:rPr lang="es-GT" sz="1800" b="1" dirty="0"/>
              <a:t>11 Ingresos Corrientes</a:t>
            </a:r>
            <a:endParaRPr lang="es-GT" dirty="0"/>
          </a:p>
        </p:txBody>
      </p:sp>
      <p:sp>
        <p:nvSpPr>
          <p:cNvPr id="16" name="CuadroTexto 15">
            <a:extLst>
              <a:ext uri="{FF2B5EF4-FFF2-40B4-BE49-F238E27FC236}">
                <a16:creationId xmlns:a16="http://schemas.microsoft.com/office/drawing/2014/main" id="{3CF16C14-0123-4087-A1F4-B65F02D466C2}"/>
              </a:ext>
            </a:extLst>
          </p:cNvPr>
          <p:cNvSpPr txBox="1"/>
          <p:nvPr/>
        </p:nvSpPr>
        <p:spPr>
          <a:xfrm>
            <a:off x="5673138" y="3403705"/>
            <a:ext cx="6096000" cy="2605842"/>
          </a:xfrm>
          <a:prstGeom prst="rect">
            <a:avLst/>
          </a:prstGeom>
          <a:noFill/>
        </p:spPr>
        <p:txBody>
          <a:bodyPr wrap="square">
            <a:spAutoFit/>
          </a:bodyPr>
          <a:lstStyle/>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Programa</a:t>
            </a:r>
            <a:r>
              <a:rPr lang="es-GT" sz="16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Meta: </a:t>
            </a:r>
            <a:r>
              <a:rPr lang="es-GT" sz="1600" b="1" dirty="0">
                <a:latin typeface="Montserrat" panose="00000500000000000000" pitchFamily="2" charset="0"/>
                <a:cs typeface="Arial" panose="020B0604020202020204" pitchFamily="34" charset="0"/>
              </a:rPr>
              <a:t>Vigente</a:t>
            </a:r>
            <a:r>
              <a:rPr lang="es-GT" sz="1600" kern="1200" dirty="0">
                <a:solidFill>
                  <a:schemeClr val="tx1"/>
                </a:solidFill>
                <a:latin typeface="Montserrat" panose="00000500000000000000" pitchFamily="2" charset="0"/>
                <a:cs typeface="Arial" panose="020B0604020202020204" pitchFamily="34" charset="0"/>
              </a:rPr>
              <a:t> </a:t>
            </a:r>
            <a:r>
              <a:rPr lang="es-GT" b="1" kern="1200" dirty="0">
                <a:solidFill>
                  <a:schemeClr val="tx1"/>
                </a:solidFill>
                <a:latin typeface="Montserrat" panose="00000500000000000000" pitchFamily="2" charset="0"/>
                <a:cs typeface="Arial" panose="020B0604020202020204" pitchFamily="34" charset="0"/>
              </a:rPr>
              <a:t>4661</a:t>
            </a:r>
            <a:r>
              <a:rPr lang="es-GT" sz="1600" b="1" kern="1200" dirty="0">
                <a:solidFill>
                  <a:schemeClr val="tx1"/>
                </a:solidFill>
                <a:latin typeface="Montserrat" panose="00000500000000000000" pitchFamily="2" charset="0"/>
                <a:cs typeface="Arial" panose="020B0604020202020204" pitchFamily="34" charset="0"/>
              </a:rPr>
              <a:t>, Ejecutado Acumulado </a:t>
            </a:r>
            <a:r>
              <a:rPr lang="es-GT" b="1" kern="1200" dirty="0">
                <a:solidFill>
                  <a:schemeClr val="tx1"/>
                </a:solidFill>
                <a:latin typeface="Montserrat" panose="00000500000000000000" pitchFamily="2" charset="0"/>
                <a:cs typeface="Arial" panose="020B0604020202020204" pitchFamily="34" charset="0"/>
              </a:rPr>
              <a:t>4661</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Población beneficiada: </a:t>
            </a:r>
            <a:r>
              <a:rPr lang="es-GT" sz="1600" kern="1200" dirty="0">
                <a:solidFill>
                  <a:schemeClr val="tx1"/>
                </a:solidFill>
                <a:latin typeface="Montserrat" panose="00000500000000000000" pitchFamily="2" charset="0"/>
                <a:cs typeface="Arial" panose="020B0604020202020204" pitchFamily="34" charset="0"/>
              </a:rPr>
              <a:t>Servidores Públicos y otros sectores</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Ubicación geográfica: </a:t>
            </a:r>
            <a:r>
              <a:rPr lang="es-GT" sz="1600" kern="1200" dirty="0">
                <a:solidFill>
                  <a:schemeClr val="tx1"/>
                </a:solidFill>
                <a:latin typeface="Montserrat" panose="00000500000000000000" pitchFamily="2" charset="0"/>
                <a:cs typeface="Arial" panose="020B0604020202020204" pitchFamily="34" charset="0"/>
              </a:rPr>
              <a:t>Guatemala, ciudad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Plazo de ejecución: </a:t>
            </a:r>
            <a:r>
              <a:rPr lang="es-GT" sz="1600" kern="1200" dirty="0">
                <a:solidFill>
                  <a:schemeClr val="tx1"/>
                </a:solidFill>
                <a:latin typeface="Montserrat" panose="00000500000000000000" pitchFamily="2" charset="0"/>
                <a:cs typeface="Arial" panose="020B0604020202020204" pitchFamily="34" charset="0"/>
              </a:rPr>
              <a:t>Enero-diciembre 2021</a:t>
            </a:r>
          </a:p>
        </p:txBody>
      </p:sp>
      <p:sp>
        <p:nvSpPr>
          <p:cNvPr id="14" name="CuadroTexto 13">
            <a:extLst>
              <a:ext uri="{FF2B5EF4-FFF2-40B4-BE49-F238E27FC236}">
                <a16:creationId xmlns:a16="http://schemas.microsoft.com/office/drawing/2014/main" id="{AD3AA3FC-82CB-4343-82CA-B68E12D45844}"/>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798B2026-6A61-CB43-9650-5EA5815F2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02" y="4082714"/>
            <a:ext cx="3220936" cy="2143936"/>
          </a:xfrm>
          <a:prstGeom prst="rect">
            <a:avLst/>
          </a:prstGeom>
        </p:spPr>
      </p:pic>
    </p:spTree>
    <p:extLst>
      <p:ext uri="{BB962C8B-B14F-4D97-AF65-F5344CB8AC3E}">
        <p14:creationId xmlns:p14="http://schemas.microsoft.com/office/powerpoint/2010/main" val="375596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90;p2">
            <a:extLst>
              <a:ext uri="{FF2B5EF4-FFF2-40B4-BE49-F238E27FC236}">
                <a16:creationId xmlns:a16="http://schemas.microsoft.com/office/drawing/2014/main" id="{5B426CCD-F816-432A-96A3-08E552ED85D7}"/>
              </a:ext>
            </a:extLst>
          </p:cNvPr>
          <p:cNvSpPr txBox="1">
            <a:spLocks noGrp="1"/>
          </p:cNvSpPr>
          <p:nvPr>
            <p:ph type="title"/>
          </p:nvPr>
        </p:nvSpPr>
        <p:spPr>
          <a:xfrm>
            <a:off x="684475" y="396797"/>
            <a:ext cx="8886825" cy="839788"/>
          </a:xfrm>
          <a:prstGeom prst="rect">
            <a:avLst/>
          </a:prstGeom>
          <a:noFill/>
          <a:ln>
            <a:noFill/>
          </a:ln>
        </p:spPr>
        <p:txBody>
          <a:bodyPr spcFirstLastPara="1" wrap="square" lIns="91425" tIns="45700" rIns="91425" bIns="45700" anchor="ctr" anchorCtr="0">
            <a:normAutofit/>
          </a:bodyPr>
          <a:lstStyle/>
          <a:p>
            <a:pPr lvl="0">
              <a:buClr>
                <a:srgbClr val="003353"/>
              </a:buClr>
              <a:buSzPts val="2400"/>
            </a:pPr>
            <a:r>
              <a:rPr lang="es-GT" sz="2400" b="1" dirty="0">
                <a:solidFill>
                  <a:srgbClr val="18293B"/>
                </a:solidFill>
                <a:latin typeface="Montserrat" panose="00000500000000000000" pitchFamily="2" charset="0"/>
                <a:cs typeface="Arial" panose="020B0604020202020204" pitchFamily="34" charset="0"/>
              </a:rPr>
              <a:t>PRINCIPALES FUNCIONES DE LA COPADEH</a:t>
            </a:r>
            <a:endParaRPr dirty="0">
              <a:solidFill>
                <a:srgbClr val="18293B"/>
              </a:solidFill>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a:bodyPr>
          <a:lstStyle/>
          <a:p>
            <a:pPr marL="457200" lvl="1" indent="0">
              <a:buNone/>
            </a:pPr>
            <a:endParaRPr lang="es-GT" b="1">
              <a:latin typeface="Arial" panose="020B0604020202020204" pitchFamily="34" charset="0"/>
              <a:cs typeface="Arial" panose="020B0604020202020204" pitchFamily="34" charset="0"/>
            </a:endParaRPr>
          </a:p>
          <a:p>
            <a:pPr marL="457200" lvl="1" indent="0">
              <a:buNone/>
            </a:pPr>
            <a:r>
              <a:rPr lang="es-GT" b="1">
                <a:latin typeface="Arial" panose="020B0604020202020204" pitchFamily="34" charset="0"/>
                <a:cs typeface="Arial" panose="020B0604020202020204" pitchFamily="34" charset="0"/>
              </a:rPr>
              <a:t> </a:t>
            </a:r>
            <a:br>
              <a:rPr lang="es-GT">
                <a:latin typeface="Arial" panose="020B0604020202020204" pitchFamily="34" charset="0"/>
                <a:cs typeface="Arial" panose="020B0604020202020204" pitchFamily="34" charset="0"/>
              </a:rPr>
            </a:br>
            <a:endParaRPr lang="es-GT" sz="4000" b="1">
              <a:solidFill>
                <a:srgbClr val="0070C0"/>
              </a:solidFill>
              <a:latin typeface="Arial" panose="020B0604020202020204" pitchFamily="34" charset="0"/>
              <a:cs typeface="Arial" panose="020B0604020202020204" pitchFamily="34" charset="0"/>
            </a:endParaRPr>
          </a:p>
          <a:p>
            <a:pPr lvl="1"/>
            <a:endParaRPr lang="es-GT">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47065ABC-A383-4769-B6DD-F61A4FB9A978}"/>
              </a:ext>
            </a:extLst>
          </p:cNvPr>
          <p:cNvSpPr txBox="1">
            <a:spLocks/>
          </p:cNvSpPr>
          <p:nvPr/>
        </p:nvSpPr>
        <p:spPr>
          <a:xfrm>
            <a:off x="684475" y="1365839"/>
            <a:ext cx="10147648" cy="487267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00000"/>
              </a:lnSpc>
              <a:buFont typeface="Arial"/>
              <a:buNone/>
            </a:pPr>
            <a:r>
              <a:rPr lang="es-GT" sz="1800" b="1">
                <a:latin typeface="Montserrat" panose="00000500000000000000" pitchFamily="2" charset="0"/>
                <a:cs typeface="Arial" panose="020B0604020202020204" pitchFamily="34" charset="0"/>
              </a:rPr>
              <a:t>De conformidad con las normas que regulan su funcionamiento, las </a:t>
            </a:r>
            <a:r>
              <a:rPr lang="es-GT" sz="1800" b="1">
                <a:solidFill>
                  <a:schemeClr val="tx1"/>
                </a:solidFill>
                <a:latin typeface="Montserrat" panose="00000500000000000000" pitchFamily="2" charset="0"/>
                <a:cs typeface="Arial" panose="020B0604020202020204" pitchFamily="34" charset="0"/>
              </a:rPr>
              <a:t>principales funciones de la COPADEH son: </a:t>
            </a:r>
          </a:p>
          <a:p>
            <a:pPr lvl="1" algn="just">
              <a:lnSpc>
                <a:spcPct val="120000"/>
              </a:lnSpc>
              <a:buClr>
                <a:schemeClr val="tx1"/>
              </a:buClr>
              <a:buSzPct val="145000"/>
              <a:buFont typeface="Arial" panose="020B0604020202020204" pitchFamily="34" charset="0"/>
              <a:buChar char="•"/>
            </a:pPr>
            <a:r>
              <a:rPr lang="es-GT" sz="1800">
                <a:solidFill>
                  <a:srgbClr val="000000"/>
                </a:solidFill>
                <a:latin typeface="Montserrat" panose="00000500000000000000" pitchFamily="2" charset="0"/>
                <a:ea typeface="Calibri" panose="020F0502020204030204" pitchFamily="34" charset="0"/>
                <a:cs typeface="Times New Roman" panose="02020603050405020304" pitchFamily="18" charset="0"/>
              </a:rPr>
              <a:t>Asesorar a las dependencias del Organismo Ejecutivo en la promoción e implementación de acciones y mecanismos en materia de paz, derechos humanos y conflictividad.</a:t>
            </a:r>
          </a:p>
          <a:p>
            <a:pPr lvl="1" algn="just">
              <a:lnSpc>
                <a:spcPct val="120000"/>
              </a:lnSpc>
              <a:buClr>
                <a:schemeClr val="tx1"/>
              </a:buClr>
              <a:buSzPct val="145000"/>
            </a:pPr>
            <a:r>
              <a:rPr lang="es-GT" sz="1800">
                <a:solidFill>
                  <a:srgbClr val="000000"/>
                </a:solidFill>
                <a:latin typeface="Montserrat" panose="00000500000000000000" pitchFamily="2" charset="0"/>
                <a:ea typeface="Calibri" panose="020F0502020204030204" pitchFamily="34" charset="0"/>
                <a:cs typeface="Times New Roman" panose="02020603050405020304" pitchFamily="18" charset="0"/>
              </a:rPr>
              <a:t>Impulsar el cumplimiento de los compromisos adquiridos por el Gobierno de Guatemala en materia de los Acuerdos de Paz e instrumentos derivados de aquellos.</a:t>
            </a:r>
          </a:p>
          <a:p>
            <a:pPr lvl="1" algn="just">
              <a:lnSpc>
                <a:spcPct val="120000"/>
              </a:lnSpc>
              <a:buClr>
                <a:schemeClr val="tx1"/>
              </a:buClr>
              <a:buSzPct val="145000"/>
            </a:pPr>
            <a:r>
              <a:rPr lang="es-GT" sz="1800">
                <a:solidFill>
                  <a:srgbClr val="000000"/>
                </a:solidFill>
                <a:latin typeface="Montserrat" panose="00000500000000000000" pitchFamily="2" charset="0"/>
                <a:ea typeface="Calibri" panose="020F0502020204030204" pitchFamily="34" charset="0"/>
                <a:cs typeface="Times New Roman" panose="02020603050405020304" pitchFamily="18" charset="0"/>
              </a:rPr>
              <a:t>Coordinar con las Dependencias del Organismo Ejecutivo la atención efectiva de los conflictos sociales, ambientales y agrarios, así como de cualquier otra índole a través de la cultura de paz y de diálogo entre las partes involucradas con el objetivo de alcanzar acuerdos sustentables para la construcción de una ciudadanía y la responsabilidad social-empresarial.</a:t>
            </a:r>
            <a:endParaRPr lang="es-GT" sz="3200">
              <a:solidFill>
                <a:srgbClr val="000000"/>
              </a:solidFill>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12407" y="455573"/>
            <a:ext cx="886391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8" name="Marcador de contenido 6">
            <a:extLst>
              <a:ext uri="{FF2B5EF4-FFF2-40B4-BE49-F238E27FC236}">
                <a16:creationId xmlns:a16="http://schemas.microsoft.com/office/drawing/2014/main" id="{71465FA7-E735-408E-8491-0B9B14CB6D61}"/>
              </a:ext>
            </a:extLst>
          </p:cNvPr>
          <p:cNvSpPr txBox="1">
            <a:spLocks/>
          </p:cNvSpPr>
          <p:nvPr/>
        </p:nvSpPr>
        <p:spPr>
          <a:xfrm>
            <a:off x="553389" y="1495804"/>
            <a:ext cx="4817681" cy="1067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buClrTx/>
              <a:buSzPct val="140000"/>
              <a:defRPr/>
            </a:pPr>
            <a:r>
              <a:rPr lang="es-GT" sz="1600">
                <a:solidFill>
                  <a:prstClr val="black"/>
                </a:solidFill>
                <a:latin typeface="Montserrat" panose="00000500000000000000" pitchFamily="2" charset="0"/>
                <a:cs typeface="Arial" panose="020B0604020202020204" pitchFamily="34" charset="0"/>
              </a:rPr>
              <a:t>Instituciones públicas asesoradas y coordinadas para el enfoque de derechos humanos: </a:t>
            </a:r>
          </a:p>
          <a:p>
            <a:pPr lvl="0" algn="just">
              <a:lnSpc>
                <a:spcPct val="120000"/>
              </a:lnSpc>
              <a:buClrTx/>
              <a:buSzPct val="140000"/>
              <a:defRPr/>
            </a:pPr>
            <a:r>
              <a:rPr lang="es-GT" sz="1600">
                <a:solidFill>
                  <a:prstClr val="black"/>
                </a:solidFill>
                <a:latin typeface="Montserrat" panose="00000500000000000000" pitchFamily="2" charset="0"/>
                <a:cs typeface="Arial" panose="020B0604020202020204" pitchFamily="34" charset="0"/>
              </a:rPr>
              <a:t>158 documentos     </a:t>
            </a:r>
            <a:endParaRPr kumimoji="0" lang="es-GT"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92A2CD66-4A58-46E9-B00A-43AC97A256B6}"/>
              </a:ext>
            </a:extLst>
          </p:cNvPr>
          <p:cNvSpPr txBox="1">
            <a:spLocks/>
          </p:cNvSpPr>
          <p:nvPr/>
        </p:nvSpPr>
        <p:spPr>
          <a:xfrm>
            <a:off x="5790763" y="1518091"/>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12" name="Marcador de contenido 6">
            <a:extLst>
              <a:ext uri="{FF2B5EF4-FFF2-40B4-BE49-F238E27FC236}">
                <a16:creationId xmlns:a16="http://schemas.microsoft.com/office/drawing/2014/main" id="{23D5BA65-5EF2-4CF7-A0DC-65DFFDC5E016}"/>
              </a:ext>
            </a:extLst>
          </p:cNvPr>
          <p:cNvSpPr txBox="1">
            <a:spLocks/>
          </p:cNvSpPr>
          <p:nvPr/>
        </p:nvSpPr>
        <p:spPr>
          <a:xfrm>
            <a:off x="5790763" y="2925917"/>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rPr>
              <a:t>Aspectos de planificación estatal</a:t>
            </a:r>
          </a:p>
        </p:txBody>
      </p:sp>
      <p:sp>
        <p:nvSpPr>
          <p:cNvPr id="13" name="Pentágono 3">
            <a:extLst>
              <a:ext uri="{FF2B5EF4-FFF2-40B4-BE49-F238E27FC236}">
                <a16:creationId xmlns:a16="http://schemas.microsoft.com/office/drawing/2014/main" id="{9285E33E-5453-48B7-8775-A83FF3F34F9C}"/>
              </a:ext>
            </a:extLst>
          </p:cNvPr>
          <p:cNvSpPr/>
          <p:nvPr/>
        </p:nvSpPr>
        <p:spPr>
          <a:xfrm>
            <a:off x="612635" y="2989037"/>
            <a:ext cx="4674053" cy="939194"/>
          </a:xfrm>
          <a:prstGeom prst="homePlat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200">
                <a:solidFill>
                  <a:schemeClr val="tx1"/>
                </a:solidFill>
                <a:latin typeface="Montserrat" panose="00000500000000000000" pitchFamily="50" charset="0"/>
              </a:rPr>
              <a:t>Seguimiento a  23 Sentencias, 23 Medidas Cautelares, 2 Medidas Provisionales,  y 158 Informes a Órganos del Sistema Universal de Derechos Humanos y Sistema Interamericano de Derechos Humanos</a:t>
            </a:r>
          </a:p>
        </p:txBody>
      </p:sp>
      <p:sp>
        <p:nvSpPr>
          <p:cNvPr id="16" name="CuadroTexto 15">
            <a:extLst>
              <a:ext uri="{FF2B5EF4-FFF2-40B4-BE49-F238E27FC236}">
                <a16:creationId xmlns:a16="http://schemas.microsoft.com/office/drawing/2014/main" id="{9BCB66BD-5C87-44FE-B1C0-E506789D4723}"/>
              </a:ext>
            </a:extLst>
          </p:cNvPr>
          <p:cNvSpPr txBox="1"/>
          <p:nvPr/>
        </p:nvSpPr>
        <p:spPr>
          <a:xfrm>
            <a:off x="5875145" y="1810471"/>
            <a:ext cx="6096000" cy="1815882"/>
          </a:xfrm>
          <a:prstGeom prst="rect">
            <a:avLst/>
          </a:prstGeom>
          <a:noFill/>
        </p:spPr>
        <p:txBody>
          <a:bodyPr wrap="square">
            <a:spAutoFit/>
          </a:bodyPr>
          <a:lstStyle/>
          <a:p>
            <a:pPr marL="342900" indent="-342900">
              <a:buClr>
                <a:schemeClr val="tx1"/>
              </a:buClr>
              <a:buFont typeface="+mj-lt"/>
              <a:buAutoNum type="alphaLcPeriod"/>
            </a:pPr>
            <a:r>
              <a:rPr lang="es-GT" sz="1600" dirty="0">
                <a:latin typeface="Montserrat" panose="00000500000000000000" pitchFamily="50" charset="0"/>
              </a:rPr>
              <a:t>Presupuesto vigente:  </a:t>
            </a:r>
            <a:r>
              <a:rPr lang="es-GT" sz="1600" b="1" dirty="0">
                <a:latin typeface="Montserrat" panose="00000500000000000000" pitchFamily="50" charset="0"/>
              </a:rPr>
              <a:t>Q. 720,830.00</a:t>
            </a:r>
            <a:r>
              <a:rPr lang="es-GT" sz="1600" dirty="0">
                <a:latin typeface="Montserrat" panose="00000500000000000000" pitchFamily="50" charset="0"/>
              </a:rPr>
              <a:t> </a:t>
            </a:r>
          </a:p>
          <a:p>
            <a:pPr marL="342900" indent="-342900">
              <a:buClr>
                <a:schemeClr val="tx1"/>
              </a:buClr>
              <a:buFont typeface="+mj-lt"/>
              <a:buAutoNum type="alphaLcPeriod"/>
            </a:pPr>
            <a:r>
              <a:rPr lang="es-GT" sz="1600" dirty="0">
                <a:latin typeface="Montserrat" panose="00000500000000000000" pitchFamily="50" charset="0"/>
              </a:rPr>
              <a:t>Presupuesto ejecutado acumulado: </a:t>
            </a:r>
            <a:r>
              <a:rPr lang="es-GT" sz="1600" b="1" dirty="0">
                <a:latin typeface="Montserrat" panose="00000500000000000000" pitchFamily="50" charset="0"/>
              </a:rPr>
              <a:t>Q. 193,854.10 </a:t>
            </a:r>
          </a:p>
          <a:p>
            <a:pPr marL="342900" indent="-342900">
              <a:buClr>
                <a:schemeClr val="tx1"/>
              </a:buClr>
              <a:buFont typeface="+mj-lt"/>
              <a:buAutoNum type="alphaLcPeriod"/>
            </a:pPr>
            <a:r>
              <a:rPr lang="es-GT" sz="1600" dirty="0">
                <a:solidFill>
                  <a:schemeClr val="tx1"/>
                </a:solidFill>
                <a:latin typeface="Montserrat" panose="00000500000000000000" pitchFamily="50" charset="0"/>
              </a:rPr>
              <a:t>Fuente de financiamiento: </a:t>
            </a:r>
            <a:r>
              <a:rPr lang="es-GT" sz="1600" b="1" dirty="0">
                <a:solidFill>
                  <a:schemeClr val="tx1"/>
                </a:solidFill>
                <a:latin typeface="Montserrat" panose="00000500000000000000" pitchFamily="50" charset="0"/>
              </a:rPr>
              <a:t>11 Ingresos Corrientes</a:t>
            </a:r>
          </a:p>
          <a:p>
            <a:pPr>
              <a:buClr>
                <a:schemeClr val="tx1"/>
              </a:buClr>
            </a:pPr>
            <a:endParaRPr lang="es-GT" sz="1600" b="1" dirty="0">
              <a:solidFill>
                <a:schemeClr val="tx1"/>
              </a:solidFill>
              <a:latin typeface="Montserrat" panose="00000500000000000000" pitchFamily="50" charset="0"/>
            </a:endParaRPr>
          </a:p>
          <a:p>
            <a:pPr>
              <a:buClr>
                <a:schemeClr val="tx1"/>
              </a:buClr>
            </a:pPr>
            <a:endParaRPr lang="es-GT" sz="1600" b="1" dirty="0">
              <a:solidFill>
                <a:schemeClr val="tx1"/>
              </a:solidFill>
              <a:latin typeface="Montserrat" panose="00000500000000000000" pitchFamily="50" charset="0"/>
            </a:endParaRPr>
          </a:p>
        </p:txBody>
      </p:sp>
      <p:sp>
        <p:nvSpPr>
          <p:cNvPr id="17" name="CuadroTexto 16">
            <a:extLst>
              <a:ext uri="{FF2B5EF4-FFF2-40B4-BE49-F238E27FC236}">
                <a16:creationId xmlns:a16="http://schemas.microsoft.com/office/drawing/2014/main" id="{6A05622D-9508-4925-9EFA-8034695C1351}"/>
              </a:ext>
            </a:extLst>
          </p:cNvPr>
          <p:cNvSpPr txBox="1"/>
          <p:nvPr/>
        </p:nvSpPr>
        <p:spPr>
          <a:xfrm>
            <a:off x="5790763" y="3570486"/>
            <a:ext cx="5602167" cy="2882840"/>
          </a:xfrm>
          <a:prstGeom prst="rect">
            <a:avLst/>
          </a:prstGeom>
          <a:noFill/>
        </p:spPr>
        <p:txBody>
          <a:bodyPr wrap="square">
            <a:spAutoFit/>
          </a:bodyPr>
          <a:lstStyle/>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Programa</a:t>
            </a:r>
            <a:r>
              <a:rPr lang="es-GT" sz="16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Meta: </a:t>
            </a:r>
            <a:r>
              <a:rPr lang="es-GT" sz="1600" kern="1200" dirty="0">
                <a:solidFill>
                  <a:schemeClr val="tx1"/>
                </a:solidFill>
                <a:latin typeface="Montserrat" panose="00000500000000000000" pitchFamily="2" charset="0"/>
                <a:cs typeface="Arial" panose="020B0604020202020204" pitchFamily="34" charset="0"/>
              </a:rPr>
              <a:t> </a:t>
            </a:r>
            <a:r>
              <a:rPr lang="es-GT" sz="1600" b="1" kern="1200" dirty="0">
                <a:solidFill>
                  <a:schemeClr val="tx1"/>
                </a:solidFill>
                <a:latin typeface="Montserrat" panose="00000500000000000000" pitchFamily="2" charset="0"/>
                <a:cs typeface="Arial" panose="020B0604020202020204" pitchFamily="34" charset="0"/>
              </a:rPr>
              <a:t>Vigente </a:t>
            </a:r>
            <a:r>
              <a:rPr lang="es-GT" b="1" kern="1200" dirty="0">
                <a:solidFill>
                  <a:schemeClr val="tx1"/>
                </a:solidFill>
                <a:latin typeface="Montserrat" panose="00000500000000000000" pitchFamily="2" charset="0"/>
                <a:cs typeface="Arial" panose="020B0604020202020204" pitchFamily="34" charset="0"/>
              </a:rPr>
              <a:t>158</a:t>
            </a:r>
            <a:r>
              <a:rPr lang="es-GT" sz="1600" b="1" kern="1200" dirty="0">
                <a:solidFill>
                  <a:schemeClr val="tx1"/>
                </a:solidFill>
                <a:latin typeface="Montserrat" panose="00000500000000000000" pitchFamily="2" charset="0"/>
                <a:cs typeface="Arial" panose="020B0604020202020204" pitchFamily="34" charset="0"/>
              </a:rPr>
              <a:t>,  Ejecutado Acumulado </a:t>
            </a:r>
            <a:r>
              <a:rPr lang="es-GT" b="1" kern="1200" dirty="0">
                <a:solidFill>
                  <a:schemeClr val="tx1"/>
                </a:solidFill>
                <a:latin typeface="Montserrat" panose="00000500000000000000" pitchFamily="2" charset="0"/>
                <a:cs typeface="Arial" panose="020B0604020202020204" pitchFamily="34" charset="0"/>
              </a:rPr>
              <a:t>158</a:t>
            </a:r>
            <a:r>
              <a:rPr lang="es-GT" sz="1600" b="1" kern="1200" dirty="0">
                <a:solidFill>
                  <a:schemeClr val="tx1"/>
                </a:solidFill>
                <a:latin typeface="Montserrat" panose="00000500000000000000" pitchFamily="2" charset="0"/>
                <a:cs typeface="Arial" panose="020B0604020202020204" pitchFamily="34" charset="0"/>
              </a:rPr>
              <a:t>.</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Población beneficiada: </a:t>
            </a:r>
            <a:r>
              <a:rPr lang="es-GT" sz="1600" kern="1200" dirty="0">
                <a:solidFill>
                  <a:schemeClr val="tx1"/>
                </a:solidFill>
                <a:latin typeface="Montserrat" panose="00000500000000000000" pitchFamily="2" charset="0"/>
                <a:cs typeface="Arial" panose="020B0604020202020204" pitchFamily="34" charset="0"/>
              </a:rPr>
              <a:t>Instituciones públicas</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Ubicación geográfica: </a:t>
            </a:r>
            <a:r>
              <a:rPr lang="es-GT" sz="1600" kern="1200" dirty="0">
                <a:solidFill>
                  <a:schemeClr val="tx1"/>
                </a:solidFill>
                <a:latin typeface="Montserrat" panose="00000500000000000000" pitchFamily="2" charset="0"/>
                <a:cs typeface="Arial" panose="020B0604020202020204" pitchFamily="34" charset="0"/>
              </a:rPr>
              <a:t>Guatemala, ciudad</a:t>
            </a:r>
          </a:p>
          <a:p>
            <a:pPr marL="342900" lvl="0" indent="-342900">
              <a:spcBef>
                <a:spcPts val="1000"/>
              </a:spcBef>
              <a:buClr>
                <a:schemeClr val="tx1"/>
              </a:buClr>
              <a:buFont typeface="+mj-lt"/>
              <a:buAutoNum type="alphaLcPeriod"/>
              <a:defRPr/>
            </a:pPr>
            <a:r>
              <a:rPr lang="es-GT" sz="1600" b="1" kern="1200" dirty="0">
                <a:solidFill>
                  <a:schemeClr val="tx1"/>
                </a:solidFill>
                <a:latin typeface="Montserrat" panose="00000500000000000000" pitchFamily="2" charset="0"/>
                <a:cs typeface="Arial" panose="020B0604020202020204" pitchFamily="34" charset="0"/>
              </a:rPr>
              <a:t>Plazo de ejecución: </a:t>
            </a:r>
            <a:r>
              <a:rPr lang="es-GT" sz="1600" kern="1200" dirty="0">
                <a:solidFill>
                  <a:schemeClr val="tx1"/>
                </a:solidFill>
                <a:latin typeface="Montserrat" panose="00000500000000000000" pitchFamily="2" charset="0"/>
                <a:cs typeface="Arial" panose="020B0604020202020204" pitchFamily="34" charset="0"/>
              </a:rPr>
              <a:t>Enero-diciembre 2021</a:t>
            </a:r>
          </a:p>
        </p:txBody>
      </p:sp>
      <p:sp>
        <p:nvSpPr>
          <p:cNvPr id="19" name="CuadroTexto 18">
            <a:extLst>
              <a:ext uri="{FF2B5EF4-FFF2-40B4-BE49-F238E27FC236}">
                <a16:creationId xmlns:a16="http://schemas.microsoft.com/office/drawing/2014/main" id="{E720C800-DEA1-4A92-8E81-84AB3F357B0E}"/>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500F5B6A-C9EC-934D-85D4-022AAD2A8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624" y="4001042"/>
            <a:ext cx="3335185" cy="2223457"/>
          </a:xfrm>
          <a:prstGeom prst="rect">
            <a:avLst/>
          </a:prstGeom>
        </p:spPr>
      </p:pic>
    </p:spTree>
    <p:extLst>
      <p:ext uri="{BB962C8B-B14F-4D97-AF65-F5344CB8AC3E}">
        <p14:creationId xmlns:p14="http://schemas.microsoft.com/office/powerpoint/2010/main" val="415126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59741" y="425307"/>
            <a:ext cx="8855676"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8" name="Marcador de contenido 6">
            <a:extLst>
              <a:ext uri="{FF2B5EF4-FFF2-40B4-BE49-F238E27FC236}">
                <a16:creationId xmlns:a16="http://schemas.microsoft.com/office/drawing/2014/main" id="{71465FA7-E735-408E-8491-0B9B14CB6D61}"/>
              </a:ext>
            </a:extLst>
          </p:cNvPr>
          <p:cNvSpPr txBox="1">
            <a:spLocks/>
          </p:cNvSpPr>
          <p:nvPr/>
        </p:nvSpPr>
        <p:spPr>
          <a:xfrm>
            <a:off x="559741" y="1426260"/>
            <a:ext cx="4747888" cy="1209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buClrTx/>
              <a:buSzPct val="140000"/>
              <a:defRPr/>
            </a:pPr>
            <a:r>
              <a:rPr lang="es-GT" sz="1600" dirty="0">
                <a:solidFill>
                  <a:prstClr val="black"/>
                </a:solidFill>
                <a:latin typeface="Montserrat" panose="00000500000000000000" pitchFamily="2" charset="0"/>
                <a:cs typeface="Arial" panose="020B0604020202020204" pitchFamily="34" charset="0"/>
              </a:rPr>
              <a:t>Medidas de Reparación a Personas afectadas en sus derechos humanos de acuerdo a compromisos de Estado: </a:t>
            </a:r>
            <a:r>
              <a:rPr lang="es-GT" sz="1600" dirty="0">
                <a:latin typeface="Montserrat" panose="00000500000000000000" pitchFamily="2" charset="0"/>
                <a:cs typeface="Arial" panose="020B0604020202020204" pitchFamily="34" charset="0"/>
              </a:rPr>
              <a:t>11</a:t>
            </a:r>
            <a:r>
              <a:rPr lang="es-GT" sz="1600" dirty="0">
                <a:solidFill>
                  <a:prstClr val="black"/>
                </a:solidFill>
                <a:latin typeface="Montserrat" panose="00000500000000000000" pitchFamily="2" charset="0"/>
                <a:cs typeface="Arial" panose="020B0604020202020204" pitchFamily="34" charset="0"/>
              </a:rPr>
              <a:t> documentos</a:t>
            </a:r>
            <a:endParaRPr lang="es-GT" sz="1600" b="1" dirty="0">
              <a:solidFill>
                <a:prstClr val="black"/>
              </a:solidFill>
              <a:latin typeface="Montserrat" panose="00000500000000000000" pitchFamily="2" charset="0"/>
              <a:cs typeface="Arial" panose="020B0604020202020204" pitchFamily="34" charset="0"/>
            </a:endParaRPr>
          </a:p>
          <a:p>
            <a:pPr marL="0" marR="0" lvl="0" indent="0" algn="just" defTabSz="914400" rtl="0" eaLnBrk="1" fontAlgn="auto" latinLnBrk="0" hangingPunct="1">
              <a:lnSpc>
                <a:spcPct val="90000"/>
              </a:lnSpc>
              <a:spcBef>
                <a:spcPts val="1000"/>
              </a:spcBef>
              <a:spcAft>
                <a:spcPts val="0"/>
              </a:spcAft>
              <a:buClrTx/>
              <a:buSzPct val="140000"/>
              <a:buNone/>
              <a:tabLst/>
              <a:defRPr/>
            </a:pPr>
            <a:r>
              <a:rPr lang="es-GT" sz="1600" dirty="0">
                <a:solidFill>
                  <a:prstClr val="black"/>
                </a:solidFill>
                <a:latin typeface="Montserrat" panose="00000500000000000000" pitchFamily="2" charset="0"/>
                <a:cs typeface="Arial" panose="020B0604020202020204" pitchFamily="34" charset="0"/>
              </a:rPr>
              <a:t>     </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92A2CD66-4A58-46E9-B00A-43AC97A256B6}"/>
              </a:ext>
            </a:extLst>
          </p:cNvPr>
          <p:cNvSpPr txBox="1">
            <a:spLocks/>
          </p:cNvSpPr>
          <p:nvPr/>
        </p:nvSpPr>
        <p:spPr>
          <a:xfrm>
            <a:off x="5563473" y="1402821"/>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12" name="Marcador de contenido 6">
            <a:extLst>
              <a:ext uri="{FF2B5EF4-FFF2-40B4-BE49-F238E27FC236}">
                <a16:creationId xmlns:a16="http://schemas.microsoft.com/office/drawing/2014/main" id="{23D5BA65-5EF2-4CF7-A0DC-65DFFDC5E016}"/>
              </a:ext>
            </a:extLst>
          </p:cNvPr>
          <p:cNvSpPr txBox="1">
            <a:spLocks/>
          </p:cNvSpPr>
          <p:nvPr/>
        </p:nvSpPr>
        <p:spPr>
          <a:xfrm>
            <a:off x="5563473" y="3002353"/>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dirty="0">
                <a:ln>
                  <a:noFill/>
                </a:ln>
                <a:effectLst/>
                <a:uLnTx/>
                <a:uFillTx/>
                <a:latin typeface="Montserrat" panose="00000500000000000000" pitchFamily="2" charset="0"/>
                <a:cs typeface="Arial" panose="020B0604020202020204" pitchFamily="34" charset="0"/>
              </a:rPr>
              <a:t>Aspectos de planificación estatal</a:t>
            </a:r>
          </a:p>
        </p:txBody>
      </p:sp>
      <p:sp>
        <p:nvSpPr>
          <p:cNvPr id="17" name="Pentágono 3">
            <a:extLst>
              <a:ext uri="{FF2B5EF4-FFF2-40B4-BE49-F238E27FC236}">
                <a16:creationId xmlns:a16="http://schemas.microsoft.com/office/drawing/2014/main" id="{484A6A08-5188-465E-984F-58ED24968F26}"/>
              </a:ext>
            </a:extLst>
          </p:cNvPr>
          <p:cNvSpPr/>
          <p:nvPr/>
        </p:nvSpPr>
        <p:spPr>
          <a:xfrm>
            <a:off x="605021" y="2776058"/>
            <a:ext cx="4674053" cy="1209089"/>
          </a:xfrm>
          <a:prstGeom prst="homePlat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200" b="1">
                <a:solidFill>
                  <a:schemeClr val="tx1"/>
                </a:solidFill>
              </a:rPr>
              <a:t>Cumplimiento de compromisos por  Sentencias de la Corte Interamericana de Derechos Humanos a través del avance en Publicaciones en Diarios de mayor circulación y en la Página Web así como reparaciones económicas. </a:t>
            </a:r>
          </a:p>
        </p:txBody>
      </p:sp>
      <p:sp>
        <p:nvSpPr>
          <p:cNvPr id="13" name="CuadroTexto 12">
            <a:extLst>
              <a:ext uri="{FF2B5EF4-FFF2-40B4-BE49-F238E27FC236}">
                <a16:creationId xmlns:a16="http://schemas.microsoft.com/office/drawing/2014/main" id="{585E730E-ABAB-493F-BEC9-F009FA11CE59}"/>
              </a:ext>
            </a:extLst>
          </p:cNvPr>
          <p:cNvSpPr txBox="1"/>
          <p:nvPr/>
        </p:nvSpPr>
        <p:spPr>
          <a:xfrm>
            <a:off x="5577356" y="1700821"/>
            <a:ext cx="6614644" cy="1477328"/>
          </a:xfrm>
          <a:prstGeom prst="rect">
            <a:avLst/>
          </a:prstGeom>
          <a:noFill/>
        </p:spPr>
        <p:txBody>
          <a:bodyPr wrap="square">
            <a:spAutoFit/>
          </a:bodyPr>
          <a:lstStyle/>
          <a:p>
            <a:pPr marL="342900" indent="-342900">
              <a:buClr>
                <a:schemeClr val="tx1"/>
              </a:buClr>
              <a:buFont typeface="+mj-lt"/>
              <a:buAutoNum type="alphaLcPeriod"/>
            </a:pPr>
            <a:r>
              <a:rPr lang="es-GT" sz="1800" dirty="0">
                <a:solidFill>
                  <a:schemeClr val="tx1"/>
                </a:solidFill>
                <a:latin typeface="Montserrat" panose="00000500000000000000" pitchFamily="50" charset="0"/>
              </a:rPr>
              <a:t>Presupuesto vigente:  </a:t>
            </a:r>
            <a:r>
              <a:rPr lang="es-GT" sz="1800" b="1" dirty="0">
                <a:latin typeface="Montserrat" panose="00000500000000000000" pitchFamily="50" charset="0"/>
              </a:rPr>
              <a:t>Q. 3,039,071.00</a:t>
            </a:r>
            <a:r>
              <a:rPr lang="es-GT" sz="1800" dirty="0">
                <a:latin typeface="Montserrat" panose="00000500000000000000" pitchFamily="50" charset="0"/>
              </a:rPr>
              <a:t> </a:t>
            </a:r>
          </a:p>
          <a:p>
            <a:pPr marL="342900" indent="-342900">
              <a:buClr>
                <a:schemeClr val="tx1"/>
              </a:buClr>
              <a:buFont typeface="+mj-lt"/>
              <a:buAutoNum type="alphaLcPeriod"/>
            </a:pPr>
            <a:r>
              <a:rPr lang="es-GT" sz="1800" dirty="0">
                <a:latin typeface="Montserrat" panose="00000500000000000000" pitchFamily="50" charset="0"/>
              </a:rPr>
              <a:t>Presupuesto ejecutado acumulado: </a:t>
            </a:r>
            <a:r>
              <a:rPr lang="es-GT" sz="1800" b="1" dirty="0">
                <a:latin typeface="Montserrat" panose="00000500000000000000" pitchFamily="50" charset="0"/>
              </a:rPr>
              <a:t>Q. 1,983,600.84 </a:t>
            </a:r>
          </a:p>
          <a:p>
            <a:pPr marL="342900" indent="-342900">
              <a:buClr>
                <a:schemeClr val="tx1"/>
              </a:buClr>
              <a:buFont typeface="+mj-lt"/>
              <a:buAutoNum type="alphaLcPeriod"/>
            </a:pPr>
            <a:r>
              <a:rPr lang="es-GT" sz="1800" dirty="0">
                <a:solidFill>
                  <a:schemeClr val="tx1"/>
                </a:solidFill>
                <a:latin typeface="Montserrat" panose="00000500000000000000" pitchFamily="50" charset="0"/>
              </a:rPr>
              <a:t>Fuente de financiamiento: </a:t>
            </a:r>
            <a:r>
              <a:rPr lang="es-GT" sz="1800" b="1" dirty="0">
                <a:solidFill>
                  <a:schemeClr val="tx1"/>
                </a:solidFill>
                <a:latin typeface="Montserrat" panose="00000500000000000000" pitchFamily="50" charset="0"/>
              </a:rPr>
              <a:t>11 Ingresos Corrientes</a:t>
            </a:r>
          </a:p>
        </p:txBody>
      </p:sp>
      <p:sp>
        <p:nvSpPr>
          <p:cNvPr id="16" name="CuadroTexto 15">
            <a:extLst>
              <a:ext uri="{FF2B5EF4-FFF2-40B4-BE49-F238E27FC236}">
                <a16:creationId xmlns:a16="http://schemas.microsoft.com/office/drawing/2014/main" id="{1263962D-B824-477A-A0A1-22C6E6673AD2}"/>
              </a:ext>
            </a:extLst>
          </p:cNvPr>
          <p:cNvSpPr txBox="1"/>
          <p:nvPr/>
        </p:nvSpPr>
        <p:spPr>
          <a:xfrm>
            <a:off x="5618547" y="3370293"/>
            <a:ext cx="6096000" cy="3098284"/>
          </a:xfrm>
          <a:prstGeom prst="rect">
            <a:avLst/>
          </a:prstGeom>
          <a:noFill/>
        </p:spPr>
        <p:txBody>
          <a:bodyPr wrap="square">
            <a:spAutoFit/>
          </a:bodyPr>
          <a:lstStyle/>
          <a:p>
            <a:pPr marL="342900" lvl="0" indent="-342900">
              <a:spcBef>
                <a:spcPts val="1000"/>
              </a:spcBef>
              <a:buClr>
                <a:schemeClr val="tx1"/>
              </a:buClr>
              <a:buFont typeface="+mj-lt"/>
              <a:buAutoNum type="alphaLcPeriod"/>
              <a:defRPr/>
            </a:pPr>
            <a:r>
              <a:rPr lang="es-GT" sz="1800" b="1" kern="1200" dirty="0">
                <a:solidFill>
                  <a:schemeClr val="tx1"/>
                </a:solidFill>
                <a:latin typeface="Montserrat" panose="00000500000000000000" pitchFamily="2" charset="0"/>
                <a:cs typeface="Arial" panose="020B0604020202020204" pitchFamily="34" charset="0"/>
              </a:rPr>
              <a:t>Programa</a:t>
            </a:r>
            <a:r>
              <a:rPr lang="es-GT" sz="18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Clr>
                <a:schemeClr val="tx1"/>
              </a:buClr>
              <a:buFont typeface="+mj-lt"/>
              <a:buAutoNum type="alphaLcPeriod"/>
              <a:defRPr/>
            </a:pPr>
            <a:r>
              <a:rPr lang="es-GT" sz="1800" b="1" kern="1200" dirty="0">
                <a:solidFill>
                  <a:schemeClr val="tx1"/>
                </a:solidFill>
                <a:latin typeface="Montserrat" panose="00000500000000000000" pitchFamily="2" charset="0"/>
                <a:cs typeface="Arial" panose="020B0604020202020204" pitchFamily="34" charset="0"/>
              </a:rPr>
              <a:t>Meta: </a:t>
            </a:r>
            <a:r>
              <a:rPr lang="es-GT" sz="1800" kern="1200" dirty="0">
                <a:solidFill>
                  <a:schemeClr val="tx1"/>
                </a:solidFill>
                <a:latin typeface="Montserrat" panose="00000500000000000000" pitchFamily="2" charset="0"/>
                <a:cs typeface="Arial" panose="020B0604020202020204" pitchFamily="34" charset="0"/>
              </a:rPr>
              <a:t> </a:t>
            </a:r>
            <a:r>
              <a:rPr lang="es-GT" sz="1800" b="1" kern="1200" dirty="0">
                <a:solidFill>
                  <a:schemeClr val="tx1"/>
                </a:solidFill>
                <a:latin typeface="Montserrat" panose="00000500000000000000" pitchFamily="2" charset="0"/>
                <a:cs typeface="Arial" panose="020B0604020202020204" pitchFamily="34" charset="0"/>
              </a:rPr>
              <a:t>Vigente </a:t>
            </a:r>
            <a:r>
              <a:rPr lang="es-GT" b="1" kern="1200" dirty="0">
                <a:solidFill>
                  <a:schemeClr val="tx1"/>
                </a:solidFill>
                <a:latin typeface="Montserrat" panose="00000500000000000000" pitchFamily="2" charset="0"/>
                <a:cs typeface="Arial" panose="020B0604020202020204" pitchFamily="34" charset="0"/>
              </a:rPr>
              <a:t>11</a:t>
            </a:r>
            <a:r>
              <a:rPr lang="es-GT" sz="1800" b="1" kern="1200" dirty="0">
                <a:solidFill>
                  <a:schemeClr val="tx1"/>
                </a:solidFill>
                <a:latin typeface="Montserrat" panose="00000500000000000000" pitchFamily="2" charset="0"/>
                <a:cs typeface="Arial" panose="020B0604020202020204" pitchFamily="34" charset="0"/>
              </a:rPr>
              <a:t>,  Ejecutado Acumulado </a:t>
            </a:r>
            <a:r>
              <a:rPr lang="es-GT" b="1" kern="1200" dirty="0">
                <a:latin typeface="Montserrat" panose="00000500000000000000" pitchFamily="2" charset="0"/>
                <a:cs typeface="Arial" panose="020B0604020202020204" pitchFamily="34" charset="0"/>
              </a:rPr>
              <a:t>11</a:t>
            </a:r>
            <a:r>
              <a:rPr lang="es-GT" sz="1800" b="1" kern="1200" dirty="0">
                <a:solidFill>
                  <a:schemeClr val="tx1"/>
                </a:solidFill>
                <a:latin typeface="Montserrat" panose="00000500000000000000" pitchFamily="2" charset="0"/>
                <a:cs typeface="Arial" panose="020B0604020202020204" pitchFamily="34" charset="0"/>
              </a:rPr>
              <a:t>.</a:t>
            </a:r>
          </a:p>
          <a:p>
            <a:pPr marL="342900" lvl="0" indent="-342900">
              <a:spcBef>
                <a:spcPts val="1000"/>
              </a:spcBef>
              <a:buClr>
                <a:schemeClr val="tx1"/>
              </a:buClr>
              <a:buFont typeface="+mj-lt"/>
              <a:buAutoNum type="alphaLcPeriod"/>
              <a:defRPr/>
            </a:pPr>
            <a:r>
              <a:rPr lang="es-GT" sz="1800" b="1" kern="1200" dirty="0">
                <a:solidFill>
                  <a:schemeClr val="tx1"/>
                </a:solidFill>
                <a:latin typeface="Montserrat" panose="00000500000000000000" pitchFamily="2" charset="0"/>
                <a:cs typeface="Arial" panose="020B0604020202020204" pitchFamily="34" charset="0"/>
              </a:rPr>
              <a:t>Población beneficiada: </a:t>
            </a:r>
            <a:r>
              <a:rPr lang="es-GT" sz="1800" kern="1200" dirty="0">
                <a:solidFill>
                  <a:schemeClr val="tx1"/>
                </a:solidFill>
                <a:latin typeface="Montserrat" panose="00000500000000000000" pitchFamily="2" charset="0"/>
                <a:cs typeface="Arial" panose="020B0604020202020204" pitchFamily="34" charset="0"/>
              </a:rPr>
              <a:t>Instituciones públicas</a:t>
            </a:r>
          </a:p>
          <a:p>
            <a:pPr marL="342900" lvl="0" indent="-342900">
              <a:spcBef>
                <a:spcPts val="1000"/>
              </a:spcBef>
              <a:buClr>
                <a:schemeClr val="tx1"/>
              </a:buClr>
              <a:buFont typeface="+mj-lt"/>
              <a:buAutoNum type="alphaLcPeriod"/>
              <a:defRPr/>
            </a:pPr>
            <a:r>
              <a:rPr lang="es-GT" sz="1800" b="1" kern="1200" dirty="0">
                <a:solidFill>
                  <a:schemeClr val="tx1"/>
                </a:solidFill>
                <a:latin typeface="Montserrat" panose="00000500000000000000" pitchFamily="2" charset="0"/>
                <a:cs typeface="Arial" panose="020B0604020202020204" pitchFamily="34" charset="0"/>
              </a:rPr>
              <a:t>Ubicación geográfica: </a:t>
            </a:r>
            <a:r>
              <a:rPr lang="es-GT" sz="1800" kern="1200" dirty="0">
                <a:solidFill>
                  <a:schemeClr val="tx1"/>
                </a:solidFill>
                <a:latin typeface="Montserrat" panose="00000500000000000000" pitchFamily="2" charset="0"/>
                <a:cs typeface="Arial" panose="020B0604020202020204" pitchFamily="34" charset="0"/>
              </a:rPr>
              <a:t>Guatemala, ciudad</a:t>
            </a:r>
          </a:p>
          <a:p>
            <a:pPr marL="342900" lvl="0" indent="-342900">
              <a:spcBef>
                <a:spcPts val="1000"/>
              </a:spcBef>
              <a:buClr>
                <a:schemeClr val="tx1"/>
              </a:buClr>
              <a:buFont typeface="+mj-lt"/>
              <a:buAutoNum type="alphaLcPeriod"/>
              <a:defRPr/>
            </a:pPr>
            <a:r>
              <a:rPr lang="es-GT" sz="1800" b="1" kern="1200" dirty="0">
                <a:solidFill>
                  <a:schemeClr val="tx1"/>
                </a:solidFill>
                <a:latin typeface="Montserrat" panose="00000500000000000000" pitchFamily="2" charset="0"/>
                <a:cs typeface="Arial" panose="020B0604020202020204" pitchFamily="34" charset="0"/>
              </a:rPr>
              <a:t>Plazo de ejecución: </a:t>
            </a:r>
            <a:r>
              <a:rPr lang="es-GT" sz="1800" kern="1200" dirty="0">
                <a:solidFill>
                  <a:schemeClr val="tx1"/>
                </a:solidFill>
                <a:latin typeface="Montserrat" panose="00000500000000000000" pitchFamily="2" charset="0"/>
                <a:cs typeface="Arial" panose="020B0604020202020204" pitchFamily="34" charset="0"/>
              </a:rPr>
              <a:t>Enero-diciembre 2021</a:t>
            </a:r>
          </a:p>
        </p:txBody>
      </p:sp>
      <p:sp>
        <p:nvSpPr>
          <p:cNvPr id="14" name="CuadroTexto 13">
            <a:extLst>
              <a:ext uri="{FF2B5EF4-FFF2-40B4-BE49-F238E27FC236}">
                <a16:creationId xmlns:a16="http://schemas.microsoft.com/office/drawing/2014/main" id="{7880C378-A94A-435B-BDFA-AE013FAD32B1}"/>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8D2AD874-4F98-5B48-9A20-21496FCBD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899" y="4125856"/>
            <a:ext cx="3327670" cy="2218447"/>
          </a:xfrm>
          <a:prstGeom prst="rect">
            <a:avLst/>
          </a:prstGeom>
        </p:spPr>
      </p:pic>
    </p:spTree>
    <p:extLst>
      <p:ext uri="{BB962C8B-B14F-4D97-AF65-F5344CB8AC3E}">
        <p14:creationId xmlns:p14="http://schemas.microsoft.com/office/powerpoint/2010/main" val="400284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575177" y="440545"/>
            <a:ext cx="8774643"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8" name="CuadroTexto 7">
            <a:extLst>
              <a:ext uri="{FF2B5EF4-FFF2-40B4-BE49-F238E27FC236}">
                <a16:creationId xmlns:a16="http://schemas.microsoft.com/office/drawing/2014/main" id="{61993BFF-6E39-4DFC-9768-E9D2AEB7CFB0}"/>
              </a:ext>
            </a:extLst>
          </p:cNvPr>
          <p:cNvSpPr txBox="1"/>
          <p:nvPr/>
        </p:nvSpPr>
        <p:spPr>
          <a:xfrm>
            <a:off x="411892" y="1377419"/>
            <a:ext cx="4942703" cy="1569660"/>
          </a:xfrm>
          <a:prstGeom prst="rect">
            <a:avLst/>
          </a:prstGeom>
          <a:noFill/>
        </p:spPr>
        <p:txBody>
          <a:bodyPr wrap="square">
            <a:spAutoFit/>
          </a:bodyPr>
          <a:lstStyle/>
          <a:p>
            <a:pPr marL="285750" lvl="0" indent="-285750" algn="just">
              <a:lnSpc>
                <a:spcPct val="120000"/>
              </a:lnSpc>
              <a:buClrTx/>
              <a:buSzPct val="140000"/>
              <a:buFont typeface="Arial" panose="020B0604020202020204" pitchFamily="34" charset="0"/>
              <a:buChar char="•"/>
              <a:defRPr/>
            </a:pPr>
            <a:r>
              <a:rPr lang="es-GT" sz="1600" dirty="0">
                <a:solidFill>
                  <a:prstClr val="black"/>
                </a:solidFill>
                <a:latin typeface="Montserrat" panose="00000500000000000000" pitchFamily="2" charset="0"/>
                <a:cs typeface="Arial" panose="020B0604020202020204" pitchFamily="34" charset="0"/>
              </a:rPr>
              <a:t>Informes de acciones y asesorías a las dependencias del Organismo Ejecutivo para la prevención de conflictos sociales, ambientales y agrarios entre otros: </a:t>
            </a:r>
            <a:r>
              <a:rPr lang="es-GT" sz="1600" b="1" dirty="0">
                <a:solidFill>
                  <a:prstClr val="black"/>
                </a:solidFill>
                <a:latin typeface="Montserrat" panose="00000500000000000000" pitchFamily="2" charset="0"/>
                <a:cs typeface="Arial" panose="020B0604020202020204" pitchFamily="34" charset="0"/>
              </a:rPr>
              <a:t>27 Documentos</a:t>
            </a:r>
            <a:r>
              <a:rPr lang="es-GT" sz="1600" dirty="0">
                <a:solidFill>
                  <a:prstClr val="black"/>
                </a:solidFill>
                <a:latin typeface="Montserrat" panose="00000500000000000000" pitchFamily="2" charset="0"/>
                <a:cs typeface="Arial" panose="020B0604020202020204" pitchFamily="34" charset="0"/>
              </a:rPr>
              <a:t>     </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Pentágono 3">
            <a:extLst>
              <a:ext uri="{FF2B5EF4-FFF2-40B4-BE49-F238E27FC236}">
                <a16:creationId xmlns:a16="http://schemas.microsoft.com/office/drawing/2014/main" id="{ACE79373-7B1E-445C-BD80-A1D982FB0A0E}"/>
              </a:ext>
            </a:extLst>
          </p:cNvPr>
          <p:cNvSpPr/>
          <p:nvPr/>
        </p:nvSpPr>
        <p:spPr>
          <a:xfrm>
            <a:off x="762922" y="2980271"/>
            <a:ext cx="4674053" cy="897458"/>
          </a:xfrm>
          <a:prstGeom prst="homePlat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600" b="1">
                <a:solidFill>
                  <a:schemeClr val="tx1"/>
                </a:solidFill>
              </a:rPr>
              <a:t>Informes realizados, derivados de la atención a conflictos sociales</a:t>
            </a:r>
          </a:p>
        </p:txBody>
      </p:sp>
      <p:sp>
        <p:nvSpPr>
          <p:cNvPr id="11" name="Marcador de contenido 6">
            <a:extLst>
              <a:ext uri="{FF2B5EF4-FFF2-40B4-BE49-F238E27FC236}">
                <a16:creationId xmlns:a16="http://schemas.microsoft.com/office/drawing/2014/main" id="{8B25D52E-025C-418A-AF18-79409BA2B114}"/>
              </a:ext>
            </a:extLst>
          </p:cNvPr>
          <p:cNvSpPr txBox="1">
            <a:spLocks/>
          </p:cNvSpPr>
          <p:nvPr/>
        </p:nvSpPr>
        <p:spPr>
          <a:xfrm>
            <a:off x="5687696" y="1399044"/>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13" name="Marcador de contenido 6">
            <a:extLst>
              <a:ext uri="{FF2B5EF4-FFF2-40B4-BE49-F238E27FC236}">
                <a16:creationId xmlns:a16="http://schemas.microsoft.com/office/drawing/2014/main" id="{DE093B14-003C-4D4A-92A6-727C301CF98A}"/>
              </a:ext>
            </a:extLst>
          </p:cNvPr>
          <p:cNvSpPr txBox="1">
            <a:spLocks/>
          </p:cNvSpPr>
          <p:nvPr/>
        </p:nvSpPr>
        <p:spPr>
          <a:xfrm>
            <a:off x="5720648" y="2793673"/>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rPr>
              <a:t>Aspectos de planificación estatal</a:t>
            </a:r>
          </a:p>
        </p:txBody>
      </p:sp>
      <p:sp>
        <p:nvSpPr>
          <p:cNvPr id="16" name="CuadroTexto 15">
            <a:extLst>
              <a:ext uri="{FF2B5EF4-FFF2-40B4-BE49-F238E27FC236}">
                <a16:creationId xmlns:a16="http://schemas.microsoft.com/office/drawing/2014/main" id="{793A00C7-C83F-4BA1-B2C7-1D67E6B2E0A2}"/>
              </a:ext>
            </a:extLst>
          </p:cNvPr>
          <p:cNvSpPr txBox="1"/>
          <p:nvPr/>
        </p:nvSpPr>
        <p:spPr>
          <a:xfrm>
            <a:off x="5687696" y="1714658"/>
            <a:ext cx="6178378" cy="1477328"/>
          </a:xfrm>
          <a:prstGeom prst="rect">
            <a:avLst/>
          </a:prstGeom>
          <a:noFill/>
        </p:spPr>
        <p:txBody>
          <a:bodyPr wrap="square">
            <a:spAutoFit/>
          </a:bodyPr>
          <a:lstStyle/>
          <a:p>
            <a:pPr marL="342900" indent="-342900">
              <a:buClr>
                <a:schemeClr val="tx1"/>
              </a:buClr>
              <a:buFont typeface="+mj-lt"/>
              <a:buAutoNum type="alphaLcPeriod"/>
            </a:pPr>
            <a:r>
              <a:rPr lang="es-GT" sz="1800" dirty="0">
                <a:solidFill>
                  <a:schemeClr val="tx1"/>
                </a:solidFill>
                <a:latin typeface="Montserrat" panose="00000500000000000000" pitchFamily="50" charset="0"/>
              </a:rPr>
              <a:t>Presupuesto vigente: </a:t>
            </a:r>
            <a:r>
              <a:rPr lang="es-GT" sz="1800" b="1" dirty="0">
                <a:latin typeface="Montserrat" panose="00000500000000000000" pitchFamily="50" charset="0"/>
              </a:rPr>
              <a:t>Q. </a:t>
            </a:r>
            <a:r>
              <a:rPr lang="es-GT" b="1" dirty="0">
                <a:latin typeface="Montserrat" panose="00000500000000000000" pitchFamily="50" charset="0"/>
              </a:rPr>
              <a:t>742,840.00</a:t>
            </a:r>
            <a:endParaRPr lang="es-GT" sz="1800" b="1" dirty="0">
              <a:latin typeface="Montserrat" panose="00000500000000000000" pitchFamily="50" charset="0"/>
            </a:endParaRPr>
          </a:p>
          <a:p>
            <a:pPr marL="342900" indent="-342900">
              <a:buClr>
                <a:schemeClr val="tx1"/>
              </a:buClr>
              <a:buFont typeface="+mj-lt"/>
              <a:buAutoNum type="alphaLcPeriod"/>
            </a:pPr>
            <a:r>
              <a:rPr lang="es-GT" sz="1800" dirty="0">
                <a:latin typeface="Montserrat" panose="00000500000000000000" pitchFamily="50" charset="0"/>
              </a:rPr>
              <a:t>Presupuesto ejecutado acumulado: </a:t>
            </a:r>
            <a:r>
              <a:rPr lang="es-GT" sz="1800" b="1" dirty="0">
                <a:latin typeface="Montserrat" panose="00000500000000000000" pitchFamily="50" charset="0"/>
              </a:rPr>
              <a:t>Q. 91,424.39</a:t>
            </a:r>
          </a:p>
          <a:p>
            <a:pPr marL="342900" indent="-342900">
              <a:buClr>
                <a:schemeClr val="tx1"/>
              </a:buClr>
              <a:buFont typeface="+mj-lt"/>
              <a:buAutoNum type="alphaLcPeriod"/>
            </a:pPr>
            <a:r>
              <a:rPr lang="es-GT" sz="1800" dirty="0">
                <a:solidFill>
                  <a:schemeClr val="tx1"/>
                </a:solidFill>
                <a:latin typeface="Montserrat" panose="00000500000000000000" pitchFamily="50" charset="0"/>
              </a:rPr>
              <a:t>Fuente de financiamiento: 11 Ingresos Corrientes</a:t>
            </a:r>
          </a:p>
        </p:txBody>
      </p:sp>
      <p:sp>
        <p:nvSpPr>
          <p:cNvPr id="17" name="CuadroTexto 16">
            <a:extLst>
              <a:ext uri="{FF2B5EF4-FFF2-40B4-BE49-F238E27FC236}">
                <a16:creationId xmlns:a16="http://schemas.microsoft.com/office/drawing/2014/main" id="{0DB83AC4-C1D8-47F7-B410-3E29C2AE7896}"/>
              </a:ext>
            </a:extLst>
          </p:cNvPr>
          <p:cNvSpPr txBox="1"/>
          <p:nvPr/>
        </p:nvSpPr>
        <p:spPr>
          <a:xfrm>
            <a:off x="5687696" y="3217186"/>
            <a:ext cx="6096000" cy="3375283"/>
          </a:xfrm>
          <a:prstGeom prst="rect">
            <a:avLst/>
          </a:prstGeom>
          <a:noFill/>
        </p:spPr>
        <p:txBody>
          <a:bodyPr wrap="square">
            <a:spAutoFit/>
          </a:bodyPr>
          <a:lstStyle/>
          <a:p>
            <a:pPr marL="342900" lvl="0" indent="-342900">
              <a:spcBef>
                <a:spcPts val="1000"/>
              </a:spcBef>
              <a:buFont typeface="+mj-lt"/>
              <a:buAutoNum type="alphaLcPeriod"/>
              <a:defRPr/>
            </a:pPr>
            <a:r>
              <a:rPr lang="es-GT" sz="1800" b="1" kern="1200" dirty="0">
                <a:latin typeface="Montserrat" panose="00000500000000000000" pitchFamily="2" charset="0"/>
                <a:cs typeface="Arial" panose="020B0604020202020204" pitchFamily="34" charset="0"/>
              </a:rPr>
              <a:t>Programa</a:t>
            </a:r>
            <a:r>
              <a:rPr lang="es-GT" sz="1800" kern="1200" dirty="0">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Font typeface="+mj-lt"/>
              <a:buAutoNum type="alphaLcPeriod"/>
              <a:defRPr/>
            </a:pPr>
            <a:r>
              <a:rPr lang="es-GT" sz="1800" b="1" kern="1200" dirty="0">
                <a:latin typeface="Montserrat" panose="00000500000000000000" pitchFamily="2" charset="0"/>
                <a:cs typeface="Arial" panose="020B0604020202020204" pitchFamily="34" charset="0"/>
              </a:rPr>
              <a:t>Meta: </a:t>
            </a:r>
            <a:r>
              <a:rPr lang="es-GT" sz="1800" kern="1200" dirty="0">
                <a:latin typeface="Montserrat" panose="00000500000000000000" pitchFamily="2" charset="0"/>
                <a:cs typeface="Arial" panose="020B0604020202020204" pitchFamily="34" charset="0"/>
              </a:rPr>
              <a:t> </a:t>
            </a:r>
            <a:r>
              <a:rPr lang="es-GT" b="1" kern="1200" dirty="0">
                <a:latin typeface="Montserrat" panose="00000500000000000000" pitchFamily="2" charset="0"/>
                <a:cs typeface="Arial" panose="020B0604020202020204" pitchFamily="34" charset="0"/>
              </a:rPr>
              <a:t>Vigente 27, Ejecutado Acumulado 27</a:t>
            </a:r>
          </a:p>
          <a:p>
            <a:pPr marL="342900" lvl="0" indent="-342900">
              <a:spcBef>
                <a:spcPts val="1000"/>
              </a:spcBef>
              <a:buFont typeface="+mj-lt"/>
              <a:buAutoNum type="alphaLcPeriod"/>
              <a:defRPr/>
            </a:pPr>
            <a:r>
              <a:rPr lang="es-GT" sz="1800" b="1" kern="1200" dirty="0">
                <a:latin typeface="Montserrat" panose="00000500000000000000" pitchFamily="2" charset="0"/>
                <a:cs typeface="Arial" panose="020B0604020202020204" pitchFamily="34" charset="0"/>
              </a:rPr>
              <a:t>Población beneficiada: </a:t>
            </a:r>
            <a:r>
              <a:rPr lang="es-GT" sz="1800" kern="1200" dirty="0">
                <a:latin typeface="Montserrat" panose="00000500000000000000" pitchFamily="2" charset="0"/>
                <a:cs typeface="Arial" panose="020B0604020202020204" pitchFamily="34" charset="0"/>
              </a:rPr>
              <a:t>Dependencias del Organismo Ejecutivo y otros actores y sectores.</a:t>
            </a:r>
          </a:p>
          <a:p>
            <a:pPr marL="342900" lvl="0" indent="-342900">
              <a:spcBef>
                <a:spcPts val="1000"/>
              </a:spcBef>
              <a:buFont typeface="+mj-lt"/>
              <a:buAutoNum type="alphaLcPeriod"/>
              <a:defRPr/>
            </a:pPr>
            <a:r>
              <a:rPr lang="es-GT" sz="1800" b="1" kern="1200" dirty="0">
                <a:latin typeface="Montserrat" panose="00000500000000000000" pitchFamily="2" charset="0"/>
                <a:cs typeface="Arial" panose="020B0604020202020204" pitchFamily="34" charset="0"/>
              </a:rPr>
              <a:t>Ubicación geográfica: </a:t>
            </a:r>
            <a:r>
              <a:rPr lang="es-GT" sz="1800" kern="1200" dirty="0">
                <a:latin typeface="Montserrat" panose="00000500000000000000" pitchFamily="2" charset="0"/>
                <a:cs typeface="Arial" panose="020B0604020202020204" pitchFamily="34" charset="0"/>
              </a:rPr>
              <a:t>Guatemala, ciudad</a:t>
            </a:r>
          </a:p>
          <a:p>
            <a:pPr marL="342900" lvl="0" indent="-342900">
              <a:spcBef>
                <a:spcPts val="1000"/>
              </a:spcBef>
              <a:buFont typeface="+mj-lt"/>
              <a:buAutoNum type="alphaLcPeriod"/>
              <a:defRPr/>
            </a:pPr>
            <a:r>
              <a:rPr lang="es-GT" sz="1800" b="1" kern="1200" dirty="0">
                <a:latin typeface="Montserrat" panose="00000500000000000000" pitchFamily="2" charset="0"/>
                <a:cs typeface="Arial" panose="020B0604020202020204" pitchFamily="34" charset="0"/>
              </a:rPr>
              <a:t>Plazo de ejecución: </a:t>
            </a:r>
            <a:r>
              <a:rPr lang="es-GT" sz="1800" kern="1200" dirty="0">
                <a:latin typeface="Montserrat" panose="00000500000000000000" pitchFamily="2" charset="0"/>
                <a:cs typeface="Arial" panose="020B0604020202020204" pitchFamily="34" charset="0"/>
              </a:rPr>
              <a:t>Enero-diciembre 2021</a:t>
            </a:r>
          </a:p>
        </p:txBody>
      </p:sp>
      <p:sp>
        <p:nvSpPr>
          <p:cNvPr id="10" name="CuadroTexto 9">
            <a:extLst>
              <a:ext uri="{FF2B5EF4-FFF2-40B4-BE49-F238E27FC236}">
                <a16:creationId xmlns:a16="http://schemas.microsoft.com/office/drawing/2014/main" id="{EC1DFE8F-E6CB-49EA-BA23-000046F6D4EE}"/>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9EB9A353-A020-484A-9474-878AFE6B5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349" y="3877729"/>
            <a:ext cx="3320374" cy="2490281"/>
          </a:xfrm>
          <a:prstGeom prst="rect">
            <a:avLst/>
          </a:prstGeom>
        </p:spPr>
      </p:pic>
    </p:spTree>
    <p:extLst>
      <p:ext uri="{BB962C8B-B14F-4D97-AF65-F5344CB8AC3E}">
        <p14:creationId xmlns:p14="http://schemas.microsoft.com/office/powerpoint/2010/main" val="271739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621279" y="342332"/>
            <a:ext cx="8797123"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PRINCIPALES RESULTADOS Y AVANCES</a:t>
            </a:r>
          </a:p>
        </p:txBody>
      </p:sp>
      <p:sp>
        <p:nvSpPr>
          <p:cNvPr id="6" name="Marcador de contenido 6">
            <a:extLst>
              <a:ext uri="{FF2B5EF4-FFF2-40B4-BE49-F238E27FC236}">
                <a16:creationId xmlns:a16="http://schemas.microsoft.com/office/drawing/2014/main" id="{EBA70448-BFC1-49C0-84E2-ACD6F2282F84}"/>
              </a:ext>
            </a:extLst>
          </p:cNvPr>
          <p:cNvSpPr txBox="1">
            <a:spLocks/>
          </p:cNvSpPr>
          <p:nvPr/>
        </p:nvSpPr>
        <p:spPr>
          <a:xfrm>
            <a:off x="222484" y="1405370"/>
            <a:ext cx="5102435" cy="109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buClrTx/>
              <a:buSzPct val="140000"/>
              <a:defRPr/>
            </a:pPr>
            <a:r>
              <a:rPr lang="es-GT" sz="1500" dirty="0">
                <a:solidFill>
                  <a:prstClr val="black"/>
                </a:solidFill>
                <a:latin typeface="Montserrat" panose="00000500000000000000" pitchFamily="2" charset="0"/>
                <a:cs typeface="Arial" panose="020B0604020202020204" pitchFamily="34" charset="0"/>
              </a:rPr>
              <a:t>Asesoría y coordinación a las dependencias del Estado, para la integración de mesas de diálogo en prevención de conflictos: </a:t>
            </a:r>
            <a:r>
              <a:rPr lang="es-GT" sz="1500" b="1" dirty="0">
                <a:solidFill>
                  <a:prstClr val="black"/>
                </a:solidFill>
                <a:latin typeface="Montserrat" panose="00000500000000000000" pitchFamily="2" charset="0"/>
                <a:cs typeface="Arial" panose="020B0604020202020204" pitchFamily="34" charset="0"/>
              </a:rPr>
              <a:t>27 Documentos</a:t>
            </a:r>
          </a:p>
          <a:p>
            <a:pPr marL="0" marR="0" lvl="0" indent="0" algn="just" defTabSz="914400" rtl="0" eaLnBrk="1" fontAlgn="auto" latinLnBrk="0" hangingPunct="1">
              <a:lnSpc>
                <a:spcPct val="90000"/>
              </a:lnSpc>
              <a:spcBef>
                <a:spcPts val="1000"/>
              </a:spcBef>
              <a:spcAft>
                <a:spcPts val="0"/>
              </a:spcAft>
              <a:buClrTx/>
              <a:buSzPct val="140000"/>
              <a:buNone/>
              <a:tabLst/>
              <a:defRPr/>
            </a:pPr>
            <a:r>
              <a:rPr lang="es-GT" sz="1500" dirty="0">
                <a:solidFill>
                  <a:prstClr val="black"/>
                </a:solidFill>
                <a:latin typeface="Montserrat" panose="00000500000000000000" pitchFamily="2" charset="0"/>
                <a:cs typeface="Arial" panose="020B0604020202020204" pitchFamily="34" charset="0"/>
              </a:rPr>
              <a:t>     </a:t>
            </a:r>
            <a:endParaRPr kumimoji="0" lang="es-GT"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6EDE45C5-5982-48B7-9B1D-331CAE240517}"/>
              </a:ext>
            </a:extLst>
          </p:cNvPr>
          <p:cNvSpPr txBox="1">
            <a:spLocks/>
          </p:cNvSpPr>
          <p:nvPr/>
        </p:nvSpPr>
        <p:spPr>
          <a:xfrm>
            <a:off x="5673138" y="1435561"/>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Tx/>
              <a:buSzPct val="140000"/>
              <a:defRPr/>
            </a:pPr>
            <a:r>
              <a:rPr lang="es-GT" sz="1800" b="1">
                <a:latin typeface="Montserrat" panose="00000500000000000000" pitchFamily="2" charset="0"/>
                <a:cs typeface="Arial" panose="020B0604020202020204" pitchFamily="34" charset="0"/>
              </a:rPr>
              <a:t>Aspectos presupuestarios</a:t>
            </a:r>
            <a:endPar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endParaRPr>
          </a:p>
        </p:txBody>
      </p:sp>
      <p:sp>
        <p:nvSpPr>
          <p:cNvPr id="9" name="Rectángulo 8">
            <a:extLst>
              <a:ext uri="{FF2B5EF4-FFF2-40B4-BE49-F238E27FC236}">
                <a16:creationId xmlns:a16="http://schemas.microsoft.com/office/drawing/2014/main" id="{C7524613-FF55-4185-8EDE-3F407C7AB3CE}"/>
              </a:ext>
            </a:extLst>
          </p:cNvPr>
          <p:cNvSpPr/>
          <p:nvPr/>
        </p:nvSpPr>
        <p:spPr>
          <a:xfrm>
            <a:off x="5836043" y="1834484"/>
            <a:ext cx="5711483" cy="10677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tx1"/>
              </a:buClr>
              <a:buFont typeface="+mj-lt"/>
              <a:buAutoNum type="alphaLcPeriod"/>
            </a:pPr>
            <a:r>
              <a:rPr lang="es-GT" sz="1600" b="1" dirty="0">
                <a:solidFill>
                  <a:schemeClr val="tx1"/>
                </a:solidFill>
              </a:rPr>
              <a:t>Presupuesto vigente:  </a:t>
            </a:r>
            <a:r>
              <a:rPr lang="es-GT" sz="1600" dirty="0">
                <a:solidFill>
                  <a:schemeClr val="tx1"/>
                </a:solidFill>
              </a:rPr>
              <a:t>Q. 275,000.00</a:t>
            </a:r>
          </a:p>
          <a:p>
            <a:pPr marL="342900" indent="-342900">
              <a:buClr>
                <a:schemeClr val="tx1"/>
              </a:buClr>
              <a:buFont typeface="+mj-lt"/>
              <a:buAutoNum type="alphaLcPeriod"/>
            </a:pPr>
            <a:r>
              <a:rPr lang="es-GT" sz="1600" b="1" dirty="0">
                <a:solidFill>
                  <a:schemeClr val="tx1"/>
                </a:solidFill>
              </a:rPr>
              <a:t>Presupuesto ejecutado acumulado: </a:t>
            </a:r>
            <a:r>
              <a:rPr lang="es-GT" sz="1600" dirty="0">
                <a:solidFill>
                  <a:schemeClr val="tx1"/>
                </a:solidFill>
              </a:rPr>
              <a:t>Q. 68,866.82</a:t>
            </a:r>
          </a:p>
          <a:p>
            <a:pPr marL="342900" indent="-342900">
              <a:buClr>
                <a:schemeClr val="tx1"/>
              </a:buClr>
              <a:buFont typeface="+mj-lt"/>
              <a:buAutoNum type="alphaLcPeriod"/>
            </a:pPr>
            <a:r>
              <a:rPr lang="es-GT" sz="1600" b="1" dirty="0">
                <a:solidFill>
                  <a:schemeClr val="tx1"/>
                </a:solidFill>
              </a:rPr>
              <a:t>Fuente de financiamiento: </a:t>
            </a:r>
            <a:r>
              <a:rPr lang="es-GT" sz="1600" dirty="0">
                <a:solidFill>
                  <a:schemeClr val="tx1"/>
                </a:solidFill>
              </a:rPr>
              <a:t>11 Ingresos Corrientes</a:t>
            </a:r>
          </a:p>
        </p:txBody>
      </p:sp>
      <p:sp>
        <p:nvSpPr>
          <p:cNvPr id="11" name="Marcador de contenido 6">
            <a:extLst>
              <a:ext uri="{FF2B5EF4-FFF2-40B4-BE49-F238E27FC236}">
                <a16:creationId xmlns:a16="http://schemas.microsoft.com/office/drawing/2014/main" id="{3EBABE50-A8ED-41F5-A8DB-6226577ABF5F}"/>
              </a:ext>
            </a:extLst>
          </p:cNvPr>
          <p:cNvSpPr txBox="1">
            <a:spLocks/>
          </p:cNvSpPr>
          <p:nvPr/>
        </p:nvSpPr>
        <p:spPr>
          <a:xfrm>
            <a:off x="5790763" y="3019027"/>
            <a:ext cx="5130850" cy="2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Pct val="140000"/>
              <a:tabLst/>
              <a:defRPr/>
            </a:pPr>
            <a:r>
              <a:rPr kumimoji="0" lang="es-GT" sz="1800" b="1" i="0" u="none" strike="noStrike" kern="1200" cap="none" spc="0" normalizeH="0" baseline="0" noProof="0">
                <a:ln>
                  <a:noFill/>
                </a:ln>
                <a:effectLst/>
                <a:uLnTx/>
                <a:uFillTx/>
                <a:latin typeface="Montserrat" panose="00000500000000000000" pitchFamily="2" charset="0"/>
                <a:cs typeface="Arial" panose="020B0604020202020204" pitchFamily="34" charset="0"/>
              </a:rPr>
              <a:t>Aspectos de planificación estatal</a:t>
            </a:r>
          </a:p>
        </p:txBody>
      </p:sp>
      <p:sp>
        <p:nvSpPr>
          <p:cNvPr id="12" name="Rectángulo 11">
            <a:extLst>
              <a:ext uri="{FF2B5EF4-FFF2-40B4-BE49-F238E27FC236}">
                <a16:creationId xmlns:a16="http://schemas.microsoft.com/office/drawing/2014/main" id="{831D2FDB-9CC5-4FBD-8971-EBDEF8DFCDA6}"/>
              </a:ext>
            </a:extLst>
          </p:cNvPr>
          <p:cNvSpPr/>
          <p:nvPr/>
        </p:nvSpPr>
        <p:spPr>
          <a:xfrm>
            <a:off x="5836042" y="3405849"/>
            <a:ext cx="5711484" cy="29928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1000"/>
              </a:spcBef>
              <a:buClr>
                <a:schemeClr val="tx1"/>
              </a:buClr>
              <a:buFont typeface="+mj-lt"/>
              <a:buAutoNum type="alphaLcPeriod"/>
              <a:defRPr/>
            </a:pPr>
            <a:r>
              <a:rPr lang="es-GT" sz="1500" b="1" kern="1200" dirty="0">
                <a:solidFill>
                  <a:schemeClr val="tx1"/>
                </a:solidFill>
                <a:latin typeface="Montserrat" panose="00000500000000000000" pitchFamily="2" charset="0"/>
                <a:cs typeface="Arial" panose="020B0604020202020204" pitchFamily="34" charset="0"/>
              </a:rPr>
              <a:t>Programa</a:t>
            </a:r>
            <a:r>
              <a:rPr lang="es-GT" sz="1500" kern="1200" dirty="0">
                <a:solidFill>
                  <a:schemeClr val="tx1"/>
                </a:solidFill>
                <a:latin typeface="Montserrat" panose="00000500000000000000" pitchFamily="2" charset="0"/>
                <a:cs typeface="Arial" panose="020B0604020202020204" pitchFamily="34" charset="0"/>
              </a:rPr>
              <a:t>: Promoción de Acciones y Mecanismos por la paz, los derechos humanos y atención de conflictividad</a:t>
            </a:r>
          </a:p>
          <a:p>
            <a:pPr marL="342900" lvl="0" indent="-342900">
              <a:spcBef>
                <a:spcPts val="1000"/>
              </a:spcBef>
              <a:buClr>
                <a:schemeClr val="tx1"/>
              </a:buClr>
              <a:buFont typeface="+mj-lt"/>
              <a:buAutoNum type="alphaLcPeriod"/>
              <a:defRPr/>
            </a:pPr>
            <a:r>
              <a:rPr lang="es-GT" sz="1500" b="1" kern="1200" dirty="0">
                <a:solidFill>
                  <a:schemeClr val="tx1"/>
                </a:solidFill>
                <a:latin typeface="Montserrat" panose="00000500000000000000" pitchFamily="2" charset="0"/>
                <a:cs typeface="Arial" panose="020B0604020202020204" pitchFamily="34" charset="0"/>
              </a:rPr>
              <a:t>Meta: </a:t>
            </a:r>
            <a:r>
              <a:rPr lang="es-GT" sz="1500" kern="1200" dirty="0">
                <a:solidFill>
                  <a:schemeClr val="tx1"/>
                </a:solidFill>
                <a:latin typeface="Montserrat" panose="00000500000000000000" pitchFamily="2" charset="0"/>
                <a:cs typeface="Arial" panose="020B0604020202020204" pitchFamily="34" charset="0"/>
              </a:rPr>
              <a:t> </a:t>
            </a:r>
            <a:r>
              <a:rPr lang="es-GT" sz="1500" b="1" kern="1200" dirty="0">
                <a:solidFill>
                  <a:schemeClr val="tx1"/>
                </a:solidFill>
                <a:latin typeface="Montserrat" panose="00000500000000000000" pitchFamily="2" charset="0"/>
                <a:cs typeface="Arial" panose="020B0604020202020204" pitchFamily="34" charset="0"/>
              </a:rPr>
              <a:t>Vigente 27, Ejecutado Acumulado 27</a:t>
            </a:r>
          </a:p>
          <a:p>
            <a:pPr marL="342900" lvl="0" indent="-342900">
              <a:spcBef>
                <a:spcPts val="1000"/>
              </a:spcBef>
              <a:buClr>
                <a:schemeClr val="tx1"/>
              </a:buClr>
              <a:buFont typeface="+mj-lt"/>
              <a:buAutoNum type="alphaLcPeriod"/>
              <a:defRPr/>
            </a:pPr>
            <a:r>
              <a:rPr lang="es-GT" sz="1500" b="1" kern="1200" dirty="0">
                <a:solidFill>
                  <a:schemeClr val="tx1"/>
                </a:solidFill>
                <a:latin typeface="Montserrat" panose="00000500000000000000" pitchFamily="2" charset="0"/>
                <a:cs typeface="Arial" panose="020B0604020202020204" pitchFamily="34" charset="0"/>
              </a:rPr>
              <a:t>Población beneficiada: </a:t>
            </a:r>
            <a:r>
              <a:rPr lang="es-GT" sz="1500" kern="1200" dirty="0">
                <a:solidFill>
                  <a:schemeClr val="tx1"/>
                </a:solidFill>
                <a:latin typeface="Montserrat" panose="00000500000000000000" pitchFamily="2" charset="0"/>
                <a:cs typeface="Arial" panose="020B0604020202020204" pitchFamily="34" charset="0"/>
              </a:rPr>
              <a:t>Dependencias del Estado y otros actores y sectores</a:t>
            </a:r>
          </a:p>
          <a:p>
            <a:pPr marL="342900" lvl="0" indent="-342900">
              <a:spcBef>
                <a:spcPts val="1000"/>
              </a:spcBef>
              <a:buClr>
                <a:schemeClr val="tx1"/>
              </a:buClr>
              <a:buFont typeface="+mj-lt"/>
              <a:buAutoNum type="alphaLcPeriod"/>
              <a:defRPr/>
            </a:pPr>
            <a:r>
              <a:rPr lang="es-GT" sz="1500" b="1" kern="1200" dirty="0">
                <a:solidFill>
                  <a:schemeClr val="tx1"/>
                </a:solidFill>
                <a:latin typeface="Montserrat" panose="00000500000000000000" pitchFamily="2" charset="0"/>
                <a:cs typeface="Arial" panose="020B0604020202020204" pitchFamily="34" charset="0"/>
              </a:rPr>
              <a:t>Ubicación geográfica: </a:t>
            </a:r>
            <a:r>
              <a:rPr lang="es-GT" sz="1500" kern="1200" dirty="0">
                <a:solidFill>
                  <a:schemeClr val="tx1"/>
                </a:solidFill>
                <a:latin typeface="Montserrat" panose="00000500000000000000" pitchFamily="2" charset="0"/>
                <a:cs typeface="Arial" panose="020B0604020202020204" pitchFamily="34" charset="0"/>
              </a:rPr>
              <a:t>Guatemala, ciudad</a:t>
            </a:r>
          </a:p>
          <a:p>
            <a:pPr marL="342900" lvl="0" indent="-342900">
              <a:spcBef>
                <a:spcPts val="1000"/>
              </a:spcBef>
              <a:buClr>
                <a:schemeClr val="tx1"/>
              </a:buClr>
              <a:buFont typeface="+mj-lt"/>
              <a:buAutoNum type="alphaLcPeriod"/>
              <a:defRPr/>
            </a:pPr>
            <a:r>
              <a:rPr lang="es-GT" sz="1500" b="1" kern="1200" dirty="0">
                <a:solidFill>
                  <a:schemeClr val="tx1"/>
                </a:solidFill>
                <a:latin typeface="Montserrat" panose="00000500000000000000" pitchFamily="2" charset="0"/>
                <a:cs typeface="Arial" panose="020B0604020202020204" pitchFamily="34" charset="0"/>
              </a:rPr>
              <a:t>Plazo de ejecución: </a:t>
            </a:r>
            <a:r>
              <a:rPr lang="es-GT" sz="1500" kern="1200" dirty="0">
                <a:solidFill>
                  <a:schemeClr val="tx1"/>
                </a:solidFill>
                <a:latin typeface="Montserrat" panose="00000500000000000000" pitchFamily="2" charset="0"/>
                <a:cs typeface="Arial" panose="020B0604020202020204" pitchFamily="34" charset="0"/>
              </a:rPr>
              <a:t>Enero-diciembre 2021</a:t>
            </a:r>
          </a:p>
        </p:txBody>
      </p:sp>
      <p:sp>
        <p:nvSpPr>
          <p:cNvPr id="10" name="CuadroTexto 9">
            <a:extLst>
              <a:ext uri="{FF2B5EF4-FFF2-40B4-BE49-F238E27FC236}">
                <a16:creationId xmlns:a16="http://schemas.microsoft.com/office/drawing/2014/main" id="{6E52236C-3181-45AB-90F2-23516451A2F4}"/>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pic>
        <p:nvPicPr>
          <p:cNvPr id="3" name="Imagen 2">
            <a:extLst>
              <a:ext uri="{FF2B5EF4-FFF2-40B4-BE49-F238E27FC236}">
                <a16:creationId xmlns:a16="http://schemas.microsoft.com/office/drawing/2014/main" id="{7A822877-CB4E-0248-B83F-05EA88E17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023" y="2683117"/>
            <a:ext cx="3815532" cy="2861649"/>
          </a:xfrm>
          <a:prstGeom prst="rect">
            <a:avLst/>
          </a:prstGeom>
        </p:spPr>
      </p:pic>
    </p:spTree>
    <p:extLst>
      <p:ext uri="{BB962C8B-B14F-4D97-AF65-F5344CB8AC3E}">
        <p14:creationId xmlns:p14="http://schemas.microsoft.com/office/powerpoint/2010/main" val="228138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709630" y="471902"/>
            <a:ext cx="8888627"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65043482"/>
              </p:ext>
            </p:extLst>
          </p:nvPr>
        </p:nvGraphicFramePr>
        <p:xfrm>
          <a:off x="1067108" y="1726799"/>
          <a:ext cx="9956799" cy="2858400"/>
        </p:xfrm>
        <a:graphic>
          <a:graphicData uri="http://schemas.openxmlformats.org/drawingml/2006/table">
            <a:tbl>
              <a:tblPr firstRow="1" bandRow="1">
                <a:tableStyleId>{FABFCF23-3B69-468F-B69F-88F6DE6A72F2}</a:tableStyleId>
              </a:tblPr>
              <a:tblGrid>
                <a:gridCol w="3911292">
                  <a:extLst>
                    <a:ext uri="{9D8B030D-6E8A-4147-A177-3AD203B41FA5}">
                      <a16:colId xmlns:a16="http://schemas.microsoft.com/office/drawing/2014/main" val="3515177168"/>
                    </a:ext>
                  </a:extLst>
                </a:gridCol>
                <a:gridCol w="2857500">
                  <a:extLst>
                    <a:ext uri="{9D8B030D-6E8A-4147-A177-3AD203B41FA5}">
                      <a16:colId xmlns:a16="http://schemas.microsoft.com/office/drawing/2014/main" val="2321643665"/>
                    </a:ext>
                  </a:extLst>
                </a:gridCol>
                <a:gridCol w="3188007">
                  <a:extLst>
                    <a:ext uri="{9D8B030D-6E8A-4147-A177-3AD203B41FA5}">
                      <a16:colId xmlns:a16="http://schemas.microsoft.com/office/drawing/2014/main" val="3302765956"/>
                    </a:ext>
                  </a:extLst>
                </a:gridCol>
              </a:tblGrid>
              <a:tr h="816240">
                <a:tc>
                  <a:txBody>
                    <a:bodyPr/>
                    <a:lstStyle/>
                    <a:p>
                      <a:pPr algn="ctr"/>
                      <a:r>
                        <a:rPr lang="es-MX" sz="1600">
                          <a:latin typeface="Montserrat" panose="00000500000000000000" pitchFamily="50" charset="0"/>
                          <a:cs typeface="Arial" panose="020B0604020202020204" pitchFamily="34" charset="0"/>
                        </a:rPr>
                        <a:t>Logro institucional</a:t>
                      </a:r>
                      <a:endParaRPr lang="es-GT" sz="16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600">
                          <a:solidFill>
                            <a:schemeClr val="bg1"/>
                          </a:solidFill>
                          <a:latin typeface="Montserrat" panose="00000500000000000000" pitchFamily="50" charset="0"/>
                          <a:cs typeface="Arial" panose="020B0604020202020204" pitchFamily="34" charset="0"/>
                        </a:rPr>
                        <a:t>Meta física ejecutada</a:t>
                      </a:r>
                      <a:endParaRPr lang="es-GT" sz="16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600">
                          <a:solidFill>
                            <a:schemeClr val="bg1"/>
                          </a:solidFill>
                          <a:latin typeface="Montserrat" panose="00000500000000000000" pitchFamily="50" charset="0"/>
                          <a:cs typeface="Arial" panose="020B0604020202020204" pitchFamily="34" charset="0"/>
                        </a:rPr>
                        <a:t>Descripción</a:t>
                      </a:r>
                      <a:endParaRPr lang="es-GT" sz="16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0" kern="1200">
                          <a:solidFill>
                            <a:prstClr val="black"/>
                          </a:solidFill>
                          <a:latin typeface="Montserrat" panose="00000500000000000000" pitchFamily="50" charset="0"/>
                          <a:ea typeface="+mn-ea"/>
                          <a:cs typeface="Arial" panose="020B0604020202020204" pitchFamily="34" charset="0"/>
                        </a:rPr>
                        <a:t>Dirección y Coordinación</a:t>
                      </a:r>
                      <a:endParaRPr lang="es-GT" sz="1600" b="0" kern="1200">
                        <a:solidFill>
                          <a:prstClr val="black"/>
                        </a:solidFill>
                        <a:latin typeface="Montserrat" panose="00000500000000000000" pitchFamily="50"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s-MX" sz="1600" b="1" kern="1200">
                          <a:solidFill>
                            <a:prstClr val="black"/>
                          </a:solidFill>
                          <a:latin typeface="Montserrat" panose="00000500000000000000" pitchFamily="50" charset="0"/>
                          <a:ea typeface="+mn-ea"/>
                          <a:cs typeface="Arial" panose="020B0604020202020204" pitchFamily="34" charset="0"/>
                        </a:rPr>
                        <a:t>15 documentos</a:t>
                      </a:r>
                      <a:endParaRPr lang="es-GT" sz="1600" b="1" kern="1200">
                        <a:solidFill>
                          <a:prstClr val="black"/>
                        </a:solidFill>
                        <a:latin typeface="Montserrat" panose="00000500000000000000" pitchFamily="50"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600" kern="1200">
                          <a:solidFill>
                            <a:prstClr val="black"/>
                          </a:solidFill>
                          <a:latin typeface="Montserrat" panose="00000500000000000000" pitchFamily="50" charset="0"/>
                          <a:ea typeface="+mn-ea"/>
                          <a:cs typeface="Arial" panose="020B0604020202020204" pitchFamily="34" charset="0"/>
                        </a:rPr>
                        <a:t>Funcionamiento del primer año de la COPADEH, logrando contar con asignación presupuestaria, recurso humano, avance en la normativa interna y desarrollo de actividades sustantivas.</a:t>
                      </a:r>
                      <a:endParaRPr lang="es-GT" sz="1600" kern="1200">
                        <a:solidFill>
                          <a:prstClr val="black"/>
                        </a:solidFill>
                        <a:latin typeface="Montserrat" panose="00000500000000000000" pitchFamily="50"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323995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627230" y="520887"/>
            <a:ext cx="8452584" cy="6689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p>
        </p:txBody>
      </p:sp>
      <p:graphicFrame>
        <p:nvGraphicFramePr>
          <p:cNvPr id="2" name="Tabla 1"/>
          <p:cNvGraphicFramePr>
            <a:graphicFrameLocks noGrp="1"/>
          </p:cNvGraphicFramePr>
          <p:nvPr>
            <p:extLst>
              <p:ext uri="{D42A27DB-BD31-4B8C-83A1-F6EECF244321}">
                <p14:modId xmlns:p14="http://schemas.microsoft.com/office/powerpoint/2010/main" val="3317042589"/>
              </p:ext>
            </p:extLst>
          </p:nvPr>
        </p:nvGraphicFramePr>
        <p:xfrm>
          <a:off x="856735" y="1726799"/>
          <a:ext cx="10396151" cy="3132720"/>
        </p:xfrm>
        <a:graphic>
          <a:graphicData uri="http://schemas.openxmlformats.org/drawingml/2006/table">
            <a:tbl>
              <a:tblPr firstRow="1" bandRow="1">
                <a:tableStyleId>{FABFCF23-3B69-468F-B69F-88F6DE6A72F2}</a:tableStyleId>
              </a:tblPr>
              <a:tblGrid>
                <a:gridCol w="4083881">
                  <a:extLst>
                    <a:ext uri="{9D8B030D-6E8A-4147-A177-3AD203B41FA5}">
                      <a16:colId xmlns:a16="http://schemas.microsoft.com/office/drawing/2014/main" val="3515177168"/>
                    </a:ext>
                  </a:extLst>
                </a:gridCol>
                <a:gridCol w="2611940">
                  <a:extLst>
                    <a:ext uri="{9D8B030D-6E8A-4147-A177-3AD203B41FA5}">
                      <a16:colId xmlns:a16="http://schemas.microsoft.com/office/drawing/2014/main" val="2321643665"/>
                    </a:ext>
                  </a:extLst>
                </a:gridCol>
                <a:gridCol w="3700330">
                  <a:extLst>
                    <a:ext uri="{9D8B030D-6E8A-4147-A177-3AD203B41FA5}">
                      <a16:colId xmlns:a16="http://schemas.microsoft.com/office/drawing/2014/main" val="3302765956"/>
                    </a:ext>
                  </a:extLst>
                </a:gridCol>
              </a:tblGrid>
              <a:tr h="816240">
                <a:tc>
                  <a:txBody>
                    <a:bodyPr/>
                    <a:lstStyle/>
                    <a:p>
                      <a:pPr algn="ctr"/>
                      <a:r>
                        <a:rPr lang="es-MX" sz="1400">
                          <a:latin typeface="Montserrat" panose="00000500000000000000" pitchFamily="50" charset="0"/>
                          <a:cs typeface="Arial" panose="020B0604020202020204" pitchFamily="34" charset="0"/>
                        </a:rPr>
                        <a:t>Logro institucional</a:t>
                      </a:r>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400">
                          <a:solidFill>
                            <a:schemeClr val="bg1"/>
                          </a:solidFill>
                          <a:latin typeface="Montserrat" panose="00000500000000000000" pitchFamily="50" charset="0"/>
                          <a:cs typeface="Arial" panose="020B0604020202020204" pitchFamily="34" charset="0"/>
                        </a:rPr>
                        <a:t>Meta física ejecutada</a:t>
                      </a:r>
                      <a:endParaRPr lang="es-GT" sz="14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400">
                          <a:solidFill>
                            <a:schemeClr val="bg1"/>
                          </a:solidFill>
                          <a:latin typeface="Montserrat" panose="00000500000000000000" pitchFamily="50" charset="0"/>
                          <a:cs typeface="Arial" panose="020B0604020202020204" pitchFamily="34" charset="0"/>
                        </a:rPr>
                        <a:t>Población beneficiada</a:t>
                      </a:r>
                      <a:endParaRPr lang="es-GT" sz="14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kern="1200">
                          <a:solidFill>
                            <a:srgbClr val="0070C0"/>
                          </a:solidFill>
                          <a:latin typeface="Montserrat" panose="00000500000000000000" pitchFamily="50" charset="0"/>
                          <a:ea typeface="+mn-ea"/>
                          <a:cs typeface="Arial" panose="020B0604020202020204" pitchFamily="34" charset="0"/>
                        </a:rPr>
                        <a:t>1. </a:t>
                      </a:r>
                      <a:r>
                        <a:rPr lang="es-GT" sz="1400">
                          <a:solidFill>
                            <a:prstClr val="black"/>
                          </a:solidFill>
                          <a:latin typeface="Montserrat" panose="00000500000000000000" pitchFamily="50" charset="0"/>
                          <a:cs typeface="Arial" panose="020B0604020202020204" pitchFamily="34" charset="0"/>
                        </a:rPr>
                        <a:t>Informes de Asesoría y formación a las dependencias del Organismo Ejecutivo y otros sectores, en cultura de paz y promoción de los acuerdos de paz.  </a:t>
                      </a:r>
                      <a:endParaRPr kumimoji="0" lang="es-GT" sz="1400" b="0" i="0" u="none" strike="noStrike" kern="1200" cap="none" spc="0" normalizeH="0" baseline="0" noProof="0">
                        <a:ln>
                          <a:noFill/>
                        </a:ln>
                        <a:solidFill>
                          <a:prstClr val="black"/>
                        </a:solidFill>
                        <a:effectLst/>
                        <a:uLnTx/>
                        <a:uFillTx/>
                        <a:latin typeface="Montserrat" panose="00000500000000000000" pitchFamily="50" charset="0"/>
                        <a:cs typeface="Arial" panose="020B0604020202020204" pitchFamily="34" charset="0"/>
                      </a:endParaRPr>
                    </a:p>
                    <a:p>
                      <a:pPr algn="l"/>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s-MX" sz="1400" b="1" kern="1200">
                          <a:solidFill>
                            <a:prstClr val="black"/>
                          </a:solidFill>
                          <a:latin typeface="Montserrat" panose="00000500000000000000" pitchFamily="50" charset="0"/>
                          <a:ea typeface="+mn-ea"/>
                          <a:cs typeface="Arial" panose="020B0604020202020204" pitchFamily="34" charset="0"/>
                        </a:rPr>
                        <a:t>19 documentos</a:t>
                      </a:r>
                      <a:endParaRPr lang="es-GT" sz="1400" b="1" kern="1200">
                        <a:solidFill>
                          <a:prstClr val="black"/>
                        </a:solidFill>
                        <a:latin typeface="Montserrat" panose="00000500000000000000" pitchFamily="50"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GT" sz="1400" kern="1200">
                          <a:solidFill>
                            <a:prstClr val="black"/>
                          </a:solidFill>
                          <a:latin typeface="Montserrat" panose="00000500000000000000" pitchFamily="50" charset="0"/>
                          <a:ea typeface="+mn-ea"/>
                          <a:cs typeface="Arial" panose="020B0604020202020204" pitchFamily="34" charset="0"/>
                        </a:rPr>
                        <a:t>Realizando talleres con la participación de 1026 personas en Guatemala, Quiché, Huehuetenango, Alta Verapaz, Jalapa, Quiché, Chimaltenango, Suchitepéquez, Baja Verapaz, Jutiapa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kern="1200">
                          <a:solidFill>
                            <a:srgbClr val="0070C0"/>
                          </a:solidFill>
                          <a:latin typeface="Montserrat" panose="00000500000000000000" pitchFamily="50" charset="0"/>
                          <a:ea typeface="+mn-ea"/>
                          <a:cs typeface="Arial" panose="020B0604020202020204" pitchFamily="34" charset="0"/>
                        </a:rPr>
                        <a:t>2. </a:t>
                      </a:r>
                      <a:r>
                        <a:rPr lang="es-GT" sz="1400">
                          <a:solidFill>
                            <a:prstClr val="black"/>
                          </a:solidFill>
                          <a:latin typeface="Montserrat" panose="00000500000000000000" pitchFamily="50" charset="0"/>
                          <a:cs typeface="Arial" panose="020B0604020202020204" pitchFamily="34" charset="0"/>
                        </a:rPr>
                        <a:t>Servidores Públicos y ciudadanos, formados y capacitados en cultura de paz, respeto a los derechos humanos y mecanismos de diálogo</a:t>
                      </a:r>
                      <a:endParaRPr lang="es-GT" sz="1400" b="1">
                        <a:solidFill>
                          <a:prstClr val="black"/>
                        </a:solidFill>
                        <a:latin typeface="Montserrat" panose="00000500000000000000" pitchFamily="50" charset="0"/>
                        <a:cs typeface="Arial" panose="020B0604020202020204" pitchFamily="34" charset="0"/>
                      </a:endParaRPr>
                    </a:p>
                    <a:p>
                      <a:pPr algn="l"/>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400" b="1">
                          <a:solidFill>
                            <a:prstClr val="black"/>
                          </a:solidFill>
                          <a:latin typeface="Montserrat" panose="00000500000000000000" pitchFamily="50" charset="0"/>
                          <a:cs typeface="Arial" panose="020B0604020202020204" pitchFamily="34" charset="0"/>
                        </a:rPr>
                        <a:t>4661 personas</a:t>
                      </a:r>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kern="1200">
                          <a:solidFill>
                            <a:prstClr val="black"/>
                          </a:solidFill>
                          <a:latin typeface="Montserrat" panose="00000500000000000000" pitchFamily="50" charset="0"/>
                          <a:ea typeface="+mn-ea"/>
                          <a:cs typeface="Arial" panose="020B0604020202020204" pitchFamily="34" charset="0"/>
                        </a:rPr>
                        <a:t>25 talleres para servidores públicos, sector empresarial  y sociedad civil de la ciudad Capital Chimaltenango, Izabal, Jalapa, Quetzaltenango, Quiché, Retalhuleu, Sololá, Suchitepéquez.</a:t>
                      </a:r>
                      <a:endParaRPr lang="es-GT" sz="1400" kern="1200">
                        <a:solidFill>
                          <a:prstClr val="black"/>
                        </a:solidFill>
                        <a:latin typeface="Montserrat" panose="00000500000000000000" pitchFamily="50"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bl>
          </a:graphicData>
        </a:graphic>
      </p:graphicFrame>
    </p:spTree>
    <p:extLst>
      <p:ext uri="{BB962C8B-B14F-4D97-AF65-F5344CB8AC3E}">
        <p14:creationId xmlns:p14="http://schemas.microsoft.com/office/powerpoint/2010/main" val="132085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693302" y="263905"/>
            <a:ext cx="8855675" cy="98854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856336333"/>
              </p:ext>
            </p:extLst>
          </p:nvPr>
        </p:nvGraphicFramePr>
        <p:xfrm>
          <a:off x="843350" y="1637439"/>
          <a:ext cx="10505299" cy="3766584"/>
        </p:xfrm>
        <a:graphic>
          <a:graphicData uri="http://schemas.openxmlformats.org/drawingml/2006/table">
            <a:tbl>
              <a:tblPr firstRow="1" bandRow="1">
                <a:tableStyleId>{FABFCF23-3B69-468F-B69F-88F6DE6A72F2}</a:tableStyleId>
              </a:tblPr>
              <a:tblGrid>
                <a:gridCol w="3190100">
                  <a:extLst>
                    <a:ext uri="{9D8B030D-6E8A-4147-A177-3AD203B41FA5}">
                      <a16:colId xmlns:a16="http://schemas.microsoft.com/office/drawing/2014/main" val="3515177168"/>
                    </a:ext>
                  </a:extLst>
                </a:gridCol>
                <a:gridCol w="2443396">
                  <a:extLst>
                    <a:ext uri="{9D8B030D-6E8A-4147-A177-3AD203B41FA5}">
                      <a16:colId xmlns:a16="http://schemas.microsoft.com/office/drawing/2014/main" val="2321643665"/>
                    </a:ext>
                  </a:extLst>
                </a:gridCol>
                <a:gridCol w="4871803">
                  <a:extLst>
                    <a:ext uri="{9D8B030D-6E8A-4147-A177-3AD203B41FA5}">
                      <a16:colId xmlns:a16="http://schemas.microsoft.com/office/drawing/2014/main" val="3302765956"/>
                    </a:ext>
                  </a:extLst>
                </a:gridCol>
              </a:tblGrid>
              <a:tr h="528280">
                <a:tc>
                  <a:txBody>
                    <a:bodyPr/>
                    <a:lstStyle/>
                    <a:p>
                      <a:pPr algn="ctr"/>
                      <a:r>
                        <a:rPr lang="es-MX" sz="1400" dirty="0">
                          <a:latin typeface="Montserrat" panose="00000500000000000000" pitchFamily="50" charset="0"/>
                          <a:cs typeface="Arial" panose="020B0604020202020204" pitchFamily="34" charset="0"/>
                        </a:rPr>
                        <a:t>Logro institucional</a:t>
                      </a:r>
                      <a:endParaRPr lang="es-GT" sz="14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400">
                          <a:solidFill>
                            <a:schemeClr val="bg1"/>
                          </a:solidFill>
                          <a:latin typeface="Montserrat" panose="00000500000000000000" pitchFamily="50" charset="0"/>
                          <a:cs typeface="Arial" panose="020B0604020202020204" pitchFamily="34" charset="0"/>
                        </a:rPr>
                        <a:t>Meta física ejecutada</a:t>
                      </a:r>
                      <a:endParaRPr lang="es-GT" sz="14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400">
                          <a:solidFill>
                            <a:schemeClr val="bg1"/>
                          </a:solidFill>
                          <a:latin typeface="Montserrat" panose="00000500000000000000" pitchFamily="50" charset="0"/>
                          <a:cs typeface="Arial" panose="020B0604020202020204" pitchFamily="34" charset="0"/>
                        </a:rPr>
                        <a:t>Población beneficiada</a:t>
                      </a:r>
                      <a:endParaRPr lang="es-GT" sz="1400">
                        <a:solidFill>
                          <a:schemeClr val="bg1"/>
                        </a:solidFill>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16068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1" kern="1200">
                          <a:solidFill>
                            <a:srgbClr val="0070C0"/>
                          </a:solidFill>
                          <a:latin typeface="Montserrat" panose="00000500000000000000" pitchFamily="50" charset="0"/>
                          <a:ea typeface="+mn-ea"/>
                          <a:cs typeface="Arial" panose="020B0604020202020204" pitchFamily="34" charset="0"/>
                        </a:rPr>
                        <a:t>3. </a:t>
                      </a:r>
                      <a:r>
                        <a:rPr lang="es-GT" sz="1400">
                          <a:solidFill>
                            <a:prstClr val="black"/>
                          </a:solidFill>
                          <a:latin typeface="Montserrat" panose="00000500000000000000" pitchFamily="50" charset="0"/>
                          <a:cs typeface="Arial" panose="020B0604020202020204" pitchFamily="34" charset="0"/>
                        </a:rPr>
                        <a:t>Instituciones públicas asesoradas y coordinadas para el enfoque de derechos humanos: </a:t>
                      </a:r>
                    </a:p>
                    <a:p>
                      <a:pPr algn="l"/>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1400">
                          <a:solidFill>
                            <a:prstClr val="black"/>
                          </a:solidFill>
                          <a:latin typeface="Montserrat" panose="00000500000000000000" pitchFamily="50" charset="0"/>
                          <a:cs typeface="Arial" panose="020B0604020202020204" pitchFamily="34" charset="0"/>
                        </a:rPr>
                        <a:t>158 documentos</a:t>
                      </a:r>
                      <a:endParaRPr lang="es-GT" sz="1400" b="1">
                        <a:solidFill>
                          <a:prstClr val="black"/>
                        </a:solidFill>
                        <a:latin typeface="Montserrat" panose="00000500000000000000" pitchFamily="50" charset="0"/>
                        <a:cs typeface="Arial" panose="020B0604020202020204" pitchFamily="34" charset="0"/>
                      </a:endParaRPr>
                    </a:p>
                    <a:p>
                      <a:pPr algn="ctr"/>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GT" sz="1400" kern="1200">
                          <a:solidFill>
                            <a:prstClr val="black"/>
                          </a:solidFill>
                          <a:latin typeface="Montserrat" panose="00000500000000000000" pitchFamily="50" charset="0"/>
                          <a:ea typeface="+mn-ea"/>
                          <a:cs typeface="Arial" panose="020B0604020202020204" pitchFamily="34" charset="0"/>
                        </a:rPr>
                        <a:t>Instituciones públicas para el Seguimiento a  23 Sentencias, 23 Medidas Cautelares, 2 Medidas Provisionales,  y 158 Informes a Órganos del Sistema Universal de Derechos Humanos y Sistema Interamericano de Derechos Humanos.</a:t>
                      </a:r>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r h="1631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kern="1200">
                          <a:solidFill>
                            <a:srgbClr val="0070C0"/>
                          </a:solidFill>
                          <a:latin typeface="Montserrat" panose="00000500000000000000" pitchFamily="50" charset="0"/>
                          <a:ea typeface="+mn-ea"/>
                          <a:cs typeface="Arial" panose="020B0604020202020204" pitchFamily="34" charset="0"/>
                        </a:rPr>
                        <a:t>4. </a:t>
                      </a:r>
                      <a:r>
                        <a:rPr lang="es-GT" sz="1400">
                          <a:solidFill>
                            <a:prstClr val="black"/>
                          </a:solidFill>
                          <a:latin typeface="Montserrat" panose="00000500000000000000" pitchFamily="50" charset="0"/>
                          <a:cs typeface="Arial" panose="020B0604020202020204" pitchFamily="34" charset="0"/>
                        </a:rPr>
                        <a:t>Medidas de Reparación a Personas afectadas en sus derechos humanos de acuerdo a compromisos de Estado:</a:t>
                      </a:r>
                      <a:endParaRPr lang="es-GT" sz="1400" b="1">
                        <a:solidFill>
                          <a:prstClr val="black"/>
                        </a:solidFill>
                        <a:latin typeface="Montserrat" panose="00000500000000000000" pitchFamily="50" charset="0"/>
                        <a:cs typeface="Arial" panose="020B0604020202020204" pitchFamily="34" charset="0"/>
                      </a:endParaRPr>
                    </a:p>
                    <a:p>
                      <a:pPr algn="l"/>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400" dirty="0">
                          <a:solidFill>
                            <a:schemeClr val="tx1"/>
                          </a:solidFill>
                          <a:latin typeface="Montserrat" panose="00000500000000000000" pitchFamily="50" charset="0"/>
                          <a:cs typeface="Arial" panose="020B0604020202020204" pitchFamily="34" charset="0"/>
                        </a:rPr>
                        <a:t>11</a:t>
                      </a:r>
                      <a:r>
                        <a:rPr lang="es-GT" sz="1400" dirty="0">
                          <a:solidFill>
                            <a:prstClr val="black"/>
                          </a:solidFill>
                          <a:latin typeface="Montserrat" panose="00000500000000000000" pitchFamily="50" charset="0"/>
                          <a:cs typeface="Arial" panose="020B0604020202020204" pitchFamily="34" charset="0"/>
                        </a:rPr>
                        <a:t> documentos</a:t>
                      </a:r>
                      <a:endParaRPr lang="es-GT" sz="14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GT" sz="1400">
                          <a:solidFill>
                            <a:prstClr val="black"/>
                          </a:solidFill>
                          <a:latin typeface="Montserrat" panose="00000500000000000000" pitchFamily="50" charset="0"/>
                          <a:cs typeface="Arial" panose="020B0604020202020204" pitchFamily="34" charset="0"/>
                        </a:rPr>
                        <a:t>Personas afectadas en sus derechos humanos, </a:t>
                      </a:r>
                      <a:r>
                        <a:rPr lang="es-GT" sz="1400" kern="1200">
                          <a:solidFill>
                            <a:prstClr val="black"/>
                          </a:solidFill>
                          <a:latin typeface="Montserrat" panose="00000500000000000000" pitchFamily="50" charset="0"/>
                          <a:ea typeface="+mn-ea"/>
                          <a:cs typeface="Arial" panose="020B0604020202020204" pitchFamily="34" charset="0"/>
                        </a:rPr>
                        <a:t>cumplimiento de compromisos por Sentencias de la Corte Interamericana de Derechos Humanos, a través del avance en Publicaciones en Diarios de mayor circulación y en la Página Web, así como reparaciones económicas. </a:t>
                      </a:r>
                      <a:endParaRPr lang="es-GT" sz="14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03032"/>
                  </a:ext>
                </a:extLst>
              </a:tr>
            </a:tbl>
          </a:graphicData>
        </a:graphic>
      </p:graphicFrame>
    </p:spTree>
    <p:extLst>
      <p:ext uri="{BB962C8B-B14F-4D97-AF65-F5344CB8AC3E}">
        <p14:creationId xmlns:p14="http://schemas.microsoft.com/office/powerpoint/2010/main" val="360494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839501"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969716643"/>
              </p:ext>
            </p:extLst>
          </p:nvPr>
        </p:nvGraphicFramePr>
        <p:xfrm>
          <a:off x="1067108" y="1726799"/>
          <a:ext cx="9956799" cy="3589920"/>
        </p:xfrm>
        <a:graphic>
          <a:graphicData uri="http://schemas.openxmlformats.org/drawingml/2006/table">
            <a:tbl>
              <a:tblPr firstRow="1" bandRow="1">
                <a:tableStyleId>{FABFCF23-3B69-468F-B69F-88F6DE6A72F2}</a:tableStyleId>
              </a:tblPr>
              <a:tblGrid>
                <a:gridCol w="3911292">
                  <a:extLst>
                    <a:ext uri="{9D8B030D-6E8A-4147-A177-3AD203B41FA5}">
                      <a16:colId xmlns:a16="http://schemas.microsoft.com/office/drawing/2014/main" val="3515177168"/>
                    </a:ext>
                  </a:extLst>
                </a:gridCol>
                <a:gridCol w="2857500">
                  <a:extLst>
                    <a:ext uri="{9D8B030D-6E8A-4147-A177-3AD203B41FA5}">
                      <a16:colId xmlns:a16="http://schemas.microsoft.com/office/drawing/2014/main" val="2321643665"/>
                    </a:ext>
                  </a:extLst>
                </a:gridCol>
                <a:gridCol w="3188007">
                  <a:extLst>
                    <a:ext uri="{9D8B030D-6E8A-4147-A177-3AD203B41FA5}">
                      <a16:colId xmlns:a16="http://schemas.microsoft.com/office/drawing/2014/main" val="3302765956"/>
                    </a:ext>
                  </a:extLst>
                </a:gridCol>
              </a:tblGrid>
              <a:tr h="816240">
                <a:tc>
                  <a:txBody>
                    <a:bodyPr/>
                    <a:lstStyle/>
                    <a:p>
                      <a:pPr algn="ctr"/>
                      <a:r>
                        <a:rPr lang="es-MX" sz="1700">
                          <a:latin typeface="Arial" panose="020B0604020202020204" pitchFamily="34" charset="0"/>
                          <a:cs typeface="Arial" panose="020B0604020202020204" pitchFamily="34" charset="0"/>
                        </a:rPr>
                        <a:t>Logro institucional</a:t>
                      </a:r>
                      <a:endParaRPr lang="es-GT" sz="17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a:solidFill>
                            <a:schemeClr val="bg1"/>
                          </a:solidFill>
                          <a:latin typeface="Arial" panose="020B0604020202020204" pitchFamily="34" charset="0"/>
                          <a:cs typeface="Arial" panose="020B0604020202020204" pitchFamily="34" charset="0"/>
                        </a:rPr>
                        <a:t>Meta física ejecutada</a:t>
                      </a:r>
                      <a:endParaRPr lang="es-GT" sz="17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a:solidFill>
                            <a:schemeClr val="bg1"/>
                          </a:solidFill>
                          <a:latin typeface="Arial" panose="020B0604020202020204" pitchFamily="34" charset="0"/>
                          <a:cs typeface="Arial" panose="020B0604020202020204" pitchFamily="34" charset="0"/>
                        </a:rPr>
                        <a:t>Población beneficiada</a:t>
                      </a:r>
                      <a:endParaRPr lang="es-GT" sz="17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1" kern="1200">
                          <a:solidFill>
                            <a:srgbClr val="0070C0"/>
                          </a:solidFill>
                          <a:latin typeface="Arial" panose="020B0604020202020204" pitchFamily="34" charset="0"/>
                          <a:ea typeface="+mn-ea"/>
                          <a:cs typeface="Arial" panose="020B0604020202020204" pitchFamily="34" charset="0"/>
                        </a:rPr>
                        <a:t>5.</a:t>
                      </a:r>
                      <a:r>
                        <a:rPr lang="es-GT" sz="1600">
                          <a:solidFill>
                            <a:prstClr val="black"/>
                          </a:solidFill>
                          <a:latin typeface="Montserrat" panose="00000500000000000000" pitchFamily="2" charset="0"/>
                          <a:cs typeface="Arial" panose="020B0604020202020204" pitchFamily="34" charset="0"/>
                        </a:rPr>
                        <a:t> Informes de acciones y asesorías a las dependencias del Organismo Ejecutivo para la prevención de conflictos sociales, ambientales y agrarios entre otros:</a:t>
                      </a:r>
                      <a:endParaRPr kumimoji="0" lang="es-GT"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lgn="l"/>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400" b="1">
                          <a:solidFill>
                            <a:prstClr val="black"/>
                          </a:solidFill>
                          <a:latin typeface="Montserrat" panose="00000500000000000000" pitchFamily="2" charset="0"/>
                          <a:cs typeface="Arial" panose="020B0604020202020204" pitchFamily="34" charset="0"/>
                        </a:rPr>
                        <a:t>27 Documentos</a:t>
                      </a:r>
                      <a:r>
                        <a:rPr lang="es-GT" sz="1400">
                          <a:solidFill>
                            <a:prstClr val="black"/>
                          </a:solidFill>
                          <a:latin typeface="Montserrat" panose="00000500000000000000" pitchFamily="2" charset="0"/>
                          <a:cs typeface="Arial" panose="020B0604020202020204" pitchFamily="34" charset="0"/>
                        </a:rPr>
                        <a:t> </a:t>
                      </a:r>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GT" sz="1400">
                          <a:solidFill>
                            <a:prstClr val="black"/>
                          </a:solidFill>
                          <a:latin typeface="Montserrat" panose="00000500000000000000" pitchFamily="2" charset="0"/>
                          <a:cs typeface="Arial" panose="020B0604020202020204" pitchFamily="34" charset="0"/>
                        </a:rPr>
                        <a:t>Dependencias del Organismo Ejecutivo, indirectamente sectores  en conflicto</a:t>
                      </a:r>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1" kern="1200">
                          <a:solidFill>
                            <a:srgbClr val="0070C0"/>
                          </a:solidFill>
                          <a:latin typeface="Arial" panose="020B0604020202020204" pitchFamily="34" charset="0"/>
                          <a:ea typeface="+mn-ea"/>
                          <a:cs typeface="Arial" panose="020B0604020202020204" pitchFamily="34" charset="0"/>
                        </a:rPr>
                        <a:t>6. </a:t>
                      </a:r>
                      <a:r>
                        <a:rPr lang="es-GT" sz="1500">
                          <a:solidFill>
                            <a:prstClr val="black"/>
                          </a:solidFill>
                          <a:latin typeface="Montserrat" panose="00000500000000000000" pitchFamily="2" charset="0"/>
                          <a:cs typeface="Arial" panose="020B0604020202020204" pitchFamily="34" charset="0"/>
                        </a:rPr>
                        <a:t>Asesoría y Coordinación a las dependencias del Estado para la integración de mesas de diálogo en prevención de conflictos:</a:t>
                      </a:r>
                      <a:endParaRPr lang="es-GT" sz="1500" b="1">
                        <a:solidFill>
                          <a:prstClr val="black"/>
                        </a:solidFill>
                        <a:latin typeface="Montserrat" panose="00000500000000000000" pitchFamily="2" charset="0"/>
                        <a:cs typeface="Arial" panose="020B0604020202020204" pitchFamily="34" charset="0"/>
                      </a:endParaRPr>
                    </a:p>
                    <a:p>
                      <a:pPr algn="l"/>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b="1">
                          <a:solidFill>
                            <a:prstClr val="black"/>
                          </a:solidFill>
                          <a:latin typeface="Montserrat" panose="00000500000000000000" pitchFamily="2" charset="0"/>
                          <a:cs typeface="Arial" panose="020B0604020202020204" pitchFamily="34" charset="0"/>
                        </a:rPr>
                        <a:t>18 Documentos</a:t>
                      </a:r>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GT" sz="1600">
                          <a:solidFill>
                            <a:prstClr val="black"/>
                          </a:solidFill>
                          <a:latin typeface="Montserrat" panose="00000500000000000000" pitchFamily="2" charset="0"/>
                          <a:cs typeface="Arial" panose="020B0604020202020204" pitchFamily="34" charset="0"/>
                        </a:rPr>
                        <a:t>Dependencias del Estado, indirectamente sectores  en conflicto</a:t>
                      </a:r>
                      <a:endParaRPr lang="es-GT" sz="1800">
                        <a:latin typeface="Arial" panose="020B0604020202020204" pitchFamily="34" charset="0"/>
                        <a:cs typeface="Arial" panose="020B0604020202020204" pitchFamily="34" charset="0"/>
                      </a:endParaRPr>
                    </a:p>
                    <a:p>
                      <a:pPr algn="ctr"/>
                      <a:endParaRPr lang="es-GT" sz="1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bl>
          </a:graphicData>
        </a:graphic>
      </p:graphicFrame>
    </p:spTree>
    <p:extLst>
      <p:ext uri="{BB962C8B-B14F-4D97-AF65-F5344CB8AC3E}">
        <p14:creationId xmlns:p14="http://schemas.microsoft.com/office/powerpoint/2010/main" val="402746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805851" y="288177"/>
            <a:ext cx="8905102" cy="98854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624455274"/>
              </p:ext>
            </p:extLst>
          </p:nvPr>
        </p:nvGraphicFramePr>
        <p:xfrm>
          <a:off x="1067108" y="1484026"/>
          <a:ext cx="10130544" cy="4499939"/>
        </p:xfrm>
        <a:graphic>
          <a:graphicData uri="http://schemas.openxmlformats.org/drawingml/2006/table">
            <a:tbl>
              <a:tblPr firstRow="1" bandRow="1">
                <a:tableStyleId>{FABFCF23-3B69-468F-B69F-88F6DE6A72F2}</a:tableStyleId>
              </a:tblPr>
              <a:tblGrid>
                <a:gridCol w="10130544">
                  <a:extLst>
                    <a:ext uri="{9D8B030D-6E8A-4147-A177-3AD203B41FA5}">
                      <a16:colId xmlns:a16="http://schemas.microsoft.com/office/drawing/2014/main" val="3515177168"/>
                    </a:ext>
                  </a:extLst>
                </a:gridCol>
              </a:tblGrid>
              <a:tr h="781379">
                <a:tc>
                  <a:txBody>
                    <a:bodyPr/>
                    <a:lstStyle/>
                    <a:p>
                      <a:pPr algn="ctr"/>
                      <a:r>
                        <a:rPr lang="es-MX" sz="1600" dirty="0">
                          <a:latin typeface="Montserrat" panose="00000500000000000000" pitchFamily="50" charset="0"/>
                          <a:cs typeface="Arial" panose="020B0604020202020204" pitchFamily="34" charset="0"/>
                        </a:rPr>
                        <a:t>Logros Institucionales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731520">
                <a:tc>
                  <a:txBody>
                    <a:bodyPr/>
                    <a:lstStyle/>
                    <a:p>
                      <a:pPr lvl="0"/>
                      <a:r>
                        <a:rPr lang="es-ES_tradnl" sz="1800" b="1" i="0" kern="1200" dirty="0">
                          <a:solidFill>
                            <a:schemeClr val="dk1"/>
                          </a:solidFill>
                          <a:effectLst/>
                          <a:latin typeface="+mn-lt"/>
                          <a:ea typeface="+mn-ea"/>
                          <a:cs typeface="+mn-cs"/>
                        </a:rPr>
                        <a:t>Elaboración del documento “Sabiduría del pueblo maya para la construcción de la Paz”.  El contenido del documento consta de 5 temas, entre los que están: 1) Calendario Maya </a:t>
                      </a:r>
                      <a:r>
                        <a:rPr lang="es-ES_tradnl" sz="1800" b="1" i="0" kern="1200" dirty="0" err="1">
                          <a:solidFill>
                            <a:schemeClr val="dk1"/>
                          </a:solidFill>
                          <a:effectLst/>
                          <a:latin typeface="+mn-lt"/>
                          <a:ea typeface="+mn-ea"/>
                          <a:cs typeface="+mn-cs"/>
                        </a:rPr>
                        <a:t>Cholq’ij</a:t>
                      </a:r>
                      <a:r>
                        <a:rPr lang="es-ES_tradnl" sz="1800" b="1" i="0" kern="1200" dirty="0">
                          <a:solidFill>
                            <a:schemeClr val="dk1"/>
                          </a:solidFill>
                          <a:effectLst/>
                          <a:latin typeface="+mn-lt"/>
                          <a:ea typeface="+mn-ea"/>
                          <a:cs typeface="+mn-cs"/>
                        </a:rPr>
                        <a:t>, Cultura de Paz y Diálogo, 2) Autoridades Indígenas y resolución de conflictos, 3) Identidad y Organización Social para la convivencia y prevención de conflictos, 4) Indumentaria maya, expresión de sabiduría y Derecho Humano, y 5) Diversidad lingüística y fomento de la interculturalidad.</a:t>
                      </a:r>
                      <a:endParaRPr lang="es-GT" sz="16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800" kern="1200" dirty="0">
                          <a:solidFill>
                            <a:schemeClr val="dk1"/>
                          </a:solidFill>
                          <a:effectLst/>
                          <a:latin typeface="+mn-lt"/>
                          <a:ea typeface="+mn-ea"/>
                          <a:cs typeface="+mn-cs"/>
                        </a:rPr>
                        <a:t>Se</a:t>
                      </a:r>
                      <a:r>
                        <a:rPr lang="es-GT" sz="1800" kern="1200" baseline="0" dirty="0">
                          <a:solidFill>
                            <a:schemeClr val="dk1"/>
                          </a:solidFill>
                          <a:effectLst/>
                          <a:latin typeface="+mn-lt"/>
                          <a:ea typeface="+mn-ea"/>
                          <a:cs typeface="+mn-cs"/>
                        </a:rPr>
                        <a:t> c</a:t>
                      </a:r>
                      <a:r>
                        <a:rPr lang="es-GT" sz="1800" kern="1200" dirty="0">
                          <a:solidFill>
                            <a:schemeClr val="dk1"/>
                          </a:solidFill>
                          <a:effectLst/>
                          <a:latin typeface="+mn-lt"/>
                          <a:ea typeface="+mn-ea"/>
                          <a:cs typeface="+mn-cs"/>
                        </a:rPr>
                        <a:t>oordinó y condujo el “Foro Interinstitucional de Derechos Humanos”, el cual es un espacio técnico y de alto nivel, que recopila a través del Sistema de Monitoreo de Recomendaciones para Guatemala de los Sistemas de Protección Internacional de Derechos Humanos -SIMORE Guatemala-, las acciones de las instituciones del Estado en cumplimiento de los compromisos internacionales en materia de derechos humanos, homologando así la información presentada por el Estado de Guatemala ante los diferentes mecanismos de protección internacional de derechos humanos, realizando 4 reuniones de Alto Nivel en y 3 reuniones técnicas  durante 2021.</a:t>
                      </a:r>
                    </a:p>
                    <a:p>
                      <a:pPr lvl="0"/>
                      <a:endParaRPr lang="es-GT" sz="16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55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067108" y="345548"/>
            <a:ext cx="8896864" cy="98030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25557568"/>
              </p:ext>
            </p:extLst>
          </p:nvPr>
        </p:nvGraphicFramePr>
        <p:xfrm>
          <a:off x="1067108" y="1484026"/>
          <a:ext cx="10130544" cy="2753943"/>
        </p:xfrm>
        <a:graphic>
          <a:graphicData uri="http://schemas.openxmlformats.org/drawingml/2006/table">
            <a:tbl>
              <a:tblPr firstRow="1" bandRow="1">
                <a:tableStyleId>{FABFCF23-3B69-468F-B69F-88F6DE6A72F2}</a:tableStyleId>
              </a:tblPr>
              <a:tblGrid>
                <a:gridCol w="10130544">
                  <a:extLst>
                    <a:ext uri="{9D8B030D-6E8A-4147-A177-3AD203B41FA5}">
                      <a16:colId xmlns:a16="http://schemas.microsoft.com/office/drawing/2014/main" val="3515177168"/>
                    </a:ext>
                  </a:extLst>
                </a:gridCol>
              </a:tblGrid>
              <a:tr h="955623">
                <a:tc>
                  <a:txBody>
                    <a:bodyPr/>
                    <a:lstStyle/>
                    <a:p>
                      <a:pPr algn="ctr"/>
                      <a:r>
                        <a:rPr lang="es-MX" sz="1600">
                          <a:latin typeface="Montserrat" panose="00000500000000000000" pitchFamily="50" charset="0"/>
                          <a:cs typeface="Arial" panose="020B0604020202020204" pitchFamily="34" charset="0"/>
                        </a:rPr>
                        <a:t>Logros de coordinación interinstitucional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955623">
                <a:tc>
                  <a:txBody>
                    <a:bodyPr/>
                    <a:lstStyle/>
                    <a:p>
                      <a:pPr lvl="0" algn="just"/>
                      <a:r>
                        <a:rPr lang="es-GT" sz="1600" kern="1200">
                          <a:solidFill>
                            <a:schemeClr val="dk1"/>
                          </a:solidFill>
                          <a:effectLst/>
                          <a:latin typeface="Montserrat" panose="00000500000000000000" pitchFamily="50" charset="0"/>
                          <a:ea typeface="+mn-ea"/>
                          <a:cs typeface="+mn-cs"/>
                        </a:rPr>
                        <a:t>Como resultado de las mesas de atención a la conflictividad, en Huehuetenango, recientemente lograron un histórico acuerdo entre las comunidades de Barillas, Santa Eulalia, San Pedro Soloma y Chiantla, por conflictos de servidumbre de paso, cuyo caso se venía ventilando desde 1996. Tras varias reuniones y el establecimiento de una mesa de diálogo se llegó al acuerdo de que las 4 municipalidades aportarán fondos, junto con las comunidades, cuya cantidad entregarán a don Sotero Villatoro y su familia, a cambio de que ellos le sedan los derechos de paso.</a:t>
                      </a:r>
                    </a:p>
                    <a:p>
                      <a:pPr algn="l"/>
                      <a:endParaRPr lang="es-GT" sz="16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245434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90;p2">
            <a:extLst>
              <a:ext uri="{FF2B5EF4-FFF2-40B4-BE49-F238E27FC236}">
                <a16:creationId xmlns:a16="http://schemas.microsoft.com/office/drawing/2014/main" id="{5B426CCD-F816-432A-96A3-08E552ED85D7}"/>
              </a:ext>
            </a:extLst>
          </p:cNvPr>
          <p:cNvSpPr txBox="1">
            <a:spLocks noGrp="1"/>
          </p:cNvSpPr>
          <p:nvPr>
            <p:ph type="title"/>
          </p:nvPr>
        </p:nvSpPr>
        <p:spPr>
          <a:xfrm>
            <a:off x="613718" y="182696"/>
            <a:ext cx="10515600" cy="1325563"/>
          </a:xfrm>
          <a:prstGeom prst="rect">
            <a:avLst/>
          </a:prstGeom>
          <a:noFill/>
          <a:ln>
            <a:noFill/>
          </a:ln>
        </p:spPr>
        <p:txBody>
          <a:bodyPr spcFirstLastPara="1" wrap="square" lIns="91425" tIns="45700" rIns="91425" bIns="45700" anchor="ctr" anchorCtr="0">
            <a:normAutofit/>
          </a:bodyPr>
          <a:lstStyle/>
          <a:p>
            <a:pPr lvl="0">
              <a:buClr>
                <a:srgbClr val="003353"/>
              </a:buClr>
              <a:buSzPts val="2400"/>
            </a:pPr>
            <a:r>
              <a:rPr lang="es-GT" sz="2400" b="1" dirty="0">
                <a:solidFill>
                  <a:srgbClr val="18293B"/>
                </a:solidFill>
                <a:latin typeface="Montserrat" panose="00000500000000000000" pitchFamily="2" charset="0"/>
                <a:cs typeface="Arial" panose="020B0604020202020204" pitchFamily="34" charset="0"/>
              </a:rPr>
              <a:t>PRINCIPALES FUNCIONES DE LA COPADEH</a:t>
            </a:r>
            <a:endParaRPr dirty="0">
              <a:solidFill>
                <a:srgbClr val="18293B"/>
              </a:solidFill>
            </a:endParaRPr>
          </a:p>
        </p:txBody>
      </p:sp>
      <p:sp>
        <p:nvSpPr>
          <p:cNvPr id="8" name="Marcador de contenido 6">
            <a:extLst>
              <a:ext uri="{FF2B5EF4-FFF2-40B4-BE49-F238E27FC236}">
                <a16:creationId xmlns:a16="http://schemas.microsoft.com/office/drawing/2014/main" id="{47065ABC-A383-4769-B6DD-F61A4FB9A978}"/>
              </a:ext>
            </a:extLst>
          </p:cNvPr>
          <p:cNvSpPr txBox="1">
            <a:spLocks/>
          </p:cNvSpPr>
          <p:nvPr/>
        </p:nvSpPr>
        <p:spPr>
          <a:xfrm>
            <a:off x="404102" y="1368917"/>
            <a:ext cx="10725216" cy="2741311"/>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1" algn="just">
              <a:lnSpc>
                <a:spcPct val="120000"/>
              </a:lnSpc>
              <a:buClr>
                <a:schemeClr val="tx1"/>
              </a:buClr>
              <a:buSzPct val="145000"/>
              <a:buFont typeface="Arial" panose="020B0604020202020204" pitchFamily="34" charset="0"/>
              <a:buChar char="•"/>
            </a:pPr>
            <a:r>
              <a:rPr lang="es-GT" sz="1800" dirty="0">
                <a:solidFill>
                  <a:srgbClr val="000000"/>
                </a:solidFill>
                <a:latin typeface="Montserrat" panose="00000500000000000000" pitchFamily="2" charset="0"/>
                <a:ea typeface="Calibri" panose="020F0502020204030204" pitchFamily="34" charset="0"/>
              </a:rPr>
              <a:t>Promover transversalmente y coordinar dentro de las instituciones públicas, así como en las organizaciones regionales, municipales y comunitarias, los mecanismos efectivos para </a:t>
            </a:r>
            <a:r>
              <a:rPr lang="es-GT" sz="18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la cooperación y la inclusión de acciones que favorezcan la paz, los derechos humanos, así como la prevención y atención de la conflictividad.</a:t>
            </a:r>
          </a:p>
          <a:p>
            <a:pPr lvl="1">
              <a:lnSpc>
                <a:spcPct val="120000"/>
              </a:lnSpc>
              <a:buClrTx/>
              <a:buSzPct val="140000"/>
              <a:buFont typeface="Arial" panose="020B0604020202020204" pitchFamily="34" charset="0"/>
              <a:buChar char="•"/>
            </a:pPr>
            <a:r>
              <a:rPr lang="es-GT" sz="18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Promover sistemáticamente la cultura de paz y ciudadanía;</a:t>
            </a:r>
          </a:p>
          <a:p>
            <a:pPr lvl="1" algn="just">
              <a:lnSpc>
                <a:spcPct val="120000"/>
              </a:lnSpc>
              <a:buClrTx/>
              <a:buSzPct val="140000"/>
              <a:buFont typeface="Arial" panose="020B0604020202020204" pitchFamily="34" charset="0"/>
              <a:buChar char="•"/>
            </a:pPr>
            <a:r>
              <a:rPr lang="es-GT" sz="18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Brindar asesoría a las dependencias del Organismo Ejecutivo para implementar acciones preventivas a la vulneración de los derechos humanos, resguardo de la paz y los conflictos rurales y agrarios;</a:t>
            </a:r>
            <a:endParaRPr lang="es-GT" sz="1800" dirty="0">
              <a:latin typeface="Montserrat" panose="00000500000000000000" pitchFamily="2"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4B3807F-5EE7-4CD1-BEF5-BC72A44E2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487" y="4438306"/>
            <a:ext cx="9803026" cy="1830006"/>
          </a:xfrm>
          <a:prstGeom prst="rect">
            <a:avLst/>
          </a:prstGeom>
        </p:spPr>
      </p:pic>
      <p:sp>
        <p:nvSpPr>
          <p:cNvPr id="7" name="CuadroTexto 6">
            <a:extLst>
              <a:ext uri="{FF2B5EF4-FFF2-40B4-BE49-F238E27FC236}">
                <a16:creationId xmlns:a16="http://schemas.microsoft.com/office/drawing/2014/main" id="{79B08AE6-9D12-4A4F-A0F1-8AAF31F6885E}"/>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spTree>
    <p:extLst>
      <p:ext uri="{BB962C8B-B14F-4D97-AF65-F5344CB8AC3E}">
        <p14:creationId xmlns:p14="http://schemas.microsoft.com/office/powerpoint/2010/main" val="269283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840112" y="271995"/>
            <a:ext cx="8880389" cy="99677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99686373"/>
              </p:ext>
            </p:extLst>
          </p:nvPr>
        </p:nvGraphicFramePr>
        <p:xfrm>
          <a:off x="1030728" y="1673496"/>
          <a:ext cx="10130544" cy="3286506"/>
        </p:xfrm>
        <a:graphic>
          <a:graphicData uri="http://schemas.openxmlformats.org/drawingml/2006/table">
            <a:tbl>
              <a:tblPr firstRow="1" bandRow="1">
                <a:tableStyleId>{FABFCF23-3B69-468F-B69F-88F6DE6A72F2}</a:tableStyleId>
              </a:tblPr>
              <a:tblGrid>
                <a:gridCol w="10130544">
                  <a:extLst>
                    <a:ext uri="{9D8B030D-6E8A-4147-A177-3AD203B41FA5}">
                      <a16:colId xmlns:a16="http://schemas.microsoft.com/office/drawing/2014/main" val="3515177168"/>
                    </a:ext>
                  </a:extLst>
                </a:gridCol>
              </a:tblGrid>
              <a:tr h="756666">
                <a:tc>
                  <a:txBody>
                    <a:bodyPr/>
                    <a:lstStyle/>
                    <a:p>
                      <a:pPr algn="ctr"/>
                      <a:r>
                        <a:rPr lang="es-MX" sz="1600" dirty="0">
                          <a:latin typeface="Montserrat" panose="00000500000000000000" pitchFamily="50" charset="0"/>
                          <a:cs typeface="Arial" panose="020B0604020202020204" pitchFamily="34" charset="0"/>
                        </a:rPr>
                        <a:t>Logros de coordinación interinstitucional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95562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ontserrat" panose="00000500000000000000" pitchFamily="50" charset="0"/>
                          <a:ea typeface="+mn-ea"/>
                          <a:cs typeface="+mn-cs"/>
                        </a:rPr>
                        <a:t>Se logró un importante acuerdo para que las comunidades Vegas del Chixoy y Santa Catarina El Rosario, puedan continuar con el proceso de desmembración y adjudicación, a través del Fondo de Tierras, luego de 17 años de disputa, como resultado de la Mesa de diálogo interinstitucional para el abordaje del caso de la comunidad El Diamante, Ixcán, Quiché, establecida para resolver el conflicto que han afrontado con las comunidades Vegas del Río Chixoy, Santa Catarina El Rosario de la misma jurisdicción.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600" kern="1200" dirty="0">
                        <a:solidFill>
                          <a:schemeClr val="dk1"/>
                        </a:solidFill>
                        <a:effectLst/>
                        <a:latin typeface="Montserrat" panose="000005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ontserrat" panose="00000500000000000000" pitchFamily="50" charset="0"/>
                          <a:ea typeface="+mn-ea"/>
                          <a:cs typeface="+mn-cs"/>
                        </a:rPr>
                        <a:t>En esta mesa han participado Fontierras, </a:t>
                      </a:r>
                      <a:r>
                        <a:rPr lang="es-GT" sz="1600" kern="1200" dirty="0">
                          <a:solidFill>
                            <a:schemeClr val="dk1"/>
                          </a:solidFill>
                          <a:effectLst/>
                          <a:latin typeface="Montserrat" panose="00000500000000000000" pitchFamily="50" charset="0"/>
                          <a:ea typeface="+mn-ea"/>
                          <a:cs typeface="+mn-cs"/>
                        </a:rPr>
                        <a:t>Fondo Nacional para la Reactivación y Modernización de la Actividad Agropecua­ria, </a:t>
                      </a:r>
                      <a:r>
                        <a:rPr lang="es-ES" sz="1600" kern="1200" dirty="0">
                          <a:solidFill>
                            <a:schemeClr val="dk1"/>
                          </a:solidFill>
                          <a:effectLst/>
                          <a:latin typeface="Montserrat" panose="00000500000000000000" pitchFamily="50" charset="0"/>
                          <a:ea typeface="+mn-ea"/>
                          <a:cs typeface="+mn-cs"/>
                        </a:rPr>
                        <a:t>del MAGA, Fondo para la Vivienda del MICIVI y MINECO, con el propósito de evaluar la viabilidad de las propuestas presentadas por la comunidad El Diamante. </a:t>
                      </a:r>
                      <a:endParaRPr lang="es-GT" sz="16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225168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952808" y="296563"/>
            <a:ext cx="8872151" cy="9638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25718548"/>
              </p:ext>
            </p:extLst>
          </p:nvPr>
        </p:nvGraphicFramePr>
        <p:xfrm>
          <a:off x="1067108" y="1484026"/>
          <a:ext cx="10130544" cy="2428947"/>
        </p:xfrm>
        <a:graphic>
          <a:graphicData uri="http://schemas.openxmlformats.org/drawingml/2006/table">
            <a:tbl>
              <a:tblPr firstRow="1" bandRow="1">
                <a:tableStyleId>{FABFCF23-3B69-468F-B69F-88F6DE6A72F2}</a:tableStyleId>
              </a:tblPr>
              <a:tblGrid>
                <a:gridCol w="10130544">
                  <a:extLst>
                    <a:ext uri="{9D8B030D-6E8A-4147-A177-3AD203B41FA5}">
                      <a16:colId xmlns:a16="http://schemas.microsoft.com/office/drawing/2014/main" val="3515177168"/>
                    </a:ext>
                  </a:extLst>
                </a:gridCol>
              </a:tblGrid>
              <a:tr h="741107">
                <a:tc>
                  <a:txBody>
                    <a:bodyPr/>
                    <a:lstStyle/>
                    <a:p>
                      <a:pPr algn="ctr"/>
                      <a:r>
                        <a:rPr lang="es-MX" sz="1600">
                          <a:latin typeface="Montserrat" panose="00000500000000000000" pitchFamily="50" charset="0"/>
                          <a:cs typeface="Arial" panose="020B0604020202020204" pitchFamily="34" charset="0"/>
                        </a:rPr>
                        <a:t>Logros de coordinación interinstitucional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1687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GT" sz="1600" kern="1200">
                          <a:solidFill>
                            <a:schemeClr val="dk1"/>
                          </a:solidFill>
                          <a:effectLst/>
                          <a:latin typeface="Montserrat" panose="00000500000000000000" pitchFamily="50" charset="0"/>
                          <a:ea typeface="+mn-ea"/>
                          <a:cs typeface="+mn-cs"/>
                        </a:rPr>
                        <a:t>A través de la coordinación con el Ministerio de Educación, se logró, en cumplimiento a la reparación ordenada por la Corte IDH en su punto número 8, en cuanto al cambio de nombre de la escuela pública “Julia Ydigoras Fuentes”, por el de Edgar Fernando García, según la resolución número DDEGO-075-2021, de la Dirección Departamental de Educación de Guatemala Occidente, del Ministerio de Educación, con la que se realizó el cambio de nombre, siendo: “Escuela Oficial Urbana de Varones No. 64 Edgar Fernando García”.</a:t>
                      </a:r>
                      <a:endParaRPr lang="es-GT" sz="160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318104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805851" y="288177"/>
            <a:ext cx="8905102" cy="98854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400" dirty="0">
                <a:cs typeface="Arial" panose="020B0604020202020204" pitchFamily="34" charset="0"/>
              </a:rPr>
              <a:t>CONSOLIDADO DE LOGROS INSTITUCIONALES</a:t>
            </a:r>
            <a:endParaRPr lang="es-GT" sz="2400" dirty="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07517662"/>
              </p:ext>
            </p:extLst>
          </p:nvPr>
        </p:nvGraphicFramePr>
        <p:xfrm>
          <a:off x="1067108" y="1484026"/>
          <a:ext cx="10130544" cy="2335859"/>
        </p:xfrm>
        <a:graphic>
          <a:graphicData uri="http://schemas.openxmlformats.org/drawingml/2006/table">
            <a:tbl>
              <a:tblPr firstRow="1" bandRow="1">
                <a:tableStyleId>{FABFCF23-3B69-468F-B69F-88F6DE6A72F2}</a:tableStyleId>
              </a:tblPr>
              <a:tblGrid>
                <a:gridCol w="10130544">
                  <a:extLst>
                    <a:ext uri="{9D8B030D-6E8A-4147-A177-3AD203B41FA5}">
                      <a16:colId xmlns:a16="http://schemas.microsoft.com/office/drawing/2014/main" val="3515177168"/>
                    </a:ext>
                  </a:extLst>
                </a:gridCol>
              </a:tblGrid>
              <a:tr h="781379">
                <a:tc>
                  <a:txBody>
                    <a:bodyPr/>
                    <a:lstStyle/>
                    <a:p>
                      <a:pPr algn="ctr"/>
                      <a:r>
                        <a:rPr lang="es-MX" sz="1600" dirty="0">
                          <a:latin typeface="Montserrat" panose="00000500000000000000" pitchFamily="50" charset="0"/>
                          <a:cs typeface="Arial" panose="020B0604020202020204" pitchFamily="34" charset="0"/>
                        </a:rPr>
                        <a:t>Logros en Compromisos de Estado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955623">
                <a:tc>
                  <a:txBody>
                    <a:bodyPr/>
                    <a:lstStyle/>
                    <a:p>
                      <a:pPr lvl="0" algn="just"/>
                      <a:r>
                        <a:rPr lang="es-GT" sz="1600" kern="1200" dirty="0">
                          <a:solidFill>
                            <a:schemeClr val="dk1"/>
                          </a:solidFill>
                          <a:effectLst/>
                          <a:latin typeface="Montserrat" panose="00000500000000000000" pitchFamily="50" charset="0"/>
                          <a:ea typeface="+mn-ea"/>
                          <a:cs typeface="+mn-cs"/>
                        </a:rPr>
                        <a:t>Cumplimiento de compromisos de Estado en materia de derechos humanos, a través del pago parcial por daños materiales en la Sentencia dictada por la Corte Interamericana de Derechos Humanos, del caso </a:t>
                      </a:r>
                      <a:r>
                        <a:rPr lang="es-GT" sz="1600" i="1" kern="1200" dirty="0" err="1">
                          <a:solidFill>
                            <a:schemeClr val="dk1"/>
                          </a:solidFill>
                          <a:effectLst/>
                          <a:latin typeface="Montserrat" panose="00000500000000000000" pitchFamily="50" charset="0"/>
                          <a:ea typeface="+mn-ea"/>
                          <a:cs typeface="+mn-cs"/>
                        </a:rPr>
                        <a:t>Caso</a:t>
                      </a:r>
                      <a:r>
                        <a:rPr lang="es-GT" sz="1600" i="1" kern="1200" dirty="0">
                          <a:solidFill>
                            <a:schemeClr val="dk1"/>
                          </a:solidFill>
                          <a:effectLst/>
                          <a:latin typeface="Montserrat" panose="00000500000000000000" pitchFamily="50" charset="0"/>
                          <a:ea typeface="+mn-ea"/>
                          <a:cs typeface="+mn-cs"/>
                        </a:rPr>
                        <a:t> </a:t>
                      </a:r>
                      <a:r>
                        <a:rPr lang="es-GT" sz="1600" i="1" kern="1200" dirty="0" err="1">
                          <a:solidFill>
                            <a:schemeClr val="dk1"/>
                          </a:solidFill>
                          <a:effectLst/>
                          <a:latin typeface="Montserrat" panose="00000500000000000000" pitchFamily="50" charset="0"/>
                          <a:ea typeface="+mn-ea"/>
                          <a:cs typeface="+mn-cs"/>
                        </a:rPr>
                        <a:t>Cuscul</a:t>
                      </a:r>
                      <a:r>
                        <a:rPr lang="es-GT" sz="1600" i="1" kern="1200" dirty="0">
                          <a:solidFill>
                            <a:schemeClr val="dk1"/>
                          </a:solidFill>
                          <a:effectLst/>
                          <a:latin typeface="Montserrat" panose="00000500000000000000" pitchFamily="50" charset="0"/>
                          <a:ea typeface="+mn-ea"/>
                          <a:cs typeface="+mn-cs"/>
                        </a:rPr>
                        <a:t> </a:t>
                      </a:r>
                      <a:r>
                        <a:rPr lang="es-GT" sz="1600" i="1" kern="1200" dirty="0" err="1">
                          <a:solidFill>
                            <a:schemeClr val="dk1"/>
                          </a:solidFill>
                          <a:effectLst/>
                          <a:latin typeface="Montserrat" panose="00000500000000000000" pitchFamily="50" charset="0"/>
                          <a:ea typeface="+mn-ea"/>
                          <a:cs typeface="+mn-cs"/>
                        </a:rPr>
                        <a:t>Pivaral</a:t>
                      </a:r>
                      <a:r>
                        <a:rPr lang="es-GT" sz="1600" i="1" kern="1200" dirty="0">
                          <a:solidFill>
                            <a:schemeClr val="dk1"/>
                          </a:solidFill>
                          <a:effectLst/>
                          <a:latin typeface="Montserrat" panose="00000500000000000000" pitchFamily="50" charset="0"/>
                          <a:ea typeface="+mn-ea"/>
                          <a:cs typeface="+mn-cs"/>
                        </a:rPr>
                        <a:t> y otros Vs. Guatemala,</a:t>
                      </a:r>
                      <a:r>
                        <a:rPr lang="es-GT" sz="1600" kern="1200" dirty="0">
                          <a:solidFill>
                            <a:schemeClr val="dk1"/>
                          </a:solidFill>
                          <a:effectLst/>
                          <a:latin typeface="Montserrat" panose="00000500000000000000" pitchFamily="50" charset="0"/>
                          <a:ea typeface="+mn-ea"/>
                          <a:cs typeface="+mn-cs"/>
                        </a:rPr>
                        <a:t> de fecha 23 de agosto de 2018 (Excepción Preliminar, Fondo, Reparaciones y Costas).  E</a:t>
                      </a:r>
                      <a:r>
                        <a:rPr lang="es-MX" sz="1600" kern="1200" dirty="0">
                          <a:solidFill>
                            <a:schemeClr val="dk1"/>
                          </a:solidFill>
                          <a:effectLst/>
                          <a:latin typeface="Montserrat" panose="00000500000000000000" pitchFamily="50" charset="0"/>
                          <a:ea typeface="+mn-ea"/>
                          <a:cs typeface="+mn-cs"/>
                        </a:rPr>
                        <a:t>n el mes de octubre del presente año, se realizó un pago parcial por concepto de daño material e inmaterial a </a:t>
                      </a:r>
                      <a:r>
                        <a:rPr lang="es-MX" sz="1600" kern="1200" dirty="0">
                          <a:solidFill>
                            <a:schemeClr val="tx1"/>
                          </a:solidFill>
                          <a:effectLst/>
                          <a:latin typeface="Montserrat" panose="00000500000000000000" pitchFamily="50" charset="0"/>
                          <a:ea typeface="+mn-ea"/>
                          <a:cs typeface="+mn-cs"/>
                        </a:rPr>
                        <a:t>26</a:t>
                      </a:r>
                      <a:r>
                        <a:rPr lang="es-MX" sz="1600" kern="1200" dirty="0">
                          <a:solidFill>
                            <a:schemeClr val="dk1"/>
                          </a:solidFill>
                          <a:effectLst/>
                          <a:latin typeface="Montserrat" panose="00000500000000000000" pitchFamily="50" charset="0"/>
                          <a:ea typeface="+mn-ea"/>
                          <a:cs typeface="+mn-cs"/>
                        </a:rPr>
                        <a:t> víctimas y </a:t>
                      </a:r>
                      <a:r>
                        <a:rPr lang="es-MX" sz="1600" kern="1200" dirty="0">
                          <a:solidFill>
                            <a:schemeClr val="tx1"/>
                          </a:solidFill>
                          <a:effectLst/>
                          <a:latin typeface="Montserrat" panose="00000500000000000000" pitchFamily="50" charset="0"/>
                          <a:ea typeface="+mn-ea"/>
                          <a:cs typeface="+mn-cs"/>
                        </a:rPr>
                        <a:t>4</a:t>
                      </a:r>
                      <a:r>
                        <a:rPr lang="es-MX" sz="1600" kern="1200" dirty="0">
                          <a:solidFill>
                            <a:schemeClr val="dk1"/>
                          </a:solidFill>
                          <a:effectLst/>
                          <a:latin typeface="Montserrat" panose="00000500000000000000" pitchFamily="50" charset="0"/>
                          <a:ea typeface="+mn-ea"/>
                          <a:cs typeface="+mn-cs"/>
                        </a:rPr>
                        <a:t> víctimas, en el caso Martínez Coronado Vs Guatemala.</a:t>
                      </a:r>
                      <a:endParaRPr lang="es-GT" sz="1600" dirty="0">
                        <a:latin typeface="Montserrat" panose="00000500000000000000" pitchFamily="50"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bl>
          </a:graphicData>
        </a:graphic>
      </p:graphicFrame>
    </p:spTree>
    <p:extLst>
      <p:ext uri="{BB962C8B-B14F-4D97-AF65-F5344CB8AC3E}">
        <p14:creationId xmlns:p14="http://schemas.microsoft.com/office/powerpoint/2010/main" val="401420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AC74ADF-5975-4F9C-ACA4-4EF9BC8C5F13}"/>
              </a:ext>
            </a:extLst>
          </p:cNvPr>
          <p:cNvSpPr txBox="1">
            <a:spLocks/>
          </p:cNvSpPr>
          <p:nvPr/>
        </p:nvSpPr>
        <p:spPr>
          <a:xfrm>
            <a:off x="1037968" y="3728690"/>
            <a:ext cx="10116064" cy="126115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800" b="0" dirty="0">
                <a:solidFill>
                  <a:schemeClr val="tx1"/>
                </a:solidFill>
                <a:cs typeface="Arial" panose="020B0604020202020204" pitchFamily="34" charset="0"/>
              </a:rPr>
              <a:t>En el </a:t>
            </a:r>
            <a:r>
              <a:rPr lang="es-GT" sz="1800" dirty="0">
                <a:solidFill>
                  <a:srgbClr val="0070C0"/>
                </a:solidFill>
                <a:cs typeface="Arial" panose="020B0604020202020204" pitchFamily="34" charset="0"/>
              </a:rPr>
              <a:t>siguiente año </a:t>
            </a:r>
            <a:r>
              <a:rPr lang="es-GT" sz="1800" b="0" dirty="0">
                <a:solidFill>
                  <a:schemeClr val="tx1"/>
                </a:solidFill>
                <a:cs typeface="Arial" panose="020B0604020202020204" pitchFamily="34" charset="0"/>
              </a:rPr>
              <a:t>se espera dar continuidad a la labor institucional y la atención de los compromisos adquiridos, pese a que se cuenta con el reto de contar con un presupuesto muy limitado para el ejercicio fiscal 2022.</a:t>
            </a:r>
          </a:p>
        </p:txBody>
      </p:sp>
      <p:sp>
        <p:nvSpPr>
          <p:cNvPr id="5" name="Título 1">
            <a:extLst>
              <a:ext uri="{FF2B5EF4-FFF2-40B4-BE49-F238E27FC236}">
                <a16:creationId xmlns:a16="http://schemas.microsoft.com/office/drawing/2014/main" id="{2C44BA5F-FDD8-4E00-B9B5-FA1F5CD3E352}"/>
              </a:ext>
            </a:extLst>
          </p:cNvPr>
          <p:cNvSpPr txBox="1">
            <a:spLocks/>
          </p:cNvSpPr>
          <p:nvPr/>
        </p:nvSpPr>
        <p:spPr>
          <a:xfrm>
            <a:off x="809079" y="369968"/>
            <a:ext cx="8928046" cy="100501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2400" dirty="0">
                <a:solidFill>
                  <a:srgbClr val="18293B"/>
                </a:solidFill>
                <a:latin typeface="Montserrat" panose="00000500000000000000" pitchFamily="2" charset="0"/>
                <a:cs typeface="Arial" panose="020B0604020202020204" pitchFamily="34" charset="0"/>
              </a:rPr>
              <a:t>¿QUÉ TENDENCIA MUESTRA EL USO DE LOS RECURSOS PÚBLICOS?</a:t>
            </a:r>
            <a:endParaRPr lang="es-GT"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8BC4EE5-7B4F-4665-BC15-7E3E73FE45E8}"/>
              </a:ext>
            </a:extLst>
          </p:cNvPr>
          <p:cNvSpPr txBox="1"/>
          <p:nvPr/>
        </p:nvSpPr>
        <p:spPr>
          <a:xfrm>
            <a:off x="1037968" y="1674674"/>
            <a:ext cx="10116064" cy="1754326"/>
          </a:xfrm>
          <a:prstGeom prst="rect">
            <a:avLst/>
          </a:prstGeom>
          <a:noFill/>
        </p:spPr>
        <p:txBody>
          <a:bodyPr wrap="square">
            <a:spAutoFit/>
          </a:bodyPr>
          <a:lstStyle/>
          <a:p>
            <a:pPr lvl="0" algn="just">
              <a:lnSpc>
                <a:spcPct val="100000"/>
              </a:lnSpc>
              <a:buClrTx/>
              <a:defRPr/>
            </a:pPr>
            <a:r>
              <a:rPr lang="es-GT" sz="1800" b="0">
                <a:solidFill>
                  <a:prstClr val="black"/>
                </a:solidFill>
                <a:latin typeface="Montserrat" panose="00000500000000000000" pitchFamily="2" charset="0"/>
                <a:cs typeface="Arial" panose="020B0604020202020204" pitchFamily="34" charset="0"/>
              </a:rPr>
              <a:t>Los datos obtenidos durante el cuatrimestre reportado permiten establecer que la ejecución del presupuesto se caracterizó principalmente por pago de personal y gastos de funcionamiento, lo cual nos permite realizar las acciones de asesoría y coordinación interinstitucional para la vigencia y protección de los derechos humanos, seguimiento a los compromisos derivados de la paz y la atención a la conflictividad social.</a:t>
            </a:r>
          </a:p>
        </p:txBody>
      </p:sp>
    </p:spTree>
    <p:extLst>
      <p:ext uri="{BB962C8B-B14F-4D97-AF65-F5344CB8AC3E}">
        <p14:creationId xmlns:p14="http://schemas.microsoft.com/office/powerpoint/2010/main" val="243233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B5E8C38E-6C3B-432A-99A8-AD62B86A6494}"/>
              </a:ext>
            </a:extLst>
          </p:cNvPr>
          <p:cNvSpPr txBox="1">
            <a:spLocks/>
          </p:cNvSpPr>
          <p:nvPr/>
        </p:nvSpPr>
        <p:spPr>
          <a:xfrm>
            <a:off x="782770" y="1425260"/>
            <a:ext cx="10626460" cy="58928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r>
              <a:rPr lang="es-GT" sz="1600" b="0">
                <a:solidFill>
                  <a:schemeClr val="tx1"/>
                </a:solidFill>
                <a:cs typeface="Arial" panose="020B0604020202020204" pitchFamily="34" charset="0"/>
              </a:rPr>
              <a:t>La Política General de Gobierno </a:t>
            </a:r>
            <a:r>
              <a:rPr lang="es-GT" sz="1600" b="0">
                <a:solidFill>
                  <a:prstClr val="black"/>
                </a:solidFill>
                <a:cs typeface="Arial" panose="020B0604020202020204" pitchFamily="34" charset="0"/>
              </a:rPr>
              <a:t>(PGG) es el plan de acción del Gobierno de Guatemala, en donde se plasman los objetivos estratégicos y los lineamientos de las políticas públicas.</a:t>
            </a:r>
            <a:endParaRPr lang="es-GT" sz="1600">
              <a:solidFill>
                <a:schemeClr val="accent1">
                  <a:lumMod val="50000"/>
                </a:schemeClr>
              </a:solidFill>
              <a:cs typeface="Arial" panose="020B0604020202020204" pitchFamily="34" charset="0"/>
            </a:endParaRPr>
          </a:p>
        </p:txBody>
      </p:sp>
      <p:sp>
        <p:nvSpPr>
          <p:cNvPr id="8" name="CuadroTexto 7">
            <a:extLst>
              <a:ext uri="{FF2B5EF4-FFF2-40B4-BE49-F238E27FC236}">
                <a16:creationId xmlns:a16="http://schemas.microsoft.com/office/drawing/2014/main" id="{DF6CC418-2583-4F1E-BDE8-9BA19505EFED}"/>
              </a:ext>
            </a:extLst>
          </p:cNvPr>
          <p:cNvSpPr txBox="1"/>
          <p:nvPr/>
        </p:nvSpPr>
        <p:spPr>
          <a:xfrm>
            <a:off x="782770" y="394106"/>
            <a:ext cx="8880390" cy="830997"/>
          </a:xfrm>
          <a:prstGeom prst="rect">
            <a:avLst/>
          </a:prstGeom>
          <a:noFill/>
        </p:spPr>
        <p:txBody>
          <a:bodyPr wrap="square">
            <a:spAutoFit/>
          </a:bodyPr>
          <a:lstStyle/>
          <a:p>
            <a:r>
              <a:rPr lang="es-GT" sz="2400" b="1">
                <a:solidFill>
                  <a:srgbClr val="0D1F3C"/>
                </a:solidFill>
                <a:latin typeface="Montserrat" panose="00000500000000000000" pitchFamily="50" charset="0"/>
                <a:cs typeface="Arial" panose="020B0604020202020204" pitchFamily="34" charset="0"/>
              </a:rPr>
              <a:t>¿QUÉ RESULTADOS SE OBTUVIERON EN EL MARCO DE LA PGG?</a:t>
            </a:r>
            <a:endParaRPr lang="es-GT" sz="2400" b="1">
              <a:solidFill>
                <a:srgbClr val="0D1F3C"/>
              </a:solidFill>
              <a:latin typeface="Montserrat" panose="00000500000000000000" pitchFamily="50" charset="0"/>
            </a:endParaRPr>
          </a:p>
        </p:txBody>
      </p:sp>
      <p:pic>
        <p:nvPicPr>
          <p:cNvPr id="9" name="Picture 6" descr="Noticias de Canción de Abril - TuneCore">
            <a:extLst>
              <a:ext uri="{FF2B5EF4-FFF2-40B4-BE49-F238E27FC236}">
                <a16:creationId xmlns:a16="http://schemas.microsoft.com/office/drawing/2014/main" id="{DD4E67B9-2D94-40C2-B823-E09A282C2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7736" y="227016"/>
            <a:ext cx="1170753" cy="1165178"/>
          </a:xfrm>
          <a:prstGeom prst="rect">
            <a:avLst/>
          </a:prstGeom>
          <a:noFill/>
          <a:extLst>
            <a:ext uri="{909E8E84-426E-40DD-AFC4-6F175D3DCCD1}">
              <a14:hiddenFill xmlns:a14="http://schemas.microsoft.com/office/drawing/2010/main">
                <a:solidFill>
                  <a:srgbClr val="FFFFFF"/>
                </a:solidFill>
              </a14:hiddenFill>
            </a:ext>
          </a:extLst>
        </p:spPr>
      </p:pic>
      <p:sp>
        <p:nvSpPr>
          <p:cNvPr id="10" name="Conector 2">
            <a:extLst>
              <a:ext uri="{FF2B5EF4-FFF2-40B4-BE49-F238E27FC236}">
                <a16:creationId xmlns:a16="http://schemas.microsoft.com/office/drawing/2014/main" id="{7B2F1442-D6F1-4164-A4C8-97C729700820}"/>
              </a:ext>
            </a:extLst>
          </p:cNvPr>
          <p:cNvSpPr/>
          <p:nvPr/>
        </p:nvSpPr>
        <p:spPr>
          <a:xfrm>
            <a:off x="782770" y="2310600"/>
            <a:ext cx="3204344" cy="3122140"/>
          </a:xfrm>
          <a:prstGeom prst="flowChartConnector">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400" b="1">
                <a:solidFill>
                  <a:schemeClr val="tx1"/>
                </a:solidFill>
                <a:latin typeface="Montserrat" panose="00000500000000000000" pitchFamily="50" charset="0"/>
              </a:rPr>
              <a:t>La COPADEH</a:t>
            </a:r>
            <a:r>
              <a:rPr lang="es-GT" sz="1400">
                <a:solidFill>
                  <a:schemeClr val="tx1"/>
                </a:solidFill>
                <a:latin typeface="Montserrat" panose="00000500000000000000" pitchFamily="50" charset="0"/>
              </a:rPr>
              <a:t>, aunque no esta vinculada directamente a las metas y resultados estratégicos de la </a:t>
            </a:r>
            <a:r>
              <a:rPr lang="es-GT" sz="1400" b="1">
                <a:solidFill>
                  <a:schemeClr val="tx1"/>
                </a:solidFill>
                <a:latin typeface="Montserrat" panose="00000500000000000000" pitchFamily="50" charset="0"/>
              </a:rPr>
              <a:t>PGG, </a:t>
            </a:r>
            <a:r>
              <a:rPr lang="es-GT" sz="1400">
                <a:solidFill>
                  <a:schemeClr val="tx1"/>
                </a:solidFill>
                <a:latin typeface="Montserrat" panose="00000500000000000000" pitchFamily="50" charset="0"/>
              </a:rPr>
              <a:t>contribuyó con el pilar de Gobernabilidad y Seguridad en Desarrollo y Estado Responsable y Efectivo</a:t>
            </a:r>
          </a:p>
        </p:txBody>
      </p:sp>
      <p:sp>
        <p:nvSpPr>
          <p:cNvPr id="11" name="CuadroTexto 10">
            <a:extLst>
              <a:ext uri="{FF2B5EF4-FFF2-40B4-BE49-F238E27FC236}">
                <a16:creationId xmlns:a16="http://schemas.microsoft.com/office/drawing/2014/main" id="{2A769825-6594-4424-AE7A-B51D5168B04E}"/>
              </a:ext>
            </a:extLst>
          </p:cNvPr>
          <p:cNvSpPr txBox="1"/>
          <p:nvPr/>
        </p:nvSpPr>
        <p:spPr>
          <a:xfrm>
            <a:off x="4168346" y="2047612"/>
            <a:ext cx="7166919" cy="4524315"/>
          </a:xfrm>
          <a:prstGeom prst="rect">
            <a:avLst/>
          </a:prstGeom>
          <a:noFill/>
        </p:spPr>
        <p:txBody>
          <a:bodyPr wrap="square">
            <a:spAutoFit/>
          </a:bodyPr>
          <a:lstStyle/>
          <a:p>
            <a:pPr algn="just"/>
            <a:r>
              <a:rPr lang="es-GT" sz="1600" b="1">
                <a:latin typeface="Montserrat" panose="00000500000000000000" pitchFamily="50" charset="0"/>
                <a:ea typeface="+mj-ea"/>
                <a:cs typeface="Arial" panose="020B0604020202020204" pitchFamily="34" charset="0"/>
              </a:rPr>
              <a:t>Pilar Gobernabilidad y Seguridad en Desarrollo  </a:t>
            </a:r>
          </a:p>
          <a:p>
            <a:pPr algn="just"/>
            <a:r>
              <a:rPr lang="es-GT" sz="1600">
                <a:latin typeface="Montserrat" panose="00000500000000000000" pitchFamily="50" charset="0"/>
                <a:ea typeface="+mj-ea"/>
                <a:cs typeface="Arial" panose="020B0604020202020204" pitchFamily="34" charset="0"/>
              </a:rPr>
              <a:t>La COPADEH, durante el cuatrimestre reportado realizó acciones de asesoría y coordinación a las dependencias del Organismo Ejecutivo para la prevención de conflictos sociales, ambientales y agrarios, entre otros con la atención de 58 casos de conflictividad social.  </a:t>
            </a:r>
          </a:p>
          <a:p>
            <a:pPr algn="just"/>
            <a:r>
              <a:rPr lang="es-GT" sz="1600">
                <a:latin typeface="Montserrat" panose="00000500000000000000" pitchFamily="50" charset="0"/>
                <a:ea typeface="+mj-ea"/>
                <a:cs typeface="Arial" panose="020B0604020202020204" pitchFamily="34" charset="0"/>
              </a:rPr>
              <a:t> </a:t>
            </a:r>
          </a:p>
          <a:p>
            <a:pPr algn="just"/>
            <a:r>
              <a:rPr lang="es-GT" sz="1600" b="1">
                <a:latin typeface="Montserrat" panose="00000500000000000000" pitchFamily="50" charset="0"/>
                <a:ea typeface="+mj-ea"/>
                <a:cs typeface="Arial" panose="020B0604020202020204" pitchFamily="34" charset="0"/>
              </a:rPr>
              <a:t>Pilar Estado Transparente, Responsable y Efectivo</a:t>
            </a:r>
            <a:r>
              <a:rPr lang="es-GT" sz="1600">
                <a:latin typeface="Montserrat" panose="00000500000000000000" pitchFamily="50" charset="0"/>
                <a:ea typeface="+mj-ea"/>
                <a:cs typeface="Arial" panose="020B0604020202020204" pitchFamily="34" charset="0"/>
              </a:rPr>
              <a:t> </a:t>
            </a:r>
          </a:p>
          <a:p>
            <a:pPr algn="just"/>
            <a:r>
              <a:rPr lang="es-GT" sz="1600">
                <a:latin typeface="Montserrat" panose="00000500000000000000" pitchFamily="50" charset="0"/>
                <a:ea typeface="+mj-ea"/>
                <a:cs typeface="Arial" panose="020B0604020202020204" pitchFamily="34" charset="0"/>
              </a:rPr>
              <a:t>La COPADEH, durante el cuatrimestre reportado aportó a la Política General de Gobierno  en Hacer efectiva la descentralización y desconcentración pública y la coordinación nacional, regional, departamental y municipal. La COPADEH, durante el presente cuatrimestre creó 9  sedes regionales en el interior de la República y estableció 1 sede central para un total de 17 sedes en el país. El objetivo de estas delegaciones es atender la conflictividad en esas localidades, fomentar la paz y el respeto a los derechos humanos, para apoyar a otras instituciones del Estado que se dedican a esa labor en las comunidades.</a:t>
            </a:r>
          </a:p>
          <a:p>
            <a:pPr marL="270510" algn="just"/>
            <a:r>
              <a:rPr lang="es-GT" sz="1600">
                <a:solidFill>
                  <a:srgbClr val="000000"/>
                </a:solidFill>
                <a:effectLst/>
                <a:latin typeface="Montserrat" panose="00000500000000000000" pitchFamily="50" charset="0"/>
                <a:ea typeface="Times New Roman" panose="02020603050405020304" pitchFamily="18" charset="0"/>
              </a:rPr>
              <a:t> </a:t>
            </a:r>
            <a:endParaRPr lang="es-GT" sz="1600">
              <a:effectLst/>
              <a:latin typeface="Montserrat"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2291134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6" descr="Noticias de Canción de Abril - TuneCore">
            <a:extLst>
              <a:ext uri="{FF2B5EF4-FFF2-40B4-BE49-F238E27FC236}">
                <a16:creationId xmlns:a16="http://schemas.microsoft.com/office/drawing/2014/main" id="{DD4E67B9-2D94-40C2-B823-E09A282C2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7736" y="227016"/>
            <a:ext cx="1170753" cy="1165178"/>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a:extLst>
              <a:ext uri="{FF2B5EF4-FFF2-40B4-BE49-F238E27FC236}">
                <a16:creationId xmlns:a16="http://schemas.microsoft.com/office/drawing/2014/main" id="{941CD1E9-44FB-409E-A46D-2722F908EDBD}"/>
              </a:ext>
            </a:extLst>
          </p:cNvPr>
          <p:cNvSpPr txBox="1">
            <a:spLocks/>
          </p:cNvSpPr>
          <p:nvPr/>
        </p:nvSpPr>
        <p:spPr>
          <a:xfrm>
            <a:off x="5164900" y="1392194"/>
            <a:ext cx="5283199" cy="58628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br>
              <a:rPr lang="es-GT" sz="1400">
                <a:solidFill>
                  <a:schemeClr val="accent1">
                    <a:lumMod val="50000"/>
                  </a:schemeClr>
                </a:solidFill>
                <a:latin typeface="Arial" panose="020B0604020202020204" pitchFamily="34" charset="0"/>
                <a:cs typeface="Arial" panose="020B0604020202020204" pitchFamily="34" charset="0"/>
              </a:rPr>
            </a:br>
            <a:r>
              <a:rPr lang="es-GT" sz="1400">
                <a:latin typeface="Montserrat" panose="00000500000000000000" pitchFamily="2" charset="0"/>
                <a:cs typeface="Arial" panose="020B0604020202020204" pitchFamily="34" charset="0"/>
              </a:rPr>
              <a:t>Pilar Estado Transparente, Responsable y Efectivo </a:t>
            </a:r>
            <a:br>
              <a:rPr lang="es-GT" sz="1400">
                <a:latin typeface="Montserrat" panose="00000500000000000000" pitchFamily="2" charset="0"/>
                <a:cs typeface="Arial" panose="020B0604020202020204" pitchFamily="34" charset="0"/>
              </a:rPr>
            </a:br>
            <a:endParaRPr lang="es-GT" sz="1400">
              <a:solidFill>
                <a:schemeClr val="accent1">
                  <a:lumMod val="50000"/>
                </a:schemeClr>
              </a:solidFill>
              <a:latin typeface="Arial" panose="020B0604020202020204" pitchFamily="34" charset="0"/>
              <a:cs typeface="Arial" panose="020B0604020202020204" pitchFamily="34" charset="0"/>
            </a:endParaRPr>
          </a:p>
        </p:txBody>
      </p:sp>
      <p:sp>
        <p:nvSpPr>
          <p:cNvPr id="14" name="Conector 2">
            <a:extLst>
              <a:ext uri="{FF2B5EF4-FFF2-40B4-BE49-F238E27FC236}">
                <a16:creationId xmlns:a16="http://schemas.microsoft.com/office/drawing/2014/main" id="{75BBAD8E-0F98-4BF5-9EE1-399D555B3082}"/>
              </a:ext>
            </a:extLst>
          </p:cNvPr>
          <p:cNvSpPr/>
          <p:nvPr/>
        </p:nvSpPr>
        <p:spPr>
          <a:xfrm>
            <a:off x="677617" y="1543608"/>
            <a:ext cx="3488788" cy="3460652"/>
          </a:xfrm>
          <a:prstGeom prst="flowChartConnector">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400" b="1">
                <a:solidFill>
                  <a:schemeClr val="tx1"/>
                </a:solidFill>
                <a:latin typeface="Montserrat" panose="00000500000000000000" pitchFamily="50" charset="0"/>
              </a:rPr>
              <a:t>La COPADEH</a:t>
            </a:r>
            <a:r>
              <a:rPr lang="es-GT" sz="1400">
                <a:solidFill>
                  <a:schemeClr val="tx1"/>
                </a:solidFill>
                <a:latin typeface="Montserrat" panose="00000500000000000000" pitchFamily="50" charset="0"/>
              </a:rPr>
              <a:t>, aunque no esta vinculada directamente a las metas y resultados estratégicos de la </a:t>
            </a:r>
            <a:r>
              <a:rPr lang="es-GT" sz="1400" b="1">
                <a:solidFill>
                  <a:schemeClr val="tx1"/>
                </a:solidFill>
                <a:latin typeface="Montserrat" panose="00000500000000000000" pitchFamily="50" charset="0"/>
              </a:rPr>
              <a:t>PGG, </a:t>
            </a:r>
            <a:r>
              <a:rPr lang="es-GT" sz="1400">
                <a:solidFill>
                  <a:schemeClr val="tx1"/>
                </a:solidFill>
                <a:latin typeface="Montserrat" panose="00000500000000000000" pitchFamily="50" charset="0"/>
              </a:rPr>
              <a:t>contribuyó con el pilar de Gobernabilidad y Seguridad en Desarrollo y Estado Responsable y Efectivo</a:t>
            </a:r>
          </a:p>
        </p:txBody>
      </p:sp>
      <p:graphicFrame>
        <p:nvGraphicFramePr>
          <p:cNvPr id="15" name="Tabla 14">
            <a:extLst>
              <a:ext uri="{FF2B5EF4-FFF2-40B4-BE49-F238E27FC236}">
                <a16:creationId xmlns:a16="http://schemas.microsoft.com/office/drawing/2014/main" id="{55BC262F-19C9-4068-B331-99481E411899}"/>
              </a:ext>
            </a:extLst>
          </p:cNvPr>
          <p:cNvGraphicFramePr>
            <a:graphicFrameLocks noGrp="1"/>
          </p:cNvGraphicFramePr>
          <p:nvPr>
            <p:extLst>
              <p:ext uri="{D42A27DB-BD31-4B8C-83A1-F6EECF244321}">
                <p14:modId xmlns:p14="http://schemas.microsoft.com/office/powerpoint/2010/main" val="2290393546"/>
              </p:ext>
            </p:extLst>
          </p:nvPr>
        </p:nvGraphicFramePr>
        <p:xfrm>
          <a:off x="5164900" y="2020487"/>
          <a:ext cx="5283200" cy="2983773"/>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386274158"/>
                    </a:ext>
                  </a:extLst>
                </a:gridCol>
                <a:gridCol w="2184400">
                  <a:extLst>
                    <a:ext uri="{9D8B030D-6E8A-4147-A177-3AD203B41FA5}">
                      <a16:colId xmlns:a16="http://schemas.microsoft.com/office/drawing/2014/main" val="3282712787"/>
                    </a:ext>
                  </a:extLst>
                </a:gridCol>
                <a:gridCol w="457200">
                  <a:extLst>
                    <a:ext uri="{9D8B030D-6E8A-4147-A177-3AD203B41FA5}">
                      <a16:colId xmlns:a16="http://schemas.microsoft.com/office/drawing/2014/main" val="2565785330"/>
                    </a:ext>
                  </a:extLst>
                </a:gridCol>
                <a:gridCol w="2184400">
                  <a:extLst>
                    <a:ext uri="{9D8B030D-6E8A-4147-A177-3AD203B41FA5}">
                      <a16:colId xmlns:a16="http://schemas.microsoft.com/office/drawing/2014/main" val="742209453"/>
                    </a:ext>
                  </a:extLst>
                </a:gridCol>
              </a:tblGrid>
              <a:tr h="220204">
                <a:tc gridSpan="4">
                  <a:txBody>
                    <a:bodyPr/>
                    <a:lstStyle/>
                    <a:p>
                      <a:pPr algn="ctr"/>
                      <a:r>
                        <a:rPr lang="es-GT" sz="1000">
                          <a:effectLst/>
                        </a:rPr>
                        <a:t>Sedes Regionales</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66945978"/>
                  </a:ext>
                </a:extLst>
              </a:tr>
              <a:tr h="231215">
                <a:tc gridSpan="4">
                  <a:txBody>
                    <a:bodyPr/>
                    <a:lstStyle/>
                    <a:p>
                      <a:pPr algn="ctr"/>
                      <a:r>
                        <a:rPr lang="es-GT" sz="1000">
                          <a:effectLst/>
                        </a:rPr>
                        <a:t>Enero-Diciembre 2021</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206604847"/>
                  </a:ext>
                </a:extLst>
              </a:tr>
              <a:tr h="231215">
                <a:tc>
                  <a:txBody>
                    <a:bodyPr/>
                    <a:lstStyle/>
                    <a:p>
                      <a:r>
                        <a:rPr lang="es-GT" sz="1000">
                          <a:effectLst/>
                        </a:rPr>
                        <a:t> </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pPr algn="ctr"/>
                      <a:r>
                        <a:rPr lang="es-GT" sz="1000">
                          <a:effectLst/>
                        </a:rPr>
                        <a:t> SEDES REGIONALES -COPADEH-</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2517765899"/>
                  </a:ext>
                </a:extLst>
              </a:tr>
              <a:tr h="231215">
                <a:tc>
                  <a:txBody>
                    <a:bodyPr/>
                    <a:lstStyle/>
                    <a:p>
                      <a:pPr algn="r"/>
                      <a:r>
                        <a:rPr lang="es-GT" sz="1000">
                          <a:effectLst/>
                        </a:rPr>
                        <a:t>1</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Santa María Nebaj, Quiché</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9</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Santa Elena Petén</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853181630"/>
                  </a:ext>
                </a:extLst>
              </a:tr>
              <a:tr h="231215">
                <a:tc>
                  <a:txBody>
                    <a:bodyPr/>
                    <a:lstStyle/>
                    <a:p>
                      <a:pPr algn="r"/>
                      <a:r>
                        <a:rPr lang="es-GT" sz="1000">
                          <a:effectLst/>
                        </a:rPr>
                        <a:t>2</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Cobán, Alta Verapaz</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10</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San Benito Petén</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16126324"/>
                  </a:ext>
                </a:extLst>
              </a:tr>
              <a:tr h="231215">
                <a:tc>
                  <a:txBody>
                    <a:bodyPr/>
                    <a:lstStyle/>
                    <a:p>
                      <a:pPr algn="r"/>
                      <a:r>
                        <a:rPr lang="es-GT" sz="1000">
                          <a:effectLst/>
                        </a:rPr>
                        <a:t>3</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Salamá, Baja Verapaz</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11</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Santa Cruz del Quiché, Quiché</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40183236"/>
                  </a:ext>
                </a:extLst>
              </a:tr>
              <a:tr h="231215">
                <a:tc>
                  <a:txBody>
                    <a:bodyPr/>
                    <a:lstStyle/>
                    <a:p>
                      <a:pPr algn="r"/>
                      <a:r>
                        <a:rPr lang="es-GT" sz="1000">
                          <a:effectLst/>
                        </a:rPr>
                        <a:t>4</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Jalapa, Jalapa</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12</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Mazatenango, Suchitepéquez</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76016276"/>
                  </a:ext>
                </a:extLst>
              </a:tr>
              <a:tr h="231215">
                <a:tc>
                  <a:txBody>
                    <a:bodyPr/>
                    <a:lstStyle/>
                    <a:p>
                      <a:pPr algn="r"/>
                      <a:r>
                        <a:rPr lang="es-GT" sz="1000">
                          <a:effectLst/>
                        </a:rPr>
                        <a:t>5</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Puerto Barrios, Izabal</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13</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San Marcos, San Marcos</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44769903"/>
                  </a:ext>
                </a:extLst>
              </a:tr>
              <a:tr h="231215">
                <a:tc>
                  <a:txBody>
                    <a:bodyPr/>
                    <a:lstStyle/>
                    <a:p>
                      <a:pPr algn="r"/>
                      <a:r>
                        <a:rPr lang="es-GT" sz="1000">
                          <a:effectLst/>
                        </a:rPr>
                        <a:t>6</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Huehuetenango, Huehuetenango</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14</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Chimaltenango </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21782427"/>
                  </a:ext>
                </a:extLst>
              </a:tr>
              <a:tr h="231215">
                <a:tc>
                  <a:txBody>
                    <a:bodyPr/>
                    <a:lstStyle/>
                    <a:p>
                      <a:pPr algn="r"/>
                      <a:r>
                        <a:rPr lang="es-GT" sz="1000">
                          <a:effectLst/>
                        </a:rPr>
                        <a:t>7</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Soloma, Huehuetenango</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15</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Chisec Alta Verapaz </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4656048"/>
                  </a:ext>
                </a:extLst>
              </a:tr>
              <a:tr h="231215">
                <a:tc>
                  <a:txBody>
                    <a:bodyPr/>
                    <a:lstStyle/>
                    <a:p>
                      <a:pPr algn="r"/>
                      <a:r>
                        <a:rPr lang="es-GT" sz="1000">
                          <a:effectLst/>
                        </a:rPr>
                        <a:t>8</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Quetzaltenango, Quetzaltenango</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r>
                        <a:rPr lang="es-GT" sz="1000">
                          <a:effectLst/>
                        </a:rPr>
                        <a:t>16</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GT" sz="1000">
                          <a:effectLst/>
                        </a:rPr>
                        <a:t>La Tinta, Alta Verapaz</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39410200"/>
                  </a:ext>
                </a:extLst>
              </a:tr>
              <a:tr h="231215">
                <a:tc>
                  <a:txBody>
                    <a:bodyPr/>
                    <a:lstStyle/>
                    <a:p>
                      <a:pPr algn="r"/>
                      <a:r>
                        <a:rPr lang="es-GT" sz="1000">
                          <a:effectLst/>
                        </a:rPr>
                        <a:t>17</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r>
                        <a:rPr lang="es-GT" sz="1000">
                          <a:effectLst/>
                        </a:rPr>
                        <a:t>Sede Central</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984254366"/>
                  </a:ext>
                </a:extLst>
              </a:tr>
              <a:tr h="220204">
                <a:tc gridSpan="4">
                  <a:txBody>
                    <a:bodyPr/>
                    <a:lstStyle/>
                    <a:p>
                      <a:r>
                        <a:rPr lang="es-GT" sz="1000">
                          <a:effectLst/>
                        </a:rPr>
                        <a:t>Fuente: Elaboración propia con datos de Sedes Regionales/COPADEH</a:t>
                      </a:r>
                      <a:endParaRPr lang="es-GT"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349027291"/>
                  </a:ext>
                </a:extLst>
              </a:tr>
            </a:tbl>
          </a:graphicData>
        </a:graphic>
      </p:graphicFrame>
      <p:sp>
        <p:nvSpPr>
          <p:cNvPr id="16" name="CuadroTexto 15">
            <a:extLst>
              <a:ext uri="{FF2B5EF4-FFF2-40B4-BE49-F238E27FC236}">
                <a16:creationId xmlns:a16="http://schemas.microsoft.com/office/drawing/2014/main" id="{FCD3A029-16B1-41B9-89D8-6A5560E5FE15}"/>
              </a:ext>
            </a:extLst>
          </p:cNvPr>
          <p:cNvSpPr txBox="1"/>
          <p:nvPr/>
        </p:nvSpPr>
        <p:spPr>
          <a:xfrm>
            <a:off x="758402" y="474686"/>
            <a:ext cx="8287627" cy="830997"/>
          </a:xfrm>
          <a:prstGeom prst="rect">
            <a:avLst/>
          </a:prstGeom>
          <a:noFill/>
        </p:spPr>
        <p:txBody>
          <a:bodyPr wrap="square">
            <a:spAutoFit/>
          </a:bodyPr>
          <a:lstStyle/>
          <a:p>
            <a:r>
              <a:rPr lang="es-GT" sz="2400" b="1" dirty="0">
                <a:solidFill>
                  <a:srgbClr val="0D1F3C"/>
                </a:solidFill>
                <a:latin typeface="Montserrat" panose="00000500000000000000" pitchFamily="50" charset="0"/>
                <a:cs typeface="Arial" panose="020B0604020202020204" pitchFamily="34" charset="0"/>
              </a:rPr>
              <a:t>¿QUÉ RESULTADOS SE OBTUVIERON EN EL MARCO DE LA PGG?</a:t>
            </a:r>
            <a:endParaRPr lang="es-GT" sz="2400" b="1" dirty="0">
              <a:solidFill>
                <a:srgbClr val="0D1F3C"/>
              </a:solidFill>
              <a:latin typeface="Montserrat" panose="00000500000000000000" pitchFamily="50" charset="0"/>
            </a:endParaRPr>
          </a:p>
        </p:txBody>
      </p:sp>
    </p:spTree>
    <p:extLst>
      <p:ext uri="{BB962C8B-B14F-4D97-AF65-F5344CB8AC3E}">
        <p14:creationId xmlns:p14="http://schemas.microsoft.com/office/powerpoint/2010/main" val="366935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247154F-B330-4470-BD70-D8B81AE18721}"/>
              </a:ext>
            </a:extLst>
          </p:cNvPr>
          <p:cNvSpPr txBox="1">
            <a:spLocks/>
          </p:cNvSpPr>
          <p:nvPr/>
        </p:nvSpPr>
        <p:spPr>
          <a:xfrm>
            <a:off x="734344" y="287090"/>
            <a:ext cx="8814487"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¿QUÉ MEDIDAS DE TRANSPARENCIA SE HAN APLICADO?</a:t>
            </a:r>
            <a:endParaRPr lang="es-GT" sz="2400" dirty="0">
              <a:solidFill>
                <a:schemeClr val="accent1">
                  <a:lumMod val="50000"/>
                </a:schemeClr>
              </a:solidFill>
              <a:cs typeface="Arial" panose="020B0604020202020204" pitchFamily="34" charset="0"/>
            </a:endParaRPr>
          </a:p>
        </p:txBody>
      </p:sp>
      <p:sp>
        <p:nvSpPr>
          <p:cNvPr id="10" name="Título 1">
            <a:extLst>
              <a:ext uri="{FF2B5EF4-FFF2-40B4-BE49-F238E27FC236}">
                <a16:creationId xmlns:a16="http://schemas.microsoft.com/office/drawing/2014/main" id="{37DC0B70-D4BD-4748-90D9-C4AFF7970587}"/>
              </a:ext>
            </a:extLst>
          </p:cNvPr>
          <p:cNvSpPr txBox="1">
            <a:spLocks/>
          </p:cNvSpPr>
          <p:nvPr/>
        </p:nvSpPr>
        <p:spPr>
          <a:xfrm>
            <a:off x="4143632" y="1563732"/>
            <a:ext cx="7234235" cy="316391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cs typeface="Arial" panose="020B0604020202020204" pitchFamily="34" charset="0"/>
              </a:rPr>
              <a:t>Para garantizar el </a:t>
            </a:r>
            <a:r>
              <a:rPr lang="es-GT" sz="1600" dirty="0">
                <a:solidFill>
                  <a:srgbClr val="0070C0"/>
                </a:solidFill>
                <a:cs typeface="Arial" panose="020B0604020202020204" pitchFamily="34" charset="0"/>
              </a:rPr>
              <a:t>uso adecuado del dinero público </a:t>
            </a:r>
            <a:r>
              <a:rPr lang="es-GT" sz="1600" b="0" dirty="0">
                <a:solidFill>
                  <a:schemeClr val="tx1"/>
                </a:solidFill>
                <a:cs typeface="Arial" panose="020B0604020202020204" pitchFamily="34" charset="0"/>
              </a:rPr>
              <a:t>y el avance en el cumplimiento de los objetivos de Estado, la COPADEH cuenta con su Código de Ética y su respectivo reglamento, para lo cual ha adoptado campañas para su socialización y cumplimiento, como medidas de transparencia, así como el cumplimiento de la rendición de cuentas  apegado a la Ley de Acceso a la Información Pública y otros mecanismos establecidos.</a:t>
            </a:r>
            <a:endParaRPr lang="es-GT" sz="1600" b="0" dirty="0">
              <a:solidFill>
                <a:schemeClr val="accent1">
                  <a:lumMod val="50000"/>
                </a:schemeClr>
              </a:solidFill>
              <a:cs typeface="Arial" panose="020B0604020202020204" pitchFamily="34" charset="0"/>
            </a:endParaRPr>
          </a:p>
        </p:txBody>
      </p:sp>
      <p:sp>
        <p:nvSpPr>
          <p:cNvPr id="12" name="Conector 2">
            <a:extLst>
              <a:ext uri="{FF2B5EF4-FFF2-40B4-BE49-F238E27FC236}">
                <a16:creationId xmlns:a16="http://schemas.microsoft.com/office/drawing/2014/main" id="{5909FBCF-9054-4E3C-8285-0BCFE6432E30}"/>
              </a:ext>
            </a:extLst>
          </p:cNvPr>
          <p:cNvSpPr/>
          <p:nvPr/>
        </p:nvSpPr>
        <p:spPr>
          <a:xfrm>
            <a:off x="381055" y="1563732"/>
            <a:ext cx="3474253" cy="3460652"/>
          </a:xfrm>
          <a:prstGeom prst="flowChartConnector">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800" b="0">
                <a:solidFill>
                  <a:schemeClr val="tx1"/>
                </a:solidFill>
                <a:latin typeface="Montserrat" panose="00000500000000000000" pitchFamily="50" charset="0"/>
                <a:cs typeface="Arial" panose="020B0604020202020204" pitchFamily="34" charset="0"/>
              </a:rPr>
              <a:t>Se tiene previsto aplicar nuevas medidas de transparencia como…</a:t>
            </a:r>
            <a:endParaRPr lang="es-GT">
              <a:solidFill>
                <a:schemeClr val="tx1"/>
              </a:solidFill>
              <a:latin typeface="Montserrat" panose="00000500000000000000" pitchFamily="50" charset="0"/>
            </a:endParaRPr>
          </a:p>
        </p:txBody>
      </p:sp>
    </p:spTree>
    <p:extLst>
      <p:ext uri="{BB962C8B-B14F-4D97-AF65-F5344CB8AC3E}">
        <p14:creationId xmlns:p14="http://schemas.microsoft.com/office/powerpoint/2010/main" val="1453035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37DC0B70-D4BD-4748-90D9-C4AFF7970587}"/>
              </a:ext>
            </a:extLst>
          </p:cNvPr>
          <p:cNvSpPr txBox="1">
            <a:spLocks/>
          </p:cNvSpPr>
          <p:nvPr/>
        </p:nvSpPr>
        <p:spPr>
          <a:xfrm>
            <a:off x="5781676" y="1563732"/>
            <a:ext cx="5605920" cy="403696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cs typeface="Arial" panose="020B0604020202020204" pitchFamily="34" charset="0"/>
              </a:rPr>
              <a:t>Los </a:t>
            </a:r>
            <a:r>
              <a:rPr lang="es-GT" sz="1800" dirty="0">
                <a:solidFill>
                  <a:srgbClr val="0070C0"/>
                </a:solidFill>
                <a:cs typeface="Arial" panose="020B0604020202020204" pitchFamily="34" charset="0"/>
              </a:rPr>
              <a:t>principales desafíos </a:t>
            </a:r>
            <a:r>
              <a:rPr lang="es-GT" sz="1800" b="0" dirty="0">
                <a:solidFill>
                  <a:schemeClr val="tx1"/>
                </a:solidFill>
                <a:cs typeface="Arial" panose="020B0604020202020204" pitchFamily="34" charset="0"/>
              </a:rPr>
              <a:t>de la COPADEH en cuanto al uso de los recursos públicos y el cumplimiento de los planes nacionales son hacer eficiente la ejecución presupuestaria y de ser necesario buscar una ampliación presupuestaria que permita dar continuidad y mejorar las acciones emprendidas por COPADEH dentro del marco de su mandato institucional.</a:t>
            </a:r>
            <a:endParaRPr lang="es-GT" sz="1800" b="0" dirty="0">
              <a:solidFill>
                <a:schemeClr val="accent1">
                  <a:lumMod val="50000"/>
                </a:schemeClr>
              </a:solidFill>
              <a:cs typeface="Arial" panose="020B0604020202020204" pitchFamily="34" charset="0"/>
            </a:endParaRPr>
          </a:p>
        </p:txBody>
      </p:sp>
      <p:sp>
        <p:nvSpPr>
          <p:cNvPr id="12" name="Conector 2">
            <a:extLst>
              <a:ext uri="{FF2B5EF4-FFF2-40B4-BE49-F238E27FC236}">
                <a16:creationId xmlns:a16="http://schemas.microsoft.com/office/drawing/2014/main" id="{5909FBCF-9054-4E3C-8285-0BCFE6432E30}"/>
              </a:ext>
            </a:extLst>
          </p:cNvPr>
          <p:cNvSpPr/>
          <p:nvPr/>
        </p:nvSpPr>
        <p:spPr>
          <a:xfrm>
            <a:off x="723956" y="1563732"/>
            <a:ext cx="4600520" cy="4564694"/>
          </a:xfrm>
          <a:prstGeom prst="flowChartConnector">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GT" sz="1800" b="0" dirty="0">
                <a:solidFill>
                  <a:schemeClr val="tx1"/>
                </a:solidFill>
                <a:latin typeface="Montserrat" panose="00000500000000000000" pitchFamily="50" charset="0"/>
                <a:cs typeface="Arial" panose="020B0604020202020204" pitchFamily="34" charset="0"/>
              </a:rPr>
              <a:t>Las acciones inmediatas son dar seguimiento a los servicios brindados en función del establecimiento de una cultura de paz, vigilancia y promoción de los derechos humanos y la atención de la conflictividad social</a:t>
            </a:r>
            <a:endParaRPr lang="es-GT" dirty="0">
              <a:solidFill>
                <a:schemeClr val="tx1"/>
              </a:solidFill>
              <a:latin typeface="Montserrat" panose="00000500000000000000" pitchFamily="50" charset="0"/>
            </a:endParaRPr>
          </a:p>
        </p:txBody>
      </p:sp>
      <p:sp>
        <p:nvSpPr>
          <p:cNvPr id="6" name="Título 1">
            <a:extLst>
              <a:ext uri="{FF2B5EF4-FFF2-40B4-BE49-F238E27FC236}">
                <a16:creationId xmlns:a16="http://schemas.microsoft.com/office/drawing/2014/main" id="{EC197A73-5661-415F-80A6-5485B5AF9199}"/>
              </a:ext>
            </a:extLst>
          </p:cNvPr>
          <p:cNvSpPr txBox="1">
            <a:spLocks/>
          </p:cNvSpPr>
          <p:nvPr/>
        </p:nvSpPr>
        <p:spPr>
          <a:xfrm>
            <a:off x="576225" y="396213"/>
            <a:ext cx="10249618" cy="102272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400" dirty="0">
                <a:cs typeface="Arial" panose="020B0604020202020204" pitchFamily="34" charset="0"/>
              </a:rPr>
              <a:t>¿QUÉ DESAFÍOS INSTITUCIONALES SE ESPERAN</a:t>
            </a:r>
          </a:p>
          <a:p>
            <a:pPr algn="l"/>
            <a:r>
              <a:rPr lang="es-GT" sz="2400" dirty="0">
                <a:cs typeface="Arial" panose="020B0604020202020204" pitchFamily="34" charset="0"/>
              </a:rPr>
              <a:t>DURANTE 2022?</a:t>
            </a:r>
            <a:endParaRPr lang="es-GT" sz="24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1928945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CE1CC5-54D2-A544-84CA-A9D3ACF28E46}"/>
              </a:ext>
            </a:extLst>
          </p:cNvPr>
          <p:cNvSpPr txBox="1"/>
          <p:nvPr/>
        </p:nvSpPr>
        <p:spPr>
          <a:xfrm>
            <a:off x="6735510" y="5810914"/>
            <a:ext cx="23950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400" b="1" i="0" u="none" strike="noStrike" kern="1200" cap="none" spc="0" normalizeH="0" baseline="0" noProof="0" dirty="0">
                <a:ln>
                  <a:noFill/>
                </a:ln>
                <a:solidFill>
                  <a:prstClr val="white"/>
                </a:solidFill>
                <a:effectLst/>
                <a:uLnTx/>
                <a:uFillTx/>
                <a:latin typeface="Montserrat ExtraBold" pitchFamily="2" charset="77"/>
                <a:ea typeface="+mn-ea"/>
                <a:cs typeface="+mn-cs"/>
              </a:rPr>
              <a:t>User Redes</a:t>
            </a:r>
          </a:p>
        </p:txBody>
      </p:sp>
      <p:pic>
        <p:nvPicPr>
          <p:cNvPr id="6" name="Imagen 5">
            <a:extLst>
              <a:ext uri="{FF2B5EF4-FFF2-40B4-BE49-F238E27FC236}">
                <a16:creationId xmlns:a16="http://schemas.microsoft.com/office/drawing/2014/main" id="{7E6BB074-667B-DA4C-B067-20E6CA77D36C}"/>
              </a:ext>
            </a:extLst>
          </p:cNvPr>
          <p:cNvPicPr>
            <a:picLocks noChangeAspect="1"/>
          </p:cNvPicPr>
          <p:nvPr/>
        </p:nvPicPr>
        <p:blipFill>
          <a:blip r:embed="rId3"/>
          <a:stretch>
            <a:fillRect/>
          </a:stretch>
        </p:blipFill>
        <p:spPr>
          <a:xfrm>
            <a:off x="3439984" y="5768038"/>
            <a:ext cx="3392503" cy="393530"/>
          </a:xfrm>
          <a:prstGeom prst="rect">
            <a:avLst/>
          </a:prstGeom>
        </p:spPr>
      </p:pic>
      <p:sp>
        <p:nvSpPr>
          <p:cNvPr id="5" name="CuadroTexto 4">
            <a:extLst>
              <a:ext uri="{FF2B5EF4-FFF2-40B4-BE49-F238E27FC236}">
                <a16:creationId xmlns:a16="http://schemas.microsoft.com/office/drawing/2014/main" id="{CAE5F64A-F900-43C8-AFE2-04D6280A7A52}"/>
              </a:ext>
            </a:extLst>
          </p:cNvPr>
          <p:cNvSpPr txBox="1"/>
          <p:nvPr/>
        </p:nvSpPr>
        <p:spPr>
          <a:xfrm>
            <a:off x="6305819" y="323505"/>
            <a:ext cx="16836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800" b="1" i="0" u="none" strike="noStrike" kern="1200" cap="none" spc="0" normalizeH="0" baseline="0" noProof="0" dirty="0">
                <a:ln>
                  <a:noFill/>
                </a:ln>
                <a:solidFill>
                  <a:srgbClr val="003353"/>
                </a:solidFill>
                <a:effectLst/>
                <a:uLnTx/>
                <a:uFillTx/>
                <a:latin typeface="Montserrat" pitchFamily="2" charset="77"/>
                <a:ea typeface="+mn-ea"/>
                <a:cs typeface="+mn-cs"/>
              </a:rPr>
              <a:t>COMISIÓN PRESIDENCIAL POR LA PAZ Y LOS DERECHOS HUMANOS</a:t>
            </a:r>
          </a:p>
        </p:txBody>
      </p:sp>
    </p:spTree>
    <p:extLst>
      <p:ext uri="{BB962C8B-B14F-4D97-AF65-F5344CB8AC3E}">
        <p14:creationId xmlns:p14="http://schemas.microsoft.com/office/powerpoint/2010/main" val="150266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90;p2">
            <a:extLst>
              <a:ext uri="{FF2B5EF4-FFF2-40B4-BE49-F238E27FC236}">
                <a16:creationId xmlns:a16="http://schemas.microsoft.com/office/drawing/2014/main" id="{5B426CCD-F816-432A-96A3-08E552ED85D7}"/>
              </a:ext>
            </a:extLst>
          </p:cNvPr>
          <p:cNvSpPr txBox="1">
            <a:spLocks noGrp="1"/>
          </p:cNvSpPr>
          <p:nvPr>
            <p:ph type="title"/>
          </p:nvPr>
        </p:nvSpPr>
        <p:spPr>
          <a:xfrm>
            <a:off x="732615" y="183177"/>
            <a:ext cx="10515600" cy="1325563"/>
          </a:xfrm>
          <a:prstGeom prst="rect">
            <a:avLst/>
          </a:prstGeom>
          <a:noFill/>
          <a:ln>
            <a:noFill/>
          </a:ln>
        </p:spPr>
        <p:txBody>
          <a:bodyPr spcFirstLastPara="1" wrap="square" lIns="91425" tIns="45700" rIns="91425" bIns="45700" anchor="ctr" anchorCtr="0">
            <a:normAutofit/>
          </a:bodyPr>
          <a:lstStyle/>
          <a:p>
            <a:pPr lvl="0">
              <a:buClr>
                <a:srgbClr val="003353"/>
              </a:buClr>
              <a:buSzPts val="2400"/>
            </a:pPr>
            <a:r>
              <a:rPr lang="es-GT" sz="2400" b="1" dirty="0">
                <a:solidFill>
                  <a:srgbClr val="18293B"/>
                </a:solidFill>
                <a:latin typeface="Montserrat" panose="00000500000000000000" pitchFamily="2" charset="0"/>
                <a:cs typeface="Arial" panose="020B0604020202020204" pitchFamily="34" charset="0"/>
              </a:rPr>
              <a:t>PRINCIPALES FUNCIONES DE LA COPADEH</a:t>
            </a:r>
            <a:endParaRPr dirty="0">
              <a:solidFill>
                <a:srgbClr val="18293B"/>
              </a:solidFill>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a:bodyPr>
          <a:lstStyle/>
          <a:p>
            <a:pPr marL="457200" lvl="1" indent="0">
              <a:buNone/>
            </a:pPr>
            <a:endParaRPr lang="es-GT" b="1">
              <a:latin typeface="Arial" panose="020B0604020202020204" pitchFamily="34" charset="0"/>
              <a:cs typeface="Arial" panose="020B0604020202020204" pitchFamily="34" charset="0"/>
            </a:endParaRPr>
          </a:p>
          <a:p>
            <a:pPr marL="457200" lvl="1" indent="0">
              <a:buNone/>
            </a:pPr>
            <a:r>
              <a:rPr lang="es-GT" b="1">
                <a:latin typeface="Arial" panose="020B0604020202020204" pitchFamily="34" charset="0"/>
                <a:cs typeface="Arial" panose="020B0604020202020204" pitchFamily="34" charset="0"/>
              </a:rPr>
              <a:t> </a:t>
            </a:r>
            <a:br>
              <a:rPr lang="es-GT">
                <a:latin typeface="Arial" panose="020B0604020202020204" pitchFamily="34" charset="0"/>
                <a:cs typeface="Arial" panose="020B0604020202020204" pitchFamily="34" charset="0"/>
              </a:rPr>
            </a:br>
            <a:endParaRPr lang="es-GT" sz="4000" b="1">
              <a:solidFill>
                <a:srgbClr val="0070C0"/>
              </a:solidFill>
              <a:latin typeface="Arial" panose="020B0604020202020204" pitchFamily="34" charset="0"/>
              <a:cs typeface="Arial" panose="020B0604020202020204" pitchFamily="34" charset="0"/>
            </a:endParaRPr>
          </a:p>
          <a:p>
            <a:pPr lvl="1"/>
            <a:endParaRPr lang="es-GT">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47065ABC-A383-4769-B6DD-F61A4FB9A978}"/>
              </a:ext>
            </a:extLst>
          </p:cNvPr>
          <p:cNvSpPr txBox="1">
            <a:spLocks/>
          </p:cNvSpPr>
          <p:nvPr/>
        </p:nvSpPr>
        <p:spPr>
          <a:xfrm>
            <a:off x="732615" y="1393134"/>
            <a:ext cx="10147648" cy="268729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1" algn="just">
              <a:lnSpc>
                <a:spcPct val="120000"/>
              </a:lnSpc>
              <a:buClrTx/>
              <a:buSzPct val="140000"/>
              <a:buFont typeface="Arial" panose="020B0604020202020204" pitchFamily="34" charset="0"/>
              <a:buChar char="•"/>
            </a:pPr>
            <a:r>
              <a:rPr lang="es-GT" sz="18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Ser el órgano de enlace y comunicación del Organismo Ejecutivo con el Procurador de los Derechos Humanos, para darle seguimiento a las resoluciones de conciencia y recomendaciones derivadas de denuncias en contra de funcionarios o servidores públicos; </a:t>
            </a:r>
          </a:p>
          <a:p>
            <a:pPr lvl="1" algn="just">
              <a:lnSpc>
                <a:spcPct val="120000"/>
              </a:lnSpc>
              <a:buClrTx/>
              <a:buSzPct val="140000"/>
              <a:buFont typeface="Arial" panose="020B0604020202020204" pitchFamily="34" charset="0"/>
              <a:buChar char="•"/>
            </a:pPr>
            <a:r>
              <a:rPr lang="es-GT" sz="18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Designar a los funcionarios, a propuesta del Director Ejecutivo de la Comisión, quienes deberán cumplir con los perfiles previamente aprobados; y cualquier otra atribución que, en el ámbito de su competencia, requiera el Presidente de la República de Guatemala.</a:t>
            </a:r>
            <a:endParaRPr lang="es-GT" sz="1800" dirty="0">
              <a:latin typeface="Montserrat" panose="00000500000000000000" pitchFamily="2"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C290A08-D0E9-4A33-A0AC-A5CA1721E9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4487" y="4259780"/>
            <a:ext cx="9803026" cy="1830005"/>
          </a:xfrm>
          <a:prstGeom prst="rect">
            <a:avLst/>
          </a:prstGeom>
        </p:spPr>
      </p:pic>
      <p:sp>
        <p:nvSpPr>
          <p:cNvPr id="9" name="CuadroTexto 8">
            <a:extLst>
              <a:ext uri="{FF2B5EF4-FFF2-40B4-BE49-F238E27FC236}">
                <a16:creationId xmlns:a16="http://schemas.microsoft.com/office/drawing/2014/main" id="{83D9B749-BA6D-41D3-82DB-A7E985249554}"/>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spTree>
    <p:extLst>
      <p:ext uri="{BB962C8B-B14F-4D97-AF65-F5344CB8AC3E}">
        <p14:creationId xmlns:p14="http://schemas.microsoft.com/office/powerpoint/2010/main" val="416066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50021" y="543878"/>
            <a:ext cx="8673737" cy="547089"/>
          </a:xfrm>
        </p:spPr>
        <p:txBody>
          <a:bodyPr>
            <a:noAutofit/>
          </a:bodyPr>
          <a:lstStyle/>
          <a:p>
            <a:r>
              <a:rPr lang="es-GT" sz="2400" b="1" dirty="0">
                <a:solidFill>
                  <a:srgbClr val="18293B"/>
                </a:solidFill>
                <a:latin typeface="Montserrat" panose="00000500000000000000" pitchFamily="2" charset="0"/>
                <a:cs typeface="Arial" panose="020B0604020202020204" pitchFamily="34" charset="0"/>
              </a:rPr>
              <a:t>PRINCIPALES OBJETIVOS DE LA COPADEH</a:t>
            </a:r>
            <a:endParaRPr lang="es-GT" sz="24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a:bodyPr>
          <a:lstStyle/>
          <a:p>
            <a:pPr marL="457200" lvl="1" indent="0">
              <a:buNone/>
            </a:pPr>
            <a:endParaRPr lang="es-GT" b="1">
              <a:latin typeface="Arial" panose="020B0604020202020204" pitchFamily="34" charset="0"/>
              <a:cs typeface="Arial" panose="020B0604020202020204" pitchFamily="34" charset="0"/>
            </a:endParaRPr>
          </a:p>
          <a:p>
            <a:pPr marL="457200" lvl="1" indent="0">
              <a:buNone/>
            </a:pPr>
            <a:r>
              <a:rPr lang="es-GT" b="1">
                <a:latin typeface="Arial" panose="020B0604020202020204" pitchFamily="34" charset="0"/>
                <a:cs typeface="Arial" panose="020B0604020202020204" pitchFamily="34" charset="0"/>
              </a:rPr>
              <a:t> </a:t>
            </a:r>
            <a:br>
              <a:rPr lang="es-GT">
                <a:latin typeface="Arial" panose="020B0604020202020204" pitchFamily="34" charset="0"/>
                <a:cs typeface="Arial" panose="020B0604020202020204" pitchFamily="34" charset="0"/>
              </a:rPr>
            </a:br>
            <a:endParaRPr lang="es-GT" sz="4000" b="1">
              <a:solidFill>
                <a:srgbClr val="0070C0"/>
              </a:solidFill>
              <a:latin typeface="Arial" panose="020B0604020202020204" pitchFamily="34" charset="0"/>
              <a:cs typeface="Arial" panose="020B0604020202020204" pitchFamily="34" charset="0"/>
            </a:endParaRPr>
          </a:p>
          <a:p>
            <a:pPr lvl="1"/>
            <a:endParaRPr lang="es-GT">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15B5083E-A3DB-4BE5-910C-3AEC07A32B7D}"/>
              </a:ext>
            </a:extLst>
          </p:cNvPr>
          <p:cNvSpPr txBox="1">
            <a:spLocks/>
          </p:cNvSpPr>
          <p:nvPr/>
        </p:nvSpPr>
        <p:spPr>
          <a:xfrm>
            <a:off x="929635" y="1537669"/>
            <a:ext cx="10094192" cy="4776453"/>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20000"/>
              </a:lnSpc>
              <a:buNone/>
            </a:pPr>
            <a:r>
              <a:rPr lang="es-GT" sz="6400">
                <a:latin typeface="Montserrat" panose="00000500000000000000" pitchFamily="2" charset="0"/>
                <a:cs typeface="Arial" panose="020B0604020202020204" pitchFamily="34" charset="0"/>
              </a:rPr>
              <a:t>Para el cumplimiento de sus funciones y satisfacer las necesidades de la población, la COPADEH debe cumplir con los siguientes </a:t>
            </a:r>
            <a:r>
              <a:rPr lang="es-GT" sz="6400">
                <a:solidFill>
                  <a:schemeClr val="tx1"/>
                </a:solidFill>
                <a:latin typeface="Montserrat" panose="00000500000000000000" pitchFamily="2" charset="0"/>
                <a:cs typeface="Arial" panose="020B0604020202020204" pitchFamily="34" charset="0"/>
              </a:rPr>
              <a:t>objetivos:</a:t>
            </a:r>
            <a:r>
              <a:rPr lang="es-ES" sz="6400" dirty="0">
                <a:latin typeface="Montserrat" panose="00000500000000000000" pitchFamily="2" charset="0"/>
                <a:ea typeface="Calibri" panose="020F0502020204030204" pitchFamily="34" charset="0"/>
                <a:cs typeface="Times New Roman" panose="02020603050405020304" pitchFamily="18" charset="0"/>
              </a:rPr>
              <a:t> </a:t>
            </a:r>
          </a:p>
          <a:p>
            <a:pPr marL="0" indent="0" algn="just">
              <a:lnSpc>
                <a:spcPct val="120000"/>
              </a:lnSpc>
              <a:buNone/>
            </a:pPr>
            <a:r>
              <a:rPr lang="es-ES" sz="6400" dirty="0">
                <a:latin typeface="Montserrat" panose="00000500000000000000" pitchFamily="2" charset="0"/>
                <a:ea typeface="Calibri" panose="020F0502020204030204" pitchFamily="34" charset="0"/>
                <a:cs typeface="Times New Roman" panose="02020603050405020304" pitchFamily="18" charset="0"/>
              </a:rPr>
              <a:t>Sus objetivos estratégicos  y operativos son:</a:t>
            </a:r>
          </a:p>
          <a:p>
            <a:pPr marL="0" indent="0" algn="just">
              <a:lnSpc>
                <a:spcPct val="120000"/>
              </a:lnSpc>
              <a:buNone/>
            </a:pPr>
            <a:br>
              <a:rPr lang="es-ES" sz="6400" dirty="0">
                <a:latin typeface="Montserrat" panose="00000500000000000000" pitchFamily="2" charset="0"/>
                <a:ea typeface="Calibri" panose="020F0502020204030204" pitchFamily="34" charset="0"/>
                <a:cs typeface="Times New Roman" panose="02020603050405020304" pitchFamily="18" charset="0"/>
              </a:rPr>
            </a:br>
            <a:r>
              <a:rPr lang="es-ES" sz="6400" b="1" dirty="0">
                <a:latin typeface="Montserrat" panose="00000500000000000000" pitchFamily="2" charset="0"/>
                <a:ea typeface="Calibri" panose="020F0502020204030204" pitchFamily="34" charset="0"/>
                <a:cs typeface="Times New Roman" panose="02020603050405020304" pitchFamily="18" charset="0"/>
              </a:rPr>
              <a:t>1. </a:t>
            </a:r>
            <a:r>
              <a:rPr lang="es-ES_tradnl" sz="6400" b="1" dirty="0">
                <a:solidFill>
                  <a:schemeClr val="tx1"/>
                </a:solidFill>
                <a:latin typeface="Montserrat" panose="00000500000000000000" pitchFamily="2" charset="0"/>
                <a:ea typeface="Arial Unicode MS" panose="020B0604020202020204" pitchFamily="34" charset="-128"/>
                <a:cs typeface="Times New Roman" panose="02020603050405020304" pitchFamily="18" charset="0"/>
              </a:rPr>
              <a:t>Brindar asesoría a las dependencias del Organismo Ejecutivo para la promoción y establecimiento de mecanismos y acciones de incidencia política, que coadyuven a la prevención de la conflictividad del país, la promoción y vigilancia de los derechos humanos a través de la cultura de paz y el  diálogo a nivel nacional.</a:t>
            </a:r>
          </a:p>
          <a:p>
            <a:pPr marL="0" indent="0" algn="just">
              <a:lnSpc>
                <a:spcPct val="120000"/>
              </a:lnSpc>
              <a:buNone/>
            </a:pPr>
            <a:endParaRPr lang="es-GT" sz="6400" b="1">
              <a:solidFill>
                <a:schemeClr val="tx1"/>
              </a:solidFill>
              <a:latin typeface="Montserrat" panose="00000500000000000000" pitchFamily="2" charset="0"/>
              <a:ea typeface="Times New Roman" panose="02020603050405020304" pitchFamily="18" charset="0"/>
              <a:cs typeface="Times New Roman" panose="02020603050405020304" pitchFamily="18" charset="0"/>
            </a:endParaRPr>
          </a:p>
          <a:p>
            <a:pPr marL="1028700" lvl="1" indent="-571500"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Incidir en mesas técnicas como ente asesor para la promoción y vigilancia de los DDHH.</a:t>
            </a:r>
            <a:endParaRPr lang="es-GT" sz="6400">
              <a:latin typeface="Montserrat" panose="00000500000000000000" pitchFamily="2" charset="0"/>
              <a:ea typeface="Times New Roman" panose="02020603050405020304" pitchFamily="18" charset="0"/>
              <a:cs typeface="Times New Roman" panose="02020603050405020304" pitchFamily="18" charset="0"/>
            </a:endParaRPr>
          </a:p>
          <a:p>
            <a:pPr marL="1028700" lvl="1" indent="-571500"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Coordinar procesos de formación y capacitación en cultura de paz y ciudadanía, vinculando a las Instituciones del Estado, Sociedad Civil, Sector Empresarial y Sociedad en General.</a:t>
            </a:r>
            <a:endParaRPr lang="es-GT" sz="6400">
              <a:latin typeface="Montserrat" panose="00000500000000000000" pitchFamily="2" charset="0"/>
              <a:ea typeface="Times New Roman" panose="02020603050405020304" pitchFamily="18" charset="0"/>
              <a:cs typeface="Times New Roman" panose="02020603050405020304" pitchFamily="18" charset="0"/>
            </a:endParaRPr>
          </a:p>
          <a:p>
            <a:pPr marL="1028700" lvl="1" indent="-571500"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Participar con las dependencias del Organismo Ejecutivo en la promoción de las condiciones y procesos de solución de los conflictos sociales de manera sostenible.</a:t>
            </a:r>
            <a:endParaRPr lang="es-GT" sz="6400">
              <a:latin typeface="Montserrat" panose="00000500000000000000" pitchFamily="2" charset="0"/>
              <a:ea typeface="Times New Roman" panose="02020603050405020304" pitchFamily="18" charset="0"/>
              <a:cs typeface="Times New Roman" panose="02020603050405020304" pitchFamily="18" charset="0"/>
            </a:endParaRPr>
          </a:p>
          <a:p>
            <a:pPr marL="457200" lvl="1" indent="0">
              <a:lnSpc>
                <a:spcPct val="120000"/>
              </a:lnSpc>
              <a:buClr>
                <a:srgbClr val="2786C0"/>
              </a:buClr>
              <a:buFont typeface="Arial"/>
              <a:buNone/>
            </a:pPr>
            <a:endParaRPr lang="es-GT" sz="3200">
              <a:solidFill>
                <a:srgbClr val="000000"/>
              </a:solidFill>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57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669471" y="585135"/>
            <a:ext cx="8673737" cy="547089"/>
          </a:xfrm>
        </p:spPr>
        <p:txBody>
          <a:bodyPr>
            <a:noAutofit/>
          </a:bodyPr>
          <a:lstStyle/>
          <a:p>
            <a:r>
              <a:rPr lang="es-GT" sz="2400" b="1" dirty="0">
                <a:solidFill>
                  <a:srgbClr val="18293B"/>
                </a:solidFill>
                <a:latin typeface="Montserrat" panose="00000500000000000000" pitchFamily="2" charset="0"/>
                <a:cs typeface="Arial" panose="020B0604020202020204" pitchFamily="34" charset="0"/>
              </a:rPr>
              <a:t>PRINCIPALES OBJETIVOS DE LA COPADEH</a:t>
            </a:r>
            <a:endParaRPr lang="es-GT" sz="2400" b="1"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0DBEE091-CF46-4088-AA58-55C0D3B72817}"/>
              </a:ext>
            </a:extLst>
          </p:cNvPr>
          <p:cNvSpPr txBox="1">
            <a:spLocks/>
          </p:cNvSpPr>
          <p:nvPr/>
        </p:nvSpPr>
        <p:spPr>
          <a:xfrm>
            <a:off x="1048904" y="1458097"/>
            <a:ext cx="10094192" cy="3073260"/>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20000"/>
              </a:lnSpc>
              <a:buNone/>
            </a:pPr>
            <a:r>
              <a:rPr lang="es-ES_tradnl" sz="6400" b="1" dirty="0">
                <a:solidFill>
                  <a:schemeClr val="tx1"/>
                </a:solidFill>
                <a:latin typeface="Montserrat" panose="00000500000000000000" pitchFamily="2" charset="0"/>
                <a:ea typeface="Arial Unicode MS" panose="020B0604020202020204" pitchFamily="34" charset="-128"/>
                <a:cs typeface="Times New Roman" panose="02020603050405020304" pitchFamily="18" charset="0"/>
              </a:rPr>
              <a:t>2. Coordinar con las dependencias del Organismo Ejecutivo el seguimiento y atención a los compromisos gubernamentales, en materia de Paz, Derechos Humanos y conflictividad del país.</a:t>
            </a:r>
            <a:endParaRPr lang="es-GT" sz="6400" b="1">
              <a:solidFill>
                <a:schemeClr val="tx1"/>
              </a:solidFill>
              <a:latin typeface="Montserrat" panose="00000500000000000000" pitchFamily="2" charset="0"/>
              <a:ea typeface="Calibri" panose="020F0502020204030204" pitchFamily="34" charset="0"/>
              <a:cs typeface="Times New Roman" panose="02020603050405020304" pitchFamily="18" charset="0"/>
            </a:endParaRPr>
          </a:p>
          <a:p>
            <a:pPr marL="898525" lvl="1" indent="-441325"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Dar seguimiento y atención a obligaciones nacionales e internacionales de Estado en materia de Derechos Humanos, en coordinación con las dependencias del Organismo Ejecutivo y ser enlace con la Institución del Procurador de Derechos Humanos. </a:t>
            </a:r>
            <a:endParaRPr lang="es-GT" sz="6400">
              <a:latin typeface="Montserrat" panose="00000500000000000000" pitchFamily="2" charset="0"/>
              <a:ea typeface="Calibri" panose="020F0502020204030204" pitchFamily="34" charset="0"/>
              <a:cs typeface="Times New Roman" panose="02020603050405020304" pitchFamily="18" charset="0"/>
            </a:endParaRPr>
          </a:p>
          <a:p>
            <a:pPr marL="898525" lvl="1" indent="-441325"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Resignificar las políticas del Organismo Ejecutivo, relacionadas con el cumplimiento de los compromisos de los Acuerdos de Paz.</a:t>
            </a:r>
            <a:endParaRPr lang="es-GT" sz="6400">
              <a:latin typeface="Montserrat" panose="00000500000000000000" pitchFamily="2" charset="0"/>
              <a:ea typeface="Calibri" panose="020F0502020204030204" pitchFamily="34" charset="0"/>
              <a:cs typeface="Times New Roman" panose="02020603050405020304" pitchFamily="18" charset="0"/>
            </a:endParaRPr>
          </a:p>
          <a:p>
            <a:pPr marL="898525" lvl="1" indent="-441325" algn="just">
              <a:lnSpc>
                <a:spcPct val="115000"/>
              </a:lnSpc>
              <a:spcAft>
                <a:spcPts val="1000"/>
              </a:spcAft>
              <a:buSzPct val="140000"/>
              <a:buFont typeface="Arial" panose="020B0604020202020204" pitchFamily="34" charset="0"/>
              <a:buChar char="•"/>
            </a:pPr>
            <a:r>
              <a:rPr lang="es-ES_tradnl" sz="6400" dirty="0">
                <a:latin typeface="Montserrat" panose="00000500000000000000" pitchFamily="2" charset="0"/>
                <a:ea typeface="Arial Unicode MS" panose="020B0604020202020204" pitchFamily="34" charset="-128"/>
                <a:cs typeface="Times New Roman" panose="02020603050405020304" pitchFamily="18" charset="0"/>
              </a:rPr>
              <a:t>Actuar con las dependencias del Organismo Ejecutivo que intervienen en los conflictos sociales, para que a través del diálogo se busque la armonía, el respeto a los derechos humanos y la construcción de la paz.</a:t>
            </a:r>
            <a:endParaRPr lang="es-GT" sz="3200">
              <a:solidFill>
                <a:srgbClr val="000000"/>
              </a:solidFill>
              <a:latin typeface="Montserrat" panose="00000500000000000000" pitchFamily="2"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984D2F1-FD28-4266-8A70-3045C596B1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4489" y="4636014"/>
            <a:ext cx="9803022" cy="1830005"/>
          </a:xfrm>
          <a:prstGeom prst="rect">
            <a:avLst/>
          </a:prstGeom>
        </p:spPr>
      </p:pic>
      <p:sp>
        <p:nvSpPr>
          <p:cNvPr id="6" name="CuadroTexto 5">
            <a:extLst>
              <a:ext uri="{FF2B5EF4-FFF2-40B4-BE49-F238E27FC236}">
                <a16:creationId xmlns:a16="http://schemas.microsoft.com/office/drawing/2014/main" id="{17E25B05-F458-4275-B90C-C592292FD8A3}"/>
              </a:ext>
            </a:extLst>
          </p:cNvPr>
          <p:cNvSpPr txBox="1"/>
          <p:nvPr/>
        </p:nvSpPr>
        <p:spPr>
          <a:xfrm>
            <a:off x="10244378" y="6596390"/>
            <a:ext cx="1769880" cy="261610"/>
          </a:xfrm>
          <a:prstGeom prst="rect">
            <a:avLst/>
          </a:prstGeom>
          <a:noFill/>
        </p:spPr>
        <p:txBody>
          <a:bodyPr wrap="square">
            <a:spAutoFit/>
          </a:bodyPr>
          <a:lstStyle/>
          <a:p>
            <a:r>
              <a:rPr lang="es-GT" sz="1100" b="1">
                <a:solidFill>
                  <a:schemeClr val="bg1"/>
                </a:solidFill>
                <a:latin typeface="Arial" panose="020B0604020202020204" pitchFamily="34" charset="0"/>
                <a:cs typeface="Arial" panose="020B0604020202020204" pitchFamily="34" charset="0"/>
              </a:rPr>
              <a:t> Fotografías: </a:t>
            </a:r>
            <a:r>
              <a:rPr lang="es-GT" sz="1100">
                <a:solidFill>
                  <a:schemeClr val="bg1"/>
                </a:solidFill>
                <a:latin typeface="Arial" panose="020B0604020202020204" pitchFamily="34" charset="0"/>
                <a:cs typeface="Arial" panose="020B0604020202020204" pitchFamily="34" charset="0"/>
              </a:rPr>
              <a:t>COPADEH</a:t>
            </a:r>
            <a:endParaRPr lang="es-GT" sz="1100">
              <a:solidFill>
                <a:schemeClr val="bg1"/>
              </a:solidFill>
            </a:endParaRPr>
          </a:p>
        </p:txBody>
      </p:sp>
    </p:spTree>
    <p:extLst>
      <p:ext uri="{BB962C8B-B14F-4D97-AF65-F5344CB8AC3E}">
        <p14:creationId xmlns:p14="http://schemas.microsoft.com/office/powerpoint/2010/main" val="86484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832757" y="527931"/>
            <a:ext cx="8673737" cy="547089"/>
          </a:xfrm>
        </p:spPr>
        <p:txBody>
          <a:bodyPr>
            <a:noAutofit/>
          </a:bodyPr>
          <a:lstStyle/>
          <a:p>
            <a:r>
              <a:rPr lang="es-GT" sz="2400" b="1" dirty="0">
                <a:solidFill>
                  <a:srgbClr val="0D1F3C"/>
                </a:solidFill>
                <a:latin typeface="Montserrat" panose="00000500000000000000" pitchFamily="50" charset="0"/>
                <a:cs typeface="Arial" panose="020B0604020202020204" pitchFamily="34" charset="0"/>
              </a:rPr>
              <a:t>CIFRAS GENERALES DEL PRESUPUESTO AL TERCER CUATRIMESTRE 2021</a:t>
            </a: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754976"/>
            <a:ext cx="4585065" cy="2708721"/>
          </a:xfrm>
        </p:spPr>
        <p:txBody>
          <a:bodyPr>
            <a:normAutofit/>
          </a:bodyPr>
          <a:lstStyle/>
          <a:p>
            <a:pPr marL="457200" lvl="1" indent="0">
              <a:buNone/>
            </a:pPr>
            <a:r>
              <a:rPr lang="es-GT" dirty="0">
                <a:cs typeface="Arial" panose="020B0604020202020204" pitchFamily="34" charset="0"/>
              </a:rPr>
              <a:t>Presupuesto vigente </a:t>
            </a:r>
            <a:r>
              <a:rPr lang="es-GT" b="1" dirty="0">
                <a:cs typeface="Arial" panose="020B0604020202020204" pitchFamily="34" charset="0"/>
              </a:rPr>
              <a:t>total:</a:t>
            </a:r>
          </a:p>
          <a:p>
            <a:pPr marL="457200" lvl="1" indent="0">
              <a:buNone/>
            </a:pPr>
            <a:endParaRPr lang="es-GT" b="1" dirty="0">
              <a:cs typeface="Arial" panose="020B0604020202020204" pitchFamily="34" charset="0"/>
            </a:endParaRPr>
          </a:p>
          <a:p>
            <a:pPr marL="457200" lvl="1" indent="0">
              <a:buNone/>
            </a:pPr>
            <a:r>
              <a:rPr lang="es-GT" dirty="0">
                <a:cs typeface="Arial" panose="020B0604020202020204" pitchFamily="34" charset="0"/>
              </a:rPr>
              <a:t>Presupuesto </a:t>
            </a:r>
            <a:r>
              <a:rPr lang="es-GT" b="1" dirty="0">
                <a:cs typeface="Arial" panose="020B0604020202020204" pitchFamily="34" charset="0"/>
              </a:rPr>
              <a:t>ejecutado</a:t>
            </a:r>
            <a:r>
              <a:rPr lang="es-GT" dirty="0">
                <a:cs typeface="Arial" panose="020B0604020202020204" pitchFamily="34" charset="0"/>
              </a:rPr>
              <a:t> (utilizado):</a:t>
            </a:r>
            <a:br>
              <a:rPr lang="es-GT" dirty="0">
                <a:cs typeface="Arial" panose="020B0604020202020204" pitchFamily="34" charset="0"/>
              </a:rPr>
            </a:br>
            <a:endParaRPr lang="es-GT" dirty="0">
              <a:cs typeface="Arial" panose="020B0604020202020204" pitchFamily="34" charset="0"/>
            </a:endParaRPr>
          </a:p>
          <a:p>
            <a:pPr marL="457200" lvl="1" indent="0">
              <a:buNone/>
            </a:pPr>
            <a:r>
              <a:rPr lang="es-GT" b="1" dirty="0">
                <a:cs typeface="Arial" panose="020B0604020202020204" pitchFamily="34" charset="0"/>
              </a:rPr>
              <a:t>Saldo:</a:t>
            </a:r>
            <a:endParaRPr lang="es-GT" dirty="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5571130" y="3478379"/>
            <a:ext cx="4813725" cy="54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3200" b="1" dirty="0">
                <a:cs typeface="Arial" panose="020B0604020202020204" pitchFamily="34" charset="0"/>
              </a:rPr>
              <a:t>Q. 11,345,543.85</a:t>
            </a:r>
          </a:p>
        </p:txBody>
      </p:sp>
      <p:sp>
        <p:nvSpPr>
          <p:cNvPr id="10" name="Marcador de contenido 6">
            <a:extLst>
              <a:ext uri="{FF2B5EF4-FFF2-40B4-BE49-F238E27FC236}">
                <a16:creationId xmlns:a16="http://schemas.microsoft.com/office/drawing/2014/main" id="{153DA880-B24F-4F16-BDCE-AE04DD6042DE}"/>
              </a:ext>
            </a:extLst>
          </p:cNvPr>
          <p:cNvSpPr txBox="1">
            <a:spLocks/>
          </p:cNvSpPr>
          <p:nvPr/>
        </p:nvSpPr>
        <p:spPr>
          <a:xfrm>
            <a:off x="5688812" y="2633200"/>
            <a:ext cx="4702513" cy="54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3200" b="1" dirty="0">
                <a:cs typeface="Arial" panose="020B0604020202020204" pitchFamily="34" charset="0"/>
              </a:rPr>
              <a:t>Q. 27,961,607.15</a:t>
            </a:r>
          </a:p>
        </p:txBody>
      </p:sp>
      <p:sp>
        <p:nvSpPr>
          <p:cNvPr id="11" name="Marcador de contenido 6">
            <a:extLst>
              <a:ext uri="{FF2B5EF4-FFF2-40B4-BE49-F238E27FC236}">
                <a16:creationId xmlns:a16="http://schemas.microsoft.com/office/drawing/2014/main" id="{D94162C9-7B50-40A8-AA1B-6E07C6A21CAD}"/>
              </a:ext>
            </a:extLst>
          </p:cNvPr>
          <p:cNvSpPr txBox="1">
            <a:spLocks/>
          </p:cNvSpPr>
          <p:nvPr/>
        </p:nvSpPr>
        <p:spPr>
          <a:xfrm>
            <a:off x="5682343" y="1680834"/>
            <a:ext cx="4702512" cy="54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3200" b="1" dirty="0">
                <a:cs typeface="Arial" panose="020B0604020202020204" pitchFamily="34" charset="0"/>
              </a:rPr>
              <a:t>Q. 39,307,151.00</a:t>
            </a:r>
          </a:p>
        </p:txBody>
      </p:sp>
      <p:sp>
        <p:nvSpPr>
          <p:cNvPr id="8" name="Marcador de contenido 6">
            <a:extLst>
              <a:ext uri="{FF2B5EF4-FFF2-40B4-BE49-F238E27FC236}">
                <a16:creationId xmlns:a16="http://schemas.microsoft.com/office/drawing/2014/main" id="{48B693AF-E6FA-44CB-AD3B-0706EB81C98D}"/>
              </a:ext>
            </a:extLst>
          </p:cNvPr>
          <p:cNvSpPr txBox="1">
            <a:spLocks/>
          </p:cNvSpPr>
          <p:nvPr/>
        </p:nvSpPr>
        <p:spPr>
          <a:xfrm>
            <a:off x="2132701" y="4443024"/>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a:cs typeface="Arial" panose="020B0604020202020204" pitchFamily="34" charset="0"/>
            </a:endParaRPr>
          </a:p>
          <a:p>
            <a:pPr marL="457200" lvl="1" indent="0">
              <a:buFont typeface="Arial" panose="020B0604020202020204" pitchFamily="34" charset="0"/>
              <a:buNone/>
            </a:pPr>
            <a:r>
              <a:rPr lang="es-GT" sz="2600" b="1">
                <a:cs typeface="Arial" panose="020B0604020202020204" pitchFamily="34" charset="0"/>
              </a:rPr>
              <a:t>Porcentaje de ejecución</a:t>
            </a:r>
            <a:r>
              <a:rPr lang="es-GT" b="1">
                <a:cs typeface="Arial" panose="020B0604020202020204" pitchFamily="34" charset="0"/>
              </a:rPr>
              <a:t>:</a:t>
            </a:r>
          </a:p>
          <a:p>
            <a:pPr marL="457200" lvl="1" indent="0">
              <a:buFont typeface="Arial" panose="020B0604020202020204" pitchFamily="34" charset="0"/>
              <a:buNone/>
            </a:pPr>
            <a:endParaRPr lang="es-GT" b="1">
              <a:cs typeface="Arial" panose="020B0604020202020204" pitchFamily="34" charset="0"/>
            </a:endParaRPr>
          </a:p>
          <a:p>
            <a:pPr marL="457200" lvl="1" indent="0">
              <a:buFont typeface="Arial" panose="020B0604020202020204" pitchFamily="34" charset="0"/>
              <a:buNone/>
            </a:pPr>
            <a:r>
              <a:rPr lang="es-GT" b="1">
                <a:cs typeface="Arial" panose="020B0604020202020204" pitchFamily="34" charset="0"/>
              </a:rPr>
              <a:t> </a:t>
            </a:r>
          </a:p>
          <a:p>
            <a:pPr lvl="1"/>
            <a:endParaRPr lang="es-GT" dirty="0">
              <a:cs typeface="Arial" panose="020B0604020202020204" pitchFamily="34" charset="0"/>
            </a:endParaRPr>
          </a:p>
        </p:txBody>
      </p:sp>
      <p:sp>
        <p:nvSpPr>
          <p:cNvPr id="12" name="Marcador de contenido 6">
            <a:extLst>
              <a:ext uri="{FF2B5EF4-FFF2-40B4-BE49-F238E27FC236}">
                <a16:creationId xmlns:a16="http://schemas.microsoft.com/office/drawing/2014/main" id="{FFA60E8F-5464-4F53-8A69-9C76CEB7B57C}"/>
              </a:ext>
            </a:extLst>
          </p:cNvPr>
          <p:cNvSpPr txBox="1">
            <a:spLocks/>
          </p:cNvSpPr>
          <p:nvPr/>
        </p:nvSpPr>
        <p:spPr>
          <a:xfrm>
            <a:off x="5857155" y="4794988"/>
            <a:ext cx="2884203" cy="5470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5000" b="1" dirty="0">
                <a:cs typeface="Arial" panose="020B0604020202020204" pitchFamily="34" charset="0"/>
              </a:rPr>
              <a:t>71%</a:t>
            </a:r>
          </a:p>
          <a:p>
            <a:pPr marL="457200" lvl="1" indent="0" algn="r">
              <a:buNone/>
            </a:pPr>
            <a:endParaRPr lang="es-GT" sz="4000" b="1" dirty="0">
              <a:solidFill>
                <a:srgbClr val="0070C0"/>
              </a:solidFill>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1545FF-166C-4A85-963E-8D6DE095AD48}"/>
              </a:ext>
            </a:extLst>
          </p:cNvPr>
          <p:cNvSpPr/>
          <p:nvPr/>
        </p:nvSpPr>
        <p:spPr>
          <a:xfrm>
            <a:off x="848497" y="2825578"/>
            <a:ext cx="2702011" cy="1515763"/>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Título 1">
            <a:extLst>
              <a:ext uri="{FF2B5EF4-FFF2-40B4-BE49-F238E27FC236}">
                <a16:creationId xmlns:a16="http://schemas.microsoft.com/office/drawing/2014/main" id="{7CDCF735-1993-4952-B633-A86976C20F61}"/>
              </a:ext>
            </a:extLst>
          </p:cNvPr>
          <p:cNvSpPr txBox="1">
            <a:spLocks/>
          </p:cNvSpPr>
          <p:nvPr/>
        </p:nvSpPr>
        <p:spPr>
          <a:xfrm>
            <a:off x="-251254" y="322729"/>
            <a:ext cx="8789773" cy="93087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400" dirty="0">
                <a:cs typeface="Arial" panose="020B0604020202020204" pitchFamily="34" charset="0"/>
              </a:rPr>
              <a:t>¿EN QUÉ UTILIZA EL DINERO COPADEH?</a:t>
            </a:r>
            <a:endParaRPr lang="es-GT" sz="2400" dirty="0">
              <a:solidFill>
                <a:schemeClr val="accent1">
                  <a:lumMod val="50000"/>
                </a:schemeClr>
              </a:solidFill>
              <a:cs typeface="Arial" panose="020B0604020202020204" pitchFamily="34" charset="0"/>
            </a:endParaRPr>
          </a:p>
        </p:txBody>
      </p:sp>
      <p:sp>
        <p:nvSpPr>
          <p:cNvPr id="10" name="Título 1">
            <a:extLst>
              <a:ext uri="{FF2B5EF4-FFF2-40B4-BE49-F238E27FC236}">
                <a16:creationId xmlns:a16="http://schemas.microsoft.com/office/drawing/2014/main" id="{2AE7BF03-A208-40A9-BED6-654FD7FC692B}"/>
              </a:ext>
            </a:extLst>
          </p:cNvPr>
          <p:cNvSpPr txBox="1">
            <a:spLocks/>
          </p:cNvSpPr>
          <p:nvPr/>
        </p:nvSpPr>
        <p:spPr>
          <a:xfrm>
            <a:off x="848497" y="2825577"/>
            <a:ext cx="2702011" cy="15157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dirty="0">
                <a:cs typeface="Arial" panose="020B0604020202020204" pitchFamily="34" charset="0"/>
              </a:rPr>
              <a:t>El gasto se divide </a:t>
            </a:r>
          </a:p>
          <a:p>
            <a:pPr>
              <a:lnSpc>
                <a:spcPct val="150000"/>
              </a:lnSpc>
            </a:pPr>
            <a:r>
              <a:rPr lang="es-GT" sz="2000" dirty="0">
                <a:cs typeface="Arial" panose="020B0604020202020204" pitchFamily="34" charset="0"/>
              </a:rPr>
              <a:t>en 6 grupos</a:t>
            </a:r>
          </a:p>
        </p:txBody>
      </p:sp>
      <p:sp>
        <p:nvSpPr>
          <p:cNvPr id="11" name="Título 1">
            <a:extLst>
              <a:ext uri="{FF2B5EF4-FFF2-40B4-BE49-F238E27FC236}">
                <a16:creationId xmlns:a16="http://schemas.microsoft.com/office/drawing/2014/main" id="{AF30C1CE-7717-43D3-A561-A81CB53F6D69}"/>
              </a:ext>
            </a:extLst>
          </p:cNvPr>
          <p:cNvSpPr txBox="1">
            <a:spLocks/>
          </p:cNvSpPr>
          <p:nvPr/>
        </p:nvSpPr>
        <p:spPr>
          <a:xfrm>
            <a:off x="4143633" y="1921565"/>
            <a:ext cx="6944498" cy="307298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cs typeface="Arial" panose="020B0604020202020204" pitchFamily="34" charset="0"/>
              </a:rPr>
              <a:t>El mayor porcentaje de recursos utilizados es para el pago de servidores públicos, adquisición de diferentes bienes, servicios, mobiliario y equipo, transferencias y cumplimiento de sentencias, que son necesarias para cumplir con las finalidades de la institución.</a:t>
            </a:r>
          </a:p>
          <a:p>
            <a:pPr algn="just">
              <a:lnSpc>
                <a:spcPct val="150000"/>
              </a:lnSpc>
            </a:pPr>
            <a:endParaRPr lang="es-GT" sz="1800" b="0" dirty="0">
              <a:solidFill>
                <a:schemeClr val="tx1"/>
              </a:solidFill>
              <a:cs typeface="Arial" panose="020B0604020202020204" pitchFamily="34" charset="0"/>
            </a:endParaRPr>
          </a:p>
          <a:p>
            <a:pPr algn="just">
              <a:lnSpc>
                <a:spcPct val="150000"/>
              </a:lnSpc>
            </a:pPr>
            <a:r>
              <a:rPr lang="es-GT" sz="1800" b="0" dirty="0">
                <a:solidFill>
                  <a:schemeClr val="tx1"/>
                </a:solidFill>
                <a:cs typeface="Arial" panose="020B0604020202020204" pitchFamily="34" charset="0"/>
              </a:rPr>
              <a:t>Para mostrar de forma ordenada a la población guatemalteca en qué se utiliza el dinero, el gasto del sector público se muestra por </a:t>
            </a:r>
            <a:r>
              <a:rPr lang="es-GT" sz="1800" dirty="0">
                <a:solidFill>
                  <a:srgbClr val="197BB4"/>
                </a:solidFill>
                <a:cs typeface="Arial" panose="020B0604020202020204" pitchFamily="34" charset="0"/>
              </a:rPr>
              <a:t>grupos de gasto</a:t>
            </a:r>
            <a:r>
              <a:rPr lang="es-GT" sz="1800" b="0" dirty="0">
                <a:solidFill>
                  <a:schemeClr val="tx1"/>
                </a:solidFill>
                <a:cs typeface="Arial" panose="020B0604020202020204" pitchFamily="34" charset="0"/>
              </a:rPr>
              <a:t>.</a:t>
            </a:r>
          </a:p>
        </p:txBody>
      </p:sp>
    </p:spTree>
    <p:extLst>
      <p:ext uri="{BB962C8B-B14F-4D97-AF65-F5344CB8AC3E}">
        <p14:creationId xmlns:p14="http://schemas.microsoft.com/office/powerpoint/2010/main" val="196090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826225" y="402625"/>
            <a:ext cx="8791303" cy="996778"/>
          </a:xfrm>
        </p:spPr>
        <p:txBody>
          <a:bodyPr>
            <a:noAutofit/>
          </a:bodyPr>
          <a:lstStyle/>
          <a:p>
            <a:r>
              <a:rPr lang="es-GT" sz="2400" b="1" dirty="0">
                <a:solidFill>
                  <a:srgbClr val="0D1F3C"/>
                </a:solidFill>
                <a:latin typeface="Montserrat" panose="00000500000000000000" pitchFamily="50" charset="0"/>
                <a:cs typeface="Arial" panose="020B0604020202020204" pitchFamily="34" charset="0"/>
              </a:rPr>
              <a:t>EJECUCIÓN PRESUPUESTARIA POR GRUPO DE GASTO AL TERCER CUATRIMESTRE 2021</a:t>
            </a:r>
          </a:p>
        </p:txBody>
      </p:sp>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6" name="Gráfico 5">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687719033"/>
              </p:ext>
            </p:extLst>
          </p:nvPr>
        </p:nvGraphicFramePr>
        <p:xfrm>
          <a:off x="0" y="1560512"/>
          <a:ext cx="5905501" cy="3736975"/>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n 8">
            <a:extLst>
              <a:ext uri="{FF2B5EF4-FFF2-40B4-BE49-F238E27FC236}">
                <a16:creationId xmlns:a16="http://schemas.microsoft.com/office/drawing/2014/main" id="{A24A2C0F-88BD-45D4-B7EC-3BF87AEBD69D}"/>
              </a:ext>
            </a:extLst>
          </p:cNvPr>
          <p:cNvPicPr>
            <a:picLocks noChangeAspect="1"/>
          </p:cNvPicPr>
          <p:nvPr/>
        </p:nvPicPr>
        <p:blipFill>
          <a:blip r:embed="rId5"/>
          <a:stretch>
            <a:fillRect/>
          </a:stretch>
        </p:blipFill>
        <p:spPr>
          <a:xfrm>
            <a:off x="5799485" y="1868556"/>
            <a:ext cx="6168796" cy="3019803"/>
          </a:xfrm>
          <a:prstGeom prst="rect">
            <a:avLst/>
          </a:prstGeom>
        </p:spPr>
      </p:pic>
    </p:spTree>
    <p:extLst>
      <p:ext uri="{BB962C8B-B14F-4D97-AF65-F5344CB8AC3E}">
        <p14:creationId xmlns:p14="http://schemas.microsoft.com/office/powerpoint/2010/main" val="306493329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6A2CD-1165-4C44-BCDF-58BB3311353D}">
  <ds:schemaRefs>
    <ds:schemaRef ds:uri="http://schemas.openxmlformats.org/package/2006/metadata/core-properties"/>
    <ds:schemaRef ds:uri="http://purl.org/dc/terms/"/>
    <ds:schemaRef ds:uri="http://schemas.microsoft.com/office/2006/documentManagement/types"/>
    <ds:schemaRef ds:uri="http://purl.org/dc/dcmitype/"/>
    <ds:schemaRef ds:uri="efcf9931-6988-4c26-989d-90fd7d9d6177"/>
    <ds:schemaRef ds:uri="2de3127d-b50e-4c29-b846-9213acea4d89"/>
    <ds:schemaRef ds:uri="http://purl.org/dc/elements/1.1/"/>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6863</TotalTime>
  <Words>3918</Words>
  <Application>Microsoft Office PowerPoint</Application>
  <PresentationFormat>Panorámica</PresentationFormat>
  <Paragraphs>322</Paragraphs>
  <Slides>38</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Calibri</vt:lpstr>
      <vt:lpstr>Calibri Light</vt:lpstr>
      <vt:lpstr>Montserrat</vt:lpstr>
      <vt:lpstr>Montserrat ExtraBold</vt:lpstr>
      <vt:lpstr>Times New Roman</vt:lpstr>
      <vt:lpstr>1_Tema de Office</vt:lpstr>
      <vt:lpstr>Presentación de PowerPoint</vt:lpstr>
      <vt:lpstr>PRINCIPALES FUNCIONES DE LA COPADEH</vt:lpstr>
      <vt:lpstr>PRINCIPALES FUNCIONES DE LA COPADEH</vt:lpstr>
      <vt:lpstr>PRINCIPALES FUNCIONES DE LA COPADEH</vt:lpstr>
      <vt:lpstr>PRINCIPALES OBJETIVOS DE LA COPADEH</vt:lpstr>
      <vt:lpstr>PRINCIPALES OBJETIVOS DE LA COPADEH</vt:lpstr>
      <vt:lpstr>CIFRAS GENERALES DEL PRESUPUESTO AL TERCER CUATRIMESTRE 2021</vt:lpstr>
      <vt:lpstr>Presentación de PowerPoint</vt:lpstr>
      <vt:lpstr>EJECUCIÓN PRESUPUESTARIA POR GRUPO DE GASTO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COPADEH COPADEH</cp:lastModifiedBy>
  <cp:revision>424</cp:revision>
  <cp:lastPrinted>2021-08-09T17:23:02Z</cp:lastPrinted>
  <dcterms:created xsi:type="dcterms:W3CDTF">2020-10-26T21:37:44Z</dcterms:created>
  <dcterms:modified xsi:type="dcterms:W3CDTF">2021-12-28T16:14:13Z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